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9" r:id="rId4"/>
    <p:sldId id="261" r:id="rId5"/>
    <p:sldId id="263" r:id="rId6"/>
    <p:sldId id="262" r:id="rId7"/>
    <p:sldId id="264" r:id="rId8"/>
    <p:sldId id="266" r:id="rId9"/>
    <p:sldId id="273" r:id="rId10"/>
    <p:sldId id="276" r:id="rId11"/>
    <p:sldId id="275" r:id="rId12"/>
    <p:sldId id="274" r:id="rId13"/>
    <p:sldId id="277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A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>
      <p:cViewPr>
        <p:scale>
          <a:sx n="75" d="100"/>
          <a:sy n="75" d="100"/>
        </p:scale>
        <p:origin x="-1230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6FC7-031D-4552-A9A2-ECF6C345FBF4}" type="datetimeFigureOut">
              <a:rPr lang="pt-BR" smtClean="0"/>
              <a:t>24/06/2013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03EE2-3180-41CF-9E10-61A255079E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29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6FC7-031D-4552-A9A2-ECF6C345FBF4}" type="datetimeFigureOut">
              <a:rPr lang="pt-BR" smtClean="0"/>
              <a:t>24/06/2013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03EE2-3180-41CF-9E10-61A255079E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60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6FC7-031D-4552-A9A2-ECF6C345FBF4}" type="datetimeFigureOut">
              <a:rPr lang="pt-BR" smtClean="0"/>
              <a:t>24/06/2013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03EE2-3180-41CF-9E10-61A255079E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66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6FC7-031D-4552-A9A2-ECF6C345FBF4}" type="datetimeFigureOut">
              <a:rPr lang="pt-BR" smtClean="0"/>
              <a:t>24/06/2013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03EE2-3180-41CF-9E10-61A255079E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49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6FC7-031D-4552-A9A2-ECF6C345FBF4}" type="datetimeFigureOut">
              <a:rPr lang="pt-BR" smtClean="0"/>
              <a:t>24/06/2013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03EE2-3180-41CF-9E10-61A255079E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00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6FC7-031D-4552-A9A2-ECF6C345FBF4}" type="datetimeFigureOut">
              <a:rPr lang="pt-BR" smtClean="0"/>
              <a:t>24/06/2013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03EE2-3180-41CF-9E10-61A255079E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81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6FC7-031D-4552-A9A2-ECF6C345FBF4}" type="datetimeFigureOut">
              <a:rPr lang="pt-BR" smtClean="0"/>
              <a:t>24/06/2013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03EE2-3180-41CF-9E10-61A255079E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81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6FC7-031D-4552-A9A2-ECF6C345FBF4}" type="datetimeFigureOut">
              <a:rPr lang="pt-BR" smtClean="0"/>
              <a:t>24/06/2013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03EE2-3180-41CF-9E10-61A255079E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41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6FC7-031D-4552-A9A2-ECF6C345FBF4}" type="datetimeFigureOut">
              <a:rPr lang="pt-BR" smtClean="0"/>
              <a:t>24/06/2013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03EE2-3180-41CF-9E10-61A255079E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55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6FC7-031D-4552-A9A2-ECF6C345FBF4}" type="datetimeFigureOut">
              <a:rPr lang="pt-BR" smtClean="0"/>
              <a:t>24/06/2013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03EE2-3180-41CF-9E10-61A255079E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79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6FC7-031D-4552-A9A2-ECF6C345FBF4}" type="datetimeFigureOut">
              <a:rPr lang="pt-BR" smtClean="0"/>
              <a:t>24/06/2013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03EE2-3180-41CF-9E10-61A255079E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16FC7-031D-4552-A9A2-ECF6C345FBF4}" type="datetimeFigureOut">
              <a:rPr lang="pt-BR" smtClean="0"/>
              <a:t>24/06/2013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03EE2-3180-41CF-9E10-61A255079E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76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88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340769"/>
            <a:ext cx="9144000" cy="2259682"/>
          </a:xfrm>
        </p:spPr>
        <p:txBody>
          <a:bodyPr>
            <a:normAutofit/>
          </a:bodyPr>
          <a:lstStyle/>
          <a:p>
            <a:r>
              <a:rPr lang="pt-BR" b="1" cap="small" dirty="0" smtClean="0">
                <a:solidFill>
                  <a:schemeClr val="accent6">
                    <a:lumMod val="75000"/>
                  </a:schemeClr>
                </a:solidFill>
                <a:latin typeface="Aller Light" pitchFamily="2" charset="0"/>
                <a:cs typeface="Aparajita" pitchFamily="34" charset="0"/>
              </a:rPr>
              <a:t>Aprendizado de Máquina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Aller Light" pitchFamily="2" charset="0"/>
              </a:rPr>
              <a:t/>
            </a:r>
            <a:br>
              <a:rPr lang="pt-BR" dirty="0">
                <a:solidFill>
                  <a:schemeClr val="accent6">
                    <a:lumMod val="75000"/>
                  </a:schemeClr>
                </a:solidFill>
                <a:latin typeface="Aller Light" pitchFamily="2" charset="0"/>
              </a:rPr>
            </a:br>
            <a:endParaRPr lang="pt-BR" dirty="0">
              <a:solidFill>
                <a:schemeClr val="accent6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564903"/>
            <a:ext cx="6400800" cy="2520281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ler Light" pitchFamily="2" charset="0"/>
              </a:rPr>
              <a:t>Apresentação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ler Light" pitchFamily="2" charset="0"/>
              </a:rPr>
              <a:t>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ler Light" pitchFamily="2" charset="0"/>
              </a:rPr>
              <a:t>Final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Aller Light" pitchFamily="2" charset="0"/>
            </a:endParaRPr>
          </a:p>
          <a:p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Aller Light" pitchFamily="2" charset="0"/>
            </a:endParaRPr>
          </a:p>
          <a:p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Aller Light" pitchFamily="2" charset="0"/>
            </a:endParaRPr>
          </a:p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ler Light" pitchFamily="2" charset="0"/>
              </a:rPr>
              <a:t>Henrique Silvestre</a:t>
            </a:r>
          </a:p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ler Light" pitchFamily="2" charset="0"/>
              </a:rPr>
              <a:t>Pedro Lucas Cristiano</a:t>
            </a: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Aller Light" pitchFamily="2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6178034"/>
            <a:ext cx="9144000" cy="6799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ller Light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45333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01/12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165848" y="6364127"/>
            <a:ext cx="262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27/06/2013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9512" y="6364128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Centro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Universitário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 de Belo Horizonte | UNIBH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1259632" y="1628800"/>
            <a:ext cx="65527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1295636" y="3429000"/>
            <a:ext cx="65527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7668344" y="622190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ller Light" pitchFamily="2" charset="0"/>
              </a:rPr>
              <a:t>Slides</a:t>
            </a:r>
            <a:endParaRPr lang="pt-BR" sz="1200" dirty="0">
              <a:solidFill>
                <a:schemeClr val="bg1"/>
              </a:solidFill>
              <a:latin typeface="Aller Light" pitchFamily="2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-27384"/>
            <a:ext cx="9144000" cy="5545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ller Light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2010" y="66110"/>
            <a:ext cx="9096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Escolha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 do 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Tema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Fundamentos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Teóricos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| Dados 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Técnicas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|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Implementação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|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Critérios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Avaliação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11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88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178034"/>
            <a:ext cx="9144000" cy="6799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ller Light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45333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09/12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165848" y="6364127"/>
            <a:ext cx="262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11/05/2013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9512" y="6364128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Centro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Universitário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 de Belo Horizonte | UNIBH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668344" y="622190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ller Light" pitchFamily="2" charset="0"/>
              </a:rPr>
              <a:t>Slides</a:t>
            </a:r>
            <a:endParaRPr lang="pt-BR" sz="1200" dirty="0">
              <a:solidFill>
                <a:schemeClr val="bg1"/>
              </a:solidFill>
              <a:latin typeface="Aller Light" pitchFamily="2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-27384"/>
            <a:ext cx="9144000" cy="5545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ller Light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2010" y="66110"/>
            <a:ext cx="9096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Escolha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Fundamentos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Teóricos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Dados e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Técnicas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 err="1" smtClean="0">
                <a:solidFill>
                  <a:schemeClr val="bg1"/>
                </a:solidFill>
              </a:rPr>
              <a:t>Implementação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Critérios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Avaliação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92" y="1073852"/>
            <a:ext cx="1971035" cy="128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Conector de seta reta 21"/>
          <p:cNvCxnSpPr/>
          <p:nvPr/>
        </p:nvCxnSpPr>
        <p:spPr>
          <a:xfrm>
            <a:off x="3160566" y="1658781"/>
            <a:ext cx="7353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xograma: Vários documentos 22"/>
          <p:cNvSpPr/>
          <p:nvPr/>
        </p:nvSpPr>
        <p:spPr>
          <a:xfrm>
            <a:off x="4350570" y="1257286"/>
            <a:ext cx="1327806" cy="964631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 Light" pitchFamily="2" charset="0"/>
              </a:rPr>
              <a:t>Base de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 Light" pitchFamily="2" charset="0"/>
              </a:rPr>
              <a:t>Conhecimento</a:t>
            </a:r>
            <a:endParaRPr lang="pt-BR" sz="1100" dirty="0">
              <a:solidFill>
                <a:schemeClr val="tx1">
                  <a:lumMod val="75000"/>
                  <a:lumOff val="25000"/>
                </a:schemeClr>
              </a:solidFill>
              <a:latin typeface="Aller Light" pitchFamily="2" charset="0"/>
            </a:endParaRPr>
          </a:p>
        </p:txBody>
      </p:sp>
      <p:sp>
        <p:nvSpPr>
          <p:cNvPr id="25" name="Fluxograma: Vários documentos 24"/>
          <p:cNvSpPr/>
          <p:nvPr/>
        </p:nvSpPr>
        <p:spPr>
          <a:xfrm>
            <a:off x="7313006" y="1240233"/>
            <a:ext cx="1327806" cy="964631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 Light" pitchFamily="2" charset="0"/>
              </a:rPr>
              <a:t>Base de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ller Light" pitchFamily="2" charset="0"/>
              </a:rPr>
              <a:t>T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 Light" pitchFamily="2" charset="0"/>
              </a:rPr>
              <a:t>reinamento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  <a:latin typeface="Aller Light" pitchFamily="2" charset="0"/>
            </a:endParaRPr>
          </a:p>
        </p:txBody>
      </p:sp>
      <p:sp>
        <p:nvSpPr>
          <p:cNvPr id="28" name="Fluxograma: Vários documentos 27"/>
          <p:cNvSpPr/>
          <p:nvPr/>
        </p:nvSpPr>
        <p:spPr>
          <a:xfrm>
            <a:off x="4376466" y="2684389"/>
            <a:ext cx="1327806" cy="964631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 Light" pitchFamily="2" charset="0"/>
              </a:rPr>
              <a:t>Base de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 Light" pitchFamily="2" charset="0"/>
              </a:rPr>
              <a:t>Amostragem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  <a:latin typeface="Aller Light" pitchFamily="2" charset="0"/>
            </a:endParaRPr>
          </a:p>
        </p:txBody>
      </p:sp>
      <p:pic>
        <p:nvPicPr>
          <p:cNvPr id="3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68" y="2760163"/>
            <a:ext cx="1971035" cy="128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4" name="Conector de seta reta 33"/>
          <p:cNvCxnSpPr/>
          <p:nvPr/>
        </p:nvCxnSpPr>
        <p:spPr>
          <a:xfrm>
            <a:off x="3160566" y="3167959"/>
            <a:ext cx="7353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>
            <a:off x="5891984" y="1685325"/>
            <a:ext cx="1244076" cy="236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81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88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178034"/>
            <a:ext cx="9144000" cy="6799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ller Light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45333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09/12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165848" y="6364127"/>
            <a:ext cx="262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11/05/2013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9512" y="6364128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Centro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Universitário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 de Belo Horizonte | UNIBH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668344" y="622190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ller Light" pitchFamily="2" charset="0"/>
              </a:rPr>
              <a:t>Slides</a:t>
            </a:r>
            <a:endParaRPr lang="pt-BR" sz="1200" dirty="0">
              <a:solidFill>
                <a:schemeClr val="bg1"/>
              </a:solidFill>
              <a:latin typeface="Aller Light" pitchFamily="2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-27384"/>
            <a:ext cx="9144000" cy="5545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ller Light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2010" y="66110"/>
            <a:ext cx="9096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Escolha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Fundamentos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Teóricos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Dados e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Técnicas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 err="1" smtClean="0">
                <a:solidFill>
                  <a:schemeClr val="bg1"/>
                </a:solidFill>
              </a:rPr>
              <a:t>Implementação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Critérios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Avaliação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92" y="1073852"/>
            <a:ext cx="1971035" cy="128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Conector de seta reta 21"/>
          <p:cNvCxnSpPr/>
          <p:nvPr/>
        </p:nvCxnSpPr>
        <p:spPr>
          <a:xfrm>
            <a:off x="3160566" y="1658781"/>
            <a:ext cx="7353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xograma: Vários documentos 22"/>
          <p:cNvSpPr/>
          <p:nvPr/>
        </p:nvSpPr>
        <p:spPr>
          <a:xfrm>
            <a:off x="4350570" y="1257286"/>
            <a:ext cx="1327806" cy="964631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 Light" pitchFamily="2" charset="0"/>
              </a:rPr>
              <a:t>Base de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 Light" pitchFamily="2" charset="0"/>
              </a:rPr>
              <a:t>Conhecimento</a:t>
            </a:r>
            <a:endParaRPr lang="pt-BR" sz="1100" dirty="0">
              <a:solidFill>
                <a:schemeClr val="tx1">
                  <a:lumMod val="75000"/>
                  <a:lumOff val="25000"/>
                </a:schemeClr>
              </a:solidFill>
              <a:latin typeface="Aller Light" pitchFamily="2" charset="0"/>
            </a:endParaRPr>
          </a:p>
        </p:txBody>
      </p:sp>
      <p:sp>
        <p:nvSpPr>
          <p:cNvPr id="25" name="Fluxograma: Vários documentos 24"/>
          <p:cNvSpPr/>
          <p:nvPr/>
        </p:nvSpPr>
        <p:spPr>
          <a:xfrm>
            <a:off x="7313006" y="1240233"/>
            <a:ext cx="1327806" cy="964631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 Light" pitchFamily="2" charset="0"/>
              </a:rPr>
              <a:t>Base de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ller Light" pitchFamily="2" charset="0"/>
              </a:rPr>
              <a:t>T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 Light" pitchFamily="2" charset="0"/>
              </a:rPr>
              <a:t>reinamento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  <a:latin typeface="Aller Light" pitchFamily="2" charset="0"/>
            </a:endParaRPr>
          </a:p>
        </p:txBody>
      </p:sp>
      <p:cxnSp>
        <p:nvCxnSpPr>
          <p:cNvPr id="27" name="Conector de seta reta 26"/>
          <p:cNvCxnSpPr/>
          <p:nvPr/>
        </p:nvCxnSpPr>
        <p:spPr>
          <a:xfrm>
            <a:off x="7976909" y="2361257"/>
            <a:ext cx="0" cy="1688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uxograma: Vários documentos 27"/>
          <p:cNvSpPr/>
          <p:nvPr/>
        </p:nvSpPr>
        <p:spPr>
          <a:xfrm>
            <a:off x="4376466" y="2684389"/>
            <a:ext cx="1327806" cy="964631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 Light" pitchFamily="2" charset="0"/>
              </a:rPr>
              <a:t>Base de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 Light" pitchFamily="2" charset="0"/>
              </a:rPr>
              <a:t>Amostragem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  <a:latin typeface="Aller Light" pitchFamily="2" charset="0"/>
            </a:endParaRPr>
          </a:p>
        </p:txBody>
      </p:sp>
      <p:pic>
        <p:nvPicPr>
          <p:cNvPr id="3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68" y="2760163"/>
            <a:ext cx="1971035" cy="128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4" name="Conector de seta reta 33"/>
          <p:cNvCxnSpPr/>
          <p:nvPr/>
        </p:nvCxnSpPr>
        <p:spPr>
          <a:xfrm>
            <a:off x="3160566" y="3167959"/>
            <a:ext cx="7353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5920212" y="3167959"/>
            <a:ext cx="1462718" cy="8813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>
            <a:off x="5891984" y="1685325"/>
            <a:ext cx="1244076" cy="236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7382930" y="4221088"/>
            <a:ext cx="962000" cy="916190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4CA62"/>
                </a:solidFill>
              </a:rPr>
              <a:t>KNN</a:t>
            </a:r>
            <a:endParaRPr lang="pt-BR" sz="2000" b="1" dirty="0">
              <a:solidFill>
                <a:srgbClr val="F4CA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05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88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178034"/>
            <a:ext cx="9144000" cy="6799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ller Light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45333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09/12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165848" y="6364127"/>
            <a:ext cx="262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11/05/2013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9512" y="6364128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Centro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Universitário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 de Belo Horizonte | UNIBH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668344" y="622190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ller Light" pitchFamily="2" charset="0"/>
              </a:rPr>
              <a:t>Slides</a:t>
            </a:r>
            <a:endParaRPr lang="pt-BR" sz="1200" dirty="0">
              <a:solidFill>
                <a:schemeClr val="bg1"/>
              </a:solidFill>
              <a:latin typeface="Aller Light" pitchFamily="2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-27384"/>
            <a:ext cx="9144000" cy="5545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ller Light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2010" y="66110"/>
            <a:ext cx="9096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Escolha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Fundamentos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Teóricos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Dados e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Técnicas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 err="1" smtClean="0">
                <a:solidFill>
                  <a:schemeClr val="bg1"/>
                </a:solidFill>
              </a:rPr>
              <a:t>Implementação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Critérios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Avaliação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92" y="1073852"/>
            <a:ext cx="1971035" cy="128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Conector de seta reta 21"/>
          <p:cNvCxnSpPr/>
          <p:nvPr/>
        </p:nvCxnSpPr>
        <p:spPr>
          <a:xfrm>
            <a:off x="3160566" y="1658781"/>
            <a:ext cx="7353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xograma: Vários documentos 22"/>
          <p:cNvSpPr/>
          <p:nvPr/>
        </p:nvSpPr>
        <p:spPr>
          <a:xfrm>
            <a:off x="4350570" y="1257286"/>
            <a:ext cx="1327806" cy="964631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 Light" pitchFamily="2" charset="0"/>
              </a:rPr>
              <a:t>Base de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 Light" pitchFamily="2" charset="0"/>
              </a:rPr>
              <a:t>Conhecimento</a:t>
            </a:r>
            <a:endParaRPr lang="pt-BR" sz="1100" dirty="0">
              <a:solidFill>
                <a:schemeClr val="tx1">
                  <a:lumMod val="75000"/>
                  <a:lumOff val="25000"/>
                </a:schemeClr>
              </a:solidFill>
              <a:latin typeface="Aller Light" pitchFamily="2" charset="0"/>
            </a:endParaRPr>
          </a:p>
        </p:txBody>
      </p:sp>
      <p:sp>
        <p:nvSpPr>
          <p:cNvPr id="25" name="Fluxograma: Vários documentos 24"/>
          <p:cNvSpPr/>
          <p:nvPr/>
        </p:nvSpPr>
        <p:spPr>
          <a:xfrm>
            <a:off x="7313006" y="1240233"/>
            <a:ext cx="1327806" cy="964631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 Light" pitchFamily="2" charset="0"/>
              </a:rPr>
              <a:t>Base de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ller Light" pitchFamily="2" charset="0"/>
              </a:rPr>
              <a:t>T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 Light" pitchFamily="2" charset="0"/>
              </a:rPr>
              <a:t>reinamento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  <a:latin typeface="Aller Light" pitchFamily="2" charset="0"/>
            </a:endParaRPr>
          </a:p>
        </p:txBody>
      </p:sp>
      <p:cxnSp>
        <p:nvCxnSpPr>
          <p:cNvPr id="27" name="Conector de seta reta 26"/>
          <p:cNvCxnSpPr/>
          <p:nvPr/>
        </p:nvCxnSpPr>
        <p:spPr>
          <a:xfrm>
            <a:off x="7976909" y="2361257"/>
            <a:ext cx="0" cy="1688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uxograma: Vários documentos 27"/>
          <p:cNvSpPr/>
          <p:nvPr/>
        </p:nvSpPr>
        <p:spPr>
          <a:xfrm>
            <a:off x="4376466" y="2684389"/>
            <a:ext cx="1327806" cy="964631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 Light" pitchFamily="2" charset="0"/>
              </a:rPr>
              <a:t>Base de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 Light" pitchFamily="2" charset="0"/>
              </a:rPr>
              <a:t>Amostragem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  <a:latin typeface="Aller Light" pitchFamily="2" charset="0"/>
            </a:endParaRPr>
          </a:p>
        </p:txBody>
      </p:sp>
      <p:pic>
        <p:nvPicPr>
          <p:cNvPr id="3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68" y="2760163"/>
            <a:ext cx="1971035" cy="128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4" name="Conector de seta reta 33"/>
          <p:cNvCxnSpPr/>
          <p:nvPr/>
        </p:nvCxnSpPr>
        <p:spPr>
          <a:xfrm>
            <a:off x="3160566" y="3167959"/>
            <a:ext cx="7353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5920212" y="3167959"/>
            <a:ext cx="1462718" cy="8813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>
            <a:off x="5891984" y="1685325"/>
            <a:ext cx="1244076" cy="236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7382930" y="4221088"/>
            <a:ext cx="962000" cy="916190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4CA62"/>
                </a:solidFill>
              </a:rPr>
              <a:t>KNN</a:t>
            </a:r>
            <a:endParaRPr lang="pt-BR" sz="2000" b="1" dirty="0">
              <a:solidFill>
                <a:srgbClr val="F4CA62"/>
              </a:solidFill>
            </a:endParaRPr>
          </a:p>
        </p:txBody>
      </p:sp>
      <p:cxnSp>
        <p:nvCxnSpPr>
          <p:cNvPr id="47" name="Conector de seta reta 46"/>
          <p:cNvCxnSpPr/>
          <p:nvPr/>
        </p:nvCxnSpPr>
        <p:spPr>
          <a:xfrm flipH="1">
            <a:off x="5479994" y="4861520"/>
            <a:ext cx="15043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269" y="4166264"/>
            <a:ext cx="2381157" cy="1775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25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178034"/>
            <a:ext cx="9144000" cy="6799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ller Light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45333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09/12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165848" y="6364127"/>
            <a:ext cx="262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11/05/2013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9512" y="6364128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Centro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Universitário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 de Belo Horizonte | UNIBH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668344" y="622190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ller Light" pitchFamily="2" charset="0"/>
              </a:rPr>
              <a:t>Slides</a:t>
            </a:r>
            <a:endParaRPr lang="pt-BR" sz="1200" dirty="0">
              <a:solidFill>
                <a:schemeClr val="bg1"/>
              </a:solidFill>
              <a:latin typeface="Aller Light" pitchFamily="2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-27384"/>
            <a:ext cx="9144000" cy="5545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ller Light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2010" y="66110"/>
            <a:ext cx="9096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Escolha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Fundamentos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Teóricos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Dados e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Técnicas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 err="1" smtClean="0">
                <a:solidFill>
                  <a:schemeClr val="bg1"/>
                </a:solidFill>
              </a:rPr>
              <a:t>Implementação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Critérios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Avaliação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122" name="Picture 2" descr="http://www.ibm.com/developerworks/br/opensource/library/os-weka1/weka-startup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519" y="2120280"/>
            <a:ext cx="3419475" cy="23145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sp>
        <p:nvSpPr>
          <p:cNvPr id="2" name="Retângulo 1"/>
          <p:cNvSpPr/>
          <p:nvPr/>
        </p:nvSpPr>
        <p:spPr>
          <a:xfrm>
            <a:off x="827584" y="1052736"/>
            <a:ext cx="3081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Alternativa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Implementação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7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88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178034"/>
            <a:ext cx="9144000" cy="6799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ller Light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45333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10/12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165848" y="6364127"/>
            <a:ext cx="262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11/05/2013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9512" y="6364128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Centro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Universitário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 de Belo Horizonte | UNIBH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1897596" y="5733256"/>
            <a:ext cx="48965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7668344" y="622190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ller Light" pitchFamily="2" charset="0"/>
              </a:rPr>
              <a:t>Slides</a:t>
            </a:r>
            <a:endParaRPr lang="pt-BR" sz="1200" dirty="0">
              <a:solidFill>
                <a:schemeClr val="bg1"/>
              </a:solidFill>
              <a:latin typeface="Aller Light" pitchFamily="2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-27384"/>
            <a:ext cx="9144000" cy="5545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ller Light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2010" y="66110"/>
            <a:ext cx="9096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Escolha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Fundamentos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Teóricos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Dados e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Técnicas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Implementação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Critérios</a:t>
            </a:r>
            <a:r>
              <a:rPr lang="en-US" sz="1600" dirty="0" smtClean="0">
                <a:solidFill>
                  <a:schemeClr val="bg1"/>
                </a:solidFill>
              </a:rPr>
              <a:t> de </a:t>
            </a:r>
            <a:r>
              <a:rPr lang="en-US" sz="1600" dirty="0" err="1" smtClean="0">
                <a:solidFill>
                  <a:schemeClr val="bg1"/>
                </a:solidFill>
              </a:rPr>
              <a:t>Avaliação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887849" y="980728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Os resultados obtidos neste trabalho foram quantificados através da validação cruzada e representados </a:t>
            </a:r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pela matriz 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confusão </a:t>
            </a:r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abaixo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72815"/>
            <a:ext cx="5534088" cy="412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135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88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178034"/>
            <a:ext cx="9144000" cy="6799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ller Light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45333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11/12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165848" y="6364127"/>
            <a:ext cx="262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11/05/2013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9512" y="6364128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Centro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Universitário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 de Belo Horizonte | UNIBH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1897596" y="5733256"/>
            <a:ext cx="48965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7668344" y="622190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ller Light" pitchFamily="2" charset="0"/>
              </a:rPr>
              <a:t>Slides</a:t>
            </a:r>
            <a:endParaRPr lang="pt-BR" sz="1200" dirty="0">
              <a:solidFill>
                <a:schemeClr val="bg1"/>
              </a:solidFill>
              <a:latin typeface="Aller Light" pitchFamily="2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-27384"/>
            <a:ext cx="9144000" cy="5545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ller Light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2010" y="66110"/>
            <a:ext cx="9096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Escolha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Fundamentos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Teóricos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Dados e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Técnicas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Implementação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Critérios</a:t>
            </a:r>
            <a:r>
              <a:rPr lang="en-US" sz="1600" dirty="0" smtClean="0">
                <a:solidFill>
                  <a:schemeClr val="bg1"/>
                </a:solidFill>
              </a:rPr>
              <a:t> de </a:t>
            </a:r>
            <a:r>
              <a:rPr lang="en-US" sz="1600" dirty="0" err="1" smtClean="0">
                <a:solidFill>
                  <a:schemeClr val="bg1"/>
                </a:solidFill>
              </a:rPr>
              <a:t>Avaliação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887849" y="1052736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Referências</a:t>
            </a: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87849" y="1750270"/>
            <a:ext cx="741682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LUGER, George F. </a:t>
            </a:r>
            <a:r>
              <a:rPr lang="pt-BR" sz="1400" b="1" dirty="0"/>
              <a:t>Inteligência Artificial: Estruturas e Estratégias para a Solução de Problemas Complexos</a:t>
            </a:r>
            <a:r>
              <a:rPr lang="pt-BR" sz="1400" dirty="0"/>
              <a:t>. 4ª ed. Porto Alegre: </a:t>
            </a:r>
            <a:r>
              <a:rPr lang="pt-BR" sz="1400" dirty="0" err="1"/>
              <a:t>Bookman</a:t>
            </a:r>
            <a:r>
              <a:rPr lang="pt-BR" sz="1400" dirty="0"/>
              <a:t>, 2004. 774 p. p. 23. ISBN 85-363-0396-4</a:t>
            </a:r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RICH, Elaine; KNIGHT, Kevin. </a:t>
            </a:r>
            <a:r>
              <a:rPr lang="pt-BR" sz="1400" b="1" dirty="0"/>
              <a:t>Inteligência Artificial</a:t>
            </a:r>
            <a:r>
              <a:rPr lang="pt-BR" sz="1400" dirty="0"/>
              <a:t>. 2ª ed. Rio de Janeiro: McGraw-Hill, 1994. 722 p. p. 3. ISBN 85-346-0122-4</a:t>
            </a:r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TURING, A. </a:t>
            </a:r>
            <a:r>
              <a:rPr lang="pt-BR" sz="1400" b="1" dirty="0" err="1"/>
              <a:t>Computing</a:t>
            </a:r>
            <a:r>
              <a:rPr lang="pt-BR" sz="1400" b="1" dirty="0"/>
              <a:t> </a:t>
            </a:r>
            <a:r>
              <a:rPr lang="pt-BR" sz="1400" b="1" dirty="0" err="1"/>
              <a:t>Machinery</a:t>
            </a:r>
            <a:r>
              <a:rPr lang="pt-BR" sz="1400" b="1" dirty="0"/>
              <a:t> </a:t>
            </a:r>
            <a:r>
              <a:rPr lang="pt-BR" sz="1400" b="1" dirty="0" err="1"/>
              <a:t>and</a:t>
            </a:r>
            <a:r>
              <a:rPr lang="pt-BR" sz="1400" b="1" dirty="0"/>
              <a:t> </a:t>
            </a:r>
            <a:r>
              <a:rPr lang="pt-BR" sz="1400" b="1" dirty="0" err="1"/>
              <a:t>Intelligence</a:t>
            </a:r>
            <a:r>
              <a:rPr lang="pt-BR" sz="1400" dirty="0"/>
              <a:t>. Acesso em 22 de </a:t>
            </a:r>
            <a:r>
              <a:rPr lang="pt-BR" sz="1400" dirty="0" err="1"/>
              <a:t>jun</a:t>
            </a:r>
            <a:r>
              <a:rPr lang="pt-BR" sz="1400" dirty="0"/>
              <a:t> de 2013. Disponível em &lt;http://www.nytimes.com/library/cyber/surf/1106surf-turing.html&gt;</a:t>
            </a:r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FISHER, R. A (1936). </a:t>
            </a:r>
            <a:r>
              <a:rPr lang="pt-BR" sz="1400" b="1" dirty="0"/>
              <a:t>The use </a:t>
            </a:r>
            <a:r>
              <a:rPr lang="pt-BR" sz="1400" b="1" dirty="0" err="1"/>
              <a:t>of</a:t>
            </a:r>
            <a:r>
              <a:rPr lang="pt-BR" sz="1400" b="1" dirty="0"/>
              <a:t> </a:t>
            </a:r>
            <a:r>
              <a:rPr lang="pt-BR" sz="1400" b="1" dirty="0" err="1"/>
              <a:t>multiple</a:t>
            </a:r>
            <a:r>
              <a:rPr lang="pt-BR" sz="1400" b="1" dirty="0"/>
              <a:t> </a:t>
            </a:r>
            <a:r>
              <a:rPr lang="pt-BR" sz="1400" b="1" dirty="0" err="1"/>
              <a:t>measurements</a:t>
            </a:r>
            <a:r>
              <a:rPr lang="pt-BR" sz="1400" b="1" dirty="0"/>
              <a:t> in </a:t>
            </a:r>
            <a:r>
              <a:rPr lang="pt-BR" sz="1400" b="1" dirty="0" err="1"/>
              <a:t>taxonomic</a:t>
            </a:r>
            <a:r>
              <a:rPr lang="pt-BR" sz="1400" b="1" dirty="0"/>
              <a:t> </a:t>
            </a:r>
            <a:r>
              <a:rPr lang="pt-BR" sz="1400" b="1" dirty="0" err="1"/>
              <a:t>problems</a:t>
            </a:r>
            <a:r>
              <a:rPr lang="pt-BR" sz="1400" b="1" dirty="0"/>
              <a:t>. </a:t>
            </a:r>
            <a:r>
              <a:rPr lang="pt-BR" sz="1400" dirty="0" err="1"/>
              <a:t>Annals</a:t>
            </a:r>
            <a:r>
              <a:rPr lang="pt-BR" sz="1400" dirty="0"/>
              <a:t> </a:t>
            </a:r>
            <a:r>
              <a:rPr lang="pt-BR" sz="1400" dirty="0" err="1"/>
              <a:t>of</a:t>
            </a:r>
            <a:r>
              <a:rPr lang="pt-BR" sz="1400" dirty="0"/>
              <a:t> </a:t>
            </a:r>
            <a:r>
              <a:rPr lang="pt-BR" sz="1400" dirty="0" err="1"/>
              <a:t>Eugenics</a:t>
            </a:r>
            <a:r>
              <a:rPr lang="pt-BR" sz="1400" dirty="0"/>
              <a:t> 7 (2): 179–188. doi:10.1111/j.1469-1809.1936.tb02137.x.</a:t>
            </a:r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KONONENKO; MATJAZKUKAR. </a:t>
            </a:r>
            <a:r>
              <a:rPr lang="pt-BR" sz="1400" b="1" dirty="0" err="1"/>
              <a:t>Machine</a:t>
            </a:r>
            <a:r>
              <a:rPr lang="pt-BR" sz="1400" b="1" dirty="0"/>
              <a:t> Learning </a:t>
            </a:r>
            <a:r>
              <a:rPr lang="pt-BR" sz="1400" b="1" dirty="0" err="1"/>
              <a:t>and</a:t>
            </a:r>
            <a:r>
              <a:rPr lang="pt-BR" sz="1400" b="1" dirty="0"/>
              <a:t> Data Mining: </a:t>
            </a:r>
            <a:r>
              <a:rPr lang="pt-BR" sz="1400" b="1" dirty="0" err="1"/>
              <a:t>Introduction</a:t>
            </a:r>
            <a:r>
              <a:rPr lang="pt-BR" sz="1400" b="1" dirty="0"/>
              <a:t> </a:t>
            </a:r>
            <a:r>
              <a:rPr lang="pt-BR" sz="1400" b="1" dirty="0" err="1"/>
              <a:t>to</a:t>
            </a:r>
            <a:r>
              <a:rPr lang="pt-BR" sz="1400" b="1" dirty="0"/>
              <a:t> </a:t>
            </a:r>
            <a:r>
              <a:rPr lang="pt-BR" sz="1400" b="1" dirty="0" err="1"/>
              <a:t>Principles</a:t>
            </a:r>
            <a:r>
              <a:rPr lang="pt-BR" sz="1400" b="1" dirty="0"/>
              <a:t> </a:t>
            </a:r>
            <a:r>
              <a:rPr lang="pt-BR" sz="1400" b="1" dirty="0" err="1"/>
              <a:t>and</a:t>
            </a:r>
            <a:r>
              <a:rPr lang="pt-BR" sz="1400" b="1" dirty="0"/>
              <a:t> </a:t>
            </a:r>
            <a:r>
              <a:rPr lang="pt-BR" sz="1400" b="1" dirty="0" err="1"/>
              <a:t>Algorithms</a:t>
            </a:r>
            <a:r>
              <a:rPr lang="pt-BR" sz="1400" dirty="0"/>
              <a:t>.</a:t>
            </a:r>
            <a:r>
              <a:rPr lang="pt-BR" sz="1400" b="1" dirty="0"/>
              <a:t> </a:t>
            </a:r>
            <a:r>
              <a:rPr lang="pt-BR" sz="1400" dirty="0" err="1"/>
              <a:t>Chichester</a:t>
            </a:r>
            <a:r>
              <a:rPr lang="pt-BR" sz="1400" dirty="0"/>
              <a:t>, UK : </a:t>
            </a:r>
            <a:r>
              <a:rPr lang="pt-BR" sz="1400" dirty="0" err="1"/>
              <a:t>Horwood</a:t>
            </a:r>
            <a:r>
              <a:rPr lang="pt-BR" sz="1400" dirty="0"/>
              <a:t> </a:t>
            </a:r>
            <a:r>
              <a:rPr lang="pt-BR" sz="1400" dirty="0" err="1"/>
              <a:t>Publishing</a:t>
            </a:r>
            <a:r>
              <a:rPr lang="pt-BR" sz="1400" dirty="0"/>
              <a:t>, 2007. 475 p. ISBN - 10: 1-904275-21-4</a:t>
            </a:r>
          </a:p>
          <a:p>
            <a:r>
              <a:rPr lang="pt-BR" sz="1400" dirty="0"/>
              <a:t>ISBN - 13: 978-1-904275-21-3</a:t>
            </a:r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 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60138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88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178034"/>
            <a:ext cx="9144000" cy="6799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ller Light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45333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12/12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165848" y="6364127"/>
            <a:ext cx="262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11/05/2013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9512" y="6364128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Centro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Universitário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 de Belo Horizonte | UNIBH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1897596" y="5733256"/>
            <a:ext cx="48965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7668344" y="622190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ller Light" pitchFamily="2" charset="0"/>
              </a:rPr>
              <a:t>Slides</a:t>
            </a:r>
            <a:endParaRPr lang="pt-BR" sz="1200" dirty="0">
              <a:solidFill>
                <a:schemeClr val="bg1"/>
              </a:solidFill>
              <a:latin typeface="Aller Light" pitchFamily="2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-27384"/>
            <a:ext cx="9144000" cy="5545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ller Light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2010" y="66110"/>
            <a:ext cx="9096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Escolha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Fundamentos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Teóricos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Dados e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Técnicas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Implementação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Critérios</a:t>
            </a:r>
            <a:r>
              <a:rPr lang="en-US" sz="1600" dirty="0" smtClean="0">
                <a:solidFill>
                  <a:schemeClr val="bg1"/>
                </a:solidFill>
              </a:rPr>
              <a:t> de </a:t>
            </a:r>
            <a:r>
              <a:rPr lang="en-US" sz="1600" dirty="0" err="1" smtClean="0">
                <a:solidFill>
                  <a:schemeClr val="bg1"/>
                </a:solidFill>
              </a:rPr>
              <a:t>Avaliação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887849" y="1052736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Referências</a:t>
            </a: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63588" y="1547495"/>
            <a:ext cx="741682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00" dirty="0"/>
          </a:p>
          <a:p>
            <a:r>
              <a:rPr lang="pt-BR" sz="1400" dirty="0"/>
              <a:t>ANDERSON, E (1936). </a:t>
            </a:r>
            <a:r>
              <a:rPr lang="pt-BR" sz="1400" b="1" dirty="0"/>
              <a:t>The </a:t>
            </a:r>
            <a:r>
              <a:rPr lang="pt-BR" sz="1400" b="1" dirty="0" err="1"/>
              <a:t>species</a:t>
            </a:r>
            <a:r>
              <a:rPr lang="pt-BR" sz="1400" b="1" dirty="0"/>
              <a:t> </a:t>
            </a:r>
            <a:r>
              <a:rPr lang="pt-BR" sz="1400" b="1" dirty="0" err="1"/>
              <a:t>problem</a:t>
            </a:r>
            <a:r>
              <a:rPr lang="pt-BR" sz="1400" b="1" dirty="0"/>
              <a:t> in Iris</a:t>
            </a:r>
            <a:r>
              <a:rPr lang="pt-BR" sz="1400" dirty="0"/>
              <a:t>. </a:t>
            </a:r>
            <a:r>
              <a:rPr lang="pt-BR" sz="1400" dirty="0" err="1"/>
              <a:t>Annals</a:t>
            </a:r>
            <a:r>
              <a:rPr lang="pt-BR" sz="1400" dirty="0"/>
              <a:t> </a:t>
            </a:r>
            <a:r>
              <a:rPr lang="pt-BR" sz="1400" dirty="0" err="1"/>
              <a:t>of</a:t>
            </a:r>
            <a:r>
              <a:rPr lang="pt-BR" sz="1400" dirty="0"/>
              <a:t> </a:t>
            </a:r>
            <a:r>
              <a:rPr lang="pt-BR" sz="1400" dirty="0" err="1"/>
              <a:t>the</a:t>
            </a:r>
            <a:r>
              <a:rPr lang="pt-BR" sz="1400" dirty="0"/>
              <a:t> Missouri </a:t>
            </a:r>
            <a:r>
              <a:rPr lang="pt-BR" sz="1400" dirty="0" err="1"/>
              <a:t>Botanical</a:t>
            </a:r>
            <a:r>
              <a:rPr lang="pt-BR" sz="1400" dirty="0"/>
              <a:t> Garden 23 (3): 457–509. JSTOR 2394164.</a:t>
            </a:r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ANDERSON, E (1935).</a:t>
            </a:r>
            <a:r>
              <a:rPr lang="pt-BR" sz="1400" b="1" dirty="0"/>
              <a:t> The irises </a:t>
            </a:r>
            <a:r>
              <a:rPr lang="pt-BR" sz="1400" b="1" dirty="0" err="1"/>
              <a:t>of</a:t>
            </a:r>
            <a:r>
              <a:rPr lang="pt-BR" sz="1400" b="1" dirty="0"/>
              <a:t> </a:t>
            </a:r>
            <a:r>
              <a:rPr lang="pt-BR" sz="1400" b="1" dirty="0" err="1"/>
              <a:t>the</a:t>
            </a:r>
            <a:r>
              <a:rPr lang="pt-BR" sz="1400" b="1" dirty="0"/>
              <a:t> </a:t>
            </a:r>
            <a:r>
              <a:rPr lang="pt-BR" sz="1400" b="1" dirty="0" err="1"/>
              <a:t>Gaspé</a:t>
            </a:r>
            <a:r>
              <a:rPr lang="pt-BR" sz="1400" b="1" dirty="0"/>
              <a:t> </a:t>
            </a:r>
            <a:r>
              <a:rPr lang="pt-BR" sz="1400" b="1" dirty="0" err="1"/>
              <a:t>Peninsula</a:t>
            </a:r>
            <a:r>
              <a:rPr lang="pt-BR" sz="1400" dirty="0"/>
              <a:t>. </a:t>
            </a:r>
            <a:r>
              <a:rPr lang="pt-BR" sz="1400" dirty="0" err="1"/>
              <a:t>Bulletin</a:t>
            </a:r>
            <a:r>
              <a:rPr lang="pt-BR" sz="1400" dirty="0"/>
              <a:t> </a:t>
            </a:r>
            <a:r>
              <a:rPr lang="pt-BR" sz="1400" dirty="0" err="1"/>
              <a:t>of</a:t>
            </a:r>
            <a:r>
              <a:rPr lang="pt-BR" sz="1400" dirty="0"/>
              <a:t> </a:t>
            </a:r>
            <a:r>
              <a:rPr lang="pt-BR" sz="1400" dirty="0" err="1"/>
              <a:t>the</a:t>
            </a:r>
            <a:r>
              <a:rPr lang="pt-BR" sz="1400" dirty="0"/>
              <a:t> American Iris </a:t>
            </a:r>
            <a:r>
              <a:rPr lang="pt-BR" sz="1400" dirty="0" err="1"/>
              <a:t>Society</a:t>
            </a:r>
            <a:r>
              <a:rPr lang="pt-BR" sz="1400" dirty="0"/>
              <a:t> 59: 2–5.</a:t>
            </a:r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INF 1771 – </a:t>
            </a:r>
            <a:r>
              <a:rPr lang="pt-BR" sz="1400" b="1" dirty="0"/>
              <a:t>Inteligência Artificial</a:t>
            </a:r>
            <a:r>
              <a:rPr lang="pt-BR" sz="1400" dirty="0"/>
              <a:t>. Rio de Janeiro. 2012. Acesso em: 23 </a:t>
            </a:r>
            <a:r>
              <a:rPr lang="pt-BR" sz="1400" dirty="0" err="1"/>
              <a:t>Jun</a:t>
            </a:r>
            <a:r>
              <a:rPr lang="pt-BR" sz="1400" dirty="0"/>
              <a:t> de 2013. </a:t>
            </a:r>
            <a:r>
              <a:rPr lang="pt-BR" sz="1400" dirty="0" err="1"/>
              <a:t>Disponivel</a:t>
            </a:r>
            <a:r>
              <a:rPr lang="pt-BR" sz="1400" dirty="0"/>
              <a:t> em: &lt;http://edirlei.3dgb.com.br/aulas/ia_2012_1/IA_Aula_16_KNN.pdf&gt;</a:t>
            </a:r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KOHAVI, R. </a:t>
            </a:r>
            <a:r>
              <a:rPr lang="pt-BR" sz="1400" b="1" dirty="0"/>
              <a:t>A </a:t>
            </a:r>
            <a:r>
              <a:rPr lang="pt-BR" sz="1400" b="1" dirty="0" err="1"/>
              <a:t>study</a:t>
            </a:r>
            <a:r>
              <a:rPr lang="pt-BR" sz="1400" b="1" dirty="0"/>
              <a:t> </a:t>
            </a:r>
            <a:r>
              <a:rPr lang="pt-BR" sz="1400" b="1" dirty="0" err="1"/>
              <a:t>of</a:t>
            </a:r>
            <a:r>
              <a:rPr lang="pt-BR" sz="1400" b="1" dirty="0"/>
              <a:t> </a:t>
            </a:r>
            <a:r>
              <a:rPr lang="pt-BR" sz="1400" b="1" dirty="0" err="1"/>
              <a:t>cross-validation</a:t>
            </a:r>
            <a:r>
              <a:rPr lang="pt-BR" sz="1400" b="1" dirty="0"/>
              <a:t> </a:t>
            </a:r>
            <a:r>
              <a:rPr lang="pt-BR" sz="1400" b="1" dirty="0" err="1"/>
              <a:t>and</a:t>
            </a:r>
            <a:r>
              <a:rPr lang="pt-BR" sz="1400" b="1" dirty="0"/>
              <a:t> </a:t>
            </a:r>
            <a:r>
              <a:rPr lang="pt-BR" sz="1400" b="1" dirty="0" err="1"/>
              <a:t>bootstrap</a:t>
            </a:r>
            <a:r>
              <a:rPr lang="pt-BR" sz="1400" b="1" dirty="0"/>
              <a:t> for </a:t>
            </a:r>
            <a:r>
              <a:rPr lang="pt-BR" sz="1400" b="1" dirty="0" err="1"/>
              <a:t>accuracy</a:t>
            </a:r>
            <a:r>
              <a:rPr lang="pt-BR" sz="1400" b="1" dirty="0"/>
              <a:t> </a:t>
            </a:r>
            <a:r>
              <a:rPr lang="pt-BR" sz="1400" b="1" dirty="0" err="1"/>
              <a:t>estimation</a:t>
            </a:r>
            <a:r>
              <a:rPr lang="pt-BR" sz="1400" b="1" dirty="0"/>
              <a:t> </a:t>
            </a:r>
            <a:r>
              <a:rPr lang="pt-BR" sz="1400" b="1" dirty="0" err="1"/>
              <a:t>and</a:t>
            </a:r>
            <a:r>
              <a:rPr lang="pt-BR" sz="1400" b="1" dirty="0"/>
              <a:t> </a:t>
            </a:r>
            <a:r>
              <a:rPr lang="pt-BR" sz="1400" b="1" dirty="0" err="1"/>
              <a:t>model</a:t>
            </a:r>
            <a:r>
              <a:rPr lang="pt-BR" sz="1400" b="1" dirty="0"/>
              <a:t> </a:t>
            </a:r>
            <a:r>
              <a:rPr lang="pt-BR" sz="1400" b="1" dirty="0" err="1"/>
              <a:t>selection</a:t>
            </a:r>
            <a:r>
              <a:rPr lang="pt-BR" sz="1400" dirty="0"/>
              <a:t>. In: </a:t>
            </a:r>
            <a:r>
              <a:rPr lang="pt-BR" sz="1400" dirty="0" err="1"/>
              <a:t>International</a:t>
            </a:r>
            <a:r>
              <a:rPr lang="pt-BR" sz="1400" dirty="0"/>
              <a:t> joint </a:t>
            </a:r>
            <a:r>
              <a:rPr lang="pt-BR" sz="1400" dirty="0" err="1"/>
              <a:t>Conference</a:t>
            </a:r>
            <a:r>
              <a:rPr lang="pt-BR" sz="1400" dirty="0"/>
              <a:t> </a:t>
            </a:r>
            <a:r>
              <a:rPr lang="pt-BR" sz="1400" dirty="0" err="1"/>
              <a:t>on</a:t>
            </a:r>
            <a:r>
              <a:rPr lang="pt-BR" sz="1400" dirty="0"/>
              <a:t> artificial </a:t>
            </a:r>
            <a:r>
              <a:rPr lang="pt-BR" sz="1400" dirty="0" err="1"/>
              <a:t>intelligence</a:t>
            </a:r>
            <a:r>
              <a:rPr lang="pt-BR" sz="1400" dirty="0"/>
              <a:t>. [</a:t>
            </a:r>
            <a:r>
              <a:rPr lang="pt-BR" sz="1400" dirty="0" err="1"/>
              <a:t>S.l</a:t>
            </a:r>
            <a:r>
              <a:rPr lang="pt-BR" sz="1400" dirty="0"/>
              <a:t>.: s.n.], 1995. v. 14, p</a:t>
            </a:r>
            <a:r>
              <a:rPr lang="en-US" sz="1400" dirty="0"/>
              <a:t>. 1137–1145.</a:t>
            </a:r>
            <a:endParaRPr lang="pt-BR" sz="1400" dirty="0"/>
          </a:p>
          <a:p>
            <a:r>
              <a:rPr lang="en-US" sz="1400" dirty="0"/>
              <a:t> </a:t>
            </a:r>
            <a:endParaRPr lang="pt-BR" sz="1400" dirty="0"/>
          </a:p>
          <a:p>
            <a:r>
              <a:rPr lang="en-US" sz="1400" dirty="0"/>
              <a:t>STEHMAN, Stephen V. (1997). </a:t>
            </a:r>
            <a:r>
              <a:rPr lang="en-US" sz="1400" b="1" dirty="0"/>
              <a:t>Selecting and interpreting measures of thematic classification accuracy</a:t>
            </a:r>
            <a:r>
              <a:rPr lang="en-US" sz="1400" dirty="0"/>
              <a:t>. Remote Sensing of Environment 62 (1): 77–89. doi:10.1016/S0034-4257(97)00083-7</a:t>
            </a:r>
            <a:endParaRPr lang="pt-BR" sz="1400" dirty="0"/>
          </a:p>
          <a:p>
            <a:r>
              <a:rPr lang="en-US" sz="1400" dirty="0"/>
              <a:t> </a:t>
            </a:r>
            <a:endParaRPr lang="pt-BR" sz="1400" dirty="0"/>
          </a:p>
          <a:p>
            <a:r>
              <a:rPr lang="en-US" sz="1400" dirty="0"/>
              <a:t>CONNEL, S. D; JAIN, A. K. (2001). </a:t>
            </a:r>
            <a:r>
              <a:rPr lang="en-US" sz="1400" b="1" dirty="0"/>
              <a:t>Template-based online character recognition</a:t>
            </a:r>
            <a:r>
              <a:rPr lang="en-US" sz="1400" dirty="0"/>
              <a:t>. Pattern Recognition Society. Published by Elsevier Science Ltd (2001), p.1-14</a:t>
            </a:r>
            <a:endParaRPr lang="pt-BR" sz="1400" dirty="0"/>
          </a:p>
          <a:p>
            <a:r>
              <a:rPr lang="pt-BR" sz="1400" dirty="0"/>
              <a:t> 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06064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178034"/>
            <a:ext cx="9144000" cy="6799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ller Light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45333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02/12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165848" y="6364127"/>
            <a:ext cx="262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11/05/2013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9512" y="6364128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Centro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Universitário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 de Belo Horizonte | UNIBH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2662331" y="4571286"/>
            <a:ext cx="55359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7668344" y="622190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ller Light" pitchFamily="2" charset="0"/>
              </a:rPr>
              <a:t>Slides</a:t>
            </a:r>
            <a:endParaRPr lang="pt-BR" sz="1200" dirty="0">
              <a:solidFill>
                <a:schemeClr val="bg1"/>
              </a:solidFill>
              <a:latin typeface="Aller Light" pitchFamily="2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-27384"/>
            <a:ext cx="9144000" cy="5545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ller Light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2010" y="66110"/>
            <a:ext cx="9096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Escolha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 do 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Tema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Fundamentos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Teóricos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| Dados 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Técnicas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|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Implementação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|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Critérios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Avaliação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759543" y="4719657"/>
            <a:ext cx="655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ler Light" pitchFamily="2" charset="0"/>
              </a:rPr>
              <a:t>ESTUDO DAS TÉCNICAS DE APRENDIZADO DE MÁQUINA COM FOCO EM DIAGNÓSTICOS CLÍNICOS</a:t>
            </a:r>
          </a:p>
        </p:txBody>
      </p:sp>
      <p:pic>
        <p:nvPicPr>
          <p:cNvPr id="1026" name="Picture 2" descr="http://exame0.abrilm.com.br/assets/images/2013/1/79109/size_590_taiwan-doentes.jpg?13577335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848" y="1258918"/>
            <a:ext cx="4032448" cy="3027753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ítulo 1"/>
          <p:cNvSpPr>
            <a:spLocks noGrp="1"/>
          </p:cNvSpPr>
          <p:nvPr>
            <p:ph type="ctrTitle"/>
          </p:nvPr>
        </p:nvSpPr>
        <p:spPr>
          <a:xfrm>
            <a:off x="323528" y="872716"/>
            <a:ext cx="2349860" cy="792087"/>
          </a:xfrm>
        </p:spPr>
        <p:txBody>
          <a:bodyPr>
            <a:normAutofit/>
          </a:bodyPr>
          <a:lstStyle/>
          <a:p>
            <a:r>
              <a:rPr lang="en-US" sz="2400" b="1" cap="small" dirty="0" smtClean="0">
                <a:solidFill>
                  <a:schemeClr val="accent6">
                    <a:lumMod val="75000"/>
                  </a:schemeClr>
                </a:solidFill>
                <a:latin typeface="Aller Light" pitchFamily="2" charset="0"/>
                <a:cs typeface="Aparajita" pitchFamily="34" charset="0"/>
              </a:rPr>
              <a:t>1ª </a:t>
            </a:r>
            <a:r>
              <a:rPr lang="en-US" sz="2400" b="1" cap="small" dirty="0" err="1" smtClean="0">
                <a:solidFill>
                  <a:schemeClr val="accent6">
                    <a:lumMod val="75000"/>
                  </a:schemeClr>
                </a:solidFill>
                <a:latin typeface="Aller Light" pitchFamily="2" charset="0"/>
                <a:cs typeface="Aparajita" pitchFamily="34" charset="0"/>
              </a:rPr>
              <a:t>Apresentação</a:t>
            </a:r>
            <a:endParaRPr lang="pt-BR" sz="2400" dirty="0">
              <a:solidFill>
                <a:schemeClr val="accent6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578218" y="1864853"/>
            <a:ext cx="30576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 Light" pitchFamily="2" charset="0"/>
              </a:rPr>
              <a:t>Processamento de Imagens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 Light" pitchFamily="2" charset="0"/>
              </a:rPr>
              <a:t>SVM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 Light" pitchFamily="2" charset="0"/>
              </a:rPr>
              <a:t>Weka</a:t>
            </a:r>
            <a:endParaRPr lang="pt-B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ller Light" pitchFamily="2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Aller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4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88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178034"/>
            <a:ext cx="9144000" cy="6799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ller Light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45333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02/12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165848" y="6364127"/>
            <a:ext cx="262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11/05/2013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9512" y="6364128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Centro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Universitário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 de Belo Horizonte | UNIBH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1792272" y="4581128"/>
            <a:ext cx="55359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7668344" y="622190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ller Light" pitchFamily="2" charset="0"/>
              </a:rPr>
              <a:t>Slides</a:t>
            </a:r>
            <a:endParaRPr lang="pt-BR" sz="1200" dirty="0">
              <a:solidFill>
                <a:schemeClr val="bg1"/>
              </a:solidFill>
              <a:latin typeface="Aller Light" pitchFamily="2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-27384"/>
            <a:ext cx="9144000" cy="5545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ller Light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2010" y="66110"/>
            <a:ext cx="9096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Escolha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 do 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Tema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Fundamentos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Teóricos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| Dados 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Técnicas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|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Implementação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|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Critérios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Avaliação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283891" y="4729499"/>
            <a:ext cx="655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ler Light" pitchFamily="2" charset="0"/>
              </a:rPr>
              <a:t>TÉCNICAS DE APRENDIZADO DE MÁQUINA APLICADAS A </a:t>
            </a:r>
          </a:p>
          <a:p>
            <a:pPr algn="ctr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ller Light" pitchFamily="2" charset="0"/>
              </a:rPr>
              <a:t>PROBLEMAS DE CLASSIFICAÇÃO DE PADRÕES</a:t>
            </a:r>
          </a:p>
        </p:txBody>
      </p:sp>
      <p:pic>
        <p:nvPicPr>
          <p:cNvPr id="1027" name="Picture 3" descr="File:Kosaciec szczecinkowaty Iris setos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792" y="1484784"/>
            <a:ext cx="2372416" cy="177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File:Iris versicolor 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0801"/>
            <a:ext cx="2397848" cy="1789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File:Iris virginic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930305"/>
            <a:ext cx="2214375" cy="1812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39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88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178034"/>
            <a:ext cx="9144000" cy="6799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ller Light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45333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04/12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165848" y="6364127"/>
            <a:ext cx="262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11/05/2013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9512" y="6364128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Centro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Universitário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 de Belo Horizonte | UNIBH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1792272" y="4941168"/>
            <a:ext cx="55359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7668344" y="622190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ller Light" pitchFamily="2" charset="0"/>
              </a:rPr>
              <a:t>Slides</a:t>
            </a:r>
            <a:endParaRPr lang="pt-BR" sz="1200" dirty="0">
              <a:solidFill>
                <a:schemeClr val="bg1"/>
              </a:solidFill>
              <a:latin typeface="Aller Light" pitchFamily="2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-27384"/>
            <a:ext cx="9144000" cy="5545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ller Light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2010" y="66110"/>
            <a:ext cx="9096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Escolha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 err="1">
                <a:solidFill>
                  <a:schemeClr val="bg1"/>
                </a:solidFill>
              </a:rPr>
              <a:t>Fundamentos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Teóricos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Dados 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Técnicas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|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Implementação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|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Critérios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Avaliação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03548" y="1052736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Reconhecimento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Padrões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Há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duas maneiras de se reconhecer ou classificar um padrão, a primeira é a classificação supervisionada, onde o padrão de entrada é identificado como um membro de uma classe pré-definida, ou seja, a classe é definida pelo projetista do sistema, ou classificação não supervisionada , onde o padrão é determinado por um fronteira de classe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desconhecida</a:t>
            </a:r>
            <a:r>
              <a:rPr lang="pt-BR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(CONNEL;JAIN; 2001)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27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88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178034"/>
            <a:ext cx="9144000" cy="6799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ller Light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45333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05/12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165848" y="6364127"/>
            <a:ext cx="262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11/05/2013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9512" y="6364128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Centro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Universitário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 de Belo Horizonte | UNIBH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1792272" y="4126433"/>
            <a:ext cx="55359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7668344" y="622190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ller Light" pitchFamily="2" charset="0"/>
              </a:rPr>
              <a:t>Slides</a:t>
            </a:r>
            <a:endParaRPr lang="pt-BR" sz="1200" dirty="0">
              <a:solidFill>
                <a:schemeClr val="bg1"/>
              </a:solidFill>
              <a:latin typeface="Aller Light" pitchFamily="2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-27384"/>
            <a:ext cx="9144000" cy="5545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ller Light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2010" y="66110"/>
            <a:ext cx="9096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Escolha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 err="1">
                <a:solidFill>
                  <a:schemeClr val="bg1"/>
                </a:solidFill>
              </a:rPr>
              <a:t>Fundamentos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Teóricos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Dados e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Técnicas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Implementação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|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Critérios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Avaliação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91802" y="1052736"/>
            <a:ext cx="80406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Algoritmo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Vizinho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Mais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Próximo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KNN é um dos algoritmos de classificação mais simples, Usado para classificar objetos com base em exemplos de treinamento que estão mais próximos no espaço de características. (INF 1771 – Inteligência Artificial, 2012). 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218236" y="3356992"/>
            <a:ext cx="66840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cap="small" dirty="0">
                <a:solidFill>
                  <a:schemeClr val="accent6">
                    <a:lumMod val="75000"/>
                  </a:schemeClr>
                </a:solidFill>
                <a:latin typeface="Aller Light" pitchFamily="2" charset="0"/>
                <a:ea typeface="+mj-ea"/>
                <a:cs typeface="Aparajita" pitchFamily="34" charset="0"/>
              </a:rPr>
              <a:t>K-Nearest Neighbor (KNN) 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218235" y="4139788"/>
            <a:ext cx="668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cap="smal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ler Light" pitchFamily="2" charset="0"/>
                <a:ea typeface="+mj-ea"/>
                <a:cs typeface="Aparajita" pitchFamily="34" charset="0"/>
              </a:rPr>
              <a:t>Vizinho</a:t>
            </a:r>
            <a:r>
              <a:rPr lang="en-US" b="1" cap="smal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ler Light" pitchFamily="2" charset="0"/>
                <a:ea typeface="+mj-ea"/>
                <a:cs typeface="Aparajita" pitchFamily="34" charset="0"/>
              </a:rPr>
              <a:t> </a:t>
            </a:r>
            <a:r>
              <a:rPr lang="en-US" b="1" cap="smal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ler Light" pitchFamily="2" charset="0"/>
                <a:ea typeface="+mj-ea"/>
                <a:cs typeface="Aparajita" pitchFamily="34" charset="0"/>
              </a:rPr>
              <a:t>mais</a:t>
            </a:r>
            <a:r>
              <a:rPr lang="en-US" b="1" cap="smal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ler Light" pitchFamily="2" charset="0"/>
                <a:ea typeface="+mj-ea"/>
                <a:cs typeface="Aparajita" pitchFamily="34" charset="0"/>
              </a:rPr>
              <a:t> </a:t>
            </a:r>
            <a:r>
              <a:rPr lang="en-US" b="1" cap="smal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ler Light" pitchFamily="2" charset="0"/>
                <a:ea typeface="+mj-ea"/>
                <a:cs typeface="Aparajita" pitchFamily="34" charset="0"/>
              </a:rPr>
              <a:t>Próximo</a:t>
            </a:r>
            <a:endParaRPr lang="en-US" b="1" cap="small" dirty="0">
              <a:solidFill>
                <a:schemeClr val="tx1">
                  <a:lumMod val="65000"/>
                  <a:lumOff val="35000"/>
                </a:schemeClr>
              </a:solidFill>
              <a:latin typeface="Aller Light" pitchFamily="2" charset="0"/>
              <a:ea typeface="+mj-ea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78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88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178034"/>
            <a:ext cx="9144000" cy="6799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ller Light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45333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06/12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165848" y="6364127"/>
            <a:ext cx="262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11/05/2013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9512" y="6364128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Centro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Universitário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 de Belo Horizonte | UNIBH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4860032" y="1196752"/>
            <a:ext cx="0" cy="410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7668344" y="622190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ller Light" pitchFamily="2" charset="0"/>
              </a:rPr>
              <a:t>Slides</a:t>
            </a:r>
            <a:endParaRPr lang="pt-BR" sz="1200" dirty="0">
              <a:solidFill>
                <a:schemeClr val="bg1"/>
              </a:solidFill>
              <a:latin typeface="Aller Light" pitchFamily="2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-27384"/>
            <a:ext cx="9144000" cy="5545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ller Light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2010" y="66110"/>
            <a:ext cx="9096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Escolha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 err="1">
                <a:solidFill>
                  <a:schemeClr val="bg1"/>
                </a:solidFill>
              </a:rPr>
              <a:t>Fundamentos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Teóricos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Dados 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Técnicas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|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Implementação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|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Critérios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Avaliação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6012160" y="1696084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Distância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Euclidiana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3" name="Imagem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695083"/>
            <a:ext cx="3960440" cy="1107794"/>
          </a:xfrm>
          <a:prstGeom prst="rect">
            <a:avLst/>
          </a:prstGeom>
        </p:spPr>
      </p:pic>
      <p:sp>
        <p:nvSpPr>
          <p:cNvPr id="26" name="CaixaDeTexto 25"/>
          <p:cNvSpPr txBox="1"/>
          <p:nvPr/>
        </p:nvSpPr>
        <p:spPr>
          <a:xfrm>
            <a:off x="892277" y="1729623"/>
            <a:ext cx="1922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Validação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Cruzada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6" name="Picture 8" descr="http://upload.wikimedia.org/math/b/3/c/b3c9ab1977da6eb80d10b403c9dabe0b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51" y="3008577"/>
            <a:ext cx="4005749" cy="696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50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88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178034"/>
            <a:ext cx="9144000" cy="6799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ller Light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45333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07/12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165848" y="6364127"/>
            <a:ext cx="262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11/05/2013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9512" y="6364128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Centro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Universitário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 de Belo Horizonte | UNIBH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5724128" y="1196752"/>
            <a:ext cx="0" cy="410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7668344" y="622190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ller Light" pitchFamily="2" charset="0"/>
              </a:rPr>
              <a:t>Slides</a:t>
            </a:r>
            <a:endParaRPr lang="pt-BR" sz="1200" dirty="0">
              <a:solidFill>
                <a:schemeClr val="bg1"/>
              </a:solidFill>
              <a:latin typeface="Aller Light" pitchFamily="2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-27384"/>
            <a:ext cx="9144000" cy="5545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ller Light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2010" y="66110"/>
            <a:ext cx="9096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Escolha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Fundamentos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Teóricos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 smtClean="0">
                <a:solidFill>
                  <a:schemeClr val="bg1"/>
                </a:solidFill>
              </a:rPr>
              <a:t>Dados e </a:t>
            </a:r>
            <a:r>
              <a:rPr lang="en-US" sz="1600" dirty="0" err="1" smtClean="0">
                <a:solidFill>
                  <a:schemeClr val="bg1"/>
                </a:solidFill>
              </a:rPr>
              <a:t>Técnicas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Implementação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|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Critérios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Avaliação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15288" y="940695"/>
            <a:ext cx="498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Ferramentas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Matlab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r2012b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8.0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Biblioteca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PRT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90225" y="2420888"/>
            <a:ext cx="4988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Técnicas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Algoritmo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KNN 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Vizinho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Próximo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Distância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Euclidiana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Validação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Cruzada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http://www.peteletrica.eng.ufba.br/wp-content/uploads/2012/09/matlab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691767"/>
            <a:ext cx="1557338" cy="111442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503990" y="4221088"/>
            <a:ext cx="498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Dados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Utilizados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Anderson’s Iris dataset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47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88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178034"/>
            <a:ext cx="9144000" cy="6799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ller Light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45333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09/12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165848" y="6364127"/>
            <a:ext cx="262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11/05/2013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9512" y="6364128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Centro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Universitário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 de Belo Horizonte | UNIBH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668344" y="622190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ller Light" pitchFamily="2" charset="0"/>
              </a:rPr>
              <a:t>Slides</a:t>
            </a:r>
            <a:endParaRPr lang="pt-BR" sz="1200" dirty="0">
              <a:solidFill>
                <a:schemeClr val="bg1"/>
              </a:solidFill>
              <a:latin typeface="Aller Light" pitchFamily="2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-27384"/>
            <a:ext cx="9144000" cy="5545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ller Light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2010" y="66110"/>
            <a:ext cx="9096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Escolha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Fundamentos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Teóricos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Dados e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Técnicas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 err="1" smtClean="0">
                <a:solidFill>
                  <a:schemeClr val="bg1"/>
                </a:solidFill>
              </a:rPr>
              <a:t>Implementação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Critérios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Avaliação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92" y="1073852"/>
            <a:ext cx="1971035" cy="128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68" y="2760163"/>
            <a:ext cx="1971035" cy="128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70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88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178034"/>
            <a:ext cx="9144000" cy="6799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ller Light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45333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09/12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165848" y="6364127"/>
            <a:ext cx="262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11/05/2013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9512" y="6364128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Centro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Universitário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ller Light" pitchFamily="2" charset="0"/>
              </a:rPr>
              <a:t> de Belo Horizonte | UNIBH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Aller Light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668344" y="622190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ller Light" pitchFamily="2" charset="0"/>
              </a:rPr>
              <a:t>Slides</a:t>
            </a:r>
            <a:endParaRPr lang="pt-BR" sz="1200" dirty="0">
              <a:solidFill>
                <a:schemeClr val="bg1"/>
              </a:solidFill>
              <a:latin typeface="Aller Light" pitchFamily="2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-27384"/>
            <a:ext cx="9144000" cy="5545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ller Light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2010" y="66110"/>
            <a:ext cx="9096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Escolha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Fundamentos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Teóricos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Dados e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Técnicas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 err="1" smtClean="0">
                <a:solidFill>
                  <a:schemeClr val="bg1"/>
                </a:solidFill>
              </a:rPr>
              <a:t>Implementação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Critérios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Avaliação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92" y="1073852"/>
            <a:ext cx="1971035" cy="128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Conector de seta reta 21"/>
          <p:cNvCxnSpPr/>
          <p:nvPr/>
        </p:nvCxnSpPr>
        <p:spPr>
          <a:xfrm>
            <a:off x="3160566" y="1658781"/>
            <a:ext cx="7353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xograma: Vários documentos 22"/>
          <p:cNvSpPr/>
          <p:nvPr/>
        </p:nvSpPr>
        <p:spPr>
          <a:xfrm>
            <a:off x="4350570" y="1257286"/>
            <a:ext cx="1327806" cy="964631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 Light" pitchFamily="2" charset="0"/>
              </a:rPr>
              <a:t>Base de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 Light" pitchFamily="2" charset="0"/>
              </a:rPr>
              <a:t>Conhecimento</a:t>
            </a:r>
            <a:endParaRPr lang="pt-BR" sz="1100" dirty="0">
              <a:solidFill>
                <a:schemeClr val="tx1">
                  <a:lumMod val="75000"/>
                  <a:lumOff val="25000"/>
                </a:schemeClr>
              </a:solidFill>
              <a:latin typeface="Aller Light" pitchFamily="2" charset="0"/>
            </a:endParaRPr>
          </a:p>
        </p:txBody>
      </p:sp>
      <p:sp>
        <p:nvSpPr>
          <p:cNvPr id="28" name="Fluxograma: Vários documentos 27"/>
          <p:cNvSpPr/>
          <p:nvPr/>
        </p:nvSpPr>
        <p:spPr>
          <a:xfrm>
            <a:off x="4376466" y="2684389"/>
            <a:ext cx="1327806" cy="964631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 Light" pitchFamily="2" charset="0"/>
              </a:rPr>
              <a:t>Base de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ller Light" pitchFamily="2" charset="0"/>
              </a:rPr>
              <a:t>Amostragem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  <a:latin typeface="Aller Light" pitchFamily="2" charset="0"/>
            </a:endParaRPr>
          </a:p>
        </p:txBody>
      </p:sp>
      <p:pic>
        <p:nvPicPr>
          <p:cNvPr id="3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68" y="2760163"/>
            <a:ext cx="1971035" cy="128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4" name="Conector de seta reta 33"/>
          <p:cNvCxnSpPr/>
          <p:nvPr/>
        </p:nvCxnSpPr>
        <p:spPr>
          <a:xfrm>
            <a:off x="3160566" y="3167959"/>
            <a:ext cx="7353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84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727</Words>
  <Application>Microsoft Office PowerPoint</Application>
  <PresentationFormat>Apresentação na tela (4:3)</PresentationFormat>
  <Paragraphs>157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Aprendizado de Máquina </vt:lpstr>
      <vt:lpstr>1ª Apresentação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das Técnicas de Aprendizado de Máquina com Foco em Diagnósticos Clínicos</dc:title>
  <dc:creator>Henrique</dc:creator>
  <cp:lastModifiedBy>Henrique</cp:lastModifiedBy>
  <cp:revision>33</cp:revision>
  <dcterms:created xsi:type="dcterms:W3CDTF">2013-05-11T16:59:52Z</dcterms:created>
  <dcterms:modified xsi:type="dcterms:W3CDTF">2013-06-25T01:25:11Z</dcterms:modified>
</cp:coreProperties>
</file>