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9232283464566927"/>
          <c:y val="5.0925925925925923E-2"/>
          <c:w val="0.5369835958005249"/>
          <c:h val="0.83309419655876349"/>
        </c:manualLayout>
      </c:layout>
      <c:barChart>
        <c:barDir val="bar"/>
        <c:grouping val="clustered"/>
        <c:varyColors val="0"/>
        <c:ser>
          <c:idx val="0"/>
          <c:order val="0"/>
          <c:tx>
            <c:v>Taxa de Acerto</c:v>
          </c:tx>
          <c:invertIfNegative val="0"/>
          <c:cat>
            <c:strRef>
              <c:f>Plan2!$G$7:$H$7</c:f>
              <c:strCache>
                <c:ptCount val="2"/>
                <c:pt idx="0">
                  <c:v>Diagnóstico Médico</c:v>
                </c:pt>
                <c:pt idx="1">
                  <c:v>Diagnóstico Software</c:v>
                </c:pt>
              </c:strCache>
            </c:strRef>
          </c:cat>
          <c:val>
            <c:numRef>
              <c:f>Plan2!$G$8:$H$8</c:f>
              <c:numCache>
                <c:formatCode>General</c:formatCode>
                <c:ptCount val="2"/>
                <c:pt idx="0">
                  <c:v>10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8"/>
        <c:axId val="82474496"/>
        <c:axId val="82476032"/>
      </c:barChart>
      <c:catAx>
        <c:axId val="82474496"/>
        <c:scaling>
          <c:orientation val="minMax"/>
        </c:scaling>
        <c:delete val="0"/>
        <c:axPos val="l"/>
        <c:majorTickMark val="out"/>
        <c:minorTickMark val="none"/>
        <c:tickLblPos val="nextTo"/>
        <c:crossAx val="82476032"/>
        <c:crosses val="autoZero"/>
        <c:auto val="1"/>
        <c:lblAlgn val="ctr"/>
        <c:lblOffset val="100"/>
        <c:noMultiLvlLbl val="0"/>
      </c:catAx>
      <c:valAx>
        <c:axId val="824760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82474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172309711286087"/>
          <c:y val="0.36091899970836977"/>
          <c:w val="0.13161023622047241"/>
          <c:h val="0.18093941382327208"/>
        </c:manualLayout>
      </c:layout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6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8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6FC7-031D-4552-A9A2-ECF6C345FBF4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6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40769"/>
            <a:ext cx="9144000" cy="2259682"/>
          </a:xfrm>
        </p:spPr>
        <p:txBody>
          <a:bodyPr>
            <a:normAutofit/>
          </a:bodyPr>
          <a:lstStyle/>
          <a:p>
            <a:r>
              <a:rPr lang="pt-BR" b="1" cap="small" dirty="0" smtClean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cs typeface="Aparajita" pitchFamily="34" charset="0"/>
              </a:rPr>
              <a:t>Aprendizado de Máquina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</a:rPr>
              <a:t/>
            </a:r>
            <a:br>
              <a:rPr lang="pt-BR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</a:rPr>
            </a:br>
            <a:endParaRPr lang="pt-BR" dirty="0">
              <a:solidFill>
                <a:schemeClr val="accent6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564903"/>
            <a:ext cx="6400800" cy="252028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Apresentação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preliminar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Henrique Silvestre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Pedro Lucas Cristiano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01/12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1259632" y="1628800"/>
            <a:ext cx="65527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295636" y="3429000"/>
            <a:ext cx="65527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10/12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123462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realizada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validações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médicas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treinamento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KNN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são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dados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reais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diagnósticos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realizados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confirmados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obtidos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processamento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software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desenvolvido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comparado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médicos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plotado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4" name="Gráfico 23" title="Taxa de Acert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894603"/>
              </p:ext>
            </p:extLst>
          </p:nvPr>
        </p:nvGraphicFramePr>
        <p:xfrm>
          <a:off x="2371134" y="3140968"/>
          <a:ext cx="3949468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10527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849" y="1556307"/>
            <a:ext cx="74168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MATOS, P. F; LOMBARDINI, L. O; CIFERRI, R. R; PARDO, T. A. S; CIFERRI, C. D. A; VIEIRA, M. T. P. </a:t>
            </a:r>
            <a:r>
              <a:rPr lang="pt-BR" sz="1400" b="1" dirty="0"/>
              <a:t>Relatório Técnico "Conceitos sobre Aprendizado de Máquina"</a:t>
            </a:r>
            <a:r>
              <a:rPr lang="pt-BR" sz="1400" i="1" dirty="0"/>
              <a:t>. </a:t>
            </a:r>
            <a:r>
              <a:rPr lang="pt-BR" sz="1400" dirty="0"/>
              <a:t>São Carlos: SCA, Universidade Federal de São Carlos (UFSCar), Universidade Metodista de Piracicaba (</a:t>
            </a:r>
            <a:r>
              <a:rPr lang="pt-BR" sz="1400" dirty="0" err="1"/>
              <a:t>Unimep</a:t>
            </a:r>
            <a:r>
              <a:rPr lang="pt-BR" sz="1400" dirty="0"/>
              <a:t>), Universidade de São Paulo (USP), Novembro, 2009. 24 p.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L. R. TRAMBAIOLLI; A. C. LORENA; F. J. FRAGA; R. ANGHINAH. </a:t>
            </a:r>
            <a:r>
              <a:rPr lang="pt-BR" sz="1400" b="1" dirty="0"/>
              <a:t>Uso de Aprendizado de Máquina no Auxílio ao Diagnóstico de Alzheimer</a:t>
            </a:r>
            <a:r>
              <a:rPr lang="pt-BR" sz="1400" dirty="0"/>
              <a:t> Santo André – SP, Centro de Matemática, Computação e Cognição Universidade Federal do ABC, Centro de Engenharia e Ciências Sociais Universidade Federal do ABC, Centro de Referencia em Distúrbios Cognitivos Hospital das Clínicas da Faculdade de Medicina da Universidade de São Paulo novembro. </a:t>
            </a:r>
            <a:r>
              <a:rPr lang="en-US" sz="1400" dirty="0"/>
              <a:t>14 p.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en-US" sz="1400" dirty="0"/>
              <a:t>I.KONONENKO; MATJAZKUKAR. </a:t>
            </a:r>
            <a:r>
              <a:rPr lang="en-US" sz="1400" b="1" dirty="0"/>
              <a:t>Machine Learning and Data Mining: Introduction to Principles and Algorithms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dirty="0" err="1"/>
              <a:t>Chichester</a:t>
            </a:r>
            <a:r>
              <a:rPr lang="en-US" sz="1400" dirty="0"/>
              <a:t>, UK : </a:t>
            </a:r>
            <a:r>
              <a:rPr lang="en-US" sz="1400" dirty="0" err="1"/>
              <a:t>Horwood</a:t>
            </a:r>
            <a:r>
              <a:rPr lang="en-US" sz="1400" dirty="0"/>
              <a:t> Publishing, 2007. 475 p. ISBN - 10: 1-904275-21-4</a:t>
            </a:r>
            <a:endParaRPr lang="pt-BR" sz="1400" dirty="0"/>
          </a:p>
          <a:p>
            <a:r>
              <a:rPr lang="en-US" sz="1400" dirty="0"/>
              <a:t>ISBN - 13: 978-1-904275-21-3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en-US" sz="1400" dirty="0"/>
              <a:t>I.KONONENKO. </a:t>
            </a:r>
            <a:r>
              <a:rPr lang="en-US" sz="1400" b="1" dirty="0"/>
              <a:t>Machine Learning for Medical Diagnosis: History, State of the Art</a:t>
            </a:r>
            <a:endParaRPr lang="pt-BR" sz="1400" dirty="0"/>
          </a:p>
          <a:p>
            <a:r>
              <a:rPr lang="en-US" sz="1400" b="1" dirty="0"/>
              <a:t>and Perspective</a:t>
            </a:r>
            <a:r>
              <a:rPr lang="en-US" sz="1400" dirty="0"/>
              <a:t>. Slovenia, University of Ljubljana Faculty of Computer and Information Science </a:t>
            </a:r>
            <a:r>
              <a:rPr lang="en-US" sz="1400" dirty="0" err="1"/>
              <a:t>Trzaska</a:t>
            </a:r>
            <a:r>
              <a:rPr lang="en-US" sz="1400" dirty="0"/>
              <a:t> 25, 1001 Ljubljana, Slovenia. </a:t>
            </a:r>
            <a:r>
              <a:rPr lang="pt-BR" sz="1400" dirty="0"/>
              <a:t>25 p.</a:t>
            </a:r>
          </a:p>
          <a:p>
            <a:r>
              <a:rPr lang="pt-BR" sz="1400" dirty="0"/>
              <a:t>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13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12/12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10527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849" y="1556307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KOERICH, A. L. </a:t>
            </a:r>
            <a:r>
              <a:rPr lang="pt-BR" sz="1400" b="1" dirty="0"/>
              <a:t>Aprendizagem de Máquina: ÁRVORES DE DECISÃO</a:t>
            </a:r>
            <a:r>
              <a:rPr lang="pt-BR" sz="1400" dirty="0"/>
              <a:t>, Programa de Pós-Graduação em Engenharia Elétrica Universidade Federal do Paraná (UFPR), Paraná. </a:t>
            </a:r>
            <a:r>
              <a:rPr lang="en-US" sz="1400" dirty="0"/>
              <a:t>61 p.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en-US" sz="1400" dirty="0"/>
              <a:t>MAGOULAS, D. G, PRENTZA, A. </a:t>
            </a:r>
            <a:r>
              <a:rPr lang="en-US" sz="1400" b="1" dirty="0"/>
              <a:t>Machine Learning in Medical Applications</a:t>
            </a:r>
            <a:r>
              <a:rPr lang="en-US" sz="1400" dirty="0"/>
              <a:t>. Department of Informatics, University of Athens, GR-15784 Athens, Greece. 7 p.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pt-BR" sz="1400" dirty="0"/>
              <a:t>M, RENATO E SABBATINI, Usando o Computador para Processamento de Imagens Médicas, </a:t>
            </a:r>
            <a:r>
              <a:rPr lang="pt-BR" sz="1400" b="1" dirty="0"/>
              <a:t>Informática Médica</a:t>
            </a:r>
            <a:r>
              <a:rPr lang="pt-BR" sz="1400" dirty="0"/>
              <a:t>, Campinas, dez. 1998, disponível em &lt;www.informaticamedica.org.br/</a:t>
            </a:r>
            <a:r>
              <a:rPr lang="pt-BR" sz="1400" dirty="0" err="1"/>
              <a:t>informaticamedica</a:t>
            </a:r>
            <a:r>
              <a:rPr lang="pt-BR" sz="1400" dirty="0"/>
              <a:t>&gt; Acesso em: mar. 2013. 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0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02/12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581128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83891" y="472949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ESTUDO DAS TÉCNICAS DE APRENDIZADO DE MÁQUINA COM FOCO EM DIAGNÓSTICOS CLÍNICOS</a:t>
            </a:r>
          </a:p>
        </p:txBody>
      </p:sp>
      <p:pic>
        <p:nvPicPr>
          <p:cNvPr id="1026" name="Picture 2" descr="http://exame0.abrilm.com.br/assets/images/2013/1/79109/size_590_taiwan-doentes.jpg?1357733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908720"/>
            <a:ext cx="4032448" cy="302775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03/12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568062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83891" y="471643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ESTUDO DAS TÉCNICAS DE APRENDIZADO DE MÁQUINA COM FOCO EM DIAGNÓSTICOS CLÍNICOS</a:t>
            </a:r>
          </a:p>
        </p:txBody>
      </p:sp>
      <p:pic>
        <p:nvPicPr>
          <p:cNvPr id="3076" name="Picture 4" descr="http://i1.r7.com/data/files/2C92/94A4/2CED/86E1/012D/03DC/120D/57F2/raio-x-pulmao-m-20101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41" y="764704"/>
            <a:ext cx="4070226" cy="305719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04/12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941168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03548" y="105273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Reconhecimento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Imagens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“Diversas denominações têm sido dadas a este campo multidisciplinar que aproveita os conhecimentos relacionados com o Processamento de Sinais, Inteligência Computacional, Neurofisiologia e outros [...] De uma forma geral, é o processo de cognição de uma imagem, que pertence à área do Reconhecimento e Análise de Padrões”. </a:t>
            </a:r>
            <a:r>
              <a:rPr lang="pt-BR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(PERELMUTER, G 1985)</a:t>
            </a:r>
          </a:p>
          <a:p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359968" y="3781578"/>
            <a:ext cx="1152128" cy="72008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Pré-Processamento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1816827" y="4105614"/>
            <a:ext cx="543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512096" y="4105614"/>
            <a:ext cx="547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220072" y="4105614"/>
            <a:ext cx="547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4067944" y="3781578"/>
            <a:ext cx="1152128" cy="72008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Extração</a:t>
            </a:r>
            <a:r>
              <a:rPr lang="en-US" sz="1100" dirty="0" smtClean="0">
                <a:solidFill>
                  <a:schemeClr val="tx1"/>
                </a:solidFill>
              </a:rPr>
              <a:t> de </a:t>
            </a:r>
            <a:r>
              <a:rPr lang="en-US" sz="1100" dirty="0" err="1" smtClean="0">
                <a:solidFill>
                  <a:schemeClr val="tx1"/>
                </a:solidFill>
              </a:rPr>
              <a:t>Características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5759110" y="3781578"/>
            <a:ext cx="1152128" cy="72008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Classificador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6911238" y="4096428"/>
            <a:ext cx="547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7488324" y="3781578"/>
            <a:ext cx="756084" cy="72008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Classe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503549" y="3553317"/>
            <a:ext cx="1313278" cy="11045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05/12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126433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1802" y="1052736"/>
            <a:ext cx="7824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Classificação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Padrões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 responsável pela classificação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 primeiramente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“aprender” como classificar os padrões do problema ao qual se deseja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obter resposta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ou seja, deve-se primeiramente treinar o algoritmo de forma a torná-lo capaz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de, após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treinamento, classificar um padrão desconhecido dentre uma das classes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existentes.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8236" y="3356992"/>
            <a:ext cx="6684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small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K-Nearest Neighbor (KNN)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18235" y="4139788"/>
            <a:ext cx="668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Vizinho</a:t>
            </a:r>
            <a:r>
              <a:rPr lang="en-US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 </a:t>
            </a:r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mais</a:t>
            </a:r>
            <a:r>
              <a:rPr lang="en-US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 </a:t>
            </a:r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Próximo</a:t>
            </a:r>
            <a:endParaRPr lang="en-US" b="1" cap="small" dirty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  <a:ea typeface="+mj-ea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06/12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004048" y="1196752"/>
            <a:ext cx="0" cy="41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00441" y="1340768"/>
            <a:ext cx="3903386" cy="3903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373199" y="3113526"/>
            <a:ext cx="357870" cy="35787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180339" y="1920670"/>
            <a:ext cx="2743590" cy="274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752566" y="2492896"/>
            <a:ext cx="1599134" cy="1599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ol 8"/>
          <p:cNvSpPr/>
          <p:nvPr/>
        </p:nvSpPr>
        <p:spPr>
          <a:xfrm>
            <a:off x="1730974" y="3248980"/>
            <a:ext cx="558941" cy="558941"/>
          </a:xfrm>
          <a:prstGeom prst="su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ua 17"/>
          <p:cNvSpPr/>
          <p:nvPr/>
        </p:nvSpPr>
        <p:spPr>
          <a:xfrm>
            <a:off x="3563888" y="2942067"/>
            <a:ext cx="216024" cy="432048"/>
          </a:xfrm>
          <a:prstGeom prst="mo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ua 18"/>
          <p:cNvSpPr/>
          <p:nvPr/>
        </p:nvSpPr>
        <p:spPr>
          <a:xfrm>
            <a:off x="2283113" y="2108060"/>
            <a:ext cx="216024" cy="432048"/>
          </a:xfrm>
          <a:prstGeom prst="mo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aio 19"/>
          <p:cNvSpPr/>
          <p:nvPr/>
        </p:nvSpPr>
        <p:spPr>
          <a:xfrm>
            <a:off x="600441" y="2492896"/>
            <a:ext cx="449171" cy="449171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aio 20"/>
          <p:cNvSpPr/>
          <p:nvPr/>
        </p:nvSpPr>
        <p:spPr>
          <a:xfrm>
            <a:off x="860343" y="3867438"/>
            <a:ext cx="449171" cy="449171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aio 21"/>
          <p:cNvSpPr/>
          <p:nvPr/>
        </p:nvSpPr>
        <p:spPr>
          <a:xfrm>
            <a:off x="1506388" y="1696084"/>
            <a:ext cx="449171" cy="449171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aio 22"/>
          <p:cNvSpPr/>
          <p:nvPr/>
        </p:nvSpPr>
        <p:spPr>
          <a:xfrm>
            <a:off x="3296785" y="2018006"/>
            <a:ext cx="449171" cy="449171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aio 23"/>
          <p:cNvSpPr/>
          <p:nvPr/>
        </p:nvSpPr>
        <p:spPr>
          <a:xfrm>
            <a:off x="2559742" y="4509120"/>
            <a:ext cx="449171" cy="449171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012160" y="169608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Distância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Euclidiana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95083"/>
            <a:ext cx="3960440" cy="11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07/12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724128" y="1196752"/>
            <a:ext cx="0" cy="41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bg1"/>
                </a:solidFill>
              </a:rPr>
              <a:t>Dados e </a:t>
            </a:r>
            <a:r>
              <a:rPr lang="en-US" sz="1600" dirty="0" err="1" smtClean="0">
                <a:solidFill>
                  <a:schemeClr val="bg1"/>
                </a:solidFill>
              </a:rPr>
              <a:t>Técnicas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1802" y="1234627"/>
            <a:ext cx="498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Utilizadas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Visual Studio 2010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SQL Server Management Studio 2008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r2012b 8.0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44202" y="3734761"/>
            <a:ext cx="498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Utilizadas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KNN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Vizinho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Segmentação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peteletrica.eng.ufba.br/wp-content/uploads/2012/09/matlab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07127"/>
            <a:ext cx="1557338" cy="11144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lenilsonvieira.com.br/wp-content/uploads/2012/03/logo_ms_visual_studio_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0" y="3041900"/>
            <a:ext cx="1557339" cy="6059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nnect.greenbeacon.com/wp-content/uploads/2011/06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4334926"/>
            <a:ext cx="1519238" cy="1247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08/12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403648" y="321297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bg1"/>
                </a:solidFill>
              </a:rPr>
              <a:t>Dados e </a:t>
            </a:r>
            <a:r>
              <a:rPr lang="en-US" sz="1600" dirty="0" err="1" smtClean="0">
                <a:solidFill>
                  <a:schemeClr val="bg1"/>
                </a:solidFill>
              </a:rPr>
              <a:t>Técnicas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234627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 (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Treinamento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Valores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Validar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Calculo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Algoritmo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KNN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Matrizes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Geradas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Através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Processamento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Imagens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15071" y="376695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 (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Imagens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Digitalizadas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04" y="1484784"/>
            <a:ext cx="2301320" cy="15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http://www.brasil.gov.br/imagens/revista-digital/edicao-2/pulmao-normal/image_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1923562" cy="1505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de cantos arredondados 14"/>
          <p:cNvSpPr/>
          <p:nvPr/>
        </p:nvSpPr>
        <p:spPr>
          <a:xfrm>
            <a:off x="3769804" y="1877338"/>
            <a:ext cx="1152128" cy="72008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Pré-Processamento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Imagem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661700" y="3933056"/>
            <a:ext cx="1152128" cy="72008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Classificação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2843808" y="2237378"/>
            <a:ext cx="7920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076056" y="2237378"/>
            <a:ext cx="8717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16700" y="3140968"/>
            <a:ext cx="0" cy="668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5438100" y="4293096"/>
            <a:ext cx="101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4188815" y="3835001"/>
            <a:ext cx="962000" cy="91619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Classe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987824" y="4305137"/>
            <a:ext cx="101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Vários documentos 29"/>
          <p:cNvSpPr/>
          <p:nvPr/>
        </p:nvSpPr>
        <p:spPr>
          <a:xfrm>
            <a:off x="930323" y="3921826"/>
            <a:ext cx="1574068" cy="1126273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Interface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711</Words>
  <Application>Microsoft Office PowerPoint</Application>
  <PresentationFormat>Apresentação na tela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Aprendizado de Máquina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das Técnicas de Aprendizado de Máquina com Foco em Diagnósticos Clínicos</dc:title>
  <dc:creator>Henrique</dc:creator>
  <cp:lastModifiedBy>Henrique</cp:lastModifiedBy>
  <cp:revision>25</cp:revision>
  <dcterms:created xsi:type="dcterms:W3CDTF">2013-05-11T16:59:52Z</dcterms:created>
  <dcterms:modified xsi:type="dcterms:W3CDTF">2013-05-12T04:03:03Z</dcterms:modified>
</cp:coreProperties>
</file>