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63" r:id="rId3"/>
    <p:sldId id="256" r:id="rId4"/>
    <p:sldId id="258" r:id="rId5"/>
    <p:sldId id="259" r:id="rId6"/>
    <p:sldId id="265" r:id="rId7"/>
    <p:sldId id="260" r:id="rId8"/>
    <p:sldId id="261"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que Silvestre" initials="HS" lastIdx="1" clrIdx="0">
    <p:extLst>
      <p:ext uri="{19B8F6BF-5375-455C-9EA6-DF929625EA0E}">
        <p15:presenceInfo xmlns:p15="http://schemas.microsoft.com/office/powerpoint/2012/main" userId="eee25659888026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59008" autoAdjust="0"/>
  </p:normalViewPr>
  <p:slideViewPr>
    <p:cSldViewPr snapToGrid="0">
      <p:cViewPr varScale="1">
        <p:scale>
          <a:sx n="52" d="100"/>
          <a:sy n="52" d="100"/>
        </p:scale>
        <p:origin x="18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04046-5D2C-41E8-ABF3-324A2F0D395B}" type="datetimeFigureOut">
              <a:rPr lang="pt-BR" smtClean="0"/>
              <a:t>14/11/2013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DEFB0-C2F8-427A-B0FE-98BC77BF1AEF}" type="slidenum">
              <a:rPr lang="pt-BR" smtClean="0"/>
              <a:t>‹nº›</a:t>
            </a:fld>
            <a:endParaRPr lang="pt-BR"/>
          </a:p>
        </p:txBody>
      </p:sp>
    </p:spTree>
    <p:extLst>
      <p:ext uri="{BB962C8B-B14F-4D97-AF65-F5344CB8AC3E}">
        <p14:creationId xmlns:p14="http://schemas.microsoft.com/office/powerpoint/2010/main" val="134759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a:t>
            </a:fld>
            <a:endParaRPr lang="pt-BR"/>
          </a:p>
        </p:txBody>
      </p:sp>
    </p:spTree>
    <p:extLst>
      <p:ext uri="{BB962C8B-B14F-4D97-AF65-F5344CB8AC3E}">
        <p14:creationId xmlns:p14="http://schemas.microsoft.com/office/powerpoint/2010/main" val="182019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Cada dado em um deposito de dados tem um </a:t>
            </a:r>
            <a:r>
              <a:rPr lang="pt-BR" dirty="0" err="1" smtClean="0"/>
              <a:t>primario</a:t>
            </a:r>
            <a:r>
              <a:rPr lang="pt-BR" dirty="0" smtClean="0"/>
              <a:t> associado, que é responsável por coordenar as operações de escritas nesse dado</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10</a:t>
            </a:fld>
            <a:endParaRPr lang="pt-BR"/>
          </a:p>
        </p:txBody>
      </p:sp>
    </p:spTree>
    <p:extLst>
      <p:ext uri="{BB962C8B-B14F-4D97-AF65-F5344CB8AC3E}">
        <p14:creationId xmlns:p14="http://schemas.microsoft.com/office/powerpoint/2010/main" val="333209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É um protocolo baseado em </a:t>
            </a:r>
            <a:r>
              <a:rPr lang="pt-BR" sz="1200" kern="1200" dirty="0" err="1" smtClean="0">
                <a:solidFill>
                  <a:schemeClr val="tx1"/>
                </a:solidFill>
                <a:effectLst/>
                <a:latin typeface="+mn-lt"/>
                <a:ea typeface="+mn-ea"/>
                <a:cs typeface="+mn-cs"/>
              </a:rPr>
              <a:t>primario</a:t>
            </a:r>
            <a:r>
              <a:rPr lang="pt-BR" sz="1200" kern="1200" dirty="0" smtClean="0">
                <a:solidFill>
                  <a:schemeClr val="tx1"/>
                </a:solidFill>
                <a:effectLst/>
                <a:latin typeface="+mn-lt"/>
                <a:ea typeface="+mn-ea"/>
                <a:cs typeface="+mn-cs"/>
              </a:rPr>
              <a:t> e que suporta replicação, um processo que quer realizar uma operação de escrita, envia essa operação para o servidor de </a:t>
            </a:r>
            <a:r>
              <a:rPr lang="pt-BR" sz="1200" kern="1200" dirty="0" err="1" smtClean="0">
                <a:solidFill>
                  <a:schemeClr val="tx1"/>
                </a:solidFill>
                <a:effectLst/>
                <a:latin typeface="+mn-lt"/>
                <a:ea typeface="+mn-ea"/>
                <a:cs typeface="+mn-cs"/>
              </a:rPr>
              <a:t>primario</a:t>
            </a:r>
            <a:r>
              <a:rPr lang="pt-BR" sz="1200" kern="1200" dirty="0" smtClean="0">
                <a:solidFill>
                  <a:schemeClr val="tx1"/>
                </a:solidFill>
                <a:effectLst/>
                <a:latin typeface="+mn-lt"/>
                <a:ea typeface="+mn-ea"/>
                <a:cs typeface="+mn-cs"/>
              </a:rPr>
              <a:t>, esse servidor executa a atualização em sua copia local e na sequencia envia a </a:t>
            </a:r>
            <a:r>
              <a:rPr lang="pt-BR" sz="1200" kern="1200" dirty="0" err="1" smtClean="0">
                <a:solidFill>
                  <a:schemeClr val="tx1"/>
                </a:solidFill>
                <a:effectLst/>
                <a:latin typeface="+mn-lt"/>
                <a:ea typeface="+mn-ea"/>
                <a:cs typeface="+mn-cs"/>
              </a:rPr>
              <a:t>atualizacao</a:t>
            </a:r>
            <a:r>
              <a:rPr lang="pt-BR" sz="1200" kern="1200" dirty="0" smtClean="0">
                <a:solidFill>
                  <a:schemeClr val="tx1"/>
                </a:solidFill>
                <a:effectLst/>
                <a:latin typeface="+mn-lt"/>
                <a:ea typeface="+mn-ea"/>
                <a:cs typeface="+mn-cs"/>
              </a:rPr>
              <a:t> para os outros servidores de backup</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11</a:t>
            </a:fld>
            <a:endParaRPr lang="pt-BR"/>
          </a:p>
        </p:txBody>
      </p:sp>
    </p:spTree>
    <p:extLst>
      <p:ext uri="{BB962C8B-B14F-4D97-AF65-F5344CB8AC3E}">
        <p14:creationId xmlns:p14="http://schemas.microsoft.com/office/powerpoint/2010/main" val="338668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Problema </a:t>
            </a:r>
            <a:r>
              <a:rPr lang="pt-BR" sz="1200" kern="1200" baseline="0" dirty="0" smtClean="0">
                <a:solidFill>
                  <a:schemeClr val="tx1"/>
                </a:solidFill>
                <a:effectLst/>
                <a:latin typeface="+mn-lt"/>
                <a:ea typeface="+mn-ea"/>
                <a:cs typeface="+mn-cs"/>
              </a:rPr>
              <a:t>= </a:t>
            </a:r>
            <a:r>
              <a:rPr lang="pt-BR" sz="1200" kern="1200" dirty="0" smtClean="0">
                <a:solidFill>
                  <a:schemeClr val="tx1"/>
                </a:solidFill>
                <a:effectLst/>
                <a:latin typeface="+mn-lt"/>
                <a:ea typeface="+mn-ea"/>
                <a:cs typeface="+mn-cs"/>
              </a:rPr>
              <a:t>pode levar muito tempo antes que o processo que iniciou a atualização tenha permissão para continuar.</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Solução = Assim</a:t>
            </a:r>
            <a:r>
              <a:rPr lang="pt-BR" sz="1200" kern="1200" baseline="0" dirty="0" smtClean="0">
                <a:solidFill>
                  <a:schemeClr val="tx1"/>
                </a:solidFill>
                <a:effectLst/>
                <a:latin typeface="+mn-lt"/>
                <a:ea typeface="+mn-ea"/>
                <a:cs typeface="+mn-cs"/>
              </a:rPr>
              <a:t> que o servidor primário tenha executado sua cópia local de x, ele retorna um “aceite” ou reconhecimento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Depois disso, diz ao servidor primário de backup que também efetue a atualização</a:t>
            </a:r>
          </a:p>
          <a:p>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13</a:t>
            </a:fld>
            <a:endParaRPr lang="pt-BR"/>
          </a:p>
        </p:txBody>
      </p:sp>
    </p:spTree>
    <p:extLst>
      <p:ext uri="{BB962C8B-B14F-4D97-AF65-F5344CB8AC3E}">
        <p14:creationId xmlns:p14="http://schemas.microsoft.com/office/powerpoint/2010/main" val="354031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suporta </a:t>
            </a:r>
            <a:r>
              <a:rPr lang="pt-BR" dirty="0" err="1" smtClean="0"/>
              <a:t>multiplas</a:t>
            </a:r>
            <a:r>
              <a:rPr lang="pt-BR" dirty="0" smtClean="0"/>
              <a:t> operações </a:t>
            </a:r>
            <a:r>
              <a:rPr lang="pt-BR" dirty="0" err="1" smtClean="0"/>
              <a:t>sucessvas</a:t>
            </a:r>
            <a:r>
              <a:rPr lang="pt-BR" dirty="0" smtClean="0"/>
              <a:t> de escritas enquanto leitores ainda podem acessar suas copias locais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14</a:t>
            </a:fld>
            <a:endParaRPr lang="pt-BR"/>
          </a:p>
        </p:txBody>
      </p:sp>
    </p:spTree>
    <p:extLst>
      <p:ext uri="{BB962C8B-B14F-4D97-AF65-F5344CB8AC3E}">
        <p14:creationId xmlns:p14="http://schemas.microsoft.com/office/powerpoint/2010/main" val="3315448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Só é possível conseguir tal melhoria se for seguido um protocolo não bloqueador pelo qual as atualizações são propagadas para as réplicas após o servidor primário ter concluído as atualizações realizadas localmente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Múltiplas operações sucessivas de escrita podem ser executadas no local enquanto processos leitores ainda podem acessar sua cópia local.</a:t>
            </a:r>
          </a:p>
          <a:p>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16</a:t>
            </a:fld>
            <a:endParaRPr lang="pt-BR"/>
          </a:p>
        </p:txBody>
      </p:sp>
    </p:spTree>
    <p:extLst>
      <p:ext uri="{BB962C8B-B14F-4D97-AF65-F5344CB8AC3E}">
        <p14:creationId xmlns:p14="http://schemas.microsoft.com/office/powerpoint/2010/main" val="1533237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Escritas </a:t>
            </a:r>
            <a:r>
              <a:rPr lang="pt-BR" dirty="0" smtClean="0"/>
              <a:t>podem ser executadas em </a:t>
            </a:r>
            <a:r>
              <a:rPr lang="pt-BR" dirty="0" smtClean="0"/>
              <a:t>VARIAS replicas </a:t>
            </a:r>
            <a:r>
              <a:rPr lang="pt-BR" dirty="0" smtClean="0"/>
              <a:t>em vez de uma só como é o caso das replicas baseadas em </a:t>
            </a:r>
            <a:r>
              <a:rPr lang="pt-BR" dirty="0" err="1" smtClean="0"/>
              <a:t>primarios</a:t>
            </a:r>
            <a:r>
              <a:rPr lang="pt-BR" dirty="0" smtClean="0"/>
              <a:t>, pode se classificar essas </a:t>
            </a:r>
            <a:r>
              <a:rPr lang="pt-BR" dirty="0" err="1" smtClean="0"/>
              <a:t>replicacoes</a:t>
            </a:r>
            <a:r>
              <a:rPr lang="pt-BR" dirty="0" smtClean="0"/>
              <a:t> em ativas e baseados em voto </a:t>
            </a:r>
            <a:r>
              <a:rPr lang="pt-BR" dirty="0" err="1" smtClean="0"/>
              <a:t>majoritario</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17</a:t>
            </a:fld>
            <a:endParaRPr lang="pt-BR"/>
          </a:p>
        </p:txBody>
      </p:sp>
    </p:spTree>
    <p:extLst>
      <p:ext uri="{BB962C8B-B14F-4D97-AF65-F5344CB8AC3E}">
        <p14:creationId xmlns:p14="http://schemas.microsoft.com/office/powerpoint/2010/main" val="2279777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Uma operação é repassada a todas</a:t>
            </a:r>
            <a:r>
              <a:rPr lang="pt-BR" baseline="0" dirty="0" smtClean="0"/>
              <a:t> as replicas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18</a:t>
            </a:fld>
            <a:endParaRPr lang="pt-BR"/>
          </a:p>
        </p:txBody>
      </p:sp>
    </p:spTree>
    <p:extLst>
      <p:ext uri="{BB962C8B-B14F-4D97-AF65-F5344CB8AC3E}">
        <p14:creationId xmlns:p14="http://schemas.microsoft.com/office/powerpoint/2010/main" val="2379165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 resolver o problema</a:t>
            </a:r>
            <a:r>
              <a:rPr lang="pt-BR" baseline="0" dirty="0" smtClean="0"/>
              <a:t> de ordenação é preciso um mecanismo de Multicast totalmente ordenado, que pode ser implementado com relógios de </a:t>
            </a:r>
            <a:r>
              <a:rPr lang="pt-BR" baseline="0" dirty="0" err="1" smtClean="0"/>
              <a:t>lamport</a:t>
            </a:r>
            <a:r>
              <a:rPr lang="pt-BR" baseline="0" dirty="0" smtClean="0"/>
              <a:t> porém aumenta muito a complexidade principalmente em grandes </a:t>
            </a:r>
            <a:r>
              <a:rPr lang="pt-BR" baseline="0" dirty="0" err="1" smtClean="0"/>
              <a:t>SDs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19</a:t>
            </a:fld>
            <a:endParaRPr lang="pt-BR"/>
          </a:p>
        </p:txBody>
      </p:sp>
    </p:spTree>
    <p:extLst>
      <p:ext uri="{BB962C8B-B14F-4D97-AF65-F5344CB8AC3E}">
        <p14:creationId xmlns:p14="http://schemas.microsoft.com/office/powerpoint/2010/main" val="1083917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Escritas replicadas por meio de votação, </a:t>
            </a:r>
            <a:endParaRPr lang="pt-BR" dirty="0" smtClean="0"/>
          </a:p>
          <a:p>
            <a:r>
              <a:rPr lang="pt-BR" dirty="0" smtClean="0"/>
              <a:t>Recebem </a:t>
            </a:r>
            <a:r>
              <a:rPr lang="pt-BR" dirty="0" smtClean="0"/>
              <a:t>uma </a:t>
            </a:r>
            <a:r>
              <a:rPr lang="pt-BR" dirty="0" err="1" smtClean="0"/>
              <a:t>atualizacao</a:t>
            </a:r>
            <a:r>
              <a:rPr lang="pt-BR" dirty="0" smtClean="0"/>
              <a:t> </a:t>
            </a:r>
            <a:r>
              <a:rPr lang="pt-BR" dirty="0" smtClean="0"/>
              <a:t>de</a:t>
            </a:r>
            <a:r>
              <a:rPr lang="pt-BR" baseline="0" dirty="0" smtClean="0"/>
              <a:t> </a:t>
            </a:r>
            <a:r>
              <a:rPr lang="pt-BR" dirty="0" smtClean="0"/>
              <a:t>um </a:t>
            </a:r>
            <a:r>
              <a:rPr lang="pt-BR" dirty="0" smtClean="0"/>
              <a:t>sistema tem que requisitar um numero </a:t>
            </a:r>
            <a:r>
              <a:rPr lang="pt-BR" dirty="0" err="1" smtClean="0"/>
              <a:t>minimo</a:t>
            </a:r>
            <a:r>
              <a:rPr lang="pt-BR" dirty="0" smtClean="0"/>
              <a:t> de servidores e conseguir que eles concordem com a </a:t>
            </a:r>
            <a:r>
              <a:rPr lang="pt-BR" dirty="0" err="1" smtClean="0"/>
              <a:t>atualizacao</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20</a:t>
            </a:fld>
            <a:endParaRPr lang="pt-BR"/>
          </a:p>
        </p:txBody>
      </p:sp>
    </p:spTree>
    <p:extLst>
      <p:ext uri="{BB962C8B-B14F-4D97-AF65-F5344CB8AC3E}">
        <p14:creationId xmlns:p14="http://schemas.microsoft.com/office/powerpoint/2010/main" val="19014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Solucoes</a:t>
            </a:r>
            <a:r>
              <a:rPr lang="pt-BR" dirty="0" smtClean="0"/>
              <a:t> de cache podem ser estratégias</a:t>
            </a:r>
            <a:r>
              <a:rPr lang="pt-BR" baseline="0" dirty="0" smtClean="0"/>
              <a:t> de detecção de </a:t>
            </a:r>
            <a:r>
              <a:rPr lang="pt-BR" baseline="0" dirty="0" err="1" smtClean="0"/>
              <a:t>coerencia</a:t>
            </a:r>
            <a:endParaRPr lang="pt-BR" baseline="0" dirty="0" smtClean="0"/>
          </a:p>
          <a:p>
            <a:r>
              <a:rPr lang="pt-BR" baseline="0" dirty="0" err="1" smtClean="0"/>
              <a:t>Estaticas</a:t>
            </a:r>
            <a:r>
              <a:rPr lang="pt-BR" baseline="0" dirty="0" smtClean="0"/>
              <a:t>: compilador realize analises antes das escritas, insere instruções que evitam inconsistências, elas são detectadas em tempo de execução</a:t>
            </a:r>
          </a:p>
          <a:p>
            <a:r>
              <a:rPr lang="pt-BR" baseline="0" dirty="0" smtClean="0"/>
              <a:t>Banco de dados </a:t>
            </a:r>
            <a:r>
              <a:rPr lang="pt-BR" baseline="0" dirty="0" err="1" smtClean="0"/>
              <a:t>distrubuido</a:t>
            </a:r>
            <a:r>
              <a:rPr lang="pt-BR" baseline="0" dirty="0" smtClean="0"/>
              <a:t>: quando um item de cache é acessado durante uma transação é preciso validar se esse item esta atualizado antes de proceder (exemplo passagem avião)</a:t>
            </a:r>
          </a:p>
          <a:p>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21</a:t>
            </a:fld>
            <a:endParaRPr lang="pt-BR"/>
          </a:p>
        </p:txBody>
      </p:sp>
    </p:spTree>
    <p:extLst>
      <p:ext uri="{BB962C8B-B14F-4D97-AF65-F5344CB8AC3E}">
        <p14:creationId xmlns:p14="http://schemas.microsoft.com/office/powerpoint/2010/main" val="202872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Regras que governam” a sintaxe, semântica e sincronização da </a:t>
            </a:r>
            <a:r>
              <a:rPr lang="pt-BR" sz="1200" b="0" i="0" kern="1200" dirty="0" smtClean="0">
                <a:solidFill>
                  <a:schemeClr val="tx1"/>
                </a:solidFill>
                <a:effectLst/>
                <a:latin typeface="+mn-lt"/>
                <a:ea typeface="+mn-ea"/>
                <a:cs typeface="+mn-cs"/>
              </a:rPr>
              <a:t>comunicação,</a:t>
            </a:r>
            <a:r>
              <a:rPr lang="pt-BR" sz="1200" b="0" i="0" kern="1200" baseline="0" dirty="0" smtClean="0">
                <a:solidFill>
                  <a:schemeClr val="tx1"/>
                </a:solidFill>
                <a:effectLst/>
                <a:latin typeface="+mn-lt"/>
                <a:ea typeface="+mn-ea"/>
                <a:cs typeface="+mn-cs"/>
              </a:rPr>
              <a:t> HTTP, TCP, IP, Como </a:t>
            </a:r>
            <a:r>
              <a:rPr lang="pt-BR" sz="1200" b="0" i="0" kern="1200" baseline="0" dirty="0" smtClean="0">
                <a:solidFill>
                  <a:schemeClr val="tx1"/>
                </a:solidFill>
                <a:effectLst/>
                <a:latin typeface="+mn-lt"/>
                <a:ea typeface="+mn-ea"/>
                <a:cs typeface="+mn-cs"/>
              </a:rPr>
              <a:t>eliminar o tempo de diferença entre réplicas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2</a:t>
            </a:fld>
            <a:endParaRPr lang="pt-BR"/>
          </a:p>
        </p:txBody>
      </p:sp>
    </p:spTree>
    <p:extLst>
      <p:ext uri="{BB962C8B-B14F-4D97-AF65-F5344CB8AC3E}">
        <p14:creationId xmlns:p14="http://schemas.microsoft.com/office/powerpoint/2010/main" val="3307331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Essencialmente, modelos de consistência centrados no cliente garantem que, sempre que um cliente se conectar com uma nova réplica, essa réplica seja atualizada com os dados que tinham sido manipulados por aquele cliente antes e que possivelmente residam em outros sites de réplicas.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22</a:t>
            </a:fld>
            <a:endParaRPr lang="pt-BR"/>
          </a:p>
        </p:txBody>
      </p:sp>
    </p:spTree>
    <p:extLst>
      <p:ext uri="{BB962C8B-B14F-4D97-AF65-F5344CB8AC3E}">
        <p14:creationId xmlns:p14="http://schemas.microsoft.com/office/powerpoint/2010/main" val="602120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24</a:t>
            </a:fld>
            <a:endParaRPr lang="pt-BR"/>
          </a:p>
        </p:txBody>
      </p:sp>
    </p:spTree>
    <p:extLst>
      <p:ext uri="{BB962C8B-B14F-4D97-AF65-F5344CB8AC3E}">
        <p14:creationId xmlns:p14="http://schemas.microsoft.com/office/powerpoint/2010/main" val="3769185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Implementar um modelo de consistência específico de forma que inconsistências temporárias não sejam notadas, a fim de manter réplicas consistentes.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29</a:t>
            </a:fld>
            <a:endParaRPr lang="pt-BR"/>
          </a:p>
        </p:txBody>
      </p:sp>
    </p:spTree>
    <p:extLst>
      <p:ext uri="{BB962C8B-B14F-4D97-AF65-F5344CB8AC3E}">
        <p14:creationId xmlns:p14="http://schemas.microsoft.com/office/powerpoint/2010/main" val="1506840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Desvio numérico: Refere-se ao valor da diferença entre réplicas que pode ser tolerado;</a:t>
            </a:r>
          </a:p>
          <a:p>
            <a:r>
              <a:rPr lang="pt-BR" dirty="0" smtClean="0"/>
              <a:t>Desvio de idade: O desvio de idade se refere ao tempo durante o qual uma réplica ainda é considerada consistente.</a:t>
            </a:r>
          </a:p>
          <a:p>
            <a:r>
              <a:rPr lang="pt-BR" dirty="0" smtClean="0"/>
              <a:t>Desvio de ordenação: Refere-se ao número máximo de escritas provisórias que podem ficar pendentes em qualquer servidor </a:t>
            </a:r>
          </a:p>
          <a:p>
            <a:r>
              <a:rPr lang="pt-BR" dirty="0" smtClean="0"/>
              <a:t>sem terem sido sincronizadas com outros servidores de réplicas.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30</a:t>
            </a:fld>
            <a:endParaRPr lang="pt-BR"/>
          </a:p>
        </p:txBody>
      </p:sp>
    </p:spTree>
    <p:extLst>
      <p:ext uri="{BB962C8B-B14F-4D97-AF65-F5344CB8AC3E}">
        <p14:creationId xmlns:p14="http://schemas.microsoft.com/office/powerpoint/2010/main" val="1803015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Desvio numérico: Refere-se ao valor da diferença entre réplicas que pode ser tolerado;</a:t>
            </a:r>
          </a:p>
          <a:p>
            <a:r>
              <a:rPr lang="pt-BR" dirty="0" smtClean="0"/>
              <a:t>Desvio de idade: O desvio de idade se refere ao tempo durante o qual uma réplica ainda é considerada consistente.</a:t>
            </a:r>
          </a:p>
          <a:p>
            <a:r>
              <a:rPr lang="pt-BR" dirty="0" smtClean="0"/>
              <a:t>Desvio de ordenação: Refere-se ao número máximo de escritas provisórias que podem ficar pendentes em qualquer </a:t>
            </a:r>
            <a:r>
              <a:rPr lang="pt-BR" smtClean="0"/>
              <a:t>servidor </a:t>
            </a:r>
            <a:endParaRPr lang="pt-BR" dirty="0" smtClean="0"/>
          </a:p>
          <a:p>
            <a:r>
              <a:rPr lang="pt-BR" dirty="0" smtClean="0"/>
              <a:t>sem terem sido sincronizadas com outros servidores de réplicas.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31</a:t>
            </a:fld>
            <a:endParaRPr lang="pt-BR"/>
          </a:p>
        </p:txBody>
      </p:sp>
    </p:spTree>
    <p:extLst>
      <p:ext uri="{BB962C8B-B14F-4D97-AF65-F5344CB8AC3E}">
        <p14:creationId xmlns:p14="http://schemas.microsoft.com/office/powerpoint/2010/main" val="681610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Uma atualização é repassada a diversas réplicas ao mesmo tempo. Nesse caso, a ordenação correta das operações costuma ficar mais difícil.</a:t>
            </a:r>
          </a:p>
          <a:p>
            <a:r>
              <a:rPr lang="pt-BR" dirty="0" smtClean="0"/>
              <a:t>Replicação Ativa: as atualizações são propagadas por meio da operação de escrita que causa a atualização. </a:t>
            </a:r>
          </a:p>
          <a:p>
            <a:r>
              <a:rPr lang="pt-BR" dirty="0" smtClean="0"/>
              <a:t>Protocolos baseados em quórum: A ideia básica é exigir que clientes requisitem e adquiram a permissão de vários servidores antes de ler ou escrever um item de dados replicados.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32</a:t>
            </a:fld>
            <a:endParaRPr lang="pt-BR"/>
          </a:p>
        </p:txBody>
      </p:sp>
    </p:spTree>
    <p:extLst>
      <p:ext uri="{BB962C8B-B14F-4D97-AF65-F5344CB8AC3E}">
        <p14:creationId xmlns:p14="http://schemas.microsoft.com/office/powerpoint/2010/main" val="2580201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Em sistemas Multiprocessadores de memória compartilhada;</a:t>
            </a:r>
          </a:p>
          <a:p>
            <a:endParaRPr lang="pt-BR" dirty="0" smtClean="0"/>
          </a:p>
          <a:p>
            <a:r>
              <a:rPr lang="pt-BR" dirty="0" smtClean="0"/>
              <a:t>b) Em Sistemas Distribuídos baseados em middleware.</a:t>
            </a:r>
          </a:p>
          <a:p>
            <a:endParaRPr lang="pt-BR" dirty="0" smtClean="0"/>
          </a:p>
          <a:p>
            <a:r>
              <a:rPr lang="pt-BR" dirty="0" smtClean="0"/>
              <a:t>Estratégias:</a:t>
            </a:r>
          </a:p>
          <a:p>
            <a:endParaRPr lang="pt-BR" dirty="0" smtClean="0"/>
          </a:p>
          <a:p>
            <a:r>
              <a:rPr lang="pt-BR" dirty="0" smtClean="0"/>
              <a:t>Estratégia de detecção de coerência;</a:t>
            </a:r>
          </a:p>
          <a:p>
            <a:endParaRPr lang="pt-BR" dirty="0" smtClean="0"/>
          </a:p>
          <a:p>
            <a:r>
              <a:rPr lang="pt-BR" dirty="0" smtClean="0"/>
              <a:t>Estratégia de imposição de coerência.</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33</a:t>
            </a:fld>
            <a:endParaRPr lang="pt-BR"/>
          </a:p>
        </p:txBody>
      </p:sp>
    </p:spTree>
    <p:extLst>
      <p:ext uri="{BB962C8B-B14F-4D97-AF65-F5344CB8AC3E}">
        <p14:creationId xmlns:p14="http://schemas.microsoft.com/office/powerpoint/2010/main" val="3727096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Não considera o fato de que os dados podem ser compartilhados por diversos usuários, mas se concentram na consistência que deve ser oferecida a um cliente individual. Garantem que, sempre que um cliente se conectar com uma nova réplica, essa réplica seja atualizada com os dados que tinham sido manipulados por aquele cliente, antes que possivelmente residam em outros sites de réplica.</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34</a:t>
            </a:fld>
            <a:endParaRPr lang="pt-BR"/>
          </a:p>
        </p:txBody>
      </p:sp>
    </p:spTree>
    <p:extLst>
      <p:ext uri="{BB962C8B-B14F-4D97-AF65-F5344CB8AC3E}">
        <p14:creationId xmlns:p14="http://schemas.microsoft.com/office/powerpoint/2010/main" val="1206302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Não considera o fato de que os dados podem ser compartilhados por diversos usuários, mas se concentram na </a:t>
            </a:r>
            <a:r>
              <a:rPr lang="pt-BR" smtClean="0"/>
              <a:t>consistência que deve </a:t>
            </a:r>
            <a:r>
              <a:rPr lang="pt-BR" dirty="0" smtClean="0"/>
              <a:t>ser oferecida a um cliente individual. Garantem que, sempre que um cliente se conectar com uma nova réplica, essa réplica seja atualizada com os dados que tinham sido manipulados por aquele cliente, antes que possivelmente residam em outros sites de réplica.</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35</a:t>
            </a:fld>
            <a:endParaRPr lang="pt-BR"/>
          </a:p>
        </p:txBody>
      </p:sp>
    </p:spTree>
    <p:extLst>
      <p:ext uri="{BB962C8B-B14F-4D97-AF65-F5344CB8AC3E}">
        <p14:creationId xmlns:p14="http://schemas.microsoft.com/office/powerpoint/2010/main" val="151532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Confiabilidade </a:t>
            </a:r>
            <a:r>
              <a:rPr lang="pt-BR" dirty="0" smtClean="0"/>
              <a:t>e </a:t>
            </a:r>
            <a:r>
              <a:rPr lang="pt-BR" dirty="0" smtClean="0"/>
              <a:t>Disponibilidade</a:t>
            </a:r>
            <a:endParaRPr lang="pt-BR" dirty="0" smtClean="0"/>
          </a:p>
          <a:p>
            <a:r>
              <a:rPr lang="pt-BR" dirty="0" smtClean="0"/>
              <a:t>Desempenho</a:t>
            </a:r>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3</a:t>
            </a:fld>
            <a:endParaRPr lang="pt-BR"/>
          </a:p>
        </p:txBody>
      </p:sp>
    </p:spTree>
    <p:extLst>
      <p:ext uri="{BB962C8B-B14F-4D97-AF65-F5344CB8AC3E}">
        <p14:creationId xmlns:p14="http://schemas.microsoft.com/office/powerpoint/2010/main" val="974754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Tolerância a Falhas</a:t>
            </a:r>
          </a:p>
          <a:p>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4</a:t>
            </a:fld>
            <a:endParaRPr lang="pt-BR"/>
          </a:p>
        </p:txBody>
      </p:sp>
    </p:spTree>
    <p:extLst>
      <p:ext uri="{BB962C8B-B14F-4D97-AF65-F5344CB8AC3E}">
        <p14:creationId xmlns:p14="http://schemas.microsoft.com/office/powerpoint/2010/main" val="320193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Diminuir a latência</a:t>
            </a:r>
          </a:p>
          <a:p>
            <a:r>
              <a:rPr lang="pt-BR" dirty="0" smtClean="0"/>
              <a:t>Reduz tempo de espera</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5</a:t>
            </a:fld>
            <a:endParaRPr lang="pt-BR"/>
          </a:p>
        </p:txBody>
      </p:sp>
    </p:spTree>
    <p:extLst>
      <p:ext uri="{BB962C8B-B14F-4D97-AF65-F5344CB8AC3E}">
        <p14:creationId xmlns:p14="http://schemas.microsoft.com/office/powerpoint/2010/main" val="208614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diﬁculdade</a:t>
            </a:r>
            <a:r>
              <a:rPr lang="pt-BR" dirty="0" smtClean="0"/>
              <a:t> em manter réplicas consistentes, e</a:t>
            </a:r>
          </a:p>
          <a:p>
            <a:r>
              <a:rPr lang="pt-BR" dirty="0" smtClean="0"/>
              <a:t>tem custos de comunicação associados</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6</a:t>
            </a:fld>
            <a:endParaRPr lang="pt-BR"/>
          </a:p>
        </p:txBody>
      </p:sp>
    </p:spTree>
    <p:extLst>
      <p:ext uri="{BB962C8B-B14F-4D97-AF65-F5344CB8AC3E}">
        <p14:creationId xmlns:p14="http://schemas.microsoft.com/office/powerpoint/2010/main" val="227008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smtClean="0"/>
              <a:t>Cada escrita tem um peso que representa o valor </a:t>
            </a:r>
            <a:r>
              <a:rPr lang="pt-BR" baseline="0" dirty="0" err="1" smtClean="0"/>
              <a:t>numerico</a:t>
            </a:r>
            <a:r>
              <a:rPr lang="pt-BR" baseline="0" dirty="0" smtClean="0"/>
              <a:t> que será atualizado</a:t>
            </a:r>
          </a:p>
          <a:p>
            <a:r>
              <a:rPr lang="pt-BR" baseline="0" dirty="0" smtClean="0"/>
              <a:t>cada servidor monitora suas escritas locais</a:t>
            </a:r>
          </a:p>
          <a:p>
            <a:r>
              <a:rPr lang="pt-BR" baseline="0" dirty="0" smtClean="0"/>
              <a:t>Quando um servidor propaga uma escrita que se origina de X para Y o ultimo passa a conhecer as escritas executadas pelo servidor X</a:t>
            </a:r>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7</a:t>
            </a:fld>
            <a:endParaRPr lang="pt-BR"/>
          </a:p>
        </p:txBody>
      </p:sp>
    </p:spTree>
    <p:extLst>
      <p:ext uri="{BB962C8B-B14F-4D97-AF65-F5344CB8AC3E}">
        <p14:creationId xmlns:p14="http://schemas.microsoft.com/office/powerpoint/2010/main" val="140087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Cada escrita tem uma marca de tempo </a:t>
            </a:r>
            <a:r>
              <a:rPr lang="pt-BR" dirty="0" err="1" smtClean="0"/>
              <a:t>atribuida</a:t>
            </a:r>
            <a:r>
              <a:rPr lang="pt-BR" dirty="0" smtClean="0"/>
              <a:t> pelo seu servidor de origem</a:t>
            </a:r>
          </a:p>
          <a:p>
            <a:r>
              <a:rPr lang="pt-BR" dirty="0" smtClean="0"/>
              <a:t>Quando essa marca de tempo esta </a:t>
            </a:r>
            <a:r>
              <a:rPr lang="pt-BR" dirty="0" err="1" smtClean="0"/>
              <a:t>proxima</a:t>
            </a:r>
            <a:r>
              <a:rPr lang="pt-BR" dirty="0" smtClean="0"/>
              <a:t> de exceder o servidor começa a recuperar escritas com marca de tempo maior do que a atual</a:t>
            </a:r>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8</a:t>
            </a:fld>
            <a:endParaRPr lang="pt-BR"/>
          </a:p>
        </p:txBody>
      </p:sp>
    </p:spTree>
    <p:extLst>
      <p:ext uri="{BB962C8B-B14F-4D97-AF65-F5344CB8AC3E}">
        <p14:creationId xmlns:p14="http://schemas.microsoft.com/office/powerpoint/2010/main" val="340748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Cada servidor tem uma fila de escritas provisórias cuja ordem real em que devem ser aplicadas a cópia local ainda precisa ser determinada, quando o comprimento dessa fila exceder o comprimento </a:t>
            </a:r>
            <a:r>
              <a:rPr lang="pt-BR" dirty="0" err="1" smtClean="0"/>
              <a:t>maximo</a:t>
            </a:r>
            <a:r>
              <a:rPr lang="pt-BR" dirty="0" smtClean="0"/>
              <a:t> especificado, nessa hora ele para de receber escritas e começa a determinar a ordem de aplicação</a:t>
            </a:r>
            <a:endParaRPr lang="pt-BR" dirty="0"/>
          </a:p>
        </p:txBody>
      </p:sp>
      <p:sp>
        <p:nvSpPr>
          <p:cNvPr id="4" name="Espaço Reservado para Número de Slide 3"/>
          <p:cNvSpPr>
            <a:spLocks noGrp="1"/>
          </p:cNvSpPr>
          <p:nvPr>
            <p:ph type="sldNum" sz="quarter" idx="10"/>
          </p:nvPr>
        </p:nvSpPr>
        <p:spPr/>
        <p:txBody>
          <a:bodyPr/>
          <a:lstStyle/>
          <a:p>
            <a:fld id="{2D0DEFB0-C2F8-427A-B0FE-98BC77BF1AEF}" type="slidenum">
              <a:rPr lang="pt-BR" smtClean="0"/>
              <a:t>9</a:t>
            </a:fld>
            <a:endParaRPr lang="pt-BR"/>
          </a:p>
        </p:txBody>
      </p:sp>
    </p:spTree>
    <p:extLst>
      <p:ext uri="{BB962C8B-B14F-4D97-AF65-F5344CB8AC3E}">
        <p14:creationId xmlns:p14="http://schemas.microsoft.com/office/powerpoint/2010/main" val="369983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F678E2B-B181-4B70-805A-F93FAE150294}" type="datetimeFigureOut">
              <a:rPr lang="pt-BR" smtClean="0"/>
              <a:t>14/11/2013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257811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F678E2B-B181-4B70-805A-F93FAE150294}" type="datetimeFigureOut">
              <a:rPr lang="pt-BR" smtClean="0"/>
              <a:t>14/11/2013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4210335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F678E2B-B181-4B70-805A-F93FAE150294}" type="datetimeFigureOut">
              <a:rPr lang="pt-BR" smtClean="0"/>
              <a:t>14/11/2013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406446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F678E2B-B181-4B70-805A-F93FAE150294}" type="datetimeFigureOut">
              <a:rPr lang="pt-BR" smtClean="0"/>
              <a:t>14/11/2013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294220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8F678E2B-B181-4B70-805A-F93FAE150294}" type="datetimeFigureOut">
              <a:rPr lang="pt-BR" smtClean="0"/>
              <a:t>14/11/2013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294739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F678E2B-B181-4B70-805A-F93FAE150294}" type="datetimeFigureOut">
              <a:rPr lang="pt-BR" smtClean="0"/>
              <a:t>14/11/2013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216735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F678E2B-B181-4B70-805A-F93FAE150294}" type="datetimeFigureOut">
              <a:rPr lang="pt-BR" smtClean="0"/>
              <a:t>14/11/2013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237652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F678E2B-B181-4B70-805A-F93FAE150294}" type="datetimeFigureOut">
              <a:rPr lang="pt-BR" smtClean="0"/>
              <a:t>14/11/2013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117603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F678E2B-B181-4B70-805A-F93FAE150294}" type="datetimeFigureOut">
              <a:rPr lang="pt-BR" smtClean="0"/>
              <a:t>14/11/2013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342436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F678E2B-B181-4B70-805A-F93FAE150294}" type="datetimeFigureOut">
              <a:rPr lang="pt-BR" smtClean="0"/>
              <a:t>14/11/2013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287833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F678E2B-B181-4B70-805A-F93FAE150294}" type="datetimeFigureOut">
              <a:rPr lang="pt-BR" smtClean="0"/>
              <a:t>14/11/2013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F890039-09F8-478B-BAA8-B3B5CA307175}" type="slidenum">
              <a:rPr lang="pt-BR" smtClean="0"/>
              <a:t>‹nº›</a:t>
            </a:fld>
            <a:endParaRPr lang="pt-BR"/>
          </a:p>
        </p:txBody>
      </p:sp>
    </p:spTree>
    <p:extLst>
      <p:ext uri="{BB962C8B-B14F-4D97-AF65-F5344CB8AC3E}">
        <p14:creationId xmlns:p14="http://schemas.microsoft.com/office/powerpoint/2010/main" val="325336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78E2B-B181-4B70-805A-F93FAE150294}" type="datetimeFigureOut">
              <a:rPr lang="pt-BR" smtClean="0"/>
              <a:t>14/11/2013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90039-09F8-478B-BAA8-B3B5CA307175}" type="slidenum">
              <a:rPr lang="pt-BR" smtClean="0"/>
              <a:t>‹nº›</a:t>
            </a:fld>
            <a:endParaRPr lang="pt-BR"/>
          </a:p>
        </p:txBody>
      </p:sp>
    </p:spTree>
    <p:extLst>
      <p:ext uri="{BB962C8B-B14F-4D97-AF65-F5344CB8AC3E}">
        <p14:creationId xmlns:p14="http://schemas.microsoft.com/office/powerpoint/2010/main" val="417634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00"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748041"/>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a:xfrm>
            <a:off x="3831221" y="1805649"/>
            <a:ext cx="4668456" cy="4577440"/>
          </a:xfrm>
          <a:scene3d>
            <a:camera prst="perspectiveRelaxedModerately"/>
            <a:lightRig rig="threePt" dir="t"/>
          </a:scene3d>
        </p:spPr>
        <p:txBody>
          <a:bodyPr>
            <a:noAutofit/>
          </a:bodyPr>
          <a:lstStyle/>
          <a:p>
            <a:r>
              <a:rPr lang="pt-BR" sz="4000" dirty="0" smtClean="0">
                <a:solidFill>
                  <a:srgbClr val="FFC000"/>
                </a:solidFill>
                <a:latin typeface="Ubuntu" panose="020B0504030602030204" pitchFamily="34" charset="0"/>
              </a:rPr>
              <a:t>Abnaldo Junior</a:t>
            </a:r>
          </a:p>
          <a:p>
            <a:r>
              <a:rPr lang="pt-BR" sz="4000" dirty="0" smtClean="0">
                <a:solidFill>
                  <a:srgbClr val="FFC000"/>
                </a:solidFill>
                <a:latin typeface="Ubuntu" panose="020B0504030602030204" pitchFamily="34" charset="0"/>
              </a:rPr>
              <a:t>Acácio </a:t>
            </a:r>
            <a:r>
              <a:rPr lang="pt-BR" sz="4000" dirty="0" err="1" smtClean="0">
                <a:solidFill>
                  <a:srgbClr val="FFC000"/>
                </a:solidFill>
                <a:latin typeface="Ubuntu" panose="020B0504030602030204" pitchFamily="34" charset="0"/>
              </a:rPr>
              <a:t>Dondici</a:t>
            </a:r>
            <a:endParaRPr lang="pt-BR" sz="4000" dirty="0" smtClean="0">
              <a:solidFill>
                <a:srgbClr val="FFC000"/>
              </a:solidFill>
              <a:latin typeface="Ubuntu" panose="020B0504030602030204" pitchFamily="34" charset="0"/>
            </a:endParaRPr>
          </a:p>
          <a:p>
            <a:r>
              <a:rPr lang="pt-BR" sz="4000" dirty="0" err="1" smtClean="0">
                <a:solidFill>
                  <a:srgbClr val="FFC000"/>
                </a:solidFill>
                <a:latin typeface="Ubuntu" panose="020B0504030602030204" pitchFamily="34" charset="0"/>
              </a:rPr>
              <a:t>Deivisson</a:t>
            </a:r>
            <a:r>
              <a:rPr lang="pt-BR" sz="4000" dirty="0" smtClean="0">
                <a:solidFill>
                  <a:srgbClr val="FFC000"/>
                </a:solidFill>
                <a:latin typeface="Ubuntu" panose="020B0504030602030204" pitchFamily="34" charset="0"/>
              </a:rPr>
              <a:t> Bruno</a:t>
            </a:r>
          </a:p>
          <a:p>
            <a:r>
              <a:rPr lang="pt-BR" sz="4000" dirty="0" smtClean="0">
                <a:solidFill>
                  <a:srgbClr val="FFC000"/>
                </a:solidFill>
                <a:latin typeface="Ubuntu" panose="020B0504030602030204" pitchFamily="34" charset="0"/>
              </a:rPr>
              <a:t>Henrique Silvestre</a:t>
            </a:r>
          </a:p>
          <a:p>
            <a:r>
              <a:rPr lang="pt-BR" sz="4000" dirty="0" smtClean="0">
                <a:solidFill>
                  <a:srgbClr val="FFC000"/>
                </a:solidFill>
                <a:latin typeface="Ubuntu" panose="020B0504030602030204" pitchFamily="34" charset="0"/>
              </a:rPr>
              <a:t>Leandro Inácio</a:t>
            </a:r>
          </a:p>
          <a:p>
            <a:r>
              <a:rPr lang="pt-BR" sz="4000" dirty="0" smtClean="0">
                <a:solidFill>
                  <a:srgbClr val="FFC000"/>
                </a:solidFill>
                <a:latin typeface="Ubuntu" panose="020B0504030602030204" pitchFamily="34" charset="0"/>
              </a:rPr>
              <a:t>Lucas Sampaio</a:t>
            </a:r>
            <a:endParaRPr lang="pt-BR" sz="4000" dirty="0">
              <a:solidFill>
                <a:srgbClr val="FFC000"/>
              </a:solidFill>
              <a:latin typeface="Ubuntu" panose="020B0504030602030204" pitchFamily="34" charset="0"/>
            </a:endParaRPr>
          </a:p>
        </p:txBody>
      </p:sp>
      <p:sp>
        <p:nvSpPr>
          <p:cNvPr id="5" name="Retângulo 4"/>
          <p:cNvSpPr/>
          <p:nvPr/>
        </p:nvSpPr>
        <p:spPr>
          <a:xfrm>
            <a:off x="0" y="447626"/>
            <a:ext cx="12192000" cy="1101872"/>
          </a:xfrm>
          <a:prstGeom prst="rect">
            <a:avLst/>
          </a:prstGeom>
          <a:noFill/>
          <a:ln>
            <a:noFill/>
          </a:ln>
          <a:scene3d>
            <a:camera prst="perspectiveRelaxedModerately"/>
            <a:lightRig rig="threePt" dir="t"/>
          </a:scene3d>
        </p:spPr>
        <p:txBody>
          <a:bodyPr wrap="square" lIns="91440" tIns="45720" rIns="91440" bIns="45720">
            <a:spAutoFit/>
          </a:bodyPr>
          <a:lstStyle/>
          <a:p>
            <a:pPr algn="ctr"/>
            <a:r>
              <a:rPr lang="pt-BR" sz="66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De Consistência</a:t>
            </a:r>
            <a:endParaRPr lang="pt-BR" sz="66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655442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baseados em primários</a:t>
            </a:r>
          </a:p>
        </p:txBody>
      </p:sp>
      <p:sp>
        <p:nvSpPr>
          <p:cNvPr id="6" name="Espaço Reservado para Conteúdo 2"/>
          <p:cNvSpPr txBox="1">
            <a:spLocks/>
          </p:cNvSpPr>
          <p:nvPr/>
        </p:nvSpPr>
        <p:spPr>
          <a:xfrm>
            <a:off x="937535" y="2870835"/>
            <a:ext cx="10515600" cy="216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a:solidFill>
                  <a:srgbClr val="FFC000"/>
                </a:solidFill>
                <a:latin typeface="Ubuntu" panose="020B0504030602030204" pitchFamily="34" charset="0"/>
              </a:rPr>
              <a:t>Todas as operações de atualização são repassadas para uma cópia primária que, na sequência, garante que a atualização seja adequadamente ordenada e </a:t>
            </a:r>
            <a:r>
              <a:rPr lang="pt-BR" sz="3600" dirty="0" smtClean="0">
                <a:solidFill>
                  <a:srgbClr val="FFC000"/>
                </a:solidFill>
                <a:latin typeface="Ubuntu" panose="020B0504030602030204" pitchFamily="34" charset="0"/>
              </a:rPr>
              <a:t>repassada</a:t>
            </a:r>
          </a:p>
        </p:txBody>
      </p:sp>
    </p:spTree>
    <p:extLst>
      <p:ext uri="{BB962C8B-B14F-4D97-AF65-F5344CB8AC3E}">
        <p14:creationId xmlns:p14="http://schemas.microsoft.com/office/powerpoint/2010/main" val="1899589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589280" y="1666240"/>
            <a:ext cx="11013440" cy="48564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a:solidFill>
                  <a:srgbClr val="FFC000"/>
                </a:solidFill>
                <a:latin typeface="Ubuntu" panose="020B0504030602030204" pitchFamily="34" charset="0"/>
              </a:rPr>
              <a:t>É o protocolo mais simples  baseado em primário e que suporta replicação</a:t>
            </a:r>
            <a:r>
              <a:rPr lang="pt-BR" sz="3600" dirty="0" smtClean="0">
                <a:solidFill>
                  <a:srgbClr val="FFC000"/>
                </a:solidFill>
                <a:latin typeface="Ubuntu" panose="020B0504030602030204" pitchFamily="34" charset="0"/>
              </a:rPr>
              <a:t>.</a:t>
            </a:r>
          </a:p>
          <a:p>
            <a:pPr marL="0" indent="0">
              <a:buNone/>
            </a:pPr>
            <a:endParaRPr lang="pt-BR" sz="3600" dirty="0">
              <a:solidFill>
                <a:srgbClr val="FFC000"/>
              </a:solidFill>
              <a:latin typeface="Ubuntu" panose="020B0504030602030204" pitchFamily="34" charset="0"/>
            </a:endParaRPr>
          </a:p>
          <a:p>
            <a:pPr marL="0" indent="0">
              <a:buNone/>
            </a:pPr>
            <a:r>
              <a:rPr lang="pt-BR" sz="3600" dirty="0">
                <a:solidFill>
                  <a:srgbClr val="FFC000"/>
                </a:solidFill>
                <a:latin typeface="Ubuntu" panose="020B0504030602030204" pitchFamily="34" charset="0"/>
              </a:rPr>
              <a:t>Nesse caso, as operações de escrita precisam ser enviadas para um único servidor fixo</a:t>
            </a:r>
            <a:r>
              <a:rPr lang="pt-BR" sz="3600" dirty="0" smtClean="0">
                <a:solidFill>
                  <a:srgbClr val="FFC000"/>
                </a:solidFill>
                <a:latin typeface="Ubuntu" panose="020B0504030602030204" pitchFamily="34" charset="0"/>
              </a:rPr>
              <a:t>.</a:t>
            </a:r>
          </a:p>
          <a:p>
            <a:pPr marL="0" indent="0">
              <a:buNone/>
            </a:pPr>
            <a:endParaRPr lang="pt-BR" sz="3600" dirty="0">
              <a:solidFill>
                <a:srgbClr val="FFC000"/>
              </a:solidFill>
              <a:latin typeface="Ubuntu" panose="020B0504030602030204" pitchFamily="34" charset="0"/>
            </a:endParaRPr>
          </a:p>
          <a:p>
            <a:pPr marL="0" indent="0">
              <a:buNone/>
            </a:pPr>
            <a:r>
              <a:rPr lang="pt-BR" sz="3600" dirty="0">
                <a:solidFill>
                  <a:srgbClr val="FFC000"/>
                </a:solidFill>
                <a:latin typeface="Ubuntu" panose="020B0504030602030204" pitchFamily="34" charset="0"/>
              </a:rPr>
              <a:t>Operações de leitura podem ser executadas localmente.</a:t>
            </a:r>
          </a:p>
          <a:p>
            <a:pPr marL="0" indent="0">
              <a:buNone/>
            </a:pPr>
            <a:r>
              <a:rPr lang="pt-BR" sz="3600" dirty="0">
                <a:solidFill>
                  <a:srgbClr val="FFC000"/>
                </a:solidFill>
                <a:latin typeface="Ubuntu" panose="020B0504030602030204" pitchFamily="34" charset="0"/>
              </a:rPr>
              <a:t>São esquemas também conhecidos como Protocolos de primário e backup</a:t>
            </a: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de Escrita Remota</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572372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de Escrita Remota</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pic>
        <p:nvPicPr>
          <p:cNvPr id="7" name="Picture 1"/>
          <p:cNvPicPr/>
          <p:nvPr/>
        </p:nvPicPr>
        <p:blipFill>
          <a:blip r:embed="rId3" cstate="print"/>
          <a:stretch>
            <a:fillRect/>
          </a:stretch>
        </p:blipFill>
        <p:spPr>
          <a:xfrm>
            <a:off x="1879601" y="1678305"/>
            <a:ext cx="8018462" cy="477106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860038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589280" y="1666240"/>
            <a:ext cx="11013440" cy="48564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smtClean="0">
                <a:solidFill>
                  <a:srgbClr val="FFC000"/>
                </a:solidFill>
                <a:latin typeface="Ubuntu" panose="020B0504030602030204" pitchFamily="34" charset="0"/>
              </a:rPr>
              <a:t>Problema: Tempo</a:t>
            </a:r>
          </a:p>
          <a:p>
            <a:pPr marL="0" indent="0">
              <a:buNone/>
            </a:pPr>
            <a:r>
              <a:rPr lang="pt-BR" sz="3600" dirty="0" smtClean="0">
                <a:solidFill>
                  <a:srgbClr val="FFC000"/>
                </a:solidFill>
                <a:latin typeface="Ubuntu" panose="020B0504030602030204" pitchFamily="34" charset="0"/>
              </a:rPr>
              <a:t>Solução: Abordagem não bloqueadora</a:t>
            </a:r>
          </a:p>
          <a:p>
            <a:pPr marL="0" indent="0">
              <a:buNone/>
            </a:pPr>
            <a:endParaRPr lang="pt-BR" sz="3600" dirty="0">
              <a:solidFill>
                <a:srgbClr val="FFC000"/>
              </a:solidFill>
              <a:latin typeface="Ubuntu" panose="020B0504030602030204" pitchFamily="34" charset="0"/>
            </a:endParaRPr>
          </a:p>
          <a:p>
            <a:pPr marL="0" indent="0">
              <a:buNone/>
            </a:pPr>
            <a:r>
              <a:rPr lang="pt-BR" sz="3600" dirty="0" smtClean="0">
                <a:solidFill>
                  <a:srgbClr val="FFC000"/>
                </a:solidFill>
                <a:latin typeface="Ubuntu" panose="020B0504030602030204" pitchFamily="34" charset="0"/>
              </a:rPr>
              <a:t>Desvantagens: O </a:t>
            </a:r>
            <a:r>
              <a:rPr lang="pt-BR" sz="3600" dirty="0">
                <a:solidFill>
                  <a:srgbClr val="FFC000"/>
                </a:solidFill>
                <a:latin typeface="Ubuntu" panose="020B0504030602030204" pitchFamily="34" charset="0"/>
              </a:rPr>
              <a:t>processo cliente não sabe que a operação de atualização é apoiada por vários outros </a:t>
            </a:r>
            <a:r>
              <a:rPr lang="pt-BR" sz="3600" dirty="0" smtClean="0">
                <a:solidFill>
                  <a:srgbClr val="FFC000"/>
                </a:solidFill>
                <a:latin typeface="Ubuntu" panose="020B0504030602030204" pitchFamily="34" charset="0"/>
              </a:rPr>
              <a:t>servidores </a:t>
            </a:r>
          </a:p>
          <a:p>
            <a:pPr marL="0" indent="0">
              <a:buNone/>
            </a:pPr>
            <a:endParaRPr lang="pt-BR" sz="3600" dirty="0">
              <a:solidFill>
                <a:srgbClr val="FFC000"/>
              </a:solidFill>
              <a:latin typeface="Ubuntu" panose="020B0504030602030204" pitchFamily="34" charset="0"/>
            </a:endParaRPr>
          </a:p>
          <a:p>
            <a:pPr marL="0" indent="0">
              <a:buNone/>
            </a:pPr>
            <a:r>
              <a:rPr lang="pt-BR" sz="3600" dirty="0">
                <a:solidFill>
                  <a:srgbClr val="FFC000"/>
                </a:solidFill>
                <a:latin typeface="Ubuntu" panose="020B0504030602030204" pitchFamily="34" charset="0"/>
              </a:rPr>
              <a:t>Vantagens: : As operações de escrita podem ser consideravelmente </a:t>
            </a:r>
            <a:r>
              <a:rPr lang="pt-BR" sz="3600" dirty="0" smtClean="0">
                <a:solidFill>
                  <a:srgbClr val="FFC000"/>
                </a:solidFill>
                <a:latin typeface="Ubuntu" panose="020B0504030602030204" pitchFamily="34" charset="0"/>
              </a:rPr>
              <a:t>aceleradas</a:t>
            </a:r>
            <a:endParaRPr lang="pt-BR" sz="36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de Escrita Remota</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790275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589280" y="1666240"/>
            <a:ext cx="11013440" cy="4856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36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de Escrita Local</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
        <p:nvSpPr>
          <p:cNvPr id="10" name="Espaço Reservado para Conteúdo 2"/>
          <p:cNvSpPr txBox="1">
            <a:spLocks/>
          </p:cNvSpPr>
          <p:nvPr/>
        </p:nvSpPr>
        <p:spPr>
          <a:xfrm>
            <a:off x="688615" y="3221444"/>
            <a:ext cx="11013440" cy="182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a:solidFill>
                  <a:srgbClr val="FFC000"/>
                </a:solidFill>
                <a:latin typeface="Ubuntu" panose="020B0504030602030204" pitchFamily="34" charset="0"/>
              </a:rPr>
              <a:t>É uma variante dos protocolos de primário e backup onde a cópia primária migra entre processos que desejam realizar uma operação de escrita</a:t>
            </a:r>
          </a:p>
        </p:txBody>
      </p:sp>
    </p:spTree>
    <p:extLst>
      <p:ext uri="{BB962C8B-B14F-4D97-AF65-F5344CB8AC3E}">
        <p14:creationId xmlns:p14="http://schemas.microsoft.com/office/powerpoint/2010/main" val="2063374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de Escrita Local</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pic>
        <p:nvPicPr>
          <p:cNvPr id="6" name="Picture 2"/>
          <p:cNvPicPr/>
          <p:nvPr/>
        </p:nvPicPr>
        <p:blipFill>
          <a:blip r:embed="rId3" cstate="print"/>
          <a:stretch>
            <a:fillRect/>
          </a:stretch>
        </p:blipFill>
        <p:spPr>
          <a:xfrm>
            <a:off x="1798320" y="1618999"/>
            <a:ext cx="8177530" cy="48336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256502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1513840" y="2600960"/>
            <a:ext cx="9560560" cy="19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smtClean="0">
                <a:solidFill>
                  <a:srgbClr val="FFC000"/>
                </a:solidFill>
                <a:latin typeface="Ubuntu" panose="020B0504030602030204" pitchFamily="34" charset="0"/>
              </a:rPr>
              <a:t>Desvantagens</a:t>
            </a:r>
            <a:r>
              <a:rPr lang="pt-BR" sz="3600" dirty="0">
                <a:solidFill>
                  <a:srgbClr val="FFC000"/>
                </a:solidFill>
                <a:latin typeface="Ubuntu" panose="020B0504030602030204" pitchFamily="34" charset="0"/>
              </a:rPr>
              <a:t>: </a:t>
            </a:r>
            <a:r>
              <a:rPr lang="pt-BR" sz="3600" dirty="0" smtClean="0">
                <a:solidFill>
                  <a:srgbClr val="FFC000"/>
                </a:solidFill>
                <a:latin typeface="Ubuntu" panose="020B0504030602030204" pitchFamily="34" charset="0"/>
              </a:rPr>
              <a:t>Protocolo </a:t>
            </a:r>
            <a:r>
              <a:rPr lang="pt-BR" sz="3600" dirty="0">
                <a:solidFill>
                  <a:srgbClr val="FFC000"/>
                </a:solidFill>
                <a:latin typeface="Ubuntu" panose="020B0504030602030204" pitchFamily="34" charset="0"/>
              </a:rPr>
              <a:t>não bloqueador </a:t>
            </a:r>
            <a:endParaRPr lang="pt-BR" sz="3600" dirty="0" smtClean="0">
              <a:solidFill>
                <a:srgbClr val="FFC000"/>
              </a:solidFill>
              <a:latin typeface="Ubuntu" panose="020B0504030602030204" pitchFamily="34" charset="0"/>
            </a:endParaRPr>
          </a:p>
          <a:p>
            <a:pPr marL="0" indent="0">
              <a:buNone/>
            </a:pPr>
            <a:endParaRPr lang="pt-BR" sz="3600" dirty="0" smtClean="0">
              <a:solidFill>
                <a:srgbClr val="FFC000"/>
              </a:solidFill>
              <a:latin typeface="Ubuntu" panose="020B0504030602030204" pitchFamily="34" charset="0"/>
            </a:endParaRPr>
          </a:p>
          <a:p>
            <a:pPr marL="0" indent="0">
              <a:buNone/>
            </a:pPr>
            <a:r>
              <a:rPr lang="pt-BR" sz="3600" dirty="0" smtClean="0">
                <a:solidFill>
                  <a:srgbClr val="FFC000"/>
                </a:solidFill>
                <a:latin typeface="Ubuntu" panose="020B0504030602030204" pitchFamily="34" charset="0"/>
              </a:rPr>
              <a:t>Vantagens</a:t>
            </a:r>
            <a:r>
              <a:rPr lang="pt-BR" sz="3600" dirty="0">
                <a:solidFill>
                  <a:srgbClr val="FFC000"/>
                </a:solidFill>
                <a:latin typeface="Ubuntu" panose="020B0504030602030204" pitchFamily="34" charset="0"/>
              </a:rPr>
              <a:t>: Múltiplas operações </a:t>
            </a:r>
            <a:r>
              <a:rPr lang="pt-BR" sz="3600" dirty="0" smtClean="0">
                <a:solidFill>
                  <a:srgbClr val="FFC000"/>
                </a:solidFill>
                <a:latin typeface="Ubuntu" panose="020B0504030602030204" pitchFamily="34" charset="0"/>
              </a:rPr>
              <a:t>sucessivas</a:t>
            </a:r>
            <a:endParaRPr lang="pt-BR" sz="36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de Escrita Local</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4172484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783840"/>
            <a:ext cx="11328400" cy="209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a:solidFill>
                  <a:srgbClr val="FFC000"/>
                </a:solidFill>
                <a:latin typeface="Ubuntu" panose="020B0504030602030204" pitchFamily="34" charset="0"/>
              </a:rPr>
              <a:t>Uma atualização é repassada a diversas réplicas ao mesmo tempo. Nesse caso, a ordenação correta das operações costuma ficar mais </a:t>
            </a:r>
            <a:r>
              <a:rPr lang="pt-BR" sz="3600" dirty="0" smtClean="0">
                <a:solidFill>
                  <a:srgbClr val="FFC000"/>
                </a:solidFill>
                <a:latin typeface="Ubuntu" panose="020B0504030602030204" pitchFamily="34" charset="0"/>
              </a:rPr>
              <a:t>difícil</a:t>
            </a:r>
            <a:endParaRPr lang="pt-BR" sz="36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Escrita Replicada</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742554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1904049"/>
            <a:ext cx="11328400" cy="4222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dirty="0">
                <a:solidFill>
                  <a:srgbClr val="FFC000"/>
                </a:solidFill>
                <a:latin typeface="Ubuntu" panose="020B0504030602030204" pitchFamily="34" charset="0"/>
              </a:rPr>
              <a:t>Replicação </a:t>
            </a:r>
            <a:r>
              <a:rPr lang="pt-BR" sz="4000" dirty="0" smtClean="0">
                <a:solidFill>
                  <a:srgbClr val="FFC000"/>
                </a:solidFill>
                <a:latin typeface="Ubuntu" panose="020B0504030602030204" pitchFamily="34" charset="0"/>
              </a:rPr>
              <a:t>Ativa</a:t>
            </a:r>
          </a:p>
          <a:p>
            <a:pPr marL="0" indent="0">
              <a:buNone/>
            </a:pPr>
            <a:endParaRPr lang="pt-BR" sz="3600" dirty="0">
              <a:solidFill>
                <a:srgbClr val="FFC000"/>
              </a:solidFill>
              <a:latin typeface="Ubuntu" panose="020B0504030602030204" pitchFamily="34" charset="0"/>
            </a:endParaRPr>
          </a:p>
          <a:p>
            <a:pPr marL="0" indent="0">
              <a:buNone/>
            </a:pPr>
            <a:r>
              <a:rPr lang="pt-BR" sz="3600" dirty="0">
                <a:solidFill>
                  <a:srgbClr val="FFC000"/>
                </a:solidFill>
                <a:latin typeface="Ubuntu" panose="020B0504030602030204" pitchFamily="34" charset="0"/>
              </a:rPr>
              <a:t>Nesse caso, cada réplica tem um processo associado que realiza as operações de atualização.</a:t>
            </a:r>
          </a:p>
          <a:p>
            <a:pPr marL="0" indent="0">
              <a:buNone/>
            </a:pPr>
            <a:r>
              <a:rPr lang="pt-BR" sz="3600" dirty="0">
                <a:solidFill>
                  <a:srgbClr val="FFC000"/>
                </a:solidFill>
                <a:latin typeface="Ubuntu" panose="020B0504030602030204" pitchFamily="34" charset="0"/>
              </a:rPr>
              <a:t>Ao contrário de outros protocolos, as atualizações são propagadas por meio da operação de escrita que causa a </a:t>
            </a:r>
            <a:r>
              <a:rPr lang="pt-BR" sz="3600" dirty="0" smtClean="0">
                <a:solidFill>
                  <a:srgbClr val="FFC000"/>
                </a:solidFill>
                <a:latin typeface="Ubuntu" panose="020B0504030602030204" pitchFamily="34" charset="0"/>
              </a:rPr>
              <a:t>atualização</a:t>
            </a:r>
            <a:endParaRPr lang="pt-BR" sz="3600" dirty="0">
              <a:solidFill>
                <a:srgbClr val="FFC000"/>
              </a:solidFill>
              <a:latin typeface="Ubuntu" panose="020B0504030602030204" pitchFamily="34" charset="0"/>
            </a:endParaRPr>
          </a:p>
          <a:p>
            <a:pPr marL="0" indent="0">
              <a:buNone/>
            </a:pPr>
            <a:endParaRPr lang="pt-BR" sz="36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Escrita Replicada</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1695652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381569"/>
            <a:ext cx="11328400" cy="2972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dirty="0">
                <a:solidFill>
                  <a:srgbClr val="FFC000"/>
                </a:solidFill>
                <a:latin typeface="Ubuntu" panose="020B0504030602030204" pitchFamily="34" charset="0"/>
              </a:rPr>
              <a:t>O problema: </a:t>
            </a:r>
            <a:r>
              <a:rPr lang="pt-BR" sz="4000" dirty="0" smtClean="0">
                <a:solidFill>
                  <a:srgbClr val="FFC000"/>
                </a:solidFill>
                <a:latin typeface="Ubuntu" panose="020B0504030602030204" pitchFamily="34" charset="0"/>
              </a:rPr>
              <a:t>Ordem de execução</a:t>
            </a:r>
            <a:endParaRPr lang="pt-BR" sz="4000" dirty="0">
              <a:solidFill>
                <a:srgbClr val="FFC000"/>
              </a:solidFill>
              <a:latin typeface="Ubuntu" panose="020B0504030602030204" pitchFamily="34" charset="0"/>
            </a:endParaRPr>
          </a:p>
          <a:p>
            <a:pPr marL="0" indent="0">
              <a:buNone/>
            </a:pPr>
            <a:r>
              <a:rPr lang="pt-BR" sz="4000" dirty="0">
                <a:solidFill>
                  <a:srgbClr val="FFC000"/>
                </a:solidFill>
                <a:latin typeface="Ubuntu" panose="020B0504030602030204" pitchFamily="34" charset="0"/>
              </a:rPr>
              <a:t>A solução: </a:t>
            </a:r>
            <a:r>
              <a:rPr lang="pt-BR" sz="4000" dirty="0" smtClean="0">
                <a:solidFill>
                  <a:srgbClr val="FFC000"/>
                </a:solidFill>
                <a:latin typeface="Ubuntu" panose="020B0504030602030204" pitchFamily="34" charset="0"/>
              </a:rPr>
              <a:t>Multicast ordenado</a:t>
            </a:r>
            <a:endParaRPr lang="pt-BR" sz="4000" dirty="0">
              <a:solidFill>
                <a:srgbClr val="FFC000"/>
              </a:solidFill>
              <a:latin typeface="Ubuntu" panose="020B0504030602030204" pitchFamily="34" charset="0"/>
            </a:endParaRPr>
          </a:p>
          <a:p>
            <a:pPr marL="0" indent="0">
              <a:buNone/>
            </a:pPr>
            <a:r>
              <a:rPr lang="pt-BR" sz="4000" dirty="0">
                <a:solidFill>
                  <a:srgbClr val="FFC000"/>
                </a:solidFill>
                <a:latin typeface="Ubuntu" panose="020B0504030602030204" pitchFamily="34" charset="0"/>
              </a:rPr>
              <a:t>Inviabilidade: </a:t>
            </a:r>
            <a:r>
              <a:rPr lang="pt-BR" sz="4000" dirty="0" smtClean="0">
                <a:solidFill>
                  <a:srgbClr val="FFC000"/>
                </a:solidFill>
                <a:latin typeface="Ubuntu" panose="020B0504030602030204" pitchFamily="34" charset="0"/>
              </a:rPr>
              <a:t>Complexidade</a:t>
            </a:r>
            <a:endParaRPr lang="pt-BR" sz="4000" dirty="0">
              <a:solidFill>
                <a:srgbClr val="FFC000"/>
              </a:solidFill>
              <a:latin typeface="Ubuntu" panose="020B0504030602030204" pitchFamily="34" charset="0"/>
            </a:endParaRPr>
          </a:p>
          <a:p>
            <a:pPr marL="0" indent="0">
              <a:buNone/>
            </a:pPr>
            <a:r>
              <a:rPr lang="pt-BR" sz="4000" dirty="0">
                <a:solidFill>
                  <a:srgbClr val="FFC000"/>
                </a:solidFill>
                <a:latin typeface="Ubuntu" panose="020B0504030602030204" pitchFamily="34" charset="0"/>
              </a:rPr>
              <a:t>A </a:t>
            </a:r>
            <a:r>
              <a:rPr lang="pt-BR" sz="4000" dirty="0" smtClean="0">
                <a:solidFill>
                  <a:srgbClr val="FFC000"/>
                </a:solidFill>
                <a:latin typeface="Ubuntu" panose="020B0504030602030204" pitchFamily="34" charset="0"/>
              </a:rPr>
              <a:t>alternativa:  Coordenador central</a:t>
            </a: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Escrita Replicada</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3169178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 y="-8625"/>
            <a:ext cx="12406251" cy="6866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295226"/>
            <a:ext cx="12397624" cy="1015663"/>
          </a:xfrm>
          <a:prstGeom prst="rect">
            <a:avLst/>
          </a:prstGeom>
          <a:noFill/>
          <a:ln>
            <a:noFill/>
          </a:ln>
        </p:spPr>
        <p:txBody>
          <a:bodyPr wrap="square" lIns="91440" tIns="45720" rIns="91440" bIns="45720">
            <a:spAutoFit/>
          </a:bodyPr>
          <a:lstStyle/>
          <a:p>
            <a:pPr algn="ctr"/>
            <a:r>
              <a:rPr lang="pt-BR" sz="60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O que é ?</a:t>
            </a:r>
            <a:endParaRPr lang="pt-BR" sz="60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
        <p:nvSpPr>
          <p:cNvPr id="9" name="Espaço Reservado para Conteúdo 2"/>
          <p:cNvSpPr txBox="1">
            <a:spLocks/>
          </p:cNvSpPr>
          <p:nvPr/>
        </p:nvSpPr>
        <p:spPr>
          <a:xfrm>
            <a:off x="670560" y="1899921"/>
            <a:ext cx="11297920" cy="1859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smtClean="0">
                <a:solidFill>
                  <a:srgbClr val="FFC000"/>
                </a:solidFill>
                <a:latin typeface="Ubuntu" panose="020B0504030602030204" pitchFamily="34" charset="0"/>
              </a:rPr>
              <a:t>Um </a:t>
            </a:r>
            <a:r>
              <a:rPr lang="pt-BR" sz="3600" dirty="0">
                <a:solidFill>
                  <a:srgbClr val="FFC000"/>
                </a:solidFill>
                <a:latin typeface="Ubuntu" panose="020B0504030602030204" pitchFamily="34" charset="0"/>
              </a:rPr>
              <a:t>protocolo de consistência descreve uma implementação de um modelo de consistência específico</a:t>
            </a:r>
            <a:endParaRPr lang="pt-BR" sz="2800" dirty="0" smtClean="0">
              <a:solidFill>
                <a:srgbClr val="FFC000"/>
              </a:solidFill>
              <a:latin typeface="Ubuntu" panose="020B0504030602030204" pitchFamily="34" charset="0"/>
            </a:endParaRPr>
          </a:p>
        </p:txBody>
      </p:sp>
    </p:spTree>
    <p:extLst>
      <p:ext uri="{BB962C8B-B14F-4D97-AF65-F5344CB8AC3E}">
        <p14:creationId xmlns:p14="http://schemas.microsoft.com/office/powerpoint/2010/main" val="871554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381569"/>
            <a:ext cx="11328400" cy="2972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dirty="0">
                <a:solidFill>
                  <a:srgbClr val="FFC000"/>
                </a:solidFill>
                <a:latin typeface="Ubuntu" panose="020B0504030602030204" pitchFamily="34" charset="0"/>
              </a:rPr>
              <a:t>A ideia básica é exigir que clientes requisitem e adquiram a permissão de vários servidores antes de ler ou escrever um item de dados </a:t>
            </a:r>
            <a:r>
              <a:rPr lang="pt-BR" sz="4000" dirty="0" smtClean="0">
                <a:solidFill>
                  <a:srgbClr val="FFC000"/>
                </a:solidFill>
                <a:latin typeface="Ubuntu" panose="020B0504030602030204" pitchFamily="34" charset="0"/>
              </a:rPr>
              <a:t>replicados</a:t>
            </a: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Baseados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em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Quórum</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3587001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381569"/>
            <a:ext cx="11328400" cy="2972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dirty="0">
                <a:solidFill>
                  <a:srgbClr val="FFC000"/>
                </a:solidFill>
                <a:latin typeface="Ubuntu" panose="020B0504030602030204" pitchFamily="34" charset="0"/>
              </a:rPr>
              <a:t>Caches são um caso especial de replicação, no sentido de que, em geral, são controladas por clientes, em vez de servidores</a:t>
            </a:r>
            <a:endParaRPr lang="pt-BR" sz="4000" dirty="0" smtClean="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Protocolos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Coerência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em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Cache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646977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3090366"/>
            <a:ext cx="11328400" cy="2972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dirty="0">
                <a:solidFill>
                  <a:srgbClr val="FFC000"/>
                </a:solidFill>
                <a:latin typeface="Ubuntu" panose="020B0504030602030204" pitchFamily="34" charset="0"/>
              </a:rPr>
              <a:t>Não consideram o fato de que os dados podem ser compartilhados por diversos usuários, mas se concentram na consistência que deve ser oferecida a um cliente </a:t>
            </a:r>
            <a:r>
              <a:rPr lang="pt-BR" sz="4000" dirty="0" smtClean="0">
                <a:solidFill>
                  <a:srgbClr val="FFC000"/>
                </a:solidFill>
                <a:latin typeface="Ubuntu" panose="020B0504030602030204" pitchFamily="34" charset="0"/>
              </a:rPr>
              <a:t>individual</a:t>
            </a:r>
          </a:p>
        </p:txBody>
      </p:sp>
      <p:sp>
        <p:nvSpPr>
          <p:cNvPr id="9" name="Retângulo 8"/>
          <p:cNvSpPr/>
          <p:nvPr/>
        </p:nvSpPr>
        <p:spPr>
          <a:xfrm>
            <a:off x="1" y="490359"/>
            <a:ext cx="12390670" cy="1754326"/>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Implementação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Centrada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no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Cliente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720230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388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Implementação </a:t>
            </a:r>
            <a:r>
              <a:rPr lang="pt-BR" sz="4400" dirty="0" smtClean="0">
                <a:solidFill>
                  <a:srgbClr val="FFC000"/>
                </a:solidFill>
                <a:latin typeface="Ubuntu" panose="020B0504030602030204" pitchFamily="34" charset="0"/>
              </a:rPr>
              <a:t>ingênua</a:t>
            </a:r>
          </a:p>
          <a:p>
            <a:pPr marL="0" indent="0">
              <a:buNone/>
            </a:pPr>
            <a:endParaRPr lang="pt-BR" sz="4000" dirty="0">
              <a:solidFill>
                <a:srgbClr val="FFC000"/>
              </a:solidFill>
              <a:latin typeface="Ubuntu" panose="020B0504030602030204" pitchFamily="34" charset="0"/>
            </a:endParaRPr>
          </a:p>
          <a:p>
            <a:pPr marL="0" indent="0">
              <a:buNone/>
            </a:pPr>
            <a:r>
              <a:rPr lang="pt-BR" sz="4000" dirty="0">
                <a:solidFill>
                  <a:srgbClr val="FFC000"/>
                </a:solidFill>
                <a:latin typeface="Ubuntu" panose="020B0504030602030204" pitchFamily="34" charset="0"/>
              </a:rPr>
              <a:t>A cada operação de escrita W é designado um identificador globalmente exclusivo. Esse identificador é designado pelo servidor ao qual a escrita foi </a:t>
            </a:r>
            <a:r>
              <a:rPr lang="pt-BR" sz="4000" dirty="0" smtClean="0">
                <a:solidFill>
                  <a:srgbClr val="FFC000"/>
                </a:solidFill>
                <a:latin typeface="Ubuntu" panose="020B0504030602030204" pitchFamily="34" charset="0"/>
              </a:rPr>
              <a:t>apresentada</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1754326"/>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Implementação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Centrada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no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Cliente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3311377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38811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Implementação </a:t>
            </a:r>
            <a:r>
              <a:rPr lang="pt-BR" sz="4400" dirty="0" smtClean="0">
                <a:solidFill>
                  <a:srgbClr val="FFC000"/>
                </a:solidFill>
                <a:latin typeface="Ubuntu" panose="020B0504030602030204" pitchFamily="34" charset="0"/>
              </a:rPr>
              <a:t>ingênua</a:t>
            </a:r>
          </a:p>
          <a:p>
            <a:pPr marL="0" indent="0">
              <a:buNone/>
            </a:pPr>
            <a:endParaRPr lang="pt-BR" sz="4000" dirty="0">
              <a:solidFill>
                <a:srgbClr val="FFC000"/>
              </a:solidFill>
              <a:latin typeface="Ubuntu" panose="020B0504030602030204" pitchFamily="34" charset="0"/>
            </a:endParaRPr>
          </a:p>
          <a:p>
            <a:pPr marL="0" indent="0">
              <a:buNone/>
            </a:pPr>
            <a:r>
              <a:rPr lang="pt-BR" sz="4000" dirty="0">
                <a:solidFill>
                  <a:srgbClr val="FFC000"/>
                </a:solidFill>
                <a:latin typeface="Ubuntu" panose="020B0504030602030204" pitchFamily="34" charset="0"/>
              </a:rPr>
              <a:t>O conjunto de leitura para um cliente consiste nas escritas relevantes para as operações de leituras executadas por esse cliente. Da mesma maneira, o conjunto de escrita consiste nas escritas realizadas pelos clientes</a:t>
            </a:r>
          </a:p>
        </p:txBody>
      </p:sp>
      <p:sp>
        <p:nvSpPr>
          <p:cNvPr id="9" name="Retângulo 8"/>
          <p:cNvSpPr/>
          <p:nvPr/>
        </p:nvSpPr>
        <p:spPr>
          <a:xfrm>
            <a:off x="1" y="490359"/>
            <a:ext cx="12390670" cy="1754326"/>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Implementação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Centrada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no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Cliente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3817171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388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Leituras </a:t>
            </a:r>
            <a:r>
              <a:rPr lang="pt-BR" sz="4400" dirty="0" err="1">
                <a:solidFill>
                  <a:srgbClr val="FFC000"/>
                </a:solidFill>
                <a:latin typeface="Ubuntu" panose="020B0504030602030204" pitchFamily="34" charset="0"/>
              </a:rPr>
              <a:t>Monotônicas</a:t>
            </a:r>
            <a:r>
              <a:rPr lang="pt-BR" sz="4400" dirty="0">
                <a:solidFill>
                  <a:srgbClr val="FFC000"/>
                </a:solidFill>
                <a:latin typeface="Ubuntu" panose="020B0504030602030204" pitchFamily="34" charset="0"/>
              </a:rPr>
              <a:t> – garante que após ler um objeto de um dado processo nunca lerá uma versão anterior do </a:t>
            </a:r>
            <a:r>
              <a:rPr lang="pt-BR" sz="4400" dirty="0" smtClean="0">
                <a:solidFill>
                  <a:srgbClr val="FFC000"/>
                </a:solidFill>
                <a:latin typeface="Ubuntu" panose="020B0504030602030204" pitchFamily="34" charset="0"/>
              </a:rPr>
              <a:t>mesmo</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1754326"/>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Implementação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Centrada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no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Cliente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3243997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388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Escritas </a:t>
            </a:r>
            <a:r>
              <a:rPr lang="pt-BR" sz="4400" dirty="0" err="1">
                <a:solidFill>
                  <a:srgbClr val="FFC000"/>
                </a:solidFill>
                <a:latin typeface="Ubuntu" panose="020B0504030602030204" pitchFamily="34" charset="0"/>
              </a:rPr>
              <a:t>Monotônicas</a:t>
            </a:r>
            <a:r>
              <a:rPr lang="pt-BR" sz="4400" dirty="0">
                <a:solidFill>
                  <a:srgbClr val="FFC000"/>
                </a:solidFill>
                <a:latin typeface="Ubuntu" panose="020B0504030602030204" pitchFamily="34" charset="0"/>
              </a:rPr>
              <a:t> – garante que toda escrita sobre um objeto será completada em todas as cópias antes que o mesmo processo faça outra operação de escrita sobre </a:t>
            </a:r>
            <a:r>
              <a:rPr lang="pt-BR" sz="4400" dirty="0" smtClean="0">
                <a:solidFill>
                  <a:srgbClr val="FFC000"/>
                </a:solidFill>
                <a:latin typeface="Ubuntu" panose="020B0504030602030204" pitchFamily="34" charset="0"/>
              </a:rPr>
              <a:t>ele</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1754326"/>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Implementação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Centrada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no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Cliente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1488673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388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Leia-suas-escritas – garante que a leitura de um objeto escrito pelo mesmo processo terá sempre seu valor </a:t>
            </a:r>
            <a:r>
              <a:rPr lang="pt-BR" sz="4400" dirty="0" smtClean="0">
                <a:solidFill>
                  <a:srgbClr val="FFC000"/>
                </a:solidFill>
                <a:latin typeface="Ubuntu" panose="020B0504030602030204" pitchFamily="34" charset="0"/>
              </a:rPr>
              <a:t>atualizado</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1754326"/>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Implementação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Centrada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no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Cliente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1862562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388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Escritas-seguem-leituras – garante que a operação de escrita de um objeto recém-lido ocorrerá sobre o mesmo valor ou ocorrerá sua atualização</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1754326"/>
          </a:xfrm>
          <a:prstGeom prst="rect">
            <a:avLst/>
          </a:prstGeom>
          <a:noFill/>
          <a:ln>
            <a:noFill/>
          </a:ln>
        </p:spPr>
        <p:txBody>
          <a:bodyPr wrap="square" lIns="91440" tIns="45720" rIns="91440" bIns="45720">
            <a:spAutoFit/>
          </a:bodyPr>
          <a:lstStyle/>
          <a:p>
            <a:pPr algn="ct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Implementação de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Centrada </a:t>
            </a:r>
            <a:r>
              <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no </a:t>
            </a: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Cliente</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3161722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1613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Qual a função de um protocolo de consistência?</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Perguntas</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4025777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dirty="0"/>
          </a:p>
        </p:txBody>
      </p:sp>
      <p:pic>
        <p:nvPicPr>
          <p:cNvPr id="1028" name="Picture 4" descr="http://oncirculation.files.wordpress.com/2013/10/stormtrooper_cor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61" y="-22913"/>
            <a:ext cx="13200185" cy="692691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234461" y="5480736"/>
            <a:ext cx="13200185" cy="1200329"/>
          </a:xfrm>
          <a:prstGeom prst="rect">
            <a:avLst/>
          </a:prstGeom>
          <a:solidFill>
            <a:schemeClr val="tx1">
              <a:lumMod val="95000"/>
              <a:lumOff val="5000"/>
            </a:schemeClr>
          </a:solidFill>
          <a:ln>
            <a:noFill/>
          </a:ln>
        </p:spPr>
        <p:txBody>
          <a:bodyPr wrap="square" lIns="91440" tIns="45720" rIns="91440" bIns="45720">
            <a:spAutoFit/>
          </a:bodyPr>
          <a:lstStyle/>
          <a:p>
            <a:pPr algn="ctr"/>
            <a:r>
              <a:rPr lang="pt-BR" sz="72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Por que replicar?</a:t>
            </a:r>
            <a:endParaRPr lang="pt-BR" sz="72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708116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16139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smtClean="0">
                <a:solidFill>
                  <a:srgbClr val="FFC000"/>
                </a:solidFill>
                <a:latin typeface="Ubuntu" panose="020B0504030602030204" pitchFamily="34" charset="0"/>
              </a:rPr>
              <a:t>Quais </a:t>
            </a:r>
            <a:r>
              <a:rPr lang="pt-BR" sz="4400" dirty="0">
                <a:solidFill>
                  <a:srgbClr val="FFC000"/>
                </a:solidFill>
                <a:latin typeface="Ubuntu" panose="020B0504030602030204" pitchFamily="34" charset="0"/>
              </a:rPr>
              <a:t>são as metas que precisam ser estabelecidas para que haja consistência contínua. Explique-as.</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Perguntas</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4043445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16139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smtClean="0">
                <a:solidFill>
                  <a:srgbClr val="FFC000"/>
                </a:solidFill>
                <a:latin typeface="Ubuntu" panose="020B0504030602030204" pitchFamily="34" charset="0"/>
              </a:rPr>
              <a:t>Quais </a:t>
            </a:r>
            <a:r>
              <a:rPr lang="pt-BR" sz="4400" dirty="0">
                <a:solidFill>
                  <a:srgbClr val="FFC000"/>
                </a:solidFill>
                <a:latin typeface="Ubuntu" panose="020B0504030602030204" pitchFamily="34" charset="0"/>
              </a:rPr>
              <a:t>são as metas que precisam ser estabelecidas para que haja consistência contínua. Explique-as.</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Perguntas</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654432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1613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Descreva protocolos de escrita replicada. Cite-os.</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Perguntas</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814014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16139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Cite dois contextos de aplicação dos protocolos de coerência em cache e as estratégias</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Perguntas</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655605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477520" y="2631440"/>
            <a:ext cx="11562080" cy="1613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400" dirty="0">
                <a:solidFill>
                  <a:srgbClr val="FFC000"/>
                </a:solidFill>
                <a:latin typeface="Ubuntu" panose="020B0504030602030204" pitchFamily="34" charset="0"/>
              </a:rPr>
              <a:t>Explique consistência centrada no cliente</a:t>
            </a:r>
            <a:endParaRPr lang="pt-BR" sz="4000" dirty="0">
              <a:solidFill>
                <a:srgbClr val="FFC000"/>
              </a:solidFill>
              <a:latin typeface="Ubuntu" panose="020B0504030602030204" pitchFamily="34" charset="0"/>
            </a:endParaRPr>
          </a:p>
        </p:txBody>
      </p:sp>
      <p:sp>
        <p:nvSpPr>
          <p:cNvPr id="9" name="Retângulo 8"/>
          <p:cNvSpPr/>
          <p:nvPr/>
        </p:nvSpPr>
        <p:spPr>
          <a:xfrm>
            <a:off x="1" y="490359"/>
            <a:ext cx="12390670" cy="923330"/>
          </a:xfrm>
          <a:prstGeom prst="rect">
            <a:avLst/>
          </a:prstGeom>
          <a:noFill/>
          <a:ln>
            <a:noFill/>
          </a:ln>
        </p:spPr>
        <p:txBody>
          <a:bodyPr wrap="square" lIns="91440" tIns="45720" rIns="91440" bIns="45720">
            <a:spAutoFit/>
          </a:bodyPr>
          <a:lstStyle/>
          <a:p>
            <a:pPr algn="ct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Perguntas</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63602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8"/>
          <p:cNvSpPr/>
          <p:nvPr/>
        </p:nvSpPr>
        <p:spPr>
          <a:xfrm>
            <a:off x="6673624" y="2967334"/>
            <a:ext cx="5238757" cy="923330"/>
          </a:xfrm>
          <a:prstGeom prst="rect">
            <a:avLst/>
          </a:prstGeom>
          <a:noFill/>
          <a:ln>
            <a:noFill/>
          </a:ln>
        </p:spPr>
        <p:txBody>
          <a:bodyPr wrap="square" lIns="91440" tIns="45720" rIns="91440" bIns="45720">
            <a:spAutoFit/>
          </a:bodyPr>
          <a:lstStyle/>
          <a:p>
            <a:pPr algn="ctr"/>
            <a:r>
              <a:rPr lang="pt-BR" sz="54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Obrigado</a:t>
            </a:r>
            <a:endParaRPr lang="pt-BR" sz="54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pic>
        <p:nvPicPr>
          <p:cNvPr id="1029" name="Picture 5" descr="http://www.nerdice.com.br/wp-content/uploads/2013/09/Chewbacc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343" y="708137"/>
            <a:ext cx="4432992" cy="5441724"/>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582711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oncirculation.files.wordpress.com/2013/10/stormtrooper_cor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61" y="-22913"/>
            <a:ext cx="13200185" cy="6926915"/>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0" y="-34726"/>
            <a:ext cx="2476982" cy="6938727"/>
          </a:xfrm>
          <a:prstGeom prst="rect">
            <a:avLst/>
          </a:prstGeom>
          <a:solidFill>
            <a:schemeClr val="tx1">
              <a:lumMod val="95000"/>
              <a:lumOff val="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ímbolo de 'Não' 4"/>
          <p:cNvSpPr/>
          <p:nvPr/>
        </p:nvSpPr>
        <p:spPr>
          <a:xfrm>
            <a:off x="524682" y="2340015"/>
            <a:ext cx="1377388" cy="1377388"/>
          </a:xfrm>
          <a:prstGeom prst="noSmoking">
            <a:avLst/>
          </a:prstGeom>
          <a:gradFill>
            <a:gsLst>
              <a:gs pos="0">
                <a:srgbClr val="C00000"/>
              </a:gs>
              <a:gs pos="50000">
                <a:schemeClr val="accent2">
                  <a:satMod val="110000"/>
                  <a:lumMod val="100000"/>
                  <a:shade val="100000"/>
                </a:schemeClr>
              </a:gs>
              <a:gs pos="10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pt-BR">
              <a:solidFill>
                <a:schemeClr val="tx1"/>
              </a:solidFill>
            </a:endParaRPr>
          </a:p>
        </p:txBody>
      </p:sp>
      <p:sp>
        <p:nvSpPr>
          <p:cNvPr id="9" name="Retângulo 8"/>
          <p:cNvSpPr/>
          <p:nvPr/>
        </p:nvSpPr>
        <p:spPr>
          <a:xfrm>
            <a:off x="2604378" y="0"/>
            <a:ext cx="2476982" cy="6938727"/>
          </a:xfrm>
          <a:prstGeom prst="rect">
            <a:avLst/>
          </a:prstGeom>
          <a:solidFill>
            <a:schemeClr val="tx1">
              <a:lumMod val="95000"/>
              <a:lumOff val="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ímbolo de 'Não' 9"/>
          <p:cNvSpPr/>
          <p:nvPr/>
        </p:nvSpPr>
        <p:spPr>
          <a:xfrm>
            <a:off x="3129060" y="2374741"/>
            <a:ext cx="1377388" cy="1377388"/>
          </a:xfrm>
          <a:prstGeom prst="noSmoking">
            <a:avLst/>
          </a:prstGeom>
          <a:gradFill>
            <a:gsLst>
              <a:gs pos="0">
                <a:srgbClr val="C00000"/>
              </a:gs>
              <a:gs pos="50000">
                <a:schemeClr val="accent2">
                  <a:satMod val="110000"/>
                  <a:lumMod val="100000"/>
                  <a:shade val="100000"/>
                </a:schemeClr>
              </a:gs>
              <a:gs pos="10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pt-BR">
              <a:solidFill>
                <a:schemeClr val="tx1"/>
              </a:solidFill>
            </a:endParaRPr>
          </a:p>
        </p:txBody>
      </p:sp>
      <p:sp>
        <p:nvSpPr>
          <p:cNvPr id="11" name="Retângulo 10"/>
          <p:cNvSpPr/>
          <p:nvPr/>
        </p:nvSpPr>
        <p:spPr>
          <a:xfrm>
            <a:off x="8104282" y="-34726"/>
            <a:ext cx="2476982" cy="6938727"/>
          </a:xfrm>
          <a:prstGeom prst="rect">
            <a:avLst/>
          </a:prstGeom>
          <a:solidFill>
            <a:schemeClr val="tx1">
              <a:lumMod val="95000"/>
              <a:lumOff val="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ímbolo de 'Não' 11"/>
          <p:cNvSpPr/>
          <p:nvPr/>
        </p:nvSpPr>
        <p:spPr>
          <a:xfrm>
            <a:off x="8628964" y="2340015"/>
            <a:ext cx="1377388" cy="1377388"/>
          </a:xfrm>
          <a:prstGeom prst="noSmoking">
            <a:avLst/>
          </a:prstGeom>
          <a:gradFill>
            <a:gsLst>
              <a:gs pos="0">
                <a:srgbClr val="C00000"/>
              </a:gs>
              <a:gs pos="50000">
                <a:schemeClr val="accent2">
                  <a:satMod val="110000"/>
                  <a:lumMod val="100000"/>
                  <a:shade val="100000"/>
                </a:schemeClr>
              </a:gs>
              <a:gs pos="10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pt-BR">
              <a:solidFill>
                <a:schemeClr val="tx1"/>
              </a:solidFill>
            </a:endParaRPr>
          </a:p>
        </p:txBody>
      </p:sp>
      <p:sp>
        <p:nvSpPr>
          <p:cNvPr id="14" name="Rosca 13"/>
          <p:cNvSpPr/>
          <p:nvPr/>
        </p:nvSpPr>
        <p:spPr>
          <a:xfrm>
            <a:off x="6071052" y="2340015"/>
            <a:ext cx="1377388" cy="1389202"/>
          </a:xfrm>
          <a:prstGeom prst="donut">
            <a:avLst/>
          </a:prstGeom>
          <a:gradFill>
            <a:gsLst>
              <a:gs pos="0">
                <a:schemeClr val="accent6">
                  <a:lumMod val="75000"/>
                </a:schemeClr>
              </a:gs>
              <a:gs pos="50000">
                <a:srgbClr val="00B050"/>
              </a:gs>
              <a:gs pos="100000">
                <a:schemeClr val="accent6">
                  <a:lumMod val="20000"/>
                  <a:lumOff val="8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5" name="Rosca 14"/>
          <p:cNvSpPr/>
          <p:nvPr/>
        </p:nvSpPr>
        <p:spPr>
          <a:xfrm>
            <a:off x="11237106" y="2328201"/>
            <a:ext cx="1377388" cy="1389202"/>
          </a:xfrm>
          <a:prstGeom prst="donut">
            <a:avLst/>
          </a:prstGeom>
          <a:gradFill>
            <a:gsLst>
              <a:gs pos="0">
                <a:schemeClr val="accent6">
                  <a:lumMod val="75000"/>
                </a:schemeClr>
              </a:gs>
              <a:gs pos="50000">
                <a:srgbClr val="00B050"/>
              </a:gs>
              <a:gs pos="100000">
                <a:schemeClr val="accent6">
                  <a:lumMod val="20000"/>
                  <a:lumOff val="8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6" name="Retângulo 15"/>
          <p:cNvSpPr/>
          <p:nvPr/>
        </p:nvSpPr>
        <p:spPr>
          <a:xfrm>
            <a:off x="-234461" y="5480736"/>
            <a:ext cx="13200185" cy="1200329"/>
          </a:xfrm>
          <a:prstGeom prst="rect">
            <a:avLst/>
          </a:prstGeom>
          <a:solidFill>
            <a:schemeClr val="tx1">
              <a:lumMod val="95000"/>
              <a:lumOff val="5000"/>
            </a:schemeClr>
          </a:solidFill>
          <a:ln>
            <a:noFill/>
          </a:ln>
        </p:spPr>
        <p:txBody>
          <a:bodyPr wrap="square" lIns="91440" tIns="45720" rIns="91440" bIns="45720">
            <a:spAutoFit/>
          </a:bodyPr>
          <a:lstStyle/>
          <a:p>
            <a:pPr algn="ctr"/>
            <a:r>
              <a:rPr lang="pt-BR" sz="72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Disponibilidade</a:t>
            </a:r>
            <a:endParaRPr lang="pt-BR" sz="72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597507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media.moddb.com/images/mods/1/13/12466/AllianceShot28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5828"/>
            <a:ext cx="12192000" cy="762000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5406014"/>
            <a:ext cx="12192000" cy="1200329"/>
          </a:xfrm>
          <a:prstGeom prst="rect">
            <a:avLst/>
          </a:prstGeom>
          <a:solidFill>
            <a:schemeClr val="tx1">
              <a:lumMod val="95000"/>
              <a:lumOff val="5000"/>
            </a:schemeClr>
          </a:solidFill>
          <a:ln>
            <a:noFill/>
          </a:ln>
        </p:spPr>
        <p:txBody>
          <a:bodyPr wrap="square" lIns="91440" tIns="45720" rIns="91440" bIns="45720">
            <a:spAutoFit/>
          </a:bodyPr>
          <a:lstStyle/>
          <a:p>
            <a:pPr algn="ctr"/>
            <a:r>
              <a:rPr lang="pt-BR" sz="72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Desempenho</a:t>
            </a:r>
            <a:endParaRPr lang="pt-BR" sz="72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pic>
        <p:nvPicPr>
          <p:cNvPr id="2056" name="Picture 8" descr="http://images2.wikia.nocookie.net/__cb20110916094207/starwars/nl/images/6/6c/Clone_Troop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4646" y="306307"/>
            <a:ext cx="737719" cy="10173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ages2.wikia.nocookie.net/__cb20110916094207/starwars/nl/images/6/6c/Clone_Troop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5787" y="4448175"/>
            <a:ext cx="737719" cy="10173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mages2.wikia.nocookie.net/__cb20110916094207/starwars/nl/images/6/6c/Clone_Troop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1225" y="2791325"/>
            <a:ext cx="737719" cy="10173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mages2.wikia.nocookie.net/__cb20110916094207/starwars/nl/images/6/6c/Clone_Troop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7665" y="4448175"/>
            <a:ext cx="737719" cy="101736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34721" y="1578753"/>
            <a:ext cx="2016813" cy="1398324"/>
          </a:xfrm>
          <a:prstGeom prst="rect">
            <a:avLst/>
          </a:prstGeom>
        </p:spPr>
      </p:pic>
      <p:pic>
        <p:nvPicPr>
          <p:cNvPr id="15" name="Picture 8" descr="http://images2.wikia.nocookie.net/__cb20110916094207/starwars/nl/images/6/6c/Clone_Troop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8122" y="2852798"/>
            <a:ext cx="737719" cy="101736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em curva 23"/>
          <p:cNvCxnSpPr>
            <a:stCxn id="7" idx="0"/>
          </p:cNvCxnSpPr>
          <p:nvPr/>
        </p:nvCxnSpPr>
        <p:spPr>
          <a:xfrm rot="16200000" flipV="1">
            <a:off x="6600936" y="-2363439"/>
            <a:ext cx="825237" cy="7059148"/>
          </a:xfrm>
          <a:prstGeom prst="curvedConnector2">
            <a:avLst/>
          </a:prstGeom>
          <a:ln w="66675" cmpd="sng">
            <a:gradFill>
              <a:gsLst>
                <a:gs pos="0">
                  <a:srgbClr val="C00000"/>
                </a:gs>
                <a:gs pos="100000">
                  <a:schemeClr val="accent2">
                    <a:lumMod val="75000"/>
                  </a:schemeClr>
                </a:gs>
              </a:gsLst>
              <a:lin ang="5400000" scaled="1"/>
            </a:gradFill>
            <a:tailEnd type="triangle"/>
          </a:ln>
        </p:spPr>
        <p:style>
          <a:lnRef idx="3">
            <a:schemeClr val="accent2"/>
          </a:lnRef>
          <a:fillRef idx="0">
            <a:schemeClr val="accent2"/>
          </a:fillRef>
          <a:effectRef idx="2">
            <a:schemeClr val="accent2"/>
          </a:effectRef>
          <a:fontRef idx="minor">
            <a:schemeClr val="tx1"/>
          </a:fontRef>
        </p:style>
      </p:cxnSp>
      <p:cxnSp>
        <p:nvCxnSpPr>
          <p:cNvPr id="2049" name="Conector de seta reta 2048"/>
          <p:cNvCxnSpPr/>
          <p:nvPr/>
        </p:nvCxnSpPr>
        <p:spPr>
          <a:xfrm flipH="1">
            <a:off x="7812911" y="2791325"/>
            <a:ext cx="1721810" cy="318203"/>
          </a:xfrm>
          <a:prstGeom prst="straightConnector1">
            <a:avLst/>
          </a:prstGeom>
          <a:ln w="66675" cmpd="sng">
            <a:gradFill>
              <a:gsLst>
                <a:gs pos="0">
                  <a:schemeClr val="accent6">
                    <a:lumMod val="60000"/>
                    <a:lumOff val="40000"/>
                  </a:schemeClr>
                </a:gs>
                <a:gs pos="100000">
                  <a:schemeClr val="accent6">
                    <a:lumMod val="5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endCxn id="15" idx="0"/>
          </p:cNvCxnSpPr>
          <p:nvPr/>
        </p:nvCxnSpPr>
        <p:spPr>
          <a:xfrm rot="10800000" flipV="1">
            <a:off x="1546983" y="2268638"/>
            <a:ext cx="7987739" cy="584160"/>
          </a:xfrm>
          <a:prstGeom prst="curvedConnector2">
            <a:avLst/>
          </a:prstGeom>
          <a:ln w="66675" cmpd="sng">
            <a:gradFill>
              <a:gsLst>
                <a:gs pos="0">
                  <a:srgbClr val="C00000"/>
                </a:gs>
                <a:gs pos="100000">
                  <a:schemeClr val="accent2">
                    <a:lumMod val="75000"/>
                  </a:schemeClr>
                </a:gs>
              </a:gsLst>
              <a:lin ang="5400000" scaled="1"/>
            </a:gradFill>
            <a:tailEnd type="triangle"/>
          </a:ln>
        </p:spPr>
        <p:style>
          <a:lnRef idx="3">
            <a:schemeClr val="accent2"/>
          </a:lnRef>
          <a:fillRef idx="0">
            <a:schemeClr val="accent2"/>
          </a:fillRef>
          <a:effectRef idx="2">
            <a:schemeClr val="accent2"/>
          </a:effectRef>
          <a:fontRef idx="minor">
            <a:schemeClr val="tx1"/>
          </a:fontRef>
        </p:style>
      </p:cxnSp>
      <p:cxnSp>
        <p:nvCxnSpPr>
          <p:cNvPr id="44" name="Conector em curva 43"/>
          <p:cNvCxnSpPr>
            <a:endCxn id="9" idx="0"/>
          </p:cNvCxnSpPr>
          <p:nvPr/>
        </p:nvCxnSpPr>
        <p:spPr>
          <a:xfrm rot="10800000" flipV="1">
            <a:off x="2644647" y="2268637"/>
            <a:ext cx="6890074" cy="2179537"/>
          </a:xfrm>
          <a:prstGeom prst="curvedConnector2">
            <a:avLst/>
          </a:prstGeom>
          <a:ln w="66675" cmpd="sng">
            <a:gradFill>
              <a:gsLst>
                <a:gs pos="0">
                  <a:srgbClr val="C00000"/>
                </a:gs>
                <a:gs pos="100000">
                  <a:schemeClr val="accent2">
                    <a:lumMod val="75000"/>
                  </a:schemeClr>
                </a:gs>
              </a:gsLst>
              <a:lin ang="5400000" scaled="1"/>
            </a:gradFill>
            <a:tailEnd type="triangle"/>
          </a:ln>
        </p:spPr>
        <p:style>
          <a:lnRef idx="3">
            <a:schemeClr val="accent2"/>
          </a:lnRef>
          <a:fillRef idx="0">
            <a:schemeClr val="accent2"/>
          </a:fillRef>
          <a:effectRef idx="2">
            <a:schemeClr val="accent2"/>
          </a:effectRef>
          <a:fontRef idx="minor">
            <a:schemeClr val="tx1"/>
          </a:fontRef>
        </p:style>
      </p:cxnSp>
      <p:cxnSp>
        <p:nvCxnSpPr>
          <p:cNvPr id="47" name="Conector em curva 46"/>
          <p:cNvCxnSpPr>
            <a:stCxn id="7" idx="2"/>
            <a:endCxn id="11" idx="3"/>
          </p:cNvCxnSpPr>
          <p:nvPr/>
        </p:nvCxnSpPr>
        <p:spPr>
          <a:xfrm rot="5400000">
            <a:off x="7004366" y="1418095"/>
            <a:ext cx="1979781" cy="5097744"/>
          </a:xfrm>
          <a:prstGeom prst="curvedConnector2">
            <a:avLst/>
          </a:prstGeom>
          <a:ln w="66675" cmpd="sng">
            <a:gradFill>
              <a:gsLst>
                <a:gs pos="0">
                  <a:srgbClr val="C00000"/>
                </a:gs>
                <a:gs pos="100000">
                  <a:schemeClr val="accent2">
                    <a:lumMod val="75000"/>
                  </a:schemeClr>
                </a:gs>
              </a:gsLst>
              <a:lin ang="5400000" scaled="1"/>
            </a:gra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73773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 y="-8625"/>
            <a:ext cx="12406251" cy="686662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02812" y="216536"/>
            <a:ext cx="12397624" cy="1015663"/>
          </a:xfrm>
          <a:prstGeom prst="rect">
            <a:avLst/>
          </a:prstGeom>
          <a:noFill/>
          <a:ln>
            <a:noFill/>
          </a:ln>
        </p:spPr>
        <p:txBody>
          <a:bodyPr wrap="square" lIns="91440" tIns="45720" rIns="91440" bIns="45720">
            <a:spAutoFit/>
          </a:bodyPr>
          <a:lstStyle/>
          <a:p>
            <a:pPr algn="ctr"/>
            <a:r>
              <a:rPr lang="pt-BR" sz="60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Problemas</a:t>
            </a:r>
            <a:endParaRPr lang="pt-BR" sz="60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
        <p:nvSpPr>
          <p:cNvPr id="6" name="Espaço Reservado para Conteúdo 2"/>
          <p:cNvSpPr txBox="1">
            <a:spLocks/>
          </p:cNvSpPr>
          <p:nvPr/>
        </p:nvSpPr>
        <p:spPr>
          <a:xfrm>
            <a:off x="936698" y="18694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smtClean="0">
                <a:solidFill>
                  <a:srgbClr val="FFC000"/>
                </a:solidFill>
                <a:latin typeface="Ubuntu" panose="020B0504030602030204" pitchFamily="34" charset="0"/>
              </a:rPr>
              <a:t>Sincronização de réplicas</a:t>
            </a:r>
          </a:p>
          <a:p>
            <a:pPr marL="0" indent="0" algn="ctr">
              <a:buNone/>
            </a:pPr>
            <a:endParaRPr lang="pt-BR" sz="3600" dirty="0" smtClean="0">
              <a:solidFill>
                <a:srgbClr val="FFC000"/>
              </a:solidFill>
              <a:latin typeface="Ubuntu" panose="020B0504030602030204" pitchFamily="34" charset="0"/>
            </a:endParaRPr>
          </a:p>
          <a:p>
            <a:pPr marL="0" indent="0">
              <a:buNone/>
            </a:pPr>
            <a:r>
              <a:rPr lang="pt-BR" sz="3600" dirty="0">
                <a:solidFill>
                  <a:srgbClr val="FFC000"/>
                </a:solidFill>
                <a:latin typeface="Ubuntu" panose="020B0504030602030204" pitchFamily="34" charset="0"/>
              </a:rPr>
              <a:t>É necessário propagar atualizações de tal modo que inconsistências temporárias não sejam notadas, com a finalidade de manter réplicas consistentes</a:t>
            </a:r>
            <a:endParaRPr lang="pt-BR" sz="3600" dirty="0" smtClean="0">
              <a:solidFill>
                <a:srgbClr val="FFC000"/>
              </a:solidFill>
              <a:latin typeface="Ubuntu" panose="020B0504030602030204" pitchFamily="34" charset="0"/>
            </a:endParaRPr>
          </a:p>
        </p:txBody>
      </p:sp>
    </p:spTree>
    <p:extLst>
      <p:ext uri="{BB962C8B-B14F-4D97-AF65-F5344CB8AC3E}">
        <p14:creationId xmlns:p14="http://schemas.microsoft.com/office/powerpoint/2010/main" val="60639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 y="490359"/>
            <a:ext cx="12390670" cy="1200329"/>
          </a:xfrm>
          <a:prstGeom prst="rect">
            <a:avLst/>
          </a:prstGeom>
          <a:noFill/>
          <a:ln>
            <a:noFill/>
          </a:ln>
        </p:spPr>
        <p:txBody>
          <a:bodyPr wrap="square" lIns="91440" tIns="45720" rIns="91440" bIns="45720">
            <a:spAutoFit/>
          </a:bodyPr>
          <a:lstStyle/>
          <a:p>
            <a:pPr algn="ctr"/>
            <a:r>
              <a:rPr lang="pt-BR" sz="72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Contínua</a:t>
            </a:r>
            <a:endParaRPr lang="pt-BR" sz="72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
        <p:nvSpPr>
          <p:cNvPr id="6" name="Espaço Reservado para Conteúdo 2"/>
          <p:cNvSpPr txBox="1">
            <a:spLocks/>
          </p:cNvSpPr>
          <p:nvPr/>
        </p:nvSpPr>
        <p:spPr>
          <a:xfrm>
            <a:off x="937535" y="2641441"/>
            <a:ext cx="10515600" cy="3265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smtClean="0">
                <a:solidFill>
                  <a:srgbClr val="FFC000"/>
                </a:solidFill>
                <a:latin typeface="Ubuntu" panose="020B0504030602030204" pitchFamily="34" charset="0"/>
              </a:rPr>
              <a:t>Limitação de desvio numérico</a:t>
            </a:r>
          </a:p>
          <a:p>
            <a:endParaRPr lang="pt-BR" sz="3600" dirty="0" smtClean="0">
              <a:solidFill>
                <a:schemeClr val="accent4">
                  <a:lumMod val="60000"/>
                  <a:lumOff val="40000"/>
                </a:schemeClr>
              </a:solidFill>
              <a:latin typeface="Ubuntu" panose="020B0504030602030204" pitchFamily="34" charset="0"/>
            </a:endParaRPr>
          </a:p>
          <a:p>
            <a:pPr marL="457200" lvl="1" indent="0">
              <a:buNone/>
            </a:pPr>
            <a:r>
              <a:rPr lang="pt-BR" sz="3200" dirty="0">
                <a:solidFill>
                  <a:srgbClr val="FFC000"/>
                </a:solidFill>
                <a:latin typeface="Ubuntu" panose="020B0504030602030204" pitchFamily="34" charset="0"/>
              </a:rPr>
              <a:t>Refere-se ao valor da diferença entre réplicas que pode ser tolerado.</a:t>
            </a:r>
          </a:p>
          <a:p>
            <a:pPr marL="457200" lvl="1" indent="0">
              <a:buNone/>
            </a:pPr>
            <a:r>
              <a:rPr lang="pt-BR" sz="3200" dirty="0">
                <a:solidFill>
                  <a:srgbClr val="FFC000"/>
                </a:solidFill>
                <a:latin typeface="Ubuntu" panose="020B0504030602030204" pitchFamily="34" charset="0"/>
              </a:rPr>
              <a:t>É um desvio que depende muito de aplicação, mas pode ser usado na replicação de valores de </a:t>
            </a:r>
            <a:r>
              <a:rPr lang="pt-BR" sz="3200" dirty="0" smtClean="0">
                <a:solidFill>
                  <a:srgbClr val="FFC000"/>
                </a:solidFill>
                <a:latin typeface="Ubuntu" panose="020B0504030602030204" pitchFamily="34" charset="0"/>
              </a:rPr>
              <a:t>ações</a:t>
            </a:r>
            <a:endParaRPr lang="pt-BR" sz="3200" dirty="0">
              <a:solidFill>
                <a:srgbClr val="FFC000"/>
              </a:solidFill>
              <a:latin typeface="Ubuntu" panose="020B0504030602030204" pitchFamily="34" charset="0"/>
            </a:endParaRPr>
          </a:p>
          <a:p>
            <a:pPr marL="0" indent="0">
              <a:buNone/>
            </a:pPr>
            <a:endParaRPr lang="pt-BR" sz="3600" dirty="0" smtClean="0">
              <a:solidFill>
                <a:schemeClr val="accent4">
                  <a:lumMod val="60000"/>
                  <a:lumOff val="40000"/>
                </a:schemeClr>
              </a:solidFill>
              <a:latin typeface="Ubuntu" panose="020B0504030602030204" pitchFamily="34" charset="0"/>
            </a:endParaRPr>
          </a:p>
        </p:txBody>
      </p:sp>
    </p:spTree>
    <p:extLst>
      <p:ext uri="{BB962C8B-B14F-4D97-AF65-F5344CB8AC3E}">
        <p14:creationId xmlns:p14="http://schemas.microsoft.com/office/powerpoint/2010/main" val="319351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a:xfrm>
            <a:off x="442452" y="2820035"/>
            <a:ext cx="11010683" cy="2769604"/>
          </a:xfrm>
        </p:spPr>
        <p:txBody>
          <a:bodyPr>
            <a:normAutofit/>
          </a:bodyPr>
          <a:lstStyle/>
          <a:p>
            <a:pPr marL="0" indent="0">
              <a:buNone/>
            </a:pPr>
            <a:r>
              <a:rPr lang="pt-BR" sz="4000" dirty="0" smtClean="0">
                <a:solidFill>
                  <a:srgbClr val="FFC000"/>
                </a:solidFill>
                <a:latin typeface="Ubuntu" panose="020B0504030602030204" pitchFamily="34" charset="0"/>
              </a:rPr>
              <a:t>Limitação de desvio de idade</a:t>
            </a:r>
          </a:p>
          <a:p>
            <a:pPr marL="0" indent="0">
              <a:buNone/>
            </a:pPr>
            <a:endParaRPr lang="pt-BR" sz="4000" dirty="0" smtClean="0">
              <a:solidFill>
                <a:schemeClr val="accent4">
                  <a:lumMod val="60000"/>
                  <a:lumOff val="40000"/>
                </a:schemeClr>
              </a:solidFill>
              <a:latin typeface="Ubuntu" panose="020B0504030602030204" pitchFamily="34" charset="0"/>
            </a:endParaRPr>
          </a:p>
          <a:p>
            <a:pPr marL="457200" lvl="1" indent="0">
              <a:buNone/>
            </a:pPr>
            <a:r>
              <a:rPr lang="pt-BR" sz="3200" dirty="0">
                <a:solidFill>
                  <a:srgbClr val="FFC000"/>
                </a:solidFill>
                <a:latin typeface="Ubuntu" panose="020B0504030602030204" pitchFamily="34" charset="0"/>
              </a:rPr>
              <a:t>O desvio de idade se refere ao tempo durante o qual uma réplica ainda é considerada consistente.</a:t>
            </a:r>
          </a:p>
          <a:p>
            <a:pPr marL="457200" lvl="1" indent="0">
              <a:buNone/>
            </a:pPr>
            <a:r>
              <a:rPr lang="pt-BR" sz="3200" dirty="0">
                <a:solidFill>
                  <a:srgbClr val="FFC000"/>
                </a:solidFill>
                <a:latin typeface="Ubuntu" panose="020B0504030602030204" pitchFamily="34" charset="0"/>
              </a:rPr>
              <a:t>Costuma ser usado para caches </a:t>
            </a:r>
            <a:r>
              <a:rPr lang="pt-BR" sz="3200" dirty="0" smtClean="0">
                <a:solidFill>
                  <a:srgbClr val="FFC000"/>
                </a:solidFill>
                <a:latin typeface="Ubuntu" panose="020B0504030602030204" pitchFamily="34" charset="0"/>
              </a:rPr>
              <a:t>web</a:t>
            </a:r>
            <a:endParaRPr lang="pt-BR" sz="3200" dirty="0">
              <a:solidFill>
                <a:srgbClr val="FFC000"/>
              </a:solidFill>
              <a:latin typeface="Ubuntu" panose="020B0504030602030204" pitchFamily="34" charset="0"/>
            </a:endParaRPr>
          </a:p>
        </p:txBody>
      </p:sp>
      <p:sp>
        <p:nvSpPr>
          <p:cNvPr id="5" name="Retângulo 4"/>
          <p:cNvSpPr/>
          <p:nvPr/>
        </p:nvSpPr>
        <p:spPr>
          <a:xfrm>
            <a:off x="1" y="490359"/>
            <a:ext cx="12390670" cy="1200329"/>
          </a:xfrm>
          <a:prstGeom prst="rect">
            <a:avLst/>
          </a:prstGeom>
          <a:noFill/>
          <a:ln>
            <a:noFill/>
          </a:ln>
        </p:spPr>
        <p:txBody>
          <a:bodyPr wrap="square" lIns="91440" tIns="45720" rIns="91440" bIns="45720">
            <a:spAutoFit/>
          </a:bodyPr>
          <a:lstStyle/>
          <a:p>
            <a:pPr algn="ctr"/>
            <a:r>
              <a:rPr lang="pt-BR" sz="72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Contínua</a:t>
            </a:r>
            <a:endParaRPr lang="pt-BR" sz="72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Tree>
    <p:extLst>
      <p:ext uri="{BB962C8B-B14F-4D97-AF65-F5344CB8AC3E}">
        <p14:creationId xmlns:p14="http://schemas.microsoft.com/office/powerpoint/2010/main" val="260102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wired.com/images_blogs/underwire/2013/02/xwing-b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39067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 y="490359"/>
            <a:ext cx="12390670" cy="1200329"/>
          </a:xfrm>
          <a:prstGeom prst="rect">
            <a:avLst/>
          </a:prstGeom>
          <a:noFill/>
          <a:ln>
            <a:noFill/>
          </a:ln>
        </p:spPr>
        <p:txBody>
          <a:bodyPr wrap="square" lIns="91440" tIns="45720" rIns="91440" bIns="45720">
            <a:spAutoFit/>
          </a:bodyPr>
          <a:lstStyle/>
          <a:p>
            <a:pPr algn="ctr"/>
            <a:r>
              <a:rPr lang="pt-BR" sz="7200" b="1" dirty="0" smtClean="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rPr>
              <a:t>Consistência Contínua</a:t>
            </a:r>
            <a:endParaRPr lang="pt-BR" sz="7200" b="1" dirty="0">
              <a:ln w="6600">
                <a:solidFill>
                  <a:schemeClr val="accent2"/>
                </a:solidFill>
                <a:prstDash val="solid"/>
              </a:ln>
              <a:solidFill>
                <a:srgbClr val="FFC000"/>
              </a:solidFill>
              <a:effectLst>
                <a:outerShdw dist="38100" dir="2700000" algn="tl" rotWithShape="0">
                  <a:schemeClr val="accent2"/>
                </a:outerShdw>
              </a:effectLst>
              <a:latin typeface="Ubuntu" panose="020B0504030602030204" pitchFamily="34" charset="0"/>
            </a:endParaRPr>
          </a:p>
        </p:txBody>
      </p:sp>
      <p:sp>
        <p:nvSpPr>
          <p:cNvPr id="6" name="Espaço Reservado para Conteúdo 2"/>
          <p:cNvSpPr txBox="1">
            <a:spLocks/>
          </p:cNvSpPr>
          <p:nvPr/>
        </p:nvSpPr>
        <p:spPr>
          <a:xfrm>
            <a:off x="937535" y="209867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dirty="0">
                <a:solidFill>
                  <a:srgbClr val="FFC000"/>
                </a:solidFill>
                <a:latin typeface="Ubuntu" panose="020B0504030602030204" pitchFamily="34" charset="0"/>
              </a:rPr>
              <a:t>Limitação de desvio de </a:t>
            </a:r>
            <a:r>
              <a:rPr lang="pt-BR" sz="3600" dirty="0" smtClean="0">
                <a:solidFill>
                  <a:srgbClr val="FFC000"/>
                </a:solidFill>
                <a:latin typeface="Ubuntu" panose="020B0504030602030204" pitchFamily="34" charset="0"/>
              </a:rPr>
              <a:t>ordenação</a:t>
            </a:r>
          </a:p>
          <a:p>
            <a:pPr marL="0" indent="0">
              <a:buNone/>
            </a:pPr>
            <a:endParaRPr lang="pt-BR" sz="3600" dirty="0">
              <a:solidFill>
                <a:schemeClr val="accent4">
                  <a:lumMod val="60000"/>
                  <a:lumOff val="40000"/>
                </a:schemeClr>
              </a:solidFill>
              <a:latin typeface="Ubuntu" panose="020B0504030602030204" pitchFamily="34" charset="0"/>
            </a:endParaRPr>
          </a:p>
          <a:p>
            <a:pPr marL="0" indent="0">
              <a:buNone/>
            </a:pPr>
            <a:r>
              <a:rPr lang="pt-BR" sz="3600" dirty="0">
                <a:solidFill>
                  <a:srgbClr val="FFC000"/>
                </a:solidFill>
                <a:latin typeface="Ubuntu" panose="020B0504030602030204" pitchFamily="34" charset="0"/>
              </a:rPr>
              <a:t>Refere-se ao número máximo de escritas provisórias que podem ficar pendentes em qualquer servidor sem terem sido sincronizadas com outros servidores de </a:t>
            </a:r>
            <a:r>
              <a:rPr lang="pt-BR" sz="3600" dirty="0" smtClean="0">
                <a:solidFill>
                  <a:srgbClr val="FFC000"/>
                </a:solidFill>
                <a:latin typeface="Ubuntu" panose="020B0504030602030204" pitchFamily="34" charset="0"/>
              </a:rPr>
              <a:t>réplicas</a:t>
            </a:r>
          </a:p>
        </p:txBody>
      </p:sp>
    </p:spTree>
    <p:extLst>
      <p:ext uri="{BB962C8B-B14F-4D97-AF65-F5344CB8AC3E}">
        <p14:creationId xmlns:p14="http://schemas.microsoft.com/office/powerpoint/2010/main" val="2909365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1791</Words>
  <Application>Microsoft Office PowerPoint</Application>
  <PresentationFormat>Widescreen</PresentationFormat>
  <Paragraphs>183</Paragraphs>
  <Slides>35</Slides>
  <Notes>28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35</vt:i4>
      </vt:variant>
    </vt:vector>
  </HeadingPairs>
  <TitlesOfParts>
    <vt:vector size="40" baseType="lpstr">
      <vt:lpstr>Arial</vt:lpstr>
      <vt:lpstr>Calibri</vt:lpstr>
      <vt:lpstr>Calibri Light</vt:lpstr>
      <vt:lpstr>Ubuntu</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Protocolos de Consitência</dc:title>
  <dc:creator>Henrique Silvestre</dc:creator>
  <cp:lastModifiedBy>Henrique Silvestre</cp:lastModifiedBy>
  <cp:revision>39</cp:revision>
  <dcterms:created xsi:type="dcterms:W3CDTF">2013-11-12T23:11:05Z</dcterms:created>
  <dcterms:modified xsi:type="dcterms:W3CDTF">2013-11-14T22:16:03Z</dcterms:modified>
</cp:coreProperties>
</file>