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8"/>
    <a:srgbClr val="FFEE77"/>
    <a:srgbClr val="6FCAA1"/>
    <a:srgbClr val="FFA125"/>
    <a:srgbClr val="5F3C30"/>
    <a:srgbClr val="FF53C0"/>
    <a:srgbClr val="A33535"/>
    <a:srgbClr val="FFBDE7"/>
    <a:srgbClr val="EA8600"/>
    <a:srgbClr val="9DA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66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4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0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98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38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93DE-7C2A-473E-8BDE-178C2993BCCD}" type="datetimeFigureOut">
              <a:rPr lang="pt-BR" smtClean="0"/>
              <a:t>13/09/2013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C433-15C0-48BA-B1A4-2EC4303522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09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FF9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760720"/>
            <a:ext cx="12192000" cy="792481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Abnaldo, Diego, </a:t>
            </a:r>
            <a:r>
              <a:rPr lang="en-US" sz="3200" b="1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Henrique, Lucas, </a:t>
            </a:r>
            <a:r>
              <a:rPr lang="en-US" sz="3200" b="1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Ronan, Victor</a:t>
            </a:r>
            <a:endParaRPr lang="pt-BR" sz="3200" b="1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350521"/>
            <a:ext cx="12192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b="1" dirty="0">
                <a:solidFill>
                  <a:srgbClr val="FFEE77"/>
                </a:solidFill>
                <a:latin typeface="Comfortaa" panose="020F0603070000060003" pitchFamily="34" charset="0"/>
              </a:rPr>
              <a:t>Analysis</a:t>
            </a:r>
            <a:r>
              <a:rPr lang="en-US" sz="16600" dirty="0">
                <a:solidFill>
                  <a:srgbClr val="FFEE77"/>
                </a:solidFill>
                <a:latin typeface="Tondu Beta" panose="02000000000000000000" pitchFamily="50" charset="0"/>
              </a:rPr>
              <a:t/>
            </a:r>
            <a:br>
              <a:rPr lang="en-US" sz="16600" dirty="0">
                <a:solidFill>
                  <a:srgbClr val="FFEE77"/>
                </a:solidFill>
                <a:latin typeface="Tondu Beta" panose="02000000000000000000" pitchFamily="50" charset="0"/>
              </a:rPr>
            </a:br>
            <a:endParaRPr lang="pt-BR" sz="2800" dirty="0">
              <a:solidFill>
                <a:srgbClr val="FFEE77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2848094"/>
            <a:ext cx="12192000" cy="26468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rgbClr val="6FCAA1"/>
                </a:solidFill>
                <a:latin typeface="Tondu Beta" panose="02000000000000000000" pitchFamily="50" charset="0"/>
                <a:cs typeface="Aharoni" panose="02010803020104030203" pitchFamily="2" charset="-79"/>
              </a:rPr>
              <a:t>Services</a:t>
            </a:r>
            <a:endParaRPr lang="pt-BR" sz="16600" dirty="0">
              <a:solidFill>
                <a:srgbClr val="6FCAA1"/>
              </a:solidFill>
              <a:latin typeface="Tondu Beta" panose="02000000000000000000" pitchFamily="50" charset="0"/>
              <a:cs typeface="Aharoni" panose="02010803020104030203" pitchFamily="2" charset="-79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ondu Beta" panose="02000000000000000000" pitchFamily="50" charset="0"/>
              </a:rPr>
              <a:t>1</a:t>
            </a:r>
            <a:endParaRPr lang="pt-BR" sz="3200" dirty="0">
              <a:latin typeface="Tondu Bet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9858"/>
                </a:solidFill>
                <a:latin typeface="Tondu Beta" panose="02000000000000000000" pitchFamily="50" charset="0"/>
              </a:rPr>
              <a:t>SQL Server</a:t>
            </a:r>
            <a:endParaRPr lang="pt-BR" sz="7200" dirty="0">
              <a:solidFill>
                <a:srgbClr val="FF9858"/>
              </a:solidFill>
              <a:latin typeface="Tondu Beta" panose="020000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2460" y="2172451"/>
            <a:ext cx="10927080" cy="136323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dirty="0">
                <a:solidFill>
                  <a:srgbClr val="FFEE77"/>
                </a:solidFill>
                <a:latin typeface="Comfortaa" panose="020F0603070000060003" pitchFamily="34" charset="0"/>
              </a:rPr>
              <a:t>O SQL Server inclui várias tecnologias de gerenciamento de dados e </a:t>
            </a:r>
            <a:r>
              <a:rPr lang="pt-BR" sz="4000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análise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6FC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89560" y="4017444"/>
            <a:ext cx="6522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Mecanismo de Banco de Dados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Data </a:t>
            </a:r>
            <a:r>
              <a:rPr lang="pt-BR" sz="3200" dirty="0" err="1">
                <a:solidFill>
                  <a:srgbClr val="FFEE77"/>
                </a:solidFill>
                <a:latin typeface="Comfortaa" panose="020F0603070000060003" pitchFamily="34" charset="0"/>
              </a:rPr>
              <a:t>Quality</a:t>
            </a: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 Services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6FCAA1"/>
                </a:solidFill>
                <a:latin typeface="Comfortaa" panose="020F0603070000060003" pitchFamily="34" charset="0"/>
              </a:rPr>
              <a:t>Analysis</a:t>
            </a:r>
            <a:r>
              <a:rPr lang="pt-BR" sz="3200" b="1" dirty="0">
                <a:solidFill>
                  <a:srgbClr val="6FCAA1"/>
                </a:solidFill>
                <a:latin typeface="Comfortaa" panose="020F0603070000060003" pitchFamily="34" charset="0"/>
              </a:rPr>
              <a:t> Services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FFEE77"/>
                </a:solidFill>
                <a:latin typeface="Comfortaa" panose="020F0603070000060003" pitchFamily="34" charset="0"/>
              </a:rPr>
              <a:t>Integration</a:t>
            </a: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 Services   	</a:t>
            </a:r>
          </a:p>
        </p:txBody>
      </p:sp>
      <p:sp>
        <p:nvSpPr>
          <p:cNvPr id="9" name="Retângulo 8"/>
          <p:cNvSpPr/>
          <p:nvPr/>
        </p:nvSpPr>
        <p:spPr>
          <a:xfrm>
            <a:off x="7010400" y="4026768"/>
            <a:ext cx="4976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Master Data Services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Replicação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FFEE77"/>
                </a:solidFill>
                <a:latin typeface="Comfortaa" panose="020F0603070000060003" pitchFamily="34" charset="0"/>
              </a:rPr>
              <a:t>Reporting</a:t>
            </a:r>
            <a:r>
              <a:rPr lang="pt-BR" sz="3200" dirty="0">
                <a:solidFill>
                  <a:srgbClr val="FFEE77"/>
                </a:solidFill>
                <a:latin typeface="Comfortaa" panose="020F0603070000060003" pitchFamily="34" charset="0"/>
              </a:rPr>
              <a:t> Services </a:t>
            </a:r>
            <a:endParaRPr lang="pt-BR" sz="3200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ondu Beta" panose="02000000000000000000" pitchFamily="50" charset="0"/>
              </a:rPr>
              <a:t>2</a:t>
            </a:r>
            <a:endParaRPr lang="pt-BR" sz="3200" dirty="0">
              <a:latin typeface="Tondu Bet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Conceito</a:t>
            </a:r>
            <a:endParaRPr lang="pt-BR" sz="7200" dirty="0">
              <a:solidFill>
                <a:srgbClr val="FF9858"/>
              </a:solidFill>
              <a:latin typeface="Tondu Beta" panose="020000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1425"/>
            <a:ext cx="9220200" cy="283781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Plataforma </a:t>
            </a:r>
            <a:r>
              <a:rPr lang="pt-BR" sz="4800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de </a:t>
            </a: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dados analíticos e um conjunto de ferramentas para pessoal, equipe e business </a:t>
            </a:r>
            <a:r>
              <a:rPr lang="pt-BR" sz="4800" dirty="0" err="1">
                <a:solidFill>
                  <a:srgbClr val="FFEE77"/>
                </a:solidFill>
                <a:latin typeface="Comfortaa" panose="020F0603070000060003" pitchFamily="34" charset="0"/>
              </a:rPr>
              <a:t>intelligence</a:t>
            </a: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 corporativo</a:t>
            </a:r>
            <a:r>
              <a:rPr lang="pt-BR" sz="4800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.</a:t>
            </a:r>
            <a:endParaRPr lang="pt-BR" sz="4800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6FC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ondu Beta" panose="02000000000000000000" pitchFamily="50" charset="0"/>
              </a:rPr>
              <a:t>3</a:t>
            </a:r>
            <a:endParaRPr lang="pt-BR" sz="3200" dirty="0">
              <a:latin typeface="Tondu Bet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err="1" smtClean="0">
                <a:solidFill>
                  <a:srgbClr val="6FCAA1"/>
                </a:solidFill>
                <a:latin typeface="Tondu Beta" panose="02000000000000000000" pitchFamily="50" charset="0"/>
              </a:rPr>
              <a:t>Mineração</a:t>
            </a:r>
            <a:endParaRPr lang="pt-BR" sz="7200" dirty="0">
              <a:solidFill>
                <a:srgbClr val="6FCAA1"/>
              </a:solidFill>
              <a:latin typeface="Tondu Beta" panose="020000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11425"/>
            <a:ext cx="10668000" cy="3779001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O </a:t>
            </a:r>
            <a:r>
              <a:rPr lang="pt-BR" sz="4800" dirty="0" err="1">
                <a:solidFill>
                  <a:srgbClr val="FFEE77"/>
                </a:solidFill>
                <a:latin typeface="Comfortaa" panose="020F0603070000060003" pitchFamily="34" charset="0"/>
              </a:rPr>
              <a:t>Analysis</a:t>
            </a: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 Services também inclui Mineração de Dados para que você possa descobrir os padrões e as relações ocultas dentro de grandes volumes de dados.</a:t>
            </a:r>
            <a:endParaRPr lang="pt-BR" sz="4800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5F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ondu Beta" panose="020000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37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Visã</a:t>
            </a:r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o</a:t>
            </a:r>
            <a:r>
              <a:rPr lang="en-US" sz="11500" dirty="0" smtClean="0">
                <a:solidFill>
                  <a:srgbClr val="FF9858"/>
                </a:solidFill>
                <a:latin typeface="Tondu Beta" panose="02000000000000000000" pitchFamily="50" charset="0"/>
              </a:rPr>
              <a:t> </a:t>
            </a:r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Geral</a:t>
            </a:r>
            <a:endParaRPr lang="pt-BR" sz="7200" dirty="0">
              <a:solidFill>
                <a:srgbClr val="FF9858"/>
              </a:solidFill>
              <a:latin typeface="Tondu Beta" panose="020000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" y="2221865"/>
            <a:ext cx="11170920" cy="402653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A </a:t>
            </a: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base de qualquer solução do </a:t>
            </a:r>
            <a:r>
              <a:rPr lang="pt-BR" sz="4800" dirty="0" err="1">
                <a:solidFill>
                  <a:srgbClr val="FFEE77"/>
                </a:solidFill>
                <a:latin typeface="Comfortaa" panose="020F0603070000060003" pitchFamily="34" charset="0"/>
              </a:rPr>
              <a:t>Analysis</a:t>
            </a: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 Services é um modelo de dados semântico do business </a:t>
            </a:r>
            <a:r>
              <a:rPr lang="pt-BR" sz="4800" dirty="0" err="1">
                <a:solidFill>
                  <a:srgbClr val="FFEE77"/>
                </a:solidFill>
                <a:latin typeface="Comfortaa" panose="020F0603070000060003" pitchFamily="34" charset="0"/>
              </a:rPr>
              <a:t>intelligence</a:t>
            </a:r>
            <a:r>
              <a:rPr lang="pt-BR" sz="4800" dirty="0">
                <a:solidFill>
                  <a:srgbClr val="FFEE77"/>
                </a:solidFill>
                <a:latin typeface="Comfortaa" panose="020F0603070000060003" pitchFamily="34" charset="0"/>
              </a:rPr>
              <a:t> e uma instância de servidor que cria instâncias de, processa, consulta e gerencia objetos desse modelo.</a:t>
            </a:r>
            <a:endParaRPr lang="pt-BR" sz="4800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5F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ondu Beta" panose="020000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956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err="1" smtClean="0">
                <a:solidFill>
                  <a:srgbClr val="6FCAA1"/>
                </a:solidFill>
                <a:latin typeface="Tondu Beta" panose="02000000000000000000" pitchFamily="50" charset="0"/>
              </a:rPr>
              <a:t>Visã</a:t>
            </a:r>
            <a:r>
              <a:rPr lang="en-US" sz="11500" dirty="0" err="1" smtClean="0">
                <a:solidFill>
                  <a:srgbClr val="6FCAA1"/>
                </a:solidFill>
                <a:latin typeface="Tondu Beta" panose="02000000000000000000" pitchFamily="50" charset="0"/>
              </a:rPr>
              <a:t>o</a:t>
            </a:r>
            <a:r>
              <a:rPr lang="en-US" sz="11500" dirty="0" smtClean="0">
                <a:solidFill>
                  <a:srgbClr val="6FCAA1"/>
                </a:solidFill>
                <a:latin typeface="Tondu Beta" panose="02000000000000000000" pitchFamily="50" charset="0"/>
              </a:rPr>
              <a:t> </a:t>
            </a:r>
            <a:r>
              <a:rPr lang="en-US" sz="11500" dirty="0" err="1" smtClean="0">
                <a:solidFill>
                  <a:srgbClr val="6FCAA1"/>
                </a:solidFill>
                <a:latin typeface="Tondu Beta" panose="02000000000000000000" pitchFamily="50" charset="0"/>
              </a:rPr>
              <a:t>Geral</a:t>
            </a:r>
            <a:endParaRPr lang="pt-BR" sz="7200" dirty="0">
              <a:solidFill>
                <a:srgbClr val="6FCAA1"/>
              </a:solidFill>
              <a:latin typeface="Tondu Beta" panose="020000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" y="2221865"/>
            <a:ext cx="11330940" cy="402653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>
                <a:solidFill>
                  <a:srgbClr val="FFEE77"/>
                </a:solidFill>
                <a:latin typeface="Comfortaa" panose="020F0603070000060003" pitchFamily="34" charset="0"/>
              </a:rPr>
              <a:t>Modelos são criados em dados históricos que você já está coletando em bancos de dados transacionais e outros repositórios de dados. Depois, eles são anotados com </a:t>
            </a:r>
            <a:r>
              <a:rPr lang="pt-BR" sz="4400" dirty="0" err="1">
                <a:solidFill>
                  <a:srgbClr val="FFEE77"/>
                </a:solidFill>
                <a:latin typeface="Comfortaa" panose="020F0603070000060003" pitchFamily="34" charset="0"/>
              </a:rPr>
              <a:t>metadados</a:t>
            </a:r>
            <a:r>
              <a:rPr lang="pt-BR" sz="4400" dirty="0">
                <a:solidFill>
                  <a:srgbClr val="FFEE77"/>
                </a:solidFill>
                <a:latin typeface="Comfortaa" panose="020F0603070000060003" pitchFamily="34" charset="0"/>
              </a:rPr>
              <a:t> que permitem medir, manipular e comparar dados comerciais em consultas ad hoc ou relatórios personalizados. </a:t>
            </a:r>
            <a:endParaRPr lang="pt-BR" sz="4400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5F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ondu Beta" panose="02000000000000000000" pitchFamily="50" charset="0"/>
              </a:rPr>
              <a:t>5</a:t>
            </a:r>
            <a:endParaRPr lang="pt-BR" sz="3200" dirty="0">
              <a:solidFill>
                <a:schemeClr val="bg1"/>
              </a:solidFill>
              <a:latin typeface="Tondu Bet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Visã</a:t>
            </a:r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o</a:t>
            </a:r>
            <a:r>
              <a:rPr lang="en-US" sz="11500" dirty="0" smtClean="0">
                <a:solidFill>
                  <a:srgbClr val="FF9858"/>
                </a:solidFill>
                <a:latin typeface="Tondu Beta" panose="02000000000000000000" pitchFamily="50" charset="0"/>
              </a:rPr>
              <a:t> </a:t>
            </a:r>
            <a:r>
              <a:rPr lang="en-US" sz="11500" dirty="0" err="1" smtClean="0">
                <a:solidFill>
                  <a:srgbClr val="FF9858"/>
                </a:solidFill>
                <a:latin typeface="Tondu Beta" panose="02000000000000000000" pitchFamily="50" charset="0"/>
              </a:rPr>
              <a:t>Geral</a:t>
            </a:r>
            <a:endParaRPr lang="pt-BR" sz="7200" dirty="0">
              <a:solidFill>
                <a:srgbClr val="FF9858"/>
              </a:solidFill>
              <a:latin typeface="Tondu Beta" panose="02000000000000000000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40" y="2221865"/>
            <a:ext cx="11330940" cy="4026535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solidFill>
                  <a:srgbClr val="FFEE77"/>
                </a:solidFill>
                <a:latin typeface="Comfortaa" panose="020F0603070000060003" pitchFamily="34" charset="0"/>
              </a:rPr>
              <a:t>A </a:t>
            </a:r>
            <a:r>
              <a:rPr lang="pt-BR" sz="4400" dirty="0">
                <a:solidFill>
                  <a:srgbClr val="FFEE77"/>
                </a:solidFill>
                <a:latin typeface="Comfortaa" panose="020F0603070000060003" pitchFamily="34" charset="0"/>
              </a:rPr>
              <a:t>instância do </a:t>
            </a:r>
            <a:r>
              <a:rPr lang="pt-BR" sz="4400" dirty="0" err="1">
                <a:solidFill>
                  <a:srgbClr val="FFEE77"/>
                </a:solidFill>
                <a:latin typeface="Comfortaa" panose="020F0603070000060003" pitchFamily="34" charset="0"/>
              </a:rPr>
              <a:t>Analysis</a:t>
            </a:r>
            <a:r>
              <a:rPr lang="pt-BR" sz="4400" dirty="0">
                <a:solidFill>
                  <a:srgbClr val="FFEE77"/>
                </a:solidFill>
                <a:latin typeface="Comfortaa" panose="020F0603070000060003" pitchFamily="34" charset="0"/>
              </a:rPr>
              <a:t> Services é implantada em um modo que oferece suporte a uma arquitetura de memória e armazenamento que é otimizada para tipos diferentes de soluções. Você pode escolher multidimensional ou de tabela. </a:t>
            </a:r>
            <a:endParaRPr lang="pt-BR" sz="4400" dirty="0">
              <a:solidFill>
                <a:srgbClr val="FFEE77"/>
              </a:solidFill>
              <a:latin typeface="Comfortaa" panose="020F06030700000600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5F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ondu Beta" panose="02000000000000000000" pitchFamily="50" charset="0"/>
              </a:rPr>
              <a:t>6</a:t>
            </a:r>
            <a:endParaRPr lang="pt-BR" sz="3200" dirty="0">
              <a:solidFill>
                <a:schemeClr val="bg1"/>
              </a:solidFill>
              <a:latin typeface="Tondu Beta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563880" y="-670560"/>
            <a:ext cx="6237178" cy="771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050" y="2798286"/>
            <a:ext cx="10515600" cy="1325563"/>
          </a:xfrm>
        </p:spPr>
        <p:txBody>
          <a:bodyPr>
            <a:noAutofit/>
          </a:bodyPr>
          <a:lstStyle/>
          <a:p>
            <a:pPr algn="r"/>
            <a:r>
              <a:rPr lang="en-US" sz="11500" dirty="0" err="1" smtClean="0">
                <a:solidFill>
                  <a:srgbClr val="6FCAA1"/>
                </a:solidFill>
                <a:latin typeface="Tondu Beta" panose="02000000000000000000" pitchFamily="50" charset="0"/>
              </a:rPr>
              <a:t>Prática</a:t>
            </a:r>
            <a:endParaRPr lang="pt-BR" sz="7200" dirty="0">
              <a:solidFill>
                <a:srgbClr val="6FCAA1"/>
              </a:solidFill>
              <a:latin typeface="Tondu Beta" panose="020000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094720" y="350520"/>
            <a:ext cx="1097280" cy="579119"/>
          </a:xfrm>
          <a:prstGeom prst="rect">
            <a:avLst/>
          </a:prstGeom>
          <a:solidFill>
            <a:srgbClr val="5F3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FCA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483340" y="350520"/>
            <a:ext cx="3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Tondu Beta" panose="02000000000000000000" pitchFamily="50" charset="0"/>
              </a:rPr>
              <a:t>6</a:t>
            </a:r>
            <a:endParaRPr lang="pt-BR" sz="3200" dirty="0">
              <a:solidFill>
                <a:schemeClr val="bg1"/>
              </a:solidFill>
              <a:latin typeface="Tondu Beta" panose="02000000000000000000" pitchFamily="50" charset="0"/>
            </a:endParaRPr>
          </a:p>
        </p:txBody>
      </p:sp>
      <p:pic>
        <p:nvPicPr>
          <p:cNvPr id="1026" name="Picture 2" descr="http://www.sxc.hu/pic/l/s/sv/svilen001/1139316_459709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742" y="1355408"/>
            <a:ext cx="6006040" cy="45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Comfortaa</vt:lpstr>
      <vt:lpstr>Tondu Beta</vt:lpstr>
      <vt:lpstr>Tema do Office</vt:lpstr>
      <vt:lpstr>Apresentação do PowerPoint</vt:lpstr>
      <vt:lpstr>SQL Server</vt:lpstr>
      <vt:lpstr>Conceito</vt:lpstr>
      <vt:lpstr>Mineração</vt:lpstr>
      <vt:lpstr>Visão Geral</vt:lpstr>
      <vt:lpstr>Visão Geral</vt:lpstr>
      <vt:lpstr>Visão Geral</vt:lpstr>
      <vt:lpstr>Prática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Services</dc:title>
  <dc:creator>Henrique Silvestre</dc:creator>
  <cp:lastModifiedBy>Henrique Silvestre</cp:lastModifiedBy>
  <cp:revision>9</cp:revision>
  <dcterms:created xsi:type="dcterms:W3CDTF">2013-09-14T02:03:05Z</dcterms:created>
  <dcterms:modified xsi:type="dcterms:W3CDTF">2013-09-14T03:01:52Z</dcterms:modified>
</cp:coreProperties>
</file>