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  <p:sldMasterId id="2147483672" r:id="rId2"/>
  </p:sldMasterIdLst>
  <p:notesMasterIdLst>
    <p:notesMasterId r:id="rId11"/>
  </p:notesMasterIdLst>
  <p:sldIdLst>
    <p:sldId id="320" r:id="rId3"/>
    <p:sldId id="484" r:id="rId4"/>
    <p:sldId id="485" r:id="rId5"/>
    <p:sldId id="486" r:id="rId6"/>
    <p:sldId id="487" r:id="rId7"/>
    <p:sldId id="488" r:id="rId8"/>
    <p:sldId id="344" r:id="rId9"/>
    <p:sldId id="345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eri Ali" initials="AA" lastIdx="1" clrIdx="0">
    <p:extLst>
      <p:ext uri="{19B8F6BF-5375-455C-9EA6-DF929625EA0E}">
        <p15:presenceInfo xmlns:p15="http://schemas.microsoft.com/office/powerpoint/2012/main" userId="cdfded51efccc3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1" autoAdjust="0"/>
    <p:restoredTop sz="93588"/>
  </p:normalViewPr>
  <p:slideViewPr>
    <p:cSldViewPr snapToGrid="0" snapToObjects="1">
      <p:cViewPr varScale="1">
        <p:scale>
          <a:sx n="108" d="100"/>
          <a:sy n="108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1A1A-8ADD-A347-9026-3CE95C7AEB0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z-Lat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25FF-C152-FF43-A197-86BC5B06EDB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9351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D2E6-AD6C-8342-84A5-A582CBE5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DBCB-0A7F-7B42-A5C1-1033650D3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5180-14E1-E844-B4AE-F7038182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25B-0916-D54A-A0CA-3010882A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AD44-06DA-0649-ADFE-E22236DB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6321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58B7-3695-B649-B372-06368285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E1CCA-C700-ED4D-89DB-454439BB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01D0-A017-F840-A535-94A023DF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502C-CBF4-0847-90F8-646D0071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ABA7-646B-1B4D-9154-5D0F965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98049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640D-305B-5746-90E5-F0F3D263C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F262-03FC-7848-A13C-46EE5F92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D508-BB9F-4047-9D2A-2D44D469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6CF1-33FF-8D42-BD0A-40D268B8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1A66-2751-4744-8D2E-51617683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4309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13918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926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42978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86468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33754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60444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854873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2911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73A1-9674-7B48-8BA3-0536351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3EDB-7354-BB41-9713-592D9308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AEB8-F6F4-7F49-862C-CFB031B1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5BF6-C97D-0F43-BD83-0701205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6862-8AEF-2D4A-BAA8-37EA57B8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93135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230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150490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142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6D1A-A74B-0F4E-A50D-4341281A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238B-A339-5747-818E-8F385393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F9E8-B34D-404A-970B-A499FDDC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3CBA-CBE7-0F4D-8E2F-3691ADEC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1319-2141-3645-BE48-1EB8D53B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220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5B06-FA9F-8E43-A194-90825E2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3430-0C90-EE4D-8090-1CE1E2A0A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9616F-9A85-2340-A6A2-59512DCD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D63F-692C-8345-A3B1-C86A161D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3EAFD-5AF7-1545-9DFE-6316F3A3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BC93-8AAA-7E44-A914-4F36C5DD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91890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D377-EA50-5044-96A1-ED7D2073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2C3E-FDE2-6F41-AB1E-0D44E80D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E81B-E2F3-1F42-9345-2DD032BF0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6C5AC-84D4-5D44-9D82-E710B3D4A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621A7-5D71-4B4C-B98A-0C823C0F8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5FA37-FDF2-F046-94F9-E5562014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AAE38-63A8-C342-A093-D8967B87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E58D4-7FBC-DC46-9795-95BC45D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1516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D1EF-F4B9-F94B-BFC3-D056BB86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F0C93-D650-0640-BAE8-6223FE1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A583F-DA97-4D44-B027-BE99715B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9D83-E941-1D46-B6D5-5E96B8E9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551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0838-BBCA-B342-922B-7152194F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A5D77-891A-4C44-8C83-4B14E6A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0EDFE-1119-5C4D-80A2-02250EA6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2282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426C-7F1B-4E43-93EE-605418CB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7116-B6C7-2849-8770-F3411CBB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1A736-5704-874C-8E2E-881625C5C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3DF66-8A4A-A246-A833-E52623EC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0BDB9-F339-C04C-B3B6-1FBAA078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8327-50FB-B74F-BF97-D8AC54E1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66518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854E-2F82-4F40-81BA-601C3227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2BFC0-55F2-4348-876B-EB5927E1B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66192-8159-BF40-88E8-B98083FC2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513D6-577C-0443-AAC6-2F637397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DC14-759B-0A48-9916-D5778CD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869E-D0D6-4941-BA1B-34A54073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212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EA4C-ABFA-6247-A27D-999518EC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2F819-3EFF-684E-8EE6-3C60E8BB1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D420-6558-D740-9D00-30D2CF6B3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3A10-66B6-FA4D-A65D-ABF1352F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2F0C-6875-7D4F-B184-A061A5AAF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529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1CED-DFB8-6D4C-8F34-D2FC993AA450}" type="datetimeFigureOut">
              <a:rPr lang="az-Latn-AZ" smtClean="0"/>
              <a:t>10.10.2023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3140-F4FC-4145-941F-643791BB4D76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125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z/search?hl=ru&amp;tbo=p&amp;tbm=bks&amp;q=inauthor:%22Veena+A%22" TargetMode="External"/><Relationship Id="rId2" Type="http://schemas.openxmlformats.org/officeDocument/2006/relationships/hyperlink" Target="https://www.google.az/search?hl=ru&amp;tbo=p&amp;tbm=bks&amp;q=inauthor:%22Gowrishankar+S%22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ozon.ru/publisher/piter-856134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0" y="285728"/>
            <a:ext cx="2014330" cy="137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95274" y="1571612"/>
            <a:ext cx="11001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Цифровые технологии и прикладная информатика</a:t>
            </a:r>
            <a:endParaRPr lang="en-US" alt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alt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altLang="ru-RU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Опреаторы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  доц. Аббасова Хатира</a:t>
            </a:r>
          </a:p>
          <a:p>
            <a:pPr>
              <a:lnSpc>
                <a:spcPct val="150000"/>
              </a:lnSpc>
              <a:defRPr/>
            </a:pPr>
            <a:r>
              <a:rPr lang="az-Latn-AZ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bbasova_xatira@unec.edu.az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C9264B-7F58-6697-B421-2DF0B303FE4A}"/>
              </a:ext>
            </a:extLst>
          </p:cNvPr>
          <p:cNvSpPr txBox="1"/>
          <p:nvPr/>
        </p:nvSpPr>
        <p:spPr>
          <a:xfrm>
            <a:off x="707923" y="330905"/>
            <a:ext cx="1051068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1. Пароль</a:t>
            </a:r>
          </a:p>
          <a:p>
            <a:r>
              <a:rPr lang="ru-RU" dirty="0"/>
              <a:t>При регистрации на сайтах требуется вводить пароль дважды. Это сделано для безопасности, поскольку такой подход уменьшает возможность неверного ввода пароля.</a:t>
            </a:r>
          </a:p>
          <a:p>
            <a:endParaRPr lang="ru-RU" dirty="0"/>
          </a:p>
          <a:p>
            <a:r>
              <a:rPr lang="ru-RU" dirty="0"/>
              <a:t>Напишите программу, которая сравнивает пароль и его подтверждение. Если они совпадают, то программа выводит: «Пароль принят», иначе: «Пароль не принят».</a:t>
            </a:r>
          </a:p>
          <a:p>
            <a:r>
              <a:rPr lang="ru-RU" dirty="0"/>
              <a:t>Формат входных данных</a:t>
            </a:r>
          </a:p>
          <a:p>
            <a:r>
              <a:rPr lang="ru-RU" dirty="0"/>
              <a:t>На вход программе подаются две строки.</a:t>
            </a:r>
          </a:p>
          <a:p>
            <a:r>
              <a:rPr lang="ru-RU" dirty="0"/>
              <a:t>Формат выходных данных</a:t>
            </a:r>
          </a:p>
          <a:p>
            <a:r>
              <a:rPr lang="ru-RU" dirty="0"/>
              <a:t>Программа должна вывести одну строку в соответствии с условием задачи.</a:t>
            </a:r>
          </a:p>
          <a:p>
            <a:r>
              <a:rPr lang="ru-RU" dirty="0"/>
              <a:t>Тестовые данные 🟢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1:</a:t>
            </a:r>
          </a:p>
          <a:p>
            <a:r>
              <a:rPr lang="ru-RU" dirty="0" err="1"/>
              <a:t>qwerty</a:t>
            </a:r>
            <a:endParaRPr lang="ru-RU" dirty="0"/>
          </a:p>
          <a:p>
            <a:r>
              <a:rPr lang="ru-RU" dirty="0" err="1"/>
              <a:t>qwerty</a:t>
            </a:r>
            <a:endParaRPr lang="ru-RU" dirty="0"/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1:</a:t>
            </a:r>
          </a:p>
          <a:p>
            <a:r>
              <a:rPr lang="ru-RU" dirty="0"/>
              <a:t>Пароль принят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2:</a:t>
            </a:r>
          </a:p>
          <a:p>
            <a:r>
              <a:rPr lang="ru-RU" dirty="0" err="1"/>
              <a:t>qwerty</a:t>
            </a:r>
            <a:endParaRPr lang="ru-RU" dirty="0"/>
          </a:p>
          <a:p>
            <a:r>
              <a:rPr lang="ru-RU" dirty="0" err="1"/>
              <a:t>Qwerty</a:t>
            </a:r>
            <a:endParaRPr lang="ru-RU" dirty="0"/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2:</a:t>
            </a:r>
          </a:p>
          <a:p>
            <a:r>
              <a:rPr lang="ru-RU" dirty="0"/>
              <a:t>Пароль не принят</a:t>
            </a:r>
          </a:p>
        </p:txBody>
      </p:sp>
    </p:spTree>
    <p:extLst>
      <p:ext uri="{BB962C8B-B14F-4D97-AF65-F5344CB8AC3E}">
        <p14:creationId xmlns:p14="http://schemas.microsoft.com/office/powerpoint/2010/main" val="148832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DB608-58E6-86BE-11FE-A53F6961C627}"/>
              </a:ext>
            </a:extLst>
          </p:cNvPr>
          <p:cNvSpPr txBox="1"/>
          <p:nvPr/>
        </p:nvSpPr>
        <p:spPr>
          <a:xfrm>
            <a:off x="698090" y="216078"/>
            <a:ext cx="1094330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2. </a:t>
            </a:r>
            <a:r>
              <a:rPr lang="ru-RU" dirty="0"/>
              <a:t>Соотношение </a:t>
            </a:r>
          </a:p>
          <a:p>
            <a:r>
              <a:rPr lang="ru-RU" dirty="0"/>
              <a:t>Напишите программу, которая проверяет, что для заданного четырехзначного числа выполняется следующее соотношение: сумма первой и последней цифр равна разности второй и третьей цифр.</a:t>
            </a:r>
          </a:p>
          <a:p>
            <a:endParaRPr lang="ru-RU" dirty="0"/>
          </a:p>
          <a:p>
            <a:r>
              <a:rPr lang="ru-RU" dirty="0"/>
              <a:t>Формат входных данных</a:t>
            </a:r>
          </a:p>
          <a:p>
            <a:r>
              <a:rPr lang="ru-RU" dirty="0"/>
              <a:t>На вход программе подаётся одно целое положительное четырёхзначное число.</a:t>
            </a:r>
          </a:p>
          <a:p>
            <a:endParaRPr lang="ru-RU" dirty="0"/>
          </a:p>
          <a:p>
            <a:r>
              <a:rPr lang="ru-RU" dirty="0"/>
              <a:t>Формат выходных данных</a:t>
            </a:r>
          </a:p>
          <a:p>
            <a:r>
              <a:rPr lang="ru-RU" dirty="0"/>
              <a:t>Программа должна вывести «ДА», если соотношение выполняется, и «НЕТ» — если не выполняется.</a:t>
            </a:r>
          </a:p>
          <a:p>
            <a:endParaRPr lang="ru-RU" dirty="0"/>
          </a:p>
          <a:p>
            <a:r>
              <a:rPr lang="ru-RU" dirty="0"/>
              <a:t>Тестовые данные 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1614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ДА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2:</a:t>
            </a:r>
          </a:p>
          <a:p>
            <a:endParaRPr lang="ru-RU" dirty="0"/>
          </a:p>
          <a:p>
            <a:r>
              <a:rPr lang="ru-RU" dirty="0"/>
              <a:t>1234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2:</a:t>
            </a:r>
          </a:p>
          <a:p>
            <a:endParaRPr lang="ru-RU" dirty="0"/>
          </a:p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58900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262072-9922-C326-5B21-7E3D1A3EAC41}"/>
              </a:ext>
            </a:extLst>
          </p:cNvPr>
          <p:cNvSpPr txBox="1"/>
          <p:nvPr/>
        </p:nvSpPr>
        <p:spPr>
          <a:xfrm>
            <a:off x="786581" y="335845"/>
            <a:ext cx="108449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3. </a:t>
            </a:r>
            <a:r>
              <a:rPr lang="ru-RU" dirty="0"/>
              <a:t>Напишите программу, которая определяет, разрешен ли пользователю доступ к интернет-ресурсу или нет.</a:t>
            </a:r>
          </a:p>
          <a:p>
            <a:endParaRPr lang="ru-RU" dirty="0"/>
          </a:p>
          <a:p>
            <a:r>
              <a:rPr lang="ru-RU" dirty="0"/>
              <a:t>Формат входных данных</a:t>
            </a:r>
          </a:p>
          <a:p>
            <a:r>
              <a:rPr lang="ru-RU" dirty="0"/>
              <a:t>На вход программе подаётся целое число — возраст пользователя.</a:t>
            </a:r>
          </a:p>
          <a:p>
            <a:endParaRPr lang="ru-RU" dirty="0"/>
          </a:p>
          <a:p>
            <a:r>
              <a:rPr lang="ru-RU" dirty="0"/>
              <a:t>Формат выходных данных</a:t>
            </a:r>
          </a:p>
          <a:p>
            <a:r>
              <a:rPr lang="ru-RU" dirty="0"/>
              <a:t>Программа должна вывести текст «Доступ разрешен», если возраст не менее 18, и «Доступ запрещен» - в противном случае.</a:t>
            </a:r>
          </a:p>
          <a:p>
            <a:endParaRPr lang="ru-RU" dirty="0"/>
          </a:p>
          <a:p>
            <a:r>
              <a:rPr lang="ru-RU" dirty="0"/>
              <a:t>Тестовые данные 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16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Доступ запрещен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2:</a:t>
            </a:r>
          </a:p>
          <a:p>
            <a:endParaRPr lang="ru-RU" dirty="0"/>
          </a:p>
          <a:p>
            <a:r>
              <a:rPr lang="ru-RU" dirty="0"/>
              <a:t>18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2:</a:t>
            </a:r>
          </a:p>
          <a:p>
            <a:endParaRPr lang="ru-RU" dirty="0"/>
          </a:p>
          <a:p>
            <a:r>
              <a:rPr lang="ru-RU" dirty="0"/>
              <a:t>Доступ разрешен</a:t>
            </a:r>
          </a:p>
        </p:txBody>
      </p:sp>
    </p:spTree>
    <p:extLst>
      <p:ext uri="{BB962C8B-B14F-4D97-AF65-F5344CB8AC3E}">
        <p14:creationId xmlns:p14="http://schemas.microsoft.com/office/powerpoint/2010/main" val="373150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DE4CD9-48B3-36B5-4635-A4E54CDE66D2}"/>
              </a:ext>
            </a:extLst>
          </p:cNvPr>
          <p:cNvSpPr txBox="1"/>
          <p:nvPr/>
        </p:nvSpPr>
        <p:spPr>
          <a:xfrm>
            <a:off x="737419" y="335845"/>
            <a:ext cx="1071716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4. </a:t>
            </a:r>
            <a:r>
              <a:rPr lang="ru-RU" dirty="0"/>
              <a:t>Напишите программу, которая определяет наименьшее из четырёх чисел.</a:t>
            </a:r>
          </a:p>
          <a:p>
            <a:endParaRPr lang="ru-RU" dirty="0"/>
          </a:p>
          <a:p>
            <a:r>
              <a:rPr lang="ru-RU" dirty="0"/>
              <a:t>Формат входных данных</a:t>
            </a:r>
          </a:p>
          <a:p>
            <a:r>
              <a:rPr lang="ru-RU" dirty="0"/>
              <a:t>На вход программе подаётся четыре целых числа.</a:t>
            </a:r>
          </a:p>
          <a:p>
            <a:endParaRPr lang="ru-RU" dirty="0"/>
          </a:p>
          <a:p>
            <a:r>
              <a:rPr lang="ru-RU" dirty="0"/>
              <a:t>Формат выходных данных</a:t>
            </a:r>
          </a:p>
          <a:p>
            <a:r>
              <a:rPr lang="ru-RU" dirty="0"/>
              <a:t>Программа должна вывести наименьшее из четырёх чисел.</a:t>
            </a:r>
          </a:p>
          <a:p>
            <a:endParaRPr lang="ru-RU" dirty="0"/>
          </a:p>
          <a:p>
            <a:r>
              <a:rPr lang="ru-RU" dirty="0"/>
              <a:t>Примечание. Учитывайте, что минимальные числа могут повторяться (</a:t>
            </a:r>
            <a:r>
              <a:rPr lang="ru-RU" dirty="0" err="1"/>
              <a:t>cмотрите</a:t>
            </a:r>
            <a:r>
              <a:rPr lang="ru-RU" dirty="0"/>
              <a:t> тест №</a:t>
            </a:r>
          </a:p>
          <a:p>
            <a:r>
              <a:rPr lang="ru-RU" dirty="0"/>
              <a:t>5</a:t>
            </a:r>
          </a:p>
          <a:p>
            <a:r>
              <a:rPr lang="ru-RU" dirty="0"/>
              <a:t>5).</a:t>
            </a:r>
          </a:p>
          <a:p>
            <a:endParaRPr lang="ru-RU" dirty="0"/>
          </a:p>
          <a:p>
            <a:r>
              <a:rPr lang="ru-RU" dirty="0"/>
              <a:t>Тестовые данные 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3</a:t>
            </a:r>
          </a:p>
          <a:p>
            <a:r>
              <a:rPr lang="ru-RU" dirty="0"/>
              <a:t>4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445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507E15-1F88-88B2-F868-8F7329F54519}"/>
              </a:ext>
            </a:extLst>
          </p:cNvPr>
          <p:cNvSpPr txBox="1"/>
          <p:nvPr/>
        </p:nvSpPr>
        <p:spPr>
          <a:xfrm>
            <a:off x="1238864" y="711246"/>
            <a:ext cx="107269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5. </a:t>
            </a:r>
            <a:r>
              <a:rPr lang="ru-RU" dirty="0"/>
              <a:t>Напишите программу, которая по введённому возрасту пользователя сообщает, к какой возрастной группе он относится:</a:t>
            </a:r>
          </a:p>
          <a:p>
            <a:r>
              <a:rPr lang="ru-RU" dirty="0"/>
              <a:t>до13 включительно – детство;</a:t>
            </a:r>
          </a:p>
          <a:p>
            <a:r>
              <a:rPr lang="ru-RU" dirty="0"/>
              <a:t>от 14 до 24– молодость;</a:t>
            </a:r>
          </a:p>
          <a:p>
            <a:r>
              <a:rPr lang="ru-RU" dirty="0"/>
              <a:t>от 25 до 59 – зрелость;</a:t>
            </a:r>
          </a:p>
          <a:p>
            <a:r>
              <a:rPr lang="ru-RU" dirty="0"/>
              <a:t>от 60 – старость.</a:t>
            </a:r>
          </a:p>
          <a:p>
            <a:r>
              <a:rPr lang="ru-RU" dirty="0"/>
              <a:t>Формат входных данных</a:t>
            </a:r>
          </a:p>
          <a:p>
            <a:r>
              <a:rPr lang="ru-RU" dirty="0"/>
              <a:t>На вход программе подаётся одно целое число – возраст пользователя.</a:t>
            </a:r>
          </a:p>
          <a:p>
            <a:r>
              <a:rPr lang="ru-RU" dirty="0"/>
              <a:t>Формат выходных данных</a:t>
            </a:r>
          </a:p>
          <a:p>
            <a:r>
              <a:rPr lang="ru-RU" dirty="0"/>
              <a:t>Программа должна вывести название возрастной группы.</a:t>
            </a:r>
          </a:p>
          <a:p>
            <a:endParaRPr lang="ru-RU" dirty="0"/>
          </a:p>
          <a:p>
            <a:r>
              <a:rPr lang="ru-RU" dirty="0"/>
              <a:t>Тестовые данные 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4</a:t>
            </a:r>
          </a:p>
          <a:p>
            <a:r>
              <a:rPr lang="ru-RU" dirty="0" err="1"/>
              <a:t>Sample</a:t>
            </a:r>
            <a:r>
              <a:rPr lang="ru-RU" dirty="0"/>
              <a:t> </a:t>
            </a:r>
            <a:r>
              <a:rPr lang="ru-RU" dirty="0" err="1"/>
              <a:t>Output</a:t>
            </a:r>
            <a:r>
              <a:rPr lang="ru-RU" dirty="0"/>
              <a:t> 1:</a:t>
            </a:r>
          </a:p>
          <a:p>
            <a:endParaRPr lang="ru-RU" dirty="0"/>
          </a:p>
          <a:p>
            <a:r>
              <a:rPr lang="ru-RU" dirty="0"/>
              <a:t>детство</a:t>
            </a:r>
          </a:p>
        </p:txBody>
      </p:sp>
    </p:spTree>
    <p:extLst>
      <p:ext uri="{BB962C8B-B14F-4D97-AF65-F5344CB8AC3E}">
        <p14:creationId xmlns:p14="http://schemas.microsoft.com/office/powerpoint/2010/main" val="218524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2297-DDE1-40A7-9ACC-BCAE54D3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DEACCA-0F3C-486B-ADD7-9EB51FFF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50" y="1304593"/>
            <a:ext cx="10426391" cy="46986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Gowrishankar</a:t>
            </a:r>
            <a:r>
              <a:rPr kumimoji="0" lang="en-US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S</a:t>
            </a:r>
            <a:r>
              <a:rPr kumimoji="0" lang="en-US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Veena A</a:t>
            </a:r>
            <a:r>
              <a:rPr kumimoji="0" lang="en-US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, Introduction to Python Programming, CRC Press, 2019, Taylor &amp; Francis Group</a:t>
            </a:r>
            <a:endParaRPr kumimoji="0" lang="ru-RU" altLang="ru-RU" sz="2000" b="0" i="0" u="none" strike="noStrike" cap="none" normalizeH="0" baseline="0" dirty="0" bmk="_Hlk58529276">
              <a:ln>
                <a:noFill/>
              </a:ln>
              <a:effectLst/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Билл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Любанович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, Простой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Современный стиль программирования, 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Питер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Златопольский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Основы программирования на языке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– М.: ДМК Пресс,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2017. – 284 с</a:t>
            </a:r>
            <a:endParaRPr kumimoji="0" lang="ru-RU" altLang="ru-RU" sz="2000" b="0" i="0" u="none" strike="noStrike" cap="none" normalizeH="0" baseline="0" dirty="0" bmk="_Hlk58529276">
              <a:ln>
                <a:noFill/>
              </a:ln>
              <a:effectLst/>
              <a:latin typeface="Calibri (Body)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NewRoman"/>
                <a:cs typeface="Times New Roman" panose="02020603050405020304" pitchFamily="18" charset="0"/>
              </a:rPr>
              <a:t>С. К.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NewRoman"/>
                <a:cs typeface="Times New Roman" panose="02020603050405020304" pitchFamily="18" charset="0"/>
              </a:rPr>
              <a:t>Буйначев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NewRoman"/>
                <a:cs typeface="Times New Roman" panose="02020603050405020304" pitchFamily="18" charset="0"/>
              </a:rPr>
              <a:t>, Н. Ю.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NewRoman"/>
                <a:cs typeface="Times New Roman" panose="02020603050405020304" pitchFamily="18" charset="0"/>
              </a:rPr>
              <a:t>Боклаг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NewRoman"/>
                <a:cs typeface="Times New Roman" panose="02020603050405020304" pitchFamily="18" charset="0"/>
              </a:rPr>
              <a:t>, Основы программирования на языке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TimesNewRoman"/>
                <a:cs typeface="Times New Roman" panose="02020603050405020304" pitchFamily="18" charset="0"/>
              </a:rPr>
              <a:t>python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TimesNewRoman"/>
                <a:cs typeface="Times New Roman" panose="02020603050405020304" pitchFamily="18" charset="0"/>
              </a:rPr>
              <a:t>, Екатеринбург Издательство Уральского университета 2014</a:t>
            </a:r>
            <a:endParaRPr kumimoji="0" lang="ru-RU" altLang="ru-RU" sz="2000" b="0" i="0" u="none" strike="noStrike" cap="none" normalizeH="0" baseline="0" dirty="0" bmk="_Hlk58529276">
              <a:ln>
                <a:noFill/>
              </a:ln>
              <a:effectLst/>
              <a:latin typeface="Calibri (Body)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Д. Ю. Федоров, Основы программирования на примере языка </a:t>
            </a:r>
            <a:r>
              <a:rPr kumimoji="0" lang="ru-RU" altLang="ru-RU" sz="2000" b="0" i="0" u="none" strike="noStrike" cap="none" normalizeH="0" baseline="0" dirty="0" err="1" bmk="_Hlk58529276">
                <a:ln>
                  <a:noFill/>
                </a:ln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kumimoji="0" lang="ru-RU" altLang="ru-RU" sz="2000" b="0" i="0" u="none" strike="noStrike" cap="none" normalizeH="0" baseline="0" dirty="0" bmk="_Hlk58529276">
                <a:ln>
                  <a:noFill/>
                </a:ln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, Учебное пособие, Санкт-Петербург 2019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Calibri (Body)"/>
              </a:rPr>
              <a:t>С. Шапошникова, Основы программирования на </a:t>
            </a:r>
            <a:r>
              <a:rPr lang="en-US" sz="2000" dirty="0">
                <a:latin typeface="Calibri (Body)"/>
              </a:rPr>
              <a:t>Python</a:t>
            </a:r>
            <a:r>
              <a:rPr lang="ru-RU" sz="2000" dirty="0">
                <a:latin typeface="Calibri (Body)"/>
              </a:rPr>
              <a:t>, </a:t>
            </a:r>
            <a:r>
              <a:rPr lang="en-US" sz="2000" dirty="0">
                <a:latin typeface="Calibri (Body)"/>
              </a:rPr>
              <a:t>http</a:t>
            </a:r>
            <a:r>
              <a:rPr lang="ru-RU" sz="2000" dirty="0">
                <a:latin typeface="Calibri (Body)"/>
              </a:rPr>
              <a:t>://</a:t>
            </a:r>
            <a:r>
              <a:rPr lang="en-US" sz="2000" dirty="0" err="1">
                <a:latin typeface="Calibri (Body)"/>
              </a:rPr>
              <a:t>younglinux</a:t>
            </a:r>
            <a:r>
              <a:rPr lang="ru-RU" sz="2000" dirty="0">
                <a:latin typeface="Calibri (Body)"/>
              </a:rPr>
              <a:t>.</a:t>
            </a:r>
            <a:r>
              <a:rPr lang="en-US" sz="2000" dirty="0">
                <a:latin typeface="Calibri (Body)"/>
              </a:rPr>
              <a:t>info</a:t>
            </a:r>
            <a:r>
              <a:rPr lang="ru-RU" sz="2000" dirty="0">
                <a:latin typeface="Calibri (Body)"/>
              </a:rPr>
              <a:t>, 2014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latin typeface="Calibri (Body)"/>
              </a:rPr>
              <a:t>Rəşad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Qarayev</a:t>
            </a:r>
            <a:r>
              <a:rPr lang="en-US" sz="2000" dirty="0">
                <a:latin typeface="Calibri (Body)"/>
              </a:rPr>
              <a:t>, Python </a:t>
            </a:r>
            <a:r>
              <a:rPr lang="en-US" sz="2000" dirty="0" err="1">
                <a:latin typeface="Calibri (Body)"/>
              </a:rPr>
              <a:t>programlama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dili</a:t>
            </a:r>
            <a:r>
              <a:rPr lang="en-US" sz="2000" dirty="0">
                <a:latin typeface="Calibri (Body)"/>
              </a:rPr>
              <a:t>, </a:t>
            </a:r>
            <a:r>
              <a:rPr lang="en-US" sz="2000" dirty="0" err="1">
                <a:latin typeface="Calibri (Body)"/>
              </a:rPr>
              <a:t>Bakı</a:t>
            </a:r>
            <a:r>
              <a:rPr lang="en-US" sz="2000" dirty="0">
                <a:latin typeface="Calibri (Body)"/>
              </a:rPr>
              <a:t> – 2015</a:t>
            </a:r>
            <a:endParaRPr lang="ru-RU" sz="2000" dirty="0">
              <a:latin typeface="Calibri (Body)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latin typeface="Calibri (Body)"/>
              </a:rPr>
              <a:t>Abdulla </a:t>
            </a:r>
            <a:r>
              <a:rPr lang="en-US" sz="2000" dirty="0" err="1">
                <a:latin typeface="Calibri (Body)"/>
              </a:rPr>
              <a:t>Qəhrəmanov</a:t>
            </a:r>
            <a:r>
              <a:rPr lang="en-US" sz="2000" dirty="0">
                <a:latin typeface="Calibri (Body)"/>
              </a:rPr>
              <a:t>, </a:t>
            </a:r>
            <a:r>
              <a:rPr lang="en-US" sz="2000" dirty="0" err="1">
                <a:latin typeface="Calibri (Body)"/>
              </a:rPr>
              <a:t>İlahə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Cəfərova</a:t>
            </a:r>
            <a:r>
              <a:rPr lang="en-US" sz="2000" dirty="0">
                <a:latin typeface="Calibri (Body)"/>
              </a:rPr>
              <a:t>, Python </a:t>
            </a:r>
            <a:r>
              <a:rPr lang="en-US" sz="2000" dirty="0" err="1">
                <a:latin typeface="Calibri (Body)"/>
              </a:rPr>
              <a:t>proqramlaşdırma</a:t>
            </a:r>
            <a:r>
              <a:rPr lang="en-US" sz="2000" dirty="0">
                <a:latin typeface="Calibri (Body)"/>
              </a:rPr>
              <a:t> </a:t>
            </a:r>
            <a:r>
              <a:rPr lang="en-US" sz="2000" dirty="0" err="1">
                <a:latin typeface="Calibri (Body)"/>
              </a:rPr>
              <a:t>dili</a:t>
            </a:r>
            <a:r>
              <a:rPr lang="en-US" sz="2000" dirty="0">
                <a:latin typeface="Calibri (Body)"/>
              </a:rPr>
              <a:t>, </a:t>
            </a:r>
            <a:r>
              <a:rPr lang="en-US" sz="2000" dirty="0" err="1">
                <a:latin typeface="Calibri (Body)"/>
              </a:rPr>
              <a:t>Bakı</a:t>
            </a:r>
            <a:r>
              <a:rPr lang="en-US" sz="2000" dirty="0">
                <a:latin typeface="Calibri (Body)"/>
              </a:rPr>
              <a:t> – 2015</a:t>
            </a:r>
            <a:endParaRPr lang="ru-RU" sz="2000" dirty="0"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4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9BBC-5DDE-44D1-BA6D-6197983B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7" y="227883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4634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6362</TotalTime>
  <Words>588</Words>
  <Application>Microsoft Office PowerPoint</Application>
  <PresentationFormat>Широкоэкранный</PresentationFormat>
  <Paragraphs>117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TimesNewRoman</vt:lpstr>
      <vt:lpstr>Office Theme</vt:lpstr>
      <vt:lpstr>2_Office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Programlaşdırma əsasları 1</dc:title>
  <dc:creator>Microsoft Office User</dc:creator>
  <cp:lastModifiedBy>Otaq 222</cp:lastModifiedBy>
  <cp:revision>245</cp:revision>
  <dcterms:created xsi:type="dcterms:W3CDTF">2020-09-24T19:22:01Z</dcterms:created>
  <dcterms:modified xsi:type="dcterms:W3CDTF">2023-10-10T13:23:40Z</dcterms:modified>
</cp:coreProperties>
</file>