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3"/>
  </p:normalViewPr>
  <p:slideViewPr>
    <p:cSldViewPr snapToGrid="0" snapToObjects="1">
      <p:cViewPr varScale="1">
        <p:scale>
          <a:sx n="76" d="100"/>
          <a:sy n="76"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B70-20F0-A746-80D7-E52C7A9F5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3D803-73E3-9240-9E5B-19D7CF89D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25EF09-FB81-E641-8BC6-0C6A303B7E7F}"/>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06B6DCD1-51BD-C441-AD62-20B806F35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49315-BBBC-4149-9E7C-1CD30B7ED876}"/>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83229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F91C-01CC-2F43-960F-8EDAFE92A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A06EF3-8FF5-9740-AF41-FD559C7984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AFCF-A3CB-3A4E-B648-A6303B30E259}"/>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7F8DB0BE-0539-C646-80A2-9F1CE787E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DC98C-20DF-EA4C-B20A-70129DA759EA}"/>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239205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8C378-32A5-E741-83F2-E0744197F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44F01-1A9A-7144-B4BE-76BC778D0C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F1312-4D93-D542-83DA-21A8C3070514}"/>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AB089066-4E23-4E47-A3EB-B38B04E6E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E66BD-DAEB-8B44-B859-F5E959D67154}"/>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400958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3002-9AAD-2845-8B62-407F69DEC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91F29-86D2-AE4F-BE81-9FDECDAE08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5CF4F-C388-F141-9840-16A675D5D69A}"/>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63C22441-B70E-D348-AE08-00EF6A7C7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1F506-AAE0-C64E-B58A-7A014803BCF3}"/>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280043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F4EE-AC8A-3C48-8A56-243AD8376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C0EEB-99F4-754A-A3D8-4C8C3EF01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8DA97E-8C09-C047-A1AD-0F041D949561}"/>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9630A51D-8DD3-5A45-9122-61249C9A0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AEC53-2F3B-3B44-BB95-F186CAD355F4}"/>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134229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352E-D696-3F4E-9B8F-A78BA7DC8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440D5-1767-114D-B00B-3E7A764EBE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8694E-9A38-194E-A519-4D2E984789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5DFE3-555F-6C49-9530-197BBAD91405}"/>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6" name="Footer Placeholder 5">
            <a:extLst>
              <a:ext uri="{FF2B5EF4-FFF2-40B4-BE49-F238E27FC236}">
                <a16:creationId xmlns:a16="http://schemas.microsoft.com/office/drawing/2014/main" id="{5AE1D9B4-C7C5-5745-A38B-9FFFF7A17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8E96A-7BDD-644D-9EA4-6D5C8BC75AF1}"/>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410600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6B8B-85CC-9946-84ED-FC1ED63A5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94B5A-AB4B-8642-848C-0003D016F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ABF079-5D99-5C46-B893-9B31FA114B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DB4A2-8A03-3B4A-B77D-3F4E12F1F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784936-DD1E-E54D-A177-471F1D7659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5EAC7-81E8-3948-AE05-F493A4A93D44}"/>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8" name="Footer Placeholder 7">
            <a:extLst>
              <a:ext uri="{FF2B5EF4-FFF2-40B4-BE49-F238E27FC236}">
                <a16:creationId xmlns:a16="http://schemas.microsoft.com/office/drawing/2014/main" id="{08DC7436-1FA9-5C4C-A9D3-18C63F03C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F4D90F-9593-8E4F-9B65-1F97ECBB2934}"/>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93112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3290-955E-8449-9210-7DAE6826F9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37BE7-0488-BC45-9316-8D068BE11AB6}"/>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4" name="Footer Placeholder 3">
            <a:extLst>
              <a:ext uri="{FF2B5EF4-FFF2-40B4-BE49-F238E27FC236}">
                <a16:creationId xmlns:a16="http://schemas.microsoft.com/office/drawing/2014/main" id="{DFF045D7-7390-F244-BC43-E066615A1F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E408E2-15DC-E344-8751-831680590001}"/>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158555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771EF-A773-E948-8FB5-C98C01C777C9}"/>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3" name="Footer Placeholder 2">
            <a:extLst>
              <a:ext uri="{FF2B5EF4-FFF2-40B4-BE49-F238E27FC236}">
                <a16:creationId xmlns:a16="http://schemas.microsoft.com/office/drawing/2014/main" id="{629143E3-A5F3-F64E-B4B5-6F9EE675EC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FF807E-FC56-9C4B-A9CB-A8E7D25933E3}"/>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105295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68F6-94F4-C644-9A19-61E049FF6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4A0BE-AB30-814B-B809-0D859F4DA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6CB216-D0C3-5E41-B8A7-5B048B2CE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93B894-F721-8943-89D7-D6F450893949}"/>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6" name="Footer Placeholder 5">
            <a:extLst>
              <a:ext uri="{FF2B5EF4-FFF2-40B4-BE49-F238E27FC236}">
                <a16:creationId xmlns:a16="http://schemas.microsoft.com/office/drawing/2014/main" id="{0C0F2455-5B34-644A-97A4-EF3765897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DA9AC-53B2-E148-92FD-96E881A0B04B}"/>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228310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62A6-435F-6E4C-A908-338E6E90B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DF0F1-83A6-7846-9826-40B2988A4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9F837C-E6CF-AA43-BDC6-91E846C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74F158-BF19-5642-A605-8F45A229A757}"/>
              </a:ext>
            </a:extLst>
          </p:cNvPr>
          <p:cNvSpPr>
            <a:spLocks noGrp="1"/>
          </p:cNvSpPr>
          <p:nvPr>
            <p:ph type="dt" sz="half" idx="10"/>
          </p:nvPr>
        </p:nvSpPr>
        <p:spPr/>
        <p:txBody>
          <a:bodyPr/>
          <a:lstStyle/>
          <a:p>
            <a:fld id="{36CB8BCE-A4DE-B74E-A68E-0DA6B2BE6BCB}" type="datetimeFigureOut">
              <a:rPr lang="en-US" smtClean="0"/>
              <a:t>6/25/19</a:t>
            </a:fld>
            <a:endParaRPr lang="en-US"/>
          </a:p>
        </p:txBody>
      </p:sp>
      <p:sp>
        <p:nvSpPr>
          <p:cNvPr id="6" name="Footer Placeholder 5">
            <a:extLst>
              <a:ext uri="{FF2B5EF4-FFF2-40B4-BE49-F238E27FC236}">
                <a16:creationId xmlns:a16="http://schemas.microsoft.com/office/drawing/2014/main" id="{1A4F5EED-F5E7-F34A-84E2-82437D587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51BDD-2899-C448-9EDC-92C8507686FC}"/>
              </a:ext>
            </a:extLst>
          </p:cNvPr>
          <p:cNvSpPr>
            <a:spLocks noGrp="1"/>
          </p:cNvSpPr>
          <p:nvPr>
            <p:ph type="sldNum" sz="quarter" idx="12"/>
          </p:nvPr>
        </p:nvSpPr>
        <p:spPr/>
        <p:txBody>
          <a:bodyPr/>
          <a:lstStyle/>
          <a:p>
            <a:fld id="{FA26EF17-A1CB-C644-88D4-27F124635291}" type="slidenum">
              <a:rPr lang="en-US" smtClean="0"/>
              <a:t>‹#›</a:t>
            </a:fld>
            <a:endParaRPr lang="en-US"/>
          </a:p>
        </p:txBody>
      </p:sp>
    </p:spTree>
    <p:extLst>
      <p:ext uri="{BB962C8B-B14F-4D97-AF65-F5344CB8AC3E}">
        <p14:creationId xmlns:p14="http://schemas.microsoft.com/office/powerpoint/2010/main" val="385822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BD882-B4C9-7640-BDB3-CFE7EC148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DFF7E-A6C9-C34C-A14E-163E0F095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019BA-CFC5-9143-AAE7-83B10F9D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B8BCE-A4DE-B74E-A68E-0DA6B2BE6BCB}" type="datetimeFigureOut">
              <a:rPr lang="en-US" smtClean="0"/>
              <a:t>6/25/19</a:t>
            </a:fld>
            <a:endParaRPr lang="en-US"/>
          </a:p>
        </p:txBody>
      </p:sp>
      <p:sp>
        <p:nvSpPr>
          <p:cNvPr id="5" name="Footer Placeholder 4">
            <a:extLst>
              <a:ext uri="{FF2B5EF4-FFF2-40B4-BE49-F238E27FC236}">
                <a16:creationId xmlns:a16="http://schemas.microsoft.com/office/drawing/2014/main" id="{6D5B5AB7-FEEC-E043-8CB3-B4A982A27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BFAE9-BE1D-4B4D-AD67-2900853D4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6EF17-A1CB-C644-88D4-27F124635291}" type="slidenum">
              <a:rPr lang="en-US" smtClean="0"/>
              <a:t>‹#›</a:t>
            </a:fld>
            <a:endParaRPr lang="en-US"/>
          </a:p>
        </p:txBody>
      </p:sp>
    </p:spTree>
    <p:extLst>
      <p:ext uri="{BB962C8B-B14F-4D97-AF65-F5344CB8AC3E}">
        <p14:creationId xmlns:p14="http://schemas.microsoft.com/office/powerpoint/2010/main" val="27444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D217-F267-CD43-B0C0-4CB0449746CA}"/>
              </a:ext>
            </a:extLst>
          </p:cNvPr>
          <p:cNvSpPr>
            <a:spLocks noGrp="1"/>
          </p:cNvSpPr>
          <p:nvPr>
            <p:ph type="ctrTitle"/>
          </p:nvPr>
        </p:nvSpPr>
        <p:spPr>
          <a:xfrm>
            <a:off x="1524000" y="1663700"/>
            <a:ext cx="9144000" cy="2387600"/>
          </a:xfrm>
        </p:spPr>
        <p:txBody>
          <a:bodyPr>
            <a:normAutofit fontScale="90000"/>
          </a:bodyPr>
          <a:lstStyle/>
          <a:p>
            <a:r>
              <a:rPr lang="en-US" dirty="0">
                <a:latin typeface="Al Tarikh" pitchFamily="2" charset="-78"/>
                <a:cs typeface="Al Tarikh" pitchFamily="2" charset="-78"/>
              </a:rPr>
              <a:t>Emirates Support Natural Language Processing Project</a:t>
            </a:r>
          </a:p>
        </p:txBody>
      </p:sp>
      <p:sp>
        <p:nvSpPr>
          <p:cNvPr id="3" name="Subtitle 2">
            <a:extLst>
              <a:ext uri="{FF2B5EF4-FFF2-40B4-BE49-F238E27FC236}">
                <a16:creationId xmlns:a16="http://schemas.microsoft.com/office/drawing/2014/main" id="{D932C77C-4338-A449-BD51-8BF46D8FEFAC}"/>
              </a:ext>
            </a:extLst>
          </p:cNvPr>
          <p:cNvSpPr>
            <a:spLocks noGrp="1"/>
          </p:cNvSpPr>
          <p:nvPr>
            <p:ph type="subTitle" idx="1"/>
          </p:nvPr>
        </p:nvSpPr>
        <p:spPr/>
        <p:txBody>
          <a:bodyPr/>
          <a:lstStyle/>
          <a:p>
            <a:endParaRPr lang="en-US" dirty="0"/>
          </a:p>
          <a:p>
            <a:endParaRPr lang="en-US" dirty="0"/>
          </a:p>
          <a:p>
            <a:r>
              <a:rPr lang="en-US" dirty="0"/>
              <a:t>Abbas Qureshi</a:t>
            </a:r>
          </a:p>
        </p:txBody>
      </p:sp>
      <p:pic>
        <p:nvPicPr>
          <p:cNvPr id="5" name="Picture 4">
            <a:extLst>
              <a:ext uri="{FF2B5EF4-FFF2-40B4-BE49-F238E27FC236}">
                <a16:creationId xmlns:a16="http://schemas.microsoft.com/office/drawing/2014/main" id="{13BB8F9B-BEB1-EC4D-86E7-4A12F3604944}"/>
              </a:ext>
            </a:extLst>
          </p:cNvPr>
          <p:cNvPicPr>
            <a:picLocks noChangeAspect="1"/>
          </p:cNvPicPr>
          <p:nvPr/>
        </p:nvPicPr>
        <p:blipFill>
          <a:blip r:embed="rId2"/>
          <a:stretch>
            <a:fillRect/>
          </a:stretch>
        </p:blipFill>
        <p:spPr>
          <a:xfrm>
            <a:off x="10198100" y="0"/>
            <a:ext cx="1993900" cy="2857500"/>
          </a:xfrm>
          <a:prstGeom prst="rect">
            <a:avLst/>
          </a:prstGeom>
        </p:spPr>
      </p:pic>
    </p:spTree>
    <p:extLst>
      <p:ext uri="{BB962C8B-B14F-4D97-AF65-F5344CB8AC3E}">
        <p14:creationId xmlns:p14="http://schemas.microsoft.com/office/powerpoint/2010/main" val="106155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B9D2C5-A511-CE48-9D53-A8DE5FBDD189}"/>
              </a:ext>
            </a:extLst>
          </p:cNvPr>
          <p:cNvPicPr>
            <a:picLocks noGrp="1" noChangeAspect="1"/>
          </p:cNvPicPr>
          <p:nvPr>
            <p:ph idx="1"/>
          </p:nvPr>
        </p:nvPicPr>
        <p:blipFill>
          <a:blip r:embed="rId2"/>
          <a:stretch>
            <a:fillRect/>
          </a:stretch>
        </p:blipFill>
        <p:spPr>
          <a:xfrm>
            <a:off x="10198100" y="0"/>
            <a:ext cx="1993900" cy="2857500"/>
          </a:xfrm>
        </p:spPr>
      </p:pic>
      <p:pic>
        <p:nvPicPr>
          <p:cNvPr id="7" name="Picture 6">
            <a:extLst>
              <a:ext uri="{FF2B5EF4-FFF2-40B4-BE49-F238E27FC236}">
                <a16:creationId xmlns:a16="http://schemas.microsoft.com/office/drawing/2014/main" id="{F074A98A-280B-3C43-8258-81C89E7C7DE3}"/>
              </a:ext>
            </a:extLst>
          </p:cNvPr>
          <p:cNvPicPr>
            <a:picLocks noChangeAspect="1"/>
          </p:cNvPicPr>
          <p:nvPr/>
        </p:nvPicPr>
        <p:blipFill>
          <a:blip r:embed="rId3"/>
          <a:stretch>
            <a:fillRect/>
          </a:stretch>
        </p:blipFill>
        <p:spPr>
          <a:xfrm>
            <a:off x="838200" y="2055813"/>
            <a:ext cx="7099300" cy="4521200"/>
          </a:xfrm>
          <a:prstGeom prst="rect">
            <a:avLst/>
          </a:prstGeom>
        </p:spPr>
      </p:pic>
      <p:sp>
        <p:nvSpPr>
          <p:cNvPr id="10" name="TextBox 9">
            <a:extLst>
              <a:ext uri="{FF2B5EF4-FFF2-40B4-BE49-F238E27FC236}">
                <a16:creationId xmlns:a16="http://schemas.microsoft.com/office/drawing/2014/main" id="{1F8153F2-9B3E-B745-979E-96345C650119}"/>
              </a:ext>
            </a:extLst>
          </p:cNvPr>
          <p:cNvSpPr txBox="1"/>
          <p:nvPr/>
        </p:nvSpPr>
        <p:spPr>
          <a:xfrm>
            <a:off x="838200" y="254000"/>
            <a:ext cx="9237133" cy="1938992"/>
          </a:xfrm>
          <a:prstGeom prst="rect">
            <a:avLst/>
          </a:prstGeom>
          <a:noFill/>
        </p:spPr>
        <p:txBody>
          <a:bodyPr wrap="square" rtlCol="0">
            <a:spAutoFit/>
          </a:bodyPr>
          <a:lstStyle/>
          <a:p>
            <a:r>
              <a:rPr lang="en-US" sz="2400" dirty="0">
                <a:latin typeface="Al Tarikh" pitchFamily="2" charset="-78"/>
                <a:cs typeface="Al Tarikh" pitchFamily="2" charset="-78"/>
              </a:rPr>
              <a:t>Here is the word cloud for negative tweets. They comprise of words such as complaint, customer, service, experience, unable, airport, travel, flight. These could indicate the customer service was lacking and the experience overall had not been good, coming from the flight to even the airport. </a:t>
            </a:r>
          </a:p>
        </p:txBody>
      </p:sp>
    </p:spTree>
    <p:extLst>
      <p:ext uri="{BB962C8B-B14F-4D97-AF65-F5344CB8AC3E}">
        <p14:creationId xmlns:p14="http://schemas.microsoft.com/office/powerpoint/2010/main" val="192891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B4B1-6639-1B46-B93C-CEAFE3B32282}"/>
              </a:ext>
            </a:extLst>
          </p:cNvPr>
          <p:cNvSpPr>
            <a:spLocks noGrp="1"/>
          </p:cNvSpPr>
          <p:nvPr>
            <p:ph type="title"/>
          </p:nvPr>
        </p:nvSpPr>
        <p:spPr/>
        <p:txBody>
          <a:bodyPr/>
          <a:lstStyle/>
          <a:p>
            <a:r>
              <a:rPr lang="en-US" dirty="0"/>
              <a:t>Machine Learning Results</a:t>
            </a:r>
          </a:p>
        </p:txBody>
      </p:sp>
      <p:pic>
        <p:nvPicPr>
          <p:cNvPr id="5" name="Content Placeholder 4">
            <a:extLst>
              <a:ext uri="{FF2B5EF4-FFF2-40B4-BE49-F238E27FC236}">
                <a16:creationId xmlns:a16="http://schemas.microsoft.com/office/drawing/2014/main" id="{C1DF4DE0-18C8-3447-94E1-6A99601A342D}"/>
              </a:ext>
            </a:extLst>
          </p:cNvPr>
          <p:cNvPicPr>
            <a:picLocks noGrp="1" noChangeAspect="1"/>
          </p:cNvPicPr>
          <p:nvPr>
            <p:ph idx="1"/>
          </p:nvPr>
        </p:nvPicPr>
        <p:blipFill>
          <a:blip r:embed="rId2"/>
          <a:stretch>
            <a:fillRect/>
          </a:stretch>
        </p:blipFill>
        <p:spPr>
          <a:xfrm>
            <a:off x="10198100" y="0"/>
            <a:ext cx="1993900" cy="2857500"/>
          </a:xfrm>
        </p:spPr>
      </p:pic>
      <p:sp>
        <p:nvSpPr>
          <p:cNvPr id="6" name="TextBox 5">
            <a:extLst>
              <a:ext uri="{FF2B5EF4-FFF2-40B4-BE49-F238E27FC236}">
                <a16:creationId xmlns:a16="http://schemas.microsoft.com/office/drawing/2014/main" id="{09AC7121-5F60-4742-9EBD-E98FD17C6E4F}"/>
              </a:ext>
            </a:extLst>
          </p:cNvPr>
          <p:cNvSpPr txBox="1"/>
          <p:nvPr/>
        </p:nvSpPr>
        <p:spPr>
          <a:xfrm>
            <a:off x="999067" y="1686481"/>
            <a:ext cx="9042400" cy="3139321"/>
          </a:xfrm>
          <a:prstGeom prst="rect">
            <a:avLst/>
          </a:prstGeom>
          <a:noFill/>
        </p:spPr>
        <p:txBody>
          <a:bodyPr wrap="square" rtlCol="0">
            <a:spAutoFit/>
          </a:bodyPr>
          <a:lstStyle/>
          <a:p>
            <a:r>
              <a:rPr lang="en-US" dirty="0">
                <a:latin typeface="Al Tarikh" pitchFamily="2" charset="-78"/>
                <a:cs typeface="Al Tarikh" pitchFamily="2" charset="-78"/>
              </a:rPr>
              <a:t>The machine learning algorithms applied were Logistic Regression, Random Forest, and Gaussian Naïve Bayes. The scores were as follows:</a:t>
            </a:r>
          </a:p>
          <a:p>
            <a:endParaRPr lang="en-US" dirty="0">
              <a:latin typeface="Al Tarikh" pitchFamily="2" charset="-78"/>
              <a:cs typeface="Al Tarikh" pitchFamily="2" charset="-78"/>
            </a:endParaRPr>
          </a:p>
          <a:p>
            <a:endParaRPr lang="en-US" dirty="0">
              <a:latin typeface="Al Tarikh" pitchFamily="2" charset="-78"/>
              <a:cs typeface="Al Tarikh" pitchFamily="2" charset="-78"/>
            </a:endParaRPr>
          </a:p>
          <a:p>
            <a:r>
              <a:rPr lang="en-US" dirty="0">
                <a:latin typeface="Al Tarikh" pitchFamily="2" charset="-78"/>
                <a:cs typeface="Al Tarikh" pitchFamily="2" charset="-78"/>
              </a:rPr>
              <a:t>Logistic Regression: 66%</a:t>
            </a:r>
          </a:p>
          <a:p>
            <a:endParaRPr lang="en-US" dirty="0">
              <a:latin typeface="Al Tarikh" pitchFamily="2" charset="-78"/>
              <a:cs typeface="Al Tarikh" pitchFamily="2" charset="-78"/>
            </a:endParaRPr>
          </a:p>
          <a:p>
            <a:r>
              <a:rPr lang="en-US" dirty="0">
                <a:latin typeface="Al Tarikh" pitchFamily="2" charset="-78"/>
                <a:cs typeface="Al Tarikh" pitchFamily="2" charset="-78"/>
              </a:rPr>
              <a:t>Random Forest:  52%</a:t>
            </a:r>
          </a:p>
          <a:p>
            <a:endParaRPr lang="en-US" dirty="0">
              <a:latin typeface="Al Tarikh" pitchFamily="2" charset="-78"/>
              <a:cs typeface="Al Tarikh" pitchFamily="2" charset="-78"/>
            </a:endParaRPr>
          </a:p>
          <a:p>
            <a:r>
              <a:rPr lang="en-US" dirty="0">
                <a:latin typeface="Al Tarikh" pitchFamily="2" charset="-78"/>
                <a:cs typeface="Al Tarikh" pitchFamily="2" charset="-78"/>
              </a:rPr>
              <a:t>Naïve Bayes before tweaking VADER: 49%</a:t>
            </a:r>
          </a:p>
          <a:p>
            <a:endParaRPr lang="en-US" dirty="0">
              <a:latin typeface="Al Tarikh" pitchFamily="2" charset="-78"/>
              <a:cs typeface="Al Tarikh" pitchFamily="2" charset="-78"/>
            </a:endParaRPr>
          </a:p>
          <a:p>
            <a:r>
              <a:rPr lang="en-US" dirty="0">
                <a:latin typeface="Al Tarikh" pitchFamily="2" charset="-78"/>
                <a:cs typeface="Al Tarikh" pitchFamily="2" charset="-78"/>
              </a:rPr>
              <a:t>Naïve Bayes after tweaking VADER: 58%</a:t>
            </a:r>
          </a:p>
        </p:txBody>
      </p:sp>
      <p:pic>
        <p:nvPicPr>
          <p:cNvPr id="8" name="Graphic 7">
            <a:extLst>
              <a:ext uri="{FF2B5EF4-FFF2-40B4-BE49-F238E27FC236}">
                <a16:creationId xmlns:a16="http://schemas.microsoft.com/office/drawing/2014/main" id="{9A9604F4-7681-3842-8568-42FB2035F5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00" y="4572000"/>
            <a:ext cx="2286000" cy="2286000"/>
          </a:xfrm>
          <a:prstGeom prst="rect">
            <a:avLst/>
          </a:prstGeom>
        </p:spPr>
      </p:pic>
    </p:spTree>
    <p:extLst>
      <p:ext uri="{BB962C8B-B14F-4D97-AF65-F5344CB8AC3E}">
        <p14:creationId xmlns:p14="http://schemas.microsoft.com/office/powerpoint/2010/main" val="131430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A544-081E-E34E-9557-5970DBF3C7BE}"/>
              </a:ext>
            </a:extLst>
          </p:cNvPr>
          <p:cNvSpPr>
            <a:spLocks noGrp="1"/>
          </p:cNvSpPr>
          <p:nvPr>
            <p:ph type="title"/>
          </p:nvPr>
        </p:nvSpPr>
        <p:spPr/>
        <p:txBody>
          <a:bodyPr/>
          <a:lstStyle/>
          <a:p>
            <a:r>
              <a:rPr lang="en-US" dirty="0">
                <a:latin typeface="Al Tarikh" pitchFamily="2" charset="-78"/>
                <a:cs typeface="Al Tarikh" pitchFamily="2" charset="-78"/>
              </a:rPr>
              <a:t>The Flying Issue</a:t>
            </a:r>
          </a:p>
        </p:txBody>
      </p:sp>
      <p:sp>
        <p:nvSpPr>
          <p:cNvPr id="3" name="Content Placeholder 2">
            <a:extLst>
              <a:ext uri="{FF2B5EF4-FFF2-40B4-BE49-F238E27FC236}">
                <a16:creationId xmlns:a16="http://schemas.microsoft.com/office/drawing/2014/main" id="{8B582070-3CD4-2A40-9418-FEDE2D0309DF}"/>
              </a:ext>
            </a:extLst>
          </p:cNvPr>
          <p:cNvSpPr>
            <a:spLocks noGrp="1"/>
          </p:cNvSpPr>
          <p:nvPr>
            <p:ph idx="1"/>
          </p:nvPr>
        </p:nvSpPr>
        <p:spPr>
          <a:xfrm>
            <a:off x="838200" y="1825625"/>
            <a:ext cx="10515600" cy="4846108"/>
          </a:xfrm>
        </p:spPr>
        <p:txBody>
          <a:bodyPr>
            <a:normAutofit fontScale="92500" lnSpcReduction="20000"/>
          </a:bodyPr>
          <a:lstStyle/>
          <a:p>
            <a:pPr marL="0" indent="0">
              <a:buNone/>
            </a:pPr>
            <a:r>
              <a:rPr lang="en-US" dirty="0">
                <a:latin typeface="Al Tarikh" pitchFamily="2" charset="-78"/>
                <a:cs typeface="Al Tarikh" pitchFamily="2" charset="-78"/>
              </a:rPr>
              <a:t>One of the most prominent if not the most popular airline globally is Emirates Airlines. Promising the best in class service to all of its passengers and an unmatched service transiting through its Dubai International Airport, Emirates has managed to win a multitude of Airline of the Year Awards in many categories. Currently Emirates operates over 3,600 flights a week from its hub in Dubai, with over 150 cities and 80 countries across 6 continents. Its two main competitors are also located in the Middle East, Qatar Airways and Etihad Airways. Together these airlines are known as the big three, each of them competing to provide stellar services from suite based business class seats to entire apartments available to book. With such stiff competition from each other, it is paramount that these airlines will have to work very carefully to address all issues that passengers face and optimize their experience to reduce error found in any of the stations around the world or in any of the flights around the world. </a:t>
            </a:r>
          </a:p>
        </p:txBody>
      </p:sp>
      <p:pic>
        <p:nvPicPr>
          <p:cNvPr id="5" name="Picture 4">
            <a:extLst>
              <a:ext uri="{FF2B5EF4-FFF2-40B4-BE49-F238E27FC236}">
                <a16:creationId xmlns:a16="http://schemas.microsoft.com/office/drawing/2014/main" id="{22A17AEB-30A8-8E40-B357-F47BAF3BA3C4}"/>
              </a:ext>
            </a:extLst>
          </p:cNvPr>
          <p:cNvPicPr>
            <a:picLocks noChangeAspect="1"/>
          </p:cNvPicPr>
          <p:nvPr/>
        </p:nvPicPr>
        <p:blipFill>
          <a:blip r:embed="rId2"/>
          <a:stretch>
            <a:fillRect/>
          </a:stretch>
        </p:blipFill>
        <p:spPr>
          <a:xfrm>
            <a:off x="10447866" y="0"/>
            <a:ext cx="1744133" cy="2499554"/>
          </a:xfrm>
          <a:prstGeom prst="rect">
            <a:avLst/>
          </a:prstGeom>
        </p:spPr>
      </p:pic>
    </p:spTree>
    <p:extLst>
      <p:ext uri="{BB962C8B-B14F-4D97-AF65-F5344CB8AC3E}">
        <p14:creationId xmlns:p14="http://schemas.microsoft.com/office/powerpoint/2010/main" val="268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FF3B-5571-AD42-ADF1-25AA81F33DD0}"/>
              </a:ext>
            </a:extLst>
          </p:cNvPr>
          <p:cNvSpPr>
            <a:spLocks noGrp="1"/>
          </p:cNvSpPr>
          <p:nvPr>
            <p:ph type="title"/>
          </p:nvPr>
        </p:nvSpPr>
        <p:spPr/>
        <p:txBody>
          <a:bodyPr/>
          <a:lstStyle/>
          <a:p>
            <a:r>
              <a:rPr lang="en-US" dirty="0">
                <a:latin typeface="Al Tarikh" pitchFamily="2" charset="-78"/>
                <a:cs typeface="Al Tarikh" pitchFamily="2" charset="-78"/>
              </a:rPr>
              <a:t>The Project</a:t>
            </a:r>
          </a:p>
        </p:txBody>
      </p:sp>
      <p:pic>
        <p:nvPicPr>
          <p:cNvPr id="5" name="Content Placeholder 4">
            <a:extLst>
              <a:ext uri="{FF2B5EF4-FFF2-40B4-BE49-F238E27FC236}">
                <a16:creationId xmlns:a16="http://schemas.microsoft.com/office/drawing/2014/main" id="{155DB55B-35F0-A644-8961-FDA612BB8279}"/>
              </a:ext>
            </a:extLst>
          </p:cNvPr>
          <p:cNvPicPr>
            <a:picLocks noGrp="1" noChangeAspect="1"/>
          </p:cNvPicPr>
          <p:nvPr>
            <p:ph idx="1"/>
          </p:nvPr>
        </p:nvPicPr>
        <p:blipFill>
          <a:blip r:embed="rId2"/>
          <a:stretch>
            <a:fillRect/>
          </a:stretch>
        </p:blipFill>
        <p:spPr>
          <a:xfrm>
            <a:off x="10198100" y="0"/>
            <a:ext cx="1993900" cy="2857500"/>
          </a:xfrm>
        </p:spPr>
      </p:pic>
      <p:sp>
        <p:nvSpPr>
          <p:cNvPr id="6" name="TextBox 5">
            <a:extLst>
              <a:ext uri="{FF2B5EF4-FFF2-40B4-BE49-F238E27FC236}">
                <a16:creationId xmlns:a16="http://schemas.microsoft.com/office/drawing/2014/main" id="{C02E7CE7-5A80-9B49-8AAC-C789A8C9001A}"/>
              </a:ext>
            </a:extLst>
          </p:cNvPr>
          <p:cNvSpPr txBox="1"/>
          <p:nvPr/>
        </p:nvSpPr>
        <p:spPr>
          <a:xfrm>
            <a:off x="838200" y="1715863"/>
            <a:ext cx="9237133" cy="3785652"/>
          </a:xfrm>
          <a:prstGeom prst="rect">
            <a:avLst/>
          </a:prstGeom>
          <a:noFill/>
        </p:spPr>
        <p:txBody>
          <a:bodyPr wrap="square" rtlCol="0">
            <a:spAutoFit/>
          </a:bodyPr>
          <a:lstStyle/>
          <a:p>
            <a:r>
              <a:rPr lang="en-US" sz="2000" dirty="0">
                <a:latin typeface="Al Tarikh" pitchFamily="2" charset="-78"/>
                <a:cs typeface="Al Tarikh" pitchFamily="2" charset="-78"/>
              </a:rPr>
              <a:t>The project I have decided to do for my second capstone is to investigate the issues that passengers face during the entire travel experience, from booking, checking in, inflight, and arrival. One of the best ways to get this information will be through Twitter. Twitter is not only a great social media platform to share your thoughts and ideas, but from a business point of view it is also an excellent ‘focus group’ platform that can help businesses understand the thoughts and sentiments of their customers and clients. The aviation world is such that not many people enjoy travelling to begin with, you may be lacking sleep, flight delays, cancellations, long flights leading to exhaustion, all of these factors accumulate into very frustrated passengers who may then encounter a glitch in the airline system or a mistake by a flight attendant or ticketing agent. These experiences can result to passengers taking out their phones and venting their frustration on twitter, sometimes with photo or video evidence. </a:t>
            </a:r>
          </a:p>
        </p:txBody>
      </p:sp>
    </p:spTree>
    <p:extLst>
      <p:ext uri="{BB962C8B-B14F-4D97-AF65-F5344CB8AC3E}">
        <p14:creationId xmlns:p14="http://schemas.microsoft.com/office/powerpoint/2010/main" val="87154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5FDD-6CBF-F14D-939A-220900108456}"/>
              </a:ext>
            </a:extLst>
          </p:cNvPr>
          <p:cNvSpPr>
            <a:spLocks noGrp="1"/>
          </p:cNvSpPr>
          <p:nvPr>
            <p:ph type="title"/>
          </p:nvPr>
        </p:nvSpPr>
        <p:spPr/>
        <p:txBody>
          <a:bodyPr/>
          <a:lstStyle/>
          <a:p>
            <a:r>
              <a:rPr lang="en-US" dirty="0">
                <a:latin typeface="Al Tarikh" pitchFamily="2" charset="-78"/>
                <a:cs typeface="Al Tarikh" pitchFamily="2" charset="-78"/>
              </a:rPr>
              <a:t>The Strategy</a:t>
            </a:r>
          </a:p>
        </p:txBody>
      </p:sp>
      <p:pic>
        <p:nvPicPr>
          <p:cNvPr id="5" name="Content Placeholder 4">
            <a:extLst>
              <a:ext uri="{FF2B5EF4-FFF2-40B4-BE49-F238E27FC236}">
                <a16:creationId xmlns:a16="http://schemas.microsoft.com/office/drawing/2014/main" id="{9598D58E-5B4E-4447-91BD-60574F3B347C}"/>
              </a:ext>
            </a:extLst>
          </p:cNvPr>
          <p:cNvPicPr>
            <a:picLocks noGrp="1" noChangeAspect="1"/>
          </p:cNvPicPr>
          <p:nvPr>
            <p:ph idx="1"/>
          </p:nvPr>
        </p:nvPicPr>
        <p:blipFill>
          <a:blip r:embed="rId2"/>
          <a:stretch>
            <a:fillRect/>
          </a:stretch>
        </p:blipFill>
        <p:spPr>
          <a:xfrm>
            <a:off x="10198100" y="0"/>
            <a:ext cx="1993900" cy="2857500"/>
          </a:xfrm>
        </p:spPr>
      </p:pic>
      <p:sp>
        <p:nvSpPr>
          <p:cNvPr id="6" name="TextBox 5">
            <a:extLst>
              <a:ext uri="{FF2B5EF4-FFF2-40B4-BE49-F238E27FC236}">
                <a16:creationId xmlns:a16="http://schemas.microsoft.com/office/drawing/2014/main" id="{327A0B93-90A4-EB48-8DB7-AD201AFA2D0E}"/>
              </a:ext>
            </a:extLst>
          </p:cNvPr>
          <p:cNvSpPr txBox="1"/>
          <p:nvPr/>
        </p:nvSpPr>
        <p:spPr>
          <a:xfrm>
            <a:off x="838200" y="1686481"/>
            <a:ext cx="9338733" cy="3693319"/>
          </a:xfrm>
          <a:prstGeom prst="rect">
            <a:avLst/>
          </a:prstGeom>
          <a:noFill/>
        </p:spPr>
        <p:txBody>
          <a:bodyPr wrap="square" rtlCol="0">
            <a:spAutoFit/>
          </a:bodyPr>
          <a:lstStyle/>
          <a:p>
            <a:r>
              <a:rPr lang="en-US" sz="2400" dirty="0">
                <a:latin typeface="Al Tarikh" pitchFamily="2" charset="-78"/>
                <a:cs typeface="Al Tarikh" pitchFamily="2" charset="-78"/>
              </a:rPr>
              <a:t>My plan of action was to first collect the data and create a database, clean the data, wrangle the data, perform a brief exploratory data analysis on it since there is not much exploratory analysis that can be done on text data, apply a sentiment analysis on it to determine whether a tweet is negative, positive, or neutral. Lastly, I wanted to flex my machine learning muscles and apply some classification algorithms to determine whether the tweet would be positive or negative. These algorithms would be Naïve Bayes Gaussian, Logistic Regression, and Random Forest. </a:t>
            </a:r>
          </a:p>
          <a:p>
            <a:endParaRPr lang="en-US" dirty="0"/>
          </a:p>
        </p:txBody>
      </p:sp>
    </p:spTree>
    <p:extLst>
      <p:ext uri="{BB962C8B-B14F-4D97-AF65-F5344CB8AC3E}">
        <p14:creationId xmlns:p14="http://schemas.microsoft.com/office/powerpoint/2010/main" val="183191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D334AE-8EF7-D64E-BD85-66E511CDD261}"/>
              </a:ext>
            </a:extLst>
          </p:cNvPr>
          <p:cNvPicPr>
            <a:picLocks noGrp="1" noChangeAspect="1"/>
          </p:cNvPicPr>
          <p:nvPr>
            <p:ph idx="1"/>
          </p:nvPr>
        </p:nvPicPr>
        <p:blipFill>
          <a:blip r:embed="rId2"/>
          <a:stretch>
            <a:fillRect/>
          </a:stretch>
        </p:blipFill>
        <p:spPr>
          <a:xfrm>
            <a:off x="10198100" y="0"/>
            <a:ext cx="1993900" cy="2857500"/>
          </a:xfrm>
        </p:spPr>
      </p:pic>
      <p:pic>
        <p:nvPicPr>
          <p:cNvPr id="7" name="Picture 6">
            <a:extLst>
              <a:ext uri="{FF2B5EF4-FFF2-40B4-BE49-F238E27FC236}">
                <a16:creationId xmlns:a16="http://schemas.microsoft.com/office/drawing/2014/main" id="{97979C20-9129-9A4E-B4AA-242E8160E7A1}"/>
              </a:ext>
            </a:extLst>
          </p:cNvPr>
          <p:cNvPicPr>
            <a:picLocks noChangeAspect="1"/>
          </p:cNvPicPr>
          <p:nvPr/>
        </p:nvPicPr>
        <p:blipFill>
          <a:blip r:embed="rId3"/>
          <a:stretch>
            <a:fillRect/>
          </a:stretch>
        </p:blipFill>
        <p:spPr>
          <a:xfrm>
            <a:off x="455083" y="2857500"/>
            <a:ext cx="9743017" cy="3701723"/>
          </a:xfrm>
          <a:prstGeom prst="rect">
            <a:avLst/>
          </a:prstGeom>
        </p:spPr>
      </p:pic>
      <p:sp>
        <p:nvSpPr>
          <p:cNvPr id="8" name="TextBox 7">
            <a:extLst>
              <a:ext uri="{FF2B5EF4-FFF2-40B4-BE49-F238E27FC236}">
                <a16:creationId xmlns:a16="http://schemas.microsoft.com/office/drawing/2014/main" id="{FF7E8158-D6A3-FC42-BFCD-5B4A7C28001D}"/>
              </a:ext>
            </a:extLst>
          </p:cNvPr>
          <p:cNvSpPr txBox="1"/>
          <p:nvPr/>
        </p:nvSpPr>
        <p:spPr>
          <a:xfrm>
            <a:off x="758826" y="355598"/>
            <a:ext cx="9135532" cy="2308324"/>
          </a:xfrm>
          <a:prstGeom prst="rect">
            <a:avLst/>
          </a:prstGeom>
          <a:noFill/>
        </p:spPr>
        <p:txBody>
          <a:bodyPr wrap="square" rtlCol="0">
            <a:spAutoFit/>
          </a:bodyPr>
          <a:lstStyle/>
          <a:p>
            <a:r>
              <a:rPr lang="en-US" sz="2400" dirty="0">
                <a:latin typeface="Al Tarikh" pitchFamily="2" charset="-78"/>
                <a:cs typeface="Al Tarikh" pitchFamily="2" charset="-78"/>
              </a:rPr>
              <a:t>Upon getting the tweets, I wanted to analyze whether there was a distinction with dates and the tweets. There was a spike in tweets on May 15</a:t>
            </a:r>
            <a:r>
              <a:rPr lang="en-US" sz="2400" baseline="30000" dirty="0">
                <a:latin typeface="Al Tarikh" pitchFamily="2" charset="-78"/>
                <a:cs typeface="Al Tarikh" pitchFamily="2" charset="-78"/>
              </a:rPr>
              <a:t>th</a:t>
            </a:r>
            <a:r>
              <a:rPr lang="en-US" sz="2400" dirty="0">
                <a:latin typeface="Al Tarikh" pitchFamily="2" charset="-78"/>
                <a:cs typeface="Al Tarikh" pitchFamily="2" charset="-78"/>
              </a:rPr>
              <a:t>, 2019, which is a Wednesday. I checked online whether there were any special events happening that day and nothing came up. We can assume since there is a higher rate of passengers on a Wednesday due to cheaper flights we have more tweets that day. </a:t>
            </a:r>
          </a:p>
        </p:txBody>
      </p:sp>
    </p:spTree>
    <p:extLst>
      <p:ext uri="{BB962C8B-B14F-4D97-AF65-F5344CB8AC3E}">
        <p14:creationId xmlns:p14="http://schemas.microsoft.com/office/powerpoint/2010/main" val="106543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0E9A49-D7C3-4D47-B083-CFBBC6AC7159}"/>
              </a:ext>
            </a:extLst>
          </p:cNvPr>
          <p:cNvPicPr>
            <a:picLocks noGrp="1" noChangeAspect="1"/>
          </p:cNvPicPr>
          <p:nvPr>
            <p:ph idx="1"/>
          </p:nvPr>
        </p:nvPicPr>
        <p:blipFill>
          <a:blip r:embed="rId2"/>
          <a:stretch>
            <a:fillRect/>
          </a:stretch>
        </p:blipFill>
        <p:spPr>
          <a:xfrm>
            <a:off x="10198100" y="0"/>
            <a:ext cx="1993900" cy="2857500"/>
          </a:xfrm>
        </p:spPr>
      </p:pic>
      <p:pic>
        <p:nvPicPr>
          <p:cNvPr id="7" name="Picture 6">
            <a:extLst>
              <a:ext uri="{FF2B5EF4-FFF2-40B4-BE49-F238E27FC236}">
                <a16:creationId xmlns:a16="http://schemas.microsoft.com/office/drawing/2014/main" id="{0B993424-B46C-3F42-A7E0-74E16EDE8CD6}"/>
              </a:ext>
            </a:extLst>
          </p:cNvPr>
          <p:cNvPicPr>
            <a:picLocks noChangeAspect="1"/>
          </p:cNvPicPr>
          <p:nvPr/>
        </p:nvPicPr>
        <p:blipFill>
          <a:blip r:embed="rId3"/>
          <a:stretch>
            <a:fillRect/>
          </a:stretch>
        </p:blipFill>
        <p:spPr>
          <a:xfrm>
            <a:off x="838200" y="2755900"/>
            <a:ext cx="6477000" cy="4102100"/>
          </a:xfrm>
          <a:prstGeom prst="rect">
            <a:avLst/>
          </a:prstGeom>
        </p:spPr>
      </p:pic>
      <p:sp>
        <p:nvSpPr>
          <p:cNvPr id="9" name="TextBox 8">
            <a:extLst>
              <a:ext uri="{FF2B5EF4-FFF2-40B4-BE49-F238E27FC236}">
                <a16:creationId xmlns:a16="http://schemas.microsoft.com/office/drawing/2014/main" id="{71D5C794-4356-0545-9114-F1D4DC8AF2FD}"/>
              </a:ext>
            </a:extLst>
          </p:cNvPr>
          <p:cNvSpPr txBox="1"/>
          <p:nvPr/>
        </p:nvSpPr>
        <p:spPr>
          <a:xfrm>
            <a:off x="1236133" y="694266"/>
            <a:ext cx="8517467" cy="2677656"/>
          </a:xfrm>
          <a:prstGeom prst="rect">
            <a:avLst/>
          </a:prstGeom>
          <a:noFill/>
        </p:spPr>
        <p:txBody>
          <a:bodyPr wrap="square" rtlCol="0">
            <a:spAutoFit/>
          </a:bodyPr>
          <a:lstStyle/>
          <a:p>
            <a:r>
              <a:rPr lang="en-US" sz="2400" dirty="0">
                <a:latin typeface="Al Tarikh" pitchFamily="2" charset="-78"/>
                <a:cs typeface="Al Tarikh" pitchFamily="2" charset="-78"/>
              </a:rPr>
              <a:t>Next I wanted to have a look at the sources of the tweets to see if they were done on mobile phones or on a computer. This could give a hint whether these tweets were written on the spot in anger or in joy or on a computer after the passenger dealt with the entire experience first. The results showed iPhone sitting at 44.5% and Android at 33% taking the most claim with 10% going to web clients.</a:t>
            </a:r>
          </a:p>
        </p:txBody>
      </p:sp>
    </p:spTree>
    <p:extLst>
      <p:ext uri="{BB962C8B-B14F-4D97-AF65-F5344CB8AC3E}">
        <p14:creationId xmlns:p14="http://schemas.microsoft.com/office/powerpoint/2010/main" val="37871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ADED79-219D-4242-B26E-96449053FE71}"/>
              </a:ext>
            </a:extLst>
          </p:cNvPr>
          <p:cNvPicPr>
            <a:picLocks noGrp="1" noChangeAspect="1"/>
          </p:cNvPicPr>
          <p:nvPr>
            <p:ph idx="1"/>
          </p:nvPr>
        </p:nvPicPr>
        <p:blipFill>
          <a:blip r:embed="rId2"/>
          <a:stretch>
            <a:fillRect/>
          </a:stretch>
        </p:blipFill>
        <p:spPr>
          <a:xfrm>
            <a:off x="10198100" y="0"/>
            <a:ext cx="1993900" cy="2857500"/>
          </a:xfrm>
        </p:spPr>
      </p:pic>
      <p:sp>
        <p:nvSpPr>
          <p:cNvPr id="6" name="TextBox 5">
            <a:extLst>
              <a:ext uri="{FF2B5EF4-FFF2-40B4-BE49-F238E27FC236}">
                <a16:creationId xmlns:a16="http://schemas.microsoft.com/office/drawing/2014/main" id="{EB4A1C98-D1D6-0347-BD0C-C913D69BBF90}"/>
              </a:ext>
            </a:extLst>
          </p:cNvPr>
          <p:cNvSpPr txBox="1"/>
          <p:nvPr/>
        </p:nvSpPr>
        <p:spPr>
          <a:xfrm>
            <a:off x="1066800" y="541867"/>
            <a:ext cx="8923867" cy="1815882"/>
          </a:xfrm>
          <a:prstGeom prst="rect">
            <a:avLst/>
          </a:prstGeom>
          <a:noFill/>
        </p:spPr>
        <p:txBody>
          <a:bodyPr wrap="square" rtlCol="0">
            <a:spAutoFit/>
          </a:bodyPr>
          <a:lstStyle/>
          <a:p>
            <a:r>
              <a:rPr lang="en-US" sz="2800" dirty="0">
                <a:latin typeface="Al Tarikh" pitchFamily="2" charset="-78"/>
                <a:cs typeface="Al Tarikh" pitchFamily="2" charset="-78"/>
              </a:rPr>
              <a:t>Here is another bar graph showing the count of the sources. Twitter for iPhone going just shy of 200 while Android just below 150. The next in line was web client sitting just below 50.</a:t>
            </a:r>
          </a:p>
        </p:txBody>
      </p:sp>
      <p:pic>
        <p:nvPicPr>
          <p:cNvPr id="8" name="Picture 7">
            <a:extLst>
              <a:ext uri="{FF2B5EF4-FFF2-40B4-BE49-F238E27FC236}">
                <a16:creationId xmlns:a16="http://schemas.microsoft.com/office/drawing/2014/main" id="{DBEB8580-C63C-1041-9D62-CE86CF64499D}"/>
              </a:ext>
            </a:extLst>
          </p:cNvPr>
          <p:cNvPicPr>
            <a:picLocks noChangeAspect="1"/>
          </p:cNvPicPr>
          <p:nvPr/>
        </p:nvPicPr>
        <p:blipFill>
          <a:blip r:embed="rId3"/>
          <a:stretch>
            <a:fillRect/>
          </a:stretch>
        </p:blipFill>
        <p:spPr>
          <a:xfrm>
            <a:off x="1066800" y="2230967"/>
            <a:ext cx="4978400" cy="4394200"/>
          </a:xfrm>
          <a:prstGeom prst="rect">
            <a:avLst/>
          </a:prstGeom>
        </p:spPr>
      </p:pic>
    </p:spTree>
    <p:extLst>
      <p:ext uri="{BB962C8B-B14F-4D97-AF65-F5344CB8AC3E}">
        <p14:creationId xmlns:p14="http://schemas.microsoft.com/office/powerpoint/2010/main" val="27042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F26F09-8FF3-C548-B588-D288823F2004}"/>
              </a:ext>
            </a:extLst>
          </p:cNvPr>
          <p:cNvPicPr>
            <a:picLocks noGrp="1" noChangeAspect="1"/>
          </p:cNvPicPr>
          <p:nvPr>
            <p:ph idx="1"/>
          </p:nvPr>
        </p:nvPicPr>
        <p:blipFill>
          <a:blip r:embed="rId2"/>
          <a:stretch>
            <a:fillRect/>
          </a:stretch>
        </p:blipFill>
        <p:spPr>
          <a:xfrm>
            <a:off x="10198100" y="0"/>
            <a:ext cx="1993900" cy="2857500"/>
          </a:xfrm>
        </p:spPr>
      </p:pic>
      <p:pic>
        <p:nvPicPr>
          <p:cNvPr id="7" name="Picture 6">
            <a:extLst>
              <a:ext uri="{FF2B5EF4-FFF2-40B4-BE49-F238E27FC236}">
                <a16:creationId xmlns:a16="http://schemas.microsoft.com/office/drawing/2014/main" id="{2904F8B7-0536-5649-B63B-61578BE71D3B}"/>
              </a:ext>
            </a:extLst>
          </p:cNvPr>
          <p:cNvPicPr>
            <a:picLocks noChangeAspect="1"/>
          </p:cNvPicPr>
          <p:nvPr/>
        </p:nvPicPr>
        <p:blipFill>
          <a:blip r:embed="rId3"/>
          <a:stretch>
            <a:fillRect/>
          </a:stretch>
        </p:blipFill>
        <p:spPr>
          <a:xfrm>
            <a:off x="838200" y="2260725"/>
            <a:ext cx="7162800" cy="4521200"/>
          </a:xfrm>
          <a:prstGeom prst="rect">
            <a:avLst/>
          </a:prstGeom>
        </p:spPr>
      </p:pic>
      <p:sp>
        <p:nvSpPr>
          <p:cNvPr id="8" name="TextBox 7">
            <a:extLst>
              <a:ext uri="{FF2B5EF4-FFF2-40B4-BE49-F238E27FC236}">
                <a16:creationId xmlns:a16="http://schemas.microsoft.com/office/drawing/2014/main" id="{30BFC9F8-6616-8A42-90AD-8E0C9D24D111}"/>
              </a:ext>
            </a:extLst>
          </p:cNvPr>
          <p:cNvSpPr txBox="1"/>
          <p:nvPr/>
        </p:nvSpPr>
        <p:spPr>
          <a:xfrm>
            <a:off x="838200" y="321733"/>
            <a:ext cx="9152467" cy="1938992"/>
          </a:xfrm>
          <a:prstGeom prst="rect">
            <a:avLst/>
          </a:prstGeom>
          <a:noFill/>
        </p:spPr>
        <p:txBody>
          <a:bodyPr wrap="square" rtlCol="0">
            <a:spAutoFit/>
          </a:bodyPr>
          <a:lstStyle/>
          <a:p>
            <a:r>
              <a:rPr lang="en-US" sz="2400" dirty="0">
                <a:latin typeface="Al Tarikh" pitchFamily="2" charset="-78"/>
                <a:cs typeface="Al Tarikh" pitchFamily="2" charset="-78"/>
              </a:rPr>
              <a:t>Here is a general word cloud before running any sentiment analysis, these are all tweets positive or negative or neutral. The expectations are pretty standard, with Thank, flight, Dubai, please check, are the common words found. Lets dive further into this with positive and negative tweets. </a:t>
            </a:r>
          </a:p>
        </p:txBody>
      </p:sp>
    </p:spTree>
    <p:extLst>
      <p:ext uri="{BB962C8B-B14F-4D97-AF65-F5344CB8AC3E}">
        <p14:creationId xmlns:p14="http://schemas.microsoft.com/office/powerpoint/2010/main" val="124770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25CDE6-A679-D442-B05E-085A37CFD581}"/>
              </a:ext>
            </a:extLst>
          </p:cNvPr>
          <p:cNvPicPr>
            <a:picLocks noGrp="1" noChangeAspect="1"/>
          </p:cNvPicPr>
          <p:nvPr>
            <p:ph idx="1"/>
          </p:nvPr>
        </p:nvPicPr>
        <p:blipFill>
          <a:blip r:embed="rId2"/>
          <a:stretch>
            <a:fillRect/>
          </a:stretch>
        </p:blipFill>
        <p:spPr>
          <a:xfrm>
            <a:off x="719223" y="2350559"/>
            <a:ext cx="6858888" cy="4351338"/>
          </a:xfrm>
        </p:spPr>
      </p:pic>
      <p:pic>
        <p:nvPicPr>
          <p:cNvPr id="7" name="Picture 6">
            <a:extLst>
              <a:ext uri="{FF2B5EF4-FFF2-40B4-BE49-F238E27FC236}">
                <a16:creationId xmlns:a16="http://schemas.microsoft.com/office/drawing/2014/main" id="{F60DE7CC-117C-8A46-A743-9EB6011C3918}"/>
              </a:ext>
            </a:extLst>
          </p:cNvPr>
          <p:cNvPicPr>
            <a:picLocks noChangeAspect="1"/>
          </p:cNvPicPr>
          <p:nvPr/>
        </p:nvPicPr>
        <p:blipFill>
          <a:blip r:embed="rId3"/>
          <a:stretch>
            <a:fillRect/>
          </a:stretch>
        </p:blipFill>
        <p:spPr>
          <a:xfrm>
            <a:off x="10198100" y="0"/>
            <a:ext cx="1993900" cy="2857500"/>
          </a:xfrm>
          <a:prstGeom prst="rect">
            <a:avLst/>
          </a:prstGeom>
        </p:spPr>
      </p:pic>
      <p:sp>
        <p:nvSpPr>
          <p:cNvPr id="8" name="TextBox 7">
            <a:extLst>
              <a:ext uri="{FF2B5EF4-FFF2-40B4-BE49-F238E27FC236}">
                <a16:creationId xmlns:a16="http://schemas.microsoft.com/office/drawing/2014/main" id="{F1DF1A7D-7FED-314A-AEE1-B6AB73B80E92}"/>
              </a:ext>
            </a:extLst>
          </p:cNvPr>
          <p:cNvSpPr txBox="1"/>
          <p:nvPr/>
        </p:nvSpPr>
        <p:spPr>
          <a:xfrm>
            <a:off x="719224" y="270934"/>
            <a:ext cx="9271444" cy="1815882"/>
          </a:xfrm>
          <a:prstGeom prst="rect">
            <a:avLst/>
          </a:prstGeom>
          <a:noFill/>
        </p:spPr>
        <p:txBody>
          <a:bodyPr wrap="square" rtlCol="0">
            <a:spAutoFit/>
          </a:bodyPr>
          <a:lstStyle/>
          <a:p>
            <a:r>
              <a:rPr lang="en-US" sz="2800" dirty="0">
                <a:latin typeface="Al Tarikh" pitchFamily="2" charset="-78"/>
                <a:cs typeface="Al Tarikh" pitchFamily="2" charset="-78"/>
              </a:rPr>
              <a:t>Here is the word cloud for positive tweets. The highest counts go to Thank, great, flight, Emirates, help free. These are expected as these would be considered positive words coming from passengers with a positive experience. </a:t>
            </a:r>
          </a:p>
        </p:txBody>
      </p:sp>
    </p:spTree>
    <p:extLst>
      <p:ext uri="{BB962C8B-B14F-4D97-AF65-F5344CB8AC3E}">
        <p14:creationId xmlns:p14="http://schemas.microsoft.com/office/powerpoint/2010/main" val="118103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895</Words>
  <Application>Microsoft Macintosh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 Tarikh</vt:lpstr>
      <vt:lpstr>Arial</vt:lpstr>
      <vt:lpstr>Calibri</vt:lpstr>
      <vt:lpstr>Calibri Light</vt:lpstr>
      <vt:lpstr>Office Theme</vt:lpstr>
      <vt:lpstr>Emirates Support Natural Language Processing Project</vt:lpstr>
      <vt:lpstr>The Flying Issue</vt:lpstr>
      <vt:lpstr>The Project</vt:lpstr>
      <vt:lpstr>The Strategy</vt:lpstr>
      <vt:lpstr>PowerPoint Presentation</vt:lpstr>
      <vt:lpstr>PowerPoint Presentation</vt:lpstr>
      <vt:lpstr>PowerPoint Presentation</vt:lpstr>
      <vt:lpstr>PowerPoint Presentation</vt:lpstr>
      <vt:lpstr>PowerPoint Presentation</vt:lpstr>
      <vt:lpstr>PowerPoint Presentation</vt:lpstr>
      <vt:lpstr>Machine Learning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Emirates Support Natural Language Processing Project</dc:title>
  <dc:creator>Abbas Qureshi</dc:creator>
  <cp:lastModifiedBy>Abbas Qureshi</cp:lastModifiedBy>
  <cp:revision>9</cp:revision>
  <dcterms:created xsi:type="dcterms:W3CDTF">2019-06-25T18:16:53Z</dcterms:created>
  <dcterms:modified xsi:type="dcterms:W3CDTF">2019-06-25T19:08:31Z</dcterms:modified>
</cp:coreProperties>
</file>