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Lst>
  <p:sldSz cy="5143500" cx="9144000"/>
  <p:notesSz cx="6858000" cy="9144000"/>
  <p:embeddedFontLst>
    <p:embeddedFont>
      <p:font typeface="PT Sans Narrow"/>
      <p:regular r:id="rId128"/>
      <p:bold r:id="rId129"/>
    </p:embeddedFont>
    <p:embeddedFont>
      <p:font typeface="Open Sans"/>
      <p:regular r:id="rId130"/>
      <p:bold r:id="rId131"/>
      <p:italic r:id="rId132"/>
      <p:boldItalic r:id="rId1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9B301A-F479-4086-B353-087C20541ABE}">
  <a:tblStyle styleId="{1D9B301A-F479-4086-B353-087C20541A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font" Target="fonts/PTSansNarrow-bold.fntdata"/><Relationship Id="rId128" Type="http://schemas.openxmlformats.org/officeDocument/2006/relationships/font" Target="fonts/PTSansNarrow-regular.fntdata"/><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2" Type="http://schemas.openxmlformats.org/officeDocument/2006/relationships/font" Target="fonts/OpenSans-italic.fntdata"/><Relationship Id="rId131" Type="http://schemas.openxmlformats.org/officeDocument/2006/relationships/font" Target="fonts/OpenSans-bold.fntdata"/><Relationship Id="rId130" Type="http://schemas.openxmlformats.org/officeDocument/2006/relationships/font" Target="fonts/OpenSans-regular.fntdata"/><Relationship Id="rId133" Type="http://schemas.openxmlformats.org/officeDocument/2006/relationships/font" Target="fonts/OpenSans-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1bc244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1bc244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1bc244ca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1bc244ca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6440b97c7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6440b97c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6440b97c7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6440b97c7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g6440b97c7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6440b97c7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6440b97c7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6440b97c7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6440b97c7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6440b97c7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6ad611376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6ad611376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6ad611376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6ad611376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6ad611376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6ad611376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6ad611376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6ad611376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6bd1ca08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6bd1ca08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1bc244c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1bc244c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6bd1ca088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6bd1ca088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6bd1ca08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6bd1ca08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6bd1ca08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6bd1ca08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g6bd1ca088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6bd1ca08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Google Shape;741;g6bd1ca088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6bd1ca088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g6bd1ca088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6bd1ca088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6c29800a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6c29800a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6c29800ab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6c29800a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6c29800ab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6c29800ab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g6c29800ab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6c29800ab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1bc244c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1bc244c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6c29800ab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6c29800ab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6c29800ab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6c29800ab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1bc244ca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1bc244c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1bc244ca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1bc244ca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1bc244ca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1bc244ca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1bc244ca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1bc244ca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1bc244ca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1bc244ca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1bc244ca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1bc244ca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1bc244ca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1bc244ca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1bc244c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1bc244c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1bc244ca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1bc244ca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064997ab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064997ab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1bc244ca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1bc244ca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1bc244ca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1bc244ca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1bc244ca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1bc244ca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1bc244ca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1bc244ca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1bc244ca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1bc244ca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1bc244ca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1bc244ca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1bc244ca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1bc244ca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feb0a8ea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feb0a8ea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1bc244c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1bc244c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778b5f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778b5f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778b5fd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778b5fd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feb0a8e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feb0a8e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feb0a8e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feb0a8e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feb0a8e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feb0a8e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feb0a8ea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feb0a8ea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feb0a8ea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feb0a8ea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feb0a8ea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feb0a8ea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feb0a8ea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feb0a8ea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feb0a8ea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feb0a8ea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1bc244ca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1bc244ca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feb0a8ea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feb0a8ea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feb0a8ea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feb0a8ea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feb0a8ea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feb0a8ea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feb0a8ea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feb0a8ea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feb0a8ea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feb0a8ea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feb0a8ea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feb0a8ea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feb0a8ea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feb0a8ea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feb0a8ea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feb0a8ea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feb0a8ea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feb0a8ea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feb0a8ea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feb0a8ea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1bc244c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1bc244c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feb0a8ea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feb0a8ea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600ff0563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00ff0563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00ff0563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00ff056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600ff0563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00ff0563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00ff0563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00ff0563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600ff0563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00ff0563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61d0d0a2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1d0d0a2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15a030e9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15a030e9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15a030e9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15a030e9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15a030e9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15a030e9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064997ab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064997ab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15a030e9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15a030e9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15a030e9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15a030e9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615a030e98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15a030e98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615a030e9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615a030e9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615a030e98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15a030e98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61df2e0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61df2e0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61eb8545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61eb8545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61eb85452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1eb8545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61eb85452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1eb85452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61eb8545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61eb8545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1bc244ca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1bc244ca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61eb85452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61eb85452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61eb85452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61eb85452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61eb85452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1eb85452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61eb85452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61eb85452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61eb85452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1eb85452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61eb85452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61eb85452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61eb85452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61eb85452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61eb85452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61eb85452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6343ed35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6343ed35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6343ed351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6343ed351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1bc244ca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1bc244ca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63f7d5cc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63f7d5c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63f7d5cc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63f7d5cc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63f7d5cc7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63f7d5cc7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63f7d5cc7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63f7d5cc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63f7d5cc7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63f7d5cc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63f7d5cc7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63f7d5cc7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63f7d5cc7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3f7d5cc7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63f7d5cc7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63f7d5cc7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63f7d5cc7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63f7d5cc7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63f7d5cc7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63f7d5cc7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1bc244c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1bc244c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63f7d5cc7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3f7d5cc7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63f7d5cc7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63f7d5cc7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63f7d5cc7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3f7d5cc7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63f7d5cc7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63f7d5cc7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63f7d5cc7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63f7d5cc7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63f7d5cc7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63f7d5cc7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6440b97c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6440b97c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6440b97c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6440b97c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6440b97c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440b97c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6440b97c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6440b97c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prowesscorp.com/whats-the-difference-between-artificial-intelligence-ai-machine-learning-and-deep-learn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forbes.com/sites/louiscolumbus/2019/03/27/roundup-of-machine-learning-forecasts-and-market-estimates-2019/#399b12c0769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www.geeksforgeeks.org/regression-classification-supervised-machine-learning/"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github.com/zalandoresearch/fashion-mni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FUNDAMENTALS OF DEEP LEARNING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Chapter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11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Back At Our First Example</a:t>
            </a:r>
            <a:endParaRPr/>
          </a:p>
        </p:txBody>
      </p:sp>
      <p:sp>
        <p:nvSpPr>
          <p:cNvPr id="659" name="Google Shape;659;p11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300">
                <a:solidFill>
                  <a:srgbClr val="212121"/>
                </a:solidFill>
                <a:highlight>
                  <a:schemeClr val="lt1"/>
                </a:highlight>
                <a:latin typeface="Courier New"/>
                <a:ea typeface="Courier New"/>
                <a:cs typeface="Courier New"/>
                <a:sym typeface="Courier New"/>
              </a:rPr>
              <a:t>model = tf.keras.models.Sequential([tf.keras.layers.Flatten(),                                     tf.keras.layers.Dense(512, activation=tf.nn.relu),                           tf.keras.layers.Dense(10, activation=tf.nn.softmax)])</a:t>
            </a:r>
            <a:endParaRPr i="1" sz="1300">
              <a:solidFill>
                <a:srgbClr val="212121"/>
              </a:solidFill>
              <a:highlight>
                <a:schemeClr val="lt1"/>
              </a:highlight>
              <a:latin typeface="Courier New"/>
              <a:ea typeface="Courier New"/>
              <a:cs typeface="Courier New"/>
              <a:sym typeface="Courier New"/>
            </a:endParaRPr>
          </a:p>
          <a:p>
            <a:pPr indent="0" lvl="0" marL="0" rtl="0" algn="l">
              <a:spcBef>
                <a:spcPts val="800"/>
              </a:spcBef>
              <a:spcAft>
                <a:spcPts val="0"/>
              </a:spcAft>
              <a:buNone/>
            </a:pPr>
            <a:r>
              <a:rPr lang="en"/>
              <a:t>Now we understand that this network consists of a chain of two Dense layers, that each layer applies a few simple tensor operations to the input data, and that these operations involve weight tensors. Weight tensors, which are attributes of the layers, are where the knowledge of the network persists.  </a:t>
            </a:r>
            <a:endParaRPr/>
          </a:p>
          <a:p>
            <a:pPr indent="0" lvl="0" marL="0" rtl="0" algn="l">
              <a:spcBef>
                <a:spcPts val="1600"/>
              </a:spcBef>
              <a:spcAft>
                <a:spcPts val="160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11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Back At Our First Example</a:t>
            </a:r>
            <a:endParaRPr/>
          </a:p>
        </p:txBody>
      </p:sp>
      <p:sp>
        <p:nvSpPr>
          <p:cNvPr id="665" name="Google Shape;665;p11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300">
                <a:solidFill>
                  <a:srgbClr val="212121"/>
                </a:solidFill>
                <a:highlight>
                  <a:schemeClr val="lt1"/>
                </a:highlight>
                <a:latin typeface="Courier New"/>
                <a:ea typeface="Courier New"/>
                <a:cs typeface="Courier New"/>
                <a:sym typeface="Courier New"/>
              </a:rPr>
              <a:t>model.compile(optimizer = tf.keras.optimizers.Adam(), loss = 'sparse_categorical_crossentropy', metrics = ['accuracy'])</a:t>
            </a:r>
            <a:endParaRPr i="1" sz="1300">
              <a:solidFill>
                <a:srgbClr val="212121"/>
              </a:solidFill>
              <a:highlight>
                <a:schemeClr val="lt1"/>
              </a:highlight>
              <a:latin typeface="Courier New"/>
              <a:ea typeface="Courier New"/>
              <a:cs typeface="Courier New"/>
              <a:sym typeface="Courier New"/>
            </a:endParaRPr>
          </a:p>
          <a:p>
            <a:pPr indent="0" lvl="0" marL="0" rtl="0" algn="just">
              <a:spcBef>
                <a:spcPts val="800"/>
              </a:spcBef>
              <a:spcAft>
                <a:spcPts val="0"/>
              </a:spcAft>
              <a:buNone/>
            </a:pPr>
            <a:r>
              <a:rPr lang="en"/>
              <a:t>This was the network-compilation step: Now we understand that the loss function is </a:t>
            </a:r>
            <a:r>
              <a:rPr i="1" lang="en" sz="1300">
                <a:solidFill>
                  <a:srgbClr val="212121"/>
                </a:solidFill>
                <a:highlight>
                  <a:schemeClr val="lt1"/>
                </a:highlight>
                <a:latin typeface="Courier New"/>
                <a:ea typeface="Courier New"/>
                <a:cs typeface="Courier New"/>
                <a:sym typeface="Courier New"/>
              </a:rPr>
              <a:t>sparse_categorical_crossentropy</a:t>
            </a:r>
            <a:r>
              <a:rPr lang="en"/>
              <a:t> that’s used as a feedback signal for learning the weight tensors, and which the training phase will attempt to minimize. We also know that this reduction of the loss happens via minibatch stochastic gradient descent. The exact rules governing a specific use of gradient descent are defined by the </a:t>
            </a:r>
            <a:r>
              <a:rPr i="1" lang="en">
                <a:latin typeface="Courier New"/>
                <a:ea typeface="Courier New"/>
                <a:cs typeface="Courier New"/>
                <a:sym typeface="Courier New"/>
              </a:rPr>
              <a:t>Adam </a:t>
            </a:r>
            <a:r>
              <a:rPr lang="en"/>
              <a:t>optimizer passed as the first argument.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1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Back At Our First Example</a:t>
            </a:r>
            <a:endParaRPr/>
          </a:p>
        </p:txBody>
      </p:sp>
      <p:sp>
        <p:nvSpPr>
          <p:cNvPr id="671" name="Google Shape;671;p1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F</a:t>
            </a:r>
            <a:r>
              <a:rPr lang="en"/>
              <a:t>inally, this was the training loop: </a:t>
            </a:r>
            <a:endParaRPr/>
          </a:p>
          <a:p>
            <a:pPr indent="0" lvl="0" marL="0" rtl="0" algn="l">
              <a:lnSpc>
                <a:spcPct val="100000"/>
              </a:lnSpc>
              <a:spcBef>
                <a:spcPts val="1600"/>
              </a:spcBef>
              <a:spcAft>
                <a:spcPts val="0"/>
              </a:spcAft>
              <a:buNone/>
            </a:pPr>
            <a:r>
              <a:rPr i="1" lang="en" sz="1300">
                <a:solidFill>
                  <a:srgbClr val="212121"/>
                </a:solidFill>
                <a:highlight>
                  <a:schemeClr val="lt1"/>
                </a:highlight>
                <a:latin typeface="Courier New"/>
                <a:ea typeface="Courier New"/>
                <a:cs typeface="Courier New"/>
                <a:sym typeface="Courier New"/>
              </a:rPr>
              <a:t>model.fit(training_images, training_labels, epochs=5, batch_size=128)</a:t>
            </a:r>
            <a:endParaRPr/>
          </a:p>
          <a:p>
            <a:pPr indent="0" lvl="0" marL="0" rtl="0" algn="just">
              <a:spcBef>
                <a:spcPts val="800"/>
              </a:spcBef>
              <a:spcAft>
                <a:spcPts val="0"/>
              </a:spcAft>
              <a:buNone/>
            </a:pPr>
            <a:r>
              <a:rPr lang="en"/>
              <a:t>Now we understand what happens when you call fit: the network will start to iterate on the training data in mini-batches of 128 samples, 5 times over (each iteration over all the training data is called an epoch). At each iteration, the network will compute the gradients of the weights with regard to the loss on the batch, and update the weights accordingly. At this point, we know most of what there is to know about neural networks. </a:t>
            </a:r>
            <a:endParaRPr/>
          </a:p>
          <a:p>
            <a:pPr indent="0" lvl="0" marL="0" rtl="0" algn="just">
              <a:spcBef>
                <a:spcPts val="1600"/>
              </a:spcBef>
              <a:spcAft>
                <a:spcPts val="0"/>
              </a:spcAft>
              <a:buNone/>
            </a:pPr>
            <a:r>
              <a:rPr lang="en"/>
              <a:t>    </a:t>
            </a:r>
            <a:endParaRPr/>
          </a:p>
          <a:p>
            <a:pPr indent="0" lvl="0" marL="0" rtl="0" algn="just">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115"/>
          <p:cNvSpPr txBox="1"/>
          <p:nvPr>
            <p:ph type="ctrTitle"/>
          </p:nvPr>
        </p:nvSpPr>
        <p:spPr>
          <a:xfrm>
            <a:off x="1004150" y="18279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Getting Started</a:t>
            </a:r>
            <a:endParaRPr/>
          </a:p>
          <a:p>
            <a:pPr indent="0" lvl="0" marL="0" rtl="0" algn="ctr">
              <a:spcBef>
                <a:spcPts val="0"/>
              </a:spcBef>
              <a:spcAft>
                <a:spcPts val="0"/>
              </a:spcAft>
              <a:buNone/>
            </a:pPr>
            <a:r>
              <a:rPr lang="en"/>
              <a:t>With Neural Networks</a:t>
            </a:r>
            <a:endParaRPr/>
          </a:p>
        </p:txBody>
      </p:sp>
      <p:sp>
        <p:nvSpPr>
          <p:cNvPr id="677" name="Google Shape;677;p115"/>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Chapter 3</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1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neural network</a:t>
            </a:r>
            <a:endParaRPr/>
          </a:p>
        </p:txBody>
      </p:sp>
      <p:sp>
        <p:nvSpPr>
          <p:cNvPr id="683" name="Google Shape;683;p1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a:t>
            </a:r>
            <a:r>
              <a:rPr lang="en"/>
              <a:t> neural network comprises of the following objects mainly:  </a:t>
            </a:r>
            <a:endParaRPr/>
          </a:p>
          <a:p>
            <a:pPr indent="-342900" lvl="0" marL="457200" rtl="0" algn="just">
              <a:spcBef>
                <a:spcPts val="1600"/>
              </a:spcBef>
              <a:spcAft>
                <a:spcPts val="0"/>
              </a:spcAft>
              <a:buSzPts val="1800"/>
              <a:buChar char="●"/>
            </a:pPr>
            <a:r>
              <a:rPr b="1" i="1" lang="en"/>
              <a:t>Layers</a:t>
            </a:r>
            <a:r>
              <a:rPr lang="en"/>
              <a:t>, which are combined to form a network (or model)</a:t>
            </a:r>
            <a:endParaRPr/>
          </a:p>
          <a:p>
            <a:pPr indent="-342900" lvl="0" marL="457200" rtl="0" algn="just">
              <a:spcBef>
                <a:spcPts val="0"/>
              </a:spcBef>
              <a:spcAft>
                <a:spcPts val="0"/>
              </a:spcAft>
              <a:buSzPts val="1800"/>
              <a:buChar char="●"/>
            </a:pPr>
            <a:r>
              <a:rPr b="1" i="1" lang="en"/>
              <a:t>Input data</a:t>
            </a:r>
            <a:r>
              <a:rPr lang="en"/>
              <a:t> and corresponding targets</a:t>
            </a:r>
            <a:endParaRPr/>
          </a:p>
          <a:p>
            <a:pPr indent="-342900" lvl="0" marL="457200" rtl="0" algn="just">
              <a:spcBef>
                <a:spcPts val="0"/>
              </a:spcBef>
              <a:spcAft>
                <a:spcPts val="0"/>
              </a:spcAft>
              <a:buSzPts val="1800"/>
              <a:buChar char="●"/>
            </a:pPr>
            <a:r>
              <a:rPr b="1" i="1" lang="en"/>
              <a:t>Loss function</a:t>
            </a:r>
            <a:r>
              <a:rPr lang="en"/>
              <a:t>, which defines the feedback signal used for learning</a:t>
            </a:r>
            <a:endParaRPr/>
          </a:p>
          <a:p>
            <a:pPr indent="-342900" lvl="0" marL="457200" rtl="0" algn="just">
              <a:spcBef>
                <a:spcPts val="0"/>
              </a:spcBef>
              <a:spcAft>
                <a:spcPts val="0"/>
              </a:spcAft>
              <a:buSzPts val="1800"/>
              <a:buChar char="●"/>
            </a:pPr>
            <a:r>
              <a:rPr b="1" i="1" lang="en"/>
              <a:t>Optimizer</a:t>
            </a:r>
            <a:r>
              <a:rPr lang="en"/>
              <a:t>, which determines how learning proceeds</a:t>
            </a:r>
            <a:endParaRPr/>
          </a:p>
          <a:p>
            <a:pPr indent="0" lvl="0" marL="0" rtl="0" algn="just">
              <a:spcBef>
                <a:spcPts val="1600"/>
              </a:spcBef>
              <a:spcAft>
                <a:spcPts val="0"/>
              </a:spcAft>
              <a:buNone/>
            </a:pPr>
            <a:r>
              <a:rPr lang="en"/>
              <a:t>    </a:t>
            </a:r>
            <a:endParaRPr/>
          </a:p>
          <a:p>
            <a:pPr indent="0" lvl="0" marL="0" rtl="0" algn="just">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1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etwork, Layers, Loss function, Optimizer Relation</a:t>
            </a:r>
            <a:endParaRPr/>
          </a:p>
        </p:txBody>
      </p:sp>
      <p:sp>
        <p:nvSpPr>
          <p:cNvPr id="689" name="Google Shape;689;p1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0" name="Google Shape;690;p117"/>
          <p:cNvPicPr preferRelativeResize="0"/>
          <p:nvPr/>
        </p:nvPicPr>
        <p:blipFill>
          <a:blip r:embed="rId3">
            <a:alphaModFix/>
          </a:blip>
          <a:stretch>
            <a:fillRect/>
          </a:stretch>
        </p:blipFill>
        <p:spPr>
          <a:xfrm>
            <a:off x="1266425" y="1266325"/>
            <a:ext cx="6431151" cy="3302701"/>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1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Layers: The building blocks of deep learning</a:t>
            </a:r>
            <a:endParaRPr/>
          </a:p>
        </p:txBody>
      </p:sp>
      <p:sp>
        <p:nvSpPr>
          <p:cNvPr id="696" name="Google Shape;696;p1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fundamental data structure in neural networks is the layer. A layer takes as input one or more tensors and outputs one or more tensors. Usually layers store the state or knowledge in form of </a:t>
            </a:r>
            <a:r>
              <a:rPr b="1" i="1" lang="en"/>
              <a:t>weights.</a:t>
            </a:r>
            <a:r>
              <a:rPr lang="en"/>
              <a:t> There are different types of layers available for different tasks, like:</a:t>
            </a:r>
            <a:endParaRPr/>
          </a:p>
          <a:p>
            <a:pPr indent="0" lvl="0" marL="0" rtl="0" algn="just">
              <a:spcBef>
                <a:spcPts val="1600"/>
              </a:spcBef>
              <a:spcAft>
                <a:spcPts val="0"/>
              </a:spcAft>
              <a:buNone/>
            </a:pPr>
            <a:r>
              <a:rPr b="1" i="1" lang="en"/>
              <a:t>Dense Layers</a:t>
            </a:r>
            <a:r>
              <a:rPr lang="en"/>
              <a:t> or </a:t>
            </a:r>
            <a:r>
              <a:rPr b="1" i="1" lang="en"/>
              <a:t>Fully Connected</a:t>
            </a:r>
            <a:r>
              <a:rPr lang="en"/>
              <a:t> Layers are used for 2D tensors of shape (samples, features)</a:t>
            </a:r>
            <a:endParaRPr/>
          </a:p>
          <a:p>
            <a:pPr indent="0" lvl="0" marL="0" rtl="0" algn="just">
              <a:spcBef>
                <a:spcPts val="1600"/>
              </a:spcBef>
              <a:spcAft>
                <a:spcPts val="0"/>
              </a:spcAft>
              <a:buNone/>
            </a:pPr>
            <a:r>
              <a:rPr b="1" i="1" lang="en"/>
              <a:t>Recurrent layers</a:t>
            </a:r>
            <a:r>
              <a:rPr lang="en"/>
              <a:t> are used for sequence or 3D tensors of shape (samples, timesteps, features)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1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Layers: The building blocks of deep learning</a:t>
            </a:r>
            <a:endParaRPr/>
          </a:p>
        </p:txBody>
      </p:sp>
      <p:sp>
        <p:nvSpPr>
          <p:cNvPr id="702" name="Google Shape;702;p1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i="1" lang="en"/>
              <a:t>2D convolution</a:t>
            </a:r>
            <a:r>
              <a:rPr lang="en"/>
              <a:t> layers (Conv2D) are used for Image data, stored in 4D tensors</a:t>
            </a:r>
            <a:endParaRPr/>
          </a:p>
          <a:p>
            <a:pPr indent="0" lvl="0" marL="0" rtl="0" algn="just">
              <a:spcBef>
                <a:spcPts val="1600"/>
              </a:spcBef>
              <a:spcAft>
                <a:spcPts val="0"/>
              </a:spcAft>
              <a:buNone/>
            </a:pPr>
            <a:r>
              <a:rPr lang="en"/>
              <a:t>The notion of </a:t>
            </a:r>
            <a:r>
              <a:rPr b="1" i="1" lang="en"/>
              <a:t>layer compatibility</a:t>
            </a:r>
            <a:r>
              <a:rPr lang="en"/>
              <a:t> refers to the fact that every layer will only accept input tensors of a certain shape and will return output tensors of a certain shape. Consider the following example:</a:t>
            </a:r>
            <a:endParaRPr/>
          </a:p>
          <a:p>
            <a:pPr indent="0" lvl="0" marL="0" rtl="0" algn="just">
              <a:spcBef>
                <a:spcPts val="1600"/>
              </a:spcBef>
              <a:spcAft>
                <a:spcPts val="0"/>
              </a:spcAft>
              <a:buNone/>
            </a:pPr>
            <a:r>
              <a:rPr i="1" lang="en">
                <a:latin typeface="Courier New"/>
                <a:ea typeface="Courier New"/>
                <a:cs typeface="Courier New"/>
                <a:sym typeface="Courier New"/>
              </a:rPr>
              <a:t>layer = layers.Dense(32, input_shape=(784,))</a:t>
            </a:r>
            <a:r>
              <a:rPr lang="en"/>
              <a:t>  </a:t>
            </a:r>
            <a:endParaRPr/>
          </a:p>
          <a:p>
            <a:pPr indent="0" lvl="0" marL="0" rtl="0" algn="just">
              <a:spcBef>
                <a:spcPts val="1600"/>
              </a:spcBef>
              <a:spcAft>
                <a:spcPts val="0"/>
              </a:spcAft>
              <a:buNone/>
            </a:pPr>
            <a:r>
              <a:rPr lang="en"/>
              <a:t>This layer accepts 784 features (axis 0) and unspecified / any number of samples (axis 1). The output of the layer is 32 at axis 1.</a:t>
            </a:r>
            <a:endParaRPr/>
          </a:p>
          <a:p>
            <a:pPr indent="0" lvl="0" marL="0" rtl="0" algn="just">
              <a:spcBef>
                <a:spcPts val="1600"/>
              </a:spcBef>
              <a:spcAft>
                <a:spcPts val="160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Google Shape;707;p1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Layers: The building blocks of deep learning</a:t>
            </a:r>
            <a:endParaRPr/>
          </a:p>
        </p:txBody>
      </p:sp>
      <p:sp>
        <p:nvSpPr>
          <p:cNvPr id="708" name="Google Shape;708;p1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In Keras, Layer object has </a:t>
            </a:r>
            <a:r>
              <a:rPr lang="en"/>
              <a:t>built</a:t>
            </a:r>
            <a:r>
              <a:rPr lang="en"/>
              <a:t> in feature to adopt to the shape of its input data. So the developer doesn’t have to worry about it. In example we discussed previously, </a:t>
            </a:r>
            <a:endParaRPr/>
          </a:p>
          <a:p>
            <a:pPr indent="0" lvl="0" marL="0" rtl="0" algn="l">
              <a:spcBef>
                <a:spcPts val="1600"/>
              </a:spcBef>
              <a:spcAft>
                <a:spcPts val="0"/>
              </a:spcAft>
              <a:buNone/>
            </a:pPr>
            <a:r>
              <a:rPr i="1" lang="en">
                <a:solidFill>
                  <a:srgbClr val="212121"/>
                </a:solidFill>
                <a:highlight>
                  <a:schemeClr val="lt1"/>
                </a:highlight>
                <a:latin typeface="Courier New"/>
                <a:ea typeface="Courier New"/>
                <a:cs typeface="Courier New"/>
                <a:sym typeface="Courier New"/>
              </a:rPr>
              <a:t>model = tf.keras.models.Sequential([tf.keras.layers.Flatten(),                                     tf.keras.layers.Dense(128, activation=tf.nn.relu),                           tf.keras.layers.Dense(10, activation=tf.nn.softmax)])</a:t>
            </a:r>
            <a:endParaRPr i="1">
              <a:solidFill>
                <a:srgbClr val="212121"/>
              </a:solidFill>
              <a:highlight>
                <a:schemeClr val="lt1"/>
              </a:highlight>
              <a:latin typeface="Courier New"/>
              <a:ea typeface="Courier New"/>
              <a:cs typeface="Courier New"/>
              <a:sym typeface="Courier New"/>
            </a:endParaRPr>
          </a:p>
          <a:p>
            <a:pPr indent="0" lvl="0" marL="0" rtl="0" algn="l">
              <a:spcBef>
                <a:spcPts val="1600"/>
              </a:spcBef>
              <a:spcAft>
                <a:spcPts val="0"/>
              </a:spcAft>
              <a:buNone/>
            </a:pPr>
            <a:r>
              <a:rPr lang="en">
                <a:solidFill>
                  <a:srgbClr val="212121"/>
                </a:solidFill>
                <a:highlight>
                  <a:schemeClr val="lt1"/>
                </a:highlight>
              </a:rPr>
              <a:t>Here we can observe that every layer defines what it will output but not what it takes as input.</a:t>
            </a:r>
            <a:endParaRPr>
              <a:solidFill>
                <a:srgbClr val="212121"/>
              </a:solidFill>
              <a:highlight>
                <a:schemeClr val="lt1"/>
              </a:highlight>
            </a:endParaRPr>
          </a:p>
          <a:p>
            <a:pPr indent="0" lvl="0" marL="0" rtl="0" algn="just">
              <a:spcBef>
                <a:spcPts val="1600"/>
              </a:spcBef>
              <a:spcAft>
                <a:spcPts val="16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1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networks of layers</a:t>
            </a:r>
            <a:endParaRPr/>
          </a:p>
        </p:txBody>
      </p:sp>
      <p:sp>
        <p:nvSpPr>
          <p:cNvPr id="714" name="Google Shape;714;p1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 deep-learning model is a directed, acyclic graph of layers. The most common instance is a linear stack of layers, mapping a single input to a single output. But as you move forward, you’ll be exposed to a much broader variety of network topologies. Some common ones include the following:</a:t>
            </a:r>
            <a:endParaRPr/>
          </a:p>
          <a:p>
            <a:pPr indent="-342900" lvl="0" marL="457200" rtl="0" algn="l">
              <a:lnSpc>
                <a:spcPct val="100000"/>
              </a:lnSpc>
              <a:spcBef>
                <a:spcPts val="1600"/>
              </a:spcBef>
              <a:spcAft>
                <a:spcPts val="0"/>
              </a:spcAft>
              <a:buSzPts val="1800"/>
              <a:buChar char="●"/>
            </a:pPr>
            <a:r>
              <a:rPr lang="en"/>
              <a:t>Two-branch networks</a:t>
            </a:r>
            <a:endParaRPr/>
          </a:p>
          <a:p>
            <a:pPr indent="-342900" lvl="0" marL="457200" rtl="0" algn="l">
              <a:lnSpc>
                <a:spcPct val="100000"/>
              </a:lnSpc>
              <a:spcBef>
                <a:spcPts val="0"/>
              </a:spcBef>
              <a:spcAft>
                <a:spcPts val="0"/>
              </a:spcAft>
              <a:buSzPts val="1800"/>
              <a:buChar char="●"/>
            </a:pPr>
            <a:r>
              <a:rPr lang="en"/>
              <a:t>Multihead networks</a:t>
            </a:r>
            <a:endParaRPr/>
          </a:p>
          <a:p>
            <a:pPr indent="-342900" lvl="0" marL="457200" rtl="0" algn="l">
              <a:lnSpc>
                <a:spcPct val="100000"/>
              </a:lnSpc>
              <a:spcBef>
                <a:spcPts val="0"/>
              </a:spcBef>
              <a:spcAft>
                <a:spcPts val="0"/>
              </a:spcAft>
              <a:buSzPts val="1800"/>
              <a:buChar char="●"/>
            </a:pPr>
            <a:r>
              <a:rPr lang="en"/>
              <a:t>Inception blocks  </a:t>
            </a:r>
            <a:endParaRPr/>
          </a:p>
          <a:p>
            <a:pPr indent="0" lvl="0" marL="0" rtl="0" algn="l">
              <a:lnSpc>
                <a:spcPct val="100000"/>
              </a:lnSpc>
              <a:spcBef>
                <a:spcPts val="1600"/>
              </a:spcBef>
              <a:spcAft>
                <a:spcPts val="1600"/>
              </a:spcAft>
              <a:buNone/>
            </a:pPr>
            <a:r>
              <a:rPr lang="en"/>
              <a:t>Picking the right network architecture is more an art than a science; and although there are some best practices and principles you can rely on, only practice can help you become a proper neural-network architect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25" name="Google Shape;125;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frustration of crafting hard coded rules made the scientists to think what if a program can infer the rules to describe the answers / results by itself. This thought pioneered the field of Machine Learning.</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1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functions and optimizers:</a:t>
            </a:r>
            <a:endParaRPr/>
          </a:p>
        </p:txBody>
      </p:sp>
      <p:sp>
        <p:nvSpPr>
          <p:cNvPr id="720" name="Google Shape;720;p1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Once the network architecture is defined, you still have to choose two more things:</a:t>
            </a:r>
            <a:endParaRPr/>
          </a:p>
          <a:p>
            <a:pPr indent="-342900" lvl="0" marL="457200" rtl="0" algn="l">
              <a:lnSpc>
                <a:spcPct val="100000"/>
              </a:lnSpc>
              <a:spcBef>
                <a:spcPts val="1600"/>
              </a:spcBef>
              <a:spcAft>
                <a:spcPts val="0"/>
              </a:spcAft>
              <a:buSzPts val="1800"/>
              <a:buAutoNum type="arabicPeriod"/>
            </a:pPr>
            <a:r>
              <a:rPr b="1" i="1" lang="en"/>
              <a:t>Loss function (objective function)</a:t>
            </a:r>
            <a:r>
              <a:rPr lang="en"/>
              <a:t>—The quantity that will be minimized during training. It represents a measure of success for the task at hand.</a:t>
            </a:r>
            <a:endParaRPr/>
          </a:p>
          <a:p>
            <a:pPr indent="-342900" lvl="0" marL="457200" rtl="0" algn="l">
              <a:lnSpc>
                <a:spcPct val="100000"/>
              </a:lnSpc>
              <a:spcBef>
                <a:spcPts val="0"/>
              </a:spcBef>
              <a:spcAft>
                <a:spcPts val="0"/>
              </a:spcAft>
              <a:buSzPts val="1800"/>
              <a:buAutoNum type="arabicPeriod"/>
            </a:pPr>
            <a:r>
              <a:rPr b="1" i="1" lang="en"/>
              <a:t>Optimizer</a:t>
            </a:r>
            <a:r>
              <a:rPr lang="en"/>
              <a:t>—Determines how the network will be updated based on the loss function. It implements a specific variant of stochastic gradient descent (SGD).</a:t>
            </a:r>
            <a:endParaRPr/>
          </a:p>
          <a:p>
            <a:pPr indent="0" lvl="0" marL="0" rtl="0" algn="l">
              <a:lnSpc>
                <a:spcPct val="100000"/>
              </a:lnSpc>
              <a:spcBef>
                <a:spcPts val="0"/>
              </a:spcBef>
              <a:spcAft>
                <a:spcPts val="1600"/>
              </a:spcAft>
              <a:buNone/>
            </a:pPr>
            <a:r>
              <a:rPr lang="en"/>
              <a:t>Choosing the right objective function for the right problem is extremely important: your network will take any shortcut it can, to minimize the loss; so if the objective doesn’t fully correlate with success for the task at hand, your network will end up doing things you may not have wanted</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1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Keras</a:t>
            </a:r>
            <a:endParaRPr/>
          </a:p>
        </p:txBody>
      </p:sp>
      <p:sp>
        <p:nvSpPr>
          <p:cNvPr id="726" name="Google Shape;726;p1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Keras is a deep-learning framework for Python that provides a convenient way to define and train almost any kind of deep-learning model. Keras was initially developed for researchers, with the aim of enabling fast experimentation. Keras has the following key features:</a:t>
            </a:r>
            <a:endParaRPr/>
          </a:p>
          <a:p>
            <a:pPr indent="-342900" lvl="0" marL="457200" rtl="0" algn="just">
              <a:spcBef>
                <a:spcPts val="1600"/>
              </a:spcBef>
              <a:spcAft>
                <a:spcPts val="0"/>
              </a:spcAft>
              <a:buSzPts val="1800"/>
              <a:buAutoNum type="arabicPeriod"/>
            </a:pPr>
            <a:r>
              <a:rPr lang="en"/>
              <a:t>It allows the same code to run seamlessly on CPU or GPU.</a:t>
            </a:r>
            <a:endParaRPr/>
          </a:p>
          <a:p>
            <a:pPr indent="-342900" lvl="0" marL="457200" rtl="0" algn="just">
              <a:spcBef>
                <a:spcPts val="0"/>
              </a:spcBef>
              <a:spcAft>
                <a:spcPts val="0"/>
              </a:spcAft>
              <a:buSzPts val="1800"/>
              <a:buAutoNum type="arabicPeriod"/>
            </a:pPr>
            <a:r>
              <a:rPr lang="en"/>
              <a:t>It has a user-friendly API that makes it easy to quickly prototype deep-learning models.</a:t>
            </a:r>
            <a:endParaRPr/>
          </a:p>
          <a:p>
            <a:pPr indent="-342900" lvl="0" marL="457200" rtl="0" algn="just">
              <a:spcBef>
                <a:spcPts val="0"/>
              </a:spcBef>
              <a:spcAft>
                <a:spcPts val="0"/>
              </a:spcAft>
              <a:buSzPts val="1800"/>
              <a:buAutoNum type="arabicPeriod"/>
            </a:pPr>
            <a:r>
              <a:rPr lang="en"/>
              <a:t>It has built-in support for convolutional networks (for computer vision), recurrent networks (for sequence processing), and any combination of both.</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Google Shape;731;p1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Keras</a:t>
            </a:r>
            <a:endParaRPr/>
          </a:p>
        </p:txBody>
      </p:sp>
      <p:sp>
        <p:nvSpPr>
          <p:cNvPr id="732" name="Google Shape;732;p1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startAt="4"/>
            </a:pPr>
            <a:r>
              <a:rPr lang="en"/>
              <a:t>It supports arbitrary network architectures: multi-input or multi-output models, layer sharing, model sharing, and so on. This means Keras is appropriate for building essentially any deep-learning model, from a generative adversarial network to a neural Turing machine.</a:t>
            </a:r>
            <a:endParaRPr/>
          </a:p>
          <a:p>
            <a:pPr indent="0" lvl="0" marL="0" rtl="0" algn="l">
              <a:spcBef>
                <a:spcPts val="1600"/>
              </a:spcBef>
              <a:spcAft>
                <a:spcPts val="16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1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trends for deep-learning frameworks </a:t>
            </a:r>
            <a:endParaRPr/>
          </a:p>
          <a:p>
            <a:pPr indent="0" lvl="0" marL="0" rtl="0" algn="l">
              <a:spcBef>
                <a:spcPts val="0"/>
              </a:spcBef>
              <a:spcAft>
                <a:spcPts val="0"/>
              </a:spcAft>
              <a:buNone/>
            </a:pPr>
            <a:r>
              <a:t/>
            </a:r>
            <a:endParaRPr/>
          </a:p>
        </p:txBody>
      </p:sp>
      <p:sp>
        <p:nvSpPr>
          <p:cNvPr id="738" name="Google Shape;738;p1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9" name="Google Shape;739;p125"/>
          <p:cNvPicPr preferRelativeResize="0"/>
          <p:nvPr/>
        </p:nvPicPr>
        <p:blipFill>
          <a:blip r:embed="rId3">
            <a:alphaModFix/>
          </a:blip>
          <a:stretch>
            <a:fillRect/>
          </a:stretch>
        </p:blipFill>
        <p:spPr>
          <a:xfrm>
            <a:off x="331475" y="1266325"/>
            <a:ext cx="8520600" cy="387717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Google Shape;744;p1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Keras, TensorFlow, Theano, and CNTK</a:t>
            </a:r>
            <a:endParaRPr/>
          </a:p>
        </p:txBody>
      </p:sp>
      <p:sp>
        <p:nvSpPr>
          <p:cNvPr id="745" name="Google Shape;745;p1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Keras is a model-level library, providing high-level building blocks for developing deep-learning models. Low level implementation and processing is done by backend engines Keras takes care model architecture at abstraction layer. </a:t>
            </a:r>
            <a:endParaRPr/>
          </a:p>
          <a:p>
            <a:pPr indent="0" lvl="0" marL="0" rtl="0" algn="just">
              <a:spcBef>
                <a:spcPts val="1600"/>
              </a:spcBef>
              <a:spcAft>
                <a:spcPts val="0"/>
              </a:spcAft>
              <a:buNone/>
            </a:pPr>
            <a:r>
              <a:rPr lang="en"/>
              <a:t>Currently Keras uses tensorflow as its default backend and has tight integration with tf.keras module in TensorFlow 2.0. </a:t>
            </a:r>
            <a:endParaRPr/>
          </a:p>
          <a:p>
            <a:pPr indent="0" lvl="0" marL="0" rtl="0" algn="just">
              <a:spcBef>
                <a:spcPts val="1600"/>
              </a:spcBef>
              <a:spcAft>
                <a:spcPts val="0"/>
              </a:spcAft>
              <a:buNone/>
            </a:pPr>
            <a:r>
              <a:rPr lang="en"/>
              <a:t>Via TensorFlow (or Theano, or CNTK), Keras is able to run seamlessly on both CPUs and GPUs. When running on CPU, TensorFlow is itself wrapping a low-level library for tensor operations called Eigen </a:t>
            </a:r>
            <a:r>
              <a:rPr lang="en" sz="1100">
                <a:solidFill>
                  <a:srgbClr val="000000"/>
                </a:solidFill>
                <a:latin typeface="Arial"/>
                <a:ea typeface="Arial"/>
                <a:cs typeface="Arial"/>
                <a:sym typeface="Arial"/>
              </a:rPr>
              <a:t>(</a:t>
            </a:r>
            <a:r>
              <a:rPr lang="en" sz="1100">
                <a:solidFill>
                  <a:srgbClr val="001CA6"/>
                </a:solidFill>
                <a:latin typeface="Arial"/>
                <a:ea typeface="Arial"/>
                <a:cs typeface="Arial"/>
                <a:sym typeface="Arial"/>
              </a:rPr>
              <a:t>http://eigen.tuxfamily.org</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spcBef>
                <a:spcPts val="1600"/>
              </a:spcBef>
              <a:spcAft>
                <a:spcPts val="0"/>
              </a:spcAft>
              <a:buNone/>
            </a:pPr>
            <a:r>
              <a:rPr lang="en"/>
              <a:t>. </a:t>
            </a:r>
            <a:endParaRPr/>
          </a:p>
          <a:p>
            <a:pPr indent="0" lvl="0" marL="0" rtl="0" algn="just">
              <a:spcBef>
                <a:spcPts val="1600"/>
              </a:spcBef>
              <a:spcAft>
                <a:spcPts val="160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1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Keras, TensorFlow, Theano, and CNTK</a:t>
            </a:r>
            <a:endParaRPr/>
          </a:p>
        </p:txBody>
      </p:sp>
      <p:sp>
        <p:nvSpPr>
          <p:cNvPr id="751" name="Google Shape;751;p1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On GPU, TensorFlow wraps a library of well-optimized deep-learning operations called the NVIDIA CUDA Deep Neural Network library (cuDNN)</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1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with Keras: a quick overview</a:t>
            </a:r>
            <a:endParaRPr/>
          </a:p>
        </p:txBody>
      </p:sp>
      <p:sp>
        <p:nvSpPr>
          <p:cNvPr id="757" name="Google Shape;757;p1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t>
            </a:r>
            <a:r>
              <a:rPr lang="en"/>
              <a:t>’ve already seen one example of a Keras model: the Fashion MNIST example. The typical Keras workflow looks just like that example:</a:t>
            </a:r>
            <a:endParaRPr/>
          </a:p>
          <a:p>
            <a:pPr indent="-342900" lvl="0" marL="457200" rtl="0" algn="l">
              <a:spcBef>
                <a:spcPts val="1600"/>
              </a:spcBef>
              <a:spcAft>
                <a:spcPts val="0"/>
              </a:spcAft>
              <a:buSzPts val="1800"/>
              <a:buAutoNum type="arabicPeriod"/>
            </a:pPr>
            <a:r>
              <a:rPr lang="en"/>
              <a:t>Define your training data: input tensors and target tensors.</a:t>
            </a:r>
            <a:endParaRPr/>
          </a:p>
          <a:p>
            <a:pPr indent="-342900" lvl="0" marL="457200" rtl="0" algn="l">
              <a:spcBef>
                <a:spcPts val="0"/>
              </a:spcBef>
              <a:spcAft>
                <a:spcPts val="0"/>
              </a:spcAft>
              <a:buSzPts val="1800"/>
              <a:buAutoNum type="arabicPeriod"/>
            </a:pPr>
            <a:r>
              <a:rPr lang="en"/>
              <a:t>Define a network of layers (or model ) that maps your inputs to your targets. </a:t>
            </a:r>
            <a:endParaRPr/>
          </a:p>
          <a:p>
            <a:pPr indent="-342900" lvl="0" marL="457200" rtl="0" algn="l">
              <a:spcBef>
                <a:spcPts val="0"/>
              </a:spcBef>
              <a:spcAft>
                <a:spcPts val="0"/>
              </a:spcAft>
              <a:buSzPts val="1800"/>
              <a:buAutoNum type="arabicPeriod"/>
            </a:pPr>
            <a:r>
              <a:rPr lang="en"/>
              <a:t>Configure the learning process by choosing a loss function, an optimizer, and some metrics to monitor.</a:t>
            </a:r>
            <a:endParaRPr/>
          </a:p>
          <a:p>
            <a:pPr indent="-342900" lvl="0" marL="457200" rtl="0" algn="l">
              <a:spcBef>
                <a:spcPts val="0"/>
              </a:spcBef>
              <a:spcAft>
                <a:spcPts val="0"/>
              </a:spcAft>
              <a:buSzPts val="1800"/>
              <a:buAutoNum type="arabicPeriod"/>
            </a:pPr>
            <a:r>
              <a:rPr lang="en"/>
              <a:t>Iterate on your training data by calling the fit() method of your model.</a:t>
            </a:r>
            <a:endParaRPr/>
          </a:p>
          <a:p>
            <a:pPr indent="0" lvl="0" marL="0" rtl="0" algn="l">
              <a:spcBef>
                <a:spcPts val="1600"/>
              </a:spcBef>
              <a:spcAft>
                <a:spcPts val="1600"/>
              </a:spcAft>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1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with Keras: a quick overview</a:t>
            </a:r>
            <a:endParaRPr/>
          </a:p>
        </p:txBody>
      </p:sp>
      <p:sp>
        <p:nvSpPr>
          <p:cNvPr id="763" name="Google Shape;763;p1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In keras there are two ways to create a model: one with instantiating Sequential class, we already have seen and practiced this. While the other is keras functional API way, which allows us to create </a:t>
            </a:r>
            <a:r>
              <a:rPr lang="en"/>
              <a:t>arbitrary shaped networks for advanced use cases.</a:t>
            </a:r>
            <a:r>
              <a:rPr lang="en"/>
              <a:t> </a:t>
            </a:r>
            <a:endParaRPr/>
          </a:p>
          <a:p>
            <a:pPr indent="0" lvl="0" marL="0" rtl="0" algn="just">
              <a:spcBef>
                <a:spcPts val="0"/>
              </a:spcBef>
              <a:spcAft>
                <a:spcPts val="0"/>
              </a:spcAft>
              <a:buNone/>
            </a:pPr>
            <a:r>
              <a:rPr i="1" lang="en">
                <a:latin typeface="Courier New"/>
                <a:ea typeface="Courier New"/>
                <a:cs typeface="Courier New"/>
                <a:sym typeface="Courier New"/>
              </a:rPr>
              <a:t>inputs = keras.Input(shape=(784,), name='img')</a:t>
            </a:r>
            <a:endParaRPr i="1">
              <a:latin typeface="Courier New"/>
              <a:ea typeface="Courier New"/>
              <a:cs typeface="Courier New"/>
              <a:sym typeface="Courier New"/>
            </a:endParaRPr>
          </a:p>
          <a:p>
            <a:pPr indent="0" lvl="0" marL="0" rtl="0" algn="just">
              <a:spcBef>
                <a:spcPts val="0"/>
              </a:spcBef>
              <a:spcAft>
                <a:spcPts val="0"/>
              </a:spcAft>
              <a:buNone/>
            </a:pPr>
            <a:r>
              <a:rPr i="1" lang="en">
                <a:latin typeface="Courier New"/>
                <a:ea typeface="Courier New"/>
                <a:cs typeface="Courier New"/>
                <a:sym typeface="Courier New"/>
              </a:rPr>
              <a:t>x = layers.Dense(64, activation='relu')(inputs)</a:t>
            </a:r>
            <a:endParaRPr i="1">
              <a:latin typeface="Courier New"/>
              <a:ea typeface="Courier New"/>
              <a:cs typeface="Courier New"/>
              <a:sym typeface="Courier New"/>
            </a:endParaRPr>
          </a:p>
          <a:p>
            <a:pPr indent="0" lvl="0" marL="0" rtl="0" algn="just">
              <a:spcBef>
                <a:spcPts val="0"/>
              </a:spcBef>
              <a:spcAft>
                <a:spcPts val="0"/>
              </a:spcAft>
              <a:buNone/>
            </a:pPr>
            <a:r>
              <a:rPr i="1" lang="en">
                <a:latin typeface="Courier New"/>
                <a:ea typeface="Courier New"/>
                <a:cs typeface="Courier New"/>
                <a:sym typeface="Courier New"/>
              </a:rPr>
              <a:t>x = layers.Dense(64, activation='relu')(x)</a:t>
            </a:r>
            <a:endParaRPr i="1">
              <a:latin typeface="Courier New"/>
              <a:ea typeface="Courier New"/>
              <a:cs typeface="Courier New"/>
              <a:sym typeface="Courier New"/>
            </a:endParaRPr>
          </a:p>
          <a:p>
            <a:pPr indent="0" lvl="0" marL="0" rtl="0" algn="just">
              <a:spcBef>
                <a:spcPts val="0"/>
              </a:spcBef>
              <a:spcAft>
                <a:spcPts val="0"/>
              </a:spcAft>
              <a:buNone/>
            </a:pPr>
            <a:r>
              <a:rPr i="1" lang="en">
                <a:latin typeface="Courier New"/>
                <a:ea typeface="Courier New"/>
                <a:cs typeface="Courier New"/>
                <a:sym typeface="Courier New"/>
              </a:rPr>
              <a:t>outputs = layers.Dense(10, activation='softmax')(x)</a:t>
            </a:r>
            <a:endParaRPr i="1">
              <a:latin typeface="Courier New"/>
              <a:ea typeface="Courier New"/>
              <a:cs typeface="Courier New"/>
              <a:sym typeface="Courier New"/>
            </a:endParaRPr>
          </a:p>
          <a:p>
            <a:pPr indent="0" lvl="0" marL="0" rtl="0" algn="just">
              <a:spcBef>
                <a:spcPts val="0"/>
              </a:spcBef>
              <a:spcAft>
                <a:spcPts val="0"/>
              </a:spcAft>
              <a:buNone/>
            </a:pPr>
            <a:r>
              <a:t/>
            </a:r>
            <a:endParaRPr i="1">
              <a:latin typeface="Courier New"/>
              <a:ea typeface="Courier New"/>
              <a:cs typeface="Courier New"/>
              <a:sym typeface="Courier New"/>
            </a:endParaRPr>
          </a:p>
          <a:p>
            <a:pPr indent="0" lvl="0" marL="0" rtl="0" algn="l">
              <a:spcBef>
                <a:spcPts val="0"/>
              </a:spcBef>
              <a:spcAft>
                <a:spcPts val="0"/>
              </a:spcAft>
              <a:buNone/>
            </a:pPr>
            <a:r>
              <a:rPr i="1" lang="en">
                <a:latin typeface="Courier New"/>
                <a:ea typeface="Courier New"/>
                <a:cs typeface="Courier New"/>
                <a:sym typeface="Courier New"/>
              </a:rPr>
              <a:t>model = keras.Model(inputs=inputs, outputs=outputs, name='mnist_model')</a:t>
            </a:r>
            <a:endParaRPr i="1">
              <a:latin typeface="Courier New"/>
              <a:ea typeface="Courier New"/>
              <a:cs typeface="Courier New"/>
              <a:sym typeface="Courier New"/>
            </a:endParaRPr>
          </a:p>
          <a:p>
            <a:pPr indent="0" lvl="0" marL="0" rtl="0" algn="just">
              <a:spcBef>
                <a:spcPts val="0"/>
              </a:spcBef>
              <a:spcAft>
                <a:spcPts val="0"/>
              </a:spcAft>
              <a:buNone/>
            </a:pPr>
            <a:r>
              <a:t/>
            </a:r>
            <a:endParaRPr i="1">
              <a:latin typeface="Courier New"/>
              <a:ea typeface="Courier New"/>
              <a:cs typeface="Courier New"/>
              <a:sym typeface="Courier New"/>
            </a:endParaRPr>
          </a:p>
          <a:p>
            <a:pPr indent="0" lvl="0" marL="0" rtl="0" algn="just">
              <a:spcBef>
                <a:spcPts val="0"/>
              </a:spcBef>
              <a:spcAft>
                <a:spcPts val="160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1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with Keras: a quick overview</a:t>
            </a:r>
            <a:endParaRPr/>
          </a:p>
        </p:txBody>
      </p:sp>
      <p:sp>
        <p:nvSpPr>
          <p:cNvPr id="769" name="Google Shape;769;p130"/>
          <p:cNvSpPr txBox="1"/>
          <p:nvPr>
            <p:ph idx="1" type="body"/>
          </p:nvPr>
        </p:nvSpPr>
        <p:spPr>
          <a:xfrm>
            <a:off x="120275" y="1266325"/>
            <a:ext cx="8871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solidFill>
                  <a:srgbClr val="000000"/>
                </a:solidFill>
                <a:latin typeface="Courier New"/>
                <a:ea typeface="Courier New"/>
                <a:cs typeface="Courier New"/>
                <a:sym typeface="Courier New"/>
              </a:rPr>
              <a:t>(x_train, y_train), (x_test, y_test) = keras.datasets.</a:t>
            </a:r>
            <a:r>
              <a:rPr i="1" lang="en" sz="1400">
                <a:solidFill>
                  <a:srgbClr val="212121"/>
                </a:solidFill>
                <a:highlight>
                  <a:schemeClr val="lt1"/>
                </a:highlight>
                <a:latin typeface="Courier New"/>
                <a:ea typeface="Courier New"/>
                <a:cs typeface="Courier New"/>
                <a:sym typeface="Courier New"/>
              </a:rPr>
              <a:t>fashion_mnist</a:t>
            </a:r>
            <a:r>
              <a:rPr i="1" lang="en" sz="1400">
                <a:solidFill>
                  <a:srgbClr val="000000"/>
                </a:solidFill>
                <a:latin typeface="Courier New"/>
                <a:ea typeface="Courier New"/>
                <a:cs typeface="Courier New"/>
                <a:sym typeface="Courier New"/>
              </a:rPr>
              <a:t>.load_data()</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400">
                <a:solidFill>
                  <a:srgbClr val="000000"/>
                </a:solidFill>
                <a:latin typeface="Courier New"/>
                <a:ea typeface="Courier New"/>
                <a:cs typeface="Courier New"/>
                <a:sym typeface="Courier New"/>
              </a:rPr>
              <a:t>x_train = x_train.reshape(60000, 784).astype('float32') / 255</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400">
                <a:solidFill>
                  <a:srgbClr val="000000"/>
                </a:solidFill>
                <a:latin typeface="Courier New"/>
                <a:ea typeface="Courier New"/>
                <a:cs typeface="Courier New"/>
                <a:sym typeface="Courier New"/>
              </a:rPr>
              <a:t>x_test = x_test.reshape(10000, 784).astype('float32') / 255</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400">
                <a:solidFill>
                  <a:srgbClr val="000000"/>
                </a:solidFill>
                <a:latin typeface="Courier New"/>
                <a:ea typeface="Courier New"/>
                <a:cs typeface="Courier New"/>
                <a:sym typeface="Courier New"/>
              </a:rPr>
              <a:t>model.compile(loss='sparse_categorical_crossentropy',</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400">
                <a:solidFill>
                  <a:srgbClr val="000000"/>
                </a:solidFill>
                <a:latin typeface="Courier New"/>
                <a:ea typeface="Courier New"/>
                <a:cs typeface="Courier New"/>
                <a:sym typeface="Courier New"/>
              </a:rPr>
              <a:t>              optimizer=keras.optimizers.RMSprop(), metrics=['accuracy'])</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400">
                <a:solidFill>
                  <a:srgbClr val="000000"/>
                </a:solidFill>
                <a:latin typeface="Courier New"/>
                <a:ea typeface="Courier New"/>
                <a:cs typeface="Courier New"/>
                <a:sym typeface="Courier New"/>
              </a:rPr>
              <a:t>history = model.fit(x_train, y_train,</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400">
                <a:solidFill>
                  <a:srgbClr val="000000"/>
                </a:solidFill>
                <a:latin typeface="Courier New"/>
                <a:ea typeface="Courier New"/>
                <a:cs typeface="Courier New"/>
                <a:sym typeface="Courier New"/>
              </a:rPr>
              <a:t>                    batch_size=64, epochs=5, validation_split=0.2)</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400">
                <a:solidFill>
                  <a:srgbClr val="000000"/>
                </a:solidFill>
                <a:latin typeface="Courier New"/>
                <a:ea typeface="Courier New"/>
                <a:cs typeface="Courier New"/>
                <a:sym typeface="Courier New"/>
              </a:rPr>
              <a:t>test_scores = model.evaluate(x_test, y_test, verbose=2)</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400">
                <a:solidFill>
                  <a:srgbClr val="000000"/>
                </a:solidFill>
                <a:latin typeface="Courier New"/>
                <a:ea typeface="Courier New"/>
                <a:cs typeface="Courier New"/>
                <a:sym typeface="Courier New"/>
              </a:rPr>
              <a:t>print('Test loss:', test_scores[0])</a:t>
            </a:r>
            <a:endParaRPr i="1"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i="1" lang="en" sz="1400">
                <a:solidFill>
                  <a:srgbClr val="000000"/>
                </a:solidFill>
                <a:latin typeface="Courier New"/>
                <a:ea typeface="Courier New"/>
                <a:cs typeface="Courier New"/>
                <a:sym typeface="Courier New"/>
              </a:rPr>
              <a:t>print('Test accuracy:', test_scores[1])</a:t>
            </a:r>
            <a:endParaRPr i="1" sz="1400">
              <a:solidFill>
                <a:srgbClr val="000000"/>
              </a:solidFill>
              <a:latin typeface="Courier New"/>
              <a:ea typeface="Courier New"/>
              <a:cs typeface="Courier New"/>
              <a:sym typeface="Courier New"/>
            </a:endParaRPr>
          </a:p>
          <a:p>
            <a:pPr indent="0" lvl="0" marL="0" rtl="0" algn="l">
              <a:spcBef>
                <a:spcPts val="0"/>
              </a:spcBef>
              <a:spcAft>
                <a:spcPts val="1600"/>
              </a:spcAft>
              <a:buNone/>
            </a:pPr>
            <a:r>
              <a:t/>
            </a:r>
            <a:endParaRPr i="1">
              <a:latin typeface="Courier New"/>
              <a:ea typeface="Courier New"/>
              <a:cs typeface="Courier New"/>
              <a:sym typeface="Courier New"/>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13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Setting up a deep-learning workstation (Demo)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Programs</a:t>
            </a:r>
            <a:endParaRPr/>
          </a:p>
        </p:txBody>
      </p:sp>
      <p:sp>
        <p:nvSpPr>
          <p:cNvPr id="131" name="Google Shape;131;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4"/>
          <p:cNvPicPr preferRelativeResize="0"/>
          <p:nvPr/>
        </p:nvPicPr>
        <p:blipFill>
          <a:blip r:embed="rId3">
            <a:alphaModFix/>
          </a:blip>
          <a:stretch>
            <a:fillRect/>
          </a:stretch>
        </p:blipFill>
        <p:spPr>
          <a:xfrm>
            <a:off x="0" y="1542925"/>
            <a:ext cx="9144000" cy="1380049"/>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32"/>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Jupyter notebooks and Google Colab (Demo)</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3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Running over CPU Vs GPU, Local Vs Cloud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38" name="Google Shape;13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5"/>
          <p:cNvPicPr preferRelativeResize="0"/>
          <p:nvPr/>
        </p:nvPicPr>
        <p:blipFill>
          <a:blip r:embed="rId3">
            <a:alphaModFix/>
          </a:blip>
          <a:stretch>
            <a:fillRect/>
          </a:stretch>
        </p:blipFill>
        <p:spPr>
          <a:xfrm>
            <a:off x="123200" y="2030425"/>
            <a:ext cx="9020801" cy="146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Essential Things in Machine Learning</a:t>
            </a:r>
            <a:endParaRPr/>
          </a:p>
        </p:txBody>
      </p:sp>
      <p:sp>
        <p:nvSpPr>
          <p:cNvPr id="145" name="Google Shape;145;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lang="en"/>
              <a:t>machine learning, we need three things:</a:t>
            </a:r>
            <a:endParaRPr/>
          </a:p>
          <a:p>
            <a:pPr indent="-342900" lvl="0" marL="457200" rtl="0" algn="l">
              <a:spcBef>
                <a:spcPts val="1600"/>
              </a:spcBef>
              <a:spcAft>
                <a:spcPts val="0"/>
              </a:spcAft>
              <a:buSzPts val="1800"/>
              <a:buChar char="●"/>
            </a:pPr>
            <a:r>
              <a:rPr lang="en"/>
              <a:t>Input data points  </a:t>
            </a:r>
            <a:endParaRPr/>
          </a:p>
          <a:p>
            <a:pPr indent="-342900" lvl="0" marL="457200" rtl="0" algn="l">
              <a:spcBef>
                <a:spcPts val="0"/>
              </a:spcBef>
              <a:spcAft>
                <a:spcPts val="0"/>
              </a:spcAft>
              <a:buSzPts val="1800"/>
              <a:buChar char="●"/>
            </a:pPr>
            <a:r>
              <a:rPr lang="en"/>
              <a:t>Examples of the expected output  </a:t>
            </a:r>
            <a:endParaRPr/>
          </a:p>
          <a:p>
            <a:pPr indent="-342900" lvl="0" marL="457200" rtl="0" algn="l">
              <a:spcBef>
                <a:spcPts val="0"/>
              </a:spcBef>
              <a:spcAft>
                <a:spcPts val="0"/>
              </a:spcAft>
              <a:buSzPts val="1800"/>
              <a:buChar char="●"/>
            </a:pPr>
            <a:r>
              <a:rPr lang="en"/>
              <a:t>A way to measure how good an algorithm is doing</a:t>
            </a:r>
            <a:endParaRPr/>
          </a:p>
          <a:p>
            <a:pPr indent="0" lvl="0" marL="0" rtl="0" algn="just">
              <a:spcBef>
                <a:spcPts val="1600"/>
              </a:spcBef>
              <a:spcAft>
                <a:spcPts val="0"/>
              </a:spcAft>
              <a:buNone/>
            </a:pPr>
            <a:r>
              <a:rPr lang="en"/>
              <a:t>In simple words Machine Learning is to learn useful representations of the input data (representations that get us closer to the expected output)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DEEP </a:t>
            </a:r>
            <a:r>
              <a:rPr lang="en"/>
              <a:t>LEARNING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a:t>
            </a:r>
            <a:endParaRPr/>
          </a:p>
        </p:txBody>
      </p:sp>
      <p:sp>
        <p:nvSpPr>
          <p:cNvPr id="156" name="Google Shape;156;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50">
                <a:solidFill>
                  <a:srgbClr val="666666"/>
                </a:solidFill>
                <a:highlight>
                  <a:srgbClr val="FFFFFF"/>
                </a:highlight>
              </a:rPr>
              <a:t>Deep learning (DL) is essentially a subset of ML that extends ML capabilities across multilayered neural networks to go beyond just categorizing data. DL can actually learn, self-train, essentially from massive amounts of data. With DL, it’s possible to combine the unique ability of computers to process massive amounts of information quickly, with the human-like ability to take in, categorize, learn, and adapt. </a:t>
            </a:r>
            <a:endParaRPr sz="1350">
              <a:solidFill>
                <a:srgbClr val="666666"/>
              </a:solidFill>
              <a:highlight>
                <a:srgbClr val="FFFFFF"/>
              </a:highlight>
            </a:endParaRPr>
          </a:p>
          <a:p>
            <a:pPr indent="0" lvl="0" marL="0" rtl="0" algn="just">
              <a:spcBef>
                <a:spcPts val="1600"/>
              </a:spcBef>
              <a:spcAft>
                <a:spcPts val="0"/>
              </a:spcAft>
              <a:buNone/>
            </a:pPr>
            <a:r>
              <a:rPr lang="en" sz="1350">
                <a:solidFill>
                  <a:srgbClr val="666666"/>
                </a:solidFill>
                <a:highlight>
                  <a:srgbClr val="FFFFFF"/>
                </a:highlight>
              </a:rPr>
              <a:t>Reference: </a:t>
            </a:r>
            <a:r>
              <a:rPr lang="en" sz="1100" u="sng">
                <a:solidFill>
                  <a:srgbClr val="0000FF"/>
                </a:solidFill>
                <a:latin typeface="Arial"/>
                <a:ea typeface="Arial"/>
                <a:cs typeface="Arial"/>
                <a:sym typeface="Arial"/>
                <a:hlinkClick r:id="rId3"/>
              </a:rPr>
              <a:t>https://www.prowesscorp.com/whats-the-difference-between-artificial-intelligence-ai-machine-learning-and-deep-learning/</a:t>
            </a:r>
            <a:endParaRPr sz="1350">
              <a:solidFill>
                <a:srgbClr val="0000FF"/>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a:t>
            </a:r>
            <a:endParaRPr/>
          </a:p>
        </p:txBody>
      </p:sp>
      <p:sp>
        <p:nvSpPr>
          <p:cNvPr id="162" name="Google Shape;162;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deep learning, these layered representations are (almost always) learned via models called neural networks, structured in literal layers stacked on top of each other.</a:t>
            </a:r>
            <a:endParaRPr/>
          </a:p>
          <a:p>
            <a:pPr indent="0" lvl="0" marL="0" rtl="0" algn="l">
              <a:spcBef>
                <a:spcPts val="1600"/>
              </a:spcBef>
              <a:spcAft>
                <a:spcPts val="0"/>
              </a:spcAft>
              <a:buNone/>
            </a:pPr>
            <a:r>
              <a:rPr lang="en"/>
              <a:t>The term neural network is a reference to neurobiology, but although some of the central concepts in deep learning were developed in part by drawing inspiration from our understanding of the brain, deep-learning models are not models of the brain.</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for </a:t>
            </a:r>
            <a:r>
              <a:rPr lang="en"/>
              <a:t>Handwriting</a:t>
            </a:r>
            <a:r>
              <a:rPr lang="en"/>
              <a:t> Recognition</a:t>
            </a:r>
            <a:endParaRPr/>
          </a:p>
        </p:txBody>
      </p:sp>
      <p:sp>
        <p:nvSpPr>
          <p:cNvPr id="168" name="Google Shape;168;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30"/>
          <p:cNvPicPr preferRelativeResize="0"/>
          <p:nvPr/>
        </p:nvPicPr>
        <p:blipFill>
          <a:blip r:embed="rId3">
            <a:alphaModFix/>
          </a:blip>
          <a:stretch>
            <a:fillRect/>
          </a:stretch>
        </p:blipFill>
        <p:spPr>
          <a:xfrm>
            <a:off x="739750" y="1298913"/>
            <a:ext cx="7048500" cy="3038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So that’s what deep learning is, technically: </a:t>
            </a:r>
            <a:endParaRPr/>
          </a:p>
          <a:p>
            <a:pPr indent="0" lvl="0" marL="0" rtl="0" algn="just">
              <a:spcBef>
                <a:spcPts val="1600"/>
              </a:spcBef>
              <a:spcAft>
                <a:spcPts val="0"/>
              </a:spcAft>
              <a:buNone/>
            </a:pPr>
            <a:r>
              <a:rPr lang="en"/>
              <a:t>A multistage way to learn data representations. It’s a simple idea but, as it turns out, very simple mechanisms, sufficiently scaled, can end up looking like magic.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we cover</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Machine Learning</a:t>
            </a:r>
            <a:endParaRPr/>
          </a:p>
          <a:p>
            <a:pPr indent="-342900" lvl="0" marL="457200" rtl="0" algn="l">
              <a:spcBef>
                <a:spcPts val="0"/>
              </a:spcBef>
              <a:spcAft>
                <a:spcPts val="0"/>
              </a:spcAft>
              <a:buSzPts val="1800"/>
              <a:buChar char="●"/>
            </a:pPr>
            <a:r>
              <a:rPr lang="en"/>
              <a:t>Fundamental concepts involved in Machine Learning</a:t>
            </a:r>
            <a:endParaRPr/>
          </a:p>
          <a:p>
            <a:pPr indent="-342900" lvl="0" marL="457200" rtl="0" algn="l">
              <a:spcBef>
                <a:spcPts val="0"/>
              </a:spcBef>
              <a:spcAft>
                <a:spcPts val="0"/>
              </a:spcAft>
              <a:buSzPts val="1800"/>
              <a:buChar char="●"/>
            </a:pPr>
            <a:r>
              <a:rPr lang="en"/>
              <a:t>Four Branches of Machine Learning</a:t>
            </a:r>
            <a:endParaRPr/>
          </a:p>
          <a:p>
            <a:pPr indent="-342900" lvl="0" marL="457200" rtl="0" algn="l">
              <a:spcBef>
                <a:spcPts val="0"/>
              </a:spcBef>
              <a:spcAft>
                <a:spcPts val="0"/>
              </a:spcAft>
              <a:buSzPts val="1800"/>
              <a:buChar char="●"/>
            </a:pPr>
            <a:r>
              <a:rPr lang="en"/>
              <a:t>What is Deep Learning</a:t>
            </a:r>
            <a:endParaRPr/>
          </a:p>
          <a:p>
            <a:pPr indent="-342900" lvl="0" marL="457200" rtl="0" algn="l">
              <a:spcBef>
                <a:spcPts val="0"/>
              </a:spcBef>
              <a:spcAft>
                <a:spcPts val="0"/>
              </a:spcAft>
              <a:buSzPts val="1800"/>
              <a:buChar char="●"/>
            </a:pPr>
            <a:r>
              <a:rPr lang="en"/>
              <a:t>How it works</a:t>
            </a:r>
            <a:endParaRPr/>
          </a:p>
          <a:p>
            <a:pPr indent="-342900" lvl="0" marL="457200" rtl="0" algn="l">
              <a:spcBef>
                <a:spcPts val="0"/>
              </a:spcBef>
              <a:spcAft>
                <a:spcPts val="0"/>
              </a:spcAft>
              <a:buSzPts val="1800"/>
              <a:buChar char="●"/>
            </a:pPr>
            <a:r>
              <a:rPr lang="en"/>
              <a:t>What it can achieve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How Deep Learning Works</a:t>
            </a:r>
            <a:endParaRPr/>
          </a:p>
        </p:txBody>
      </p:sp>
      <p:sp>
        <p:nvSpPr>
          <p:cNvPr id="181" name="Google Shape;181;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Y = WX + B</a:t>
            </a:r>
            <a:endParaRPr sz="3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How Deep Learning Works</a:t>
            </a:r>
            <a:endParaRPr/>
          </a:p>
        </p:txBody>
      </p:sp>
      <p:sp>
        <p:nvSpPr>
          <p:cNvPr id="187" name="Google Shape;187;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33"/>
          <p:cNvPicPr preferRelativeResize="0"/>
          <p:nvPr/>
        </p:nvPicPr>
        <p:blipFill>
          <a:blip r:embed="rId3">
            <a:alphaModFix/>
          </a:blip>
          <a:stretch>
            <a:fillRect/>
          </a:stretch>
        </p:blipFill>
        <p:spPr>
          <a:xfrm>
            <a:off x="311700" y="1266325"/>
            <a:ext cx="8152175" cy="364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deep learning has achieved so far</a:t>
            </a:r>
            <a:endParaRPr/>
          </a:p>
        </p:txBody>
      </p:sp>
      <p:sp>
        <p:nvSpPr>
          <p:cNvPr id="194" name="Google Shape;194;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particular, deep learning has achieved the following breakthroughs, all in historically difficult areas of machine learning:</a:t>
            </a:r>
            <a:endParaRPr/>
          </a:p>
          <a:p>
            <a:pPr indent="-342900" lvl="0" marL="457200" rtl="0" algn="l">
              <a:spcBef>
                <a:spcPts val="1600"/>
              </a:spcBef>
              <a:spcAft>
                <a:spcPts val="0"/>
              </a:spcAft>
              <a:buSzPts val="1800"/>
              <a:buChar char="●"/>
            </a:pPr>
            <a:r>
              <a:rPr lang="en"/>
              <a:t>Near-human-level image classification</a:t>
            </a:r>
            <a:endParaRPr/>
          </a:p>
          <a:p>
            <a:pPr indent="-342900" lvl="0" marL="457200" rtl="0" algn="l">
              <a:spcBef>
                <a:spcPts val="0"/>
              </a:spcBef>
              <a:spcAft>
                <a:spcPts val="0"/>
              </a:spcAft>
              <a:buSzPts val="1800"/>
              <a:buChar char="●"/>
            </a:pPr>
            <a:r>
              <a:rPr lang="en"/>
              <a:t>Near-human-level speech recognition</a:t>
            </a:r>
            <a:endParaRPr/>
          </a:p>
          <a:p>
            <a:pPr indent="-342900" lvl="0" marL="457200" rtl="0" algn="l">
              <a:spcBef>
                <a:spcPts val="0"/>
              </a:spcBef>
              <a:spcAft>
                <a:spcPts val="0"/>
              </a:spcAft>
              <a:buSzPts val="1800"/>
              <a:buChar char="●"/>
            </a:pPr>
            <a:r>
              <a:rPr lang="en"/>
              <a:t>Near-human-level handwriting transcription</a:t>
            </a:r>
            <a:endParaRPr/>
          </a:p>
          <a:p>
            <a:pPr indent="-342900" lvl="0" marL="457200" rtl="0" algn="l">
              <a:spcBef>
                <a:spcPts val="0"/>
              </a:spcBef>
              <a:spcAft>
                <a:spcPts val="0"/>
              </a:spcAft>
              <a:buSzPts val="1800"/>
              <a:buChar char="●"/>
            </a:pPr>
            <a:r>
              <a:rPr lang="en"/>
              <a:t>Improved machine translation</a:t>
            </a:r>
            <a:endParaRPr/>
          </a:p>
          <a:p>
            <a:pPr indent="-342900" lvl="0" marL="457200" rtl="0" algn="l">
              <a:spcBef>
                <a:spcPts val="0"/>
              </a:spcBef>
              <a:spcAft>
                <a:spcPts val="0"/>
              </a:spcAft>
              <a:buSzPts val="1800"/>
              <a:buChar char="●"/>
            </a:pPr>
            <a:r>
              <a:rPr lang="en"/>
              <a:t>Improved text-to-speech conversion</a:t>
            </a:r>
            <a:endParaRPr/>
          </a:p>
          <a:p>
            <a:pPr indent="-342900" lvl="0" marL="457200" rtl="0" algn="l">
              <a:spcBef>
                <a:spcPts val="0"/>
              </a:spcBef>
              <a:spcAft>
                <a:spcPts val="0"/>
              </a:spcAft>
              <a:buSzPts val="1800"/>
              <a:buChar char="●"/>
            </a:pPr>
            <a:r>
              <a:rPr lang="en"/>
              <a:t>Digital assistants such as Google Now and Amazon Alexa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deep learning has achieved so far</a:t>
            </a:r>
            <a:endParaRPr/>
          </a:p>
        </p:txBody>
      </p:sp>
      <p:sp>
        <p:nvSpPr>
          <p:cNvPr id="200" name="Google Shape;200;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Near-human-level autonomous driving</a:t>
            </a:r>
            <a:endParaRPr/>
          </a:p>
          <a:p>
            <a:pPr indent="-342900" lvl="0" marL="457200" rtl="0" algn="l">
              <a:spcBef>
                <a:spcPts val="0"/>
              </a:spcBef>
              <a:spcAft>
                <a:spcPts val="0"/>
              </a:spcAft>
              <a:buSzPts val="1800"/>
              <a:buChar char="●"/>
            </a:pPr>
            <a:r>
              <a:rPr lang="en"/>
              <a:t>Improved ad targeting, as used by Google, Baidu, and Bing</a:t>
            </a:r>
            <a:endParaRPr/>
          </a:p>
          <a:p>
            <a:pPr indent="-342900" lvl="0" marL="457200" rtl="0" algn="l">
              <a:spcBef>
                <a:spcPts val="0"/>
              </a:spcBef>
              <a:spcAft>
                <a:spcPts val="0"/>
              </a:spcAft>
              <a:buSzPts val="1800"/>
              <a:buChar char="●"/>
            </a:pPr>
            <a:r>
              <a:rPr lang="en"/>
              <a:t>Improved search results on the web</a:t>
            </a:r>
            <a:endParaRPr/>
          </a:p>
          <a:p>
            <a:pPr indent="-342900" lvl="0" marL="457200" rtl="0" algn="l">
              <a:spcBef>
                <a:spcPts val="0"/>
              </a:spcBef>
              <a:spcAft>
                <a:spcPts val="0"/>
              </a:spcAft>
              <a:buSzPts val="1800"/>
              <a:buChar char="●"/>
            </a:pPr>
            <a:r>
              <a:rPr lang="en"/>
              <a:t>Ability to answer natural-language questions</a:t>
            </a:r>
            <a:endParaRPr/>
          </a:p>
          <a:p>
            <a:pPr indent="-342900" lvl="0" marL="457200" rtl="0" algn="l">
              <a:spcBef>
                <a:spcPts val="0"/>
              </a:spcBef>
              <a:spcAft>
                <a:spcPts val="0"/>
              </a:spcAft>
              <a:buSzPts val="1800"/>
              <a:buChar char="●"/>
            </a:pPr>
            <a:r>
              <a:rPr lang="en"/>
              <a:t>Superhuman Go playing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an start towards Terminator Robots</a:t>
            </a:r>
            <a:endParaRPr/>
          </a:p>
        </p:txBody>
      </p:sp>
      <p:sp>
        <p:nvSpPr>
          <p:cNvPr id="206" name="Google Shape;206;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BRIEF HISTORY OF MACHINE LEARNING </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Probabilistic Modeling</a:t>
            </a:r>
            <a:endParaRPr/>
          </a:p>
        </p:txBody>
      </p:sp>
      <p:sp>
        <p:nvSpPr>
          <p:cNvPr id="217" name="Google Shape;217;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Probabilistic modeling is the application of the principles of statistics to data analysis. It was one of the earliest forms of machine learning, and it’s still widely used to this day. One of the best-known algorithms in this category is the Naive Bayes algorithm.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 Neural Networks</a:t>
            </a:r>
            <a:endParaRPr/>
          </a:p>
        </p:txBody>
      </p:sp>
      <p:sp>
        <p:nvSpPr>
          <p:cNvPr id="223" name="Google Shape;223;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the core ideas of neural networks were investigated in toy forms as early as the 1950s, the approach took decades to get started. For a long time, the missing piece was an efficient way to train large neural networks.</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 Methods</a:t>
            </a:r>
            <a:endParaRPr/>
          </a:p>
        </p:txBody>
      </p:sp>
      <p:sp>
        <p:nvSpPr>
          <p:cNvPr id="229" name="Google Shape;229;p40"/>
          <p:cNvSpPr txBox="1"/>
          <p:nvPr>
            <p:ph idx="1" type="body"/>
          </p:nvPr>
        </p:nvSpPr>
        <p:spPr>
          <a:xfrm>
            <a:off x="311700" y="1266325"/>
            <a:ext cx="6285600" cy="353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666666"/>
                </a:solidFill>
              </a:rPr>
              <a:t>Kernel methods are a group of classification algorithms, the best known of which is the support vector machine (SVM). </a:t>
            </a:r>
            <a:r>
              <a:rPr lang="en"/>
              <a:t>SVMs aim at solving classification problems by finding good decision boundaries between two sets of points belonging to two different categories. </a:t>
            </a:r>
            <a:endParaRPr/>
          </a:p>
          <a:p>
            <a:pPr indent="0" lvl="0" marL="0" rtl="0" algn="just">
              <a:spcBef>
                <a:spcPts val="1600"/>
              </a:spcBef>
              <a:spcAft>
                <a:spcPts val="1600"/>
              </a:spcAft>
              <a:buNone/>
            </a:pPr>
            <a:r>
              <a:rPr lang="en"/>
              <a:t>A decision boundary can be thought of as a line or surface separating your training data into two spaces corresponding to two categories. To classify new data points, you just need to check which side of the decision boundary they fall on.</a:t>
            </a:r>
            <a:endParaRPr/>
          </a:p>
        </p:txBody>
      </p:sp>
      <p:pic>
        <p:nvPicPr>
          <p:cNvPr id="230" name="Google Shape;230;p40"/>
          <p:cNvPicPr preferRelativeResize="0"/>
          <p:nvPr/>
        </p:nvPicPr>
        <p:blipFill>
          <a:blip r:embed="rId3">
            <a:alphaModFix/>
          </a:blip>
          <a:stretch>
            <a:fillRect/>
          </a:stretch>
        </p:blipFill>
        <p:spPr>
          <a:xfrm>
            <a:off x="6749700" y="1304825"/>
            <a:ext cx="2241900" cy="3068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DECISION TREE, RANDOM FOREST AND BOOSTING MACHINES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Book / Reference Book</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Deep Learning with Python, Authored by FRANÇOIS CHOLLET  </a:t>
            </a:r>
            <a:endParaRPr/>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a:t>
            </a:r>
            <a:endParaRPr/>
          </a:p>
        </p:txBody>
      </p:sp>
      <p:sp>
        <p:nvSpPr>
          <p:cNvPr id="241" name="Google Shape;241;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3D4752"/>
                </a:solidFill>
              </a:rPr>
              <a:t>A decision tree is a </a:t>
            </a:r>
            <a:r>
              <a:rPr lang="en">
                <a:solidFill>
                  <a:srgbClr val="3D4752"/>
                </a:solidFill>
              </a:rPr>
              <a:t>hierarchical</a:t>
            </a:r>
            <a:r>
              <a:rPr lang="en">
                <a:solidFill>
                  <a:srgbClr val="3D4752"/>
                </a:solidFill>
              </a:rPr>
              <a:t> model in which every node splits the samples into branches against a rule. Every leaf of the tree is the label / prediction of the model. Before the rise of Deep learning; decision trees were the most popular technique and preferred choice in ML practitioners and researchers. They are able to </a:t>
            </a:r>
            <a:r>
              <a:rPr lang="en">
                <a:solidFill>
                  <a:srgbClr val="3D4752"/>
                </a:solidFill>
              </a:rPr>
              <a:t>capture</a:t>
            </a:r>
            <a:r>
              <a:rPr lang="en">
                <a:solidFill>
                  <a:srgbClr val="3D4752"/>
                </a:solidFill>
              </a:rPr>
              <a:t> linear and nonlinear relations in data. Another name for Decision Tree is CART (Classification And Regression Tree).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 Example</a:t>
            </a:r>
            <a:endParaRPr/>
          </a:p>
        </p:txBody>
      </p:sp>
      <p:sp>
        <p:nvSpPr>
          <p:cNvPr id="247" name="Google Shape;247;p4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8" name="Google Shape;248;p43"/>
          <p:cNvPicPr preferRelativeResize="0"/>
          <p:nvPr/>
        </p:nvPicPr>
        <p:blipFill>
          <a:blip r:embed="rId3">
            <a:alphaModFix/>
          </a:blip>
          <a:stretch>
            <a:fillRect/>
          </a:stretch>
        </p:blipFill>
        <p:spPr>
          <a:xfrm>
            <a:off x="2576525" y="1266325"/>
            <a:ext cx="3649825" cy="3302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254" name="Google Shape;254;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Random forest is a technique in which a large number of CARTs (decision trees) are used to predict the outcome and a voting node is used to declare the final label on majority of votes from individual trees.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Example</a:t>
            </a:r>
            <a:endParaRPr/>
          </a:p>
        </p:txBody>
      </p:sp>
      <p:sp>
        <p:nvSpPr>
          <p:cNvPr id="260" name="Google Shape;260;p4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pic>
        <p:nvPicPr>
          <p:cNvPr id="261" name="Google Shape;261;p45"/>
          <p:cNvPicPr preferRelativeResize="0"/>
          <p:nvPr/>
        </p:nvPicPr>
        <p:blipFill>
          <a:blip r:embed="rId3">
            <a:alphaModFix/>
          </a:blip>
          <a:stretch>
            <a:fillRect/>
          </a:stretch>
        </p:blipFill>
        <p:spPr>
          <a:xfrm>
            <a:off x="1828800" y="1266325"/>
            <a:ext cx="5486400" cy="3302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Boosting Machines</a:t>
            </a:r>
            <a:endParaRPr/>
          </a:p>
        </p:txBody>
      </p:sp>
      <p:sp>
        <p:nvSpPr>
          <p:cNvPr id="267" name="Google Shape;267;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Boosting Machines are algorithms in which a large number of weak </a:t>
            </a:r>
            <a:r>
              <a:rPr lang="en"/>
              <a:t>learners (Decision Trees)</a:t>
            </a:r>
            <a:r>
              <a:rPr lang="en"/>
              <a:t> are used sequentially in such a way that every learner reduces the error of its predecessor’s prediction. Two mostly used Boosting Machines are Ada Boost and Gradient Boost.</a:t>
            </a:r>
            <a:endParaRPr/>
          </a:p>
          <a:p>
            <a:pPr indent="0" lvl="0" marL="0" rtl="0" algn="just">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Boosting Machine Illustration</a:t>
            </a:r>
            <a:endParaRPr/>
          </a:p>
        </p:txBody>
      </p:sp>
      <p:sp>
        <p:nvSpPr>
          <p:cNvPr id="273" name="Google Shape;273;p4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4" name="Google Shape;274;p47"/>
          <p:cNvPicPr preferRelativeResize="0"/>
          <p:nvPr/>
        </p:nvPicPr>
        <p:blipFill>
          <a:blip r:embed="rId3">
            <a:alphaModFix/>
          </a:blip>
          <a:stretch>
            <a:fillRect/>
          </a:stretch>
        </p:blipFill>
        <p:spPr>
          <a:xfrm>
            <a:off x="2022575" y="1279375"/>
            <a:ext cx="4914900" cy="3276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 TO DEEP LEARNING</a:t>
            </a:r>
            <a:r>
              <a:rPr lang="en"/>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Deep Learning Different</a:t>
            </a:r>
            <a:endParaRPr/>
          </a:p>
        </p:txBody>
      </p:sp>
      <p:sp>
        <p:nvSpPr>
          <p:cNvPr id="285" name="Google Shape;285;p4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I</a:t>
            </a:r>
            <a:r>
              <a:rPr lang="en"/>
              <a:t>t offers better performance on many problems with higher accuracy than classical techniques</a:t>
            </a:r>
            <a:endParaRPr/>
          </a:p>
          <a:p>
            <a:pPr indent="-342900" lvl="0" marL="457200" rtl="0" algn="just">
              <a:spcBef>
                <a:spcPts val="0"/>
              </a:spcBef>
              <a:spcAft>
                <a:spcPts val="0"/>
              </a:spcAft>
              <a:buSzPts val="1800"/>
              <a:buChar char="●"/>
            </a:pPr>
            <a:r>
              <a:rPr lang="en"/>
              <a:t>Makes Problem solving much easier by automating a very crucial and time consuming </a:t>
            </a:r>
            <a:r>
              <a:rPr lang="en"/>
              <a:t>step </a:t>
            </a:r>
            <a:r>
              <a:rPr lang="en"/>
              <a:t>in Classical Machine Learning techniques that is Feature Engineering.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Deep Learning Different</a:t>
            </a:r>
            <a:endParaRPr/>
          </a:p>
        </p:txBody>
      </p:sp>
      <p:sp>
        <p:nvSpPr>
          <p:cNvPr id="291" name="Google Shape;291;p5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two essential characteristics of how deep learning learns from data are </a:t>
            </a:r>
            <a:endParaRPr/>
          </a:p>
          <a:p>
            <a:pPr indent="-342900" lvl="0" marL="457200" rtl="0" algn="just">
              <a:spcBef>
                <a:spcPts val="1600"/>
              </a:spcBef>
              <a:spcAft>
                <a:spcPts val="0"/>
              </a:spcAft>
              <a:buSzPts val="1800"/>
              <a:buChar char="●"/>
            </a:pPr>
            <a:r>
              <a:rPr lang="en"/>
              <a:t>The incremental, layer-by-layer way in which increasingly complex representations are developed </a:t>
            </a:r>
            <a:endParaRPr/>
          </a:p>
          <a:p>
            <a:pPr indent="-342900" lvl="0" marL="457200" rtl="0" algn="just">
              <a:spcBef>
                <a:spcPts val="0"/>
              </a:spcBef>
              <a:spcAft>
                <a:spcPts val="0"/>
              </a:spcAft>
              <a:buSzPts val="1800"/>
              <a:buChar char="●"/>
            </a:pPr>
            <a:r>
              <a:rPr lang="en"/>
              <a:t>These intermediate incremental representations are learned jointly </a:t>
            </a:r>
            <a:endParaRPr/>
          </a:p>
          <a:p>
            <a:pPr indent="0" lvl="0" marL="0" rtl="0" algn="just">
              <a:spcBef>
                <a:spcPts val="1600"/>
              </a:spcBef>
              <a:spcAft>
                <a:spcPts val="1600"/>
              </a:spcAft>
              <a:buNone/>
            </a:pPr>
            <a:r>
              <a:rPr lang="en"/>
              <a:t>Each layer being updated to follow both the representational needs of the layer above and the needs of the layer below</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Deep Learning? Why Now? </a:t>
            </a:r>
            <a:endParaRPr/>
          </a:p>
        </p:txBody>
      </p:sp>
      <p:sp>
        <p:nvSpPr>
          <p:cNvPr id="297" name="Google Shape;297;p5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rPr>
              <a:t>The two key ideas of deep learning for computer vision—convolutional neural networks and backpropagation were already well understood in 1989. The Long Short Term Memory (LSTM) algorithm, which is fundamental to deep learning for </a:t>
            </a:r>
            <a:r>
              <a:rPr lang="en">
                <a:solidFill>
                  <a:srgbClr val="000000"/>
                </a:solidFill>
              </a:rPr>
              <a:t>time series</a:t>
            </a:r>
            <a:r>
              <a:rPr lang="en">
                <a:solidFill>
                  <a:srgbClr val="000000"/>
                </a:solidFill>
              </a:rPr>
              <a:t>, was developed in 1997 and has barely changed since. So why did deep learning only take off after 2012? </a:t>
            </a:r>
            <a:endParaRPr>
              <a:solidFill>
                <a:srgbClr val="000000"/>
              </a:solidFill>
            </a:endParaRPr>
          </a:p>
          <a:p>
            <a:pPr indent="0" lvl="0" marL="0" rtl="0" algn="just">
              <a:spcBef>
                <a:spcPts val="1600"/>
              </a:spcBef>
              <a:spcAft>
                <a:spcPts val="1600"/>
              </a:spcAft>
              <a:buNone/>
            </a:pPr>
            <a:r>
              <a:rPr lang="en">
                <a:solidFill>
                  <a:srgbClr val="000000"/>
                </a:solidFill>
              </a:rPr>
              <a:t>What changed in these two decades?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CHAPTER-1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Deep Learning? Why Now? </a:t>
            </a:r>
            <a:endParaRPr/>
          </a:p>
        </p:txBody>
      </p:sp>
      <p:sp>
        <p:nvSpPr>
          <p:cNvPr id="303" name="Google Shape;303;p5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rPr>
              <a:t>In general, these three technical forces are driving advances in machine learning:</a:t>
            </a:r>
            <a:endParaRPr>
              <a:solidFill>
                <a:srgbClr val="000000"/>
              </a:solidFill>
            </a:endParaRPr>
          </a:p>
          <a:p>
            <a:pPr indent="-342900" lvl="0" marL="457200" rtl="0" algn="just">
              <a:spcBef>
                <a:spcPts val="1600"/>
              </a:spcBef>
              <a:spcAft>
                <a:spcPts val="0"/>
              </a:spcAft>
              <a:buClr>
                <a:srgbClr val="000000"/>
              </a:buClr>
              <a:buSzPts val="1800"/>
              <a:buChar char="●"/>
            </a:pPr>
            <a:r>
              <a:rPr lang="en">
                <a:solidFill>
                  <a:srgbClr val="000000"/>
                </a:solidFill>
              </a:rPr>
              <a:t>Hardware</a:t>
            </a:r>
            <a:endParaRPr>
              <a:solidFill>
                <a:srgbClr val="000000"/>
              </a:solidFill>
            </a:endParaRPr>
          </a:p>
          <a:p>
            <a:pPr indent="-342900" lvl="0" marL="457200" rtl="0" algn="just">
              <a:spcBef>
                <a:spcPts val="0"/>
              </a:spcBef>
              <a:spcAft>
                <a:spcPts val="0"/>
              </a:spcAft>
              <a:buClr>
                <a:srgbClr val="000000"/>
              </a:buClr>
              <a:buSzPts val="1800"/>
              <a:buChar char="●"/>
            </a:pPr>
            <a:r>
              <a:rPr lang="en">
                <a:solidFill>
                  <a:srgbClr val="000000"/>
                </a:solidFill>
              </a:rPr>
              <a:t>Data</a:t>
            </a:r>
            <a:endParaRPr>
              <a:solidFill>
                <a:srgbClr val="000000"/>
              </a:solidFill>
            </a:endParaRPr>
          </a:p>
          <a:p>
            <a:pPr indent="-342900" lvl="0" marL="457200" rtl="0" algn="just">
              <a:spcBef>
                <a:spcPts val="0"/>
              </a:spcBef>
              <a:spcAft>
                <a:spcPts val="0"/>
              </a:spcAft>
              <a:buClr>
                <a:srgbClr val="000000"/>
              </a:buClr>
              <a:buSzPts val="1800"/>
              <a:buChar char="●"/>
            </a:pPr>
            <a:r>
              <a:rPr lang="en">
                <a:solidFill>
                  <a:srgbClr val="000000"/>
                </a:solidFill>
              </a:rPr>
              <a:t>Algorithmic advances  </a:t>
            </a:r>
            <a:r>
              <a:rPr lang="en">
                <a:solidFill>
                  <a:srgbClr val="000000"/>
                </a:solidFill>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a:t>
            </a:r>
            <a:endParaRPr/>
          </a:p>
        </p:txBody>
      </p:sp>
      <p:sp>
        <p:nvSpPr>
          <p:cNvPr id="309" name="Google Shape;309;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In past few years introduction of GPU and vendor libraries to compute complex tasks over GPU made the deep learning shine as complex tasks on a large amount of data are solved in a considerably small time. During the last year Google has introduced TPUs which are specifically designed for Deep Learning tasks and are even 10x faster than a GPU.</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315" name="Google Shape;315;p5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When it comes to data, in addition to the exponential progress in storage hardware over the past 20 years (following Moore’s law), the game changer has been the rise of the internet, making it feasible to collect and distribute very large datasets for machine learning. Today, large companies work with image datasets, video datasets, and natural-language datasets that couldn’t have been collected without the internet. User-generated image tags on Flickr, for instance, have been a treasure trove of data for computer vision. So are YouTube videos. And Wikipedia is a key dataset for natural-language processing.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a:t>
            </a:r>
            <a:endParaRPr/>
          </a:p>
        </p:txBody>
      </p:sp>
      <p:sp>
        <p:nvSpPr>
          <p:cNvPr id="321" name="Google Shape;321;p5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In addition to hardware and data, until the late 2000s, we were missing a reliable way to train very deep neural networks. As a result, neural networks were still fairly shallow, using only one or two layers of representations; thus, they weren’t able to shine against more-refined shallow methods such as SVMs and random forests. The key issue was that of gradient propagation through deep stacks of layers. The feedback signal used to train neural networks would fade away as the number of layers increased.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NEW WAVE OF INVESTMENT</a:t>
            </a:r>
            <a:r>
              <a:rPr lang="en"/>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New Wave Of Investment</a:t>
            </a:r>
            <a:endParaRPr/>
          </a:p>
        </p:txBody>
      </p:sp>
      <p:sp>
        <p:nvSpPr>
          <p:cNvPr id="332" name="Google Shape;332;p5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AI and machine learning have the potential to create an additional $2.6T in value by 2020 in Marketing and Sales, and up to $2T in manufacturing and supply chain planning.</a:t>
            </a:r>
            <a:endParaRPr/>
          </a:p>
          <a:p>
            <a:pPr indent="-342900" lvl="0" marL="457200" rtl="0" algn="just">
              <a:spcBef>
                <a:spcPts val="0"/>
              </a:spcBef>
              <a:spcAft>
                <a:spcPts val="0"/>
              </a:spcAft>
              <a:buSzPts val="1800"/>
              <a:buChar char="●"/>
            </a:pPr>
            <a:r>
              <a:rPr lang="en"/>
              <a:t>Gartner predicts the business value created by AI will reach $3.9T in 2022.</a:t>
            </a:r>
            <a:endParaRPr/>
          </a:p>
          <a:p>
            <a:pPr indent="-342900" lvl="0" marL="457200" rtl="0" algn="just">
              <a:spcBef>
                <a:spcPts val="0"/>
              </a:spcBef>
              <a:spcAft>
                <a:spcPts val="0"/>
              </a:spcAft>
              <a:buSzPts val="1800"/>
              <a:buChar char="●"/>
            </a:pPr>
            <a:r>
              <a:rPr lang="en"/>
              <a:t>IDC predicts worldwide spending on cognitive and Artificial Intelligence systems will reach $77.6B in 2022.</a:t>
            </a:r>
            <a:endParaRPr/>
          </a:p>
          <a:p>
            <a:pPr indent="0" lvl="0" marL="0" rtl="0" algn="just">
              <a:spcBef>
                <a:spcPts val="1600"/>
              </a:spcBef>
              <a:spcAft>
                <a:spcPts val="1600"/>
              </a:spcAft>
              <a:buNone/>
            </a:pPr>
            <a:r>
              <a:rPr lang="en"/>
              <a:t>Reference: </a:t>
            </a:r>
            <a:r>
              <a:rPr lang="en" sz="1100" u="sng">
                <a:solidFill>
                  <a:schemeClr val="hlink"/>
                </a:solidFill>
                <a:latin typeface="Arial"/>
                <a:ea typeface="Arial"/>
                <a:cs typeface="Arial"/>
                <a:sym typeface="Arial"/>
                <a:hlinkClick r:id="rId3"/>
              </a:rPr>
              <a:t>https://www.forbes.com/sites/louiscolumbus/2019/03/27/roundup-of-machine-learning-forecasts-and-market-estimates-2019/#399b12c07695</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Democratization Of Deep Learning</a:t>
            </a:r>
            <a:endParaRPr/>
          </a:p>
        </p:txBody>
      </p:sp>
      <p:sp>
        <p:nvSpPr>
          <p:cNvPr id="338" name="Google Shape;338;p5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Introduction of new tools for languages that support Deep Learning made it to approachable to a common developer with the </a:t>
            </a:r>
            <a:r>
              <a:rPr lang="en"/>
              <a:t>knowledge</a:t>
            </a:r>
            <a:r>
              <a:rPr lang="en"/>
              <a:t> of high level scripting languages like Python.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it last? </a:t>
            </a:r>
            <a:endParaRPr/>
          </a:p>
        </p:txBody>
      </p:sp>
      <p:sp>
        <p:nvSpPr>
          <p:cNvPr id="344" name="Google Shape;344;p5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Deep learning has several properties that justify its status as an AI revolution, and it’s here to stay. We may not be using neural networks two decades from now, but whatever we use will directly inherit from modern deep learning and its core concepts.</a:t>
            </a:r>
            <a:endParaRPr/>
          </a:p>
          <a:p>
            <a:pPr indent="0" lvl="0" marL="0" rtl="0" algn="just">
              <a:spcBef>
                <a:spcPts val="1600"/>
              </a:spcBef>
              <a:spcAft>
                <a:spcPts val="0"/>
              </a:spcAft>
              <a:buNone/>
            </a:pPr>
            <a:r>
              <a:rPr lang="en"/>
              <a:t>These important properties can be broadly sorted into three categories:  </a:t>
            </a:r>
            <a:endParaRPr/>
          </a:p>
          <a:p>
            <a:pPr indent="-342900" lvl="0" marL="457200" rtl="0" algn="just">
              <a:spcBef>
                <a:spcPts val="1600"/>
              </a:spcBef>
              <a:spcAft>
                <a:spcPts val="0"/>
              </a:spcAft>
              <a:buSzPts val="1800"/>
              <a:buChar char="●"/>
            </a:pPr>
            <a:r>
              <a:rPr lang="en"/>
              <a:t>Simplicity  </a:t>
            </a:r>
            <a:endParaRPr/>
          </a:p>
          <a:p>
            <a:pPr indent="-342900" lvl="0" marL="457200" rtl="0" algn="just">
              <a:spcBef>
                <a:spcPts val="0"/>
              </a:spcBef>
              <a:spcAft>
                <a:spcPts val="0"/>
              </a:spcAft>
              <a:buSzPts val="1800"/>
              <a:buChar char="●"/>
            </a:pPr>
            <a:r>
              <a:rPr lang="en"/>
              <a:t>Scalability  </a:t>
            </a:r>
            <a:endParaRPr/>
          </a:p>
          <a:p>
            <a:pPr indent="-342900" lvl="0" marL="457200" rtl="0" algn="just">
              <a:spcBef>
                <a:spcPts val="0"/>
              </a:spcBef>
              <a:spcAft>
                <a:spcPts val="0"/>
              </a:spcAft>
              <a:buSzPts val="1800"/>
              <a:buChar char="●"/>
            </a:pPr>
            <a:r>
              <a:rPr lang="en"/>
              <a:t>Versatility and reusability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6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Simplicity</a:t>
            </a:r>
            <a:endParaRPr/>
          </a:p>
        </p:txBody>
      </p:sp>
      <p:sp>
        <p:nvSpPr>
          <p:cNvPr id="350" name="Google Shape;350;p6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Deep learning removes the need for feature engineering, replacing complex, brittle, engineering-heavy pipelines with simple, end-to-end trainable models that are typically built using only five or six different tensor operations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Scalability</a:t>
            </a:r>
            <a:endParaRPr/>
          </a:p>
        </p:txBody>
      </p:sp>
      <p:sp>
        <p:nvSpPr>
          <p:cNvPr id="356" name="Google Shape;356;p6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Deep learning is highly amenable to parallelization on GPUs or TPUs, so it can take full advantage of Moore’s law. In addition, deep-learning models are trained by iterating over small batches of data, allowing them to be trained on datasets of arbitrary size. (The only bottleneck is the amount of parallel computational power available, which, thanks to Moore’s law, is a fast moving barrier.)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2197475" y="1331275"/>
            <a:ext cx="3894851" cy="3635174"/>
          </a:xfrm>
          <a:prstGeom prst="rect">
            <a:avLst/>
          </a:prstGeom>
          <a:noFill/>
          <a:ln>
            <a:noFill/>
          </a:ln>
        </p:spPr>
      </p:pic>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Machine Learning &amp; Deep Learning</a:t>
            </a:r>
            <a:endParaRPr/>
          </a:p>
          <a:p>
            <a:pPr indent="0" lvl="0" marL="0" rtl="0" algn="l">
              <a:spcBef>
                <a:spcPts val="0"/>
              </a:spcBef>
              <a:spcAft>
                <a:spcPts val="0"/>
              </a:spcAft>
              <a:buNone/>
            </a:pPr>
            <a:r>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Versatility And Reusability</a:t>
            </a:r>
            <a:endParaRPr/>
          </a:p>
        </p:txBody>
      </p:sp>
      <p:sp>
        <p:nvSpPr>
          <p:cNvPr id="362" name="Google Shape;362;p6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Unlike many prior machine-learning approaches, deep-learning models can be trained on additional data without restarting from scratch, making them viable for continuous online learning an important property for very large production models. Furthermore, trained deep-learning models are repurposable and thus reusable: for instance, it’s possible to take a deep learning model trained for image classification and drop it into a video processing pipeline. This allows us to reinvest previous work into increasingly complex and powerful models. This also makes deep learning applicable to fairly small datasets.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MATHEMATICAL BUILDING BLOCKS OF NEURAL NETWORKS</a:t>
            </a:r>
            <a:endParaRPr/>
          </a:p>
        </p:txBody>
      </p:sp>
      <p:sp>
        <p:nvSpPr>
          <p:cNvPr id="368" name="Google Shape;368;p6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Chapter 2</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we cover</a:t>
            </a:r>
            <a:endParaRPr/>
          </a:p>
        </p:txBody>
      </p:sp>
      <p:sp>
        <p:nvSpPr>
          <p:cNvPr id="374" name="Google Shape;374;p6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basic example of Neural Network</a:t>
            </a:r>
            <a:endParaRPr/>
          </a:p>
          <a:p>
            <a:pPr indent="-342900" lvl="0" marL="457200" rtl="0" algn="l">
              <a:spcBef>
                <a:spcPts val="0"/>
              </a:spcBef>
              <a:spcAft>
                <a:spcPts val="0"/>
              </a:spcAft>
              <a:buSzPts val="1800"/>
              <a:buChar char="●"/>
            </a:pPr>
            <a:r>
              <a:rPr lang="en"/>
              <a:t>What is a Tensor</a:t>
            </a:r>
            <a:endParaRPr/>
          </a:p>
          <a:p>
            <a:pPr indent="-342900" lvl="0" marL="457200" rtl="0" algn="l">
              <a:spcBef>
                <a:spcPts val="0"/>
              </a:spcBef>
              <a:spcAft>
                <a:spcPts val="0"/>
              </a:spcAft>
              <a:buSzPts val="1800"/>
              <a:buChar char="●"/>
            </a:pPr>
            <a:r>
              <a:rPr lang="en"/>
              <a:t>Tensor Operations</a:t>
            </a:r>
            <a:endParaRPr/>
          </a:p>
          <a:p>
            <a:pPr indent="-342900" lvl="0" marL="457200" rtl="0" algn="l">
              <a:spcBef>
                <a:spcPts val="0"/>
              </a:spcBef>
              <a:spcAft>
                <a:spcPts val="0"/>
              </a:spcAft>
              <a:buSzPts val="1800"/>
              <a:buChar char="●"/>
            </a:pPr>
            <a:r>
              <a:rPr lang="en"/>
              <a:t>How Neural Networks Learn</a:t>
            </a:r>
            <a:endParaRPr/>
          </a:p>
          <a:p>
            <a:pPr indent="-342900" lvl="0" marL="457200" rtl="0" algn="l">
              <a:spcBef>
                <a:spcPts val="0"/>
              </a:spcBef>
              <a:spcAft>
                <a:spcPts val="0"/>
              </a:spcAft>
              <a:buSzPts val="1800"/>
              <a:buChar char="●"/>
            </a:pPr>
            <a:r>
              <a:rPr lang="en"/>
              <a:t>Backpropagation</a:t>
            </a:r>
            <a:endParaRPr/>
          </a:p>
          <a:p>
            <a:pPr indent="-342900" lvl="0" marL="457200" rtl="0" algn="l">
              <a:spcBef>
                <a:spcPts val="0"/>
              </a:spcBef>
              <a:spcAft>
                <a:spcPts val="0"/>
              </a:spcAft>
              <a:buSzPts val="1800"/>
              <a:buChar char="●"/>
            </a:pPr>
            <a:r>
              <a:rPr lang="en"/>
              <a:t>Gradient Descent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And Labels</a:t>
            </a:r>
            <a:endParaRPr/>
          </a:p>
        </p:txBody>
      </p:sp>
      <p:sp>
        <p:nvSpPr>
          <p:cNvPr id="380" name="Google Shape;380;p6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In machine learning, a category in a classification problem is called a class. Data points are called samples. The class associated with a specific sample is called a label.  </a:t>
            </a:r>
            <a:endParaRPr/>
          </a:p>
          <a:p>
            <a:pPr indent="0" lvl="0" marL="0" rtl="0" algn="just">
              <a:spcBef>
                <a:spcPts val="16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Problem</a:t>
            </a:r>
            <a:endParaRPr/>
          </a:p>
        </p:txBody>
      </p:sp>
      <p:sp>
        <p:nvSpPr>
          <p:cNvPr id="386" name="Google Shape;386;p6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 classification problem is when the output variable is a category, such as “red” or “blue” or “disease” and “no disease”. </a:t>
            </a:r>
            <a:endParaRPr/>
          </a:p>
          <a:p>
            <a:pPr indent="0" lvl="0" marL="0" rtl="0" algn="just">
              <a:spcBef>
                <a:spcPts val="1600"/>
              </a:spcBef>
              <a:spcAft>
                <a:spcPts val="1600"/>
              </a:spcAft>
              <a:buNone/>
            </a:pPr>
            <a:r>
              <a:rPr lang="en"/>
              <a:t>Reference: </a:t>
            </a:r>
            <a:r>
              <a:rPr lang="en" sz="1100" u="sng">
                <a:solidFill>
                  <a:schemeClr val="hlink"/>
                </a:solidFill>
                <a:latin typeface="Arial"/>
                <a:ea typeface="Arial"/>
                <a:cs typeface="Arial"/>
                <a:sym typeface="Arial"/>
                <a:hlinkClick r:id="rId3"/>
              </a:rPr>
              <a:t>https://www.geeksforgeeks.org/regression-classification-supervised-machine-learning/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67"/>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OF GOOGLE COLAB (DEMO)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8"/>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SETTING UP </a:t>
            </a:r>
            <a:r>
              <a:rPr lang="en"/>
              <a:t>LOCAL </a:t>
            </a:r>
            <a:r>
              <a:rPr lang="en"/>
              <a:t>ENVIRONMENT (DEMO)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Environment</a:t>
            </a:r>
            <a:endParaRPr/>
          </a:p>
        </p:txBody>
      </p:sp>
      <p:sp>
        <p:nvSpPr>
          <p:cNvPr id="402" name="Google Shape;402;p6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
                <a:latin typeface="Courier New"/>
                <a:ea typeface="Courier New"/>
                <a:cs typeface="Courier New"/>
                <a:sym typeface="Courier New"/>
              </a:rPr>
              <a:t>import tensorflow as tf</a:t>
            </a:r>
            <a:endParaRPr i="1">
              <a:latin typeface="Courier New"/>
              <a:ea typeface="Courier New"/>
              <a:cs typeface="Courier New"/>
              <a:sym typeface="Courier New"/>
            </a:endParaRPr>
          </a:p>
          <a:p>
            <a:pPr indent="0" lvl="0" marL="0" rtl="0" algn="just">
              <a:spcBef>
                <a:spcPts val="1600"/>
              </a:spcBef>
              <a:spcAft>
                <a:spcPts val="0"/>
              </a:spcAft>
              <a:buNone/>
            </a:pPr>
            <a:r>
              <a:rPr i="1" lang="en">
                <a:latin typeface="Courier New"/>
                <a:ea typeface="Courier New"/>
                <a:cs typeface="Courier New"/>
                <a:sym typeface="Courier New"/>
              </a:rPr>
              <a:t>print(tf.__version__)</a:t>
            </a:r>
            <a:endParaRPr i="1">
              <a:latin typeface="Courier New"/>
              <a:ea typeface="Courier New"/>
              <a:cs typeface="Courier New"/>
              <a:sym typeface="Courier New"/>
            </a:endParaRPr>
          </a:p>
          <a:p>
            <a:pPr indent="0" lvl="0" marL="0" rtl="0" algn="just">
              <a:spcBef>
                <a:spcPts val="1600"/>
              </a:spcBef>
              <a:spcAft>
                <a:spcPts val="1600"/>
              </a:spcAft>
              <a:buNone/>
            </a:pPr>
            <a:r>
              <a:rPr i="1" lang="en">
                <a:latin typeface="Courier New"/>
                <a:ea typeface="Courier New"/>
                <a:cs typeface="Courier New"/>
                <a:sym typeface="Courier New"/>
              </a:rPr>
              <a:t># should print the version of tensorflow module</a:t>
            </a:r>
            <a:endParaRPr i="1">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70"/>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BASIC EXAMPLE OF NEURAL NETWORK</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7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Fashion mnist dataset</a:t>
            </a:r>
            <a:endParaRPr/>
          </a:p>
        </p:txBody>
      </p:sp>
      <p:sp>
        <p:nvSpPr>
          <p:cNvPr id="413" name="Google Shape;413;p71"/>
          <p:cNvSpPr txBox="1"/>
          <p:nvPr>
            <p:ph idx="1" type="body"/>
          </p:nvPr>
        </p:nvSpPr>
        <p:spPr>
          <a:xfrm>
            <a:off x="311700" y="11139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4292E"/>
                </a:solidFill>
                <a:highlight>
                  <a:srgbClr val="FFFFFF"/>
                </a:highlight>
              </a:rPr>
              <a:t>We will be using </a:t>
            </a:r>
            <a:r>
              <a:rPr lang="en" u="sng">
                <a:solidFill>
                  <a:schemeClr val="hlink"/>
                </a:solidFill>
                <a:highlight>
                  <a:srgbClr val="FFFFFF"/>
                </a:highlight>
                <a:hlinkClick r:id="rId3"/>
              </a:rPr>
              <a:t>MNIST-like</a:t>
            </a:r>
            <a:r>
              <a:rPr lang="en">
                <a:solidFill>
                  <a:srgbClr val="24292E"/>
                </a:solidFill>
                <a:highlight>
                  <a:srgbClr val="FFFFFF"/>
                </a:highlight>
              </a:rPr>
              <a:t> fashion product database, consisting of a training set of 60,000 examples and a test set of 10,000 examples. Each example is a 28x28 grayscale image, associated with a label from 10 classes. Each training and test example is assigned to one of the following labels:</a:t>
            </a:r>
            <a:endParaRPr>
              <a:solidFill>
                <a:srgbClr val="24292E"/>
              </a:solidFill>
              <a:highlight>
                <a:srgbClr val="FFFFFF"/>
              </a:highlight>
            </a:endParaRPr>
          </a:p>
          <a:p>
            <a:pPr indent="0" lvl="0" marL="0" rtl="0" algn="just">
              <a:spcBef>
                <a:spcPts val="1600"/>
              </a:spcBef>
              <a:spcAft>
                <a:spcPts val="1600"/>
              </a:spcAft>
              <a:buNone/>
            </a:pPr>
            <a:r>
              <a:t/>
            </a:r>
            <a:endParaRPr>
              <a:solidFill>
                <a:srgbClr val="24292E"/>
              </a:solidFill>
              <a:highlight>
                <a:srgbClr val="FFFFFF"/>
              </a:highlight>
            </a:endParaRPr>
          </a:p>
        </p:txBody>
      </p:sp>
      <p:graphicFrame>
        <p:nvGraphicFramePr>
          <p:cNvPr id="414" name="Google Shape;414;p71"/>
          <p:cNvGraphicFramePr/>
          <p:nvPr/>
        </p:nvGraphicFramePr>
        <p:xfrm>
          <a:off x="398825" y="2419350"/>
          <a:ext cx="3000000" cy="3000000"/>
        </p:xfrm>
        <a:graphic>
          <a:graphicData uri="http://schemas.openxmlformats.org/drawingml/2006/table">
            <a:tbl>
              <a:tblPr>
                <a:noFill/>
                <a:tableStyleId>{1D9B301A-F479-4086-B353-087C20541ABE}</a:tableStyleId>
              </a:tblPr>
              <a:tblGrid>
                <a:gridCol w="1809750"/>
                <a:gridCol w="1809750"/>
                <a:gridCol w="1809750"/>
                <a:gridCol w="1809750"/>
              </a:tblGrid>
              <a:tr h="381000">
                <a:tc>
                  <a:txBody>
                    <a:bodyPr/>
                    <a:lstStyle/>
                    <a:p>
                      <a:pPr indent="0" lvl="0" marL="0" rtl="0" algn="l">
                        <a:spcBef>
                          <a:spcPts val="0"/>
                        </a:spcBef>
                        <a:spcAft>
                          <a:spcPts val="0"/>
                        </a:spcAft>
                        <a:buNone/>
                      </a:pPr>
                      <a:r>
                        <a:rPr lang="en" sz="1200">
                          <a:latin typeface="Open Sans"/>
                          <a:ea typeface="Open Sans"/>
                          <a:cs typeface="Open Sans"/>
                          <a:sym typeface="Open Sans"/>
                        </a:rPr>
                        <a:t>Label</a:t>
                      </a:r>
                      <a:endParaRPr sz="1200">
                        <a:latin typeface="Open Sans"/>
                        <a:ea typeface="Open Sans"/>
                        <a:cs typeface="Open Sans"/>
                        <a:sym typeface="Open Sans"/>
                      </a:endParaRPr>
                    </a:p>
                  </a:txBody>
                  <a:tcPr marT="91425" marB="91425" marR="91425" marL="91425">
                    <a:solidFill>
                      <a:srgbClr val="B7B7B7"/>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Description</a:t>
                      </a:r>
                      <a:endParaRPr sz="1200">
                        <a:latin typeface="Open Sans"/>
                        <a:ea typeface="Open Sans"/>
                        <a:cs typeface="Open Sans"/>
                        <a:sym typeface="Open Sans"/>
                      </a:endParaRPr>
                    </a:p>
                  </a:txBody>
                  <a:tcPr marT="91425" marB="91425" marR="91425" marL="91425">
                    <a:solidFill>
                      <a:srgbClr val="B7B7B7"/>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Label</a:t>
                      </a:r>
                      <a:endParaRPr sz="1200">
                        <a:latin typeface="Open Sans"/>
                        <a:ea typeface="Open Sans"/>
                        <a:cs typeface="Open Sans"/>
                        <a:sym typeface="Open Sans"/>
                      </a:endParaRPr>
                    </a:p>
                  </a:txBody>
                  <a:tcPr marT="91425" marB="91425" marR="91425" marL="91425">
                    <a:solidFill>
                      <a:srgbClr val="B7B7B7"/>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Description</a:t>
                      </a:r>
                      <a:endParaRPr sz="1200">
                        <a:latin typeface="Open Sans"/>
                        <a:ea typeface="Open Sans"/>
                        <a:cs typeface="Open Sans"/>
                        <a:sym typeface="Open Sans"/>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0</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4292E"/>
                          </a:solidFill>
                          <a:highlight>
                            <a:srgbClr val="FFFFFF"/>
                          </a:highlight>
                          <a:latin typeface="Open Sans"/>
                          <a:ea typeface="Open Sans"/>
                          <a:cs typeface="Open Sans"/>
                          <a:sym typeface="Open Sans"/>
                        </a:rPr>
                        <a:t>T-shirt/top</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5</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4292E"/>
                          </a:solidFill>
                          <a:highlight>
                            <a:srgbClr val="F6F8FA"/>
                          </a:highlight>
                          <a:latin typeface="Open Sans"/>
                          <a:ea typeface="Open Sans"/>
                          <a:cs typeface="Open Sans"/>
                          <a:sym typeface="Open Sans"/>
                        </a:rPr>
                        <a:t>Sandal</a:t>
                      </a:r>
                      <a:endParaRPr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1</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4292E"/>
                          </a:solidFill>
                          <a:highlight>
                            <a:srgbClr val="F6F8FA"/>
                          </a:highlight>
                          <a:latin typeface="Open Sans"/>
                          <a:ea typeface="Open Sans"/>
                          <a:cs typeface="Open Sans"/>
                          <a:sym typeface="Open Sans"/>
                        </a:rPr>
                        <a:t>Trouser</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6</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4292E"/>
                          </a:solidFill>
                          <a:highlight>
                            <a:srgbClr val="FFFFFF"/>
                          </a:highlight>
                          <a:latin typeface="Open Sans"/>
                          <a:ea typeface="Open Sans"/>
                          <a:cs typeface="Open Sans"/>
                          <a:sym typeface="Open Sans"/>
                        </a:rPr>
                        <a:t>Shirt</a:t>
                      </a:r>
                      <a:endParaRPr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2</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4292E"/>
                          </a:solidFill>
                          <a:highlight>
                            <a:srgbClr val="FFFFFF"/>
                          </a:highlight>
                          <a:latin typeface="Open Sans"/>
                          <a:ea typeface="Open Sans"/>
                          <a:cs typeface="Open Sans"/>
                          <a:sym typeface="Open Sans"/>
                        </a:rPr>
                        <a:t>Pullover</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7</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4292E"/>
                          </a:solidFill>
                          <a:highlight>
                            <a:srgbClr val="F6F8FA"/>
                          </a:highlight>
                          <a:latin typeface="Open Sans"/>
                          <a:ea typeface="Open Sans"/>
                          <a:cs typeface="Open Sans"/>
                          <a:sym typeface="Open Sans"/>
                        </a:rPr>
                        <a:t>Sneaker</a:t>
                      </a:r>
                      <a:endParaRPr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3</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4292E"/>
                          </a:solidFill>
                          <a:highlight>
                            <a:srgbClr val="F6F8FA"/>
                          </a:highlight>
                          <a:latin typeface="Open Sans"/>
                          <a:ea typeface="Open Sans"/>
                          <a:cs typeface="Open Sans"/>
                          <a:sym typeface="Open Sans"/>
                        </a:rPr>
                        <a:t>Dress</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8</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4292E"/>
                          </a:solidFill>
                          <a:highlight>
                            <a:srgbClr val="FFFFFF"/>
                          </a:highlight>
                          <a:latin typeface="Open Sans"/>
                          <a:ea typeface="Open Sans"/>
                          <a:cs typeface="Open Sans"/>
                          <a:sym typeface="Open Sans"/>
                        </a:rPr>
                        <a:t>Bag</a:t>
                      </a:r>
                      <a:endParaRPr sz="12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4</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4292E"/>
                          </a:solidFill>
                          <a:highlight>
                            <a:srgbClr val="FFFFFF"/>
                          </a:highlight>
                          <a:latin typeface="Open Sans"/>
                          <a:ea typeface="Open Sans"/>
                          <a:cs typeface="Open Sans"/>
                          <a:sym typeface="Open Sans"/>
                        </a:rPr>
                        <a:t>Coat</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9</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4292E"/>
                          </a:solidFill>
                          <a:highlight>
                            <a:srgbClr val="F6F8FA"/>
                          </a:highlight>
                          <a:latin typeface="Open Sans"/>
                          <a:ea typeface="Open Sans"/>
                          <a:cs typeface="Open Sans"/>
                          <a:sym typeface="Open Sans"/>
                        </a:rPr>
                        <a:t>Ankle boot</a:t>
                      </a:r>
                      <a:endParaRPr sz="1200">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Machine Learning &amp; Deep Learning</a:t>
            </a:r>
            <a:endParaRPr/>
          </a:p>
          <a:p>
            <a:pPr indent="0" lvl="0" marL="0" rtl="0" algn="l">
              <a:spcBef>
                <a:spcPts val="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8"/>
          <p:cNvPicPr preferRelativeResize="0"/>
          <p:nvPr/>
        </p:nvPicPr>
        <p:blipFill>
          <a:blip r:embed="rId3">
            <a:alphaModFix/>
          </a:blip>
          <a:stretch>
            <a:fillRect/>
          </a:stretch>
        </p:blipFill>
        <p:spPr>
          <a:xfrm>
            <a:off x="2765162" y="1266313"/>
            <a:ext cx="3613675" cy="35249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Fashion MNIST Data Loading</a:t>
            </a:r>
            <a:endParaRPr/>
          </a:p>
        </p:txBody>
      </p:sp>
      <p:sp>
        <p:nvSpPr>
          <p:cNvPr id="420" name="Google Shape;420;p7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12121"/>
                </a:solidFill>
                <a:highlight>
                  <a:srgbClr val="FFFFFF"/>
                </a:highlight>
              </a:rPr>
              <a:t>The Fashion MNIST data is available directly in the tf.keras datasets API. We can load it like this:</a:t>
            </a:r>
            <a:endParaRPr>
              <a:solidFill>
                <a:srgbClr val="212121"/>
              </a:solidFill>
              <a:highlight>
                <a:srgbClr val="FFFFFF"/>
              </a:highlight>
            </a:endParaRPr>
          </a:p>
          <a:p>
            <a:pPr indent="0" lvl="0" marL="0" rtl="0" algn="l">
              <a:spcBef>
                <a:spcPts val="1600"/>
              </a:spcBef>
              <a:spcAft>
                <a:spcPts val="0"/>
              </a:spcAft>
              <a:buNone/>
            </a:pPr>
            <a:r>
              <a:rPr i="1" lang="en" sz="1300">
                <a:solidFill>
                  <a:srgbClr val="212121"/>
                </a:solidFill>
                <a:highlight>
                  <a:srgbClr val="FFFFFF"/>
                </a:highlight>
                <a:latin typeface="Courier New"/>
                <a:ea typeface="Courier New"/>
                <a:cs typeface="Courier New"/>
                <a:sym typeface="Courier New"/>
              </a:rPr>
              <a:t>mnist = tf.keras.datasets.fashion_mnist</a:t>
            </a:r>
            <a:endParaRPr i="1" sz="1300">
              <a:solidFill>
                <a:srgbClr val="21212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i="1" lang="en" sz="1300">
                <a:solidFill>
                  <a:srgbClr val="212121"/>
                </a:solidFill>
                <a:highlight>
                  <a:srgbClr val="FFFFFF"/>
                </a:highlight>
                <a:latin typeface="Courier New"/>
                <a:ea typeface="Courier New"/>
                <a:cs typeface="Courier New"/>
                <a:sym typeface="Courier New"/>
              </a:rPr>
              <a:t>(</a:t>
            </a:r>
            <a:r>
              <a:rPr i="1" lang="en" sz="1300">
                <a:solidFill>
                  <a:srgbClr val="212121"/>
                </a:solidFill>
                <a:highlight>
                  <a:srgbClr val="FFFFFF"/>
                </a:highlight>
                <a:latin typeface="Courier New"/>
                <a:ea typeface="Courier New"/>
                <a:cs typeface="Courier New"/>
                <a:sym typeface="Courier New"/>
              </a:rPr>
              <a:t>training_images, training_labels</a:t>
            </a:r>
            <a:r>
              <a:rPr i="1" lang="en" sz="1300">
                <a:solidFill>
                  <a:srgbClr val="212121"/>
                </a:solidFill>
                <a:highlight>
                  <a:srgbClr val="FFFFFF"/>
                </a:highlight>
                <a:latin typeface="Courier New"/>
                <a:ea typeface="Courier New"/>
                <a:cs typeface="Courier New"/>
                <a:sym typeface="Courier New"/>
              </a:rPr>
              <a:t>)</a:t>
            </a:r>
            <a:r>
              <a:rPr i="1" lang="en" sz="1300">
                <a:solidFill>
                  <a:srgbClr val="212121"/>
                </a:solidFill>
                <a:highlight>
                  <a:srgbClr val="FFFFFF"/>
                </a:highlight>
                <a:latin typeface="Courier New"/>
                <a:ea typeface="Courier New"/>
                <a:cs typeface="Courier New"/>
                <a:sym typeface="Courier New"/>
              </a:rPr>
              <a:t>, </a:t>
            </a:r>
            <a:r>
              <a:rPr i="1" lang="en" sz="1300">
                <a:solidFill>
                  <a:srgbClr val="212121"/>
                </a:solidFill>
                <a:highlight>
                  <a:srgbClr val="FFFFFF"/>
                </a:highlight>
                <a:latin typeface="Courier New"/>
                <a:ea typeface="Courier New"/>
                <a:cs typeface="Courier New"/>
                <a:sym typeface="Courier New"/>
              </a:rPr>
              <a:t>(</a:t>
            </a:r>
            <a:r>
              <a:rPr i="1" lang="en" sz="1300">
                <a:solidFill>
                  <a:srgbClr val="212121"/>
                </a:solidFill>
                <a:highlight>
                  <a:srgbClr val="FFFFFF"/>
                </a:highlight>
                <a:latin typeface="Courier New"/>
                <a:ea typeface="Courier New"/>
                <a:cs typeface="Courier New"/>
                <a:sym typeface="Courier New"/>
              </a:rPr>
              <a:t>test_images, test_labels</a:t>
            </a:r>
            <a:r>
              <a:rPr i="1" lang="en" sz="1300">
                <a:solidFill>
                  <a:srgbClr val="212121"/>
                </a:solidFill>
                <a:highlight>
                  <a:srgbClr val="FFFFFF"/>
                </a:highlight>
                <a:latin typeface="Courier New"/>
                <a:ea typeface="Courier New"/>
                <a:cs typeface="Courier New"/>
                <a:sym typeface="Courier New"/>
              </a:rPr>
              <a:t>)</a:t>
            </a:r>
            <a:r>
              <a:rPr i="1" lang="en" sz="1300">
                <a:solidFill>
                  <a:srgbClr val="212121"/>
                </a:solidFill>
                <a:highlight>
                  <a:srgbClr val="FFFFFF"/>
                </a:highlight>
                <a:latin typeface="Courier New"/>
                <a:ea typeface="Courier New"/>
                <a:cs typeface="Courier New"/>
                <a:sym typeface="Courier New"/>
              </a:rPr>
              <a:t> = mnist.load_data()</a:t>
            </a:r>
            <a:endParaRPr i="1" sz="130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7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Normalization</a:t>
            </a:r>
            <a:endParaRPr/>
          </a:p>
        </p:txBody>
      </p:sp>
      <p:sp>
        <p:nvSpPr>
          <p:cNvPr id="426" name="Google Shape;426;p7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12121"/>
                </a:solidFill>
                <a:highlight>
                  <a:srgbClr val="FFFFFF"/>
                </a:highlight>
              </a:rPr>
              <a:t>In neural networks all input parameters are normalized to have a value between 0 (Zero) and 1 (One). To do so we will divide every pixel value from 255, using our knowledge of numpy we can do it with a single line in Python</a:t>
            </a:r>
            <a:r>
              <a:rPr lang="en">
                <a:solidFill>
                  <a:srgbClr val="212121"/>
                </a:solidFill>
                <a:highlight>
                  <a:srgbClr val="FFFFFF"/>
                </a:highlight>
              </a:rPr>
              <a:t>:</a:t>
            </a:r>
            <a:endParaRPr>
              <a:solidFill>
                <a:srgbClr val="212121"/>
              </a:solidFill>
              <a:highlight>
                <a:srgbClr val="FFFFFF"/>
              </a:highlight>
            </a:endParaRPr>
          </a:p>
          <a:p>
            <a:pPr indent="0" lvl="0" marL="0" rtl="0" algn="l">
              <a:spcBef>
                <a:spcPts val="1600"/>
              </a:spcBef>
              <a:spcAft>
                <a:spcPts val="0"/>
              </a:spcAft>
              <a:buNone/>
            </a:pPr>
            <a:r>
              <a:rPr i="1" lang="en" sz="1300">
                <a:solidFill>
                  <a:srgbClr val="212121"/>
                </a:solidFill>
                <a:highlight>
                  <a:srgbClr val="FFFFFF"/>
                </a:highlight>
                <a:latin typeface="Courier New"/>
                <a:ea typeface="Courier New"/>
                <a:cs typeface="Courier New"/>
                <a:sym typeface="Courier New"/>
              </a:rPr>
              <a:t>training_images  = training_images / 255.0</a:t>
            </a:r>
            <a:endParaRPr i="1" sz="1300">
              <a:solidFill>
                <a:srgbClr val="21212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i="1" lang="en" sz="1300">
                <a:solidFill>
                  <a:srgbClr val="212121"/>
                </a:solidFill>
                <a:highlight>
                  <a:srgbClr val="FFFFFF"/>
                </a:highlight>
                <a:latin typeface="Courier New"/>
                <a:ea typeface="Courier New"/>
                <a:cs typeface="Courier New"/>
                <a:sym typeface="Courier New"/>
              </a:rPr>
              <a:t>test_images = test_images / 255.0</a:t>
            </a:r>
            <a:endParaRPr i="1" sz="130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7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Creation</a:t>
            </a:r>
            <a:endParaRPr/>
          </a:p>
        </p:txBody>
      </p:sp>
      <p:sp>
        <p:nvSpPr>
          <p:cNvPr id="432" name="Google Shape;432;p74"/>
          <p:cNvSpPr txBox="1"/>
          <p:nvPr>
            <p:ph idx="1" type="body"/>
          </p:nvPr>
        </p:nvSpPr>
        <p:spPr>
          <a:xfrm>
            <a:off x="311700" y="1113925"/>
            <a:ext cx="8520600" cy="36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212121"/>
                </a:solidFill>
                <a:highlight>
                  <a:srgbClr val="FFFFFF"/>
                </a:highlight>
                <a:latin typeface="Courier New"/>
                <a:ea typeface="Courier New"/>
                <a:cs typeface="Courier New"/>
                <a:sym typeface="Courier New"/>
              </a:rPr>
              <a:t>model = tf.keras.models.Sequential([tf.keras.layers.Flatten(),                                     tf.keras.layers.Dense(128, activation=tf.nn.relu),                           tf.keras.layers.Dense(10, activation=tf.nn.softmax)])</a:t>
            </a:r>
            <a:endParaRPr i="1">
              <a:solidFill>
                <a:srgbClr val="21212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a:solidFill>
                  <a:srgbClr val="212121"/>
                </a:solidFill>
                <a:highlight>
                  <a:srgbClr val="FFFFFF"/>
                </a:highlight>
              </a:rPr>
              <a:t>Here we have created a neural network of 3 layers:</a:t>
            </a:r>
            <a:endParaRPr>
              <a:solidFill>
                <a:srgbClr val="212121"/>
              </a:solidFill>
              <a:highlight>
                <a:srgbClr val="FFFFFF"/>
              </a:highlight>
            </a:endParaRPr>
          </a:p>
          <a:p>
            <a:pPr indent="0" lvl="0" marL="0" rtl="0" algn="l">
              <a:spcBef>
                <a:spcPts val="1600"/>
              </a:spcBef>
              <a:spcAft>
                <a:spcPts val="0"/>
              </a:spcAft>
              <a:buNone/>
            </a:pPr>
            <a:r>
              <a:rPr lang="en">
                <a:solidFill>
                  <a:srgbClr val="212121"/>
                </a:solidFill>
                <a:highlight>
                  <a:srgbClr val="FFFFFF"/>
                </a:highlight>
              </a:rPr>
              <a:t>Flatten: Serves as input layer and flattens the rectangular pic array in 1d array</a:t>
            </a:r>
            <a:endParaRPr>
              <a:solidFill>
                <a:srgbClr val="212121"/>
              </a:solidFill>
              <a:highlight>
                <a:srgbClr val="FFFFFF"/>
              </a:highlight>
            </a:endParaRPr>
          </a:p>
          <a:p>
            <a:pPr indent="0" lvl="0" marL="0" rtl="0" algn="l">
              <a:spcBef>
                <a:spcPts val="1600"/>
              </a:spcBef>
              <a:spcAft>
                <a:spcPts val="0"/>
              </a:spcAft>
              <a:buNone/>
            </a:pPr>
            <a:r>
              <a:rPr lang="en">
                <a:solidFill>
                  <a:srgbClr val="212121"/>
                </a:solidFill>
                <a:highlight>
                  <a:srgbClr val="FFFFFF"/>
                </a:highlight>
              </a:rPr>
              <a:t>Dense: Commonly known as hidden layer contains 128 neurons</a:t>
            </a:r>
            <a:endParaRPr>
              <a:solidFill>
                <a:srgbClr val="212121"/>
              </a:solidFill>
              <a:highlight>
                <a:srgbClr val="FFFFFF"/>
              </a:highlight>
            </a:endParaRPr>
          </a:p>
          <a:p>
            <a:pPr indent="0" lvl="0" marL="0" rtl="0" algn="l">
              <a:spcBef>
                <a:spcPts val="1600"/>
              </a:spcBef>
              <a:spcAft>
                <a:spcPts val="0"/>
              </a:spcAft>
              <a:buNone/>
            </a:pPr>
            <a:r>
              <a:rPr lang="en">
                <a:solidFill>
                  <a:srgbClr val="212121"/>
                </a:solidFill>
                <a:highlight>
                  <a:srgbClr val="FFFFFF"/>
                </a:highlight>
              </a:rPr>
              <a:t>Dense: Serves as output layer contains 10 neurons as we have 10 classes in dataset</a:t>
            </a:r>
            <a:endParaRPr>
              <a:solidFill>
                <a:srgbClr val="212121"/>
              </a:solidFill>
              <a:highlight>
                <a:srgbClr val="FFFFFF"/>
              </a:highlight>
            </a:endParaRPr>
          </a:p>
          <a:p>
            <a:pPr indent="0" lvl="0" marL="0" rtl="0" algn="l">
              <a:spcBef>
                <a:spcPts val="1600"/>
              </a:spcBef>
              <a:spcAft>
                <a:spcPts val="1600"/>
              </a:spcAft>
              <a:buNone/>
            </a:pPr>
            <a:r>
              <a:t/>
            </a:r>
            <a:endParaRPr i="1">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7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Model</a:t>
            </a:r>
            <a:endParaRPr/>
          </a:p>
        </p:txBody>
      </p:sp>
      <p:sp>
        <p:nvSpPr>
          <p:cNvPr id="438" name="Google Shape;438;p7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12121"/>
                </a:solidFill>
                <a:highlight>
                  <a:srgbClr val="FFFFFF"/>
                </a:highlight>
              </a:rPr>
              <a:t>Now </a:t>
            </a:r>
            <a:r>
              <a:rPr lang="en">
                <a:solidFill>
                  <a:srgbClr val="212121"/>
                </a:solidFill>
                <a:highlight>
                  <a:srgbClr val="FFFFFF"/>
                </a:highlight>
              </a:rPr>
              <a:t>it's</a:t>
            </a:r>
            <a:r>
              <a:rPr lang="en">
                <a:solidFill>
                  <a:srgbClr val="212121"/>
                </a:solidFill>
                <a:highlight>
                  <a:srgbClr val="FFFFFF"/>
                </a:highlight>
              </a:rPr>
              <a:t> time to train the model, observe the accuracy and loss at each epoch:</a:t>
            </a:r>
            <a:endParaRPr>
              <a:solidFill>
                <a:srgbClr val="212121"/>
              </a:solidFill>
              <a:highlight>
                <a:srgbClr val="FFFFFF"/>
              </a:highlight>
            </a:endParaRPr>
          </a:p>
          <a:p>
            <a:pPr indent="0" lvl="0" marL="0" rtl="0" algn="l">
              <a:spcBef>
                <a:spcPts val="1600"/>
              </a:spcBef>
              <a:spcAft>
                <a:spcPts val="0"/>
              </a:spcAft>
              <a:buNone/>
            </a:pPr>
            <a:r>
              <a:rPr i="1" lang="en" sz="1300">
                <a:solidFill>
                  <a:srgbClr val="212121"/>
                </a:solidFill>
                <a:highlight>
                  <a:srgbClr val="FFFFFF"/>
                </a:highlight>
                <a:latin typeface="Courier New"/>
                <a:ea typeface="Courier New"/>
                <a:cs typeface="Courier New"/>
                <a:sym typeface="Courier New"/>
              </a:rPr>
              <a:t>model.compile(optimizer = tf.keras.optimizers.Adam(),</a:t>
            </a:r>
            <a:endParaRPr i="1" sz="1300">
              <a:solidFill>
                <a:srgbClr val="21212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i="1" lang="en" sz="1300">
                <a:solidFill>
                  <a:srgbClr val="212121"/>
                </a:solidFill>
                <a:highlight>
                  <a:srgbClr val="FFFFFF"/>
                </a:highlight>
                <a:latin typeface="Courier New"/>
                <a:ea typeface="Courier New"/>
                <a:cs typeface="Courier New"/>
                <a:sym typeface="Courier New"/>
              </a:rPr>
              <a:t>              loss = 'sparse_categorical_crossentropy',</a:t>
            </a:r>
            <a:endParaRPr i="1" sz="1300">
              <a:solidFill>
                <a:srgbClr val="21212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i="1" lang="en" sz="1300">
                <a:solidFill>
                  <a:srgbClr val="212121"/>
                </a:solidFill>
                <a:highlight>
                  <a:srgbClr val="FFFFFF"/>
                </a:highlight>
                <a:latin typeface="Courier New"/>
                <a:ea typeface="Courier New"/>
                <a:cs typeface="Courier New"/>
                <a:sym typeface="Courier New"/>
              </a:rPr>
              <a:t>              metrics=['accuracy'])</a:t>
            </a:r>
            <a:endParaRPr i="1" sz="1300">
              <a:solidFill>
                <a:srgbClr val="21212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i="1" lang="en" sz="1300">
                <a:solidFill>
                  <a:srgbClr val="212121"/>
                </a:solidFill>
                <a:highlight>
                  <a:srgbClr val="FFFFFF"/>
                </a:highlight>
                <a:latin typeface="Courier New"/>
                <a:ea typeface="Courier New"/>
                <a:cs typeface="Courier New"/>
                <a:sym typeface="Courier New"/>
              </a:rPr>
              <a:t>model.fit(training_images, training_labels, epochs=10)</a:t>
            </a:r>
            <a:endParaRPr i="1" sz="130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7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a:t>
            </a:r>
            <a:r>
              <a:rPr lang="en"/>
              <a:t> Model</a:t>
            </a:r>
            <a:endParaRPr/>
          </a:p>
        </p:txBody>
      </p:sp>
      <p:sp>
        <p:nvSpPr>
          <p:cNvPr id="444" name="Google Shape;444;p7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12121"/>
                </a:solidFill>
                <a:highlight>
                  <a:srgbClr val="FFFFFF"/>
                </a:highlight>
              </a:rPr>
              <a:t>Once the model is trained we can measure it’s accuracy over the test set which has not been observed by model. Again observe the accuracy and loss of the model predictions</a:t>
            </a:r>
            <a:r>
              <a:rPr lang="en">
                <a:solidFill>
                  <a:srgbClr val="212121"/>
                </a:solidFill>
                <a:highlight>
                  <a:srgbClr val="FFFFFF"/>
                </a:highlight>
              </a:rPr>
              <a:t>:</a:t>
            </a:r>
            <a:endParaRPr>
              <a:solidFill>
                <a:srgbClr val="212121"/>
              </a:solidFill>
              <a:highlight>
                <a:srgbClr val="FFFFFF"/>
              </a:highlight>
            </a:endParaRPr>
          </a:p>
          <a:p>
            <a:pPr indent="0" lvl="0" marL="0" rtl="0" algn="l">
              <a:spcBef>
                <a:spcPts val="1600"/>
              </a:spcBef>
              <a:spcAft>
                <a:spcPts val="1600"/>
              </a:spcAft>
              <a:buNone/>
            </a:pPr>
            <a:r>
              <a:rPr i="1" lang="en" sz="1300">
                <a:solidFill>
                  <a:srgbClr val="212121"/>
                </a:solidFill>
                <a:highlight>
                  <a:srgbClr val="FFFFFF"/>
                </a:highlight>
                <a:latin typeface="Courier New"/>
                <a:ea typeface="Courier New"/>
                <a:cs typeface="Courier New"/>
                <a:sym typeface="Courier New"/>
              </a:rPr>
              <a:t>model.evaluate(test_images, test_labels)</a:t>
            </a:r>
            <a:endParaRPr i="1" sz="130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7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Example Of Neural Network</a:t>
            </a:r>
            <a:endParaRPr/>
          </a:p>
        </p:txBody>
      </p:sp>
      <p:sp>
        <p:nvSpPr>
          <p:cNvPr id="450" name="Google Shape;450;p77"/>
          <p:cNvSpPr txBox="1"/>
          <p:nvPr>
            <p:ph idx="1" type="body"/>
          </p:nvPr>
        </p:nvSpPr>
        <p:spPr>
          <a:xfrm>
            <a:off x="311700" y="1190125"/>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i="1" lang="en" sz="1300">
                <a:latin typeface="Courier New"/>
                <a:ea typeface="Courier New"/>
                <a:cs typeface="Courier New"/>
                <a:sym typeface="Courier New"/>
              </a:rPr>
              <a:t>import tensorflow as tf</a:t>
            </a:r>
            <a:endParaRPr i="1" sz="1300">
              <a:solidFill>
                <a:srgbClr val="212121"/>
              </a:solidFill>
              <a:highlight>
                <a:schemeClr val="lt1"/>
              </a:highlight>
              <a:latin typeface="Courier New"/>
              <a:ea typeface="Courier New"/>
              <a:cs typeface="Courier New"/>
              <a:sym typeface="Courier New"/>
            </a:endParaRPr>
          </a:p>
          <a:p>
            <a:pPr indent="0" lvl="0" marL="0" rtl="0" algn="l">
              <a:lnSpc>
                <a:spcPct val="100000"/>
              </a:lnSpc>
              <a:spcBef>
                <a:spcPts val="800"/>
              </a:spcBef>
              <a:spcAft>
                <a:spcPts val="0"/>
              </a:spcAft>
              <a:buNone/>
            </a:pPr>
            <a:r>
              <a:rPr i="1" lang="en" sz="1300">
                <a:solidFill>
                  <a:srgbClr val="212121"/>
                </a:solidFill>
                <a:highlight>
                  <a:schemeClr val="lt1"/>
                </a:highlight>
                <a:latin typeface="Courier New"/>
                <a:ea typeface="Courier New"/>
                <a:cs typeface="Courier New"/>
                <a:sym typeface="Courier New"/>
              </a:rPr>
              <a:t>mnist = tf.keras.datasets.fashion_mnist</a:t>
            </a:r>
            <a:endParaRPr i="1" sz="1300">
              <a:solidFill>
                <a:srgbClr val="212121"/>
              </a:solidFill>
              <a:highlight>
                <a:schemeClr val="lt1"/>
              </a:highlight>
              <a:latin typeface="Courier New"/>
              <a:ea typeface="Courier New"/>
              <a:cs typeface="Courier New"/>
              <a:sym typeface="Courier New"/>
            </a:endParaRPr>
          </a:p>
          <a:p>
            <a:pPr indent="0" lvl="0" marL="0" rtl="0" algn="l">
              <a:lnSpc>
                <a:spcPct val="100000"/>
              </a:lnSpc>
              <a:spcBef>
                <a:spcPts val="800"/>
              </a:spcBef>
              <a:spcAft>
                <a:spcPts val="0"/>
              </a:spcAft>
              <a:buNone/>
            </a:pPr>
            <a:r>
              <a:rPr i="1" lang="en" sz="1300">
                <a:solidFill>
                  <a:srgbClr val="212121"/>
                </a:solidFill>
                <a:highlight>
                  <a:schemeClr val="lt1"/>
                </a:highlight>
                <a:latin typeface="Courier New"/>
                <a:ea typeface="Courier New"/>
                <a:cs typeface="Courier New"/>
                <a:sym typeface="Courier New"/>
              </a:rPr>
              <a:t>(training_images, training_labels), (test_images, test_labels) = mnist.load_data()</a:t>
            </a:r>
            <a:endParaRPr i="1" sz="1300">
              <a:solidFill>
                <a:srgbClr val="212121"/>
              </a:solidFill>
              <a:highlight>
                <a:schemeClr val="lt1"/>
              </a:highlight>
              <a:latin typeface="Courier New"/>
              <a:ea typeface="Courier New"/>
              <a:cs typeface="Courier New"/>
              <a:sym typeface="Courier New"/>
            </a:endParaRPr>
          </a:p>
          <a:p>
            <a:pPr indent="0" lvl="0" marL="0" rtl="0" algn="l">
              <a:lnSpc>
                <a:spcPct val="100000"/>
              </a:lnSpc>
              <a:spcBef>
                <a:spcPts val="800"/>
              </a:spcBef>
              <a:spcAft>
                <a:spcPts val="0"/>
              </a:spcAft>
              <a:buNone/>
            </a:pPr>
            <a:r>
              <a:rPr i="1" lang="en" sz="1300">
                <a:solidFill>
                  <a:srgbClr val="212121"/>
                </a:solidFill>
                <a:highlight>
                  <a:schemeClr val="lt1"/>
                </a:highlight>
                <a:latin typeface="Courier New"/>
                <a:ea typeface="Courier New"/>
                <a:cs typeface="Courier New"/>
                <a:sym typeface="Courier New"/>
              </a:rPr>
              <a:t>training_images  = training_images / 255.0</a:t>
            </a:r>
            <a:endParaRPr i="1" sz="1300">
              <a:solidFill>
                <a:srgbClr val="212121"/>
              </a:solidFill>
              <a:highlight>
                <a:schemeClr val="lt1"/>
              </a:highlight>
              <a:latin typeface="Courier New"/>
              <a:ea typeface="Courier New"/>
              <a:cs typeface="Courier New"/>
              <a:sym typeface="Courier New"/>
            </a:endParaRPr>
          </a:p>
          <a:p>
            <a:pPr indent="0" lvl="0" marL="0" rtl="0" algn="l">
              <a:lnSpc>
                <a:spcPct val="100000"/>
              </a:lnSpc>
              <a:spcBef>
                <a:spcPts val="800"/>
              </a:spcBef>
              <a:spcAft>
                <a:spcPts val="0"/>
              </a:spcAft>
              <a:buNone/>
            </a:pPr>
            <a:r>
              <a:rPr i="1" lang="en" sz="1300">
                <a:solidFill>
                  <a:srgbClr val="212121"/>
                </a:solidFill>
                <a:highlight>
                  <a:schemeClr val="lt1"/>
                </a:highlight>
                <a:latin typeface="Courier New"/>
                <a:ea typeface="Courier New"/>
                <a:cs typeface="Courier New"/>
                <a:sym typeface="Courier New"/>
              </a:rPr>
              <a:t>test_images = test_images / 255.0</a:t>
            </a:r>
            <a:endParaRPr i="1" sz="1300">
              <a:solidFill>
                <a:srgbClr val="212121"/>
              </a:solidFill>
              <a:highlight>
                <a:schemeClr val="lt1"/>
              </a:highlight>
              <a:latin typeface="Courier New"/>
              <a:ea typeface="Courier New"/>
              <a:cs typeface="Courier New"/>
              <a:sym typeface="Courier New"/>
            </a:endParaRPr>
          </a:p>
          <a:p>
            <a:pPr indent="0" lvl="0" marL="0" rtl="0" algn="l">
              <a:lnSpc>
                <a:spcPct val="100000"/>
              </a:lnSpc>
              <a:spcBef>
                <a:spcPts val="800"/>
              </a:spcBef>
              <a:spcAft>
                <a:spcPts val="0"/>
              </a:spcAft>
              <a:buNone/>
            </a:pPr>
            <a:r>
              <a:rPr i="1" lang="en" sz="1300">
                <a:solidFill>
                  <a:srgbClr val="212121"/>
                </a:solidFill>
                <a:highlight>
                  <a:schemeClr val="lt1"/>
                </a:highlight>
                <a:latin typeface="Courier New"/>
                <a:ea typeface="Courier New"/>
                <a:cs typeface="Courier New"/>
                <a:sym typeface="Courier New"/>
              </a:rPr>
              <a:t>model = tf.keras.models.Sequential([tf.keras.layers.Flatten(),                                     tf.keras.layers.Dense(512, activation=tf.nn.relu),                           tf.keras.layers.Dense(10, activation=tf.nn.softmax)])</a:t>
            </a:r>
            <a:endParaRPr i="1" sz="1300">
              <a:solidFill>
                <a:srgbClr val="212121"/>
              </a:solidFill>
              <a:highlight>
                <a:schemeClr val="lt1"/>
              </a:highlight>
              <a:latin typeface="Courier New"/>
              <a:ea typeface="Courier New"/>
              <a:cs typeface="Courier New"/>
              <a:sym typeface="Courier New"/>
            </a:endParaRPr>
          </a:p>
          <a:p>
            <a:pPr indent="0" lvl="0" marL="0" rtl="0" algn="l">
              <a:lnSpc>
                <a:spcPct val="100000"/>
              </a:lnSpc>
              <a:spcBef>
                <a:spcPts val="800"/>
              </a:spcBef>
              <a:spcAft>
                <a:spcPts val="0"/>
              </a:spcAft>
              <a:buNone/>
            </a:pPr>
            <a:r>
              <a:rPr i="1" lang="en" sz="1300">
                <a:solidFill>
                  <a:srgbClr val="212121"/>
                </a:solidFill>
                <a:highlight>
                  <a:schemeClr val="lt1"/>
                </a:highlight>
                <a:latin typeface="Courier New"/>
                <a:ea typeface="Courier New"/>
                <a:cs typeface="Courier New"/>
                <a:sym typeface="Courier New"/>
              </a:rPr>
              <a:t>model.compile(optimizer = tf.keras.optimizers.Adam(), loss = 'sparse_categorical_crossentropy', metrics = ['accuracy'])</a:t>
            </a:r>
            <a:endParaRPr i="1" sz="1300">
              <a:solidFill>
                <a:srgbClr val="212121"/>
              </a:solidFill>
              <a:highlight>
                <a:schemeClr val="lt1"/>
              </a:highlight>
              <a:latin typeface="Courier New"/>
              <a:ea typeface="Courier New"/>
              <a:cs typeface="Courier New"/>
              <a:sym typeface="Courier New"/>
            </a:endParaRPr>
          </a:p>
          <a:p>
            <a:pPr indent="0" lvl="0" marL="0" rtl="0" algn="l">
              <a:lnSpc>
                <a:spcPct val="100000"/>
              </a:lnSpc>
              <a:spcBef>
                <a:spcPts val="800"/>
              </a:spcBef>
              <a:spcAft>
                <a:spcPts val="0"/>
              </a:spcAft>
              <a:buNone/>
            </a:pPr>
            <a:r>
              <a:rPr i="1" lang="en" sz="1300">
                <a:solidFill>
                  <a:srgbClr val="212121"/>
                </a:solidFill>
                <a:highlight>
                  <a:schemeClr val="lt1"/>
                </a:highlight>
                <a:latin typeface="Courier New"/>
                <a:ea typeface="Courier New"/>
                <a:cs typeface="Courier New"/>
                <a:sym typeface="Courier New"/>
              </a:rPr>
              <a:t>model.fit(training_images, training_labels, epochs=5, batch_size=128)</a:t>
            </a:r>
            <a:endParaRPr i="1" sz="1300">
              <a:solidFill>
                <a:srgbClr val="212121"/>
              </a:solidFill>
              <a:highlight>
                <a:schemeClr val="lt1"/>
              </a:highlight>
              <a:latin typeface="Courier New"/>
              <a:ea typeface="Courier New"/>
              <a:cs typeface="Courier New"/>
              <a:sym typeface="Courier New"/>
            </a:endParaRPr>
          </a:p>
          <a:p>
            <a:pPr indent="0" lvl="0" marL="0" rtl="0" algn="l">
              <a:lnSpc>
                <a:spcPct val="100000"/>
              </a:lnSpc>
              <a:spcBef>
                <a:spcPts val="800"/>
              </a:spcBef>
              <a:spcAft>
                <a:spcPts val="0"/>
              </a:spcAft>
              <a:buNone/>
            </a:pPr>
            <a:r>
              <a:rPr i="1" lang="en" sz="1300">
                <a:solidFill>
                  <a:srgbClr val="212121"/>
                </a:solidFill>
                <a:highlight>
                  <a:schemeClr val="lt1"/>
                </a:highlight>
                <a:latin typeface="Courier New"/>
                <a:ea typeface="Courier New"/>
                <a:cs typeface="Courier New"/>
                <a:sym typeface="Courier New"/>
              </a:rPr>
              <a:t>model.evaluate(test_images, test_labels)</a:t>
            </a:r>
            <a:endParaRPr i="1" sz="1300">
              <a:solidFill>
                <a:srgbClr val="212121"/>
              </a:solidFill>
              <a:highlight>
                <a:schemeClr val="lt1"/>
              </a:highlight>
              <a:latin typeface="Courier New"/>
              <a:ea typeface="Courier New"/>
              <a:cs typeface="Courier New"/>
              <a:sym typeface="Courier New"/>
            </a:endParaRPr>
          </a:p>
          <a:p>
            <a:pPr indent="0" lvl="0" marL="0" rtl="0" algn="l">
              <a:lnSpc>
                <a:spcPct val="100000"/>
              </a:lnSpc>
              <a:spcBef>
                <a:spcPts val="800"/>
              </a:spcBef>
              <a:spcAft>
                <a:spcPts val="800"/>
              </a:spcAft>
              <a:buNone/>
            </a:pPr>
            <a:r>
              <a:t/>
            </a:r>
            <a:endParaRPr i="1" sz="1300">
              <a:solidFill>
                <a:srgbClr val="212121"/>
              </a:solidFill>
              <a:highlight>
                <a:schemeClr val="lt1"/>
              </a:highlight>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7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Representations For Neural Networks</a:t>
            </a:r>
            <a:endParaRPr/>
          </a:p>
        </p:txBody>
      </p:sp>
      <p:sp>
        <p:nvSpPr>
          <p:cNvPr id="456" name="Google Shape;456;p7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building blocks for data passing into neural </a:t>
            </a:r>
            <a:r>
              <a:rPr lang="en"/>
              <a:t>networks</a:t>
            </a:r>
            <a:r>
              <a:rPr lang="en"/>
              <a:t> are numpy arrays, also called tensors. At its core, a tensor is a container for data almost always numerical data. In other words it’s a container for numbers. Tensors are a generalization of matrices to an arbitrary number of dimensions (note that in the context of tensors, a dimension is often called an axis). The number of axes of a tensor is also called its rank.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7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Scalars (0D Tensors)</a:t>
            </a:r>
            <a:endParaRPr/>
          </a:p>
        </p:txBody>
      </p:sp>
      <p:sp>
        <p:nvSpPr>
          <p:cNvPr id="462" name="Google Shape;462;p7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tensor that contains only one number is called a scalar (or scalar tensor, or 0-dimensional tensor, or 0D tensor).</a:t>
            </a:r>
            <a:endParaRPr/>
          </a:p>
          <a:p>
            <a:pPr indent="0" lvl="0" marL="0" rtl="0" algn="l">
              <a:spcBef>
                <a:spcPts val="1600"/>
              </a:spcBef>
              <a:spcAft>
                <a:spcPts val="0"/>
              </a:spcAft>
              <a:buNone/>
            </a:pPr>
            <a:r>
              <a:rPr lang="en"/>
              <a:t>Here’s a Numpy scalar:   </a:t>
            </a:r>
            <a:endParaRPr/>
          </a:p>
          <a:p>
            <a:pPr indent="0" lvl="0" marL="0" rtl="0" algn="l">
              <a:spcBef>
                <a:spcPts val="1600"/>
              </a:spcBef>
              <a:spcAft>
                <a:spcPts val="0"/>
              </a:spcAft>
              <a:buNone/>
            </a:pPr>
            <a:r>
              <a:rPr i="1" lang="en">
                <a:latin typeface="Courier New"/>
                <a:ea typeface="Courier New"/>
                <a:cs typeface="Courier New"/>
                <a:sym typeface="Courier New"/>
              </a:rPr>
              <a:t>import numpy as np  </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x = np.array(12)  </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print(x) # prints array(12)  </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print(x.ndim) # prints 0 </a:t>
            </a:r>
            <a:endParaRPr i="1">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8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Vectors (1D Tensors) </a:t>
            </a:r>
            <a:endParaRPr/>
          </a:p>
        </p:txBody>
      </p:sp>
      <p:sp>
        <p:nvSpPr>
          <p:cNvPr id="468" name="Google Shape;468;p8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 array of numbers is called a vector, or 1D tensor. A 1D tensor is said to have exactly one axis. Following is a Numpy vector:  </a:t>
            </a:r>
            <a:endParaRPr>
              <a:solidFill>
                <a:srgbClr val="000000"/>
              </a:solidFill>
            </a:endParaRPr>
          </a:p>
          <a:p>
            <a:pPr indent="0" lvl="0" marL="0" rtl="0" algn="l">
              <a:spcBef>
                <a:spcPts val="1600"/>
              </a:spcBef>
              <a:spcAft>
                <a:spcPts val="0"/>
              </a:spcAft>
              <a:buNone/>
            </a:pPr>
            <a:r>
              <a:rPr i="1" lang="en">
                <a:latin typeface="Courier New"/>
                <a:ea typeface="Courier New"/>
                <a:cs typeface="Courier New"/>
                <a:sym typeface="Courier New"/>
              </a:rPr>
              <a:t>x = np.array([12, 3, 6, 14])</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print(x) # =&gt; array([12, 3, 6, 14])</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print(x.ndim) # =&gt; 1  </a:t>
            </a:r>
            <a:endParaRPr i="1">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8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Matrices (2D Tensors)</a:t>
            </a:r>
            <a:endParaRPr/>
          </a:p>
        </p:txBody>
      </p:sp>
      <p:sp>
        <p:nvSpPr>
          <p:cNvPr id="474" name="Google Shape;474;p8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 array of vectors is a matrix, or 2D tensor. A matrix has two axes (often referred to rows and columns). You can visually interpret a matrix as a rectangular grid of numbers. This is a Numpy matrix:  </a:t>
            </a:r>
            <a:endParaRPr>
              <a:solidFill>
                <a:srgbClr val="000000"/>
              </a:solidFill>
            </a:endParaRPr>
          </a:p>
          <a:p>
            <a:pPr indent="0" lvl="0" marL="0" rtl="0" algn="l">
              <a:spcBef>
                <a:spcPts val="1600"/>
              </a:spcBef>
              <a:spcAft>
                <a:spcPts val="0"/>
              </a:spcAft>
              <a:buNone/>
            </a:pPr>
            <a:r>
              <a:rPr i="1" lang="en">
                <a:latin typeface="Courier New"/>
                <a:ea typeface="Courier New"/>
                <a:cs typeface="Courier New"/>
                <a:sym typeface="Courier New"/>
              </a:rPr>
              <a:t>x = np.array([[5, 78, 2, 34, 0],</a:t>
            </a:r>
            <a:endParaRPr i="1">
              <a:latin typeface="Courier New"/>
              <a:ea typeface="Courier New"/>
              <a:cs typeface="Courier New"/>
              <a:sym typeface="Courier New"/>
            </a:endParaRPr>
          </a:p>
          <a:p>
            <a:pPr indent="0" lvl="0" marL="1371600" rtl="0" algn="l">
              <a:spcBef>
                <a:spcPts val="1600"/>
              </a:spcBef>
              <a:spcAft>
                <a:spcPts val="0"/>
              </a:spcAft>
              <a:buNone/>
            </a:pPr>
            <a:r>
              <a:rPr i="1" lang="en">
                <a:latin typeface="Courier New"/>
                <a:ea typeface="Courier New"/>
                <a:cs typeface="Courier New"/>
                <a:sym typeface="Courier New"/>
              </a:rPr>
              <a:t>[6, 79, 3, 35, 1],</a:t>
            </a:r>
            <a:endParaRPr i="1">
              <a:latin typeface="Courier New"/>
              <a:ea typeface="Courier New"/>
              <a:cs typeface="Courier New"/>
              <a:sym typeface="Courier New"/>
            </a:endParaRPr>
          </a:p>
          <a:p>
            <a:pPr indent="0" lvl="0" marL="1371600" rtl="0" algn="l">
              <a:spcBef>
                <a:spcPts val="1600"/>
              </a:spcBef>
              <a:spcAft>
                <a:spcPts val="0"/>
              </a:spcAft>
              <a:buNone/>
            </a:pPr>
            <a:r>
              <a:rPr i="1" lang="en">
                <a:latin typeface="Courier New"/>
                <a:ea typeface="Courier New"/>
                <a:cs typeface="Courier New"/>
                <a:sym typeface="Courier New"/>
              </a:rPr>
              <a:t>[7, 80, 4, 36, 2]])  </a:t>
            </a:r>
            <a:endParaRPr i="1">
              <a:latin typeface="Courier New"/>
              <a:ea typeface="Courier New"/>
              <a:cs typeface="Courier New"/>
              <a:sym typeface="Courier New"/>
            </a:endParaRPr>
          </a:p>
          <a:p>
            <a:pPr indent="0" lvl="0" marL="0" rtl="0" algn="l">
              <a:spcBef>
                <a:spcPts val="1600"/>
              </a:spcBef>
              <a:spcAft>
                <a:spcPts val="1600"/>
              </a:spcAft>
              <a:buNone/>
            </a:pPr>
            <a:r>
              <a:rPr i="1" lang="en">
                <a:latin typeface="Courier New"/>
                <a:ea typeface="Courier New"/>
                <a:cs typeface="Courier New"/>
                <a:sym typeface="Courier New"/>
              </a:rPr>
              <a:t>print(x.ndim ) # =&gt; 2</a:t>
            </a:r>
            <a:endParaRPr i="1">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ARTIFICIAL INTELLIGENCE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8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Tensors And Higher</a:t>
            </a:r>
            <a:r>
              <a:rPr lang="en"/>
              <a:t>-</a:t>
            </a:r>
            <a:r>
              <a:rPr lang="en"/>
              <a:t>dimensional Tensors</a:t>
            </a:r>
            <a:endParaRPr/>
          </a:p>
        </p:txBody>
      </p:sp>
      <p:sp>
        <p:nvSpPr>
          <p:cNvPr id="480" name="Google Shape;480;p8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If you pack such matrices in a new array, you obtain a 3D tensor, which you can visually interpret as a cube of numbers. Following is a Numpy 3D tensor:  </a:t>
            </a:r>
            <a:endParaRPr>
              <a:solidFill>
                <a:srgbClr val="000000"/>
              </a:solidFill>
            </a:endParaRPr>
          </a:p>
          <a:p>
            <a:pPr indent="0" lvl="0" marL="0" rtl="0" algn="l">
              <a:lnSpc>
                <a:spcPct val="100000"/>
              </a:lnSpc>
              <a:spcBef>
                <a:spcPts val="1600"/>
              </a:spcBef>
              <a:spcAft>
                <a:spcPts val="0"/>
              </a:spcAft>
              <a:buNone/>
            </a:pPr>
            <a:r>
              <a:rPr lang="en" sz="1600">
                <a:latin typeface="Courier New"/>
                <a:ea typeface="Courier New"/>
                <a:cs typeface="Courier New"/>
                <a:sym typeface="Courier New"/>
              </a:rPr>
              <a:t>x = np.array([[[5, 78, 2, 34, 0],</a:t>
            </a:r>
            <a:endParaRPr sz="1600">
              <a:latin typeface="Courier New"/>
              <a:ea typeface="Courier New"/>
              <a:cs typeface="Courier New"/>
              <a:sym typeface="Courier New"/>
            </a:endParaRPr>
          </a:p>
          <a:p>
            <a:pPr indent="0" lvl="0" marL="1371600" rtl="0" algn="l">
              <a:lnSpc>
                <a:spcPct val="100000"/>
              </a:lnSpc>
              <a:spcBef>
                <a:spcPts val="0"/>
              </a:spcBef>
              <a:spcAft>
                <a:spcPts val="0"/>
              </a:spcAft>
              <a:buNone/>
            </a:pPr>
            <a:r>
              <a:rPr lang="en" sz="1600">
                <a:latin typeface="Courier New"/>
                <a:ea typeface="Courier New"/>
                <a:cs typeface="Courier New"/>
                <a:sym typeface="Courier New"/>
              </a:rPr>
              <a:t>[6, 79, 3, 35, 1],</a:t>
            </a:r>
            <a:endParaRPr sz="1600">
              <a:latin typeface="Courier New"/>
              <a:ea typeface="Courier New"/>
              <a:cs typeface="Courier New"/>
              <a:sym typeface="Courier New"/>
            </a:endParaRPr>
          </a:p>
          <a:p>
            <a:pPr indent="0" lvl="0" marL="1371600" rtl="0" algn="l">
              <a:lnSpc>
                <a:spcPct val="100000"/>
              </a:lnSpc>
              <a:spcBef>
                <a:spcPts val="0"/>
              </a:spcBef>
              <a:spcAft>
                <a:spcPts val="0"/>
              </a:spcAft>
              <a:buNone/>
            </a:pPr>
            <a:r>
              <a:rPr lang="en" sz="1600">
                <a:latin typeface="Courier New"/>
                <a:ea typeface="Courier New"/>
                <a:cs typeface="Courier New"/>
                <a:sym typeface="Courier New"/>
              </a:rPr>
              <a:t>[7, 80, 4, 36, 2]],</a:t>
            </a:r>
            <a:endParaRPr sz="1600">
              <a:latin typeface="Courier New"/>
              <a:ea typeface="Courier New"/>
              <a:cs typeface="Courier New"/>
              <a:sym typeface="Courier New"/>
            </a:endParaRPr>
          </a:p>
          <a:p>
            <a:pPr indent="0" lvl="0" marL="1371600" rtl="0" algn="l">
              <a:lnSpc>
                <a:spcPct val="100000"/>
              </a:lnSpc>
              <a:spcBef>
                <a:spcPts val="0"/>
              </a:spcBef>
              <a:spcAft>
                <a:spcPts val="0"/>
              </a:spcAft>
              <a:buNone/>
            </a:pPr>
            <a:r>
              <a:rPr lang="en" sz="1600">
                <a:latin typeface="Courier New"/>
                <a:ea typeface="Courier New"/>
                <a:cs typeface="Courier New"/>
                <a:sym typeface="Courier New"/>
              </a:rPr>
              <a:t>[[5, 78, 2, 34, 0],</a:t>
            </a:r>
            <a:endParaRPr sz="1600">
              <a:latin typeface="Courier New"/>
              <a:ea typeface="Courier New"/>
              <a:cs typeface="Courier New"/>
              <a:sym typeface="Courier New"/>
            </a:endParaRPr>
          </a:p>
          <a:p>
            <a:pPr indent="0" lvl="0" marL="1371600" rtl="0" algn="l">
              <a:lnSpc>
                <a:spcPct val="100000"/>
              </a:lnSpc>
              <a:spcBef>
                <a:spcPts val="0"/>
              </a:spcBef>
              <a:spcAft>
                <a:spcPts val="0"/>
              </a:spcAft>
              <a:buNone/>
            </a:pPr>
            <a:r>
              <a:rPr lang="en" sz="1600">
                <a:latin typeface="Courier New"/>
                <a:ea typeface="Courier New"/>
                <a:cs typeface="Courier New"/>
                <a:sym typeface="Courier New"/>
              </a:rPr>
              <a:t>[6, 79, 3, 35, 1],</a:t>
            </a:r>
            <a:endParaRPr sz="1600">
              <a:latin typeface="Courier New"/>
              <a:ea typeface="Courier New"/>
              <a:cs typeface="Courier New"/>
              <a:sym typeface="Courier New"/>
            </a:endParaRPr>
          </a:p>
          <a:p>
            <a:pPr indent="0" lvl="0" marL="1371600" rtl="0" algn="l">
              <a:lnSpc>
                <a:spcPct val="100000"/>
              </a:lnSpc>
              <a:spcBef>
                <a:spcPts val="0"/>
              </a:spcBef>
              <a:spcAft>
                <a:spcPts val="0"/>
              </a:spcAft>
              <a:buNone/>
            </a:pPr>
            <a:r>
              <a:rPr lang="en" sz="1600">
                <a:latin typeface="Courier New"/>
                <a:ea typeface="Courier New"/>
                <a:cs typeface="Courier New"/>
                <a:sym typeface="Courier New"/>
              </a:rPr>
              <a:t>[7, 80, 4, 36, 2]],</a:t>
            </a:r>
            <a:endParaRPr sz="1600">
              <a:latin typeface="Courier New"/>
              <a:ea typeface="Courier New"/>
              <a:cs typeface="Courier New"/>
              <a:sym typeface="Courier New"/>
            </a:endParaRPr>
          </a:p>
          <a:p>
            <a:pPr indent="0" lvl="0" marL="1371600" rtl="0" algn="l">
              <a:lnSpc>
                <a:spcPct val="100000"/>
              </a:lnSpc>
              <a:spcBef>
                <a:spcPts val="0"/>
              </a:spcBef>
              <a:spcAft>
                <a:spcPts val="0"/>
              </a:spcAft>
              <a:buNone/>
            </a:pPr>
            <a:r>
              <a:rPr lang="en" sz="1600">
                <a:latin typeface="Courier New"/>
                <a:ea typeface="Courier New"/>
                <a:cs typeface="Courier New"/>
                <a:sym typeface="Courier New"/>
              </a:rPr>
              <a:t>[[5, 78, 2, 34, 0],</a:t>
            </a:r>
            <a:endParaRPr sz="1600">
              <a:latin typeface="Courier New"/>
              <a:ea typeface="Courier New"/>
              <a:cs typeface="Courier New"/>
              <a:sym typeface="Courier New"/>
            </a:endParaRPr>
          </a:p>
          <a:p>
            <a:pPr indent="0" lvl="0" marL="1371600" rtl="0" algn="l">
              <a:lnSpc>
                <a:spcPct val="100000"/>
              </a:lnSpc>
              <a:spcBef>
                <a:spcPts val="0"/>
              </a:spcBef>
              <a:spcAft>
                <a:spcPts val="0"/>
              </a:spcAft>
              <a:buNone/>
            </a:pPr>
            <a:r>
              <a:rPr lang="en" sz="1600">
                <a:latin typeface="Courier New"/>
                <a:ea typeface="Courier New"/>
                <a:cs typeface="Courier New"/>
                <a:sym typeface="Courier New"/>
              </a:rPr>
              <a:t>[6, 79, 3, 35, 1],</a:t>
            </a:r>
            <a:endParaRPr sz="1600">
              <a:latin typeface="Courier New"/>
              <a:ea typeface="Courier New"/>
              <a:cs typeface="Courier New"/>
              <a:sym typeface="Courier New"/>
            </a:endParaRPr>
          </a:p>
          <a:p>
            <a:pPr indent="0" lvl="0" marL="1371600" rtl="0" algn="l">
              <a:lnSpc>
                <a:spcPct val="100000"/>
              </a:lnSpc>
              <a:spcBef>
                <a:spcPts val="0"/>
              </a:spcBef>
              <a:spcAft>
                <a:spcPts val="0"/>
              </a:spcAft>
              <a:buNone/>
            </a:pPr>
            <a:r>
              <a:rPr lang="en" sz="1600">
                <a:latin typeface="Courier New"/>
                <a:ea typeface="Courier New"/>
                <a:cs typeface="Courier New"/>
                <a:sym typeface="Courier New"/>
              </a:rPr>
              <a:t>[7, 80, 4, 36, 2]]])</a:t>
            </a:r>
            <a:endParaRPr sz="1600">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latin typeface="Courier New"/>
                <a:ea typeface="Courier New"/>
                <a:cs typeface="Courier New"/>
                <a:sym typeface="Courier New"/>
              </a:rPr>
              <a:t>print(x.ndim) # =&gt; 3</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8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Attributes Of A Tensor</a:t>
            </a:r>
            <a:endParaRPr/>
          </a:p>
        </p:txBody>
      </p:sp>
      <p:sp>
        <p:nvSpPr>
          <p:cNvPr id="486" name="Google Shape;486;p8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tensor is defined by three key  :</a:t>
            </a:r>
            <a:endParaRPr/>
          </a:p>
          <a:p>
            <a:pPr indent="-342900" lvl="0" marL="457200" rtl="0" algn="l">
              <a:spcBef>
                <a:spcPts val="1600"/>
              </a:spcBef>
              <a:spcAft>
                <a:spcPts val="0"/>
              </a:spcAft>
              <a:buSzPts val="1800"/>
              <a:buAutoNum type="arabicPeriod"/>
            </a:pPr>
            <a:r>
              <a:rPr lang="en"/>
              <a:t>Number of axes (rank)  </a:t>
            </a:r>
            <a:endParaRPr/>
          </a:p>
          <a:p>
            <a:pPr indent="-342900" lvl="0" marL="457200" rtl="0" algn="l">
              <a:spcBef>
                <a:spcPts val="0"/>
              </a:spcBef>
              <a:spcAft>
                <a:spcPts val="0"/>
              </a:spcAft>
              <a:buSzPts val="1800"/>
              <a:buAutoNum type="arabicPeriod"/>
            </a:pPr>
            <a:r>
              <a:rPr lang="en"/>
              <a:t>Shape  </a:t>
            </a:r>
            <a:endParaRPr/>
          </a:p>
          <a:p>
            <a:pPr indent="-342900" lvl="0" marL="457200" rtl="0" algn="l">
              <a:spcBef>
                <a:spcPts val="0"/>
              </a:spcBef>
              <a:spcAft>
                <a:spcPts val="0"/>
              </a:spcAft>
              <a:buSzPts val="1800"/>
              <a:buAutoNum type="arabicPeriod"/>
            </a:pPr>
            <a:r>
              <a:rPr lang="en"/>
              <a:t>Data type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8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Axes (Rank)</a:t>
            </a:r>
            <a:endParaRPr/>
          </a:p>
        </p:txBody>
      </p:sp>
      <p:sp>
        <p:nvSpPr>
          <p:cNvPr id="492" name="Google Shape;492;p8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This is also called the tensor’s ndim in Python libraries such as Numpy. For instance, a 3D tensor has three axes, and a matrix has two axes .</a:t>
            </a:r>
            <a:endParaRPr>
              <a:solidFill>
                <a:srgbClr val="434343"/>
              </a:solidFill>
            </a:endParaRPr>
          </a:p>
          <a:p>
            <a:pPr indent="0" lvl="0" marL="0" rtl="0" algn="l">
              <a:spcBef>
                <a:spcPts val="1600"/>
              </a:spcBef>
              <a:spcAft>
                <a:spcPts val="0"/>
              </a:spcAft>
              <a:buNone/>
            </a:pPr>
            <a:r>
              <a:rPr lang="en">
                <a:solidFill>
                  <a:srgbClr val="434343"/>
                </a:solidFill>
              </a:rPr>
              <a:t> </a:t>
            </a:r>
            <a:endParaRPr>
              <a:solidFill>
                <a:srgbClr val="434343"/>
              </a:solidFill>
            </a:endParaRPr>
          </a:p>
          <a:p>
            <a:pPr indent="0" lvl="0" marL="0" rtl="0" algn="l">
              <a:spcBef>
                <a:spcPts val="1600"/>
              </a:spcBef>
              <a:spcAft>
                <a:spcPts val="1600"/>
              </a:spcAft>
              <a:buNone/>
            </a:pPr>
            <a:r>
              <a:t/>
            </a:r>
            <a:endParaRPr>
              <a:solidFill>
                <a:srgbClr val="434343"/>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8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Shape</a:t>
            </a:r>
            <a:endParaRPr/>
          </a:p>
        </p:txBody>
      </p:sp>
      <p:sp>
        <p:nvSpPr>
          <p:cNvPr id="498" name="Google Shape;498;p8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tuple of integers that describes how many dimensions the tensor has along each axis.  </a:t>
            </a:r>
            <a:endParaRPr/>
          </a:p>
          <a:p>
            <a:pPr indent="0" lvl="0" marL="0" rtl="0" algn="l">
              <a:spcBef>
                <a:spcPts val="1600"/>
              </a:spcBef>
              <a:spcAft>
                <a:spcPts val="16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8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a:t>
            </a:r>
            <a:endParaRPr/>
          </a:p>
        </p:txBody>
      </p:sp>
      <p:sp>
        <p:nvSpPr>
          <p:cNvPr id="504" name="Google Shape;504;p8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type of the data contained in the tensor; for instance, a tensor’s type could be float32, uint8, float64, and so on.  </a:t>
            </a:r>
            <a:endParaRPr/>
          </a:p>
          <a:p>
            <a:pPr indent="0" lvl="0" marL="0" rtl="0" algn="l">
              <a:spcBef>
                <a:spcPts val="1600"/>
              </a:spcBef>
              <a:spcAft>
                <a:spcPts val="16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8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Manipulating Tensors In Numpy</a:t>
            </a:r>
            <a:endParaRPr/>
          </a:p>
        </p:txBody>
      </p:sp>
      <p:sp>
        <p:nvSpPr>
          <p:cNvPr id="510" name="Google Shape;510;p8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All the operations we studied during numpy sessions, we can also perform them on tensors, e.g. slicing, indexing, fancy indexing, reshape, dot (Matrix multiplication), transpose, etc, etc</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8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Notion Of Data Batches</a:t>
            </a:r>
            <a:endParaRPr/>
          </a:p>
        </p:txBody>
      </p:sp>
      <p:sp>
        <p:nvSpPr>
          <p:cNvPr id="516" name="Google Shape;516;p8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eep-learning models don’t process an entire dataset at once; rather, they break the data into small batches and apply those batches to the neural network incrementally. Once a batch has passed the network and network has adjusted its parameters according to this batch a new batch of next n samples is extracted from dataset and applied over network.</a:t>
            </a:r>
            <a:endParaRPr/>
          </a:p>
          <a:p>
            <a:pPr indent="0" lvl="0" marL="0" rtl="0" algn="l">
              <a:spcBef>
                <a:spcPts val="1600"/>
              </a:spcBef>
              <a:spcAft>
                <a:spcPts val="16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8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a:t>
            </a:r>
            <a:r>
              <a:rPr lang="en"/>
              <a:t>-</a:t>
            </a:r>
            <a:r>
              <a:rPr lang="en"/>
              <a:t>world Examples Of Data Tensors</a:t>
            </a:r>
            <a:endParaRPr/>
          </a:p>
        </p:txBody>
      </p:sp>
      <p:sp>
        <p:nvSpPr>
          <p:cNvPr id="522" name="Google Shape;522;p8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Let’s make data tensors more concrete with a few examples similar to what you’ll encounter later. The data you’ll manipulate will almost always fall into one of the following categories:</a:t>
            </a:r>
            <a:endParaRPr/>
          </a:p>
          <a:p>
            <a:pPr indent="0" lvl="0" marL="0" rtl="0" algn="l">
              <a:lnSpc>
                <a:spcPct val="100000"/>
              </a:lnSpc>
              <a:spcBef>
                <a:spcPts val="1000"/>
              </a:spcBef>
              <a:spcAft>
                <a:spcPts val="0"/>
              </a:spcAft>
              <a:buNone/>
            </a:pPr>
            <a:r>
              <a:rPr b="1" lang="en" sz="1600"/>
              <a:t>Vector data</a:t>
            </a:r>
            <a:r>
              <a:rPr lang="en" sz="1600"/>
              <a:t>: 2D tensors of shape (samples, features)</a:t>
            </a:r>
            <a:endParaRPr sz="1600"/>
          </a:p>
          <a:p>
            <a:pPr indent="0" lvl="0" marL="0" rtl="0" algn="l">
              <a:lnSpc>
                <a:spcPct val="100000"/>
              </a:lnSpc>
              <a:spcBef>
                <a:spcPts val="600"/>
              </a:spcBef>
              <a:spcAft>
                <a:spcPts val="0"/>
              </a:spcAft>
              <a:buNone/>
            </a:pPr>
            <a:r>
              <a:rPr b="1" lang="en" sz="1600"/>
              <a:t>Time Series</a:t>
            </a:r>
            <a:r>
              <a:rPr b="1" lang="en" sz="1600"/>
              <a:t> data or sequence data</a:t>
            </a:r>
            <a:r>
              <a:rPr lang="en" sz="1600"/>
              <a:t>: 3D tensors of shape (samples, timesteps,</a:t>
            </a:r>
            <a:endParaRPr sz="1600"/>
          </a:p>
          <a:p>
            <a:pPr indent="0" lvl="0" marL="0" rtl="0" algn="l">
              <a:lnSpc>
                <a:spcPct val="100000"/>
              </a:lnSpc>
              <a:spcBef>
                <a:spcPts val="600"/>
              </a:spcBef>
              <a:spcAft>
                <a:spcPts val="0"/>
              </a:spcAft>
              <a:buNone/>
            </a:pPr>
            <a:r>
              <a:rPr lang="en" sz="1600"/>
              <a:t>features)</a:t>
            </a:r>
            <a:endParaRPr sz="1600"/>
          </a:p>
          <a:p>
            <a:pPr indent="0" lvl="0" marL="0" rtl="0" algn="l">
              <a:lnSpc>
                <a:spcPct val="100000"/>
              </a:lnSpc>
              <a:spcBef>
                <a:spcPts val="600"/>
              </a:spcBef>
              <a:spcAft>
                <a:spcPts val="0"/>
              </a:spcAft>
              <a:buNone/>
            </a:pPr>
            <a:r>
              <a:rPr b="1" lang="en" sz="1600"/>
              <a:t>Images</a:t>
            </a:r>
            <a:r>
              <a:rPr lang="en" sz="1600"/>
              <a:t>: 4D tensors of shape (samples, height, width, channels) or (samples,</a:t>
            </a:r>
            <a:endParaRPr sz="1600"/>
          </a:p>
          <a:p>
            <a:pPr indent="0" lvl="0" marL="0" rtl="0" algn="l">
              <a:lnSpc>
                <a:spcPct val="100000"/>
              </a:lnSpc>
              <a:spcBef>
                <a:spcPts val="600"/>
              </a:spcBef>
              <a:spcAft>
                <a:spcPts val="0"/>
              </a:spcAft>
              <a:buNone/>
            </a:pPr>
            <a:r>
              <a:rPr lang="en" sz="1600"/>
              <a:t>channels, height, width)</a:t>
            </a:r>
            <a:endParaRPr sz="1600"/>
          </a:p>
          <a:p>
            <a:pPr indent="0" lvl="0" marL="0" rtl="0" algn="l">
              <a:lnSpc>
                <a:spcPct val="100000"/>
              </a:lnSpc>
              <a:spcBef>
                <a:spcPts val="600"/>
              </a:spcBef>
              <a:spcAft>
                <a:spcPts val="0"/>
              </a:spcAft>
              <a:buNone/>
            </a:pPr>
            <a:r>
              <a:rPr b="1" lang="en" sz="1600"/>
              <a:t>Video</a:t>
            </a:r>
            <a:r>
              <a:rPr lang="en" sz="1600"/>
              <a:t>: 5D tensors of shape (samples, frames, height, width, channels) or</a:t>
            </a:r>
            <a:endParaRPr sz="1600"/>
          </a:p>
          <a:p>
            <a:pPr indent="0" lvl="0" marL="0" rtl="0" algn="l">
              <a:lnSpc>
                <a:spcPct val="100000"/>
              </a:lnSpc>
              <a:spcBef>
                <a:spcPts val="600"/>
              </a:spcBef>
              <a:spcAft>
                <a:spcPts val="0"/>
              </a:spcAft>
              <a:buNone/>
            </a:pPr>
            <a:r>
              <a:rPr lang="en" sz="1600"/>
              <a:t>(samples, frames, channels, height, width)</a:t>
            </a:r>
            <a:endParaRPr sz="1600"/>
          </a:p>
          <a:p>
            <a:pPr indent="0" lvl="0" marL="0" rtl="0" algn="l">
              <a:spcBef>
                <a:spcPts val="600"/>
              </a:spcBef>
              <a:spcAft>
                <a:spcPts val="16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9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 data</a:t>
            </a:r>
            <a:endParaRPr/>
          </a:p>
        </p:txBody>
      </p:sp>
      <p:sp>
        <p:nvSpPr>
          <p:cNvPr id="528" name="Google Shape;528;p9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is the most common case. In such a dataset, each single data point can be encoded as a vector, and thus a batch of data will be encoded as a 2D tensor (that is, an array of vectors), where the first axis is the samples axis and the second axis is the features axis. For example:</a:t>
            </a:r>
            <a:endParaRPr/>
          </a:p>
          <a:p>
            <a:pPr indent="-342900" lvl="0" marL="457200" rtl="0" algn="just">
              <a:spcBef>
                <a:spcPts val="1600"/>
              </a:spcBef>
              <a:spcAft>
                <a:spcPts val="0"/>
              </a:spcAft>
              <a:buSzPts val="1800"/>
              <a:buChar char="●"/>
            </a:pPr>
            <a:r>
              <a:rPr lang="en"/>
              <a:t>An actuarial dataset of people, where we consider each person’s age, ZIP code, and income. Each person can be characterized as a vector of 3 values, and thus an entire dataset of 100,000 people can be stored in a 2D tensor of shape (100000, 3).</a:t>
            </a:r>
            <a:endParaRPr/>
          </a:p>
          <a:p>
            <a:pPr indent="0" lvl="0" marL="0" rtl="0" algn="just">
              <a:spcBef>
                <a:spcPts val="1600"/>
              </a:spcBef>
              <a:spcAft>
                <a:spcPts val="16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9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a:t>
            </a:r>
            <a:r>
              <a:rPr lang="en"/>
              <a:t> data or sequence data</a:t>
            </a:r>
            <a:endParaRPr/>
          </a:p>
        </p:txBody>
      </p:sp>
      <p:sp>
        <p:nvSpPr>
          <p:cNvPr id="534" name="Google Shape;534;p9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Whenever time matters in your data (or the notion of sequence order), it makes sense to store it in a 3D tensor with an explicit time axis. Each sample can be encoded as a sequence of vectors (a 2D tensor), and thus a batch of data will be encoded as a 3D tensor.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 </a:t>
            </a:r>
            <a:r>
              <a:rPr lang="en"/>
              <a:t>Intelligence</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Idea of AI was born when scientists started to think / program computers to do the tasks only a human can do. For a long time Symbolic AI ruled the world in which we maintain a large set of rules. Symbolic AI had certain limitations in solving perception problems, like recognizing / tagging an image, translating a language to </a:t>
            </a:r>
            <a:r>
              <a:rPr lang="en"/>
              <a:t>another</a:t>
            </a:r>
            <a:r>
              <a:rPr lang="en"/>
              <a:t> language, etc.</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9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data</a:t>
            </a:r>
            <a:endParaRPr/>
          </a:p>
        </p:txBody>
      </p:sp>
      <p:sp>
        <p:nvSpPr>
          <p:cNvPr id="540" name="Google Shape;540;p9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Images typically have three dimensions: height, width, and color depth. Although grayscale images (like our MNIST digits) have only a single color channel and could thus be stored in 2D tensors, by convention image tensors are always 3D. There are two conventions for shapes of images tensors: the channels-last convention (used by TensorFlow) and the channels-first convention (used by Theano). The TensorFlow machine-learning framework, from Google, places the color-depth axis at the end: (samples, height, width, color_depth). Meanwhile, Theano places the color depth axis right after the batch axis: (samples, color_depth, height, width)</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9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data</a:t>
            </a:r>
            <a:endParaRPr/>
          </a:p>
        </p:txBody>
      </p:sp>
      <p:sp>
        <p:nvSpPr>
          <p:cNvPr id="546" name="Google Shape;546;p9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Video data is one of the few types of real-world data for which you’ll need 5D tensors. A video can be understood as a sequence of frames, each frame being a color image. Because each frame can be stored in a 3D tensor (height, width, color_depth), a sequence of frames can be stored in a 4D tensor (frames, height, width, color_depth), and thus a batch of different videos can be stored in a 5D tensor of shape (samples, frames, height, width, </a:t>
            </a:r>
            <a:r>
              <a:rPr lang="en"/>
              <a:t>c</a:t>
            </a:r>
            <a:r>
              <a:rPr lang="en"/>
              <a:t>olor_depth).</a:t>
            </a:r>
            <a:endParaRPr/>
          </a:p>
          <a:p>
            <a:pPr indent="0" lvl="0" marL="0" rtl="0" algn="just">
              <a:spcBef>
                <a:spcPts val="1600"/>
              </a:spcBef>
              <a:spcAft>
                <a:spcPts val="16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94"/>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Gears of Neural Networks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9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ensor operations</a:t>
            </a:r>
            <a:endParaRPr/>
          </a:p>
        </p:txBody>
      </p:sp>
      <p:sp>
        <p:nvSpPr>
          <p:cNvPr id="557" name="Google Shape;557;p9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Much as any computer program can be ultimately reduced to a small set of binary operations on binary inputs (AND, OR, NOR, and so on), all transformations learned by deep neural networks can be reduced to a handful of tensor operations applied to tensors of numeric data. For instance, it’s possible to add tensors, multiply tensors, and so on.</a:t>
            </a:r>
            <a:endParaRPr/>
          </a:p>
          <a:p>
            <a:pPr indent="0" lvl="0" marL="0" rtl="0" algn="just">
              <a:spcBef>
                <a:spcPts val="1600"/>
              </a:spcBef>
              <a:spcAft>
                <a:spcPts val="16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9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Element-wise operations</a:t>
            </a:r>
            <a:endParaRPr/>
          </a:p>
        </p:txBody>
      </p:sp>
      <p:sp>
        <p:nvSpPr>
          <p:cNvPr id="563" name="Google Shape;563;p9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that are applied independently to each entry in the tensors being considered are called Element-wise operations.</a:t>
            </a:r>
            <a:endParaRPr/>
          </a:p>
          <a:p>
            <a:pPr indent="0" lvl="0" marL="0" rtl="0" algn="l">
              <a:spcBef>
                <a:spcPts val="1600"/>
              </a:spcBef>
              <a:spcAft>
                <a:spcPts val="16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9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Broadcasting</a:t>
            </a:r>
            <a:endParaRPr/>
          </a:p>
        </p:txBody>
      </p:sp>
      <p:sp>
        <p:nvSpPr>
          <p:cNvPr id="569" name="Google Shape;569;p9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with addition when the shapes of the two tensors being added differ?</a:t>
            </a:r>
            <a:endParaRPr/>
          </a:p>
          <a:p>
            <a:pPr indent="0" lvl="0" marL="0" rtl="0" algn="l">
              <a:spcBef>
                <a:spcPts val="1600"/>
              </a:spcBef>
              <a:spcAft>
                <a:spcPts val="0"/>
              </a:spcAft>
              <a:buNone/>
            </a:pPr>
            <a:r>
              <a:rPr lang="en"/>
              <a:t>When possible, and if there’s no ambiguity, the smaller tensor will be broadcasted to match the shape of the larger tensor. Broadcasting consists of two steps:</a:t>
            </a:r>
            <a:endParaRPr/>
          </a:p>
          <a:p>
            <a:pPr indent="-342900" lvl="0" marL="457200" rtl="0" algn="l">
              <a:spcBef>
                <a:spcPts val="1600"/>
              </a:spcBef>
              <a:spcAft>
                <a:spcPts val="0"/>
              </a:spcAft>
              <a:buSzPts val="1800"/>
              <a:buAutoNum type="arabicPeriod"/>
            </a:pPr>
            <a:r>
              <a:rPr lang="en"/>
              <a:t>Axes (called broadcast axes) are added to the smaller tensor to match the ndim of the larger tensor.</a:t>
            </a:r>
            <a:endParaRPr/>
          </a:p>
          <a:p>
            <a:pPr indent="-342900" lvl="0" marL="457200" rtl="0" algn="l">
              <a:spcBef>
                <a:spcPts val="0"/>
              </a:spcBef>
              <a:spcAft>
                <a:spcPts val="0"/>
              </a:spcAft>
              <a:buSzPts val="1800"/>
              <a:buAutoNum type="arabicPeriod"/>
            </a:pPr>
            <a:r>
              <a:rPr lang="en"/>
              <a:t>The smaller tensor is repeated alongside these new axes to match the full shape of the larger tensor.</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9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 dot</a:t>
            </a:r>
            <a:endParaRPr/>
          </a:p>
        </p:txBody>
      </p:sp>
      <p:sp>
        <p:nvSpPr>
          <p:cNvPr id="575" name="Google Shape;575;p9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dot operation, also called a tensor product (not to be confused with an elementwise product) is the most common, most useful tensor operation. Contrary to element-wise operations, it combines entries in the input tensors.</a:t>
            </a:r>
            <a:endParaRPr/>
          </a:p>
          <a:p>
            <a:pPr indent="0" lvl="0" marL="0" rtl="0" algn="l">
              <a:spcBef>
                <a:spcPts val="1600"/>
              </a:spcBef>
              <a:spcAft>
                <a:spcPts val="16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9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 reshaping</a:t>
            </a:r>
            <a:endParaRPr/>
          </a:p>
        </p:txBody>
      </p:sp>
      <p:sp>
        <p:nvSpPr>
          <p:cNvPr id="581" name="Google Shape;581;p9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third type of tensor operation that’s essential to understand is tensor reshaping. Reshaping a tensor means rearranging its rows and columns to match a target shape. Naturally, the reshaped tensor has the same total number of coefficients as the initial tensor.</a:t>
            </a:r>
            <a:endParaRPr/>
          </a:p>
          <a:p>
            <a:pPr indent="0" lvl="0" marL="0" rtl="0" algn="l">
              <a:spcBef>
                <a:spcPts val="1600"/>
              </a:spcBef>
              <a:spcAft>
                <a:spcPts val="0"/>
              </a:spcAft>
              <a:buNone/>
            </a:pPr>
            <a:r>
              <a:rPr i="1" lang="en">
                <a:latin typeface="Courier New"/>
                <a:ea typeface="Courier New"/>
                <a:cs typeface="Courier New"/>
                <a:sym typeface="Courier New"/>
              </a:rPr>
              <a:t>x = np.array([[0., 1.], [2., 3.], [4., 5.]]) </a:t>
            </a:r>
            <a:r>
              <a:rPr lang="en"/>
              <a:t> </a:t>
            </a:r>
            <a:endParaRPr/>
          </a:p>
          <a:p>
            <a:pPr indent="0" lvl="0" marL="0" rtl="0" algn="l">
              <a:spcBef>
                <a:spcPts val="1600"/>
              </a:spcBef>
              <a:spcAft>
                <a:spcPts val="0"/>
              </a:spcAft>
              <a:buNone/>
            </a:pPr>
            <a:r>
              <a:rPr i="1" lang="en">
                <a:latin typeface="Courier New"/>
                <a:ea typeface="Courier New"/>
                <a:cs typeface="Courier New"/>
                <a:sym typeface="Courier New"/>
              </a:rPr>
              <a:t>print(x.shape)  =&gt; (3, 2)</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x = x.reshape((6, 1)) </a:t>
            </a:r>
            <a:endParaRPr i="1">
              <a:latin typeface="Courier New"/>
              <a:ea typeface="Courier New"/>
              <a:cs typeface="Courier New"/>
              <a:sym typeface="Courier New"/>
            </a:endParaRPr>
          </a:p>
          <a:p>
            <a:pPr indent="0" lvl="0" marL="0" rtl="0" algn="l">
              <a:spcBef>
                <a:spcPts val="1600"/>
              </a:spcBef>
              <a:spcAft>
                <a:spcPts val="0"/>
              </a:spcAft>
              <a:buNone/>
            </a:pPr>
            <a:r>
              <a:rPr i="1" lang="en">
                <a:latin typeface="Courier New"/>
                <a:ea typeface="Courier New"/>
                <a:cs typeface="Courier New"/>
                <a:sym typeface="Courier New"/>
              </a:rPr>
              <a:t>print(x)  =&gt; [[ 0.], [ 1.], [ 2.], [ 3.], [ 4.], [ 5.]]  </a:t>
            </a:r>
            <a:endParaRPr i="1">
              <a:latin typeface="Courier New"/>
              <a:ea typeface="Courier New"/>
              <a:cs typeface="Courier New"/>
              <a:sym typeface="Courier New"/>
            </a:endParaRPr>
          </a:p>
          <a:p>
            <a:pPr indent="0" lvl="0" marL="0" rtl="0" algn="l">
              <a:spcBef>
                <a:spcPts val="1600"/>
              </a:spcBef>
              <a:spcAft>
                <a:spcPts val="0"/>
              </a:spcAft>
              <a:buNone/>
            </a:pPr>
            <a:r>
              <a:t/>
            </a:r>
            <a:endParaRPr i="1">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10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Geometric interpretation of tensor operations</a:t>
            </a:r>
            <a:endParaRPr/>
          </a:p>
        </p:txBody>
      </p:sp>
      <p:sp>
        <p:nvSpPr>
          <p:cNvPr id="587" name="Google Shape;587;p10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 contents of the tensors manipulated by tensor operations can be interpreted as coordinates of points in some geometric space, all tensor operations have a geometric interpretation</a:t>
            </a:r>
            <a:endParaRPr/>
          </a:p>
          <a:p>
            <a:pPr indent="0" lvl="0" marL="0" rtl="0" algn="l">
              <a:spcBef>
                <a:spcPts val="1600"/>
              </a:spcBef>
              <a:spcAft>
                <a:spcPts val="160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10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geometric interpretation of deep learning</a:t>
            </a:r>
            <a:endParaRPr/>
          </a:p>
        </p:txBody>
      </p:sp>
      <p:sp>
        <p:nvSpPr>
          <p:cNvPr id="593" name="Google Shape;593;p10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just learned that neural networks consist entirely of chains of tensor operations and that all of these tensor operations are just geometric transformations of the input data. It follows that you can interpret a neural network as a very complex geometric transformation in a high-dimensional space, implemented via a long series of simple steps.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good an AI algorithm is (Turing Test)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102"/>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Engine of Neural Networks: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10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r>
              <a:rPr lang="en"/>
              <a:t>radient-Based Optimization</a:t>
            </a:r>
            <a:endParaRPr/>
          </a:p>
        </p:txBody>
      </p:sp>
      <p:sp>
        <p:nvSpPr>
          <p:cNvPr id="604" name="Google Shape;604;p10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As we have seen in the previous section, each neural layer from our first network example transforms its input data as follows:</a:t>
            </a:r>
            <a:endParaRPr/>
          </a:p>
          <a:p>
            <a:pPr indent="0" lvl="0" marL="0" rtl="0" algn="just">
              <a:spcBef>
                <a:spcPts val="1600"/>
              </a:spcBef>
              <a:spcAft>
                <a:spcPts val="0"/>
              </a:spcAft>
              <a:buNone/>
            </a:pPr>
            <a:r>
              <a:rPr i="1" lang="en">
                <a:latin typeface="Courier New"/>
                <a:ea typeface="Courier New"/>
                <a:cs typeface="Courier New"/>
                <a:sym typeface="Courier New"/>
              </a:rPr>
              <a:t>output = relu(dot(W, input) + b)</a:t>
            </a:r>
            <a:endParaRPr i="1">
              <a:latin typeface="Courier New"/>
              <a:ea typeface="Courier New"/>
              <a:cs typeface="Courier New"/>
              <a:sym typeface="Courier New"/>
            </a:endParaRPr>
          </a:p>
          <a:p>
            <a:pPr indent="0" lvl="0" marL="0" rtl="0" algn="just">
              <a:spcBef>
                <a:spcPts val="1600"/>
              </a:spcBef>
              <a:spcAft>
                <a:spcPts val="0"/>
              </a:spcAft>
              <a:buNone/>
            </a:pPr>
            <a:r>
              <a:rPr lang="en"/>
              <a:t>In this expression, W and b are tensors that are attributes of the layer. Initially, these weight matrices are filled with small random values (a step called random initialization).  What comes next is to gradually adjust these weights, based on a feedback signal. This gradual adjustment, also called training, is basically the learning that machine learning is all about.</a:t>
            </a:r>
            <a:endParaRPr/>
          </a:p>
          <a:p>
            <a:pPr indent="0" lvl="0" marL="0" rtl="0" algn="just">
              <a:spcBef>
                <a:spcPts val="1600"/>
              </a:spcBef>
              <a:spcAft>
                <a:spcPts val="16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10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Gradient-Based Optimization</a:t>
            </a:r>
            <a:endParaRPr/>
          </a:p>
        </p:txBody>
      </p:sp>
      <p:sp>
        <p:nvSpPr>
          <p:cNvPr id="610" name="Google Shape;610;p10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happens within what’s called a training loop, which works as follows. Repeat these steps in a loop, as long as necessary:</a:t>
            </a:r>
            <a:endParaRPr/>
          </a:p>
          <a:p>
            <a:pPr indent="-342900" lvl="0" marL="457200" rtl="0" algn="l">
              <a:spcBef>
                <a:spcPts val="1600"/>
              </a:spcBef>
              <a:spcAft>
                <a:spcPts val="0"/>
              </a:spcAft>
              <a:buSzPts val="1800"/>
              <a:buAutoNum type="arabicPeriod"/>
            </a:pPr>
            <a:r>
              <a:rPr lang="en"/>
              <a:t>Draw a batch of training samples x and corresponding targets y.</a:t>
            </a:r>
            <a:endParaRPr/>
          </a:p>
          <a:p>
            <a:pPr indent="-342900" lvl="0" marL="457200" rtl="0" algn="l">
              <a:spcBef>
                <a:spcPts val="0"/>
              </a:spcBef>
              <a:spcAft>
                <a:spcPts val="0"/>
              </a:spcAft>
              <a:buSzPts val="1800"/>
              <a:buAutoNum type="arabicPeriod"/>
            </a:pPr>
            <a:r>
              <a:rPr lang="en"/>
              <a:t>Run the network on x (a step called the forward pass) to obtain predictions y_pred.</a:t>
            </a:r>
            <a:endParaRPr/>
          </a:p>
          <a:p>
            <a:pPr indent="-342900" lvl="0" marL="457200" rtl="0" algn="l">
              <a:spcBef>
                <a:spcPts val="0"/>
              </a:spcBef>
              <a:spcAft>
                <a:spcPts val="0"/>
              </a:spcAft>
              <a:buSzPts val="1800"/>
              <a:buAutoNum type="arabicPeriod"/>
            </a:pPr>
            <a:r>
              <a:rPr lang="en"/>
              <a:t>Compute the loss of the network on the batch, a measure of the mismatch between y_pred and y.</a:t>
            </a:r>
            <a:endParaRPr/>
          </a:p>
          <a:p>
            <a:pPr indent="-342900" lvl="0" marL="457200" rtl="0" algn="l">
              <a:spcBef>
                <a:spcPts val="0"/>
              </a:spcBef>
              <a:spcAft>
                <a:spcPts val="0"/>
              </a:spcAft>
              <a:buSzPts val="1800"/>
              <a:buAutoNum type="arabicPeriod"/>
            </a:pPr>
            <a:r>
              <a:rPr lang="en"/>
              <a:t>Update all weights of the network in a way that slightly reduces the loss on this batch.</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10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Gradient-Based Optimization</a:t>
            </a:r>
            <a:endParaRPr/>
          </a:p>
        </p:txBody>
      </p:sp>
      <p:sp>
        <p:nvSpPr>
          <p:cNvPr id="616" name="Google Shape;616;p10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much better approach is to take advantage of the fact that all operations used in the network are differentiable, and compute the gradient of the loss with regard to the network’s coefficients. You can then move the coefficients in the opposite direction from the gradient, thus decreasing the loss.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10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a derivative?</a:t>
            </a:r>
            <a:endParaRPr/>
          </a:p>
        </p:txBody>
      </p:sp>
      <p:sp>
        <p:nvSpPr>
          <p:cNvPr id="622" name="Google Shape;622;p10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slope </a:t>
            </a:r>
            <a:r>
              <a:rPr i="1" lang="en"/>
              <a:t>a</a:t>
            </a:r>
            <a:r>
              <a:rPr lang="en"/>
              <a:t> is called the derivative of </a:t>
            </a:r>
            <a:r>
              <a:rPr i="1" lang="en"/>
              <a:t>f(x)</a:t>
            </a:r>
            <a:r>
              <a:rPr lang="en"/>
              <a:t>. If </a:t>
            </a:r>
            <a:r>
              <a:rPr i="1" lang="en"/>
              <a:t>a</a:t>
            </a:r>
            <a:r>
              <a:rPr lang="en"/>
              <a:t> is negative, it means a small change of </a:t>
            </a:r>
            <a:r>
              <a:rPr i="1" lang="en"/>
              <a:t>x</a:t>
            </a:r>
            <a:r>
              <a:rPr lang="en"/>
              <a:t> around a point will result in a decrease of </a:t>
            </a:r>
            <a:r>
              <a:rPr i="1" lang="en"/>
              <a:t>f(x)</a:t>
            </a:r>
            <a:r>
              <a:rPr lang="en"/>
              <a:t> (as shown in figure); and if </a:t>
            </a:r>
            <a:r>
              <a:rPr i="1" lang="en"/>
              <a:t>a</a:t>
            </a:r>
            <a:r>
              <a:rPr lang="en"/>
              <a:t> is positive, a small change in </a:t>
            </a:r>
            <a:r>
              <a:rPr i="1" lang="en"/>
              <a:t>x</a:t>
            </a:r>
            <a:r>
              <a:rPr lang="en"/>
              <a:t> will result in an increase of </a:t>
            </a:r>
            <a:r>
              <a:rPr i="1" lang="en"/>
              <a:t>f(x)</a:t>
            </a:r>
            <a:r>
              <a:rPr lang="en"/>
              <a:t>  </a:t>
            </a:r>
            <a:endParaRPr/>
          </a:p>
          <a:p>
            <a:pPr indent="0" lvl="0" marL="0" rtl="0" algn="l">
              <a:spcBef>
                <a:spcPts val="1600"/>
              </a:spcBef>
              <a:spcAft>
                <a:spcPts val="1600"/>
              </a:spcAft>
              <a:buNone/>
            </a:pPr>
            <a:r>
              <a:t/>
            </a:r>
            <a:endParaRPr/>
          </a:p>
        </p:txBody>
      </p:sp>
      <p:pic>
        <p:nvPicPr>
          <p:cNvPr id="623" name="Google Shape;623;p106"/>
          <p:cNvPicPr preferRelativeResize="0"/>
          <p:nvPr/>
        </p:nvPicPr>
        <p:blipFill>
          <a:blip r:embed="rId3">
            <a:alphaModFix/>
          </a:blip>
          <a:stretch>
            <a:fillRect/>
          </a:stretch>
        </p:blipFill>
        <p:spPr>
          <a:xfrm>
            <a:off x="633700" y="2348898"/>
            <a:ext cx="5372100" cy="25184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10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Derivative of a Tensor Operation</a:t>
            </a:r>
            <a:endParaRPr/>
          </a:p>
        </p:txBody>
      </p:sp>
      <p:sp>
        <p:nvSpPr>
          <p:cNvPr id="629" name="Google Shape;629;p10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gradient is the derivative of a tensor operation. It’s the generalization of the concept of derivatives to functions of multidimensional inputs: that is, to functions that take tensors as inputs.  </a:t>
            </a:r>
            <a:endParaRPr/>
          </a:p>
          <a:p>
            <a:pPr indent="0" lvl="0" marL="0" rtl="0" algn="l">
              <a:spcBef>
                <a:spcPts val="1600"/>
              </a:spcBef>
              <a:spcAft>
                <a:spcPts val="16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10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Stochastic gradient descent</a:t>
            </a:r>
            <a:endParaRPr/>
          </a:p>
        </p:txBody>
      </p:sp>
      <p:sp>
        <p:nvSpPr>
          <p:cNvPr id="635" name="Google Shape;635;p10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Given a differentiable function, it’s theoretically possible to find its minimum analytically: it’s known that a function’s minimum is a point where the derivative is 0, so all you have to do is find all the points where the derivative goes to 0 and check for which of these points the function has the lowest value. Applied to a neural network, that means finding analytically the combination of weight values that yields the smallest possible loss function. This is a polynomial equation of N variables, where N is the number of coefficients in the network. This is intractable for real neural networks, where the number of parameters is never less than a few thousand and can often be several tens of millions.  </a:t>
            </a:r>
            <a:endParaRPr/>
          </a:p>
          <a:p>
            <a:pPr indent="0" lvl="0" marL="0" rtl="0" algn="just">
              <a:spcBef>
                <a:spcPts val="1600"/>
              </a:spcBef>
              <a:spcAft>
                <a:spcPts val="0"/>
              </a:spcAft>
              <a:buNone/>
            </a:pPr>
            <a:r>
              <a:rPr lang="en"/>
              <a:t> </a:t>
            </a:r>
            <a:endParaRPr/>
          </a:p>
          <a:p>
            <a:pPr indent="0" lvl="0" marL="0" rtl="0" algn="just">
              <a:spcBef>
                <a:spcPts val="1600"/>
              </a:spcBef>
              <a:spcAft>
                <a:spcPts val="0"/>
              </a:spcAft>
              <a:buNone/>
            </a:pPr>
            <a:r>
              <a:rPr lang="en"/>
              <a:t>  </a:t>
            </a:r>
            <a:endParaRPr/>
          </a:p>
          <a:p>
            <a:pPr indent="0" lvl="0" marL="0" rtl="0" algn="just">
              <a:spcBef>
                <a:spcPts val="1600"/>
              </a:spcBef>
              <a:spcAft>
                <a:spcPts val="0"/>
              </a:spcAft>
              <a:buNone/>
            </a:pPr>
            <a:r>
              <a:rPr lang="en"/>
              <a:t>  </a:t>
            </a:r>
            <a:endParaRPr/>
          </a:p>
          <a:p>
            <a:pPr indent="0" lvl="0" marL="0" rtl="0" algn="just">
              <a:spcBef>
                <a:spcPts val="1600"/>
              </a:spcBef>
              <a:spcAft>
                <a:spcPts val="160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10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Stochastic gradient descent</a:t>
            </a:r>
            <a:endParaRPr/>
          </a:p>
        </p:txBody>
      </p:sp>
      <p:sp>
        <p:nvSpPr>
          <p:cNvPr id="641" name="Google Shape;641;p10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Instead, you can use the four-step algorithm: modify the parameters little by little based on the current loss value on a random batch of data. Because you’re dealing with a differentiable function, you can compute its gradient, which gives you an efficient way to implement step 4. If you update the weights in the opposite direction from the gradient, the loss will be a little less every time: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n"/>
              <a:t>  </a:t>
            </a:r>
            <a:endParaRPr/>
          </a:p>
          <a:p>
            <a:pPr indent="0" lvl="0" marL="0" rtl="0" algn="just">
              <a:spcBef>
                <a:spcPts val="1600"/>
              </a:spcBef>
              <a:spcAft>
                <a:spcPts val="0"/>
              </a:spcAft>
              <a:buNone/>
            </a:pPr>
            <a:r>
              <a:rPr lang="en"/>
              <a:t>  </a:t>
            </a:r>
            <a:endParaRPr/>
          </a:p>
          <a:p>
            <a:pPr indent="0" lvl="0" marL="0" rtl="0" algn="just">
              <a:spcBef>
                <a:spcPts val="1600"/>
              </a:spcBef>
              <a:spcAft>
                <a:spcPts val="16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11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ini-batch Stochastic Gradient Descent</a:t>
            </a:r>
            <a:endParaRPr/>
          </a:p>
        </p:txBody>
      </p:sp>
      <p:sp>
        <p:nvSpPr>
          <p:cNvPr id="647" name="Google Shape;647;p110"/>
          <p:cNvSpPr txBox="1"/>
          <p:nvPr>
            <p:ph idx="1" type="body"/>
          </p:nvPr>
        </p:nvSpPr>
        <p:spPr>
          <a:xfrm>
            <a:off x="311700" y="1266325"/>
            <a:ext cx="8520600" cy="365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term stochastic refers to the fact that each batch of data is drawn at random (stochastic is a scientific synonym of random)  </a:t>
            </a:r>
            <a:endParaRPr/>
          </a:p>
          <a:p>
            <a:pPr indent="-342900" lvl="0" marL="457200" rtl="0" algn="just">
              <a:spcBef>
                <a:spcPts val="1600"/>
              </a:spcBef>
              <a:spcAft>
                <a:spcPts val="0"/>
              </a:spcAft>
              <a:buSzPts val="1800"/>
              <a:buAutoNum type="arabicPeriod"/>
            </a:pPr>
            <a:r>
              <a:rPr lang="en"/>
              <a:t>Draw a batch of training samples x and corresponding targets y.</a:t>
            </a:r>
            <a:endParaRPr/>
          </a:p>
          <a:p>
            <a:pPr indent="-342900" lvl="0" marL="457200" rtl="0" algn="just">
              <a:spcBef>
                <a:spcPts val="0"/>
              </a:spcBef>
              <a:spcAft>
                <a:spcPts val="0"/>
              </a:spcAft>
              <a:buSzPts val="1800"/>
              <a:buAutoNum type="arabicPeriod"/>
            </a:pPr>
            <a:r>
              <a:rPr lang="en"/>
              <a:t>Run the network on x to obtain predictions y_pred.</a:t>
            </a:r>
            <a:endParaRPr/>
          </a:p>
          <a:p>
            <a:pPr indent="-342900" lvl="0" marL="457200" rtl="0" algn="just">
              <a:spcBef>
                <a:spcPts val="0"/>
              </a:spcBef>
              <a:spcAft>
                <a:spcPts val="0"/>
              </a:spcAft>
              <a:buSzPts val="1800"/>
              <a:buAutoNum type="arabicPeriod"/>
            </a:pPr>
            <a:r>
              <a:rPr lang="en"/>
              <a:t>Compute the loss of the network on the batch, a measure of the mismatch between y_pred and y.</a:t>
            </a:r>
            <a:endParaRPr/>
          </a:p>
          <a:p>
            <a:pPr indent="-342900" lvl="0" marL="457200" rtl="0" algn="just">
              <a:spcBef>
                <a:spcPts val="0"/>
              </a:spcBef>
              <a:spcAft>
                <a:spcPts val="0"/>
              </a:spcAft>
              <a:buSzPts val="1800"/>
              <a:buAutoNum type="arabicPeriod"/>
            </a:pPr>
            <a:r>
              <a:rPr lang="en"/>
              <a:t>Compute the gradient of the loss with regard to the network’s parameters (a backward pass).</a:t>
            </a:r>
            <a:endParaRPr/>
          </a:p>
          <a:p>
            <a:pPr indent="-342900" lvl="0" marL="457200" rtl="0" algn="just">
              <a:spcBef>
                <a:spcPts val="0"/>
              </a:spcBef>
              <a:spcAft>
                <a:spcPts val="0"/>
              </a:spcAft>
              <a:buSzPts val="1800"/>
              <a:buAutoNum type="arabicPeriod"/>
            </a:pPr>
            <a:r>
              <a:rPr lang="en"/>
              <a:t>Move the parameters a little in the opposite direction from the gradient for example W -= step * gradient thus reducing the loss on the batch a bit.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11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Chaining Derivatives: </a:t>
            </a:r>
            <a:r>
              <a:rPr lang="en"/>
              <a:t>Backpropagation</a:t>
            </a:r>
            <a:endParaRPr/>
          </a:p>
        </p:txBody>
      </p:sp>
      <p:sp>
        <p:nvSpPr>
          <p:cNvPr id="653" name="Google Shape;653;p11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Backpropagation algorithms are a family of methods used to efficiently train artificial neural networks (ANNs) following a gradient-based optimization algorithm that exploits the chain rule. The main feature of backpropagation is its iterative, recursive and efficient method for calculating the weights updates to improve the network until it is able to perform the task for which it is being trained.</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