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61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3" r:id="rId33"/>
    <p:sldId id="270" r:id="rId34"/>
    <p:sldId id="271" r:id="rId35"/>
    <p:sldId id="27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B96F-66B7-44C7-927F-9501EC0DB1E3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A7F-F47D-4301-B98D-548A67883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6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8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FDC2-CE67-4AA8-AB2F-2CE4AD531916}" type="datetimeFigureOut">
              <a:rPr lang="en-US" smtClean="0"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AB1B-6EFF-4A99-9013-B620E953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6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anaconda</a:t>
            </a:r>
          </a:p>
          <a:p>
            <a:pPr lvl="1"/>
            <a:r>
              <a:rPr lang="en-US" dirty="0" smtClean="0"/>
              <a:t>Download the </a:t>
            </a:r>
            <a:r>
              <a:rPr lang="en-US" dirty="0"/>
              <a:t>distribution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www.continuum.io/downloads</a:t>
            </a:r>
            <a:endParaRPr lang="en-US" dirty="0" smtClean="0"/>
          </a:p>
          <a:p>
            <a:pPr lvl="1"/>
            <a:r>
              <a:rPr lang="en-US" dirty="0" smtClean="0"/>
              <a:t>Run the installer and follow the instruction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Type the following line on command prompt:</a:t>
            </a:r>
          </a:p>
          <a:p>
            <a:pPr lvl="2"/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Type the following line on command prompt:</a:t>
            </a:r>
          </a:p>
          <a:p>
            <a:pPr lvl="2"/>
            <a:r>
              <a:rPr lang="en-US" dirty="0" smtClean="0"/>
              <a:t>pip install </a:t>
            </a:r>
            <a:r>
              <a:rPr lang="en-US" dirty="0" err="1" smtClean="0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model</a:t>
            </a:r>
          </a:p>
          <a:p>
            <a:r>
              <a:rPr lang="en-US" dirty="0" smtClean="0"/>
              <a:t>Compile model</a:t>
            </a:r>
          </a:p>
          <a:p>
            <a:r>
              <a:rPr lang="en-US" dirty="0" smtClean="0"/>
              <a:t>Fit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Evaluate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create model</a:t>
            </a:r>
          </a:p>
          <a:p>
            <a:pPr marL="0" indent="0">
              <a:buNone/>
            </a:pPr>
            <a:r>
              <a:rPr lang="en-US" dirty="0"/>
              <a:t>model = Sequential()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(Dense(12, </a:t>
            </a:r>
            <a:r>
              <a:rPr lang="en-US" dirty="0" err="1"/>
              <a:t>input_dim</a:t>
            </a:r>
            <a:r>
              <a:rPr lang="en-US" dirty="0"/>
              <a:t>=8, </a:t>
            </a:r>
            <a:r>
              <a:rPr lang="en-US" dirty="0" err="1"/>
              <a:t>init</a:t>
            </a:r>
            <a:r>
              <a:rPr lang="en-US" dirty="0"/>
              <a:t>='uniform',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(Dense(8, </a:t>
            </a:r>
            <a:r>
              <a:rPr lang="en-US" dirty="0" err="1"/>
              <a:t>init</a:t>
            </a:r>
            <a:r>
              <a:rPr lang="en-US" dirty="0"/>
              <a:t>='uniform',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 err="1"/>
              <a:t>model.add</a:t>
            </a:r>
            <a:r>
              <a:rPr lang="en-US" dirty="0"/>
              <a:t>(Dense(1, </a:t>
            </a:r>
            <a:r>
              <a:rPr lang="en-US" dirty="0" err="1"/>
              <a:t>init</a:t>
            </a:r>
            <a:r>
              <a:rPr lang="en-US" dirty="0"/>
              <a:t>='uniform', activation='sigmoid'))</a:t>
            </a:r>
          </a:p>
        </p:txBody>
      </p:sp>
    </p:spTree>
    <p:extLst>
      <p:ext uri="{BB962C8B-B14F-4D97-AF65-F5344CB8AC3E}">
        <p14:creationId xmlns:p14="http://schemas.microsoft.com/office/powerpoint/2010/main" val="14820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in </a:t>
            </a:r>
            <a:r>
              <a:rPr lang="en-US" dirty="0" err="1"/>
              <a:t>Keras</a:t>
            </a:r>
            <a:r>
              <a:rPr lang="en-US" dirty="0"/>
              <a:t> are defined as a sequence of layers.</a:t>
            </a:r>
          </a:p>
          <a:p>
            <a:r>
              <a:rPr lang="en-US" dirty="0" smtClean="0"/>
              <a:t>For example, we </a:t>
            </a:r>
            <a:r>
              <a:rPr lang="en-US" dirty="0"/>
              <a:t>create a </a:t>
            </a:r>
            <a:r>
              <a:rPr lang="en-US" dirty="0" smtClean="0"/>
              <a:t>sequential </a:t>
            </a:r>
            <a:r>
              <a:rPr lang="en-US" dirty="0"/>
              <a:t>model and add layers one at a time until we are happy with our network topology.</a:t>
            </a:r>
          </a:p>
          <a:p>
            <a:r>
              <a:rPr lang="en-US" dirty="0"/>
              <a:t>Fully connected layers are defined using the Dense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We </a:t>
            </a:r>
            <a:r>
              <a:rPr lang="en-US" dirty="0"/>
              <a:t>can specify the number of neurons in the layer as the first argument, the initialization method as the second argument as </a:t>
            </a:r>
            <a:r>
              <a:rPr lang="en-US" dirty="0" err="1"/>
              <a:t>init</a:t>
            </a:r>
            <a:r>
              <a:rPr lang="en-US" dirty="0"/>
              <a:t> and specify the activation function using the activation argument.</a:t>
            </a:r>
          </a:p>
        </p:txBody>
      </p:sp>
    </p:spTree>
    <p:extLst>
      <p:ext uri="{BB962C8B-B14F-4D97-AF65-F5344CB8AC3E}">
        <p14:creationId xmlns:p14="http://schemas.microsoft.com/office/powerpoint/2010/main" val="8001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binary_crossentropy</a:t>
            </a:r>
            <a:r>
              <a:rPr lang="en-US" dirty="0"/>
              <a:t>', optimizer='</a:t>
            </a:r>
            <a:r>
              <a:rPr lang="en-US" dirty="0" err="1"/>
              <a:t>adam</a:t>
            </a:r>
            <a:r>
              <a:rPr lang="en-US" dirty="0"/>
              <a:t>', metrics=['accuracy'])</a:t>
            </a:r>
          </a:p>
        </p:txBody>
      </p:sp>
    </p:spTree>
    <p:extLst>
      <p:ext uri="{BB962C8B-B14F-4D97-AF65-F5344CB8AC3E}">
        <p14:creationId xmlns:p14="http://schemas.microsoft.com/office/powerpoint/2010/main" val="42500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model.fit</a:t>
            </a:r>
            <a:r>
              <a:rPr lang="en-US" dirty="0"/>
              <a:t>(X, Y, </a:t>
            </a:r>
            <a:r>
              <a:rPr lang="en-US" dirty="0" err="1"/>
              <a:t>nb_epoch</a:t>
            </a:r>
            <a:r>
              <a:rPr lang="en-US" dirty="0"/>
              <a:t>=150, </a:t>
            </a:r>
            <a:r>
              <a:rPr lang="en-US" dirty="0" err="1"/>
              <a:t>batch_size</a:t>
            </a:r>
            <a:r>
              <a:rPr lang="en-US" dirty="0"/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21790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scores = </a:t>
            </a:r>
            <a:r>
              <a:rPr lang="en-US" dirty="0" err="1"/>
              <a:t>model.evaluate</a:t>
            </a:r>
            <a:r>
              <a:rPr lang="en-US" dirty="0"/>
              <a:t>(X, Y)</a:t>
            </a:r>
          </a:p>
          <a:p>
            <a:pPr marL="0" indent="0">
              <a:buNone/>
            </a:pPr>
            <a:r>
              <a:rPr lang="en-US" dirty="0"/>
              <a:t>print("%s: %.2f%%" % (</a:t>
            </a:r>
            <a:r>
              <a:rPr lang="en-US" dirty="0" err="1"/>
              <a:t>model.metrics_names</a:t>
            </a:r>
            <a:r>
              <a:rPr lang="en-US" dirty="0"/>
              <a:t>[1], scores[1]*100))</a:t>
            </a:r>
          </a:p>
        </p:txBody>
      </p:sp>
    </p:spTree>
    <p:extLst>
      <p:ext uri="{BB962C8B-B14F-4D97-AF65-F5344CB8AC3E}">
        <p14:creationId xmlns:p14="http://schemas.microsoft.com/office/powerpoint/2010/main" val="24223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426" y="226065"/>
            <a:ext cx="114922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keras.models</a:t>
            </a:r>
            <a:r>
              <a:rPr lang="en-US" dirty="0" smtClean="0"/>
              <a:t> import Sequential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keras.layers</a:t>
            </a:r>
            <a:r>
              <a:rPr lang="en-US" dirty="0" smtClean="0"/>
              <a:t> import Dense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# fix random seed for reproducibility</a:t>
            </a:r>
          </a:p>
          <a:p>
            <a:r>
              <a:rPr lang="en-US" dirty="0" smtClean="0"/>
              <a:t>seed = 7</a:t>
            </a:r>
          </a:p>
          <a:p>
            <a:r>
              <a:rPr lang="en-US" dirty="0" err="1" smtClean="0"/>
              <a:t>numpy.random.seed</a:t>
            </a:r>
            <a:r>
              <a:rPr lang="en-US" dirty="0" smtClean="0"/>
              <a:t>(seed)</a:t>
            </a:r>
          </a:p>
          <a:p>
            <a:r>
              <a:rPr lang="en-US" dirty="0" smtClean="0"/>
              <a:t># load pima </a:t>
            </a:r>
            <a:r>
              <a:rPr lang="en-US" dirty="0" err="1" smtClean="0"/>
              <a:t>indians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dataset = </a:t>
            </a:r>
            <a:r>
              <a:rPr lang="en-US" dirty="0" err="1" smtClean="0"/>
              <a:t>numpy.loadtxt</a:t>
            </a:r>
            <a:r>
              <a:rPr lang="en-US" dirty="0" smtClean="0"/>
              <a:t>("pima-indians-diabetes.csv", delimiter=",")</a:t>
            </a:r>
          </a:p>
          <a:p>
            <a:r>
              <a:rPr lang="en-US" dirty="0" smtClean="0"/>
              <a:t># split into input (X) and output (Y) variables</a:t>
            </a:r>
          </a:p>
          <a:p>
            <a:r>
              <a:rPr lang="en-US" dirty="0" smtClean="0"/>
              <a:t>X = dataset[:,0:8]</a:t>
            </a:r>
          </a:p>
          <a:p>
            <a:r>
              <a:rPr lang="en-US" dirty="0" smtClean="0"/>
              <a:t>Y = dataset[:,8]</a:t>
            </a:r>
          </a:p>
          <a:p>
            <a:r>
              <a:rPr lang="en-US" dirty="0" smtClean="0"/>
              <a:t># create model</a:t>
            </a:r>
          </a:p>
          <a:p>
            <a:r>
              <a:rPr lang="en-US" dirty="0" smtClean="0"/>
              <a:t>model = Sequential()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(Dense(12, </a:t>
            </a:r>
            <a:r>
              <a:rPr lang="en-US" dirty="0" err="1" smtClean="0"/>
              <a:t>input_dim</a:t>
            </a:r>
            <a:r>
              <a:rPr lang="en-US" dirty="0" smtClean="0"/>
              <a:t>=8, </a:t>
            </a:r>
            <a:r>
              <a:rPr lang="en-US" dirty="0" err="1" smtClean="0"/>
              <a:t>init</a:t>
            </a:r>
            <a:r>
              <a:rPr lang="en-US" dirty="0" smtClean="0"/>
              <a:t>='uniform', activation='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(Dense(8, </a:t>
            </a:r>
            <a:r>
              <a:rPr lang="en-US" dirty="0" err="1" smtClean="0"/>
              <a:t>init</a:t>
            </a:r>
            <a:r>
              <a:rPr lang="en-US" dirty="0" smtClean="0"/>
              <a:t>='uniform', activation='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(Dense(1, </a:t>
            </a:r>
            <a:r>
              <a:rPr lang="en-US" dirty="0" err="1" smtClean="0"/>
              <a:t>init</a:t>
            </a:r>
            <a:r>
              <a:rPr lang="en-US" dirty="0" smtClean="0"/>
              <a:t>='uniform', activation='sigmoid'))</a:t>
            </a:r>
          </a:p>
          <a:p>
            <a:r>
              <a:rPr lang="en-US" dirty="0" smtClean="0"/>
              <a:t># Compile model</a:t>
            </a:r>
          </a:p>
          <a:p>
            <a:r>
              <a:rPr lang="en-US" dirty="0" err="1" smtClean="0"/>
              <a:t>model.compile</a:t>
            </a:r>
            <a:r>
              <a:rPr lang="en-US" dirty="0" smtClean="0"/>
              <a:t>(loss='</a:t>
            </a:r>
            <a:r>
              <a:rPr lang="en-US" dirty="0" err="1" smtClean="0"/>
              <a:t>binary_crossentropy</a:t>
            </a:r>
            <a:r>
              <a:rPr lang="en-US" dirty="0" smtClean="0"/>
              <a:t>', optimizer='</a:t>
            </a:r>
            <a:r>
              <a:rPr lang="en-US" dirty="0" err="1" smtClean="0"/>
              <a:t>adam</a:t>
            </a:r>
            <a:r>
              <a:rPr lang="en-US" dirty="0" smtClean="0"/>
              <a:t>', metrics=['accuracy'])</a:t>
            </a:r>
          </a:p>
          <a:p>
            <a:r>
              <a:rPr lang="en-US" dirty="0" smtClean="0"/>
              <a:t># Fit the model</a:t>
            </a:r>
          </a:p>
          <a:p>
            <a:r>
              <a:rPr lang="en-US" dirty="0" err="1" smtClean="0"/>
              <a:t>model.fit</a:t>
            </a:r>
            <a:r>
              <a:rPr lang="en-US" dirty="0" smtClean="0"/>
              <a:t>(X, Y, </a:t>
            </a:r>
            <a:r>
              <a:rPr lang="en-US" dirty="0" err="1" smtClean="0"/>
              <a:t>nb_epoch</a:t>
            </a:r>
            <a:r>
              <a:rPr lang="en-US" dirty="0" smtClean="0"/>
              <a:t>=150, </a:t>
            </a:r>
            <a:r>
              <a:rPr lang="en-US" dirty="0" err="1" smtClean="0"/>
              <a:t>batch_size</a:t>
            </a:r>
            <a:r>
              <a:rPr lang="en-US" dirty="0" smtClean="0"/>
              <a:t>=10)</a:t>
            </a:r>
          </a:p>
          <a:p>
            <a:r>
              <a:rPr lang="en-US" dirty="0" smtClean="0"/>
              <a:t># evaluate the model</a:t>
            </a:r>
          </a:p>
          <a:p>
            <a:r>
              <a:rPr lang="en-US" dirty="0" smtClean="0"/>
              <a:t>scores = </a:t>
            </a:r>
            <a:r>
              <a:rPr lang="en-US" dirty="0" err="1" smtClean="0"/>
              <a:t>model.evaluate</a:t>
            </a:r>
            <a:r>
              <a:rPr lang="en-US" dirty="0" smtClean="0"/>
              <a:t>(X, Y)</a:t>
            </a:r>
          </a:p>
          <a:p>
            <a:r>
              <a:rPr lang="en-US" dirty="0" smtClean="0"/>
              <a:t>print("%s: %.2f%%" % (</a:t>
            </a:r>
            <a:r>
              <a:rPr lang="en-US" dirty="0" err="1" smtClean="0"/>
              <a:t>model.metrics_names</a:t>
            </a:r>
            <a:r>
              <a:rPr lang="en-US" dirty="0" smtClean="0"/>
              <a:t>[1], scores[1]*100))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XOR operation using machine learning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135" y="313256"/>
            <a:ext cx="95990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keras.models</a:t>
            </a:r>
            <a:r>
              <a:rPr lang="en-US" dirty="0" smtClean="0"/>
              <a:t> import Sequential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keras.layers.core</a:t>
            </a:r>
            <a:r>
              <a:rPr lang="en-US" dirty="0" smtClean="0"/>
              <a:t> import Activation, Dense</a:t>
            </a:r>
          </a:p>
          <a:p>
            <a:endParaRPr lang="en-US" dirty="0" smtClean="0"/>
          </a:p>
          <a:p>
            <a:r>
              <a:rPr lang="en-US" dirty="0" smtClean="0"/>
              <a:t># the four different states of the XOR gate</a:t>
            </a:r>
          </a:p>
          <a:p>
            <a:r>
              <a:rPr lang="en-US" dirty="0" err="1" smtClean="0"/>
              <a:t>training_data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([[0,0],[0,1],[1,0],[1,1]], "float32")</a:t>
            </a:r>
          </a:p>
          <a:p>
            <a:endParaRPr lang="en-US" dirty="0" smtClean="0"/>
          </a:p>
          <a:p>
            <a:r>
              <a:rPr lang="en-US" dirty="0" smtClean="0"/>
              <a:t># the four expected results in the same order</a:t>
            </a:r>
          </a:p>
          <a:p>
            <a:r>
              <a:rPr lang="en-US" dirty="0" err="1" smtClean="0"/>
              <a:t>target_data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([[0],[1],[1],[0]], "float32")</a:t>
            </a:r>
          </a:p>
          <a:p>
            <a:endParaRPr lang="en-US" dirty="0" smtClean="0"/>
          </a:p>
          <a:p>
            <a:r>
              <a:rPr lang="en-US" dirty="0" smtClean="0"/>
              <a:t>model = Sequential()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(Dense(16, </a:t>
            </a:r>
            <a:r>
              <a:rPr lang="en-US" dirty="0" err="1" smtClean="0"/>
              <a:t>input_dim</a:t>
            </a:r>
            <a:r>
              <a:rPr lang="en-US" dirty="0" smtClean="0"/>
              <a:t>=2, activation='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(Dense(1, activation='sigmoid'))</a:t>
            </a:r>
          </a:p>
          <a:p>
            <a:endParaRPr lang="en-US" dirty="0" smtClean="0"/>
          </a:p>
          <a:p>
            <a:r>
              <a:rPr lang="en-US" dirty="0" err="1" smtClean="0"/>
              <a:t>model.compile</a:t>
            </a:r>
            <a:r>
              <a:rPr lang="en-US" dirty="0" smtClean="0"/>
              <a:t>(loss='</a:t>
            </a:r>
            <a:r>
              <a:rPr lang="en-US" dirty="0" err="1" smtClean="0"/>
              <a:t>mean_squared_error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           optimizer='</a:t>
            </a:r>
            <a:r>
              <a:rPr lang="en-US" dirty="0" err="1" smtClean="0"/>
              <a:t>adam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           metrics=['</a:t>
            </a:r>
            <a:r>
              <a:rPr lang="en-US" dirty="0" err="1" smtClean="0"/>
              <a:t>binary_accuracy</a:t>
            </a:r>
            <a:r>
              <a:rPr lang="en-US" dirty="0" smtClean="0"/>
              <a:t>'])</a:t>
            </a:r>
          </a:p>
          <a:p>
            <a:endParaRPr lang="en-US" dirty="0" smtClean="0"/>
          </a:p>
          <a:p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training_data</a:t>
            </a:r>
            <a:r>
              <a:rPr lang="en-US" dirty="0" smtClean="0"/>
              <a:t>, </a:t>
            </a:r>
            <a:r>
              <a:rPr lang="en-US" dirty="0" err="1" smtClean="0"/>
              <a:t>target_data</a:t>
            </a:r>
            <a:r>
              <a:rPr lang="en-US" dirty="0" smtClean="0"/>
              <a:t>, </a:t>
            </a:r>
            <a:r>
              <a:rPr lang="en-US" dirty="0" err="1" smtClean="0"/>
              <a:t>nb_epoch</a:t>
            </a:r>
            <a:r>
              <a:rPr lang="en-US" dirty="0" smtClean="0"/>
              <a:t>=500, verbose=2)</a:t>
            </a:r>
          </a:p>
          <a:p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 err="1" smtClean="0"/>
              <a:t>model.predict</a:t>
            </a:r>
            <a:r>
              <a:rPr lang="en-US" dirty="0" smtClean="0"/>
              <a:t>(</a:t>
            </a:r>
            <a:r>
              <a:rPr lang="en-US" dirty="0" err="1" smtClean="0"/>
              <a:t>training_data</a:t>
            </a:r>
            <a:r>
              <a:rPr lang="en-US" dirty="0" smtClean="0"/>
              <a:t>).round()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Deep learning refers to neural networks with multiple hidden layers that can learn increasingly abstract representations of the input </a:t>
            </a:r>
            <a:r>
              <a:rPr lang="en-US" dirty="0" smtClean="0"/>
              <a:t>data</a:t>
            </a:r>
            <a:r>
              <a:rPr lang="en-US" baseline="30000" dirty="0" smtClean="0"/>
              <a:t>1</a:t>
            </a:r>
            <a:endParaRPr lang="en-US" baseline="30000" dirty="0"/>
          </a:p>
          <a:p>
            <a:r>
              <a:rPr lang="en-US" dirty="0" smtClean="0"/>
              <a:t>Increasingly learn complex patterns as progresses from one layer to another</a:t>
            </a:r>
          </a:p>
          <a:p>
            <a:r>
              <a:rPr lang="en-US" dirty="0" smtClean="0"/>
              <a:t>An enormous number of applications</a:t>
            </a:r>
          </a:p>
          <a:p>
            <a:pPr lvl="1"/>
            <a:r>
              <a:rPr lang="en-US" dirty="0" smtClean="0"/>
              <a:t>Google’s Self Driving Car, Image search</a:t>
            </a:r>
          </a:p>
          <a:p>
            <a:pPr lvl="1"/>
            <a:r>
              <a:rPr lang="en-US" dirty="0" smtClean="0"/>
              <a:t>Facebook </a:t>
            </a:r>
            <a:r>
              <a:rPr lang="en-US" smtClean="0"/>
              <a:t>image tagging</a:t>
            </a:r>
            <a:endParaRPr lang="en-US" dirty="0" smtClean="0"/>
          </a:p>
          <a:p>
            <a:pPr lvl="1"/>
            <a:r>
              <a:rPr lang="en-US" dirty="0" err="1" smtClean="0"/>
              <a:t>Prisma’s</a:t>
            </a:r>
            <a:r>
              <a:rPr lang="en-US" dirty="0" smtClean="0"/>
              <a:t> image processing app</a:t>
            </a:r>
          </a:p>
          <a:p>
            <a:r>
              <a:rPr lang="en-US" dirty="0" smtClean="0"/>
              <a:t>For a gentle introduction to machine learning and deep learning see the following NVIDIA’s article:</a:t>
            </a:r>
          </a:p>
          <a:p>
            <a:pPr lvl="1"/>
            <a:r>
              <a:rPr lang="en-US" dirty="0">
                <a:hlinkClick r:id="rId2"/>
              </a:rPr>
              <a:t>https://blogs.nvidia.com/blog/2016/07/29/whats-difference-artificial-intelligence-machine-learning-deep-learning-ai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65502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aseline="30000" dirty="0" smtClean="0"/>
              <a:t>1 </a:t>
            </a:r>
            <a:r>
              <a:rPr lang="en-US" sz="1400" dirty="0" smtClean="0"/>
              <a:t>https://elitedatascience.com/keras-tutorial-deep-learning-in-python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73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851" y="60573"/>
            <a:ext cx="114106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  </a:t>
            </a:r>
            <a:r>
              <a:rPr lang="en-US" sz="2400" dirty="0"/>
              <a:t>Import libraries and modules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r>
              <a:rPr lang="en-US" sz="2400" dirty="0" err="1"/>
              <a:t>np.random.seed</a:t>
            </a:r>
            <a:r>
              <a:rPr lang="en-US" sz="2400" dirty="0"/>
              <a:t>(123)  # for reproducibility</a:t>
            </a:r>
          </a:p>
          <a:p>
            <a:r>
              <a:rPr lang="en-US" sz="2400" dirty="0" smtClean="0"/>
              <a:t>from </a:t>
            </a:r>
            <a:r>
              <a:rPr lang="en-US" sz="2400" dirty="0" err="1"/>
              <a:t>keras.models</a:t>
            </a:r>
            <a:r>
              <a:rPr lang="en-US" sz="2400" dirty="0"/>
              <a:t> import Sequential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keras.layers</a:t>
            </a:r>
            <a:r>
              <a:rPr lang="en-US" sz="2400" dirty="0"/>
              <a:t> import Dense, Dropout, Activation, Flatten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keras.layers</a:t>
            </a:r>
            <a:r>
              <a:rPr lang="en-US" sz="2400" dirty="0"/>
              <a:t> import Convolution2D, MaxPooling2D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keras.utils</a:t>
            </a:r>
            <a:r>
              <a:rPr lang="en-US" sz="2400" dirty="0"/>
              <a:t> import </a:t>
            </a:r>
            <a:r>
              <a:rPr lang="en-US" sz="2400" dirty="0" err="1"/>
              <a:t>np_utils</a:t>
            </a:r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keras.datasets</a:t>
            </a:r>
            <a:r>
              <a:rPr lang="en-US" sz="2400" dirty="0"/>
              <a:t> import </a:t>
            </a:r>
            <a:r>
              <a:rPr lang="en-US" sz="2400" dirty="0" err="1"/>
              <a:t>mnist</a:t>
            </a:r>
            <a:endParaRPr lang="en-US" sz="2400" dirty="0"/>
          </a:p>
          <a:p>
            <a:r>
              <a:rPr lang="en-US" sz="2400" dirty="0" smtClean="0"/>
              <a:t># </a:t>
            </a:r>
            <a:r>
              <a:rPr lang="en-US" sz="2400" dirty="0"/>
              <a:t>4. Load pre-shuffled MNIST data into train and test sets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X_train</a:t>
            </a:r>
            <a:r>
              <a:rPr lang="en-US" sz="2400" dirty="0"/>
              <a:t>, </a:t>
            </a:r>
            <a:r>
              <a:rPr lang="en-US" sz="2400" dirty="0" err="1"/>
              <a:t>y_train</a:t>
            </a:r>
            <a:r>
              <a:rPr lang="en-US" sz="2400" dirty="0"/>
              <a:t>), (</a:t>
            </a:r>
            <a:r>
              <a:rPr lang="en-US" sz="2400" dirty="0" err="1"/>
              <a:t>X_test</a:t>
            </a:r>
            <a:r>
              <a:rPr lang="en-US" sz="2400" dirty="0"/>
              <a:t>, </a:t>
            </a:r>
            <a:r>
              <a:rPr lang="en-US" sz="2400" dirty="0" err="1"/>
              <a:t>y_test</a:t>
            </a:r>
            <a:r>
              <a:rPr lang="en-US" sz="2400" dirty="0"/>
              <a:t>) = </a:t>
            </a:r>
            <a:r>
              <a:rPr lang="en-US" sz="2400" dirty="0" err="1"/>
              <a:t>mnist.load_data</a:t>
            </a:r>
            <a:r>
              <a:rPr lang="en-US" sz="2400" dirty="0"/>
              <a:t>()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5. Preprocess input data</a:t>
            </a:r>
          </a:p>
          <a:p>
            <a:r>
              <a:rPr lang="en-US" sz="2400" dirty="0" err="1"/>
              <a:t>X_train</a:t>
            </a:r>
            <a:r>
              <a:rPr lang="en-US" sz="2400" dirty="0"/>
              <a:t> = </a:t>
            </a:r>
            <a:r>
              <a:rPr lang="en-US" sz="2400" dirty="0" err="1"/>
              <a:t>X_train.reshape</a:t>
            </a:r>
            <a:r>
              <a:rPr lang="en-US" sz="2400" dirty="0"/>
              <a:t>(</a:t>
            </a:r>
            <a:r>
              <a:rPr lang="en-US" sz="2400" dirty="0" err="1"/>
              <a:t>X_train.shape</a:t>
            </a:r>
            <a:r>
              <a:rPr lang="en-US" sz="2400" dirty="0"/>
              <a:t>[0], 1, 28, 28)</a:t>
            </a:r>
          </a:p>
          <a:p>
            <a:r>
              <a:rPr lang="en-US" sz="2400" dirty="0" err="1"/>
              <a:t>X_test</a:t>
            </a:r>
            <a:r>
              <a:rPr lang="en-US" sz="2400" dirty="0"/>
              <a:t> = </a:t>
            </a:r>
            <a:r>
              <a:rPr lang="en-US" sz="2400" dirty="0" err="1"/>
              <a:t>X_test.reshape</a:t>
            </a:r>
            <a:r>
              <a:rPr lang="en-US" sz="2400" dirty="0"/>
              <a:t>(</a:t>
            </a:r>
            <a:r>
              <a:rPr lang="en-US" sz="2400" dirty="0" err="1"/>
              <a:t>X_test.shape</a:t>
            </a:r>
            <a:r>
              <a:rPr lang="en-US" sz="2400" dirty="0"/>
              <a:t>[0], 1, 28, 28)</a:t>
            </a:r>
          </a:p>
          <a:p>
            <a:r>
              <a:rPr lang="en-US" sz="2400" dirty="0" err="1"/>
              <a:t>X_train</a:t>
            </a:r>
            <a:r>
              <a:rPr lang="en-US" sz="2400" dirty="0"/>
              <a:t> = </a:t>
            </a:r>
            <a:r>
              <a:rPr lang="en-US" sz="2400" dirty="0" err="1"/>
              <a:t>X_train.astype</a:t>
            </a:r>
            <a:r>
              <a:rPr lang="en-US" sz="2400" dirty="0"/>
              <a:t>('float32')</a:t>
            </a:r>
          </a:p>
          <a:p>
            <a:r>
              <a:rPr lang="en-US" sz="2400" dirty="0" err="1"/>
              <a:t>X_test</a:t>
            </a:r>
            <a:r>
              <a:rPr lang="en-US" sz="2400" dirty="0"/>
              <a:t> = </a:t>
            </a:r>
            <a:r>
              <a:rPr lang="en-US" sz="2400" dirty="0" err="1"/>
              <a:t>X_test.astype</a:t>
            </a:r>
            <a:r>
              <a:rPr lang="en-US" sz="2400" dirty="0"/>
              <a:t>('float32')</a:t>
            </a:r>
          </a:p>
          <a:p>
            <a:r>
              <a:rPr lang="en-US" sz="2400" dirty="0" err="1"/>
              <a:t>X_train</a:t>
            </a:r>
            <a:r>
              <a:rPr lang="en-US" sz="2400" dirty="0"/>
              <a:t> /= 255</a:t>
            </a:r>
          </a:p>
          <a:p>
            <a:r>
              <a:rPr lang="en-US" sz="2400" dirty="0" err="1"/>
              <a:t>X_test</a:t>
            </a:r>
            <a:r>
              <a:rPr lang="en-US" sz="2400" dirty="0"/>
              <a:t> /= </a:t>
            </a:r>
            <a:r>
              <a:rPr lang="en-US" sz="2400" dirty="0" smtClean="0"/>
              <a:t>255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8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699" y="197346"/>
            <a:ext cx="1119173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6. Preprocess class labels</a:t>
            </a:r>
          </a:p>
          <a:p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np_utils.to_categorical</a:t>
            </a:r>
            <a:r>
              <a:rPr lang="en-US" dirty="0"/>
              <a:t>(</a:t>
            </a:r>
            <a:r>
              <a:rPr lang="en-US" dirty="0" err="1"/>
              <a:t>y_train</a:t>
            </a:r>
            <a:r>
              <a:rPr lang="en-US" dirty="0"/>
              <a:t>, 10)</a:t>
            </a:r>
          </a:p>
          <a:p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np_utils.to_categorical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10)</a:t>
            </a:r>
          </a:p>
          <a:p>
            <a:r>
              <a:rPr lang="en-US" dirty="0"/>
              <a:t># 7. Define model architecture</a:t>
            </a:r>
          </a:p>
          <a:p>
            <a:r>
              <a:rPr lang="en-US" dirty="0"/>
              <a:t>model = Sequential()</a:t>
            </a:r>
          </a:p>
          <a:p>
            <a:r>
              <a:rPr lang="en-US" dirty="0" err="1"/>
              <a:t>model.add</a:t>
            </a:r>
            <a:r>
              <a:rPr lang="en-US" dirty="0"/>
              <a:t>(Convolution2D(32, 3, 3, activation='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=(1,28,28)))</a:t>
            </a:r>
          </a:p>
          <a:p>
            <a:r>
              <a:rPr lang="en-US" dirty="0" err="1"/>
              <a:t>model.add</a:t>
            </a:r>
            <a:r>
              <a:rPr lang="en-US" dirty="0"/>
              <a:t>(Convolution2D(32, 3, 3,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(MaxPooling2D(</a:t>
            </a:r>
            <a:r>
              <a:rPr lang="en-US" dirty="0" err="1"/>
              <a:t>pool_size</a:t>
            </a:r>
            <a:r>
              <a:rPr lang="en-US" dirty="0"/>
              <a:t>=(2,2)))</a:t>
            </a:r>
          </a:p>
          <a:p>
            <a:r>
              <a:rPr lang="en-US" dirty="0" err="1"/>
              <a:t>model.add</a:t>
            </a:r>
            <a:r>
              <a:rPr lang="en-US" dirty="0"/>
              <a:t>(Dropout(0.25))</a:t>
            </a:r>
          </a:p>
          <a:p>
            <a:r>
              <a:rPr lang="en-US" dirty="0" err="1"/>
              <a:t>model.add</a:t>
            </a:r>
            <a:r>
              <a:rPr lang="en-US" dirty="0"/>
              <a:t>(Flatten())</a:t>
            </a:r>
          </a:p>
          <a:p>
            <a:r>
              <a:rPr lang="en-US" dirty="0" err="1"/>
              <a:t>model.add</a:t>
            </a:r>
            <a:r>
              <a:rPr lang="en-US" dirty="0"/>
              <a:t>(Dense(128,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r>
              <a:rPr lang="en-US" dirty="0" err="1"/>
              <a:t>model.add</a:t>
            </a:r>
            <a:r>
              <a:rPr lang="en-US" dirty="0"/>
              <a:t>(Dropout(0.5))</a:t>
            </a:r>
          </a:p>
          <a:p>
            <a:r>
              <a:rPr lang="en-US" dirty="0" err="1"/>
              <a:t>model.add</a:t>
            </a:r>
            <a:r>
              <a:rPr lang="en-US" dirty="0"/>
              <a:t>(Dense(10, activation='</a:t>
            </a:r>
            <a:r>
              <a:rPr lang="en-US" dirty="0" err="1"/>
              <a:t>softmax</a:t>
            </a:r>
            <a:r>
              <a:rPr lang="en-US" dirty="0"/>
              <a:t>'))</a:t>
            </a:r>
          </a:p>
          <a:p>
            <a:r>
              <a:rPr lang="en-US" dirty="0"/>
              <a:t># 8. Compile model</a:t>
            </a:r>
          </a:p>
          <a:p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categorical_crossentropy</a:t>
            </a:r>
            <a:r>
              <a:rPr lang="en-US" dirty="0"/>
              <a:t>',</a:t>
            </a:r>
          </a:p>
          <a:p>
            <a:r>
              <a:rPr lang="en-US" dirty="0"/>
              <a:t>              optimizer='</a:t>
            </a:r>
            <a:r>
              <a:rPr lang="en-US" dirty="0" err="1"/>
              <a:t>adam</a:t>
            </a:r>
            <a:r>
              <a:rPr lang="en-US" dirty="0"/>
              <a:t>',</a:t>
            </a:r>
          </a:p>
          <a:p>
            <a:r>
              <a:rPr lang="en-US" dirty="0"/>
              <a:t>              metrics=['accuracy'])</a:t>
            </a:r>
          </a:p>
          <a:p>
            <a:r>
              <a:rPr lang="en-US" dirty="0"/>
              <a:t># 9. Fit model on training data</a:t>
            </a:r>
          </a:p>
          <a:p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</a:p>
          <a:p>
            <a:r>
              <a:rPr lang="en-US" dirty="0"/>
              <a:t>          </a:t>
            </a:r>
            <a:r>
              <a:rPr lang="en-US" dirty="0" err="1"/>
              <a:t>batch_size</a:t>
            </a:r>
            <a:r>
              <a:rPr lang="en-US" dirty="0"/>
              <a:t>=32, </a:t>
            </a:r>
            <a:r>
              <a:rPr lang="en-US" dirty="0" err="1"/>
              <a:t>nb_epoch</a:t>
            </a:r>
            <a:r>
              <a:rPr lang="en-US" dirty="0"/>
              <a:t>=10, verbose=1)</a:t>
            </a:r>
          </a:p>
          <a:p>
            <a:r>
              <a:rPr lang="en-US" dirty="0"/>
              <a:t># 10. Evaluate model on test data</a:t>
            </a:r>
          </a:p>
          <a:p>
            <a:r>
              <a:rPr lang="en-US" dirty="0"/>
              <a:t>score = </a:t>
            </a:r>
            <a:r>
              <a:rPr lang="en-US" dirty="0" err="1"/>
              <a:t>model.evaluate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, verbose=0)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11" y="1684314"/>
            <a:ext cx="9001125" cy="50577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94443"/>
            <a:ext cx="9905998" cy="1905000"/>
          </a:xfrm>
        </p:spPr>
        <p:txBody>
          <a:bodyPr/>
          <a:lstStyle/>
          <a:p>
            <a:pPr algn="ctr"/>
            <a:r>
              <a:rPr lang="en-US" dirty="0" err="1" smtClean="0"/>
              <a:t>Kera’s</a:t>
            </a:r>
            <a:r>
              <a:rPr lang="en-US" dirty="0" smtClean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Necessary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random seed</a:t>
            </a:r>
          </a:p>
          <a:p>
            <a:r>
              <a:rPr lang="en-US" dirty="0" smtClean="0"/>
              <a:t>Import sequential, core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), (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) = </a:t>
            </a:r>
            <a:r>
              <a:rPr lang="en-US" dirty="0" err="1" smtClean="0"/>
              <a:t>mnist.load_data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/>
              <a:t>Normalize data</a:t>
            </a:r>
          </a:p>
          <a:p>
            <a:pPr lvl="1"/>
            <a:r>
              <a:rPr lang="en-US" dirty="0" err="1" smtClean="0"/>
              <a:t>X_train</a:t>
            </a:r>
            <a:r>
              <a:rPr lang="en-US" dirty="0" smtClean="0"/>
              <a:t> = </a:t>
            </a:r>
            <a:r>
              <a:rPr lang="en-US" dirty="0" err="1" smtClean="0"/>
              <a:t>X_train.astype</a:t>
            </a:r>
            <a:r>
              <a:rPr lang="en-US" dirty="0" smtClean="0"/>
              <a:t>('float32')</a:t>
            </a:r>
          </a:p>
          <a:p>
            <a:pPr lvl="1"/>
            <a:r>
              <a:rPr lang="en-US" dirty="0" err="1" smtClean="0"/>
              <a:t>X_test</a:t>
            </a:r>
            <a:r>
              <a:rPr lang="en-US" dirty="0" smtClean="0"/>
              <a:t> = </a:t>
            </a:r>
            <a:r>
              <a:rPr lang="en-US" dirty="0" err="1" smtClean="0"/>
              <a:t>X_test.astype</a:t>
            </a:r>
            <a:r>
              <a:rPr lang="en-US" dirty="0" smtClean="0"/>
              <a:t>('float32')</a:t>
            </a:r>
          </a:p>
          <a:p>
            <a:pPr lvl="1"/>
            <a:r>
              <a:rPr lang="en-US" dirty="0" err="1" smtClean="0"/>
              <a:t>X_train</a:t>
            </a:r>
            <a:r>
              <a:rPr lang="en-US" dirty="0" smtClean="0"/>
              <a:t> /= 255</a:t>
            </a:r>
          </a:p>
          <a:p>
            <a:pPr lvl="1"/>
            <a:r>
              <a:rPr lang="en-US" dirty="0" err="1" smtClean="0"/>
              <a:t>X_test</a:t>
            </a:r>
            <a:r>
              <a:rPr lang="en-US" dirty="0" smtClean="0"/>
              <a:t> /= 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hot encoding</a:t>
            </a:r>
          </a:p>
          <a:p>
            <a:pPr lvl="1"/>
            <a:r>
              <a:rPr lang="es-ES" dirty="0" err="1" smtClean="0"/>
              <a:t>Y_train</a:t>
            </a:r>
            <a:r>
              <a:rPr lang="es-ES" dirty="0" smtClean="0"/>
              <a:t> = </a:t>
            </a:r>
            <a:r>
              <a:rPr lang="es-ES" dirty="0" err="1" smtClean="0"/>
              <a:t>np_utils.to_categorical</a:t>
            </a:r>
            <a:r>
              <a:rPr lang="es-ES" dirty="0" smtClean="0"/>
              <a:t>(</a:t>
            </a:r>
            <a:r>
              <a:rPr lang="es-ES" dirty="0" err="1" smtClean="0"/>
              <a:t>y_train</a:t>
            </a:r>
            <a:r>
              <a:rPr lang="es-ES" dirty="0" smtClean="0"/>
              <a:t>, 10)</a:t>
            </a:r>
          </a:p>
          <a:p>
            <a:pPr lvl="1"/>
            <a:r>
              <a:rPr lang="es-ES" dirty="0" err="1" smtClean="0"/>
              <a:t>Y_test</a:t>
            </a:r>
            <a:r>
              <a:rPr lang="es-ES" dirty="0" smtClean="0"/>
              <a:t> = </a:t>
            </a:r>
            <a:r>
              <a:rPr lang="es-ES" dirty="0" err="1" smtClean="0"/>
              <a:t>np_utils.to_categorical</a:t>
            </a:r>
            <a:r>
              <a:rPr lang="es-ES" dirty="0" smtClean="0"/>
              <a:t>(</a:t>
            </a:r>
            <a:r>
              <a:rPr lang="es-ES" dirty="0" err="1" smtClean="0"/>
              <a:t>y_test</a:t>
            </a:r>
            <a:r>
              <a:rPr lang="es-ES" dirty="0" smtClean="0"/>
              <a:t>, 10)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6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model</a:t>
            </a:r>
          </a:p>
          <a:p>
            <a:pPr marL="457200" lvl="1" indent="0">
              <a:buNone/>
            </a:pPr>
            <a:r>
              <a:rPr lang="en-US" dirty="0" smtClean="0"/>
              <a:t>model = Sequential()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(Convolution2D(32, 3, 3, activation='</a:t>
            </a:r>
            <a:r>
              <a:rPr lang="en-US" dirty="0" err="1" smtClean="0"/>
              <a:t>relu</a:t>
            </a:r>
            <a:r>
              <a:rPr lang="en-US" dirty="0" smtClean="0"/>
              <a:t>', </a:t>
            </a:r>
            <a:r>
              <a:rPr lang="en-US" dirty="0" err="1" smtClean="0"/>
              <a:t>input_shape</a:t>
            </a:r>
            <a:r>
              <a:rPr lang="en-US" dirty="0" smtClean="0"/>
              <a:t>=(1,28,28)))</a:t>
            </a:r>
          </a:p>
          <a:p>
            <a:pPr marL="457200" lvl="1" indent="0"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(Convolution2D(32, 3, 3, activation='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pPr marL="457200" lvl="1" indent="0"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(MaxPooling2D(</a:t>
            </a:r>
            <a:r>
              <a:rPr lang="en-US" dirty="0" err="1" smtClean="0"/>
              <a:t>pool_size</a:t>
            </a:r>
            <a:r>
              <a:rPr lang="en-US" dirty="0" smtClean="0"/>
              <a:t>=(2,2)))</a:t>
            </a:r>
          </a:p>
          <a:p>
            <a:pPr marL="457200" lvl="1" indent="0"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(Dropout(0.25))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(Flatten())</a:t>
            </a:r>
          </a:p>
          <a:p>
            <a:pPr marL="457200" lvl="1" indent="0"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(Dense(128, activation='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pPr marL="457200" lvl="1" indent="0"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(Dropout(0.5))</a:t>
            </a:r>
          </a:p>
          <a:p>
            <a:pPr marL="457200" lvl="1" indent="0">
              <a:buNone/>
            </a:pPr>
            <a:r>
              <a:rPr lang="en-US" dirty="0" err="1" smtClean="0"/>
              <a:t>model.add</a:t>
            </a:r>
            <a:r>
              <a:rPr lang="en-US" dirty="0" smtClean="0"/>
              <a:t>(Dense(10, activation='</a:t>
            </a:r>
            <a:r>
              <a:rPr lang="en-US" dirty="0" err="1" smtClean="0"/>
              <a:t>softmax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 the model</a:t>
            </a:r>
          </a:p>
          <a:p>
            <a:pPr lvl="1"/>
            <a:r>
              <a:rPr lang="en-US" dirty="0" err="1" smtClean="0"/>
              <a:t>model.compile</a:t>
            </a:r>
            <a:r>
              <a:rPr lang="en-US" dirty="0" smtClean="0"/>
              <a:t>(loss='</a:t>
            </a:r>
            <a:r>
              <a:rPr lang="en-US" dirty="0" err="1" smtClean="0"/>
              <a:t>categorical_crossentropy</a:t>
            </a:r>
            <a:r>
              <a:rPr lang="en-US" dirty="0" smtClean="0"/>
              <a:t>', optimizer='</a:t>
            </a:r>
            <a:r>
              <a:rPr lang="en-US" dirty="0" err="1" smtClean="0"/>
              <a:t>adam</a:t>
            </a:r>
            <a:r>
              <a:rPr lang="en-US" dirty="0" smtClean="0"/>
              <a:t>', metrics=['accuracy'])</a:t>
            </a:r>
          </a:p>
          <a:p>
            <a:endParaRPr lang="en-US" dirty="0"/>
          </a:p>
          <a:p>
            <a:r>
              <a:rPr lang="en-US" dirty="0" smtClean="0"/>
              <a:t>Fit the model</a:t>
            </a:r>
          </a:p>
          <a:p>
            <a:pPr lvl="1"/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batch_size</a:t>
            </a:r>
            <a:r>
              <a:rPr lang="en-US" dirty="0" smtClean="0"/>
              <a:t>=32, </a:t>
            </a:r>
            <a:r>
              <a:rPr lang="en-US" dirty="0" err="1" smtClean="0"/>
              <a:t>nb_epoch</a:t>
            </a:r>
            <a:r>
              <a:rPr lang="en-US" dirty="0" smtClean="0"/>
              <a:t>=10, verbose=1)</a:t>
            </a:r>
          </a:p>
          <a:p>
            <a:endParaRPr lang="en-US" dirty="0"/>
          </a:p>
          <a:p>
            <a:r>
              <a:rPr lang="en-US" dirty="0" smtClean="0"/>
              <a:t>Evaluate the model</a:t>
            </a:r>
          </a:p>
          <a:p>
            <a:pPr lvl="1"/>
            <a:r>
              <a:rPr lang="en-US" dirty="0" smtClean="0"/>
              <a:t>score = </a:t>
            </a:r>
            <a:r>
              <a:rPr lang="en-US" dirty="0" err="1" smtClean="0"/>
              <a:t>model.evaluate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, verbose=0)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0" y="107323"/>
            <a:ext cx="11930644" cy="63411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9897" y="6528446"/>
            <a:ext cx="3708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http://slides.com/shagunsodhani/keras2016#/3</a:t>
            </a:r>
          </a:p>
        </p:txBody>
      </p:sp>
    </p:spTree>
    <p:extLst>
      <p:ext uri="{BB962C8B-B14F-4D97-AF65-F5344CB8AC3E}">
        <p14:creationId xmlns:p14="http://schemas.microsoft.com/office/powerpoint/2010/main" val="30948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556" y="220554"/>
            <a:ext cx="118614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from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keras.models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 import Sequential</a:t>
            </a:r>
            <a:b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</a:b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from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keras.layers.core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 import Dense, Activation</a:t>
            </a:r>
          </a:p>
          <a:p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model = Sequential()</a:t>
            </a:r>
            <a:b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</a:b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model.add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(Dense(2,1,init=’uniform’, activation=’linear’))</a:t>
            </a:r>
            <a:b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</a:b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model.compile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(loss=’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mse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’, optimizer=’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rmsprop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’)</a:t>
            </a:r>
          </a:p>
          <a:p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model.fit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(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X_train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y_train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nb_epoch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=1000,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batch_size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=16,verbose=0)</a:t>
            </a:r>
            <a:b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</a:b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model.fit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(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X_train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y_train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nb_epoch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=1,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batch_size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=16,verbose=1)</a:t>
            </a:r>
            <a:b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</a:b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score =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model.evaluate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(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X_test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y_test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lang="en-US" sz="2800" b="0" i="0" dirty="0" err="1" smtClean="0">
                <a:solidFill>
                  <a:srgbClr val="444444"/>
                </a:solidFill>
                <a:effectLst/>
                <a:latin typeface="Helvetica Neue"/>
              </a:rPr>
              <a:t>batch_size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Helvetica Neue"/>
              </a:rPr>
              <a:t>=16)</a:t>
            </a:r>
            <a:endParaRPr lang="en-US" sz="28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028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Gender Identification from voice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9662" y="269984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DATA_PATH = "../input/voice.csv"</a:t>
            </a:r>
          </a:p>
          <a:p>
            <a:endParaRPr lang="en-US" dirty="0" smtClean="0"/>
          </a:p>
          <a:p>
            <a:r>
              <a:rPr lang="en-US" dirty="0" smtClean="0"/>
              <a:t>data = </a:t>
            </a:r>
            <a:r>
              <a:rPr lang="en-US" dirty="0" err="1" smtClean="0"/>
              <a:t>pd.read_csv</a:t>
            </a:r>
            <a:r>
              <a:rPr lang="en-US" dirty="0" smtClean="0"/>
              <a:t>(DATA_PATH, header = 0)</a:t>
            </a:r>
          </a:p>
          <a:p>
            <a:r>
              <a:rPr lang="en-US" dirty="0" err="1" smtClean="0"/>
              <a:t>data.head</a:t>
            </a:r>
            <a:r>
              <a:rPr lang="en-US" dirty="0" smtClean="0"/>
              <a:t>(5)</a:t>
            </a:r>
          </a:p>
          <a:p>
            <a:endParaRPr lang="en-US" dirty="0" smtClean="0"/>
          </a:p>
          <a:p>
            <a:r>
              <a:rPr lang="en-US" dirty="0" err="1" smtClean="0"/>
              <a:t>data_values</a:t>
            </a:r>
            <a:r>
              <a:rPr lang="en-US" dirty="0" smtClean="0"/>
              <a:t> = </a:t>
            </a:r>
            <a:r>
              <a:rPr lang="en-US" dirty="0" err="1" smtClean="0"/>
              <a:t>data.values</a:t>
            </a:r>
            <a:endParaRPr lang="en-US" dirty="0" smtClean="0"/>
          </a:p>
          <a:p>
            <a:r>
              <a:rPr lang="en-US" dirty="0" err="1" smtClean="0"/>
              <a:t>data_input</a:t>
            </a:r>
            <a:r>
              <a:rPr lang="en-US" dirty="0" smtClean="0"/>
              <a:t> = </a:t>
            </a:r>
            <a:r>
              <a:rPr lang="en-US" dirty="0" err="1" smtClean="0"/>
              <a:t>data_values</a:t>
            </a:r>
            <a:r>
              <a:rPr lang="en-US" dirty="0" smtClean="0"/>
              <a:t>[0::, 0:20]</a:t>
            </a:r>
          </a:p>
          <a:p>
            <a:r>
              <a:rPr lang="en-US" dirty="0" err="1" smtClean="0"/>
              <a:t>data_label</a:t>
            </a:r>
            <a:r>
              <a:rPr lang="en-US" dirty="0" smtClean="0"/>
              <a:t> = </a:t>
            </a:r>
            <a:r>
              <a:rPr lang="en-US" dirty="0" err="1" smtClean="0"/>
              <a:t>data_values</a:t>
            </a:r>
            <a:r>
              <a:rPr lang="en-US" dirty="0" smtClean="0"/>
              <a:t>[0::, 20]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00397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labelToBinary</a:t>
            </a:r>
            <a:r>
              <a:rPr lang="en-US" dirty="0" smtClean="0"/>
              <a:t>(labels):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new_labels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labels:</a:t>
            </a:r>
          </a:p>
          <a:p>
            <a:r>
              <a:rPr lang="en-US" dirty="0" smtClean="0"/>
              <a:t>        if </a:t>
            </a:r>
            <a:r>
              <a:rPr lang="en-US" dirty="0" err="1" smtClean="0"/>
              <a:t>i</a:t>
            </a:r>
            <a:r>
              <a:rPr lang="en-US" dirty="0" smtClean="0"/>
              <a:t> == 'male':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new_labels.append</a:t>
            </a:r>
            <a:r>
              <a:rPr lang="en-US" dirty="0" smtClean="0"/>
              <a:t>(0)</a:t>
            </a:r>
          </a:p>
          <a:p>
            <a:r>
              <a:rPr lang="en-US" dirty="0" smtClean="0"/>
              <a:t>        else: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new_labels.append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np.asarray</a:t>
            </a:r>
            <a:r>
              <a:rPr lang="en-US" dirty="0" smtClean="0"/>
              <a:t>(</a:t>
            </a:r>
            <a:r>
              <a:rPr lang="en-US" dirty="0" err="1" smtClean="0"/>
              <a:t>new_labels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# Create a one hot vector from the numeric labels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one_hot_encode</a:t>
            </a:r>
            <a:r>
              <a:rPr lang="en-US" dirty="0" smtClean="0"/>
              <a:t>(labels):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n_labels</a:t>
            </a:r>
            <a:r>
              <a:rPr lang="en-US" dirty="0" smtClean="0"/>
              <a:t> = </a:t>
            </a:r>
            <a:r>
              <a:rPr lang="en-US" dirty="0" err="1" smtClean="0"/>
              <a:t>len</a:t>
            </a:r>
            <a:r>
              <a:rPr lang="en-US" dirty="0" smtClean="0"/>
              <a:t>(labels)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n_unique_labels</a:t>
            </a:r>
            <a:r>
              <a:rPr lang="en-US" dirty="0" smtClean="0"/>
              <a:t> 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np.unique</a:t>
            </a:r>
            <a:r>
              <a:rPr lang="en-US" dirty="0" smtClean="0"/>
              <a:t>(labels))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one_hot_encode</a:t>
            </a:r>
            <a:r>
              <a:rPr lang="en-US" dirty="0" smtClean="0"/>
              <a:t> = </a:t>
            </a:r>
            <a:r>
              <a:rPr lang="en-US" dirty="0" err="1" smtClean="0"/>
              <a:t>np.zeros</a:t>
            </a:r>
            <a:r>
              <a:rPr lang="en-US" dirty="0" smtClean="0"/>
              <a:t>((</a:t>
            </a:r>
            <a:r>
              <a:rPr lang="en-US" dirty="0" err="1" smtClean="0"/>
              <a:t>n_labels,n_unique_labels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one_hot_encode</a:t>
            </a:r>
            <a:r>
              <a:rPr lang="en-US" dirty="0" smtClean="0"/>
              <a:t>[</a:t>
            </a:r>
            <a:r>
              <a:rPr lang="en-US" dirty="0" err="1" smtClean="0"/>
              <a:t>np.arange</a:t>
            </a:r>
            <a:r>
              <a:rPr lang="en-US" dirty="0" smtClean="0"/>
              <a:t>(</a:t>
            </a:r>
            <a:r>
              <a:rPr lang="en-US" dirty="0" err="1" smtClean="0"/>
              <a:t>n_labels</a:t>
            </a:r>
            <a:r>
              <a:rPr lang="en-US" dirty="0" smtClean="0"/>
              <a:t>), labels] = 1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one_hot_encode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64665" y="226808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buildModel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model = Sequential()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model.add</a:t>
            </a:r>
            <a:r>
              <a:rPr lang="en-US" dirty="0" smtClean="0"/>
              <a:t>(Dense(64, </a:t>
            </a:r>
            <a:r>
              <a:rPr lang="en-US" dirty="0" err="1" smtClean="0"/>
              <a:t>input_dim</a:t>
            </a:r>
            <a:r>
              <a:rPr lang="en-US" dirty="0" smtClean="0"/>
              <a:t>=20, </a:t>
            </a:r>
            <a:r>
              <a:rPr lang="en-US" dirty="0" err="1" smtClean="0"/>
              <a:t>init</a:t>
            </a:r>
            <a:r>
              <a:rPr lang="en-US" dirty="0" smtClean="0"/>
              <a:t>='uniform', activation='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model.add</a:t>
            </a:r>
            <a:r>
              <a:rPr lang="en-US" dirty="0" smtClean="0"/>
              <a:t>(Dropout(0.5))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model.add</a:t>
            </a:r>
            <a:r>
              <a:rPr lang="en-US" dirty="0" smtClean="0"/>
              <a:t>(Dense(64, activation='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model.add</a:t>
            </a:r>
            <a:r>
              <a:rPr lang="en-US" dirty="0" smtClean="0"/>
              <a:t>(Dropout(0.5))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model.add</a:t>
            </a:r>
            <a:r>
              <a:rPr lang="en-US" dirty="0" smtClean="0"/>
              <a:t>(Dense(2, activation='</a:t>
            </a:r>
            <a:r>
              <a:rPr lang="en-US" dirty="0" err="1" smtClean="0"/>
              <a:t>softmax</a:t>
            </a:r>
            <a:r>
              <a:rPr lang="en-US" dirty="0" smtClean="0"/>
              <a:t>'))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model.compile</a:t>
            </a:r>
            <a:r>
              <a:rPr lang="en-US" dirty="0" smtClean="0"/>
              <a:t>(loss='</a:t>
            </a:r>
            <a:r>
              <a:rPr lang="en-US" dirty="0" err="1" smtClean="0"/>
              <a:t>categorical_crossentropy</a:t>
            </a:r>
            <a:r>
              <a:rPr lang="en-US" dirty="0" smtClean="0"/>
              <a:t>', optimizer='</a:t>
            </a:r>
            <a:r>
              <a:rPr lang="en-US" dirty="0" err="1" smtClean="0"/>
              <a:t>adam</a:t>
            </a:r>
            <a:r>
              <a:rPr lang="en-US" dirty="0" smtClean="0"/>
              <a:t>', metrics=['accuracy'])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return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0" y="90419"/>
            <a:ext cx="11917765" cy="66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6" y="107323"/>
            <a:ext cx="11840494" cy="6216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3482" y="6488668"/>
            <a:ext cx="3708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http://slides.com/shagunsodhani/keras2016#/6</a:t>
            </a:r>
          </a:p>
        </p:txBody>
      </p:sp>
    </p:spTree>
    <p:extLst>
      <p:ext uri="{BB962C8B-B14F-4D97-AF65-F5344CB8AC3E}">
        <p14:creationId xmlns:p14="http://schemas.microsoft.com/office/powerpoint/2010/main" val="36190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brain.js</a:t>
            </a:r>
          </a:p>
          <a:p>
            <a:r>
              <a:rPr lang="en-US" dirty="0" smtClean="0"/>
              <a:t>Torch</a:t>
            </a:r>
          </a:p>
          <a:p>
            <a:r>
              <a:rPr lang="en-US" dirty="0" err="1" smtClean="0"/>
              <a:t>Caffe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The development on </a:t>
            </a:r>
            <a:r>
              <a:rPr lang="en-US" dirty="0" err="1">
                <a:effectLst/>
              </a:rPr>
              <a:t>Keras</a:t>
            </a:r>
            <a:r>
              <a:rPr lang="en-US" dirty="0">
                <a:effectLst/>
              </a:rPr>
              <a:t> started in the early months of 2015</a:t>
            </a:r>
            <a:endParaRPr lang="en-US" dirty="0" smtClean="0"/>
          </a:p>
          <a:p>
            <a:r>
              <a:rPr lang="en-US" dirty="0" smtClean="0"/>
              <a:t>Developed by  </a:t>
            </a:r>
            <a:r>
              <a:rPr lang="en-US" dirty="0"/>
              <a:t>François </a:t>
            </a:r>
            <a:r>
              <a:rPr lang="en-US" dirty="0" err="1"/>
              <a:t>Chollet</a:t>
            </a:r>
            <a:r>
              <a:rPr lang="en-US" dirty="0"/>
              <a:t>, </a:t>
            </a:r>
            <a:r>
              <a:rPr lang="en-US" dirty="0" smtClean="0"/>
              <a:t>Software Engineer at Google</a:t>
            </a:r>
          </a:p>
          <a:p>
            <a:r>
              <a:rPr lang="en-US" dirty="0" smtClean="0"/>
              <a:t>Wraps the most popular machine learning frameworks </a:t>
            </a:r>
            <a:r>
              <a:rPr lang="en-US" dirty="0" err="1" smtClean="0"/>
              <a:t>Theano</a:t>
            </a:r>
            <a:r>
              <a:rPr lang="en-US" dirty="0" smtClean="0"/>
              <a:t> and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/>
              <a:t>Other libraries like </a:t>
            </a:r>
            <a:r>
              <a:rPr lang="en-US" dirty="0" err="1"/>
              <a:t>Lasagne</a:t>
            </a:r>
            <a:r>
              <a:rPr lang="en-US" dirty="0"/>
              <a:t> chose to be a toolbox of utilities to work with </a:t>
            </a:r>
            <a:r>
              <a:rPr lang="en-US" dirty="0" err="1"/>
              <a:t>Theano</a:t>
            </a:r>
            <a:r>
              <a:rPr lang="en-US" dirty="0"/>
              <a:t> instead of wrapping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requiring </a:t>
            </a:r>
            <a:r>
              <a:rPr lang="en-US" dirty="0"/>
              <a:t>users to have extensive knowledge of </a:t>
            </a:r>
            <a:r>
              <a:rPr lang="en-US" dirty="0" err="1"/>
              <a:t>Theano</a:t>
            </a:r>
            <a:endParaRPr lang="en-US" dirty="0" smtClean="0"/>
          </a:p>
          <a:p>
            <a:r>
              <a:rPr lang="en-US" dirty="0" smtClean="0"/>
              <a:t>Based on the minimalistic, modular approach to design ANN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Completely Independent of backend i.e. </a:t>
            </a:r>
            <a:r>
              <a:rPr lang="en-US" dirty="0" err="1" smtClean="0"/>
              <a:t>Theano</a:t>
            </a:r>
            <a:r>
              <a:rPr lang="en-US" dirty="0" smtClean="0"/>
              <a:t> /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Other similar libraries such as </a:t>
            </a:r>
            <a:r>
              <a:rPr lang="en-US" dirty="0" err="1" smtClean="0"/>
              <a:t>Lasagne</a:t>
            </a:r>
            <a:r>
              <a:rPr lang="en-US" dirty="0" smtClean="0"/>
              <a:t> requires have </a:t>
            </a:r>
            <a:r>
              <a:rPr lang="en-US" dirty="0"/>
              <a:t>extensive knowledge of </a:t>
            </a:r>
            <a:r>
              <a:rPr lang="en-US" dirty="0" err="1"/>
              <a:t>Theano</a:t>
            </a:r>
            <a:endParaRPr lang="en-US" dirty="0"/>
          </a:p>
          <a:p>
            <a:r>
              <a:rPr lang="en-US" dirty="0" smtClean="0"/>
              <a:t>OO design</a:t>
            </a:r>
            <a:endParaRPr lang="en-US" dirty="0"/>
          </a:p>
          <a:p>
            <a:pPr lvl="1"/>
            <a:r>
              <a:rPr lang="en-US" dirty="0" smtClean="0"/>
              <a:t>Every thing is object i.e. layers, model, optimizers</a:t>
            </a:r>
          </a:p>
          <a:p>
            <a:r>
              <a:rPr lang="en-US" dirty="0"/>
              <a:t>Allows for easy and fast prototyping (through total modularity, minimalism, and extensibility).</a:t>
            </a:r>
          </a:p>
          <a:p>
            <a:r>
              <a:rPr lang="en-US" dirty="0"/>
              <a:t>Supports both convolutional networks and recurrent networks, as well as combinations of the two.</a:t>
            </a:r>
          </a:p>
          <a:p>
            <a:r>
              <a:rPr lang="en-US" dirty="0"/>
              <a:t>Supports arbitrary connectivity schemes (including multi-input and multi-output training).</a:t>
            </a:r>
          </a:p>
          <a:p>
            <a:r>
              <a:rPr lang="en-US" dirty="0"/>
              <a:t>Runs seamlessly on CPU and GPU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Python 2 or 3 installed and configured.</a:t>
            </a:r>
          </a:p>
          <a:p>
            <a:r>
              <a:rPr lang="en-US" dirty="0"/>
              <a:t>You have </a:t>
            </a:r>
            <a:r>
              <a:rPr lang="en-US" dirty="0" err="1"/>
              <a:t>SciPy</a:t>
            </a:r>
            <a:r>
              <a:rPr lang="en-US" dirty="0"/>
              <a:t> (including </a:t>
            </a:r>
            <a:r>
              <a:rPr lang="en-US" dirty="0" err="1"/>
              <a:t>NumPy</a:t>
            </a:r>
            <a:r>
              <a:rPr lang="en-US" dirty="0"/>
              <a:t>) installed and configured (e.g. via Anaconda).</a:t>
            </a:r>
          </a:p>
          <a:p>
            <a:r>
              <a:rPr lang="en-US" dirty="0" smtClean="0"/>
              <a:t>You </a:t>
            </a:r>
            <a:r>
              <a:rPr lang="en-US" dirty="0"/>
              <a:t>have </a:t>
            </a:r>
            <a:r>
              <a:rPr lang="en-US" dirty="0" err="1"/>
              <a:t>Keras</a:t>
            </a:r>
            <a:r>
              <a:rPr lang="en-US" dirty="0"/>
              <a:t> and a backend (</a:t>
            </a:r>
            <a:r>
              <a:rPr lang="en-US" dirty="0" err="1"/>
              <a:t>Theano</a:t>
            </a:r>
            <a:r>
              <a:rPr lang="en-US" dirty="0"/>
              <a:t> or </a:t>
            </a:r>
            <a:r>
              <a:rPr lang="en-US" dirty="0" err="1"/>
              <a:t>TensorFlow</a:t>
            </a:r>
            <a:r>
              <a:rPr lang="en-US" dirty="0"/>
              <a:t>) installed and configured.</a:t>
            </a:r>
          </a:p>
        </p:txBody>
      </p:sp>
    </p:spTree>
    <p:extLst>
      <p:ext uri="{BB962C8B-B14F-4D97-AF65-F5344CB8AC3E}">
        <p14:creationId xmlns:p14="http://schemas.microsoft.com/office/powerpoint/2010/main" val="270632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1347</Words>
  <Application>Microsoft Office PowerPoint</Application>
  <PresentationFormat>Widescreen</PresentationFormat>
  <Paragraphs>237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Helvetica Neue</vt:lpstr>
      <vt:lpstr>Office Theme</vt:lpstr>
      <vt:lpstr>Applications of Machine Learning</vt:lpstr>
      <vt:lpstr>What is Deep Learning?</vt:lpstr>
      <vt:lpstr>PowerPoint Presentation</vt:lpstr>
      <vt:lpstr>PowerPoint Presentation</vt:lpstr>
      <vt:lpstr>PowerPoint Presentation</vt:lpstr>
      <vt:lpstr>Other libraries</vt:lpstr>
      <vt:lpstr>Keras</vt:lpstr>
      <vt:lpstr>Features</vt:lpstr>
      <vt:lpstr>Prerequisite software</vt:lpstr>
      <vt:lpstr>Installation</vt:lpstr>
      <vt:lpstr>Four steps</vt:lpstr>
      <vt:lpstr>Define Model</vt:lpstr>
      <vt:lpstr>Defining model</vt:lpstr>
      <vt:lpstr>Compile the model</vt:lpstr>
      <vt:lpstr>Fit the model</vt:lpstr>
      <vt:lpstr>Evaluate the model</vt:lpstr>
      <vt:lpstr>PowerPoint Presentation</vt:lpstr>
      <vt:lpstr>XOR operation using machine learning</vt:lpstr>
      <vt:lpstr>PowerPoint Presentation</vt:lpstr>
      <vt:lpstr>Convolutional neural network</vt:lpstr>
      <vt:lpstr>PowerPoint Presentation</vt:lpstr>
      <vt:lpstr>PowerPoint Presentation</vt:lpstr>
      <vt:lpstr>Kera’s components</vt:lpstr>
      <vt:lpstr>Convolutional Neural Network</vt:lpstr>
      <vt:lpstr>Import Necessary modules</vt:lpstr>
      <vt:lpstr>PowerPoint Presentation</vt:lpstr>
      <vt:lpstr>PowerPoint Presentation</vt:lpstr>
      <vt:lpstr>PowerPoint Presentation</vt:lpstr>
      <vt:lpstr>PowerPoint Presentation</vt:lpstr>
      <vt:lpstr>Linear Regression</vt:lpstr>
      <vt:lpstr>PowerPoint Presentation</vt:lpstr>
      <vt:lpstr>Gender Identification from voice</vt:lpstr>
      <vt:lpstr>Read Data</vt:lpstr>
      <vt:lpstr>One Hot Encoding</vt:lpstr>
      <vt:lpstr>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28</cp:revision>
  <dcterms:created xsi:type="dcterms:W3CDTF">2017-04-24T06:46:44Z</dcterms:created>
  <dcterms:modified xsi:type="dcterms:W3CDTF">2017-04-24T08:15:58Z</dcterms:modified>
</cp:coreProperties>
</file>