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77" r:id="rId5"/>
    <p:sldId id="280" r:id="rId6"/>
    <p:sldId id="295" r:id="rId7"/>
    <p:sldId id="296" r:id="rId8"/>
    <p:sldId id="297" r:id="rId9"/>
    <p:sldId id="293" r:id="rId10"/>
    <p:sldId id="292" r:id="rId11"/>
    <p:sldId id="299" r:id="rId12"/>
    <p:sldId id="29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89" autoAdjust="0"/>
    <p:restoredTop sz="94660"/>
  </p:normalViewPr>
  <p:slideViewPr>
    <p:cSldViewPr snapToGrid="0">
      <p:cViewPr varScale="1">
        <p:scale>
          <a:sx n="89" d="100"/>
          <a:sy n="89" d="100"/>
        </p:scale>
        <p:origin x="96"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7/4/2022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7/4/2022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7/4/2022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hyperlink" Target="https://www.atlassian.com/git/tutorials/learn-git-with-bitbucket-cloud"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907761" y="593070"/>
            <a:ext cx="10376475" cy="2346475"/>
          </a:xfrm>
        </p:spPr>
        <p:txBody>
          <a:bodyPr>
            <a:normAutofit/>
          </a:bodyPr>
          <a:lstStyle/>
          <a:p>
            <a:pPr algn="ctr"/>
            <a:r>
              <a:rPr lang="en-US" sz="6000" dirty="0"/>
              <a:t>Learning Git</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6" y="4377951"/>
            <a:ext cx="7197726" cy="1240970"/>
          </a:xfrm>
        </p:spPr>
        <p:txBody>
          <a:bodyPr>
            <a:normAutofit/>
          </a:bodyPr>
          <a:lstStyle/>
          <a:p>
            <a:pPr algn="ctr"/>
            <a:r>
              <a:rPr lang="en-US" dirty="0"/>
              <a:t>Abbas </a:t>
            </a:r>
            <a:r>
              <a:rPr lang="en-US" dirty="0" err="1"/>
              <a:t>yazdanmher</a:t>
            </a:r>
            <a:endParaRPr lang="en-US"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9DB0248D-81AF-4791-BEC9-A21A630BBE9D}"/>
              </a:ext>
            </a:extLst>
          </p:cNvPr>
          <p:cNvSpPr>
            <a:spLocks noGrp="1"/>
          </p:cNvSpPr>
          <p:nvPr>
            <p:ph type="ctrTitle"/>
          </p:nvPr>
        </p:nvSpPr>
        <p:spPr>
          <a:xfrm>
            <a:off x="1993804" y="1463525"/>
            <a:ext cx="8204391" cy="2346475"/>
          </a:xfrm>
        </p:spPr>
        <p:txBody>
          <a:bodyPr>
            <a:normAutofit/>
          </a:bodyPr>
          <a:lstStyle/>
          <a:p>
            <a:pPr algn="ctr"/>
            <a:r>
              <a:rPr lang="en-US" sz="2400" dirty="0">
                <a:latin typeface="Abhaya Libre" panose="02000503000000000000" pitchFamily="2" charset="0"/>
                <a:cs typeface="Abhaya Libre" panose="02000503000000000000" pitchFamily="2" charset="0"/>
              </a:rPr>
              <a:t>Blank page</a:t>
            </a:r>
          </a:p>
        </p:txBody>
      </p:sp>
    </p:spTree>
    <p:extLst>
      <p:ext uri="{BB962C8B-B14F-4D97-AF65-F5344CB8AC3E}">
        <p14:creationId xmlns:p14="http://schemas.microsoft.com/office/powerpoint/2010/main" val="40209880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Git Big Picture (Local)</a:t>
            </a:r>
          </a:p>
        </p:txBody>
      </p:sp>
      <p:sp>
        <p:nvSpPr>
          <p:cNvPr id="5" name="Oval 4">
            <a:extLst>
              <a:ext uri="{FF2B5EF4-FFF2-40B4-BE49-F238E27FC236}">
                <a16:creationId xmlns:a16="http://schemas.microsoft.com/office/drawing/2014/main" id="{65EE2C99-E1DA-922D-47E4-D6D0308A014A}"/>
              </a:ext>
            </a:extLst>
          </p:cNvPr>
          <p:cNvSpPr/>
          <p:nvPr/>
        </p:nvSpPr>
        <p:spPr>
          <a:xfrm>
            <a:off x="2370615" y="1797363"/>
            <a:ext cx="672860" cy="6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20A131F-488F-E5E9-DEE7-F129855E63EB}"/>
              </a:ext>
            </a:extLst>
          </p:cNvPr>
          <p:cNvSpPr/>
          <p:nvPr/>
        </p:nvSpPr>
        <p:spPr>
          <a:xfrm>
            <a:off x="7586721" y="1797363"/>
            <a:ext cx="672860" cy="6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6FFAF6-E63D-5DBC-C834-DB8FCA1333F0}"/>
              </a:ext>
            </a:extLst>
          </p:cNvPr>
          <p:cNvSpPr/>
          <p:nvPr/>
        </p:nvSpPr>
        <p:spPr>
          <a:xfrm>
            <a:off x="4109317" y="1797363"/>
            <a:ext cx="672860" cy="6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19DDDDC-C219-DC30-50D3-397833EC92B8}"/>
              </a:ext>
            </a:extLst>
          </p:cNvPr>
          <p:cNvSpPr/>
          <p:nvPr/>
        </p:nvSpPr>
        <p:spPr>
          <a:xfrm>
            <a:off x="5848019" y="1797363"/>
            <a:ext cx="672860" cy="6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5FA0263-C9F6-53C5-3F44-91409F51019E}"/>
              </a:ext>
            </a:extLst>
          </p:cNvPr>
          <p:cNvCxnSpPr>
            <a:stCxn id="5" idx="6"/>
            <a:endCxn id="7" idx="2"/>
          </p:cNvCxnSpPr>
          <p:nvPr/>
        </p:nvCxnSpPr>
        <p:spPr>
          <a:xfrm>
            <a:off x="3043475" y="2133793"/>
            <a:ext cx="1065842"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31B2D7F-4236-E1D8-03EB-E996DFC0C4D4}"/>
              </a:ext>
            </a:extLst>
          </p:cNvPr>
          <p:cNvCxnSpPr>
            <a:cxnSpLocks/>
            <a:stCxn id="7" idx="6"/>
            <a:endCxn id="8" idx="2"/>
          </p:cNvCxnSpPr>
          <p:nvPr/>
        </p:nvCxnSpPr>
        <p:spPr>
          <a:xfrm>
            <a:off x="4782177" y="2133793"/>
            <a:ext cx="1065842"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FEA4D73A-77BC-4B8A-F717-3AECEEABE5BD}"/>
              </a:ext>
            </a:extLst>
          </p:cNvPr>
          <p:cNvCxnSpPr>
            <a:cxnSpLocks/>
            <a:stCxn id="8" idx="6"/>
            <a:endCxn id="6" idx="2"/>
          </p:cNvCxnSpPr>
          <p:nvPr/>
        </p:nvCxnSpPr>
        <p:spPr>
          <a:xfrm>
            <a:off x="6520879" y="2133793"/>
            <a:ext cx="1065842"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8" name="Connector: Curved 17">
            <a:extLst>
              <a:ext uri="{FF2B5EF4-FFF2-40B4-BE49-F238E27FC236}">
                <a16:creationId xmlns:a16="http://schemas.microsoft.com/office/drawing/2014/main" id="{79994848-F5A0-643F-D855-0DB8A6313893}"/>
              </a:ext>
            </a:extLst>
          </p:cNvPr>
          <p:cNvCxnSpPr>
            <a:cxnSpLocks/>
            <a:stCxn id="19" idx="2"/>
            <a:endCxn id="5" idx="2"/>
          </p:cNvCxnSpPr>
          <p:nvPr/>
        </p:nvCxnSpPr>
        <p:spPr>
          <a:xfrm rot="16200000" flipH="1">
            <a:off x="1519164" y="1282341"/>
            <a:ext cx="579219" cy="112368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6BDFA8-6DAB-0073-C30C-96DF6106A50E}"/>
              </a:ext>
            </a:extLst>
          </p:cNvPr>
          <p:cNvSpPr txBox="1"/>
          <p:nvPr/>
        </p:nvSpPr>
        <p:spPr>
          <a:xfrm>
            <a:off x="168528" y="1185242"/>
            <a:ext cx="2156805" cy="369332"/>
          </a:xfrm>
          <a:prstGeom prst="rect">
            <a:avLst/>
          </a:prstGeom>
          <a:noFill/>
        </p:spPr>
        <p:txBody>
          <a:bodyPr wrap="square" rtlCol="0">
            <a:spAutoFit/>
          </a:bodyPr>
          <a:lstStyle/>
          <a:p>
            <a:pPr algn="ctr"/>
            <a:r>
              <a:rPr lang="en-US" dirty="0">
                <a:latin typeface="Segoe Print" panose="02000600000000000000" pitchFamily="2" charset="0"/>
              </a:rPr>
              <a:t>Starting Project</a:t>
            </a:r>
          </a:p>
        </p:txBody>
      </p:sp>
      <p:sp>
        <p:nvSpPr>
          <p:cNvPr id="27" name="TextBox 26">
            <a:extLst>
              <a:ext uri="{FF2B5EF4-FFF2-40B4-BE49-F238E27FC236}">
                <a16:creationId xmlns:a16="http://schemas.microsoft.com/office/drawing/2014/main" id="{6CE64756-5420-245A-4AA4-8B56911129D9}"/>
              </a:ext>
            </a:extLst>
          </p:cNvPr>
          <p:cNvSpPr txBox="1"/>
          <p:nvPr/>
        </p:nvSpPr>
        <p:spPr>
          <a:xfrm>
            <a:off x="-1" y="1988312"/>
            <a:ext cx="1880760" cy="307777"/>
          </a:xfrm>
          <a:prstGeom prst="rect">
            <a:avLst/>
          </a:prstGeom>
          <a:noFill/>
        </p:spPr>
        <p:txBody>
          <a:bodyPr wrap="square" rtlCol="0">
            <a:spAutoFit/>
          </a:bodyPr>
          <a:lstStyle/>
          <a:p>
            <a:pPr algn="ctr"/>
            <a:r>
              <a:rPr lang="en-US" sz="1400" dirty="0">
                <a:latin typeface="Segoe Print" panose="02000600000000000000" pitchFamily="2" charset="0"/>
              </a:rPr>
              <a:t>First Commit</a:t>
            </a:r>
          </a:p>
        </p:txBody>
      </p:sp>
      <p:sp>
        <p:nvSpPr>
          <p:cNvPr id="13" name="TextBox 12">
            <a:extLst>
              <a:ext uri="{FF2B5EF4-FFF2-40B4-BE49-F238E27FC236}">
                <a16:creationId xmlns:a16="http://schemas.microsoft.com/office/drawing/2014/main" id="{6FCCF68F-4A0A-0F49-DEBF-C69D71DF50D5}"/>
              </a:ext>
            </a:extLst>
          </p:cNvPr>
          <p:cNvSpPr txBox="1"/>
          <p:nvPr/>
        </p:nvSpPr>
        <p:spPr>
          <a:xfrm>
            <a:off x="3015070" y="1860986"/>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cxnSp>
        <p:nvCxnSpPr>
          <p:cNvPr id="45" name="Straight Arrow Connector 44">
            <a:extLst>
              <a:ext uri="{FF2B5EF4-FFF2-40B4-BE49-F238E27FC236}">
                <a16:creationId xmlns:a16="http://schemas.microsoft.com/office/drawing/2014/main" id="{9B35B150-86B8-D710-3F43-EBA15BE73509}"/>
              </a:ext>
            </a:extLst>
          </p:cNvPr>
          <p:cNvCxnSpPr>
            <a:cxnSpLocks/>
            <a:stCxn id="6" idx="6"/>
            <a:endCxn id="72" idx="2"/>
          </p:cNvCxnSpPr>
          <p:nvPr/>
        </p:nvCxnSpPr>
        <p:spPr>
          <a:xfrm>
            <a:off x="8259581" y="2133793"/>
            <a:ext cx="1065842"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a:extLst>
              <a:ext uri="{FF2B5EF4-FFF2-40B4-BE49-F238E27FC236}">
                <a16:creationId xmlns:a16="http://schemas.microsoft.com/office/drawing/2014/main" id="{66DD323D-1D0D-CE9D-E685-162DB310AEF6}"/>
              </a:ext>
            </a:extLst>
          </p:cNvPr>
          <p:cNvCxnSpPr>
            <a:cxnSpLocks/>
            <a:stCxn id="7" idx="5"/>
            <a:endCxn id="66" idx="1"/>
          </p:cNvCxnSpPr>
          <p:nvPr/>
        </p:nvCxnSpPr>
        <p:spPr>
          <a:xfrm>
            <a:off x="4683639" y="2371685"/>
            <a:ext cx="361388" cy="56801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66" name="Oval 65">
            <a:extLst>
              <a:ext uri="{FF2B5EF4-FFF2-40B4-BE49-F238E27FC236}">
                <a16:creationId xmlns:a16="http://schemas.microsoft.com/office/drawing/2014/main" id="{D3021493-EB27-0AF4-00B3-757F740F266D}"/>
              </a:ext>
            </a:extLst>
          </p:cNvPr>
          <p:cNvSpPr/>
          <p:nvPr/>
        </p:nvSpPr>
        <p:spPr>
          <a:xfrm>
            <a:off x="4946489" y="2841158"/>
            <a:ext cx="672860" cy="672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905762E-EBEB-4476-9B0E-7BE97C5B45B8}"/>
              </a:ext>
            </a:extLst>
          </p:cNvPr>
          <p:cNvSpPr/>
          <p:nvPr/>
        </p:nvSpPr>
        <p:spPr>
          <a:xfrm>
            <a:off x="6116350" y="2841158"/>
            <a:ext cx="672860" cy="672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518752A-7532-C162-DDE7-2EDCF40F816D}"/>
              </a:ext>
            </a:extLst>
          </p:cNvPr>
          <p:cNvSpPr/>
          <p:nvPr/>
        </p:nvSpPr>
        <p:spPr>
          <a:xfrm>
            <a:off x="7286211" y="2841158"/>
            <a:ext cx="672860" cy="672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3B6EB6C-45DA-4DC3-9BBC-36822493B114}"/>
              </a:ext>
            </a:extLst>
          </p:cNvPr>
          <p:cNvSpPr/>
          <p:nvPr/>
        </p:nvSpPr>
        <p:spPr>
          <a:xfrm>
            <a:off x="8456072" y="2841158"/>
            <a:ext cx="672860" cy="672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634E6A9-34B4-906F-EA1B-C943AA3D7233}"/>
              </a:ext>
            </a:extLst>
          </p:cNvPr>
          <p:cNvSpPr/>
          <p:nvPr/>
        </p:nvSpPr>
        <p:spPr>
          <a:xfrm>
            <a:off x="9325423" y="1797363"/>
            <a:ext cx="672860" cy="6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F8095CFA-57D3-520B-69E3-CF21C262C3E3}"/>
              </a:ext>
            </a:extLst>
          </p:cNvPr>
          <p:cNvCxnSpPr>
            <a:cxnSpLocks/>
            <a:stCxn id="66" idx="6"/>
            <a:endCxn id="69" idx="2"/>
          </p:cNvCxnSpPr>
          <p:nvPr/>
        </p:nvCxnSpPr>
        <p:spPr>
          <a:xfrm>
            <a:off x="5619349" y="3177588"/>
            <a:ext cx="4970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78" name="Straight Arrow Connector 77">
            <a:extLst>
              <a:ext uri="{FF2B5EF4-FFF2-40B4-BE49-F238E27FC236}">
                <a16:creationId xmlns:a16="http://schemas.microsoft.com/office/drawing/2014/main" id="{BFC5AF40-492D-4C8D-C0B2-69B23E0AE81D}"/>
              </a:ext>
            </a:extLst>
          </p:cNvPr>
          <p:cNvCxnSpPr>
            <a:cxnSpLocks/>
            <a:stCxn id="69" idx="6"/>
            <a:endCxn id="70" idx="2"/>
          </p:cNvCxnSpPr>
          <p:nvPr/>
        </p:nvCxnSpPr>
        <p:spPr>
          <a:xfrm>
            <a:off x="6789210" y="3177588"/>
            <a:ext cx="4970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1" name="Straight Arrow Connector 80">
            <a:extLst>
              <a:ext uri="{FF2B5EF4-FFF2-40B4-BE49-F238E27FC236}">
                <a16:creationId xmlns:a16="http://schemas.microsoft.com/office/drawing/2014/main" id="{896AFCA9-E768-7BE0-0861-B436223A69A1}"/>
              </a:ext>
            </a:extLst>
          </p:cNvPr>
          <p:cNvCxnSpPr>
            <a:cxnSpLocks/>
            <a:stCxn id="70" idx="6"/>
            <a:endCxn id="71" idx="2"/>
          </p:cNvCxnSpPr>
          <p:nvPr/>
        </p:nvCxnSpPr>
        <p:spPr>
          <a:xfrm>
            <a:off x="7959071" y="3177588"/>
            <a:ext cx="4970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4" name="Straight Arrow Connector 83">
            <a:extLst>
              <a:ext uri="{FF2B5EF4-FFF2-40B4-BE49-F238E27FC236}">
                <a16:creationId xmlns:a16="http://schemas.microsoft.com/office/drawing/2014/main" id="{3EB9BEFF-A144-7879-22E2-9A45F8537CF0}"/>
              </a:ext>
            </a:extLst>
          </p:cNvPr>
          <p:cNvCxnSpPr>
            <a:cxnSpLocks/>
            <a:stCxn id="71" idx="7"/>
            <a:endCxn id="72" idx="3"/>
          </p:cNvCxnSpPr>
          <p:nvPr/>
        </p:nvCxnSpPr>
        <p:spPr>
          <a:xfrm flipV="1">
            <a:off x="9030394" y="2371685"/>
            <a:ext cx="393567" cy="56801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1" name="Straight Arrow Connector 90">
            <a:extLst>
              <a:ext uri="{FF2B5EF4-FFF2-40B4-BE49-F238E27FC236}">
                <a16:creationId xmlns:a16="http://schemas.microsoft.com/office/drawing/2014/main" id="{86235281-56EB-A9E8-1DB1-04ADCA7E6CF7}"/>
              </a:ext>
            </a:extLst>
          </p:cNvPr>
          <p:cNvCxnSpPr>
            <a:cxnSpLocks/>
            <a:stCxn id="72" idx="6"/>
          </p:cNvCxnSpPr>
          <p:nvPr/>
        </p:nvCxnSpPr>
        <p:spPr>
          <a:xfrm>
            <a:off x="9998283" y="2133793"/>
            <a:ext cx="1168754" cy="8407"/>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94" name="TextBox 93">
            <a:extLst>
              <a:ext uri="{FF2B5EF4-FFF2-40B4-BE49-F238E27FC236}">
                <a16:creationId xmlns:a16="http://schemas.microsoft.com/office/drawing/2014/main" id="{BCDBF8CD-4125-603F-3F79-5E7E12D607DA}"/>
              </a:ext>
            </a:extLst>
          </p:cNvPr>
          <p:cNvSpPr txBox="1"/>
          <p:nvPr/>
        </p:nvSpPr>
        <p:spPr>
          <a:xfrm>
            <a:off x="10812281" y="1639226"/>
            <a:ext cx="1280514" cy="830997"/>
          </a:xfrm>
          <a:prstGeom prst="rect">
            <a:avLst/>
          </a:prstGeom>
          <a:noFill/>
        </p:spPr>
        <p:txBody>
          <a:bodyPr wrap="square" rtlCol="0">
            <a:spAutoFit/>
          </a:bodyPr>
          <a:lstStyle/>
          <a:p>
            <a:pPr algn="ctr"/>
            <a:r>
              <a:rPr lang="en-US" sz="4800" dirty="0">
                <a:latin typeface="Segoe Print" panose="02000600000000000000" pitchFamily="2" charset="0"/>
              </a:rPr>
              <a:t>…</a:t>
            </a:r>
          </a:p>
        </p:txBody>
      </p:sp>
      <p:sp>
        <p:nvSpPr>
          <p:cNvPr id="95" name="TextBox 94">
            <a:extLst>
              <a:ext uri="{FF2B5EF4-FFF2-40B4-BE49-F238E27FC236}">
                <a16:creationId xmlns:a16="http://schemas.microsoft.com/office/drawing/2014/main" id="{20A35774-ABF9-3B8A-4C56-FDDF6FFB149A}"/>
              </a:ext>
            </a:extLst>
          </p:cNvPr>
          <p:cNvSpPr txBox="1"/>
          <p:nvPr/>
        </p:nvSpPr>
        <p:spPr>
          <a:xfrm>
            <a:off x="3046710" y="2573995"/>
            <a:ext cx="1880760" cy="307777"/>
          </a:xfrm>
          <a:prstGeom prst="rect">
            <a:avLst/>
          </a:prstGeom>
          <a:noFill/>
        </p:spPr>
        <p:txBody>
          <a:bodyPr wrap="square" rtlCol="0">
            <a:spAutoFit/>
          </a:bodyPr>
          <a:lstStyle/>
          <a:p>
            <a:pPr algn="ctr"/>
            <a:r>
              <a:rPr lang="en-US" sz="1400" dirty="0">
                <a:latin typeface="Segoe Print" panose="02000600000000000000" pitchFamily="2" charset="0"/>
              </a:rPr>
              <a:t>Changing branch</a:t>
            </a:r>
          </a:p>
        </p:txBody>
      </p:sp>
      <p:sp>
        <p:nvSpPr>
          <p:cNvPr id="113" name="TextBox 112">
            <a:extLst>
              <a:ext uri="{FF2B5EF4-FFF2-40B4-BE49-F238E27FC236}">
                <a16:creationId xmlns:a16="http://schemas.microsoft.com/office/drawing/2014/main" id="{86110EFF-E5C9-22BB-E196-C1D699792FA6}"/>
              </a:ext>
            </a:extLst>
          </p:cNvPr>
          <p:cNvSpPr txBox="1"/>
          <p:nvPr/>
        </p:nvSpPr>
        <p:spPr>
          <a:xfrm>
            <a:off x="4753255" y="1861919"/>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14" name="TextBox 113">
            <a:extLst>
              <a:ext uri="{FF2B5EF4-FFF2-40B4-BE49-F238E27FC236}">
                <a16:creationId xmlns:a16="http://schemas.microsoft.com/office/drawing/2014/main" id="{3DA3499D-8224-A833-5662-E82B94591B04}"/>
              </a:ext>
            </a:extLst>
          </p:cNvPr>
          <p:cNvSpPr txBox="1"/>
          <p:nvPr/>
        </p:nvSpPr>
        <p:spPr>
          <a:xfrm>
            <a:off x="6491440" y="1856004"/>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15" name="TextBox 114">
            <a:extLst>
              <a:ext uri="{FF2B5EF4-FFF2-40B4-BE49-F238E27FC236}">
                <a16:creationId xmlns:a16="http://schemas.microsoft.com/office/drawing/2014/main" id="{FB743170-7DC6-F078-AF0B-68E6F1937690}"/>
              </a:ext>
            </a:extLst>
          </p:cNvPr>
          <p:cNvSpPr txBox="1"/>
          <p:nvPr/>
        </p:nvSpPr>
        <p:spPr>
          <a:xfrm>
            <a:off x="8229625" y="1856004"/>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16" name="TextBox 115">
            <a:extLst>
              <a:ext uri="{FF2B5EF4-FFF2-40B4-BE49-F238E27FC236}">
                <a16:creationId xmlns:a16="http://schemas.microsoft.com/office/drawing/2014/main" id="{7C279546-51A1-5CEF-D784-548F102292AE}"/>
              </a:ext>
            </a:extLst>
          </p:cNvPr>
          <p:cNvSpPr txBox="1"/>
          <p:nvPr/>
        </p:nvSpPr>
        <p:spPr>
          <a:xfrm>
            <a:off x="9967810" y="1856004"/>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18" name="TextBox 117">
            <a:extLst>
              <a:ext uri="{FF2B5EF4-FFF2-40B4-BE49-F238E27FC236}">
                <a16:creationId xmlns:a16="http://schemas.microsoft.com/office/drawing/2014/main" id="{1D408622-39FB-4D58-AF54-0F3949AECBE4}"/>
              </a:ext>
            </a:extLst>
          </p:cNvPr>
          <p:cNvSpPr txBox="1"/>
          <p:nvPr/>
        </p:nvSpPr>
        <p:spPr>
          <a:xfrm>
            <a:off x="5349762" y="3469192"/>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19" name="TextBox 118">
            <a:extLst>
              <a:ext uri="{FF2B5EF4-FFF2-40B4-BE49-F238E27FC236}">
                <a16:creationId xmlns:a16="http://schemas.microsoft.com/office/drawing/2014/main" id="{7E9BBEE6-F263-243A-620A-B3D372D3D4BD}"/>
              </a:ext>
            </a:extLst>
          </p:cNvPr>
          <p:cNvSpPr txBox="1"/>
          <p:nvPr/>
        </p:nvSpPr>
        <p:spPr>
          <a:xfrm>
            <a:off x="6463036" y="3467828"/>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20" name="TextBox 119">
            <a:extLst>
              <a:ext uri="{FF2B5EF4-FFF2-40B4-BE49-F238E27FC236}">
                <a16:creationId xmlns:a16="http://schemas.microsoft.com/office/drawing/2014/main" id="{41F0F1E3-B239-A964-6AEC-940931B1F5E9}"/>
              </a:ext>
            </a:extLst>
          </p:cNvPr>
          <p:cNvSpPr txBox="1"/>
          <p:nvPr/>
        </p:nvSpPr>
        <p:spPr>
          <a:xfrm>
            <a:off x="7576310" y="3466464"/>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22" name="TextBox 121">
            <a:extLst>
              <a:ext uri="{FF2B5EF4-FFF2-40B4-BE49-F238E27FC236}">
                <a16:creationId xmlns:a16="http://schemas.microsoft.com/office/drawing/2014/main" id="{63FF4BAF-4357-C646-633D-7217DFCEBFCC}"/>
              </a:ext>
            </a:extLst>
          </p:cNvPr>
          <p:cNvSpPr txBox="1"/>
          <p:nvPr/>
        </p:nvSpPr>
        <p:spPr>
          <a:xfrm>
            <a:off x="0" y="4188480"/>
            <a:ext cx="1219199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egoe Print" panose="02000600000000000000" pitchFamily="2" charset="0"/>
              </a:rPr>
              <a:t>Every Circle in this picture contains the all codes of project after one special commit.</a:t>
            </a:r>
          </a:p>
          <a:p>
            <a:pPr marL="285750" indent="-285750">
              <a:buFont typeface="Arial" panose="020B0604020202020204" pitchFamily="34" charset="0"/>
              <a:buChar char="•"/>
            </a:pPr>
            <a:r>
              <a:rPr lang="en-US" sz="2000" dirty="0">
                <a:latin typeface="Segoe Print" panose="02000600000000000000" pitchFamily="2" charset="0"/>
              </a:rPr>
              <a:t>After merging if 2 branches modify one file usually we have “conflict” error and we should fix that by our hands.</a:t>
            </a:r>
          </a:p>
          <a:p>
            <a:pPr marL="285750" indent="-285750">
              <a:buFont typeface="Arial" panose="020B0604020202020204" pitchFamily="34" charset="0"/>
              <a:buChar char="•"/>
            </a:pPr>
            <a:r>
              <a:rPr lang="en-US" sz="2000" dirty="0">
                <a:latin typeface="Segoe Print" panose="02000600000000000000" pitchFamily="2" charset="0"/>
              </a:rPr>
              <a:t>Try to don’t code in one file :) .</a:t>
            </a:r>
          </a:p>
        </p:txBody>
      </p:sp>
      <p:sp>
        <p:nvSpPr>
          <p:cNvPr id="146" name="TextBox 145">
            <a:extLst>
              <a:ext uri="{FF2B5EF4-FFF2-40B4-BE49-F238E27FC236}">
                <a16:creationId xmlns:a16="http://schemas.microsoft.com/office/drawing/2014/main" id="{EE762FD3-266F-2C14-FF60-473D1E948208}"/>
              </a:ext>
            </a:extLst>
          </p:cNvPr>
          <p:cNvSpPr txBox="1"/>
          <p:nvPr/>
        </p:nvSpPr>
        <p:spPr>
          <a:xfrm>
            <a:off x="9088957" y="2562633"/>
            <a:ext cx="1244330" cy="307777"/>
          </a:xfrm>
          <a:prstGeom prst="rect">
            <a:avLst/>
          </a:prstGeom>
          <a:noFill/>
        </p:spPr>
        <p:txBody>
          <a:bodyPr wrap="square" rtlCol="0">
            <a:spAutoFit/>
          </a:bodyPr>
          <a:lstStyle/>
          <a:p>
            <a:pPr algn="ctr"/>
            <a:r>
              <a:rPr lang="en-US" sz="1400" dirty="0">
                <a:latin typeface="Segoe Print" panose="02000600000000000000" pitchFamily="2" charset="0"/>
              </a:rPr>
              <a:t>Merging</a:t>
            </a:r>
          </a:p>
        </p:txBody>
      </p:sp>
      <p:sp>
        <p:nvSpPr>
          <p:cNvPr id="147" name="Rectangle 146">
            <a:extLst>
              <a:ext uri="{FF2B5EF4-FFF2-40B4-BE49-F238E27FC236}">
                <a16:creationId xmlns:a16="http://schemas.microsoft.com/office/drawing/2014/main" id="{922E4324-3067-F957-8644-8BFA1FAD76A4}"/>
              </a:ext>
            </a:extLst>
          </p:cNvPr>
          <p:cNvSpPr/>
          <p:nvPr/>
        </p:nvSpPr>
        <p:spPr>
          <a:xfrm>
            <a:off x="2193717" y="1725806"/>
            <a:ext cx="7852492" cy="8099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8" name="Rectangle 147">
            <a:extLst>
              <a:ext uri="{FF2B5EF4-FFF2-40B4-BE49-F238E27FC236}">
                <a16:creationId xmlns:a16="http://schemas.microsoft.com/office/drawing/2014/main" id="{729EF7EE-160F-2035-8100-B2D7939D8FFD}"/>
              </a:ext>
            </a:extLst>
          </p:cNvPr>
          <p:cNvSpPr/>
          <p:nvPr/>
        </p:nvSpPr>
        <p:spPr>
          <a:xfrm>
            <a:off x="4782177" y="2792075"/>
            <a:ext cx="4459359" cy="93599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49" name="Connector: Curved 148">
            <a:extLst>
              <a:ext uri="{FF2B5EF4-FFF2-40B4-BE49-F238E27FC236}">
                <a16:creationId xmlns:a16="http://schemas.microsoft.com/office/drawing/2014/main" id="{03CD3971-03F3-E1EC-BF92-30B01AFEE5B3}"/>
              </a:ext>
            </a:extLst>
          </p:cNvPr>
          <p:cNvCxnSpPr>
            <a:cxnSpLocks/>
            <a:endCxn id="153" idx="3"/>
          </p:cNvCxnSpPr>
          <p:nvPr/>
        </p:nvCxnSpPr>
        <p:spPr>
          <a:xfrm rot="5400000">
            <a:off x="1708886" y="2565901"/>
            <a:ext cx="515006" cy="45466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DAC57981-DA26-D0F8-90E6-A8804C411588}"/>
              </a:ext>
            </a:extLst>
          </p:cNvPr>
          <p:cNvSpPr txBox="1"/>
          <p:nvPr/>
        </p:nvSpPr>
        <p:spPr>
          <a:xfrm>
            <a:off x="-141704" y="2896847"/>
            <a:ext cx="1880760" cy="307777"/>
          </a:xfrm>
          <a:prstGeom prst="rect">
            <a:avLst/>
          </a:prstGeom>
          <a:noFill/>
        </p:spPr>
        <p:txBody>
          <a:bodyPr wrap="square" rtlCol="0">
            <a:spAutoFit/>
          </a:bodyPr>
          <a:lstStyle/>
          <a:p>
            <a:pPr algn="ctr"/>
            <a:r>
              <a:rPr lang="en-US" sz="1400" dirty="0">
                <a:latin typeface="Segoe Print" panose="02000600000000000000" pitchFamily="2" charset="0"/>
              </a:rPr>
              <a:t>Master Branch</a:t>
            </a:r>
          </a:p>
        </p:txBody>
      </p:sp>
      <p:sp>
        <p:nvSpPr>
          <p:cNvPr id="155" name="TextBox 154">
            <a:extLst>
              <a:ext uri="{FF2B5EF4-FFF2-40B4-BE49-F238E27FC236}">
                <a16:creationId xmlns:a16="http://schemas.microsoft.com/office/drawing/2014/main" id="{38F3A6AE-D883-FC0B-17F0-4C83058A61AB}"/>
              </a:ext>
            </a:extLst>
          </p:cNvPr>
          <p:cNvSpPr txBox="1"/>
          <p:nvPr/>
        </p:nvSpPr>
        <p:spPr>
          <a:xfrm>
            <a:off x="1980300" y="3185561"/>
            <a:ext cx="1880760" cy="307777"/>
          </a:xfrm>
          <a:prstGeom prst="rect">
            <a:avLst/>
          </a:prstGeom>
          <a:noFill/>
        </p:spPr>
        <p:txBody>
          <a:bodyPr wrap="square" rtlCol="0">
            <a:spAutoFit/>
          </a:bodyPr>
          <a:lstStyle/>
          <a:p>
            <a:pPr algn="ctr"/>
            <a:r>
              <a:rPr lang="en-US" sz="1400" dirty="0">
                <a:latin typeface="Segoe Print" panose="02000600000000000000" pitchFamily="2" charset="0"/>
              </a:rPr>
              <a:t>New Branch</a:t>
            </a:r>
          </a:p>
        </p:txBody>
      </p:sp>
      <p:cxnSp>
        <p:nvCxnSpPr>
          <p:cNvPr id="156" name="Connector: Curved 155">
            <a:extLst>
              <a:ext uri="{FF2B5EF4-FFF2-40B4-BE49-F238E27FC236}">
                <a16:creationId xmlns:a16="http://schemas.microsoft.com/office/drawing/2014/main" id="{416205FA-1F13-0BAC-11EE-F5D8731DC413}"/>
              </a:ext>
            </a:extLst>
          </p:cNvPr>
          <p:cNvCxnSpPr>
            <a:cxnSpLocks/>
            <a:stCxn id="148" idx="1"/>
            <a:endCxn id="155" idx="3"/>
          </p:cNvCxnSpPr>
          <p:nvPr/>
        </p:nvCxnSpPr>
        <p:spPr>
          <a:xfrm rot="10800000" flipV="1">
            <a:off x="3861061" y="3260074"/>
            <a:ext cx="921117" cy="79375"/>
          </a:xfrm>
          <a:prstGeom prst="curvedConnector3">
            <a:avLst>
              <a:gd name="adj1" fmla="val -7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68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Git Big Picture (Remote)</a:t>
            </a:r>
          </a:p>
        </p:txBody>
      </p:sp>
      <p:sp>
        <p:nvSpPr>
          <p:cNvPr id="51" name="Rectangle: Rounded Corners 50">
            <a:extLst>
              <a:ext uri="{FF2B5EF4-FFF2-40B4-BE49-F238E27FC236}">
                <a16:creationId xmlns:a16="http://schemas.microsoft.com/office/drawing/2014/main" id="{26DDB901-E705-9780-7DCF-ECD8D0EEEB2D}"/>
              </a:ext>
            </a:extLst>
          </p:cNvPr>
          <p:cNvSpPr/>
          <p:nvPr/>
        </p:nvSpPr>
        <p:spPr>
          <a:xfrm>
            <a:off x="6570482" y="4472708"/>
            <a:ext cx="3634692" cy="12345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latin typeface="Sakkal Majalla" panose="02000000000000000000" pitchFamily="2" charset="-78"/>
                <a:cs typeface="Sakkal Majalla" panose="02000000000000000000" pitchFamily="2" charset="-78"/>
              </a:rPr>
              <a:t>Remote Project</a:t>
            </a:r>
          </a:p>
        </p:txBody>
      </p:sp>
      <p:sp>
        <p:nvSpPr>
          <p:cNvPr id="52" name="Rectangle: Rounded Corners 51">
            <a:extLst>
              <a:ext uri="{FF2B5EF4-FFF2-40B4-BE49-F238E27FC236}">
                <a16:creationId xmlns:a16="http://schemas.microsoft.com/office/drawing/2014/main" id="{B02E4217-F03A-2A06-71F7-2A1B02A02927}"/>
              </a:ext>
            </a:extLst>
          </p:cNvPr>
          <p:cNvSpPr/>
          <p:nvPr/>
        </p:nvSpPr>
        <p:spPr>
          <a:xfrm>
            <a:off x="2487147" y="4731772"/>
            <a:ext cx="1216609" cy="421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Local 2</a:t>
            </a:r>
          </a:p>
        </p:txBody>
      </p:sp>
      <p:sp>
        <p:nvSpPr>
          <p:cNvPr id="53" name="Rectangle: Rounded Corners 52">
            <a:extLst>
              <a:ext uri="{FF2B5EF4-FFF2-40B4-BE49-F238E27FC236}">
                <a16:creationId xmlns:a16="http://schemas.microsoft.com/office/drawing/2014/main" id="{908E2AE2-3CED-5361-48C4-0C5132F9213C}"/>
              </a:ext>
            </a:extLst>
          </p:cNvPr>
          <p:cNvSpPr/>
          <p:nvPr/>
        </p:nvSpPr>
        <p:spPr>
          <a:xfrm>
            <a:off x="2487146" y="5568725"/>
            <a:ext cx="1216609" cy="421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Local 3</a:t>
            </a:r>
          </a:p>
        </p:txBody>
      </p:sp>
      <p:sp>
        <p:nvSpPr>
          <p:cNvPr id="54" name="Rectangle: Rounded Corners 53">
            <a:extLst>
              <a:ext uri="{FF2B5EF4-FFF2-40B4-BE49-F238E27FC236}">
                <a16:creationId xmlns:a16="http://schemas.microsoft.com/office/drawing/2014/main" id="{0CC3A061-5423-C4CE-770F-95482454E352}"/>
              </a:ext>
            </a:extLst>
          </p:cNvPr>
          <p:cNvSpPr/>
          <p:nvPr/>
        </p:nvSpPr>
        <p:spPr>
          <a:xfrm>
            <a:off x="2487147" y="3894818"/>
            <a:ext cx="1216609" cy="421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Local 1</a:t>
            </a:r>
          </a:p>
        </p:txBody>
      </p:sp>
      <p:cxnSp>
        <p:nvCxnSpPr>
          <p:cNvPr id="24" name="Connector: Curved 23">
            <a:extLst>
              <a:ext uri="{FF2B5EF4-FFF2-40B4-BE49-F238E27FC236}">
                <a16:creationId xmlns:a16="http://schemas.microsoft.com/office/drawing/2014/main" id="{94E3461F-3834-ED45-FC4B-34C6D97B7CA9}"/>
              </a:ext>
            </a:extLst>
          </p:cNvPr>
          <p:cNvCxnSpPr>
            <a:cxnSpLocks/>
            <a:stCxn id="54" idx="0"/>
            <a:endCxn id="51" idx="0"/>
          </p:cNvCxnSpPr>
          <p:nvPr/>
        </p:nvCxnSpPr>
        <p:spPr>
          <a:xfrm rot="16200000" flipH="1">
            <a:off x="5452695" y="1537575"/>
            <a:ext cx="577890" cy="5292376"/>
          </a:xfrm>
          <a:prstGeom prst="curvedConnector3">
            <a:avLst>
              <a:gd name="adj1" fmla="val -395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B5E4D133-477B-A390-D40E-5246A469146C}"/>
              </a:ext>
            </a:extLst>
          </p:cNvPr>
          <p:cNvCxnSpPr>
            <a:cxnSpLocks/>
            <a:stCxn id="51" idx="1"/>
            <a:endCxn id="54" idx="3"/>
          </p:cNvCxnSpPr>
          <p:nvPr/>
        </p:nvCxnSpPr>
        <p:spPr>
          <a:xfrm rot="10800000">
            <a:off x="3703756" y="4105766"/>
            <a:ext cx="2866726" cy="98422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Curved 79">
            <a:extLst>
              <a:ext uri="{FF2B5EF4-FFF2-40B4-BE49-F238E27FC236}">
                <a16:creationId xmlns:a16="http://schemas.microsoft.com/office/drawing/2014/main" id="{77E442CA-C99D-BD22-0A21-A33D2364011D}"/>
              </a:ext>
            </a:extLst>
          </p:cNvPr>
          <p:cNvCxnSpPr>
            <a:cxnSpLocks/>
            <a:stCxn id="51" idx="1"/>
            <a:endCxn id="52" idx="3"/>
          </p:cNvCxnSpPr>
          <p:nvPr/>
        </p:nvCxnSpPr>
        <p:spPr>
          <a:xfrm rot="10800000">
            <a:off x="3703756" y="4942720"/>
            <a:ext cx="2866726" cy="1472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Curved 82">
            <a:extLst>
              <a:ext uri="{FF2B5EF4-FFF2-40B4-BE49-F238E27FC236}">
                <a16:creationId xmlns:a16="http://schemas.microsoft.com/office/drawing/2014/main" id="{AA797705-577D-0762-438B-A864F28E2B65}"/>
              </a:ext>
            </a:extLst>
          </p:cNvPr>
          <p:cNvCxnSpPr>
            <a:cxnSpLocks/>
            <a:stCxn id="51" idx="1"/>
            <a:endCxn id="53" idx="3"/>
          </p:cNvCxnSpPr>
          <p:nvPr/>
        </p:nvCxnSpPr>
        <p:spPr>
          <a:xfrm rot="10800000" flipV="1">
            <a:off x="3703756" y="5089988"/>
            <a:ext cx="2866727" cy="6896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Curved 85">
            <a:extLst>
              <a:ext uri="{FF2B5EF4-FFF2-40B4-BE49-F238E27FC236}">
                <a16:creationId xmlns:a16="http://schemas.microsoft.com/office/drawing/2014/main" id="{FECB9209-15F3-C21D-8247-1B2A7437C608}"/>
              </a:ext>
            </a:extLst>
          </p:cNvPr>
          <p:cNvCxnSpPr>
            <a:cxnSpLocks/>
            <a:stCxn id="53" idx="2"/>
            <a:endCxn id="51" idx="2"/>
          </p:cNvCxnSpPr>
          <p:nvPr/>
        </p:nvCxnSpPr>
        <p:spPr>
          <a:xfrm rot="5400000" flipH="1" flipV="1">
            <a:off x="5599963" y="3202754"/>
            <a:ext cx="283351" cy="5292377"/>
          </a:xfrm>
          <a:prstGeom prst="curvedConnector3">
            <a:avLst>
              <a:gd name="adj1" fmla="val -8067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Curved 88">
            <a:extLst>
              <a:ext uri="{FF2B5EF4-FFF2-40B4-BE49-F238E27FC236}">
                <a16:creationId xmlns:a16="http://schemas.microsoft.com/office/drawing/2014/main" id="{7BDDB271-DBC2-C738-E6EC-F33C8186C50C}"/>
              </a:ext>
            </a:extLst>
          </p:cNvPr>
          <p:cNvCxnSpPr>
            <a:cxnSpLocks/>
            <a:stCxn id="52" idx="1"/>
            <a:endCxn id="51" idx="3"/>
          </p:cNvCxnSpPr>
          <p:nvPr/>
        </p:nvCxnSpPr>
        <p:spPr>
          <a:xfrm rot="10800000" flipH="1" flipV="1">
            <a:off x="2487146" y="4942718"/>
            <a:ext cx="7718027" cy="147269"/>
          </a:xfrm>
          <a:prstGeom prst="curvedConnector5">
            <a:avLst>
              <a:gd name="adj1" fmla="val -11650"/>
              <a:gd name="adj2" fmla="val 1150403"/>
              <a:gd name="adj3" fmla="val 10559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Rounded Corners 108">
            <a:extLst>
              <a:ext uri="{FF2B5EF4-FFF2-40B4-BE49-F238E27FC236}">
                <a16:creationId xmlns:a16="http://schemas.microsoft.com/office/drawing/2014/main" id="{765E3419-00E2-25FD-7304-EA5CEA18ABCC}"/>
              </a:ext>
            </a:extLst>
          </p:cNvPr>
          <p:cNvSpPr/>
          <p:nvPr/>
        </p:nvSpPr>
        <p:spPr>
          <a:xfrm>
            <a:off x="6875282" y="1728624"/>
            <a:ext cx="3634692" cy="12345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latin typeface="Sakkal Majalla" panose="02000000000000000000" pitchFamily="2" charset="-78"/>
                <a:cs typeface="Sakkal Majalla" panose="02000000000000000000" pitchFamily="2" charset="-78"/>
              </a:rPr>
              <a:t>Remote Project</a:t>
            </a:r>
          </a:p>
        </p:txBody>
      </p:sp>
      <p:sp>
        <p:nvSpPr>
          <p:cNvPr id="110" name="Rectangle: Rounded Corners 109">
            <a:extLst>
              <a:ext uri="{FF2B5EF4-FFF2-40B4-BE49-F238E27FC236}">
                <a16:creationId xmlns:a16="http://schemas.microsoft.com/office/drawing/2014/main" id="{B083C281-9581-F284-CF6B-C282FEC5E30C}"/>
              </a:ext>
            </a:extLst>
          </p:cNvPr>
          <p:cNvSpPr/>
          <p:nvPr/>
        </p:nvSpPr>
        <p:spPr>
          <a:xfrm>
            <a:off x="2512981" y="2144409"/>
            <a:ext cx="1216609" cy="421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Local</a:t>
            </a:r>
          </a:p>
        </p:txBody>
      </p:sp>
      <p:cxnSp>
        <p:nvCxnSpPr>
          <p:cNvPr id="111" name="Connector: Curved 110">
            <a:extLst>
              <a:ext uri="{FF2B5EF4-FFF2-40B4-BE49-F238E27FC236}">
                <a16:creationId xmlns:a16="http://schemas.microsoft.com/office/drawing/2014/main" id="{4B96849E-56DB-19D8-B214-DC32384F4B32}"/>
              </a:ext>
            </a:extLst>
          </p:cNvPr>
          <p:cNvCxnSpPr>
            <a:cxnSpLocks/>
            <a:stCxn id="110" idx="0"/>
            <a:endCxn id="109" idx="0"/>
          </p:cNvCxnSpPr>
          <p:nvPr/>
        </p:nvCxnSpPr>
        <p:spPr>
          <a:xfrm rot="5400000" flipH="1" flipV="1">
            <a:off x="5699065" y="-849154"/>
            <a:ext cx="415785" cy="5571342"/>
          </a:xfrm>
          <a:prstGeom prst="curvedConnector3">
            <a:avLst>
              <a:gd name="adj1" fmla="val 15498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Curved 116">
            <a:extLst>
              <a:ext uri="{FF2B5EF4-FFF2-40B4-BE49-F238E27FC236}">
                <a16:creationId xmlns:a16="http://schemas.microsoft.com/office/drawing/2014/main" id="{760BAB75-C105-7D9D-356D-6FC99A0C3E8B}"/>
              </a:ext>
            </a:extLst>
          </p:cNvPr>
          <p:cNvCxnSpPr>
            <a:cxnSpLocks/>
          </p:cNvCxnSpPr>
          <p:nvPr/>
        </p:nvCxnSpPr>
        <p:spPr>
          <a:xfrm rot="5400000" flipH="1">
            <a:off x="5708517" y="-20928"/>
            <a:ext cx="396881" cy="5571342"/>
          </a:xfrm>
          <a:prstGeom prst="curvedConnector3">
            <a:avLst>
              <a:gd name="adj1" fmla="val -575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A2B4EAF2-DF30-46BE-88EF-1F90E4BDC74B}"/>
              </a:ext>
            </a:extLst>
          </p:cNvPr>
          <p:cNvSpPr txBox="1"/>
          <p:nvPr/>
        </p:nvSpPr>
        <p:spPr>
          <a:xfrm>
            <a:off x="4966576" y="1246722"/>
            <a:ext cx="1880760" cy="307777"/>
          </a:xfrm>
          <a:prstGeom prst="rect">
            <a:avLst/>
          </a:prstGeom>
          <a:noFill/>
        </p:spPr>
        <p:txBody>
          <a:bodyPr wrap="square" rtlCol="0">
            <a:spAutoFit/>
          </a:bodyPr>
          <a:lstStyle/>
          <a:p>
            <a:pPr algn="ctr"/>
            <a:r>
              <a:rPr lang="en-US" sz="1400" dirty="0">
                <a:latin typeface="Segoe Print" panose="02000600000000000000" pitchFamily="2" charset="0"/>
              </a:rPr>
              <a:t>Push</a:t>
            </a:r>
          </a:p>
        </p:txBody>
      </p:sp>
      <p:sp>
        <p:nvSpPr>
          <p:cNvPr id="123" name="TextBox 122">
            <a:extLst>
              <a:ext uri="{FF2B5EF4-FFF2-40B4-BE49-F238E27FC236}">
                <a16:creationId xmlns:a16="http://schemas.microsoft.com/office/drawing/2014/main" id="{B2E9CB65-2E75-1776-59E8-6234331F2BDC}"/>
              </a:ext>
            </a:extLst>
          </p:cNvPr>
          <p:cNvSpPr txBox="1"/>
          <p:nvPr/>
        </p:nvSpPr>
        <p:spPr>
          <a:xfrm>
            <a:off x="4384418" y="2914767"/>
            <a:ext cx="3045076" cy="307777"/>
          </a:xfrm>
          <a:prstGeom prst="rect">
            <a:avLst/>
          </a:prstGeom>
          <a:noFill/>
        </p:spPr>
        <p:txBody>
          <a:bodyPr wrap="square" rtlCol="0">
            <a:spAutoFit/>
          </a:bodyPr>
          <a:lstStyle/>
          <a:p>
            <a:pPr algn="ctr"/>
            <a:r>
              <a:rPr lang="en-US" sz="1400" dirty="0">
                <a:latin typeface="Segoe Print" panose="02000600000000000000" pitchFamily="2" charset="0"/>
              </a:rPr>
              <a:t>Pull (Clone for first time)</a:t>
            </a:r>
          </a:p>
        </p:txBody>
      </p:sp>
    </p:spTree>
    <p:extLst>
      <p:ext uri="{BB962C8B-B14F-4D97-AF65-F5344CB8AC3E}">
        <p14:creationId xmlns:p14="http://schemas.microsoft.com/office/powerpoint/2010/main" val="310219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Git Notes(Remote)</a:t>
            </a:r>
          </a:p>
        </p:txBody>
      </p:sp>
      <p:sp>
        <p:nvSpPr>
          <p:cNvPr id="20" name="Rectangle: Rounded Corners 19">
            <a:extLst>
              <a:ext uri="{FF2B5EF4-FFF2-40B4-BE49-F238E27FC236}">
                <a16:creationId xmlns:a16="http://schemas.microsoft.com/office/drawing/2014/main" id="{2A051D2A-FC0C-D9B7-2F12-C934D614E41A}"/>
              </a:ext>
            </a:extLst>
          </p:cNvPr>
          <p:cNvSpPr/>
          <p:nvPr/>
        </p:nvSpPr>
        <p:spPr>
          <a:xfrm>
            <a:off x="0" y="1033669"/>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Every local have specific contributor.</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Contributors can have some branches just for themselves and don’t push that branch. But every contributor can have one master or main branch that certainly is on remote and on local.</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In First Starter contributor make repository and make “git </a:t>
            </a:r>
            <a:r>
              <a:rPr lang="en-US" sz="3200" dirty="0" err="1">
                <a:ln w="0"/>
                <a:solidFill>
                  <a:schemeClr val="tx1"/>
                </a:solidFill>
                <a:effectLst>
                  <a:outerShdw blurRad="38100" dist="19050" dir="2700000" algn="tl" rotWithShape="0">
                    <a:schemeClr val="dk1">
                      <a:alpha val="40000"/>
                    </a:schemeClr>
                  </a:outerShdw>
                </a:effectLst>
                <a:latin typeface="Poor Richard" panose="02080502050505020702" pitchFamily="18" charset="0"/>
              </a:rPr>
              <a:t>init</a:t>
            </a: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and add first files and push to the remote project.</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For first time that one contributor has not </a:t>
            </a:r>
            <a:r>
              <a:rPr lang="en-US" sz="3200" dirty="0" err="1">
                <a:ln w="0"/>
                <a:solidFill>
                  <a:schemeClr val="tx1"/>
                </a:solidFill>
                <a:effectLst>
                  <a:outerShdw blurRad="38100" dist="19050" dir="2700000" algn="tl" rotWithShape="0">
                    <a:schemeClr val="dk1">
                      <a:alpha val="40000"/>
                    </a:schemeClr>
                  </a:outerShdw>
                </a:effectLst>
                <a:latin typeface="Poor Richard" panose="02080502050505020702" pitchFamily="18" charset="0"/>
              </a:rPr>
              <a:t>exsisting</a:t>
            </a: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project, he should make “git clone” the project to his local system.</a:t>
            </a:r>
            <a:endPar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316746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Search bar Github.com</a:t>
            </a:r>
          </a:p>
        </p:txBody>
      </p:sp>
      <p:sp>
        <p:nvSpPr>
          <p:cNvPr id="3" name="Rectangle: Rounded Corners 2">
            <a:extLst>
              <a:ext uri="{FF2B5EF4-FFF2-40B4-BE49-F238E27FC236}">
                <a16:creationId xmlns:a16="http://schemas.microsoft.com/office/drawing/2014/main" id="{EA2FC01D-16C5-48D7-8B7C-B82949EA46C4}"/>
              </a:ext>
            </a:extLst>
          </p:cNvPr>
          <p:cNvSpPr/>
          <p:nvPr/>
        </p:nvSpPr>
        <p:spPr>
          <a:xfrm>
            <a:off x="0" y="1033669"/>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Search bar in github.com can be very useful. It search the word inputted word in scope that you are now for example if you are in the specific repository it search inputted word in that repository and you search in first page of github.com it search the word in all of repository in the world!</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After search you can find your searched word in Codes, Commits, Issues, Discussions, Packages and Wikis.</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You can see the programming languages that use from the inputted word.</a:t>
            </a:r>
          </a:p>
          <a:p>
            <a:pPr algn="just"/>
            <a:endPar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200275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Comparing codes</a:t>
            </a:r>
          </a:p>
        </p:txBody>
      </p:sp>
      <p:sp>
        <p:nvSpPr>
          <p:cNvPr id="3" name="Rectangle: Rounded Corners 2">
            <a:extLst>
              <a:ext uri="{FF2B5EF4-FFF2-40B4-BE49-F238E27FC236}">
                <a16:creationId xmlns:a16="http://schemas.microsoft.com/office/drawing/2014/main" id="{EA2FC01D-16C5-48D7-8B7C-B82949EA46C4}"/>
              </a:ext>
            </a:extLst>
          </p:cNvPr>
          <p:cNvSpPr/>
          <p:nvPr/>
        </p:nvSpPr>
        <p:spPr>
          <a:xfrm>
            <a:off x="0" y="1033669"/>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Comparing two Branches:</a:t>
            </a:r>
          </a:p>
          <a:p>
            <a:pPr lvl="1" algn="just"/>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Go to Address:</a:t>
            </a:r>
          </a:p>
          <a:p>
            <a:pPr lvl="1" algn="just"/>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github.com/&lt;user-name&gt;/&lt;repo-name&gt;/compare/ </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Comparing two Commits:</a:t>
            </a:r>
          </a:p>
          <a:p>
            <a:pPr lvl="2" algn="just"/>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Go to Address:</a:t>
            </a:r>
          </a:p>
          <a:p>
            <a:pPr lvl="2" algn="just"/>
            <a:r>
              <a:rPr lang="en-US" sz="24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a:t>
            </a:r>
            <a:r>
              <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github.com/&lt;user-name&gt;/&lt;repo-name&gt;/compare/&lt;commit1 Address&gt;…&lt;commit2Address&gt;</a:t>
            </a:r>
            <a:endPar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a:p>
            <a:pPr algn="just"/>
            <a:endPar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256292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Links</a:t>
            </a:r>
          </a:p>
        </p:txBody>
      </p:sp>
      <p:sp>
        <p:nvSpPr>
          <p:cNvPr id="3" name="Rectangle: Rounded Corners 2">
            <a:extLst>
              <a:ext uri="{FF2B5EF4-FFF2-40B4-BE49-F238E27FC236}">
                <a16:creationId xmlns:a16="http://schemas.microsoft.com/office/drawing/2014/main" id="{EA2FC01D-16C5-48D7-8B7C-B82949EA46C4}"/>
              </a:ext>
            </a:extLst>
          </p:cNvPr>
          <p:cNvSpPr/>
          <p:nvPr/>
        </p:nvSpPr>
        <p:spPr>
          <a:xfrm>
            <a:off x="0" y="1033669"/>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hlinkClick r:id="rId2"/>
              </a:rPr>
              <a:t>Atlassian Tutorial</a:t>
            </a:r>
            <a:endPar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hlinkClick r:id="rId3"/>
              </a:rPr>
              <a:t>GitHub Docs</a:t>
            </a:r>
            <a:endPar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a:p>
            <a:pPr algn="just"/>
            <a:endPar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66055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C094C6-305A-49C7-B55B-1C8B6C1E3B30}"/>
              </a:ext>
            </a:extLst>
          </p:cNvPr>
          <p:cNvSpPr/>
          <p:nvPr/>
        </p:nvSpPr>
        <p:spPr>
          <a:xfrm>
            <a:off x="0" y="516834"/>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66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End…</a:t>
            </a:r>
            <a:endParaRPr lang="en-US" sz="344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2317743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Celestial design</Template>
  <TotalTime>4417</TotalTime>
  <Words>362</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Abhaya Libre</vt:lpstr>
      <vt:lpstr>Arial</vt:lpstr>
      <vt:lpstr>Calibri</vt:lpstr>
      <vt:lpstr>Calibri Light</vt:lpstr>
      <vt:lpstr>Maiandra GD</vt:lpstr>
      <vt:lpstr>Poor Richard</vt:lpstr>
      <vt:lpstr>Sakkal Majalla</vt:lpstr>
      <vt:lpstr>Segoe Print</vt:lpstr>
      <vt:lpstr>Celestial</vt:lpstr>
      <vt:lpstr>Learning Git</vt:lpstr>
      <vt:lpstr>Blank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Flutter</dc:title>
  <dc:creator>User</dc:creator>
  <cp:lastModifiedBy>Abbas Yazdanmehr</cp:lastModifiedBy>
  <cp:revision>83</cp:revision>
  <dcterms:created xsi:type="dcterms:W3CDTF">2021-03-28T06:11:10Z</dcterms:created>
  <dcterms:modified xsi:type="dcterms:W3CDTF">2022-07-04T08:18:36Z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