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sldIdLst>
    <p:sldId id="256" r:id="rId2"/>
    <p:sldId id="257" r:id="rId3"/>
    <p:sldId id="319" r:id="rId4"/>
    <p:sldId id="323" r:id="rId5"/>
    <p:sldId id="322" r:id="rId6"/>
    <p:sldId id="320" r:id="rId7"/>
    <p:sldId id="313" r:id="rId8"/>
    <p:sldId id="303" r:id="rId9"/>
    <p:sldId id="304" r:id="rId10"/>
    <p:sldId id="321" r:id="rId11"/>
    <p:sldId id="337" r:id="rId12"/>
    <p:sldId id="339" r:id="rId13"/>
    <p:sldId id="317" r:id="rId14"/>
    <p:sldId id="357" r:id="rId15"/>
    <p:sldId id="338" r:id="rId16"/>
    <p:sldId id="318" r:id="rId17"/>
    <p:sldId id="330" r:id="rId18"/>
    <p:sldId id="329" r:id="rId19"/>
    <p:sldId id="324" r:id="rId20"/>
    <p:sldId id="325" r:id="rId21"/>
    <p:sldId id="326" r:id="rId22"/>
    <p:sldId id="327" r:id="rId23"/>
    <p:sldId id="328" r:id="rId24"/>
    <p:sldId id="331" r:id="rId25"/>
    <p:sldId id="333" r:id="rId26"/>
    <p:sldId id="335" r:id="rId27"/>
    <p:sldId id="336" r:id="rId28"/>
    <p:sldId id="340" r:id="rId29"/>
    <p:sldId id="341" r:id="rId30"/>
    <p:sldId id="342" r:id="rId31"/>
    <p:sldId id="343" r:id="rId32"/>
    <p:sldId id="345" r:id="rId33"/>
    <p:sldId id="344" r:id="rId34"/>
    <p:sldId id="346" r:id="rId35"/>
    <p:sldId id="347" r:id="rId36"/>
    <p:sldId id="348" r:id="rId37"/>
    <p:sldId id="349" r:id="rId38"/>
    <p:sldId id="350" r:id="rId39"/>
    <p:sldId id="351" r:id="rId40"/>
    <p:sldId id="352" r:id="rId41"/>
    <p:sldId id="353" r:id="rId42"/>
    <p:sldId id="354" r:id="rId43"/>
    <p:sldId id="315" r:id="rId44"/>
    <p:sldId id="355" r:id="rId45"/>
    <p:sldId id="356" r:id="rId46"/>
    <p:sldId id="307" r:id="rId47"/>
  </p:sldIdLst>
  <p:sldSz cx="9144000" cy="6858000" type="screen4x3"/>
  <p:notesSz cx="6858000" cy="9144000"/>
  <p:custDataLst>
    <p:tags r:id="rId4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B4B4B4"/>
    <a:srgbClr val="2355E1"/>
    <a:srgbClr val="960000"/>
    <a:srgbClr val="D08466"/>
    <a:srgbClr val="DBD9C7"/>
    <a:srgbClr val="DCDAC8"/>
    <a:srgbClr val="315883"/>
    <a:srgbClr val="E3A34B"/>
    <a:srgbClr val="33474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9468" autoAdjust="0"/>
    <p:restoredTop sz="94291" autoAdjust="0"/>
  </p:normalViewPr>
  <p:slideViewPr>
    <p:cSldViewPr>
      <p:cViewPr varScale="1">
        <p:scale>
          <a:sx n="59" d="100"/>
          <a:sy n="59" d="100"/>
        </p:scale>
        <p:origin x="90" y="552"/>
      </p:cViewPr>
      <p:guideLst>
        <p:guide orient="horz" pos="2160"/>
        <p:guide pos="2880"/>
      </p:guideLst>
    </p:cSldViewPr>
  </p:slideViewPr>
  <p:outlineViewPr>
    <p:cViewPr>
      <p:scale>
        <a:sx n="33" d="100"/>
        <a:sy n="33" d="100"/>
      </p:scale>
      <p:origin x="0" y="-10098"/>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title>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Sheet1!$E$14</c:f>
              <c:strCache>
                <c:ptCount val="1"/>
                <c:pt idx="0">
                  <c:v>Accuracy ( % age)</c:v>
                </c:pt>
              </c:strCache>
            </c:strRef>
          </c:tx>
          <c:spPr>
            <a:solidFill>
              <a:srgbClr val="00B0F0">
                <a:alpha val="85000"/>
              </a:srgbClr>
            </a:solidFill>
            <a:ln w="9525" cap="flat" cmpd="sng" algn="ctr">
              <a:solidFill>
                <a:schemeClr val="lt1">
                  <a:alpha val="50000"/>
                </a:schemeClr>
              </a:solidFill>
              <a:round/>
            </a:ln>
            <a:effectLst/>
          </c:spPr>
          <c:invertIfNegative val="0"/>
          <c:dPt>
            <c:idx val="8"/>
            <c:invertIfNegative val="0"/>
            <c:bubble3D val="0"/>
            <c:spPr>
              <a:solidFill>
                <a:srgbClr val="FF0000">
                  <a:alpha val="85000"/>
                </a:srgbClr>
              </a:solidFill>
              <a:ln w="9525" cap="flat" cmpd="sng" algn="ctr">
                <a:solidFill>
                  <a:schemeClr val="lt1">
                    <a:alpha val="50000"/>
                  </a:schemeClr>
                </a:solidFill>
                <a:round/>
              </a:ln>
              <a:effectLst/>
            </c:spPr>
            <c:extLst>
              <c:ext xmlns:c16="http://schemas.microsoft.com/office/drawing/2014/chart" uri="{C3380CC4-5D6E-409C-BE32-E72D297353CC}">
                <c16:uniqueId val="{00000000-B965-43F4-AEB1-DAC5236D52D5}"/>
              </c:ext>
            </c:extLst>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Sheet1!$D$15:$D$23</c:f>
              <c:strCache>
                <c:ptCount val="9"/>
                <c:pt idx="0">
                  <c:v>Non mested generalized Exampler (NNGE)</c:v>
                </c:pt>
                <c:pt idx="1">
                  <c:v>JRipper+Adaboost</c:v>
                </c:pt>
                <c:pt idx="2">
                  <c:v>Sequential Pattern Mining algorithm</c:v>
                </c:pt>
                <c:pt idx="3">
                  <c:v>Temporal state-based specifications Learning</c:v>
                </c:pt>
                <c:pt idx="4">
                  <c:v>Fuzzy c-means (FCM) algorithm combined with the fuzzy inference system (FIS)</c:v>
                </c:pt>
                <c:pt idx="5">
                  <c:v>Specification-Based and Decision trees, instance-based learning and NNGE</c:v>
                </c:pt>
                <c:pt idx="6">
                  <c:v>Extreme Learning Machine (ELM) model optimized by the Adaptive Elitist Differential Evolution algorithm (AEDE)</c:v>
                </c:pt>
                <c:pt idx="7">
                  <c:v>Stacked Autoencoders</c:v>
                </c:pt>
                <c:pt idx="8">
                  <c:v>Flare (Proposed Decision Engine)</c:v>
                </c:pt>
              </c:strCache>
            </c:strRef>
          </c:cat>
          <c:val>
            <c:numRef>
              <c:f>Sheet1!$E$15:$E$23</c:f>
              <c:numCache>
                <c:formatCode>0.00</c:formatCode>
                <c:ptCount val="9"/>
                <c:pt idx="0">
                  <c:v>94</c:v>
                </c:pt>
                <c:pt idx="1">
                  <c:v>95</c:v>
                </c:pt>
                <c:pt idx="2">
                  <c:v>93.21</c:v>
                </c:pt>
                <c:pt idx="3">
                  <c:v>90.4</c:v>
                </c:pt>
                <c:pt idx="4">
                  <c:v>99.11</c:v>
                </c:pt>
                <c:pt idx="5">
                  <c:v>96</c:v>
                </c:pt>
                <c:pt idx="6">
                  <c:v>96.55</c:v>
                </c:pt>
                <c:pt idx="7">
                  <c:v>98.94</c:v>
                </c:pt>
                <c:pt idx="8">
                  <c:v>94.69</c:v>
                </c:pt>
              </c:numCache>
            </c:numRef>
          </c:val>
          <c:extLst>
            <c:ext xmlns:c16="http://schemas.microsoft.com/office/drawing/2014/chart" uri="{C3380CC4-5D6E-409C-BE32-E72D297353CC}">
              <c16:uniqueId val="{00000001-B965-43F4-AEB1-DAC5236D52D5}"/>
            </c:ext>
          </c:extLst>
        </c:ser>
        <c:dLbls>
          <c:dLblPos val="inEnd"/>
          <c:showLegendKey val="0"/>
          <c:showVal val="1"/>
          <c:showCatName val="0"/>
          <c:showSerName val="0"/>
          <c:showPercent val="0"/>
          <c:showBubbleSize val="0"/>
        </c:dLbls>
        <c:gapWidth val="65"/>
        <c:axId val="419463872"/>
        <c:axId val="419464960"/>
      </c:barChart>
      <c:catAx>
        <c:axId val="419463872"/>
        <c:scaling>
          <c:orientation val="minMax"/>
        </c:scaling>
        <c:delete val="0"/>
        <c:axPos val="l"/>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197" b="0" i="0" u="none" strike="noStrike" kern="1200" cap="all" baseline="0">
                <a:solidFill>
                  <a:schemeClr val="dk1">
                    <a:lumMod val="75000"/>
                    <a:lumOff val="25000"/>
                  </a:schemeClr>
                </a:solidFill>
                <a:latin typeface="+mn-lt"/>
                <a:ea typeface="+mn-ea"/>
                <a:cs typeface="+mn-cs"/>
              </a:defRPr>
            </a:pPr>
            <a:endParaRPr lang="en-US"/>
          </a:p>
        </c:txPr>
        <c:crossAx val="419464960"/>
        <c:crosses val="autoZero"/>
        <c:auto val="1"/>
        <c:lblAlgn val="ctr"/>
        <c:lblOffset val="100"/>
        <c:noMultiLvlLbl val="0"/>
      </c:catAx>
      <c:valAx>
        <c:axId val="419464960"/>
        <c:scaling>
          <c:orientation val="minMax"/>
        </c:scaling>
        <c:delete val="1"/>
        <c:axPos val="b"/>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0.00" sourceLinked="1"/>
        <c:majorTickMark val="none"/>
        <c:minorTickMark val="none"/>
        <c:tickLblPos val="nextTo"/>
        <c:crossAx val="419463872"/>
        <c:crosses val="autoZero"/>
        <c:crossBetween val="between"/>
      </c:valAx>
      <c:spPr>
        <a:noFill/>
        <a:ln>
          <a:noFill/>
        </a:ln>
        <a:effectLst/>
      </c:spPr>
    </c:plotArea>
    <c:plotVisOnly val="1"/>
    <c:dispBlanksAs val="gap"/>
    <c:showDLblsOverMax val="0"/>
  </c:chart>
  <c:spPr>
    <a:solidFill>
      <a:schemeClr val="accent1">
        <a:lumMod val="40000"/>
        <a:lumOff val="60000"/>
      </a:schemeClr>
    </a:soli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Sheet1!$F$28</c:f>
              <c:strCache>
                <c:ptCount val="1"/>
                <c:pt idx="0">
                  <c:v>Correctly Classified (% age)</c:v>
                </c:pt>
              </c:strCache>
            </c:strRef>
          </c:tx>
          <c:spPr>
            <a:solidFill>
              <a:srgbClr val="92D050">
                <a:alpha val="85000"/>
              </a:srgbClr>
            </a:solidFill>
            <a:ln w="9525" cap="flat" cmpd="sng" algn="ctr">
              <a:solidFill>
                <a:schemeClr val="lt1">
                  <a:alpha val="50000"/>
                </a:schemeClr>
              </a:solidFill>
              <a:round/>
            </a:ln>
            <a:effectLst/>
          </c:spPr>
          <c:invertIfNegative val="0"/>
          <c:dPt>
            <c:idx val="6"/>
            <c:invertIfNegative val="0"/>
            <c:bubble3D val="0"/>
            <c:spPr>
              <a:solidFill>
                <a:srgbClr val="FF0000">
                  <a:alpha val="85000"/>
                </a:srgbClr>
              </a:solidFill>
              <a:ln w="9525" cap="flat" cmpd="sng" algn="ctr">
                <a:solidFill>
                  <a:schemeClr val="lt1">
                    <a:alpha val="50000"/>
                  </a:schemeClr>
                </a:solidFill>
                <a:round/>
              </a:ln>
              <a:effectLst/>
            </c:spPr>
            <c:extLst>
              <c:ext xmlns:c16="http://schemas.microsoft.com/office/drawing/2014/chart" uri="{C3380CC4-5D6E-409C-BE32-E72D297353CC}">
                <c16:uniqueId val="{00000000-A66F-4BC4-8AAC-36812F364469}"/>
              </c:ext>
            </c:extLst>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Sheet1!$E$29:$E$35</c:f>
              <c:strCache>
                <c:ptCount val="7"/>
                <c:pt idx="0">
                  <c:v>MultiLayer Perceptron</c:v>
                </c:pt>
                <c:pt idx="1">
                  <c:v>Naïve Bayes</c:v>
                </c:pt>
                <c:pt idx="2">
                  <c:v>Iterative Dichotomiser 3</c:v>
                </c:pt>
                <c:pt idx="3">
                  <c:v>Random Forest </c:v>
                </c:pt>
                <c:pt idx="4">
                  <c:v>Jrip</c:v>
                </c:pt>
                <c:pt idx="5">
                  <c:v>Sequential minimal optimization</c:v>
                </c:pt>
                <c:pt idx="6">
                  <c:v>Flare (Proposed Decision Engine)</c:v>
                </c:pt>
              </c:strCache>
            </c:strRef>
          </c:cat>
          <c:val>
            <c:numRef>
              <c:f>Sheet1!$F$29:$F$35</c:f>
              <c:numCache>
                <c:formatCode>General</c:formatCode>
                <c:ptCount val="7"/>
                <c:pt idx="0">
                  <c:v>70.63</c:v>
                </c:pt>
                <c:pt idx="1">
                  <c:v>63.91</c:v>
                </c:pt>
                <c:pt idx="2">
                  <c:v>74.72</c:v>
                </c:pt>
                <c:pt idx="3">
                  <c:v>100</c:v>
                </c:pt>
                <c:pt idx="4">
                  <c:v>73.78</c:v>
                </c:pt>
                <c:pt idx="5">
                  <c:v>71.209999999999994</c:v>
                </c:pt>
                <c:pt idx="6">
                  <c:v>94.69</c:v>
                </c:pt>
              </c:numCache>
            </c:numRef>
          </c:val>
          <c:extLst>
            <c:ext xmlns:c16="http://schemas.microsoft.com/office/drawing/2014/chart" uri="{C3380CC4-5D6E-409C-BE32-E72D297353CC}">
              <c16:uniqueId val="{00000001-A66F-4BC4-8AAC-36812F364469}"/>
            </c:ext>
          </c:extLst>
        </c:ser>
        <c:dLbls>
          <c:dLblPos val="inEnd"/>
          <c:showLegendKey val="0"/>
          <c:showVal val="1"/>
          <c:showCatName val="0"/>
          <c:showSerName val="0"/>
          <c:showPercent val="0"/>
          <c:showBubbleSize val="0"/>
        </c:dLbls>
        <c:gapWidth val="65"/>
        <c:axId val="178832352"/>
        <c:axId val="178826912"/>
      </c:barChart>
      <c:catAx>
        <c:axId val="178832352"/>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197" b="0" i="0" u="none" strike="noStrike" kern="1200" cap="all" baseline="0">
                <a:solidFill>
                  <a:schemeClr val="dk1">
                    <a:lumMod val="75000"/>
                    <a:lumOff val="25000"/>
                  </a:schemeClr>
                </a:solidFill>
                <a:latin typeface="+mn-lt"/>
                <a:ea typeface="+mn-ea"/>
                <a:cs typeface="+mn-cs"/>
              </a:defRPr>
            </a:pPr>
            <a:endParaRPr lang="en-US"/>
          </a:p>
        </c:txPr>
        <c:crossAx val="178826912"/>
        <c:crosses val="autoZero"/>
        <c:auto val="1"/>
        <c:lblAlgn val="ctr"/>
        <c:lblOffset val="100"/>
        <c:noMultiLvlLbl val="0"/>
      </c:catAx>
      <c:valAx>
        <c:axId val="178826912"/>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General" sourceLinked="1"/>
        <c:majorTickMark val="none"/>
        <c:minorTickMark val="none"/>
        <c:tickLblPos val="nextTo"/>
        <c:crossAx val="178832352"/>
        <c:crosses val="autoZero"/>
        <c:crossBetween val="between"/>
      </c:valAx>
      <c:spPr>
        <a:noFill/>
        <a:ln>
          <a:noFill/>
        </a:ln>
        <a:effectLst/>
      </c:spPr>
    </c:plotArea>
    <c:plotVisOnly val="1"/>
    <c:dispBlanksAs val="gap"/>
    <c:showDLblsOverMax val="0"/>
  </c:chart>
  <c:spPr>
    <a:solidFill>
      <a:schemeClr val="tx2">
        <a:lumMod val="40000"/>
        <a:lumOff val="60000"/>
      </a:schemeClr>
    </a:soli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 id="15">
  <a:schemeClr val="accent2"/>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8C0BF9-A689-43A7-A724-EFAC9930FAED}" type="datetimeFigureOut">
              <a:rPr lang="en-US" smtClean="0"/>
              <a:t>10/3/2019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E242F0-26F8-4BB0-8327-1C5B9AE24468}" type="slidenum">
              <a:rPr lang="en-US" smtClean="0"/>
              <a:t>‹#›</a:t>
            </a:fld>
            <a:endParaRPr lang="en-US"/>
          </a:p>
        </p:txBody>
      </p:sp>
    </p:spTree>
    <p:extLst>
      <p:ext uri="{BB962C8B-B14F-4D97-AF65-F5344CB8AC3E}">
        <p14:creationId xmlns:p14="http://schemas.microsoft.com/office/powerpoint/2010/main" val="36344436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a:solidFill>
                  <a:schemeClr val="tx1"/>
                </a:solidFill>
                <a:effectLst/>
                <a:latin typeface="+mn-lt"/>
                <a:ea typeface="+mn-ea"/>
                <a:cs typeface="+mn-cs"/>
              </a:rPr>
              <a:t>Pan, </a:t>
            </a:r>
            <a:r>
              <a:rPr lang="en-US" sz="1200" kern="1200" dirty="0" err="1">
                <a:solidFill>
                  <a:schemeClr val="tx1"/>
                </a:solidFill>
                <a:effectLst/>
                <a:latin typeface="+mn-lt"/>
                <a:ea typeface="+mn-ea"/>
                <a:cs typeface="+mn-cs"/>
              </a:rPr>
              <a:t>Shengyi</a:t>
            </a:r>
            <a:r>
              <a:rPr lang="en-US" sz="1200" kern="1200" dirty="0">
                <a:solidFill>
                  <a:schemeClr val="tx1"/>
                </a:solidFill>
                <a:effectLst/>
                <a:latin typeface="+mn-lt"/>
                <a:ea typeface="+mn-ea"/>
                <a:cs typeface="+mn-cs"/>
              </a:rPr>
              <a:t>, Thomas Morris, and </a:t>
            </a:r>
            <a:r>
              <a:rPr lang="en-US" sz="1200" kern="1200" dirty="0" err="1">
                <a:solidFill>
                  <a:schemeClr val="tx1"/>
                </a:solidFill>
                <a:effectLst/>
                <a:latin typeface="+mn-lt"/>
                <a:ea typeface="+mn-ea"/>
                <a:cs typeface="+mn-cs"/>
              </a:rPr>
              <a:t>Uttam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Adhikari</a:t>
            </a:r>
            <a:r>
              <a:rPr lang="en-US" sz="1200" kern="1200" dirty="0">
                <a:solidFill>
                  <a:schemeClr val="tx1"/>
                </a:solidFill>
                <a:effectLst/>
                <a:latin typeface="+mn-lt"/>
                <a:ea typeface="+mn-ea"/>
                <a:cs typeface="+mn-cs"/>
              </a:rPr>
              <a:t>. "Developing a hybrid intrusion detection system using data mining for power systems." </a:t>
            </a:r>
            <a:r>
              <a:rPr lang="en-US" sz="1200" i="1" kern="1200" dirty="0">
                <a:solidFill>
                  <a:schemeClr val="tx1"/>
                </a:solidFill>
                <a:effectLst/>
                <a:latin typeface="+mn-lt"/>
                <a:ea typeface="+mn-ea"/>
                <a:cs typeface="+mn-cs"/>
              </a:rPr>
              <a:t>IEEE Transactions on Smart Grid</a:t>
            </a:r>
            <a:r>
              <a:rPr lang="en-US" sz="1200" kern="1200" dirty="0">
                <a:solidFill>
                  <a:schemeClr val="tx1"/>
                </a:solidFill>
                <a:effectLst/>
                <a:latin typeface="+mn-lt"/>
                <a:ea typeface="+mn-ea"/>
                <a:cs typeface="+mn-cs"/>
              </a:rPr>
              <a:t> 6, no. 6 (2015): 3104-3113.</a:t>
            </a:r>
          </a:p>
          <a:p>
            <a:pPr marL="228600" indent="-228600">
              <a:buFont typeface="+mj-lt"/>
              <a:buAutoNum type="arabicPeriod"/>
            </a:pPr>
            <a:r>
              <a:rPr lang="en-US" dirty="0"/>
              <a:t>Pan, </a:t>
            </a:r>
            <a:r>
              <a:rPr lang="en-US" dirty="0" err="1"/>
              <a:t>Shengyi</a:t>
            </a:r>
            <a:r>
              <a:rPr lang="en-US" dirty="0"/>
              <a:t>, Thomas H. Morris, and </a:t>
            </a:r>
            <a:r>
              <a:rPr lang="en-US" dirty="0" err="1"/>
              <a:t>Uttam</a:t>
            </a:r>
            <a:r>
              <a:rPr lang="en-US" dirty="0"/>
              <a:t> </a:t>
            </a:r>
            <a:r>
              <a:rPr lang="en-US" dirty="0" err="1"/>
              <a:t>Adhikari</a:t>
            </a:r>
            <a:r>
              <a:rPr lang="en-US" dirty="0"/>
              <a:t>. "A Specification-based Intrusion Detection Framework for Cyber-physical Environment in Electric Power System." IJ Network Security 17, no. 2(2015): 174-188.</a:t>
            </a:r>
          </a:p>
          <a:p>
            <a:pPr marL="228600" indent="-228600">
              <a:buFont typeface="+mj-lt"/>
              <a:buAutoNum type="arabicPeriod"/>
            </a:pPr>
            <a:r>
              <a:rPr lang="en-US" sz="1200" b="0" i="0" u="none" strike="noStrike" kern="1200" baseline="0" dirty="0">
                <a:solidFill>
                  <a:schemeClr val="tx1"/>
                </a:solidFill>
                <a:latin typeface="+mn-lt"/>
                <a:ea typeface="+mn-ea"/>
                <a:cs typeface="+mn-cs"/>
              </a:rPr>
              <a:t>“</a:t>
            </a:r>
            <a:r>
              <a:rPr lang="en-US" sz="1200" b="0" i="0" u="none" strike="noStrike" kern="1200" baseline="0" dirty="0" err="1">
                <a:solidFill>
                  <a:schemeClr val="tx1"/>
                </a:solidFill>
                <a:latin typeface="+mn-lt"/>
                <a:ea typeface="+mn-ea"/>
                <a:cs typeface="+mn-cs"/>
              </a:rPr>
              <a:t>Kitsune</a:t>
            </a:r>
            <a:r>
              <a:rPr lang="en-US" sz="1200" b="0" i="0" u="none" strike="noStrike" kern="1200" baseline="0" dirty="0">
                <a:solidFill>
                  <a:schemeClr val="tx1"/>
                </a:solidFill>
                <a:latin typeface="+mn-lt"/>
                <a:ea typeface="+mn-ea"/>
                <a:cs typeface="+mn-cs"/>
              </a:rPr>
              <a:t>: An Ensemble of </a:t>
            </a:r>
            <a:r>
              <a:rPr lang="en-US" sz="1200" b="0" i="0" u="none" strike="noStrike" kern="1200" baseline="0" dirty="0" err="1">
                <a:solidFill>
                  <a:schemeClr val="tx1"/>
                </a:solidFill>
                <a:latin typeface="+mn-lt"/>
                <a:ea typeface="+mn-ea"/>
                <a:cs typeface="+mn-cs"/>
              </a:rPr>
              <a:t>Autoencoders</a:t>
            </a:r>
            <a:r>
              <a:rPr lang="en-US" sz="1200" b="0" i="0" u="none" strike="noStrike" kern="1200" baseline="0" dirty="0">
                <a:solidFill>
                  <a:schemeClr val="tx1"/>
                </a:solidFill>
                <a:latin typeface="+mn-lt"/>
                <a:ea typeface="+mn-ea"/>
                <a:cs typeface="+mn-cs"/>
              </a:rPr>
              <a:t> for Online Network Intrusion Detection” </a:t>
            </a:r>
            <a:r>
              <a:rPr lang="es-ES" sz="1200" b="0" i="0" u="none" strike="noStrike" kern="1200" baseline="0" dirty="0">
                <a:solidFill>
                  <a:schemeClr val="tx1"/>
                </a:solidFill>
                <a:latin typeface="+mn-lt"/>
                <a:ea typeface="+mn-ea"/>
                <a:cs typeface="+mn-cs"/>
              </a:rPr>
              <a:t>NDSS ’18, 18-21 </a:t>
            </a:r>
            <a:r>
              <a:rPr lang="es-ES" sz="1200" b="0" i="0" u="none" strike="noStrike" kern="1200" baseline="0" dirty="0" err="1">
                <a:solidFill>
                  <a:schemeClr val="tx1"/>
                </a:solidFill>
                <a:latin typeface="+mn-lt"/>
                <a:ea typeface="+mn-ea"/>
                <a:cs typeface="+mn-cs"/>
              </a:rPr>
              <a:t>February</a:t>
            </a:r>
            <a:r>
              <a:rPr lang="es-ES" sz="1200" b="0" i="0" u="none" strike="noStrike" kern="1200" baseline="0" dirty="0">
                <a:solidFill>
                  <a:schemeClr val="tx1"/>
                </a:solidFill>
                <a:latin typeface="+mn-lt"/>
                <a:ea typeface="+mn-ea"/>
                <a:cs typeface="+mn-cs"/>
              </a:rPr>
              <a:t> 2018, San Diego, CA, USA</a:t>
            </a:r>
            <a:endParaRPr lang="en-US"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4CB48B-E730-4A91-AFFA-520EB8FF981E}"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0421144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a:solidFill>
                  <a:schemeClr val="tx1"/>
                </a:solidFill>
                <a:effectLst/>
                <a:latin typeface="+mn-lt"/>
                <a:ea typeface="+mn-ea"/>
                <a:cs typeface="+mn-cs"/>
              </a:rPr>
              <a:t>Pan, </a:t>
            </a:r>
            <a:r>
              <a:rPr lang="en-US" sz="1200" kern="1200" dirty="0" err="1">
                <a:solidFill>
                  <a:schemeClr val="tx1"/>
                </a:solidFill>
                <a:effectLst/>
                <a:latin typeface="+mn-lt"/>
                <a:ea typeface="+mn-ea"/>
                <a:cs typeface="+mn-cs"/>
              </a:rPr>
              <a:t>Shengyi</a:t>
            </a:r>
            <a:r>
              <a:rPr lang="en-US" sz="1200" kern="1200" dirty="0">
                <a:solidFill>
                  <a:schemeClr val="tx1"/>
                </a:solidFill>
                <a:effectLst/>
                <a:latin typeface="+mn-lt"/>
                <a:ea typeface="+mn-ea"/>
                <a:cs typeface="+mn-cs"/>
              </a:rPr>
              <a:t>, Thomas Morris, and </a:t>
            </a:r>
            <a:r>
              <a:rPr lang="en-US" sz="1200" kern="1200" dirty="0" err="1">
                <a:solidFill>
                  <a:schemeClr val="tx1"/>
                </a:solidFill>
                <a:effectLst/>
                <a:latin typeface="+mn-lt"/>
                <a:ea typeface="+mn-ea"/>
                <a:cs typeface="+mn-cs"/>
              </a:rPr>
              <a:t>Uttam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Adhikari</a:t>
            </a:r>
            <a:r>
              <a:rPr lang="en-US" sz="1200" kern="1200" dirty="0">
                <a:solidFill>
                  <a:schemeClr val="tx1"/>
                </a:solidFill>
                <a:effectLst/>
                <a:latin typeface="+mn-lt"/>
                <a:ea typeface="+mn-ea"/>
                <a:cs typeface="+mn-cs"/>
              </a:rPr>
              <a:t>. "Developing a hybrid intrusion detection system using data mining for power systems." </a:t>
            </a:r>
            <a:r>
              <a:rPr lang="en-US" sz="1200" i="1" kern="1200" dirty="0">
                <a:solidFill>
                  <a:schemeClr val="tx1"/>
                </a:solidFill>
                <a:effectLst/>
                <a:latin typeface="+mn-lt"/>
                <a:ea typeface="+mn-ea"/>
                <a:cs typeface="+mn-cs"/>
              </a:rPr>
              <a:t>IEEE Transactions on Smart Grid</a:t>
            </a:r>
            <a:r>
              <a:rPr lang="en-US" sz="1200" kern="1200" dirty="0">
                <a:solidFill>
                  <a:schemeClr val="tx1"/>
                </a:solidFill>
                <a:effectLst/>
                <a:latin typeface="+mn-lt"/>
                <a:ea typeface="+mn-ea"/>
                <a:cs typeface="+mn-cs"/>
              </a:rPr>
              <a:t> 6, no. 6 (2015): 3104-3113.</a:t>
            </a:r>
          </a:p>
          <a:p>
            <a:pPr marL="228600" indent="-228600">
              <a:buFont typeface="+mj-lt"/>
              <a:buAutoNum type="arabicPeriod"/>
            </a:pPr>
            <a:r>
              <a:rPr lang="en-US" dirty="0"/>
              <a:t>Pan, </a:t>
            </a:r>
            <a:r>
              <a:rPr lang="en-US" dirty="0" err="1"/>
              <a:t>Shengyi</a:t>
            </a:r>
            <a:r>
              <a:rPr lang="en-US" dirty="0"/>
              <a:t>, Thomas H. Morris, and </a:t>
            </a:r>
            <a:r>
              <a:rPr lang="en-US" dirty="0" err="1"/>
              <a:t>Uttam</a:t>
            </a:r>
            <a:r>
              <a:rPr lang="en-US" dirty="0"/>
              <a:t> </a:t>
            </a:r>
            <a:r>
              <a:rPr lang="en-US" dirty="0" err="1"/>
              <a:t>Adhikari</a:t>
            </a:r>
            <a:r>
              <a:rPr lang="en-US" dirty="0"/>
              <a:t>. "A Specification-based Intrusion Detection Framework for Cyber-physical Environment in Electric Power System." IJ Network Security 17, no. 2(2015): 174-188.</a:t>
            </a:r>
          </a:p>
          <a:p>
            <a:pPr marL="228600" indent="-228600">
              <a:buFont typeface="+mj-lt"/>
              <a:buAutoNum type="arabicPeriod"/>
            </a:pPr>
            <a:r>
              <a:rPr lang="en-US" sz="1200" b="0" i="0" u="none" strike="noStrike" kern="1200" baseline="0" dirty="0">
                <a:solidFill>
                  <a:schemeClr val="tx1"/>
                </a:solidFill>
                <a:latin typeface="+mn-lt"/>
                <a:ea typeface="+mn-ea"/>
                <a:cs typeface="+mn-cs"/>
              </a:rPr>
              <a:t>“</a:t>
            </a:r>
            <a:r>
              <a:rPr lang="en-US" sz="1200" b="0" i="0" u="none" strike="noStrike" kern="1200" baseline="0" dirty="0" err="1">
                <a:solidFill>
                  <a:schemeClr val="tx1"/>
                </a:solidFill>
                <a:latin typeface="+mn-lt"/>
                <a:ea typeface="+mn-ea"/>
                <a:cs typeface="+mn-cs"/>
              </a:rPr>
              <a:t>Kitsune</a:t>
            </a:r>
            <a:r>
              <a:rPr lang="en-US" sz="1200" b="0" i="0" u="none" strike="noStrike" kern="1200" baseline="0" dirty="0">
                <a:solidFill>
                  <a:schemeClr val="tx1"/>
                </a:solidFill>
                <a:latin typeface="+mn-lt"/>
                <a:ea typeface="+mn-ea"/>
                <a:cs typeface="+mn-cs"/>
              </a:rPr>
              <a:t>: An Ensemble of </a:t>
            </a:r>
            <a:r>
              <a:rPr lang="en-US" sz="1200" b="0" i="0" u="none" strike="noStrike" kern="1200" baseline="0" dirty="0" err="1">
                <a:solidFill>
                  <a:schemeClr val="tx1"/>
                </a:solidFill>
                <a:latin typeface="+mn-lt"/>
                <a:ea typeface="+mn-ea"/>
                <a:cs typeface="+mn-cs"/>
              </a:rPr>
              <a:t>Autoencoders</a:t>
            </a:r>
            <a:r>
              <a:rPr lang="en-US" sz="1200" b="0" i="0" u="none" strike="noStrike" kern="1200" baseline="0" dirty="0">
                <a:solidFill>
                  <a:schemeClr val="tx1"/>
                </a:solidFill>
                <a:latin typeface="+mn-lt"/>
                <a:ea typeface="+mn-ea"/>
                <a:cs typeface="+mn-cs"/>
              </a:rPr>
              <a:t> for Online Network Intrusion Detection” </a:t>
            </a:r>
            <a:r>
              <a:rPr lang="es-ES" sz="1200" b="0" i="0" u="none" strike="noStrike" kern="1200" baseline="0" dirty="0">
                <a:solidFill>
                  <a:schemeClr val="tx1"/>
                </a:solidFill>
                <a:latin typeface="+mn-lt"/>
                <a:ea typeface="+mn-ea"/>
                <a:cs typeface="+mn-cs"/>
              </a:rPr>
              <a:t>NDSS ’18, 18-21 </a:t>
            </a:r>
            <a:r>
              <a:rPr lang="es-ES" sz="1200" b="0" i="0" u="none" strike="noStrike" kern="1200" baseline="0" dirty="0" err="1">
                <a:solidFill>
                  <a:schemeClr val="tx1"/>
                </a:solidFill>
                <a:latin typeface="+mn-lt"/>
                <a:ea typeface="+mn-ea"/>
                <a:cs typeface="+mn-cs"/>
              </a:rPr>
              <a:t>February</a:t>
            </a:r>
            <a:r>
              <a:rPr lang="es-ES" sz="1200" b="0" i="0" u="none" strike="noStrike" kern="1200" baseline="0" dirty="0">
                <a:solidFill>
                  <a:schemeClr val="tx1"/>
                </a:solidFill>
                <a:latin typeface="+mn-lt"/>
                <a:ea typeface="+mn-ea"/>
                <a:cs typeface="+mn-cs"/>
              </a:rPr>
              <a:t> 2018, San Diego, CA, USA</a:t>
            </a:r>
            <a:endParaRPr lang="en-US"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4CB48B-E730-4A91-AFFA-520EB8FF981E}"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6335572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kern="1200" dirty="0">
                <a:solidFill>
                  <a:schemeClr val="tx1"/>
                </a:solidFill>
                <a:effectLst/>
                <a:latin typeface="+mn-lt"/>
                <a:ea typeface="+mn-ea"/>
                <a:cs typeface="+mn-cs"/>
              </a:rPr>
              <a:t>Pan, </a:t>
            </a:r>
            <a:r>
              <a:rPr lang="en-US" sz="1200" kern="1200" dirty="0" err="1">
                <a:solidFill>
                  <a:schemeClr val="tx1"/>
                </a:solidFill>
                <a:effectLst/>
                <a:latin typeface="+mn-lt"/>
                <a:ea typeface="+mn-ea"/>
                <a:cs typeface="+mn-cs"/>
              </a:rPr>
              <a:t>Shengyi</a:t>
            </a:r>
            <a:r>
              <a:rPr lang="en-US" sz="1200" kern="1200" dirty="0">
                <a:solidFill>
                  <a:schemeClr val="tx1"/>
                </a:solidFill>
                <a:effectLst/>
                <a:latin typeface="+mn-lt"/>
                <a:ea typeface="+mn-ea"/>
                <a:cs typeface="+mn-cs"/>
              </a:rPr>
              <a:t>, Thomas Morris, and </a:t>
            </a:r>
            <a:r>
              <a:rPr lang="en-US" sz="1200" kern="1200" dirty="0" err="1">
                <a:solidFill>
                  <a:schemeClr val="tx1"/>
                </a:solidFill>
                <a:effectLst/>
                <a:latin typeface="+mn-lt"/>
                <a:ea typeface="+mn-ea"/>
                <a:cs typeface="+mn-cs"/>
              </a:rPr>
              <a:t>Uttam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Adhikari</a:t>
            </a:r>
            <a:r>
              <a:rPr lang="en-US" sz="1200" kern="1200" dirty="0">
                <a:solidFill>
                  <a:schemeClr val="tx1"/>
                </a:solidFill>
                <a:effectLst/>
                <a:latin typeface="+mn-lt"/>
                <a:ea typeface="+mn-ea"/>
                <a:cs typeface="+mn-cs"/>
              </a:rPr>
              <a:t>. "Developing a hybrid intrusion detection system using data mining for power systems." </a:t>
            </a:r>
            <a:r>
              <a:rPr lang="en-US" sz="1200" i="1" kern="1200" dirty="0">
                <a:solidFill>
                  <a:schemeClr val="tx1"/>
                </a:solidFill>
                <a:effectLst/>
                <a:latin typeface="+mn-lt"/>
                <a:ea typeface="+mn-ea"/>
                <a:cs typeface="+mn-cs"/>
              </a:rPr>
              <a:t>IEEE Transactions on Smart Grid</a:t>
            </a:r>
            <a:r>
              <a:rPr lang="en-US" sz="1200" kern="1200" dirty="0">
                <a:solidFill>
                  <a:schemeClr val="tx1"/>
                </a:solidFill>
                <a:effectLst/>
                <a:latin typeface="+mn-lt"/>
                <a:ea typeface="+mn-ea"/>
                <a:cs typeface="+mn-cs"/>
              </a:rPr>
              <a:t> 6, no. 6 (2015): 3104-3113.</a:t>
            </a:r>
          </a:p>
          <a:p>
            <a:pPr marL="228600" indent="-228600">
              <a:buFont typeface="+mj-lt"/>
              <a:buAutoNum type="arabicPeriod"/>
            </a:pPr>
            <a:r>
              <a:rPr lang="en-US" dirty="0"/>
              <a:t>Pan, </a:t>
            </a:r>
            <a:r>
              <a:rPr lang="en-US" dirty="0" err="1"/>
              <a:t>Shengyi</a:t>
            </a:r>
            <a:r>
              <a:rPr lang="en-US" dirty="0"/>
              <a:t>, Thomas H. Morris, and </a:t>
            </a:r>
            <a:r>
              <a:rPr lang="en-US" dirty="0" err="1"/>
              <a:t>Uttam</a:t>
            </a:r>
            <a:r>
              <a:rPr lang="en-US" dirty="0"/>
              <a:t> </a:t>
            </a:r>
            <a:r>
              <a:rPr lang="en-US" dirty="0" err="1"/>
              <a:t>Adhikari</a:t>
            </a:r>
            <a:r>
              <a:rPr lang="en-US" dirty="0"/>
              <a:t>. "A Specification-based Intrusion Detection Framework for Cyber-physical Environment in Electric Power System." IJ Network Security 17, no. 2(2015): 174-188.</a:t>
            </a:r>
          </a:p>
          <a:p>
            <a:pPr marL="228600" indent="-228600">
              <a:buFont typeface="+mj-lt"/>
              <a:buAutoNum type="arabicPeriod"/>
            </a:pPr>
            <a:r>
              <a:rPr lang="en-US" sz="1200" b="0" i="0" u="none" strike="noStrike" kern="1200" baseline="0" dirty="0">
                <a:solidFill>
                  <a:schemeClr val="tx1"/>
                </a:solidFill>
                <a:latin typeface="+mn-lt"/>
                <a:ea typeface="+mn-ea"/>
                <a:cs typeface="+mn-cs"/>
              </a:rPr>
              <a:t>“</a:t>
            </a:r>
            <a:r>
              <a:rPr lang="en-US" sz="1200" b="0" i="0" u="none" strike="noStrike" kern="1200" baseline="0" dirty="0" err="1">
                <a:solidFill>
                  <a:schemeClr val="tx1"/>
                </a:solidFill>
                <a:latin typeface="+mn-lt"/>
                <a:ea typeface="+mn-ea"/>
                <a:cs typeface="+mn-cs"/>
              </a:rPr>
              <a:t>Kitsune</a:t>
            </a:r>
            <a:r>
              <a:rPr lang="en-US" sz="1200" b="0" i="0" u="none" strike="noStrike" kern="1200" baseline="0" dirty="0">
                <a:solidFill>
                  <a:schemeClr val="tx1"/>
                </a:solidFill>
                <a:latin typeface="+mn-lt"/>
                <a:ea typeface="+mn-ea"/>
                <a:cs typeface="+mn-cs"/>
              </a:rPr>
              <a:t>: An Ensemble of </a:t>
            </a:r>
            <a:r>
              <a:rPr lang="en-US" sz="1200" b="0" i="0" u="none" strike="noStrike" kern="1200" baseline="0" dirty="0" err="1">
                <a:solidFill>
                  <a:schemeClr val="tx1"/>
                </a:solidFill>
                <a:latin typeface="+mn-lt"/>
                <a:ea typeface="+mn-ea"/>
                <a:cs typeface="+mn-cs"/>
              </a:rPr>
              <a:t>Autoencoders</a:t>
            </a:r>
            <a:r>
              <a:rPr lang="en-US" sz="1200" b="0" i="0" u="none" strike="noStrike" kern="1200" baseline="0" dirty="0">
                <a:solidFill>
                  <a:schemeClr val="tx1"/>
                </a:solidFill>
                <a:latin typeface="+mn-lt"/>
                <a:ea typeface="+mn-ea"/>
                <a:cs typeface="+mn-cs"/>
              </a:rPr>
              <a:t> for Online Network Intrusion Detection” </a:t>
            </a:r>
            <a:r>
              <a:rPr lang="es-ES" sz="1200" b="0" i="0" u="none" strike="noStrike" kern="1200" baseline="0" dirty="0">
                <a:solidFill>
                  <a:schemeClr val="tx1"/>
                </a:solidFill>
                <a:latin typeface="+mn-lt"/>
                <a:ea typeface="+mn-ea"/>
                <a:cs typeface="+mn-cs"/>
              </a:rPr>
              <a:t>NDSS ’18, 18-21 </a:t>
            </a:r>
            <a:r>
              <a:rPr lang="es-ES" sz="1200" b="0" i="0" u="none" strike="noStrike" kern="1200" baseline="0" dirty="0" err="1">
                <a:solidFill>
                  <a:schemeClr val="tx1"/>
                </a:solidFill>
                <a:latin typeface="+mn-lt"/>
                <a:ea typeface="+mn-ea"/>
                <a:cs typeface="+mn-cs"/>
              </a:rPr>
              <a:t>February</a:t>
            </a:r>
            <a:r>
              <a:rPr lang="es-ES" sz="1200" b="0" i="0" u="none" strike="noStrike" kern="1200" baseline="0" dirty="0">
                <a:solidFill>
                  <a:schemeClr val="tx1"/>
                </a:solidFill>
                <a:latin typeface="+mn-lt"/>
                <a:ea typeface="+mn-ea"/>
                <a:cs typeface="+mn-cs"/>
              </a:rPr>
              <a:t> 2018, San Diego, CA, USA</a:t>
            </a:r>
            <a:endParaRPr lang="en-US"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4CB48B-E730-4A91-AFFA-520EB8FF981E}"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6231330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dirty="0" err="1"/>
              <a:t>Uttam</a:t>
            </a:r>
            <a:r>
              <a:rPr lang="en-US" sz="1200" dirty="0"/>
              <a:t> </a:t>
            </a:r>
            <a:r>
              <a:rPr lang="en-US" sz="1200" dirty="0" err="1"/>
              <a:t>Adhikari</a:t>
            </a:r>
            <a:r>
              <a:rPr lang="en-US" sz="1200" dirty="0"/>
              <a:t>, “Event and intrusion detection systems for cyber-physical power systems”, Ph.D. dissertation, Mississippi State University, August 2015.</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a:t>Pan, </a:t>
            </a:r>
            <a:r>
              <a:rPr lang="en-US" dirty="0" err="1"/>
              <a:t>Shengyi</a:t>
            </a:r>
            <a:r>
              <a:rPr lang="en-US" dirty="0"/>
              <a:t>, Thomas H. Morris, and </a:t>
            </a:r>
            <a:r>
              <a:rPr lang="en-US" dirty="0" err="1"/>
              <a:t>Uttam</a:t>
            </a:r>
            <a:r>
              <a:rPr lang="en-US" dirty="0"/>
              <a:t> </a:t>
            </a:r>
            <a:r>
              <a:rPr lang="en-US" dirty="0" err="1"/>
              <a:t>Adhikari</a:t>
            </a:r>
            <a:r>
              <a:rPr lang="en-US" dirty="0"/>
              <a:t>. "A Specification-based Intrusion Detection Framework for Cyber-physical Environment in Electric Power System." IJ Network Security 17, no. 2(2015): 174-188.</a:t>
            </a:r>
          </a:p>
        </p:txBody>
      </p:sp>
      <p:sp>
        <p:nvSpPr>
          <p:cNvPr id="4" name="Slide Number Placeholder 3"/>
          <p:cNvSpPr>
            <a:spLocks noGrp="1"/>
          </p:cNvSpPr>
          <p:nvPr>
            <p:ph type="sldNum" sz="quarter" idx="10"/>
          </p:nvPr>
        </p:nvSpPr>
        <p:spPr/>
        <p:txBody>
          <a:bodyPr/>
          <a:lstStyle/>
          <a:p>
            <a:fld id="{E1D11D1E-6951-48B6-99BC-1FFAE3928109}" type="slidenum">
              <a:rPr lang="en-US" smtClean="0"/>
              <a:pPr/>
              <a:t>43</a:t>
            </a:fld>
            <a:endParaRPr lang="en-US"/>
          </a:p>
        </p:txBody>
      </p:sp>
    </p:spTree>
    <p:extLst>
      <p:ext uri="{BB962C8B-B14F-4D97-AF65-F5344CB8AC3E}">
        <p14:creationId xmlns:p14="http://schemas.microsoft.com/office/powerpoint/2010/main" val="25927953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dirty="0" err="1"/>
              <a:t>Uttam</a:t>
            </a:r>
            <a:r>
              <a:rPr lang="en-US" sz="1200" dirty="0"/>
              <a:t> </a:t>
            </a:r>
            <a:r>
              <a:rPr lang="en-US" sz="1200" dirty="0" err="1"/>
              <a:t>Adhikari</a:t>
            </a:r>
            <a:r>
              <a:rPr lang="en-US" sz="1200" dirty="0"/>
              <a:t>, “Event and intrusion detection systems for cyber-physical power systems”, Ph.D. dissertation, Mississippi State University, August 2015.</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a:t>Pan, </a:t>
            </a:r>
            <a:r>
              <a:rPr lang="en-US" dirty="0" err="1"/>
              <a:t>Shengyi</a:t>
            </a:r>
            <a:r>
              <a:rPr lang="en-US" dirty="0"/>
              <a:t>, Thomas H. Morris, and </a:t>
            </a:r>
            <a:r>
              <a:rPr lang="en-US" dirty="0" err="1"/>
              <a:t>Uttam</a:t>
            </a:r>
            <a:r>
              <a:rPr lang="en-US" dirty="0"/>
              <a:t> </a:t>
            </a:r>
            <a:r>
              <a:rPr lang="en-US" dirty="0" err="1"/>
              <a:t>Adhikari</a:t>
            </a:r>
            <a:r>
              <a:rPr lang="en-US" dirty="0"/>
              <a:t>. "A Specification-based Intrusion Detection Framework for Cyber-physical Environment in Electric Power System." IJ Network Security 17, no. 2(2015): 174-188.</a:t>
            </a:r>
          </a:p>
        </p:txBody>
      </p:sp>
      <p:sp>
        <p:nvSpPr>
          <p:cNvPr id="4" name="Slide Number Placeholder 3"/>
          <p:cNvSpPr>
            <a:spLocks noGrp="1"/>
          </p:cNvSpPr>
          <p:nvPr>
            <p:ph type="sldNum" sz="quarter" idx="10"/>
          </p:nvPr>
        </p:nvSpPr>
        <p:spPr/>
        <p:txBody>
          <a:bodyPr/>
          <a:lstStyle/>
          <a:p>
            <a:fld id="{E1D11D1E-6951-48B6-99BC-1FFAE3928109}" type="slidenum">
              <a:rPr lang="en-US" smtClean="0"/>
              <a:pPr/>
              <a:t>44</a:t>
            </a:fld>
            <a:endParaRPr lang="en-US"/>
          </a:p>
        </p:txBody>
      </p:sp>
    </p:spTree>
    <p:extLst>
      <p:ext uri="{BB962C8B-B14F-4D97-AF65-F5344CB8AC3E}">
        <p14:creationId xmlns:p14="http://schemas.microsoft.com/office/powerpoint/2010/main" val="6307057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dirty="0" err="1"/>
              <a:t>Uttam</a:t>
            </a:r>
            <a:r>
              <a:rPr lang="en-US" sz="1200" dirty="0"/>
              <a:t> </a:t>
            </a:r>
            <a:r>
              <a:rPr lang="en-US" sz="1200" dirty="0" err="1"/>
              <a:t>Adhikari</a:t>
            </a:r>
            <a:r>
              <a:rPr lang="en-US" sz="1200" dirty="0"/>
              <a:t>, “Event and intrusion detection systems for cyber-physical power systems”, Ph.D. dissertation, Mississippi State University, August 2015.</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a:t>Pan, </a:t>
            </a:r>
            <a:r>
              <a:rPr lang="en-US" dirty="0" err="1"/>
              <a:t>Shengyi</a:t>
            </a:r>
            <a:r>
              <a:rPr lang="en-US" dirty="0"/>
              <a:t>, Thomas H. Morris, and </a:t>
            </a:r>
            <a:r>
              <a:rPr lang="en-US" dirty="0" err="1"/>
              <a:t>Uttam</a:t>
            </a:r>
            <a:r>
              <a:rPr lang="en-US" dirty="0"/>
              <a:t> </a:t>
            </a:r>
            <a:r>
              <a:rPr lang="en-US" dirty="0" err="1"/>
              <a:t>Adhikari</a:t>
            </a:r>
            <a:r>
              <a:rPr lang="en-US" dirty="0"/>
              <a:t>. "A Specification-based Intrusion Detection Framework for Cyber-physical Environment in Electric Power System." IJ Network Security 17, no. 2(2015): 174-188.</a:t>
            </a:r>
          </a:p>
        </p:txBody>
      </p:sp>
      <p:sp>
        <p:nvSpPr>
          <p:cNvPr id="4" name="Slide Number Placeholder 3"/>
          <p:cNvSpPr>
            <a:spLocks noGrp="1"/>
          </p:cNvSpPr>
          <p:nvPr>
            <p:ph type="sldNum" sz="quarter" idx="10"/>
          </p:nvPr>
        </p:nvSpPr>
        <p:spPr/>
        <p:txBody>
          <a:bodyPr/>
          <a:lstStyle/>
          <a:p>
            <a:fld id="{E1D11D1E-6951-48B6-99BC-1FFAE3928109}" type="slidenum">
              <a:rPr lang="en-US" smtClean="0"/>
              <a:pPr/>
              <a:t>45</a:t>
            </a:fld>
            <a:endParaRPr lang="en-US"/>
          </a:p>
        </p:txBody>
      </p:sp>
    </p:spTree>
    <p:extLst>
      <p:ext uri="{BB962C8B-B14F-4D97-AF65-F5344CB8AC3E}">
        <p14:creationId xmlns:p14="http://schemas.microsoft.com/office/powerpoint/2010/main" val="157740399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026" name="Picture 2"/>
          <p:cNvPicPr>
            <a:picLocks noChangeAspect="1" noChangeArrowheads="1"/>
          </p:cNvPicPr>
          <p:nvPr userDrawn="1"/>
        </p:nvPicPr>
        <p:blipFill>
          <a:blip r:embed="rId2" cstate="print"/>
          <a:srcRect/>
          <a:stretch>
            <a:fillRect/>
          </a:stretch>
        </p:blipFill>
        <p:spPr bwMode="auto">
          <a:xfrm>
            <a:off x="0" y="0"/>
            <a:ext cx="9144000" cy="914400"/>
          </a:xfrm>
          <a:prstGeom prst="rect">
            <a:avLst/>
          </a:prstGeom>
          <a:noFill/>
          <a:ln w="9525">
            <a:noFill/>
            <a:miter lim="800000"/>
            <a:headEnd/>
            <a:tailEnd/>
          </a:ln>
        </p:spPr>
      </p:pic>
      <p:pic>
        <p:nvPicPr>
          <p:cNvPr id="1028" name="Picture 4"/>
          <p:cNvPicPr>
            <a:picLocks noChangeAspect="1" noChangeArrowheads="1"/>
          </p:cNvPicPr>
          <p:nvPr userDrawn="1"/>
        </p:nvPicPr>
        <p:blipFill>
          <a:blip r:embed="rId3" cstate="print"/>
          <a:srcRect/>
          <a:stretch>
            <a:fillRect/>
          </a:stretch>
        </p:blipFill>
        <p:spPr bwMode="auto">
          <a:xfrm>
            <a:off x="3484563" y="582525"/>
            <a:ext cx="2001837" cy="1932075"/>
          </a:xfrm>
          <a:prstGeom prst="rect">
            <a:avLst/>
          </a:prstGeom>
          <a:noFill/>
          <a:ln w="9525">
            <a:noFill/>
            <a:miter lim="800000"/>
            <a:headEnd/>
            <a:tailEnd/>
          </a:ln>
        </p:spPr>
      </p:pic>
      <p:sp>
        <p:nvSpPr>
          <p:cNvPr id="2" name="Title 1"/>
          <p:cNvSpPr>
            <a:spLocks noGrp="1"/>
          </p:cNvSpPr>
          <p:nvPr>
            <p:ph type="ctrTitle" hasCustomPrompt="1"/>
          </p:nvPr>
        </p:nvSpPr>
        <p:spPr>
          <a:xfrm>
            <a:off x="685800" y="3200400"/>
            <a:ext cx="7772400" cy="1066800"/>
          </a:xfrm>
        </p:spPr>
        <p:txBody>
          <a:bodyPr/>
          <a:lstStyle>
            <a:lvl1pPr>
              <a:defRPr>
                <a:latin typeface="OptimusPrinceps" pitchFamily="2" charset="0"/>
              </a:defRPr>
            </a:lvl1pPr>
          </a:lstStyle>
          <a:p>
            <a:r>
              <a:rPr lang="en-US" dirty="0"/>
              <a:t>End User Computer Security</a:t>
            </a:r>
          </a:p>
        </p:txBody>
      </p:sp>
      <p:sp>
        <p:nvSpPr>
          <p:cNvPr id="3" name="Subtitle 2"/>
          <p:cNvSpPr>
            <a:spLocks noGrp="1"/>
          </p:cNvSpPr>
          <p:nvPr>
            <p:ph type="subTitle" idx="1"/>
          </p:nvPr>
        </p:nvSpPr>
        <p:spPr>
          <a:xfrm>
            <a:off x="1371600" y="4419600"/>
            <a:ext cx="6400800" cy="1066800"/>
          </a:xfrm>
        </p:spPr>
        <p:txBody>
          <a:bodyPr/>
          <a:lstStyle>
            <a:lvl1pPr marL="0" indent="0" algn="ctr">
              <a:buNone/>
              <a:defRPr>
                <a:solidFill>
                  <a:schemeClr val="tx1">
                    <a:tint val="75000"/>
                  </a:schemeClr>
                </a:solidFill>
                <a:latin typeface="Gisha" pitchFamily="34" charset="-79"/>
                <a:cs typeface="Gisha" pitchFamily="34" charset="-79"/>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bg1"/>
                </a:solidFill>
                <a:latin typeface="Gisha" pitchFamily="34" charset="-79"/>
                <a:cs typeface="Gisha" pitchFamily="34" charset="-79"/>
              </a:defRPr>
            </a:lvl1pPr>
          </a:lstStyle>
          <a:p>
            <a:fld id="{3BEBE9B5-D55E-4139-8153-269957D8BABD}" type="datetime1">
              <a:rPr lang="en-US" smtClean="0"/>
              <a:pPr/>
              <a:t>10/3/2019</a:t>
            </a:fld>
            <a:endParaRPr lang="en-US"/>
          </a:p>
        </p:txBody>
      </p:sp>
      <p:sp>
        <p:nvSpPr>
          <p:cNvPr id="5" name="Footer Placeholder 4"/>
          <p:cNvSpPr>
            <a:spLocks noGrp="1"/>
          </p:cNvSpPr>
          <p:nvPr>
            <p:ph type="ftr" sz="quarter" idx="11"/>
          </p:nvPr>
        </p:nvSpPr>
        <p:spPr/>
        <p:txBody>
          <a:bodyPr/>
          <a:lstStyle>
            <a:lvl1pPr>
              <a:defRPr>
                <a:solidFill>
                  <a:schemeClr val="bg1"/>
                </a:solidFill>
                <a:latin typeface="Gisha" pitchFamily="34" charset="-79"/>
                <a:cs typeface="Gisha" pitchFamily="34" charset="-79"/>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8C0C0C1D-488F-431E-BEAD-2CAAB816BF8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2051" name="Picture 3"/>
          <p:cNvPicPr>
            <a:picLocks noChangeAspect="1" noChangeArrowheads="1"/>
          </p:cNvPicPr>
          <p:nvPr userDrawn="1"/>
        </p:nvPicPr>
        <p:blipFill>
          <a:blip r:embed="rId2" cstate="print"/>
          <a:srcRect/>
          <a:stretch>
            <a:fillRect/>
          </a:stretch>
        </p:blipFill>
        <p:spPr bwMode="auto">
          <a:xfrm>
            <a:off x="-1" y="5867400"/>
            <a:ext cx="9144001" cy="990601"/>
          </a:xfrm>
          <a:prstGeom prst="rect">
            <a:avLst/>
          </a:prstGeom>
          <a:noFill/>
          <a:ln w="9525">
            <a:noFill/>
            <a:miter lim="800000"/>
            <a:headEnd/>
            <a:tailEnd/>
          </a:ln>
        </p:spPr>
      </p:pic>
      <p:sp>
        <p:nvSpPr>
          <p:cNvPr id="2" name="Title 1"/>
          <p:cNvSpPr>
            <a:spLocks noGrp="1"/>
          </p:cNvSpPr>
          <p:nvPr>
            <p:ph type="title"/>
          </p:nvPr>
        </p:nvSpPr>
        <p:spPr/>
        <p:txBody>
          <a:bodyPr/>
          <a:lstStyle>
            <a:lvl1pPr>
              <a:defRPr>
                <a:latin typeface="OptimusPrinceps" pitchFamily="2" charset="0"/>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latin typeface="Gisha" pitchFamily="34" charset="-79"/>
                <a:cs typeface="Gisha" pitchFamily="34" charset="-79"/>
              </a:defRPr>
            </a:lvl1pPr>
            <a:lvl2pPr>
              <a:defRPr>
                <a:latin typeface="Gisha" pitchFamily="34" charset="-79"/>
                <a:cs typeface="Gisha" pitchFamily="34" charset="-79"/>
              </a:defRPr>
            </a:lvl2pPr>
            <a:lvl3pPr>
              <a:defRPr>
                <a:latin typeface="Gisha" pitchFamily="34" charset="-79"/>
                <a:cs typeface="Gisha" pitchFamily="34" charset="-79"/>
              </a:defRPr>
            </a:lvl3pPr>
            <a:lvl4pPr>
              <a:defRPr>
                <a:latin typeface="Gisha" pitchFamily="34" charset="-79"/>
                <a:cs typeface="Gisha" pitchFamily="34" charset="-79"/>
              </a:defRPr>
            </a:lvl4pPr>
            <a:lvl5pPr>
              <a:defRPr>
                <a:latin typeface="Gisha" pitchFamily="34" charset="-79"/>
                <a:cs typeface="Gisha" pitchFamily="34" charset="-79"/>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457200" y="6492875"/>
            <a:ext cx="2133600" cy="365125"/>
          </a:xfrm>
        </p:spPr>
        <p:txBody>
          <a:bodyPr/>
          <a:lstStyle>
            <a:lvl1pPr>
              <a:defRPr>
                <a:latin typeface="+mn-lt"/>
              </a:defRPr>
            </a:lvl1pPr>
          </a:lstStyle>
          <a:p>
            <a:fld id="{FF7EF1AE-2A7B-4B2B-BF85-4EFA65F53A2F}" type="datetime1">
              <a:rPr lang="en-US" smtClean="0"/>
              <a:t>10/3/2019</a:t>
            </a:fld>
            <a:endParaRPr lang="en-US" dirty="0"/>
          </a:p>
        </p:txBody>
      </p:sp>
      <p:sp>
        <p:nvSpPr>
          <p:cNvPr id="5" name="Footer Placeholder 4"/>
          <p:cNvSpPr>
            <a:spLocks noGrp="1"/>
          </p:cNvSpPr>
          <p:nvPr>
            <p:ph type="ftr" sz="quarter" idx="11"/>
          </p:nvPr>
        </p:nvSpPr>
        <p:spPr>
          <a:xfrm>
            <a:off x="3124200" y="6492875"/>
            <a:ext cx="2895600" cy="365125"/>
          </a:xfrm>
        </p:spPr>
        <p:txBody>
          <a:bodyPr/>
          <a:lstStyle>
            <a:lvl1pPr>
              <a:defRPr>
                <a:latin typeface="Gisha" pitchFamily="34" charset="-79"/>
                <a:cs typeface="Gisha" pitchFamily="34" charset="-79"/>
              </a:defRPr>
            </a:lvl1pPr>
          </a:lstStyle>
          <a:p>
            <a:endParaRPr lang="en-US" dirty="0"/>
          </a:p>
        </p:txBody>
      </p:sp>
      <p:sp>
        <p:nvSpPr>
          <p:cNvPr id="6" name="Slide Number Placeholder 5"/>
          <p:cNvSpPr>
            <a:spLocks noGrp="1"/>
          </p:cNvSpPr>
          <p:nvPr>
            <p:ph type="sldNum" sz="quarter" idx="12"/>
          </p:nvPr>
        </p:nvSpPr>
        <p:spPr>
          <a:xfrm>
            <a:off x="6553200" y="6492875"/>
            <a:ext cx="2133600" cy="365125"/>
          </a:xfrm>
        </p:spPr>
        <p:txBody>
          <a:bodyPr/>
          <a:lstStyle>
            <a:lvl1pPr>
              <a:defRPr>
                <a:latin typeface="Gisha" pitchFamily="34" charset="-79"/>
                <a:cs typeface="Gisha" pitchFamily="34" charset="-79"/>
              </a:defRPr>
            </a:lvl1pPr>
          </a:lstStyle>
          <a:p>
            <a:fld id="{8C0C0C1D-488F-431E-BEAD-2CAAB816BF8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198F52B-5AC1-4AD5-BCB6-B9E64AFCB51C}" type="datetime1">
              <a:rPr lang="en-US" smtClean="0"/>
              <a:t>10/3/2019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6922133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7BAA39-BA47-467D-99CC-CE1E8A3F0A4B}" type="datetime1">
              <a:rPr lang="en-US" smtClean="0"/>
              <a:t>10/3/2019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0C0C1D-488F-431E-BEAD-2CAAB816BF8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gif"/><Relationship Id="rId2" Type="http://schemas.openxmlformats.org/officeDocument/2006/relationships/image" Target="../media/image6.wmf"/><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11.gif"/><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00.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10.png"/><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29.png"/></Relationships>
</file>

<file path=ppt/slides/_rels/slide27.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0.png"/><Relationship Id="rId1" Type="http://schemas.openxmlformats.org/officeDocument/2006/relationships/slideLayout" Target="../slideLayouts/slideLayout2.xml"/><Relationship Id="rId5" Type="http://schemas.microsoft.com/office/2007/relationships/hdphoto" Target="../media/hdphoto4.wdp"/><Relationship Id="rId4" Type="http://schemas.openxmlformats.org/officeDocument/2006/relationships/image" Target="../media/image31.png"/></Relationships>
</file>

<file path=ppt/slides/_rels/slide28.xml.rels><?xml version="1.0" encoding="UTF-8" standalone="yes"?>
<Relationships xmlns="http://schemas.openxmlformats.org/package/2006/relationships"><Relationship Id="rId8" Type="http://schemas.microsoft.com/office/2007/relationships/hdphoto" Target="../media/hdphoto7.wdp"/><Relationship Id="rId3" Type="http://schemas.openxmlformats.org/officeDocument/2006/relationships/image" Target="../media/image33.png"/><Relationship Id="rId7" Type="http://schemas.openxmlformats.org/officeDocument/2006/relationships/image" Target="../media/image35.png"/><Relationship Id="rId2" Type="http://schemas.openxmlformats.org/officeDocument/2006/relationships/image" Target="../media/image32.png"/><Relationship Id="rId1" Type="http://schemas.openxmlformats.org/officeDocument/2006/relationships/slideLayout" Target="../slideLayouts/slideLayout2.xml"/><Relationship Id="rId6" Type="http://schemas.microsoft.com/office/2007/relationships/hdphoto" Target="../media/hdphoto6.wdp"/><Relationship Id="rId5" Type="http://schemas.openxmlformats.org/officeDocument/2006/relationships/image" Target="../media/image34.png"/><Relationship Id="rId4" Type="http://schemas.microsoft.com/office/2007/relationships/hdphoto" Target="../media/hdphoto5.wdp"/></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microsoft.com/office/2007/relationships/hdphoto" Target="../media/hdphoto8.wdp"/><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352800"/>
            <a:ext cx="7772400" cy="1066800"/>
          </a:xfrm>
        </p:spPr>
        <p:txBody>
          <a:bodyPr>
            <a:normAutofit fontScale="90000"/>
          </a:bodyPr>
          <a:lstStyle/>
          <a:p>
            <a:r>
              <a:rPr lang="en-US" dirty="0">
                <a:latin typeface="Corbel" panose="020B0503020204020204" pitchFamily="34" charset="0"/>
              </a:rPr>
              <a:t>Machine Learning based Intrusion Detection System for Cyber Physical Power System</a:t>
            </a:r>
          </a:p>
        </p:txBody>
      </p:sp>
      <p:sp>
        <p:nvSpPr>
          <p:cNvPr id="3" name="Subtitle 2"/>
          <p:cNvSpPr>
            <a:spLocks noGrp="1"/>
          </p:cNvSpPr>
          <p:nvPr>
            <p:ph type="subTitle" idx="1"/>
          </p:nvPr>
        </p:nvSpPr>
        <p:spPr>
          <a:xfrm>
            <a:off x="1371600" y="5029200"/>
            <a:ext cx="6400800" cy="1327150"/>
          </a:xfrm>
        </p:spPr>
        <p:txBody>
          <a:bodyPr anchor="b">
            <a:normAutofit/>
          </a:bodyPr>
          <a:lstStyle/>
          <a:p>
            <a:r>
              <a:rPr lang="en-US" sz="2400" dirty="0">
                <a:latin typeface="Corbel" panose="020B0503020204020204" pitchFamily="34" charset="0"/>
              </a:rPr>
              <a:t>Thesis Defense</a:t>
            </a:r>
          </a:p>
          <a:p>
            <a:r>
              <a:rPr lang="en-US" sz="2400" dirty="0">
                <a:latin typeface="Corbel" panose="020B0503020204020204" pitchFamily="34" charset="0"/>
              </a:rPr>
              <a:t>Date: </a:t>
            </a:r>
          </a:p>
        </p:txBody>
      </p:sp>
      <p:sp>
        <p:nvSpPr>
          <p:cNvPr id="10" name="Date Placeholder 9">
            <a:extLst>
              <a:ext uri="{FF2B5EF4-FFF2-40B4-BE49-F238E27FC236}">
                <a16:creationId xmlns:a16="http://schemas.microsoft.com/office/drawing/2014/main" id="{8248C07D-ACAB-40CA-BD5C-93FE99992C08}"/>
              </a:ext>
            </a:extLst>
          </p:cNvPr>
          <p:cNvSpPr>
            <a:spLocks noGrp="1"/>
          </p:cNvSpPr>
          <p:nvPr>
            <p:ph type="dt" sz="half" idx="10"/>
          </p:nvPr>
        </p:nvSpPr>
        <p:spPr>
          <a:xfrm>
            <a:off x="4953000" y="5958568"/>
            <a:ext cx="2133600" cy="365125"/>
          </a:xfrm>
        </p:spPr>
        <p:txBody>
          <a:bodyPr/>
          <a:lstStyle/>
          <a:p>
            <a:fld id="{2AE26727-B26B-44F6-A5FD-A932FC3B312E}" type="datetime1">
              <a:rPr lang="en-US" sz="1800" b="1" smtClean="0">
                <a:solidFill>
                  <a:srgbClr val="898989"/>
                </a:solidFill>
              </a:rPr>
              <a:t>10/3/2019</a:t>
            </a:fld>
            <a:endParaRPr lang="en-US" sz="1800" b="1" dirty="0">
              <a:solidFill>
                <a:srgbClr val="898989"/>
              </a:solidFill>
            </a:endParaRPr>
          </a:p>
        </p:txBody>
      </p:sp>
      <p:sp>
        <p:nvSpPr>
          <p:cNvPr id="11" name="Slide Number Placeholder 10">
            <a:extLst>
              <a:ext uri="{FF2B5EF4-FFF2-40B4-BE49-F238E27FC236}">
                <a16:creationId xmlns:a16="http://schemas.microsoft.com/office/drawing/2014/main" id="{662145D9-C84C-4035-B2DB-CF7FEB1EEB29}"/>
              </a:ext>
            </a:extLst>
          </p:cNvPr>
          <p:cNvSpPr>
            <a:spLocks noGrp="1"/>
          </p:cNvSpPr>
          <p:nvPr>
            <p:ph type="sldNum" sz="quarter" idx="12"/>
          </p:nvPr>
        </p:nvSpPr>
        <p:spPr/>
        <p:txBody>
          <a:bodyPr/>
          <a:lstStyle/>
          <a:p>
            <a:fld id="{8C0C0C1D-488F-431E-BEAD-2CAAB816BF8B}" type="slidenum">
              <a:rPr lang="en-US" smtClean="0"/>
              <a:pPr/>
              <a:t>1</a:t>
            </a:fld>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small" dirty="0">
                <a:solidFill>
                  <a:srgbClr val="334744"/>
                </a:solidFill>
                <a:latin typeface="Corbel" pitchFamily="34" charset="0"/>
                <a:ea typeface="Arial Unicode MS" pitchFamily="34" charset="-128"/>
                <a:cs typeface="Arial Unicode MS" pitchFamily="34" charset="-128"/>
              </a:rPr>
              <a:t>Challenges</a:t>
            </a:r>
            <a:endParaRPr lang="en-US" dirty="0">
              <a:solidFill>
                <a:srgbClr val="334744"/>
              </a:solidFill>
              <a:latin typeface="Corbel" panose="020B0503020204020204" pitchFamily="34" charset="0"/>
            </a:endParaRPr>
          </a:p>
        </p:txBody>
      </p:sp>
      <p:sp>
        <p:nvSpPr>
          <p:cNvPr id="6" name="TextBox 5">
            <a:extLst>
              <a:ext uri="{FF2B5EF4-FFF2-40B4-BE49-F238E27FC236}">
                <a16:creationId xmlns:a16="http://schemas.microsoft.com/office/drawing/2014/main" id="{7EDFCFE9-21BE-4F8A-A917-96F8E65B27E0}"/>
              </a:ext>
            </a:extLst>
          </p:cNvPr>
          <p:cNvSpPr txBox="1"/>
          <p:nvPr/>
        </p:nvSpPr>
        <p:spPr>
          <a:xfrm>
            <a:off x="457200" y="1329194"/>
            <a:ext cx="8305800" cy="5021055"/>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398463" indent="-398463" algn="just">
              <a:lnSpc>
                <a:spcPct val="150000"/>
              </a:lnSpc>
              <a:buClr>
                <a:srgbClr val="C00000"/>
              </a:buClr>
              <a:buSzPct val="80000"/>
              <a:buFont typeface="Wingdings" panose="05000000000000000000" pitchFamily="2" charset="2"/>
              <a:buChar char="q"/>
            </a:pPr>
            <a:r>
              <a:rPr lang="en-US" sz="2400" b="1" cap="small" dirty="0">
                <a:solidFill>
                  <a:srgbClr val="334744"/>
                </a:solidFill>
                <a:latin typeface="Corbel" pitchFamily="34" charset="0"/>
                <a:ea typeface="Arial Unicode MS" pitchFamily="34" charset="-128"/>
                <a:cs typeface="Arial Unicode MS" pitchFamily="34" charset="-128"/>
              </a:rPr>
              <a:t>Destructive-stealthy patterns </a:t>
            </a:r>
            <a:r>
              <a:rPr lang="en-US" sz="2400" i="1" dirty="0">
                <a:solidFill>
                  <a:srgbClr val="334744"/>
                </a:solidFill>
                <a:latin typeface="Corbel" pitchFamily="34" charset="0"/>
                <a:ea typeface="Arial Unicode MS" pitchFamily="34" charset="-128"/>
              </a:rPr>
              <a:t>Data collection and communication in power transmission control systems are subjected to contaminate with stealthy-data pattern</a:t>
            </a:r>
          </a:p>
          <a:p>
            <a:pPr marL="855663" lvl="1" indent="-398463" algn="just">
              <a:lnSpc>
                <a:spcPct val="150000"/>
              </a:lnSpc>
              <a:buClr>
                <a:srgbClr val="C00000"/>
              </a:buClr>
              <a:buSzPct val="80000"/>
              <a:buFont typeface="Wingdings" pitchFamily="2" charset="2"/>
              <a:buChar char="§"/>
            </a:pPr>
            <a:r>
              <a:rPr lang="en-US" sz="2400" b="1" cap="small" dirty="0">
                <a:solidFill>
                  <a:srgbClr val="334744"/>
                </a:solidFill>
                <a:latin typeface="Corbel" pitchFamily="34" charset="0"/>
                <a:ea typeface="Arial Unicode MS" pitchFamily="34" charset="-128"/>
                <a:cs typeface="Arial Unicode MS" pitchFamily="34" charset="-128"/>
              </a:rPr>
              <a:t>Attacker</a:t>
            </a:r>
            <a:r>
              <a:rPr lang="en-US" sz="2400" cap="small" dirty="0">
                <a:solidFill>
                  <a:srgbClr val="334744"/>
                </a:solidFill>
                <a:latin typeface="Corbel" pitchFamily="34" charset="0"/>
                <a:ea typeface="Arial Unicode MS" pitchFamily="34" charset="-128"/>
                <a:cs typeface="Arial Unicode MS" pitchFamily="34" charset="-128"/>
              </a:rPr>
              <a:t> – monitor normal system </a:t>
            </a:r>
            <a:r>
              <a:rPr lang="en-US" sz="2400" cap="small" dirty="0">
                <a:solidFill>
                  <a:srgbClr val="334744"/>
                </a:solidFill>
                <a:latin typeface="Corbel" pitchFamily="34" charset="0"/>
                <a:ea typeface="Arial Unicode MS" pitchFamily="34" charset="-128"/>
              </a:rPr>
              <a:t>and mix up payload </a:t>
            </a:r>
            <a:r>
              <a:rPr lang="en-US" sz="2400" cap="small" dirty="0">
                <a:solidFill>
                  <a:srgbClr val="334744"/>
                </a:solidFill>
                <a:latin typeface="Corbel" pitchFamily="34" charset="0"/>
                <a:ea typeface="Arial Unicode MS" pitchFamily="34" charset="-128"/>
                <a:cs typeface="Arial Unicode MS" pitchFamily="34" charset="-128"/>
              </a:rPr>
              <a:t>to </a:t>
            </a:r>
            <a:r>
              <a:rPr lang="en-US" sz="2400" b="1" cap="small" dirty="0">
                <a:solidFill>
                  <a:srgbClr val="C00000"/>
                </a:solidFill>
                <a:latin typeface="Corbel" pitchFamily="34" charset="0"/>
                <a:ea typeface="Arial Unicode MS" pitchFamily="34" charset="-128"/>
                <a:cs typeface="Arial Unicode MS" pitchFamily="34" charset="-128"/>
              </a:rPr>
              <a:t>camouflage </a:t>
            </a:r>
            <a:r>
              <a:rPr lang="en-US" sz="2400" cap="small" dirty="0">
                <a:solidFill>
                  <a:srgbClr val="334744"/>
                </a:solidFill>
                <a:latin typeface="Corbel" pitchFamily="34" charset="0"/>
                <a:ea typeface="Arial Unicode MS" pitchFamily="34" charset="-128"/>
                <a:cs typeface="Arial Unicode MS" pitchFamily="34" charset="-128"/>
              </a:rPr>
              <a:t>abnormal behavior</a:t>
            </a:r>
          </a:p>
          <a:p>
            <a:pPr marL="855663" lvl="1" indent="-398463" algn="just">
              <a:lnSpc>
                <a:spcPct val="150000"/>
              </a:lnSpc>
              <a:buClr>
                <a:srgbClr val="C00000"/>
              </a:buClr>
              <a:buSzPct val="80000"/>
              <a:buFont typeface="Wingdings" pitchFamily="2" charset="2"/>
              <a:buChar char="§"/>
            </a:pPr>
            <a:r>
              <a:rPr lang="en-US" sz="2400" b="1" cap="small" dirty="0">
                <a:solidFill>
                  <a:srgbClr val="C00000"/>
                </a:solidFill>
                <a:latin typeface="Corbel" pitchFamily="34" charset="0"/>
                <a:ea typeface="Arial Unicode MS" pitchFamily="34" charset="-128"/>
                <a:cs typeface="Arial Unicode MS" pitchFamily="34" charset="-128"/>
              </a:rPr>
              <a:t>High similarity</a:t>
            </a:r>
            <a:r>
              <a:rPr lang="en-US" sz="2400" b="1" cap="small" dirty="0">
                <a:solidFill>
                  <a:srgbClr val="334744"/>
                </a:solidFill>
                <a:latin typeface="Corbel" pitchFamily="34" charset="0"/>
                <a:ea typeface="Arial Unicode MS" pitchFamily="34" charset="-128"/>
                <a:cs typeface="Arial Unicode MS" pitchFamily="34" charset="-128"/>
              </a:rPr>
              <a:t> </a:t>
            </a:r>
            <a:r>
              <a:rPr lang="en-US" sz="2400" cap="small" dirty="0">
                <a:solidFill>
                  <a:srgbClr val="334744"/>
                </a:solidFill>
                <a:latin typeface="Corbel" pitchFamily="34" charset="0"/>
                <a:ea typeface="Arial Unicode MS" pitchFamily="34" charset="-128"/>
                <a:cs typeface="Arial Unicode MS" pitchFamily="34" charset="-128"/>
              </a:rPr>
              <a:t>b/w natural events and malicious-intentional physical faults</a:t>
            </a:r>
          </a:p>
          <a:p>
            <a:pPr marL="855663" lvl="1" indent="-398463" algn="just">
              <a:lnSpc>
                <a:spcPct val="150000"/>
              </a:lnSpc>
              <a:buClr>
                <a:srgbClr val="C00000"/>
              </a:buClr>
              <a:buSzPct val="80000"/>
              <a:buFont typeface="Wingdings" pitchFamily="2" charset="2"/>
              <a:buChar char="§"/>
            </a:pPr>
            <a:r>
              <a:rPr lang="en-US" sz="2400" b="1" cap="small" dirty="0">
                <a:solidFill>
                  <a:srgbClr val="C00000"/>
                </a:solidFill>
                <a:latin typeface="Corbel" pitchFamily="34" charset="0"/>
                <a:ea typeface="Arial Unicode MS" pitchFamily="34" charset="-128"/>
                <a:cs typeface="Arial Unicode MS" pitchFamily="34" charset="-128"/>
              </a:rPr>
              <a:t>High similarity</a:t>
            </a:r>
            <a:r>
              <a:rPr lang="en-US" sz="2400" b="1" cap="small" dirty="0">
                <a:solidFill>
                  <a:srgbClr val="334744"/>
                </a:solidFill>
                <a:latin typeface="Corbel" pitchFamily="34" charset="0"/>
                <a:ea typeface="Arial Unicode MS" pitchFamily="34" charset="-128"/>
                <a:cs typeface="Arial Unicode MS" pitchFamily="34" charset="-128"/>
              </a:rPr>
              <a:t> </a:t>
            </a:r>
            <a:r>
              <a:rPr lang="en-US" sz="2400" cap="small" dirty="0">
                <a:solidFill>
                  <a:srgbClr val="334744"/>
                </a:solidFill>
                <a:latin typeface="Corbel" pitchFamily="34" charset="0"/>
                <a:ea typeface="Arial Unicode MS" pitchFamily="34" charset="-128"/>
                <a:cs typeface="Arial Unicode MS" pitchFamily="34" charset="-128"/>
              </a:rPr>
              <a:t>b/w legitimate and illegal command and control artifacts</a:t>
            </a:r>
          </a:p>
        </p:txBody>
      </p:sp>
      <p:sp>
        <p:nvSpPr>
          <p:cNvPr id="10" name="Date Placeholder 9">
            <a:extLst>
              <a:ext uri="{FF2B5EF4-FFF2-40B4-BE49-F238E27FC236}">
                <a16:creationId xmlns:a16="http://schemas.microsoft.com/office/drawing/2014/main" id="{07157BD0-FD05-479B-9B5F-CCE2E569FF1D}"/>
              </a:ext>
            </a:extLst>
          </p:cNvPr>
          <p:cNvSpPr>
            <a:spLocks noGrp="1"/>
          </p:cNvSpPr>
          <p:nvPr>
            <p:ph type="dt" sz="half" idx="10"/>
          </p:nvPr>
        </p:nvSpPr>
        <p:spPr/>
        <p:txBody>
          <a:bodyPr/>
          <a:lstStyle/>
          <a:p>
            <a:fld id="{954C7D14-A4D9-424F-901C-575CB143B722}" type="datetime1">
              <a:rPr lang="en-US" smtClean="0"/>
              <a:t>10/3/2019</a:t>
            </a:fld>
            <a:endParaRPr lang="en-US" dirty="0"/>
          </a:p>
        </p:txBody>
      </p:sp>
      <p:sp>
        <p:nvSpPr>
          <p:cNvPr id="11" name="Slide Number Placeholder 10">
            <a:extLst>
              <a:ext uri="{FF2B5EF4-FFF2-40B4-BE49-F238E27FC236}">
                <a16:creationId xmlns:a16="http://schemas.microsoft.com/office/drawing/2014/main" id="{5E50DDFB-3AC2-4A21-A97F-30AE2E45FF47}"/>
              </a:ext>
            </a:extLst>
          </p:cNvPr>
          <p:cNvSpPr>
            <a:spLocks noGrp="1"/>
          </p:cNvSpPr>
          <p:nvPr>
            <p:ph type="sldNum" sz="quarter" idx="12"/>
          </p:nvPr>
        </p:nvSpPr>
        <p:spPr/>
        <p:txBody>
          <a:bodyPr/>
          <a:lstStyle/>
          <a:p>
            <a:fld id="{8C0C0C1D-488F-431E-BEAD-2CAAB816BF8B}" type="slidenum">
              <a:rPr lang="en-US" smtClean="0"/>
              <a:pPr/>
              <a:t>10</a:t>
            </a:fld>
            <a:endParaRPr lang="en-US" dirty="0"/>
          </a:p>
        </p:txBody>
      </p:sp>
    </p:spTree>
    <p:extLst>
      <p:ext uri="{BB962C8B-B14F-4D97-AF65-F5344CB8AC3E}">
        <p14:creationId xmlns:p14="http://schemas.microsoft.com/office/powerpoint/2010/main" val="11513617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small" dirty="0">
                <a:solidFill>
                  <a:srgbClr val="334744"/>
                </a:solidFill>
                <a:latin typeface="Corbel" pitchFamily="34" charset="0"/>
                <a:ea typeface="Arial Unicode MS" pitchFamily="34" charset="-128"/>
                <a:cs typeface="Arial Unicode MS" pitchFamily="34" charset="-128"/>
              </a:rPr>
              <a:t>Challenges</a:t>
            </a:r>
            <a:endParaRPr lang="en-US" dirty="0">
              <a:solidFill>
                <a:srgbClr val="334744"/>
              </a:solidFill>
              <a:latin typeface="Corbel" panose="020B0503020204020204" pitchFamily="34" charset="0"/>
            </a:endParaRPr>
          </a:p>
        </p:txBody>
      </p:sp>
      <p:sp>
        <p:nvSpPr>
          <p:cNvPr id="6" name="TextBox 5">
            <a:extLst>
              <a:ext uri="{FF2B5EF4-FFF2-40B4-BE49-F238E27FC236}">
                <a16:creationId xmlns:a16="http://schemas.microsoft.com/office/drawing/2014/main" id="{7EDFCFE9-21BE-4F8A-A917-96F8E65B27E0}"/>
              </a:ext>
            </a:extLst>
          </p:cNvPr>
          <p:cNvSpPr txBox="1"/>
          <p:nvPr/>
        </p:nvSpPr>
        <p:spPr>
          <a:xfrm>
            <a:off x="457200" y="1371600"/>
            <a:ext cx="8305800" cy="446705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398463" indent="-398463" algn="just">
              <a:lnSpc>
                <a:spcPct val="150000"/>
              </a:lnSpc>
              <a:buClr>
                <a:srgbClr val="C00000"/>
              </a:buClr>
              <a:buSzPct val="80000"/>
              <a:buFont typeface="Wingdings" panose="05000000000000000000" pitchFamily="2" charset="2"/>
              <a:buChar char="q"/>
            </a:pPr>
            <a:r>
              <a:rPr lang="en-US" sz="2400" b="1" cap="small" dirty="0">
                <a:solidFill>
                  <a:srgbClr val="C00000"/>
                </a:solidFill>
                <a:latin typeface="Corbel" pitchFamily="34" charset="0"/>
                <a:ea typeface="Arial Unicode MS" pitchFamily="34" charset="-128"/>
              </a:rPr>
              <a:t>Variety, Velocity and volume (</a:t>
            </a:r>
            <a:r>
              <a:rPr lang="en-US" sz="2400" b="1" cap="small" dirty="0">
                <a:solidFill>
                  <a:srgbClr val="C00000"/>
                </a:solidFill>
                <a:latin typeface="Arial" panose="020B0604020202020204" pitchFamily="34" charset="0"/>
                <a:ea typeface="Arial Unicode MS" pitchFamily="34" charset="-128"/>
              </a:rPr>
              <a:t>3Vs</a:t>
            </a:r>
            <a:r>
              <a:rPr lang="en-US" sz="2400" b="1" cap="small" dirty="0">
                <a:solidFill>
                  <a:srgbClr val="C00000"/>
                </a:solidFill>
                <a:latin typeface="Corbel" pitchFamily="34" charset="0"/>
                <a:ea typeface="Arial Unicode MS" pitchFamily="34" charset="-128"/>
              </a:rPr>
              <a:t>) </a:t>
            </a:r>
          </a:p>
          <a:p>
            <a:pPr marL="800100" lvl="1" indent="-342900" algn="just">
              <a:lnSpc>
                <a:spcPct val="150000"/>
              </a:lnSpc>
              <a:buClr>
                <a:srgbClr val="C00000"/>
              </a:buClr>
              <a:buSzPct val="80000"/>
              <a:buFont typeface="Wingdings" panose="05000000000000000000" pitchFamily="2" charset="2"/>
              <a:buChar char="§"/>
            </a:pPr>
            <a:r>
              <a:rPr lang="en-US" sz="2400" b="1" cap="small" dirty="0">
                <a:solidFill>
                  <a:srgbClr val="334744"/>
                </a:solidFill>
                <a:latin typeface="Corbel" pitchFamily="34" charset="0"/>
                <a:ea typeface="Arial Unicode MS" pitchFamily="34" charset="-128"/>
              </a:rPr>
              <a:t>	</a:t>
            </a:r>
            <a:r>
              <a:rPr lang="en-US" sz="2400" cap="small" dirty="0">
                <a:solidFill>
                  <a:srgbClr val="334744"/>
                </a:solidFill>
                <a:latin typeface="Corbel" pitchFamily="34" charset="0"/>
                <a:ea typeface="Arial Unicode MS" pitchFamily="34" charset="-128"/>
              </a:rPr>
              <a:t>A </a:t>
            </a:r>
            <a:r>
              <a:rPr lang="en-US" sz="2400" cap="small" dirty="0" err="1">
                <a:solidFill>
                  <a:srgbClr val="334744"/>
                </a:solidFill>
                <a:latin typeface="Corbel" pitchFamily="34" charset="0"/>
                <a:ea typeface="Arial Unicode MS" pitchFamily="34" charset="-128"/>
              </a:rPr>
              <a:t>dataframe</a:t>
            </a:r>
            <a:r>
              <a:rPr lang="en-US" sz="2400" cap="small" dirty="0">
                <a:solidFill>
                  <a:srgbClr val="334744"/>
                </a:solidFill>
                <a:latin typeface="Corbel" pitchFamily="34" charset="0"/>
                <a:ea typeface="Arial Unicode MS" pitchFamily="34" charset="-128"/>
              </a:rPr>
              <a:t> of size </a:t>
            </a:r>
            <a:r>
              <a:rPr lang="en-US" sz="2400" cap="small" dirty="0">
                <a:solidFill>
                  <a:srgbClr val="C00000"/>
                </a:solidFill>
                <a:latin typeface="Corbel" pitchFamily="34" charset="0"/>
                <a:ea typeface="Arial Unicode MS" pitchFamily="34" charset="-128"/>
              </a:rPr>
              <a:t>[120 x 28] </a:t>
            </a:r>
            <a:r>
              <a:rPr lang="en-US" sz="2400" cap="small" dirty="0">
                <a:solidFill>
                  <a:srgbClr val="334744"/>
                </a:solidFill>
                <a:latin typeface="Corbel" pitchFamily="34" charset="0"/>
                <a:ea typeface="Arial Unicode MS" pitchFamily="34" charset="-128"/>
              </a:rPr>
              <a:t>per </a:t>
            </a:r>
            <a:r>
              <a:rPr lang="en-US" sz="2400" cap="small" dirty="0" err="1">
                <a:solidFill>
                  <a:srgbClr val="334744"/>
                </a:solidFill>
                <a:latin typeface="Corbel" pitchFamily="34" charset="0"/>
                <a:ea typeface="Arial Unicode MS" pitchFamily="34" charset="-128"/>
              </a:rPr>
              <a:t>pmu</a:t>
            </a:r>
            <a:r>
              <a:rPr lang="en-US" sz="2400" cap="small" dirty="0">
                <a:solidFill>
                  <a:srgbClr val="334744"/>
                </a:solidFill>
                <a:latin typeface="Corbel" pitchFamily="34" charset="0"/>
                <a:ea typeface="Arial Unicode MS" pitchFamily="34" charset="-128"/>
              </a:rPr>
              <a:t> in a second</a:t>
            </a:r>
          </a:p>
          <a:p>
            <a:pPr lvl="1" algn="just">
              <a:lnSpc>
                <a:spcPct val="150000"/>
              </a:lnSpc>
              <a:buClr>
                <a:srgbClr val="C00000"/>
              </a:buClr>
              <a:buSzPct val="80000"/>
            </a:pPr>
            <a:endParaRPr lang="en-US" sz="2400" cap="small" dirty="0">
              <a:solidFill>
                <a:srgbClr val="334744"/>
              </a:solidFill>
              <a:latin typeface="Corbel" pitchFamily="34" charset="0"/>
              <a:ea typeface="Arial Unicode MS" pitchFamily="34" charset="-128"/>
            </a:endParaRPr>
          </a:p>
          <a:p>
            <a:pPr marL="398463" indent="-398463" algn="just">
              <a:lnSpc>
                <a:spcPct val="150000"/>
              </a:lnSpc>
              <a:buClr>
                <a:srgbClr val="C00000"/>
              </a:buClr>
              <a:buSzPct val="80000"/>
              <a:buFont typeface="Wingdings" panose="05000000000000000000" pitchFamily="2" charset="2"/>
              <a:buChar char="q"/>
            </a:pPr>
            <a:r>
              <a:rPr lang="en-US" sz="2400" b="1" cap="small" dirty="0">
                <a:solidFill>
                  <a:srgbClr val="C00000"/>
                </a:solidFill>
                <a:latin typeface="Corbel" pitchFamily="34" charset="0"/>
                <a:ea typeface="Arial Unicode MS" pitchFamily="34" charset="-128"/>
              </a:rPr>
              <a:t>Validity - Challenges and Limitations</a:t>
            </a:r>
          </a:p>
          <a:p>
            <a:pPr marL="855663" lvl="1" indent="-398463" algn="just">
              <a:lnSpc>
                <a:spcPct val="150000"/>
              </a:lnSpc>
              <a:buClr>
                <a:srgbClr val="C00000"/>
              </a:buClr>
              <a:buSzPct val="80000"/>
              <a:buFont typeface="Wingdings" pitchFamily="2" charset="2"/>
              <a:buChar char="§"/>
            </a:pPr>
            <a:r>
              <a:rPr lang="en-US" sz="2400" b="1" cap="small" dirty="0">
                <a:solidFill>
                  <a:srgbClr val="334744"/>
                </a:solidFill>
                <a:latin typeface="Corbel" pitchFamily="34" charset="0"/>
                <a:ea typeface="Arial Unicode MS" pitchFamily="34" charset="-128"/>
              </a:rPr>
              <a:t>Using literature, analytical and empirical analysis by considering prevalent ML Algorithms and  available power system dataset of ORNL and Mississippi  State University</a:t>
            </a:r>
          </a:p>
        </p:txBody>
      </p:sp>
      <p:sp>
        <p:nvSpPr>
          <p:cNvPr id="10" name="Date Placeholder 9">
            <a:extLst>
              <a:ext uri="{FF2B5EF4-FFF2-40B4-BE49-F238E27FC236}">
                <a16:creationId xmlns:a16="http://schemas.microsoft.com/office/drawing/2014/main" id="{8F8F54F9-E054-47F6-AB9F-6C6C289220D3}"/>
              </a:ext>
            </a:extLst>
          </p:cNvPr>
          <p:cNvSpPr>
            <a:spLocks noGrp="1"/>
          </p:cNvSpPr>
          <p:nvPr>
            <p:ph type="dt" sz="half" idx="10"/>
          </p:nvPr>
        </p:nvSpPr>
        <p:spPr/>
        <p:txBody>
          <a:bodyPr/>
          <a:lstStyle/>
          <a:p>
            <a:fld id="{9623519F-28AC-4C8D-AE10-01E39C770B9D}" type="datetime1">
              <a:rPr lang="en-US" smtClean="0"/>
              <a:t>10/3/2019</a:t>
            </a:fld>
            <a:endParaRPr lang="en-US" dirty="0"/>
          </a:p>
        </p:txBody>
      </p:sp>
      <p:sp>
        <p:nvSpPr>
          <p:cNvPr id="11" name="Slide Number Placeholder 10">
            <a:extLst>
              <a:ext uri="{FF2B5EF4-FFF2-40B4-BE49-F238E27FC236}">
                <a16:creationId xmlns:a16="http://schemas.microsoft.com/office/drawing/2014/main" id="{9619BC8D-7607-4628-8912-B203DE358A8E}"/>
              </a:ext>
            </a:extLst>
          </p:cNvPr>
          <p:cNvSpPr>
            <a:spLocks noGrp="1"/>
          </p:cNvSpPr>
          <p:nvPr>
            <p:ph type="sldNum" sz="quarter" idx="12"/>
          </p:nvPr>
        </p:nvSpPr>
        <p:spPr/>
        <p:txBody>
          <a:bodyPr/>
          <a:lstStyle/>
          <a:p>
            <a:fld id="{8C0C0C1D-488F-431E-BEAD-2CAAB816BF8B}" type="slidenum">
              <a:rPr lang="en-US" smtClean="0"/>
              <a:pPr/>
              <a:t>11</a:t>
            </a:fld>
            <a:endParaRPr lang="en-US" dirty="0"/>
          </a:p>
        </p:txBody>
      </p:sp>
    </p:spTree>
    <p:extLst>
      <p:ext uri="{BB962C8B-B14F-4D97-AF65-F5344CB8AC3E}">
        <p14:creationId xmlns:p14="http://schemas.microsoft.com/office/powerpoint/2010/main" val="17288700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BA63D34F-C4C1-426D-BE51-BAC10AC73E27}"/>
              </a:ext>
            </a:extLst>
          </p:cNvPr>
          <p:cNvSpPr>
            <a:spLocks noGrp="1"/>
          </p:cNvSpPr>
          <p:nvPr>
            <p:ph type="title"/>
          </p:nvPr>
        </p:nvSpPr>
        <p:spPr>
          <a:xfrm>
            <a:off x="457200" y="274638"/>
            <a:ext cx="8229600" cy="1143000"/>
          </a:xfrm>
        </p:spPr>
        <p:txBody>
          <a:bodyPr>
            <a:normAutofit/>
          </a:bodyPr>
          <a:lstStyle/>
          <a:p>
            <a:r>
              <a:rPr lang="en-US" sz="4800" b="1" cap="small" dirty="0">
                <a:solidFill>
                  <a:srgbClr val="334744"/>
                </a:solidFill>
                <a:latin typeface="Corbel" panose="020B0503020204020204" pitchFamily="34" charset="0"/>
              </a:rPr>
              <a:t>Flare</a:t>
            </a:r>
            <a:r>
              <a:rPr lang="en-US" sz="4800" cap="small" dirty="0">
                <a:solidFill>
                  <a:srgbClr val="334744"/>
                </a:solidFill>
                <a:latin typeface="Corbel" panose="020B0503020204020204" pitchFamily="34" charset="0"/>
              </a:rPr>
              <a:t> </a:t>
            </a:r>
            <a:r>
              <a:rPr lang="en-US" cap="small" dirty="0">
                <a:solidFill>
                  <a:srgbClr val="334744"/>
                </a:solidFill>
                <a:latin typeface="Corbel" panose="020B0503020204020204" pitchFamily="34" charset="0"/>
              </a:rPr>
              <a:t>overview</a:t>
            </a:r>
            <a:endParaRPr lang="en-US" sz="4800" cap="small" dirty="0">
              <a:solidFill>
                <a:srgbClr val="334744"/>
              </a:solidFill>
              <a:latin typeface="Corbel" panose="020B0503020204020204" pitchFamily="34" charset="0"/>
            </a:endParaRPr>
          </a:p>
        </p:txBody>
      </p:sp>
      <p:sp>
        <p:nvSpPr>
          <p:cNvPr id="16" name="TextBox 15">
            <a:extLst>
              <a:ext uri="{FF2B5EF4-FFF2-40B4-BE49-F238E27FC236}">
                <a16:creationId xmlns:a16="http://schemas.microsoft.com/office/drawing/2014/main" id="{DD3625B6-0B44-4D8F-B84A-80B8818697CB}"/>
              </a:ext>
            </a:extLst>
          </p:cNvPr>
          <p:cNvSpPr txBox="1"/>
          <p:nvPr/>
        </p:nvSpPr>
        <p:spPr>
          <a:xfrm>
            <a:off x="457200" y="1337608"/>
            <a:ext cx="8305800" cy="1938992"/>
          </a:xfrm>
          <a:prstGeom prst="rect">
            <a:avLst/>
          </a:prstGeom>
          <a:solidFill>
            <a:srgbClr val="212933">
              <a:alpha val="89804"/>
            </a:srgbClr>
          </a:solidFill>
          <a:ln>
            <a:noFill/>
          </a:ln>
          <a:effectLst>
            <a:outerShdw blurRad="40000" dist="20000" dir="5400000" rotWithShape="0">
              <a:srgbClr val="000000">
                <a:alpha val="38000"/>
              </a:srgbClr>
            </a:outerShdw>
            <a:softEdge rad="31750"/>
          </a:effectLst>
        </p:spPr>
        <p:style>
          <a:lnRef idx="3">
            <a:schemeClr val="lt1"/>
          </a:lnRef>
          <a:fillRef idx="1">
            <a:schemeClr val="dk1"/>
          </a:fillRef>
          <a:effectRef idx="1">
            <a:schemeClr val="dk1"/>
          </a:effectRef>
          <a:fontRef idx="minor">
            <a:schemeClr val="lt1"/>
          </a:fontRef>
        </p:style>
        <p:txBody>
          <a:bodyPr wrap="square" rtlCol="0">
            <a:spAutoFit/>
          </a:bodyPr>
          <a:lstStyle/>
          <a:p>
            <a:pPr marL="398463" indent="-398463" algn="ctr">
              <a:buClr>
                <a:srgbClr val="C00000"/>
              </a:buClr>
              <a:buSzPct val="80000"/>
            </a:pPr>
            <a:r>
              <a:rPr lang="en-US" sz="2000" i="1" dirty="0">
                <a:solidFill>
                  <a:schemeClr val="bg1"/>
                </a:solidFill>
                <a:latin typeface="Latha" pitchFamily="34" charset="0"/>
                <a:ea typeface="Arial Unicode MS" pitchFamily="34" charset="-128"/>
                <a:cs typeface="Latha" pitchFamily="34" charset="0"/>
              </a:rPr>
              <a:t>A </a:t>
            </a:r>
            <a:r>
              <a:rPr lang="en-US" sz="2000" b="1" i="1" dirty="0">
                <a:solidFill>
                  <a:srgbClr val="F16A17"/>
                </a:solidFill>
                <a:latin typeface="Latha" pitchFamily="34" charset="0"/>
                <a:ea typeface="Arial Unicode MS" pitchFamily="34" charset="-128"/>
                <a:cs typeface="Latha" pitchFamily="34" charset="0"/>
              </a:rPr>
              <a:t>flare</a:t>
            </a:r>
            <a:r>
              <a:rPr lang="en-US" sz="2000" i="1" dirty="0">
                <a:solidFill>
                  <a:schemeClr val="bg1"/>
                </a:solidFill>
                <a:latin typeface="Latha" pitchFamily="34" charset="0"/>
                <a:ea typeface="Arial Unicode MS" pitchFamily="34" charset="-128"/>
                <a:cs typeface="Latha" pitchFamily="34" charset="0"/>
              </a:rPr>
              <a:t>, is a type of firework that produces a brilliant light  and is used for signaling, illumination, or defensive countermeasures in civilian and military.</a:t>
            </a:r>
          </a:p>
          <a:p>
            <a:pPr marL="398463" indent="-398463" algn="ctr">
              <a:buClr>
                <a:srgbClr val="C00000"/>
              </a:buClr>
              <a:buSzPct val="80000"/>
            </a:pPr>
            <a:endParaRPr lang="en-US" sz="2000" i="1" dirty="0">
              <a:solidFill>
                <a:schemeClr val="bg1"/>
              </a:solidFill>
              <a:latin typeface="Latha" pitchFamily="34" charset="0"/>
              <a:ea typeface="Arial Unicode MS" pitchFamily="34" charset="-128"/>
              <a:cs typeface="Latha" pitchFamily="34" charset="0"/>
            </a:endParaRPr>
          </a:p>
          <a:p>
            <a:pPr marL="398463" indent="-398463" algn="ctr">
              <a:buClr>
                <a:srgbClr val="C00000"/>
              </a:buClr>
              <a:buSzPct val="80000"/>
            </a:pPr>
            <a:r>
              <a:rPr lang="en-US" sz="2000" i="1" dirty="0">
                <a:solidFill>
                  <a:schemeClr val="bg1"/>
                </a:solidFill>
                <a:latin typeface="Latha" pitchFamily="34" charset="0"/>
                <a:ea typeface="Arial Unicode MS" pitchFamily="34" charset="-128"/>
                <a:cs typeface="Latha" pitchFamily="34" charset="0"/>
              </a:rPr>
              <a:t>So too, </a:t>
            </a:r>
            <a:r>
              <a:rPr lang="en-US" sz="2000" b="1" i="1" dirty="0">
                <a:solidFill>
                  <a:srgbClr val="F16A17"/>
                </a:solidFill>
                <a:latin typeface="Latha" pitchFamily="34" charset="0"/>
                <a:ea typeface="Arial Unicode MS" pitchFamily="34" charset="-128"/>
                <a:cs typeface="Latha" pitchFamily="34" charset="0"/>
              </a:rPr>
              <a:t>Flare</a:t>
            </a:r>
            <a:r>
              <a:rPr lang="en-US" sz="2000" i="1" dirty="0">
                <a:solidFill>
                  <a:schemeClr val="bg1"/>
                </a:solidFill>
                <a:latin typeface="Latha" pitchFamily="34" charset="0"/>
                <a:ea typeface="Arial Unicode MS" pitchFamily="34" charset="-128"/>
                <a:cs typeface="Latha" pitchFamily="34" charset="0"/>
              </a:rPr>
              <a:t> is a lightweight EIDS, capable of signaling the anomalies, to take defensive countermeasures.</a:t>
            </a:r>
          </a:p>
        </p:txBody>
      </p:sp>
      <p:pic>
        <p:nvPicPr>
          <p:cNvPr id="2" name="Picture 1">
            <a:extLst>
              <a:ext uri="{FF2B5EF4-FFF2-40B4-BE49-F238E27FC236}">
                <a16:creationId xmlns:a16="http://schemas.microsoft.com/office/drawing/2014/main" id="{5394CEAC-92E1-49AE-A04F-523B63355330}"/>
              </a:ext>
            </a:extLst>
          </p:cNvPr>
          <p:cNvPicPr>
            <a:picLocks noChangeAspect="1"/>
          </p:cNvPicPr>
          <p:nvPr/>
        </p:nvPicPr>
        <p:blipFill>
          <a:blip r:embed="rId2"/>
          <a:stretch>
            <a:fillRect/>
          </a:stretch>
        </p:blipFill>
        <p:spPr>
          <a:xfrm>
            <a:off x="446690" y="3291123"/>
            <a:ext cx="8791194" cy="3602230"/>
          </a:xfrm>
          <a:prstGeom prst="rect">
            <a:avLst/>
          </a:prstGeom>
        </p:spPr>
      </p:pic>
      <p:sp>
        <p:nvSpPr>
          <p:cNvPr id="9" name="Date Placeholder 8">
            <a:extLst>
              <a:ext uri="{FF2B5EF4-FFF2-40B4-BE49-F238E27FC236}">
                <a16:creationId xmlns:a16="http://schemas.microsoft.com/office/drawing/2014/main" id="{5976CAB0-34A7-4A96-B0E3-F44B6A3F79B7}"/>
              </a:ext>
            </a:extLst>
          </p:cNvPr>
          <p:cNvSpPr>
            <a:spLocks noGrp="1"/>
          </p:cNvSpPr>
          <p:nvPr>
            <p:ph type="dt" sz="half" idx="10"/>
          </p:nvPr>
        </p:nvSpPr>
        <p:spPr/>
        <p:txBody>
          <a:bodyPr/>
          <a:lstStyle/>
          <a:p>
            <a:fld id="{350CB22D-6B2A-4A37-BC16-EE61A9062E65}" type="datetime1">
              <a:rPr lang="en-US" smtClean="0"/>
              <a:t>10/3/2019</a:t>
            </a:fld>
            <a:endParaRPr lang="en-US" dirty="0"/>
          </a:p>
        </p:txBody>
      </p:sp>
      <p:sp>
        <p:nvSpPr>
          <p:cNvPr id="10" name="Slide Number Placeholder 9">
            <a:extLst>
              <a:ext uri="{FF2B5EF4-FFF2-40B4-BE49-F238E27FC236}">
                <a16:creationId xmlns:a16="http://schemas.microsoft.com/office/drawing/2014/main" id="{38401533-3A52-435D-B996-CBB59827D33C}"/>
              </a:ext>
            </a:extLst>
          </p:cNvPr>
          <p:cNvSpPr>
            <a:spLocks noGrp="1"/>
          </p:cNvSpPr>
          <p:nvPr>
            <p:ph type="sldNum" sz="quarter" idx="12"/>
          </p:nvPr>
        </p:nvSpPr>
        <p:spPr/>
        <p:txBody>
          <a:bodyPr/>
          <a:lstStyle/>
          <a:p>
            <a:fld id="{8C0C0C1D-488F-431E-BEAD-2CAAB816BF8B}" type="slidenum">
              <a:rPr lang="en-US" smtClean="0"/>
              <a:pPr/>
              <a:t>12</a:t>
            </a:fld>
            <a:endParaRPr lang="en-US" dirty="0"/>
          </a:p>
        </p:txBody>
      </p:sp>
    </p:spTree>
    <p:extLst>
      <p:ext uri="{BB962C8B-B14F-4D97-AF65-F5344CB8AC3E}">
        <p14:creationId xmlns:p14="http://schemas.microsoft.com/office/powerpoint/2010/main" val="42823502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9D426A9-BE1D-4B9C-AC83-912D8CF93131}"/>
              </a:ext>
            </a:extLst>
          </p:cNvPr>
          <p:cNvSpPr txBox="1"/>
          <p:nvPr/>
        </p:nvSpPr>
        <p:spPr>
          <a:xfrm>
            <a:off x="578487" y="4074238"/>
            <a:ext cx="631263" cy="276999"/>
          </a:xfrm>
          <a:prstGeom prst="rect">
            <a:avLst/>
          </a:prstGeom>
          <a:noFill/>
        </p:spPr>
        <p:txBody>
          <a:bodyPr wrap="square" rtlCol="0">
            <a:spAutoFit/>
          </a:bodyPr>
          <a:lstStyle/>
          <a:p>
            <a:r>
              <a:rPr lang="en-US" sz="1200" b="1" cap="small" spc="100" normalizeH="1" dirty="0">
                <a:latin typeface="Lucida Sans Unicode" pitchFamily="34" charset="0"/>
                <a:cs typeface="Lucida Sans Unicode" pitchFamily="34" charset="0"/>
              </a:rPr>
              <a:t>Relay</a:t>
            </a:r>
          </a:p>
        </p:txBody>
      </p:sp>
      <p:cxnSp>
        <p:nvCxnSpPr>
          <p:cNvPr id="6" name="Elbow Connector 30">
            <a:extLst>
              <a:ext uri="{FF2B5EF4-FFF2-40B4-BE49-F238E27FC236}">
                <a16:creationId xmlns:a16="http://schemas.microsoft.com/office/drawing/2014/main" id="{A6F4337D-2854-498B-9208-DF59D256FF3A}"/>
              </a:ext>
            </a:extLst>
          </p:cNvPr>
          <p:cNvCxnSpPr>
            <a:cxnSpLocks/>
            <a:endCxn id="18" idx="1"/>
          </p:cNvCxnSpPr>
          <p:nvPr/>
        </p:nvCxnSpPr>
        <p:spPr>
          <a:xfrm>
            <a:off x="1291975" y="3670127"/>
            <a:ext cx="2089728" cy="123914"/>
          </a:xfrm>
          <a:prstGeom prst="bentConnector3">
            <a:avLst>
              <a:gd name="adj1" fmla="val 50000"/>
            </a:avLst>
          </a:prstGeom>
          <a:ln w="63500" cap="flat">
            <a:gradFill>
              <a:gsLst>
                <a:gs pos="5000">
                  <a:schemeClr val="bg2">
                    <a:lumMod val="50000"/>
                  </a:schemeClr>
                </a:gs>
                <a:gs pos="54000">
                  <a:schemeClr val="bg2">
                    <a:lumMod val="90000"/>
                  </a:schemeClr>
                </a:gs>
                <a:gs pos="99000">
                  <a:schemeClr val="bg2">
                    <a:lumMod val="10000"/>
                  </a:schemeClr>
                </a:gs>
              </a:gsLst>
              <a:lin ang="5400000" scaled="0"/>
            </a:gradFill>
            <a:bevel/>
            <a:tailEnd type="oval" w="sm" len="med"/>
          </a:ln>
          <a:effectLst>
            <a:outerShdw blurRad="50800" dist="38100" dir="5400000" algn="t" rotWithShape="0">
              <a:prstClr val="black">
                <a:alpha val="40000"/>
              </a:prstClr>
            </a:outerShdw>
          </a:effectLst>
          <a:scene3d>
            <a:camera prst="orthographicFront"/>
            <a:lightRig rig="threePt" dir="t"/>
          </a:scene3d>
          <a:sp3d>
            <a:bevelT w="165100" prst="coolSlant"/>
          </a:sp3d>
        </p:spPr>
        <p:style>
          <a:lnRef idx="1">
            <a:schemeClr val="accent1"/>
          </a:lnRef>
          <a:fillRef idx="0">
            <a:schemeClr val="accent1"/>
          </a:fillRef>
          <a:effectRef idx="0">
            <a:schemeClr val="accent1"/>
          </a:effectRef>
          <a:fontRef idx="minor">
            <a:schemeClr val="tx1"/>
          </a:fontRef>
        </p:style>
      </p:cxnSp>
      <p:cxnSp>
        <p:nvCxnSpPr>
          <p:cNvPr id="7" name="Elbow Connector 75">
            <a:extLst>
              <a:ext uri="{FF2B5EF4-FFF2-40B4-BE49-F238E27FC236}">
                <a16:creationId xmlns:a16="http://schemas.microsoft.com/office/drawing/2014/main" id="{94B8719A-C3B6-4A15-96F5-9E8B286B0454}"/>
              </a:ext>
            </a:extLst>
          </p:cNvPr>
          <p:cNvCxnSpPr>
            <a:cxnSpLocks/>
            <a:stCxn id="11" idx="9"/>
            <a:endCxn id="18" idx="2"/>
          </p:cNvCxnSpPr>
          <p:nvPr/>
        </p:nvCxnSpPr>
        <p:spPr>
          <a:xfrm flipV="1">
            <a:off x="1276418" y="4060741"/>
            <a:ext cx="2509934" cy="1075950"/>
          </a:xfrm>
          <a:prstGeom prst="bentConnector2">
            <a:avLst/>
          </a:prstGeom>
          <a:ln w="63500" cap="flat">
            <a:gradFill>
              <a:gsLst>
                <a:gs pos="5000">
                  <a:schemeClr val="accent5">
                    <a:lumMod val="75000"/>
                  </a:schemeClr>
                </a:gs>
                <a:gs pos="54000">
                  <a:schemeClr val="accent5">
                    <a:lumMod val="50000"/>
                  </a:schemeClr>
                </a:gs>
                <a:gs pos="99000">
                  <a:schemeClr val="accent5">
                    <a:lumMod val="20000"/>
                    <a:lumOff val="80000"/>
                  </a:schemeClr>
                </a:gs>
              </a:gsLst>
              <a:lin ang="5400000" scaled="0"/>
            </a:gradFill>
            <a:bevel/>
            <a:tailEnd type="oval" w="med" len="med"/>
          </a:ln>
          <a:effectLst>
            <a:outerShdw blurRad="50800" dist="38100" dir="5400000" algn="t" rotWithShape="0">
              <a:prstClr val="black">
                <a:alpha val="40000"/>
              </a:prstClr>
            </a:outerShdw>
          </a:effectLst>
          <a:scene3d>
            <a:camera prst="orthographicFront"/>
            <a:lightRig rig="threePt" dir="t"/>
          </a:scene3d>
          <a:sp3d>
            <a:bevelT w="165100" prst="coolSlant"/>
          </a:sp3d>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2B2E698E-E509-47F0-B66F-7A6990E61FFB}"/>
              </a:ext>
            </a:extLst>
          </p:cNvPr>
          <p:cNvSpPr txBox="1"/>
          <p:nvPr/>
        </p:nvSpPr>
        <p:spPr>
          <a:xfrm>
            <a:off x="457200" y="1324596"/>
            <a:ext cx="2212465" cy="276999"/>
          </a:xfrm>
          <a:prstGeom prst="rect">
            <a:avLst/>
          </a:prstGeom>
          <a:noFill/>
        </p:spPr>
        <p:txBody>
          <a:bodyPr wrap="none" rtlCol="0">
            <a:spAutoFit/>
          </a:bodyPr>
          <a:lstStyle/>
          <a:p>
            <a:r>
              <a:rPr lang="en-US" sz="1200" cap="small" spc="100" normalizeH="1" dirty="0" err="1">
                <a:latin typeface="Lucida Sans Unicode" pitchFamily="34" charset="0"/>
                <a:cs typeface="Lucida Sans Unicode" pitchFamily="34" charset="0"/>
              </a:rPr>
              <a:t>Phasor</a:t>
            </a:r>
            <a:r>
              <a:rPr lang="en-US" sz="1200" cap="small" spc="100" normalizeH="1" dirty="0">
                <a:latin typeface="Lucida Sans Unicode" pitchFamily="34" charset="0"/>
                <a:cs typeface="Lucida Sans Unicode" pitchFamily="34" charset="0"/>
              </a:rPr>
              <a:t> measurement unit</a:t>
            </a:r>
          </a:p>
        </p:txBody>
      </p:sp>
      <p:sp>
        <p:nvSpPr>
          <p:cNvPr id="9" name="server">
            <a:extLst>
              <a:ext uri="{FF2B5EF4-FFF2-40B4-BE49-F238E27FC236}">
                <a16:creationId xmlns:a16="http://schemas.microsoft.com/office/drawing/2014/main" id="{ADF9D57C-7AC8-4FF4-A6DC-1166E5FF78D9}"/>
              </a:ext>
            </a:extLst>
          </p:cNvPr>
          <p:cNvSpPr>
            <a:spLocks noEditPoints="1" noChangeArrowheads="1"/>
          </p:cNvSpPr>
          <p:nvPr/>
        </p:nvSpPr>
        <p:spPr bwMode="auto">
          <a:xfrm>
            <a:off x="578487" y="1712175"/>
            <a:ext cx="689284" cy="734061"/>
          </a:xfrm>
          <a:custGeom>
            <a:avLst/>
            <a:gdLst>
              <a:gd name="T0" fmla="*/ 0 w 21600"/>
              <a:gd name="T1" fmla="*/ 0 h 21600"/>
              <a:gd name="T2" fmla="*/ 10800 w 21600"/>
              <a:gd name="T3" fmla="*/ 0 h 21600"/>
              <a:gd name="T4" fmla="*/ 21600 w 21600"/>
              <a:gd name="T5" fmla="*/ 0 h 21600"/>
              <a:gd name="T6" fmla="*/ 21600 w 21600"/>
              <a:gd name="T7" fmla="*/ 10800 h 21600"/>
              <a:gd name="T8" fmla="*/ 21600 w 21600"/>
              <a:gd name="T9" fmla="*/ 21600 h 21600"/>
              <a:gd name="T10" fmla="*/ 10800 w 21600"/>
              <a:gd name="T11" fmla="*/ 21600 h 21600"/>
              <a:gd name="T12" fmla="*/ 0 w 21600"/>
              <a:gd name="T13" fmla="*/ 21600 h 21600"/>
              <a:gd name="T14" fmla="*/ 0 w 21600"/>
              <a:gd name="T15" fmla="*/ 10800 h 21600"/>
              <a:gd name="T16" fmla="*/ 761 w 21600"/>
              <a:gd name="T17" fmla="*/ 22454 h 21600"/>
              <a:gd name="T18" fmla="*/ 21069 w 21600"/>
              <a:gd name="T19" fmla="*/ 28282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0" y="0"/>
                </a:moveTo>
                <a:lnTo>
                  <a:pt x="21600" y="0"/>
                </a:lnTo>
                <a:lnTo>
                  <a:pt x="21600" y="21600"/>
                </a:lnTo>
                <a:lnTo>
                  <a:pt x="0" y="21600"/>
                </a:lnTo>
                <a:lnTo>
                  <a:pt x="0" y="0"/>
                </a:lnTo>
                <a:close/>
              </a:path>
              <a:path w="21600" h="21600" extrusionOk="0">
                <a:moveTo>
                  <a:pt x="1662" y="1709"/>
                </a:moveTo>
                <a:lnTo>
                  <a:pt x="9046" y="1709"/>
                </a:lnTo>
                <a:lnTo>
                  <a:pt x="9046" y="2331"/>
                </a:lnTo>
                <a:lnTo>
                  <a:pt x="1662" y="2331"/>
                </a:lnTo>
                <a:lnTo>
                  <a:pt x="1662" y="1709"/>
                </a:lnTo>
                <a:moveTo>
                  <a:pt x="0" y="4351"/>
                </a:moveTo>
                <a:lnTo>
                  <a:pt x="10892" y="4351"/>
                </a:lnTo>
                <a:lnTo>
                  <a:pt x="10892" y="14141"/>
                </a:lnTo>
                <a:lnTo>
                  <a:pt x="21600" y="14141"/>
                </a:lnTo>
                <a:moveTo>
                  <a:pt x="11631" y="1243"/>
                </a:moveTo>
                <a:lnTo>
                  <a:pt x="20492" y="1243"/>
                </a:lnTo>
                <a:lnTo>
                  <a:pt x="20492" y="1554"/>
                </a:lnTo>
                <a:lnTo>
                  <a:pt x="11631" y="1554"/>
                </a:lnTo>
                <a:lnTo>
                  <a:pt x="11631" y="1243"/>
                </a:lnTo>
                <a:moveTo>
                  <a:pt x="11631" y="3263"/>
                </a:moveTo>
                <a:lnTo>
                  <a:pt x="20492" y="3263"/>
                </a:lnTo>
                <a:lnTo>
                  <a:pt x="20492" y="3574"/>
                </a:lnTo>
                <a:lnTo>
                  <a:pt x="11631" y="3574"/>
                </a:lnTo>
                <a:lnTo>
                  <a:pt x="11631" y="3263"/>
                </a:lnTo>
                <a:moveTo>
                  <a:pt x="11631" y="6060"/>
                </a:moveTo>
                <a:lnTo>
                  <a:pt x="20492" y="6060"/>
                </a:lnTo>
                <a:lnTo>
                  <a:pt x="20492" y="6371"/>
                </a:lnTo>
                <a:lnTo>
                  <a:pt x="11631" y="6371"/>
                </a:lnTo>
                <a:lnTo>
                  <a:pt x="11631" y="6060"/>
                </a:lnTo>
                <a:moveTo>
                  <a:pt x="11631" y="8081"/>
                </a:moveTo>
                <a:lnTo>
                  <a:pt x="20308" y="8081"/>
                </a:lnTo>
                <a:lnTo>
                  <a:pt x="20308" y="8391"/>
                </a:lnTo>
                <a:lnTo>
                  <a:pt x="11631" y="8391"/>
                </a:lnTo>
                <a:lnTo>
                  <a:pt x="11631" y="8081"/>
                </a:lnTo>
                <a:moveTo>
                  <a:pt x="11631" y="4196"/>
                </a:moveTo>
                <a:lnTo>
                  <a:pt x="12369" y="4196"/>
                </a:lnTo>
                <a:lnTo>
                  <a:pt x="12369" y="4817"/>
                </a:lnTo>
                <a:lnTo>
                  <a:pt x="11631" y="4817"/>
                </a:lnTo>
                <a:lnTo>
                  <a:pt x="11631" y="4196"/>
                </a:lnTo>
                <a:moveTo>
                  <a:pt x="14400" y="4196"/>
                </a:moveTo>
                <a:lnTo>
                  <a:pt x="15138" y="4196"/>
                </a:lnTo>
                <a:lnTo>
                  <a:pt x="15138" y="4817"/>
                </a:lnTo>
                <a:lnTo>
                  <a:pt x="14400" y="4817"/>
                </a:lnTo>
                <a:lnTo>
                  <a:pt x="14400" y="4196"/>
                </a:lnTo>
                <a:moveTo>
                  <a:pt x="16985" y="4196"/>
                </a:moveTo>
                <a:lnTo>
                  <a:pt x="17723" y="4196"/>
                </a:lnTo>
                <a:lnTo>
                  <a:pt x="17723" y="4817"/>
                </a:lnTo>
                <a:lnTo>
                  <a:pt x="16985" y="4817"/>
                </a:lnTo>
                <a:lnTo>
                  <a:pt x="16985" y="4196"/>
                </a:lnTo>
                <a:moveTo>
                  <a:pt x="19754" y="4196"/>
                </a:moveTo>
                <a:lnTo>
                  <a:pt x="20492" y="4196"/>
                </a:lnTo>
                <a:lnTo>
                  <a:pt x="20492" y="4817"/>
                </a:lnTo>
                <a:lnTo>
                  <a:pt x="19754" y="4817"/>
                </a:lnTo>
                <a:lnTo>
                  <a:pt x="19754" y="4196"/>
                </a:lnTo>
                <a:moveTo>
                  <a:pt x="11631" y="9635"/>
                </a:moveTo>
                <a:lnTo>
                  <a:pt x="12369" y="9635"/>
                </a:lnTo>
                <a:lnTo>
                  <a:pt x="12369" y="10256"/>
                </a:lnTo>
                <a:lnTo>
                  <a:pt x="11631" y="10256"/>
                </a:lnTo>
                <a:lnTo>
                  <a:pt x="11631" y="9635"/>
                </a:lnTo>
                <a:moveTo>
                  <a:pt x="14400" y="9635"/>
                </a:moveTo>
                <a:lnTo>
                  <a:pt x="15138" y="9635"/>
                </a:lnTo>
                <a:lnTo>
                  <a:pt x="15138" y="10256"/>
                </a:lnTo>
                <a:lnTo>
                  <a:pt x="14400" y="10256"/>
                </a:lnTo>
                <a:lnTo>
                  <a:pt x="14400" y="9635"/>
                </a:lnTo>
                <a:moveTo>
                  <a:pt x="16985" y="9635"/>
                </a:moveTo>
                <a:lnTo>
                  <a:pt x="17723" y="9635"/>
                </a:lnTo>
                <a:lnTo>
                  <a:pt x="17723" y="10256"/>
                </a:lnTo>
                <a:lnTo>
                  <a:pt x="16985" y="10256"/>
                </a:lnTo>
                <a:lnTo>
                  <a:pt x="16985" y="9635"/>
                </a:lnTo>
                <a:moveTo>
                  <a:pt x="19754" y="9635"/>
                </a:moveTo>
                <a:lnTo>
                  <a:pt x="20492" y="9635"/>
                </a:lnTo>
                <a:lnTo>
                  <a:pt x="20492" y="10256"/>
                </a:lnTo>
                <a:lnTo>
                  <a:pt x="19754" y="10256"/>
                </a:lnTo>
                <a:lnTo>
                  <a:pt x="19754" y="9635"/>
                </a:lnTo>
                <a:moveTo>
                  <a:pt x="10892" y="14141"/>
                </a:moveTo>
                <a:lnTo>
                  <a:pt x="10892" y="15384"/>
                </a:lnTo>
                <a:lnTo>
                  <a:pt x="10892" y="20046"/>
                </a:lnTo>
                <a:lnTo>
                  <a:pt x="10892" y="21600"/>
                </a:lnTo>
                <a:lnTo>
                  <a:pt x="10892" y="14141"/>
                </a:lnTo>
                <a:moveTo>
                  <a:pt x="10892" y="4351"/>
                </a:moveTo>
                <a:lnTo>
                  <a:pt x="10892" y="3574"/>
                </a:lnTo>
                <a:lnTo>
                  <a:pt x="10892" y="932"/>
                </a:lnTo>
                <a:lnTo>
                  <a:pt x="10892" y="0"/>
                </a:lnTo>
                <a:lnTo>
                  <a:pt x="10892" y="4351"/>
                </a:lnTo>
              </a:path>
            </a:pathLst>
          </a:cu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w="9525">
            <a:solidFill>
              <a:srgbClr val="000000"/>
            </a:solidFill>
            <a:miter lim="800000"/>
            <a:headEnd/>
            <a:tailEnd/>
          </a:ln>
          <a:effectLst>
            <a:glow rad="228600">
              <a:schemeClr val="tx1">
                <a:lumMod val="75000"/>
                <a:lumOff val="25000"/>
                <a:alpha val="40000"/>
              </a:schemeClr>
            </a:glow>
          </a:effectLst>
        </p:spPr>
        <p:txBody>
          <a:bodyPr vert="horz" wrap="square" lIns="91440" tIns="45720" rIns="91440" bIns="45720" numCol="1" anchor="t" anchorCtr="0" compatLnSpc="1">
            <a:prstTxWarp prst="textNoShape">
              <a:avLst/>
            </a:prstTxWarp>
          </a:bodyPr>
          <a:lstStyle/>
          <a:p>
            <a:endParaRPr lang="en-US"/>
          </a:p>
        </p:txBody>
      </p:sp>
      <p:cxnSp>
        <p:nvCxnSpPr>
          <p:cNvPr id="10" name="Elbow Connector 110">
            <a:extLst>
              <a:ext uri="{FF2B5EF4-FFF2-40B4-BE49-F238E27FC236}">
                <a16:creationId xmlns:a16="http://schemas.microsoft.com/office/drawing/2014/main" id="{CD94163E-B389-4B77-9DFF-2B3605EFF07D}"/>
              </a:ext>
            </a:extLst>
          </p:cNvPr>
          <p:cNvCxnSpPr>
            <a:cxnSpLocks/>
            <a:stCxn id="9" idx="2"/>
            <a:endCxn id="18" idx="0"/>
          </p:cNvCxnSpPr>
          <p:nvPr/>
        </p:nvCxnSpPr>
        <p:spPr>
          <a:xfrm>
            <a:off x="1267771" y="1712175"/>
            <a:ext cx="2518581" cy="1815166"/>
          </a:xfrm>
          <a:prstGeom prst="bentConnector2">
            <a:avLst/>
          </a:prstGeom>
          <a:ln w="63500" cap="flat">
            <a:gradFill>
              <a:gsLst>
                <a:gs pos="5000">
                  <a:schemeClr val="tx1">
                    <a:lumMod val="50000"/>
                    <a:lumOff val="50000"/>
                  </a:schemeClr>
                </a:gs>
                <a:gs pos="68000">
                  <a:srgbClr val="808080"/>
                </a:gs>
                <a:gs pos="54000">
                  <a:schemeClr val="bg1">
                    <a:lumMod val="65000"/>
                  </a:schemeClr>
                </a:gs>
                <a:gs pos="99000">
                  <a:schemeClr val="tx1">
                    <a:lumMod val="65000"/>
                    <a:lumOff val="35000"/>
                  </a:schemeClr>
                </a:gs>
              </a:gsLst>
              <a:lin ang="5400000" scaled="0"/>
            </a:gradFill>
            <a:bevel/>
            <a:tailEnd type="oval" w="sm" len="med"/>
          </a:ln>
          <a:effectLst>
            <a:outerShdw blurRad="50800" dist="38100" dir="5400000" algn="t" rotWithShape="0">
              <a:prstClr val="black">
                <a:alpha val="40000"/>
              </a:prstClr>
            </a:outerShdw>
          </a:effectLst>
          <a:scene3d>
            <a:camera prst="orthographicFront"/>
            <a:lightRig rig="threePt" dir="t"/>
          </a:scene3d>
          <a:sp3d>
            <a:bevelT w="165100" prst="coolSlant"/>
          </a:sp3d>
        </p:spPr>
        <p:style>
          <a:lnRef idx="1">
            <a:schemeClr val="accent1"/>
          </a:lnRef>
          <a:fillRef idx="0">
            <a:schemeClr val="accent1"/>
          </a:fillRef>
          <a:effectRef idx="0">
            <a:schemeClr val="accent1"/>
          </a:effectRef>
          <a:fontRef idx="minor">
            <a:schemeClr val="tx1"/>
          </a:fontRef>
        </p:style>
      </p:cxnSp>
      <p:sp>
        <p:nvSpPr>
          <p:cNvPr id="11" name="modem">
            <a:extLst>
              <a:ext uri="{FF2B5EF4-FFF2-40B4-BE49-F238E27FC236}">
                <a16:creationId xmlns:a16="http://schemas.microsoft.com/office/drawing/2014/main" id="{219D4B3B-B119-4358-AD1F-0B546F24983E}"/>
              </a:ext>
            </a:extLst>
          </p:cNvPr>
          <p:cNvSpPr>
            <a:spLocks noEditPoints="1" noChangeArrowheads="1"/>
          </p:cNvSpPr>
          <p:nvPr/>
        </p:nvSpPr>
        <p:spPr bwMode="auto">
          <a:xfrm>
            <a:off x="569839" y="4853566"/>
            <a:ext cx="706579" cy="457200"/>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gradFill>
            <a:gsLst>
              <a:gs pos="0">
                <a:schemeClr val="accent5">
                  <a:lumMod val="20000"/>
                  <a:lumOff val="80000"/>
                </a:schemeClr>
              </a:gs>
              <a:gs pos="19000">
                <a:schemeClr val="accent5">
                  <a:lumMod val="40000"/>
                  <a:lumOff val="60000"/>
                </a:schemeClr>
              </a:gs>
              <a:gs pos="36000">
                <a:schemeClr val="accent5">
                  <a:lumMod val="60000"/>
                  <a:lumOff val="40000"/>
                </a:schemeClr>
              </a:gs>
              <a:gs pos="61000">
                <a:schemeClr val="accent5">
                  <a:lumMod val="60000"/>
                  <a:lumOff val="40000"/>
                </a:schemeClr>
              </a:gs>
              <a:gs pos="82001">
                <a:schemeClr val="accent5">
                  <a:lumMod val="75000"/>
                </a:schemeClr>
              </a:gs>
              <a:gs pos="100000">
                <a:schemeClr val="accent5">
                  <a:lumMod val="50000"/>
                </a:schemeClr>
              </a:gs>
            </a:gsLst>
            <a:lin ang="5400000" scaled="0"/>
          </a:gradFill>
          <a:ln w="9525">
            <a:solidFill>
              <a:srgbClr val="000000"/>
            </a:solidFill>
            <a:miter lim="800000"/>
            <a:headEnd/>
            <a:tailEnd/>
          </a:ln>
          <a:effectLst>
            <a:glow rad="228600">
              <a:schemeClr val="accent4">
                <a:lumMod val="75000"/>
                <a:alpha val="40000"/>
              </a:schemeClr>
            </a:glow>
          </a:effectLst>
        </p:spPr>
        <p:txBody>
          <a:bodyPr vert="horz" wrap="square" lIns="91440" tIns="45720" rIns="91440" bIns="45720" numCol="1" anchor="t" anchorCtr="0" compatLnSpc="1">
            <a:prstTxWarp prst="textNoShape">
              <a:avLst/>
            </a:prstTxWarp>
          </a:bodyPr>
          <a:lstStyle/>
          <a:p>
            <a:endParaRPr lang="en-US" b="1" i="1" cap="small" dirty="0">
              <a:latin typeface="Corbel" pitchFamily="34" charset="0"/>
              <a:cs typeface="Lucida Sans Unicode" pitchFamily="34" charset="0"/>
            </a:endParaRPr>
          </a:p>
        </p:txBody>
      </p:sp>
      <p:sp>
        <p:nvSpPr>
          <p:cNvPr id="12" name="TextBox 11">
            <a:extLst>
              <a:ext uri="{FF2B5EF4-FFF2-40B4-BE49-F238E27FC236}">
                <a16:creationId xmlns:a16="http://schemas.microsoft.com/office/drawing/2014/main" id="{23FD81A8-512F-48C1-9817-72544A38B62C}"/>
              </a:ext>
            </a:extLst>
          </p:cNvPr>
          <p:cNvSpPr txBox="1"/>
          <p:nvPr/>
        </p:nvSpPr>
        <p:spPr>
          <a:xfrm>
            <a:off x="1489302" y="1828964"/>
            <a:ext cx="1716396" cy="1581587"/>
          </a:xfrm>
          <a:prstGeom prst="rect">
            <a:avLst/>
          </a:prstGeom>
          <a:solidFill>
            <a:schemeClr val="accent6">
              <a:lumMod val="40000"/>
              <a:lumOff val="60000"/>
              <a:alpha val="64000"/>
            </a:schemeClr>
          </a:solidFill>
        </p:spPr>
        <p:txBody>
          <a:bodyPr wrap="square" rtlCol="0">
            <a:spAutoFit/>
          </a:bodyPr>
          <a:lstStyle/>
          <a:p>
            <a:pPr>
              <a:lnSpc>
                <a:spcPct val="150000"/>
              </a:lnSpc>
            </a:pPr>
            <a:r>
              <a:rPr lang="en-US" sz="1100" b="1" cap="small" dirty="0">
                <a:solidFill>
                  <a:srgbClr val="38485A"/>
                </a:solidFill>
                <a:latin typeface="Verdana" pitchFamily="34" charset="0"/>
                <a:ea typeface="Verdana" pitchFamily="34" charset="0"/>
                <a:cs typeface="Verdana" pitchFamily="34" charset="0"/>
              </a:rPr>
              <a:t>28 x Measurements</a:t>
            </a:r>
          </a:p>
          <a:p>
            <a:pPr marL="285750" indent="-285750">
              <a:lnSpc>
                <a:spcPct val="150000"/>
              </a:lnSpc>
              <a:buFont typeface="Arial" pitchFamily="34" charset="0"/>
              <a:buChar char="•"/>
            </a:pPr>
            <a:r>
              <a:rPr lang="en-US" sz="1100" cap="small" spc="110" dirty="0">
                <a:solidFill>
                  <a:srgbClr val="38485A"/>
                </a:solidFill>
                <a:latin typeface="Verdana" pitchFamily="34" charset="0"/>
                <a:ea typeface="Verdana" pitchFamily="34" charset="0"/>
                <a:cs typeface="Verdana" pitchFamily="34" charset="0"/>
              </a:rPr>
              <a:t>Current </a:t>
            </a:r>
          </a:p>
          <a:p>
            <a:pPr marL="285750" indent="-285750">
              <a:lnSpc>
                <a:spcPct val="150000"/>
              </a:lnSpc>
              <a:buFont typeface="Arial" pitchFamily="34" charset="0"/>
              <a:buChar char="•"/>
            </a:pPr>
            <a:r>
              <a:rPr lang="en-US" sz="1100" cap="small" spc="110" dirty="0">
                <a:solidFill>
                  <a:srgbClr val="38485A"/>
                </a:solidFill>
                <a:latin typeface="Verdana" pitchFamily="34" charset="0"/>
                <a:ea typeface="Verdana" pitchFamily="34" charset="0"/>
                <a:cs typeface="Verdana" pitchFamily="34" charset="0"/>
              </a:rPr>
              <a:t>Voltage</a:t>
            </a:r>
          </a:p>
          <a:p>
            <a:pPr marL="285750" indent="-285750">
              <a:lnSpc>
                <a:spcPct val="150000"/>
              </a:lnSpc>
              <a:buFont typeface="Arial" pitchFamily="34" charset="0"/>
              <a:buChar char="•"/>
            </a:pPr>
            <a:r>
              <a:rPr lang="en-US" sz="1100" cap="small" spc="110" dirty="0">
                <a:solidFill>
                  <a:srgbClr val="38485A"/>
                </a:solidFill>
                <a:latin typeface="Verdana" pitchFamily="34" charset="0"/>
                <a:ea typeface="Verdana" pitchFamily="34" charset="0"/>
                <a:cs typeface="Verdana" pitchFamily="34" charset="0"/>
              </a:rPr>
              <a:t>Magnitude</a:t>
            </a:r>
          </a:p>
          <a:p>
            <a:pPr marL="285750" indent="-285750">
              <a:lnSpc>
                <a:spcPct val="150000"/>
              </a:lnSpc>
              <a:buFont typeface="Arial" pitchFamily="34" charset="0"/>
              <a:buChar char="•"/>
            </a:pPr>
            <a:r>
              <a:rPr lang="en-US" sz="1100" cap="small" spc="110" dirty="0">
                <a:solidFill>
                  <a:srgbClr val="38485A"/>
                </a:solidFill>
                <a:latin typeface="Verdana" pitchFamily="34" charset="0"/>
                <a:ea typeface="Verdana" pitchFamily="34" charset="0"/>
                <a:cs typeface="Verdana" pitchFamily="34" charset="0"/>
              </a:rPr>
              <a:t>Impedance</a:t>
            </a:r>
          </a:p>
          <a:p>
            <a:pPr marL="285750" indent="-285750">
              <a:lnSpc>
                <a:spcPct val="150000"/>
              </a:lnSpc>
              <a:buFont typeface="Arial" pitchFamily="34" charset="0"/>
              <a:buChar char="•"/>
            </a:pPr>
            <a:r>
              <a:rPr lang="en-US" sz="1100" cap="small" spc="110" dirty="0">
                <a:solidFill>
                  <a:srgbClr val="38485A"/>
                </a:solidFill>
                <a:latin typeface="Verdana" pitchFamily="34" charset="0"/>
                <a:ea typeface="Verdana" pitchFamily="34" charset="0"/>
                <a:cs typeface="Verdana" pitchFamily="34" charset="0"/>
              </a:rPr>
              <a:t>Frequency</a:t>
            </a:r>
          </a:p>
        </p:txBody>
      </p:sp>
      <p:sp>
        <p:nvSpPr>
          <p:cNvPr id="13" name="TextBox 12">
            <a:extLst>
              <a:ext uri="{FF2B5EF4-FFF2-40B4-BE49-F238E27FC236}">
                <a16:creationId xmlns:a16="http://schemas.microsoft.com/office/drawing/2014/main" id="{9EB8C0DB-E3FE-48F6-9FA8-B9989D33ED14}"/>
              </a:ext>
            </a:extLst>
          </p:cNvPr>
          <p:cNvSpPr txBox="1"/>
          <p:nvPr/>
        </p:nvSpPr>
        <p:spPr>
          <a:xfrm>
            <a:off x="583780" y="5570342"/>
            <a:ext cx="646331" cy="276999"/>
          </a:xfrm>
          <a:prstGeom prst="rect">
            <a:avLst/>
          </a:prstGeom>
          <a:noFill/>
        </p:spPr>
        <p:txBody>
          <a:bodyPr wrap="none" rtlCol="0">
            <a:spAutoFit/>
          </a:bodyPr>
          <a:lstStyle/>
          <a:p>
            <a:r>
              <a:rPr lang="en-US" sz="1200" b="1" cap="small" spc="100" normalizeH="1" dirty="0">
                <a:latin typeface="Lucida Sans Unicode" pitchFamily="34" charset="0"/>
                <a:cs typeface="Lucida Sans Unicode" pitchFamily="34" charset="0"/>
              </a:rPr>
              <a:t>snort</a:t>
            </a:r>
          </a:p>
        </p:txBody>
      </p:sp>
      <p:sp>
        <p:nvSpPr>
          <p:cNvPr id="14" name="TextBox 13">
            <a:extLst>
              <a:ext uri="{FF2B5EF4-FFF2-40B4-BE49-F238E27FC236}">
                <a16:creationId xmlns:a16="http://schemas.microsoft.com/office/drawing/2014/main" id="{14253464-EDF5-45DB-890F-BF363B512CBA}"/>
              </a:ext>
            </a:extLst>
          </p:cNvPr>
          <p:cNvSpPr txBox="1"/>
          <p:nvPr/>
        </p:nvSpPr>
        <p:spPr>
          <a:xfrm>
            <a:off x="1470684" y="5436340"/>
            <a:ext cx="1198981" cy="679177"/>
          </a:xfrm>
          <a:prstGeom prst="rect">
            <a:avLst/>
          </a:prstGeom>
          <a:solidFill>
            <a:schemeClr val="accent5">
              <a:lumMod val="40000"/>
              <a:lumOff val="60000"/>
              <a:alpha val="64000"/>
            </a:schemeClr>
          </a:solidFill>
        </p:spPr>
        <p:txBody>
          <a:bodyPr wrap="square" rtlCol="0">
            <a:spAutoFit/>
          </a:bodyPr>
          <a:lstStyle/>
          <a:p>
            <a:pPr>
              <a:lnSpc>
                <a:spcPct val="125000"/>
              </a:lnSpc>
            </a:pPr>
            <a:r>
              <a:rPr lang="en-US" sz="1050" b="1" cap="small" dirty="0">
                <a:solidFill>
                  <a:srgbClr val="38485A"/>
                </a:solidFill>
                <a:latin typeface="Verdana" pitchFamily="34" charset="0"/>
                <a:ea typeface="Verdana" pitchFamily="34" charset="0"/>
                <a:cs typeface="Verdana" pitchFamily="34" charset="0"/>
              </a:rPr>
              <a:t>Snort Log </a:t>
            </a:r>
          </a:p>
          <a:p>
            <a:pPr marL="285750" indent="-285750">
              <a:lnSpc>
                <a:spcPct val="125000"/>
              </a:lnSpc>
              <a:buFont typeface="Arial" pitchFamily="34" charset="0"/>
              <a:buChar char="•"/>
            </a:pPr>
            <a:r>
              <a:rPr lang="en-US" sz="1050" b="1" cap="small" spc="110" dirty="0">
                <a:solidFill>
                  <a:srgbClr val="38485A"/>
                </a:solidFill>
                <a:latin typeface="Verdana" pitchFamily="34" charset="0"/>
                <a:ea typeface="Verdana" pitchFamily="34" charset="0"/>
                <a:cs typeface="Verdana" pitchFamily="34" charset="0"/>
              </a:rPr>
              <a:t>TRUE</a:t>
            </a:r>
          </a:p>
          <a:p>
            <a:pPr marL="285750" indent="-285750">
              <a:lnSpc>
                <a:spcPct val="125000"/>
              </a:lnSpc>
              <a:buFont typeface="Arial" pitchFamily="34" charset="0"/>
              <a:buChar char="•"/>
            </a:pPr>
            <a:r>
              <a:rPr lang="en-US" sz="1050" b="1" cap="small" spc="110" dirty="0">
                <a:solidFill>
                  <a:srgbClr val="38485A"/>
                </a:solidFill>
                <a:latin typeface="Verdana" pitchFamily="34" charset="0"/>
                <a:ea typeface="Verdana" pitchFamily="34" charset="0"/>
                <a:cs typeface="Verdana" pitchFamily="34" charset="0"/>
              </a:rPr>
              <a:t>FALSE</a:t>
            </a:r>
          </a:p>
        </p:txBody>
      </p:sp>
      <p:sp>
        <p:nvSpPr>
          <p:cNvPr id="15" name="TextBox 14">
            <a:extLst>
              <a:ext uri="{FF2B5EF4-FFF2-40B4-BE49-F238E27FC236}">
                <a16:creationId xmlns:a16="http://schemas.microsoft.com/office/drawing/2014/main" id="{058CD835-A094-4773-9A64-BAFDA8D95C13}"/>
              </a:ext>
            </a:extLst>
          </p:cNvPr>
          <p:cNvSpPr txBox="1"/>
          <p:nvPr/>
        </p:nvSpPr>
        <p:spPr>
          <a:xfrm>
            <a:off x="1524000" y="3949778"/>
            <a:ext cx="1145665" cy="675698"/>
          </a:xfrm>
          <a:prstGeom prst="rect">
            <a:avLst/>
          </a:prstGeom>
          <a:solidFill>
            <a:schemeClr val="bg2">
              <a:lumMod val="75000"/>
              <a:alpha val="64000"/>
            </a:schemeClr>
          </a:solidFill>
        </p:spPr>
        <p:txBody>
          <a:bodyPr wrap="square" rtlCol="0">
            <a:spAutoFit/>
          </a:bodyPr>
          <a:lstStyle/>
          <a:p>
            <a:pPr>
              <a:lnSpc>
                <a:spcPct val="125000"/>
              </a:lnSpc>
            </a:pPr>
            <a:r>
              <a:rPr lang="en-US" sz="1050" b="1" cap="small" dirty="0">
                <a:solidFill>
                  <a:srgbClr val="38485A"/>
                </a:solidFill>
                <a:latin typeface="Verdana" pitchFamily="34" charset="0"/>
                <a:ea typeface="Verdana" pitchFamily="34" charset="0"/>
                <a:cs typeface="Verdana" pitchFamily="34" charset="0"/>
              </a:rPr>
              <a:t>Relay Status</a:t>
            </a:r>
          </a:p>
          <a:p>
            <a:pPr marL="285750" indent="-285750">
              <a:lnSpc>
                <a:spcPct val="125000"/>
              </a:lnSpc>
              <a:buFont typeface="Arial" pitchFamily="34" charset="0"/>
              <a:buChar char="•"/>
            </a:pPr>
            <a:r>
              <a:rPr lang="en-US" sz="1050" cap="small" spc="110" dirty="0">
                <a:solidFill>
                  <a:srgbClr val="38485A"/>
                </a:solidFill>
                <a:latin typeface="Verdana" pitchFamily="34" charset="0"/>
                <a:ea typeface="Verdana" pitchFamily="34" charset="0"/>
                <a:cs typeface="Verdana" pitchFamily="34" charset="0"/>
              </a:rPr>
              <a:t>TRUE</a:t>
            </a:r>
          </a:p>
          <a:p>
            <a:pPr marL="285750" indent="-285750">
              <a:lnSpc>
                <a:spcPct val="125000"/>
              </a:lnSpc>
              <a:buFont typeface="Arial" pitchFamily="34" charset="0"/>
              <a:buChar char="•"/>
            </a:pPr>
            <a:r>
              <a:rPr lang="en-US" sz="1050" cap="small" spc="110" dirty="0">
                <a:solidFill>
                  <a:srgbClr val="38485A"/>
                </a:solidFill>
                <a:latin typeface="Verdana" pitchFamily="34" charset="0"/>
                <a:ea typeface="Verdana" pitchFamily="34" charset="0"/>
                <a:cs typeface="Verdana" pitchFamily="34" charset="0"/>
              </a:rPr>
              <a:t>FALSE</a:t>
            </a:r>
          </a:p>
        </p:txBody>
      </p:sp>
      <p:pic>
        <p:nvPicPr>
          <p:cNvPr id="16" name="Picture 9" descr="C:\Program Files (x86)\Microsoft Office\MEDIA\CAGCAT10\j0292020.wmf">
            <a:extLst>
              <a:ext uri="{FF2B5EF4-FFF2-40B4-BE49-F238E27FC236}">
                <a16:creationId xmlns:a16="http://schemas.microsoft.com/office/drawing/2014/main" id="{B1026AE7-1389-4DC1-989A-C15339B05A93}"/>
              </a:ext>
            </a:extLst>
          </p:cNvPr>
          <p:cNvPicPr>
            <a:picLocks noChangeAspect="1" noChangeArrowheads="1"/>
          </p:cNvPicPr>
          <p:nvPr/>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462905" y="1445688"/>
            <a:ext cx="794805" cy="754365"/>
          </a:xfrm>
          <a:prstGeom prst="rect">
            <a:avLst/>
          </a:prstGeom>
          <a:noFill/>
        </p:spPr>
      </p:pic>
      <p:cxnSp>
        <p:nvCxnSpPr>
          <p:cNvPr id="17" name="Elbow Connector 144">
            <a:extLst>
              <a:ext uri="{FF2B5EF4-FFF2-40B4-BE49-F238E27FC236}">
                <a16:creationId xmlns:a16="http://schemas.microsoft.com/office/drawing/2014/main" id="{C4F9A592-53EB-4C8C-ADF6-E437B33E98C0}"/>
              </a:ext>
            </a:extLst>
          </p:cNvPr>
          <p:cNvCxnSpPr>
            <a:cxnSpLocks/>
            <a:stCxn id="16" idx="1"/>
            <a:endCxn id="18" idx="3"/>
          </p:cNvCxnSpPr>
          <p:nvPr/>
        </p:nvCxnSpPr>
        <p:spPr>
          <a:xfrm rot="10800000" flipV="1">
            <a:off x="4191001" y="1822871"/>
            <a:ext cx="1271905" cy="1971170"/>
          </a:xfrm>
          <a:prstGeom prst="bentConnector3">
            <a:avLst>
              <a:gd name="adj1" fmla="val 50000"/>
            </a:avLst>
          </a:prstGeom>
          <a:ln w="63500" cap="flat">
            <a:gradFill>
              <a:gsLst>
                <a:gs pos="0">
                  <a:srgbClr val="A5BEDE"/>
                </a:gs>
                <a:gs pos="46000">
                  <a:srgbClr val="262F3D"/>
                </a:gs>
                <a:gs pos="100000">
                  <a:srgbClr val="88A8D9"/>
                </a:gs>
              </a:gsLst>
              <a:lin ang="5400000" scaled="0"/>
            </a:gradFill>
            <a:bevel/>
            <a:tailEnd type="oval" w="sm" len="med"/>
          </a:ln>
          <a:effectLst>
            <a:outerShdw blurRad="50800" dist="38100" dir="5400000" algn="t" rotWithShape="0">
              <a:prstClr val="black">
                <a:alpha val="40000"/>
              </a:prstClr>
            </a:outerShdw>
          </a:effectLst>
          <a:scene3d>
            <a:camera prst="orthographicFront"/>
            <a:lightRig rig="threePt" dir="t"/>
          </a:scene3d>
          <a:sp3d>
            <a:bevelT w="165100" prst="coolSlant"/>
          </a:sp3d>
        </p:spPr>
        <p:style>
          <a:lnRef idx="1">
            <a:schemeClr val="accent1"/>
          </a:lnRef>
          <a:fillRef idx="0">
            <a:schemeClr val="accent1"/>
          </a:fillRef>
          <a:effectRef idx="0">
            <a:schemeClr val="accent1"/>
          </a:effectRef>
          <a:fontRef idx="minor">
            <a:schemeClr val="tx1"/>
          </a:fontRef>
        </p:style>
      </p:cxnSp>
      <p:pic>
        <p:nvPicPr>
          <p:cNvPr id="18" name="Picture 17" descr="C:\Users\Butter Factory\AppData\Local\Microsoft\Windows\Temporary Internet Files\Content.IE5\MHI7XRA2\1280px-Raspberry_Pi_B+_illustration.svg[1].png">
            <a:extLst>
              <a:ext uri="{FF2B5EF4-FFF2-40B4-BE49-F238E27FC236}">
                <a16:creationId xmlns:a16="http://schemas.microsoft.com/office/drawing/2014/main" id="{635F0059-8A41-4BCC-91C3-FC689AA73C8D}"/>
              </a:ext>
            </a:extLst>
          </p:cNvPr>
          <p:cNvPicPr>
            <a:picLocks noChangeAspect="1" noChangeArrowheads="1"/>
          </p:cNvPicPr>
          <p:nvPr/>
        </p:nvPicPr>
        <p:blipFill>
          <a:blip r:embed="rId3" cstate="print"/>
          <a:srcRect/>
          <a:stretch>
            <a:fillRect/>
          </a:stretch>
        </p:blipFill>
        <p:spPr bwMode="auto">
          <a:xfrm>
            <a:off x="3381703" y="3527341"/>
            <a:ext cx="809297" cy="533400"/>
          </a:xfrm>
          <a:prstGeom prst="rect">
            <a:avLst/>
          </a:prstGeom>
          <a:noFill/>
          <a:effectLst>
            <a:glow rad="228600">
              <a:schemeClr val="accent3">
                <a:satMod val="175000"/>
                <a:alpha val="40000"/>
              </a:schemeClr>
            </a:glow>
          </a:effectLst>
        </p:spPr>
      </p:pic>
      <p:sp>
        <p:nvSpPr>
          <p:cNvPr id="19" name="TextBox 18">
            <a:extLst>
              <a:ext uri="{FF2B5EF4-FFF2-40B4-BE49-F238E27FC236}">
                <a16:creationId xmlns:a16="http://schemas.microsoft.com/office/drawing/2014/main" id="{F3E27E4C-C459-4111-AD19-F15B3219BB88}"/>
              </a:ext>
            </a:extLst>
          </p:cNvPr>
          <p:cNvSpPr txBox="1"/>
          <p:nvPr/>
        </p:nvSpPr>
        <p:spPr>
          <a:xfrm>
            <a:off x="5058638" y="1191468"/>
            <a:ext cx="1326645" cy="276999"/>
          </a:xfrm>
          <a:prstGeom prst="rect">
            <a:avLst/>
          </a:prstGeom>
          <a:noFill/>
        </p:spPr>
        <p:txBody>
          <a:bodyPr wrap="none" rtlCol="0">
            <a:spAutoFit/>
          </a:bodyPr>
          <a:lstStyle/>
          <a:p>
            <a:r>
              <a:rPr lang="en-US" sz="1200" b="1" cap="small" spc="100" normalizeH="1" dirty="0">
                <a:latin typeface="Lucida Sans Unicode" pitchFamily="34" charset="0"/>
                <a:cs typeface="Lucida Sans Unicode" pitchFamily="34" charset="0"/>
              </a:rPr>
              <a:t>control room</a:t>
            </a:r>
          </a:p>
        </p:txBody>
      </p:sp>
      <p:sp>
        <p:nvSpPr>
          <p:cNvPr id="20" name="TextBox 19">
            <a:extLst>
              <a:ext uri="{FF2B5EF4-FFF2-40B4-BE49-F238E27FC236}">
                <a16:creationId xmlns:a16="http://schemas.microsoft.com/office/drawing/2014/main" id="{B0960D91-8DFC-4C8A-A8BB-63E370FD09EB}"/>
              </a:ext>
            </a:extLst>
          </p:cNvPr>
          <p:cNvSpPr txBox="1"/>
          <p:nvPr/>
        </p:nvSpPr>
        <p:spPr>
          <a:xfrm>
            <a:off x="6448210" y="1549455"/>
            <a:ext cx="1823336" cy="675698"/>
          </a:xfrm>
          <a:prstGeom prst="rect">
            <a:avLst/>
          </a:prstGeom>
          <a:solidFill>
            <a:srgbClr val="A2B7D0"/>
          </a:solidFill>
        </p:spPr>
        <p:txBody>
          <a:bodyPr wrap="square" rtlCol="0">
            <a:spAutoFit/>
          </a:bodyPr>
          <a:lstStyle/>
          <a:p>
            <a:pPr>
              <a:lnSpc>
                <a:spcPct val="125000"/>
              </a:lnSpc>
            </a:pPr>
            <a:r>
              <a:rPr lang="en-US" sz="1050" b="1" cap="small" dirty="0">
                <a:solidFill>
                  <a:srgbClr val="38485A"/>
                </a:solidFill>
                <a:latin typeface="Verdana" pitchFamily="34" charset="0"/>
                <a:ea typeface="Verdana" pitchFamily="34" charset="0"/>
                <a:cs typeface="Verdana" pitchFamily="34" charset="0"/>
              </a:rPr>
              <a:t>Control Room SW Log</a:t>
            </a:r>
          </a:p>
          <a:p>
            <a:pPr marL="285750" indent="-285750">
              <a:lnSpc>
                <a:spcPct val="125000"/>
              </a:lnSpc>
              <a:buFont typeface="Arial" pitchFamily="34" charset="0"/>
              <a:buChar char="•"/>
            </a:pPr>
            <a:r>
              <a:rPr lang="en-US" sz="1050" cap="small" spc="110" dirty="0">
                <a:solidFill>
                  <a:srgbClr val="38485A"/>
                </a:solidFill>
                <a:latin typeface="Verdana" pitchFamily="34" charset="0"/>
                <a:ea typeface="Verdana" pitchFamily="34" charset="0"/>
                <a:cs typeface="Verdana" pitchFamily="34" charset="0"/>
              </a:rPr>
              <a:t>TRUE</a:t>
            </a:r>
          </a:p>
          <a:p>
            <a:pPr marL="285750" indent="-285750">
              <a:lnSpc>
                <a:spcPct val="125000"/>
              </a:lnSpc>
              <a:buFont typeface="Arial" pitchFamily="34" charset="0"/>
              <a:buChar char="•"/>
            </a:pPr>
            <a:r>
              <a:rPr lang="en-US" sz="1050" cap="small" spc="110" dirty="0">
                <a:solidFill>
                  <a:srgbClr val="38485A"/>
                </a:solidFill>
                <a:latin typeface="Verdana" pitchFamily="34" charset="0"/>
                <a:ea typeface="Verdana" pitchFamily="34" charset="0"/>
                <a:cs typeface="Verdana" pitchFamily="34" charset="0"/>
              </a:rPr>
              <a:t>FALSE</a:t>
            </a:r>
          </a:p>
        </p:txBody>
      </p:sp>
      <p:cxnSp>
        <p:nvCxnSpPr>
          <p:cNvPr id="21" name="Shape 18">
            <a:extLst>
              <a:ext uri="{FF2B5EF4-FFF2-40B4-BE49-F238E27FC236}">
                <a16:creationId xmlns:a16="http://schemas.microsoft.com/office/drawing/2014/main" id="{35B2EE01-05FD-4849-8849-E7F22F21476C}"/>
              </a:ext>
            </a:extLst>
          </p:cNvPr>
          <p:cNvCxnSpPr>
            <a:stCxn id="23" idx="3"/>
            <a:endCxn id="44" idx="2"/>
          </p:cNvCxnSpPr>
          <p:nvPr/>
        </p:nvCxnSpPr>
        <p:spPr>
          <a:xfrm flipV="1">
            <a:off x="7781710" y="4157951"/>
            <a:ext cx="413636" cy="755659"/>
          </a:xfrm>
          <a:prstGeom prst="bentConnector2">
            <a:avLst/>
          </a:prstGeom>
          <a:ln w="63500" cap="sq" cmpd="sng">
            <a:solidFill>
              <a:srgbClr val="C00000"/>
            </a:solidFill>
            <a:bevel/>
            <a:tailEnd type="triangle" w="lg" len="med"/>
          </a:ln>
        </p:spPr>
        <p:style>
          <a:lnRef idx="1">
            <a:schemeClr val="accent1"/>
          </a:lnRef>
          <a:fillRef idx="0">
            <a:schemeClr val="accent1"/>
          </a:fillRef>
          <a:effectRef idx="0">
            <a:schemeClr val="accent1"/>
          </a:effectRef>
          <a:fontRef idx="minor">
            <a:schemeClr val="tx1"/>
          </a:fontRef>
        </p:style>
      </p:cxnSp>
      <p:grpSp>
        <p:nvGrpSpPr>
          <p:cNvPr id="22" name="Group 75">
            <a:extLst>
              <a:ext uri="{FF2B5EF4-FFF2-40B4-BE49-F238E27FC236}">
                <a16:creationId xmlns:a16="http://schemas.microsoft.com/office/drawing/2014/main" id="{721A82AC-07CA-4DB5-9081-FDFF17751865}"/>
              </a:ext>
            </a:extLst>
          </p:cNvPr>
          <p:cNvGrpSpPr/>
          <p:nvPr/>
        </p:nvGrpSpPr>
        <p:grpSpPr>
          <a:xfrm>
            <a:off x="4733710" y="3992094"/>
            <a:ext cx="3048000" cy="1843031"/>
            <a:chOff x="4267200" y="1981200"/>
            <a:chExt cx="4876800" cy="2133600"/>
          </a:xfrm>
        </p:grpSpPr>
        <p:sp>
          <p:nvSpPr>
            <p:cNvPr id="23" name="Rounded Rectangle 157">
              <a:extLst>
                <a:ext uri="{FF2B5EF4-FFF2-40B4-BE49-F238E27FC236}">
                  <a16:creationId xmlns:a16="http://schemas.microsoft.com/office/drawing/2014/main" id="{34A1E2D7-A351-44B7-A11B-57EBA17C94AA}"/>
                </a:ext>
              </a:extLst>
            </p:cNvPr>
            <p:cNvSpPr/>
            <p:nvPr/>
          </p:nvSpPr>
          <p:spPr>
            <a:xfrm>
              <a:off x="4267200" y="1981200"/>
              <a:ext cx="4876800" cy="2133600"/>
            </a:xfrm>
            <a:prstGeom prst="roundRect">
              <a:avLst/>
            </a:prstGeom>
            <a:solidFill>
              <a:schemeClr val="tx2">
                <a:lumMod val="40000"/>
                <a:lumOff val="60000"/>
              </a:schemeClr>
            </a:solidFill>
            <a:ln>
              <a:solidFill>
                <a:schemeClr val="bg2">
                  <a:lumMod val="50000"/>
                </a:schemeClr>
              </a:solidFill>
            </a:ln>
            <a:scene3d>
              <a:camera prst="obliqueBottomLeft">
                <a:rot lat="19199976" lon="0" rev="0"/>
              </a:camera>
              <a:lightRig rig="soft" dir="t"/>
            </a:scene3d>
            <a:sp3d prstMaterial="metal">
              <a:bevelT prst="slope"/>
              <a:bevelB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800" dirty="0">
                <a:solidFill>
                  <a:schemeClr val="tx1"/>
                </a:solidFill>
              </a:endParaRPr>
            </a:p>
          </p:txBody>
        </p:sp>
        <p:pic>
          <p:nvPicPr>
            <p:cNvPr id="24" name="Picture 5" descr="C:\Users\Butter Factory\Downloads\1_e2MXyQCS28jQghVLZumLsA.png">
              <a:extLst>
                <a:ext uri="{FF2B5EF4-FFF2-40B4-BE49-F238E27FC236}">
                  <a16:creationId xmlns:a16="http://schemas.microsoft.com/office/drawing/2014/main" id="{E79F3BFD-B86B-4C3F-A7BE-D07A65341235}"/>
                </a:ext>
              </a:extLst>
            </p:cNvPr>
            <p:cNvPicPr>
              <a:picLocks noChangeAspect="1" noChangeArrowheads="1"/>
            </p:cNvPicPr>
            <p:nvPr/>
          </p:nvPicPr>
          <p:blipFill>
            <a:blip r:embed="rId4" cstate="print"/>
            <a:srcRect/>
            <a:stretch>
              <a:fillRect/>
            </a:stretch>
          </p:blipFill>
          <p:spPr bwMode="auto">
            <a:xfrm>
              <a:off x="5715000" y="2514600"/>
              <a:ext cx="762000" cy="914400"/>
            </a:xfrm>
            <a:prstGeom prst="rect">
              <a:avLst/>
            </a:prstGeom>
            <a:noFill/>
          </p:spPr>
        </p:pic>
        <p:grpSp>
          <p:nvGrpSpPr>
            <p:cNvPr id="25" name="Group 6">
              <a:extLst>
                <a:ext uri="{FF2B5EF4-FFF2-40B4-BE49-F238E27FC236}">
                  <a16:creationId xmlns:a16="http://schemas.microsoft.com/office/drawing/2014/main" id="{7DA26B73-AFBE-48F6-BE14-6BDE466B7E69}"/>
                </a:ext>
              </a:extLst>
            </p:cNvPr>
            <p:cNvGrpSpPr>
              <a:grpSpLocks/>
            </p:cNvGrpSpPr>
            <p:nvPr/>
          </p:nvGrpSpPr>
          <p:grpSpPr bwMode="auto">
            <a:xfrm>
              <a:off x="4953000" y="3048000"/>
              <a:ext cx="457200" cy="457200"/>
              <a:chOff x="1632" y="1248"/>
              <a:chExt cx="2682" cy="2286"/>
            </a:xfrm>
            <a:effectLst>
              <a:glow rad="228600">
                <a:schemeClr val="accent6">
                  <a:satMod val="175000"/>
                  <a:alpha val="40000"/>
                </a:schemeClr>
              </a:glow>
            </a:effectLst>
          </p:grpSpPr>
          <p:sp>
            <p:nvSpPr>
              <p:cNvPr id="41" name="Gear">
                <a:extLst>
                  <a:ext uri="{FF2B5EF4-FFF2-40B4-BE49-F238E27FC236}">
                    <a16:creationId xmlns:a16="http://schemas.microsoft.com/office/drawing/2014/main" id="{A1A7968D-0133-40D3-A21F-03F1A7E337E6}"/>
                  </a:ext>
                </a:extLst>
              </p:cNvPr>
              <p:cNvSpPr>
                <a:spLocks noEditPoints="1" noChangeArrowheads="1"/>
              </p:cNvSpPr>
              <p:nvPr/>
            </p:nvSpPr>
            <p:spPr bwMode="auto">
              <a:xfrm>
                <a:off x="3119" y="1248"/>
                <a:ext cx="1195" cy="1048"/>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374 w 21600"/>
                  <a:gd name="T9" fmla="*/ 3964 h 21600"/>
                  <a:gd name="T10" fmla="*/ 17841 w 21600"/>
                  <a:gd name="T11" fmla="*/ 17635 h 21600"/>
                </a:gdLst>
                <a:ahLst/>
                <a:cxnLst>
                  <a:cxn ang="0">
                    <a:pos x="T0" y="T1"/>
                  </a:cxn>
                  <a:cxn ang="0">
                    <a:pos x="T2" y="T3"/>
                  </a:cxn>
                  <a:cxn ang="0">
                    <a:pos x="T4" y="T5"/>
                  </a:cxn>
                  <a:cxn ang="0">
                    <a:pos x="T6" y="T7"/>
                  </a:cxn>
                </a:cxnLst>
                <a:rect l="T8" t="T9" r="T10" b="T11"/>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ln>
                <a:headEnd/>
                <a:tailEnd/>
              </a:ln>
            </p:spPr>
            <p:style>
              <a:lnRef idx="0">
                <a:schemeClr val="dk1"/>
              </a:lnRef>
              <a:fillRef idx="3">
                <a:schemeClr val="dk1"/>
              </a:fillRef>
              <a:effectRef idx="3">
                <a:schemeClr val="dk1"/>
              </a:effectRef>
              <a:fontRef idx="minor">
                <a:schemeClr val="lt1"/>
              </a:fontRef>
            </p:style>
            <p:txBody>
              <a:bodyPr vert="horz" wrap="square" lIns="91440" tIns="45720" rIns="91440" bIns="45720" numCol="1" anchor="t" anchorCtr="0" compatLnSpc="1">
                <a:prstTxWarp prst="textNoShape">
                  <a:avLst/>
                </a:prstTxWarp>
                <a:flatTx/>
              </a:bodyPr>
              <a:lstStyle/>
              <a:p>
                <a:endParaRPr lang="en-US"/>
              </a:p>
            </p:txBody>
          </p:sp>
          <p:sp>
            <p:nvSpPr>
              <p:cNvPr id="42" name="AutoShape 8">
                <a:extLst>
                  <a:ext uri="{FF2B5EF4-FFF2-40B4-BE49-F238E27FC236}">
                    <a16:creationId xmlns:a16="http://schemas.microsoft.com/office/drawing/2014/main" id="{A5A53903-046A-4361-94A7-82A089BF8AEA}"/>
                  </a:ext>
                </a:extLst>
              </p:cNvPr>
              <p:cNvSpPr>
                <a:spLocks noEditPoints="1" noChangeArrowheads="1"/>
              </p:cNvSpPr>
              <p:nvPr/>
            </p:nvSpPr>
            <p:spPr bwMode="auto">
              <a:xfrm>
                <a:off x="1632" y="1680"/>
                <a:ext cx="1429" cy="1253"/>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374 w 21600"/>
                  <a:gd name="T9" fmla="*/ 3964 h 21600"/>
                  <a:gd name="T10" fmla="*/ 17841 w 21600"/>
                  <a:gd name="T11" fmla="*/ 17635 h 21600"/>
                </a:gdLst>
                <a:ahLst/>
                <a:cxnLst>
                  <a:cxn ang="0">
                    <a:pos x="T0" y="T1"/>
                  </a:cxn>
                  <a:cxn ang="0">
                    <a:pos x="T2" y="T3"/>
                  </a:cxn>
                  <a:cxn ang="0">
                    <a:pos x="T4" y="T5"/>
                  </a:cxn>
                  <a:cxn ang="0">
                    <a:pos x="T6" y="T7"/>
                  </a:cxn>
                </a:cxnLst>
                <a:rect l="T8" t="T9" r="T10" b="T11"/>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ln>
                <a:headEnd/>
                <a:tailEnd/>
              </a:ln>
            </p:spPr>
            <p:style>
              <a:lnRef idx="0">
                <a:schemeClr val="dk1"/>
              </a:lnRef>
              <a:fillRef idx="3">
                <a:schemeClr val="dk1"/>
              </a:fillRef>
              <a:effectRef idx="3">
                <a:schemeClr val="dk1"/>
              </a:effectRef>
              <a:fontRef idx="minor">
                <a:schemeClr val="lt1"/>
              </a:fontRef>
            </p:style>
            <p:txBody>
              <a:bodyPr vert="horz" wrap="square" lIns="91440" tIns="45720" rIns="91440" bIns="45720" numCol="1" anchor="t" anchorCtr="0" compatLnSpc="1">
                <a:prstTxWarp prst="textNoShape">
                  <a:avLst/>
                </a:prstTxWarp>
                <a:flatTx/>
              </a:bodyPr>
              <a:lstStyle/>
              <a:p>
                <a:endParaRPr lang="en-US"/>
              </a:p>
            </p:txBody>
          </p:sp>
          <p:sp>
            <p:nvSpPr>
              <p:cNvPr id="43" name="AutoShape 9">
                <a:extLst>
                  <a:ext uri="{FF2B5EF4-FFF2-40B4-BE49-F238E27FC236}">
                    <a16:creationId xmlns:a16="http://schemas.microsoft.com/office/drawing/2014/main" id="{0B3DFDD7-BA8E-4917-8CE7-D135028E172A}"/>
                  </a:ext>
                </a:extLst>
              </p:cNvPr>
              <p:cNvSpPr>
                <a:spLocks noEditPoints="1" noChangeArrowheads="1"/>
              </p:cNvSpPr>
              <p:nvPr/>
            </p:nvSpPr>
            <p:spPr bwMode="auto">
              <a:xfrm>
                <a:off x="2559" y="2142"/>
                <a:ext cx="1588" cy="1392"/>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374 w 21600"/>
                  <a:gd name="T9" fmla="*/ 3964 h 21600"/>
                  <a:gd name="T10" fmla="*/ 17841 w 21600"/>
                  <a:gd name="T11" fmla="*/ 17635 h 21600"/>
                </a:gdLst>
                <a:ahLst/>
                <a:cxnLst>
                  <a:cxn ang="0">
                    <a:pos x="T0" y="T1"/>
                  </a:cxn>
                  <a:cxn ang="0">
                    <a:pos x="T2" y="T3"/>
                  </a:cxn>
                  <a:cxn ang="0">
                    <a:pos x="T4" y="T5"/>
                  </a:cxn>
                  <a:cxn ang="0">
                    <a:pos x="T6" y="T7"/>
                  </a:cxn>
                </a:cxnLst>
                <a:rect l="T8" t="T9" r="T10" b="T11"/>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ln>
                <a:headEnd/>
                <a:tailEnd/>
              </a:ln>
            </p:spPr>
            <p:style>
              <a:lnRef idx="0">
                <a:schemeClr val="dk1"/>
              </a:lnRef>
              <a:fillRef idx="3">
                <a:schemeClr val="dk1"/>
              </a:fillRef>
              <a:effectRef idx="3">
                <a:schemeClr val="dk1"/>
              </a:effectRef>
              <a:fontRef idx="minor">
                <a:schemeClr val="lt1"/>
              </a:fontRef>
            </p:style>
            <p:txBody>
              <a:bodyPr vert="horz" wrap="square" lIns="91440" tIns="45720" rIns="91440" bIns="45720" numCol="1" anchor="t" anchorCtr="0" compatLnSpc="1">
                <a:prstTxWarp prst="textNoShape">
                  <a:avLst/>
                </a:prstTxWarp>
                <a:flatTx/>
              </a:bodyPr>
              <a:lstStyle/>
              <a:p>
                <a:endParaRPr lang="en-US"/>
              </a:p>
            </p:txBody>
          </p:sp>
        </p:grpSp>
        <p:pic>
          <p:nvPicPr>
            <p:cNvPr id="26" name="Picture 9">
              <a:extLst>
                <a:ext uri="{FF2B5EF4-FFF2-40B4-BE49-F238E27FC236}">
                  <a16:creationId xmlns:a16="http://schemas.microsoft.com/office/drawing/2014/main" id="{204259B0-8B26-4E8D-AF0B-4AA3D4CC251B}"/>
                </a:ext>
              </a:extLst>
            </p:cNvPr>
            <p:cNvPicPr>
              <a:picLocks noChangeAspect="1" noChangeArrowheads="1"/>
            </p:cNvPicPr>
            <p:nvPr/>
          </p:nvPicPr>
          <p:blipFill>
            <a:blip r:embed="rId5" cstate="print"/>
            <a:srcRect/>
            <a:stretch>
              <a:fillRect/>
            </a:stretch>
          </p:blipFill>
          <p:spPr bwMode="auto">
            <a:xfrm rot="4557706">
              <a:off x="6407571" y="2937485"/>
              <a:ext cx="1004293" cy="169691"/>
            </a:xfrm>
            <a:prstGeom prst="rect">
              <a:avLst/>
            </a:prstGeom>
            <a:noFill/>
            <a:ln w="9525">
              <a:noFill/>
              <a:miter lim="800000"/>
              <a:headEnd/>
              <a:tailEnd/>
            </a:ln>
          </p:spPr>
        </p:pic>
        <p:pic>
          <p:nvPicPr>
            <p:cNvPr id="27" name="Picture 10">
              <a:extLst>
                <a:ext uri="{FF2B5EF4-FFF2-40B4-BE49-F238E27FC236}">
                  <a16:creationId xmlns:a16="http://schemas.microsoft.com/office/drawing/2014/main" id="{73372E76-0F61-4FD1-9484-08F9F1AA88AA}"/>
                </a:ext>
              </a:extLst>
            </p:cNvPr>
            <p:cNvPicPr>
              <a:picLocks noChangeAspect="1" noChangeArrowheads="1"/>
            </p:cNvPicPr>
            <p:nvPr/>
          </p:nvPicPr>
          <p:blipFill>
            <a:blip r:embed="rId6" cstate="print"/>
            <a:srcRect/>
            <a:stretch>
              <a:fillRect/>
            </a:stretch>
          </p:blipFill>
          <p:spPr bwMode="auto">
            <a:xfrm>
              <a:off x="7391400" y="2743200"/>
              <a:ext cx="381000" cy="6096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8" name="Cube 27">
              <a:extLst>
                <a:ext uri="{FF2B5EF4-FFF2-40B4-BE49-F238E27FC236}">
                  <a16:creationId xmlns:a16="http://schemas.microsoft.com/office/drawing/2014/main" id="{EFE08BE5-81AB-4A33-A81C-3F7FD122DCA0}"/>
                </a:ext>
              </a:extLst>
            </p:cNvPr>
            <p:cNvSpPr/>
            <p:nvPr/>
          </p:nvSpPr>
          <p:spPr>
            <a:xfrm>
              <a:off x="8229600" y="2667000"/>
              <a:ext cx="685800" cy="838200"/>
            </a:xfrm>
            <a:prstGeom prst="cube">
              <a:avLst/>
            </a:prstGeom>
            <a:solidFill>
              <a:srgbClr val="FF0000">
                <a:alpha val="34000"/>
              </a:srgbClr>
            </a:solidFill>
            <a:ln>
              <a:solidFill>
                <a:srgbClr val="7E95AE">
                  <a:alpha val="23000"/>
                </a:srgbClr>
              </a:solidFill>
            </a:ln>
            <a:scene3d>
              <a:camera prst="orthographicFront">
                <a:rot lat="0" lon="0" rev="162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9">
              <a:extLst>
                <a:ext uri="{FF2B5EF4-FFF2-40B4-BE49-F238E27FC236}">
                  <a16:creationId xmlns:a16="http://schemas.microsoft.com/office/drawing/2014/main" id="{1CEA75E9-D936-4C3F-9AB5-582DB34E764E}"/>
                </a:ext>
              </a:extLst>
            </p:cNvPr>
            <p:cNvPicPr>
              <a:picLocks noChangeAspect="1" noChangeArrowheads="1"/>
            </p:cNvPicPr>
            <p:nvPr/>
          </p:nvPicPr>
          <p:blipFill>
            <a:blip r:embed="rId5" cstate="print"/>
            <a:srcRect/>
            <a:stretch>
              <a:fillRect/>
            </a:stretch>
          </p:blipFill>
          <p:spPr bwMode="auto">
            <a:xfrm rot="4557706">
              <a:off x="3922612" y="3003549"/>
              <a:ext cx="1161184" cy="196200"/>
            </a:xfrm>
            <a:prstGeom prst="rect">
              <a:avLst/>
            </a:prstGeom>
            <a:noFill/>
            <a:ln w="9525">
              <a:noFill/>
              <a:miter lim="800000"/>
              <a:headEnd/>
              <a:tailEnd/>
            </a:ln>
          </p:spPr>
        </p:pic>
        <p:pic>
          <p:nvPicPr>
            <p:cNvPr id="30" name="Picture 4" descr="C:\Users\Butter Factory\AppData\Local\Microsoft\Windows\Temporary Internet Files\Content.IE5\DPRG0KXF\firework[1].gif">
              <a:extLst>
                <a:ext uri="{FF2B5EF4-FFF2-40B4-BE49-F238E27FC236}">
                  <a16:creationId xmlns:a16="http://schemas.microsoft.com/office/drawing/2014/main" id="{03FD6ABB-9FF9-4562-9F25-1F71A628ECD6}"/>
                </a:ext>
              </a:extLst>
            </p:cNvPr>
            <p:cNvPicPr>
              <a:picLocks noChangeAspect="1" noChangeArrowheads="1"/>
            </p:cNvPicPr>
            <p:nvPr/>
          </p:nvPicPr>
          <p:blipFill>
            <a:blip r:embed="rId7" cstate="print"/>
            <a:srcRect/>
            <a:stretch>
              <a:fillRect/>
            </a:stretch>
          </p:blipFill>
          <p:spPr bwMode="auto">
            <a:xfrm>
              <a:off x="8153400" y="2682240"/>
              <a:ext cx="685800" cy="822960"/>
            </a:xfrm>
            <a:prstGeom prst="rect">
              <a:avLst/>
            </a:prstGeom>
            <a:noFill/>
            <a:scene3d>
              <a:camera prst="perspectiveRelaxedModerately"/>
              <a:lightRig rig="threePt" dir="t"/>
            </a:scene3d>
          </p:spPr>
        </p:pic>
        <p:cxnSp>
          <p:nvCxnSpPr>
            <p:cNvPr id="31" name="Straight Connector 30">
              <a:extLst>
                <a:ext uri="{FF2B5EF4-FFF2-40B4-BE49-F238E27FC236}">
                  <a16:creationId xmlns:a16="http://schemas.microsoft.com/office/drawing/2014/main" id="{E9A00BF6-858D-4DE7-9E7F-C2792A0DB713}"/>
                </a:ext>
              </a:extLst>
            </p:cNvPr>
            <p:cNvCxnSpPr/>
            <p:nvPr/>
          </p:nvCxnSpPr>
          <p:spPr>
            <a:xfrm>
              <a:off x="4495800" y="2438400"/>
              <a:ext cx="381000" cy="1371600"/>
            </a:xfrm>
            <a:prstGeom prst="line">
              <a:avLst/>
            </a:prstGeom>
            <a:ln w="12700">
              <a:solidFill>
                <a:schemeClr val="bg2">
                  <a:lumMod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639B096-BCD6-4E0F-92EB-41300B32EEFF}"/>
                </a:ext>
              </a:extLst>
            </p:cNvPr>
            <p:cNvCxnSpPr/>
            <p:nvPr/>
          </p:nvCxnSpPr>
          <p:spPr>
            <a:xfrm>
              <a:off x="5410200" y="2438400"/>
              <a:ext cx="381000" cy="1295400"/>
            </a:xfrm>
            <a:prstGeom prst="line">
              <a:avLst/>
            </a:prstGeom>
            <a:ln w="12700">
              <a:solidFill>
                <a:schemeClr val="bg2">
                  <a:lumMod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909C50B-DAD6-45AA-8E3C-AAF238B59D5C}"/>
                </a:ext>
              </a:extLst>
            </p:cNvPr>
            <p:cNvCxnSpPr/>
            <p:nvPr/>
          </p:nvCxnSpPr>
          <p:spPr>
            <a:xfrm>
              <a:off x="6477000" y="2438400"/>
              <a:ext cx="381000" cy="1295400"/>
            </a:xfrm>
            <a:prstGeom prst="line">
              <a:avLst/>
            </a:prstGeom>
            <a:ln w="12700">
              <a:solidFill>
                <a:schemeClr val="bg2">
                  <a:lumMod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95A0D02A-71E1-42E4-B449-03353D2D40A3}"/>
                </a:ext>
              </a:extLst>
            </p:cNvPr>
            <p:cNvCxnSpPr/>
            <p:nvPr/>
          </p:nvCxnSpPr>
          <p:spPr>
            <a:xfrm>
              <a:off x="7010400" y="2438400"/>
              <a:ext cx="381000" cy="1371600"/>
            </a:xfrm>
            <a:prstGeom prst="line">
              <a:avLst/>
            </a:prstGeom>
            <a:ln w="12700">
              <a:solidFill>
                <a:schemeClr val="bg2">
                  <a:lumMod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00FE7A2-01A9-430A-8AE3-EEC073A357AF}"/>
                </a:ext>
              </a:extLst>
            </p:cNvPr>
            <p:cNvCxnSpPr/>
            <p:nvPr/>
          </p:nvCxnSpPr>
          <p:spPr>
            <a:xfrm>
              <a:off x="7772400" y="2438400"/>
              <a:ext cx="381000" cy="1295400"/>
            </a:xfrm>
            <a:prstGeom prst="line">
              <a:avLst/>
            </a:prstGeom>
            <a:ln w="12700">
              <a:solidFill>
                <a:schemeClr val="bg2">
                  <a:lumMod val="25000"/>
                </a:schemeClr>
              </a:solidFill>
              <a:prstDash val="sysDot"/>
            </a:ln>
          </p:spPr>
          <p:style>
            <a:lnRef idx="1">
              <a:schemeClr val="accent1"/>
            </a:lnRef>
            <a:fillRef idx="0">
              <a:schemeClr val="accent1"/>
            </a:fillRef>
            <a:effectRef idx="0">
              <a:schemeClr val="accent1"/>
            </a:effectRef>
            <a:fontRef idx="minor">
              <a:schemeClr val="tx1"/>
            </a:fontRef>
          </p:style>
        </p:cxnSp>
        <p:sp>
          <p:nvSpPr>
            <p:cNvPr id="36" name="Right Arrow 170">
              <a:extLst>
                <a:ext uri="{FF2B5EF4-FFF2-40B4-BE49-F238E27FC236}">
                  <a16:creationId xmlns:a16="http://schemas.microsoft.com/office/drawing/2014/main" id="{58037AEA-9F7A-4372-8F21-B24154C7AF7F}"/>
                </a:ext>
              </a:extLst>
            </p:cNvPr>
            <p:cNvSpPr/>
            <p:nvPr/>
          </p:nvSpPr>
          <p:spPr>
            <a:xfrm>
              <a:off x="7848600" y="2819400"/>
              <a:ext cx="228600" cy="533400"/>
            </a:xfrm>
            <a:prstGeom prst="rightArrow">
              <a:avLst/>
            </a:prstGeom>
            <a:solidFill>
              <a:schemeClr val="bg2">
                <a:lumMod val="25000"/>
              </a:schemeClr>
            </a:solidFill>
            <a:ln>
              <a:solidFill>
                <a:schemeClr val="bg2">
                  <a:lumMod val="25000"/>
                  <a:alpha val="81000"/>
                </a:schemeClr>
              </a:solidFill>
            </a:ln>
            <a:scene3d>
              <a:camera prst="orthographicFront">
                <a:rot lat="2100000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ight Arrow 171">
              <a:extLst>
                <a:ext uri="{FF2B5EF4-FFF2-40B4-BE49-F238E27FC236}">
                  <a16:creationId xmlns:a16="http://schemas.microsoft.com/office/drawing/2014/main" id="{16FB2100-2187-43A1-8711-DA0C195D913B}"/>
                </a:ext>
              </a:extLst>
            </p:cNvPr>
            <p:cNvSpPr/>
            <p:nvPr/>
          </p:nvSpPr>
          <p:spPr>
            <a:xfrm>
              <a:off x="7086600" y="2895600"/>
              <a:ext cx="304800" cy="304800"/>
            </a:xfrm>
            <a:prstGeom prst="rightArrow">
              <a:avLst/>
            </a:prstGeom>
            <a:solidFill>
              <a:schemeClr val="bg2">
                <a:lumMod val="25000"/>
              </a:schemeClr>
            </a:solidFill>
            <a:ln>
              <a:solidFill>
                <a:schemeClr val="bg2">
                  <a:lumMod val="10000"/>
                  <a:alpha val="70000"/>
                </a:schemeClr>
              </a:solidFill>
            </a:ln>
            <a:scene3d>
              <a:camera prst="orthographicFront">
                <a:rot lat="2100000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ight Arrow 172">
              <a:extLst>
                <a:ext uri="{FF2B5EF4-FFF2-40B4-BE49-F238E27FC236}">
                  <a16:creationId xmlns:a16="http://schemas.microsoft.com/office/drawing/2014/main" id="{39205068-1686-4BB9-952C-5C88E1FBE874}"/>
                </a:ext>
              </a:extLst>
            </p:cNvPr>
            <p:cNvSpPr/>
            <p:nvPr/>
          </p:nvSpPr>
          <p:spPr>
            <a:xfrm>
              <a:off x="6477000" y="2895600"/>
              <a:ext cx="304800" cy="304800"/>
            </a:xfrm>
            <a:prstGeom prst="rightArrow">
              <a:avLst/>
            </a:prstGeom>
            <a:solidFill>
              <a:schemeClr val="bg2">
                <a:lumMod val="25000"/>
              </a:schemeClr>
            </a:solidFill>
            <a:ln>
              <a:solidFill>
                <a:schemeClr val="bg2">
                  <a:lumMod val="10000"/>
                  <a:alpha val="70000"/>
                </a:schemeClr>
              </a:solidFill>
            </a:ln>
            <a:scene3d>
              <a:camera prst="orthographicFront">
                <a:rot lat="2100000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ight Arrow 173">
              <a:extLst>
                <a:ext uri="{FF2B5EF4-FFF2-40B4-BE49-F238E27FC236}">
                  <a16:creationId xmlns:a16="http://schemas.microsoft.com/office/drawing/2014/main" id="{16BFB9E2-1548-4B11-9185-6E245DA56225}"/>
                </a:ext>
              </a:extLst>
            </p:cNvPr>
            <p:cNvSpPr/>
            <p:nvPr/>
          </p:nvSpPr>
          <p:spPr>
            <a:xfrm>
              <a:off x="5410200" y="2895600"/>
              <a:ext cx="304800" cy="304800"/>
            </a:xfrm>
            <a:prstGeom prst="rightArrow">
              <a:avLst/>
            </a:prstGeom>
            <a:solidFill>
              <a:schemeClr val="bg2">
                <a:lumMod val="25000"/>
              </a:schemeClr>
            </a:solidFill>
            <a:ln>
              <a:solidFill>
                <a:schemeClr val="bg2">
                  <a:lumMod val="10000"/>
                  <a:alpha val="70000"/>
                </a:schemeClr>
              </a:solidFill>
            </a:ln>
            <a:scene3d>
              <a:camera prst="orthographicFront">
                <a:rot lat="2100000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ight Arrow 174">
              <a:extLst>
                <a:ext uri="{FF2B5EF4-FFF2-40B4-BE49-F238E27FC236}">
                  <a16:creationId xmlns:a16="http://schemas.microsoft.com/office/drawing/2014/main" id="{84C1266A-E338-4DB9-BC47-DB2C7848C175}"/>
                </a:ext>
              </a:extLst>
            </p:cNvPr>
            <p:cNvSpPr/>
            <p:nvPr/>
          </p:nvSpPr>
          <p:spPr>
            <a:xfrm>
              <a:off x="4648200" y="2895600"/>
              <a:ext cx="304800" cy="304800"/>
            </a:xfrm>
            <a:prstGeom prst="rightArrow">
              <a:avLst/>
            </a:prstGeom>
            <a:solidFill>
              <a:schemeClr val="bg2">
                <a:lumMod val="25000"/>
              </a:schemeClr>
            </a:solidFill>
            <a:ln>
              <a:solidFill>
                <a:schemeClr val="bg2">
                  <a:lumMod val="10000"/>
                  <a:alpha val="70000"/>
                </a:schemeClr>
              </a:solidFill>
            </a:ln>
            <a:scene3d>
              <a:camera prst="orthographicFront">
                <a:rot lat="2100000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Vertical Scroll 178">
            <a:extLst>
              <a:ext uri="{FF2B5EF4-FFF2-40B4-BE49-F238E27FC236}">
                <a16:creationId xmlns:a16="http://schemas.microsoft.com/office/drawing/2014/main" id="{EBA00F1C-F0D9-428A-997A-471F82C0388C}"/>
              </a:ext>
            </a:extLst>
          </p:cNvPr>
          <p:cNvSpPr/>
          <p:nvPr/>
        </p:nvSpPr>
        <p:spPr>
          <a:xfrm>
            <a:off x="7733782" y="3543437"/>
            <a:ext cx="923128" cy="614514"/>
          </a:xfrm>
          <a:prstGeom prst="verticalScroll">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b="1" dirty="0">
                <a:solidFill>
                  <a:srgbClr val="FF0000"/>
                </a:solidFill>
                <a:latin typeface="Corbel" pitchFamily="34" charset="0"/>
              </a:rPr>
              <a:t>Alert</a:t>
            </a:r>
          </a:p>
        </p:txBody>
      </p:sp>
      <p:sp>
        <p:nvSpPr>
          <p:cNvPr id="45" name="Speech Bubble: Oval 44">
            <a:extLst>
              <a:ext uri="{FF2B5EF4-FFF2-40B4-BE49-F238E27FC236}">
                <a16:creationId xmlns:a16="http://schemas.microsoft.com/office/drawing/2014/main" id="{7C132A9A-1453-441F-AC45-F6BE19F714C8}"/>
              </a:ext>
            </a:extLst>
          </p:cNvPr>
          <p:cNvSpPr/>
          <p:nvPr/>
        </p:nvSpPr>
        <p:spPr>
          <a:xfrm flipV="1">
            <a:off x="4191000" y="4054917"/>
            <a:ext cx="4080546" cy="1964883"/>
          </a:xfrm>
          <a:prstGeom prst="wedgeEllipseCallout">
            <a:avLst>
              <a:gd name="adj1" fmla="val -56591"/>
              <a:gd name="adj2" fmla="val 58573"/>
            </a:avLst>
          </a:prstGeom>
          <a:solidFill>
            <a:srgbClr val="018543">
              <a:alpha val="10000"/>
            </a:srgbClr>
          </a:solidFill>
          <a:ln>
            <a:solidFill>
              <a:srgbClr val="0083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modem">
            <a:extLst>
              <a:ext uri="{FF2B5EF4-FFF2-40B4-BE49-F238E27FC236}">
                <a16:creationId xmlns:a16="http://schemas.microsoft.com/office/drawing/2014/main" id="{6E3AF2C7-B811-46D6-AE3C-CD530164542D}"/>
              </a:ext>
            </a:extLst>
          </p:cNvPr>
          <p:cNvSpPr>
            <a:spLocks noEditPoints="1" noChangeArrowheads="1"/>
          </p:cNvSpPr>
          <p:nvPr/>
        </p:nvSpPr>
        <p:spPr bwMode="auto">
          <a:xfrm flipH="1">
            <a:off x="588821" y="3429000"/>
            <a:ext cx="706579" cy="457200"/>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gradFill>
            <a:gsLst>
              <a:gs pos="0">
                <a:schemeClr val="bg2">
                  <a:lumMod val="90000"/>
                </a:schemeClr>
              </a:gs>
              <a:gs pos="19000">
                <a:schemeClr val="bg2">
                  <a:lumMod val="75000"/>
                </a:schemeClr>
              </a:gs>
              <a:gs pos="36000">
                <a:schemeClr val="bg2">
                  <a:lumMod val="50000"/>
                </a:schemeClr>
              </a:gs>
              <a:gs pos="61000">
                <a:schemeClr val="bg2">
                  <a:lumMod val="50000"/>
                </a:schemeClr>
              </a:gs>
              <a:gs pos="82001">
                <a:schemeClr val="bg2">
                  <a:lumMod val="25000"/>
                </a:schemeClr>
              </a:gs>
              <a:gs pos="100000">
                <a:schemeClr val="bg2">
                  <a:lumMod val="10000"/>
                </a:schemeClr>
              </a:gs>
            </a:gsLst>
            <a:lin ang="5400000" scaled="0"/>
          </a:gradFill>
          <a:ln w="9525">
            <a:solidFill>
              <a:srgbClr val="000000"/>
            </a:solidFill>
            <a:miter lim="800000"/>
            <a:headEnd/>
            <a:tailEnd/>
          </a:ln>
          <a:effectLst>
            <a:glow rad="228600">
              <a:schemeClr val="accent4">
                <a:lumMod val="75000"/>
                <a:alpha val="40000"/>
              </a:schemeClr>
            </a:glow>
          </a:effectLst>
        </p:spPr>
        <p:txBody>
          <a:bodyPr vert="horz" wrap="square" lIns="91440" tIns="45720" rIns="91440" bIns="45720" numCol="1" anchor="t" anchorCtr="0" compatLnSpc="1">
            <a:prstTxWarp prst="textNoShape">
              <a:avLst/>
            </a:prstTxWarp>
          </a:bodyPr>
          <a:lstStyle/>
          <a:p>
            <a:endParaRPr lang="en-US" b="1" i="1" cap="small" dirty="0">
              <a:latin typeface="Corbel" pitchFamily="34" charset="0"/>
              <a:cs typeface="Lucida Sans Unicode" pitchFamily="34" charset="0"/>
            </a:endParaRPr>
          </a:p>
        </p:txBody>
      </p:sp>
      <p:sp>
        <p:nvSpPr>
          <p:cNvPr id="47" name="Title 1">
            <a:extLst>
              <a:ext uri="{FF2B5EF4-FFF2-40B4-BE49-F238E27FC236}">
                <a16:creationId xmlns:a16="http://schemas.microsoft.com/office/drawing/2014/main" id="{86EE9B8D-20CB-4F58-8D3C-70DF2FCC213D}"/>
              </a:ext>
            </a:extLst>
          </p:cNvPr>
          <p:cNvSpPr>
            <a:spLocks noGrp="1"/>
          </p:cNvSpPr>
          <p:nvPr>
            <p:ph type="title"/>
          </p:nvPr>
        </p:nvSpPr>
        <p:spPr>
          <a:xfrm>
            <a:off x="457200" y="274638"/>
            <a:ext cx="8229600" cy="1143000"/>
          </a:xfrm>
        </p:spPr>
        <p:txBody>
          <a:bodyPr>
            <a:normAutofit/>
          </a:bodyPr>
          <a:lstStyle/>
          <a:p>
            <a:r>
              <a:rPr lang="en-US" sz="4800" b="1" cap="small" dirty="0">
                <a:solidFill>
                  <a:srgbClr val="334744"/>
                </a:solidFill>
                <a:latin typeface="Corbel" panose="020B0503020204020204" pitchFamily="34" charset="0"/>
              </a:rPr>
              <a:t>Flare</a:t>
            </a:r>
            <a:r>
              <a:rPr lang="en-US" sz="4800" cap="small" dirty="0">
                <a:solidFill>
                  <a:srgbClr val="334744"/>
                </a:solidFill>
                <a:latin typeface="Corbel" panose="020B0503020204020204" pitchFamily="34" charset="0"/>
              </a:rPr>
              <a:t> </a:t>
            </a:r>
            <a:r>
              <a:rPr lang="en-US" cap="small" dirty="0">
                <a:solidFill>
                  <a:srgbClr val="334744"/>
                </a:solidFill>
                <a:latin typeface="Corbel" panose="020B0503020204020204" pitchFamily="34" charset="0"/>
              </a:rPr>
              <a:t>overview</a:t>
            </a:r>
            <a:endParaRPr lang="en-US" sz="4800" cap="small" dirty="0">
              <a:solidFill>
                <a:srgbClr val="334744"/>
              </a:solidFill>
              <a:latin typeface="Corbel" panose="020B0503020204020204" pitchFamily="34" charset="0"/>
            </a:endParaRPr>
          </a:p>
        </p:txBody>
      </p:sp>
      <p:sp>
        <p:nvSpPr>
          <p:cNvPr id="51" name="Date Placeholder 50">
            <a:extLst>
              <a:ext uri="{FF2B5EF4-FFF2-40B4-BE49-F238E27FC236}">
                <a16:creationId xmlns:a16="http://schemas.microsoft.com/office/drawing/2014/main" id="{005BFCF0-71D4-4FA0-8E9D-DEEDAEFD8028}"/>
              </a:ext>
            </a:extLst>
          </p:cNvPr>
          <p:cNvSpPr>
            <a:spLocks noGrp="1"/>
          </p:cNvSpPr>
          <p:nvPr>
            <p:ph type="dt" sz="half" idx="10"/>
          </p:nvPr>
        </p:nvSpPr>
        <p:spPr/>
        <p:txBody>
          <a:bodyPr/>
          <a:lstStyle/>
          <a:p>
            <a:fld id="{1A330695-FC28-4D6A-8965-0F7F83E05186}" type="datetime1">
              <a:rPr lang="en-US" smtClean="0"/>
              <a:t>10/3/2019</a:t>
            </a:fld>
            <a:endParaRPr lang="en-US" dirty="0"/>
          </a:p>
        </p:txBody>
      </p:sp>
      <p:sp>
        <p:nvSpPr>
          <p:cNvPr id="52" name="Slide Number Placeholder 51">
            <a:extLst>
              <a:ext uri="{FF2B5EF4-FFF2-40B4-BE49-F238E27FC236}">
                <a16:creationId xmlns:a16="http://schemas.microsoft.com/office/drawing/2014/main" id="{D28367A8-77D7-4EB2-BAE9-3225FCFB6661}"/>
              </a:ext>
            </a:extLst>
          </p:cNvPr>
          <p:cNvSpPr>
            <a:spLocks noGrp="1"/>
          </p:cNvSpPr>
          <p:nvPr>
            <p:ph type="sldNum" sz="quarter" idx="12"/>
          </p:nvPr>
        </p:nvSpPr>
        <p:spPr/>
        <p:txBody>
          <a:bodyPr/>
          <a:lstStyle/>
          <a:p>
            <a:fld id="{8C0C0C1D-488F-431E-BEAD-2CAAB816BF8B}" type="slidenum">
              <a:rPr lang="en-US" smtClean="0"/>
              <a:pPr/>
              <a:t>13</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2000"/>
                                        <p:tgtEl>
                                          <p:spTgt spid="18"/>
                                        </p:tgtEl>
                                      </p:cBhvr>
                                    </p:animEffect>
                                    <p:anim calcmode="lin" valueType="num">
                                      <p:cBhvr>
                                        <p:cTn id="8" dur="2000" fill="hold"/>
                                        <p:tgtEl>
                                          <p:spTgt spid="18"/>
                                        </p:tgtEl>
                                        <p:attrNameLst>
                                          <p:attrName>ppt_w</p:attrName>
                                        </p:attrNameLst>
                                      </p:cBhvr>
                                      <p:tavLst>
                                        <p:tav tm="0" fmla="#ppt_w*sin(2.5*pi*$)">
                                          <p:val>
                                            <p:fltVal val="0"/>
                                          </p:val>
                                        </p:tav>
                                        <p:tav tm="100000">
                                          <p:val>
                                            <p:fltVal val="1"/>
                                          </p:val>
                                        </p:tav>
                                      </p:tavLst>
                                    </p:anim>
                                    <p:anim calcmode="lin" valueType="num">
                                      <p:cBhvr>
                                        <p:cTn id="9" dur="2000" fill="hold"/>
                                        <p:tgtEl>
                                          <p:spTgt spid="1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7D599F2F-1C5F-4716-8CC2-83BE5102D16C}"/>
              </a:ext>
            </a:extLst>
          </p:cNvPr>
          <p:cNvSpPr/>
          <p:nvPr/>
        </p:nvSpPr>
        <p:spPr>
          <a:xfrm>
            <a:off x="304800" y="1128022"/>
            <a:ext cx="8382000" cy="2696958"/>
          </a:xfrm>
          <a:prstGeom prst="rect">
            <a:avLst/>
          </a:prstGeom>
          <a:solidFill>
            <a:schemeClr val="bg2">
              <a:lumMod val="50000"/>
              <a:alpha val="32000"/>
            </a:schemeClr>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6BBFA8C-AA01-48EC-A0C0-38010073A64A}"/>
              </a:ext>
            </a:extLst>
          </p:cNvPr>
          <p:cNvSpPr>
            <a:spLocks noGrp="1"/>
          </p:cNvSpPr>
          <p:nvPr>
            <p:ph type="title"/>
          </p:nvPr>
        </p:nvSpPr>
        <p:spPr/>
        <p:txBody>
          <a:bodyPr/>
          <a:lstStyle/>
          <a:p>
            <a:r>
              <a:rPr lang="en-US" cap="small" dirty="0">
                <a:solidFill>
                  <a:srgbClr val="334744"/>
                </a:solidFill>
                <a:latin typeface="Corbel" panose="020B0503020204020204" pitchFamily="34" charset="0"/>
              </a:rPr>
              <a:t>Feature Engineering</a:t>
            </a:r>
          </a:p>
        </p:txBody>
      </p:sp>
      <p:graphicFrame>
        <p:nvGraphicFramePr>
          <p:cNvPr id="3" name="Table 2">
            <a:extLst>
              <a:ext uri="{FF2B5EF4-FFF2-40B4-BE49-F238E27FC236}">
                <a16:creationId xmlns:a16="http://schemas.microsoft.com/office/drawing/2014/main" id="{9A510E1C-6202-455C-B074-F58BE5D16F8F}"/>
              </a:ext>
            </a:extLst>
          </p:cNvPr>
          <p:cNvGraphicFramePr>
            <a:graphicFrameLocks noGrp="1"/>
          </p:cNvGraphicFramePr>
          <p:nvPr>
            <p:extLst>
              <p:ext uri="{D42A27DB-BD31-4B8C-83A1-F6EECF244321}">
                <p14:modId xmlns:p14="http://schemas.microsoft.com/office/powerpoint/2010/main" val="1440551114"/>
              </p:ext>
            </p:extLst>
          </p:nvPr>
        </p:nvGraphicFramePr>
        <p:xfrm>
          <a:off x="4343400" y="1219200"/>
          <a:ext cx="4130676" cy="2533904"/>
        </p:xfrm>
        <a:graphic>
          <a:graphicData uri="http://schemas.openxmlformats.org/drawingml/2006/table">
            <a:tbl>
              <a:tblPr>
                <a:tableStyleId>{E8B1032C-EA38-4F05-BA0D-38AFFFC7BED3}</a:tableStyleId>
              </a:tblPr>
              <a:tblGrid>
                <a:gridCol w="1892300">
                  <a:extLst>
                    <a:ext uri="{9D8B030D-6E8A-4147-A177-3AD203B41FA5}">
                      <a16:colId xmlns:a16="http://schemas.microsoft.com/office/drawing/2014/main" val="3345134707"/>
                    </a:ext>
                  </a:extLst>
                </a:gridCol>
                <a:gridCol w="711200">
                  <a:extLst>
                    <a:ext uri="{9D8B030D-6E8A-4147-A177-3AD203B41FA5}">
                      <a16:colId xmlns:a16="http://schemas.microsoft.com/office/drawing/2014/main" val="4171882238"/>
                    </a:ext>
                  </a:extLst>
                </a:gridCol>
                <a:gridCol w="763588">
                  <a:extLst>
                    <a:ext uri="{9D8B030D-6E8A-4147-A177-3AD203B41FA5}">
                      <a16:colId xmlns:a16="http://schemas.microsoft.com/office/drawing/2014/main" val="289215103"/>
                    </a:ext>
                  </a:extLst>
                </a:gridCol>
                <a:gridCol w="763588">
                  <a:extLst>
                    <a:ext uri="{9D8B030D-6E8A-4147-A177-3AD203B41FA5}">
                      <a16:colId xmlns:a16="http://schemas.microsoft.com/office/drawing/2014/main" val="4172948725"/>
                    </a:ext>
                  </a:extLst>
                </a:gridCol>
              </a:tblGrid>
              <a:tr h="260316">
                <a:tc>
                  <a:txBody>
                    <a:bodyPr/>
                    <a:lstStyle/>
                    <a:p>
                      <a:pPr algn="ctr" fontAlgn="b">
                        <a:lnSpc>
                          <a:spcPct val="150000"/>
                        </a:lnSpc>
                      </a:pPr>
                      <a:r>
                        <a:rPr lang="en-US" sz="1800" b="1" i="0" u="none" strike="noStrike" cap="small" baseline="0" dirty="0">
                          <a:solidFill>
                            <a:schemeClr val="bg1"/>
                          </a:solidFill>
                          <a:effectLst/>
                        </a:rPr>
                        <a:t>Quantity / Phase</a:t>
                      </a:r>
                      <a:endParaRPr lang="en-US" sz="1800" b="1" i="0" u="none" strike="noStrike" cap="small" baseline="0" dirty="0">
                        <a:solidFill>
                          <a:schemeClr val="bg1"/>
                        </a:solidFill>
                        <a:effectLst/>
                        <a:latin typeface="Calibri" panose="020F0502020204030204" pitchFamily="34" charset="0"/>
                      </a:endParaRPr>
                    </a:p>
                  </a:txBody>
                  <a:tcPr marL="9525" marR="9525" marT="9525" marB="0" anchor="ctr">
                    <a:solidFill>
                      <a:schemeClr val="accent6">
                        <a:lumMod val="75000"/>
                      </a:schemeClr>
                    </a:solidFill>
                  </a:tcPr>
                </a:tc>
                <a:tc>
                  <a:txBody>
                    <a:bodyPr/>
                    <a:lstStyle/>
                    <a:p>
                      <a:pPr algn="ctr" fontAlgn="b">
                        <a:lnSpc>
                          <a:spcPct val="150000"/>
                        </a:lnSpc>
                      </a:pPr>
                      <a:r>
                        <a:rPr lang="en-US" sz="1800" b="1" i="0" u="none" strike="noStrike" cap="small" baseline="0" dirty="0">
                          <a:solidFill>
                            <a:schemeClr val="bg1"/>
                          </a:solidFill>
                          <a:effectLst/>
                        </a:rPr>
                        <a:t>Phase1</a:t>
                      </a:r>
                      <a:endParaRPr lang="en-US" sz="1800" b="1" i="0" u="none" strike="noStrike" cap="small" baseline="0" dirty="0">
                        <a:solidFill>
                          <a:schemeClr val="bg1"/>
                        </a:solidFill>
                        <a:effectLst/>
                        <a:latin typeface="Calibri" panose="020F0502020204030204" pitchFamily="34" charset="0"/>
                      </a:endParaRPr>
                    </a:p>
                  </a:txBody>
                  <a:tcPr marL="9525" marR="9525" marT="9525" marB="0" anchor="ctr">
                    <a:solidFill>
                      <a:schemeClr val="accent6">
                        <a:lumMod val="75000"/>
                      </a:schemeClr>
                    </a:solidFill>
                  </a:tcPr>
                </a:tc>
                <a:tc>
                  <a:txBody>
                    <a:bodyPr/>
                    <a:lstStyle/>
                    <a:p>
                      <a:pPr algn="ctr" fontAlgn="b">
                        <a:lnSpc>
                          <a:spcPct val="150000"/>
                        </a:lnSpc>
                      </a:pPr>
                      <a:r>
                        <a:rPr lang="en-US" sz="1800" b="1" i="0" u="none" strike="noStrike" cap="small" baseline="0" dirty="0">
                          <a:solidFill>
                            <a:schemeClr val="bg1"/>
                          </a:solidFill>
                          <a:effectLst/>
                        </a:rPr>
                        <a:t>Phase 2</a:t>
                      </a:r>
                      <a:endParaRPr lang="en-US" sz="1800" b="1" i="0" u="none" strike="noStrike" cap="small" baseline="0" dirty="0">
                        <a:solidFill>
                          <a:schemeClr val="bg1"/>
                        </a:solidFill>
                        <a:effectLst/>
                        <a:latin typeface="Calibri" panose="020F0502020204030204" pitchFamily="34" charset="0"/>
                      </a:endParaRPr>
                    </a:p>
                  </a:txBody>
                  <a:tcPr marL="9525" marR="9525" marT="9525" marB="0" anchor="ctr">
                    <a:solidFill>
                      <a:schemeClr val="accent6">
                        <a:lumMod val="75000"/>
                      </a:schemeClr>
                    </a:solidFill>
                  </a:tcPr>
                </a:tc>
                <a:tc>
                  <a:txBody>
                    <a:bodyPr/>
                    <a:lstStyle/>
                    <a:p>
                      <a:pPr algn="ctr" fontAlgn="b">
                        <a:lnSpc>
                          <a:spcPct val="150000"/>
                        </a:lnSpc>
                      </a:pPr>
                      <a:r>
                        <a:rPr lang="en-US" sz="1800" b="1" i="0" u="none" strike="noStrike" cap="small" baseline="0" dirty="0">
                          <a:solidFill>
                            <a:schemeClr val="bg1"/>
                          </a:solidFill>
                          <a:effectLst/>
                        </a:rPr>
                        <a:t>Phase 3</a:t>
                      </a:r>
                      <a:endParaRPr lang="en-US" sz="1800" b="1" i="0" u="none" strike="noStrike" cap="small" baseline="0" dirty="0">
                        <a:solidFill>
                          <a:schemeClr val="bg1"/>
                        </a:solidFill>
                        <a:effectLst/>
                        <a:latin typeface="Calibri" panose="020F0502020204030204" pitchFamily="34" charset="0"/>
                      </a:endParaRPr>
                    </a:p>
                  </a:txBody>
                  <a:tcPr marL="9525" marR="9525" marT="9525" marB="0" anchor="ctr">
                    <a:solidFill>
                      <a:schemeClr val="accent6">
                        <a:lumMod val="75000"/>
                      </a:schemeClr>
                    </a:solidFill>
                  </a:tcPr>
                </a:tc>
                <a:extLst>
                  <a:ext uri="{0D108BD9-81ED-4DB2-BD59-A6C34878D82A}">
                    <a16:rowId xmlns:a16="http://schemas.microsoft.com/office/drawing/2014/main" val="4168112931"/>
                  </a:ext>
                </a:extLst>
              </a:tr>
              <a:tr h="260316">
                <a:tc>
                  <a:txBody>
                    <a:bodyPr/>
                    <a:lstStyle/>
                    <a:p>
                      <a:pPr algn="r" fontAlgn="b">
                        <a:lnSpc>
                          <a:spcPct val="150000"/>
                        </a:lnSpc>
                      </a:pPr>
                      <a:r>
                        <a:rPr lang="en-US" sz="1400" b="0" u="none" strike="noStrike" dirty="0">
                          <a:effectLst/>
                        </a:rPr>
                        <a:t>Voltage Phase Angle </a:t>
                      </a:r>
                      <a:endParaRPr lang="en-US" sz="1400" b="0" i="1"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lnSpc>
                          <a:spcPct val="150000"/>
                        </a:lnSpc>
                      </a:pPr>
                      <a:r>
                        <a:rPr lang="en-US" sz="1400" b="0" u="none" strike="noStrike" dirty="0">
                          <a:effectLst/>
                        </a:rPr>
                        <a:t>PA1:VH</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lnSpc>
                          <a:spcPct val="150000"/>
                        </a:lnSpc>
                      </a:pPr>
                      <a:r>
                        <a:rPr lang="en-US" sz="1400" b="0" u="none" strike="noStrike" dirty="0">
                          <a:effectLst/>
                        </a:rPr>
                        <a:t>PA2:VH</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lnSpc>
                          <a:spcPct val="150000"/>
                        </a:lnSpc>
                      </a:pPr>
                      <a:r>
                        <a:rPr lang="en-US" sz="1400" b="0" u="none" strike="noStrike" dirty="0">
                          <a:effectLst/>
                        </a:rPr>
                        <a:t>PA3:VH</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00777530"/>
                  </a:ext>
                </a:extLst>
              </a:tr>
              <a:tr h="260316">
                <a:tc>
                  <a:txBody>
                    <a:bodyPr/>
                    <a:lstStyle/>
                    <a:p>
                      <a:pPr algn="r" fontAlgn="b">
                        <a:lnSpc>
                          <a:spcPct val="150000"/>
                        </a:lnSpc>
                      </a:pPr>
                      <a:r>
                        <a:rPr lang="en-US" sz="1400" u="none" strike="noStrike" dirty="0">
                          <a:effectLst/>
                        </a:rPr>
                        <a:t>Voltage Magnitude</a:t>
                      </a:r>
                      <a:endParaRPr lang="en-US" sz="1400" b="1" i="1" u="none" strike="noStrike" dirty="0">
                        <a:solidFill>
                          <a:srgbClr val="000000"/>
                        </a:solidFill>
                        <a:effectLst/>
                        <a:latin typeface="Calibri" panose="020F0502020204030204" pitchFamily="34" charset="0"/>
                      </a:endParaRPr>
                    </a:p>
                  </a:txBody>
                  <a:tcPr marL="9525" marR="9525" marT="9525" marB="0" anchor="b">
                    <a:solidFill>
                      <a:schemeClr val="bg2">
                        <a:lumMod val="75000"/>
                      </a:schemeClr>
                    </a:solidFill>
                  </a:tcPr>
                </a:tc>
                <a:tc>
                  <a:txBody>
                    <a:bodyPr/>
                    <a:lstStyle/>
                    <a:p>
                      <a:pPr algn="ctr" fontAlgn="b">
                        <a:lnSpc>
                          <a:spcPct val="150000"/>
                        </a:lnSpc>
                      </a:pPr>
                      <a:r>
                        <a:rPr lang="en-US" sz="1400" b="1" u="none" strike="noStrike" dirty="0">
                          <a:effectLst/>
                        </a:rPr>
                        <a:t>PM1:V</a:t>
                      </a:r>
                      <a:endParaRPr lang="en-US" sz="1400" b="1" i="0" u="none" strike="noStrike" dirty="0">
                        <a:solidFill>
                          <a:srgbClr val="000000"/>
                        </a:solidFill>
                        <a:effectLst/>
                        <a:latin typeface="Calibri" panose="020F0502020204030204" pitchFamily="34" charset="0"/>
                      </a:endParaRPr>
                    </a:p>
                  </a:txBody>
                  <a:tcPr marL="9525" marR="9525" marT="9525" marB="0" anchor="b">
                    <a:solidFill>
                      <a:schemeClr val="bg2">
                        <a:lumMod val="75000"/>
                      </a:schemeClr>
                    </a:solidFill>
                  </a:tcPr>
                </a:tc>
                <a:tc>
                  <a:txBody>
                    <a:bodyPr/>
                    <a:lstStyle/>
                    <a:p>
                      <a:pPr algn="ctr" fontAlgn="b">
                        <a:lnSpc>
                          <a:spcPct val="150000"/>
                        </a:lnSpc>
                      </a:pPr>
                      <a:r>
                        <a:rPr lang="en-US" sz="1400" b="1" u="none" strike="noStrike" dirty="0">
                          <a:effectLst/>
                        </a:rPr>
                        <a:t>PM2:V</a:t>
                      </a:r>
                      <a:endParaRPr lang="en-US" sz="1400" b="1" i="0" u="none" strike="noStrike" dirty="0">
                        <a:solidFill>
                          <a:srgbClr val="000000"/>
                        </a:solidFill>
                        <a:effectLst/>
                        <a:latin typeface="Calibri" panose="020F0502020204030204" pitchFamily="34" charset="0"/>
                      </a:endParaRPr>
                    </a:p>
                  </a:txBody>
                  <a:tcPr marL="9525" marR="9525" marT="9525" marB="0" anchor="b">
                    <a:solidFill>
                      <a:schemeClr val="bg2">
                        <a:lumMod val="75000"/>
                      </a:schemeClr>
                    </a:solidFill>
                  </a:tcPr>
                </a:tc>
                <a:tc>
                  <a:txBody>
                    <a:bodyPr/>
                    <a:lstStyle/>
                    <a:p>
                      <a:pPr algn="ctr" fontAlgn="b">
                        <a:lnSpc>
                          <a:spcPct val="150000"/>
                        </a:lnSpc>
                      </a:pPr>
                      <a:r>
                        <a:rPr lang="en-US" sz="1400" b="1" u="none" strike="noStrike" dirty="0">
                          <a:effectLst/>
                        </a:rPr>
                        <a:t>PM3:V</a:t>
                      </a:r>
                      <a:endParaRPr lang="en-US" sz="1400" b="1" i="0" u="none" strike="noStrike" dirty="0">
                        <a:solidFill>
                          <a:srgbClr val="000000"/>
                        </a:solidFill>
                        <a:effectLst/>
                        <a:latin typeface="Calibri" panose="020F0502020204030204" pitchFamily="34" charset="0"/>
                      </a:endParaRPr>
                    </a:p>
                  </a:txBody>
                  <a:tcPr marL="9525" marR="9525" marT="9525" marB="0" anchor="b">
                    <a:solidFill>
                      <a:schemeClr val="bg2">
                        <a:lumMod val="75000"/>
                      </a:schemeClr>
                    </a:solidFill>
                  </a:tcPr>
                </a:tc>
                <a:extLst>
                  <a:ext uri="{0D108BD9-81ED-4DB2-BD59-A6C34878D82A}">
                    <a16:rowId xmlns:a16="http://schemas.microsoft.com/office/drawing/2014/main" val="2824495730"/>
                  </a:ext>
                </a:extLst>
              </a:tr>
              <a:tr h="260316">
                <a:tc>
                  <a:txBody>
                    <a:bodyPr/>
                    <a:lstStyle/>
                    <a:p>
                      <a:pPr algn="r" fontAlgn="b">
                        <a:lnSpc>
                          <a:spcPct val="150000"/>
                        </a:lnSpc>
                      </a:pPr>
                      <a:r>
                        <a:rPr lang="en-US" sz="1400" b="0" u="none" strike="noStrike" dirty="0">
                          <a:effectLst/>
                        </a:rPr>
                        <a:t>Current Phase Angle</a:t>
                      </a:r>
                      <a:endParaRPr lang="en-US" sz="1400" b="0" i="1"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lnSpc>
                          <a:spcPct val="150000"/>
                        </a:lnSpc>
                      </a:pPr>
                      <a:r>
                        <a:rPr lang="en-US" sz="1400" b="0" u="none" strike="noStrike" dirty="0">
                          <a:effectLst/>
                        </a:rPr>
                        <a:t>PA4:IH</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lnSpc>
                          <a:spcPct val="150000"/>
                        </a:lnSpc>
                      </a:pPr>
                      <a:r>
                        <a:rPr lang="en-US" sz="1400" b="0" u="none" strike="noStrike" dirty="0">
                          <a:effectLst/>
                        </a:rPr>
                        <a:t>PA5:IH</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lnSpc>
                          <a:spcPct val="150000"/>
                        </a:lnSpc>
                      </a:pPr>
                      <a:r>
                        <a:rPr lang="en-US" sz="1400" b="0" u="none" strike="noStrike" dirty="0">
                          <a:effectLst/>
                        </a:rPr>
                        <a:t>PA6:IH</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60699681"/>
                  </a:ext>
                </a:extLst>
              </a:tr>
              <a:tr h="260316">
                <a:tc>
                  <a:txBody>
                    <a:bodyPr/>
                    <a:lstStyle/>
                    <a:p>
                      <a:pPr algn="r" fontAlgn="b">
                        <a:lnSpc>
                          <a:spcPct val="150000"/>
                        </a:lnSpc>
                      </a:pPr>
                      <a:r>
                        <a:rPr lang="en-US" sz="1400" u="none" strike="noStrike" dirty="0">
                          <a:effectLst/>
                        </a:rPr>
                        <a:t>Current Magnitude</a:t>
                      </a:r>
                      <a:endParaRPr lang="en-US" sz="1400" b="1" i="1" u="none" strike="noStrike" dirty="0">
                        <a:solidFill>
                          <a:srgbClr val="000000"/>
                        </a:solidFill>
                        <a:effectLst/>
                        <a:latin typeface="Calibri" panose="020F0502020204030204" pitchFamily="34" charset="0"/>
                      </a:endParaRPr>
                    </a:p>
                  </a:txBody>
                  <a:tcPr marL="9525" marR="9525" marT="9525" marB="0" anchor="b">
                    <a:solidFill>
                      <a:schemeClr val="bg2">
                        <a:lumMod val="75000"/>
                      </a:schemeClr>
                    </a:solidFill>
                  </a:tcPr>
                </a:tc>
                <a:tc>
                  <a:txBody>
                    <a:bodyPr/>
                    <a:lstStyle/>
                    <a:p>
                      <a:pPr algn="ctr" fontAlgn="b">
                        <a:lnSpc>
                          <a:spcPct val="150000"/>
                        </a:lnSpc>
                      </a:pPr>
                      <a:r>
                        <a:rPr lang="en-US" sz="1400" b="1" u="none" strike="noStrike" dirty="0">
                          <a:effectLst/>
                        </a:rPr>
                        <a:t>PM4:I</a:t>
                      </a:r>
                      <a:endParaRPr lang="en-US" sz="1400" b="1" i="0" u="none" strike="noStrike" dirty="0">
                        <a:solidFill>
                          <a:srgbClr val="000000"/>
                        </a:solidFill>
                        <a:effectLst/>
                        <a:latin typeface="Calibri" panose="020F0502020204030204" pitchFamily="34" charset="0"/>
                      </a:endParaRPr>
                    </a:p>
                  </a:txBody>
                  <a:tcPr marL="9525" marR="9525" marT="9525" marB="0" anchor="b">
                    <a:solidFill>
                      <a:schemeClr val="bg2">
                        <a:lumMod val="75000"/>
                      </a:schemeClr>
                    </a:solidFill>
                  </a:tcPr>
                </a:tc>
                <a:tc>
                  <a:txBody>
                    <a:bodyPr/>
                    <a:lstStyle/>
                    <a:p>
                      <a:pPr algn="ctr" fontAlgn="b">
                        <a:lnSpc>
                          <a:spcPct val="150000"/>
                        </a:lnSpc>
                      </a:pPr>
                      <a:r>
                        <a:rPr lang="en-US" sz="1400" b="1" u="none" strike="noStrike" dirty="0">
                          <a:effectLst/>
                        </a:rPr>
                        <a:t>PM5:I</a:t>
                      </a:r>
                      <a:endParaRPr lang="en-US" sz="1400" b="1" i="0" u="none" strike="noStrike" dirty="0">
                        <a:solidFill>
                          <a:srgbClr val="000000"/>
                        </a:solidFill>
                        <a:effectLst/>
                        <a:latin typeface="Calibri" panose="020F0502020204030204" pitchFamily="34" charset="0"/>
                      </a:endParaRPr>
                    </a:p>
                  </a:txBody>
                  <a:tcPr marL="9525" marR="9525" marT="9525" marB="0" anchor="b">
                    <a:solidFill>
                      <a:schemeClr val="bg2">
                        <a:lumMod val="75000"/>
                      </a:schemeClr>
                    </a:solidFill>
                  </a:tcPr>
                </a:tc>
                <a:tc>
                  <a:txBody>
                    <a:bodyPr/>
                    <a:lstStyle/>
                    <a:p>
                      <a:pPr algn="ctr" fontAlgn="b">
                        <a:lnSpc>
                          <a:spcPct val="150000"/>
                        </a:lnSpc>
                      </a:pPr>
                      <a:r>
                        <a:rPr lang="en-US" sz="1400" b="1" u="none" strike="noStrike" dirty="0">
                          <a:effectLst/>
                        </a:rPr>
                        <a:t>PM6:I</a:t>
                      </a:r>
                      <a:endParaRPr lang="en-US" sz="1400" b="1" i="0" u="none" strike="noStrike" dirty="0">
                        <a:solidFill>
                          <a:srgbClr val="000000"/>
                        </a:solidFill>
                        <a:effectLst/>
                        <a:latin typeface="Calibri" panose="020F0502020204030204" pitchFamily="34" charset="0"/>
                      </a:endParaRPr>
                    </a:p>
                  </a:txBody>
                  <a:tcPr marL="9525" marR="9525" marT="9525" marB="0" anchor="b">
                    <a:solidFill>
                      <a:schemeClr val="bg2">
                        <a:lumMod val="75000"/>
                      </a:schemeClr>
                    </a:solidFill>
                  </a:tcPr>
                </a:tc>
                <a:extLst>
                  <a:ext uri="{0D108BD9-81ED-4DB2-BD59-A6C34878D82A}">
                    <a16:rowId xmlns:a16="http://schemas.microsoft.com/office/drawing/2014/main" val="1498094212"/>
                  </a:ext>
                </a:extLst>
              </a:tr>
              <a:tr h="260316">
                <a:tc>
                  <a:txBody>
                    <a:bodyPr/>
                    <a:lstStyle/>
                    <a:p>
                      <a:pPr algn="r" fontAlgn="b">
                        <a:lnSpc>
                          <a:spcPct val="150000"/>
                        </a:lnSpc>
                      </a:pPr>
                      <a:r>
                        <a:rPr lang="en-US" sz="1400" b="0" u="none" strike="noStrike" dirty="0">
                          <a:effectLst/>
                        </a:rPr>
                        <a:t>Zero Voltage Phase Angle</a:t>
                      </a:r>
                      <a:endParaRPr lang="en-US" sz="1400" b="0" i="1"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lnSpc>
                          <a:spcPct val="150000"/>
                        </a:lnSpc>
                      </a:pPr>
                      <a:r>
                        <a:rPr lang="en-US" sz="1400" b="0" u="none" strike="noStrike" dirty="0">
                          <a:effectLst/>
                        </a:rPr>
                        <a:t>PA7:VH</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lnSpc>
                          <a:spcPct val="150000"/>
                        </a:lnSpc>
                      </a:pPr>
                      <a:r>
                        <a:rPr lang="en-US" sz="1400" b="0" u="none" strike="noStrike" dirty="0">
                          <a:effectLst/>
                        </a:rPr>
                        <a:t>PA8:VH</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lnSpc>
                          <a:spcPct val="150000"/>
                        </a:lnSpc>
                      </a:pPr>
                      <a:r>
                        <a:rPr lang="en-US" sz="1400" b="0" u="none" strike="noStrike" dirty="0">
                          <a:effectLst/>
                        </a:rPr>
                        <a:t>PA9:VH</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3695078"/>
                  </a:ext>
                </a:extLst>
              </a:tr>
              <a:tr h="260316">
                <a:tc>
                  <a:txBody>
                    <a:bodyPr/>
                    <a:lstStyle/>
                    <a:p>
                      <a:pPr algn="r" fontAlgn="b">
                        <a:lnSpc>
                          <a:spcPct val="150000"/>
                        </a:lnSpc>
                      </a:pPr>
                      <a:r>
                        <a:rPr lang="en-US" sz="1400" u="none" strike="noStrike" dirty="0">
                          <a:effectLst/>
                        </a:rPr>
                        <a:t>Zero Voltage Magnitude</a:t>
                      </a:r>
                      <a:endParaRPr lang="en-US" sz="1400" b="1" i="1" u="none" strike="noStrike" dirty="0">
                        <a:solidFill>
                          <a:srgbClr val="000000"/>
                        </a:solidFill>
                        <a:effectLst/>
                        <a:latin typeface="Calibri" panose="020F0502020204030204" pitchFamily="34" charset="0"/>
                      </a:endParaRPr>
                    </a:p>
                  </a:txBody>
                  <a:tcPr marL="9525" marR="9525" marT="9525" marB="0" anchor="b">
                    <a:solidFill>
                      <a:schemeClr val="bg2">
                        <a:lumMod val="75000"/>
                      </a:schemeClr>
                    </a:solidFill>
                  </a:tcPr>
                </a:tc>
                <a:tc>
                  <a:txBody>
                    <a:bodyPr/>
                    <a:lstStyle/>
                    <a:p>
                      <a:pPr algn="ctr" fontAlgn="b">
                        <a:lnSpc>
                          <a:spcPct val="150000"/>
                        </a:lnSpc>
                      </a:pPr>
                      <a:r>
                        <a:rPr lang="en-US" sz="1400" b="1" u="none" strike="noStrike" dirty="0">
                          <a:effectLst/>
                        </a:rPr>
                        <a:t>PM7:V</a:t>
                      </a:r>
                      <a:endParaRPr lang="en-US" sz="1400" b="1" i="0" u="none" strike="noStrike" dirty="0">
                        <a:solidFill>
                          <a:srgbClr val="000000"/>
                        </a:solidFill>
                        <a:effectLst/>
                        <a:latin typeface="Calibri" panose="020F0502020204030204" pitchFamily="34" charset="0"/>
                      </a:endParaRPr>
                    </a:p>
                  </a:txBody>
                  <a:tcPr marL="9525" marR="9525" marT="9525" marB="0" anchor="b">
                    <a:solidFill>
                      <a:schemeClr val="bg2">
                        <a:lumMod val="75000"/>
                      </a:schemeClr>
                    </a:solidFill>
                  </a:tcPr>
                </a:tc>
                <a:tc>
                  <a:txBody>
                    <a:bodyPr/>
                    <a:lstStyle/>
                    <a:p>
                      <a:pPr algn="ctr" fontAlgn="b">
                        <a:lnSpc>
                          <a:spcPct val="150000"/>
                        </a:lnSpc>
                      </a:pPr>
                      <a:r>
                        <a:rPr lang="en-US" sz="1400" b="1" u="none" strike="noStrike" dirty="0">
                          <a:effectLst/>
                        </a:rPr>
                        <a:t>PM8:V</a:t>
                      </a:r>
                      <a:endParaRPr lang="en-US" sz="1400" b="1" i="0" u="none" strike="noStrike" dirty="0">
                        <a:solidFill>
                          <a:srgbClr val="000000"/>
                        </a:solidFill>
                        <a:effectLst/>
                        <a:latin typeface="Calibri" panose="020F0502020204030204" pitchFamily="34" charset="0"/>
                      </a:endParaRPr>
                    </a:p>
                  </a:txBody>
                  <a:tcPr marL="9525" marR="9525" marT="9525" marB="0" anchor="b">
                    <a:solidFill>
                      <a:schemeClr val="bg2">
                        <a:lumMod val="75000"/>
                      </a:schemeClr>
                    </a:solidFill>
                  </a:tcPr>
                </a:tc>
                <a:tc>
                  <a:txBody>
                    <a:bodyPr/>
                    <a:lstStyle/>
                    <a:p>
                      <a:pPr algn="ctr" fontAlgn="b">
                        <a:lnSpc>
                          <a:spcPct val="150000"/>
                        </a:lnSpc>
                      </a:pPr>
                      <a:r>
                        <a:rPr lang="en-US" sz="1400" b="1" u="none" strike="noStrike" dirty="0">
                          <a:effectLst/>
                        </a:rPr>
                        <a:t>PM9:V</a:t>
                      </a:r>
                      <a:endParaRPr lang="en-US" sz="1400" b="1" i="0" u="none" strike="noStrike" dirty="0">
                        <a:solidFill>
                          <a:srgbClr val="000000"/>
                        </a:solidFill>
                        <a:effectLst/>
                        <a:latin typeface="Calibri" panose="020F0502020204030204" pitchFamily="34" charset="0"/>
                      </a:endParaRPr>
                    </a:p>
                  </a:txBody>
                  <a:tcPr marL="9525" marR="9525" marT="9525" marB="0" anchor="b">
                    <a:solidFill>
                      <a:schemeClr val="bg2">
                        <a:lumMod val="75000"/>
                      </a:schemeClr>
                    </a:solidFill>
                  </a:tcPr>
                </a:tc>
                <a:extLst>
                  <a:ext uri="{0D108BD9-81ED-4DB2-BD59-A6C34878D82A}">
                    <a16:rowId xmlns:a16="http://schemas.microsoft.com/office/drawing/2014/main" val="4157308432"/>
                  </a:ext>
                </a:extLst>
              </a:tr>
              <a:tr h="260316">
                <a:tc>
                  <a:txBody>
                    <a:bodyPr/>
                    <a:lstStyle/>
                    <a:p>
                      <a:pPr algn="r" fontAlgn="b">
                        <a:lnSpc>
                          <a:spcPct val="150000"/>
                        </a:lnSpc>
                      </a:pPr>
                      <a:r>
                        <a:rPr lang="en-US" sz="1400" b="0" u="none" strike="noStrike" dirty="0">
                          <a:effectLst/>
                        </a:rPr>
                        <a:t>Zero Current Phase Angle</a:t>
                      </a:r>
                      <a:endParaRPr lang="en-US" sz="1400" b="0" i="1"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lnSpc>
                          <a:spcPct val="150000"/>
                        </a:lnSpc>
                      </a:pPr>
                      <a:r>
                        <a:rPr lang="en-US" sz="1400" b="0" u="none" strike="noStrike" dirty="0">
                          <a:effectLst/>
                        </a:rPr>
                        <a:t>PA10:IH</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lnSpc>
                          <a:spcPct val="150000"/>
                        </a:lnSpc>
                      </a:pPr>
                      <a:r>
                        <a:rPr lang="en-US" sz="1400" b="0" u="none" strike="noStrike" dirty="0">
                          <a:effectLst/>
                        </a:rPr>
                        <a:t>PA11:IH</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lnSpc>
                          <a:spcPct val="150000"/>
                        </a:lnSpc>
                      </a:pPr>
                      <a:r>
                        <a:rPr lang="en-US" sz="1400" b="0" u="none" strike="noStrike" dirty="0">
                          <a:effectLst/>
                        </a:rPr>
                        <a:t>PA12:IH</a:t>
                      </a:r>
                      <a:endParaRPr lang="en-US"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74727472"/>
                  </a:ext>
                </a:extLst>
              </a:tr>
              <a:tr h="260316">
                <a:tc>
                  <a:txBody>
                    <a:bodyPr/>
                    <a:lstStyle/>
                    <a:p>
                      <a:pPr algn="r" fontAlgn="b">
                        <a:lnSpc>
                          <a:spcPct val="150000"/>
                        </a:lnSpc>
                      </a:pPr>
                      <a:r>
                        <a:rPr lang="en-US" sz="1400" u="none" strike="noStrike" dirty="0">
                          <a:effectLst/>
                        </a:rPr>
                        <a:t>Zero Current Magnitude</a:t>
                      </a:r>
                      <a:endParaRPr lang="en-US" sz="1400" b="1" i="1" u="none" strike="noStrike" dirty="0">
                        <a:solidFill>
                          <a:srgbClr val="000000"/>
                        </a:solidFill>
                        <a:effectLst/>
                        <a:latin typeface="Calibri" panose="020F0502020204030204" pitchFamily="34" charset="0"/>
                      </a:endParaRPr>
                    </a:p>
                  </a:txBody>
                  <a:tcPr marL="9525" marR="9525" marT="9525" marB="0" anchor="b">
                    <a:solidFill>
                      <a:schemeClr val="bg2">
                        <a:lumMod val="75000"/>
                      </a:schemeClr>
                    </a:solidFill>
                  </a:tcPr>
                </a:tc>
                <a:tc>
                  <a:txBody>
                    <a:bodyPr/>
                    <a:lstStyle/>
                    <a:p>
                      <a:pPr algn="ctr" fontAlgn="b">
                        <a:lnSpc>
                          <a:spcPct val="150000"/>
                        </a:lnSpc>
                      </a:pPr>
                      <a:r>
                        <a:rPr lang="en-US" sz="1400" b="1" u="none" strike="noStrike" dirty="0">
                          <a:effectLst/>
                        </a:rPr>
                        <a:t>PM10:I</a:t>
                      </a:r>
                      <a:endParaRPr lang="en-US" sz="1400" b="1" i="0" u="none" strike="noStrike" dirty="0">
                        <a:solidFill>
                          <a:srgbClr val="000000"/>
                        </a:solidFill>
                        <a:effectLst/>
                        <a:latin typeface="Calibri" panose="020F0502020204030204" pitchFamily="34" charset="0"/>
                      </a:endParaRPr>
                    </a:p>
                  </a:txBody>
                  <a:tcPr marL="9525" marR="9525" marT="9525" marB="0" anchor="b">
                    <a:solidFill>
                      <a:schemeClr val="bg2">
                        <a:lumMod val="75000"/>
                      </a:schemeClr>
                    </a:solidFill>
                  </a:tcPr>
                </a:tc>
                <a:tc>
                  <a:txBody>
                    <a:bodyPr/>
                    <a:lstStyle/>
                    <a:p>
                      <a:pPr algn="ctr" fontAlgn="b">
                        <a:lnSpc>
                          <a:spcPct val="150000"/>
                        </a:lnSpc>
                      </a:pPr>
                      <a:r>
                        <a:rPr lang="en-US" sz="1400" b="1" u="none" strike="noStrike" dirty="0">
                          <a:effectLst/>
                        </a:rPr>
                        <a:t>PM11:I</a:t>
                      </a:r>
                      <a:endParaRPr lang="en-US" sz="1400" b="1" i="0" u="none" strike="noStrike" dirty="0">
                        <a:solidFill>
                          <a:srgbClr val="000000"/>
                        </a:solidFill>
                        <a:effectLst/>
                        <a:latin typeface="Calibri" panose="020F0502020204030204" pitchFamily="34" charset="0"/>
                      </a:endParaRPr>
                    </a:p>
                  </a:txBody>
                  <a:tcPr marL="9525" marR="9525" marT="9525" marB="0" anchor="b">
                    <a:solidFill>
                      <a:schemeClr val="bg2">
                        <a:lumMod val="75000"/>
                      </a:schemeClr>
                    </a:solidFill>
                  </a:tcPr>
                </a:tc>
                <a:tc>
                  <a:txBody>
                    <a:bodyPr/>
                    <a:lstStyle/>
                    <a:p>
                      <a:pPr algn="ctr" fontAlgn="b">
                        <a:lnSpc>
                          <a:spcPct val="150000"/>
                        </a:lnSpc>
                      </a:pPr>
                      <a:r>
                        <a:rPr lang="en-US" sz="1400" b="1" u="none" strike="noStrike" dirty="0">
                          <a:effectLst/>
                        </a:rPr>
                        <a:t>PM12:I</a:t>
                      </a:r>
                      <a:endParaRPr lang="en-US" sz="1400" b="1" i="0" u="none" strike="noStrike" dirty="0">
                        <a:solidFill>
                          <a:srgbClr val="000000"/>
                        </a:solidFill>
                        <a:effectLst/>
                        <a:latin typeface="Calibri" panose="020F0502020204030204" pitchFamily="34" charset="0"/>
                      </a:endParaRPr>
                    </a:p>
                  </a:txBody>
                  <a:tcPr marL="9525" marR="9525" marT="9525" marB="0" anchor="b">
                    <a:solidFill>
                      <a:schemeClr val="bg2">
                        <a:lumMod val="75000"/>
                      </a:schemeClr>
                    </a:solidFill>
                  </a:tcPr>
                </a:tc>
                <a:extLst>
                  <a:ext uri="{0D108BD9-81ED-4DB2-BD59-A6C34878D82A}">
                    <a16:rowId xmlns:a16="http://schemas.microsoft.com/office/drawing/2014/main" val="1387311820"/>
                  </a:ext>
                </a:extLst>
              </a:tr>
            </a:tbl>
          </a:graphicData>
        </a:graphic>
      </p:graphicFrame>
      <p:graphicFrame>
        <p:nvGraphicFramePr>
          <p:cNvPr id="5" name="Table 4">
            <a:extLst>
              <a:ext uri="{FF2B5EF4-FFF2-40B4-BE49-F238E27FC236}">
                <a16:creationId xmlns:a16="http://schemas.microsoft.com/office/drawing/2014/main" id="{2325ED1A-2360-45F1-8AB9-896210F3B641}"/>
              </a:ext>
            </a:extLst>
          </p:cNvPr>
          <p:cNvGraphicFramePr>
            <a:graphicFrameLocks noGrp="1"/>
          </p:cNvGraphicFramePr>
          <p:nvPr>
            <p:extLst>
              <p:ext uri="{D42A27DB-BD31-4B8C-83A1-F6EECF244321}">
                <p14:modId xmlns:p14="http://schemas.microsoft.com/office/powerpoint/2010/main" val="570008484"/>
              </p:ext>
            </p:extLst>
          </p:nvPr>
        </p:nvGraphicFramePr>
        <p:xfrm>
          <a:off x="503854" y="1219200"/>
          <a:ext cx="2799659" cy="2533904"/>
        </p:xfrm>
        <a:graphic>
          <a:graphicData uri="http://schemas.openxmlformats.org/drawingml/2006/table">
            <a:tbl>
              <a:tblPr>
                <a:tableStyleId>{BC89EF96-8CEA-46FF-86C4-4CE0E7609802}</a:tableStyleId>
              </a:tblPr>
              <a:tblGrid>
                <a:gridCol w="2034350">
                  <a:extLst>
                    <a:ext uri="{9D8B030D-6E8A-4147-A177-3AD203B41FA5}">
                      <a16:colId xmlns:a16="http://schemas.microsoft.com/office/drawing/2014/main" val="2107416287"/>
                    </a:ext>
                  </a:extLst>
                </a:gridCol>
                <a:gridCol w="765309">
                  <a:extLst>
                    <a:ext uri="{9D8B030D-6E8A-4147-A177-3AD203B41FA5}">
                      <a16:colId xmlns:a16="http://schemas.microsoft.com/office/drawing/2014/main" val="2099544318"/>
                    </a:ext>
                  </a:extLst>
                </a:gridCol>
              </a:tblGrid>
              <a:tr h="190500">
                <a:tc>
                  <a:txBody>
                    <a:bodyPr/>
                    <a:lstStyle/>
                    <a:p>
                      <a:pPr marL="0" algn="ctr" defTabSz="914400" rtl="0" eaLnBrk="1" fontAlgn="b" latinLnBrk="0" hangingPunct="1">
                        <a:lnSpc>
                          <a:spcPct val="150000"/>
                        </a:lnSpc>
                      </a:pPr>
                      <a:r>
                        <a:rPr lang="en-US" sz="1800" u="none" strike="noStrike" cap="small" baseline="0" dirty="0">
                          <a:solidFill>
                            <a:schemeClr val="bg1"/>
                          </a:solidFill>
                          <a:effectLst/>
                        </a:rPr>
                        <a:t>Quantity</a:t>
                      </a:r>
                      <a:endParaRPr lang="en-US" sz="1800" b="1" u="none" strike="noStrike" kern="1200" dirty="0">
                        <a:solidFill>
                          <a:schemeClr val="bg1"/>
                        </a:solidFill>
                        <a:effectLst/>
                        <a:latin typeface="+mn-lt"/>
                        <a:ea typeface="+mn-ea"/>
                        <a:cs typeface="+mn-cs"/>
                      </a:endParaRPr>
                    </a:p>
                  </a:txBody>
                  <a:tcPr marL="9525" marR="9525" marT="9525" marB="0" anchor="ctr">
                    <a:solidFill>
                      <a:srgbClr val="315883"/>
                    </a:solidFill>
                  </a:tcPr>
                </a:tc>
                <a:tc>
                  <a:txBody>
                    <a:bodyPr/>
                    <a:lstStyle/>
                    <a:p>
                      <a:pPr marL="0" algn="ctr" defTabSz="914400" rtl="0" eaLnBrk="1" fontAlgn="b" latinLnBrk="0" hangingPunct="1">
                        <a:lnSpc>
                          <a:spcPct val="150000"/>
                        </a:lnSpc>
                      </a:pPr>
                      <a:r>
                        <a:rPr lang="en-US" sz="1800" u="none" strike="noStrike" kern="1200" cap="small" baseline="0" dirty="0">
                          <a:solidFill>
                            <a:schemeClr val="bg1"/>
                          </a:solidFill>
                          <a:effectLst/>
                        </a:rPr>
                        <a:t>Symbol</a:t>
                      </a:r>
                      <a:endParaRPr lang="en-US" sz="1800" b="1" u="none" strike="noStrike" kern="1200" cap="small" baseline="0" dirty="0">
                        <a:solidFill>
                          <a:schemeClr val="bg1"/>
                        </a:solidFill>
                        <a:effectLst/>
                        <a:latin typeface="+mn-lt"/>
                        <a:ea typeface="+mn-ea"/>
                        <a:cs typeface="+mn-cs"/>
                      </a:endParaRPr>
                    </a:p>
                  </a:txBody>
                  <a:tcPr marL="9525" marR="9525" marT="9525" marB="0" anchor="ctr">
                    <a:solidFill>
                      <a:srgbClr val="315883"/>
                    </a:solidFill>
                  </a:tcPr>
                </a:tc>
                <a:extLst>
                  <a:ext uri="{0D108BD9-81ED-4DB2-BD59-A6C34878D82A}">
                    <a16:rowId xmlns:a16="http://schemas.microsoft.com/office/drawing/2014/main" val="1137301621"/>
                  </a:ext>
                </a:extLst>
              </a:tr>
              <a:tr h="190500">
                <a:tc>
                  <a:txBody>
                    <a:bodyPr/>
                    <a:lstStyle/>
                    <a:p>
                      <a:pPr marL="0" algn="r" defTabSz="914400" rtl="0" eaLnBrk="1" fontAlgn="b" latinLnBrk="0" hangingPunct="1">
                        <a:lnSpc>
                          <a:spcPct val="150000"/>
                        </a:lnSpc>
                      </a:pPr>
                      <a:r>
                        <a:rPr lang="en-US" sz="1400" u="none" strike="noStrike" kern="1200" dirty="0">
                          <a:effectLst/>
                        </a:rPr>
                        <a:t>Frequency</a:t>
                      </a:r>
                      <a:endParaRPr lang="en-US" sz="1400" u="none" strike="noStrike" kern="1200" dirty="0">
                        <a:solidFill>
                          <a:schemeClr val="tx1"/>
                        </a:solidFill>
                        <a:effectLst/>
                        <a:latin typeface="+mn-lt"/>
                        <a:ea typeface="+mn-ea"/>
                        <a:cs typeface="+mn-cs"/>
                      </a:endParaRPr>
                    </a:p>
                  </a:txBody>
                  <a:tcPr marL="9525" marR="9525" marT="9525" marB="0" anchor="b"/>
                </a:tc>
                <a:tc>
                  <a:txBody>
                    <a:bodyPr/>
                    <a:lstStyle/>
                    <a:p>
                      <a:pPr marL="0" algn="ctr" defTabSz="914400" rtl="0" eaLnBrk="1" fontAlgn="b" latinLnBrk="0" hangingPunct="1">
                        <a:lnSpc>
                          <a:spcPct val="150000"/>
                        </a:lnSpc>
                      </a:pPr>
                      <a:r>
                        <a:rPr lang="en-US" sz="1400" u="none" strike="noStrike" kern="1200" dirty="0">
                          <a:effectLst/>
                        </a:rPr>
                        <a:t>F</a:t>
                      </a:r>
                      <a:endParaRPr lang="en-US" sz="1400" b="1" u="none" strike="noStrike" kern="1200" dirty="0">
                        <a:solidFill>
                          <a:schemeClr val="tx1"/>
                        </a:solidFill>
                        <a:effectLst/>
                        <a:latin typeface="+mn-lt"/>
                        <a:ea typeface="+mn-ea"/>
                        <a:cs typeface="+mn-cs"/>
                      </a:endParaRPr>
                    </a:p>
                  </a:txBody>
                  <a:tcPr marL="9525" marR="9525" marT="9525" marB="0" anchor="b"/>
                </a:tc>
                <a:extLst>
                  <a:ext uri="{0D108BD9-81ED-4DB2-BD59-A6C34878D82A}">
                    <a16:rowId xmlns:a16="http://schemas.microsoft.com/office/drawing/2014/main" val="3942297441"/>
                  </a:ext>
                </a:extLst>
              </a:tr>
              <a:tr h="190500">
                <a:tc>
                  <a:txBody>
                    <a:bodyPr/>
                    <a:lstStyle/>
                    <a:p>
                      <a:pPr marL="0" algn="r" defTabSz="914400" rtl="0" eaLnBrk="1" fontAlgn="b" latinLnBrk="0" hangingPunct="1">
                        <a:lnSpc>
                          <a:spcPct val="150000"/>
                        </a:lnSpc>
                      </a:pPr>
                      <a:r>
                        <a:rPr lang="en-US" sz="1400" u="none" strike="noStrike" kern="1200" dirty="0">
                          <a:effectLst/>
                        </a:rPr>
                        <a:t>Frequency Delta</a:t>
                      </a:r>
                      <a:endParaRPr lang="en-US" sz="1400" u="none" strike="noStrike" kern="1200" dirty="0">
                        <a:solidFill>
                          <a:schemeClr val="tx1"/>
                        </a:solidFill>
                        <a:effectLst/>
                        <a:latin typeface="+mn-lt"/>
                        <a:ea typeface="+mn-ea"/>
                        <a:cs typeface="+mn-cs"/>
                      </a:endParaRPr>
                    </a:p>
                  </a:txBody>
                  <a:tcPr marL="9525" marR="9525" marT="9525" marB="0" anchor="b"/>
                </a:tc>
                <a:tc>
                  <a:txBody>
                    <a:bodyPr/>
                    <a:lstStyle/>
                    <a:p>
                      <a:pPr marL="0" algn="ctr" defTabSz="914400" rtl="0" eaLnBrk="1" fontAlgn="b" latinLnBrk="0" hangingPunct="1">
                        <a:lnSpc>
                          <a:spcPct val="150000"/>
                        </a:lnSpc>
                      </a:pPr>
                      <a:r>
                        <a:rPr lang="en-US" sz="1400" u="none" strike="noStrike" kern="1200" dirty="0">
                          <a:effectLst/>
                        </a:rPr>
                        <a:t>DF</a:t>
                      </a:r>
                      <a:endParaRPr lang="en-US" sz="1400" b="1" u="none" strike="noStrike" kern="1200" dirty="0">
                        <a:solidFill>
                          <a:schemeClr val="tx1"/>
                        </a:solidFill>
                        <a:effectLst/>
                        <a:latin typeface="+mn-lt"/>
                        <a:ea typeface="+mn-ea"/>
                        <a:cs typeface="+mn-cs"/>
                      </a:endParaRPr>
                    </a:p>
                  </a:txBody>
                  <a:tcPr marL="9525" marR="9525" marT="9525" marB="0" anchor="b"/>
                </a:tc>
                <a:extLst>
                  <a:ext uri="{0D108BD9-81ED-4DB2-BD59-A6C34878D82A}">
                    <a16:rowId xmlns:a16="http://schemas.microsoft.com/office/drawing/2014/main" val="1142846859"/>
                  </a:ext>
                </a:extLst>
              </a:tr>
              <a:tr h="190500">
                <a:tc>
                  <a:txBody>
                    <a:bodyPr/>
                    <a:lstStyle/>
                    <a:p>
                      <a:pPr marL="0" algn="r" defTabSz="914400" rtl="0" eaLnBrk="1" fontAlgn="b" latinLnBrk="0" hangingPunct="1">
                        <a:lnSpc>
                          <a:spcPct val="150000"/>
                        </a:lnSpc>
                      </a:pPr>
                      <a:r>
                        <a:rPr lang="en-US" sz="1400" u="none" strike="noStrike" kern="1200" dirty="0">
                          <a:effectLst/>
                        </a:rPr>
                        <a:t>Apparent Impedance</a:t>
                      </a:r>
                      <a:endParaRPr lang="en-US" sz="1400" u="none" strike="noStrike" kern="1200" dirty="0">
                        <a:solidFill>
                          <a:schemeClr val="tx1"/>
                        </a:solidFill>
                        <a:effectLst/>
                        <a:latin typeface="+mn-lt"/>
                        <a:ea typeface="+mn-ea"/>
                        <a:cs typeface="+mn-cs"/>
                      </a:endParaRPr>
                    </a:p>
                  </a:txBody>
                  <a:tcPr marL="9525" marR="9525" marT="9525" marB="0" anchor="b"/>
                </a:tc>
                <a:tc>
                  <a:txBody>
                    <a:bodyPr/>
                    <a:lstStyle/>
                    <a:p>
                      <a:pPr marL="0" algn="ctr" defTabSz="914400" rtl="0" eaLnBrk="1" fontAlgn="b" latinLnBrk="0" hangingPunct="1">
                        <a:lnSpc>
                          <a:spcPct val="150000"/>
                        </a:lnSpc>
                      </a:pPr>
                      <a:r>
                        <a:rPr lang="en-US" sz="1400" u="none" strike="noStrike" kern="1200" dirty="0">
                          <a:effectLst/>
                        </a:rPr>
                        <a:t>PA:Z</a:t>
                      </a:r>
                      <a:endParaRPr lang="en-US" sz="1400" b="1" u="none" strike="noStrike" kern="1200" dirty="0">
                        <a:solidFill>
                          <a:schemeClr val="tx1"/>
                        </a:solidFill>
                        <a:effectLst/>
                        <a:latin typeface="+mn-lt"/>
                        <a:ea typeface="+mn-ea"/>
                        <a:cs typeface="+mn-cs"/>
                      </a:endParaRPr>
                    </a:p>
                  </a:txBody>
                  <a:tcPr marL="9525" marR="9525" marT="9525" marB="0" anchor="b"/>
                </a:tc>
                <a:extLst>
                  <a:ext uri="{0D108BD9-81ED-4DB2-BD59-A6C34878D82A}">
                    <a16:rowId xmlns:a16="http://schemas.microsoft.com/office/drawing/2014/main" val="2635071355"/>
                  </a:ext>
                </a:extLst>
              </a:tr>
              <a:tr h="190500">
                <a:tc>
                  <a:txBody>
                    <a:bodyPr/>
                    <a:lstStyle/>
                    <a:p>
                      <a:pPr marL="0" algn="r" defTabSz="914400" rtl="0" eaLnBrk="1" fontAlgn="b" latinLnBrk="0" hangingPunct="1">
                        <a:lnSpc>
                          <a:spcPct val="150000"/>
                        </a:lnSpc>
                      </a:pPr>
                      <a:r>
                        <a:rPr lang="en-US" sz="1400" u="none" strike="noStrike" kern="1200" dirty="0">
                          <a:effectLst/>
                        </a:rPr>
                        <a:t>Apparent Impedance Angle</a:t>
                      </a:r>
                      <a:endParaRPr lang="en-US" sz="1400" u="none" strike="noStrike" kern="1200" dirty="0">
                        <a:solidFill>
                          <a:schemeClr val="tx1"/>
                        </a:solidFill>
                        <a:effectLst/>
                        <a:latin typeface="+mn-lt"/>
                        <a:ea typeface="+mn-ea"/>
                        <a:cs typeface="+mn-cs"/>
                      </a:endParaRPr>
                    </a:p>
                  </a:txBody>
                  <a:tcPr marL="9525" marR="9525" marT="9525" marB="0" anchor="b"/>
                </a:tc>
                <a:tc>
                  <a:txBody>
                    <a:bodyPr/>
                    <a:lstStyle/>
                    <a:p>
                      <a:pPr marL="0" algn="ctr" defTabSz="914400" rtl="0" eaLnBrk="1" fontAlgn="b" latinLnBrk="0" hangingPunct="1">
                        <a:lnSpc>
                          <a:spcPct val="150000"/>
                        </a:lnSpc>
                      </a:pPr>
                      <a:r>
                        <a:rPr lang="en-US" sz="1400" u="none" strike="noStrike" kern="1200" dirty="0">
                          <a:effectLst/>
                        </a:rPr>
                        <a:t>PA:ZH</a:t>
                      </a:r>
                      <a:endParaRPr lang="en-US" sz="1400" b="1" u="none" strike="noStrike" kern="1200" dirty="0">
                        <a:solidFill>
                          <a:schemeClr val="tx1"/>
                        </a:solidFill>
                        <a:effectLst/>
                        <a:latin typeface="+mn-lt"/>
                        <a:ea typeface="+mn-ea"/>
                        <a:cs typeface="+mn-cs"/>
                      </a:endParaRPr>
                    </a:p>
                  </a:txBody>
                  <a:tcPr marL="9525" marR="9525" marT="9525" marB="0" anchor="b"/>
                </a:tc>
                <a:extLst>
                  <a:ext uri="{0D108BD9-81ED-4DB2-BD59-A6C34878D82A}">
                    <a16:rowId xmlns:a16="http://schemas.microsoft.com/office/drawing/2014/main" val="899095257"/>
                  </a:ext>
                </a:extLst>
              </a:tr>
              <a:tr h="190500">
                <a:tc>
                  <a:txBody>
                    <a:bodyPr/>
                    <a:lstStyle/>
                    <a:p>
                      <a:pPr marL="0" algn="r" defTabSz="914400" rtl="0" eaLnBrk="1" fontAlgn="b" latinLnBrk="0" hangingPunct="1">
                        <a:lnSpc>
                          <a:spcPct val="150000"/>
                        </a:lnSpc>
                      </a:pPr>
                      <a:r>
                        <a:rPr lang="en-US" sz="1400" u="none" strike="noStrike" kern="1200">
                          <a:effectLst/>
                        </a:rPr>
                        <a:t>Status Flag</a:t>
                      </a:r>
                      <a:endParaRPr lang="en-US" sz="1400" u="none" strike="noStrike" kern="1200">
                        <a:solidFill>
                          <a:schemeClr val="tx1"/>
                        </a:solidFill>
                        <a:effectLst/>
                        <a:latin typeface="+mn-lt"/>
                        <a:ea typeface="+mn-ea"/>
                        <a:cs typeface="+mn-cs"/>
                      </a:endParaRPr>
                    </a:p>
                  </a:txBody>
                  <a:tcPr marL="9525" marR="9525" marT="9525" marB="0" anchor="b"/>
                </a:tc>
                <a:tc>
                  <a:txBody>
                    <a:bodyPr/>
                    <a:lstStyle/>
                    <a:p>
                      <a:pPr marL="0" algn="ctr" defTabSz="914400" rtl="0" eaLnBrk="1" fontAlgn="b" latinLnBrk="0" hangingPunct="1">
                        <a:lnSpc>
                          <a:spcPct val="150000"/>
                        </a:lnSpc>
                      </a:pPr>
                      <a:r>
                        <a:rPr lang="en-US" sz="1400" u="none" strike="noStrike" kern="1200" dirty="0">
                          <a:effectLst/>
                        </a:rPr>
                        <a:t>S</a:t>
                      </a:r>
                      <a:endParaRPr lang="en-US" sz="1400" b="1" u="none" strike="noStrike" kern="1200" dirty="0">
                        <a:solidFill>
                          <a:schemeClr val="tx1"/>
                        </a:solidFill>
                        <a:effectLst/>
                        <a:latin typeface="+mn-lt"/>
                        <a:ea typeface="+mn-ea"/>
                        <a:cs typeface="+mn-cs"/>
                      </a:endParaRPr>
                    </a:p>
                  </a:txBody>
                  <a:tcPr marL="9525" marR="9525" marT="9525" marB="0" anchor="b"/>
                </a:tc>
                <a:extLst>
                  <a:ext uri="{0D108BD9-81ED-4DB2-BD59-A6C34878D82A}">
                    <a16:rowId xmlns:a16="http://schemas.microsoft.com/office/drawing/2014/main" val="1078254693"/>
                  </a:ext>
                </a:extLst>
              </a:tr>
              <a:tr h="190500">
                <a:tc>
                  <a:txBody>
                    <a:bodyPr/>
                    <a:lstStyle/>
                    <a:p>
                      <a:pPr marL="0" algn="r" defTabSz="914400" rtl="0" eaLnBrk="1" fontAlgn="b" latinLnBrk="0" hangingPunct="1">
                        <a:lnSpc>
                          <a:spcPct val="150000"/>
                        </a:lnSpc>
                      </a:pPr>
                      <a:r>
                        <a:rPr lang="en-US" sz="1400" u="none" strike="noStrike" kern="1200" dirty="0">
                          <a:effectLst/>
                        </a:rPr>
                        <a:t>Control Panel Log</a:t>
                      </a:r>
                      <a:endParaRPr lang="en-US" sz="1400" u="none" strike="noStrike" kern="1200" dirty="0">
                        <a:solidFill>
                          <a:schemeClr val="tx1"/>
                        </a:solidFill>
                        <a:effectLst/>
                        <a:latin typeface="+mn-lt"/>
                        <a:ea typeface="+mn-ea"/>
                        <a:cs typeface="+mn-cs"/>
                      </a:endParaRPr>
                    </a:p>
                  </a:txBody>
                  <a:tcPr marL="9525" marR="9525" marT="9525" marB="0" anchor="b"/>
                </a:tc>
                <a:tc>
                  <a:txBody>
                    <a:bodyPr/>
                    <a:lstStyle/>
                    <a:p>
                      <a:pPr marL="0" algn="ctr" defTabSz="914400" rtl="0" eaLnBrk="1" fontAlgn="b" latinLnBrk="0" hangingPunct="1">
                        <a:lnSpc>
                          <a:spcPct val="150000"/>
                        </a:lnSpc>
                      </a:pPr>
                      <a:r>
                        <a:rPr lang="en-US" sz="1400" u="none" strike="noStrike" kern="1200" dirty="0">
                          <a:effectLst/>
                        </a:rPr>
                        <a:t>C</a:t>
                      </a:r>
                      <a:endParaRPr lang="en-US" sz="1400" b="1" u="none" strike="noStrike" kern="1200" dirty="0">
                        <a:solidFill>
                          <a:schemeClr val="tx1"/>
                        </a:solidFill>
                        <a:effectLst/>
                        <a:latin typeface="+mn-lt"/>
                        <a:ea typeface="+mn-ea"/>
                        <a:cs typeface="+mn-cs"/>
                      </a:endParaRPr>
                    </a:p>
                  </a:txBody>
                  <a:tcPr marL="9525" marR="9525" marT="9525" marB="0" anchor="b"/>
                </a:tc>
                <a:extLst>
                  <a:ext uri="{0D108BD9-81ED-4DB2-BD59-A6C34878D82A}">
                    <a16:rowId xmlns:a16="http://schemas.microsoft.com/office/drawing/2014/main" val="682403636"/>
                  </a:ext>
                </a:extLst>
              </a:tr>
              <a:tr h="190500">
                <a:tc>
                  <a:txBody>
                    <a:bodyPr/>
                    <a:lstStyle/>
                    <a:p>
                      <a:pPr marL="0" algn="r" defTabSz="914400" rtl="0" eaLnBrk="1" fontAlgn="b" latinLnBrk="0" hangingPunct="1">
                        <a:lnSpc>
                          <a:spcPct val="150000"/>
                        </a:lnSpc>
                      </a:pPr>
                      <a:r>
                        <a:rPr lang="en-US" sz="1400" u="none" strike="noStrike" kern="1200" dirty="0">
                          <a:effectLst/>
                        </a:rPr>
                        <a:t>Snort</a:t>
                      </a:r>
                      <a:endParaRPr lang="en-US" sz="1400" u="none" strike="noStrike" kern="1200" dirty="0">
                        <a:solidFill>
                          <a:schemeClr val="tx1"/>
                        </a:solidFill>
                        <a:effectLst/>
                        <a:latin typeface="+mn-lt"/>
                        <a:ea typeface="+mn-ea"/>
                        <a:cs typeface="+mn-cs"/>
                      </a:endParaRPr>
                    </a:p>
                  </a:txBody>
                  <a:tcPr marL="9525" marR="9525" marT="9525" marB="0" anchor="b"/>
                </a:tc>
                <a:tc>
                  <a:txBody>
                    <a:bodyPr/>
                    <a:lstStyle/>
                    <a:p>
                      <a:pPr marL="0" algn="ctr" defTabSz="914400" rtl="0" eaLnBrk="1" fontAlgn="b" latinLnBrk="0" hangingPunct="1">
                        <a:lnSpc>
                          <a:spcPct val="150000"/>
                        </a:lnSpc>
                      </a:pPr>
                      <a:r>
                        <a:rPr lang="en-US" sz="1400" u="none" strike="noStrike" kern="1200" dirty="0">
                          <a:effectLst/>
                        </a:rPr>
                        <a:t>SN</a:t>
                      </a:r>
                      <a:endParaRPr lang="en-US" sz="1400" b="1" u="none" strike="noStrike" kern="1200" dirty="0">
                        <a:solidFill>
                          <a:schemeClr val="tx1"/>
                        </a:solidFill>
                        <a:effectLst/>
                        <a:latin typeface="+mn-lt"/>
                        <a:ea typeface="+mn-ea"/>
                        <a:cs typeface="+mn-cs"/>
                      </a:endParaRPr>
                    </a:p>
                  </a:txBody>
                  <a:tcPr marL="9525" marR="9525" marT="9525" marB="0" anchor="b"/>
                </a:tc>
                <a:extLst>
                  <a:ext uri="{0D108BD9-81ED-4DB2-BD59-A6C34878D82A}">
                    <a16:rowId xmlns:a16="http://schemas.microsoft.com/office/drawing/2014/main" val="2641909645"/>
                  </a:ext>
                </a:extLst>
              </a:tr>
              <a:tr h="190500">
                <a:tc>
                  <a:txBody>
                    <a:bodyPr/>
                    <a:lstStyle/>
                    <a:p>
                      <a:pPr marL="0" algn="r" defTabSz="914400" rtl="0" eaLnBrk="1" fontAlgn="b" latinLnBrk="0" hangingPunct="1">
                        <a:lnSpc>
                          <a:spcPct val="150000"/>
                        </a:lnSpc>
                      </a:pPr>
                      <a:r>
                        <a:rPr lang="en-US" sz="1400" u="none" strike="noStrike" kern="1200" dirty="0">
                          <a:effectLst/>
                        </a:rPr>
                        <a:t>Relay Log</a:t>
                      </a:r>
                      <a:endParaRPr lang="en-US" sz="1400" u="none" strike="noStrike" kern="1200" dirty="0">
                        <a:solidFill>
                          <a:schemeClr val="tx1"/>
                        </a:solidFill>
                        <a:effectLst/>
                        <a:latin typeface="+mn-lt"/>
                        <a:ea typeface="+mn-ea"/>
                        <a:cs typeface="+mn-cs"/>
                      </a:endParaRPr>
                    </a:p>
                  </a:txBody>
                  <a:tcPr marL="9525" marR="9525" marT="9525" marB="0" anchor="b"/>
                </a:tc>
                <a:tc>
                  <a:txBody>
                    <a:bodyPr/>
                    <a:lstStyle/>
                    <a:p>
                      <a:pPr marL="0" algn="ctr" defTabSz="914400" rtl="0" eaLnBrk="1" fontAlgn="b" latinLnBrk="0" hangingPunct="1">
                        <a:lnSpc>
                          <a:spcPct val="150000"/>
                        </a:lnSpc>
                      </a:pPr>
                      <a:r>
                        <a:rPr lang="en-US" sz="1400" u="none" strike="noStrike" kern="1200" dirty="0">
                          <a:effectLst/>
                        </a:rPr>
                        <a:t>RL</a:t>
                      </a:r>
                      <a:endParaRPr lang="en-US" sz="1400" b="1" u="none" strike="noStrike" kern="1200" dirty="0">
                        <a:solidFill>
                          <a:schemeClr val="tx1"/>
                        </a:solidFill>
                        <a:effectLst/>
                        <a:latin typeface="+mn-lt"/>
                        <a:ea typeface="+mn-ea"/>
                        <a:cs typeface="+mn-cs"/>
                      </a:endParaRPr>
                    </a:p>
                  </a:txBody>
                  <a:tcPr marL="9525" marR="9525" marT="9525" marB="0" anchor="b"/>
                </a:tc>
                <a:extLst>
                  <a:ext uri="{0D108BD9-81ED-4DB2-BD59-A6C34878D82A}">
                    <a16:rowId xmlns:a16="http://schemas.microsoft.com/office/drawing/2014/main" val="3182238869"/>
                  </a:ext>
                </a:extLst>
              </a:tr>
            </a:tbl>
          </a:graphicData>
        </a:graphic>
      </p:graphicFrame>
      <p:sp>
        <p:nvSpPr>
          <p:cNvPr id="6" name="TextBox 5">
            <a:extLst>
              <a:ext uri="{FF2B5EF4-FFF2-40B4-BE49-F238E27FC236}">
                <a16:creationId xmlns:a16="http://schemas.microsoft.com/office/drawing/2014/main" id="{7078CF9D-76B4-4C3C-AFB3-786688DAD874}"/>
              </a:ext>
            </a:extLst>
          </p:cNvPr>
          <p:cNvSpPr txBox="1"/>
          <p:nvPr/>
        </p:nvSpPr>
        <p:spPr>
          <a:xfrm>
            <a:off x="3516237" y="1978319"/>
            <a:ext cx="567784" cy="1015663"/>
          </a:xfrm>
          <a:prstGeom prst="rect">
            <a:avLst/>
          </a:prstGeom>
          <a:noFill/>
        </p:spPr>
        <p:txBody>
          <a:bodyPr wrap="none" rtlCol="0">
            <a:spAutoFit/>
          </a:bodyPr>
          <a:lstStyle/>
          <a:p>
            <a:r>
              <a:rPr lang="en-US" sz="6000" dirty="0"/>
              <a:t>+</a:t>
            </a:r>
          </a:p>
        </p:txBody>
      </p:sp>
      <p:sp>
        <p:nvSpPr>
          <p:cNvPr id="7" name="TextBox 6">
            <a:extLst>
              <a:ext uri="{FF2B5EF4-FFF2-40B4-BE49-F238E27FC236}">
                <a16:creationId xmlns:a16="http://schemas.microsoft.com/office/drawing/2014/main" id="{099015DA-4A54-4822-BD9F-7738EEED97A5}"/>
              </a:ext>
            </a:extLst>
          </p:cNvPr>
          <p:cNvSpPr txBox="1"/>
          <p:nvPr/>
        </p:nvSpPr>
        <p:spPr>
          <a:xfrm>
            <a:off x="3350167" y="2809316"/>
            <a:ext cx="1043569" cy="369332"/>
          </a:xfrm>
          <a:prstGeom prst="rect">
            <a:avLst/>
          </a:prstGeom>
          <a:noFill/>
        </p:spPr>
        <p:txBody>
          <a:bodyPr wrap="square" rtlCol="0">
            <a:spAutoFit/>
          </a:bodyPr>
          <a:lstStyle/>
          <a:p>
            <a:r>
              <a:rPr lang="en-US" b="1" dirty="0"/>
              <a:t>8+24=32</a:t>
            </a:r>
          </a:p>
        </p:txBody>
      </p:sp>
      <p:sp>
        <p:nvSpPr>
          <p:cNvPr id="9" name="TextBox 8">
            <a:extLst>
              <a:ext uri="{FF2B5EF4-FFF2-40B4-BE49-F238E27FC236}">
                <a16:creationId xmlns:a16="http://schemas.microsoft.com/office/drawing/2014/main" id="{30C78FA5-B25E-4208-8DBE-C1C35ADC80E6}"/>
              </a:ext>
            </a:extLst>
          </p:cNvPr>
          <p:cNvSpPr txBox="1"/>
          <p:nvPr/>
        </p:nvSpPr>
        <p:spPr>
          <a:xfrm>
            <a:off x="89892" y="3824979"/>
            <a:ext cx="4673715" cy="2123658"/>
          </a:xfrm>
          <a:prstGeom prst="rect">
            <a:avLst/>
          </a:prstGeom>
          <a:noFill/>
        </p:spPr>
        <p:txBody>
          <a:bodyPr wrap="none" rtlCol="0">
            <a:spAutoFit/>
          </a:bodyPr>
          <a:lstStyle/>
          <a:p>
            <a:r>
              <a:rPr lang="en-US" sz="2400" b="1" cap="small" dirty="0"/>
              <a:t>How the best features selection</a:t>
            </a:r>
          </a:p>
          <a:p>
            <a:pPr marL="285750" indent="-285750">
              <a:buClr>
                <a:srgbClr val="C00000"/>
              </a:buClr>
              <a:buFont typeface="Wingdings" panose="05000000000000000000" pitchFamily="2" charset="2"/>
              <a:buChar char="§"/>
            </a:pPr>
            <a:r>
              <a:rPr lang="en-US" cap="small" dirty="0"/>
              <a:t>Used domain knowledge</a:t>
            </a:r>
          </a:p>
          <a:p>
            <a:pPr marL="285750" indent="-285750">
              <a:buClr>
                <a:srgbClr val="C00000"/>
              </a:buClr>
              <a:buFont typeface="Wingdings" panose="05000000000000000000" pitchFamily="2" charset="2"/>
              <a:buChar char="§"/>
            </a:pPr>
            <a:r>
              <a:rPr lang="en-US" cap="small" dirty="0"/>
              <a:t>Statistical</a:t>
            </a:r>
          </a:p>
          <a:p>
            <a:pPr marL="285750" indent="-285750">
              <a:buClr>
                <a:srgbClr val="C00000"/>
              </a:buClr>
              <a:buFont typeface="Wingdings" panose="05000000000000000000" pitchFamily="2" charset="2"/>
              <a:buChar char="§"/>
            </a:pPr>
            <a:r>
              <a:rPr lang="en-US" cap="small" dirty="0"/>
              <a:t>Exploratory data analysis </a:t>
            </a:r>
            <a:r>
              <a:rPr lang="en-US" sz="1600" cap="small" dirty="0"/>
              <a:t>(EDA) </a:t>
            </a:r>
            <a:r>
              <a:rPr lang="en-US" sz="1600" dirty="0" err="1"/>
              <a:t>i.e</a:t>
            </a:r>
            <a:r>
              <a:rPr lang="en-US" cap="small" dirty="0"/>
              <a:t> plotting etc.</a:t>
            </a:r>
          </a:p>
          <a:p>
            <a:pPr marL="285750" indent="-285750">
              <a:buClr>
                <a:srgbClr val="C00000"/>
              </a:buClr>
              <a:buFont typeface="Wingdings" panose="05000000000000000000" pitchFamily="2" charset="2"/>
              <a:buChar char="§"/>
            </a:pPr>
            <a:r>
              <a:rPr lang="en-US" cap="small" dirty="0"/>
              <a:t>Weka ml platform</a:t>
            </a:r>
          </a:p>
          <a:p>
            <a:pPr marL="742950" lvl="1" indent="-285750">
              <a:buClr>
                <a:srgbClr val="C00000"/>
              </a:buClr>
              <a:buFont typeface="Wingdings" panose="05000000000000000000" pitchFamily="2" charset="2"/>
              <a:buChar char="§"/>
            </a:pPr>
            <a:r>
              <a:rPr lang="en-US" cap="small" dirty="0"/>
              <a:t>Pearson’s correlation coefficient</a:t>
            </a:r>
          </a:p>
          <a:p>
            <a:pPr marL="742950" lvl="1" indent="-285750">
              <a:buClr>
                <a:srgbClr val="C00000"/>
              </a:buClr>
              <a:buFont typeface="Wingdings" panose="05000000000000000000" pitchFamily="2" charset="2"/>
              <a:buChar char="§"/>
            </a:pPr>
            <a:r>
              <a:rPr lang="en-US" cap="small" dirty="0"/>
              <a:t>Information gain (also called entropy)</a:t>
            </a:r>
          </a:p>
        </p:txBody>
      </p:sp>
      <p:sp>
        <p:nvSpPr>
          <p:cNvPr id="17" name="Callout: Down Arrow 16">
            <a:extLst>
              <a:ext uri="{FF2B5EF4-FFF2-40B4-BE49-F238E27FC236}">
                <a16:creationId xmlns:a16="http://schemas.microsoft.com/office/drawing/2014/main" id="{A68785EF-BEC4-46EF-8E48-BD79536EF9E0}"/>
              </a:ext>
            </a:extLst>
          </p:cNvPr>
          <p:cNvSpPr/>
          <p:nvPr/>
        </p:nvSpPr>
        <p:spPr>
          <a:xfrm>
            <a:off x="4084021" y="3810482"/>
            <a:ext cx="4591441" cy="575178"/>
          </a:xfrm>
          <a:prstGeom prst="downArrowCallout">
            <a:avLst>
              <a:gd name="adj1" fmla="val 30744"/>
              <a:gd name="adj2" fmla="val 156700"/>
              <a:gd name="adj3" fmla="val 62629"/>
              <a:gd name="adj4" fmla="val 8982"/>
            </a:avLst>
          </a:prstGeom>
          <a:solidFill>
            <a:schemeClr val="accent3">
              <a:lumMod val="75000"/>
              <a:alpha val="44000"/>
            </a:schemeClr>
          </a:solidFill>
          <a:ln>
            <a:solidFill>
              <a:srgbClr val="DCDA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2" name="Table 21">
            <a:extLst>
              <a:ext uri="{FF2B5EF4-FFF2-40B4-BE49-F238E27FC236}">
                <a16:creationId xmlns:a16="http://schemas.microsoft.com/office/drawing/2014/main" id="{C56A82AD-77BF-4D38-92E0-E57DBDBE846A}"/>
              </a:ext>
            </a:extLst>
          </p:cNvPr>
          <p:cNvGraphicFramePr>
            <a:graphicFrameLocks noGrp="1"/>
          </p:cNvGraphicFramePr>
          <p:nvPr>
            <p:extLst>
              <p:ext uri="{D42A27DB-BD31-4B8C-83A1-F6EECF244321}">
                <p14:modId xmlns:p14="http://schemas.microsoft.com/office/powerpoint/2010/main" val="1539859033"/>
              </p:ext>
            </p:extLst>
          </p:nvPr>
        </p:nvGraphicFramePr>
        <p:xfrm>
          <a:off x="4784724" y="4410964"/>
          <a:ext cx="4130676" cy="1761236"/>
        </p:xfrm>
        <a:graphic>
          <a:graphicData uri="http://schemas.openxmlformats.org/drawingml/2006/table">
            <a:tbl>
              <a:tblPr>
                <a:tableStyleId>{8799B23B-EC83-4686-B30A-512413B5E67A}</a:tableStyleId>
              </a:tblPr>
              <a:tblGrid>
                <a:gridCol w="1892300">
                  <a:extLst>
                    <a:ext uri="{9D8B030D-6E8A-4147-A177-3AD203B41FA5}">
                      <a16:colId xmlns:a16="http://schemas.microsoft.com/office/drawing/2014/main" val="3345134707"/>
                    </a:ext>
                  </a:extLst>
                </a:gridCol>
                <a:gridCol w="711200">
                  <a:extLst>
                    <a:ext uri="{9D8B030D-6E8A-4147-A177-3AD203B41FA5}">
                      <a16:colId xmlns:a16="http://schemas.microsoft.com/office/drawing/2014/main" val="4171882238"/>
                    </a:ext>
                  </a:extLst>
                </a:gridCol>
                <a:gridCol w="763588">
                  <a:extLst>
                    <a:ext uri="{9D8B030D-6E8A-4147-A177-3AD203B41FA5}">
                      <a16:colId xmlns:a16="http://schemas.microsoft.com/office/drawing/2014/main" val="289215103"/>
                    </a:ext>
                  </a:extLst>
                </a:gridCol>
                <a:gridCol w="763588">
                  <a:extLst>
                    <a:ext uri="{9D8B030D-6E8A-4147-A177-3AD203B41FA5}">
                      <a16:colId xmlns:a16="http://schemas.microsoft.com/office/drawing/2014/main" val="4172948725"/>
                    </a:ext>
                  </a:extLst>
                </a:gridCol>
              </a:tblGrid>
              <a:tr h="260316">
                <a:tc>
                  <a:txBody>
                    <a:bodyPr/>
                    <a:lstStyle/>
                    <a:p>
                      <a:pPr algn="ctr" fontAlgn="b">
                        <a:lnSpc>
                          <a:spcPct val="150000"/>
                        </a:lnSpc>
                      </a:pPr>
                      <a:r>
                        <a:rPr lang="en-US" sz="1800" b="1" u="none" strike="noStrike" cap="small" baseline="0" dirty="0">
                          <a:effectLst/>
                        </a:rPr>
                        <a:t>Quantity / Phase</a:t>
                      </a:r>
                      <a:endParaRPr lang="en-US" sz="1800" b="1" i="0" u="none" strike="noStrike" cap="small" baseline="0" dirty="0">
                        <a:solidFill>
                          <a:schemeClr val="bg1"/>
                        </a:solidFill>
                        <a:effectLst/>
                        <a:latin typeface="Calibri" panose="020F0502020204030204" pitchFamily="34" charset="0"/>
                      </a:endParaRPr>
                    </a:p>
                  </a:txBody>
                  <a:tcPr marL="9525" marR="9525" marT="9525" marB="0" anchor="ctr">
                    <a:solidFill>
                      <a:srgbClr val="92D050"/>
                    </a:solidFill>
                  </a:tcPr>
                </a:tc>
                <a:tc>
                  <a:txBody>
                    <a:bodyPr/>
                    <a:lstStyle/>
                    <a:p>
                      <a:pPr algn="ctr" fontAlgn="b">
                        <a:lnSpc>
                          <a:spcPct val="150000"/>
                        </a:lnSpc>
                      </a:pPr>
                      <a:r>
                        <a:rPr lang="en-US" sz="1800" b="1" u="none" strike="noStrike" cap="small" baseline="0" dirty="0">
                          <a:effectLst/>
                        </a:rPr>
                        <a:t>Phase1</a:t>
                      </a:r>
                      <a:endParaRPr lang="en-US" sz="1800" b="1" i="0" u="none" strike="noStrike" cap="small" baseline="0" dirty="0">
                        <a:solidFill>
                          <a:schemeClr val="bg1"/>
                        </a:solidFill>
                        <a:effectLst/>
                        <a:latin typeface="Calibri" panose="020F0502020204030204" pitchFamily="34" charset="0"/>
                      </a:endParaRPr>
                    </a:p>
                  </a:txBody>
                  <a:tcPr marL="9525" marR="9525" marT="9525" marB="0" anchor="ctr">
                    <a:solidFill>
                      <a:srgbClr val="92D050"/>
                    </a:solidFill>
                  </a:tcPr>
                </a:tc>
                <a:tc>
                  <a:txBody>
                    <a:bodyPr/>
                    <a:lstStyle/>
                    <a:p>
                      <a:pPr algn="ctr" fontAlgn="b">
                        <a:lnSpc>
                          <a:spcPct val="150000"/>
                        </a:lnSpc>
                      </a:pPr>
                      <a:r>
                        <a:rPr lang="en-US" sz="1800" b="1" u="none" strike="noStrike" cap="small" baseline="0" dirty="0">
                          <a:effectLst/>
                        </a:rPr>
                        <a:t>Phase 2</a:t>
                      </a:r>
                      <a:endParaRPr lang="en-US" sz="1800" b="1" i="0" u="none" strike="noStrike" cap="small" baseline="0" dirty="0">
                        <a:solidFill>
                          <a:schemeClr val="bg1"/>
                        </a:solidFill>
                        <a:effectLst/>
                        <a:latin typeface="Calibri" panose="020F0502020204030204" pitchFamily="34" charset="0"/>
                      </a:endParaRPr>
                    </a:p>
                  </a:txBody>
                  <a:tcPr marL="9525" marR="9525" marT="9525" marB="0" anchor="ctr">
                    <a:solidFill>
                      <a:srgbClr val="92D050"/>
                    </a:solidFill>
                  </a:tcPr>
                </a:tc>
                <a:tc>
                  <a:txBody>
                    <a:bodyPr/>
                    <a:lstStyle/>
                    <a:p>
                      <a:pPr algn="ctr" fontAlgn="b">
                        <a:lnSpc>
                          <a:spcPct val="150000"/>
                        </a:lnSpc>
                      </a:pPr>
                      <a:r>
                        <a:rPr lang="en-US" sz="1800" b="1" u="none" strike="noStrike" cap="small" baseline="0" dirty="0">
                          <a:effectLst/>
                        </a:rPr>
                        <a:t>Phase 3</a:t>
                      </a:r>
                      <a:endParaRPr lang="en-US" sz="1800" b="1" i="0" u="none" strike="noStrike" cap="small" baseline="0" dirty="0">
                        <a:solidFill>
                          <a:schemeClr val="bg1"/>
                        </a:solidFill>
                        <a:effectLst/>
                        <a:latin typeface="Calibri" panose="020F0502020204030204" pitchFamily="34" charset="0"/>
                      </a:endParaRPr>
                    </a:p>
                  </a:txBody>
                  <a:tcPr marL="9525" marR="9525" marT="9525" marB="0" anchor="ctr">
                    <a:solidFill>
                      <a:srgbClr val="92D050"/>
                    </a:solidFill>
                  </a:tcPr>
                </a:tc>
                <a:extLst>
                  <a:ext uri="{0D108BD9-81ED-4DB2-BD59-A6C34878D82A}">
                    <a16:rowId xmlns:a16="http://schemas.microsoft.com/office/drawing/2014/main" val="4168112931"/>
                  </a:ext>
                </a:extLst>
              </a:tr>
              <a:tr h="260316">
                <a:tc>
                  <a:txBody>
                    <a:bodyPr/>
                    <a:lstStyle/>
                    <a:p>
                      <a:pPr algn="r" fontAlgn="b">
                        <a:lnSpc>
                          <a:spcPct val="200000"/>
                        </a:lnSpc>
                      </a:pPr>
                      <a:r>
                        <a:rPr lang="en-US" sz="1400" u="none" strike="noStrike" dirty="0">
                          <a:effectLst/>
                        </a:rPr>
                        <a:t>Voltage Magnitude</a:t>
                      </a:r>
                      <a:endParaRPr lang="en-US" sz="1400" b="1" i="1"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lnSpc>
                          <a:spcPct val="200000"/>
                        </a:lnSpc>
                      </a:pPr>
                      <a:r>
                        <a:rPr lang="en-US" sz="1400" u="none" strike="noStrike" dirty="0">
                          <a:effectLst/>
                        </a:rPr>
                        <a:t>PM1:V</a:t>
                      </a:r>
                      <a:endParaRPr lang="en-US" sz="14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lnSpc>
                          <a:spcPct val="200000"/>
                        </a:lnSpc>
                      </a:pPr>
                      <a:r>
                        <a:rPr lang="en-US" sz="1400" u="none" strike="noStrike" dirty="0">
                          <a:effectLst/>
                        </a:rPr>
                        <a:t>PM2:V</a:t>
                      </a:r>
                      <a:endParaRPr lang="en-US" sz="14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lnSpc>
                          <a:spcPct val="200000"/>
                        </a:lnSpc>
                      </a:pPr>
                      <a:r>
                        <a:rPr lang="en-US" sz="1400" u="none" strike="noStrike" dirty="0">
                          <a:effectLst/>
                        </a:rPr>
                        <a:t>PM3:V</a:t>
                      </a:r>
                      <a:endParaRPr lang="en-US" sz="14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24495730"/>
                  </a:ext>
                </a:extLst>
              </a:tr>
              <a:tr h="260316">
                <a:tc>
                  <a:txBody>
                    <a:bodyPr/>
                    <a:lstStyle/>
                    <a:p>
                      <a:pPr algn="r" fontAlgn="b">
                        <a:lnSpc>
                          <a:spcPct val="200000"/>
                        </a:lnSpc>
                      </a:pPr>
                      <a:r>
                        <a:rPr lang="en-US" sz="1400" u="none" strike="noStrike" dirty="0">
                          <a:effectLst/>
                        </a:rPr>
                        <a:t>Current Magnitude</a:t>
                      </a:r>
                      <a:endParaRPr lang="en-US" sz="1400" b="1" i="1"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lnSpc>
                          <a:spcPct val="200000"/>
                        </a:lnSpc>
                      </a:pPr>
                      <a:r>
                        <a:rPr lang="en-US" sz="1400" u="none" strike="noStrike" dirty="0">
                          <a:effectLst/>
                        </a:rPr>
                        <a:t>PM4:I</a:t>
                      </a:r>
                      <a:endParaRPr lang="en-US" sz="14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lnSpc>
                          <a:spcPct val="200000"/>
                        </a:lnSpc>
                      </a:pPr>
                      <a:r>
                        <a:rPr lang="en-US" sz="1400" u="none" strike="noStrike" dirty="0">
                          <a:effectLst/>
                        </a:rPr>
                        <a:t>PM5:I</a:t>
                      </a:r>
                      <a:endParaRPr lang="en-US" sz="14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lnSpc>
                          <a:spcPct val="200000"/>
                        </a:lnSpc>
                      </a:pPr>
                      <a:r>
                        <a:rPr lang="en-US" sz="1400" u="none" strike="noStrike" dirty="0">
                          <a:effectLst/>
                        </a:rPr>
                        <a:t>PM6:I</a:t>
                      </a:r>
                      <a:endParaRPr lang="en-US" sz="14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98094212"/>
                  </a:ext>
                </a:extLst>
              </a:tr>
              <a:tr h="260316">
                <a:tc>
                  <a:txBody>
                    <a:bodyPr/>
                    <a:lstStyle/>
                    <a:p>
                      <a:pPr algn="r" fontAlgn="b">
                        <a:lnSpc>
                          <a:spcPct val="200000"/>
                        </a:lnSpc>
                      </a:pPr>
                      <a:r>
                        <a:rPr lang="en-US" sz="1400" u="none" strike="noStrike" dirty="0">
                          <a:effectLst/>
                        </a:rPr>
                        <a:t>Zero Voltage Magnitude</a:t>
                      </a:r>
                      <a:endParaRPr lang="en-US" sz="1400" b="1" i="1"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lnSpc>
                          <a:spcPct val="200000"/>
                        </a:lnSpc>
                      </a:pPr>
                      <a:r>
                        <a:rPr lang="en-US" sz="1400" u="none" strike="noStrike" dirty="0">
                          <a:effectLst/>
                        </a:rPr>
                        <a:t>PM7:V</a:t>
                      </a:r>
                      <a:endParaRPr lang="en-US" sz="14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lnSpc>
                          <a:spcPct val="200000"/>
                        </a:lnSpc>
                      </a:pPr>
                      <a:r>
                        <a:rPr lang="en-US" sz="1400" u="none" strike="noStrike" dirty="0">
                          <a:effectLst/>
                        </a:rPr>
                        <a:t>PM8:V</a:t>
                      </a:r>
                      <a:endParaRPr lang="en-US" sz="14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lnSpc>
                          <a:spcPct val="200000"/>
                        </a:lnSpc>
                      </a:pPr>
                      <a:r>
                        <a:rPr lang="en-US" sz="1400" u="none" strike="noStrike" dirty="0">
                          <a:effectLst/>
                        </a:rPr>
                        <a:t>PM9:V</a:t>
                      </a:r>
                      <a:endParaRPr lang="en-US" sz="14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57308432"/>
                  </a:ext>
                </a:extLst>
              </a:tr>
              <a:tr h="260316">
                <a:tc>
                  <a:txBody>
                    <a:bodyPr/>
                    <a:lstStyle/>
                    <a:p>
                      <a:pPr algn="r" fontAlgn="b">
                        <a:lnSpc>
                          <a:spcPct val="200000"/>
                        </a:lnSpc>
                      </a:pPr>
                      <a:r>
                        <a:rPr lang="en-US" sz="1400" u="none" strike="noStrike" dirty="0">
                          <a:effectLst/>
                        </a:rPr>
                        <a:t>Zero Current Magnitude</a:t>
                      </a:r>
                      <a:endParaRPr lang="en-US" sz="1400" b="1" i="1"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lnSpc>
                          <a:spcPct val="200000"/>
                        </a:lnSpc>
                      </a:pPr>
                      <a:r>
                        <a:rPr lang="en-US" sz="1400" u="none" strike="noStrike" dirty="0">
                          <a:effectLst/>
                        </a:rPr>
                        <a:t>PM10:I</a:t>
                      </a:r>
                      <a:endParaRPr lang="en-US" sz="14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lnSpc>
                          <a:spcPct val="200000"/>
                        </a:lnSpc>
                      </a:pPr>
                      <a:r>
                        <a:rPr lang="en-US" sz="1400" u="none" strike="noStrike" dirty="0">
                          <a:effectLst/>
                        </a:rPr>
                        <a:t>PM11:I</a:t>
                      </a:r>
                      <a:endParaRPr lang="en-US" sz="14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lnSpc>
                          <a:spcPct val="200000"/>
                        </a:lnSpc>
                      </a:pPr>
                      <a:r>
                        <a:rPr lang="en-US" sz="1400" u="none" strike="noStrike" dirty="0">
                          <a:effectLst/>
                        </a:rPr>
                        <a:t>PM12:I</a:t>
                      </a:r>
                      <a:endParaRPr lang="en-US" sz="14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87311820"/>
                  </a:ext>
                </a:extLst>
              </a:tr>
            </a:tbl>
          </a:graphicData>
        </a:graphic>
      </p:graphicFrame>
      <p:sp>
        <p:nvSpPr>
          <p:cNvPr id="23" name="Rectangle 22">
            <a:extLst>
              <a:ext uri="{FF2B5EF4-FFF2-40B4-BE49-F238E27FC236}">
                <a16:creationId xmlns:a16="http://schemas.microsoft.com/office/drawing/2014/main" id="{FE035C35-8DE7-4EA5-A1E9-920E84BD3E96}"/>
              </a:ext>
            </a:extLst>
          </p:cNvPr>
          <p:cNvSpPr/>
          <p:nvPr/>
        </p:nvSpPr>
        <p:spPr>
          <a:xfrm>
            <a:off x="304800" y="3810482"/>
            <a:ext cx="3779221" cy="45719"/>
          </a:xfrm>
          <a:prstGeom prst="rect">
            <a:avLst/>
          </a:prstGeom>
          <a:solidFill>
            <a:schemeClr val="accent3">
              <a:lumMod val="75000"/>
              <a:alpha val="44000"/>
            </a:schemeClr>
          </a:solidFill>
          <a:ln>
            <a:solidFill>
              <a:srgbClr val="DBD9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Date Placeholder 29">
            <a:extLst>
              <a:ext uri="{FF2B5EF4-FFF2-40B4-BE49-F238E27FC236}">
                <a16:creationId xmlns:a16="http://schemas.microsoft.com/office/drawing/2014/main" id="{D1D17237-073A-4863-B23D-5EAB940B8937}"/>
              </a:ext>
            </a:extLst>
          </p:cNvPr>
          <p:cNvSpPr>
            <a:spLocks noGrp="1"/>
          </p:cNvSpPr>
          <p:nvPr>
            <p:ph type="dt" sz="half" idx="10"/>
          </p:nvPr>
        </p:nvSpPr>
        <p:spPr/>
        <p:txBody>
          <a:bodyPr/>
          <a:lstStyle/>
          <a:p>
            <a:fld id="{71D93215-55C3-414E-85C9-7B69A3040EFD}" type="datetime1">
              <a:rPr lang="en-US" smtClean="0"/>
              <a:t>10/3/2019</a:t>
            </a:fld>
            <a:endParaRPr lang="en-US" dirty="0"/>
          </a:p>
        </p:txBody>
      </p:sp>
      <p:sp>
        <p:nvSpPr>
          <p:cNvPr id="31" name="Slide Number Placeholder 30">
            <a:extLst>
              <a:ext uri="{FF2B5EF4-FFF2-40B4-BE49-F238E27FC236}">
                <a16:creationId xmlns:a16="http://schemas.microsoft.com/office/drawing/2014/main" id="{C8F2087D-BA1F-4DDE-8D9E-0F2773F5E0D4}"/>
              </a:ext>
            </a:extLst>
          </p:cNvPr>
          <p:cNvSpPr>
            <a:spLocks noGrp="1"/>
          </p:cNvSpPr>
          <p:nvPr>
            <p:ph type="sldNum" sz="quarter" idx="12"/>
          </p:nvPr>
        </p:nvSpPr>
        <p:spPr/>
        <p:txBody>
          <a:bodyPr/>
          <a:lstStyle/>
          <a:p>
            <a:fld id="{8C0C0C1D-488F-431E-BEAD-2CAAB816BF8B}" type="slidenum">
              <a:rPr lang="en-US" smtClean="0"/>
              <a:pPr/>
              <a:t>14</a:t>
            </a:fld>
            <a:endParaRPr lang="en-US" dirty="0"/>
          </a:p>
        </p:txBody>
      </p:sp>
    </p:spTree>
    <p:extLst>
      <p:ext uri="{BB962C8B-B14F-4D97-AF65-F5344CB8AC3E}">
        <p14:creationId xmlns:p14="http://schemas.microsoft.com/office/powerpoint/2010/main" val="12413423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4">
            <a:extLst>
              <a:ext uri="{FF2B5EF4-FFF2-40B4-BE49-F238E27FC236}">
                <a16:creationId xmlns:a16="http://schemas.microsoft.com/office/drawing/2014/main" id="{C98C2B8E-5691-4987-8BC2-A67B2F34E44C}"/>
              </a:ext>
            </a:extLst>
          </p:cNvPr>
          <p:cNvPicPr>
            <a:picLocks noChangeAspect="1" noChangeArrowheads="1"/>
          </p:cNvPicPr>
          <p:nvPr/>
        </p:nvPicPr>
        <p:blipFill>
          <a:blip r:embed="rId2" cstate="print"/>
          <a:srcRect/>
          <a:stretch>
            <a:fillRect/>
          </a:stretch>
        </p:blipFill>
        <p:spPr bwMode="auto">
          <a:xfrm>
            <a:off x="609600" y="4419600"/>
            <a:ext cx="1545021" cy="1333500"/>
          </a:xfrm>
          <a:prstGeom prst="rect">
            <a:avLst/>
          </a:prstGeom>
          <a:gradFill>
            <a:gsLst>
              <a:gs pos="0">
                <a:srgbClr val="FFEFD1"/>
              </a:gs>
              <a:gs pos="64999">
                <a:srgbClr val="F0EBD5"/>
              </a:gs>
              <a:gs pos="100000">
                <a:srgbClr val="D1C39F"/>
              </a:gs>
            </a:gsLst>
            <a:lin ang="2700000" scaled="0"/>
          </a:gradFill>
          <a:ln w="9525">
            <a:noFill/>
            <a:miter lim="800000"/>
            <a:headEnd/>
            <a:tailEnd/>
          </a:ln>
          <a:effectLst>
            <a:glow rad="228600">
              <a:schemeClr val="tx1">
                <a:alpha val="40000"/>
              </a:schemeClr>
            </a:glow>
          </a:effectLst>
        </p:spPr>
      </p:pic>
      <p:cxnSp>
        <p:nvCxnSpPr>
          <p:cNvPr id="9" name="Shape 15">
            <a:extLst>
              <a:ext uri="{FF2B5EF4-FFF2-40B4-BE49-F238E27FC236}">
                <a16:creationId xmlns:a16="http://schemas.microsoft.com/office/drawing/2014/main" id="{4853FC9F-4EC7-4269-8138-4A2DD2E1EE44}"/>
              </a:ext>
            </a:extLst>
          </p:cNvPr>
          <p:cNvCxnSpPr>
            <a:stCxn id="8" idx="0"/>
            <a:endCxn id="13" idx="1"/>
          </p:cNvCxnSpPr>
          <p:nvPr/>
        </p:nvCxnSpPr>
        <p:spPr>
          <a:xfrm rot="5400000" flipH="1" flipV="1">
            <a:off x="1376855" y="3967656"/>
            <a:ext cx="457200" cy="446689"/>
          </a:xfrm>
          <a:prstGeom prst="bentConnector2">
            <a:avLst/>
          </a:prstGeom>
          <a:ln w="63500" cap="sq" cmpd="sng">
            <a:solidFill>
              <a:srgbClr val="C00000"/>
            </a:solidFill>
            <a:bevel/>
            <a:tailEnd type="triangle" w="lg" len="med"/>
          </a:ln>
        </p:spPr>
        <p:style>
          <a:lnRef idx="1">
            <a:schemeClr val="accent1"/>
          </a:lnRef>
          <a:fillRef idx="0">
            <a:schemeClr val="accent1"/>
          </a:fillRef>
          <a:effectRef idx="0">
            <a:schemeClr val="accent1"/>
          </a:effectRef>
          <a:fontRef idx="minor">
            <a:schemeClr val="tx1"/>
          </a:fontRef>
        </p:style>
      </p:cxnSp>
      <p:sp>
        <p:nvSpPr>
          <p:cNvPr id="10" name="Vertical Scroll 16">
            <a:extLst>
              <a:ext uri="{FF2B5EF4-FFF2-40B4-BE49-F238E27FC236}">
                <a16:creationId xmlns:a16="http://schemas.microsoft.com/office/drawing/2014/main" id="{97EE0CF1-0C66-424C-8AE6-3C4C135B1F3B}"/>
              </a:ext>
            </a:extLst>
          </p:cNvPr>
          <p:cNvSpPr/>
          <p:nvPr/>
        </p:nvSpPr>
        <p:spPr>
          <a:xfrm>
            <a:off x="7620000" y="2019300"/>
            <a:ext cx="1097071" cy="1200150"/>
          </a:xfrm>
          <a:prstGeom prst="verticalScroll">
            <a:avLst/>
          </a:prstGeom>
        </p:spPr>
        <p:style>
          <a:lnRef idx="0">
            <a:schemeClr val="dk1"/>
          </a:lnRef>
          <a:fillRef idx="3">
            <a:schemeClr val="dk1"/>
          </a:fillRef>
          <a:effectRef idx="3">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0000"/>
                </a:solidFill>
                <a:effectLst/>
                <a:uLnTx/>
                <a:uFillTx/>
                <a:latin typeface="Corbel" pitchFamily="34" charset="0"/>
                <a:ea typeface="+mn-ea"/>
                <a:cs typeface="+mn-cs"/>
              </a:rPr>
              <a:t>Alert</a:t>
            </a:r>
          </a:p>
        </p:txBody>
      </p:sp>
      <p:cxnSp>
        <p:nvCxnSpPr>
          <p:cNvPr id="11" name="Shape 18">
            <a:extLst>
              <a:ext uri="{FF2B5EF4-FFF2-40B4-BE49-F238E27FC236}">
                <a16:creationId xmlns:a16="http://schemas.microsoft.com/office/drawing/2014/main" id="{2F3EE4D4-AFBB-49BA-8DBC-F4057F2361D1}"/>
              </a:ext>
            </a:extLst>
          </p:cNvPr>
          <p:cNvCxnSpPr>
            <a:endCxn id="10" idx="2"/>
          </p:cNvCxnSpPr>
          <p:nvPr/>
        </p:nvCxnSpPr>
        <p:spPr>
          <a:xfrm flipV="1">
            <a:off x="6705600" y="3219450"/>
            <a:ext cx="1462936" cy="476250"/>
          </a:xfrm>
          <a:prstGeom prst="bentConnector2">
            <a:avLst/>
          </a:prstGeom>
          <a:ln w="63500" cap="sq" cmpd="sng">
            <a:solidFill>
              <a:srgbClr val="C00000"/>
            </a:solidFill>
            <a:bevel/>
            <a:tailEnd type="triangle" w="lg" len="med"/>
          </a:ln>
        </p:spPr>
        <p:style>
          <a:lnRef idx="1">
            <a:schemeClr val="accent1"/>
          </a:lnRef>
          <a:fillRef idx="0">
            <a:schemeClr val="accent1"/>
          </a:fillRef>
          <a:effectRef idx="0">
            <a:schemeClr val="accent1"/>
          </a:effectRef>
          <a:fontRef idx="minor">
            <a:schemeClr val="tx1"/>
          </a:fontRef>
        </p:style>
      </p:cxnSp>
      <p:sp>
        <p:nvSpPr>
          <p:cNvPr id="12" name="Rounded Rectangle 49">
            <a:extLst>
              <a:ext uri="{FF2B5EF4-FFF2-40B4-BE49-F238E27FC236}">
                <a16:creationId xmlns:a16="http://schemas.microsoft.com/office/drawing/2014/main" id="{8BC4019B-86EC-483F-9B1E-31A6DD5D29A5}"/>
              </a:ext>
            </a:extLst>
          </p:cNvPr>
          <p:cNvSpPr/>
          <p:nvPr/>
        </p:nvSpPr>
        <p:spPr>
          <a:xfrm>
            <a:off x="2438400" y="2514600"/>
            <a:ext cx="4876800" cy="2133600"/>
          </a:xfrm>
          <a:prstGeom prst="roundRect">
            <a:avLst/>
          </a:prstGeom>
          <a:solidFill>
            <a:schemeClr val="tx2">
              <a:lumMod val="40000"/>
              <a:lumOff val="60000"/>
            </a:schemeClr>
          </a:solidFill>
          <a:ln>
            <a:solidFill>
              <a:schemeClr val="bg2">
                <a:lumMod val="50000"/>
              </a:schemeClr>
            </a:solidFill>
          </a:ln>
          <a:scene3d>
            <a:camera prst="obliqueBottomLeft">
              <a:rot lat="19199976" lon="0" rev="0"/>
            </a:camera>
            <a:lightRig rig="soft" dir="t"/>
          </a:scene3d>
          <a:sp3d prstMaterial="metal">
            <a:bevelT prst="slope"/>
            <a:bevelB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800" b="0" i="0" u="none" strike="noStrike" kern="1200" cap="none" spc="0" normalizeH="0" baseline="0" noProof="0" dirty="0">
                <a:ln>
                  <a:noFill/>
                </a:ln>
                <a:solidFill>
                  <a:srgbClr val="334744"/>
                </a:solidFill>
                <a:effectLst/>
                <a:uLnTx/>
                <a:uFillTx/>
                <a:latin typeface="Calibri"/>
                <a:ea typeface="+mn-ea"/>
                <a:cs typeface="+mn-cs"/>
              </a:rPr>
              <a:t>Flare</a:t>
            </a:r>
          </a:p>
        </p:txBody>
      </p:sp>
      <p:pic>
        <p:nvPicPr>
          <p:cNvPr id="13" name="Picture 12" descr="C:\Users\Butter Factory\AppData\Local\Microsoft\Windows\Temporary Internet Files\Content.IE5\MHI7XRA2\1280px-Raspberry_Pi_B+_illustration.svg[1].png">
            <a:extLst>
              <a:ext uri="{FF2B5EF4-FFF2-40B4-BE49-F238E27FC236}">
                <a16:creationId xmlns:a16="http://schemas.microsoft.com/office/drawing/2014/main" id="{881C4CDD-B12D-438E-AA05-17F42938312B}"/>
              </a:ext>
            </a:extLst>
          </p:cNvPr>
          <p:cNvPicPr>
            <a:picLocks noChangeAspect="1" noChangeArrowheads="1"/>
          </p:cNvPicPr>
          <p:nvPr/>
        </p:nvPicPr>
        <p:blipFill>
          <a:blip r:embed="rId3" cstate="print"/>
          <a:srcRect/>
          <a:stretch>
            <a:fillRect/>
          </a:stretch>
        </p:blipFill>
        <p:spPr bwMode="auto">
          <a:xfrm>
            <a:off x="1828800" y="3695700"/>
            <a:ext cx="809297" cy="533400"/>
          </a:xfrm>
          <a:prstGeom prst="rect">
            <a:avLst/>
          </a:prstGeom>
          <a:noFill/>
          <a:effectLst>
            <a:glow rad="228600">
              <a:schemeClr val="accent3">
                <a:satMod val="175000"/>
                <a:alpha val="40000"/>
              </a:schemeClr>
            </a:glow>
          </a:effectLst>
        </p:spPr>
      </p:pic>
      <p:sp>
        <p:nvSpPr>
          <p:cNvPr id="14" name="TextBox 13">
            <a:extLst>
              <a:ext uri="{FF2B5EF4-FFF2-40B4-BE49-F238E27FC236}">
                <a16:creationId xmlns:a16="http://schemas.microsoft.com/office/drawing/2014/main" id="{0C94F7BD-E9DF-4083-B88B-A58700FA5B0A}"/>
              </a:ext>
            </a:extLst>
          </p:cNvPr>
          <p:cNvSpPr txBox="1"/>
          <p:nvPr/>
        </p:nvSpPr>
        <p:spPr>
          <a:xfrm>
            <a:off x="2788438" y="4636805"/>
            <a:ext cx="5410200" cy="1338828"/>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
                <a:srgbClr val="C00000"/>
              </a:buClr>
              <a:buSzTx/>
              <a:buFont typeface="Wingdings" pitchFamily="2" charset="2"/>
              <a:buChar char="§"/>
              <a:tabLst/>
              <a:defRPr/>
            </a:pPr>
            <a:r>
              <a:rPr kumimoji="0" lang="en-US" sz="1800" b="1" i="0" u="none" strike="noStrike" kern="1200" cap="small" spc="0" normalizeH="0" baseline="0" noProof="0" dirty="0">
                <a:ln>
                  <a:noFill/>
                </a:ln>
                <a:solidFill>
                  <a:srgbClr val="38485A"/>
                </a:solidFill>
                <a:effectLst/>
                <a:uLnTx/>
                <a:uFillTx/>
                <a:latin typeface="Corbel" pitchFamily="34" charset="0"/>
                <a:ea typeface="Arial Unicode MS" pitchFamily="34" charset="-128"/>
                <a:cs typeface="Arial Unicode MS" pitchFamily="34" charset="-128"/>
              </a:rPr>
              <a:t>  Flare can be deployed at:</a:t>
            </a:r>
          </a:p>
          <a:p>
            <a:pPr marL="457200" marR="0" lvl="1" indent="0" algn="l" defTabSz="914400" rtl="0" eaLnBrk="1" fontAlgn="auto" latinLnBrk="0" hangingPunct="1">
              <a:lnSpc>
                <a:spcPct val="150000"/>
              </a:lnSpc>
              <a:spcBef>
                <a:spcPts val="0"/>
              </a:spcBef>
              <a:spcAft>
                <a:spcPts val="0"/>
              </a:spcAft>
              <a:buClr>
                <a:srgbClr val="C00000"/>
              </a:buClr>
              <a:buSzTx/>
              <a:buFont typeface="Wingdings" pitchFamily="2" charset="2"/>
              <a:buChar char="§"/>
              <a:tabLst/>
              <a:defRPr/>
            </a:pPr>
            <a:r>
              <a:rPr kumimoji="0" lang="en-US" sz="1800" b="1" i="0" u="none" strike="noStrike" kern="1200" cap="small" spc="0" normalizeH="0" baseline="0" noProof="0" dirty="0">
                <a:ln>
                  <a:noFill/>
                </a:ln>
                <a:solidFill>
                  <a:srgbClr val="38485A"/>
                </a:solidFill>
                <a:effectLst/>
                <a:uLnTx/>
                <a:uFillTx/>
                <a:latin typeface="Corbel" pitchFamily="34" charset="0"/>
                <a:ea typeface="Arial Unicode MS" pitchFamily="34" charset="-128"/>
                <a:cs typeface="Arial Unicode MS" pitchFamily="34" charset="-128"/>
              </a:rPr>
              <a:t>  Substation </a:t>
            </a:r>
            <a:r>
              <a:rPr kumimoji="0" lang="en-US" sz="1800" b="0" i="0" u="none" strike="noStrike" kern="1200" cap="small" spc="0" normalizeH="0" baseline="0" noProof="0" dirty="0">
                <a:ln>
                  <a:noFill/>
                </a:ln>
                <a:solidFill>
                  <a:srgbClr val="38485A"/>
                </a:solidFill>
                <a:effectLst/>
                <a:uLnTx/>
                <a:uFillTx/>
                <a:latin typeface="Corbel" pitchFamily="34" charset="0"/>
                <a:ea typeface="Arial Unicode MS" pitchFamily="34" charset="-128"/>
                <a:cs typeface="Arial Unicode MS" pitchFamily="34" charset="-128"/>
              </a:rPr>
              <a:t>– A  Dedicated server or SBC</a:t>
            </a:r>
          </a:p>
          <a:p>
            <a:pPr marL="457200" marR="0" lvl="1" indent="0" algn="l" defTabSz="914400" rtl="0" eaLnBrk="1" fontAlgn="auto" latinLnBrk="0" hangingPunct="1">
              <a:lnSpc>
                <a:spcPct val="150000"/>
              </a:lnSpc>
              <a:spcBef>
                <a:spcPts val="0"/>
              </a:spcBef>
              <a:spcAft>
                <a:spcPts val="0"/>
              </a:spcAft>
              <a:buClr>
                <a:srgbClr val="C00000"/>
              </a:buClr>
              <a:buSzTx/>
              <a:buFont typeface="Wingdings" pitchFamily="2" charset="2"/>
              <a:buChar char="§"/>
              <a:tabLst/>
              <a:defRPr/>
            </a:pPr>
            <a:r>
              <a:rPr kumimoji="0" lang="en-US" sz="1800" b="1" i="0" u="none" strike="noStrike" kern="1200" cap="small" spc="0" normalizeH="0" baseline="0" noProof="0" dirty="0">
                <a:ln>
                  <a:noFill/>
                </a:ln>
                <a:solidFill>
                  <a:srgbClr val="38485A"/>
                </a:solidFill>
                <a:effectLst/>
                <a:uLnTx/>
                <a:uFillTx/>
                <a:latin typeface="Corbel" pitchFamily="34" charset="0"/>
                <a:ea typeface="Arial Unicode MS" pitchFamily="34" charset="-128"/>
                <a:cs typeface="Arial Unicode MS" pitchFamily="34" charset="-128"/>
              </a:rPr>
              <a:t>  Central Control  Center </a:t>
            </a:r>
            <a:r>
              <a:rPr kumimoji="0" lang="en-US" sz="1800" b="0" i="0" u="none" strike="noStrike" kern="1200" cap="small" spc="0" normalizeH="0" baseline="0" noProof="0" dirty="0">
                <a:ln>
                  <a:noFill/>
                </a:ln>
                <a:solidFill>
                  <a:srgbClr val="38485A"/>
                </a:solidFill>
                <a:effectLst/>
                <a:uLnTx/>
                <a:uFillTx/>
                <a:latin typeface="Corbel" pitchFamily="34" charset="0"/>
                <a:ea typeface="Arial Unicode MS" pitchFamily="34" charset="-128"/>
                <a:cs typeface="Arial Unicode MS" pitchFamily="34" charset="-128"/>
              </a:rPr>
              <a:t>– A Dedicated Server</a:t>
            </a:r>
          </a:p>
        </p:txBody>
      </p:sp>
      <p:sp>
        <p:nvSpPr>
          <p:cNvPr id="15" name="TextBox 14">
            <a:extLst>
              <a:ext uri="{FF2B5EF4-FFF2-40B4-BE49-F238E27FC236}">
                <a16:creationId xmlns:a16="http://schemas.microsoft.com/office/drawing/2014/main" id="{CD17B7BC-AE46-4879-9931-9C0892CFCBB4}"/>
              </a:ext>
            </a:extLst>
          </p:cNvPr>
          <p:cNvSpPr txBox="1"/>
          <p:nvPr/>
        </p:nvSpPr>
        <p:spPr>
          <a:xfrm>
            <a:off x="457200" y="1233607"/>
            <a:ext cx="7116871" cy="1661993"/>
          </a:xfrm>
          <a:prstGeom prst="rect">
            <a:avLst/>
          </a:prstGeom>
          <a:solidFill>
            <a:schemeClr val="bg1"/>
          </a:solidFill>
          <a:effectLst>
            <a:innerShdw blurRad="114300">
              <a:prstClr val="black"/>
            </a:innerShdw>
          </a:effectLst>
        </p:spPr>
        <p:txBody>
          <a:bodyPr wrap="square" rtlCol="0">
            <a:spAutoFit/>
          </a:bodyPr>
          <a:lstStyle/>
          <a:p>
            <a:pPr marL="0" marR="0" lvl="0" indent="0" algn="l" defTabSz="914400" rtl="0" eaLnBrk="1" fontAlgn="auto" latinLnBrk="0" hangingPunct="1">
              <a:lnSpc>
                <a:spcPct val="150000"/>
              </a:lnSpc>
              <a:spcBef>
                <a:spcPts val="0"/>
              </a:spcBef>
              <a:spcAft>
                <a:spcPts val="0"/>
              </a:spcAft>
              <a:buClr>
                <a:srgbClr val="C00000"/>
              </a:buClr>
              <a:buSzTx/>
              <a:buFont typeface="Wingdings" pitchFamily="2" charset="2"/>
              <a:buChar char="§"/>
              <a:tabLst/>
              <a:defRPr/>
            </a:pPr>
            <a:r>
              <a:rPr kumimoji="0" lang="en-US" sz="1800" b="0" i="1" u="none" strike="noStrike" kern="1200" cap="none" spc="0" normalizeH="0" baseline="0" noProof="0" dirty="0">
                <a:ln>
                  <a:noFill/>
                </a:ln>
                <a:solidFill>
                  <a:srgbClr val="C00000"/>
                </a:solidFill>
                <a:effectLst/>
                <a:uLnTx/>
                <a:uFillTx/>
                <a:latin typeface="Corbel" pitchFamily="34" charset="0"/>
                <a:ea typeface="Arial Unicode MS" pitchFamily="34" charset="-128"/>
                <a:cs typeface="Arial Unicode MS" pitchFamily="34" charset="-128"/>
              </a:rPr>
              <a:t> next()*, a python object iterator, is used to simulate the real world power transmission WAMS using ONRL datasets. </a:t>
            </a:r>
          </a:p>
          <a:p>
            <a:pPr marL="285750" marR="0" lvl="0" indent="-285750" algn="l" defTabSz="914400" rtl="0" eaLnBrk="1" fontAlgn="auto" latinLnBrk="0" hangingPunct="1">
              <a:lnSpc>
                <a:spcPct val="150000"/>
              </a:lnSpc>
              <a:spcBef>
                <a:spcPts val="0"/>
              </a:spcBef>
              <a:spcAft>
                <a:spcPts val="0"/>
              </a:spcAft>
              <a:buClr>
                <a:srgbClr val="C00000"/>
              </a:buClr>
              <a:buSzTx/>
              <a:buFont typeface="Wingdings" panose="05000000000000000000" pitchFamily="2" charset="2"/>
              <a:buChar char="ü"/>
              <a:tabLst/>
              <a:defRPr/>
            </a:pPr>
            <a:r>
              <a:rPr kumimoji="0" lang="en-US" sz="1600" b="0" i="0" u="none" strike="noStrike" kern="1200" cap="none" spc="0" normalizeH="0" baseline="0" noProof="0" dirty="0">
                <a:ln>
                  <a:noFill/>
                </a:ln>
                <a:solidFill>
                  <a:srgbClr val="38485A"/>
                </a:solidFill>
                <a:effectLst/>
                <a:uLnTx/>
                <a:uFillTx/>
                <a:latin typeface="Corbel" pitchFamily="34" charset="0"/>
                <a:ea typeface="Arial Unicode MS" pitchFamily="34" charset="-128"/>
                <a:cs typeface="Arial Unicode MS" pitchFamily="34" charset="-128"/>
              </a:rPr>
              <a:t>* An iterator is an object which implements the iterator protocol, return the next item from the container (i.e. a csv file)</a:t>
            </a:r>
          </a:p>
        </p:txBody>
      </p:sp>
      <p:sp>
        <p:nvSpPr>
          <p:cNvPr id="20" name="Title 1">
            <a:extLst>
              <a:ext uri="{FF2B5EF4-FFF2-40B4-BE49-F238E27FC236}">
                <a16:creationId xmlns:a16="http://schemas.microsoft.com/office/drawing/2014/main" id="{BA63D34F-C4C1-426D-BE51-BAC10AC73E27}"/>
              </a:ext>
            </a:extLst>
          </p:cNvPr>
          <p:cNvSpPr>
            <a:spLocks noGrp="1"/>
          </p:cNvSpPr>
          <p:nvPr>
            <p:ph type="title"/>
          </p:nvPr>
        </p:nvSpPr>
        <p:spPr>
          <a:xfrm>
            <a:off x="457200" y="274638"/>
            <a:ext cx="8229600" cy="1143000"/>
          </a:xfrm>
        </p:spPr>
        <p:txBody>
          <a:bodyPr>
            <a:normAutofit/>
          </a:bodyPr>
          <a:lstStyle/>
          <a:p>
            <a:r>
              <a:rPr lang="en-US" sz="4800" b="1" cap="small" dirty="0">
                <a:solidFill>
                  <a:srgbClr val="334744"/>
                </a:solidFill>
                <a:latin typeface="Corbel" panose="020B0503020204020204" pitchFamily="34" charset="0"/>
              </a:rPr>
              <a:t>Flare</a:t>
            </a:r>
            <a:r>
              <a:rPr lang="en-US" sz="4800" cap="small" dirty="0">
                <a:solidFill>
                  <a:srgbClr val="334744"/>
                </a:solidFill>
                <a:latin typeface="Corbel" panose="020B0503020204020204" pitchFamily="34" charset="0"/>
              </a:rPr>
              <a:t> </a:t>
            </a:r>
            <a:r>
              <a:rPr lang="en-US" cap="small" dirty="0">
                <a:solidFill>
                  <a:srgbClr val="334744"/>
                </a:solidFill>
                <a:latin typeface="Corbel" panose="020B0503020204020204" pitchFamily="34" charset="0"/>
              </a:rPr>
              <a:t>overview</a:t>
            </a:r>
            <a:endParaRPr lang="en-US" sz="4800" cap="small" dirty="0">
              <a:solidFill>
                <a:srgbClr val="334744"/>
              </a:solidFill>
              <a:latin typeface="Corbel" panose="020B0503020204020204" pitchFamily="34" charset="0"/>
            </a:endParaRPr>
          </a:p>
        </p:txBody>
      </p:sp>
      <p:sp>
        <p:nvSpPr>
          <p:cNvPr id="16" name="Date Placeholder 15">
            <a:extLst>
              <a:ext uri="{FF2B5EF4-FFF2-40B4-BE49-F238E27FC236}">
                <a16:creationId xmlns:a16="http://schemas.microsoft.com/office/drawing/2014/main" id="{D597FD7D-723F-4E9C-88E5-320ACFDB6007}"/>
              </a:ext>
            </a:extLst>
          </p:cNvPr>
          <p:cNvSpPr>
            <a:spLocks noGrp="1"/>
          </p:cNvSpPr>
          <p:nvPr>
            <p:ph type="dt" sz="half" idx="10"/>
          </p:nvPr>
        </p:nvSpPr>
        <p:spPr/>
        <p:txBody>
          <a:bodyPr/>
          <a:lstStyle/>
          <a:p>
            <a:fld id="{735791CA-0E08-47CE-AF7F-8986FCDF5DD9}" type="datetime1">
              <a:rPr lang="en-US" smtClean="0"/>
              <a:t>10/3/2019</a:t>
            </a:fld>
            <a:endParaRPr lang="en-US" dirty="0"/>
          </a:p>
        </p:txBody>
      </p:sp>
      <p:sp>
        <p:nvSpPr>
          <p:cNvPr id="17" name="Slide Number Placeholder 16">
            <a:extLst>
              <a:ext uri="{FF2B5EF4-FFF2-40B4-BE49-F238E27FC236}">
                <a16:creationId xmlns:a16="http://schemas.microsoft.com/office/drawing/2014/main" id="{BF94A25B-8A62-43EB-A8EF-80AF195B5AC9}"/>
              </a:ext>
            </a:extLst>
          </p:cNvPr>
          <p:cNvSpPr>
            <a:spLocks noGrp="1"/>
          </p:cNvSpPr>
          <p:nvPr>
            <p:ph type="sldNum" sz="quarter" idx="12"/>
          </p:nvPr>
        </p:nvSpPr>
        <p:spPr/>
        <p:txBody>
          <a:bodyPr/>
          <a:lstStyle/>
          <a:p>
            <a:fld id="{8C0C0C1D-488F-431E-BEAD-2CAAB816BF8B}" type="slidenum">
              <a:rPr lang="en-US" smtClean="0"/>
              <a:pPr/>
              <a:t>15</a:t>
            </a:fld>
            <a:endParaRPr lang="en-US" dirty="0"/>
          </a:p>
        </p:txBody>
      </p:sp>
    </p:spTree>
    <p:extLst>
      <p:ext uri="{BB962C8B-B14F-4D97-AF65-F5344CB8AC3E}">
        <p14:creationId xmlns:p14="http://schemas.microsoft.com/office/powerpoint/2010/main" val="10724071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C08BE26-0957-4EB2-AEC4-893678A4D7A9}"/>
              </a:ext>
            </a:extLst>
          </p:cNvPr>
          <p:cNvSpPr txBox="1"/>
          <p:nvPr/>
        </p:nvSpPr>
        <p:spPr>
          <a:xfrm>
            <a:off x="381000" y="1219200"/>
            <a:ext cx="8305800" cy="4848379"/>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398463" indent="-398463" algn="just">
              <a:lnSpc>
                <a:spcPct val="125000"/>
              </a:lnSpc>
              <a:buClr>
                <a:srgbClr val="C00000"/>
              </a:buClr>
              <a:buSzPct val="80000"/>
              <a:buFont typeface="Wingdings" pitchFamily="2" charset="2"/>
              <a:buChar char="q"/>
            </a:pPr>
            <a:r>
              <a:rPr lang="en-US" sz="2400" b="1" cap="small" dirty="0">
                <a:solidFill>
                  <a:srgbClr val="C00000"/>
                </a:solidFill>
                <a:latin typeface="Corbel" pitchFamily="34" charset="0"/>
                <a:ea typeface="Arial Unicode MS" pitchFamily="34" charset="-128"/>
                <a:cs typeface="Arial Unicode MS" pitchFamily="34" charset="-128"/>
              </a:rPr>
              <a:t>Gaussian mixture model (GMM) and </a:t>
            </a:r>
            <a:r>
              <a:rPr lang="en-US" sz="2400" b="1" cap="small" dirty="0" err="1">
                <a:solidFill>
                  <a:srgbClr val="C00000"/>
                </a:solidFill>
                <a:latin typeface="Corbel" pitchFamily="34" charset="0"/>
                <a:ea typeface="Arial Unicode MS" pitchFamily="34" charset="-128"/>
                <a:cs typeface="Arial Unicode MS" pitchFamily="34" charset="-128"/>
              </a:rPr>
              <a:t>Correntropy</a:t>
            </a:r>
            <a:r>
              <a:rPr lang="en-US" sz="2400" b="1" cap="small" dirty="0">
                <a:solidFill>
                  <a:srgbClr val="C00000"/>
                </a:solidFill>
                <a:latin typeface="Corbel" pitchFamily="34" charset="0"/>
                <a:ea typeface="Arial Unicode MS" pitchFamily="34" charset="-128"/>
                <a:cs typeface="Arial Unicode MS" pitchFamily="34" charset="-128"/>
              </a:rPr>
              <a:t> </a:t>
            </a:r>
          </a:p>
          <a:p>
            <a:pPr marL="855663" lvl="1" indent="-398463" algn="just">
              <a:lnSpc>
                <a:spcPct val="150000"/>
              </a:lnSpc>
              <a:buClr>
                <a:srgbClr val="C00000"/>
              </a:buClr>
              <a:buSzPct val="120000"/>
              <a:buFont typeface="Wingdings" pitchFamily="2" charset="2"/>
              <a:buChar char="§"/>
            </a:pPr>
            <a:r>
              <a:rPr lang="en-US" sz="2200" dirty="0">
                <a:solidFill>
                  <a:srgbClr val="334744"/>
                </a:solidFill>
                <a:latin typeface="Corbel" pitchFamily="34" charset="0"/>
                <a:ea typeface="Arial Unicode MS" pitchFamily="34" charset="-128"/>
                <a:cs typeface="Arial Unicode MS" pitchFamily="34" charset="-128"/>
              </a:rPr>
              <a:t>Promising results by </a:t>
            </a:r>
            <a:r>
              <a:rPr lang="en-US" sz="2200" b="1" dirty="0">
                <a:solidFill>
                  <a:srgbClr val="334744"/>
                </a:solidFill>
                <a:latin typeface="Corbel" pitchFamily="34" charset="0"/>
                <a:ea typeface="Arial Unicode MS" pitchFamily="34" charset="-128"/>
                <a:cs typeface="Arial Unicode MS" pitchFamily="34" charset="-128"/>
              </a:rPr>
              <a:t>GMM and </a:t>
            </a:r>
            <a:r>
              <a:rPr lang="en-US" sz="2200" b="1" dirty="0" err="1">
                <a:solidFill>
                  <a:srgbClr val="334744"/>
                </a:solidFill>
                <a:latin typeface="Corbel" pitchFamily="34" charset="0"/>
                <a:ea typeface="Arial Unicode MS" pitchFamily="34" charset="-128"/>
                <a:cs typeface="Arial Unicode MS" pitchFamily="34" charset="-128"/>
              </a:rPr>
              <a:t>Correntropy</a:t>
            </a:r>
            <a:r>
              <a:rPr lang="en-US" sz="2200" b="1" dirty="0">
                <a:solidFill>
                  <a:srgbClr val="334744"/>
                </a:solidFill>
                <a:latin typeface="Corbel" pitchFamily="34" charset="0"/>
                <a:ea typeface="Arial Unicode MS" pitchFamily="34" charset="-128"/>
                <a:cs typeface="Arial Unicode MS" pitchFamily="34" charset="-128"/>
              </a:rPr>
              <a:t> </a:t>
            </a:r>
            <a:r>
              <a:rPr lang="en-US" sz="2200" dirty="0">
                <a:solidFill>
                  <a:srgbClr val="334744"/>
                </a:solidFill>
                <a:latin typeface="Corbel" pitchFamily="34" charset="0"/>
                <a:ea typeface="Arial Unicode MS" pitchFamily="34" charset="-128"/>
                <a:cs typeface="Arial Unicode MS" pitchFamily="34" charset="-128"/>
              </a:rPr>
              <a:t>approaches reported in literature [1], [2], [3], [4] and [5]</a:t>
            </a:r>
          </a:p>
          <a:p>
            <a:pPr marL="1312863" lvl="2" indent="-398463" algn="just">
              <a:lnSpc>
                <a:spcPct val="125000"/>
              </a:lnSpc>
              <a:buClr>
                <a:srgbClr val="C00000"/>
              </a:buClr>
              <a:buSzPct val="80000"/>
              <a:buFont typeface="Wingdings" pitchFamily="2" charset="2"/>
              <a:buChar char="§"/>
            </a:pPr>
            <a:r>
              <a:rPr lang="en-US" sz="2200" b="1" dirty="0">
                <a:solidFill>
                  <a:srgbClr val="00B050"/>
                </a:solidFill>
                <a:latin typeface="Corbel" pitchFamily="34" charset="0"/>
                <a:ea typeface="Arial Unicode MS" pitchFamily="34" charset="-128"/>
                <a:cs typeface="Arial Unicode MS" pitchFamily="34" charset="-128"/>
              </a:rPr>
              <a:t>Their use in the Electrical Power system event and intrusion detection domain is novel.</a:t>
            </a:r>
          </a:p>
          <a:p>
            <a:pPr marL="855663" lvl="1" indent="-398463" algn="just">
              <a:lnSpc>
                <a:spcPct val="125000"/>
              </a:lnSpc>
              <a:buClr>
                <a:srgbClr val="C00000"/>
              </a:buClr>
              <a:buSzPct val="120000"/>
              <a:buFont typeface="Wingdings" pitchFamily="2" charset="2"/>
              <a:buChar char="§"/>
            </a:pPr>
            <a:r>
              <a:rPr lang="en-US" sz="2200" b="1" dirty="0">
                <a:solidFill>
                  <a:srgbClr val="C00000"/>
                </a:solidFill>
                <a:latin typeface="Corbel" pitchFamily="34" charset="0"/>
                <a:ea typeface="Arial Unicode MS" pitchFamily="34" charset="-128"/>
                <a:cs typeface="Arial Unicode MS" pitchFamily="34" charset="-128"/>
              </a:rPr>
              <a:t>GMM</a:t>
            </a:r>
            <a:r>
              <a:rPr lang="en-US" sz="2200" dirty="0">
                <a:solidFill>
                  <a:srgbClr val="334744"/>
                </a:solidFill>
                <a:latin typeface="Corbel" pitchFamily="34" charset="0"/>
                <a:ea typeface="Arial Unicode MS" pitchFamily="34" charset="-128"/>
                <a:cs typeface="Arial Unicode MS" pitchFamily="34" charset="-128"/>
              </a:rPr>
              <a:t> </a:t>
            </a:r>
            <a:r>
              <a:rPr lang="en-US" sz="2100" dirty="0">
                <a:solidFill>
                  <a:srgbClr val="334744"/>
                </a:solidFill>
                <a:latin typeface="Corbel" pitchFamily="34" charset="0"/>
                <a:ea typeface="Arial Unicode MS" pitchFamily="34" charset="-128"/>
                <a:cs typeface="Arial Unicode MS" pitchFamily="34" charset="-128"/>
              </a:rPr>
              <a:t>allows us to aggregate a multivariate data sequences of power transmission control system into one variable to have numeric behavioral representation for decision making</a:t>
            </a:r>
          </a:p>
          <a:p>
            <a:pPr marL="855663" lvl="1" indent="-398463" algn="just">
              <a:lnSpc>
                <a:spcPct val="125000"/>
              </a:lnSpc>
              <a:buClr>
                <a:srgbClr val="C00000"/>
              </a:buClr>
              <a:buSzPct val="120000"/>
              <a:buFont typeface="Wingdings" pitchFamily="2" charset="2"/>
              <a:buChar char="§"/>
            </a:pPr>
            <a:r>
              <a:rPr lang="en-US" sz="2200" b="1" dirty="0" err="1">
                <a:solidFill>
                  <a:srgbClr val="C00000"/>
                </a:solidFill>
                <a:latin typeface="Corbel" pitchFamily="34" charset="0"/>
                <a:ea typeface="Arial Unicode MS" pitchFamily="34" charset="-128"/>
                <a:cs typeface="Arial Unicode MS" pitchFamily="34" charset="-128"/>
              </a:rPr>
              <a:t>Correntropy</a:t>
            </a:r>
            <a:r>
              <a:rPr lang="en-US" sz="2100" dirty="0">
                <a:solidFill>
                  <a:srgbClr val="334744"/>
                </a:solidFill>
                <a:latin typeface="Corbel" pitchFamily="34" charset="0"/>
                <a:ea typeface="Arial Unicode MS" pitchFamily="34" charset="-128"/>
                <a:cs typeface="Arial Unicode MS" pitchFamily="34" charset="-128"/>
              </a:rPr>
              <a:t> measure is operated on the posterior probabilities of the GMM to accurately establish the baseline for the normal system and detect anomalies.</a:t>
            </a:r>
          </a:p>
        </p:txBody>
      </p:sp>
      <p:sp>
        <p:nvSpPr>
          <p:cNvPr id="7" name="Title 1">
            <a:extLst>
              <a:ext uri="{FF2B5EF4-FFF2-40B4-BE49-F238E27FC236}">
                <a16:creationId xmlns:a16="http://schemas.microsoft.com/office/drawing/2014/main" id="{91249A83-B596-4131-8505-01183C4BE19C}"/>
              </a:ext>
            </a:extLst>
          </p:cNvPr>
          <p:cNvSpPr txBox="1">
            <a:spLocks/>
          </p:cNvSpPr>
          <p:nvPr/>
        </p:nvSpPr>
        <p:spPr>
          <a:xfrm>
            <a:off x="457200" y="218921"/>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OptimusPrinceps" pitchFamily="2" charset="0"/>
                <a:ea typeface="+mj-ea"/>
                <a:cs typeface="+mj-cs"/>
              </a:defRPr>
            </a:lvl1pPr>
          </a:lstStyle>
          <a:p>
            <a:r>
              <a:rPr lang="en-US" sz="4800" b="1" cap="small" dirty="0">
                <a:solidFill>
                  <a:srgbClr val="334744"/>
                </a:solidFill>
                <a:latin typeface="Corbel" panose="020B0503020204020204" pitchFamily="34" charset="0"/>
              </a:rPr>
              <a:t>Flare</a:t>
            </a:r>
            <a:r>
              <a:rPr lang="en-US" sz="4800" cap="small" dirty="0">
                <a:solidFill>
                  <a:srgbClr val="334744"/>
                </a:solidFill>
                <a:latin typeface="Corbel" panose="020B0503020204020204" pitchFamily="34" charset="0"/>
              </a:rPr>
              <a:t> </a:t>
            </a:r>
            <a:r>
              <a:rPr lang="en-US" cap="small" dirty="0">
                <a:solidFill>
                  <a:srgbClr val="334744"/>
                </a:solidFill>
                <a:latin typeface="Corbel" panose="020B0503020204020204" pitchFamily="34" charset="0"/>
              </a:rPr>
              <a:t>overview</a:t>
            </a:r>
            <a:endParaRPr lang="en-US" sz="4800" b="1" cap="small" dirty="0">
              <a:solidFill>
                <a:srgbClr val="334744"/>
              </a:solidFill>
              <a:latin typeface="Corbel" panose="020B0503020204020204" pitchFamily="34" charset="0"/>
            </a:endParaRPr>
          </a:p>
        </p:txBody>
      </p:sp>
      <p:sp>
        <p:nvSpPr>
          <p:cNvPr id="10" name="Date Placeholder 9">
            <a:extLst>
              <a:ext uri="{FF2B5EF4-FFF2-40B4-BE49-F238E27FC236}">
                <a16:creationId xmlns:a16="http://schemas.microsoft.com/office/drawing/2014/main" id="{E5413C38-E40B-4E86-96CB-E3EC843BBE98}"/>
              </a:ext>
            </a:extLst>
          </p:cNvPr>
          <p:cNvSpPr>
            <a:spLocks noGrp="1"/>
          </p:cNvSpPr>
          <p:nvPr>
            <p:ph type="dt" sz="half" idx="10"/>
          </p:nvPr>
        </p:nvSpPr>
        <p:spPr/>
        <p:txBody>
          <a:bodyPr/>
          <a:lstStyle/>
          <a:p>
            <a:fld id="{386A9D61-7F55-4E5B-BD4A-EB5F1691E9DB}" type="datetime1">
              <a:rPr lang="en-US" smtClean="0"/>
              <a:t>10/3/2019</a:t>
            </a:fld>
            <a:endParaRPr lang="en-US" dirty="0"/>
          </a:p>
        </p:txBody>
      </p:sp>
      <p:sp>
        <p:nvSpPr>
          <p:cNvPr id="11" name="Slide Number Placeholder 10">
            <a:extLst>
              <a:ext uri="{FF2B5EF4-FFF2-40B4-BE49-F238E27FC236}">
                <a16:creationId xmlns:a16="http://schemas.microsoft.com/office/drawing/2014/main" id="{72C444F6-E676-48FB-8325-B0CDBEFACB54}"/>
              </a:ext>
            </a:extLst>
          </p:cNvPr>
          <p:cNvSpPr>
            <a:spLocks noGrp="1"/>
          </p:cNvSpPr>
          <p:nvPr>
            <p:ph type="sldNum" sz="quarter" idx="12"/>
          </p:nvPr>
        </p:nvSpPr>
        <p:spPr/>
        <p:txBody>
          <a:bodyPr/>
          <a:lstStyle/>
          <a:p>
            <a:fld id="{8C0C0C1D-488F-431E-BEAD-2CAAB816BF8B}" type="slidenum">
              <a:rPr lang="en-US" smtClean="0"/>
              <a:pPr/>
              <a:t>16</a:t>
            </a:fld>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89CEE9B-1CB3-4073-B43E-CC1DFC359081}"/>
              </a:ext>
            </a:extLst>
          </p:cNvPr>
          <p:cNvSpPr txBox="1"/>
          <p:nvPr/>
        </p:nvSpPr>
        <p:spPr>
          <a:xfrm>
            <a:off x="457200" y="1219200"/>
            <a:ext cx="8305800" cy="4291944"/>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398463" lvl="1" indent="-398463" algn="just">
              <a:lnSpc>
                <a:spcPct val="150000"/>
              </a:lnSpc>
              <a:buClr>
                <a:srgbClr val="C00000"/>
              </a:buClr>
              <a:buSzPct val="80000"/>
              <a:buFont typeface="Wingdings" pitchFamily="2" charset="2"/>
              <a:buChar char="q"/>
            </a:pPr>
            <a:r>
              <a:rPr lang="en-US" sz="2400" b="1" cap="small" dirty="0">
                <a:solidFill>
                  <a:srgbClr val="C00000"/>
                </a:solidFill>
                <a:latin typeface="Corbel" pitchFamily="34" charset="0"/>
                <a:ea typeface="Arial Unicode MS" pitchFamily="34" charset="-128"/>
                <a:cs typeface="Arial Unicode MS" pitchFamily="34" charset="-128"/>
              </a:rPr>
              <a:t>How and why GMM and </a:t>
            </a:r>
            <a:r>
              <a:rPr lang="en-US" sz="2400" b="1" cap="small" dirty="0" err="1">
                <a:solidFill>
                  <a:srgbClr val="C00000"/>
                </a:solidFill>
                <a:latin typeface="Corbel" pitchFamily="34" charset="0"/>
                <a:ea typeface="Arial Unicode MS" pitchFamily="34" charset="-128"/>
                <a:cs typeface="Arial Unicode MS" pitchFamily="34" charset="-128"/>
              </a:rPr>
              <a:t>Correntropy</a:t>
            </a:r>
            <a:r>
              <a:rPr lang="en-US" sz="2400" b="1" cap="small" dirty="0">
                <a:solidFill>
                  <a:srgbClr val="C00000"/>
                </a:solidFill>
                <a:latin typeface="Corbel" pitchFamily="34" charset="0"/>
                <a:ea typeface="Arial Unicode MS" pitchFamily="34" charset="-128"/>
                <a:cs typeface="Arial Unicode MS" pitchFamily="34" charset="-128"/>
              </a:rPr>
              <a:t> (</a:t>
            </a:r>
            <a:r>
              <a:rPr lang="en-US" sz="2400" b="1" cap="small" dirty="0" err="1">
                <a:solidFill>
                  <a:srgbClr val="C00000"/>
                </a:solidFill>
                <a:latin typeface="Corbel" pitchFamily="34" charset="0"/>
                <a:ea typeface="Arial Unicode MS" pitchFamily="34" charset="-128"/>
                <a:cs typeface="Arial Unicode MS" pitchFamily="34" charset="-128"/>
              </a:rPr>
              <a:t>Corr</a:t>
            </a:r>
            <a:r>
              <a:rPr lang="en-US" sz="2400" b="1" cap="small" dirty="0">
                <a:solidFill>
                  <a:srgbClr val="C00000"/>
                </a:solidFill>
                <a:latin typeface="Corbel" pitchFamily="34" charset="0"/>
                <a:ea typeface="Arial Unicode MS" pitchFamily="34" charset="-128"/>
                <a:cs typeface="Arial Unicode MS" pitchFamily="34" charset="-128"/>
              </a:rPr>
              <a:t>-GMM) is used</a:t>
            </a:r>
          </a:p>
          <a:p>
            <a:pPr marL="855663" lvl="1" indent="-398463" algn="just">
              <a:lnSpc>
                <a:spcPct val="150000"/>
              </a:lnSpc>
              <a:buClr>
                <a:srgbClr val="C00000"/>
              </a:buClr>
              <a:buSzPct val="80000"/>
              <a:buFont typeface="Wingdings" pitchFamily="2" charset="2"/>
              <a:buChar char="§"/>
            </a:pPr>
            <a:r>
              <a:rPr lang="en-US" sz="2000" dirty="0">
                <a:solidFill>
                  <a:srgbClr val="334744"/>
                </a:solidFill>
                <a:latin typeface="Corbel" pitchFamily="34" charset="0"/>
                <a:ea typeface="Arial Unicode MS" pitchFamily="34" charset="-128"/>
                <a:cs typeface="Arial Unicode MS" pitchFamily="34" charset="-128"/>
              </a:rPr>
              <a:t>Considering the measurements from the power transmission system as continuous random variables (</a:t>
            </a:r>
            <a:r>
              <a:rPr lang="en-US" sz="2000" dirty="0" err="1">
                <a:solidFill>
                  <a:srgbClr val="334744"/>
                </a:solidFill>
                <a:latin typeface="Corbel" pitchFamily="34" charset="0"/>
                <a:ea typeface="Arial Unicode MS" pitchFamily="34" charset="-128"/>
                <a:cs typeface="Arial Unicode MS" pitchFamily="34" charset="-128"/>
              </a:rPr>
              <a:t>r.v.</a:t>
            </a:r>
            <a:r>
              <a:rPr lang="en-US" sz="2000" dirty="0">
                <a:solidFill>
                  <a:srgbClr val="334744"/>
                </a:solidFill>
                <a:latin typeface="Corbel" pitchFamily="34" charset="0"/>
                <a:ea typeface="Arial Unicode MS" pitchFamily="34" charset="-128"/>
                <a:cs typeface="Arial Unicode MS" pitchFamily="34" charset="-128"/>
              </a:rPr>
              <a:t>), malicious-stealthy-data patterns and legitimate event data dynamics can be viewed as errors.</a:t>
            </a:r>
          </a:p>
          <a:p>
            <a:pPr marL="855663" lvl="1" indent="-398463" algn="just">
              <a:lnSpc>
                <a:spcPct val="150000"/>
              </a:lnSpc>
              <a:buClr>
                <a:srgbClr val="C00000"/>
              </a:buClr>
              <a:buSzPct val="80000"/>
              <a:buFont typeface="Wingdings" pitchFamily="2" charset="2"/>
              <a:buChar char="§"/>
            </a:pPr>
            <a:r>
              <a:rPr lang="en-US" sz="2000" dirty="0">
                <a:solidFill>
                  <a:srgbClr val="334744"/>
                </a:solidFill>
                <a:latin typeface="Corbel" pitchFamily="34" charset="0"/>
                <a:ea typeface="Arial Unicode MS" pitchFamily="34" charset="-128"/>
                <a:cs typeface="Arial Unicode MS" pitchFamily="34" charset="-128"/>
              </a:rPr>
              <a:t>These errors can play a vital role from decision engine point of view </a:t>
            </a:r>
          </a:p>
          <a:p>
            <a:pPr marL="855663" lvl="1" indent="-398463" algn="just">
              <a:lnSpc>
                <a:spcPct val="150000"/>
              </a:lnSpc>
              <a:buClr>
                <a:srgbClr val="C00000"/>
              </a:buClr>
              <a:buSzPct val="80000"/>
              <a:buFont typeface="Wingdings" pitchFamily="2" charset="2"/>
              <a:buChar char="§"/>
            </a:pPr>
            <a:r>
              <a:rPr lang="en-US" sz="2000" dirty="0">
                <a:solidFill>
                  <a:srgbClr val="334744"/>
                </a:solidFill>
                <a:latin typeface="Corbel" pitchFamily="34" charset="0"/>
                <a:ea typeface="Arial Unicode MS" pitchFamily="34" charset="-128"/>
                <a:cs typeface="Arial Unicode MS" pitchFamily="34" charset="-128"/>
              </a:rPr>
              <a:t>Errors create an element of bias in data sequences</a:t>
            </a:r>
          </a:p>
          <a:p>
            <a:pPr marL="855663" lvl="1" indent="-398463" algn="just">
              <a:lnSpc>
                <a:spcPct val="150000"/>
              </a:lnSpc>
              <a:buClr>
                <a:srgbClr val="C00000"/>
              </a:buClr>
              <a:buSzPct val="80000"/>
              <a:buFont typeface="Wingdings" pitchFamily="2" charset="2"/>
              <a:buChar char="§"/>
            </a:pPr>
            <a:r>
              <a:rPr lang="en-US" sz="2000" dirty="0">
                <a:solidFill>
                  <a:srgbClr val="334744"/>
                </a:solidFill>
                <a:latin typeface="Corbel" pitchFamily="34" charset="0"/>
                <a:ea typeface="Arial Unicode MS" pitchFamily="34" charset="-128"/>
              </a:rPr>
              <a:t>To process non-Gaussian and impulsive noises the notion of </a:t>
            </a:r>
            <a:r>
              <a:rPr lang="en-US" sz="2000" dirty="0" err="1">
                <a:solidFill>
                  <a:srgbClr val="334744"/>
                </a:solidFill>
                <a:latin typeface="Corbel" pitchFamily="34" charset="0"/>
                <a:ea typeface="Arial Unicode MS" pitchFamily="34" charset="-128"/>
              </a:rPr>
              <a:t>Correntropy</a:t>
            </a:r>
            <a:r>
              <a:rPr lang="en-US" sz="2000" dirty="0">
                <a:solidFill>
                  <a:srgbClr val="334744"/>
                </a:solidFill>
                <a:latin typeface="Corbel" pitchFamily="34" charset="0"/>
                <a:ea typeface="Arial Unicode MS" pitchFamily="34" charset="-128"/>
              </a:rPr>
              <a:t>, which is a local measure of the similarity between any two random variables, is suggested in  [Haider, PHD Thesis] </a:t>
            </a:r>
          </a:p>
        </p:txBody>
      </p:sp>
      <p:sp>
        <p:nvSpPr>
          <p:cNvPr id="6" name="Title 1">
            <a:extLst>
              <a:ext uri="{FF2B5EF4-FFF2-40B4-BE49-F238E27FC236}">
                <a16:creationId xmlns:a16="http://schemas.microsoft.com/office/drawing/2014/main" id="{90BA5E21-8F5A-459B-BC5B-F6390DB342AC}"/>
              </a:ext>
            </a:extLst>
          </p:cNvPr>
          <p:cNvSpPr txBox="1">
            <a:spLocks/>
          </p:cNvSpPr>
          <p:nvPr/>
        </p:nvSpPr>
        <p:spPr>
          <a:xfrm>
            <a:off x="457200" y="218921"/>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OptimusPrinceps" pitchFamily="2" charset="0"/>
                <a:ea typeface="+mj-ea"/>
                <a:cs typeface="+mj-cs"/>
              </a:defRPr>
            </a:lvl1pPr>
          </a:lstStyle>
          <a:p>
            <a:r>
              <a:rPr lang="en-US" sz="4800" b="1" cap="small" dirty="0">
                <a:solidFill>
                  <a:srgbClr val="334744"/>
                </a:solidFill>
                <a:latin typeface="Corbel" panose="020B0503020204020204" pitchFamily="34" charset="0"/>
              </a:rPr>
              <a:t>Flare</a:t>
            </a:r>
            <a:r>
              <a:rPr lang="en-US" sz="4800" cap="small" dirty="0">
                <a:solidFill>
                  <a:srgbClr val="334744"/>
                </a:solidFill>
                <a:latin typeface="Corbel" panose="020B0503020204020204" pitchFamily="34" charset="0"/>
              </a:rPr>
              <a:t> </a:t>
            </a:r>
            <a:r>
              <a:rPr lang="en-US" cap="small" dirty="0">
                <a:solidFill>
                  <a:srgbClr val="334744"/>
                </a:solidFill>
                <a:latin typeface="Corbel" panose="020B0503020204020204" pitchFamily="34" charset="0"/>
              </a:rPr>
              <a:t>overview</a:t>
            </a:r>
            <a:endParaRPr lang="en-US" sz="4800" b="1" cap="small" dirty="0">
              <a:solidFill>
                <a:srgbClr val="334744"/>
              </a:solidFill>
              <a:latin typeface="Corbel" panose="020B0503020204020204" pitchFamily="34" charset="0"/>
            </a:endParaRPr>
          </a:p>
        </p:txBody>
      </p:sp>
      <p:sp>
        <p:nvSpPr>
          <p:cNvPr id="10" name="Date Placeholder 9">
            <a:extLst>
              <a:ext uri="{FF2B5EF4-FFF2-40B4-BE49-F238E27FC236}">
                <a16:creationId xmlns:a16="http://schemas.microsoft.com/office/drawing/2014/main" id="{8885E375-2E33-4BC8-B5F5-55281F4F6130}"/>
              </a:ext>
            </a:extLst>
          </p:cNvPr>
          <p:cNvSpPr>
            <a:spLocks noGrp="1"/>
          </p:cNvSpPr>
          <p:nvPr>
            <p:ph type="dt" sz="half" idx="10"/>
          </p:nvPr>
        </p:nvSpPr>
        <p:spPr/>
        <p:txBody>
          <a:bodyPr/>
          <a:lstStyle/>
          <a:p>
            <a:fld id="{2A5CAA15-9544-4E04-8748-C0F2B967BC8C}" type="datetime1">
              <a:rPr lang="en-US" smtClean="0"/>
              <a:t>10/3/2019</a:t>
            </a:fld>
            <a:endParaRPr lang="en-US" dirty="0"/>
          </a:p>
        </p:txBody>
      </p:sp>
      <p:sp>
        <p:nvSpPr>
          <p:cNvPr id="11" name="Slide Number Placeholder 10">
            <a:extLst>
              <a:ext uri="{FF2B5EF4-FFF2-40B4-BE49-F238E27FC236}">
                <a16:creationId xmlns:a16="http://schemas.microsoft.com/office/drawing/2014/main" id="{731B2DC7-A229-47AA-A998-2073623D53B7}"/>
              </a:ext>
            </a:extLst>
          </p:cNvPr>
          <p:cNvSpPr>
            <a:spLocks noGrp="1"/>
          </p:cNvSpPr>
          <p:nvPr>
            <p:ph type="sldNum" sz="quarter" idx="12"/>
          </p:nvPr>
        </p:nvSpPr>
        <p:spPr/>
        <p:txBody>
          <a:bodyPr/>
          <a:lstStyle/>
          <a:p>
            <a:fld id="{8C0C0C1D-488F-431E-BEAD-2CAAB816BF8B}" type="slidenum">
              <a:rPr lang="en-US" smtClean="0"/>
              <a:pPr/>
              <a:t>17</a:t>
            </a:fld>
            <a:endParaRPr lang="en-US" dirty="0"/>
          </a:p>
        </p:txBody>
      </p:sp>
    </p:spTree>
    <p:extLst>
      <p:ext uri="{BB962C8B-B14F-4D97-AF65-F5344CB8AC3E}">
        <p14:creationId xmlns:p14="http://schemas.microsoft.com/office/powerpoint/2010/main" val="10135111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33223-563F-4B6C-82DB-F9FA781ABB70}"/>
              </a:ext>
            </a:extLst>
          </p:cNvPr>
          <p:cNvSpPr>
            <a:spLocks noGrp="1"/>
          </p:cNvSpPr>
          <p:nvPr>
            <p:ph type="title"/>
          </p:nvPr>
        </p:nvSpPr>
        <p:spPr/>
        <p:txBody>
          <a:bodyPr>
            <a:normAutofit fontScale="90000"/>
          </a:bodyPr>
          <a:lstStyle/>
          <a:p>
            <a:r>
              <a:rPr lang="en-US" cap="small" dirty="0">
                <a:solidFill>
                  <a:srgbClr val="334744"/>
                </a:solidFill>
                <a:latin typeface="Corbel" panose="020B0503020204020204" pitchFamily="34" charset="0"/>
              </a:rPr>
              <a:t> Centrality – Gaussian distribution</a:t>
            </a:r>
          </a:p>
        </p:txBody>
      </p:sp>
      <p:pic>
        <p:nvPicPr>
          <p:cNvPr id="4" name="Picture 3">
            <a:extLst>
              <a:ext uri="{FF2B5EF4-FFF2-40B4-BE49-F238E27FC236}">
                <a16:creationId xmlns:a16="http://schemas.microsoft.com/office/drawing/2014/main" id="{C9DF94FC-8A14-483B-800D-663956D364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782577"/>
            <a:ext cx="8382000" cy="3237223"/>
          </a:xfrm>
          <a:prstGeom prst="rect">
            <a:avLst/>
          </a:prstGeom>
        </p:spPr>
      </p:pic>
      <p:sp>
        <p:nvSpPr>
          <p:cNvPr id="5" name="TextBox 4">
            <a:extLst>
              <a:ext uri="{FF2B5EF4-FFF2-40B4-BE49-F238E27FC236}">
                <a16:creationId xmlns:a16="http://schemas.microsoft.com/office/drawing/2014/main" id="{AA7D8F60-FA7E-407B-97E1-FC9ECA3DA731}"/>
              </a:ext>
            </a:extLst>
          </p:cNvPr>
          <p:cNvSpPr txBox="1"/>
          <p:nvPr/>
        </p:nvSpPr>
        <p:spPr>
          <a:xfrm>
            <a:off x="6019800" y="6017796"/>
            <a:ext cx="2819400" cy="338554"/>
          </a:xfrm>
          <a:prstGeom prst="rect">
            <a:avLst/>
          </a:prstGeom>
          <a:noFill/>
        </p:spPr>
        <p:txBody>
          <a:bodyPr wrap="square" rtlCol="0">
            <a:spAutoFit/>
          </a:bodyPr>
          <a:lstStyle/>
          <a:p>
            <a:r>
              <a:rPr lang="en-US" sz="1600" i="1" dirty="0"/>
              <a:t>*Plots created in Minitab V18</a:t>
            </a:r>
          </a:p>
        </p:txBody>
      </p:sp>
      <p:sp>
        <p:nvSpPr>
          <p:cNvPr id="6" name="TextBox 5">
            <a:extLst>
              <a:ext uri="{FF2B5EF4-FFF2-40B4-BE49-F238E27FC236}">
                <a16:creationId xmlns:a16="http://schemas.microsoft.com/office/drawing/2014/main" id="{5C67AB03-9350-4794-AED1-4CD3D3EFB981}"/>
              </a:ext>
            </a:extLst>
          </p:cNvPr>
          <p:cNvSpPr txBox="1"/>
          <p:nvPr/>
        </p:nvSpPr>
        <p:spPr>
          <a:xfrm>
            <a:off x="452437" y="1179496"/>
            <a:ext cx="8305800" cy="1496500"/>
          </a:xfrm>
          <a:prstGeom prst="rect">
            <a:avLst/>
          </a:prstGeom>
          <a:solidFill>
            <a:schemeClr val="tx1">
              <a:alpha val="73000"/>
            </a:schemeClr>
          </a:solidFill>
          <a:ln>
            <a:noFill/>
          </a:ln>
          <a:effectLst>
            <a:outerShdw blurRad="127000" dist="38100" dir="2700000" algn="ctr">
              <a:srgbClr val="000000">
                <a:alpha val="45000"/>
              </a:srgbClr>
            </a:outerShdw>
          </a:effectLst>
        </p:spPr>
        <p:txBody>
          <a:bodyPr wrap="square" rtlCol="0">
            <a:spAutoFit/>
          </a:bodyPr>
          <a:lstStyle/>
          <a:p>
            <a:pPr marL="0" lvl="1" algn="ctr">
              <a:lnSpc>
                <a:spcPct val="150000"/>
              </a:lnSpc>
              <a:buClr>
                <a:srgbClr val="EF642D"/>
              </a:buClr>
              <a:buSzPct val="150000"/>
            </a:pPr>
            <a:r>
              <a:rPr lang="en-US" sz="2100" i="1" dirty="0">
                <a:solidFill>
                  <a:srgbClr val="FFC000"/>
                </a:solidFill>
                <a:latin typeface="Corbel" panose="020B0503020204020204" pitchFamily="34" charset="0"/>
              </a:rPr>
              <a:t> Central Limit Theorem (CLT) </a:t>
            </a:r>
            <a:r>
              <a:rPr lang="en-US" sz="2100" i="1" dirty="0">
                <a:solidFill>
                  <a:schemeClr val="bg1"/>
                </a:solidFill>
                <a:latin typeface="Corbel" panose="020B0503020204020204" pitchFamily="34" charset="0"/>
              </a:rPr>
              <a:t>- Histograms of sampling means of power system WAMS’s 28 x quantities, voltage and current synchro-phasors tends to be normally distributed / gaussian, can be visualized in the plots below</a:t>
            </a:r>
          </a:p>
        </p:txBody>
      </p:sp>
      <p:sp>
        <p:nvSpPr>
          <p:cNvPr id="12" name="Date Placeholder 11">
            <a:extLst>
              <a:ext uri="{FF2B5EF4-FFF2-40B4-BE49-F238E27FC236}">
                <a16:creationId xmlns:a16="http://schemas.microsoft.com/office/drawing/2014/main" id="{E7202F6A-6BEC-4D87-90EB-E5043CD208E7}"/>
              </a:ext>
            </a:extLst>
          </p:cNvPr>
          <p:cNvSpPr>
            <a:spLocks noGrp="1"/>
          </p:cNvSpPr>
          <p:nvPr>
            <p:ph type="dt" sz="half" idx="10"/>
          </p:nvPr>
        </p:nvSpPr>
        <p:spPr/>
        <p:txBody>
          <a:bodyPr/>
          <a:lstStyle/>
          <a:p>
            <a:fld id="{0FE11C76-9A60-4BA8-ACDC-914969EFEF4A}" type="datetime1">
              <a:rPr lang="en-US" smtClean="0"/>
              <a:t>10/3/2019</a:t>
            </a:fld>
            <a:endParaRPr lang="en-US" dirty="0"/>
          </a:p>
        </p:txBody>
      </p:sp>
      <p:sp>
        <p:nvSpPr>
          <p:cNvPr id="13" name="Slide Number Placeholder 12">
            <a:extLst>
              <a:ext uri="{FF2B5EF4-FFF2-40B4-BE49-F238E27FC236}">
                <a16:creationId xmlns:a16="http://schemas.microsoft.com/office/drawing/2014/main" id="{71015C06-962A-4453-884D-62D7E1D71272}"/>
              </a:ext>
            </a:extLst>
          </p:cNvPr>
          <p:cNvSpPr>
            <a:spLocks noGrp="1"/>
          </p:cNvSpPr>
          <p:nvPr>
            <p:ph type="sldNum" sz="quarter" idx="12"/>
          </p:nvPr>
        </p:nvSpPr>
        <p:spPr/>
        <p:txBody>
          <a:bodyPr/>
          <a:lstStyle/>
          <a:p>
            <a:fld id="{8C0C0C1D-488F-431E-BEAD-2CAAB816BF8B}" type="slidenum">
              <a:rPr lang="en-US" smtClean="0"/>
              <a:pPr/>
              <a:t>18</a:t>
            </a:fld>
            <a:endParaRPr lang="en-US" dirty="0"/>
          </a:p>
        </p:txBody>
      </p:sp>
    </p:spTree>
    <p:extLst>
      <p:ext uri="{BB962C8B-B14F-4D97-AF65-F5344CB8AC3E}">
        <p14:creationId xmlns:p14="http://schemas.microsoft.com/office/powerpoint/2010/main" val="15445452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137C1-0B66-4A7F-A764-A41301741290}"/>
              </a:ext>
            </a:extLst>
          </p:cNvPr>
          <p:cNvSpPr>
            <a:spLocks noGrp="1"/>
          </p:cNvSpPr>
          <p:nvPr>
            <p:ph type="title"/>
          </p:nvPr>
        </p:nvSpPr>
        <p:spPr/>
        <p:txBody>
          <a:bodyPr>
            <a:normAutofit fontScale="90000"/>
          </a:bodyPr>
          <a:lstStyle/>
          <a:p>
            <a:r>
              <a:rPr lang="en-US" cap="small" dirty="0">
                <a:solidFill>
                  <a:srgbClr val="334744"/>
                </a:solidFill>
                <a:latin typeface="Corbel" panose="020B0503020204020204" pitchFamily="34" charset="0"/>
              </a:rPr>
              <a:t> Power Line faults and contingencies</a:t>
            </a:r>
          </a:p>
        </p:txBody>
      </p:sp>
      <p:sp>
        <p:nvSpPr>
          <p:cNvPr id="12" name="TextBox 11">
            <a:extLst>
              <a:ext uri="{FF2B5EF4-FFF2-40B4-BE49-F238E27FC236}">
                <a16:creationId xmlns:a16="http://schemas.microsoft.com/office/drawing/2014/main" id="{F53E85A9-5B1B-4AE5-AA8B-9B823AE21623}"/>
              </a:ext>
            </a:extLst>
          </p:cNvPr>
          <p:cNvSpPr txBox="1"/>
          <p:nvPr/>
        </p:nvSpPr>
        <p:spPr>
          <a:xfrm>
            <a:off x="3733800" y="6143609"/>
            <a:ext cx="2133600" cy="338554"/>
          </a:xfrm>
          <a:prstGeom prst="rect">
            <a:avLst/>
          </a:prstGeom>
          <a:noFill/>
        </p:spPr>
        <p:txBody>
          <a:bodyPr wrap="square" rtlCol="0">
            <a:spAutoFit/>
          </a:bodyPr>
          <a:lstStyle/>
          <a:p>
            <a:r>
              <a:rPr lang="en-US" sz="1600" u="sng" dirty="0">
                <a:solidFill>
                  <a:srgbClr val="334744"/>
                </a:solidFill>
                <a:latin typeface="Corbel" panose="020B0503020204020204" pitchFamily="34" charset="0"/>
              </a:rPr>
              <a:t>Power Line Faults </a:t>
            </a:r>
          </a:p>
        </p:txBody>
      </p:sp>
      <p:pic>
        <p:nvPicPr>
          <p:cNvPr id="13" name="Picture 12">
            <a:extLst>
              <a:ext uri="{FF2B5EF4-FFF2-40B4-BE49-F238E27FC236}">
                <a16:creationId xmlns:a16="http://schemas.microsoft.com/office/drawing/2014/main" id="{1A283268-C16A-47A3-958E-0D45F62FB8FB}"/>
              </a:ext>
            </a:extLst>
          </p:cNvPr>
          <p:cNvPicPr>
            <a:picLocks noChangeAspect="1"/>
          </p:cNvPicPr>
          <p:nvPr/>
        </p:nvPicPr>
        <p:blipFill>
          <a:blip r:embed="rId2"/>
          <a:stretch>
            <a:fillRect/>
          </a:stretch>
        </p:blipFill>
        <p:spPr>
          <a:xfrm>
            <a:off x="457199" y="1376169"/>
            <a:ext cx="3886201" cy="2433831"/>
          </a:xfrm>
          <a:prstGeom prst="rect">
            <a:avLst/>
          </a:prstGeom>
          <a:effectLst>
            <a:innerShdw blurRad="114300">
              <a:prstClr val="black"/>
            </a:innerShdw>
          </a:effectLst>
        </p:spPr>
      </p:pic>
      <p:pic>
        <p:nvPicPr>
          <p:cNvPr id="14" name="Picture 13">
            <a:extLst>
              <a:ext uri="{FF2B5EF4-FFF2-40B4-BE49-F238E27FC236}">
                <a16:creationId xmlns:a16="http://schemas.microsoft.com/office/drawing/2014/main" id="{E7D48A82-5F5B-43E5-BFE0-622087295762}"/>
              </a:ext>
            </a:extLst>
          </p:cNvPr>
          <p:cNvPicPr>
            <a:picLocks noChangeAspect="1"/>
          </p:cNvPicPr>
          <p:nvPr/>
        </p:nvPicPr>
        <p:blipFill>
          <a:blip r:embed="rId3"/>
          <a:stretch>
            <a:fillRect/>
          </a:stretch>
        </p:blipFill>
        <p:spPr>
          <a:xfrm>
            <a:off x="4648200" y="1376169"/>
            <a:ext cx="4114800" cy="2433831"/>
          </a:xfrm>
          <a:prstGeom prst="rect">
            <a:avLst/>
          </a:prstGeom>
          <a:effectLst>
            <a:innerShdw blurRad="114300">
              <a:prstClr val="black"/>
            </a:innerShdw>
          </a:effectLst>
        </p:spPr>
      </p:pic>
      <p:pic>
        <p:nvPicPr>
          <p:cNvPr id="15" name="Picture 14">
            <a:extLst>
              <a:ext uri="{FF2B5EF4-FFF2-40B4-BE49-F238E27FC236}">
                <a16:creationId xmlns:a16="http://schemas.microsoft.com/office/drawing/2014/main" id="{C03FDF28-0B3B-4D89-9A60-0A04A133D84E}"/>
              </a:ext>
            </a:extLst>
          </p:cNvPr>
          <p:cNvPicPr>
            <a:picLocks noChangeAspect="1"/>
          </p:cNvPicPr>
          <p:nvPr/>
        </p:nvPicPr>
        <p:blipFill>
          <a:blip r:embed="rId4"/>
          <a:stretch>
            <a:fillRect/>
          </a:stretch>
        </p:blipFill>
        <p:spPr>
          <a:xfrm>
            <a:off x="476410" y="3884052"/>
            <a:ext cx="3866990" cy="2304023"/>
          </a:xfrm>
          <a:prstGeom prst="rect">
            <a:avLst/>
          </a:prstGeom>
          <a:effectLst>
            <a:innerShdw blurRad="114300">
              <a:prstClr val="black"/>
            </a:innerShdw>
          </a:effectLst>
        </p:spPr>
      </p:pic>
      <p:pic>
        <p:nvPicPr>
          <p:cNvPr id="16" name="Picture 15">
            <a:extLst>
              <a:ext uri="{FF2B5EF4-FFF2-40B4-BE49-F238E27FC236}">
                <a16:creationId xmlns:a16="http://schemas.microsoft.com/office/drawing/2014/main" id="{45FA676D-C20F-4538-9AA4-D380C246F53D}"/>
              </a:ext>
            </a:extLst>
          </p:cNvPr>
          <p:cNvPicPr>
            <a:picLocks noChangeAspect="1"/>
          </p:cNvPicPr>
          <p:nvPr/>
        </p:nvPicPr>
        <p:blipFill>
          <a:blip r:embed="rId5"/>
          <a:stretch>
            <a:fillRect/>
          </a:stretch>
        </p:blipFill>
        <p:spPr>
          <a:xfrm>
            <a:off x="4648200" y="3884052"/>
            <a:ext cx="4095590" cy="2304023"/>
          </a:xfrm>
          <a:prstGeom prst="rect">
            <a:avLst/>
          </a:prstGeom>
          <a:effectLst>
            <a:innerShdw blurRad="114300">
              <a:prstClr val="black"/>
            </a:innerShdw>
          </a:effectLst>
        </p:spPr>
      </p:pic>
      <p:sp>
        <p:nvSpPr>
          <p:cNvPr id="9" name="Date Placeholder 8">
            <a:extLst>
              <a:ext uri="{FF2B5EF4-FFF2-40B4-BE49-F238E27FC236}">
                <a16:creationId xmlns:a16="http://schemas.microsoft.com/office/drawing/2014/main" id="{B3BF1C93-6794-4C68-9032-0CD920B1FA12}"/>
              </a:ext>
            </a:extLst>
          </p:cNvPr>
          <p:cNvSpPr>
            <a:spLocks noGrp="1"/>
          </p:cNvSpPr>
          <p:nvPr>
            <p:ph type="dt" sz="half" idx="10"/>
          </p:nvPr>
        </p:nvSpPr>
        <p:spPr/>
        <p:txBody>
          <a:bodyPr/>
          <a:lstStyle/>
          <a:p>
            <a:fld id="{228CF8F8-97DF-4D95-BAEC-78FE13D1CC61}" type="datetime1">
              <a:rPr lang="en-US" smtClean="0"/>
              <a:t>10/3/2019</a:t>
            </a:fld>
            <a:endParaRPr lang="en-US" dirty="0"/>
          </a:p>
        </p:txBody>
      </p:sp>
      <p:sp>
        <p:nvSpPr>
          <p:cNvPr id="10" name="Slide Number Placeholder 9">
            <a:extLst>
              <a:ext uri="{FF2B5EF4-FFF2-40B4-BE49-F238E27FC236}">
                <a16:creationId xmlns:a16="http://schemas.microsoft.com/office/drawing/2014/main" id="{61016342-5861-4F2F-B657-064AA071703A}"/>
              </a:ext>
            </a:extLst>
          </p:cNvPr>
          <p:cNvSpPr>
            <a:spLocks noGrp="1"/>
          </p:cNvSpPr>
          <p:nvPr>
            <p:ph type="sldNum" sz="quarter" idx="12"/>
          </p:nvPr>
        </p:nvSpPr>
        <p:spPr/>
        <p:txBody>
          <a:bodyPr/>
          <a:lstStyle/>
          <a:p>
            <a:fld id="{8C0C0C1D-488F-431E-BEAD-2CAAB816BF8B}" type="slidenum">
              <a:rPr lang="en-US" smtClean="0"/>
              <a:pPr/>
              <a:t>19</a:t>
            </a:fld>
            <a:endParaRPr lang="en-US" dirty="0"/>
          </a:p>
        </p:txBody>
      </p:sp>
    </p:spTree>
    <p:extLst>
      <p:ext uri="{BB962C8B-B14F-4D97-AF65-F5344CB8AC3E}">
        <p14:creationId xmlns:p14="http://schemas.microsoft.com/office/powerpoint/2010/main" val="10478570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295400"/>
            <a:ext cx="8229600" cy="1600200"/>
          </a:xfrm>
        </p:spPr>
        <p:txBody>
          <a:bodyPr>
            <a:normAutofit/>
          </a:bodyPr>
          <a:lstStyle/>
          <a:p>
            <a:r>
              <a:rPr lang="en-US" sz="3200" dirty="0">
                <a:latin typeface="Corbel" panose="020B0503020204020204" pitchFamily="34" charset="0"/>
              </a:rPr>
              <a:t>By</a:t>
            </a:r>
            <a:br>
              <a:rPr lang="en-US" sz="3200" dirty="0">
                <a:latin typeface="Corbel" panose="020B0503020204020204" pitchFamily="34" charset="0"/>
              </a:rPr>
            </a:br>
            <a:r>
              <a:rPr lang="en-US" sz="3200" dirty="0">
                <a:latin typeface="Corbel" panose="020B0503020204020204" pitchFamily="34" charset="0"/>
              </a:rPr>
              <a:t> </a:t>
            </a:r>
            <a:r>
              <a:rPr lang="en-US" sz="3200" dirty="0">
                <a:latin typeface="Corbel" panose="020B0503020204020204" pitchFamily="34" charset="0"/>
                <a:cs typeface="Gisha" pitchFamily="34" charset="-79"/>
              </a:rPr>
              <a:t>Abdul Wahab</a:t>
            </a:r>
            <a:br>
              <a:rPr lang="en-US" sz="3200" dirty="0">
                <a:latin typeface="Corbel" panose="020B0503020204020204" pitchFamily="34" charset="0"/>
                <a:cs typeface="Gisha" pitchFamily="34" charset="-79"/>
              </a:rPr>
            </a:br>
            <a:r>
              <a:rPr lang="en-US" sz="3200" dirty="0">
                <a:latin typeface="Corbel" panose="020B0503020204020204" pitchFamily="34" charset="0"/>
                <a:cs typeface="Gisha" pitchFamily="34" charset="-79"/>
              </a:rPr>
              <a:t>19132</a:t>
            </a:r>
          </a:p>
        </p:txBody>
      </p:sp>
      <p:sp>
        <p:nvSpPr>
          <p:cNvPr id="4" name="Title 1"/>
          <p:cNvSpPr txBox="1">
            <a:spLocks/>
          </p:cNvSpPr>
          <p:nvPr/>
        </p:nvSpPr>
        <p:spPr>
          <a:xfrm>
            <a:off x="609600" y="3962400"/>
            <a:ext cx="8229600" cy="1828800"/>
          </a:xfrm>
          <a:prstGeom prst="rect">
            <a:avLst/>
          </a:prstGeom>
        </p:spPr>
        <p:txBody>
          <a:bodyPr vert="horz" lIns="91440" tIns="45720" rIns="91440" bIns="45720" rtlCol="0" anchor="ctr">
            <a:normAutofit fontScale="60000" lnSpcReduction="20000"/>
          </a:bodyPr>
          <a:lstStyle/>
          <a:p>
            <a:pPr marL="0" marR="0" lvl="0" indent="0" algn="ctr" defTabSz="914400" rtl="0" eaLnBrk="1" fontAlgn="auto" latinLnBrk="0" hangingPunct="1">
              <a:lnSpc>
                <a:spcPct val="17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tx1"/>
                </a:solidFill>
                <a:effectLst/>
                <a:uLnTx/>
                <a:uFillTx/>
                <a:latin typeface="OptimusPrinceps" pitchFamily="2" charset="0"/>
                <a:ea typeface="+mj-ea"/>
                <a:cs typeface="+mj-cs"/>
              </a:rPr>
              <a:t>Supervised</a:t>
            </a:r>
            <a:r>
              <a:rPr kumimoji="0" lang="en-US" sz="4400" b="0" i="0" u="none" strike="noStrike" kern="1200" cap="none" spc="0" normalizeH="0" noProof="0" dirty="0">
                <a:ln>
                  <a:noFill/>
                </a:ln>
                <a:solidFill>
                  <a:schemeClr val="tx1"/>
                </a:solidFill>
                <a:effectLst/>
                <a:uLnTx/>
                <a:uFillTx/>
                <a:latin typeface="OptimusPrinceps" pitchFamily="2" charset="0"/>
                <a:ea typeface="+mj-ea"/>
                <a:cs typeface="+mj-cs"/>
              </a:rPr>
              <a:t> By</a:t>
            </a:r>
            <a:br>
              <a:rPr kumimoji="0" lang="en-US" sz="4400" b="0" i="0" u="none" strike="noStrike" kern="1200" cap="none" spc="0" normalizeH="0" baseline="0" noProof="0" dirty="0">
                <a:ln>
                  <a:noFill/>
                </a:ln>
                <a:solidFill>
                  <a:schemeClr val="tx1"/>
                </a:solidFill>
                <a:effectLst/>
                <a:uLnTx/>
                <a:uFillTx/>
                <a:latin typeface="OptimusPrinceps" pitchFamily="2" charset="0"/>
                <a:ea typeface="+mj-ea"/>
                <a:cs typeface="+mj-cs"/>
              </a:rPr>
            </a:br>
            <a:r>
              <a:rPr kumimoji="0" lang="en-US" sz="4400" b="0" i="0" u="none" strike="noStrike" kern="1200" cap="none" spc="0" normalizeH="0" baseline="0" noProof="0" dirty="0">
                <a:ln>
                  <a:noFill/>
                </a:ln>
                <a:solidFill>
                  <a:schemeClr val="tx1"/>
                </a:solidFill>
                <a:effectLst/>
                <a:uLnTx/>
                <a:uFillTx/>
                <a:latin typeface="Gisha" pitchFamily="34" charset="-79"/>
                <a:ea typeface="+mj-ea"/>
                <a:cs typeface="Gisha" pitchFamily="34" charset="-79"/>
              </a:rPr>
              <a:t>Dr. Muhammad Zubair</a:t>
            </a:r>
            <a:br>
              <a:rPr kumimoji="0" lang="en-US" sz="4400" b="0" i="0" u="none" strike="noStrike" kern="1200" cap="none" spc="0" normalizeH="0" baseline="0" noProof="0" dirty="0">
                <a:ln>
                  <a:noFill/>
                </a:ln>
                <a:solidFill>
                  <a:schemeClr val="tx1"/>
                </a:solidFill>
                <a:effectLst/>
                <a:uLnTx/>
                <a:uFillTx/>
                <a:latin typeface="Gisha" pitchFamily="34" charset="-79"/>
                <a:ea typeface="+mj-ea"/>
                <a:cs typeface="Gisha" pitchFamily="34" charset="-79"/>
              </a:rPr>
            </a:br>
            <a:r>
              <a:rPr kumimoji="0" lang="en-US" sz="4400" b="0" i="0" u="none" strike="noStrike" kern="1200" cap="none" spc="0" normalizeH="0" baseline="0" noProof="0" dirty="0">
                <a:ln>
                  <a:noFill/>
                </a:ln>
                <a:solidFill>
                  <a:schemeClr val="tx1"/>
                </a:solidFill>
                <a:effectLst/>
                <a:uLnTx/>
                <a:uFillTx/>
                <a:latin typeface="Gisha" pitchFamily="34" charset="-79"/>
                <a:ea typeface="+mj-ea"/>
                <a:cs typeface="Gisha" pitchFamily="34" charset="-79"/>
              </a:rPr>
              <a:t>designation</a:t>
            </a:r>
          </a:p>
        </p:txBody>
      </p:sp>
      <p:sp>
        <p:nvSpPr>
          <p:cNvPr id="10" name="Date Placeholder 9">
            <a:extLst>
              <a:ext uri="{FF2B5EF4-FFF2-40B4-BE49-F238E27FC236}">
                <a16:creationId xmlns:a16="http://schemas.microsoft.com/office/drawing/2014/main" id="{C9EDF37B-C9AC-4858-9984-757A2DB78947}"/>
              </a:ext>
            </a:extLst>
          </p:cNvPr>
          <p:cNvSpPr>
            <a:spLocks noGrp="1"/>
          </p:cNvSpPr>
          <p:nvPr>
            <p:ph type="dt" sz="half" idx="10"/>
          </p:nvPr>
        </p:nvSpPr>
        <p:spPr/>
        <p:txBody>
          <a:bodyPr/>
          <a:lstStyle/>
          <a:p>
            <a:fld id="{1091BEF6-86AD-4D9E-9665-9F5C2C0FE4EB}" type="datetime1">
              <a:rPr lang="en-US" smtClean="0"/>
              <a:t>10/3/2019</a:t>
            </a:fld>
            <a:endParaRPr lang="en-US" dirty="0"/>
          </a:p>
        </p:txBody>
      </p:sp>
      <p:sp>
        <p:nvSpPr>
          <p:cNvPr id="11" name="Slide Number Placeholder 10">
            <a:extLst>
              <a:ext uri="{FF2B5EF4-FFF2-40B4-BE49-F238E27FC236}">
                <a16:creationId xmlns:a16="http://schemas.microsoft.com/office/drawing/2014/main" id="{99B88FC1-EB51-4540-8C58-C0468A8384F2}"/>
              </a:ext>
            </a:extLst>
          </p:cNvPr>
          <p:cNvSpPr>
            <a:spLocks noGrp="1"/>
          </p:cNvSpPr>
          <p:nvPr>
            <p:ph type="sldNum" sz="quarter" idx="12"/>
          </p:nvPr>
        </p:nvSpPr>
        <p:spPr/>
        <p:txBody>
          <a:bodyPr/>
          <a:lstStyle/>
          <a:p>
            <a:fld id="{8C0C0C1D-488F-431E-BEAD-2CAAB816BF8B}" type="slidenum">
              <a:rPr lang="en-US" smtClean="0"/>
              <a:pPr/>
              <a:t>2</a:t>
            </a:fld>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141C3-D3C1-4D2F-A7DB-9AD20CB7C98B}"/>
              </a:ext>
            </a:extLst>
          </p:cNvPr>
          <p:cNvSpPr>
            <a:spLocks noGrp="1"/>
          </p:cNvSpPr>
          <p:nvPr>
            <p:ph type="title"/>
          </p:nvPr>
        </p:nvSpPr>
        <p:spPr>
          <a:xfrm>
            <a:off x="457200" y="274638"/>
            <a:ext cx="8229600" cy="1143000"/>
          </a:xfrm>
        </p:spPr>
        <p:txBody>
          <a:bodyPr>
            <a:normAutofit fontScale="90000"/>
          </a:bodyPr>
          <a:lstStyle/>
          <a:p>
            <a:r>
              <a:rPr lang="en-US" cap="small" dirty="0">
                <a:solidFill>
                  <a:srgbClr val="334744"/>
                </a:solidFill>
                <a:latin typeface="Corbel" panose="020B0503020204020204" pitchFamily="34" charset="0"/>
              </a:rPr>
              <a:t> Power Line faults and contingencies</a:t>
            </a:r>
          </a:p>
        </p:txBody>
      </p:sp>
      <p:sp>
        <p:nvSpPr>
          <p:cNvPr id="4" name="TextBox 3">
            <a:extLst>
              <a:ext uri="{FF2B5EF4-FFF2-40B4-BE49-F238E27FC236}">
                <a16:creationId xmlns:a16="http://schemas.microsoft.com/office/drawing/2014/main" id="{085BFBE0-577C-4614-80F5-9F585ED46837}"/>
              </a:ext>
            </a:extLst>
          </p:cNvPr>
          <p:cNvSpPr txBox="1"/>
          <p:nvPr/>
        </p:nvSpPr>
        <p:spPr>
          <a:xfrm>
            <a:off x="3733800" y="6143609"/>
            <a:ext cx="2133600" cy="338554"/>
          </a:xfrm>
          <a:prstGeom prst="rect">
            <a:avLst/>
          </a:prstGeom>
          <a:noFill/>
        </p:spPr>
        <p:txBody>
          <a:bodyPr wrap="square" rtlCol="0">
            <a:spAutoFit/>
          </a:bodyPr>
          <a:lstStyle/>
          <a:p>
            <a:r>
              <a:rPr lang="en-US" sz="1600" u="sng" dirty="0">
                <a:latin typeface="Corbel" panose="020B0503020204020204" pitchFamily="34" charset="0"/>
              </a:rPr>
              <a:t>Line Maintenance</a:t>
            </a:r>
          </a:p>
        </p:txBody>
      </p:sp>
      <p:pic>
        <p:nvPicPr>
          <p:cNvPr id="5" name="Picture 4">
            <a:extLst>
              <a:ext uri="{FF2B5EF4-FFF2-40B4-BE49-F238E27FC236}">
                <a16:creationId xmlns:a16="http://schemas.microsoft.com/office/drawing/2014/main" id="{581A4273-5591-4DD9-BB61-4E9D6568F2D9}"/>
              </a:ext>
            </a:extLst>
          </p:cNvPr>
          <p:cNvPicPr>
            <a:picLocks noChangeAspect="1"/>
          </p:cNvPicPr>
          <p:nvPr/>
        </p:nvPicPr>
        <p:blipFill>
          <a:blip r:embed="rId2"/>
          <a:stretch>
            <a:fillRect/>
          </a:stretch>
        </p:blipFill>
        <p:spPr>
          <a:xfrm>
            <a:off x="609600" y="1417638"/>
            <a:ext cx="8229600" cy="4770437"/>
          </a:xfrm>
          <a:prstGeom prst="rect">
            <a:avLst/>
          </a:prstGeom>
          <a:effectLst>
            <a:outerShdw blurRad="63500" sx="102000" sy="102000" algn="ctr" rotWithShape="0">
              <a:prstClr val="black">
                <a:alpha val="40000"/>
              </a:prstClr>
            </a:outerShdw>
          </a:effectLst>
        </p:spPr>
      </p:pic>
      <p:sp>
        <p:nvSpPr>
          <p:cNvPr id="11" name="Date Placeholder 10">
            <a:extLst>
              <a:ext uri="{FF2B5EF4-FFF2-40B4-BE49-F238E27FC236}">
                <a16:creationId xmlns:a16="http://schemas.microsoft.com/office/drawing/2014/main" id="{5DD9E364-0597-4835-A6EC-B45C968437E6}"/>
              </a:ext>
            </a:extLst>
          </p:cNvPr>
          <p:cNvSpPr>
            <a:spLocks noGrp="1"/>
          </p:cNvSpPr>
          <p:nvPr>
            <p:ph type="dt" sz="half" idx="10"/>
          </p:nvPr>
        </p:nvSpPr>
        <p:spPr/>
        <p:txBody>
          <a:bodyPr/>
          <a:lstStyle/>
          <a:p>
            <a:fld id="{B3314DB6-243C-43B5-A998-710CB5503889}" type="datetime1">
              <a:rPr lang="en-US" smtClean="0"/>
              <a:t>10/3/2019</a:t>
            </a:fld>
            <a:endParaRPr lang="en-US" dirty="0"/>
          </a:p>
        </p:txBody>
      </p:sp>
      <p:sp>
        <p:nvSpPr>
          <p:cNvPr id="12" name="Slide Number Placeholder 11">
            <a:extLst>
              <a:ext uri="{FF2B5EF4-FFF2-40B4-BE49-F238E27FC236}">
                <a16:creationId xmlns:a16="http://schemas.microsoft.com/office/drawing/2014/main" id="{E66D83CD-C1A4-4A97-8F4E-274255FBEC18}"/>
              </a:ext>
            </a:extLst>
          </p:cNvPr>
          <p:cNvSpPr>
            <a:spLocks noGrp="1"/>
          </p:cNvSpPr>
          <p:nvPr>
            <p:ph type="sldNum" sz="quarter" idx="12"/>
          </p:nvPr>
        </p:nvSpPr>
        <p:spPr/>
        <p:txBody>
          <a:bodyPr/>
          <a:lstStyle/>
          <a:p>
            <a:fld id="{8C0C0C1D-488F-431E-BEAD-2CAAB816BF8B}" type="slidenum">
              <a:rPr lang="en-US" smtClean="0"/>
              <a:pPr/>
              <a:t>20</a:t>
            </a:fld>
            <a:endParaRPr lang="en-US" dirty="0"/>
          </a:p>
        </p:txBody>
      </p:sp>
    </p:spTree>
    <p:extLst>
      <p:ext uri="{BB962C8B-B14F-4D97-AF65-F5344CB8AC3E}">
        <p14:creationId xmlns:p14="http://schemas.microsoft.com/office/powerpoint/2010/main" val="317835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E8A66-A71A-47E0-8C3A-B5DEDE7AE95D}"/>
              </a:ext>
            </a:extLst>
          </p:cNvPr>
          <p:cNvSpPr>
            <a:spLocks noGrp="1"/>
          </p:cNvSpPr>
          <p:nvPr>
            <p:ph type="title"/>
          </p:nvPr>
        </p:nvSpPr>
        <p:spPr/>
        <p:txBody>
          <a:bodyPr/>
          <a:lstStyle/>
          <a:p>
            <a:r>
              <a:rPr lang="sv-SE" cap="small" dirty="0">
                <a:solidFill>
                  <a:srgbClr val="334744"/>
                </a:solidFill>
                <a:latin typeface="Corbel" panose="020B0503020204020204" pitchFamily="34" charset="0"/>
              </a:rPr>
              <a:t> Cyber Attack on Power System</a:t>
            </a:r>
            <a:endParaRPr lang="en-US" cap="small" dirty="0">
              <a:solidFill>
                <a:srgbClr val="334744"/>
              </a:solidFill>
              <a:latin typeface="Corbel" panose="020B0503020204020204" pitchFamily="34" charset="0"/>
            </a:endParaRPr>
          </a:p>
        </p:txBody>
      </p:sp>
      <p:pic>
        <p:nvPicPr>
          <p:cNvPr id="4" name="Picture 3">
            <a:extLst>
              <a:ext uri="{FF2B5EF4-FFF2-40B4-BE49-F238E27FC236}">
                <a16:creationId xmlns:a16="http://schemas.microsoft.com/office/drawing/2014/main" id="{9A1BA7E0-2C49-4D19-879B-0CD0094DDBB5}"/>
              </a:ext>
            </a:extLst>
          </p:cNvPr>
          <p:cNvPicPr>
            <a:picLocks noChangeAspect="1"/>
          </p:cNvPicPr>
          <p:nvPr/>
        </p:nvPicPr>
        <p:blipFill>
          <a:blip r:embed="rId2"/>
          <a:stretch>
            <a:fillRect/>
          </a:stretch>
        </p:blipFill>
        <p:spPr>
          <a:xfrm>
            <a:off x="489626" y="1417638"/>
            <a:ext cx="8229600" cy="4770437"/>
          </a:xfrm>
          <a:prstGeom prst="rect">
            <a:avLst/>
          </a:prstGeom>
          <a:solidFill>
            <a:schemeClr val="bg1"/>
          </a:solidFill>
          <a:effectLst>
            <a:outerShdw blurRad="63500" sx="102000" sy="102000" algn="ctr" rotWithShape="0">
              <a:prstClr val="black">
                <a:alpha val="40000"/>
              </a:prstClr>
            </a:outerShdw>
          </a:effectLst>
        </p:spPr>
      </p:pic>
      <p:sp>
        <p:nvSpPr>
          <p:cNvPr id="5" name="TextBox 4">
            <a:extLst>
              <a:ext uri="{FF2B5EF4-FFF2-40B4-BE49-F238E27FC236}">
                <a16:creationId xmlns:a16="http://schemas.microsoft.com/office/drawing/2014/main" id="{5AEB9A66-1F11-4ED4-A942-EA72E1A80D04}"/>
              </a:ext>
            </a:extLst>
          </p:cNvPr>
          <p:cNvSpPr txBox="1"/>
          <p:nvPr/>
        </p:nvSpPr>
        <p:spPr>
          <a:xfrm>
            <a:off x="3657600" y="6090905"/>
            <a:ext cx="2133600" cy="338554"/>
          </a:xfrm>
          <a:prstGeom prst="rect">
            <a:avLst/>
          </a:prstGeom>
          <a:noFill/>
        </p:spPr>
        <p:txBody>
          <a:bodyPr wrap="square" rtlCol="0">
            <a:spAutoFit/>
          </a:bodyPr>
          <a:lstStyle/>
          <a:p>
            <a:r>
              <a:rPr lang="en-US" sz="1600" u="sng" dirty="0">
                <a:latin typeface="Corbel" panose="020B0503020204020204" pitchFamily="34" charset="0"/>
              </a:rPr>
              <a:t>Data Injection Attack</a:t>
            </a:r>
          </a:p>
        </p:txBody>
      </p:sp>
      <p:sp>
        <p:nvSpPr>
          <p:cNvPr id="11" name="Date Placeholder 10">
            <a:extLst>
              <a:ext uri="{FF2B5EF4-FFF2-40B4-BE49-F238E27FC236}">
                <a16:creationId xmlns:a16="http://schemas.microsoft.com/office/drawing/2014/main" id="{B8D61884-2E76-4FA6-AAC9-9E705CC1C941}"/>
              </a:ext>
            </a:extLst>
          </p:cNvPr>
          <p:cNvSpPr>
            <a:spLocks noGrp="1"/>
          </p:cNvSpPr>
          <p:nvPr>
            <p:ph type="dt" sz="half" idx="10"/>
          </p:nvPr>
        </p:nvSpPr>
        <p:spPr/>
        <p:txBody>
          <a:bodyPr/>
          <a:lstStyle/>
          <a:p>
            <a:fld id="{582E74BC-CF1E-4283-8D9A-25F3E0FA068F}" type="datetime1">
              <a:rPr lang="en-US" smtClean="0"/>
              <a:t>10/3/2019</a:t>
            </a:fld>
            <a:endParaRPr lang="en-US" dirty="0"/>
          </a:p>
        </p:txBody>
      </p:sp>
      <p:sp>
        <p:nvSpPr>
          <p:cNvPr id="12" name="Slide Number Placeholder 11">
            <a:extLst>
              <a:ext uri="{FF2B5EF4-FFF2-40B4-BE49-F238E27FC236}">
                <a16:creationId xmlns:a16="http://schemas.microsoft.com/office/drawing/2014/main" id="{61F246AC-9709-45A9-8AEE-C30D7CD6FDE1}"/>
              </a:ext>
            </a:extLst>
          </p:cNvPr>
          <p:cNvSpPr>
            <a:spLocks noGrp="1"/>
          </p:cNvSpPr>
          <p:nvPr>
            <p:ph type="sldNum" sz="quarter" idx="12"/>
          </p:nvPr>
        </p:nvSpPr>
        <p:spPr/>
        <p:txBody>
          <a:bodyPr/>
          <a:lstStyle/>
          <a:p>
            <a:fld id="{8C0C0C1D-488F-431E-BEAD-2CAAB816BF8B}" type="slidenum">
              <a:rPr lang="en-US" smtClean="0"/>
              <a:pPr/>
              <a:t>21</a:t>
            </a:fld>
            <a:endParaRPr lang="en-US" dirty="0"/>
          </a:p>
        </p:txBody>
      </p:sp>
    </p:spTree>
    <p:extLst>
      <p:ext uri="{BB962C8B-B14F-4D97-AF65-F5344CB8AC3E}">
        <p14:creationId xmlns:p14="http://schemas.microsoft.com/office/powerpoint/2010/main" val="18174275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72F6C-BE97-40DB-9430-CB3D73FD8835}"/>
              </a:ext>
            </a:extLst>
          </p:cNvPr>
          <p:cNvSpPr>
            <a:spLocks noGrp="1"/>
          </p:cNvSpPr>
          <p:nvPr>
            <p:ph type="title"/>
          </p:nvPr>
        </p:nvSpPr>
        <p:spPr/>
        <p:txBody>
          <a:bodyPr/>
          <a:lstStyle/>
          <a:p>
            <a:r>
              <a:rPr lang="sv-SE" cap="small" dirty="0">
                <a:solidFill>
                  <a:srgbClr val="334744"/>
                </a:solidFill>
                <a:latin typeface="Corbel" panose="020B0503020204020204" pitchFamily="34" charset="0"/>
              </a:rPr>
              <a:t> Cyber Attack on Power System</a:t>
            </a:r>
            <a:endParaRPr lang="en-US" cap="small" dirty="0">
              <a:solidFill>
                <a:srgbClr val="334744"/>
              </a:solidFill>
              <a:latin typeface="Corbel" panose="020B0503020204020204" pitchFamily="34" charset="0"/>
            </a:endParaRPr>
          </a:p>
        </p:txBody>
      </p:sp>
      <p:pic>
        <p:nvPicPr>
          <p:cNvPr id="4" name="Picture 3">
            <a:extLst>
              <a:ext uri="{FF2B5EF4-FFF2-40B4-BE49-F238E27FC236}">
                <a16:creationId xmlns:a16="http://schemas.microsoft.com/office/drawing/2014/main" id="{FF05B07A-2AC2-4A0A-A11A-F6D67A6BB184}"/>
              </a:ext>
            </a:extLst>
          </p:cNvPr>
          <p:cNvPicPr>
            <a:picLocks noChangeAspect="1"/>
          </p:cNvPicPr>
          <p:nvPr/>
        </p:nvPicPr>
        <p:blipFill>
          <a:blip r:embed="rId2"/>
          <a:stretch>
            <a:fillRect/>
          </a:stretch>
        </p:blipFill>
        <p:spPr>
          <a:xfrm>
            <a:off x="609600" y="1417637"/>
            <a:ext cx="8077200" cy="4770437"/>
          </a:xfrm>
          <a:prstGeom prst="rect">
            <a:avLst/>
          </a:prstGeom>
        </p:spPr>
      </p:pic>
      <p:sp>
        <p:nvSpPr>
          <p:cNvPr id="5" name="TextBox 4">
            <a:extLst>
              <a:ext uri="{FF2B5EF4-FFF2-40B4-BE49-F238E27FC236}">
                <a16:creationId xmlns:a16="http://schemas.microsoft.com/office/drawing/2014/main" id="{EFE1623C-F88F-4E87-A629-322B2C49B25B}"/>
              </a:ext>
            </a:extLst>
          </p:cNvPr>
          <p:cNvSpPr txBox="1"/>
          <p:nvPr/>
        </p:nvSpPr>
        <p:spPr>
          <a:xfrm>
            <a:off x="3621526" y="6101935"/>
            <a:ext cx="2053347" cy="338554"/>
          </a:xfrm>
          <a:prstGeom prst="rect">
            <a:avLst/>
          </a:prstGeom>
          <a:noFill/>
        </p:spPr>
        <p:txBody>
          <a:bodyPr wrap="square" rtlCol="0">
            <a:spAutoFit/>
          </a:bodyPr>
          <a:lstStyle/>
          <a:p>
            <a:r>
              <a:rPr lang="en-US" sz="1600" u="sng" dirty="0">
                <a:latin typeface="Corbel" panose="020B0503020204020204" pitchFamily="34" charset="0"/>
              </a:rPr>
              <a:t>Command Attack</a:t>
            </a:r>
          </a:p>
        </p:txBody>
      </p:sp>
      <p:sp>
        <p:nvSpPr>
          <p:cNvPr id="11" name="Date Placeholder 10">
            <a:extLst>
              <a:ext uri="{FF2B5EF4-FFF2-40B4-BE49-F238E27FC236}">
                <a16:creationId xmlns:a16="http://schemas.microsoft.com/office/drawing/2014/main" id="{D14B7356-1F40-4166-8C8F-B8364A89CC2A}"/>
              </a:ext>
            </a:extLst>
          </p:cNvPr>
          <p:cNvSpPr>
            <a:spLocks noGrp="1"/>
          </p:cNvSpPr>
          <p:nvPr>
            <p:ph type="dt" sz="half" idx="10"/>
          </p:nvPr>
        </p:nvSpPr>
        <p:spPr/>
        <p:txBody>
          <a:bodyPr/>
          <a:lstStyle/>
          <a:p>
            <a:fld id="{F5BEAD90-38C9-4116-828D-B1351EB43198}" type="datetime1">
              <a:rPr lang="en-US" smtClean="0"/>
              <a:t>10/3/2019</a:t>
            </a:fld>
            <a:endParaRPr lang="en-US" dirty="0"/>
          </a:p>
        </p:txBody>
      </p:sp>
      <p:sp>
        <p:nvSpPr>
          <p:cNvPr id="12" name="Slide Number Placeholder 11">
            <a:extLst>
              <a:ext uri="{FF2B5EF4-FFF2-40B4-BE49-F238E27FC236}">
                <a16:creationId xmlns:a16="http://schemas.microsoft.com/office/drawing/2014/main" id="{C13047D4-9D4A-4C79-8E7E-C4024D5F1495}"/>
              </a:ext>
            </a:extLst>
          </p:cNvPr>
          <p:cNvSpPr>
            <a:spLocks noGrp="1"/>
          </p:cNvSpPr>
          <p:nvPr>
            <p:ph type="sldNum" sz="quarter" idx="12"/>
          </p:nvPr>
        </p:nvSpPr>
        <p:spPr/>
        <p:txBody>
          <a:bodyPr/>
          <a:lstStyle/>
          <a:p>
            <a:fld id="{8C0C0C1D-488F-431E-BEAD-2CAAB816BF8B}" type="slidenum">
              <a:rPr lang="en-US" smtClean="0"/>
              <a:pPr/>
              <a:t>22</a:t>
            </a:fld>
            <a:endParaRPr lang="en-US" dirty="0"/>
          </a:p>
        </p:txBody>
      </p:sp>
    </p:spTree>
    <p:extLst>
      <p:ext uri="{BB962C8B-B14F-4D97-AF65-F5344CB8AC3E}">
        <p14:creationId xmlns:p14="http://schemas.microsoft.com/office/powerpoint/2010/main" val="15257930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2ED42-AE46-4389-AC48-EC817A8C72B1}"/>
              </a:ext>
            </a:extLst>
          </p:cNvPr>
          <p:cNvSpPr>
            <a:spLocks noGrp="1"/>
          </p:cNvSpPr>
          <p:nvPr>
            <p:ph type="title"/>
          </p:nvPr>
        </p:nvSpPr>
        <p:spPr/>
        <p:txBody>
          <a:bodyPr/>
          <a:lstStyle/>
          <a:p>
            <a:r>
              <a:rPr lang="en-US" cap="small" dirty="0">
                <a:solidFill>
                  <a:srgbClr val="334744"/>
                </a:solidFill>
                <a:latin typeface="Corbel" panose="020B0503020204020204" pitchFamily="34" charset="0"/>
              </a:rPr>
              <a:t> Decision Engine (DE)</a:t>
            </a:r>
          </a:p>
        </p:txBody>
      </p:sp>
      <p:sp>
        <p:nvSpPr>
          <p:cNvPr id="7" name="TextBox 6">
            <a:extLst>
              <a:ext uri="{FF2B5EF4-FFF2-40B4-BE49-F238E27FC236}">
                <a16:creationId xmlns:a16="http://schemas.microsoft.com/office/drawing/2014/main" id="{1AA93C1C-ABF2-437B-A080-8EA8838E4321}"/>
              </a:ext>
            </a:extLst>
          </p:cNvPr>
          <p:cNvSpPr txBox="1"/>
          <p:nvPr/>
        </p:nvSpPr>
        <p:spPr>
          <a:xfrm>
            <a:off x="457770" y="1497574"/>
            <a:ext cx="8381430" cy="4663440"/>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noAutofit/>
          </a:bodyPr>
          <a:lstStyle/>
          <a:p>
            <a:pPr marL="398463" indent="-398463" algn="just">
              <a:lnSpc>
                <a:spcPct val="150000"/>
              </a:lnSpc>
              <a:buClr>
                <a:srgbClr val="C00000"/>
              </a:buClr>
              <a:buSzPct val="80000"/>
              <a:buFont typeface="Wingdings" pitchFamily="2" charset="2"/>
              <a:buChar char="q"/>
            </a:pPr>
            <a:endParaRPr lang="en-US" sz="2400" dirty="0">
              <a:solidFill>
                <a:srgbClr val="334744"/>
              </a:solidFill>
              <a:latin typeface="Corbel" pitchFamily="34" charset="0"/>
              <a:ea typeface="Arial Unicode MS" pitchFamily="34" charset="-128"/>
              <a:cs typeface="Arial Unicode MS" pitchFamily="34" charset="-128"/>
            </a:endParaRPr>
          </a:p>
          <a:p>
            <a:pPr marL="398463" indent="-398463" algn="just">
              <a:lnSpc>
                <a:spcPct val="150000"/>
              </a:lnSpc>
              <a:buClr>
                <a:srgbClr val="C00000"/>
              </a:buClr>
              <a:buSzPct val="80000"/>
              <a:buFont typeface="Wingdings" pitchFamily="2" charset="2"/>
              <a:buChar char="q"/>
            </a:pPr>
            <a:endParaRPr lang="en-US" sz="2400" dirty="0">
              <a:solidFill>
                <a:srgbClr val="334744"/>
              </a:solidFill>
              <a:latin typeface="Corbel" pitchFamily="34" charset="0"/>
              <a:ea typeface="Arial Unicode MS" pitchFamily="34" charset="-128"/>
              <a:cs typeface="Arial Unicode MS" pitchFamily="34" charset="-128"/>
            </a:endParaRPr>
          </a:p>
          <a:p>
            <a:pPr marL="398463" indent="-398463" algn="just">
              <a:lnSpc>
                <a:spcPct val="150000"/>
              </a:lnSpc>
              <a:buClr>
                <a:srgbClr val="C00000"/>
              </a:buClr>
              <a:buSzPct val="80000"/>
              <a:buFont typeface="Wingdings" pitchFamily="2" charset="2"/>
              <a:buChar char="q"/>
            </a:pPr>
            <a:endParaRPr lang="en-US" sz="2400" dirty="0">
              <a:solidFill>
                <a:srgbClr val="334744"/>
              </a:solidFill>
              <a:latin typeface="Corbel" pitchFamily="34" charset="0"/>
              <a:ea typeface="Arial Unicode MS" pitchFamily="34" charset="-128"/>
              <a:cs typeface="Arial Unicode MS" pitchFamily="34" charset="-128"/>
            </a:endParaRPr>
          </a:p>
          <a:p>
            <a:pPr marL="398463" indent="-398463" algn="just">
              <a:lnSpc>
                <a:spcPct val="150000"/>
              </a:lnSpc>
              <a:buClr>
                <a:srgbClr val="C00000"/>
              </a:buClr>
              <a:buSzPct val="80000"/>
              <a:buFont typeface="Wingdings" pitchFamily="2" charset="2"/>
              <a:buChar char="q"/>
            </a:pPr>
            <a:endParaRPr lang="en-US" sz="2400" dirty="0">
              <a:solidFill>
                <a:srgbClr val="334744"/>
              </a:solidFill>
              <a:latin typeface="Corbel" pitchFamily="34" charset="0"/>
              <a:ea typeface="Arial Unicode MS" pitchFamily="34" charset="-128"/>
              <a:cs typeface="Arial Unicode MS" pitchFamily="34" charset="-128"/>
            </a:endParaRPr>
          </a:p>
          <a:p>
            <a:pPr marL="398463" indent="-398463" algn="just">
              <a:lnSpc>
                <a:spcPct val="150000"/>
              </a:lnSpc>
              <a:buClr>
                <a:srgbClr val="C00000"/>
              </a:buClr>
              <a:buSzPct val="80000"/>
              <a:buFont typeface="Wingdings" pitchFamily="2" charset="2"/>
              <a:buChar char="q"/>
            </a:pPr>
            <a:endParaRPr lang="en-US" sz="2400" dirty="0">
              <a:solidFill>
                <a:srgbClr val="334744"/>
              </a:solidFill>
              <a:latin typeface="Corbel" pitchFamily="34" charset="0"/>
              <a:ea typeface="Arial Unicode MS" pitchFamily="34" charset="-128"/>
              <a:cs typeface="Arial Unicode MS" pitchFamily="34" charset="-128"/>
            </a:endParaRPr>
          </a:p>
          <a:p>
            <a:pPr marL="398463" indent="-398463" algn="just">
              <a:lnSpc>
                <a:spcPct val="150000"/>
              </a:lnSpc>
              <a:buClr>
                <a:srgbClr val="C00000"/>
              </a:buClr>
              <a:buSzPct val="80000"/>
              <a:buFont typeface="Wingdings" pitchFamily="2" charset="2"/>
              <a:buChar char="q"/>
            </a:pPr>
            <a:endParaRPr lang="en-US" sz="2400" dirty="0">
              <a:solidFill>
                <a:srgbClr val="334744"/>
              </a:solidFill>
              <a:latin typeface="Corbel" pitchFamily="34" charset="0"/>
              <a:ea typeface="Arial Unicode MS" pitchFamily="34" charset="-128"/>
              <a:cs typeface="Arial Unicode MS" pitchFamily="34" charset="-128"/>
            </a:endParaRPr>
          </a:p>
          <a:p>
            <a:pPr marL="398463" indent="-398463" algn="just">
              <a:lnSpc>
                <a:spcPct val="150000"/>
              </a:lnSpc>
              <a:buClr>
                <a:srgbClr val="C00000"/>
              </a:buClr>
              <a:buSzPct val="80000"/>
              <a:buFont typeface="Wingdings" pitchFamily="2" charset="2"/>
              <a:buChar char="q"/>
            </a:pPr>
            <a:endParaRPr lang="en-US" sz="2400" dirty="0">
              <a:solidFill>
                <a:srgbClr val="334744"/>
              </a:solidFill>
              <a:latin typeface="Corbel" pitchFamily="34" charset="0"/>
              <a:ea typeface="Arial Unicode MS" pitchFamily="34" charset="-128"/>
              <a:cs typeface="Arial Unicode MS" pitchFamily="34" charset="-128"/>
            </a:endParaRPr>
          </a:p>
          <a:p>
            <a:pPr marL="398463" indent="-398463" algn="just">
              <a:lnSpc>
                <a:spcPct val="150000"/>
              </a:lnSpc>
              <a:buClr>
                <a:srgbClr val="C00000"/>
              </a:buClr>
              <a:buSzPct val="80000"/>
              <a:buFont typeface="Wingdings" pitchFamily="2" charset="2"/>
              <a:buChar char="q"/>
            </a:pPr>
            <a:endParaRPr lang="en-US" sz="2400" dirty="0">
              <a:solidFill>
                <a:srgbClr val="334744"/>
              </a:solidFill>
              <a:latin typeface="Corbel" pitchFamily="34" charset="0"/>
              <a:ea typeface="Arial Unicode MS" pitchFamily="34" charset="-128"/>
              <a:cs typeface="Arial Unicode MS" pitchFamily="34" charset="-128"/>
            </a:endParaRPr>
          </a:p>
          <a:p>
            <a:pPr marL="398463" indent="-398463" algn="just">
              <a:lnSpc>
                <a:spcPct val="150000"/>
              </a:lnSpc>
              <a:buClr>
                <a:srgbClr val="C00000"/>
              </a:buClr>
              <a:buSzPct val="80000"/>
            </a:pPr>
            <a:endParaRPr lang="en-US" sz="2400" dirty="0">
              <a:solidFill>
                <a:srgbClr val="334744"/>
              </a:solidFill>
              <a:latin typeface="Corbel" pitchFamily="34" charset="0"/>
              <a:ea typeface="Arial Unicode MS" pitchFamily="34" charset="-128"/>
              <a:cs typeface="Arial Unicode MS" pitchFamily="34" charset="-128"/>
            </a:endParaRPr>
          </a:p>
        </p:txBody>
      </p:sp>
      <p:sp>
        <p:nvSpPr>
          <p:cNvPr id="8" name="TextBox 7">
            <a:extLst>
              <a:ext uri="{FF2B5EF4-FFF2-40B4-BE49-F238E27FC236}">
                <a16:creationId xmlns:a16="http://schemas.microsoft.com/office/drawing/2014/main" id="{436CBBF8-76B8-443E-B68D-29263A6CB998}"/>
              </a:ext>
            </a:extLst>
          </p:cNvPr>
          <p:cNvSpPr txBox="1"/>
          <p:nvPr/>
        </p:nvSpPr>
        <p:spPr>
          <a:xfrm>
            <a:off x="629975" y="4541509"/>
            <a:ext cx="3657600" cy="1477328"/>
          </a:xfrm>
          <a:prstGeom prst="rect">
            <a:avLst/>
          </a:prstGeom>
          <a:noFill/>
        </p:spPr>
        <p:txBody>
          <a:bodyPr wrap="square" rtlCol="0">
            <a:spAutoFit/>
          </a:bodyPr>
          <a:lstStyle/>
          <a:p>
            <a:pPr marL="342900" indent="-342900">
              <a:buClr>
                <a:srgbClr val="C00000"/>
              </a:buClr>
              <a:buFont typeface="Arial" pitchFamily="34" charset="0"/>
              <a:buChar char="•"/>
            </a:pPr>
            <a:r>
              <a:rPr lang="en-US" b="1" cap="small" dirty="0" err="1">
                <a:solidFill>
                  <a:srgbClr val="212933"/>
                </a:solidFill>
                <a:latin typeface="Corbel" pitchFamily="34" charset="0"/>
              </a:rPr>
              <a:t>Synchrophasor</a:t>
            </a:r>
            <a:r>
              <a:rPr lang="en-US" b="1" cap="small" dirty="0">
                <a:solidFill>
                  <a:srgbClr val="212933"/>
                </a:solidFill>
                <a:latin typeface="Corbel" pitchFamily="34" charset="0"/>
              </a:rPr>
              <a:t> measurements</a:t>
            </a:r>
          </a:p>
          <a:p>
            <a:pPr marL="342900" indent="-342900">
              <a:buClr>
                <a:srgbClr val="C00000"/>
              </a:buClr>
              <a:buFont typeface="Arial" pitchFamily="34" charset="0"/>
              <a:buChar char="•"/>
            </a:pPr>
            <a:r>
              <a:rPr lang="en-US" b="1" cap="small" dirty="0">
                <a:solidFill>
                  <a:srgbClr val="212933"/>
                </a:solidFill>
                <a:latin typeface="Corbel" pitchFamily="34" charset="0"/>
              </a:rPr>
              <a:t>Data Logs  from,</a:t>
            </a:r>
          </a:p>
          <a:p>
            <a:pPr marL="800100" lvl="1" indent="-342900">
              <a:buClr>
                <a:srgbClr val="C00000"/>
              </a:buClr>
              <a:buFont typeface="Arial" pitchFamily="34" charset="0"/>
              <a:buChar char="•"/>
            </a:pPr>
            <a:r>
              <a:rPr lang="en-US" cap="small" dirty="0">
                <a:solidFill>
                  <a:srgbClr val="212933"/>
                </a:solidFill>
                <a:latin typeface="Corbel" pitchFamily="34" charset="0"/>
              </a:rPr>
              <a:t>Snort </a:t>
            </a:r>
          </a:p>
          <a:p>
            <a:pPr marL="800100" lvl="1" indent="-342900">
              <a:buClr>
                <a:srgbClr val="C00000"/>
              </a:buClr>
              <a:buFont typeface="Arial" pitchFamily="34" charset="0"/>
              <a:buChar char="•"/>
            </a:pPr>
            <a:r>
              <a:rPr lang="en-US" cap="small" dirty="0">
                <a:solidFill>
                  <a:srgbClr val="212933"/>
                </a:solidFill>
                <a:latin typeface="Corbel" pitchFamily="34" charset="0"/>
              </a:rPr>
              <a:t>Control panel</a:t>
            </a:r>
          </a:p>
          <a:p>
            <a:pPr marL="800100" lvl="1" indent="-342900">
              <a:buClr>
                <a:srgbClr val="C00000"/>
              </a:buClr>
              <a:buFont typeface="Arial" pitchFamily="34" charset="0"/>
              <a:buChar char="•"/>
            </a:pPr>
            <a:r>
              <a:rPr lang="en-US" cap="small" dirty="0">
                <a:solidFill>
                  <a:srgbClr val="212933"/>
                </a:solidFill>
                <a:latin typeface="Corbel" pitchFamily="34" charset="0"/>
              </a:rPr>
              <a:t>Relays</a:t>
            </a:r>
          </a:p>
        </p:txBody>
      </p:sp>
      <p:pic>
        <p:nvPicPr>
          <p:cNvPr id="9" name="Picture 8" descr="C:\Users\Butter Factory\AppData\Local\Microsoft\Windows\Temporary Internet Files\Content.IE5\MHI7XRA2\1280px-Raspberry_Pi_B+_illustration.svg[1].png">
            <a:extLst>
              <a:ext uri="{FF2B5EF4-FFF2-40B4-BE49-F238E27FC236}">
                <a16:creationId xmlns:a16="http://schemas.microsoft.com/office/drawing/2014/main" id="{8DDEC403-AAD4-4BF2-A595-C18780B61EF5}"/>
              </a:ext>
            </a:extLst>
          </p:cNvPr>
          <p:cNvPicPr>
            <a:picLocks noChangeAspect="1" noChangeArrowheads="1"/>
          </p:cNvPicPr>
          <p:nvPr/>
        </p:nvPicPr>
        <p:blipFill>
          <a:blip r:embed="rId2" cstate="print">
            <a:grayscl/>
            <a:extLst>
              <a:ext uri="{BEBA8EAE-BF5A-486C-A8C5-ECC9F3942E4B}">
                <a14:imgProps xmlns:a14="http://schemas.microsoft.com/office/drawing/2010/main">
                  <a14:imgLayer r:embed="rId3">
                    <a14:imgEffect>
                      <a14:sharpenSoften amount="-50000"/>
                    </a14:imgEffect>
                    <a14:imgEffect>
                      <a14:saturation sat="0"/>
                    </a14:imgEffect>
                    <a14:imgEffect>
                      <a14:brightnessContrast bright="70000"/>
                    </a14:imgEffect>
                  </a14:imgLayer>
                </a14:imgProps>
              </a:ext>
            </a:extLst>
          </a:blip>
          <a:srcRect/>
          <a:stretch>
            <a:fillRect/>
          </a:stretch>
        </p:blipFill>
        <p:spPr bwMode="auto">
          <a:xfrm>
            <a:off x="869162" y="2340922"/>
            <a:ext cx="7741438" cy="2015967"/>
          </a:xfrm>
          <a:prstGeom prst="rect">
            <a:avLst/>
          </a:prstGeom>
          <a:noFill/>
          <a:ln>
            <a:noFill/>
          </a:ln>
          <a:effectLst/>
        </p:spPr>
      </p:pic>
      <p:grpSp>
        <p:nvGrpSpPr>
          <p:cNvPr id="10" name="Group 9">
            <a:extLst>
              <a:ext uri="{FF2B5EF4-FFF2-40B4-BE49-F238E27FC236}">
                <a16:creationId xmlns:a16="http://schemas.microsoft.com/office/drawing/2014/main" id="{9EC5634B-064B-4E62-9097-32794A11BE67}"/>
              </a:ext>
            </a:extLst>
          </p:cNvPr>
          <p:cNvGrpSpPr/>
          <p:nvPr/>
        </p:nvGrpSpPr>
        <p:grpSpPr>
          <a:xfrm>
            <a:off x="1161318" y="1521717"/>
            <a:ext cx="7073067" cy="3659885"/>
            <a:chOff x="2331879" y="1816242"/>
            <a:chExt cx="4983321" cy="2679558"/>
          </a:xfrm>
        </p:grpSpPr>
        <p:sp>
          <p:nvSpPr>
            <p:cNvPr id="11" name="TextBox 10">
              <a:extLst>
                <a:ext uri="{FF2B5EF4-FFF2-40B4-BE49-F238E27FC236}">
                  <a16:creationId xmlns:a16="http://schemas.microsoft.com/office/drawing/2014/main" id="{4BFA30BA-78F4-4C4C-9140-A116E138475A}"/>
                </a:ext>
              </a:extLst>
            </p:cNvPr>
            <p:cNvSpPr txBox="1"/>
            <p:nvPr/>
          </p:nvSpPr>
          <p:spPr>
            <a:xfrm>
              <a:off x="3809697" y="1956997"/>
              <a:ext cx="1303546" cy="540807"/>
            </a:xfrm>
            <a:prstGeom prst="rect">
              <a:avLst/>
            </a:prstGeom>
            <a:noFill/>
          </p:spPr>
          <p:txBody>
            <a:bodyPr wrap="none" rtlCol="0">
              <a:spAutoFit/>
            </a:bodyPr>
            <a:lstStyle/>
            <a:p>
              <a:pPr algn="ctr"/>
              <a:r>
                <a:rPr lang="en-US" sz="1400" b="1" cap="small" dirty="0" err="1">
                  <a:solidFill>
                    <a:srgbClr val="FF0000"/>
                  </a:solidFill>
                  <a:latin typeface="Corbel" pitchFamily="34" charset="0"/>
                </a:rPr>
                <a:t>Gaussain</a:t>
              </a:r>
              <a:r>
                <a:rPr lang="en-US" sz="1400" b="1" cap="small" dirty="0">
                  <a:solidFill>
                    <a:srgbClr val="FF0000"/>
                  </a:solidFill>
                  <a:latin typeface="Corbel" pitchFamily="34" charset="0"/>
                </a:rPr>
                <a:t> Probability</a:t>
              </a:r>
            </a:p>
            <a:p>
              <a:pPr algn="ctr"/>
              <a:r>
                <a:rPr lang="en-US" sz="1400" b="1" cap="small" dirty="0">
                  <a:solidFill>
                    <a:srgbClr val="FF0000"/>
                  </a:solidFill>
                  <a:latin typeface="Corbel" pitchFamily="34" charset="0"/>
                </a:rPr>
                <a:t> density</a:t>
              </a:r>
            </a:p>
            <a:p>
              <a:pPr algn="ctr"/>
              <a:r>
                <a:rPr lang="en-US" sz="1400" b="1" cap="small" dirty="0">
                  <a:solidFill>
                    <a:srgbClr val="FF0000"/>
                  </a:solidFill>
                  <a:latin typeface="Corbel" pitchFamily="34" charset="0"/>
                </a:rPr>
                <a:t> estimation</a:t>
              </a:r>
            </a:p>
          </p:txBody>
        </p:sp>
        <p:grpSp>
          <p:nvGrpSpPr>
            <p:cNvPr id="12" name="Group 75">
              <a:extLst>
                <a:ext uri="{FF2B5EF4-FFF2-40B4-BE49-F238E27FC236}">
                  <a16:creationId xmlns:a16="http://schemas.microsoft.com/office/drawing/2014/main" id="{E64832EF-B171-44D0-985C-E4024E5ADC68}"/>
                </a:ext>
              </a:extLst>
            </p:cNvPr>
            <p:cNvGrpSpPr/>
            <p:nvPr/>
          </p:nvGrpSpPr>
          <p:grpSpPr>
            <a:xfrm>
              <a:off x="2438400" y="2057400"/>
              <a:ext cx="4876800" cy="2133600"/>
              <a:chOff x="4267200" y="1981200"/>
              <a:chExt cx="4876800" cy="2133600"/>
            </a:xfrm>
          </p:grpSpPr>
          <p:sp>
            <p:nvSpPr>
              <p:cNvPr id="24" name="Rounded Rectangle 49">
                <a:extLst>
                  <a:ext uri="{FF2B5EF4-FFF2-40B4-BE49-F238E27FC236}">
                    <a16:creationId xmlns:a16="http://schemas.microsoft.com/office/drawing/2014/main" id="{E9B27508-D46D-4B04-86C5-9D80B38CA44A}"/>
                  </a:ext>
                </a:extLst>
              </p:cNvPr>
              <p:cNvSpPr/>
              <p:nvPr/>
            </p:nvSpPr>
            <p:spPr>
              <a:xfrm>
                <a:off x="4267200" y="1981200"/>
                <a:ext cx="4876800" cy="2133600"/>
              </a:xfrm>
              <a:prstGeom prst="roundRect">
                <a:avLst/>
              </a:prstGeom>
              <a:noFill/>
              <a:ln>
                <a:solidFill>
                  <a:schemeClr val="bg2">
                    <a:lumMod val="50000"/>
                  </a:schemeClr>
                </a:solidFill>
              </a:ln>
              <a:scene3d>
                <a:camera prst="obliqueBottomLeft">
                  <a:rot lat="19199976" lon="0" rev="0"/>
                </a:camera>
                <a:lightRig rig="soft" dir="t"/>
              </a:scene3d>
              <a:sp3d prstMaterial="metal">
                <a:bevelT prst="slope"/>
                <a:bevelB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800" dirty="0">
                  <a:solidFill>
                    <a:schemeClr val="tx1"/>
                  </a:solidFill>
                </a:endParaRPr>
              </a:p>
            </p:txBody>
          </p:sp>
          <p:pic>
            <p:nvPicPr>
              <p:cNvPr id="25" name="Picture 5" descr="C:\Users\Butter Factory\Downloads\1_e2MXyQCS28jQghVLZumLsA.png">
                <a:extLst>
                  <a:ext uri="{FF2B5EF4-FFF2-40B4-BE49-F238E27FC236}">
                    <a16:creationId xmlns:a16="http://schemas.microsoft.com/office/drawing/2014/main" id="{34BF8923-6E9B-496D-B132-E7BDFBB2BE5C}"/>
                  </a:ext>
                </a:extLst>
              </p:cNvPr>
              <p:cNvPicPr>
                <a:picLocks noChangeAspect="1" noChangeArrowheads="1"/>
              </p:cNvPicPr>
              <p:nvPr/>
            </p:nvPicPr>
            <p:blipFill>
              <a:blip r:embed="rId4" cstate="print"/>
              <a:srcRect/>
              <a:stretch>
                <a:fillRect/>
              </a:stretch>
            </p:blipFill>
            <p:spPr bwMode="auto">
              <a:xfrm>
                <a:off x="5715000" y="2514600"/>
                <a:ext cx="762000" cy="914400"/>
              </a:xfrm>
              <a:prstGeom prst="rect">
                <a:avLst/>
              </a:prstGeom>
              <a:noFill/>
            </p:spPr>
          </p:pic>
          <p:grpSp>
            <p:nvGrpSpPr>
              <p:cNvPr id="26" name="Group 6">
                <a:extLst>
                  <a:ext uri="{FF2B5EF4-FFF2-40B4-BE49-F238E27FC236}">
                    <a16:creationId xmlns:a16="http://schemas.microsoft.com/office/drawing/2014/main" id="{0ED97E53-762A-46ED-B259-DE988889CADE}"/>
                  </a:ext>
                </a:extLst>
              </p:cNvPr>
              <p:cNvGrpSpPr>
                <a:grpSpLocks/>
              </p:cNvGrpSpPr>
              <p:nvPr/>
            </p:nvGrpSpPr>
            <p:grpSpPr bwMode="auto">
              <a:xfrm>
                <a:off x="4953000" y="3048000"/>
                <a:ext cx="457200" cy="457200"/>
                <a:chOff x="1632" y="1248"/>
                <a:chExt cx="2682" cy="2286"/>
              </a:xfrm>
              <a:effectLst>
                <a:glow rad="228600">
                  <a:schemeClr val="accent6">
                    <a:satMod val="175000"/>
                    <a:alpha val="40000"/>
                  </a:schemeClr>
                </a:glow>
              </a:effectLst>
            </p:grpSpPr>
            <p:sp>
              <p:nvSpPr>
                <p:cNvPr id="42" name="Gear">
                  <a:extLst>
                    <a:ext uri="{FF2B5EF4-FFF2-40B4-BE49-F238E27FC236}">
                      <a16:creationId xmlns:a16="http://schemas.microsoft.com/office/drawing/2014/main" id="{AA0F0800-8D62-4D18-BA32-E22BE6453204}"/>
                    </a:ext>
                  </a:extLst>
                </p:cNvPr>
                <p:cNvSpPr>
                  <a:spLocks noEditPoints="1" noChangeArrowheads="1"/>
                </p:cNvSpPr>
                <p:nvPr/>
              </p:nvSpPr>
              <p:spPr bwMode="auto">
                <a:xfrm>
                  <a:off x="3119" y="1248"/>
                  <a:ext cx="1195" cy="1048"/>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374 w 21600"/>
                    <a:gd name="T9" fmla="*/ 3964 h 21600"/>
                    <a:gd name="T10" fmla="*/ 17841 w 21600"/>
                    <a:gd name="T11" fmla="*/ 17635 h 21600"/>
                  </a:gdLst>
                  <a:ahLst/>
                  <a:cxnLst>
                    <a:cxn ang="0">
                      <a:pos x="T0" y="T1"/>
                    </a:cxn>
                    <a:cxn ang="0">
                      <a:pos x="T2" y="T3"/>
                    </a:cxn>
                    <a:cxn ang="0">
                      <a:pos x="T4" y="T5"/>
                    </a:cxn>
                    <a:cxn ang="0">
                      <a:pos x="T6" y="T7"/>
                    </a:cxn>
                  </a:cxnLst>
                  <a:rect l="T8" t="T9" r="T10" b="T11"/>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ln>
                  <a:headEnd/>
                  <a:tailEnd/>
                </a:ln>
              </p:spPr>
              <p:style>
                <a:lnRef idx="0">
                  <a:schemeClr val="dk1"/>
                </a:lnRef>
                <a:fillRef idx="3">
                  <a:schemeClr val="dk1"/>
                </a:fillRef>
                <a:effectRef idx="3">
                  <a:schemeClr val="dk1"/>
                </a:effectRef>
                <a:fontRef idx="minor">
                  <a:schemeClr val="lt1"/>
                </a:fontRef>
              </p:style>
              <p:txBody>
                <a:bodyPr vert="horz" wrap="square" lIns="91440" tIns="45720" rIns="91440" bIns="45720" numCol="1" anchor="t" anchorCtr="0" compatLnSpc="1">
                  <a:prstTxWarp prst="textNoShape">
                    <a:avLst/>
                  </a:prstTxWarp>
                  <a:flatTx/>
                </a:bodyPr>
                <a:lstStyle/>
                <a:p>
                  <a:endParaRPr lang="en-US"/>
                </a:p>
              </p:txBody>
            </p:sp>
            <p:sp>
              <p:nvSpPr>
                <p:cNvPr id="43" name="AutoShape 8">
                  <a:extLst>
                    <a:ext uri="{FF2B5EF4-FFF2-40B4-BE49-F238E27FC236}">
                      <a16:creationId xmlns:a16="http://schemas.microsoft.com/office/drawing/2014/main" id="{880A9613-DCD5-40AA-A41D-FDD0A8BF4E33}"/>
                    </a:ext>
                  </a:extLst>
                </p:cNvPr>
                <p:cNvSpPr>
                  <a:spLocks noEditPoints="1" noChangeArrowheads="1"/>
                </p:cNvSpPr>
                <p:nvPr/>
              </p:nvSpPr>
              <p:spPr bwMode="auto">
                <a:xfrm>
                  <a:off x="1632" y="1680"/>
                  <a:ext cx="1429" cy="1253"/>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374 w 21600"/>
                    <a:gd name="T9" fmla="*/ 3964 h 21600"/>
                    <a:gd name="T10" fmla="*/ 17841 w 21600"/>
                    <a:gd name="T11" fmla="*/ 17635 h 21600"/>
                  </a:gdLst>
                  <a:ahLst/>
                  <a:cxnLst>
                    <a:cxn ang="0">
                      <a:pos x="T0" y="T1"/>
                    </a:cxn>
                    <a:cxn ang="0">
                      <a:pos x="T2" y="T3"/>
                    </a:cxn>
                    <a:cxn ang="0">
                      <a:pos x="T4" y="T5"/>
                    </a:cxn>
                    <a:cxn ang="0">
                      <a:pos x="T6" y="T7"/>
                    </a:cxn>
                  </a:cxnLst>
                  <a:rect l="T8" t="T9" r="T10" b="T11"/>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ln>
                  <a:headEnd/>
                  <a:tailEnd/>
                </a:ln>
              </p:spPr>
              <p:style>
                <a:lnRef idx="0">
                  <a:schemeClr val="dk1"/>
                </a:lnRef>
                <a:fillRef idx="3">
                  <a:schemeClr val="dk1"/>
                </a:fillRef>
                <a:effectRef idx="3">
                  <a:schemeClr val="dk1"/>
                </a:effectRef>
                <a:fontRef idx="minor">
                  <a:schemeClr val="lt1"/>
                </a:fontRef>
              </p:style>
              <p:txBody>
                <a:bodyPr vert="horz" wrap="square" lIns="91440" tIns="45720" rIns="91440" bIns="45720" numCol="1" anchor="t" anchorCtr="0" compatLnSpc="1">
                  <a:prstTxWarp prst="textNoShape">
                    <a:avLst/>
                  </a:prstTxWarp>
                  <a:flatTx/>
                </a:bodyPr>
                <a:lstStyle/>
                <a:p>
                  <a:endParaRPr lang="en-US"/>
                </a:p>
              </p:txBody>
            </p:sp>
            <p:sp>
              <p:nvSpPr>
                <p:cNvPr id="44" name="AutoShape 9">
                  <a:extLst>
                    <a:ext uri="{FF2B5EF4-FFF2-40B4-BE49-F238E27FC236}">
                      <a16:creationId xmlns:a16="http://schemas.microsoft.com/office/drawing/2014/main" id="{D0B7EB6C-4860-4771-A3AC-D49417DCA07B}"/>
                    </a:ext>
                  </a:extLst>
                </p:cNvPr>
                <p:cNvSpPr>
                  <a:spLocks noEditPoints="1" noChangeArrowheads="1"/>
                </p:cNvSpPr>
                <p:nvPr/>
              </p:nvSpPr>
              <p:spPr bwMode="auto">
                <a:xfrm>
                  <a:off x="2559" y="2142"/>
                  <a:ext cx="1588" cy="1392"/>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374 w 21600"/>
                    <a:gd name="T9" fmla="*/ 3964 h 21600"/>
                    <a:gd name="T10" fmla="*/ 17841 w 21600"/>
                    <a:gd name="T11" fmla="*/ 17635 h 21600"/>
                  </a:gdLst>
                  <a:ahLst/>
                  <a:cxnLst>
                    <a:cxn ang="0">
                      <a:pos x="T0" y="T1"/>
                    </a:cxn>
                    <a:cxn ang="0">
                      <a:pos x="T2" y="T3"/>
                    </a:cxn>
                    <a:cxn ang="0">
                      <a:pos x="T4" y="T5"/>
                    </a:cxn>
                    <a:cxn ang="0">
                      <a:pos x="T6" y="T7"/>
                    </a:cxn>
                  </a:cxnLst>
                  <a:rect l="T8" t="T9" r="T10" b="T11"/>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ln>
                  <a:headEnd/>
                  <a:tailEnd/>
                </a:ln>
              </p:spPr>
              <p:style>
                <a:lnRef idx="0">
                  <a:schemeClr val="dk1"/>
                </a:lnRef>
                <a:fillRef idx="3">
                  <a:schemeClr val="dk1"/>
                </a:fillRef>
                <a:effectRef idx="3">
                  <a:schemeClr val="dk1"/>
                </a:effectRef>
                <a:fontRef idx="minor">
                  <a:schemeClr val="lt1"/>
                </a:fontRef>
              </p:style>
              <p:txBody>
                <a:bodyPr vert="horz" wrap="square" lIns="91440" tIns="45720" rIns="91440" bIns="45720" numCol="1" anchor="t" anchorCtr="0" compatLnSpc="1">
                  <a:prstTxWarp prst="textNoShape">
                    <a:avLst/>
                  </a:prstTxWarp>
                  <a:flatTx/>
                </a:bodyPr>
                <a:lstStyle/>
                <a:p>
                  <a:endParaRPr lang="en-US"/>
                </a:p>
              </p:txBody>
            </p:sp>
          </p:grpSp>
          <p:pic>
            <p:nvPicPr>
              <p:cNvPr id="27" name="Picture 9">
                <a:extLst>
                  <a:ext uri="{FF2B5EF4-FFF2-40B4-BE49-F238E27FC236}">
                    <a16:creationId xmlns:a16="http://schemas.microsoft.com/office/drawing/2014/main" id="{202447E4-DD65-4064-A075-BDA915CB9AE6}"/>
                  </a:ext>
                </a:extLst>
              </p:cNvPr>
              <p:cNvPicPr>
                <a:picLocks noChangeAspect="1" noChangeArrowheads="1"/>
              </p:cNvPicPr>
              <p:nvPr/>
            </p:nvPicPr>
            <p:blipFill>
              <a:blip r:embed="rId5" cstate="print"/>
              <a:srcRect/>
              <a:stretch>
                <a:fillRect/>
              </a:stretch>
            </p:blipFill>
            <p:spPr bwMode="auto">
              <a:xfrm rot="4557706">
                <a:off x="6407571" y="2937485"/>
                <a:ext cx="1004293" cy="169691"/>
              </a:xfrm>
              <a:prstGeom prst="rect">
                <a:avLst/>
              </a:prstGeom>
              <a:noFill/>
              <a:ln w="9525">
                <a:noFill/>
                <a:miter lim="800000"/>
                <a:headEnd/>
                <a:tailEnd/>
              </a:ln>
            </p:spPr>
          </p:pic>
          <p:pic>
            <p:nvPicPr>
              <p:cNvPr id="28" name="Picture 10">
                <a:extLst>
                  <a:ext uri="{FF2B5EF4-FFF2-40B4-BE49-F238E27FC236}">
                    <a16:creationId xmlns:a16="http://schemas.microsoft.com/office/drawing/2014/main" id="{72B2945D-0BF4-43D6-BB8C-5BB621A22A22}"/>
                  </a:ext>
                </a:extLst>
              </p:cNvPr>
              <p:cNvPicPr>
                <a:picLocks noChangeAspect="1" noChangeArrowheads="1"/>
              </p:cNvPicPr>
              <p:nvPr/>
            </p:nvPicPr>
            <p:blipFill>
              <a:blip r:embed="rId6" cstate="print"/>
              <a:srcRect/>
              <a:stretch>
                <a:fillRect/>
              </a:stretch>
            </p:blipFill>
            <p:spPr bwMode="auto">
              <a:xfrm>
                <a:off x="7391400" y="2743200"/>
                <a:ext cx="381000" cy="6096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9" name="Cube 28">
                <a:extLst>
                  <a:ext uri="{FF2B5EF4-FFF2-40B4-BE49-F238E27FC236}">
                    <a16:creationId xmlns:a16="http://schemas.microsoft.com/office/drawing/2014/main" id="{B6159EB2-765D-437D-8C4C-47EA51D053D3}"/>
                  </a:ext>
                </a:extLst>
              </p:cNvPr>
              <p:cNvSpPr/>
              <p:nvPr/>
            </p:nvSpPr>
            <p:spPr>
              <a:xfrm>
                <a:off x="8229600" y="2667000"/>
                <a:ext cx="685800" cy="838200"/>
              </a:xfrm>
              <a:prstGeom prst="cube">
                <a:avLst/>
              </a:prstGeom>
              <a:solidFill>
                <a:srgbClr val="FF0000">
                  <a:alpha val="34000"/>
                </a:srgbClr>
              </a:solidFill>
              <a:ln>
                <a:solidFill>
                  <a:srgbClr val="7E95AE">
                    <a:alpha val="23000"/>
                  </a:srgbClr>
                </a:solidFill>
              </a:ln>
              <a:scene3d>
                <a:camera prst="orthographicFront">
                  <a:rot lat="0" lon="0" rev="162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9">
                <a:extLst>
                  <a:ext uri="{FF2B5EF4-FFF2-40B4-BE49-F238E27FC236}">
                    <a16:creationId xmlns:a16="http://schemas.microsoft.com/office/drawing/2014/main" id="{141FA98C-5A05-4B19-83B3-344D966549D1}"/>
                  </a:ext>
                </a:extLst>
              </p:cNvPr>
              <p:cNvPicPr>
                <a:picLocks noChangeAspect="1" noChangeArrowheads="1"/>
              </p:cNvPicPr>
              <p:nvPr/>
            </p:nvPicPr>
            <p:blipFill>
              <a:blip r:embed="rId5" cstate="print"/>
              <a:srcRect/>
              <a:stretch>
                <a:fillRect/>
              </a:stretch>
            </p:blipFill>
            <p:spPr bwMode="auto">
              <a:xfrm rot="4557706">
                <a:off x="3922612" y="3003549"/>
                <a:ext cx="1161184" cy="196200"/>
              </a:xfrm>
              <a:prstGeom prst="rect">
                <a:avLst/>
              </a:prstGeom>
              <a:noFill/>
              <a:ln w="9525">
                <a:noFill/>
                <a:miter lim="800000"/>
                <a:headEnd/>
                <a:tailEnd/>
              </a:ln>
            </p:spPr>
          </p:pic>
          <p:pic>
            <p:nvPicPr>
              <p:cNvPr id="31" name="Picture 4" descr="C:\Users\Butter Factory\AppData\Local\Microsoft\Windows\Temporary Internet Files\Content.IE5\DPRG0KXF\firework[1].gif">
                <a:extLst>
                  <a:ext uri="{FF2B5EF4-FFF2-40B4-BE49-F238E27FC236}">
                    <a16:creationId xmlns:a16="http://schemas.microsoft.com/office/drawing/2014/main" id="{E7D2EEB2-DD56-4858-BFA6-C5EF9E232C2B}"/>
                  </a:ext>
                </a:extLst>
              </p:cNvPr>
              <p:cNvPicPr>
                <a:picLocks noChangeAspect="1" noChangeArrowheads="1"/>
              </p:cNvPicPr>
              <p:nvPr/>
            </p:nvPicPr>
            <p:blipFill>
              <a:blip r:embed="rId7" cstate="print"/>
              <a:srcRect/>
              <a:stretch>
                <a:fillRect/>
              </a:stretch>
            </p:blipFill>
            <p:spPr bwMode="auto">
              <a:xfrm>
                <a:off x="8153400" y="2682240"/>
                <a:ext cx="685800" cy="822960"/>
              </a:xfrm>
              <a:prstGeom prst="rect">
                <a:avLst/>
              </a:prstGeom>
              <a:noFill/>
              <a:scene3d>
                <a:camera prst="perspectiveRelaxedModerately"/>
                <a:lightRig rig="threePt" dir="t"/>
              </a:scene3d>
            </p:spPr>
          </p:pic>
          <p:cxnSp>
            <p:nvCxnSpPr>
              <p:cNvPr id="32" name="Straight Connector 31">
                <a:extLst>
                  <a:ext uri="{FF2B5EF4-FFF2-40B4-BE49-F238E27FC236}">
                    <a16:creationId xmlns:a16="http://schemas.microsoft.com/office/drawing/2014/main" id="{7A54C2CD-8A48-49F7-8552-8137CA21F284}"/>
                  </a:ext>
                </a:extLst>
              </p:cNvPr>
              <p:cNvCxnSpPr/>
              <p:nvPr/>
            </p:nvCxnSpPr>
            <p:spPr>
              <a:xfrm>
                <a:off x="4495800" y="2438400"/>
                <a:ext cx="381000" cy="1371600"/>
              </a:xfrm>
              <a:prstGeom prst="line">
                <a:avLst/>
              </a:prstGeom>
              <a:ln w="12700">
                <a:solidFill>
                  <a:schemeClr val="bg2">
                    <a:lumMod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602B524-AB72-43F0-8B08-69AA4804DBF9}"/>
                  </a:ext>
                </a:extLst>
              </p:cNvPr>
              <p:cNvCxnSpPr/>
              <p:nvPr/>
            </p:nvCxnSpPr>
            <p:spPr>
              <a:xfrm>
                <a:off x="5410200" y="2438400"/>
                <a:ext cx="381000" cy="1295400"/>
              </a:xfrm>
              <a:prstGeom prst="line">
                <a:avLst/>
              </a:prstGeom>
              <a:ln w="12700">
                <a:solidFill>
                  <a:schemeClr val="bg2">
                    <a:lumMod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883F2448-98D7-40BA-A0B9-C6AD3F09A67B}"/>
                  </a:ext>
                </a:extLst>
              </p:cNvPr>
              <p:cNvCxnSpPr/>
              <p:nvPr/>
            </p:nvCxnSpPr>
            <p:spPr>
              <a:xfrm>
                <a:off x="6477000" y="2438400"/>
                <a:ext cx="381000" cy="1295400"/>
              </a:xfrm>
              <a:prstGeom prst="line">
                <a:avLst/>
              </a:prstGeom>
              <a:ln w="12700">
                <a:solidFill>
                  <a:schemeClr val="bg2">
                    <a:lumMod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17E1ECD-7D46-4195-B2BC-6E2FCBE7F201}"/>
                  </a:ext>
                </a:extLst>
              </p:cNvPr>
              <p:cNvCxnSpPr/>
              <p:nvPr/>
            </p:nvCxnSpPr>
            <p:spPr>
              <a:xfrm>
                <a:off x="7010400" y="2438400"/>
                <a:ext cx="381000" cy="1371600"/>
              </a:xfrm>
              <a:prstGeom prst="line">
                <a:avLst/>
              </a:prstGeom>
              <a:ln w="12700">
                <a:solidFill>
                  <a:schemeClr val="bg2">
                    <a:lumMod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ABF6225-B5BB-4AB8-8B63-897A26F3EA94}"/>
                  </a:ext>
                </a:extLst>
              </p:cNvPr>
              <p:cNvCxnSpPr/>
              <p:nvPr/>
            </p:nvCxnSpPr>
            <p:spPr>
              <a:xfrm>
                <a:off x="7772400" y="2438400"/>
                <a:ext cx="381000" cy="1295400"/>
              </a:xfrm>
              <a:prstGeom prst="line">
                <a:avLst/>
              </a:prstGeom>
              <a:ln w="12700">
                <a:solidFill>
                  <a:schemeClr val="bg2">
                    <a:lumMod val="25000"/>
                  </a:schemeClr>
                </a:solidFill>
                <a:prstDash val="sysDot"/>
              </a:ln>
            </p:spPr>
            <p:style>
              <a:lnRef idx="1">
                <a:schemeClr val="accent1"/>
              </a:lnRef>
              <a:fillRef idx="0">
                <a:schemeClr val="accent1"/>
              </a:fillRef>
              <a:effectRef idx="0">
                <a:schemeClr val="accent1"/>
              </a:effectRef>
              <a:fontRef idx="minor">
                <a:schemeClr val="tx1"/>
              </a:fontRef>
            </p:style>
          </p:cxnSp>
          <p:sp>
            <p:nvSpPr>
              <p:cNvPr id="37" name="Right Arrow 63">
                <a:extLst>
                  <a:ext uri="{FF2B5EF4-FFF2-40B4-BE49-F238E27FC236}">
                    <a16:creationId xmlns:a16="http://schemas.microsoft.com/office/drawing/2014/main" id="{C50D26B2-128D-42EA-A485-540EF23B3A98}"/>
                  </a:ext>
                </a:extLst>
              </p:cNvPr>
              <p:cNvSpPr/>
              <p:nvPr/>
            </p:nvSpPr>
            <p:spPr>
              <a:xfrm>
                <a:off x="7848600" y="2819400"/>
                <a:ext cx="228600" cy="533400"/>
              </a:xfrm>
              <a:prstGeom prst="rightArrow">
                <a:avLst/>
              </a:prstGeom>
              <a:solidFill>
                <a:schemeClr val="bg2">
                  <a:lumMod val="25000"/>
                </a:schemeClr>
              </a:solidFill>
              <a:ln>
                <a:solidFill>
                  <a:schemeClr val="bg2">
                    <a:lumMod val="25000"/>
                    <a:alpha val="81000"/>
                  </a:schemeClr>
                </a:solidFill>
              </a:ln>
              <a:scene3d>
                <a:camera prst="orthographicFront">
                  <a:rot lat="2100000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ight Arrow 61">
                <a:extLst>
                  <a:ext uri="{FF2B5EF4-FFF2-40B4-BE49-F238E27FC236}">
                    <a16:creationId xmlns:a16="http://schemas.microsoft.com/office/drawing/2014/main" id="{EA87749B-F2E1-4D0A-BEB0-4FF566C42D7E}"/>
                  </a:ext>
                </a:extLst>
              </p:cNvPr>
              <p:cNvSpPr/>
              <p:nvPr/>
            </p:nvSpPr>
            <p:spPr>
              <a:xfrm>
                <a:off x="7086600" y="2895600"/>
                <a:ext cx="304800" cy="304800"/>
              </a:xfrm>
              <a:prstGeom prst="rightArrow">
                <a:avLst/>
              </a:prstGeom>
              <a:solidFill>
                <a:schemeClr val="bg2">
                  <a:lumMod val="25000"/>
                </a:schemeClr>
              </a:solidFill>
              <a:ln>
                <a:solidFill>
                  <a:schemeClr val="bg2">
                    <a:lumMod val="10000"/>
                    <a:alpha val="70000"/>
                  </a:schemeClr>
                </a:solidFill>
              </a:ln>
              <a:scene3d>
                <a:camera prst="orthographicFront">
                  <a:rot lat="2100000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ight Arrow 55">
                <a:extLst>
                  <a:ext uri="{FF2B5EF4-FFF2-40B4-BE49-F238E27FC236}">
                    <a16:creationId xmlns:a16="http://schemas.microsoft.com/office/drawing/2014/main" id="{6A8732A1-9816-4721-A4EA-425D5368CBDF}"/>
                  </a:ext>
                </a:extLst>
              </p:cNvPr>
              <p:cNvSpPr/>
              <p:nvPr/>
            </p:nvSpPr>
            <p:spPr>
              <a:xfrm>
                <a:off x="6477000" y="2895600"/>
                <a:ext cx="304800" cy="304800"/>
              </a:xfrm>
              <a:prstGeom prst="rightArrow">
                <a:avLst/>
              </a:prstGeom>
              <a:solidFill>
                <a:schemeClr val="bg2">
                  <a:lumMod val="25000"/>
                </a:schemeClr>
              </a:solidFill>
              <a:ln>
                <a:solidFill>
                  <a:schemeClr val="bg2">
                    <a:lumMod val="10000"/>
                    <a:alpha val="70000"/>
                  </a:schemeClr>
                </a:solidFill>
              </a:ln>
              <a:scene3d>
                <a:camera prst="orthographicFront">
                  <a:rot lat="2100000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ight Arrow 57">
                <a:extLst>
                  <a:ext uri="{FF2B5EF4-FFF2-40B4-BE49-F238E27FC236}">
                    <a16:creationId xmlns:a16="http://schemas.microsoft.com/office/drawing/2014/main" id="{3AC2D0BE-B86D-4A38-A556-7037F49ECC3A}"/>
                  </a:ext>
                </a:extLst>
              </p:cNvPr>
              <p:cNvSpPr/>
              <p:nvPr/>
            </p:nvSpPr>
            <p:spPr>
              <a:xfrm>
                <a:off x="5410200" y="2895600"/>
                <a:ext cx="304800" cy="304800"/>
              </a:xfrm>
              <a:prstGeom prst="rightArrow">
                <a:avLst/>
              </a:prstGeom>
              <a:solidFill>
                <a:schemeClr val="bg2">
                  <a:lumMod val="25000"/>
                </a:schemeClr>
              </a:solidFill>
              <a:ln>
                <a:solidFill>
                  <a:schemeClr val="bg2">
                    <a:lumMod val="10000"/>
                    <a:alpha val="70000"/>
                  </a:schemeClr>
                </a:solidFill>
              </a:ln>
              <a:scene3d>
                <a:camera prst="orthographicFront">
                  <a:rot lat="2100000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ight Arrow 56">
                <a:extLst>
                  <a:ext uri="{FF2B5EF4-FFF2-40B4-BE49-F238E27FC236}">
                    <a16:creationId xmlns:a16="http://schemas.microsoft.com/office/drawing/2014/main" id="{A1E5F113-5DE8-4389-BDF5-D153664C60EF}"/>
                  </a:ext>
                </a:extLst>
              </p:cNvPr>
              <p:cNvSpPr/>
              <p:nvPr/>
            </p:nvSpPr>
            <p:spPr>
              <a:xfrm>
                <a:off x="4648200" y="2895600"/>
                <a:ext cx="304800" cy="304800"/>
              </a:xfrm>
              <a:prstGeom prst="rightArrow">
                <a:avLst/>
              </a:prstGeom>
              <a:solidFill>
                <a:schemeClr val="bg2">
                  <a:lumMod val="25000"/>
                </a:schemeClr>
              </a:solidFill>
              <a:ln>
                <a:solidFill>
                  <a:schemeClr val="bg2">
                    <a:lumMod val="10000"/>
                    <a:alpha val="70000"/>
                  </a:schemeClr>
                </a:solidFill>
              </a:ln>
              <a:scene3d>
                <a:camera prst="orthographicFront">
                  <a:rot lat="2100000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TextBox 12">
              <a:extLst>
                <a:ext uri="{FF2B5EF4-FFF2-40B4-BE49-F238E27FC236}">
                  <a16:creationId xmlns:a16="http://schemas.microsoft.com/office/drawing/2014/main" id="{9C1E3EFE-1314-4EBA-B920-EBB9CF4D268D}"/>
                </a:ext>
              </a:extLst>
            </p:cNvPr>
            <p:cNvSpPr txBox="1"/>
            <p:nvPr/>
          </p:nvSpPr>
          <p:spPr>
            <a:xfrm>
              <a:off x="2543842" y="1978341"/>
              <a:ext cx="873519" cy="540807"/>
            </a:xfrm>
            <a:prstGeom prst="rect">
              <a:avLst/>
            </a:prstGeom>
            <a:noFill/>
          </p:spPr>
          <p:txBody>
            <a:bodyPr wrap="none" rtlCol="0">
              <a:spAutoFit/>
            </a:bodyPr>
            <a:lstStyle/>
            <a:p>
              <a:pPr algn="ctr"/>
              <a:r>
                <a:rPr lang="en-US" sz="1400" b="1" cap="small" dirty="0">
                  <a:solidFill>
                    <a:srgbClr val="FF0000"/>
                  </a:solidFill>
                  <a:latin typeface="Corbel" pitchFamily="34" charset="0"/>
                </a:rPr>
                <a:t>Event </a:t>
              </a:r>
              <a:r>
                <a:rPr lang="en-US" sz="1400" b="1" cap="small" dirty="0" err="1">
                  <a:solidFill>
                    <a:srgbClr val="FF0000"/>
                  </a:solidFill>
                  <a:latin typeface="Corbel" pitchFamily="34" charset="0"/>
                </a:rPr>
                <a:t>Parsor</a:t>
              </a:r>
              <a:endParaRPr lang="en-US" sz="1400" b="1" cap="small" dirty="0">
                <a:solidFill>
                  <a:srgbClr val="FF0000"/>
                </a:solidFill>
                <a:latin typeface="Corbel" pitchFamily="34" charset="0"/>
              </a:endParaRPr>
            </a:p>
            <a:p>
              <a:pPr algn="ctr"/>
              <a:r>
                <a:rPr lang="en-US" sz="1400" b="1" cap="small" dirty="0">
                  <a:solidFill>
                    <a:srgbClr val="FF0000"/>
                  </a:solidFill>
                  <a:latin typeface="Corbel" pitchFamily="34" charset="0"/>
                </a:rPr>
                <a:t>And </a:t>
              </a:r>
            </a:p>
            <a:p>
              <a:pPr algn="ctr"/>
              <a:r>
                <a:rPr lang="en-US" sz="1400" b="1" cap="small" dirty="0">
                  <a:solidFill>
                    <a:srgbClr val="FF0000"/>
                  </a:solidFill>
                  <a:latin typeface="Corbel" pitchFamily="34" charset="0"/>
                </a:rPr>
                <a:t>Processer</a:t>
              </a:r>
            </a:p>
          </p:txBody>
        </p:sp>
        <p:sp>
          <p:nvSpPr>
            <p:cNvPr id="14" name="TextBox 13">
              <a:extLst>
                <a:ext uri="{FF2B5EF4-FFF2-40B4-BE49-F238E27FC236}">
                  <a16:creationId xmlns:a16="http://schemas.microsoft.com/office/drawing/2014/main" id="{F793A356-AF3D-4D77-8FF9-EE43DC620627}"/>
                </a:ext>
              </a:extLst>
            </p:cNvPr>
            <p:cNvSpPr txBox="1"/>
            <p:nvPr/>
          </p:nvSpPr>
          <p:spPr>
            <a:xfrm>
              <a:off x="2743200" y="2514600"/>
              <a:ext cx="762000" cy="307777"/>
            </a:xfrm>
            <a:prstGeom prst="rect">
              <a:avLst/>
            </a:prstGeom>
            <a:noFill/>
          </p:spPr>
          <p:txBody>
            <a:bodyPr wrap="square" rtlCol="0">
              <a:spAutoFit/>
            </a:bodyPr>
            <a:lstStyle/>
            <a:p>
              <a:pPr algn="ctr"/>
              <a:r>
                <a:rPr lang="en-US" sz="1400" b="1" dirty="0">
                  <a:solidFill>
                    <a:srgbClr val="38485A"/>
                  </a:solidFill>
                </a:rPr>
                <a:t>1</a:t>
              </a:r>
            </a:p>
          </p:txBody>
        </p:sp>
        <p:sp>
          <p:nvSpPr>
            <p:cNvPr id="15" name="Oval 14">
              <a:extLst>
                <a:ext uri="{FF2B5EF4-FFF2-40B4-BE49-F238E27FC236}">
                  <a16:creationId xmlns:a16="http://schemas.microsoft.com/office/drawing/2014/main" id="{8A0AAB09-35E0-4E77-93DF-C37C8E23ED16}"/>
                </a:ext>
              </a:extLst>
            </p:cNvPr>
            <p:cNvSpPr/>
            <p:nvPr/>
          </p:nvSpPr>
          <p:spPr>
            <a:xfrm>
              <a:off x="2331879" y="2093140"/>
              <a:ext cx="228600" cy="30480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latin typeface="Corbel" pitchFamily="34" charset="0"/>
                </a:rPr>
                <a:t>1</a:t>
              </a:r>
            </a:p>
          </p:txBody>
        </p:sp>
        <p:sp>
          <p:nvSpPr>
            <p:cNvPr id="16" name="TextBox 15">
              <a:extLst>
                <a:ext uri="{FF2B5EF4-FFF2-40B4-BE49-F238E27FC236}">
                  <a16:creationId xmlns:a16="http://schemas.microsoft.com/office/drawing/2014/main" id="{6F115346-953E-410C-98A6-E96186809932}"/>
                </a:ext>
              </a:extLst>
            </p:cNvPr>
            <p:cNvSpPr txBox="1"/>
            <p:nvPr/>
          </p:nvSpPr>
          <p:spPr>
            <a:xfrm>
              <a:off x="4114800" y="3502223"/>
              <a:ext cx="762000" cy="307777"/>
            </a:xfrm>
            <a:prstGeom prst="rect">
              <a:avLst/>
            </a:prstGeom>
            <a:noFill/>
          </p:spPr>
          <p:txBody>
            <a:bodyPr wrap="square" rtlCol="0">
              <a:spAutoFit/>
            </a:bodyPr>
            <a:lstStyle/>
            <a:p>
              <a:pPr algn="ctr"/>
              <a:r>
                <a:rPr lang="en-US" sz="1400" b="1" dirty="0">
                  <a:solidFill>
                    <a:srgbClr val="38485A"/>
                  </a:solidFill>
                </a:rPr>
                <a:t>2</a:t>
              </a:r>
            </a:p>
          </p:txBody>
        </p:sp>
        <p:sp>
          <p:nvSpPr>
            <p:cNvPr id="17" name="Oval 16">
              <a:extLst>
                <a:ext uri="{FF2B5EF4-FFF2-40B4-BE49-F238E27FC236}">
                  <a16:creationId xmlns:a16="http://schemas.microsoft.com/office/drawing/2014/main" id="{6D8C00A0-80C6-439C-A684-63F6CE30FF5A}"/>
                </a:ext>
              </a:extLst>
            </p:cNvPr>
            <p:cNvSpPr/>
            <p:nvPr/>
          </p:nvSpPr>
          <p:spPr>
            <a:xfrm>
              <a:off x="3697765" y="2111217"/>
              <a:ext cx="228600" cy="30480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latin typeface="Corbel" pitchFamily="34" charset="0"/>
                </a:rPr>
                <a:t>2</a:t>
              </a:r>
            </a:p>
          </p:txBody>
        </p:sp>
        <p:sp>
          <p:nvSpPr>
            <p:cNvPr id="18" name="Oval 17">
              <a:extLst>
                <a:ext uri="{FF2B5EF4-FFF2-40B4-BE49-F238E27FC236}">
                  <a16:creationId xmlns:a16="http://schemas.microsoft.com/office/drawing/2014/main" id="{0BA02C89-1052-4061-B079-C56318F7FBA7}"/>
                </a:ext>
              </a:extLst>
            </p:cNvPr>
            <p:cNvSpPr/>
            <p:nvPr/>
          </p:nvSpPr>
          <p:spPr>
            <a:xfrm>
              <a:off x="5257800" y="4191000"/>
              <a:ext cx="228600" cy="30480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latin typeface="Corbel" pitchFamily="34" charset="0"/>
                </a:rPr>
                <a:t>3</a:t>
              </a:r>
            </a:p>
          </p:txBody>
        </p:sp>
        <p:sp>
          <p:nvSpPr>
            <p:cNvPr id="19" name="TextBox 18">
              <a:extLst>
                <a:ext uri="{FF2B5EF4-FFF2-40B4-BE49-F238E27FC236}">
                  <a16:creationId xmlns:a16="http://schemas.microsoft.com/office/drawing/2014/main" id="{9AACCEC4-4CC4-49D7-9090-62588BD1DBB0}"/>
                </a:ext>
              </a:extLst>
            </p:cNvPr>
            <p:cNvSpPr txBox="1"/>
            <p:nvPr/>
          </p:nvSpPr>
          <p:spPr>
            <a:xfrm>
              <a:off x="4968251" y="3886200"/>
              <a:ext cx="808013" cy="225337"/>
            </a:xfrm>
            <a:prstGeom prst="rect">
              <a:avLst/>
            </a:prstGeom>
            <a:noFill/>
          </p:spPr>
          <p:txBody>
            <a:bodyPr wrap="none" rtlCol="0">
              <a:spAutoFit/>
            </a:bodyPr>
            <a:lstStyle/>
            <a:p>
              <a:pPr algn="ctr"/>
              <a:r>
                <a:rPr lang="en-US" sz="1400" b="1" cap="small" dirty="0" err="1">
                  <a:solidFill>
                    <a:srgbClr val="FF0000"/>
                  </a:solidFill>
                  <a:latin typeface="Corbel" pitchFamily="34" charset="0"/>
                </a:rPr>
                <a:t>CorrEntroy</a:t>
              </a:r>
              <a:endParaRPr lang="en-US" sz="1400" b="1" cap="small" dirty="0">
                <a:solidFill>
                  <a:srgbClr val="FF0000"/>
                </a:solidFill>
                <a:latin typeface="Corbel" pitchFamily="34" charset="0"/>
              </a:endParaRPr>
            </a:p>
          </p:txBody>
        </p:sp>
        <p:sp>
          <p:nvSpPr>
            <p:cNvPr id="20" name="TextBox 19">
              <a:extLst>
                <a:ext uri="{FF2B5EF4-FFF2-40B4-BE49-F238E27FC236}">
                  <a16:creationId xmlns:a16="http://schemas.microsoft.com/office/drawing/2014/main" id="{DC302C3C-D1D5-477D-9C3F-1FD7D00DE8DE}"/>
                </a:ext>
              </a:extLst>
            </p:cNvPr>
            <p:cNvSpPr txBox="1"/>
            <p:nvPr/>
          </p:nvSpPr>
          <p:spPr>
            <a:xfrm>
              <a:off x="4876800" y="3502223"/>
              <a:ext cx="762000" cy="307777"/>
            </a:xfrm>
            <a:prstGeom prst="rect">
              <a:avLst/>
            </a:prstGeom>
            <a:noFill/>
          </p:spPr>
          <p:txBody>
            <a:bodyPr wrap="square" rtlCol="0">
              <a:spAutoFit/>
            </a:bodyPr>
            <a:lstStyle/>
            <a:p>
              <a:pPr algn="ctr"/>
              <a:r>
                <a:rPr lang="en-US" sz="1400" b="1" dirty="0">
                  <a:solidFill>
                    <a:srgbClr val="38485A"/>
                  </a:solidFill>
                </a:rPr>
                <a:t>3</a:t>
              </a:r>
            </a:p>
          </p:txBody>
        </p:sp>
        <p:sp>
          <p:nvSpPr>
            <p:cNvPr id="21" name="TextBox 20">
              <a:extLst>
                <a:ext uri="{FF2B5EF4-FFF2-40B4-BE49-F238E27FC236}">
                  <a16:creationId xmlns:a16="http://schemas.microsoft.com/office/drawing/2014/main" id="{E203D9C7-23F2-4A8D-A6E2-78F111EE8E4B}"/>
                </a:ext>
              </a:extLst>
            </p:cNvPr>
            <p:cNvSpPr txBox="1"/>
            <p:nvPr/>
          </p:nvSpPr>
          <p:spPr>
            <a:xfrm>
              <a:off x="5334000" y="2514600"/>
              <a:ext cx="762000" cy="307777"/>
            </a:xfrm>
            <a:prstGeom prst="rect">
              <a:avLst/>
            </a:prstGeom>
            <a:noFill/>
          </p:spPr>
          <p:txBody>
            <a:bodyPr wrap="square" rtlCol="0">
              <a:spAutoFit/>
            </a:bodyPr>
            <a:lstStyle/>
            <a:p>
              <a:pPr algn="ctr"/>
              <a:r>
                <a:rPr lang="en-US" sz="1400" b="1" dirty="0">
                  <a:solidFill>
                    <a:srgbClr val="38485A"/>
                  </a:solidFill>
                </a:rPr>
                <a:t>4</a:t>
              </a:r>
            </a:p>
          </p:txBody>
        </p:sp>
        <p:sp>
          <p:nvSpPr>
            <p:cNvPr id="22" name="TextBox 21">
              <a:extLst>
                <a:ext uri="{FF2B5EF4-FFF2-40B4-BE49-F238E27FC236}">
                  <a16:creationId xmlns:a16="http://schemas.microsoft.com/office/drawing/2014/main" id="{392DC907-C42D-49C9-8896-E911093AAAD1}"/>
                </a:ext>
              </a:extLst>
            </p:cNvPr>
            <p:cNvSpPr txBox="1"/>
            <p:nvPr/>
          </p:nvSpPr>
          <p:spPr>
            <a:xfrm>
              <a:off x="5118208" y="2084177"/>
              <a:ext cx="1251775" cy="383072"/>
            </a:xfrm>
            <a:prstGeom prst="rect">
              <a:avLst/>
            </a:prstGeom>
            <a:noFill/>
          </p:spPr>
          <p:txBody>
            <a:bodyPr wrap="none" rtlCol="0">
              <a:spAutoFit/>
            </a:bodyPr>
            <a:lstStyle/>
            <a:p>
              <a:pPr algn="ctr"/>
              <a:r>
                <a:rPr lang="en-US" sz="1400" b="1" cap="small" dirty="0" err="1">
                  <a:solidFill>
                    <a:srgbClr val="FF0000"/>
                  </a:solidFill>
                  <a:latin typeface="Corbel" pitchFamily="34" charset="0"/>
                </a:rPr>
                <a:t>CorrEntroy</a:t>
              </a:r>
              <a:r>
                <a:rPr lang="en-US" sz="1400" b="1" cap="small" dirty="0">
                  <a:solidFill>
                    <a:srgbClr val="FF0000"/>
                  </a:solidFill>
                  <a:latin typeface="Corbel" pitchFamily="34" charset="0"/>
                </a:rPr>
                <a:t> </a:t>
              </a:r>
            </a:p>
            <a:p>
              <a:pPr algn="ctr"/>
              <a:r>
                <a:rPr lang="en-US" sz="1400" b="1" cap="small" dirty="0">
                  <a:solidFill>
                    <a:srgbClr val="FF0000"/>
                  </a:solidFill>
                  <a:latin typeface="Corbel" pitchFamily="34" charset="0"/>
                </a:rPr>
                <a:t>Detector Threshold</a:t>
              </a:r>
            </a:p>
          </p:txBody>
        </p:sp>
        <p:sp>
          <p:nvSpPr>
            <p:cNvPr id="23" name="Oval 22">
              <a:extLst>
                <a:ext uri="{FF2B5EF4-FFF2-40B4-BE49-F238E27FC236}">
                  <a16:creationId xmlns:a16="http://schemas.microsoft.com/office/drawing/2014/main" id="{DEB13638-48E5-4A4F-96DD-D55AEC22C301}"/>
                </a:ext>
              </a:extLst>
            </p:cNvPr>
            <p:cNvSpPr/>
            <p:nvPr/>
          </p:nvSpPr>
          <p:spPr>
            <a:xfrm>
              <a:off x="5562600" y="1816242"/>
              <a:ext cx="228600" cy="30480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latin typeface="Corbel" pitchFamily="34" charset="0"/>
                </a:rPr>
                <a:t>4</a:t>
              </a:r>
            </a:p>
          </p:txBody>
        </p:sp>
      </p:grpSp>
      <p:sp>
        <p:nvSpPr>
          <p:cNvPr id="47" name="Date Placeholder 46">
            <a:extLst>
              <a:ext uri="{FF2B5EF4-FFF2-40B4-BE49-F238E27FC236}">
                <a16:creationId xmlns:a16="http://schemas.microsoft.com/office/drawing/2014/main" id="{48590277-0924-49A4-83A5-EFF7AEF481F0}"/>
              </a:ext>
            </a:extLst>
          </p:cNvPr>
          <p:cNvSpPr>
            <a:spLocks noGrp="1"/>
          </p:cNvSpPr>
          <p:nvPr>
            <p:ph type="dt" sz="half" idx="10"/>
          </p:nvPr>
        </p:nvSpPr>
        <p:spPr/>
        <p:txBody>
          <a:bodyPr/>
          <a:lstStyle/>
          <a:p>
            <a:fld id="{00537BC4-5A19-48D9-ACBB-D6F63D0FC17C}" type="datetime1">
              <a:rPr lang="en-US" smtClean="0"/>
              <a:t>10/3/2019</a:t>
            </a:fld>
            <a:endParaRPr lang="en-US" dirty="0"/>
          </a:p>
        </p:txBody>
      </p:sp>
      <p:sp>
        <p:nvSpPr>
          <p:cNvPr id="48" name="Slide Number Placeholder 47">
            <a:extLst>
              <a:ext uri="{FF2B5EF4-FFF2-40B4-BE49-F238E27FC236}">
                <a16:creationId xmlns:a16="http://schemas.microsoft.com/office/drawing/2014/main" id="{6DEF17A7-F492-4838-B625-648C0D3553A4}"/>
              </a:ext>
            </a:extLst>
          </p:cNvPr>
          <p:cNvSpPr>
            <a:spLocks noGrp="1"/>
          </p:cNvSpPr>
          <p:nvPr>
            <p:ph type="sldNum" sz="quarter" idx="12"/>
          </p:nvPr>
        </p:nvSpPr>
        <p:spPr/>
        <p:txBody>
          <a:bodyPr/>
          <a:lstStyle/>
          <a:p>
            <a:fld id="{8C0C0C1D-488F-431E-BEAD-2CAAB816BF8B}" type="slidenum">
              <a:rPr lang="en-US" smtClean="0"/>
              <a:pPr/>
              <a:t>23</a:t>
            </a:fld>
            <a:endParaRPr lang="en-US" dirty="0"/>
          </a:p>
        </p:txBody>
      </p:sp>
    </p:spTree>
    <p:extLst>
      <p:ext uri="{BB962C8B-B14F-4D97-AF65-F5344CB8AC3E}">
        <p14:creationId xmlns:p14="http://schemas.microsoft.com/office/powerpoint/2010/main" val="40533957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BFA8C-AA01-48EC-A0C0-38010073A64A}"/>
              </a:ext>
            </a:extLst>
          </p:cNvPr>
          <p:cNvSpPr>
            <a:spLocks noGrp="1"/>
          </p:cNvSpPr>
          <p:nvPr>
            <p:ph type="title"/>
          </p:nvPr>
        </p:nvSpPr>
        <p:spPr/>
        <p:txBody>
          <a:bodyPr/>
          <a:lstStyle/>
          <a:p>
            <a:r>
              <a:rPr lang="en-US" cap="small" dirty="0">
                <a:solidFill>
                  <a:srgbClr val="334744"/>
                </a:solidFill>
                <a:latin typeface="Corbel" panose="020B0503020204020204" pitchFamily="34" charset="0"/>
              </a:rPr>
              <a:t> Decision Engine (DE) cont.</a:t>
            </a:r>
          </a:p>
        </p:txBody>
      </p:sp>
      <p:sp>
        <p:nvSpPr>
          <p:cNvPr id="4" name="TextBox 3">
            <a:extLst>
              <a:ext uri="{FF2B5EF4-FFF2-40B4-BE49-F238E27FC236}">
                <a16:creationId xmlns:a16="http://schemas.microsoft.com/office/drawing/2014/main" id="{78A0DAEF-717B-44CE-A59B-1E2FD546E110}"/>
              </a:ext>
            </a:extLst>
          </p:cNvPr>
          <p:cNvSpPr txBox="1"/>
          <p:nvPr/>
        </p:nvSpPr>
        <p:spPr>
          <a:xfrm>
            <a:off x="457200" y="1219200"/>
            <a:ext cx="8305800" cy="6262868"/>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398463" lvl="1" indent="-398463" algn="just">
              <a:buClr>
                <a:srgbClr val="C00000"/>
              </a:buClr>
              <a:buSzPct val="80000"/>
              <a:buFont typeface="Wingdings" pitchFamily="2" charset="2"/>
              <a:buChar char="q"/>
            </a:pPr>
            <a:r>
              <a:rPr lang="en-US" sz="2000" b="1" cap="small" dirty="0">
                <a:solidFill>
                  <a:srgbClr val="C00000"/>
                </a:solidFill>
                <a:latin typeface="Corbel" pitchFamily="34" charset="0"/>
                <a:ea typeface="Arial Unicode MS" pitchFamily="34" charset="-128"/>
                <a:cs typeface="Arial Unicode MS" pitchFamily="34" charset="-128"/>
              </a:rPr>
              <a:t>How and why GMM and </a:t>
            </a:r>
            <a:r>
              <a:rPr lang="en-US" sz="2000" b="1" cap="small" dirty="0" err="1">
                <a:solidFill>
                  <a:srgbClr val="C00000"/>
                </a:solidFill>
                <a:latin typeface="Corbel" pitchFamily="34" charset="0"/>
                <a:ea typeface="Arial Unicode MS" pitchFamily="34" charset="-128"/>
                <a:cs typeface="Arial Unicode MS" pitchFamily="34" charset="-128"/>
              </a:rPr>
              <a:t>Correntropy</a:t>
            </a:r>
            <a:r>
              <a:rPr lang="en-US" sz="2000" b="1" cap="small" dirty="0">
                <a:solidFill>
                  <a:srgbClr val="C00000"/>
                </a:solidFill>
                <a:latin typeface="Corbel" pitchFamily="34" charset="0"/>
                <a:ea typeface="Arial Unicode MS" pitchFamily="34" charset="-128"/>
                <a:cs typeface="Arial Unicode MS" pitchFamily="34" charset="-128"/>
              </a:rPr>
              <a:t> (</a:t>
            </a:r>
            <a:r>
              <a:rPr lang="en-US" sz="2000" b="1" cap="small" dirty="0" err="1">
                <a:solidFill>
                  <a:srgbClr val="C00000"/>
                </a:solidFill>
                <a:latin typeface="Corbel" pitchFamily="34" charset="0"/>
                <a:ea typeface="Arial Unicode MS" pitchFamily="34" charset="-128"/>
                <a:cs typeface="Arial Unicode MS" pitchFamily="34" charset="-128"/>
              </a:rPr>
              <a:t>Corr</a:t>
            </a:r>
            <a:r>
              <a:rPr lang="en-US" sz="2000" b="1" cap="small" dirty="0">
                <a:solidFill>
                  <a:srgbClr val="C00000"/>
                </a:solidFill>
                <a:latin typeface="Corbel" pitchFamily="34" charset="0"/>
                <a:ea typeface="Arial Unicode MS" pitchFamily="34" charset="-128"/>
                <a:cs typeface="Arial Unicode MS" pitchFamily="34" charset="-128"/>
              </a:rPr>
              <a:t>-GMM) is used</a:t>
            </a:r>
          </a:p>
          <a:p>
            <a:pPr marL="855663" lvl="1" indent="-398463" algn="just">
              <a:lnSpc>
                <a:spcPct val="150000"/>
              </a:lnSpc>
              <a:buClr>
                <a:srgbClr val="C00000"/>
              </a:buClr>
              <a:buSzPct val="80000"/>
              <a:buFont typeface="Wingdings" pitchFamily="2" charset="2"/>
              <a:buChar char="§"/>
            </a:pPr>
            <a:r>
              <a:rPr lang="en-US" sz="1950" dirty="0">
                <a:solidFill>
                  <a:srgbClr val="334744"/>
                </a:solidFill>
                <a:latin typeface="Corbel" pitchFamily="34" charset="0"/>
                <a:ea typeface="Arial Unicode MS" pitchFamily="34" charset="-128"/>
              </a:rPr>
              <a:t>We utilized the posterior probabilities of the data sequences obtained from GMM as input to the </a:t>
            </a:r>
            <a:r>
              <a:rPr lang="en-US" sz="1950" dirty="0" err="1">
                <a:solidFill>
                  <a:srgbClr val="334744"/>
                </a:solidFill>
                <a:latin typeface="Corbel" pitchFamily="34" charset="0"/>
                <a:ea typeface="Arial Unicode MS" pitchFamily="34" charset="-128"/>
              </a:rPr>
              <a:t>Correntropy</a:t>
            </a:r>
            <a:r>
              <a:rPr lang="en-US" sz="1950" dirty="0">
                <a:solidFill>
                  <a:srgbClr val="334744"/>
                </a:solidFill>
                <a:latin typeface="Corbel" pitchFamily="34" charset="0"/>
                <a:ea typeface="Arial Unicode MS" pitchFamily="34" charset="-128"/>
              </a:rPr>
              <a:t> as suggested in </a:t>
            </a:r>
            <a:r>
              <a:rPr lang="en-US" sz="1950" b="1" dirty="0">
                <a:solidFill>
                  <a:srgbClr val="334744"/>
                </a:solidFill>
                <a:latin typeface="Corbel" pitchFamily="34" charset="0"/>
                <a:ea typeface="Arial Unicode MS" pitchFamily="34" charset="-128"/>
              </a:rPr>
              <a:t>[Haider, PHD Thesis] </a:t>
            </a:r>
            <a:r>
              <a:rPr lang="en-US" sz="1950" dirty="0">
                <a:solidFill>
                  <a:srgbClr val="334744"/>
                </a:solidFill>
                <a:latin typeface="Corbel" pitchFamily="34" charset="0"/>
                <a:ea typeface="Arial Unicode MS" pitchFamily="34" charset="-128"/>
              </a:rPr>
              <a:t>Because the interdependency of the power system’s data sequences can be more reliably estimated based on their prior and likelihood data distributions</a:t>
            </a:r>
          </a:p>
          <a:p>
            <a:pPr marL="855663" lvl="1" indent="-398463" algn="just">
              <a:lnSpc>
                <a:spcPct val="150000"/>
              </a:lnSpc>
              <a:buClr>
                <a:srgbClr val="C00000"/>
              </a:buClr>
              <a:buSzPct val="80000"/>
              <a:buFont typeface="Wingdings" pitchFamily="2" charset="2"/>
              <a:buChar char="§"/>
            </a:pPr>
            <a:r>
              <a:rPr lang="en-US" sz="1950" dirty="0" err="1">
                <a:solidFill>
                  <a:srgbClr val="334744"/>
                </a:solidFill>
                <a:latin typeface="Corbel" pitchFamily="34" charset="0"/>
                <a:ea typeface="Arial Unicode MS" pitchFamily="34" charset="-128"/>
              </a:rPr>
              <a:t>Correntropy</a:t>
            </a:r>
            <a:r>
              <a:rPr lang="en-US" sz="1950" dirty="0">
                <a:solidFill>
                  <a:srgbClr val="334744"/>
                </a:solidFill>
                <a:latin typeface="Corbel" pitchFamily="34" charset="0"/>
                <a:ea typeface="Arial Unicode MS" pitchFamily="34" charset="-128"/>
              </a:rPr>
              <a:t> measure is used to create the precise behavioral boundaries for classification purposes. </a:t>
            </a:r>
          </a:p>
          <a:p>
            <a:pPr marL="398463" lvl="1" indent="-398463" algn="just">
              <a:lnSpc>
                <a:spcPct val="150000"/>
              </a:lnSpc>
              <a:buClr>
                <a:srgbClr val="C00000"/>
              </a:buClr>
              <a:buSzPct val="80000"/>
              <a:buFont typeface="Wingdings" pitchFamily="2" charset="2"/>
              <a:buChar char="q"/>
            </a:pPr>
            <a:r>
              <a:rPr lang="en-US" sz="2000" b="1" cap="small" dirty="0">
                <a:solidFill>
                  <a:srgbClr val="C00000"/>
                </a:solidFill>
                <a:latin typeface="Corbel" pitchFamily="34" charset="0"/>
                <a:ea typeface="Arial Unicode MS" pitchFamily="34" charset="-128"/>
              </a:rPr>
              <a:t>How achieved low memory and computation complexity and made it deployment ready</a:t>
            </a:r>
          </a:p>
          <a:p>
            <a:pPr marL="855663" lvl="1" indent="-398463" algn="just">
              <a:lnSpc>
                <a:spcPct val="150000"/>
              </a:lnSpc>
              <a:buClr>
                <a:srgbClr val="C00000"/>
              </a:buClr>
              <a:buSzPct val="80000"/>
              <a:buFont typeface="Wingdings" pitchFamily="2" charset="2"/>
              <a:buChar char="§"/>
            </a:pPr>
            <a:r>
              <a:rPr lang="en-US" sz="2000" dirty="0">
                <a:solidFill>
                  <a:srgbClr val="334744"/>
                </a:solidFill>
                <a:latin typeface="Corbel" pitchFamily="34" charset="0"/>
                <a:ea typeface="Arial Unicode MS" pitchFamily="34" charset="-128"/>
              </a:rPr>
              <a:t>During execution, once model executed with an instance [120 x 8], the instance is immediately discarded</a:t>
            </a:r>
          </a:p>
          <a:p>
            <a:pPr marL="855663" lvl="1" indent="-398463" algn="just">
              <a:lnSpc>
                <a:spcPct val="150000"/>
              </a:lnSpc>
              <a:buClr>
                <a:srgbClr val="C00000"/>
              </a:buClr>
              <a:buSzPct val="80000"/>
              <a:buFont typeface="Wingdings" pitchFamily="2" charset="2"/>
              <a:buChar char="§"/>
            </a:pPr>
            <a:endParaRPr lang="en-US" sz="2000" b="1" cap="small" dirty="0">
              <a:solidFill>
                <a:srgbClr val="334744"/>
              </a:solidFill>
              <a:latin typeface="Corbel" pitchFamily="34" charset="0"/>
              <a:ea typeface="Arial Unicode MS" pitchFamily="34" charset="-128"/>
              <a:cs typeface="Arial Unicode MS" pitchFamily="34" charset="-128"/>
            </a:endParaRPr>
          </a:p>
          <a:p>
            <a:pPr marL="855663" lvl="1" indent="-398463" algn="just">
              <a:lnSpc>
                <a:spcPct val="150000"/>
              </a:lnSpc>
              <a:buClr>
                <a:srgbClr val="C00000"/>
              </a:buClr>
              <a:buSzPct val="80000"/>
              <a:buFont typeface="Wingdings" pitchFamily="2" charset="2"/>
              <a:buChar char="§"/>
            </a:pPr>
            <a:endParaRPr lang="en-US" sz="1950" dirty="0">
              <a:solidFill>
                <a:srgbClr val="334744"/>
              </a:solidFill>
              <a:latin typeface="Corbel" pitchFamily="34" charset="0"/>
              <a:ea typeface="Arial Unicode MS" pitchFamily="34" charset="-128"/>
            </a:endParaRPr>
          </a:p>
        </p:txBody>
      </p:sp>
      <p:sp>
        <p:nvSpPr>
          <p:cNvPr id="10" name="Date Placeholder 9">
            <a:extLst>
              <a:ext uri="{FF2B5EF4-FFF2-40B4-BE49-F238E27FC236}">
                <a16:creationId xmlns:a16="http://schemas.microsoft.com/office/drawing/2014/main" id="{4DAAAE6E-0866-4414-92B9-00D31395012E}"/>
              </a:ext>
            </a:extLst>
          </p:cNvPr>
          <p:cNvSpPr>
            <a:spLocks noGrp="1"/>
          </p:cNvSpPr>
          <p:nvPr>
            <p:ph type="dt" sz="half" idx="10"/>
          </p:nvPr>
        </p:nvSpPr>
        <p:spPr/>
        <p:txBody>
          <a:bodyPr/>
          <a:lstStyle/>
          <a:p>
            <a:fld id="{B96742DA-6BE8-4495-B9A4-52CC5B37630E}" type="datetime1">
              <a:rPr lang="en-US" smtClean="0"/>
              <a:t>10/3/2019</a:t>
            </a:fld>
            <a:endParaRPr lang="en-US" dirty="0"/>
          </a:p>
        </p:txBody>
      </p:sp>
      <p:sp>
        <p:nvSpPr>
          <p:cNvPr id="11" name="Slide Number Placeholder 10">
            <a:extLst>
              <a:ext uri="{FF2B5EF4-FFF2-40B4-BE49-F238E27FC236}">
                <a16:creationId xmlns:a16="http://schemas.microsoft.com/office/drawing/2014/main" id="{D381D447-A107-4F26-BE93-0D7E799B8055}"/>
              </a:ext>
            </a:extLst>
          </p:cNvPr>
          <p:cNvSpPr>
            <a:spLocks noGrp="1"/>
          </p:cNvSpPr>
          <p:nvPr>
            <p:ph type="sldNum" sz="quarter" idx="12"/>
          </p:nvPr>
        </p:nvSpPr>
        <p:spPr/>
        <p:txBody>
          <a:bodyPr/>
          <a:lstStyle/>
          <a:p>
            <a:fld id="{8C0C0C1D-488F-431E-BEAD-2CAAB816BF8B}" type="slidenum">
              <a:rPr lang="en-US" smtClean="0"/>
              <a:pPr/>
              <a:t>24</a:t>
            </a:fld>
            <a:endParaRPr lang="en-US" dirty="0"/>
          </a:p>
        </p:txBody>
      </p:sp>
    </p:spTree>
    <p:extLst>
      <p:ext uri="{BB962C8B-B14F-4D97-AF65-F5344CB8AC3E}">
        <p14:creationId xmlns:p14="http://schemas.microsoft.com/office/powerpoint/2010/main" val="22860883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BFA8C-AA01-48EC-A0C0-38010073A64A}"/>
              </a:ext>
            </a:extLst>
          </p:cNvPr>
          <p:cNvSpPr>
            <a:spLocks noGrp="1"/>
          </p:cNvSpPr>
          <p:nvPr>
            <p:ph type="title"/>
          </p:nvPr>
        </p:nvSpPr>
        <p:spPr>
          <a:xfrm>
            <a:off x="457200" y="274638"/>
            <a:ext cx="8229600" cy="769441"/>
          </a:xfrm>
        </p:spPr>
        <p:txBody>
          <a:bodyPr/>
          <a:lstStyle/>
          <a:p>
            <a:r>
              <a:rPr lang="en-US" cap="small" dirty="0">
                <a:solidFill>
                  <a:srgbClr val="334744"/>
                </a:solidFill>
                <a:latin typeface="Corbel" panose="020B0503020204020204" pitchFamily="34" charset="0"/>
              </a:rPr>
              <a:t>How Flare works</a:t>
            </a:r>
          </a:p>
        </p:txBody>
      </p:sp>
      <p:sp>
        <p:nvSpPr>
          <p:cNvPr id="4" name="TextBox 3">
            <a:extLst>
              <a:ext uri="{FF2B5EF4-FFF2-40B4-BE49-F238E27FC236}">
                <a16:creationId xmlns:a16="http://schemas.microsoft.com/office/drawing/2014/main" id="{78A0DAEF-717B-44CE-A59B-1E2FD546E110}"/>
              </a:ext>
            </a:extLst>
          </p:cNvPr>
          <p:cNvSpPr txBox="1"/>
          <p:nvPr/>
        </p:nvSpPr>
        <p:spPr>
          <a:xfrm>
            <a:off x="457200" y="1219200"/>
            <a:ext cx="8305800" cy="506292"/>
          </a:xfrm>
          <a:prstGeom prst="rect">
            <a:avLst/>
          </a:prstGeom>
          <a:solidFill>
            <a:schemeClr val="bg1">
              <a:alpha val="86000"/>
            </a:schemeClr>
          </a:solidFill>
          <a:ln>
            <a:noFill/>
          </a:ln>
          <a:effectLst>
            <a:outerShdw blurRad="469900" dist="419100" dir="3660000" algn="ctr">
              <a:srgbClr val="000000">
                <a:alpha val="77000"/>
              </a:srgbClr>
            </a:outerShdw>
          </a:effectLst>
        </p:spPr>
        <p:txBody>
          <a:bodyPr wrap="square" rtlCol="0">
            <a:spAutoFit/>
          </a:bodyPr>
          <a:lstStyle/>
          <a:p>
            <a:pPr marL="398463" lvl="1" indent="-398463" algn="just">
              <a:lnSpc>
                <a:spcPct val="150000"/>
              </a:lnSpc>
              <a:buClr>
                <a:srgbClr val="C00000"/>
              </a:buClr>
              <a:buSzPct val="80000"/>
              <a:buFont typeface="Wingdings" pitchFamily="2" charset="2"/>
              <a:buChar char="q"/>
            </a:pPr>
            <a:endParaRPr lang="en-US" sz="2000" dirty="0">
              <a:solidFill>
                <a:srgbClr val="334744"/>
              </a:solidFill>
              <a:latin typeface="Corbel" pitchFamily="34" charset="0"/>
              <a:ea typeface="Arial Unicode MS" pitchFamily="34" charset="-128"/>
            </a:endParaRPr>
          </a:p>
        </p:txBody>
      </p:sp>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01BD4918-94B3-4824-91DC-E7331A0E406A}"/>
                  </a:ext>
                </a:extLst>
              </p:cNvPr>
              <p:cNvGraphicFramePr>
                <a:graphicFrameLocks noGrp="1"/>
              </p:cNvGraphicFramePr>
              <p:nvPr>
                <p:extLst>
                  <p:ext uri="{D42A27DB-BD31-4B8C-83A1-F6EECF244321}">
                    <p14:modId xmlns:p14="http://schemas.microsoft.com/office/powerpoint/2010/main" val="3866749936"/>
                  </p:ext>
                </p:extLst>
              </p:nvPr>
            </p:nvGraphicFramePr>
            <p:xfrm>
              <a:off x="457200" y="1752600"/>
              <a:ext cx="8277495" cy="4726163"/>
            </p:xfrm>
            <a:graphic>
              <a:graphicData uri="http://schemas.openxmlformats.org/drawingml/2006/table">
                <a:tbl>
                  <a:tblPr firstRow="1" bandRow="1">
                    <a:tableStyleId>{7E9639D4-E3E2-4D34-9284-5A2195B3D0D7}</a:tableStyleId>
                  </a:tblPr>
                  <a:tblGrid>
                    <a:gridCol w="2080772">
                      <a:extLst>
                        <a:ext uri="{9D8B030D-6E8A-4147-A177-3AD203B41FA5}">
                          <a16:colId xmlns:a16="http://schemas.microsoft.com/office/drawing/2014/main" val="1494455055"/>
                        </a:ext>
                      </a:extLst>
                    </a:gridCol>
                    <a:gridCol w="6196723">
                      <a:extLst>
                        <a:ext uri="{9D8B030D-6E8A-4147-A177-3AD203B41FA5}">
                          <a16:colId xmlns:a16="http://schemas.microsoft.com/office/drawing/2014/main" val="2526266240"/>
                        </a:ext>
                      </a:extLst>
                    </a:gridCol>
                  </a:tblGrid>
                  <a:tr h="510485">
                    <a:tc>
                      <a:txBody>
                        <a:bodyPr/>
                        <a:lstStyle/>
                        <a:p>
                          <a:pPr algn="ctr">
                            <a:lnSpc>
                              <a:spcPct val="150000"/>
                            </a:lnSpc>
                          </a:pPr>
                          <a:r>
                            <a:rPr lang="en-US" sz="2000" u="sng" dirty="0"/>
                            <a:t>Symbol</a:t>
                          </a:r>
                          <a:endParaRPr lang="en-US" sz="2000" b="1" u="sng" dirty="0"/>
                        </a:p>
                      </a:txBody>
                      <a:tcPr/>
                    </a:tc>
                    <a:tc>
                      <a:txBody>
                        <a:bodyPr/>
                        <a:lstStyle/>
                        <a:p>
                          <a:pPr algn="ctr">
                            <a:lnSpc>
                              <a:spcPct val="150000"/>
                            </a:lnSpc>
                          </a:pPr>
                          <a:r>
                            <a:rPr lang="en-US" sz="2000" u="sng" dirty="0"/>
                            <a:t>Description</a:t>
                          </a:r>
                          <a:endParaRPr lang="en-US" sz="2000" b="1" u="sng" dirty="0"/>
                        </a:p>
                      </a:txBody>
                      <a:tcPr/>
                    </a:tc>
                    <a:extLst>
                      <a:ext uri="{0D108BD9-81ED-4DB2-BD59-A6C34878D82A}">
                        <a16:rowId xmlns:a16="http://schemas.microsoft.com/office/drawing/2014/main" val="2263827401"/>
                      </a:ext>
                    </a:extLst>
                  </a:tr>
                  <a:tr h="935891">
                    <a:tc>
                      <a:txBody>
                        <a:bodyPr/>
                        <a:lstStyle/>
                        <a:p>
                          <a:pPr>
                            <a:lnSpc>
                              <a:spcPct val="150000"/>
                            </a:lnSpc>
                          </a:pPr>
                          <a:endParaRPr lang="en-US" sz="2000" b="0" dirty="0"/>
                        </a:p>
                      </a:txBody>
                      <a:tcPr>
                        <a:lnR w="12700" cap="flat" cmpd="sng" algn="ctr">
                          <a:solidFill>
                            <a:schemeClr val="tx1"/>
                          </a:solidFill>
                          <a:prstDash val="solid"/>
                          <a:round/>
                          <a:headEnd type="none" w="med" len="med"/>
                          <a:tailEnd type="none" w="med" len="med"/>
                        </a:lnR>
                      </a:tcPr>
                    </a:tc>
                    <a:tc>
                      <a:txBody>
                        <a:bodyPr/>
                        <a:lstStyle/>
                        <a:p>
                          <a:pPr>
                            <a:lnSpc>
                              <a:spcPct val="150000"/>
                            </a:lnSpc>
                          </a:pPr>
                          <a:r>
                            <a:rPr lang="en-US" sz="2000" dirty="0"/>
                            <a:t>A multi-dimensional</a:t>
                          </a:r>
                          <a:r>
                            <a:rPr lang="en-US" sz="2000" baseline="0" dirty="0"/>
                            <a:t> </a:t>
                          </a:r>
                          <a:r>
                            <a:rPr lang="en-US" sz="2000" dirty="0"/>
                            <a:t>random variable, </a:t>
                          </a:r>
                          <a14:m>
                            <m:oMath xmlns:m="http://schemas.openxmlformats.org/officeDocument/2006/math">
                              <m:r>
                                <a:rPr lang="en-US" sz="2000" b="0" i="1" smtClean="0">
                                  <a:latin typeface="Cambria Math" panose="02040503050406030204" pitchFamily="18" charset="0"/>
                                </a:rPr>
                                <m:t>𝑋</m:t>
                              </m:r>
                              <m:r>
                                <a:rPr lang="en-US" sz="2000" b="0" i="0" smtClean="0">
                                  <a:latin typeface="Cambria Math" panose="02040503050406030204" pitchFamily="18" charset="0"/>
                                </a:rPr>
                                <m:t>=</m:t>
                              </m:r>
                              <m:r>
                                <a:rPr lang="en-US" sz="2000" b="0" i="1" smtClean="0">
                                  <a:latin typeface="Cambria Math" panose="02040503050406030204" pitchFamily="18" charset="0"/>
                                </a:rPr>
                                <m:t>{</m:t>
                              </m:r>
                              <m:r>
                                <a:rPr lang="en-US" sz="2000" b="0" i="1" smtClean="0">
                                  <a:latin typeface="Cambria Math" panose="02040503050406030204" pitchFamily="18" charset="0"/>
                                </a:rPr>
                                <m:t>𝑥</m:t>
                              </m:r>
                              <m:r>
                                <a:rPr lang="en-US" sz="2000" b="0" i="1" baseline="-25000" smtClean="0">
                                  <a:latin typeface="Cambria Math" panose="02040503050406030204" pitchFamily="18" charset="0"/>
                                </a:rPr>
                                <m:t>1</m:t>
                              </m:r>
                              <m:r>
                                <a:rPr lang="en-US" sz="2000" b="0" i="1" smtClean="0">
                                  <a:latin typeface="Cambria Math" panose="02040503050406030204" pitchFamily="18" charset="0"/>
                                </a:rPr>
                                <m:t>,</m:t>
                              </m:r>
                              <m:r>
                                <a:rPr lang="en-US" sz="2000" b="0" i="1" smtClean="0">
                                  <a:latin typeface="Cambria Math" panose="02040503050406030204" pitchFamily="18" charset="0"/>
                                </a:rPr>
                                <m:t>𝑥</m:t>
                              </m:r>
                              <m:r>
                                <a:rPr lang="en-US" sz="2000" b="0" i="1" baseline="-25000" smtClean="0">
                                  <a:latin typeface="Cambria Math" panose="02040503050406030204" pitchFamily="18" charset="0"/>
                                </a:rPr>
                                <m:t>2</m:t>
                              </m:r>
                              <m:r>
                                <a:rPr lang="en-US" sz="2000" b="0" i="1" smtClean="0">
                                  <a:latin typeface="Cambria Math" panose="02040503050406030204" pitchFamily="18" charset="0"/>
                                </a:rPr>
                                <m:t>,</m:t>
                              </m:r>
                              <m:r>
                                <a:rPr lang="en-US" sz="2000" b="0" i="1" smtClean="0">
                                  <a:latin typeface="Cambria Math" panose="02040503050406030204" pitchFamily="18" charset="0"/>
                                </a:rPr>
                                <m:t>𝑥</m:t>
                              </m:r>
                              <m:r>
                                <a:rPr lang="en-US" sz="2000" b="0" i="1" baseline="-25000" smtClean="0">
                                  <a:latin typeface="Cambria Math" panose="02040503050406030204" pitchFamily="18" charset="0"/>
                                </a:rPr>
                                <m:t>3</m:t>
                              </m:r>
                              <m:r>
                                <a:rPr lang="en-US" sz="2000" b="0" i="1" smtClean="0">
                                  <a:latin typeface="Cambria Math" panose="02040503050406030204" pitchFamily="18" charset="0"/>
                                </a:rPr>
                                <m:t>…</m:t>
                              </m:r>
                              <m:r>
                                <a:rPr lang="en-US" sz="2000" b="0" i="1" smtClean="0">
                                  <a:latin typeface="Cambria Math" panose="02040503050406030204" pitchFamily="18" charset="0"/>
                                </a:rPr>
                                <m:t>𝑥𝑚</m:t>
                              </m:r>
                              <m:r>
                                <a:rPr lang="en-US" sz="2000" b="0" i="1" smtClean="0">
                                  <a:latin typeface="Cambria Math" panose="02040503050406030204" pitchFamily="18" charset="0"/>
                                </a:rPr>
                                <m:t>}</m:t>
                              </m:r>
                            </m:oMath>
                          </a14:m>
                          <a:r>
                            <a:rPr lang="en-US" sz="2000" b="0" dirty="0"/>
                            <a:t>; where m is the number of features </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415650354"/>
                      </a:ext>
                    </a:extLst>
                  </a:tr>
                  <a:tr h="555306">
                    <a:tc>
                      <a:txBody>
                        <a:bodyPr/>
                        <a:lstStyle/>
                        <a:p>
                          <a:pPr>
                            <a:lnSpc>
                              <a:spcPct val="150000"/>
                            </a:lnSpc>
                          </a:pPr>
                          <a14:m>
                            <m:oMathPara xmlns:m="http://schemas.openxmlformats.org/officeDocument/2006/math">
                              <m:oMathParaPr>
                                <m:jc m:val="centerGroup"/>
                              </m:oMathParaPr>
                              <m:oMath xmlns:m="http://schemas.openxmlformats.org/officeDocument/2006/math">
                                <m:r>
                                  <a:rPr kumimoji="0" lang="en-US" sz="21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𝑥</m:t>
                                </m:r>
                                <m:r>
                                  <a:rPr kumimoji="0" lang="en-US" sz="2100" b="0" i="1" u="none" strike="noStrike" kern="1200" cap="none" spc="0" normalizeH="0" baseline="-25000" noProof="0" smtClean="0">
                                    <a:ln>
                                      <a:noFill/>
                                    </a:ln>
                                    <a:solidFill>
                                      <a:prstClr val="black"/>
                                    </a:solidFill>
                                    <a:effectLst/>
                                    <a:uLnTx/>
                                    <a:uFillTx/>
                                    <a:latin typeface="Cambria Math" panose="02040503050406030204" pitchFamily="18" charset="0"/>
                                    <a:ea typeface="+mn-ea"/>
                                    <a:cs typeface="+mn-cs"/>
                                  </a:rPr>
                                  <m:t>𝑗</m:t>
                                </m:r>
                              </m:oMath>
                            </m:oMathPara>
                          </a14:m>
                          <a:endParaRPr lang="en-US" sz="2100" b="0" dirty="0"/>
                        </a:p>
                      </a:txBody>
                      <a:tcPr>
                        <a:lnR w="12700" cap="flat" cmpd="sng" algn="ctr">
                          <a:solidFill>
                            <a:schemeClr val="tx1"/>
                          </a:solidFill>
                          <a:prstDash val="solid"/>
                          <a:round/>
                          <a:headEnd type="none" w="med" len="med"/>
                          <a:tailEnd type="none" w="med" len="med"/>
                        </a:lnR>
                      </a:tcPr>
                    </a:tc>
                    <a:tc>
                      <a:txBody>
                        <a:bodyPr/>
                        <a:lstStyle/>
                        <a:p>
                          <a:pPr>
                            <a:lnSpc>
                              <a:spcPct val="150000"/>
                            </a:lnSpc>
                          </a:pPr>
                          <a:r>
                            <a:rPr lang="en-US" sz="2000" b="0" dirty="0"/>
                            <a:t>Feature variable;  </a:t>
                          </a:r>
                          <a14:m>
                            <m:oMath xmlns:m="http://schemas.openxmlformats.org/officeDocument/2006/math">
                              <m:r>
                                <a:rPr lang="en-US" sz="2000" b="0" i="1" smtClean="0">
                                  <a:latin typeface="Cambria Math" panose="02040503050406030204" pitchFamily="18" charset="0"/>
                                </a:rPr>
                                <m:t>𝑗</m:t>
                              </m:r>
                              <m:r>
                                <a:rPr lang="en-US" sz="2000" b="0" i="1" smtClean="0">
                                  <a:latin typeface="Cambria Math" panose="02040503050406030204" pitchFamily="18" charset="0"/>
                                </a:rPr>
                                <m:t>={1,…</m:t>
                              </m:r>
                              <m:r>
                                <a:rPr lang="en-US" sz="2000" b="0" i="1" smtClean="0">
                                  <a:latin typeface="Cambria Math" panose="02040503050406030204" pitchFamily="18" charset="0"/>
                                </a:rPr>
                                <m:t>𝑚</m:t>
                              </m:r>
                              <m:r>
                                <a:rPr lang="en-US" sz="2000" b="0" i="1" smtClean="0">
                                  <a:latin typeface="Cambria Math" panose="02040503050406030204" pitchFamily="18" charset="0"/>
                                </a:rPr>
                                <m:t>}</m:t>
                              </m:r>
                            </m:oMath>
                          </a14:m>
                          <a:endParaRPr lang="en-US" sz="2000" b="0"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492494340"/>
                      </a:ext>
                    </a:extLst>
                  </a:tr>
                  <a:tr h="533094">
                    <a:tc>
                      <a:txBody>
                        <a:bodyPr/>
                        <a:lstStyle/>
                        <a:p>
                          <a:pPr>
                            <a:lnSpc>
                              <a:spcPct val="150000"/>
                            </a:lnSpc>
                          </a:pPr>
                          <a:endParaRPr lang="en-US" sz="2000" b="0" dirty="0"/>
                        </a:p>
                      </a:txBody>
                      <a:tcPr>
                        <a:lnR w="12700" cap="flat" cmpd="sng" algn="ctr">
                          <a:solidFill>
                            <a:schemeClr val="tx1"/>
                          </a:solidFill>
                          <a:prstDash val="solid"/>
                          <a:round/>
                          <a:headEnd type="none" w="med" len="med"/>
                          <a:tailEnd type="none" w="med" len="med"/>
                        </a:lnR>
                      </a:tcPr>
                    </a:tc>
                    <a:tc>
                      <a:txBody>
                        <a:bodyPr/>
                        <a:lstStyle/>
                        <a:p>
                          <a:pPr>
                            <a:lnSpc>
                              <a:spcPct val="150000"/>
                            </a:lnSpc>
                          </a:pPr>
                          <a:r>
                            <a:rPr lang="en-US" sz="2000" dirty="0"/>
                            <a:t>Mean of observations of</a:t>
                          </a:r>
                          <a:r>
                            <a:rPr lang="en-US" sz="2100" dirty="0"/>
                            <a:t> </a:t>
                          </a:r>
                          <a:r>
                            <a:rPr lang="en-US" sz="2100" i="1" dirty="0" err="1"/>
                            <a:t>j</a:t>
                          </a:r>
                          <a:r>
                            <a:rPr lang="en-US" sz="2100" i="1" baseline="-25000" dirty="0" err="1"/>
                            <a:t>th</a:t>
                          </a:r>
                          <a:r>
                            <a:rPr lang="en-US" sz="2100" dirty="0"/>
                            <a:t> </a:t>
                          </a:r>
                          <a:r>
                            <a:rPr lang="en-US" sz="2000" dirty="0"/>
                            <a:t>feature</a:t>
                          </a:r>
                          <a:endParaRPr lang="en-US" sz="2000" b="0"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113903957"/>
                      </a:ext>
                    </a:extLst>
                  </a:tr>
                  <a:tr h="533094">
                    <a:tc>
                      <a:txBody>
                        <a:bodyPr/>
                        <a:lstStyle/>
                        <a:p>
                          <a:pPr>
                            <a:lnSpc>
                              <a:spcPct val="150000"/>
                            </a:lnSpc>
                          </a:pPr>
                          <a:endParaRPr lang="en-US" sz="2000" b="0" dirty="0"/>
                        </a:p>
                      </a:txBody>
                      <a:tcPr>
                        <a:lnR w="12700" cap="flat" cmpd="sng" algn="ctr">
                          <a:solidFill>
                            <a:schemeClr val="tx1"/>
                          </a:solidFill>
                          <a:prstDash val="solid"/>
                          <a:round/>
                          <a:headEnd type="none" w="med" len="med"/>
                          <a:tailEnd type="none" w="med" len="med"/>
                        </a:lnR>
                      </a:tcPr>
                    </a:tc>
                    <a:tc>
                      <a:txBody>
                        <a:bodyPr/>
                        <a:lstStyle/>
                        <a:p>
                          <a:pPr>
                            <a:lnSpc>
                              <a:spcPct val="150000"/>
                            </a:lnSpc>
                          </a:pPr>
                          <a:r>
                            <a:rPr lang="en-US" sz="2000" dirty="0"/>
                            <a:t>Standard Deviation of observations of</a:t>
                          </a:r>
                          <a:r>
                            <a:rPr lang="en-US" sz="2100" dirty="0"/>
                            <a:t> </a:t>
                          </a:r>
                          <a:r>
                            <a:rPr lang="en-US" sz="2100" i="1" dirty="0" err="1"/>
                            <a:t>j</a:t>
                          </a:r>
                          <a:r>
                            <a:rPr lang="en-US" sz="2100" i="1" baseline="-25000" dirty="0" err="1"/>
                            <a:t>th</a:t>
                          </a:r>
                          <a:r>
                            <a:rPr lang="en-US" sz="2100" dirty="0"/>
                            <a:t> </a:t>
                          </a:r>
                          <a:r>
                            <a:rPr lang="en-US" sz="2000" dirty="0"/>
                            <a:t>feature</a:t>
                          </a:r>
                          <a:endParaRPr lang="en-US" sz="2000" b="0"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4272739"/>
                      </a:ext>
                    </a:extLst>
                  </a:tr>
                  <a:tr h="533094">
                    <a:tc>
                      <a:txBody>
                        <a:bodyPr/>
                        <a:lstStyle/>
                        <a:p>
                          <a:pPr>
                            <a:lnSpc>
                              <a:spcPct val="150000"/>
                            </a:lnSpc>
                          </a:pPr>
                          <a:endParaRPr lang="en-US" sz="2000" b="0" dirty="0"/>
                        </a:p>
                      </a:txBody>
                      <a:tcPr>
                        <a:lnR w="12700" cap="flat" cmpd="sng" algn="ctr">
                          <a:solidFill>
                            <a:schemeClr val="tx1"/>
                          </a:solidFill>
                          <a:prstDash val="solid"/>
                          <a:round/>
                          <a:headEnd type="none" w="med" len="med"/>
                          <a:tailEnd type="none" w="med" len="med"/>
                        </a:lnR>
                      </a:tcPr>
                    </a:tc>
                    <a:tc>
                      <a:txBody>
                        <a:bodyPr/>
                        <a:lstStyle/>
                        <a:p>
                          <a:pPr>
                            <a:lnSpc>
                              <a:spcPct val="150000"/>
                            </a:lnSpc>
                          </a:pPr>
                          <a:r>
                            <a:rPr lang="en-US" sz="2000" dirty="0"/>
                            <a:t>Probabilistic proportions/ weight of each feature</a:t>
                          </a:r>
                          <a:endParaRPr lang="en-US" sz="2000" b="0"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4254162832"/>
                      </a:ext>
                    </a:extLst>
                  </a:tr>
                  <a:tr h="531756">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14:m>
                            <m:oMath xmlns:m="http://schemas.openxmlformats.org/officeDocument/2006/math">
                              <m:r>
                                <a:rPr lang="en-US" sz="2100" smtClean="0">
                                  <a:latin typeface="Cambria Math" panose="02040503050406030204" pitchFamily="18" charset="0"/>
                                </a:rPr>
                                <m:t>𝝅</m:t>
                              </m:r>
                            </m:oMath>
                          </a14:m>
                          <a:r>
                            <a:rPr lang="en-US" sz="2100" b="0" dirty="0"/>
                            <a:t> and </a:t>
                          </a:r>
                          <a14:m>
                            <m:oMath xmlns:m="http://schemas.openxmlformats.org/officeDocument/2006/math">
                              <m:r>
                                <a:rPr lang="en-US" sz="2100" smtClean="0">
                                  <a:latin typeface="Cambria Math" panose="02040503050406030204" pitchFamily="18" charset="0"/>
                                </a:rPr>
                                <m:t>𝓮</m:t>
                              </m:r>
                            </m:oMath>
                          </a14:m>
                          <a:endParaRPr lang="en-US" sz="2100" b="0" dirty="0"/>
                        </a:p>
                      </a:txBody>
                      <a:tcPr>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1800" dirty="0"/>
                            <a:t>3.14159 and 2.71828</a:t>
                          </a:r>
                          <a:endParaRPr lang="en-US" sz="1800" b="0"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476721298"/>
                      </a:ext>
                    </a:extLst>
                  </a:tr>
                  <a:tr h="555306">
                    <a:tc>
                      <a:txBody>
                        <a:bodyPr/>
                        <a:lstStyle/>
                        <a:p>
                          <a:pPr>
                            <a:lnSpc>
                              <a:spcPct val="150000"/>
                            </a:lnSpc>
                          </a:pPr>
                          <a:endParaRPr lang="en-US" sz="2100" b="0" dirty="0"/>
                        </a:p>
                      </a:txBody>
                      <a:tcPr>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1800" dirty="0"/>
                            <a:t>Gaussian/ Normal Distribution</a:t>
                          </a:r>
                          <a:endParaRPr lang="en-US" sz="1800" b="0"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793253538"/>
                      </a:ext>
                    </a:extLst>
                  </a:tr>
                </a:tbl>
              </a:graphicData>
            </a:graphic>
          </p:graphicFrame>
        </mc:Choice>
        <mc:Fallback xmlns="">
          <p:graphicFrame>
            <p:nvGraphicFramePr>
              <p:cNvPr id="5" name="Table 4">
                <a:extLst>
                  <a:ext uri="{FF2B5EF4-FFF2-40B4-BE49-F238E27FC236}">
                    <a16:creationId xmlns:a16="http://schemas.microsoft.com/office/drawing/2014/main" id="{01BD4918-94B3-4824-91DC-E7331A0E406A}"/>
                  </a:ext>
                </a:extLst>
              </p:cNvPr>
              <p:cNvGraphicFramePr>
                <a:graphicFrameLocks noGrp="1"/>
              </p:cNvGraphicFramePr>
              <p:nvPr>
                <p:extLst>
                  <p:ext uri="{D42A27DB-BD31-4B8C-83A1-F6EECF244321}">
                    <p14:modId xmlns:p14="http://schemas.microsoft.com/office/powerpoint/2010/main" val="3866749936"/>
                  </p:ext>
                </p:extLst>
              </p:nvPr>
            </p:nvGraphicFramePr>
            <p:xfrm>
              <a:off x="457200" y="1752600"/>
              <a:ext cx="8277495" cy="4726163"/>
            </p:xfrm>
            <a:graphic>
              <a:graphicData uri="http://schemas.openxmlformats.org/drawingml/2006/table">
                <a:tbl>
                  <a:tblPr firstRow="1" bandRow="1">
                    <a:tableStyleId>{7E9639D4-E3E2-4D34-9284-5A2195B3D0D7}</a:tableStyleId>
                  </a:tblPr>
                  <a:tblGrid>
                    <a:gridCol w="2080772">
                      <a:extLst>
                        <a:ext uri="{9D8B030D-6E8A-4147-A177-3AD203B41FA5}">
                          <a16:colId xmlns:a16="http://schemas.microsoft.com/office/drawing/2014/main" val="1494455055"/>
                        </a:ext>
                      </a:extLst>
                    </a:gridCol>
                    <a:gridCol w="6196723">
                      <a:extLst>
                        <a:ext uri="{9D8B030D-6E8A-4147-A177-3AD203B41FA5}">
                          <a16:colId xmlns:a16="http://schemas.microsoft.com/office/drawing/2014/main" val="2526266240"/>
                        </a:ext>
                      </a:extLst>
                    </a:gridCol>
                  </a:tblGrid>
                  <a:tr h="510485">
                    <a:tc>
                      <a:txBody>
                        <a:bodyPr/>
                        <a:lstStyle/>
                        <a:p>
                          <a:pPr algn="ctr">
                            <a:lnSpc>
                              <a:spcPct val="150000"/>
                            </a:lnSpc>
                          </a:pPr>
                          <a:r>
                            <a:rPr lang="en-US" sz="2000" u="sng" dirty="0"/>
                            <a:t>Symbol</a:t>
                          </a:r>
                          <a:endParaRPr lang="en-US" sz="2000" b="1" u="sng" dirty="0"/>
                        </a:p>
                      </a:txBody>
                      <a:tcPr/>
                    </a:tc>
                    <a:tc>
                      <a:txBody>
                        <a:bodyPr/>
                        <a:lstStyle/>
                        <a:p>
                          <a:pPr algn="ctr">
                            <a:lnSpc>
                              <a:spcPct val="150000"/>
                            </a:lnSpc>
                          </a:pPr>
                          <a:r>
                            <a:rPr lang="en-US" sz="2000" u="sng" dirty="0"/>
                            <a:t>Description</a:t>
                          </a:r>
                          <a:endParaRPr lang="en-US" sz="2000" b="1" u="sng" dirty="0"/>
                        </a:p>
                      </a:txBody>
                      <a:tcPr/>
                    </a:tc>
                    <a:extLst>
                      <a:ext uri="{0D108BD9-81ED-4DB2-BD59-A6C34878D82A}">
                        <a16:rowId xmlns:a16="http://schemas.microsoft.com/office/drawing/2014/main" val="2263827401"/>
                      </a:ext>
                    </a:extLst>
                  </a:tr>
                  <a:tr h="957834">
                    <a:tc>
                      <a:txBody>
                        <a:bodyPr/>
                        <a:lstStyle/>
                        <a:p>
                          <a:pPr>
                            <a:lnSpc>
                              <a:spcPct val="150000"/>
                            </a:lnSpc>
                          </a:pPr>
                          <a:endParaRPr lang="en-US" sz="2000" b="0" dirty="0"/>
                        </a:p>
                      </a:txBody>
                      <a:tcPr>
                        <a:lnR w="12700" cap="flat" cmpd="sng" algn="ctr">
                          <a:solidFill>
                            <a:schemeClr val="tx1"/>
                          </a:solidFill>
                          <a:prstDash val="solid"/>
                          <a:round/>
                          <a:headEnd type="none" w="med" len="med"/>
                          <a:tailEnd type="none" w="med" len="med"/>
                        </a:lnR>
                      </a:tcPr>
                    </a:tc>
                    <a:tc>
                      <a:txBody>
                        <a:bodyPr/>
                        <a:lstStyle/>
                        <a:p>
                          <a:endParaRPr lang="en-US"/>
                        </a:p>
                      </a:txBody>
                      <a:tcPr>
                        <a:lnL w="12700" cap="flat" cmpd="sng" algn="ctr">
                          <a:solidFill>
                            <a:schemeClr val="tx1"/>
                          </a:solidFill>
                          <a:prstDash val="solid"/>
                          <a:round/>
                          <a:headEnd type="none" w="med" len="med"/>
                          <a:tailEnd type="none" w="med" len="med"/>
                        </a:lnL>
                        <a:blipFill>
                          <a:blip r:embed="rId2"/>
                          <a:stretch>
                            <a:fillRect l="-33628" t="-54140" r="-197" b="-342038"/>
                          </a:stretch>
                        </a:blipFill>
                      </a:tcPr>
                    </a:tc>
                    <a:extLst>
                      <a:ext uri="{0D108BD9-81ED-4DB2-BD59-A6C34878D82A}">
                        <a16:rowId xmlns:a16="http://schemas.microsoft.com/office/drawing/2014/main" val="2415650354"/>
                      </a:ext>
                    </a:extLst>
                  </a:tr>
                  <a:tr h="571500">
                    <a:tc>
                      <a:txBody>
                        <a:bodyPr/>
                        <a:lstStyle/>
                        <a:p>
                          <a:endParaRPr lang="en-US"/>
                        </a:p>
                      </a:txBody>
                      <a:tcPr>
                        <a:lnR w="12700" cap="flat" cmpd="sng" algn="ctr">
                          <a:solidFill>
                            <a:schemeClr val="tx1"/>
                          </a:solidFill>
                          <a:prstDash val="solid"/>
                          <a:round/>
                          <a:headEnd type="none" w="med" len="med"/>
                          <a:tailEnd type="none" w="med" len="med"/>
                        </a:lnR>
                        <a:blipFill>
                          <a:blip r:embed="rId2"/>
                          <a:stretch>
                            <a:fillRect l="-293" t="-257447" r="-298827" b="-471277"/>
                          </a:stretch>
                        </a:blipFill>
                      </a:tcPr>
                    </a:tc>
                    <a:tc>
                      <a:txBody>
                        <a:bodyPr/>
                        <a:lstStyle/>
                        <a:p>
                          <a:endParaRPr lang="en-US"/>
                        </a:p>
                      </a:txBody>
                      <a:tcPr>
                        <a:lnL w="12700" cap="flat" cmpd="sng" algn="ctr">
                          <a:solidFill>
                            <a:schemeClr val="tx1"/>
                          </a:solidFill>
                          <a:prstDash val="solid"/>
                          <a:round/>
                          <a:headEnd type="none" w="med" len="med"/>
                          <a:tailEnd type="none" w="med" len="med"/>
                        </a:lnL>
                        <a:blipFill>
                          <a:blip r:embed="rId2"/>
                          <a:stretch>
                            <a:fillRect l="-33628" t="-257447" r="-197" b="-471277"/>
                          </a:stretch>
                        </a:blipFill>
                      </a:tcPr>
                    </a:tc>
                    <a:extLst>
                      <a:ext uri="{0D108BD9-81ED-4DB2-BD59-A6C34878D82A}">
                        <a16:rowId xmlns:a16="http://schemas.microsoft.com/office/drawing/2014/main" val="492494340"/>
                      </a:ext>
                    </a:extLst>
                  </a:tr>
                  <a:tr h="533094">
                    <a:tc>
                      <a:txBody>
                        <a:bodyPr/>
                        <a:lstStyle/>
                        <a:p>
                          <a:pPr>
                            <a:lnSpc>
                              <a:spcPct val="150000"/>
                            </a:lnSpc>
                          </a:pPr>
                          <a:endParaRPr lang="en-US" sz="2000" b="0" dirty="0"/>
                        </a:p>
                      </a:txBody>
                      <a:tcPr>
                        <a:lnR w="12700" cap="flat" cmpd="sng" algn="ctr">
                          <a:solidFill>
                            <a:schemeClr val="tx1"/>
                          </a:solidFill>
                          <a:prstDash val="solid"/>
                          <a:round/>
                          <a:headEnd type="none" w="med" len="med"/>
                          <a:tailEnd type="none" w="med" len="med"/>
                        </a:lnR>
                      </a:tcPr>
                    </a:tc>
                    <a:tc>
                      <a:txBody>
                        <a:bodyPr/>
                        <a:lstStyle/>
                        <a:p>
                          <a:pPr>
                            <a:lnSpc>
                              <a:spcPct val="150000"/>
                            </a:lnSpc>
                          </a:pPr>
                          <a:r>
                            <a:rPr lang="en-US" sz="2000" dirty="0"/>
                            <a:t>Mean of observations of</a:t>
                          </a:r>
                          <a:r>
                            <a:rPr lang="en-US" sz="2100" dirty="0"/>
                            <a:t> </a:t>
                          </a:r>
                          <a:r>
                            <a:rPr lang="en-US" sz="2100" i="1" dirty="0" err="1"/>
                            <a:t>j</a:t>
                          </a:r>
                          <a:r>
                            <a:rPr lang="en-US" sz="2100" i="1" baseline="-25000" dirty="0" err="1"/>
                            <a:t>th</a:t>
                          </a:r>
                          <a:r>
                            <a:rPr lang="en-US" sz="2100" dirty="0"/>
                            <a:t> </a:t>
                          </a:r>
                          <a:r>
                            <a:rPr lang="en-US" sz="2000" dirty="0"/>
                            <a:t>feature</a:t>
                          </a:r>
                          <a:endParaRPr lang="en-US" sz="2000" b="0"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113903957"/>
                      </a:ext>
                    </a:extLst>
                  </a:tr>
                  <a:tr h="533094">
                    <a:tc>
                      <a:txBody>
                        <a:bodyPr/>
                        <a:lstStyle/>
                        <a:p>
                          <a:pPr>
                            <a:lnSpc>
                              <a:spcPct val="150000"/>
                            </a:lnSpc>
                          </a:pPr>
                          <a:endParaRPr lang="en-US" sz="2000" b="0" dirty="0"/>
                        </a:p>
                      </a:txBody>
                      <a:tcPr>
                        <a:lnR w="12700" cap="flat" cmpd="sng" algn="ctr">
                          <a:solidFill>
                            <a:schemeClr val="tx1"/>
                          </a:solidFill>
                          <a:prstDash val="solid"/>
                          <a:round/>
                          <a:headEnd type="none" w="med" len="med"/>
                          <a:tailEnd type="none" w="med" len="med"/>
                        </a:lnR>
                      </a:tcPr>
                    </a:tc>
                    <a:tc>
                      <a:txBody>
                        <a:bodyPr/>
                        <a:lstStyle/>
                        <a:p>
                          <a:pPr>
                            <a:lnSpc>
                              <a:spcPct val="150000"/>
                            </a:lnSpc>
                          </a:pPr>
                          <a:r>
                            <a:rPr lang="en-US" sz="2000" dirty="0"/>
                            <a:t>Standard Deviation of observations of</a:t>
                          </a:r>
                          <a:r>
                            <a:rPr lang="en-US" sz="2100" dirty="0"/>
                            <a:t> </a:t>
                          </a:r>
                          <a:r>
                            <a:rPr lang="en-US" sz="2100" i="1" dirty="0" err="1"/>
                            <a:t>j</a:t>
                          </a:r>
                          <a:r>
                            <a:rPr lang="en-US" sz="2100" i="1" baseline="-25000" dirty="0" err="1"/>
                            <a:t>th</a:t>
                          </a:r>
                          <a:r>
                            <a:rPr lang="en-US" sz="2100" dirty="0"/>
                            <a:t> </a:t>
                          </a:r>
                          <a:r>
                            <a:rPr lang="en-US" sz="2000" dirty="0"/>
                            <a:t>feature</a:t>
                          </a:r>
                          <a:endParaRPr lang="en-US" sz="2000" b="0"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4272739"/>
                      </a:ext>
                    </a:extLst>
                  </a:tr>
                  <a:tr h="533094">
                    <a:tc>
                      <a:txBody>
                        <a:bodyPr/>
                        <a:lstStyle/>
                        <a:p>
                          <a:pPr>
                            <a:lnSpc>
                              <a:spcPct val="150000"/>
                            </a:lnSpc>
                          </a:pPr>
                          <a:endParaRPr lang="en-US" sz="2000" b="0" dirty="0"/>
                        </a:p>
                      </a:txBody>
                      <a:tcPr>
                        <a:lnR w="12700" cap="flat" cmpd="sng" algn="ctr">
                          <a:solidFill>
                            <a:schemeClr val="tx1"/>
                          </a:solidFill>
                          <a:prstDash val="solid"/>
                          <a:round/>
                          <a:headEnd type="none" w="med" len="med"/>
                          <a:tailEnd type="none" w="med" len="med"/>
                        </a:lnR>
                      </a:tcPr>
                    </a:tc>
                    <a:tc>
                      <a:txBody>
                        <a:bodyPr/>
                        <a:lstStyle/>
                        <a:p>
                          <a:pPr>
                            <a:lnSpc>
                              <a:spcPct val="150000"/>
                            </a:lnSpc>
                          </a:pPr>
                          <a:r>
                            <a:rPr lang="en-US" sz="2000" dirty="0"/>
                            <a:t>Probabilistic proportions/ weight of each feature</a:t>
                          </a:r>
                          <a:endParaRPr lang="en-US" sz="2000" b="0"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4254162832"/>
                      </a:ext>
                    </a:extLst>
                  </a:tr>
                  <a:tr h="531756">
                    <a:tc>
                      <a:txBody>
                        <a:bodyPr/>
                        <a:lstStyle/>
                        <a:p>
                          <a:endParaRPr lang="en-US"/>
                        </a:p>
                      </a:txBody>
                      <a:tcPr>
                        <a:lnR w="12700" cap="flat" cmpd="sng" algn="ctr">
                          <a:solidFill>
                            <a:schemeClr val="tx1"/>
                          </a:solidFill>
                          <a:prstDash val="solid"/>
                          <a:round/>
                          <a:headEnd type="none" w="med" len="med"/>
                          <a:tailEnd type="none" w="med" len="med"/>
                        </a:lnR>
                        <a:blipFill>
                          <a:blip r:embed="rId2"/>
                          <a:stretch>
                            <a:fillRect l="-293" t="-688506" r="-298827" b="-106897"/>
                          </a:stretch>
                        </a:blipFill>
                      </a:tcPr>
                    </a:tc>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1800" dirty="0"/>
                            <a:t>3.14159 and 2.71828</a:t>
                          </a:r>
                          <a:endParaRPr lang="en-US" sz="1800" b="0"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476721298"/>
                      </a:ext>
                    </a:extLst>
                  </a:tr>
                  <a:tr h="555306">
                    <a:tc>
                      <a:txBody>
                        <a:bodyPr/>
                        <a:lstStyle/>
                        <a:p>
                          <a:pPr>
                            <a:lnSpc>
                              <a:spcPct val="150000"/>
                            </a:lnSpc>
                          </a:pPr>
                          <a:endParaRPr lang="en-US" sz="2100" b="0" dirty="0"/>
                        </a:p>
                      </a:txBody>
                      <a:tcPr>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1800" dirty="0"/>
                            <a:t>Gaussian/ Normal Distribution</a:t>
                          </a:r>
                          <a:endParaRPr lang="en-US" sz="1800" b="0"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793253538"/>
                      </a:ext>
                    </a:extLst>
                  </a:tr>
                </a:tbl>
              </a:graphicData>
            </a:graphic>
          </p:graphicFrame>
        </mc:Fallback>
      </mc:AlternateContent>
      <p:sp>
        <p:nvSpPr>
          <p:cNvPr id="6" name="TextBox 5">
            <a:extLst>
              <a:ext uri="{FF2B5EF4-FFF2-40B4-BE49-F238E27FC236}">
                <a16:creationId xmlns:a16="http://schemas.microsoft.com/office/drawing/2014/main" id="{2B664705-EE3E-46DF-B01D-E22960B56FB6}"/>
              </a:ext>
            </a:extLst>
          </p:cNvPr>
          <p:cNvSpPr txBox="1"/>
          <p:nvPr/>
        </p:nvSpPr>
        <p:spPr>
          <a:xfrm>
            <a:off x="381000" y="990600"/>
            <a:ext cx="8477790" cy="769441"/>
          </a:xfrm>
          <a:prstGeom prst="rect">
            <a:avLst/>
          </a:prstGeom>
          <a:solidFill>
            <a:schemeClr val="tx1"/>
          </a:solidFill>
          <a:ln>
            <a:noFill/>
          </a:ln>
          <a:effectLst>
            <a:outerShdw blurRad="40000" dist="20000" dir="5400000" rotWithShape="0">
              <a:srgbClr val="000000">
                <a:alpha val="38000"/>
              </a:srgbClr>
            </a:outerShdw>
            <a:softEdge rad="31750"/>
          </a:effectLst>
        </p:spPr>
        <p:style>
          <a:lnRef idx="3">
            <a:schemeClr val="lt1"/>
          </a:lnRef>
          <a:fillRef idx="1">
            <a:schemeClr val="dk1"/>
          </a:fillRef>
          <a:effectRef idx="1">
            <a:schemeClr val="dk1"/>
          </a:effectRef>
          <a:fontRef idx="minor">
            <a:schemeClr val="lt1"/>
          </a:fontRef>
        </p:style>
        <p:txBody>
          <a:bodyPr wrap="square" rtlCol="0">
            <a:spAutoFit/>
          </a:bodyPr>
          <a:lstStyle/>
          <a:p>
            <a:pPr marL="398463" indent="-398463" algn="just">
              <a:buClr>
                <a:srgbClr val="C00000"/>
              </a:buClr>
              <a:buSzPct val="80000"/>
              <a:buFont typeface="Wingdings" pitchFamily="2" charset="2"/>
              <a:buChar char="ü"/>
            </a:pPr>
            <a:r>
              <a:rPr lang="en-US" sz="2200" b="1" cap="small" dirty="0">
                <a:solidFill>
                  <a:schemeClr val="accent6">
                    <a:lumMod val="75000"/>
                  </a:schemeClr>
                </a:solidFill>
                <a:latin typeface="Corbel" pitchFamily="34" charset="0"/>
                <a:ea typeface="Arial Unicode MS" pitchFamily="34" charset="-128"/>
                <a:cs typeface="Arial Unicode MS" pitchFamily="34" charset="-128"/>
              </a:rPr>
              <a:t>important notations to proceed in-depth understanding of Flare working mechanism</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79E20871-3313-4A27-942A-4A5E166FC8FA}"/>
                  </a:ext>
                </a:extLst>
              </p:cNvPr>
              <p:cNvSpPr txBox="1"/>
              <p:nvPr/>
            </p:nvSpPr>
            <p:spPr>
              <a:xfrm>
                <a:off x="1455697" y="3918065"/>
                <a:ext cx="449303" cy="34913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100" b="0" i="1" smtClean="0">
                              <a:latin typeface="Cambria Math" panose="02040503050406030204" pitchFamily="18" charset="0"/>
                            </a:rPr>
                          </m:ctrlPr>
                        </m:sSubPr>
                        <m:e>
                          <m:r>
                            <a:rPr lang="en-US" sz="2100" b="0" i="1" smtClean="0">
                              <a:latin typeface="Cambria Math" panose="02040503050406030204" pitchFamily="18" charset="0"/>
                              <a:ea typeface="Cambria Math" panose="02040503050406030204" pitchFamily="18" charset="0"/>
                            </a:rPr>
                            <m:t>𝜇</m:t>
                          </m:r>
                        </m:e>
                        <m:sub>
                          <m:r>
                            <a:rPr lang="en-US" sz="2100" b="0" i="1" smtClean="0">
                              <a:latin typeface="Cambria Math" panose="02040503050406030204" pitchFamily="18" charset="0"/>
                            </a:rPr>
                            <m:t>𝑗</m:t>
                          </m:r>
                        </m:sub>
                      </m:sSub>
                    </m:oMath>
                  </m:oMathPara>
                </a14:m>
                <a:endParaRPr lang="en-US" sz="2100" dirty="0"/>
              </a:p>
            </p:txBody>
          </p:sp>
        </mc:Choice>
        <mc:Fallback xmlns="">
          <p:sp>
            <p:nvSpPr>
              <p:cNvPr id="7" name="TextBox 6">
                <a:extLst>
                  <a:ext uri="{FF2B5EF4-FFF2-40B4-BE49-F238E27FC236}">
                    <a16:creationId xmlns:a16="http://schemas.microsoft.com/office/drawing/2014/main" id="{79E20871-3313-4A27-942A-4A5E166FC8FA}"/>
                  </a:ext>
                </a:extLst>
              </p:cNvPr>
              <p:cNvSpPr txBox="1">
                <a:spLocks noRot="1" noChangeAspect="1" noMove="1" noResize="1" noEditPoints="1" noAdjustHandles="1" noChangeArrowheads="1" noChangeShapeType="1" noTextEdit="1"/>
              </p:cNvSpPr>
              <p:nvPr/>
            </p:nvSpPr>
            <p:spPr>
              <a:xfrm>
                <a:off x="1455697" y="3918065"/>
                <a:ext cx="449303" cy="349135"/>
              </a:xfrm>
              <a:prstGeom prst="rect">
                <a:avLst/>
              </a:prstGeom>
              <a:blipFill>
                <a:blip r:embed="rId3"/>
                <a:stretch>
                  <a:fillRect b="-245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CE962A2A-311E-4EAE-BF1B-CAC82322BF66}"/>
                  </a:ext>
                </a:extLst>
              </p:cNvPr>
              <p:cNvSpPr txBox="1"/>
              <p:nvPr/>
            </p:nvSpPr>
            <p:spPr>
              <a:xfrm>
                <a:off x="1371600" y="4451465"/>
                <a:ext cx="552451" cy="34913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100" b="0" i="1" smtClean="0">
                              <a:latin typeface="Cambria Math" panose="02040503050406030204" pitchFamily="18" charset="0"/>
                            </a:rPr>
                          </m:ctrlPr>
                        </m:sSubPr>
                        <m:e>
                          <m:r>
                            <a:rPr lang="en-US" sz="2100" b="0" i="1" smtClean="0">
                              <a:latin typeface="Cambria Math" panose="02040503050406030204" pitchFamily="18" charset="0"/>
                              <a:ea typeface="Cambria Math" panose="02040503050406030204" pitchFamily="18" charset="0"/>
                            </a:rPr>
                            <m:t>𝜎</m:t>
                          </m:r>
                        </m:e>
                        <m:sub>
                          <m:r>
                            <a:rPr lang="en-US" sz="2100" b="0" i="1" smtClean="0">
                              <a:latin typeface="Cambria Math" panose="02040503050406030204" pitchFamily="18" charset="0"/>
                            </a:rPr>
                            <m:t>𝑗</m:t>
                          </m:r>
                        </m:sub>
                      </m:sSub>
                    </m:oMath>
                  </m:oMathPara>
                </a14:m>
                <a:endParaRPr lang="en-US" sz="2100" dirty="0"/>
              </a:p>
            </p:txBody>
          </p:sp>
        </mc:Choice>
        <mc:Fallback xmlns="">
          <p:sp>
            <p:nvSpPr>
              <p:cNvPr id="8" name="TextBox 7">
                <a:extLst>
                  <a:ext uri="{FF2B5EF4-FFF2-40B4-BE49-F238E27FC236}">
                    <a16:creationId xmlns:a16="http://schemas.microsoft.com/office/drawing/2014/main" id="{CE962A2A-311E-4EAE-BF1B-CAC82322BF66}"/>
                  </a:ext>
                </a:extLst>
              </p:cNvPr>
              <p:cNvSpPr txBox="1">
                <a:spLocks noRot="1" noChangeAspect="1" noMove="1" noResize="1" noEditPoints="1" noAdjustHandles="1" noChangeArrowheads="1" noChangeShapeType="1" noTextEdit="1"/>
              </p:cNvSpPr>
              <p:nvPr/>
            </p:nvSpPr>
            <p:spPr>
              <a:xfrm>
                <a:off x="1371600" y="4451465"/>
                <a:ext cx="552451" cy="349135"/>
              </a:xfrm>
              <a:prstGeom prst="rect">
                <a:avLst/>
              </a:prstGeom>
              <a:blipFill>
                <a:blip r:embed="rId4"/>
                <a:stretch>
                  <a:fillRect b="-241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8D4AA108-FF58-46BC-8398-DB1EF6A2B650}"/>
                  </a:ext>
                </a:extLst>
              </p:cNvPr>
              <p:cNvSpPr txBox="1"/>
              <p:nvPr/>
            </p:nvSpPr>
            <p:spPr>
              <a:xfrm>
                <a:off x="1359771" y="4981055"/>
                <a:ext cx="620708" cy="31572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100" b="0" i="1" smtClean="0">
                          <a:latin typeface="Cambria Math" panose="02040503050406030204" pitchFamily="18" charset="0"/>
                          <a:ea typeface="Cambria Math" panose="02040503050406030204" pitchFamily="18" charset="0"/>
                        </a:rPr>
                        <m:t>𝜔</m:t>
                      </m:r>
                      <m:r>
                        <a:rPr lang="en-US" sz="2100" b="0" i="1" baseline="-25000" smtClean="0">
                          <a:latin typeface="Cambria Math" panose="02040503050406030204" pitchFamily="18" charset="0"/>
                          <a:ea typeface="Cambria Math" panose="02040503050406030204" pitchFamily="18" charset="0"/>
                        </a:rPr>
                        <m:t>𝑘</m:t>
                      </m:r>
                    </m:oMath>
                  </m:oMathPara>
                </a14:m>
                <a:endParaRPr lang="en-US" sz="2100" baseline="-25000" dirty="0"/>
              </a:p>
            </p:txBody>
          </p:sp>
        </mc:Choice>
        <mc:Fallback xmlns="">
          <p:sp>
            <p:nvSpPr>
              <p:cNvPr id="9" name="TextBox 8">
                <a:extLst>
                  <a:ext uri="{FF2B5EF4-FFF2-40B4-BE49-F238E27FC236}">
                    <a16:creationId xmlns:a16="http://schemas.microsoft.com/office/drawing/2014/main" id="{8D4AA108-FF58-46BC-8398-DB1EF6A2B650}"/>
                  </a:ext>
                </a:extLst>
              </p:cNvPr>
              <p:cNvSpPr txBox="1">
                <a:spLocks noRot="1" noChangeAspect="1" noMove="1" noResize="1" noEditPoints="1" noAdjustHandles="1" noChangeArrowheads="1" noChangeShapeType="1" noTextEdit="1"/>
              </p:cNvSpPr>
              <p:nvPr/>
            </p:nvSpPr>
            <p:spPr>
              <a:xfrm>
                <a:off x="1359771" y="4981055"/>
                <a:ext cx="620708" cy="315727"/>
              </a:xfrm>
              <a:prstGeom prst="rect">
                <a:avLst/>
              </a:prstGeom>
              <a:blipFill>
                <a:blip r:embed="rId5"/>
                <a:stretch>
                  <a:fillRect b="-2115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1AEBA23B-FE24-4DD6-8F0F-CBCA9AD2D2C4}"/>
                  </a:ext>
                </a:extLst>
              </p:cNvPr>
              <p:cNvSpPr txBox="1"/>
              <p:nvPr/>
            </p:nvSpPr>
            <p:spPr>
              <a:xfrm>
                <a:off x="1049417" y="6044045"/>
                <a:ext cx="620708" cy="32316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100" b="0" i="1" smtClean="0">
                          <a:latin typeface="Cambria Math" panose="02040503050406030204" pitchFamily="18" charset="0"/>
                          <a:ea typeface="Cambria Math" panose="02040503050406030204" pitchFamily="18" charset="0"/>
                        </a:rPr>
                        <m:t>𝒩</m:t>
                      </m:r>
                      <m:r>
                        <a:rPr lang="en-US" sz="2100" b="0" i="1" smtClean="0">
                          <a:latin typeface="Cambria Math" panose="02040503050406030204" pitchFamily="18" charset="0"/>
                          <a:ea typeface="Cambria Math" panose="02040503050406030204" pitchFamily="18" charset="0"/>
                        </a:rPr>
                        <m:t>(</m:t>
                      </m:r>
                      <m:r>
                        <a:rPr lang="en-US" sz="2100" b="0" i="1" smtClean="0">
                          <a:latin typeface="Cambria Math" panose="02040503050406030204" pitchFamily="18" charset="0"/>
                          <a:ea typeface="Cambria Math" panose="02040503050406030204" pitchFamily="18" charset="0"/>
                        </a:rPr>
                        <m:t>𝑥</m:t>
                      </m:r>
                      <m:r>
                        <a:rPr lang="en-US" sz="2100" b="0" i="1" smtClean="0">
                          <a:latin typeface="Cambria Math" panose="02040503050406030204" pitchFamily="18" charset="0"/>
                          <a:ea typeface="Cambria Math" panose="02040503050406030204" pitchFamily="18" charset="0"/>
                        </a:rPr>
                        <m:t>|</m:t>
                      </m:r>
                      <m:r>
                        <a:rPr lang="en-US" sz="2100" b="0" i="1" smtClean="0">
                          <a:latin typeface="Cambria Math" panose="02040503050406030204" pitchFamily="18" charset="0"/>
                          <a:ea typeface="Cambria Math" panose="02040503050406030204" pitchFamily="18" charset="0"/>
                        </a:rPr>
                        <m:t>𝜇</m:t>
                      </m:r>
                      <m:r>
                        <a:rPr lang="en-US" sz="2100" b="0" i="1" smtClean="0">
                          <a:latin typeface="Cambria Math" panose="02040503050406030204" pitchFamily="18" charset="0"/>
                          <a:ea typeface="Cambria Math" panose="02040503050406030204" pitchFamily="18" charset="0"/>
                        </a:rPr>
                        <m:t>,</m:t>
                      </m:r>
                      <m:r>
                        <a:rPr lang="en-US" sz="2100" b="0" i="1" smtClean="0">
                          <a:latin typeface="Cambria Math" panose="02040503050406030204" pitchFamily="18" charset="0"/>
                          <a:ea typeface="Cambria Math" panose="02040503050406030204" pitchFamily="18" charset="0"/>
                        </a:rPr>
                        <m:t>𝜎</m:t>
                      </m:r>
                      <m:r>
                        <a:rPr lang="en-US" sz="2100" b="0" i="1" baseline="30000" smtClean="0">
                          <a:latin typeface="Cambria Math" panose="02040503050406030204" pitchFamily="18" charset="0"/>
                          <a:ea typeface="Cambria Math" panose="02040503050406030204" pitchFamily="18" charset="0"/>
                        </a:rPr>
                        <m:t>2</m:t>
                      </m:r>
                      <m:r>
                        <a:rPr lang="en-US" sz="2100" b="0" i="1" smtClean="0">
                          <a:latin typeface="Cambria Math" panose="02040503050406030204" pitchFamily="18" charset="0"/>
                          <a:ea typeface="Cambria Math" panose="02040503050406030204" pitchFamily="18" charset="0"/>
                        </a:rPr>
                        <m:t>)</m:t>
                      </m:r>
                    </m:oMath>
                  </m:oMathPara>
                </a14:m>
                <a:endParaRPr lang="en-US" sz="2100" dirty="0"/>
              </a:p>
            </p:txBody>
          </p:sp>
        </mc:Choice>
        <mc:Fallback xmlns="">
          <p:sp>
            <p:nvSpPr>
              <p:cNvPr id="10" name="TextBox 9">
                <a:extLst>
                  <a:ext uri="{FF2B5EF4-FFF2-40B4-BE49-F238E27FC236}">
                    <a16:creationId xmlns:a16="http://schemas.microsoft.com/office/drawing/2014/main" id="{1AEBA23B-FE24-4DD6-8F0F-CBCA9AD2D2C4}"/>
                  </a:ext>
                </a:extLst>
              </p:cNvPr>
              <p:cNvSpPr txBox="1">
                <a:spLocks noRot="1" noChangeAspect="1" noMove="1" noResize="1" noEditPoints="1" noAdjustHandles="1" noChangeArrowheads="1" noChangeShapeType="1" noTextEdit="1"/>
              </p:cNvSpPr>
              <p:nvPr/>
            </p:nvSpPr>
            <p:spPr>
              <a:xfrm>
                <a:off x="1049417" y="6044045"/>
                <a:ext cx="620708" cy="323165"/>
              </a:xfrm>
              <a:prstGeom prst="rect">
                <a:avLst/>
              </a:prstGeom>
              <a:blipFill>
                <a:blip r:embed="rId6"/>
                <a:stretch>
                  <a:fillRect l="-14706" r="-118627" b="-3584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A01AB7C7-5876-4C53-BA7B-B763DCC99E95}"/>
                  </a:ext>
                </a:extLst>
              </p:cNvPr>
              <p:cNvSpPr txBox="1"/>
              <p:nvPr/>
            </p:nvSpPr>
            <p:spPr>
              <a:xfrm>
                <a:off x="1474431" y="2566340"/>
                <a:ext cx="449303" cy="32316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100" b="0" i="1" smtClean="0">
                          <a:latin typeface="Cambria Math" panose="02040503050406030204" pitchFamily="18" charset="0"/>
                        </a:rPr>
                        <m:t>𝑋</m:t>
                      </m:r>
                    </m:oMath>
                  </m:oMathPara>
                </a14:m>
                <a:endParaRPr lang="en-US" sz="2100" dirty="0"/>
              </a:p>
            </p:txBody>
          </p:sp>
        </mc:Choice>
        <mc:Fallback xmlns="">
          <p:sp>
            <p:nvSpPr>
              <p:cNvPr id="11" name="TextBox 10">
                <a:extLst>
                  <a:ext uri="{FF2B5EF4-FFF2-40B4-BE49-F238E27FC236}">
                    <a16:creationId xmlns:a16="http://schemas.microsoft.com/office/drawing/2014/main" id="{A01AB7C7-5876-4C53-BA7B-B763DCC99E95}"/>
                  </a:ext>
                </a:extLst>
              </p:cNvPr>
              <p:cNvSpPr txBox="1">
                <a:spLocks noRot="1" noChangeAspect="1" noMove="1" noResize="1" noEditPoints="1" noAdjustHandles="1" noChangeArrowheads="1" noChangeShapeType="1" noTextEdit="1"/>
              </p:cNvSpPr>
              <p:nvPr/>
            </p:nvSpPr>
            <p:spPr>
              <a:xfrm>
                <a:off x="1474431" y="2566340"/>
                <a:ext cx="449303" cy="323165"/>
              </a:xfrm>
              <a:prstGeom prst="rect">
                <a:avLst/>
              </a:prstGeom>
              <a:blipFill>
                <a:blip r:embed="rId7"/>
                <a:stretch>
                  <a:fillRect b="-5660"/>
                </a:stretch>
              </a:blipFill>
            </p:spPr>
            <p:txBody>
              <a:bodyPr/>
              <a:lstStyle/>
              <a:p>
                <a:r>
                  <a:rPr lang="en-US">
                    <a:noFill/>
                  </a:rPr>
                  <a:t> </a:t>
                </a:r>
              </a:p>
            </p:txBody>
          </p:sp>
        </mc:Fallback>
      </mc:AlternateContent>
      <p:sp>
        <p:nvSpPr>
          <p:cNvPr id="12" name="Left Bracket 11">
            <a:extLst>
              <a:ext uri="{FF2B5EF4-FFF2-40B4-BE49-F238E27FC236}">
                <a16:creationId xmlns:a16="http://schemas.microsoft.com/office/drawing/2014/main" id="{1B4EA8B6-B416-46A0-A087-C653B73ADBC0}"/>
              </a:ext>
            </a:extLst>
          </p:cNvPr>
          <p:cNvSpPr/>
          <p:nvPr/>
        </p:nvSpPr>
        <p:spPr>
          <a:xfrm>
            <a:off x="1359771" y="3918065"/>
            <a:ext cx="45719" cy="921895"/>
          </a:xfrm>
          <a:prstGeom prst="leftBracket">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ACBCA751-D82D-4474-A955-24B23D107204}"/>
                  </a:ext>
                </a:extLst>
              </p:cNvPr>
              <p:cNvSpPr txBox="1"/>
              <p:nvPr/>
            </p:nvSpPr>
            <p:spPr>
              <a:xfrm>
                <a:off x="871828" y="4143952"/>
                <a:ext cx="449303" cy="32316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100" b="0" i="1" smtClean="0">
                          <a:latin typeface="Cambria Math" panose="02040503050406030204" pitchFamily="18" charset="0"/>
                          <a:ea typeface="Cambria Math" panose="02040503050406030204" pitchFamily="18" charset="0"/>
                        </a:rPr>
                        <m:t>𝜃</m:t>
                      </m:r>
                    </m:oMath>
                  </m:oMathPara>
                </a14:m>
                <a:endParaRPr lang="en-US" sz="2100" dirty="0"/>
              </a:p>
            </p:txBody>
          </p:sp>
        </mc:Choice>
        <mc:Fallback xmlns="">
          <p:sp>
            <p:nvSpPr>
              <p:cNvPr id="13" name="TextBox 12">
                <a:extLst>
                  <a:ext uri="{FF2B5EF4-FFF2-40B4-BE49-F238E27FC236}">
                    <a16:creationId xmlns:a16="http://schemas.microsoft.com/office/drawing/2014/main" id="{ACBCA751-D82D-4474-A955-24B23D107204}"/>
                  </a:ext>
                </a:extLst>
              </p:cNvPr>
              <p:cNvSpPr txBox="1">
                <a:spLocks noRot="1" noChangeAspect="1" noMove="1" noResize="1" noEditPoints="1" noAdjustHandles="1" noChangeArrowheads="1" noChangeShapeType="1" noTextEdit="1"/>
              </p:cNvSpPr>
              <p:nvPr/>
            </p:nvSpPr>
            <p:spPr>
              <a:xfrm>
                <a:off x="871828" y="4143952"/>
                <a:ext cx="449303" cy="323165"/>
              </a:xfrm>
              <a:prstGeom prst="rect">
                <a:avLst/>
              </a:prstGeom>
              <a:blipFill>
                <a:blip r:embed="rId8"/>
                <a:stretch>
                  <a:fillRect b="-5660"/>
                </a:stretch>
              </a:blipFill>
            </p:spPr>
            <p:txBody>
              <a:bodyPr/>
              <a:lstStyle/>
              <a:p>
                <a:r>
                  <a:rPr lang="en-US">
                    <a:noFill/>
                  </a:rPr>
                  <a:t> </a:t>
                </a:r>
              </a:p>
            </p:txBody>
          </p:sp>
        </mc:Fallback>
      </mc:AlternateContent>
      <p:sp>
        <p:nvSpPr>
          <p:cNvPr id="19" name="Date Placeholder 18">
            <a:extLst>
              <a:ext uri="{FF2B5EF4-FFF2-40B4-BE49-F238E27FC236}">
                <a16:creationId xmlns:a16="http://schemas.microsoft.com/office/drawing/2014/main" id="{7A123328-B7C5-4499-BEEB-DBA83474C243}"/>
              </a:ext>
            </a:extLst>
          </p:cNvPr>
          <p:cNvSpPr>
            <a:spLocks noGrp="1"/>
          </p:cNvSpPr>
          <p:nvPr>
            <p:ph type="dt" sz="half" idx="10"/>
          </p:nvPr>
        </p:nvSpPr>
        <p:spPr/>
        <p:txBody>
          <a:bodyPr/>
          <a:lstStyle/>
          <a:p>
            <a:fld id="{F924B78E-50B6-4A5C-908F-C57363D7524A}" type="datetime1">
              <a:rPr lang="en-US" smtClean="0"/>
              <a:t>10/3/2019</a:t>
            </a:fld>
            <a:endParaRPr lang="en-US" dirty="0"/>
          </a:p>
        </p:txBody>
      </p:sp>
      <p:sp>
        <p:nvSpPr>
          <p:cNvPr id="20" name="Slide Number Placeholder 19">
            <a:extLst>
              <a:ext uri="{FF2B5EF4-FFF2-40B4-BE49-F238E27FC236}">
                <a16:creationId xmlns:a16="http://schemas.microsoft.com/office/drawing/2014/main" id="{A3900CE0-EF86-413D-8FAA-4BCFB20D904C}"/>
              </a:ext>
            </a:extLst>
          </p:cNvPr>
          <p:cNvSpPr>
            <a:spLocks noGrp="1"/>
          </p:cNvSpPr>
          <p:nvPr>
            <p:ph type="sldNum" sz="quarter" idx="12"/>
          </p:nvPr>
        </p:nvSpPr>
        <p:spPr/>
        <p:txBody>
          <a:bodyPr/>
          <a:lstStyle/>
          <a:p>
            <a:fld id="{8C0C0C1D-488F-431E-BEAD-2CAAB816BF8B}" type="slidenum">
              <a:rPr lang="en-US" smtClean="0"/>
              <a:pPr/>
              <a:t>25</a:t>
            </a:fld>
            <a:endParaRPr lang="en-US" dirty="0"/>
          </a:p>
        </p:txBody>
      </p:sp>
    </p:spTree>
    <p:extLst>
      <p:ext uri="{BB962C8B-B14F-4D97-AF65-F5344CB8AC3E}">
        <p14:creationId xmlns:p14="http://schemas.microsoft.com/office/powerpoint/2010/main" val="19250270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6088E-34FE-48F4-A6D7-F95E20994215}"/>
              </a:ext>
            </a:extLst>
          </p:cNvPr>
          <p:cNvSpPr>
            <a:spLocks noGrp="1"/>
          </p:cNvSpPr>
          <p:nvPr>
            <p:ph type="title"/>
          </p:nvPr>
        </p:nvSpPr>
        <p:spPr/>
        <p:txBody>
          <a:bodyPr>
            <a:normAutofit/>
          </a:bodyPr>
          <a:lstStyle/>
          <a:p>
            <a:r>
              <a:rPr lang="en-US" cap="small" dirty="0">
                <a:solidFill>
                  <a:srgbClr val="334744"/>
                </a:solidFill>
                <a:latin typeface="Corbel" panose="020B0503020204020204" pitchFamily="34" charset="0"/>
              </a:rPr>
              <a:t>How Flare works</a:t>
            </a:r>
            <a:endParaRPr lang="en-US" dirty="0">
              <a:latin typeface="Corbel" panose="020B0503020204020204" pitchFamily="34" charset="0"/>
            </a:endParaRPr>
          </a:p>
        </p:txBody>
      </p:sp>
      <p:sp>
        <p:nvSpPr>
          <p:cNvPr id="5" name="Rectangle 4">
            <a:extLst>
              <a:ext uri="{FF2B5EF4-FFF2-40B4-BE49-F238E27FC236}">
                <a16:creationId xmlns:a16="http://schemas.microsoft.com/office/drawing/2014/main" id="{A6EE493F-4C7F-4D86-BF59-E6994B215320}"/>
              </a:ext>
            </a:extLst>
          </p:cNvPr>
          <p:cNvSpPr/>
          <p:nvPr/>
        </p:nvSpPr>
        <p:spPr>
          <a:xfrm>
            <a:off x="609600" y="1447800"/>
            <a:ext cx="8153400" cy="4724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TextBox 7">
            <a:extLst>
              <a:ext uri="{FF2B5EF4-FFF2-40B4-BE49-F238E27FC236}">
                <a16:creationId xmlns:a16="http://schemas.microsoft.com/office/drawing/2014/main" id="{55D34C89-4C82-411D-A7A5-4C198717C9D1}"/>
              </a:ext>
            </a:extLst>
          </p:cNvPr>
          <p:cNvSpPr txBox="1"/>
          <p:nvPr/>
        </p:nvSpPr>
        <p:spPr>
          <a:xfrm>
            <a:off x="6858000" y="5178947"/>
            <a:ext cx="1524000" cy="584775"/>
          </a:xfrm>
          <a:prstGeom prst="rect">
            <a:avLst/>
          </a:prstGeom>
          <a:noFill/>
        </p:spPr>
        <p:txBody>
          <a:bodyPr wrap="square" rtlCol="0">
            <a:spAutoFit/>
          </a:bodyPr>
          <a:lstStyle/>
          <a:p>
            <a:r>
              <a:rPr lang="en-US" sz="1600" b="1" dirty="0">
                <a:solidFill>
                  <a:schemeClr val="tx1">
                    <a:lumMod val="50000"/>
                    <a:lumOff val="50000"/>
                  </a:schemeClr>
                </a:solidFill>
              </a:rPr>
              <a:t>π = 3.14159</a:t>
            </a:r>
          </a:p>
          <a:p>
            <a:r>
              <a:rPr lang="en-US" sz="1600" b="1" i="1" dirty="0">
                <a:solidFill>
                  <a:schemeClr val="tx1">
                    <a:lumMod val="50000"/>
                    <a:lumOff val="50000"/>
                  </a:schemeClr>
                </a:solidFill>
              </a:rPr>
              <a:t>e</a:t>
            </a:r>
            <a:r>
              <a:rPr lang="en-US" sz="1600" b="1" dirty="0">
                <a:solidFill>
                  <a:schemeClr val="tx1">
                    <a:lumMod val="50000"/>
                    <a:lumOff val="50000"/>
                  </a:schemeClr>
                </a:solidFill>
              </a:rPr>
              <a:t> = 2.71828</a:t>
            </a:r>
            <a:endParaRPr lang="en-US" sz="1600" b="1" i="1" dirty="0">
              <a:solidFill>
                <a:schemeClr val="tx1">
                  <a:lumMod val="50000"/>
                  <a:lumOff val="50000"/>
                </a:schemeClr>
              </a:solidFill>
              <a:latin typeface="Corbel" pitchFamily="34" charset="0"/>
            </a:endParaRP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269E34F5-F7DD-4997-BDAF-7C5E7D7F5674}"/>
                  </a:ext>
                </a:extLst>
              </p:cNvPr>
              <p:cNvSpPr txBox="1"/>
              <p:nvPr/>
            </p:nvSpPr>
            <p:spPr>
              <a:xfrm>
                <a:off x="3164273" y="2810227"/>
                <a:ext cx="2641769" cy="369332"/>
              </a:xfrm>
              <a:prstGeom prst="rect">
                <a:avLst/>
              </a:prstGeom>
              <a:noFill/>
            </p:spPr>
            <p:txBody>
              <a:bodyPr wrap="square" lIns="0" tIns="0" rIns="0" bIns="0" rtlCol="0">
                <a:spAutoFit/>
              </a:bodyPr>
              <a:lstStyle/>
              <a:p>
                <a14:m>
                  <m:oMath xmlns:m="http://schemas.openxmlformats.org/officeDocument/2006/math">
                    <m:r>
                      <a:rPr lang="en-US" sz="2400" b="0" i="1" smtClean="0">
                        <a:latin typeface="Cambria Math" panose="02040503050406030204" pitchFamily="18" charset="0"/>
                      </a:rPr>
                      <m:t>𝑋</m:t>
                    </m:r>
                  </m:oMath>
                </a14:m>
                <a:r>
                  <a:rPr lang="en-US" sz="2400" i="1" baseline="-25000" dirty="0"/>
                  <a:t>I </a:t>
                </a:r>
                <a:r>
                  <a:rPr lang="en-US" sz="2400" i="1" dirty="0"/>
                  <a:t>= {x</a:t>
                </a:r>
                <a:r>
                  <a:rPr lang="en-US" sz="2400" i="1" baseline="-25000" dirty="0"/>
                  <a:t>i1</a:t>
                </a:r>
                <a:r>
                  <a:rPr lang="en-US" sz="2400" i="1" dirty="0"/>
                  <a:t>,…</a:t>
                </a:r>
                <a:r>
                  <a:rPr lang="en-US" sz="2400" i="1" dirty="0" err="1"/>
                  <a:t>x</a:t>
                </a:r>
                <a:r>
                  <a:rPr lang="en-US" sz="2400" i="1" baseline="-25000" dirty="0" err="1"/>
                  <a:t>ij</a:t>
                </a:r>
                <a:r>
                  <a:rPr lang="en-US" sz="2400" i="1" dirty="0"/>
                  <a:t>,…</a:t>
                </a:r>
                <a:r>
                  <a:rPr lang="en-US" sz="2400" i="1" dirty="0" err="1"/>
                  <a:t>x</a:t>
                </a:r>
                <a:r>
                  <a:rPr lang="en-US" sz="2400" i="1" baseline="-25000" dirty="0" err="1"/>
                  <a:t>im</a:t>
                </a:r>
                <a:r>
                  <a:rPr lang="en-US" sz="2400" i="1" dirty="0"/>
                  <a:t>}</a:t>
                </a:r>
              </a:p>
            </p:txBody>
          </p:sp>
        </mc:Choice>
        <mc:Fallback xmlns="">
          <p:sp>
            <p:nvSpPr>
              <p:cNvPr id="9" name="TextBox 8">
                <a:extLst>
                  <a:ext uri="{FF2B5EF4-FFF2-40B4-BE49-F238E27FC236}">
                    <a16:creationId xmlns:a16="http://schemas.microsoft.com/office/drawing/2014/main" id="{269E34F5-F7DD-4997-BDAF-7C5E7D7F5674}"/>
                  </a:ext>
                </a:extLst>
              </p:cNvPr>
              <p:cNvSpPr txBox="1">
                <a:spLocks noRot="1" noChangeAspect="1" noMove="1" noResize="1" noEditPoints="1" noAdjustHandles="1" noChangeArrowheads="1" noChangeShapeType="1" noTextEdit="1"/>
              </p:cNvSpPr>
              <p:nvPr/>
            </p:nvSpPr>
            <p:spPr>
              <a:xfrm>
                <a:off x="3164273" y="2810227"/>
                <a:ext cx="2641769" cy="369332"/>
              </a:xfrm>
              <a:prstGeom prst="rect">
                <a:avLst/>
              </a:prstGeom>
              <a:blipFill>
                <a:blip r:embed="rId2"/>
                <a:stretch>
                  <a:fillRect l="-3926" t="-26230" b="-47541"/>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E15FBF1B-0920-496F-B04C-EE74AC32E53B}"/>
              </a:ext>
            </a:extLst>
          </p:cNvPr>
          <p:cNvSpPr txBox="1"/>
          <p:nvPr/>
        </p:nvSpPr>
        <p:spPr>
          <a:xfrm>
            <a:off x="776856" y="1570557"/>
            <a:ext cx="7416602" cy="1015663"/>
          </a:xfrm>
          <a:prstGeom prst="rect">
            <a:avLst/>
          </a:prstGeom>
          <a:noFill/>
        </p:spPr>
        <p:txBody>
          <a:bodyPr wrap="square" rtlCol="0">
            <a:spAutoFit/>
          </a:bodyPr>
          <a:lstStyle/>
          <a:p>
            <a:pPr marL="342900" indent="-342900">
              <a:buClr>
                <a:srgbClr val="C00000"/>
              </a:buClr>
              <a:buFont typeface="Wingdings" panose="05000000000000000000" pitchFamily="2" charset="2"/>
              <a:buChar char="§"/>
            </a:pPr>
            <a:r>
              <a:rPr lang="en-US" sz="2000" dirty="0">
                <a:latin typeface="Corbel" panose="020B0503020204020204" pitchFamily="34" charset="0"/>
              </a:rPr>
              <a:t>Each feature variable (i.e. PMU’s quantities) comprise n measurements, where  the </a:t>
            </a:r>
            <a:r>
              <a:rPr lang="en-US" sz="2000" dirty="0" err="1">
                <a:latin typeface="Corbel" panose="020B0503020204020204" pitchFamily="34" charset="0"/>
              </a:rPr>
              <a:t>i</a:t>
            </a:r>
            <a:r>
              <a:rPr lang="en-US" sz="2000" baseline="-25000" dirty="0" err="1">
                <a:latin typeface="Corbel" panose="020B0503020204020204" pitchFamily="34" charset="0"/>
              </a:rPr>
              <a:t>th</a:t>
            </a:r>
            <a:r>
              <a:rPr lang="en-US" sz="2000" dirty="0">
                <a:latin typeface="Corbel" panose="020B0503020204020204" pitchFamily="34" charset="0"/>
              </a:rPr>
              <a:t> reading from the m-dimensional       X variable space  is expressed as,</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7AFC37B3-B88D-42B5-809B-5C4B4A331572}"/>
                  </a:ext>
                </a:extLst>
              </p:cNvPr>
              <p:cNvSpPr txBox="1"/>
              <p:nvPr/>
            </p:nvSpPr>
            <p:spPr>
              <a:xfrm>
                <a:off x="776856" y="3563895"/>
                <a:ext cx="7561919" cy="707886"/>
              </a:xfrm>
              <a:prstGeom prst="rect">
                <a:avLst/>
              </a:prstGeom>
              <a:noFill/>
            </p:spPr>
            <p:txBody>
              <a:bodyPr wrap="square" rtlCol="0">
                <a:spAutoFit/>
              </a:bodyPr>
              <a:lstStyle/>
              <a:p>
                <a:pPr marL="342900" indent="-342900">
                  <a:buClr>
                    <a:srgbClr val="C00000"/>
                  </a:buClr>
                  <a:buFont typeface="Wingdings" panose="05000000000000000000" pitchFamily="2" charset="2"/>
                  <a:buChar char="§"/>
                </a:pPr>
                <a:r>
                  <a:rPr lang="en-US" sz="2000" dirty="0">
                    <a:latin typeface="Corbel" panose="020B0503020204020204" pitchFamily="34" charset="0"/>
                  </a:rPr>
                  <a:t>Each feature variable </a:t>
                </a:r>
                <a14:m>
                  <m:oMath xmlns:m="http://schemas.openxmlformats.org/officeDocument/2006/math">
                    <m:r>
                      <a:rPr lang="en-US" sz="2000" b="0" i="1" smtClean="0">
                        <a:latin typeface="Cambria Math" panose="02040503050406030204" pitchFamily="18" charset="0"/>
                      </a:rPr>
                      <m:t>𝑥</m:t>
                    </m:r>
                    <m:r>
                      <a:rPr lang="en-US" sz="2000" b="0" i="1" baseline="-25000" smtClean="0">
                        <a:latin typeface="Cambria Math" panose="02040503050406030204" pitchFamily="18" charset="0"/>
                      </a:rPr>
                      <m:t>𝑖</m:t>
                    </m:r>
                    <m:r>
                      <a:rPr lang="en-US" sz="2000" b="0" i="1" smtClean="0">
                        <a:latin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𝑋</m:t>
                    </m:r>
                  </m:oMath>
                </a14:m>
                <a:r>
                  <a:rPr lang="en-US" sz="2000" dirty="0">
                    <a:latin typeface="Corbel" panose="020B0503020204020204" pitchFamily="34" charset="0"/>
                  </a:rPr>
                  <a:t> can be modeled gaussian distribution (GD)  and probability density function is estimated</a:t>
                </a:r>
              </a:p>
            </p:txBody>
          </p:sp>
        </mc:Choice>
        <mc:Fallback xmlns="">
          <p:sp>
            <p:nvSpPr>
              <p:cNvPr id="11" name="TextBox 10">
                <a:extLst>
                  <a:ext uri="{FF2B5EF4-FFF2-40B4-BE49-F238E27FC236}">
                    <a16:creationId xmlns:a16="http://schemas.microsoft.com/office/drawing/2014/main" id="{7AFC37B3-B88D-42B5-809B-5C4B4A331572}"/>
                  </a:ext>
                </a:extLst>
              </p:cNvPr>
              <p:cNvSpPr txBox="1">
                <a:spLocks noRot="1" noChangeAspect="1" noMove="1" noResize="1" noEditPoints="1" noAdjustHandles="1" noChangeArrowheads="1" noChangeShapeType="1" noTextEdit="1"/>
              </p:cNvSpPr>
              <p:nvPr/>
            </p:nvSpPr>
            <p:spPr>
              <a:xfrm>
                <a:off x="776856" y="3563895"/>
                <a:ext cx="7561919" cy="707886"/>
              </a:xfrm>
              <a:prstGeom prst="rect">
                <a:avLst/>
              </a:prstGeom>
              <a:blipFill>
                <a:blip r:embed="rId3"/>
                <a:stretch>
                  <a:fillRect l="-725" t="-5172" r="-483" b="-14655"/>
                </a:stretch>
              </a:blipFill>
            </p:spPr>
            <p:txBody>
              <a:bodyPr/>
              <a:lstStyle/>
              <a:p>
                <a:r>
                  <a:rPr lang="en-US">
                    <a:noFill/>
                  </a:rPr>
                  <a:t> </a:t>
                </a:r>
              </a:p>
            </p:txBody>
          </p:sp>
        </mc:Fallback>
      </mc:AlternateContent>
      <p:pic>
        <p:nvPicPr>
          <p:cNvPr id="12" name="Picture 11">
            <a:extLst>
              <a:ext uri="{FF2B5EF4-FFF2-40B4-BE49-F238E27FC236}">
                <a16:creationId xmlns:a16="http://schemas.microsoft.com/office/drawing/2014/main" id="{863DD2ED-3D3D-4334-98E8-53EC516DC428}"/>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Lst>
          </a:blip>
          <a:stretch>
            <a:fillRect/>
          </a:stretch>
        </p:blipFill>
        <p:spPr>
          <a:xfrm>
            <a:off x="2527416" y="4542854"/>
            <a:ext cx="4191000" cy="1239761"/>
          </a:xfrm>
          <a:prstGeom prst="rect">
            <a:avLst/>
          </a:prstGeom>
        </p:spPr>
      </p:pic>
      <p:sp>
        <p:nvSpPr>
          <p:cNvPr id="13" name="TextBox 12">
            <a:extLst>
              <a:ext uri="{FF2B5EF4-FFF2-40B4-BE49-F238E27FC236}">
                <a16:creationId xmlns:a16="http://schemas.microsoft.com/office/drawing/2014/main" id="{4B867E15-10DB-4C31-A6D6-4830533048D8}"/>
              </a:ext>
            </a:extLst>
          </p:cNvPr>
          <p:cNvSpPr txBox="1"/>
          <p:nvPr/>
        </p:nvSpPr>
        <p:spPr>
          <a:xfrm>
            <a:off x="7245408" y="4809615"/>
            <a:ext cx="749184" cy="369332"/>
          </a:xfrm>
          <a:prstGeom prst="rect">
            <a:avLst/>
          </a:prstGeom>
          <a:noFill/>
        </p:spPr>
        <p:txBody>
          <a:bodyPr wrap="square" rtlCol="0">
            <a:spAutoFit/>
          </a:bodyPr>
          <a:lstStyle/>
          <a:p>
            <a:r>
              <a:rPr lang="en-US" i="1" dirty="0">
                <a:solidFill>
                  <a:srgbClr val="C00000"/>
                </a:solidFill>
              </a:rPr>
              <a:t> Eq 1</a:t>
            </a:r>
          </a:p>
        </p:txBody>
      </p:sp>
      <p:sp>
        <p:nvSpPr>
          <p:cNvPr id="16" name="Date Placeholder 15">
            <a:extLst>
              <a:ext uri="{FF2B5EF4-FFF2-40B4-BE49-F238E27FC236}">
                <a16:creationId xmlns:a16="http://schemas.microsoft.com/office/drawing/2014/main" id="{30FD6E4F-A33D-40A9-9AD0-1BAD229378DB}"/>
              </a:ext>
            </a:extLst>
          </p:cNvPr>
          <p:cNvSpPr>
            <a:spLocks noGrp="1"/>
          </p:cNvSpPr>
          <p:nvPr>
            <p:ph type="dt" sz="half" idx="10"/>
          </p:nvPr>
        </p:nvSpPr>
        <p:spPr/>
        <p:txBody>
          <a:bodyPr/>
          <a:lstStyle/>
          <a:p>
            <a:fld id="{DE6084C5-3680-4312-848B-F526E43192A4}" type="datetime1">
              <a:rPr lang="en-US" smtClean="0"/>
              <a:t>10/3/2019</a:t>
            </a:fld>
            <a:endParaRPr lang="en-US" dirty="0"/>
          </a:p>
        </p:txBody>
      </p:sp>
      <p:sp>
        <p:nvSpPr>
          <p:cNvPr id="17" name="Slide Number Placeholder 16">
            <a:extLst>
              <a:ext uri="{FF2B5EF4-FFF2-40B4-BE49-F238E27FC236}">
                <a16:creationId xmlns:a16="http://schemas.microsoft.com/office/drawing/2014/main" id="{A6B097EC-128D-4C27-83DA-CD4BB171338F}"/>
              </a:ext>
            </a:extLst>
          </p:cNvPr>
          <p:cNvSpPr>
            <a:spLocks noGrp="1"/>
          </p:cNvSpPr>
          <p:nvPr>
            <p:ph type="sldNum" sz="quarter" idx="12"/>
          </p:nvPr>
        </p:nvSpPr>
        <p:spPr/>
        <p:txBody>
          <a:bodyPr/>
          <a:lstStyle/>
          <a:p>
            <a:fld id="{8C0C0C1D-488F-431E-BEAD-2CAAB816BF8B}" type="slidenum">
              <a:rPr lang="en-US" smtClean="0"/>
              <a:pPr/>
              <a:t>26</a:t>
            </a:fld>
            <a:endParaRPr lang="en-US" dirty="0"/>
          </a:p>
        </p:txBody>
      </p:sp>
    </p:spTree>
    <p:extLst>
      <p:ext uri="{BB962C8B-B14F-4D97-AF65-F5344CB8AC3E}">
        <p14:creationId xmlns:p14="http://schemas.microsoft.com/office/powerpoint/2010/main" val="4030820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60659-64B2-404E-BAC2-0717C2A54DEB}"/>
              </a:ext>
            </a:extLst>
          </p:cNvPr>
          <p:cNvSpPr>
            <a:spLocks noGrp="1"/>
          </p:cNvSpPr>
          <p:nvPr>
            <p:ph type="title"/>
          </p:nvPr>
        </p:nvSpPr>
        <p:spPr/>
        <p:txBody>
          <a:bodyPr/>
          <a:lstStyle/>
          <a:p>
            <a:r>
              <a:rPr lang="en-US" cap="small" dirty="0">
                <a:solidFill>
                  <a:srgbClr val="334744"/>
                </a:solidFill>
                <a:latin typeface="Corbel" panose="020B0503020204020204" pitchFamily="34" charset="0"/>
              </a:rPr>
              <a:t>How Flare works</a:t>
            </a:r>
            <a:endParaRPr lang="en-US" dirty="0">
              <a:latin typeface="Corbel" panose="020B0503020204020204" pitchFamily="34" charset="0"/>
            </a:endParaRPr>
          </a:p>
        </p:txBody>
      </p:sp>
      <p:sp>
        <p:nvSpPr>
          <p:cNvPr id="4" name="Rectangle 3">
            <a:extLst>
              <a:ext uri="{FF2B5EF4-FFF2-40B4-BE49-F238E27FC236}">
                <a16:creationId xmlns:a16="http://schemas.microsoft.com/office/drawing/2014/main" id="{4D9E09BD-70D8-40CB-8850-3986C5B9468C}"/>
              </a:ext>
            </a:extLst>
          </p:cNvPr>
          <p:cNvSpPr/>
          <p:nvPr/>
        </p:nvSpPr>
        <p:spPr>
          <a:xfrm>
            <a:off x="609600" y="1524000"/>
            <a:ext cx="8153400" cy="4648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5" name="Picture 4">
            <a:extLst>
              <a:ext uri="{FF2B5EF4-FFF2-40B4-BE49-F238E27FC236}">
                <a16:creationId xmlns:a16="http://schemas.microsoft.com/office/drawing/2014/main" id="{94BB2BFD-523B-41BD-B5DD-950F5F7AB027}"/>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2590800" y="2317935"/>
            <a:ext cx="3461426" cy="1057275"/>
          </a:xfrm>
          <a:prstGeom prst="rect">
            <a:avLst/>
          </a:prstGeom>
        </p:spPr>
      </p:pic>
      <p:sp>
        <p:nvSpPr>
          <p:cNvPr id="6" name="TextBox 5">
            <a:extLst>
              <a:ext uri="{FF2B5EF4-FFF2-40B4-BE49-F238E27FC236}">
                <a16:creationId xmlns:a16="http://schemas.microsoft.com/office/drawing/2014/main" id="{8A2854E9-C3C5-4EA3-8BC9-9A3500305345}"/>
              </a:ext>
            </a:extLst>
          </p:cNvPr>
          <p:cNvSpPr txBox="1"/>
          <p:nvPr/>
        </p:nvSpPr>
        <p:spPr>
          <a:xfrm>
            <a:off x="762000" y="1610049"/>
            <a:ext cx="7460697" cy="707886"/>
          </a:xfrm>
          <a:prstGeom prst="rect">
            <a:avLst/>
          </a:prstGeom>
          <a:noFill/>
        </p:spPr>
        <p:txBody>
          <a:bodyPr wrap="none" rtlCol="0">
            <a:spAutoFit/>
          </a:bodyPr>
          <a:lstStyle/>
          <a:p>
            <a:pPr marL="342900" indent="-342900">
              <a:buClr>
                <a:srgbClr val="C00000"/>
              </a:buClr>
              <a:buFont typeface="Wingdings" panose="05000000000000000000" pitchFamily="2" charset="2"/>
              <a:buChar char="§"/>
            </a:pPr>
            <a:r>
              <a:rPr lang="en-US" sz="2000" dirty="0">
                <a:latin typeface="Corbel" panose="020B0503020204020204" pitchFamily="34" charset="0"/>
              </a:rPr>
              <a:t>The posterior probability of taking the </a:t>
            </a:r>
            <a:r>
              <a:rPr lang="en-US" sz="2000" dirty="0" err="1">
                <a:latin typeface="Corbel" panose="020B0503020204020204" pitchFamily="34" charset="0"/>
              </a:rPr>
              <a:t>i</a:t>
            </a:r>
            <a:r>
              <a:rPr lang="en-US" sz="2000" baseline="-25000" dirty="0" err="1">
                <a:latin typeface="Corbel" panose="020B0503020204020204" pitchFamily="34" charset="0"/>
              </a:rPr>
              <a:t>th</a:t>
            </a:r>
            <a:r>
              <a:rPr lang="en-US" sz="2000" dirty="0">
                <a:latin typeface="Corbel" panose="020B0503020204020204" pitchFamily="34" charset="0"/>
              </a:rPr>
              <a:t> measurement value (X</a:t>
            </a:r>
            <a:r>
              <a:rPr lang="en-US" sz="2000" baseline="-25000" dirty="0">
                <a:latin typeface="Corbel" panose="020B0503020204020204" pitchFamily="34" charset="0"/>
              </a:rPr>
              <a:t>i</a:t>
            </a:r>
            <a:r>
              <a:rPr lang="en-US" sz="2000" dirty="0">
                <a:latin typeface="Corbel" panose="020B0503020204020204" pitchFamily="34" charset="0"/>
              </a:rPr>
              <a:t>)  </a:t>
            </a:r>
          </a:p>
          <a:p>
            <a:pPr>
              <a:buClr>
                <a:srgbClr val="C00000"/>
              </a:buClr>
            </a:pPr>
            <a:r>
              <a:rPr lang="en-US" sz="2000" dirty="0">
                <a:latin typeface="Corbel" panose="020B0503020204020204" pitchFamily="34" charset="0"/>
              </a:rPr>
              <a:t>        formulated by,</a:t>
            </a:r>
          </a:p>
        </p:txBody>
      </p:sp>
      <p:sp>
        <p:nvSpPr>
          <p:cNvPr id="7" name="TextBox 6">
            <a:extLst>
              <a:ext uri="{FF2B5EF4-FFF2-40B4-BE49-F238E27FC236}">
                <a16:creationId xmlns:a16="http://schemas.microsoft.com/office/drawing/2014/main" id="{7012546E-8422-4199-BDA6-9966720DFF90}"/>
              </a:ext>
            </a:extLst>
          </p:cNvPr>
          <p:cNvSpPr txBox="1"/>
          <p:nvPr/>
        </p:nvSpPr>
        <p:spPr>
          <a:xfrm>
            <a:off x="778530" y="3577311"/>
            <a:ext cx="7419019" cy="707886"/>
          </a:xfrm>
          <a:prstGeom prst="rect">
            <a:avLst/>
          </a:prstGeom>
          <a:noFill/>
        </p:spPr>
        <p:txBody>
          <a:bodyPr wrap="none" rtlCol="0">
            <a:spAutoFit/>
          </a:bodyPr>
          <a:lstStyle/>
          <a:p>
            <a:pPr marL="342900" indent="-342900">
              <a:buClr>
                <a:srgbClr val="C00000"/>
              </a:buClr>
              <a:buFont typeface="Wingdings" panose="05000000000000000000" pitchFamily="2" charset="2"/>
              <a:buChar char="§"/>
            </a:pPr>
            <a:r>
              <a:rPr lang="en-US" sz="2000" dirty="0">
                <a:latin typeface="Corbel" panose="020B0503020204020204" pitchFamily="34" charset="0"/>
              </a:rPr>
              <a:t>The posterior probabilities of all the whole measurements can be </a:t>
            </a:r>
          </a:p>
          <a:p>
            <a:pPr>
              <a:buClr>
                <a:srgbClr val="C00000"/>
              </a:buClr>
            </a:pPr>
            <a:r>
              <a:rPr lang="en-US" sz="2000" dirty="0">
                <a:latin typeface="Corbel" panose="020B0503020204020204" pitchFamily="34" charset="0"/>
              </a:rPr>
              <a:t>        estimated by,</a:t>
            </a:r>
          </a:p>
        </p:txBody>
      </p:sp>
      <p:pic>
        <p:nvPicPr>
          <p:cNvPr id="8" name="Picture 7">
            <a:extLst>
              <a:ext uri="{FF2B5EF4-FFF2-40B4-BE49-F238E27FC236}">
                <a16:creationId xmlns:a16="http://schemas.microsoft.com/office/drawing/2014/main" id="{4E124DD3-0965-4343-BA59-3254A1FC856A}"/>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Lst>
          </a:blip>
          <a:stretch>
            <a:fillRect/>
          </a:stretch>
        </p:blipFill>
        <p:spPr>
          <a:xfrm>
            <a:off x="2590800" y="4594631"/>
            <a:ext cx="3711913" cy="1044169"/>
          </a:xfrm>
          <a:prstGeom prst="rect">
            <a:avLst/>
          </a:prstGeom>
        </p:spPr>
      </p:pic>
      <p:sp>
        <p:nvSpPr>
          <p:cNvPr id="9" name="TextBox 8">
            <a:extLst>
              <a:ext uri="{FF2B5EF4-FFF2-40B4-BE49-F238E27FC236}">
                <a16:creationId xmlns:a16="http://schemas.microsoft.com/office/drawing/2014/main" id="{41EB620C-07EF-4BA6-A9B4-F1F3A41C0245}"/>
              </a:ext>
            </a:extLst>
          </p:cNvPr>
          <p:cNvSpPr txBox="1"/>
          <p:nvPr/>
        </p:nvSpPr>
        <p:spPr>
          <a:xfrm>
            <a:off x="6878922" y="2586077"/>
            <a:ext cx="749184" cy="369332"/>
          </a:xfrm>
          <a:prstGeom prst="rect">
            <a:avLst/>
          </a:prstGeom>
          <a:noFill/>
        </p:spPr>
        <p:txBody>
          <a:bodyPr wrap="square" rtlCol="0">
            <a:spAutoFit/>
          </a:bodyPr>
          <a:lstStyle/>
          <a:p>
            <a:r>
              <a:rPr lang="en-US" i="1" dirty="0">
                <a:solidFill>
                  <a:srgbClr val="C00000"/>
                </a:solidFill>
              </a:rPr>
              <a:t> Eq 2</a:t>
            </a:r>
          </a:p>
        </p:txBody>
      </p:sp>
      <p:sp>
        <p:nvSpPr>
          <p:cNvPr id="10" name="TextBox 9">
            <a:extLst>
              <a:ext uri="{FF2B5EF4-FFF2-40B4-BE49-F238E27FC236}">
                <a16:creationId xmlns:a16="http://schemas.microsoft.com/office/drawing/2014/main" id="{2699DB51-2843-4E03-B806-C36965132BDD}"/>
              </a:ext>
            </a:extLst>
          </p:cNvPr>
          <p:cNvSpPr txBox="1"/>
          <p:nvPr/>
        </p:nvSpPr>
        <p:spPr>
          <a:xfrm>
            <a:off x="6878922" y="4953000"/>
            <a:ext cx="749184" cy="369332"/>
          </a:xfrm>
          <a:prstGeom prst="rect">
            <a:avLst/>
          </a:prstGeom>
          <a:noFill/>
        </p:spPr>
        <p:txBody>
          <a:bodyPr wrap="square" rtlCol="0">
            <a:spAutoFit/>
          </a:bodyPr>
          <a:lstStyle/>
          <a:p>
            <a:r>
              <a:rPr lang="en-US" i="1" dirty="0">
                <a:solidFill>
                  <a:srgbClr val="C00000"/>
                </a:solidFill>
              </a:rPr>
              <a:t> Eq 3</a:t>
            </a:r>
          </a:p>
        </p:txBody>
      </p:sp>
      <p:sp>
        <p:nvSpPr>
          <p:cNvPr id="16" name="Date Placeholder 15">
            <a:extLst>
              <a:ext uri="{FF2B5EF4-FFF2-40B4-BE49-F238E27FC236}">
                <a16:creationId xmlns:a16="http://schemas.microsoft.com/office/drawing/2014/main" id="{D2A40818-9248-48DE-8A68-3C84CF26A0DC}"/>
              </a:ext>
            </a:extLst>
          </p:cNvPr>
          <p:cNvSpPr>
            <a:spLocks noGrp="1"/>
          </p:cNvSpPr>
          <p:nvPr>
            <p:ph type="dt" sz="half" idx="10"/>
          </p:nvPr>
        </p:nvSpPr>
        <p:spPr/>
        <p:txBody>
          <a:bodyPr/>
          <a:lstStyle/>
          <a:p>
            <a:fld id="{061031B7-904B-49AB-A2D1-54B194B0A056}" type="datetime1">
              <a:rPr lang="en-US" smtClean="0"/>
              <a:t>10/3/2019</a:t>
            </a:fld>
            <a:endParaRPr lang="en-US" dirty="0"/>
          </a:p>
        </p:txBody>
      </p:sp>
      <p:sp>
        <p:nvSpPr>
          <p:cNvPr id="17" name="Slide Number Placeholder 16">
            <a:extLst>
              <a:ext uri="{FF2B5EF4-FFF2-40B4-BE49-F238E27FC236}">
                <a16:creationId xmlns:a16="http://schemas.microsoft.com/office/drawing/2014/main" id="{A9874A7E-AB63-4EFD-A698-36DED668E9AB}"/>
              </a:ext>
            </a:extLst>
          </p:cNvPr>
          <p:cNvSpPr>
            <a:spLocks noGrp="1"/>
          </p:cNvSpPr>
          <p:nvPr>
            <p:ph type="sldNum" sz="quarter" idx="12"/>
          </p:nvPr>
        </p:nvSpPr>
        <p:spPr/>
        <p:txBody>
          <a:bodyPr/>
          <a:lstStyle/>
          <a:p>
            <a:fld id="{8C0C0C1D-488F-431E-BEAD-2CAAB816BF8B}" type="slidenum">
              <a:rPr lang="en-US" smtClean="0"/>
              <a:pPr/>
              <a:t>27</a:t>
            </a:fld>
            <a:endParaRPr lang="en-US" dirty="0"/>
          </a:p>
        </p:txBody>
      </p:sp>
    </p:spTree>
    <p:extLst>
      <p:ext uri="{BB962C8B-B14F-4D97-AF65-F5344CB8AC3E}">
        <p14:creationId xmlns:p14="http://schemas.microsoft.com/office/powerpoint/2010/main" val="13911166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6E03638A-8E21-4AF1-BEFE-0FA2F1C74C70}"/>
              </a:ext>
            </a:extLst>
          </p:cNvPr>
          <p:cNvSpPr/>
          <p:nvPr/>
        </p:nvSpPr>
        <p:spPr>
          <a:xfrm>
            <a:off x="609600" y="1524000"/>
            <a:ext cx="8153400" cy="4648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77497ABA-90B6-43ED-9920-460C3AEBF589}"/>
                  </a:ext>
                </a:extLst>
              </p:cNvPr>
              <p:cNvSpPr txBox="1"/>
              <p:nvPr/>
            </p:nvSpPr>
            <p:spPr>
              <a:xfrm>
                <a:off x="736817" y="1447800"/>
                <a:ext cx="7351987" cy="967188"/>
              </a:xfrm>
              <a:prstGeom prst="rect">
                <a:avLst/>
              </a:prstGeom>
              <a:noFill/>
            </p:spPr>
            <p:txBody>
              <a:bodyPr wrap="square" rtlCol="0">
                <a:spAutoFit/>
              </a:bodyPr>
              <a:lstStyle/>
              <a:p>
                <a:pPr marL="342900" indent="-342900">
                  <a:lnSpc>
                    <a:spcPct val="150000"/>
                  </a:lnSpc>
                  <a:buClr>
                    <a:srgbClr val="C00000"/>
                  </a:buClr>
                  <a:buFont typeface="Wingdings" panose="05000000000000000000" pitchFamily="2" charset="2"/>
                  <a:buChar char="§"/>
                </a:pPr>
                <a:r>
                  <a:rPr lang="en-US" sz="2000" dirty="0">
                    <a:latin typeface="Corbel" panose="020B0503020204020204" pitchFamily="34" charset="0"/>
                  </a:rPr>
                  <a:t>The </a:t>
                </a:r>
                <a:r>
                  <a:rPr lang="en-US" sz="2000" dirty="0" err="1">
                    <a:latin typeface="Corbel" panose="020B0503020204020204" pitchFamily="34" charset="0"/>
                  </a:rPr>
                  <a:t>Correntropy</a:t>
                </a:r>
                <a:r>
                  <a:rPr lang="en-US" sz="2000" dirty="0">
                    <a:latin typeface="Corbel" panose="020B0503020204020204" pitchFamily="34" charset="0"/>
                  </a:rPr>
                  <a:t> of the two consecutive observations, </a:t>
                </a:r>
              </a:p>
              <a:p>
                <a:pPr algn="ctr">
                  <a:lnSpc>
                    <a:spcPct val="150000"/>
                  </a:lnSpc>
                  <a:buClr>
                    <a:srgbClr val="C00000"/>
                  </a:buClr>
                </a:pPr>
                <a14:m>
                  <m:oMath xmlns:m="http://schemas.openxmlformats.org/officeDocument/2006/math">
                    <m:r>
                      <a:rPr lang="en-US" sz="2000" b="0" i="1" smtClean="0">
                        <a:latin typeface="Cambria Math" panose="02040503050406030204" pitchFamily="18" charset="0"/>
                      </a:rPr>
                      <m:t>𝐴</m:t>
                    </m:r>
                    <m:r>
                      <a:rPr lang="en-US" sz="2000" b="0" i="1" smtClean="0">
                        <a:latin typeface="Cambria Math" panose="02040503050406030204" pitchFamily="18" charset="0"/>
                      </a:rPr>
                      <m:t>=</m:t>
                    </m:r>
                    <m:r>
                      <a:rPr lang="en-US" sz="2000" b="0" i="1" smtClean="0">
                        <a:latin typeface="Cambria Math" panose="02040503050406030204" pitchFamily="18" charset="0"/>
                      </a:rPr>
                      <m:t>𝑝</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𝑋</m:t>
                        </m:r>
                        <m:r>
                          <a:rPr lang="en-US" sz="2000" b="0" i="1" baseline="-25000" smtClean="0">
                            <a:latin typeface="Cambria Math" panose="02040503050406030204" pitchFamily="18" charset="0"/>
                          </a:rPr>
                          <m:t>𝑖</m:t>
                        </m:r>
                      </m:e>
                      <m:e>
                        <m:r>
                          <a:rPr lang="en-US" sz="2000" b="0" i="1" smtClean="0">
                            <a:latin typeface="Cambria Math" panose="02040503050406030204" pitchFamily="18" charset="0"/>
                            <a:ea typeface="Cambria Math" panose="02040503050406030204" pitchFamily="18" charset="0"/>
                          </a:rPr>
                          <m:t>𝜃</m:t>
                        </m:r>
                      </m:e>
                    </m:d>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𝑎𝑛𝑑</m:t>
                    </m:r>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𝑝</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𝑋𝑖</m:t>
                    </m:r>
                    <m:r>
                      <a:rPr lang="en-US" sz="2000" b="0" i="1" baseline="-25000" smtClean="0">
                        <a:latin typeface="Cambria Math" panose="02040503050406030204" pitchFamily="18" charset="0"/>
                        <a:ea typeface="Cambria Math" panose="02040503050406030204" pitchFamily="18" charset="0"/>
                      </a:rPr>
                      <m:t>+1</m:t>
                    </m:r>
                  </m:oMath>
                </a14:m>
                <a:r>
                  <a:rPr lang="en-US" sz="2000" dirty="0">
                    <a:latin typeface="Corbel" panose="020B0503020204020204" pitchFamily="34" charset="0"/>
                  </a:rPr>
                  <a:t>|</a:t>
                </a:r>
                <a:r>
                  <a:rPr lang="en-US" sz="2000" dirty="0">
                    <a:ea typeface="Cambria Math" panose="02040503050406030204" pitchFamily="18" charset="0"/>
                  </a:rPr>
                  <a:t> </a:t>
                </a:r>
                <a14:m>
                  <m:oMath xmlns:m="http://schemas.openxmlformats.org/officeDocument/2006/math">
                    <m:r>
                      <a:rPr lang="en-US" sz="2000" i="1">
                        <a:latin typeface="Cambria Math" panose="02040503050406030204" pitchFamily="18" charset="0"/>
                        <a:ea typeface="Cambria Math" panose="02040503050406030204" pitchFamily="18" charset="0"/>
                      </a:rPr>
                      <m:t>𝜃</m:t>
                    </m:r>
                  </m:oMath>
                </a14:m>
                <a:r>
                  <a:rPr lang="en-US" sz="2000" dirty="0">
                    <a:latin typeface="Corbel" panose="020B0503020204020204" pitchFamily="34" charset="0"/>
                  </a:rPr>
                  <a:t>)</a:t>
                </a:r>
              </a:p>
            </p:txBody>
          </p:sp>
        </mc:Choice>
        <mc:Fallback xmlns="">
          <p:sp>
            <p:nvSpPr>
              <p:cNvPr id="6" name="TextBox 5">
                <a:extLst>
                  <a:ext uri="{FF2B5EF4-FFF2-40B4-BE49-F238E27FC236}">
                    <a16:creationId xmlns:a16="http://schemas.microsoft.com/office/drawing/2014/main" id="{77497ABA-90B6-43ED-9920-460C3AEBF589}"/>
                  </a:ext>
                </a:extLst>
              </p:cNvPr>
              <p:cNvSpPr txBox="1">
                <a:spLocks noRot="1" noChangeAspect="1" noMove="1" noResize="1" noEditPoints="1" noAdjustHandles="1" noChangeArrowheads="1" noChangeShapeType="1" noTextEdit="1"/>
              </p:cNvSpPr>
              <p:nvPr/>
            </p:nvSpPr>
            <p:spPr>
              <a:xfrm>
                <a:off x="736817" y="1447800"/>
                <a:ext cx="7351987" cy="967188"/>
              </a:xfrm>
              <a:prstGeom prst="rect">
                <a:avLst/>
              </a:prstGeom>
              <a:blipFill>
                <a:blip r:embed="rId2"/>
                <a:stretch>
                  <a:fillRect l="-746" b="-10127"/>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32DBB3A9-4E80-4ECB-8984-9C873A44C61D}"/>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3291492" y="3585995"/>
            <a:ext cx="3685107" cy="1352550"/>
          </a:xfrm>
          <a:prstGeom prst="rect">
            <a:avLst/>
          </a:prstGeom>
        </p:spPr>
      </p:pic>
      <p:sp>
        <p:nvSpPr>
          <p:cNvPr id="8" name="TextBox 7">
            <a:extLst>
              <a:ext uri="{FF2B5EF4-FFF2-40B4-BE49-F238E27FC236}">
                <a16:creationId xmlns:a16="http://schemas.microsoft.com/office/drawing/2014/main" id="{97C384AF-89FD-4068-8C21-916AD84AF1AD}"/>
              </a:ext>
            </a:extLst>
          </p:cNvPr>
          <p:cNvSpPr txBox="1"/>
          <p:nvPr/>
        </p:nvSpPr>
        <p:spPr>
          <a:xfrm>
            <a:off x="700031" y="2504165"/>
            <a:ext cx="7351987" cy="1429622"/>
          </a:xfrm>
          <a:prstGeom prst="rect">
            <a:avLst/>
          </a:prstGeom>
          <a:noFill/>
        </p:spPr>
        <p:txBody>
          <a:bodyPr wrap="square" rtlCol="0">
            <a:spAutoFit/>
          </a:bodyPr>
          <a:lstStyle/>
          <a:p>
            <a:pPr marL="342900" indent="-342900">
              <a:lnSpc>
                <a:spcPct val="150000"/>
              </a:lnSpc>
              <a:buClr>
                <a:srgbClr val="C00000"/>
              </a:buClr>
              <a:buFont typeface="Wingdings" panose="05000000000000000000" pitchFamily="2" charset="2"/>
              <a:buChar char="§"/>
            </a:pPr>
            <a:r>
              <a:rPr lang="en-US" sz="2000" dirty="0" err="1">
                <a:latin typeface="Corbel" panose="020B0503020204020204" pitchFamily="34" charset="0"/>
              </a:rPr>
              <a:t>Correntropy</a:t>
            </a:r>
            <a:r>
              <a:rPr lang="en-US" sz="2000" dirty="0">
                <a:latin typeface="Corbel" panose="020B0503020204020204" pitchFamily="34" charset="0"/>
              </a:rPr>
              <a:t>-induced metric (CIM) employed by (Haider, 2018) to measure the local similarity between to measurements, for any two observations (A and B) is as:</a:t>
            </a:r>
          </a:p>
        </p:txBody>
      </p:sp>
      <p:pic>
        <p:nvPicPr>
          <p:cNvPr id="9" name="Picture 8">
            <a:extLst>
              <a:ext uri="{FF2B5EF4-FFF2-40B4-BE49-F238E27FC236}">
                <a16:creationId xmlns:a16="http://schemas.microsoft.com/office/drawing/2014/main" id="{51AAD4C3-544B-41A4-9933-7F74179CE2D7}"/>
              </a:ext>
            </a:extLst>
          </p:cNvPr>
          <p:cNvPicPr>
            <a:picLocks noChangeAspect="1"/>
          </p:cNvPicPr>
          <p:nvPr/>
        </p:nvPicPr>
        <p:blipFill>
          <a:blip r:embed="rId5">
            <a:duotone>
              <a:schemeClr val="accent2">
                <a:shade val="45000"/>
                <a:satMod val="135000"/>
              </a:schemeClr>
              <a:prstClr val="white"/>
            </a:duotone>
            <a:extLst>
              <a:ext uri="{BEBA8EAE-BF5A-486C-A8C5-ECC9F3942E4B}">
                <a14:imgProps xmlns:a14="http://schemas.microsoft.com/office/drawing/2010/main">
                  <a14:imgLayer r:embed="rId6">
                    <a14:imgEffect>
                      <a14:sharpenSoften amount="50000"/>
                    </a14:imgEffect>
                  </a14:imgLayer>
                </a14:imgProps>
              </a:ext>
            </a:extLst>
          </a:blip>
          <a:stretch>
            <a:fillRect/>
          </a:stretch>
        </p:blipFill>
        <p:spPr>
          <a:xfrm>
            <a:off x="4782206" y="5486400"/>
            <a:ext cx="3250660" cy="524573"/>
          </a:xfrm>
          <a:prstGeom prst="rect">
            <a:avLst/>
          </a:prstGeom>
        </p:spPr>
      </p:pic>
      <p:pic>
        <p:nvPicPr>
          <p:cNvPr id="10" name="Picture 9">
            <a:extLst>
              <a:ext uri="{FF2B5EF4-FFF2-40B4-BE49-F238E27FC236}">
                <a16:creationId xmlns:a16="http://schemas.microsoft.com/office/drawing/2014/main" id="{9A1DFB40-15BC-459A-9DD6-5B878790483A}"/>
              </a:ext>
            </a:extLst>
          </p:cNvPr>
          <p:cNvPicPr>
            <a:picLocks noChangeAspect="1"/>
          </p:cNvPicPr>
          <p:nvPr/>
        </p:nvPicPr>
        <p:blipFill>
          <a:blip r:embed="rId7">
            <a:duotone>
              <a:schemeClr val="accent2">
                <a:shade val="45000"/>
                <a:satMod val="135000"/>
              </a:schemeClr>
              <a:prstClr val="white"/>
            </a:duotone>
            <a:extLst>
              <a:ext uri="{BEBA8EAE-BF5A-486C-A8C5-ECC9F3942E4B}">
                <a14:imgProps xmlns:a14="http://schemas.microsoft.com/office/drawing/2010/main">
                  <a14:imgLayer r:embed="rId8">
                    <a14:imgEffect>
                      <a14:sharpenSoften amount="50000"/>
                    </a14:imgEffect>
                  </a14:imgLayer>
                </a14:imgProps>
              </a:ext>
            </a:extLst>
          </a:blip>
          <a:stretch>
            <a:fillRect/>
          </a:stretch>
        </p:blipFill>
        <p:spPr>
          <a:xfrm>
            <a:off x="736817" y="5539535"/>
            <a:ext cx="3420894" cy="524573"/>
          </a:xfrm>
          <a:prstGeom prst="rect">
            <a:avLst/>
          </a:prstGeom>
        </p:spPr>
      </p:pic>
      <p:sp>
        <p:nvSpPr>
          <p:cNvPr id="11" name="TextBox 10">
            <a:extLst>
              <a:ext uri="{FF2B5EF4-FFF2-40B4-BE49-F238E27FC236}">
                <a16:creationId xmlns:a16="http://schemas.microsoft.com/office/drawing/2014/main" id="{144FEA74-4902-429D-9CC4-BFBBC4F853D4}"/>
              </a:ext>
            </a:extLst>
          </p:cNvPr>
          <p:cNvSpPr txBox="1"/>
          <p:nvPr/>
        </p:nvSpPr>
        <p:spPr>
          <a:xfrm>
            <a:off x="685800" y="4498698"/>
            <a:ext cx="7351987" cy="967957"/>
          </a:xfrm>
          <a:prstGeom prst="rect">
            <a:avLst/>
          </a:prstGeom>
          <a:noFill/>
        </p:spPr>
        <p:txBody>
          <a:bodyPr wrap="square" rtlCol="0">
            <a:spAutoFit/>
          </a:bodyPr>
          <a:lstStyle/>
          <a:p>
            <a:pPr marL="342900" indent="-342900">
              <a:lnSpc>
                <a:spcPct val="150000"/>
              </a:lnSpc>
              <a:buClr>
                <a:srgbClr val="C00000"/>
              </a:buClr>
              <a:buFont typeface="Wingdings" panose="05000000000000000000" pitchFamily="2" charset="2"/>
              <a:buChar char="§"/>
            </a:pPr>
            <a:r>
              <a:rPr lang="en-US" sz="2000" dirty="0">
                <a:latin typeface="Corbel" panose="020B0503020204020204" pitchFamily="34" charset="0"/>
              </a:rPr>
              <a:t>Upper and Lower </a:t>
            </a:r>
            <a:r>
              <a:rPr lang="en-US" sz="2000" dirty="0" err="1">
                <a:latin typeface="Corbel" panose="020B0503020204020204" pitchFamily="34" charset="0"/>
              </a:rPr>
              <a:t>correntropy</a:t>
            </a:r>
            <a:r>
              <a:rPr lang="en-US" sz="2000" dirty="0">
                <a:latin typeface="Corbel" panose="020B0503020204020204" pitchFamily="34" charset="0"/>
              </a:rPr>
              <a:t> values are used to accurately specify a normal proﬁle,</a:t>
            </a:r>
          </a:p>
        </p:txBody>
      </p:sp>
      <p:sp>
        <p:nvSpPr>
          <p:cNvPr id="12" name="TextBox 11">
            <a:extLst>
              <a:ext uri="{FF2B5EF4-FFF2-40B4-BE49-F238E27FC236}">
                <a16:creationId xmlns:a16="http://schemas.microsoft.com/office/drawing/2014/main" id="{64BB0873-B25A-454B-A69B-E66330D7B258}"/>
              </a:ext>
            </a:extLst>
          </p:cNvPr>
          <p:cNvSpPr txBox="1"/>
          <p:nvPr/>
        </p:nvSpPr>
        <p:spPr>
          <a:xfrm>
            <a:off x="7351615" y="4137236"/>
            <a:ext cx="749184" cy="369332"/>
          </a:xfrm>
          <a:prstGeom prst="rect">
            <a:avLst/>
          </a:prstGeom>
          <a:noFill/>
        </p:spPr>
        <p:txBody>
          <a:bodyPr wrap="square" rtlCol="0">
            <a:spAutoFit/>
          </a:bodyPr>
          <a:lstStyle/>
          <a:p>
            <a:r>
              <a:rPr lang="en-US" i="1" dirty="0">
                <a:solidFill>
                  <a:srgbClr val="C00000"/>
                </a:solidFill>
              </a:rPr>
              <a:t> Eq 4</a:t>
            </a:r>
          </a:p>
        </p:txBody>
      </p:sp>
      <p:sp>
        <p:nvSpPr>
          <p:cNvPr id="13" name="TextBox 12">
            <a:extLst>
              <a:ext uri="{FF2B5EF4-FFF2-40B4-BE49-F238E27FC236}">
                <a16:creationId xmlns:a16="http://schemas.microsoft.com/office/drawing/2014/main" id="{C13FC835-F3F8-4C1F-8E46-6CCED8D7023D}"/>
              </a:ext>
            </a:extLst>
          </p:cNvPr>
          <p:cNvSpPr txBox="1"/>
          <p:nvPr/>
        </p:nvSpPr>
        <p:spPr>
          <a:xfrm>
            <a:off x="4197408" y="5537925"/>
            <a:ext cx="749184" cy="369332"/>
          </a:xfrm>
          <a:prstGeom prst="rect">
            <a:avLst/>
          </a:prstGeom>
          <a:noFill/>
        </p:spPr>
        <p:txBody>
          <a:bodyPr wrap="square" rtlCol="0">
            <a:spAutoFit/>
          </a:bodyPr>
          <a:lstStyle/>
          <a:p>
            <a:r>
              <a:rPr lang="en-US" i="1" dirty="0">
                <a:solidFill>
                  <a:srgbClr val="C00000"/>
                </a:solidFill>
              </a:rPr>
              <a:t> Eq 5</a:t>
            </a:r>
          </a:p>
        </p:txBody>
      </p:sp>
      <p:sp>
        <p:nvSpPr>
          <p:cNvPr id="14" name="TextBox 13">
            <a:extLst>
              <a:ext uri="{FF2B5EF4-FFF2-40B4-BE49-F238E27FC236}">
                <a16:creationId xmlns:a16="http://schemas.microsoft.com/office/drawing/2014/main" id="{98C72601-14B0-4767-B690-97F3E11AB796}"/>
              </a:ext>
            </a:extLst>
          </p:cNvPr>
          <p:cNvSpPr txBox="1"/>
          <p:nvPr/>
        </p:nvSpPr>
        <p:spPr>
          <a:xfrm>
            <a:off x="7937616" y="5520218"/>
            <a:ext cx="749184" cy="369332"/>
          </a:xfrm>
          <a:prstGeom prst="rect">
            <a:avLst/>
          </a:prstGeom>
          <a:noFill/>
        </p:spPr>
        <p:txBody>
          <a:bodyPr wrap="square" rtlCol="0">
            <a:spAutoFit/>
          </a:bodyPr>
          <a:lstStyle/>
          <a:p>
            <a:r>
              <a:rPr lang="en-US" i="1" dirty="0">
                <a:solidFill>
                  <a:srgbClr val="C00000"/>
                </a:solidFill>
              </a:rPr>
              <a:t> Eq 6</a:t>
            </a:r>
          </a:p>
        </p:txBody>
      </p:sp>
      <p:sp>
        <p:nvSpPr>
          <p:cNvPr id="15" name="Title 1">
            <a:extLst>
              <a:ext uri="{FF2B5EF4-FFF2-40B4-BE49-F238E27FC236}">
                <a16:creationId xmlns:a16="http://schemas.microsoft.com/office/drawing/2014/main" id="{2CC31505-4675-483C-8F14-FABA750D4908}"/>
              </a:ext>
            </a:extLst>
          </p:cNvPr>
          <p:cNvSpPr>
            <a:spLocks noGrp="1"/>
          </p:cNvSpPr>
          <p:nvPr>
            <p:ph type="title"/>
          </p:nvPr>
        </p:nvSpPr>
        <p:spPr>
          <a:xfrm>
            <a:off x="457200" y="274638"/>
            <a:ext cx="8229600" cy="1143000"/>
          </a:xfrm>
        </p:spPr>
        <p:txBody>
          <a:bodyPr/>
          <a:lstStyle/>
          <a:p>
            <a:r>
              <a:rPr lang="en-US" cap="small" dirty="0">
                <a:solidFill>
                  <a:srgbClr val="334744"/>
                </a:solidFill>
                <a:latin typeface="Corbel" panose="020B0503020204020204" pitchFamily="34" charset="0"/>
              </a:rPr>
              <a:t>How Flare works</a:t>
            </a:r>
            <a:endParaRPr lang="en-US" dirty="0">
              <a:latin typeface="Corbel" panose="020B0503020204020204" pitchFamily="34" charset="0"/>
            </a:endParaRPr>
          </a:p>
        </p:txBody>
      </p:sp>
      <p:sp>
        <p:nvSpPr>
          <p:cNvPr id="19" name="Date Placeholder 18">
            <a:extLst>
              <a:ext uri="{FF2B5EF4-FFF2-40B4-BE49-F238E27FC236}">
                <a16:creationId xmlns:a16="http://schemas.microsoft.com/office/drawing/2014/main" id="{D605C923-0E6A-4B4B-9693-86D8583597B2}"/>
              </a:ext>
            </a:extLst>
          </p:cNvPr>
          <p:cNvSpPr>
            <a:spLocks noGrp="1"/>
          </p:cNvSpPr>
          <p:nvPr>
            <p:ph type="dt" sz="half" idx="10"/>
          </p:nvPr>
        </p:nvSpPr>
        <p:spPr/>
        <p:txBody>
          <a:bodyPr/>
          <a:lstStyle/>
          <a:p>
            <a:fld id="{4454E897-5A4D-4EAD-8665-93B3EB2900B5}" type="datetime1">
              <a:rPr lang="en-US" smtClean="0"/>
              <a:t>10/3/2019</a:t>
            </a:fld>
            <a:endParaRPr lang="en-US" dirty="0"/>
          </a:p>
        </p:txBody>
      </p:sp>
      <p:sp>
        <p:nvSpPr>
          <p:cNvPr id="20" name="Slide Number Placeholder 19">
            <a:extLst>
              <a:ext uri="{FF2B5EF4-FFF2-40B4-BE49-F238E27FC236}">
                <a16:creationId xmlns:a16="http://schemas.microsoft.com/office/drawing/2014/main" id="{EF89CBAF-DDE5-4F72-8A2D-C51E413A3F3C}"/>
              </a:ext>
            </a:extLst>
          </p:cNvPr>
          <p:cNvSpPr>
            <a:spLocks noGrp="1"/>
          </p:cNvSpPr>
          <p:nvPr>
            <p:ph type="sldNum" sz="quarter" idx="12"/>
          </p:nvPr>
        </p:nvSpPr>
        <p:spPr/>
        <p:txBody>
          <a:bodyPr/>
          <a:lstStyle/>
          <a:p>
            <a:fld id="{8C0C0C1D-488F-431E-BEAD-2CAAB816BF8B}" type="slidenum">
              <a:rPr lang="en-US" smtClean="0"/>
              <a:pPr/>
              <a:t>28</a:t>
            </a:fld>
            <a:endParaRPr lang="en-US" dirty="0"/>
          </a:p>
        </p:txBody>
      </p:sp>
    </p:spTree>
    <p:extLst>
      <p:ext uri="{BB962C8B-B14F-4D97-AF65-F5344CB8AC3E}">
        <p14:creationId xmlns:p14="http://schemas.microsoft.com/office/powerpoint/2010/main" val="21676446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16E875C-17AC-4996-BCDE-B1613544A81C}"/>
              </a:ext>
            </a:extLst>
          </p:cNvPr>
          <p:cNvSpPr/>
          <p:nvPr/>
        </p:nvSpPr>
        <p:spPr>
          <a:xfrm>
            <a:off x="609600" y="1371600"/>
            <a:ext cx="8153400" cy="4800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TextBox 4">
            <a:extLst>
              <a:ext uri="{FF2B5EF4-FFF2-40B4-BE49-F238E27FC236}">
                <a16:creationId xmlns:a16="http://schemas.microsoft.com/office/drawing/2014/main" id="{1CF2B102-D2FC-4F54-9B8A-F9AB2945CAEE}"/>
              </a:ext>
            </a:extLst>
          </p:cNvPr>
          <p:cNvSpPr txBox="1"/>
          <p:nvPr/>
        </p:nvSpPr>
        <p:spPr>
          <a:xfrm>
            <a:off x="796752" y="1466061"/>
            <a:ext cx="1122423" cy="400110"/>
          </a:xfrm>
          <a:prstGeom prst="rect">
            <a:avLst/>
          </a:prstGeom>
          <a:noFill/>
        </p:spPr>
        <p:txBody>
          <a:bodyPr wrap="none" rtlCol="0">
            <a:spAutoFit/>
          </a:bodyPr>
          <a:lstStyle/>
          <a:p>
            <a:pPr marL="342900" indent="-342900">
              <a:buClr>
                <a:srgbClr val="C00000"/>
              </a:buClr>
              <a:buFont typeface="Wingdings" panose="05000000000000000000" pitchFamily="2" charset="2"/>
              <a:buChar char="§"/>
            </a:pPr>
            <a:r>
              <a:rPr lang="en-US" sz="2000" b="1" dirty="0">
                <a:latin typeface="Corbel" panose="020B0503020204020204" pitchFamily="34" charset="0"/>
              </a:rPr>
              <a:t>Input</a:t>
            </a:r>
          </a:p>
        </p:txBody>
      </p:sp>
      <p:graphicFrame>
        <p:nvGraphicFramePr>
          <p:cNvPr id="6" name="Table 5">
            <a:extLst>
              <a:ext uri="{FF2B5EF4-FFF2-40B4-BE49-F238E27FC236}">
                <a16:creationId xmlns:a16="http://schemas.microsoft.com/office/drawing/2014/main" id="{6CEE8786-4383-4EB0-945F-0CBFA2BCD391}"/>
              </a:ext>
            </a:extLst>
          </p:cNvPr>
          <p:cNvGraphicFramePr>
            <a:graphicFrameLocks noGrp="1"/>
          </p:cNvGraphicFramePr>
          <p:nvPr>
            <p:extLst>
              <p:ext uri="{D42A27DB-BD31-4B8C-83A1-F6EECF244321}">
                <p14:modId xmlns:p14="http://schemas.microsoft.com/office/powerpoint/2010/main" val="1300162164"/>
              </p:ext>
            </p:extLst>
          </p:nvPr>
        </p:nvGraphicFramePr>
        <p:xfrm>
          <a:off x="2286000" y="1828800"/>
          <a:ext cx="4476501" cy="2550741"/>
        </p:xfrm>
        <a:graphic>
          <a:graphicData uri="http://schemas.openxmlformats.org/drawingml/2006/table">
            <a:tbl>
              <a:tblPr>
                <a:tableStyleId>{5DA37D80-6434-44D0-A028-1B22A696006F}</a:tableStyleId>
              </a:tblPr>
              <a:tblGrid>
                <a:gridCol w="2166049">
                  <a:extLst>
                    <a:ext uri="{9D8B030D-6E8A-4147-A177-3AD203B41FA5}">
                      <a16:colId xmlns:a16="http://schemas.microsoft.com/office/drawing/2014/main" val="3974064469"/>
                    </a:ext>
                  </a:extLst>
                </a:gridCol>
                <a:gridCol w="377825">
                  <a:extLst>
                    <a:ext uri="{9D8B030D-6E8A-4147-A177-3AD203B41FA5}">
                      <a16:colId xmlns:a16="http://schemas.microsoft.com/office/drawing/2014/main" val="1400040869"/>
                    </a:ext>
                  </a:extLst>
                </a:gridCol>
                <a:gridCol w="377825">
                  <a:extLst>
                    <a:ext uri="{9D8B030D-6E8A-4147-A177-3AD203B41FA5}">
                      <a16:colId xmlns:a16="http://schemas.microsoft.com/office/drawing/2014/main" val="1559490321"/>
                    </a:ext>
                  </a:extLst>
                </a:gridCol>
                <a:gridCol w="377825">
                  <a:extLst>
                    <a:ext uri="{9D8B030D-6E8A-4147-A177-3AD203B41FA5}">
                      <a16:colId xmlns:a16="http://schemas.microsoft.com/office/drawing/2014/main" val="1145328322"/>
                    </a:ext>
                  </a:extLst>
                </a:gridCol>
                <a:gridCol w="377825">
                  <a:extLst>
                    <a:ext uri="{9D8B030D-6E8A-4147-A177-3AD203B41FA5}">
                      <a16:colId xmlns:a16="http://schemas.microsoft.com/office/drawing/2014/main" val="3303741770"/>
                    </a:ext>
                  </a:extLst>
                </a:gridCol>
                <a:gridCol w="799152">
                  <a:extLst>
                    <a:ext uri="{9D8B030D-6E8A-4147-A177-3AD203B41FA5}">
                      <a16:colId xmlns:a16="http://schemas.microsoft.com/office/drawing/2014/main" val="300407931"/>
                    </a:ext>
                  </a:extLst>
                </a:gridCol>
              </a:tblGrid>
              <a:tr h="645741">
                <a:tc>
                  <a:txBody>
                    <a:bodyPr/>
                    <a:lstStyle/>
                    <a:p>
                      <a:pPr algn="ctr" fontAlgn="ctr"/>
                      <a:r>
                        <a:rPr lang="en-US" sz="1600" u="none" strike="noStrike" dirty="0" err="1">
                          <a:solidFill>
                            <a:schemeClr val="bg1"/>
                          </a:solidFill>
                          <a:effectLst/>
                        </a:rPr>
                        <a:t>i</a:t>
                      </a:r>
                      <a:r>
                        <a:rPr lang="en-US" sz="1600" u="none" strike="noStrike" dirty="0">
                          <a:solidFill>
                            <a:schemeClr val="bg1"/>
                          </a:solidFill>
                          <a:effectLst/>
                        </a:rPr>
                        <a:t> for sequences and k for features)</a:t>
                      </a:r>
                      <a:endParaRPr lang="en-US" sz="1600" b="1" i="0" u="none" strike="noStrike" dirty="0">
                        <a:solidFill>
                          <a:schemeClr val="bg1"/>
                        </a:solidFill>
                        <a:effectLst/>
                        <a:latin typeface="Arial" panose="020B0604020202020204" pitchFamily="34" charset="0"/>
                      </a:endParaRPr>
                    </a:p>
                  </a:txBody>
                  <a:tcPr marL="9525" marR="9525" marT="9525" marB="0" anchor="ctr">
                    <a:solidFill>
                      <a:srgbClr val="960000"/>
                    </a:solidFill>
                  </a:tcPr>
                </a:tc>
                <a:tc>
                  <a:txBody>
                    <a:bodyPr/>
                    <a:lstStyle/>
                    <a:p>
                      <a:pPr algn="ctr" fontAlgn="ctr"/>
                      <a:r>
                        <a:rPr lang="en-US" sz="1600" u="none" strike="noStrike">
                          <a:solidFill>
                            <a:schemeClr val="bg1"/>
                          </a:solidFill>
                          <a:effectLst/>
                        </a:rPr>
                        <a:t>k=1</a:t>
                      </a:r>
                      <a:endParaRPr lang="en-US" sz="1600" b="1" i="0" u="none" strike="noStrike">
                        <a:solidFill>
                          <a:schemeClr val="bg1"/>
                        </a:solidFill>
                        <a:effectLst/>
                        <a:latin typeface="Arial" panose="020B0604020202020204" pitchFamily="34" charset="0"/>
                      </a:endParaRPr>
                    </a:p>
                  </a:txBody>
                  <a:tcPr marL="9525" marR="9525" marT="9525" marB="0" anchor="ctr">
                    <a:solidFill>
                      <a:srgbClr val="960000"/>
                    </a:solidFill>
                  </a:tcPr>
                </a:tc>
                <a:tc>
                  <a:txBody>
                    <a:bodyPr/>
                    <a:lstStyle/>
                    <a:p>
                      <a:pPr algn="ctr" fontAlgn="ctr"/>
                      <a:r>
                        <a:rPr lang="en-US" sz="1600" u="none" strike="noStrike">
                          <a:solidFill>
                            <a:schemeClr val="bg1"/>
                          </a:solidFill>
                          <a:effectLst/>
                        </a:rPr>
                        <a:t>k=2</a:t>
                      </a:r>
                      <a:endParaRPr lang="en-US" sz="1600" b="1" i="0" u="none" strike="noStrike">
                        <a:solidFill>
                          <a:schemeClr val="bg1"/>
                        </a:solidFill>
                        <a:effectLst/>
                        <a:latin typeface="Arial" panose="020B0604020202020204" pitchFamily="34" charset="0"/>
                      </a:endParaRPr>
                    </a:p>
                  </a:txBody>
                  <a:tcPr marL="9525" marR="9525" marT="9525" marB="0" anchor="ctr">
                    <a:solidFill>
                      <a:srgbClr val="960000"/>
                    </a:solidFill>
                  </a:tcPr>
                </a:tc>
                <a:tc>
                  <a:txBody>
                    <a:bodyPr/>
                    <a:lstStyle/>
                    <a:p>
                      <a:pPr algn="ctr" fontAlgn="ctr"/>
                      <a:r>
                        <a:rPr lang="en-US" sz="1600" u="none" strike="noStrike">
                          <a:solidFill>
                            <a:schemeClr val="bg1"/>
                          </a:solidFill>
                          <a:effectLst/>
                        </a:rPr>
                        <a:t>k=3</a:t>
                      </a:r>
                      <a:endParaRPr lang="en-US" sz="1600" b="1" i="0" u="none" strike="noStrike">
                        <a:solidFill>
                          <a:schemeClr val="bg1"/>
                        </a:solidFill>
                        <a:effectLst/>
                        <a:latin typeface="Arial" panose="020B0604020202020204" pitchFamily="34" charset="0"/>
                      </a:endParaRPr>
                    </a:p>
                  </a:txBody>
                  <a:tcPr marL="9525" marR="9525" marT="9525" marB="0" anchor="ctr">
                    <a:solidFill>
                      <a:srgbClr val="960000"/>
                    </a:solidFill>
                  </a:tcPr>
                </a:tc>
                <a:tc>
                  <a:txBody>
                    <a:bodyPr/>
                    <a:lstStyle/>
                    <a:p>
                      <a:pPr algn="ctr" fontAlgn="ctr"/>
                      <a:r>
                        <a:rPr lang="en-US" sz="1600" u="none" strike="noStrike" dirty="0">
                          <a:solidFill>
                            <a:schemeClr val="bg1"/>
                          </a:solidFill>
                          <a:effectLst/>
                        </a:rPr>
                        <a:t>k=4</a:t>
                      </a:r>
                      <a:endParaRPr lang="en-US" sz="1600" b="1" i="0" u="none" strike="noStrike" dirty="0">
                        <a:solidFill>
                          <a:schemeClr val="bg1"/>
                        </a:solidFill>
                        <a:effectLst/>
                        <a:latin typeface="Arial" panose="020B0604020202020204" pitchFamily="34" charset="0"/>
                      </a:endParaRPr>
                    </a:p>
                  </a:txBody>
                  <a:tcPr marL="9525" marR="9525" marT="9525" marB="0" anchor="ctr">
                    <a:solidFill>
                      <a:srgbClr val="960000"/>
                    </a:solidFill>
                  </a:tcPr>
                </a:tc>
                <a:tc>
                  <a:txBody>
                    <a:bodyPr/>
                    <a:lstStyle/>
                    <a:p>
                      <a:pPr algn="ctr" fontAlgn="ctr"/>
                      <a:r>
                        <a:rPr lang="en-US" sz="1600" u="none" strike="noStrike" dirty="0">
                          <a:solidFill>
                            <a:schemeClr val="bg1"/>
                          </a:solidFill>
                          <a:effectLst/>
                        </a:rPr>
                        <a:t>Label</a:t>
                      </a:r>
                      <a:endParaRPr lang="en-US" sz="1600" b="1" i="0" u="none" strike="noStrike" dirty="0">
                        <a:solidFill>
                          <a:schemeClr val="bg1"/>
                        </a:solidFill>
                        <a:effectLst/>
                        <a:latin typeface="Arial" panose="020B0604020202020204" pitchFamily="34" charset="0"/>
                      </a:endParaRPr>
                    </a:p>
                  </a:txBody>
                  <a:tcPr marL="9525" marR="9525" marT="9525" marB="0" anchor="ctr">
                    <a:solidFill>
                      <a:srgbClr val="960000"/>
                    </a:solidFill>
                  </a:tcPr>
                </a:tc>
                <a:extLst>
                  <a:ext uri="{0D108BD9-81ED-4DB2-BD59-A6C34878D82A}">
                    <a16:rowId xmlns:a16="http://schemas.microsoft.com/office/drawing/2014/main" val="528620215"/>
                  </a:ext>
                </a:extLst>
              </a:tr>
              <a:tr h="317500">
                <a:tc>
                  <a:txBody>
                    <a:bodyPr/>
                    <a:lstStyle/>
                    <a:p>
                      <a:pPr algn="ctr" fontAlgn="b"/>
                      <a:r>
                        <a:rPr lang="en-US" sz="1400" u="none" strike="noStrike" dirty="0" err="1">
                          <a:effectLst/>
                        </a:rPr>
                        <a:t>i</a:t>
                      </a:r>
                      <a:r>
                        <a:rPr lang="en-US" sz="1400" u="none" strike="noStrike" dirty="0">
                          <a:effectLst/>
                        </a:rPr>
                        <a:t>=1</a:t>
                      </a:r>
                      <a:endParaRPr lang="en-US" sz="1400" b="0" i="0" u="none" strike="noStrike" dirty="0">
                        <a:solidFill>
                          <a:srgbClr val="000000"/>
                        </a:solidFill>
                        <a:effectLst/>
                        <a:latin typeface="Arial" panose="020B0604020202020204" pitchFamily="34" charset="0"/>
                      </a:endParaRPr>
                    </a:p>
                  </a:txBody>
                  <a:tcPr marL="9525" marR="9525" marT="9525" marB="0" anchor="b"/>
                </a:tc>
                <a:tc>
                  <a:txBody>
                    <a:bodyPr/>
                    <a:lstStyle/>
                    <a:p>
                      <a:pPr algn="ctr" fontAlgn="b"/>
                      <a:r>
                        <a:rPr lang="en-US" sz="1400" u="none" strike="noStrike" dirty="0">
                          <a:effectLst/>
                        </a:rPr>
                        <a:t>1</a:t>
                      </a:r>
                      <a:endParaRPr lang="en-US" sz="1400" b="0" i="0" u="none" strike="noStrike" dirty="0">
                        <a:solidFill>
                          <a:srgbClr val="000000"/>
                        </a:solidFill>
                        <a:effectLst/>
                        <a:latin typeface="Arial" panose="020B0604020202020204" pitchFamily="34" charset="0"/>
                      </a:endParaRPr>
                    </a:p>
                  </a:txBody>
                  <a:tcPr marL="9525" marR="9525" marT="9525" marB="0" anchor="b"/>
                </a:tc>
                <a:tc>
                  <a:txBody>
                    <a:bodyPr/>
                    <a:lstStyle/>
                    <a:p>
                      <a:pPr algn="ctr" fontAlgn="b"/>
                      <a:r>
                        <a:rPr lang="en-US" sz="1400" u="none" strike="noStrike" dirty="0">
                          <a:effectLst/>
                        </a:rPr>
                        <a:t>2</a:t>
                      </a:r>
                      <a:endParaRPr lang="en-US" sz="1400" b="0" i="0" u="none" strike="noStrike" dirty="0">
                        <a:solidFill>
                          <a:srgbClr val="000000"/>
                        </a:solidFill>
                        <a:effectLst/>
                        <a:latin typeface="Arial" panose="020B0604020202020204" pitchFamily="34" charset="0"/>
                      </a:endParaRPr>
                    </a:p>
                  </a:txBody>
                  <a:tcPr marL="9525" marR="9525" marT="9525" marB="0" anchor="b"/>
                </a:tc>
                <a:tc>
                  <a:txBody>
                    <a:bodyPr/>
                    <a:lstStyle/>
                    <a:p>
                      <a:pPr algn="ctr" fontAlgn="b"/>
                      <a:r>
                        <a:rPr lang="en-US" sz="1400" u="none" strike="noStrike">
                          <a:effectLst/>
                        </a:rPr>
                        <a:t>3</a:t>
                      </a:r>
                      <a:endParaRPr lang="en-US" sz="14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en-US" sz="1400" u="none" strike="noStrike">
                          <a:effectLst/>
                        </a:rPr>
                        <a:t>4</a:t>
                      </a:r>
                      <a:endParaRPr lang="en-US" sz="14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en-US" sz="1800" u="none" strike="noStrike">
                          <a:effectLst/>
                        </a:rPr>
                        <a:t>Normal</a:t>
                      </a:r>
                      <a:endParaRPr lang="en-US" sz="18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593573107"/>
                  </a:ext>
                </a:extLst>
              </a:tr>
              <a:tr h="317500">
                <a:tc>
                  <a:txBody>
                    <a:bodyPr/>
                    <a:lstStyle/>
                    <a:p>
                      <a:pPr algn="ctr" fontAlgn="b"/>
                      <a:r>
                        <a:rPr lang="en-US" sz="1400" u="none" strike="noStrike" dirty="0" err="1">
                          <a:effectLst/>
                        </a:rPr>
                        <a:t>i</a:t>
                      </a:r>
                      <a:r>
                        <a:rPr lang="en-US" sz="1400" u="none" strike="noStrike" dirty="0">
                          <a:effectLst/>
                        </a:rPr>
                        <a:t>=2</a:t>
                      </a:r>
                      <a:endParaRPr lang="en-US" sz="1400" b="0" i="0" u="none" strike="noStrike" dirty="0">
                        <a:solidFill>
                          <a:srgbClr val="000000"/>
                        </a:solidFill>
                        <a:effectLst/>
                        <a:latin typeface="Arial" panose="020B0604020202020204" pitchFamily="34" charset="0"/>
                      </a:endParaRPr>
                    </a:p>
                  </a:txBody>
                  <a:tcPr marL="9525" marR="9525" marT="9525" marB="0" anchor="b"/>
                </a:tc>
                <a:tc>
                  <a:txBody>
                    <a:bodyPr/>
                    <a:lstStyle/>
                    <a:p>
                      <a:pPr algn="ctr" fontAlgn="b"/>
                      <a:r>
                        <a:rPr lang="en-US" sz="1400" u="none" strike="noStrike" dirty="0">
                          <a:effectLst/>
                        </a:rPr>
                        <a:t>2</a:t>
                      </a:r>
                      <a:endParaRPr lang="en-US" sz="1400" b="0" i="0" u="none" strike="noStrike" dirty="0">
                        <a:solidFill>
                          <a:srgbClr val="000000"/>
                        </a:solidFill>
                        <a:effectLst/>
                        <a:latin typeface="Arial" panose="020B0604020202020204" pitchFamily="34" charset="0"/>
                      </a:endParaRPr>
                    </a:p>
                  </a:txBody>
                  <a:tcPr marL="9525" marR="9525" marT="9525" marB="0" anchor="b"/>
                </a:tc>
                <a:tc>
                  <a:txBody>
                    <a:bodyPr/>
                    <a:lstStyle/>
                    <a:p>
                      <a:pPr algn="ctr" fontAlgn="b"/>
                      <a:r>
                        <a:rPr lang="en-US" sz="1400" u="none" strike="noStrike" dirty="0">
                          <a:effectLst/>
                        </a:rPr>
                        <a:t>3</a:t>
                      </a:r>
                      <a:endParaRPr lang="en-US" sz="1400" b="0" i="0" u="none" strike="noStrike" dirty="0">
                        <a:solidFill>
                          <a:srgbClr val="000000"/>
                        </a:solidFill>
                        <a:effectLst/>
                        <a:latin typeface="Arial" panose="020B0604020202020204" pitchFamily="34" charset="0"/>
                      </a:endParaRPr>
                    </a:p>
                  </a:txBody>
                  <a:tcPr marL="9525" marR="9525" marT="9525" marB="0" anchor="b"/>
                </a:tc>
                <a:tc>
                  <a:txBody>
                    <a:bodyPr/>
                    <a:lstStyle/>
                    <a:p>
                      <a:pPr algn="ctr" fontAlgn="b"/>
                      <a:r>
                        <a:rPr lang="en-US" sz="1400" u="none" strike="noStrike" dirty="0">
                          <a:effectLst/>
                        </a:rPr>
                        <a:t>4</a:t>
                      </a:r>
                      <a:endParaRPr lang="en-US" sz="1400" b="0" i="0" u="none" strike="noStrike" dirty="0">
                        <a:solidFill>
                          <a:srgbClr val="000000"/>
                        </a:solidFill>
                        <a:effectLst/>
                        <a:latin typeface="Arial" panose="020B0604020202020204" pitchFamily="34" charset="0"/>
                      </a:endParaRPr>
                    </a:p>
                  </a:txBody>
                  <a:tcPr marL="9525" marR="9525" marT="9525" marB="0" anchor="b"/>
                </a:tc>
                <a:tc>
                  <a:txBody>
                    <a:bodyPr/>
                    <a:lstStyle/>
                    <a:p>
                      <a:pPr algn="ctr" fontAlgn="b"/>
                      <a:r>
                        <a:rPr lang="en-US" sz="1400" u="none" strike="noStrike">
                          <a:effectLst/>
                        </a:rPr>
                        <a:t>5</a:t>
                      </a:r>
                      <a:endParaRPr lang="en-US" sz="14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en-US" sz="1800" u="none" strike="noStrike">
                          <a:effectLst/>
                        </a:rPr>
                        <a:t>Normal</a:t>
                      </a:r>
                      <a:endParaRPr lang="en-US" sz="18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70641933"/>
                  </a:ext>
                </a:extLst>
              </a:tr>
              <a:tr h="317500">
                <a:tc>
                  <a:txBody>
                    <a:bodyPr/>
                    <a:lstStyle/>
                    <a:p>
                      <a:pPr algn="ctr" fontAlgn="b"/>
                      <a:r>
                        <a:rPr lang="en-US" sz="1400" u="none" strike="noStrike" dirty="0" err="1">
                          <a:effectLst/>
                        </a:rPr>
                        <a:t>i</a:t>
                      </a:r>
                      <a:r>
                        <a:rPr lang="en-US" sz="1400" u="none" strike="noStrike" dirty="0">
                          <a:effectLst/>
                        </a:rPr>
                        <a:t>=3</a:t>
                      </a:r>
                      <a:endParaRPr lang="en-US" sz="1400" b="0" i="0" u="none" strike="noStrike" dirty="0">
                        <a:solidFill>
                          <a:srgbClr val="000000"/>
                        </a:solidFill>
                        <a:effectLst/>
                        <a:latin typeface="Arial" panose="020B0604020202020204" pitchFamily="34" charset="0"/>
                      </a:endParaRPr>
                    </a:p>
                  </a:txBody>
                  <a:tcPr marL="9525" marR="9525" marT="9525" marB="0" anchor="b"/>
                </a:tc>
                <a:tc>
                  <a:txBody>
                    <a:bodyPr/>
                    <a:lstStyle/>
                    <a:p>
                      <a:pPr algn="ctr" fontAlgn="b"/>
                      <a:r>
                        <a:rPr lang="en-US" sz="1400" u="none" strike="noStrike" dirty="0">
                          <a:effectLst/>
                        </a:rPr>
                        <a:t>3</a:t>
                      </a:r>
                      <a:endParaRPr lang="en-US" sz="1400" b="0" i="0" u="none" strike="noStrike" dirty="0">
                        <a:solidFill>
                          <a:srgbClr val="000000"/>
                        </a:solidFill>
                        <a:effectLst/>
                        <a:latin typeface="Arial" panose="020B0604020202020204" pitchFamily="34" charset="0"/>
                      </a:endParaRPr>
                    </a:p>
                  </a:txBody>
                  <a:tcPr marL="9525" marR="9525" marT="9525" marB="0" anchor="b"/>
                </a:tc>
                <a:tc>
                  <a:txBody>
                    <a:bodyPr/>
                    <a:lstStyle/>
                    <a:p>
                      <a:pPr algn="ctr" fontAlgn="b"/>
                      <a:r>
                        <a:rPr lang="en-US" sz="1400" u="none" strike="noStrike" dirty="0">
                          <a:effectLst/>
                        </a:rPr>
                        <a:t>4</a:t>
                      </a:r>
                      <a:endParaRPr lang="en-US" sz="1400" b="0" i="0" u="none" strike="noStrike" dirty="0">
                        <a:solidFill>
                          <a:srgbClr val="000000"/>
                        </a:solidFill>
                        <a:effectLst/>
                        <a:latin typeface="Arial" panose="020B0604020202020204" pitchFamily="34" charset="0"/>
                      </a:endParaRPr>
                    </a:p>
                  </a:txBody>
                  <a:tcPr marL="9525" marR="9525" marT="9525" marB="0" anchor="b"/>
                </a:tc>
                <a:tc>
                  <a:txBody>
                    <a:bodyPr/>
                    <a:lstStyle/>
                    <a:p>
                      <a:pPr algn="ctr" fontAlgn="b"/>
                      <a:r>
                        <a:rPr lang="en-US" sz="1400" u="none" strike="noStrike" dirty="0">
                          <a:effectLst/>
                        </a:rPr>
                        <a:t>5</a:t>
                      </a:r>
                      <a:endParaRPr lang="en-US" sz="1400" b="0" i="0" u="none" strike="noStrike" dirty="0">
                        <a:solidFill>
                          <a:srgbClr val="000000"/>
                        </a:solidFill>
                        <a:effectLst/>
                        <a:latin typeface="Arial" panose="020B0604020202020204" pitchFamily="34" charset="0"/>
                      </a:endParaRPr>
                    </a:p>
                  </a:txBody>
                  <a:tcPr marL="9525" marR="9525" marT="9525" marB="0" anchor="b"/>
                </a:tc>
                <a:tc>
                  <a:txBody>
                    <a:bodyPr/>
                    <a:lstStyle/>
                    <a:p>
                      <a:pPr algn="ctr" fontAlgn="b"/>
                      <a:r>
                        <a:rPr lang="en-US" sz="1400" u="none" strike="noStrike" dirty="0">
                          <a:effectLst/>
                        </a:rPr>
                        <a:t>6</a:t>
                      </a:r>
                      <a:endParaRPr lang="en-US" sz="1400" b="0" i="0" u="none" strike="noStrike" dirty="0">
                        <a:solidFill>
                          <a:srgbClr val="000000"/>
                        </a:solidFill>
                        <a:effectLst/>
                        <a:latin typeface="Arial" panose="020B0604020202020204" pitchFamily="34" charset="0"/>
                      </a:endParaRPr>
                    </a:p>
                  </a:txBody>
                  <a:tcPr marL="9525" marR="9525" marT="9525" marB="0" anchor="b"/>
                </a:tc>
                <a:tc>
                  <a:txBody>
                    <a:bodyPr/>
                    <a:lstStyle/>
                    <a:p>
                      <a:pPr algn="ctr" fontAlgn="b"/>
                      <a:r>
                        <a:rPr lang="en-US" sz="1800" u="none" strike="noStrike">
                          <a:effectLst/>
                        </a:rPr>
                        <a:t>Normal</a:t>
                      </a:r>
                      <a:endParaRPr lang="en-US" sz="18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515597128"/>
                  </a:ext>
                </a:extLst>
              </a:tr>
              <a:tr h="317500">
                <a:tc>
                  <a:txBody>
                    <a:bodyPr/>
                    <a:lstStyle/>
                    <a:p>
                      <a:pPr algn="ctr" fontAlgn="b"/>
                      <a:r>
                        <a:rPr lang="en-US" sz="1400" u="none" strike="noStrike">
                          <a:effectLst/>
                        </a:rPr>
                        <a:t>i=4</a:t>
                      </a:r>
                      <a:endParaRPr lang="en-US" sz="14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en-US" sz="1400" u="none" strike="noStrike" dirty="0">
                          <a:effectLst/>
                        </a:rPr>
                        <a:t>4</a:t>
                      </a:r>
                      <a:endParaRPr lang="en-US" sz="1400" b="0" i="0" u="none" strike="noStrike" dirty="0">
                        <a:solidFill>
                          <a:srgbClr val="000000"/>
                        </a:solidFill>
                        <a:effectLst/>
                        <a:latin typeface="Arial" panose="020B0604020202020204" pitchFamily="34" charset="0"/>
                      </a:endParaRPr>
                    </a:p>
                  </a:txBody>
                  <a:tcPr marL="9525" marR="9525" marT="9525" marB="0" anchor="b"/>
                </a:tc>
                <a:tc>
                  <a:txBody>
                    <a:bodyPr/>
                    <a:lstStyle/>
                    <a:p>
                      <a:pPr algn="ctr" fontAlgn="b"/>
                      <a:r>
                        <a:rPr lang="en-US" sz="1400" u="none" strike="noStrike" dirty="0">
                          <a:effectLst/>
                        </a:rPr>
                        <a:t>5</a:t>
                      </a:r>
                      <a:endParaRPr lang="en-US" sz="1400" b="0" i="0" u="none" strike="noStrike" dirty="0">
                        <a:solidFill>
                          <a:srgbClr val="000000"/>
                        </a:solidFill>
                        <a:effectLst/>
                        <a:latin typeface="Arial" panose="020B0604020202020204" pitchFamily="34" charset="0"/>
                      </a:endParaRPr>
                    </a:p>
                  </a:txBody>
                  <a:tcPr marL="9525" marR="9525" marT="9525" marB="0" anchor="b"/>
                </a:tc>
                <a:tc>
                  <a:txBody>
                    <a:bodyPr/>
                    <a:lstStyle/>
                    <a:p>
                      <a:pPr algn="ctr" fontAlgn="b"/>
                      <a:r>
                        <a:rPr lang="en-US" sz="1400" u="none" strike="noStrike" dirty="0">
                          <a:effectLst/>
                        </a:rPr>
                        <a:t>6</a:t>
                      </a:r>
                      <a:endParaRPr lang="en-US" sz="1400" b="0" i="0" u="none" strike="noStrike" dirty="0">
                        <a:solidFill>
                          <a:srgbClr val="000000"/>
                        </a:solidFill>
                        <a:effectLst/>
                        <a:latin typeface="Arial" panose="020B0604020202020204" pitchFamily="34" charset="0"/>
                      </a:endParaRPr>
                    </a:p>
                  </a:txBody>
                  <a:tcPr marL="9525" marR="9525" marT="9525" marB="0" anchor="b"/>
                </a:tc>
                <a:tc>
                  <a:txBody>
                    <a:bodyPr/>
                    <a:lstStyle/>
                    <a:p>
                      <a:pPr algn="ctr" fontAlgn="b"/>
                      <a:r>
                        <a:rPr lang="en-US" sz="1400" u="none" strike="noStrike" dirty="0">
                          <a:effectLst/>
                        </a:rPr>
                        <a:t>7</a:t>
                      </a:r>
                      <a:endParaRPr lang="en-US" sz="1400" b="0" i="0" u="none" strike="noStrike" dirty="0">
                        <a:solidFill>
                          <a:srgbClr val="000000"/>
                        </a:solidFill>
                        <a:effectLst/>
                        <a:latin typeface="Arial" panose="020B0604020202020204" pitchFamily="34" charset="0"/>
                      </a:endParaRPr>
                    </a:p>
                  </a:txBody>
                  <a:tcPr marL="9525" marR="9525" marT="9525" marB="0" anchor="b"/>
                </a:tc>
                <a:tc>
                  <a:txBody>
                    <a:bodyPr/>
                    <a:lstStyle/>
                    <a:p>
                      <a:pPr algn="ctr" fontAlgn="b"/>
                      <a:r>
                        <a:rPr lang="en-US" sz="1800" u="none" strike="noStrike" dirty="0">
                          <a:effectLst/>
                        </a:rPr>
                        <a:t>Normal</a:t>
                      </a:r>
                      <a:endParaRPr lang="en-US"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31706364"/>
                  </a:ext>
                </a:extLst>
              </a:tr>
              <a:tr h="317500">
                <a:tc>
                  <a:txBody>
                    <a:bodyPr/>
                    <a:lstStyle/>
                    <a:p>
                      <a:pPr algn="ctr" fontAlgn="b"/>
                      <a:r>
                        <a:rPr lang="en-US" sz="1400" u="none" strike="noStrike" dirty="0" err="1">
                          <a:effectLst/>
                        </a:rPr>
                        <a:t>i</a:t>
                      </a:r>
                      <a:r>
                        <a:rPr lang="en-US" sz="1400" u="none" strike="noStrike" dirty="0">
                          <a:effectLst/>
                        </a:rPr>
                        <a:t>=5</a:t>
                      </a:r>
                      <a:endParaRPr lang="en-US" sz="1400" b="0" i="0" u="none" strike="noStrike" dirty="0">
                        <a:solidFill>
                          <a:srgbClr val="000000"/>
                        </a:solidFill>
                        <a:effectLst/>
                        <a:latin typeface="Arial" panose="020B0604020202020204" pitchFamily="34" charset="0"/>
                      </a:endParaRPr>
                    </a:p>
                  </a:txBody>
                  <a:tcPr marL="9525" marR="9525" marT="9525" marB="0" anchor="b"/>
                </a:tc>
                <a:tc>
                  <a:txBody>
                    <a:bodyPr/>
                    <a:lstStyle/>
                    <a:p>
                      <a:pPr algn="ctr" fontAlgn="b"/>
                      <a:r>
                        <a:rPr lang="en-US" sz="1400" u="none" strike="noStrike">
                          <a:effectLst/>
                        </a:rPr>
                        <a:t>5</a:t>
                      </a:r>
                      <a:endParaRPr lang="en-US" sz="14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en-US" sz="1400" u="none" strike="noStrike" dirty="0">
                          <a:effectLst/>
                        </a:rPr>
                        <a:t>6</a:t>
                      </a:r>
                      <a:endParaRPr lang="en-US" sz="1400" b="0" i="0" u="none" strike="noStrike" dirty="0">
                        <a:solidFill>
                          <a:srgbClr val="000000"/>
                        </a:solidFill>
                        <a:effectLst/>
                        <a:latin typeface="Arial" panose="020B0604020202020204" pitchFamily="34" charset="0"/>
                      </a:endParaRPr>
                    </a:p>
                  </a:txBody>
                  <a:tcPr marL="9525" marR="9525" marT="9525" marB="0" anchor="b"/>
                </a:tc>
                <a:tc>
                  <a:txBody>
                    <a:bodyPr/>
                    <a:lstStyle/>
                    <a:p>
                      <a:pPr algn="ctr" fontAlgn="b"/>
                      <a:r>
                        <a:rPr lang="en-US" sz="1400" u="none" strike="noStrike" dirty="0">
                          <a:effectLst/>
                        </a:rPr>
                        <a:t>7</a:t>
                      </a:r>
                      <a:endParaRPr lang="en-US" sz="1400" b="0" i="0" u="none" strike="noStrike" dirty="0">
                        <a:solidFill>
                          <a:srgbClr val="000000"/>
                        </a:solidFill>
                        <a:effectLst/>
                        <a:latin typeface="Arial" panose="020B0604020202020204" pitchFamily="34" charset="0"/>
                      </a:endParaRPr>
                    </a:p>
                  </a:txBody>
                  <a:tcPr marL="9525" marR="9525" marT="9525" marB="0" anchor="b"/>
                </a:tc>
                <a:tc>
                  <a:txBody>
                    <a:bodyPr/>
                    <a:lstStyle/>
                    <a:p>
                      <a:pPr algn="ctr" fontAlgn="b"/>
                      <a:r>
                        <a:rPr lang="en-US" sz="1400" u="none" strike="noStrike" dirty="0">
                          <a:effectLst/>
                        </a:rPr>
                        <a:t>8</a:t>
                      </a:r>
                      <a:endParaRPr lang="en-US" sz="1400" b="0" i="0" u="none" strike="noStrike" dirty="0">
                        <a:solidFill>
                          <a:srgbClr val="000000"/>
                        </a:solidFill>
                        <a:effectLst/>
                        <a:latin typeface="Arial" panose="020B0604020202020204" pitchFamily="34" charset="0"/>
                      </a:endParaRPr>
                    </a:p>
                  </a:txBody>
                  <a:tcPr marL="9525" marR="9525" marT="9525" marB="0" anchor="b"/>
                </a:tc>
                <a:tc>
                  <a:txBody>
                    <a:bodyPr/>
                    <a:lstStyle/>
                    <a:p>
                      <a:pPr algn="ctr" fontAlgn="b"/>
                      <a:r>
                        <a:rPr lang="en-US" sz="1800" u="none" strike="noStrike" dirty="0">
                          <a:effectLst/>
                        </a:rPr>
                        <a:t>Normal</a:t>
                      </a:r>
                      <a:endParaRPr lang="en-US"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60399462"/>
                  </a:ext>
                </a:extLst>
              </a:tr>
              <a:tr h="317500">
                <a:tc>
                  <a:txBody>
                    <a:bodyPr/>
                    <a:lstStyle/>
                    <a:p>
                      <a:pPr algn="ctr" fontAlgn="b"/>
                      <a:r>
                        <a:rPr lang="en-US" sz="1400" u="none" strike="noStrike">
                          <a:effectLst/>
                        </a:rPr>
                        <a:t>i=6</a:t>
                      </a:r>
                      <a:endParaRPr lang="en-US" sz="14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en-US" sz="1400" u="none" strike="noStrike" dirty="0">
                          <a:effectLst/>
                        </a:rPr>
                        <a:t>6</a:t>
                      </a:r>
                      <a:endParaRPr lang="en-US" sz="1400" b="0" i="0" u="none" strike="noStrike" dirty="0">
                        <a:solidFill>
                          <a:srgbClr val="000000"/>
                        </a:solidFill>
                        <a:effectLst/>
                        <a:latin typeface="Arial" panose="020B0604020202020204" pitchFamily="34" charset="0"/>
                      </a:endParaRPr>
                    </a:p>
                  </a:txBody>
                  <a:tcPr marL="9525" marR="9525" marT="9525" marB="0" anchor="b"/>
                </a:tc>
                <a:tc>
                  <a:txBody>
                    <a:bodyPr/>
                    <a:lstStyle/>
                    <a:p>
                      <a:pPr algn="ctr" fontAlgn="b"/>
                      <a:r>
                        <a:rPr lang="en-US" sz="1400" u="none" strike="noStrike" dirty="0">
                          <a:effectLst/>
                        </a:rPr>
                        <a:t>7</a:t>
                      </a:r>
                      <a:endParaRPr lang="en-US" sz="1400" b="0" i="0" u="none" strike="noStrike" dirty="0">
                        <a:solidFill>
                          <a:srgbClr val="000000"/>
                        </a:solidFill>
                        <a:effectLst/>
                        <a:latin typeface="Arial" panose="020B0604020202020204" pitchFamily="34" charset="0"/>
                      </a:endParaRPr>
                    </a:p>
                  </a:txBody>
                  <a:tcPr marL="9525" marR="9525" marT="9525" marB="0" anchor="b"/>
                </a:tc>
                <a:tc>
                  <a:txBody>
                    <a:bodyPr/>
                    <a:lstStyle/>
                    <a:p>
                      <a:pPr algn="ctr" fontAlgn="b"/>
                      <a:r>
                        <a:rPr lang="en-US" sz="1400" u="none" strike="noStrike">
                          <a:effectLst/>
                        </a:rPr>
                        <a:t>8</a:t>
                      </a:r>
                      <a:endParaRPr lang="en-US" sz="14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en-US" sz="1400" u="none" strike="noStrike" dirty="0">
                          <a:effectLst/>
                        </a:rPr>
                        <a:t>9</a:t>
                      </a:r>
                      <a:endParaRPr lang="en-US" sz="1400" b="0" i="0" u="none" strike="noStrike" dirty="0">
                        <a:solidFill>
                          <a:srgbClr val="000000"/>
                        </a:solidFill>
                        <a:effectLst/>
                        <a:latin typeface="Arial" panose="020B0604020202020204" pitchFamily="34" charset="0"/>
                      </a:endParaRPr>
                    </a:p>
                  </a:txBody>
                  <a:tcPr marL="9525" marR="9525" marT="9525" marB="0" anchor="b"/>
                </a:tc>
                <a:tc>
                  <a:txBody>
                    <a:bodyPr/>
                    <a:lstStyle/>
                    <a:p>
                      <a:pPr algn="ctr" fontAlgn="b"/>
                      <a:r>
                        <a:rPr lang="en-US" sz="1800" u="none" strike="noStrike" dirty="0">
                          <a:effectLst/>
                        </a:rPr>
                        <a:t>Normal</a:t>
                      </a:r>
                      <a:endParaRPr lang="en-US"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92410682"/>
                  </a:ext>
                </a:extLst>
              </a:tr>
            </a:tbl>
          </a:graphicData>
        </a:graphic>
      </p:graphicFrame>
      <p:graphicFrame>
        <p:nvGraphicFramePr>
          <p:cNvPr id="7" name="Table 6">
            <a:extLst>
              <a:ext uri="{FF2B5EF4-FFF2-40B4-BE49-F238E27FC236}">
                <a16:creationId xmlns:a16="http://schemas.microsoft.com/office/drawing/2014/main" id="{D97254E1-C813-4878-B5E7-8D54BB98F3E1}"/>
              </a:ext>
            </a:extLst>
          </p:cNvPr>
          <p:cNvGraphicFramePr>
            <a:graphicFrameLocks noGrp="1"/>
          </p:cNvGraphicFramePr>
          <p:nvPr>
            <p:extLst>
              <p:ext uri="{D42A27DB-BD31-4B8C-83A1-F6EECF244321}">
                <p14:modId xmlns:p14="http://schemas.microsoft.com/office/powerpoint/2010/main" val="1434675723"/>
              </p:ext>
            </p:extLst>
          </p:nvPr>
        </p:nvGraphicFramePr>
        <p:xfrm>
          <a:off x="1919175" y="4942374"/>
          <a:ext cx="5725720" cy="1053465"/>
        </p:xfrm>
        <a:graphic>
          <a:graphicData uri="http://schemas.openxmlformats.org/drawingml/2006/table">
            <a:tbl>
              <a:tblPr>
                <a:tableStyleId>{5DA37D80-6434-44D0-A028-1B22A696006F}</a:tableStyleId>
              </a:tblPr>
              <a:tblGrid>
                <a:gridCol w="1783263">
                  <a:extLst>
                    <a:ext uri="{9D8B030D-6E8A-4147-A177-3AD203B41FA5}">
                      <a16:colId xmlns:a16="http://schemas.microsoft.com/office/drawing/2014/main" val="3674612340"/>
                    </a:ext>
                  </a:extLst>
                </a:gridCol>
                <a:gridCol w="1051318">
                  <a:extLst>
                    <a:ext uri="{9D8B030D-6E8A-4147-A177-3AD203B41FA5}">
                      <a16:colId xmlns:a16="http://schemas.microsoft.com/office/drawing/2014/main" val="615165485"/>
                    </a:ext>
                  </a:extLst>
                </a:gridCol>
                <a:gridCol w="1051318">
                  <a:extLst>
                    <a:ext uri="{9D8B030D-6E8A-4147-A177-3AD203B41FA5}">
                      <a16:colId xmlns:a16="http://schemas.microsoft.com/office/drawing/2014/main" val="3754804581"/>
                    </a:ext>
                  </a:extLst>
                </a:gridCol>
                <a:gridCol w="998538">
                  <a:extLst>
                    <a:ext uri="{9D8B030D-6E8A-4147-A177-3AD203B41FA5}">
                      <a16:colId xmlns:a16="http://schemas.microsoft.com/office/drawing/2014/main" val="2496928010"/>
                    </a:ext>
                  </a:extLst>
                </a:gridCol>
                <a:gridCol w="841283">
                  <a:extLst>
                    <a:ext uri="{9D8B030D-6E8A-4147-A177-3AD203B41FA5}">
                      <a16:colId xmlns:a16="http://schemas.microsoft.com/office/drawing/2014/main" val="1193746703"/>
                    </a:ext>
                  </a:extLst>
                </a:gridCol>
              </a:tblGrid>
              <a:tr h="190500">
                <a:tc>
                  <a:txBody>
                    <a:bodyPr/>
                    <a:lstStyle/>
                    <a:p>
                      <a:pPr algn="ctr" fontAlgn="b">
                        <a:lnSpc>
                          <a:spcPct val="150000"/>
                        </a:lnSpc>
                      </a:pPr>
                      <a:r>
                        <a:rPr lang="en-US" sz="1400" u="none" strike="noStrike" dirty="0">
                          <a:solidFill>
                            <a:schemeClr val="bg1"/>
                          </a:solidFill>
                          <a:effectLst/>
                        </a:rPr>
                        <a:t>Mean (µ)</a:t>
                      </a:r>
                      <a:endParaRPr lang="en-US" sz="1400" b="1" i="0" u="none" strike="noStrike" dirty="0">
                        <a:solidFill>
                          <a:schemeClr val="bg1"/>
                        </a:solidFill>
                        <a:effectLst/>
                        <a:latin typeface="Arial" panose="020B0604020202020204" pitchFamily="34" charset="0"/>
                      </a:endParaRPr>
                    </a:p>
                  </a:txBody>
                  <a:tcPr marL="0" marR="0" marT="0" marB="0" anchor="b">
                    <a:solidFill>
                      <a:srgbClr val="960000"/>
                    </a:solidFill>
                  </a:tcPr>
                </a:tc>
                <a:tc>
                  <a:txBody>
                    <a:bodyPr/>
                    <a:lstStyle/>
                    <a:p>
                      <a:pPr algn="ctr" fontAlgn="b">
                        <a:lnSpc>
                          <a:spcPct val="150000"/>
                        </a:lnSpc>
                      </a:pPr>
                      <a:r>
                        <a:rPr lang="en-US" sz="1400" u="none" strike="noStrike" dirty="0">
                          <a:effectLst/>
                        </a:rPr>
                        <a:t>3.5</a:t>
                      </a:r>
                      <a:endParaRPr lang="en-US" sz="1400" b="0" i="0" u="none" strike="noStrike" dirty="0">
                        <a:solidFill>
                          <a:srgbClr val="000000"/>
                        </a:solidFill>
                        <a:effectLst/>
                        <a:latin typeface="Arial" panose="020B0604020202020204" pitchFamily="34" charset="0"/>
                      </a:endParaRPr>
                    </a:p>
                  </a:txBody>
                  <a:tcPr marL="0" marR="0" marT="0" marB="0" anchor="b"/>
                </a:tc>
                <a:tc>
                  <a:txBody>
                    <a:bodyPr/>
                    <a:lstStyle/>
                    <a:p>
                      <a:pPr algn="ctr" fontAlgn="b">
                        <a:lnSpc>
                          <a:spcPct val="150000"/>
                        </a:lnSpc>
                      </a:pPr>
                      <a:r>
                        <a:rPr lang="en-US" sz="1400" u="none" strike="noStrike">
                          <a:effectLst/>
                        </a:rPr>
                        <a:t>4.5</a:t>
                      </a:r>
                      <a:endParaRPr lang="en-US" sz="1400" b="0" i="0" u="none" strike="noStrike">
                        <a:solidFill>
                          <a:srgbClr val="000000"/>
                        </a:solidFill>
                        <a:effectLst/>
                        <a:latin typeface="Arial" panose="020B0604020202020204" pitchFamily="34" charset="0"/>
                      </a:endParaRPr>
                    </a:p>
                  </a:txBody>
                  <a:tcPr marL="0" marR="0" marT="0" marB="0" anchor="b"/>
                </a:tc>
                <a:tc>
                  <a:txBody>
                    <a:bodyPr/>
                    <a:lstStyle/>
                    <a:p>
                      <a:pPr algn="ctr" fontAlgn="b">
                        <a:lnSpc>
                          <a:spcPct val="150000"/>
                        </a:lnSpc>
                      </a:pPr>
                      <a:r>
                        <a:rPr lang="en-US" sz="1400" u="none" strike="noStrike">
                          <a:effectLst/>
                        </a:rPr>
                        <a:t>5.5</a:t>
                      </a:r>
                      <a:endParaRPr lang="en-US" sz="1400" b="0" i="0" u="none" strike="noStrike">
                        <a:solidFill>
                          <a:srgbClr val="000000"/>
                        </a:solidFill>
                        <a:effectLst/>
                        <a:latin typeface="Arial" panose="020B0604020202020204" pitchFamily="34" charset="0"/>
                      </a:endParaRPr>
                    </a:p>
                  </a:txBody>
                  <a:tcPr marL="0" marR="0" marT="0" marB="0" anchor="b"/>
                </a:tc>
                <a:tc>
                  <a:txBody>
                    <a:bodyPr/>
                    <a:lstStyle/>
                    <a:p>
                      <a:pPr algn="ctr" fontAlgn="b">
                        <a:lnSpc>
                          <a:spcPct val="150000"/>
                        </a:lnSpc>
                      </a:pPr>
                      <a:r>
                        <a:rPr lang="en-US" sz="1400" u="none" strike="noStrike" dirty="0">
                          <a:effectLst/>
                        </a:rPr>
                        <a:t>6.5</a:t>
                      </a:r>
                      <a:endParaRPr lang="en-US" sz="1400" b="0" i="0" u="none" strike="noStrike" dirty="0">
                        <a:solidFill>
                          <a:srgbClr val="000000"/>
                        </a:solidFill>
                        <a:effectLst/>
                        <a:latin typeface="Arial" panose="020B0604020202020204" pitchFamily="34" charset="0"/>
                      </a:endParaRPr>
                    </a:p>
                  </a:txBody>
                  <a:tcPr marL="0" marR="0" marT="0" marB="0" anchor="b"/>
                </a:tc>
                <a:extLst>
                  <a:ext uri="{0D108BD9-81ED-4DB2-BD59-A6C34878D82A}">
                    <a16:rowId xmlns:a16="http://schemas.microsoft.com/office/drawing/2014/main" val="2514501775"/>
                  </a:ext>
                </a:extLst>
              </a:tr>
              <a:tr h="190500">
                <a:tc>
                  <a:txBody>
                    <a:bodyPr/>
                    <a:lstStyle/>
                    <a:p>
                      <a:pPr algn="ctr" fontAlgn="b">
                        <a:lnSpc>
                          <a:spcPct val="150000"/>
                        </a:lnSpc>
                      </a:pPr>
                      <a:r>
                        <a:rPr lang="en-US" sz="1400" u="none" strike="noStrike" dirty="0">
                          <a:solidFill>
                            <a:schemeClr val="bg1"/>
                          </a:solidFill>
                          <a:effectLst/>
                        </a:rPr>
                        <a:t>Standard deviation (</a:t>
                      </a:r>
                      <a:r>
                        <a:rPr lang="el-GR" sz="1400" u="none" strike="noStrike" dirty="0">
                          <a:solidFill>
                            <a:schemeClr val="bg1"/>
                          </a:solidFill>
                          <a:effectLst/>
                        </a:rPr>
                        <a:t>σ)</a:t>
                      </a:r>
                      <a:endParaRPr lang="el-GR" sz="1400" b="1" i="0" u="none" strike="noStrike" dirty="0">
                        <a:solidFill>
                          <a:schemeClr val="bg1"/>
                        </a:solidFill>
                        <a:effectLst/>
                        <a:latin typeface="Arial" panose="020B0604020202020204" pitchFamily="34" charset="0"/>
                      </a:endParaRPr>
                    </a:p>
                  </a:txBody>
                  <a:tcPr marL="0" marR="0" marT="0" marB="0" anchor="b">
                    <a:solidFill>
                      <a:srgbClr val="960000"/>
                    </a:solidFill>
                  </a:tcPr>
                </a:tc>
                <a:tc>
                  <a:txBody>
                    <a:bodyPr/>
                    <a:lstStyle/>
                    <a:p>
                      <a:pPr algn="ctr" fontAlgn="b">
                        <a:lnSpc>
                          <a:spcPct val="150000"/>
                        </a:lnSpc>
                      </a:pPr>
                      <a:r>
                        <a:rPr lang="en-US" sz="1400" u="none" strike="noStrike" dirty="0">
                          <a:effectLst/>
                        </a:rPr>
                        <a:t>1.870828693</a:t>
                      </a:r>
                      <a:endParaRPr lang="en-US" sz="1400" b="0" i="0" u="none" strike="noStrike" dirty="0">
                        <a:solidFill>
                          <a:srgbClr val="000000"/>
                        </a:solidFill>
                        <a:effectLst/>
                        <a:latin typeface="Arial" panose="020B0604020202020204" pitchFamily="34" charset="0"/>
                      </a:endParaRPr>
                    </a:p>
                  </a:txBody>
                  <a:tcPr marL="0" marR="0" marT="0" marB="0" anchor="b"/>
                </a:tc>
                <a:tc>
                  <a:txBody>
                    <a:bodyPr/>
                    <a:lstStyle/>
                    <a:p>
                      <a:pPr algn="ctr" fontAlgn="b">
                        <a:lnSpc>
                          <a:spcPct val="150000"/>
                        </a:lnSpc>
                      </a:pPr>
                      <a:r>
                        <a:rPr lang="en-US" sz="1400" u="none" strike="noStrike" dirty="0">
                          <a:effectLst/>
                        </a:rPr>
                        <a:t>1.870828693</a:t>
                      </a:r>
                      <a:endParaRPr lang="en-US" sz="1400" b="0" i="0" u="none" strike="noStrike" dirty="0">
                        <a:solidFill>
                          <a:srgbClr val="000000"/>
                        </a:solidFill>
                        <a:effectLst/>
                        <a:latin typeface="Arial" panose="020B0604020202020204" pitchFamily="34" charset="0"/>
                      </a:endParaRPr>
                    </a:p>
                  </a:txBody>
                  <a:tcPr marL="0" marR="0" marT="0" marB="0" anchor="b"/>
                </a:tc>
                <a:tc>
                  <a:txBody>
                    <a:bodyPr/>
                    <a:lstStyle/>
                    <a:p>
                      <a:pPr algn="ctr" fontAlgn="b">
                        <a:lnSpc>
                          <a:spcPct val="150000"/>
                        </a:lnSpc>
                      </a:pPr>
                      <a:r>
                        <a:rPr lang="en-US" sz="1400" u="none" strike="noStrike" dirty="0">
                          <a:effectLst/>
                        </a:rPr>
                        <a:t>1.870828693</a:t>
                      </a:r>
                      <a:endParaRPr lang="en-US" sz="1400" b="0" i="0" u="none" strike="noStrike" dirty="0">
                        <a:solidFill>
                          <a:srgbClr val="000000"/>
                        </a:solidFill>
                        <a:effectLst/>
                        <a:latin typeface="Arial" panose="020B0604020202020204" pitchFamily="34" charset="0"/>
                      </a:endParaRPr>
                    </a:p>
                  </a:txBody>
                  <a:tcPr marL="0" marR="0" marT="0" marB="0" anchor="b"/>
                </a:tc>
                <a:tc>
                  <a:txBody>
                    <a:bodyPr/>
                    <a:lstStyle/>
                    <a:p>
                      <a:pPr algn="ctr" fontAlgn="b">
                        <a:lnSpc>
                          <a:spcPct val="150000"/>
                        </a:lnSpc>
                      </a:pPr>
                      <a:r>
                        <a:rPr lang="en-US" sz="1400" u="none" strike="noStrike" dirty="0">
                          <a:effectLst/>
                        </a:rPr>
                        <a:t>1.8708286</a:t>
                      </a:r>
                      <a:endParaRPr lang="en-US" sz="1400" b="0" i="0" u="none" strike="noStrike" dirty="0">
                        <a:solidFill>
                          <a:srgbClr val="000000"/>
                        </a:solidFill>
                        <a:effectLst/>
                        <a:latin typeface="Arial" panose="020B0604020202020204" pitchFamily="34" charset="0"/>
                      </a:endParaRPr>
                    </a:p>
                  </a:txBody>
                  <a:tcPr marL="0" marR="0" marT="0" marB="0" anchor="b"/>
                </a:tc>
                <a:extLst>
                  <a:ext uri="{0D108BD9-81ED-4DB2-BD59-A6C34878D82A}">
                    <a16:rowId xmlns:a16="http://schemas.microsoft.com/office/drawing/2014/main" val="2195861820"/>
                  </a:ext>
                </a:extLst>
              </a:tr>
              <a:tr h="190500">
                <a:tc>
                  <a:txBody>
                    <a:bodyPr/>
                    <a:lstStyle/>
                    <a:p>
                      <a:pPr algn="ctr" fontAlgn="b">
                        <a:lnSpc>
                          <a:spcPct val="150000"/>
                        </a:lnSpc>
                      </a:pPr>
                      <a:r>
                        <a:rPr lang="en-US" sz="1400" u="none" strike="noStrike" dirty="0">
                          <a:solidFill>
                            <a:schemeClr val="bg1"/>
                          </a:solidFill>
                          <a:effectLst/>
                        </a:rPr>
                        <a:t>Variance (     )</a:t>
                      </a:r>
                      <a:endParaRPr lang="en-US" sz="1400" b="1" i="0" u="none" strike="noStrike" dirty="0">
                        <a:solidFill>
                          <a:schemeClr val="bg1"/>
                        </a:solidFill>
                        <a:effectLst/>
                        <a:latin typeface="Calibri" panose="020F0502020204030204" pitchFamily="34" charset="0"/>
                      </a:endParaRPr>
                    </a:p>
                  </a:txBody>
                  <a:tcPr marL="0" marR="0" marT="0" marB="0">
                    <a:solidFill>
                      <a:srgbClr val="960000"/>
                    </a:solidFill>
                  </a:tcPr>
                </a:tc>
                <a:tc>
                  <a:txBody>
                    <a:bodyPr/>
                    <a:lstStyle/>
                    <a:p>
                      <a:pPr algn="ctr" fontAlgn="b">
                        <a:lnSpc>
                          <a:spcPct val="150000"/>
                        </a:lnSpc>
                      </a:pPr>
                      <a:r>
                        <a:rPr lang="en-US" sz="1400" u="none" strike="noStrike">
                          <a:effectLst/>
                        </a:rPr>
                        <a:t>3.5</a:t>
                      </a:r>
                      <a:endParaRPr lang="en-US" sz="1400" b="0" i="0" u="none" strike="noStrike">
                        <a:solidFill>
                          <a:srgbClr val="000000"/>
                        </a:solidFill>
                        <a:effectLst/>
                        <a:latin typeface="Arial" panose="020B0604020202020204" pitchFamily="34" charset="0"/>
                      </a:endParaRPr>
                    </a:p>
                  </a:txBody>
                  <a:tcPr marL="0" marR="0" marT="0" marB="0" anchor="b"/>
                </a:tc>
                <a:tc>
                  <a:txBody>
                    <a:bodyPr/>
                    <a:lstStyle/>
                    <a:p>
                      <a:pPr algn="ctr" fontAlgn="b">
                        <a:lnSpc>
                          <a:spcPct val="150000"/>
                        </a:lnSpc>
                      </a:pPr>
                      <a:r>
                        <a:rPr lang="en-US" sz="1400" u="none" strike="noStrike" dirty="0">
                          <a:effectLst/>
                        </a:rPr>
                        <a:t>3.5</a:t>
                      </a:r>
                      <a:endParaRPr lang="en-US" sz="1400" b="0" i="0" u="none" strike="noStrike" dirty="0">
                        <a:solidFill>
                          <a:srgbClr val="000000"/>
                        </a:solidFill>
                        <a:effectLst/>
                        <a:latin typeface="Arial" panose="020B0604020202020204" pitchFamily="34" charset="0"/>
                      </a:endParaRPr>
                    </a:p>
                  </a:txBody>
                  <a:tcPr marL="0" marR="0" marT="0" marB="0" anchor="b"/>
                </a:tc>
                <a:tc>
                  <a:txBody>
                    <a:bodyPr/>
                    <a:lstStyle/>
                    <a:p>
                      <a:pPr algn="ctr" fontAlgn="b">
                        <a:lnSpc>
                          <a:spcPct val="150000"/>
                        </a:lnSpc>
                      </a:pPr>
                      <a:r>
                        <a:rPr lang="en-US" sz="1400" u="none" strike="noStrike" dirty="0">
                          <a:effectLst/>
                        </a:rPr>
                        <a:t>3.5</a:t>
                      </a:r>
                      <a:endParaRPr lang="en-US" sz="1400" b="0" i="0" u="none" strike="noStrike" dirty="0">
                        <a:solidFill>
                          <a:srgbClr val="000000"/>
                        </a:solidFill>
                        <a:effectLst/>
                        <a:latin typeface="Arial" panose="020B0604020202020204" pitchFamily="34" charset="0"/>
                      </a:endParaRPr>
                    </a:p>
                  </a:txBody>
                  <a:tcPr marL="0" marR="0" marT="0" marB="0" anchor="b"/>
                </a:tc>
                <a:tc>
                  <a:txBody>
                    <a:bodyPr/>
                    <a:lstStyle/>
                    <a:p>
                      <a:pPr algn="ctr" fontAlgn="b">
                        <a:lnSpc>
                          <a:spcPct val="150000"/>
                        </a:lnSpc>
                      </a:pPr>
                      <a:r>
                        <a:rPr lang="en-US" sz="1400" u="none" strike="noStrike">
                          <a:effectLst/>
                        </a:rPr>
                        <a:t>3.5</a:t>
                      </a:r>
                      <a:endParaRPr lang="en-US" sz="1400" b="0" i="0" u="none" strike="noStrike">
                        <a:solidFill>
                          <a:srgbClr val="000000"/>
                        </a:solidFill>
                        <a:effectLst/>
                        <a:latin typeface="Arial" panose="020B0604020202020204" pitchFamily="34" charset="0"/>
                      </a:endParaRPr>
                    </a:p>
                  </a:txBody>
                  <a:tcPr marL="0" marR="0" marT="0" marB="0" anchor="b"/>
                </a:tc>
                <a:extLst>
                  <a:ext uri="{0D108BD9-81ED-4DB2-BD59-A6C34878D82A}">
                    <a16:rowId xmlns:a16="http://schemas.microsoft.com/office/drawing/2014/main" val="2728849480"/>
                  </a:ext>
                </a:extLst>
              </a:tr>
              <a:tr h="190500">
                <a:tc>
                  <a:txBody>
                    <a:bodyPr/>
                    <a:lstStyle/>
                    <a:p>
                      <a:pPr algn="ctr" fontAlgn="b">
                        <a:lnSpc>
                          <a:spcPct val="150000"/>
                        </a:lnSpc>
                      </a:pPr>
                      <a:r>
                        <a:rPr lang="en-US" sz="1400" u="none" strike="noStrike" dirty="0">
                          <a:solidFill>
                            <a:schemeClr val="bg1"/>
                          </a:solidFill>
                          <a:effectLst/>
                        </a:rPr>
                        <a:t>Weight (𝜔)</a:t>
                      </a:r>
                      <a:endParaRPr lang="en-US" sz="1400" b="1" i="0" u="none" strike="noStrike" dirty="0">
                        <a:solidFill>
                          <a:schemeClr val="bg1"/>
                        </a:solidFill>
                        <a:effectLst/>
                        <a:latin typeface="Calibri" panose="020F0502020204030204" pitchFamily="34" charset="0"/>
                      </a:endParaRPr>
                    </a:p>
                  </a:txBody>
                  <a:tcPr marL="0" marR="0" marT="0" marB="0">
                    <a:solidFill>
                      <a:srgbClr val="960000"/>
                    </a:solidFill>
                  </a:tcPr>
                </a:tc>
                <a:tc>
                  <a:txBody>
                    <a:bodyPr/>
                    <a:lstStyle/>
                    <a:p>
                      <a:pPr algn="ctr" fontAlgn="b">
                        <a:lnSpc>
                          <a:spcPct val="150000"/>
                        </a:lnSpc>
                      </a:pPr>
                      <a:r>
                        <a:rPr lang="en-US" sz="1400" u="none" strike="noStrike" dirty="0">
                          <a:effectLst/>
                        </a:rPr>
                        <a:t>0.25</a:t>
                      </a:r>
                      <a:endParaRPr lang="en-US" sz="1400" b="0" i="0" u="none" strike="noStrike" dirty="0">
                        <a:solidFill>
                          <a:srgbClr val="000000"/>
                        </a:solidFill>
                        <a:effectLst/>
                        <a:latin typeface="Arial" panose="020B0604020202020204" pitchFamily="34" charset="0"/>
                      </a:endParaRPr>
                    </a:p>
                  </a:txBody>
                  <a:tcPr marL="0" marR="0" marT="0" marB="0" anchor="b"/>
                </a:tc>
                <a:tc>
                  <a:txBody>
                    <a:bodyPr/>
                    <a:lstStyle/>
                    <a:p>
                      <a:pPr algn="ctr" fontAlgn="b">
                        <a:lnSpc>
                          <a:spcPct val="150000"/>
                        </a:lnSpc>
                      </a:pPr>
                      <a:r>
                        <a:rPr lang="en-US" sz="1400" u="none" strike="noStrike">
                          <a:effectLst/>
                        </a:rPr>
                        <a:t>0.25</a:t>
                      </a:r>
                      <a:endParaRPr lang="en-US" sz="1400" b="0" i="0" u="none" strike="noStrike">
                        <a:solidFill>
                          <a:srgbClr val="000000"/>
                        </a:solidFill>
                        <a:effectLst/>
                        <a:latin typeface="Arial" panose="020B0604020202020204" pitchFamily="34" charset="0"/>
                      </a:endParaRPr>
                    </a:p>
                  </a:txBody>
                  <a:tcPr marL="0" marR="0" marT="0" marB="0" anchor="b"/>
                </a:tc>
                <a:tc>
                  <a:txBody>
                    <a:bodyPr/>
                    <a:lstStyle/>
                    <a:p>
                      <a:pPr algn="ctr" fontAlgn="b">
                        <a:lnSpc>
                          <a:spcPct val="150000"/>
                        </a:lnSpc>
                      </a:pPr>
                      <a:r>
                        <a:rPr lang="en-US" sz="1400" u="none" strike="noStrike" dirty="0">
                          <a:effectLst/>
                        </a:rPr>
                        <a:t>0.25</a:t>
                      </a:r>
                      <a:endParaRPr lang="en-US" sz="1400" b="0" i="0" u="none" strike="noStrike" dirty="0">
                        <a:solidFill>
                          <a:srgbClr val="000000"/>
                        </a:solidFill>
                        <a:effectLst/>
                        <a:latin typeface="Arial" panose="020B0604020202020204" pitchFamily="34" charset="0"/>
                      </a:endParaRPr>
                    </a:p>
                  </a:txBody>
                  <a:tcPr marL="0" marR="0" marT="0" marB="0" anchor="b"/>
                </a:tc>
                <a:tc>
                  <a:txBody>
                    <a:bodyPr/>
                    <a:lstStyle/>
                    <a:p>
                      <a:pPr algn="ctr" fontAlgn="b">
                        <a:lnSpc>
                          <a:spcPct val="150000"/>
                        </a:lnSpc>
                      </a:pPr>
                      <a:r>
                        <a:rPr lang="en-US" sz="1400" u="none" strike="noStrike" dirty="0">
                          <a:effectLst/>
                        </a:rPr>
                        <a:t>0.25</a:t>
                      </a:r>
                      <a:endParaRPr lang="en-US" sz="1400" b="0" i="0" u="none" strike="noStrike" dirty="0">
                        <a:solidFill>
                          <a:srgbClr val="000000"/>
                        </a:solidFill>
                        <a:effectLst/>
                        <a:latin typeface="Arial" panose="020B0604020202020204" pitchFamily="34" charset="0"/>
                      </a:endParaRPr>
                    </a:p>
                  </a:txBody>
                  <a:tcPr marL="0" marR="0" marT="0" marB="0" anchor="b"/>
                </a:tc>
                <a:extLst>
                  <a:ext uri="{0D108BD9-81ED-4DB2-BD59-A6C34878D82A}">
                    <a16:rowId xmlns:a16="http://schemas.microsoft.com/office/drawing/2014/main" val="1307170274"/>
                  </a:ext>
                </a:extLst>
              </a:tr>
            </a:tbl>
          </a:graphicData>
        </a:graphic>
      </p:graphicFrame>
      <p:sp>
        <p:nvSpPr>
          <p:cNvPr id="8" name="TextBox 7">
            <a:extLst>
              <a:ext uri="{FF2B5EF4-FFF2-40B4-BE49-F238E27FC236}">
                <a16:creationId xmlns:a16="http://schemas.microsoft.com/office/drawing/2014/main" id="{3B555D0A-6E75-4F90-BBA9-E6310EA768DF}"/>
              </a:ext>
            </a:extLst>
          </p:cNvPr>
          <p:cNvSpPr txBox="1"/>
          <p:nvPr/>
        </p:nvSpPr>
        <p:spPr>
          <a:xfrm>
            <a:off x="838200" y="4492004"/>
            <a:ext cx="3081293" cy="400110"/>
          </a:xfrm>
          <a:prstGeom prst="rect">
            <a:avLst/>
          </a:prstGeom>
          <a:noFill/>
        </p:spPr>
        <p:txBody>
          <a:bodyPr wrap="none" rtlCol="0">
            <a:spAutoFit/>
          </a:bodyPr>
          <a:lstStyle/>
          <a:p>
            <a:pPr marL="342900" indent="-342900">
              <a:buClr>
                <a:srgbClr val="C00000"/>
              </a:buClr>
              <a:buFont typeface="Wingdings" panose="05000000000000000000" pitchFamily="2" charset="2"/>
              <a:buChar char="§"/>
            </a:pPr>
            <a:r>
              <a:rPr lang="en-US" sz="2000" b="1" dirty="0">
                <a:latin typeface="Corbel" panose="020B0503020204020204" pitchFamily="34" charset="0"/>
              </a:rPr>
              <a:t>Parameters Estimation</a:t>
            </a:r>
          </a:p>
        </p:txBody>
      </p:sp>
      <p:sp>
        <p:nvSpPr>
          <p:cNvPr id="10" name="Title 1">
            <a:extLst>
              <a:ext uri="{FF2B5EF4-FFF2-40B4-BE49-F238E27FC236}">
                <a16:creationId xmlns:a16="http://schemas.microsoft.com/office/drawing/2014/main" id="{47573376-5FBC-423E-ADEB-608D93BD6F12}"/>
              </a:ext>
            </a:extLst>
          </p:cNvPr>
          <p:cNvSpPr>
            <a:spLocks noGrp="1"/>
          </p:cNvSpPr>
          <p:nvPr>
            <p:ph type="title"/>
          </p:nvPr>
        </p:nvSpPr>
        <p:spPr>
          <a:xfrm>
            <a:off x="457200" y="274638"/>
            <a:ext cx="8229600" cy="1143000"/>
          </a:xfrm>
        </p:spPr>
        <p:txBody>
          <a:bodyPr/>
          <a:lstStyle/>
          <a:p>
            <a:r>
              <a:rPr lang="en-US" cap="small" dirty="0">
                <a:solidFill>
                  <a:srgbClr val="334744"/>
                </a:solidFill>
                <a:latin typeface="Corbel" panose="020B0503020204020204" pitchFamily="34" charset="0"/>
              </a:rPr>
              <a:t>Flare - Learning</a:t>
            </a:r>
            <a:endParaRPr lang="en-US" dirty="0">
              <a:latin typeface="Corbel" panose="020B0503020204020204" pitchFamily="34" charset="0"/>
            </a:endParaRPr>
          </a:p>
        </p:txBody>
      </p:sp>
      <p:sp>
        <p:nvSpPr>
          <p:cNvPr id="14" name="Date Placeholder 13">
            <a:extLst>
              <a:ext uri="{FF2B5EF4-FFF2-40B4-BE49-F238E27FC236}">
                <a16:creationId xmlns:a16="http://schemas.microsoft.com/office/drawing/2014/main" id="{8C064E95-7974-42F0-B559-350E6C2F39C5}"/>
              </a:ext>
            </a:extLst>
          </p:cNvPr>
          <p:cNvSpPr>
            <a:spLocks noGrp="1"/>
          </p:cNvSpPr>
          <p:nvPr>
            <p:ph type="dt" sz="half" idx="10"/>
          </p:nvPr>
        </p:nvSpPr>
        <p:spPr/>
        <p:txBody>
          <a:bodyPr/>
          <a:lstStyle/>
          <a:p>
            <a:fld id="{09CDB418-388B-41E7-B2B0-73FCB70940F5}" type="datetime1">
              <a:rPr lang="en-US" smtClean="0"/>
              <a:t>10/3/2019</a:t>
            </a:fld>
            <a:endParaRPr lang="en-US" dirty="0"/>
          </a:p>
        </p:txBody>
      </p:sp>
      <p:sp>
        <p:nvSpPr>
          <p:cNvPr id="15" name="Slide Number Placeholder 14">
            <a:extLst>
              <a:ext uri="{FF2B5EF4-FFF2-40B4-BE49-F238E27FC236}">
                <a16:creationId xmlns:a16="http://schemas.microsoft.com/office/drawing/2014/main" id="{FF740898-514D-40AB-99FF-EB43D602A2E8}"/>
              </a:ext>
            </a:extLst>
          </p:cNvPr>
          <p:cNvSpPr>
            <a:spLocks noGrp="1"/>
          </p:cNvSpPr>
          <p:nvPr>
            <p:ph type="sldNum" sz="quarter" idx="12"/>
          </p:nvPr>
        </p:nvSpPr>
        <p:spPr/>
        <p:txBody>
          <a:bodyPr/>
          <a:lstStyle/>
          <a:p>
            <a:fld id="{8C0C0C1D-488F-431E-BEAD-2CAAB816BF8B}" type="slidenum">
              <a:rPr lang="en-US" smtClean="0"/>
              <a:pPr/>
              <a:t>29</a:t>
            </a:fld>
            <a:endParaRPr lang="en-US" dirty="0"/>
          </a:p>
        </p:txBody>
      </p:sp>
    </p:spTree>
    <p:extLst>
      <p:ext uri="{BB962C8B-B14F-4D97-AF65-F5344CB8AC3E}">
        <p14:creationId xmlns:p14="http://schemas.microsoft.com/office/powerpoint/2010/main" val="42597696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944562"/>
          </a:xfrm>
          <a:solidFill>
            <a:schemeClr val="bg1"/>
          </a:solidFill>
        </p:spPr>
        <p:txBody>
          <a:bodyPr>
            <a:normAutofit/>
          </a:bodyPr>
          <a:lstStyle/>
          <a:p>
            <a:r>
              <a:rPr lang="en-US" cap="small" dirty="0">
                <a:solidFill>
                  <a:srgbClr val="334744"/>
                </a:solidFill>
                <a:latin typeface="Corbel" panose="020B0503020204020204" pitchFamily="34" charset="0"/>
              </a:rPr>
              <a:t>Introduction</a:t>
            </a:r>
          </a:p>
        </p:txBody>
      </p:sp>
      <p:sp>
        <p:nvSpPr>
          <p:cNvPr id="7" name="TextBox 6">
            <a:extLst>
              <a:ext uri="{FF2B5EF4-FFF2-40B4-BE49-F238E27FC236}">
                <a16:creationId xmlns:a16="http://schemas.microsoft.com/office/drawing/2014/main" id="{B8C6185F-76B7-494A-8835-A1578F969EF3}"/>
              </a:ext>
            </a:extLst>
          </p:cNvPr>
          <p:cNvSpPr txBox="1"/>
          <p:nvPr/>
        </p:nvSpPr>
        <p:spPr>
          <a:xfrm>
            <a:off x="457200" y="1219200"/>
            <a:ext cx="8305800" cy="4708981"/>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398463" indent="-398463" algn="just">
              <a:lnSpc>
                <a:spcPct val="125000"/>
              </a:lnSpc>
              <a:buClr>
                <a:srgbClr val="C00000"/>
              </a:buClr>
              <a:buSzPct val="80000"/>
              <a:buFont typeface="Wingdings" panose="05000000000000000000" pitchFamily="2" charset="2"/>
              <a:buChar char="q"/>
            </a:pPr>
            <a:r>
              <a:rPr lang="en-US" sz="2400" b="1" cap="small" dirty="0">
                <a:solidFill>
                  <a:srgbClr val="F16A17"/>
                </a:solidFill>
                <a:latin typeface="Corbel" pitchFamily="34" charset="0"/>
                <a:ea typeface="Arial Unicode MS" pitchFamily="34" charset="-128"/>
                <a:cs typeface="Arial Unicode MS" pitchFamily="34" charset="-128"/>
              </a:rPr>
              <a:t>Smart grids </a:t>
            </a:r>
            <a:r>
              <a:rPr lang="en-US" sz="2400" cap="small" dirty="0">
                <a:solidFill>
                  <a:srgbClr val="334744"/>
                </a:solidFill>
                <a:latin typeface="Corbel" pitchFamily="34" charset="0"/>
                <a:ea typeface="Arial Unicode MS" pitchFamily="34" charset="-128"/>
                <a:cs typeface="Arial Unicode MS" pitchFamily="34" charset="-128"/>
              </a:rPr>
              <a:t>– </a:t>
            </a:r>
            <a:r>
              <a:rPr lang="en-US" sz="2400" b="1" cap="small" dirty="0">
                <a:solidFill>
                  <a:srgbClr val="C00000"/>
                </a:solidFill>
                <a:latin typeface="Corbel" pitchFamily="34" charset="0"/>
                <a:ea typeface="Arial Unicode MS" pitchFamily="34" charset="-128"/>
                <a:cs typeface="Arial Unicode MS" pitchFamily="34" charset="-128"/>
              </a:rPr>
              <a:t>are a combination of IT with traditional grid and thereby offers stronger control over the functions</a:t>
            </a:r>
            <a:endParaRPr lang="en-US" sz="2400" dirty="0">
              <a:solidFill>
                <a:srgbClr val="C00000"/>
              </a:solidFill>
              <a:latin typeface="Corbel" pitchFamily="34" charset="0"/>
              <a:ea typeface="Arial Unicode MS" pitchFamily="34" charset="-128"/>
              <a:cs typeface="Arial Unicode MS" pitchFamily="34" charset="-128"/>
            </a:endParaRPr>
          </a:p>
          <a:p>
            <a:pPr marL="855663" lvl="1" indent="-398463" algn="just">
              <a:buClr>
                <a:srgbClr val="C00000"/>
              </a:buClr>
              <a:buSzPct val="100000"/>
              <a:buFont typeface="Wingdings" panose="05000000000000000000" pitchFamily="2" charset="2"/>
              <a:buChar char="§"/>
            </a:pPr>
            <a:r>
              <a:rPr lang="en-US" sz="2400" dirty="0">
                <a:solidFill>
                  <a:srgbClr val="334744"/>
                </a:solidFill>
                <a:latin typeface="Corbel" pitchFamily="34" charset="0"/>
                <a:ea typeface="Arial Unicode MS" pitchFamily="34" charset="-128"/>
                <a:cs typeface="Arial Unicode MS" pitchFamily="34" charset="-128"/>
              </a:rPr>
              <a:t>Across the world, governments are urging grid operators to utilize the latest technologies</a:t>
            </a:r>
          </a:p>
          <a:p>
            <a:pPr marL="800100" lvl="1" indent="-342900" algn="just">
              <a:buClr>
                <a:srgbClr val="C00000"/>
              </a:buClr>
              <a:buSzPct val="100000"/>
              <a:buFont typeface="Wingdings" panose="05000000000000000000" pitchFamily="2" charset="2"/>
              <a:buChar char="§"/>
            </a:pPr>
            <a:endParaRPr lang="en-US" sz="2400" dirty="0">
              <a:solidFill>
                <a:srgbClr val="334744"/>
              </a:solidFill>
              <a:latin typeface="Corbel" pitchFamily="34" charset="0"/>
              <a:ea typeface="Arial Unicode MS" pitchFamily="34" charset="-128"/>
              <a:cs typeface="Arial Unicode MS" pitchFamily="34" charset="-128"/>
            </a:endParaRPr>
          </a:p>
          <a:p>
            <a:pPr marL="855663" lvl="1" indent="-398463" algn="just">
              <a:buClr>
                <a:srgbClr val="C00000"/>
              </a:buClr>
              <a:buSzPct val="100000"/>
              <a:buFont typeface="Wingdings" panose="05000000000000000000" pitchFamily="2" charset="2"/>
              <a:buChar char="§"/>
            </a:pPr>
            <a:r>
              <a:rPr lang="en-US" sz="2400" dirty="0">
                <a:solidFill>
                  <a:srgbClr val="334744"/>
                </a:solidFill>
                <a:latin typeface="Corbel" pitchFamily="34" charset="0"/>
                <a:ea typeface="Arial Unicode MS" pitchFamily="34" charset="-128"/>
                <a:cs typeface="Arial Unicode MS" pitchFamily="34" charset="-128"/>
              </a:rPr>
              <a:t>Resilience to cyber attacks is important for faster adoption of future automated electrical power system</a:t>
            </a:r>
          </a:p>
          <a:p>
            <a:pPr marL="855663" lvl="1" indent="-398463" algn="just">
              <a:buClr>
                <a:srgbClr val="C00000"/>
              </a:buClr>
              <a:buSzPct val="100000"/>
              <a:buFont typeface="Wingdings" panose="05000000000000000000" pitchFamily="2" charset="2"/>
              <a:buChar char="§"/>
            </a:pPr>
            <a:endParaRPr lang="en-US" sz="2400" dirty="0">
              <a:solidFill>
                <a:srgbClr val="334744"/>
              </a:solidFill>
              <a:latin typeface="Corbel" pitchFamily="34" charset="0"/>
              <a:ea typeface="Arial Unicode MS" pitchFamily="34" charset="-128"/>
              <a:cs typeface="Arial Unicode MS" pitchFamily="34" charset="-128"/>
            </a:endParaRPr>
          </a:p>
          <a:p>
            <a:pPr marL="855663" lvl="1" indent="-398463" algn="just">
              <a:buClr>
                <a:srgbClr val="C00000"/>
              </a:buClr>
              <a:buSzPct val="100000"/>
              <a:buFont typeface="Wingdings" panose="05000000000000000000" pitchFamily="2" charset="2"/>
              <a:buChar char="§"/>
            </a:pPr>
            <a:r>
              <a:rPr lang="en-US" sz="2400" dirty="0">
                <a:solidFill>
                  <a:srgbClr val="334744"/>
                </a:solidFill>
                <a:latin typeface="Corbel" pitchFamily="34" charset="0"/>
                <a:ea typeface="Arial Unicode MS" pitchFamily="34" charset="-128"/>
                <a:cs typeface="Arial Unicode MS" pitchFamily="34" charset="-128"/>
              </a:rPr>
              <a:t>Cyber adversary can manipulate data (Sensor readings, synchronization signals etc.) and commands (feedback control signals) exchanged by conducting camouflaged logical or physical attacks </a:t>
            </a:r>
          </a:p>
        </p:txBody>
      </p:sp>
      <p:sp>
        <p:nvSpPr>
          <p:cNvPr id="10" name="Date Placeholder 9">
            <a:extLst>
              <a:ext uri="{FF2B5EF4-FFF2-40B4-BE49-F238E27FC236}">
                <a16:creationId xmlns:a16="http://schemas.microsoft.com/office/drawing/2014/main" id="{EC8329B8-1D26-427E-A4CF-DB281080C5F8}"/>
              </a:ext>
            </a:extLst>
          </p:cNvPr>
          <p:cNvSpPr>
            <a:spLocks noGrp="1"/>
          </p:cNvSpPr>
          <p:nvPr>
            <p:ph type="dt" sz="half" idx="10"/>
          </p:nvPr>
        </p:nvSpPr>
        <p:spPr/>
        <p:txBody>
          <a:bodyPr/>
          <a:lstStyle/>
          <a:p>
            <a:fld id="{1854D5E0-E472-4F35-AF30-495BB3CAF329}" type="datetime1">
              <a:rPr lang="en-US" smtClean="0"/>
              <a:t>10/3/2019</a:t>
            </a:fld>
            <a:endParaRPr lang="en-US" dirty="0"/>
          </a:p>
        </p:txBody>
      </p:sp>
      <p:sp>
        <p:nvSpPr>
          <p:cNvPr id="11" name="Slide Number Placeholder 10">
            <a:extLst>
              <a:ext uri="{FF2B5EF4-FFF2-40B4-BE49-F238E27FC236}">
                <a16:creationId xmlns:a16="http://schemas.microsoft.com/office/drawing/2014/main" id="{246B158B-8490-47D0-89C6-D122E854BB1E}"/>
              </a:ext>
            </a:extLst>
          </p:cNvPr>
          <p:cNvSpPr>
            <a:spLocks noGrp="1"/>
          </p:cNvSpPr>
          <p:nvPr>
            <p:ph type="sldNum" sz="quarter" idx="12"/>
          </p:nvPr>
        </p:nvSpPr>
        <p:spPr/>
        <p:txBody>
          <a:bodyPr/>
          <a:lstStyle/>
          <a:p>
            <a:fld id="{8C0C0C1D-488F-431E-BEAD-2CAAB816BF8B}" type="slidenum">
              <a:rPr lang="en-US" smtClean="0"/>
              <a:pPr/>
              <a:t>3</a:t>
            </a:fld>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D1DABCCC-18F5-4CBA-9326-AC8F2F61370C}"/>
              </a:ext>
            </a:extLst>
          </p:cNvPr>
          <p:cNvSpPr/>
          <p:nvPr/>
        </p:nvSpPr>
        <p:spPr>
          <a:xfrm>
            <a:off x="609600" y="1371600"/>
            <a:ext cx="8153400" cy="4800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TextBox 3">
            <a:extLst>
              <a:ext uri="{FF2B5EF4-FFF2-40B4-BE49-F238E27FC236}">
                <a16:creationId xmlns:a16="http://schemas.microsoft.com/office/drawing/2014/main" id="{D5A9AB7D-2FB4-4AEF-81BE-6D7233569619}"/>
              </a:ext>
            </a:extLst>
          </p:cNvPr>
          <p:cNvSpPr txBox="1"/>
          <p:nvPr/>
        </p:nvSpPr>
        <p:spPr>
          <a:xfrm>
            <a:off x="710076" y="1492486"/>
            <a:ext cx="5615640" cy="400110"/>
          </a:xfrm>
          <a:prstGeom prst="rect">
            <a:avLst/>
          </a:prstGeom>
          <a:noFill/>
        </p:spPr>
        <p:txBody>
          <a:bodyPr wrap="none" rtlCol="0">
            <a:spAutoFit/>
          </a:bodyPr>
          <a:lstStyle/>
          <a:p>
            <a:pPr marL="342900" indent="-342900">
              <a:buClr>
                <a:srgbClr val="C00000"/>
              </a:buClr>
              <a:buFont typeface="Wingdings" panose="05000000000000000000" pitchFamily="2" charset="2"/>
              <a:buChar char="§"/>
            </a:pPr>
            <a:r>
              <a:rPr lang="en-US" sz="2000" b="1" dirty="0">
                <a:latin typeface="Corbel" panose="020B0503020204020204" pitchFamily="34" charset="0"/>
              </a:rPr>
              <a:t>Probability Density Function (PDF) estimation</a:t>
            </a:r>
          </a:p>
        </p:txBody>
      </p:sp>
      <p:graphicFrame>
        <p:nvGraphicFramePr>
          <p:cNvPr id="6" name="Table 5">
            <a:extLst>
              <a:ext uri="{FF2B5EF4-FFF2-40B4-BE49-F238E27FC236}">
                <a16:creationId xmlns:a16="http://schemas.microsoft.com/office/drawing/2014/main" id="{95408343-CB8D-4C48-BD6B-36CECEE8CE57}"/>
              </a:ext>
            </a:extLst>
          </p:cNvPr>
          <p:cNvGraphicFramePr>
            <a:graphicFrameLocks noGrp="1"/>
          </p:cNvGraphicFramePr>
          <p:nvPr>
            <p:extLst>
              <p:ext uri="{D42A27DB-BD31-4B8C-83A1-F6EECF244321}">
                <p14:modId xmlns:p14="http://schemas.microsoft.com/office/powerpoint/2010/main" val="870820408"/>
              </p:ext>
            </p:extLst>
          </p:nvPr>
        </p:nvGraphicFramePr>
        <p:xfrm>
          <a:off x="1850918" y="2054228"/>
          <a:ext cx="4038953" cy="1636776"/>
        </p:xfrm>
        <a:graphic>
          <a:graphicData uri="http://schemas.openxmlformats.org/drawingml/2006/table">
            <a:tbl>
              <a:tblPr>
                <a:tableStyleId>{5DA37D80-6434-44D0-A028-1B22A696006F}</a:tableStyleId>
              </a:tblPr>
              <a:tblGrid>
                <a:gridCol w="1017587">
                  <a:extLst>
                    <a:ext uri="{9D8B030D-6E8A-4147-A177-3AD203B41FA5}">
                      <a16:colId xmlns:a16="http://schemas.microsoft.com/office/drawing/2014/main" val="1374205150"/>
                    </a:ext>
                  </a:extLst>
                </a:gridCol>
                <a:gridCol w="1017587">
                  <a:extLst>
                    <a:ext uri="{9D8B030D-6E8A-4147-A177-3AD203B41FA5}">
                      <a16:colId xmlns:a16="http://schemas.microsoft.com/office/drawing/2014/main" val="1215726102"/>
                    </a:ext>
                  </a:extLst>
                </a:gridCol>
                <a:gridCol w="1017587">
                  <a:extLst>
                    <a:ext uri="{9D8B030D-6E8A-4147-A177-3AD203B41FA5}">
                      <a16:colId xmlns:a16="http://schemas.microsoft.com/office/drawing/2014/main" val="1234163397"/>
                    </a:ext>
                  </a:extLst>
                </a:gridCol>
                <a:gridCol w="986192">
                  <a:extLst>
                    <a:ext uri="{9D8B030D-6E8A-4147-A177-3AD203B41FA5}">
                      <a16:colId xmlns:a16="http://schemas.microsoft.com/office/drawing/2014/main" val="1436184790"/>
                    </a:ext>
                  </a:extLst>
                </a:gridCol>
              </a:tblGrid>
              <a:tr h="190500">
                <a:tc>
                  <a:txBody>
                    <a:bodyPr/>
                    <a:lstStyle/>
                    <a:p>
                      <a:pPr algn="ctr" fontAlgn="b">
                        <a:lnSpc>
                          <a:spcPct val="150000"/>
                        </a:lnSpc>
                      </a:pPr>
                      <a:r>
                        <a:rPr lang="en-US" sz="1400" u="none" strike="noStrike" dirty="0">
                          <a:effectLst/>
                        </a:rPr>
                        <a:t>0.087319877</a:t>
                      </a:r>
                      <a:endParaRPr lang="en-US" sz="1400" b="0" i="0" u="none" strike="noStrike" dirty="0">
                        <a:solidFill>
                          <a:srgbClr val="000000"/>
                        </a:solidFill>
                        <a:effectLst/>
                        <a:latin typeface="Arial" panose="020B0604020202020204" pitchFamily="34" charset="0"/>
                      </a:endParaRPr>
                    </a:p>
                  </a:txBody>
                  <a:tcPr marL="9525" marR="9525" marT="9525" marB="0" anchor="b"/>
                </a:tc>
                <a:tc>
                  <a:txBody>
                    <a:bodyPr/>
                    <a:lstStyle/>
                    <a:p>
                      <a:pPr algn="ctr" fontAlgn="b">
                        <a:lnSpc>
                          <a:spcPct val="150000"/>
                        </a:lnSpc>
                      </a:pPr>
                      <a:r>
                        <a:rPr lang="en-US" sz="1400" u="none" strike="noStrike">
                          <a:effectLst/>
                        </a:rPr>
                        <a:t>0.087319877</a:t>
                      </a:r>
                      <a:endParaRPr lang="en-US" sz="14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lnSpc>
                          <a:spcPct val="150000"/>
                        </a:lnSpc>
                      </a:pPr>
                      <a:r>
                        <a:rPr lang="en-US" sz="1400" u="none" strike="noStrike">
                          <a:effectLst/>
                        </a:rPr>
                        <a:t>0.087319877</a:t>
                      </a:r>
                      <a:endParaRPr lang="en-US" sz="14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lnSpc>
                          <a:spcPct val="150000"/>
                        </a:lnSpc>
                      </a:pPr>
                      <a:r>
                        <a:rPr lang="en-US" sz="1400" u="none" strike="noStrike">
                          <a:effectLst/>
                        </a:rPr>
                        <a:t>0.087319877</a:t>
                      </a:r>
                      <a:endParaRPr lang="en-US" sz="14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3206696983"/>
                  </a:ext>
                </a:extLst>
              </a:tr>
              <a:tr h="190500">
                <a:tc>
                  <a:txBody>
                    <a:bodyPr/>
                    <a:lstStyle/>
                    <a:p>
                      <a:pPr algn="ctr" fontAlgn="b">
                        <a:lnSpc>
                          <a:spcPct val="150000"/>
                        </a:lnSpc>
                      </a:pPr>
                      <a:r>
                        <a:rPr lang="en-US" sz="1400" u="none" strike="noStrike">
                          <a:effectLst/>
                        </a:rPr>
                        <a:t>0.154625597</a:t>
                      </a:r>
                      <a:endParaRPr lang="en-US" sz="14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lnSpc>
                          <a:spcPct val="150000"/>
                        </a:lnSpc>
                      </a:pPr>
                      <a:r>
                        <a:rPr lang="en-US" sz="1400" u="none" strike="noStrike">
                          <a:effectLst/>
                        </a:rPr>
                        <a:t>0.154625597</a:t>
                      </a:r>
                      <a:endParaRPr lang="en-US" sz="14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lnSpc>
                          <a:spcPct val="150000"/>
                        </a:lnSpc>
                      </a:pPr>
                      <a:r>
                        <a:rPr lang="en-US" sz="1400" u="none" strike="noStrike">
                          <a:effectLst/>
                        </a:rPr>
                        <a:t>0.154625597</a:t>
                      </a:r>
                      <a:endParaRPr lang="en-US" sz="14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lnSpc>
                          <a:spcPct val="150000"/>
                        </a:lnSpc>
                      </a:pPr>
                      <a:r>
                        <a:rPr lang="en-US" sz="1400" u="none" strike="noStrike">
                          <a:effectLst/>
                        </a:rPr>
                        <a:t>0.154625597</a:t>
                      </a:r>
                      <a:endParaRPr lang="en-US" sz="14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532901282"/>
                  </a:ext>
                </a:extLst>
              </a:tr>
              <a:tr h="190500">
                <a:tc>
                  <a:txBody>
                    <a:bodyPr/>
                    <a:lstStyle/>
                    <a:p>
                      <a:pPr algn="ctr" fontAlgn="b">
                        <a:lnSpc>
                          <a:spcPct val="150000"/>
                        </a:lnSpc>
                      </a:pPr>
                      <a:r>
                        <a:rPr lang="en-US" sz="1400" u="none" strike="noStrike">
                          <a:effectLst/>
                        </a:rPr>
                        <a:t>0.205762168</a:t>
                      </a:r>
                      <a:endParaRPr lang="en-US" sz="14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lnSpc>
                          <a:spcPct val="150000"/>
                        </a:lnSpc>
                      </a:pPr>
                      <a:r>
                        <a:rPr lang="en-US" sz="1400" u="none" strike="noStrike">
                          <a:effectLst/>
                        </a:rPr>
                        <a:t>0.205762168</a:t>
                      </a:r>
                      <a:endParaRPr lang="en-US" sz="14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lnSpc>
                          <a:spcPct val="150000"/>
                        </a:lnSpc>
                      </a:pPr>
                      <a:r>
                        <a:rPr lang="en-US" sz="1400" u="none" strike="noStrike" dirty="0">
                          <a:effectLst/>
                        </a:rPr>
                        <a:t>0.205762168</a:t>
                      </a:r>
                      <a:endParaRPr lang="en-US" sz="1400" b="0" i="0" u="none" strike="noStrike" dirty="0">
                        <a:solidFill>
                          <a:srgbClr val="000000"/>
                        </a:solidFill>
                        <a:effectLst/>
                        <a:latin typeface="Arial" panose="020B0604020202020204" pitchFamily="34" charset="0"/>
                      </a:endParaRPr>
                    </a:p>
                  </a:txBody>
                  <a:tcPr marL="9525" marR="9525" marT="9525" marB="0" anchor="b"/>
                </a:tc>
                <a:tc>
                  <a:txBody>
                    <a:bodyPr/>
                    <a:lstStyle/>
                    <a:p>
                      <a:pPr algn="ctr" fontAlgn="b">
                        <a:lnSpc>
                          <a:spcPct val="150000"/>
                        </a:lnSpc>
                      </a:pPr>
                      <a:r>
                        <a:rPr lang="en-US" sz="1400" u="none" strike="noStrike">
                          <a:effectLst/>
                        </a:rPr>
                        <a:t>0.205762168</a:t>
                      </a:r>
                      <a:endParaRPr lang="en-US" sz="14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2171444745"/>
                  </a:ext>
                </a:extLst>
              </a:tr>
              <a:tr h="190500">
                <a:tc>
                  <a:txBody>
                    <a:bodyPr/>
                    <a:lstStyle/>
                    <a:p>
                      <a:pPr algn="ctr" fontAlgn="b">
                        <a:lnSpc>
                          <a:spcPct val="150000"/>
                        </a:lnSpc>
                      </a:pPr>
                      <a:r>
                        <a:rPr lang="en-US" sz="1400" u="none" strike="noStrike">
                          <a:effectLst/>
                        </a:rPr>
                        <a:t>0.205762168</a:t>
                      </a:r>
                      <a:endParaRPr lang="en-US" sz="14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lnSpc>
                          <a:spcPct val="150000"/>
                        </a:lnSpc>
                      </a:pPr>
                      <a:r>
                        <a:rPr lang="en-US" sz="1400" u="none" strike="noStrike">
                          <a:effectLst/>
                        </a:rPr>
                        <a:t>0.205762168</a:t>
                      </a:r>
                      <a:endParaRPr lang="en-US" sz="14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lnSpc>
                          <a:spcPct val="150000"/>
                        </a:lnSpc>
                      </a:pPr>
                      <a:r>
                        <a:rPr lang="en-US" sz="1400" u="none" strike="noStrike">
                          <a:effectLst/>
                        </a:rPr>
                        <a:t>0.205762168</a:t>
                      </a:r>
                      <a:endParaRPr lang="en-US" sz="14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lnSpc>
                          <a:spcPct val="150000"/>
                        </a:lnSpc>
                      </a:pPr>
                      <a:r>
                        <a:rPr lang="en-US" sz="1400" u="none" strike="noStrike">
                          <a:effectLst/>
                        </a:rPr>
                        <a:t>0.205762168</a:t>
                      </a:r>
                      <a:endParaRPr lang="en-US" sz="14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2390513513"/>
                  </a:ext>
                </a:extLst>
              </a:tr>
              <a:tr h="190500">
                <a:tc>
                  <a:txBody>
                    <a:bodyPr/>
                    <a:lstStyle/>
                    <a:p>
                      <a:pPr algn="ctr" fontAlgn="b">
                        <a:lnSpc>
                          <a:spcPct val="150000"/>
                        </a:lnSpc>
                      </a:pPr>
                      <a:r>
                        <a:rPr lang="en-US" sz="1400" u="none" strike="noStrike">
                          <a:effectLst/>
                        </a:rPr>
                        <a:t>0.154625597</a:t>
                      </a:r>
                      <a:endParaRPr lang="en-US" sz="14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lnSpc>
                          <a:spcPct val="150000"/>
                        </a:lnSpc>
                      </a:pPr>
                      <a:r>
                        <a:rPr lang="en-US" sz="1400" u="none" strike="noStrike">
                          <a:effectLst/>
                        </a:rPr>
                        <a:t>0.154625597</a:t>
                      </a:r>
                      <a:endParaRPr lang="en-US" sz="14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lnSpc>
                          <a:spcPct val="150000"/>
                        </a:lnSpc>
                      </a:pPr>
                      <a:r>
                        <a:rPr lang="en-US" sz="1400" u="none" strike="noStrike">
                          <a:effectLst/>
                        </a:rPr>
                        <a:t>0.154625597</a:t>
                      </a:r>
                      <a:endParaRPr lang="en-US" sz="14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lnSpc>
                          <a:spcPct val="150000"/>
                        </a:lnSpc>
                      </a:pPr>
                      <a:r>
                        <a:rPr lang="en-US" sz="1400" u="none" strike="noStrike">
                          <a:effectLst/>
                        </a:rPr>
                        <a:t>0.154625597</a:t>
                      </a:r>
                      <a:endParaRPr lang="en-US" sz="14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917654601"/>
                  </a:ext>
                </a:extLst>
              </a:tr>
              <a:tr h="190500">
                <a:tc>
                  <a:txBody>
                    <a:bodyPr/>
                    <a:lstStyle/>
                    <a:p>
                      <a:pPr algn="ctr" fontAlgn="b">
                        <a:lnSpc>
                          <a:spcPct val="150000"/>
                        </a:lnSpc>
                      </a:pPr>
                      <a:r>
                        <a:rPr lang="en-US" sz="1400" u="none" strike="noStrike" dirty="0">
                          <a:effectLst/>
                        </a:rPr>
                        <a:t>0.058951848</a:t>
                      </a:r>
                      <a:endParaRPr lang="en-US" sz="1400" b="0" i="0" u="none" strike="noStrike" dirty="0">
                        <a:solidFill>
                          <a:srgbClr val="000000"/>
                        </a:solidFill>
                        <a:effectLst/>
                        <a:latin typeface="Arial" panose="020B0604020202020204" pitchFamily="34" charset="0"/>
                      </a:endParaRPr>
                    </a:p>
                  </a:txBody>
                  <a:tcPr marL="9525" marR="9525" marT="9525" marB="0" anchor="b"/>
                </a:tc>
                <a:tc>
                  <a:txBody>
                    <a:bodyPr/>
                    <a:lstStyle/>
                    <a:p>
                      <a:pPr algn="ctr" fontAlgn="b">
                        <a:lnSpc>
                          <a:spcPct val="150000"/>
                        </a:lnSpc>
                      </a:pPr>
                      <a:r>
                        <a:rPr lang="en-US" sz="1400" u="none" strike="noStrike">
                          <a:effectLst/>
                        </a:rPr>
                        <a:t>0.120422536</a:t>
                      </a:r>
                      <a:endParaRPr lang="en-US" sz="14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lnSpc>
                          <a:spcPct val="150000"/>
                        </a:lnSpc>
                      </a:pPr>
                      <a:r>
                        <a:rPr lang="en-US" sz="1400" u="none" strike="noStrike" dirty="0">
                          <a:effectLst/>
                        </a:rPr>
                        <a:t>0.18485618</a:t>
                      </a:r>
                      <a:endParaRPr lang="en-US" sz="1400" b="0" i="0" u="none" strike="noStrike" dirty="0">
                        <a:solidFill>
                          <a:srgbClr val="000000"/>
                        </a:solidFill>
                        <a:effectLst/>
                        <a:latin typeface="Arial" panose="020B0604020202020204" pitchFamily="34" charset="0"/>
                      </a:endParaRPr>
                    </a:p>
                  </a:txBody>
                  <a:tcPr marL="9525" marR="9525" marT="9525" marB="0" anchor="b"/>
                </a:tc>
                <a:tc>
                  <a:txBody>
                    <a:bodyPr/>
                    <a:lstStyle/>
                    <a:p>
                      <a:pPr algn="ctr" fontAlgn="b">
                        <a:lnSpc>
                          <a:spcPct val="150000"/>
                        </a:lnSpc>
                      </a:pPr>
                      <a:r>
                        <a:rPr lang="en-US" sz="1400" u="none" strike="noStrike" dirty="0">
                          <a:effectLst/>
                        </a:rPr>
                        <a:t>0.213243619</a:t>
                      </a:r>
                      <a:endParaRPr lang="en-US" sz="1400" b="0" i="0" u="none" strike="noStrike" dirty="0">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1878340852"/>
                  </a:ext>
                </a:extLst>
              </a:tr>
            </a:tbl>
          </a:graphicData>
        </a:graphic>
      </p:graphicFrame>
      <p:graphicFrame>
        <p:nvGraphicFramePr>
          <p:cNvPr id="7" name="Table 6">
            <a:extLst>
              <a:ext uri="{FF2B5EF4-FFF2-40B4-BE49-F238E27FC236}">
                <a16:creationId xmlns:a16="http://schemas.microsoft.com/office/drawing/2014/main" id="{CECCB281-7271-4666-85ED-BA7F24F5A471}"/>
              </a:ext>
            </a:extLst>
          </p:cNvPr>
          <p:cNvGraphicFramePr>
            <a:graphicFrameLocks noGrp="1"/>
          </p:cNvGraphicFramePr>
          <p:nvPr>
            <p:extLst>
              <p:ext uri="{D42A27DB-BD31-4B8C-83A1-F6EECF244321}">
                <p14:modId xmlns:p14="http://schemas.microsoft.com/office/powerpoint/2010/main" val="1178588786"/>
              </p:ext>
            </p:extLst>
          </p:nvPr>
        </p:nvGraphicFramePr>
        <p:xfrm>
          <a:off x="1889018" y="4306824"/>
          <a:ext cx="4076177" cy="1636776"/>
        </p:xfrm>
        <a:graphic>
          <a:graphicData uri="http://schemas.openxmlformats.org/drawingml/2006/table">
            <a:tbl>
              <a:tblPr>
                <a:tableStyleId>{5DA37D80-6434-44D0-A028-1B22A696006F}</a:tableStyleId>
              </a:tblPr>
              <a:tblGrid>
                <a:gridCol w="1017588">
                  <a:extLst>
                    <a:ext uri="{9D8B030D-6E8A-4147-A177-3AD203B41FA5}">
                      <a16:colId xmlns:a16="http://schemas.microsoft.com/office/drawing/2014/main" val="2348348527"/>
                    </a:ext>
                  </a:extLst>
                </a:gridCol>
                <a:gridCol w="1017588">
                  <a:extLst>
                    <a:ext uri="{9D8B030D-6E8A-4147-A177-3AD203B41FA5}">
                      <a16:colId xmlns:a16="http://schemas.microsoft.com/office/drawing/2014/main" val="2353645640"/>
                    </a:ext>
                  </a:extLst>
                </a:gridCol>
                <a:gridCol w="1017588">
                  <a:extLst>
                    <a:ext uri="{9D8B030D-6E8A-4147-A177-3AD203B41FA5}">
                      <a16:colId xmlns:a16="http://schemas.microsoft.com/office/drawing/2014/main" val="3961265411"/>
                    </a:ext>
                  </a:extLst>
                </a:gridCol>
                <a:gridCol w="1023413">
                  <a:extLst>
                    <a:ext uri="{9D8B030D-6E8A-4147-A177-3AD203B41FA5}">
                      <a16:colId xmlns:a16="http://schemas.microsoft.com/office/drawing/2014/main" val="1787818149"/>
                    </a:ext>
                  </a:extLst>
                </a:gridCol>
              </a:tblGrid>
              <a:tr h="190500">
                <a:tc>
                  <a:txBody>
                    <a:bodyPr/>
                    <a:lstStyle/>
                    <a:p>
                      <a:pPr algn="r" fontAlgn="b">
                        <a:lnSpc>
                          <a:spcPct val="150000"/>
                        </a:lnSpc>
                      </a:pPr>
                      <a:r>
                        <a:rPr lang="en-US" sz="1400" u="none" strike="noStrike">
                          <a:effectLst/>
                        </a:rPr>
                        <a:t>0.021829969</a:t>
                      </a:r>
                      <a:endParaRPr lang="en-US" sz="14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lnSpc>
                          <a:spcPct val="150000"/>
                        </a:lnSpc>
                      </a:pPr>
                      <a:r>
                        <a:rPr lang="en-US" sz="1400" u="none" strike="noStrike">
                          <a:effectLst/>
                        </a:rPr>
                        <a:t>0.021829969</a:t>
                      </a:r>
                      <a:endParaRPr lang="en-US" sz="14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lnSpc>
                          <a:spcPct val="150000"/>
                        </a:lnSpc>
                      </a:pPr>
                      <a:r>
                        <a:rPr lang="en-US" sz="1400" u="none" strike="noStrike">
                          <a:effectLst/>
                        </a:rPr>
                        <a:t>0.021829969</a:t>
                      </a:r>
                      <a:endParaRPr lang="en-US" sz="14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lnSpc>
                          <a:spcPct val="150000"/>
                        </a:lnSpc>
                      </a:pPr>
                      <a:r>
                        <a:rPr lang="en-US" sz="1400" u="none" strike="noStrike">
                          <a:effectLst/>
                        </a:rPr>
                        <a:t>0.021829969</a:t>
                      </a:r>
                      <a:endParaRPr lang="en-US" sz="14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3507673121"/>
                  </a:ext>
                </a:extLst>
              </a:tr>
              <a:tr h="183515">
                <a:tc>
                  <a:txBody>
                    <a:bodyPr/>
                    <a:lstStyle/>
                    <a:p>
                      <a:pPr algn="r" fontAlgn="b">
                        <a:lnSpc>
                          <a:spcPct val="150000"/>
                        </a:lnSpc>
                      </a:pPr>
                      <a:r>
                        <a:rPr lang="en-US" sz="1400" u="none" strike="noStrike">
                          <a:effectLst/>
                        </a:rPr>
                        <a:t>0.038656399</a:t>
                      </a:r>
                      <a:endParaRPr lang="en-US" sz="14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lnSpc>
                          <a:spcPct val="150000"/>
                        </a:lnSpc>
                      </a:pPr>
                      <a:r>
                        <a:rPr lang="en-US" sz="1400" u="none" strike="noStrike">
                          <a:effectLst/>
                        </a:rPr>
                        <a:t>0.038656399</a:t>
                      </a:r>
                      <a:endParaRPr lang="en-US" sz="14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lnSpc>
                          <a:spcPct val="150000"/>
                        </a:lnSpc>
                      </a:pPr>
                      <a:r>
                        <a:rPr lang="en-US" sz="1400" u="none" strike="noStrike">
                          <a:effectLst/>
                        </a:rPr>
                        <a:t>0.038656399</a:t>
                      </a:r>
                      <a:endParaRPr lang="en-US" sz="14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lnSpc>
                          <a:spcPct val="150000"/>
                        </a:lnSpc>
                      </a:pPr>
                      <a:r>
                        <a:rPr lang="en-US" sz="1400" u="none" strike="noStrike">
                          <a:effectLst/>
                        </a:rPr>
                        <a:t>0.038656399</a:t>
                      </a:r>
                      <a:endParaRPr lang="en-US" sz="14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4118474668"/>
                  </a:ext>
                </a:extLst>
              </a:tr>
              <a:tr h="190500">
                <a:tc>
                  <a:txBody>
                    <a:bodyPr/>
                    <a:lstStyle/>
                    <a:p>
                      <a:pPr algn="r" fontAlgn="b">
                        <a:lnSpc>
                          <a:spcPct val="150000"/>
                        </a:lnSpc>
                      </a:pPr>
                      <a:r>
                        <a:rPr lang="en-US" sz="1400" u="none" strike="noStrike">
                          <a:effectLst/>
                        </a:rPr>
                        <a:t>0.051440542</a:t>
                      </a:r>
                      <a:endParaRPr lang="en-US" sz="14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lnSpc>
                          <a:spcPct val="150000"/>
                        </a:lnSpc>
                      </a:pPr>
                      <a:r>
                        <a:rPr lang="en-US" sz="1400" u="none" strike="noStrike">
                          <a:effectLst/>
                        </a:rPr>
                        <a:t>0.051440542</a:t>
                      </a:r>
                      <a:endParaRPr lang="en-US" sz="14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lnSpc>
                          <a:spcPct val="150000"/>
                        </a:lnSpc>
                      </a:pPr>
                      <a:r>
                        <a:rPr lang="en-US" sz="1400" u="none" strike="noStrike" dirty="0">
                          <a:effectLst/>
                        </a:rPr>
                        <a:t>0.051440542</a:t>
                      </a:r>
                      <a:endParaRPr lang="en-US" sz="1400" b="0" i="0" u="none" strike="noStrike" dirty="0">
                        <a:solidFill>
                          <a:srgbClr val="000000"/>
                        </a:solidFill>
                        <a:effectLst/>
                        <a:latin typeface="Arial" panose="020B0604020202020204" pitchFamily="34" charset="0"/>
                      </a:endParaRPr>
                    </a:p>
                  </a:txBody>
                  <a:tcPr marL="9525" marR="9525" marT="9525" marB="0" anchor="b"/>
                </a:tc>
                <a:tc>
                  <a:txBody>
                    <a:bodyPr/>
                    <a:lstStyle/>
                    <a:p>
                      <a:pPr algn="r" fontAlgn="b">
                        <a:lnSpc>
                          <a:spcPct val="150000"/>
                        </a:lnSpc>
                      </a:pPr>
                      <a:r>
                        <a:rPr lang="en-US" sz="1400" u="none" strike="noStrike" dirty="0">
                          <a:effectLst/>
                        </a:rPr>
                        <a:t>0.051440542</a:t>
                      </a:r>
                      <a:endParaRPr lang="en-US" sz="1400" b="0" i="0" u="none" strike="noStrike" dirty="0">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2482823601"/>
                  </a:ext>
                </a:extLst>
              </a:tr>
              <a:tr h="190500">
                <a:tc>
                  <a:txBody>
                    <a:bodyPr/>
                    <a:lstStyle/>
                    <a:p>
                      <a:pPr algn="r" fontAlgn="b">
                        <a:lnSpc>
                          <a:spcPct val="150000"/>
                        </a:lnSpc>
                      </a:pPr>
                      <a:r>
                        <a:rPr lang="en-US" sz="1400" u="none" strike="noStrike">
                          <a:effectLst/>
                        </a:rPr>
                        <a:t>0.051440542</a:t>
                      </a:r>
                      <a:endParaRPr lang="en-US" sz="14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lnSpc>
                          <a:spcPct val="150000"/>
                        </a:lnSpc>
                      </a:pPr>
                      <a:r>
                        <a:rPr lang="en-US" sz="1400" u="none" strike="noStrike">
                          <a:effectLst/>
                        </a:rPr>
                        <a:t>0.051440542</a:t>
                      </a:r>
                      <a:endParaRPr lang="en-US" sz="14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lnSpc>
                          <a:spcPct val="150000"/>
                        </a:lnSpc>
                      </a:pPr>
                      <a:r>
                        <a:rPr lang="en-US" sz="1400" u="none" strike="noStrike">
                          <a:effectLst/>
                        </a:rPr>
                        <a:t>0.051440542</a:t>
                      </a:r>
                      <a:endParaRPr lang="en-US" sz="14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lnSpc>
                          <a:spcPct val="150000"/>
                        </a:lnSpc>
                      </a:pPr>
                      <a:r>
                        <a:rPr lang="en-US" sz="1400" u="none" strike="noStrike">
                          <a:effectLst/>
                        </a:rPr>
                        <a:t>0.051440542</a:t>
                      </a:r>
                      <a:endParaRPr lang="en-US" sz="14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3743591313"/>
                  </a:ext>
                </a:extLst>
              </a:tr>
              <a:tr h="190500">
                <a:tc>
                  <a:txBody>
                    <a:bodyPr/>
                    <a:lstStyle/>
                    <a:p>
                      <a:pPr algn="r" fontAlgn="b">
                        <a:lnSpc>
                          <a:spcPct val="150000"/>
                        </a:lnSpc>
                      </a:pPr>
                      <a:r>
                        <a:rPr lang="en-US" sz="1400" u="none" strike="noStrike">
                          <a:effectLst/>
                        </a:rPr>
                        <a:t>0.038656399</a:t>
                      </a:r>
                      <a:endParaRPr lang="en-US" sz="14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lnSpc>
                          <a:spcPct val="150000"/>
                        </a:lnSpc>
                      </a:pPr>
                      <a:r>
                        <a:rPr lang="en-US" sz="1400" u="none" strike="noStrike">
                          <a:effectLst/>
                        </a:rPr>
                        <a:t>0.038656399</a:t>
                      </a:r>
                      <a:endParaRPr lang="en-US" sz="14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lnSpc>
                          <a:spcPct val="150000"/>
                        </a:lnSpc>
                      </a:pPr>
                      <a:r>
                        <a:rPr lang="en-US" sz="1400" u="none" strike="noStrike">
                          <a:effectLst/>
                        </a:rPr>
                        <a:t>0.038656399</a:t>
                      </a:r>
                      <a:endParaRPr lang="en-US" sz="14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lnSpc>
                          <a:spcPct val="150000"/>
                        </a:lnSpc>
                      </a:pPr>
                      <a:r>
                        <a:rPr lang="en-US" sz="1400" u="none" strike="noStrike" dirty="0">
                          <a:effectLst/>
                        </a:rPr>
                        <a:t>0.038656399</a:t>
                      </a:r>
                      <a:endParaRPr lang="en-US" sz="1400" b="0" i="0" u="none" strike="noStrike" dirty="0">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992515515"/>
                  </a:ext>
                </a:extLst>
              </a:tr>
              <a:tr h="190500">
                <a:tc>
                  <a:txBody>
                    <a:bodyPr/>
                    <a:lstStyle/>
                    <a:p>
                      <a:pPr algn="r" fontAlgn="b">
                        <a:lnSpc>
                          <a:spcPct val="150000"/>
                        </a:lnSpc>
                      </a:pPr>
                      <a:r>
                        <a:rPr lang="en-US" sz="1400" u="none" strike="noStrike">
                          <a:effectLst/>
                        </a:rPr>
                        <a:t>0.014737962</a:t>
                      </a:r>
                      <a:endParaRPr lang="en-US" sz="14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lnSpc>
                          <a:spcPct val="150000"/>
                        </a:lnSpc>
                      </a:pPr>
                      <a:r>
                        <a:rPr lang="en-US" sz="1400" u="none" strike="noStrike">
                          <a:effectLst/>
                        </a:rPr>
                        <a:t>0.030105634</a:t>
                      </a:r>
                      <a:endParaRPr lang="en-US" sz="14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lnSpc>
                          <a:spcPct val="150000"/>
                        </a:lnSpc>
                      </a:pPr>
                      <a:r>
                        <a:rPr lang="en-US" sz="1400" u="none" strike="noStrike">
                          <a:effectLst/>
                        </a:rPr>
                        <a:t>0.046214045</a:t>
                      </a:r>
                      <a:endParaRPr lang="en-US" sz="1400" b="0" i="0" u="none" strike="noStrike">
                        <a:solidFill>
                          <a:srgbClr val="000000"/>
                        </a:solidFill>
                        <a:effectLst/>
                        <a:latin typeface="Arial" panose="020B0604020202020204" pitchFamily="34" charset="0"/>
                      </a:endParaRPr>
                    </a:p>
                  </a:txBody>
                  <a:tcPr marL="9525" marR="9525" marT="9525" marB="0" anchor="b"/>
                </a:tc>
                <a:tc>
                  <a:txBody>
                    <a:bodyPr/>
                    <a:lstStyle/>
                    <a:p>
                      <a:pPr algn="r" fontAlgn="b">
                        <a:lnSpc>
                          <a:spcPct val="150000"/>
                        </a:lnSpc>
                      </a:pPr>
                      <a:r>
                        <a:rPr lang="en-US" sz="1400" u="none" strike="noStrike" dirty="0">
                          <a:effectLst/>
                        </a:rPr>
                        <a:t>0.053310905</a:t>
                      </a:r>
                      <a:endParaRPr lang="en-US" sz="1400" b="0" i="0" u="none" strike="noStrike" dirty="0">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1276292406"/>
                  </a:ext>
                </a:extLst>
              </a:tr>
            </a:tbl>
          </a:graphicData>
        </a:graphic>
      </p:graphicFrame>
      <p:sp>
        <p:nvSpPr>
          <p:cNvPr id="8" name="TextBox 7">
            <a:extLst>
              <a:ext uri="{FF2B5EF4-FFF2-40B4-BE49-F238E27FC236}">
                <a16:creationId xmlns:a16="http://schemas.microsoft.com/office/drawing/2014/main" id="{50713CD5-4625-4ED7-B58A-B5F3FAA3A995}"/>
              </a:ext>
            </a:extLst>
          </p:cNvPr>
          <p:cNvSpPr txBox="1"/>
          <p:nvPr/>
        </p:nvSpPr>
        <p:spPr>
          <a:xfrm>
            <a:off x="794928" y="3810000"/>
            <a:ext cx="2478564" cy="400110"/>
          </a:xfrm>
          <a:prstGeom prst="rect">
            <a:avLst/>
          </a:prstGeom>
          <a:noFill/>
        </p:spPr>
        <p:txBody>
          <a:bodyPr wrap="none" rtlCol="0">
            <a:spAutoFit/>
          </a:bodyPr>
          <a:lstStyle/>
          <a:p>
            <a:pPr marL="342900" indent="-342900">
              <a:buClr>
                <a:srgbClr val="C00000"/>
              </a:buClr>
              <a:buFont typeface="Wingdings" panose="05000000000000000000" pitchFamily="2" charset="2"/>
              <a:buChar char="§"/>
            </a:pPr>
            <a:r>
              <a:rPr lang="en-US" sz="2000" b="1" dirty="0">
                <a:latin typeface="Corbel" panose="020B0503020204020204" pitchFamily="34" charset="0"/>
              </a:rPr>
              <a:t>PDF with weights</a:t>
            </a:r>
          </a:p>
        </p:txBody>
      </p:sp>
      <p:graphicFrame>
        <p:nvGraphicFramePr>
          <p:cNvPr id="9" name="Table 8">
            <a:extLst>
              <a:ext uri="{FF2B5EF4-FFF2-40B4-BE49-F238E27FC236}">
                <a16:creationId xmlns:a16="http://schemas.microsoft.com/office/drawing/2014/main" id="{6D1124D1-A60B-43C5-84CB-978679250097}"/>
              </a:ext>
            </a:extLst>
          </p:cNvPr>
          <p:cNvGraphicFramePr>
            <a:graphicFrameLocks noGrp="1"/>
          </p:cNvGraphicFramePr>
          <p:nvPr>
            <p:extLst>
              <p:ext uri="{D42A27DB-BD31-4B8C-83A1-F6EECF244321}">
                <p14:modId xmlns:p14="http://schemas.microsoft.com/office/powerpoint/2010/main" val="1845164046"/>
              </p:ext>
            </p:extLst>
          </p:nvPr>
        </p:nvGraphicFramePr>
        <p:xfrm>
          <a:off x="6415237" y="4355171"/>
          <a:ext cx="1257300" cy="1636776"/>
        </p:xfrm>
        <a:graphic>
          <a:graphicData uri="http://schemas.openxmlformats.org/drawingml/2006/table">
            <a:tbl>
              <a:tblPr>
                <a:tableStyleId>{5DA37D80-6434-44D0-A028-1B22A696006F}</a:tableStyleId>
              </a:tblPr>
              <a:tblGrid>
                <a:gridCol w="1257300">
                  <a:extLst>
                    <a:ext uri="{9D8B030D-6E8A-4147-A177-3AD203B41FA5}">
                      <a16:colId xmlns:a16="http://schemas.microsoft.com/office/drawing/2014/main" val="874017787"/>
                    </a:ext>
                  </a:extLst>
                </a:gridCol>
              </a:tblGrid>
              <a:tr h="190500">
                <a:tc>
                  <a:txBody>
                    <a:bodyPr/>
                    <a:lstStyle/>
                    <a:p>
                      <a:pPr algn="r" fontAlgn="b">
                        <a:lnSpc>
                          <a:spcPct val="150000"/>
                        </a:lnSpc>
                      </a:pPr>
                      <a:r>
                        <a:rPr lang="en-US" sz="1400" u="none" strike="noStrike">
                          <a:effectLst/>
                        </a:rPr>
                        <a:t>0.087319877</a:t>
                      </a:r>
                      <a:endParaRPr lang="en-US" sz="14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2125130190"/>
                  </a:ext>
                </a:extLst>
              </a:tr>
              <a:tr h="190500">
                <a:tc>
                  <a:txBody>
                    <a:bodyPr/>
                    <a:lstStyle/>
                    <a:p>
                      <a:pPr algn="r" fontAlgn="b">
                        <a:lnSpc>
                          <a:spcPct val="150000"/>
                        </a:lnSpc>
                      </a:pPr>
                      <a:r>
                        <a:rPr lang="en-US" sz="1400" u="none" strike="noStrike">
                          <a:effectLst/>
                        </a:rPr>
                        <a:t>0.154625597</a:t>
                      </a:r>
                      <a:endParaRPr lang="en-US" sz="14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3157068736"/>
                  </a:ext>
                </a:extLst>
              </a:tr>
              <a:tr h="190500">
                <a:tc>
                  <a:txBody>
                    <a:bodyPr/>
                    <a:lstStyle/>
                    <a:p>
                      <a:pPr algn="r" fontAlgn="b">
                        <a:lnSpc>
                          <a:spcPct val="150000"/>
                        </a:lnSpc>
                      </a:pPr>
                      <a:r>
                        <a:rPr lang="en-US" sz="1400" u="none" strike="noStrike">
                          <a:effectLst/>
                        </a:rPr>
                        <a:t>0.205762168</a:t>
                      </a:r>
                      <a:endParaRPr lang="en-US" sz="14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4133672723"/>
                  </a:ext>
                </a:extLst>
              </a:tr>
              <a:tr h="190500">
                <a:tc>
                  <a:txBody>
                    <a:bodyPr/>
                    <a:lstStyle/>
                    <a:p>
                      <a:pPr algn="r" fontAlgn="b">
                        <a:lnSpc>
                          <a:spcPct val="150000"/>
                        </a:lnSpc>
                      </a:pPr>
                      <a:r>
                        <a:rPr lang="en-US" sz="1400" u="none" strike="noStrike">
                          <a:effectLst/>
                        </a:rPr>
                        <a:t>0.205762168</a:t>
                      </a:r>
                      <a:endParaRPr lang="en-US" sz="14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662343532"/>
                  </a:ext>
                </a:extLst>
              </a:tr>
              <a:tr h="190500">
                <a:tc>
                  <a:txBody>
                    <a:bodyPr/>
                    <a:lstStyle/>
                    <a:p>
                      <a:pPr algn="r" fontAlgn="b">
                        <a:lnSpc>
                          <a:spcPct val="150000"/>
                        </a:lnSpc>
                      </a:pPr>
                      <a:r>
                        <a:rPr lang="en-US" sz="1400" u="none" strike="noStrike">
                          <a:effectLst/>
                        </a:rPr>
                        <a:t>0.154625597</a:t>
                      </a:r>
                      <a:endParaRPr lang="en-US" sz="14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4144743969"/>
                  </a:ext>
                </a:extLst>
              </a:tr>
              <a:tr h="190500">
                <a:tc>
                  <a:txBody>
                    <a:bodyPr/>
                    <a:lstStyle/>
                    <a:p>
                      <a:pPr algn="r" fontAlgn="b">
                        <a:lnSpc>
                          <a:spcPct val="150000"/>
                        </a:lnSpc>
                      </a:pPr>
                      <a:r>
                        <a:rPr lang="en-US" sz="1400" u="none" strike="noStrike" dirty="0">
                          <a:effectLst/>
                        </a:rPr>
                        <a:t>0.144368546</a:t>
                      </a:r>
                      <a:endParaRPr lang="en-US" sz="1400" b="0" i="0" u="none" strike="noStrike" dirty="0">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3903884960"/>
                  </a:ext>
                </a:extLst>
              </a:tr>
            </a:tbl>
          </a:graphicData>
        </a:graphic>
      </p:graphicFrame>
      <p:sp>
        <p:nvSpPr>
          <p:cNvPr id="10" name="TextBox 9">
            <a:extLst>
              <a:ext uri="{FF2B5EF4-FFF2-40B4-BE49-F238E27FC236}">
                <a16:creationId xmlns:a16="http://schemas.microsoft.com/office/drawing/2014/main" id="{FD932225-C2FF-49B3-85A4-E0572EB21DF0}"/>
              </a:ext>
            </a:extLst>
          </p:cNvPr>
          <p:cNvSpPr txBox="1"/>
          <p:nvPr/>
        </p:nvSpPr>
        <p:spPr>
          <a:xfrm>
            <a:off x="6059188" y="3810000"/>
            <a:ext cx="1656159" cy="400110"/>
          </a:xfrm>
          <a:prstGeom prst="rect">
            <a:avLst/>
          </a:prstGeom>
          <a:noFill/>
        </p:spPr>
        <p:txBody>
          <a:bodyPr wrap="none" rtlCol="0">
            <a:spAutoFit/>
          </a:bodyPr>
          <a:lstStyle/>
          <a:p>
            <a:pPr marL="457200" indent="-457200">
              <a:buClr>
                <a:srgbClr val="C00000"/>
              </a:buClr>
              <a:buFont typeface="Wingdings" panose="05000000000000000000" pitchFamily="2" charset="2"/>
              <a:buChar char="§"/>
            </a:pPr>
            <a:r>
              <a:rPr lang="en-US" sz="2000" b="1" dirty="0">
                <a:latin typeface="Corbel" panose="020B0503020204020204" pitchFamily="34" charset="0"/>
              </a:rPr>
              <a:t>Posterior</a:t>
            </a:r>
          </a:p>
        </p:txBody>
      </p:sp>
      <p:sp>
        <p:nvSpPr>
          <p:cNvPr id="11" name="TextBox 10">
            <a:extLst>
              <a:ext uri="{FF2B5EF4-FFF2-40B4-BE49-F238E27FC236}">
                <a16:creationId xmlns:a16="http://schemas.microsoft.com/office/drawing/2014/main" id="{85733442-8AEA-4E84-8F54-4963C75C2F9C}"/>
              </a:ext>
            </a:extLst>
          </p:cNvPr>
          <p:cNvSpPr txBox="1"/>
          <p:nvPr/>
        </p:nvSpPr>
        <p:spPr>
          <a:xfrm>
            <a:off x="6849167" y="1529910"/>
            <a:ext cx="1200669" cy="369332"/>
          </a:xfrm>
          <a:prstGeom prst="rect">
            <a:avLst/>
          </a:prstGeom>
          <a:noFill/>
        </p:spPr>
        <p:txBody>
          <a:bodyPr wrap="square" rtlCol="0">
            <a:spAutoFit/>
          </a:bodyPr>
          <a:lstStyle/>
          <a:p>
            <a:r>
              <a:rPr lang="en-US" i="1" dirty="0">
                <a:solidFill>
                  <a:srgbClr val="C00000"/>
                </a:solidFill>
              </a:rPr>
              <a:t>-eq 1</a:t>
            </a:r>
          </a:p>
        </p:txBody>
      </p:sp>
      <p:sp>
        <p:nvSpPr>
          <p:cNvPr id="12" name="TextBox 11">
            <a:extLst>
              <a:ext uri="{FF2B5EF4-FFF2-40B4-BE49-F238E27FC236}">
                <a16:creationId xmlns:a16="http://schemas.microsoft.com/office/drawing/2014/main" id="{EB046691-9456-40D2-9FC3-C90CE622B9FA}"/>
              </a:ext>
            </a:extLst>
          </p:cNvPr>
          <p:cNvSpPr txBox="1"/>
          <p:nvPr/>
        </p:nvSpPr>
        <p:spPr>
          <a:xfrm>
            <a:off x="3801834" y="3810000"/>
            <a:ext cx="1200669" cy="369332"/>
          </a:xfrm>
          <a:prstGeom prst="rect">
            <a:avLst/>
          </a:prstGeom>
          <a:noFill/>
        </p:spPr>
        <p:txBody>
          <a:bodyPr wrap="square" rtlCol="0">
            <a:spAutoFit/>
          </a:bodyPr>
          <a:lstStyle/>
          <a:p>
            <a:r>
              <a:rPr lang="en-US" i="1" dirty="0">
                <a:solidFill>
                  <a:srgbClr val="C00000"/>
                </a:solidFill>
              </a:rPr>
              <a:t>-eq 2</a:t>
            </a:r>
          </a:p>
        </p:txBody>
      </p:sp>
      <p:sp>
        <p:nvSpPr>
          <p:cNvPr id="13" name="TextBox 12">
            <a:extLst>
              <a:ext uri="{FF2B5EF4-FFF2-40B4-BE49-F238E27FC236}">
                <a16:creationId xmlns:a16="http://schemas.microsoft.com/office/drawing/2014/main" id="{90CA996A-DD78-4B3F-83C1-7DEA97248445}"/>
              </a:ext>
            </a:extLst>
          </p:cNvPr>
          <p:cNvSpPr txBox="1"/>
          <p:nvPr/>
        </p:nvSpPr>
        <p:spPr>
          <a:xfrm>
            <a:off x="7715347" y="3821668"/>
            <a:ext cx="951302" cy="369332"/>
          </a:xfrm>
          <a:prstGeom prst="rect">
            <a:avLst/>
          </a:prstGeom>
          <a:noFill/>
        </p:spPr>
        <p:txBody>
          <a:bodyPr wrap="square" rtlCol="0">
            <a:spAutoFit/>
          </a:bodyPr>
          <a:lstStyle/>
          <a:p>
            <a:pPr algn="r"/>
            <a:r>
              <a:rPr lang="en-US" i="1" dirty="0">
                <a:solidFill>
                  <a:srgbClr val="C00000"/>
                </a:solidFill>
              </a:rPr>
              <a:t>-eq 3</a:t>
            </a:r>
          </a:p>
        </p:txBody>
      </p:sp>
      <p:sp>
        <p:nvSpPr>
          <p:cNvPr id="15" name="Title 1">
            <a:extLst>
              <a:ext uri="{FF2B5EF4-FFF2-40B4-BE49-F238E27FC236}">
                <a16:creationId xmlns:a16="http://schemas.microsoft.com/office/drawing/2014/main" id="{B4392347-BF43-4B76-9241-0425A51F3EBB}"/>
              </a:ext>
            </a:extLst>
          </p:cNvPr>
          <p:cNvSpPr>
            <a:spLocks noGrp="1"/>
          </p:cNvSpPr>
          <p:nvPr>
            <p:ph type="title"/>
          </p:nvPr>
        </p:nvSpPr>
        <p:spPr>
          <a:xfrm>
            <a:off x="457200" y="274638"/>
            <a:ext cx="8229600" cy="1143000"/>
          </a:xfrm>
        </p:spPr>
        <p:txBody>
          <a:bodyPr/>
          <a:lstStyle/>
          <a:p>
            <a:r>
              <a:rPr lang="en-US" cap="small" dirty="0">
                <a:solidFill>
                  <a:srgbClr val="334744"/>
                </a:solidFill>
                <a:latin typeface="Corbel" panose="020B0503020204020204" pitchFamily="34" charset="0"/>
              </a:rPr>
              <a:t>Flare - Learning</a:t>
            </a:r>
            <a:endParaRPr lang="en-US" dirty="0">
              <a:latin typeface="Corbel" panose="020B0503020204020204" pitchFamily="34" charset="0"/>
            </a:endParaRPr>
          </a:p>
        </p:txBody>
      </p:sp>
      <p:sp>
        <p:nvSpPr>
          <p:cNvPr id="19" name="Date Placeholder 18">
            <a:extLst>
              <a:ext uri="{FF2B5EF4-FFF2-40B4-BE49-F238E27FC236}">
                <a16:creationId xmlns:a16="http://schemas.microsoft.com/office/drawing/2014/main" id="{32CD7422-FBF9-4218-925A-D88A52D07985}"/>
              </a:ext>
            </a:extLst>
          </p:cNvPr>
          <p:cNvSpPr>
            <a:spLocks noGrp="1"/>
          </p:cNvSpPr>
          <p:nvPr>
            <p:ph type="dt" sz="half" idx="10"/>
          </p:nvPr>
        </p:nvSpPr>
        <p:spPr/>
        <p:txBody>
          <a:bodyPr/>
          <a:lstStyle/>
          <a:p>
            <a:fld id="{E586DBF3-F3E3-4299-8687-936754D21012}" type="datetime1">
              <a:rPr lang="en-US" smtClean="0"/>
              <a:t>10/3/2019</a:t>
            </a:fld>
            <a:endParaRPr lang="en-US" dirty="0"/>
          </a:p>
        </p:txBody>
      </p:sp>
      <p:sp>
        <p:nvSpPr>
          <p:cNvPr id="20" name="Slide Number Placeholder 19">
            <a:extLst>
              <a:ext uri="{FF2B5EF4-FFF2-40B4-BE49-F238E27FC236}">
                <a16:creationId xmlns:a16="http://schemas.microsoft.com/office/drawing/2014/main" id="{8A8724C3-EDE2-4062-93E0-5F603902936F}"/>
              </a:ext>
            </a:extLst>
          </p:cNvPr>
          <p:cNvSpPr>
            <a:spLocks noGrp="1"/>
          </p:cNvSpPr>
          <p:nvPr>
            <p:ph type="sldNum" sz="quarter" idx="12"/>
          </p:nvPr>
        </p:nvSpPr>
        <p:spPr/>
        <p:txBody>
          <a:bodyPr/>
          <a:lstStyle/>
          <a:p>
            <a:fld id="{8C0C0C1D-488F-431E-BEAD-2CAAB816BF8B}" type="slidenum">
              <a:rPr lang="en-US" smtClean="0"/>
              <a:pPr/>
              <a:t>30</a:t>
            </a:fld>
            <a:endParaRPr lang="en-US" dirty="0"/>
          </a:p>
        </p:txBody>
      </p:sp>
    </p:spTree>
    <p:extLst>
      <p:ext uri="{BB962C8B-B14F-4D97-AF65-F5344CB8AC3E}">
        <p14:creationId xmlns:p14="http://schemas.microsoft.com/office/powerpoint/2010/main" val="25743968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CB9B694-3F91-4473-BC56-587D7FD2A59A}"/>
              </a:ext>
            </a:extLst>
          </p:cNvPr>
          <p:cNvSpPr/>
          <p:nvPr/>
        </p:nvSpPr>
        <p:spPr>
          <a:xfrm>
            <a:off x="609600" y="1371600"/>
            <a:ext cx="8153400" cy="4800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TextBox 3">
            <a:extLst>
              <a:ext uri="{FF2B5EF4-FFF2-40B4-BE49-F238E27FC236}">
                <a16:creationId xmlns:a16="http://schemas.microsoft.com/office/drawing/2014/main" id="{9D1A2E96-DF40-4BD7-877B-D6640FECC4E3}"/>
              </a:ext>
            </a:extLst>
          </p:cNvPr>
          <p:cNvSpPr txBox="1"/>
          <p:nvPr/>
        </p:nvSpPr>
        <p:spPr>
          <a:xfrm>
            <a:off x="722233" y="1595825"/>
            <a:ext cx="3094117" cy="400110"/>
          </a:xfrm>
          <a:prstGeom prst="rect">
            <a:avLst/>
          </a:prstGeom>
          <a:noFill/>
        </p:spPr>
        <p:txBody>
          <a:bodyPr wrap="none" rtlCol="0">
            <a:spAutoFit/>
          </a:bodyPr>
          <a:lstStyle/>
          <a:p>
            <a:pPr marL="342900" indent="-342900">
              <a:buClr>
                <a:srgbClr val="C00000"/>
              </a:buClr>
              <a:buFont typeface="Wingdings" panose="05000000000000000000" pitchFamily="2" charset="2"/>
              <a:buChar char="§"/>
            </a:pPr>
            <a:r>
              <a:rPr lang="en-US" sz="2000" b="1" dirty="0">
                <a:latin typeface="Corbel" panose="020B0503020204020204" pitchFamily="34" charset="0"/>
              </a:rPr>
              <a:t>Calculate </a:t>
            </a:r>
            <a:r>
              <a:rPr lang="en-US" sz="2000" b="1" dirty="0" err="1">
                <a:latin typeface="Corbel" panose="020B0503020204020204" pitchFamily="34" charset="0"/>
              </a:rPr>
              <a:t>correntropies</a:t>
            </a:r>
            <a:endParaRPr lang="en-US" sz="2000" b="1" dirty="0">
              <a:latin typeface="Corbel" panose="020B0503020204020204" pitchFamily="34" charset="0"/>
            </a:endParaRPr>
          </a:p>
        </p:txBody>
      </p:sp>
      <p:sp>
        <p:nvSpPr>
          <p:cNvPr id="6" name="TextBox 5">
            <a:extLst>
              <a:ext uri="{FF2B5EF4-FFF2-40B4-BE49-F238E27FC236}">
                <a16:creationId xmlns:a16="http://schemas.microsoft.com/office/drawing/2014/main" id="{B01C0EAD-B3CA-41B2-A373-EB94F1D2FE71}"/>
              </a:ext>
            </a:extLst>
          </p:cNvPr>
          <p:cNvSpPr txBox="1"/>
          <p:nvPr/>
        </p:nvSpPr>
        <p:spPr>
          <a:xfrm>
            <a:off x="792644" y="4225374"/>
            <a:ext cx="7253909" cy="707886"/>
          </a:xfrm>
          <a:prstGeom prst="rect">
            <a:avLst/>
          </a:prstGeom>
          <a:noFill/>
        </p:spPr>
        <p:txBody>
          <a:bodyPr wrap="none" rtlCol="0">
            <a:spAutoFit/>
          </a:bodyPr>
          <a:lstStyle/>
          <a:p>
            <a:pPr marL="342900" indent="-342900">
              <a:buClr>
                <a:srgbClr val="C00000"/>
              </a:buClr>
              <a:buFont typeface="Wingdings" panose="05000000000000000000" pitchFamily="2" charset="2"/>
              <a:buChar char="§"/>
            </a:pPr>
            <a:r>
              <a:rPr lang="en-US" sz="2000" b="1" dirty="0">
                <a:latin typeface="Corbel" panose="020B0503020204020204" pitchFamily="34" charset="0"/>
              </a:rPr>
              <a:t>Calculate the upper </a:t>
            </a:r>
            <a:r>
              <a:rPr lang="en-US" sz="2000" b="1" dirty="0" err="1">
                <a:latin typeface="Corbel" panose="020B0503020204020204" pitchFamily="34" charset="0"/>
              </a:rPr>
              <a:t>correntropy</a:t>
            </a:r>
            <a:r>
              <a:rPr lang="en-US" sz="2000" b="1" dirty="0">
                <a:latin typeface="Corbel" panose="020B0503020204020204" pitchFamily="34" charset="0"/>
              </a:rPr>
              <a:t> and lower </a:t>
            </a:r>
            <a:r>
              <a:rPr lang="en-US" sz="2000" b="1" dirty="0" err="1">
                <a:latin typeface="Corbel" panose="020B0503020204020204" pitchFamily="34" charset="0"/>
              </a:rPr>
              <a:t>correntropy</a:t>
            </a:r>
            <a:r>
              <a:rPr lang="en-US" sz="2000" b="1" dirty="0">
                <a:latin typeface="Corbel" panose="020B0503020204020204" pitchFamily="34" charset="0"/>
              </a:rPr>
              <a:t> using </a:t>
            </a:r>
          </a:p>
          <a:p>
            <a:pPr>
              <a:buClr>
                <a:srgbClr val="C00000"/>
              </a:buClr>
            </a:pPr>
            <a:r>
              <a:rPr lang="en-US" sz="2000" b="1" dirty="0">
                <a:latin typeface="Corbel" panose="020B0503020204020204" pitchFamily="34" charset="0"/>
              </a:rPr>
              <a:t>       equation 5 and 6.</a:t>
            </a:r>
          </a:p>
        </p:txBody>
      </p:sp>
      <p:sp>
        <p:nvSpPr>
          <p:cNvPr id="7" name="TextBox 6">
            <a:extLst>
              <a:ext uri="{FF2B5EF4-FFF2-40B4-BE49-F238E27FC236}">
                <a16:creationId xmlns:a16="http://schemas.microsoft.com/office/drawing/2014/main" id="{18084762-8DF0-4C7F-A0A8-AACA2B1A0D85}"/>
              </a:ext>
            </a:extLst>
          </p:cNvPr>
          <p:cNvSpPr txBox="1"/>
          <p:nvPr/>
        </p:nvSpPr>
        <p:spPr>
          <a:xfrm>
            <a:off x="4419599" y="1594558"/>
            <a:ext cx="1200669" cy="369332"/>
          </a:xfrm>
          <a:prstGeom prst="rect">
            <a:avLst/>
          </a:prstGeom>
          <a:noFill/>
        </p:spPr>
        <p:txBody>
          <a:bodyPr wrap="square" rtlCol="0">
            <a:spAutoFit/>
          </a:bodyPr>
          <a:lstStyle/>
          <a:p>
            <a:r>
              <a:rPr lang="en-US" i="1" dirty="0">
                <a:solidFill>
                  <a:srgbClr val="C00000"/>
                </a:solidFill>
              </a:rPr>
              <a:t>-eq 4</a:t>
            </a:r>
          </a:p>
        </p:txBody>
      </p:sp>
      <p:graphicFrame>
        <p:nvGraphicFramePr>
          <p:cNvPr id="8" name="Table 7">
            <a:extLst>
              <a:ext uri="{FF2B5EF4-FFF2-40B4-BE49-F238E27FC236}">
                <a16:creationId xmlns:a16="http://schemas.microsoft.com/office/drawing/2014/main" id="{ED63EA2A-8C86-4213-890F-B350C6ADEC19}"/>
              </a:ext>
            </a:extLst>
          </p:cNvPr>
          <p:cNvGraphicFramePr>
            <a:graphicFrameLocks noGrp="1"/>
          </p:cNvGraphicFramePr>
          <p:nvPr>
            <p:extLst>
              <p:ext uri="{D42A27DB-BD31-4B8C-83A1-F6EECF244321}">
                <p14:modId xmlns:p14="http://schemas.microsoft.com/office/powerpoint/2010/main" val="1629995489"/>
              </p:ext>
            </p:extLst>
          </p:nvPr>
        </p:nvGraphicFramePr>
        <p:xfrm>
          <a:off x="3371280" y="2248149"/>
          <a:ext cx="1282700" cy="1692966"/>
        </p:xfrm>
        <a:graphic>
          <a:graphicData uri="http://schemas.openxmlformats.org/drawingml/2006/table">
            <a:tbl>
              <a:tblPr>
                <a:tableStyleId>{5DA37D80-6434-44D0-A028-1B22A696006F}</a:tableStyleId>
              </a:tblPr>
              <a:tblGrid>
                <a:gridCol w="1282700">
                  <a:extLst>
                    <a:ext uri="{9D8B030D-6E8A-4147-A177-3AD203B41FA5}">
                      <a16:colId xmlns:a16="http://schemas.microsoft.com/office/drawing/2014/main" val="2215707263"/>
                    </a:ext>
                  </a:extLst>
                </a:gridCol>
              </a:tblGrid>
              <a:tr h="282161">
                <a:tc>
                  <a:txBody>
                    <a:bodyPr/>
                    <a:lstStyle/>
                    <a:p>
                      <a:pPr algn="ctr" fontAlgn="b">
                        <a:lnSpc>
                          <a:spcPct val="150000"/>
                        </a:lnSpc>
                      </a:pPr>
                      <a:r>
                        <a:rPr lang="en-US" sz="1400" u="none" strike="noStrike">
                          <a:effectLst/>
                        </a:rPr>
                        <a:t>1.000007444</a:t>
                      </a:r>
                      <a:endParaRPr lang="en-US" sz="14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451964505"/>
                  </a:ext>
                </a:extLst>
              </a:tr>
              <a:tr h="282161">
                <a:tc>
                  <a:txBody>
                    <a:bodyPr/>
                    <a:lstStyle/>
                    <a:p>
                      <a:pPr algn="ctr" fontAlgn="b">
                        <a:lnSpc>
                          <a:spcPct val="150000"/>
                        </a:lnSpc>
                      </a:pPr>
                      <a:r>
                        <a:rPr lang="en-US" sz="1400" u="none" strike="noStrike" dirty="0">
                          <a:effectLst/>
                        </a:rPr>
                        <a:t>1.000008769</a:t>
                      </a:r>
                      <a:endParaRPr lang="en-US" sz="1400" b="0" i="0" u="none" strike="noStrike" dirty="0">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881326449"/>
                  </a:ext>
                </a:extLst>
              </a:tr>
              <a:tr h="282161">
                <a:tc>
                  <a:txBody>
                    <a:bodyPr/>
                    <a:lstStyle/>
                    <a:p>
                      <a:pPr algn="ctr" fontAlgn="b">
                        <a:lnSpc>
                          <a:spcPct val="150000"/>
                        </a:lnSpc>
                      </a:pPr>
                      <a:r>
                        <a:rPr lang="en-US" sz="1400" u="none" strike="noStrike">
                          <a:effectLst/>
                        </a:rPr>
                        <a:t>1.000008944</a:t>
                      </a:r>
                      <a:endParaRPr lang="en-US" sz="14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3235821387"/>
                  </a:ext>
                </a:extLst>
              </a:tr>
              <a:tr h="282161">
                <a:tc>
                  <a:txBody>
                    <a:bodyPr/>
                    <a:lstStyle/>
                    <a:p>
                      <a:pPr algn="ctr" fontAlgn="b">
                        <a:lnSpc>
                          <a:spcPct val="150000"/>
                        </a:lnSpc>
                      </a:pPr>
                      <a:r>
                        <a:rPr lang="en-US" sz="1400" u="none" strike="noStrike">
                          <a:effectLst/>
                        </a:rPr>
                        <a:t>1.000007444</a:t>
                      </a:r>
                      <a:endParaRPr lang="en-US" sz="14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771657772"/>
                  </a:ext>
                </a:extLst>
              </a:tr>
              <a:tr h="282161">
                <a:tc>
                  <a:txBody>
                    <a:bodyPr/>
                    <a:lstStyle/>
                    <a:p>
                      <a:pPr algn="ctr" fontAlgn="b">
                        <a:lnSpc>
                          <a:spcPct val="150000"/>
                        </a:lnSpc>
                      </a:pPr>
                      <a:r>
                        <a:rPr lang="en-US" sz="1400" u="none" strike="noStrike">
                          <a:effectLst/>
                        </a:rPr>
                        <a:t>1.000005945</a:t>
                      </a:r>
                      <a:endParaRPr lang="en-US" sz="1400" b="0" i="0" u="none" strike="noStrike">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1020136726"/>
                  </a:ext>
                </a:extLst>
              </a:tr>
              <a:tr h="282161">
                <a:tc>
                  <a:txBody>
                    <a:bodyPr/>
                    <a:lstStyle/>
                    <a:p>
                      <a:pPr algn="ctr" fontAlgn="b">
                        <a:lnSpc>
                          <a:spcPct val="150000"/>
                        </a:lnSpc>
                      </a:pPr>
                      <a:r>
                        <a:rPr lang="en-US" sz="1400" u="none" strike="noStrike" dirty="0">
                          <a:effectLst/>
                        </a:rPr>
                        <a:t>1.000007195</a:t>
                      </a:r>
                      <a:endParaRPr lang="en-US" sz="1400" b="0" i="0" u="none" strike="noStrike" dirty="0">
                        <a:solidFill>
                          <a:srgbClr val="000000"/>
                        </a:solidFill>
                        <a:effectLst/>
                        <a:latin typeface="Arial" panose="020B0604020202020204" pitchFamily="34" charset="0"/>
                      </a:endParaRPr>
                    </a:p>
                  </a:txBody>
                  <a:tcPr marL="9525" marR="9525" marT="9525" marB="0" anchor="b"/>
                </a:tc>
                <a:extLst>
                  <a:ext uri="{0D108BD9-81ED-4DB2-BD59-A6C34878D82A}">
                    <a16:rowId xmlns:a16="http://schemas.microsoft.com/office/drawing/2014/main" val="3602354331"/>
                  </a:ext>
                </a:extLst>
              </a:tr>
            </a:tbl>
          </a:graphicData>
        </a:graphic>
      </p:graphicFrame>
      <p:graphicFrame>
        <p:nvGraphicFramePr>
          <p:cNvPr id="9" name="Table 8">
            <a:extLst>
              <a:ext uri="{FF2B5EF4-FFF2-40B4-BE49-F238E27FC236}">
                <a16:creationId xmlns:a16="http://schemas.microsoft.com/office/drawing/2014/main" id="{76C6DB19-9D16-4FA3-81BA-C1A8C551C29E}"/>
              </a:ext>
            </a:extLst>
          </p:cNvPr>
          <p:cNvGraphicFramePr>
            <a:graphicFrameLocks noGrp="1"/>
          </p:cNvGraphicFramePr>
          <p:nvPr>
            <p:extLst>
              <p:ext uri="{D42A27DB-BD31-4B8C-83A1-F6EECF244321}">
                <p14:modId xmlns:p14="http://schemas.microsoft.com/office/powerpoint/2010/main" val="1654398941"/>
              </p:ext>
            </p:extLst>
          </p:nvPr>
        </p:nvGraphicFramePr>
        <p:xfrm>
          <a:off x="2939195" y="5070851"/>
          <a:ext cx="3429570" cy="816850"/>
        </p:xfrm>
        <a:graphic>
          <a:graphicData uri="http://schemas.openxmlformats.org/drawingml/2006/table">
            <a:tbl>
              <a:tblPr>
                <a:tableStyleId>{5DA37D80-6434-44D0-A028-1B22A696006F}</a:tableStyleId>
              </a:tblPr>
              <a:tblGrid>
                <a:gridCol w="1981914">
                  <a:extLst>
                    <a:ext uri="{9D8B030D-6E8A-4147-A177-3AD203B41FA5}">
                      <a16:colId xmlns:a16="http://schemas.microsoft.com/office/drawing/2014/main" val="763323923"/>
                    </a:ext>
                  </a:extLst>
                </a:gridCol>
                <a:gridCol w="1447656">
                  <a:extLst>
                    <a:ext uri="{9D8B030D-6E8A-4147-A177-3AD203B41FA5}">
                      <a16:colId xmlns:a16="http://schemas.microsoft.com/office/drawing/2014/main" val="74474981"/>
                    </a:ext>
                  </a:extLst>
                </a:gridCol>
              </a:tblGrid>
              <a:tr h="408425">
                <a:tc>
                  <a:txBody>
                    <a:bodyPr/>
                    <a:lstStyle/>
                    <a:p>
                      <a:pPr algn="ctr" fontAlgn="b">
                        <a:lnSpc>
                          <a:spcPct val="150000"/>
                        </a:lnSpc>
                      </a:pPr>
                      <a:r>
                        <a:rPr lang="en-US" sz="1600" b="1" u="none" strike="noStrike" dirty="0">
                          <a:solidFill>
                            <a:schemeClr val="bg1"/>
                          </a:solidFill>
                          <a:effectLst/>
                        </a:rPr>
                        <a:t>Lower </a:t>
                      </a:r>
                      <a:r>
                        <a:rPr lang="en-US" sz="1600" b="1" u="none" strike="noStrike" dirty="0" err="1">
                          <a:solidFill>
                            <a:schemeClr val="bg1"/>
                          </a:solidFill>
                          <a:effectLst/>
                        </a:rPr>
                        <a:t>corr</a:t>
                      </a:r>
                      <a:r>
                        <a:rPr lang="en-US" sz="1600" b="1" u="none" strike="noStrike" dirty="0">
                          <a:solidFill>
                            <a:schemeClr val="bg1"/>
                          </a:solidFill>
                          <a:effectLst/>
                        </a:rPr>
                        <a:t> normal</a:t>
                      </a:r>
                      <a:endParaRPr lang="en-US" sz="1600" b="1" i="0" u="none" strike="noStrike" dirty="0">
                        <a:solidFill>
                          <a:schemeClr val="bg1"/>
                        </a:solidFill>
                        <a:effectLst/>
                        <a:latin typeface="Arial" panose="020B0604020202020204" pitchFamily="34" charset="0"/>
                      </a:endParaRPr>
                    </a:p>
                  </a:txBody>
                  <a:tcPr marL="9525" marR="9525" marT="9525" marB="0" anchor="ctr">
                    <a:solidFill>
                      <a:srgbClr val="2355E1"/>
                    </a:solidFill>
                  </a:tcPr>
                </a:tc>
                <a:tc>
                  <a:txBody>
                    <a:bodyPr/>
                    <a:lstStyle/>
                    <a:p>
                      <a:pPr algn="ctr" fontAlgn="b">
                        <a:lnSpc>
                          <a:spcPct val="150000"/>
                        </a:lnSpc>
                      </a:pPr>
                      <a:r>
                        <a:rPr lang="en-US" sz="1400" b="1" u="none" strike="noStrike" dirty="0">
                          <a:solidFill>
                            <a:schemeClr val="bg1"/>
                          </a:solidFill>
                          <a:effectLst/>
                        </a:rPr>
                        <a:t>1.000005945</a:t>
                      </a:r>
                      <a:endParaRPr lang="en-US" sz="1400" b="1" i="0" u="none" strike="noStrike" dirty="0">
                        <a:solidFill>
                          <a:schemeClr val="bg1"/>
                        </a:solidFill>
                        <a:effectLst/>
                        <a:latin typeface="Arial" panose="020B0604020202020204" pitchFamily="34" charset="0"/>
                      </a:endParaRPr>
                    </a:p>
                  </a:txBody>
                  <a:tcPr marL="9525" marR="9525" marT="9525" marB="0" anchor="ctr">
                    <a:solidFill>
                      <a:srgbClr val="2355E1"/>
                    </a:solidFill>
                  </a:tcPr>
                </a:tc>
                <a:extLst>
                  <a:ext uri="{0D108BD9-81ED-4DB2-BD59-A6C34878D82A}">
                    <a16:rowId xmlns:a16="http://schemas.microsoft.com/office/drawing/2014/main" val="1368360478"/>
                  </a:ext>
                </a:extLst>
              </a:tr>
              <a:tr h="408425">
                <a:tc>
                  <a:txBody>
                    <a:bodyPr/>
                    <a:lstStyle/>
                    <a:p>
                      <a:pPr algn="ctr" fontAlgn="b">
                        <a:lnSpc>
                          <a:spcPct val="150000"/>
                        </a:lnSpc>
                      </a:pPr>
                      <a:r>
                        <a:rPr lang="en-US" sz="1600" b="1" u="none" strike="noStrike" dirty="0">
                          <a:solidFill>
                            <a:schemeClr val="bg1"/>
                          </a:solidFill>
                          <a:effectLst/>
                        </a:rPr>
                        <a:t>Upper </a:t>
                      </a:r>
                      <a:r>
                        <a:rPr lang="en-US" sz="1600" b="1" u="none" strike="noStrike" dirty="0" err="1">
                          <a:solidFill>
                            <a:schemeClr val="bg1"/>
                          </a:solidFill>
                          <a:effectLst/>
                        </a:rPr>
                        <a:t>corr</a:t>
                      </a:r>
                      <a:r>
                        <a:rPr lang="en-US" sz="1600" b="1" u="none" strike="noStrike" dirty="0">
                          <a:solidFill>
                            <a:schemeClr val="bg1"/>
                          </a:solidFill>
                          <a:effectLst/>
                        </a:rPr>
                        <a:t> normal</a:t>
                      </a:r>
                      <a:endParaRPr lang="en-US" sz="1600" b="1" i="0" u="none" strike="noStrike" dirty="0">
                        <a:solidFill>
                          <a:schemeClr val="bg1"/>
                        </a:solidFill>
                        <a:effectLst/>
                        <a:latin typeface="Arial" panose="020B0604020202020204" pitchFamily="34" charset="0"/>
                      </a:endParaRPr>
                    </a:p>
                  </a:txBody>
                  <a:tcPr marL="9525" marR="9525" marT="9525" marB="0" anchor="ctr">
                    <a:solidFill>
                      <a:srgbClr val="2355E1"/>
                    </a:solidFill>
                  </a:tcPr>
                </a:tc>
                <a:tc>
                  <a:txBody>
                    <a:bodyPr/>
                    <a:lstStyle/>
                    <a:p>
                      <a:pPr algn="ctr" fontAlgn="b">
                        <a:lnSpc>
                          <a:spcPct val="150000"/>
                        </a:lnSpc>
                      </a:pPr>
                      <a:r>
                        <a:rPr lang="en-US" sz="1400" b="1" u="none" strike="noStrike" dirty="0">
                          <a:solidFill>
                            <a:schemeClr val="bg1"/>
                          </a:solidFill>
                          <a:effectLst/>
                        </a:rPr>
                        <a:t>1.000008944</a:t>
                      </a:r>
                      <a:endParaRPr lang="en-US" sz="1400" b="1" i="0" u="none" strike="noStrike" dirty="0">
                        <a:solidFill>
                          <a:schemeClr val="bg1"/>
                        </a:solidFill>
                        <a:effectLst/>
                        <a:latin typeface="Arial" panose="020B0604020202020204" pitchFamily="34" charset="0"/>
                      </a:endParaRPr>
                    </a:p>
                  </a:txBody>
                  <a:tcPr marL="9525" marR="9525" marT="9525" marB="0" anchor="ctr">
                    <a:solidFill>
                      <a:srgbClr val="2355E1"/>
                    </a:solidFill>
                  </a:tcPr>
                </a:tc>
                <a:extLst>
                  <a:ext uri="{0D108BD9-81ED-4DB2-BD59-A6C34878D82A}">
                    <a16:rowId xmlns:a16="http://schemas.microsoft.com/office/drawing/2014/main" val="4221803775"/>
                  </a:ext>
                </a:extLst>
              </a:tr>
            </a:tbl>
          </a:graphicData>
        </a:graphic>
      </p:graphicFrame>
      <p:sp>
        <p:nvSpPr>
          <p:cNvPr id="11" name="Title 1">
            <a:extLst>
              <a:ext uri="{FF2B5EF4-FFF2-40B4-BE49-F238E27FC236}">
                <a16:creationId xmlns:a16="http://schemas.microsoft.com/office/drawing/2014/main" id="{DD84D0D7-9E99-47A4-8665-0FF5AB729163}"/>
              </a:ext>
            </a:extLst>
          </p:cNvPr>
          <p:cNvSpPr>
            <a:spLocks noGrp="1"/>
          </p:cNvSpPr>
          <p:nvPr>
            <p:ph type="title"/>
          </p:nvPr>
        </p:nvSpPr>
        <p:spPr>
          <a:xfrm>
            <a:off x="457200" y="274638"/>
            <a:ext cx="8229600" cy="1143000"/>
          </a:xfrm>
        </p:spPr>
        <p:txBody>
          <a:bodyPr/>
          <a:lstStyle/>
          <a:p>
            <a:r>
              <a:rPr lang="en-US" cap="small" dirty="0">
                <a:solidFill>
                  <a:srgbClr val="334744"/>
                </a:solidFill>
                <a:latin typeface="Corbel" panose="020B0503020204020204" pitchFamily="34" charset="0"/>
              </a:rPr>
              <a:t>Flare - Learning</a:t>
            </a:r>
            <a:endParaRPr lang="en-US" dirty="0">
              <a:latin typeface="Corbel" panose="020B0503020204020204" pitchFamily="34" charset="0"/>
            </a:endParaRPr>
          </a:p>
        </p:txBody>
      </p:sp>
      <p:sp>
        <p:nvSpPr>
          <p:cNvPr id="15" name="Date Placeholder 14">
            <a:extLst>
              <a:ext uri="{FF2B5EF4-FFF2-40B4-BE49-F238E27FC236}">
                <a16:creationId xmlns:a16="http://schemas.microsoft.com/office/drawing/2014/main" id="{5B430CF3-FEC6-49B8-8484-86E9D698F31B}"/>
              </a:ext>
            </a:extLst>
          </p:cNvPr>
          <p:cNvSpPr>
            <a:spLocks noGrp="1"/>
          </p:cNvSpPr>
          <p:nvPr>
            <p:ph type="dt" sz="half" idx="10"/>
          </p:nvPr>
        </p:nvSpPr>
        <p:spPr/>
        <p:txBody>
          <a:bodyPr/>
          <a:lstStyle/>
          <a:p>
            <a:fld id="{236AD37D-A416-4953-B428-9E0E5A0B5CD3}" type="datetime1">
              <a:rPr lang="en-US" smtClean="0"/>
              <a:t>10/3/2019</a:t>
            </a:fld>
            <a:endParaRPr lang="en-US" dirty="0"/>
          </a:p>
        </p:txBody>
      </p:sp>
      <p:sp>
        <p:nvSpPr>
          <p:cNvPr id="16" name="Slide Number Placeholder 15">
            <a:extLst>
              <a:ext uri="{FF2B5EF4-FFF2-40B4-BE49-F238E27FC236}">
                <a16:creationId xmlns:a16="http://schemas.microsoft.com/office/drawing/2014/main" id="{1FAEA76D-6CC4-427F-B92F-28FA05C85A10}"/>
              </a:ext>
            </a:extLst>
          </p:cNvPr>
          <p:cNvSpPr>
            <a:spLocks noGrp="1"/>
          </p:cNvSpPr>
          <p:nvPr>
            <p:ph type="sldNum" sz="quarter" idx="12"/>
          </p:nvPr>
        </p:nvSpPr>
        <p:spPr/>
        <p:txBody>
          <a:bodyPr/>
          <a:lstStyle/>
          <a:p>
            <a:fld id="{8C0C0C1D-488F-431E-BEAD-2CAAB816BF8B}" type="slidenum">
              <a:rPr lang="en-US" smtClean="0"/>
              <a:pPr/>
              <a:t>31</a:t>
            </a:fld>
            <a:endParaRPr lang="en-US" dirty="0"/>
          </a:p>
        </p:txBody>
      </p:sp>
    </p:spTree>
    <p:extLst>
      <p:ext uri="{BB962C8B-B14F-4D97-AF65-F5344CB8AC3E}">
        <p14:creationId xmlns:p14="http://schemas.microsoft.com/office/powerpoint/2010/main" val="1300925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369146C-955B-466D-A031-B326A0DD0C32}"/>
              </a:ext>
            </a:extLst>
          </p:cNvPr>
          <p:cNvSpPr/>
          <p:nvPr/>
        </p:nvSpPr>
        <p:spPr>
          <a:xfrm>
            <a:off x="609600" y="1371600"/>
            <a:ext cx="8153400" cy="4800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TextBox 4">
            <a:extLst>
              <a:ext uri="{FF2B5EF4-FFF2-40B4-BE49-F238E27FC236}">
                <a16:creationId xmlns:a16="http://schemas.microsoft.com/office/drawing/2014/main" id="{FD04F2FC-2B4B-4BFC-B508-02C94E54F26E}"/>
              </a:ext>
            </a:extLst>
          </p:cNvPr>
          <p:cNvSpPr txBox="1"/>
          <p:nvPr/>
        </p:nvSpPr>
        <p:spPr>
          <a:xfrm>
            <a:off x="762000" y="1512788"/>
            <a:ext cx="7393371" cy="707886"/>
          </a:xfrm>
          <a:prstGeom prst="rect">
            <a:avLst/>
          </a:prstGeom>
          <a:noFill/>
        </p:spPr>
        <p:txBody>
          <a:bodyPr wrap="none" rtlCol="0">
            <a:spAutoFit/>
          </a:bodyPr>
          <a:lstStyle/>
          <a:p>
            <a:pPr marL="342900" indent="-342900">
              <a:buClr>
                <a:srgbClr val="C00000"/>
              </a:buClr>
              <a:buFont typeface="Wingdings" panose="05000000000000000000" pitchFamily="2" charset="2"/>
              <a:buChar char="§"/>
            </a:pPr>
            <a:r>
              <a:rPr lang="en-US" sz="2000" b="1" dirty="0">
                <a:latin typeface="Corbel" panose="020B0503020204020204" pitchFamily="34" charset="0"/>
              </a:rPr>
              <a:t>Estimate the PDFs using the parameters of normal profile and </a:t>
            </a:r>
          </a:p>
          <a:p>
            <a:pPr marL="342900" indent="-342900">
              <a:buClr>
                <a:srgbClr val="C00000"/>
              </a:buClr>
              <a:buFont typeface="Wingdings" panose="05000000000000000000" pitchFamily="2" charset="2"/>
              <a:buChar char="§"/>
            </a:pPr>
            <a:r>
              <a:rPr lang="en-US" sz="2000" b="1" dirty="0">
                <a:latin typeface="Corbel" panose="020B0503020204020204" pitchFamily="34" charset="0"/>
              </a:rPr>
              <a:t>Calculate the </a:t>
            </a:r>
            <a:r>
              <a:rPr lang="en-US" sz="2000" b="1" dirty="0" err="1">
                <a:latin typeface="Corbel" panose="020B0503020204020204" pitchFamily="34" charset="0"/>
              </a:rPr>
              <a:t>correntropies</a:t>
            </a:r>
            <a:r>
              <a:rPr lang="en-US" sz="2000" b="1" dirty="0">
                <a:latin typeface="Corbel" panose="020B0503020204020204" pitchFamily="34" charset="0"/>
              </a:rPr>
              <a:t> using equations mentioned before.</a:t>
            </a:r>
          </a:p>
        </p:txBody>
      </p:sp>
      <p:sp>
        <p:nvSpPr>
          <p:cNvPr id="6" name="TextBox 5">
            <a:extLst>
              <a:ext uri="{FF2B5EF4-FFF2-40B4-BE49-F238E27FC236}">
                <a16:creationId xmlns:a16="http://schemas.microsoft.com/office/drawing/2014/main" id="{14AFF8B5-7B29-4D13-9284-765AE2844023}"/>
              </a:ext>
            </a:extLst>
          </p:cNvPr>
          <p:cNvSpPr txBox="1"/>
          <p:nvPr/>
        </p:nvSpPr>
        <p:spPr>
          <a:xfrm>
            <a:off x="782037" y="2517591"/>
            <a:ext cx="7353295" cy="707886"/>
          </a:xfrm>
          <a:prstGeom prst="rect">
            <a:avLst/>
          </a:prstGeom>
          <a:noFill/>
        </p:spPr>
        <p:txBody>
          <a:bodyPr wrap="none" rtlCol="0">
            <a:spAutoFit/>
          </a:bodyPr>
          <a:lstStyle/>
          <a:p>
            <a:pPr marL="342900" indent="-342900">
              <a:buClr>
                <a:srgbClr val="C00000"/>
              </a:buClr>
              <a:buFont typeface="Wingdings" panose="05000000000000000000" pitchFamily="2" charset="2"/>
              <a:buChar char="§"/>
            </a:pPr>
            <a:r>
              <a:rPr lang="en-US" sz="2000" b="1" dirty="0">
                <a:latin typeface="Corbel" panose="020B0503020204020204" pitchFamily="34" charset="0"/>
              </a:rPr>
              <a:t>Compare the </a:t>
            </a:r>
            <a:r>
              <a:rPr lang="en-US" sz="2000" b="1" dirty="0" err="1">
                <a:latin typeface="Corbel" panose="020B0503020204020204" pitchFamily="34" charset="0"/>
              </a:rPr>
              <a:t>correntropies</a:t>
            </a:r>
            <a:r>
              <a:rPr lang="en-US" sz="2000" b="1" dirty="0">
                <a:latin typeface="Corbel" panose="020B0503020204020204" pitchFamily="34" charset="0"/>
              </a:rPr>
              <a:t> against the decision </a:t>
            </a:r>
            <a:r>
              <a:rPr lang="en-US" sz="2000" b="1" dirty="0" err="1">
                <a:latin typeface="Corbel" panose="020B0503020204020204" pitchFamily="34" charset="0"/>
              </a:rPr>
              <a:t>correntropies</a:t>
            </a:r>
            <a:r>
              <a:rPr lang="en-US" sz="2000" b="1" dirty="0">
                <a:latin typeface="Corbel" panose="020B0503020204020204" pitchFamily="34" charset="0"/>
              </a:rPr>
              <a:t> </a:t>
            </a:r>
          </a:p>
          <a:p>
            <a:pPr>
              <a:buClr>
                <a:srgbClr val="C00000"/>
              </a:buClr>
            </a:pPr>
            <a:r>
              <a:rPr lang="en-US" sz="2000" b="1" dirty="0">
                <a:latin typeface="Corbel" panose="020B0503020204020204" pitchFamily="34" charset="0"/>
              </a:rPr>
              <a:t>       using,</a:t>
            </a:r>
          </a:p>
        </p:txBody>
      </p:sp>
      <p:pic>
        <p:nvPicPr>
          <p:cNvPr id="7" name="Picture 6">
            <a:extLst>
              <a:ext uri="{FF2B5EF4-FFF2-40B4-BE49-F238E27FC236}">
                <a16:creationId xmlns:a16="http://schemas.microsoft.com/office/drawing/2014/main" id="{3210712E-2101-47B8-B75F-B3C19F577289}"/>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1427785" y="3522394"/>
            <a:ext cx="6876136" cy="1468506"/>
          </a:xfrm>
          <a:prstGeom prst="rect">
            <a:avLst/>
          </a:prstGeom>
        </p:spPr>
      </p:pic>
      <p:sp>
        <p:nvSpPr>
          <p:cNvPr id="8" name="Rectangle 7">
            <a:extLst>
              <a:ext uri="{FF2B5EF4-FFF2-40B4-BE49-F238E27FC236}">
                <a16:creationId xmlns:a16="http://schemas.microsoft.com/office/drawing/2014/main" id="{E4D93FE9-9693-4B43-BB72-AD25D48F97A2}"/>
              </a:ext>
            </a:extLst>
          </p:cNvPr>
          <p:cNvSpPr/>
          <p:nvPr/>
        </p:nvSpPr>
        <p:spPr>
          <a:xfrm>
            <a:off x="3276600" y="5163234"/>
            <a:ext cx="5381226" cy="646331"/>
          </a:xfrm>
          <a:prstGeom prst="rect">
            <a:avLst/>
          </a:prstGeom>
        </p:spPr>
        <p:txBody>
          <a:bodyPr wrap="square">
            <a:spAutoFit/>
          </a:bodyPr>
          <a:lstStyle/>
          <a:p>
            <a:r>
              <a:rPr lang="en-US" i="1" dirty="0">
                <a:solidFill>
                  <a:schemeClr val="accent6">
                    <a:lumMod val="75000"/>
                  </a:schemeClr>
                </a:solidFill>
              </a:rPr>
              <a:t>After the executing the model with an instance, the instance is immediately discarded. </a:t>
            </a:r>
          </a:p>
        </p:txBody>
      </p:sp>
      <p:sp>
        <p:nvSpPr>
          <p:cNvPr id="12" name="Title 1">
            <a:extLst>
              <a:ext uri="{FF2B5EF4-FFF2-40B4-BE49-F238E27FC236}">
                <a16:creationId xmlns:a16="http://schemas.microsoft.com/office/drawing/2014/main" id="{7F638DB7-CD4B-4B0F-BF0E-046FF95E8CD2}"/>
              </a:ext>
            </a:extLst>
          </p:cNvPr>
          <p:cNvSpPr>
            <a:spLocks noGrp="1"/>
          </p:cNvSpPr>
          <p:nvPr>
            <p:ph type="title"/>
          </p:nvPr>
        </p:nvSpPr>
        <p:spPr>
          <a:xfrm>
            <a:off x="457200" y="274638"/>
            <a:ext cx="8229600" cy="1143000"/>
          </a:xfrm>
        </p:spPr>
        <p:txBody>
          <a:bodyPr/>
          <a:lstStyle/>
          <a:p>
            <a:r>
              <a:rPr lang="en-US" cap="small" dirty="0">
                <a:solidFill>
                  <a:srgbClr val="334744"/>
                </a:solidFill>
                <a:latin typeface="Corbel" panose="020B0503020204020204" pitchFamily="34" charset="0"/>
              </a:rPr>
              <a:t>Flare – During execution</a:t>
            </a:r>
            <a:endParaRPr lang="en-US" dirty="0">
              <a:latin typeface="Corbel" panose="020B0503020204020204" pitchFamily="34" charset="0"/>
            </a:endParaRPr>
          </a:p>
        </p:txBody>
      </p:sp>
      <p:sp>
        <p:nvSpPr>
          <p:cNvPr id="14" name="Date Placeholder 13">
            <a:extLst>
              <a:ext uri="{FF2B5EF4-FFF2-40B4-BE49-F238E27FC236}">
                <a16:creationId xmlns:a16="http://schemas.microsoft.com/office/drawing/2014/main" id="{16C47D34-FFA0-46D3-9401-FB5DA32BF818}"/>
              </a:ext>
            </a:extLst>
          </p:cNvPr>
          <p:cNvSpPr>
            <a:spLocks noGrp="1"/>
          </p:cNvSpPr>
          <p:nvPr>
            <p:ph type="dt" sz="half" idx="10"/>
          </p:nvPr>
        </p:nvSpPr>
        <p:spPr/>
        <p:txBody>
          <a:bodyPr/>
          <a:lstStyle/>
          <a:p>
            <a:fld id="{2743D9EB-B8AE-41E8-8B6C-62DAF4758777}" type="datetime1">
              <a:rPr lang="en-US" smtClean="0"/>
              <a:t>10/3/2019</a:t>
            </a:fld>
            <a:endParaRPr lang="en-US" dirty="0"/>
          </a:p>
        </p:txBody>
      </p:sp>
      <p:sp>
        <p:nvSpPr>
          <p:cNvPr id="15" name="Slide Number Placeholder 14">
            <a:extLst>
              <a:ext uri="{FF2B5EF4-FFF2-40B4-BE49-F238E27FC236}">
                <a16:creationId xmlns:a16="http://schemas.microsoft.com/office/drawing/2014/main" id="{BC27DC41-6438-4DB6-8020-4E21C568997B}"/>
              </a:ext>
            </a:extLst>
          </p:cNvPr>
          <p:cNvSpPr>
            <a:spLocks noGrp="1"/>
          </p:cNvSpPr>
          <p:nvPr>
            <p:ph type="sldNum" sz="quarter" idx="12"/>
          </p:nvPr>
        </p:nvSpPr>
        <p:spPr/>
        <p:txBody>
          <a:bodyPr/>
          <a:lstStyle/>
          <a:p>
            <a:fld id="{8C0C0C1D-488F-431E-BEAD-2CAAB816BF8B}" type="slidenum">
              <a:rPr lang="en-US" smtClean="0"/>
              <a:pPr/>
              <a:t>32</a:t>
            </a:fld>
            <a:endParaRPr lang="en-US" dirty="0"/>
          </a:p>
        </p:txBody>
      </p:sp>
    </p:spTree>
    <p:extLst>
      <p:ext uri="{BB962C8B-B14F-4D97-AF65-F5344CB8AC3E}">
        <p14:creationId xmlns:p14="http://schemas.microsoft.com/office/powerpoint/2010/main" val="7995798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B0353-884B-4232-B464-6BFE693BEB02}"/>
              </a:ext>
            </a:extLst>
          </p:cNvPr>
          <p:cNvSpPr>
            <a:spLocks noGrp="1"/>
          </p:cNvSpPr>
          <p:nvPr>
            <p:ph type="title"/>
          </p:nvPr>
        </p:nvSpPr>
        <p:spPr/>
        <p:txBody>
          <a:bodyPr/>
          <a:lstStyle/>
          <a:p>
            <a:r>
              <a:rPr lang="en-US" cap="small" dirty="0">
                <a:solidFill>
                  <a:srgbClr val="334744"/>
                </a:solidFill>
                <a:latin typeface="Corbel" panose="020B0503020204020204" pitchFamily="34" charset="0"/>
              </a:rPr>
              <a:t>results</a:t>
            </a:r>
          </a:p>
        </p:txBody>
      </p:sp>
      <p:sp>
        <p:nvSpPr>
          <p:cNvPr id="4" name="TextBox 3">
            <a:extLst>
              <a:ext uri="{FF2B5EF4-FFF2-40B4-BE49-F238E27FC236}">
                <a16:creationId xmlns:a16="http://schemas.microsoft.com/office/drawing/2014/main" id="{E3B025F1-B8F4-4618-94BE-1D535CAD28E9}"/>
              </a:ext>
            </a:extLst>
          </p:cNvPr>
          <p:cNvSpPr txBox="1"/>
          <p:nvPr/>
        </p:nvSpPr>
        <p:spPr>
          <a:xfrm>
            <a:off x="591207" y="1143000"/>
            <a:ext cx="8305800" cy="2671309"/>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398463" lvl="1" indent="-398463" algn="just">
              <a:lnSpc>
                <a:spcPct val="150000"/>
              </a:lnSpc>
              <a:buClr>
                <a:srgbClr val="EF642D"/>
              </a:buClr>
              <a:buSzPct val="150000"/>
              <a:buFont typeface="Wingdings" pitchFamily="2" charset="2"/>
              <a:buChar char="§"/>
            </a:pPr>
            <a:r>
              <a:rPr lang="en-US" sz="2400" dirty="0">
                <a:solidFill>
                  <a:srgbClr val="C00000"/>
                </a:solidFill>
                <a:latin typeface="Berlin Sans FB" pitchFamily="34" charset="0"/>
                <a:ea typeface="Arial Unicode MS" pitchFamily="34" charset="-128"/>
                <a:cs typeface="Arial Unicode MS" pitchFamily="34" charset="-128"/>
              </a:rPr>
              <a:t>Flare Performance Evaluation</a:t>
            </a:r>
          </a:p>
          <a:p>
            <a:pPr marL="855663" lvl="2" indent="-398463" algn="just">
              <a:lnSpc>
                <a:spcPct val="150000"/>
              </a:lnSpc>
              <a:buClr>
                <a:srgbClr val="EF642D"/>
              </a:buClr>
              <a:buSzPct val="150000"/>
              <a:buFont typeface="Wingdings" pitchFamily="2" charset="2"/>
              <a:buChar char="§"/>
            </a:pPr>
            <a:r>
              <a:rPr lang="en-US" dirty="0">
                <a:solidFill>
                  <a:srgbClr val="334744"/>
                </a:solidFill>
                <a:latin typeface="Berlin Sans FB" pitchFamily="34" charset="0"/>
                <a:ea typeface="Arial Unicode MS" pitchFamily="34" charset="-128"/>
                <a:cs typeface="Arial Unicode MS" pitchFamily="34" charset="-128"/>
              </a:rPr>
              <a:t>To evaluate the performance of Flare, we performed benchmarks,</a:t>
            </a:r>
          </a:p>
          <a:p>
            <a:pPr marL="1312863" lvl="3" indent="-398463" algn="just">
              <a:lnSpc>
                <a:spcPct val="150000"/>
              </a:lnSpc>
              <a:buClr>
                <a:srgbClr val="EF642D"/>
              </a:buClr>
              <a:buSzPct val="150000"/>
              <a:buFont typeface="Wingdings" pitchFamily="2" charset="2"/>
              <a:buChar char="§"/>
            </a:pPr>
            <a:r>
              <a:rPr lang="en-US" dirty="0">
                <a:solidFill>
                  <a:srgbClr val="334744"/>
                </a:solidFill>
                <a:latin typeface="Berlin Sans FB" pitchFamily="34" charset="0"/>
                <a:ea typeface="Arial Unicode MS" pitchFamily="34" charset="-128"/>
                <a:cs typeface="Arial Unicode MS" pitchFamily="34" charset="-128"/>
              </a:rPr>
              <a:t>On a Raspberry Pi 3 Model B, 1.2 GHz and 1GB RAM (Substation </a:t>
            </a:r>
            <a:r>
              <a:rPr lang="en-US" dirty="0" err="1">
                <a:solidFill>
                  <a:srgbClr val="334744"/>
                </a:solidFill>
                <a:latin typeface="Berlin Sans FB" pitchFamily="34" charset="0"/>
                <a:ea typeface="Arial Unicode MS" pitchFamily="34" charset="-128"/>
                <a:cs typeface="Arial Unicode MS" pitchFamily="34" charset="-128"/>
              </a:rPr>
              <a:t>Depl</a:t>
            </a:r>
            <a:r>
              <a:rPr lang="en-US" dirty="0">
                <a:solidFill>
                  <a:srgbClr val="334744"/>
                </a:solidFill>
                <a:latin typeface="Berlin Sans FB" pitchFamily="34" charset="0"/>
                <a:ea typeface="Arial Unicode MS" pitchFamily="34" charset="-128"/>
                <a:cs typeface="Arial Unicode MS" pitchFamily="34" charset="-128"/>
              </a:rPr>
              <a:t>)</a:t>
            </a:r>
          </a:p>
          <a:p>
            <a:pPr marL="1312863" lvl="3" indent="-398463" algn="just">
              <a:lnSpc>
                <a:spcPct val="150000"/>
              </a:lnSpc>
              <a:buClr>
                <a:srgbClr val="EF642D"/>
              </a:buClr>
              <a:buSzPct val="150000"/>
              <a:buFont typeface="Wingdings" pitchFamily="2" charset="2"/>
              <a:buChar char="§"/>
            </a:pPr>
            <a:r>
              <a:rPr lang="en-US" dirty="0">
                <a:solidFill>
                  <a:srgbClr val="334744"/>
                </a:solidFill>
                <a:latin typeface="Berlin Sans FB" pitchFamily="34" charset="0"/>
                <a:ea typeface="Arial Unicode MS" pitchFamily="34" charset="-128"/>
                <a:cs typeface="Arial Unicode MS" pitchFamily="34" charset="-128"/>
              </a:rPr>
              <a:t>A Windows 10 running on an Intel Core i7 CPU 870, 2.93 GHz with 8GM (Central </a:t>
            </a:r>
            <a:r>
              <a:rPr lang="en-US" dirty="0" err="1">
                <a:solidFill>
                  <a:srgbClr val="334744"/>
                </a:solidFill>
                <a:latin typeface="Berlin Sans FB" pitchFamily="34" charset="0"/>
                <a:ea typeface="Arial Unicode MS" pitchFamily="34" charset="-128"/>
                <a:cs typeface="Arial Unicode MS" pitchFamily="34" charset="-128"/>
              </a:rPr>
              <a:t>Depl</a:t>
            </a:r>
            <a:r>
              <a:rPr lang="en-US" dirty="0">
                <a:solidFill>
                  <a:srgbClr val="334744"/>
                </a:solidFill>
                <a:latin typeface="Berlin Sans FB" pitchFamily="34" charset="0"/>
                <a:ea typeface="Arial Unicode MS" pitchFamily="34" charset="-128"/>
                <a:cs typeface="Arial Unicode MS" pitchFamily="34" charset="-128"/>
              </a:rPr>
              <a:t>)</a:t>
            </a:r>
          </a:p>
          <a:p>
            <a:pPr marL="855663" lvl="2" indent="-398463" algn="just">
              <a:lnSpc>
                <a:spcPct val="150000"/>
              </a:lnSpc>
              <a:buClr>
                <a:srgbClr val="EF642D"/>
              </a:buClr>
              <a:buSzPct val="150000"/>
              <a:buFont typeface="Wingdings" pitchFamily="2" charset="2"/>
              <a:buChar char="§"/>
            </a:pPr>
            <a:r>
              <a:rPr lang="en-US" dirty="0">
                <a:solidFill>
                  <a:srgbClr val="334744"/>
                </a:solidFill>
                <a:latin typeface="Berlin Sans FB" pitchFamily="34" charset="0"/>
                <a:ea typeface="Arial Unicode MS" pitchFamily="34" charset="-128"/>
                <a:cs typeface="Arial Unicode MS" pitchFamily="34" charset="-128"/>
              </a:rPr>
              <a:t>Complete implementation is done in Python.</a:t>
            </a:r>
          </a:p>
        </p:txBody>
      </p:sp>
      <p:pic>
        <p:nvPicPr>
          <p:cNvPr id="5" name="Picture 4">
            <a:extLst>
              <a:ext uri="{FF2B5EF4-FFF2-40B4-BE49-F238E27FC236}">
                <a16:creationId xmlns:a16="http://schemas.microsoft.com/office/drawing/2014/main" id="{86BF1B63-2C6A-4CA7-9C85-2207C9D7B8D3}"/>
              </a:ext>
            </a:extLst>
          </p:cNvPr>
          <p:cNvPicPr>
            <a:picLocks noChangeAspect="1"/>
          </p:cNvPicPr>
          <p:nvPr/>
        </p:nvPicPr>
        <p:blipFill>
          <a:blip r:embed="rId2"/>
          <a:stretch>
            <a:fillRect/>
          </a:stretch>
        </p:blipFill>
        <p:spPr>
          <a:xfrm>
            <a:off x="4684986" y="3852863"/>
            <a:ext cx="4154213" cy="969940"/>
          </a:xfrm>
          <a:prstGeom prst="rect">
            <a:avLst/>
          </a:prstGeom>
        </p:spPr>
        <p:style>
          <a:lnRef idx="1">
            <a:schemeClr val="accent6"/>
          </a:lnRef>
          <a:fillRef idx="3">
            <a:schemeClr val="accent6"/>
          </a:fillRef>
          <a:effectRef idx="2">
            <a:schemeClr val="accent6"/>
          </a:effectRef>
          <a:fontRef idx="minor">
            <a:schemeClr val="lt1"/>
          </a:fontRef>
        </p:style>
      </p:pic>
      <p:sp>
        <p:nvSpPr>
          <p:cNvPr id="6" name="TextBox 5">
            <a:extLst>
              <a:ext uri="{FF2B5EF4-FFF2-40B4-BE49-F238E27FC236}">
                <a16:creationId xmlns:a16="http://schemas.microsoft.com/office/drawing/2014/main" id="{5615E6F4-C51F-416C-880C-131361F25831}"/>
              </a:ext>
            </a:extLst>
          </p:cNvPr>
          <p:cNvSpPr txBox="1"/>
          <p:nvPr/>
        </p:nvSpPr>
        <p:spPr>
          <a:xfrm>
            <a:off x="533400" y="4822803"/>
            <a:ext cx="8305800" cy="1477328"/>
          </a:xfrm>
          <a:prstGeom prst="rect">
            <a:avLst/>
          </a:prstGeom>
          <a:solidFill>
            <a:schemeClr val="tx1"/>
          </a:solidFill>
        </p:spPr>
        <p:txBody>
          <a:bodyPr wrap="square" rtlCol="0">
            <a:spAutoFit/>
          </a:bodyPr>
          <a:lstStyle/>
          <a:p>
            <a:pPr algn="ctr"/>
            <a:r>
              <a:rPr lang="en-US" b="1" dirty="0">
                <a:solidFill>
                  <a:schemeClr val="accent5">
                    <a:lumMod val="20000"/>
                    <a:lumOff val="80000"/>
                  </a:schemeClr>
                </a:solidFill>
                <a:latin typeface="Corbel" panose="020B0503020204020204" pitchFamily="34" charset="0"/>
              </a:rPr>
              <a:t>The </a:t>
            </a:r>
            <a:r>
              <a:rPr lang="en-US" b="1" dirty="0">
                <a:solidFill>
                  <a:srgbClr val="FFC000"/>
                </a:solidFill>
                <a:latin typeface="Corbel" panose="020B0503020204020204" pitchFamily="34" charset="0"/>
              </a:rPr>
              <a:t>DR, FAR </a:t>
            </a:r>
            <a:r>
              <a:rPr lang="en-US" b="1" dirty="0">
                <a:solidFill>
                  <a:schemeClr val="accent5">
                    <a:lumMod val="20000"/>
                    <a:lumOff val="80000"/>
                  </a:schemeClr>
                </a:solidFill>
                <a:latin typeface="Corbel" panose="020B0503020204020204" pitchFamily="34" charset="0"/>
              </a:rPr>
              <a:t>represents the </a:t>
            </a:r>
            <a:r>
              <a:rPr lang="en-US" b="1" dirty="0" err="1">
                <a:solidFill>
                  <a:schemeClr val="accent5">
                    <a:lumMod val="20000"/>
                    <a:lumOff val="80000"/>
                  </a:schemeClr>
                </a:solidFill>
                <a:latin typeface="Corbel" panose="020B0503020204020204" pitchFamily="34" charset="0"/>
              </a:rPr>
              <a:t>accurac</a:t>
            </a:r>
            <a:r>
              <a:rPr lang="en-US" b="1" dirty="0">
                <a:solidFill>
                  <a:schemeClr val="accent5">
                    <a:lumMod val="20000"/>
                    <a:lumOff val="80000"/>
                  </a:schemeClr>
                </a:solidFill>
                <a:latin typeface="Corbel" panose="020B0503020204020204" pitchFamily="34" charset="0"/>
              </a:rPr>
              <a:t> and error of Flare, respectively. The</a:t>
            </a:r>
          </a:p>
          <a:p>
            <a:pPr algn="ctr"/>
            <a:r>
              <a:rPr lang="en-US" b="1" dirty="0">
                <a:solidFill>
                  <a:schemeClr val="accent5">
                    <a:lumMod val="20000"/>
                    <a:lumOff val="80000"/>
                  </a:schemeClr>
                </a:solidFill>
                <a:latin typeface="Corbel" panose="020B0503020204020204" pitchFamily="34" charset="0"/>
              </a:rPr>
              <a:t>FAR is the average of two errors, the </a:t>
            </a:r>
            <a:r>
              <a:rPr lang="en-US" b="1" dirty="0">
                <a:solidFill>
                  <a:srgbClr val="FFC000"/>
                </a:solidFill>
                <a:latin typeface="Corbel" panose="020B0503020204020204" pitchFamily="34" charset="0"/>
              </a:rPr>
              <a:t>False Positive Rate (FPR) </a:t>
            </a:r>
            <a:r>
              <a:rPr lang="en-US" b="1" dirty="0">
                <a:solidFill>
                  <a:schemeClr val="accent5">
                    <a:lumMod val="20000"/>
                    <a:lumOff val="80000"/>
                  </a:schemeClr>
                </a:solidFill>
                <a:latin typeface="Corbel" panose="020B0503020204020204" pitchFamily="34" charset="0"/>
              </a:rPr>
              <a:t>and </a:t>
            </a:r>
            <a:r>
              <a:rPr lang="en-US" b="1" dirty="0">
                <a:solidFill>
                  <a:srgbClr val="FFC000"/>
                </a:solidFill>
                <a:latin typeface="Corbel" panose="020B0503020204020204" pitchFamily="34" charset="0"/>
              </a:rPr>
              <a:t>False</a:t>
            </a:r>
          </a:p>
          <a:p>
            <a:pPr algn="ctr"/>
            <a:r>
              <a:rPr lang="en-US" b="1" dirty="0">
                <a:solidFill>
                  <a:srgbClr val="FFC000"/>
                </a:solidFill>
                <a:latin typeface="Corbel" panose="020B0503020204020204" pitchFamily="34" charset="0"/>
              </a:rPr>
              <a:t>Negative Rate (FNR). </a:t>
            </a:r>
          </a:p>
          <a:p>
            <a:pPr algn="ctr"/>
            <a:r>
              <a:rPr lang="en-US" b="1" dirty="0">
                <a:solidFill>
                  <a:schemeClr val="bg1"/>
                </a:solidFill>
                <a:latin typeface="Corbel" panose="020B0503020204020204" pitchFamily="34" charset="0"/>
              </a:rPr>
              <a:t>FAR</a:t>
            </a:r>
            <a:r>
              <a:rPr lang="en-US" b="1" dirty="0">
                <a:solidFill>
                  <a:schemeClr val="accent5">
                    <a:lumMod val="20000"/>
                    <a:lumOff val="80000"/>
                  </a:schemeClr>
                </a:solidFill>
                <a:latin typeface="Corbel" panose="020B0503020204020204" pitchFamily="34" charset="0"/>
              </a:rPr>
              <a:t> can well indicate the capacity of Flare to incorrectly detect normal behavior as abnormal and abnormal behavior as normal, respectively </a:t>
            </a:r>
            <a:r>
              <a:rPr lang="en-US" b="1" dirty="0">
                <a:solidFill>
                  <a:schemeClr val="bg1"/>
                </a:solidFill>
                <a:latin typeface="Corbel" panose="020B0503020204020204" pitchFamily="34" charset="0"/>
              </a:rPr>
              <a:t>(Haider, 2018).</a:t>
            </a:r>
          </a:p>
        </p:txBody>
      </p:sp>
      <p:pic>
        <p:nvPicPr>
          <p:cNvPr id="7" name="Picture 6">
            <a:extLst>
              <a:ext uri="{FF2B5EF4-FFF2-40B4-BE49-F238E27FC236}">
                <a16:creationId xmlns:a16="http://schemas.microsoft.com/office/drawing/2014/main" id="{DF2A432C-4792-4BB3-877E-6DBD4733714D}"/>
              </a:ext>
            </a:extLst>
          </p:cNvPr>
          <p:cNvPicPr>
            <a:picLocks noChangeAspect="1"/>
          </p:cNvPicPr>
          <p:nvPr/>
        </p:nvPicPr>
        <p:blipFill>
          <a:blip r:embed="rId3"/>
          <a:stretch>
            <a:fillRect/>
          </a:stretch>
        </p:blipFill>
        <p:spPr>
          <a:xfrm>
            <a:off x="533400" y="3852863"/>
            <a:ext cx="4151586" cy="969940"/>
          </a:xfrm>
          <a:prstGeom prst="rect">
            <a:avLst/>
          </a:prstGeom>
        </p:spPr>
        <p:style>
          <a:lnRef idx="1">
            <a:schemeClr val="accent6"/>
          </a:lnRef>
          <a:fillRef idx="3">
            <a:schemeClr val="accent6"/>
          </a:fillRef>
          <a:effectRef idx="2">
            <a:schemeClr val="accent6"/>
          </a:effectRef>
          <a:fontRef idx="minor">
            <a:schemeClr val="lt1"/>
          </a:fontRef>
        </p:style>
      </p:pic>
      <p:sp>
        <p:nvSpPr>
          <p:cNvPr id="13" name="Date Placeholder 12">
            <a:extLst>
              <a:ext uri="{FF2B5EF4-FFF2-40B4-BE49-F238E27FC236}">
                <a16:creationId xmlns:a16="http://schemas.microsoft.com/office/drawing/2014/main" id="{B4BC310B-91AD-43E7-B030-8491D40DD8FD}"/>
              </a:ext>
            </a:extLst>
          </p:cNvPr>
          <p:cNvSpPr>
            <a:spLocks noGrp="1"/>
          </p:cNvSpPr>
          <p:nvPr>
            <p:ph type="dt" sz="half" idx="10"/>
          </p:nvPr>
        </p:nvSpPr>
        <p:spPr/>
        <p:txBody>
          <a:bodyPr/>
          <a:lstStyle/>
          <a:p>
            <a:fld id="{4A6965FD-7D5A-4701-92CF-CC97DFB7DB1E}" type="datetime1">
              <a:rPr lang="en-US" smtClean="0"/>
              <a:t>10/3/2019</a:t>
            </a:fld>
            <a:endParaRPr lang="en-US" dirty="0"/>
          </a:p>
        </p:txBody>
      </p:sp>
      <p:sp>
        <p:nvSpPr>
          <p:cNvPr id="14" name="Slide Number Placeholder 13">
            <a:extLst>
              <a:ext uri="{FF2B5EF4-FFF2-40B4-BE49-F238E27FC236}">
                <a16:creationId xmlns:a16="http://schemas.microsoft.com/office/drawing/2014/main" id="{A765A0F2-4214-4D80-95B4-9BBC8E42E7B4}"/>
              </a:ext>
            </a:extLst>
          </p:cNvPr>
          <p:cNvSpPr>
            <a:spLocks noGrp="1"/>
          </p:cNvSpPr>
          <p:nvPr>
            <p:ph type="sldNum" sz="quarter" idx="12"/>
          </p:nvPr>
        </p:nvSpPr>
        <p:spPr/>
        <p:txBody>
          <a:bodyPr/>
          <a:lstStyle/>
          <a:p>
            <a:fld id="{8C0C0C1D-488F-431E-BEAD-2CAAB816BF8B}" type="slidenum">
              <a:rPr lang="en-US" smtClean="0"/>
              <a:pPr/>
              <a:t>33</a:t>
            </a:fld>
            <a:endParaRPr lang="en-US" dirty="0"/>
          </a:p>
        </p:txBody>
      </p:sp>
    </p:spTree>
    <p:extLst>
      <p:ext uri="{BB962C8B-B14F-4D97-AF65-F5344CB8AC3E}">
        <p14:creationId xmlns:p14="http://schemas.microsoft.com/office/powerpoint/2010/main" val="13304294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2AF574D1-17CA-4E0A-AA82-B4E9C65310ED}"/>
              </a:ext>
            </a:extLst>
          </p:cNvPr>
          <p:cNvGraphicFramePr>
            <a:graphicFrameLocks noGrp="1"/>
          </p:cNvGraphicFramePr>
          <p:nvPr>
            <p:extLst>
              <p:ext uri="{D42A27DB-BD31-4B8C-83A1-F6EECF244321}">
                <p14:modId xmlns:p14="http://schemas.microsoft.com/office/powerpoint/2010/main" val="3455800025"/>
              </p:ext>
            </p:extLst>
          </p:nvPr>
        </p:nvGraphicFramePr>
        <p:xfrm>
          <a:off x="457200" y="3283695"/>
          <a:ext cx="8324193" cy="2956560"/>
        </p:xfrm>
        <a:graphic>
          <a:graphicData uri="http://schemas.openxmlformats.org/drawingml/2006/table">
            <a:tbl>
              <a:tblPr firstRow="1" bandRow="1">
                <a:tableStyleId>{74C1A8A3-306A-4EB7-A6B1-4F7E0EB9C5D6}</a:tableStyleId>
              </a:tblPr>
              <a:tblGrid>
                <a:gridCol w="1542393">
                  <a:extLst>
                    <a:ext uri="{9D8B030D-6E8A-4147-A177-3AD203B41FA5}">
                      <a16:colId xmlns:a16="http://schemas.microsoft.com/office/drawing/2014/main" val="20000"/>
                    </a:ext>
                  </a:extLst>
                </a:gridCol>
                <a:gridCol w="3505200">
                  <a:extLst>
                    <a:ext uri="{9D8B030D-6E8A-4147-A177-3AD203B41FA5}">
                      <a16:colId xmlns:a16="http://schemas.microsoft.com/office/drawing/2014/main" val="20001"/>
                    </a:ext>
                  </a:extLst>
                </a:gridCol>
                <a:gridCol w="1637710">
                  <a:extLst>
                    <a:ext uri="{9D8B030D-6E8A-4147-A177-3AD203B41FA5}">
                      <a16:colId xmlns:a16="http://schemas.microsoft.com/office/drawing/2014/main" val="20002"/>
                    </a:ext>
                  </a:extLst>
                </a:gridCol>
                <a:gridCol w="705335">
                  <a:extLst>
                    <a:ext uri="{9D8B030D-6E8A-4147-A177-3AD203B41FA5}">
                      <a16:colId xmlns:a16="http://schemas.microsoft.com/office/drawing/2014/main" val="20003"/>
                    </a:ext>
                  </a:extLst>
                </a:gridCol>
                <a:gridCol w="933555">
                  <a:extLst>
                    <a:ext uri="{9D8B030D-6E8A-4147-A177-3AD203B41FA5}">
                      <a16:colId xmlns:a16="http://schemas.microsoft.com/office/drawing/2014/main" val="20004"/>
                    </a:ext>
                  </a:extLst>
                </a:gridCol>
              </a:tblGrid>
              <a:tr h="0">
                <a:tc>
                  <a:txBody>
                    <a:bodyPr/>
                    <a:lstStyle/>
                    <a:p>
                      <a:pPr algn="ctr"/>
                      <a:r>
                        <a:rPr lang="en-US" sz="1600" cap="small" dirty="0">
                          <a:solidFill>
                            <a:schemeClr val="bg1"/>
                          </a:solidFill>
                          <a:latin typeface="Corbel" pitchFamily="34" charset="0"/>
                        </a:rPr>
                        <a:t>Attacks</a:t>
                      </a:r>
                      <a:r>
                        <a:rPr lang="en-US" sz="1600" cap="small" baseline="0" dirty="0">
                          <a:solidFill>
                            <a:schemeClr val="bg1"/>
                          </a:solidFill>
                          <a:latin typeface="Corbel" pitchFamily="34" charset="0"/>
                        </a:rPr>
                        <a:t> Name</a:t>
                      </a:r>
                      <a:endParaRPr lang="en-US" sz="1600" cap="small" dirty="0">
                        <a:solidFill>
                          <a:schemeClr val="bg1"/>
                        </a:solidFill>
                        <a:latin typeface="Corbel" pitchFamily="34" charset="0"/>
                      </a:endParaRPr>
                    </a:p>
                  </a:txBody>
                  <a:tcPr anchor="ctr">
                    <a:lnR w="12700" cap="flat" cmpd="sng" algn="ctr">
                      <a:solidFill>
                        <a:schemeClr val="tx1"/>
                      </a:solidFill>
                      <a:prstDash val="solid"/>
                      <a:round/>
                      <a:headEnd type="none" w="med" len="med"/>
                      <a:tailEnd type="none" w="med" len="med"/>
                    </a:lnR>
                    <a:solidFill>
                      <a:srgbClr val="38485A"/>
                    </a:solidFill>
                  </a:tcPr>
                </a:tc>
                <a:tc>
                  <a:txBody>
                    <a:bodyPr/>
                    <a:lstStyle/>
                    <a:p>
                      <a:pPr algn="ctr"/>
                      <a:r>
                        <a:rPr lang="en-US" sz="1600" cap="small" dirty="0">
                          <a:solidFill>
                            <a:schemeClr val="bg1"/>
                          </a:solidFill>
                          <a:latin typeface="Corbel" pitchFamily="34" charset="0"/>
                        </a:rPr>
                        <a:t>Description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38485A"/>
                    </a:solidFill>
                  </a:tcPr>
                </a:tc>
                <a:tc>
                  <a:txBody>
                    <a:bodyPr/>
                    <a:lstStyle/>
                    <a:p>
                      <a:pPr algn="ctr"/>
                      <a:r>
                        <a:rPr lang="en-US" sz="1600" cap="small" dirty="0">
                          <a:solidFill>
                            <a:schemeClr val="bg1"/>
                          </a:solidFill>
                          <a:latin typeface="Corbel" pitchFamily="34" charset="0"/>
                        </a:rPr>
                        <a:t>#</a:t>
                      </a:r>
                      <a:r>
                        <a:rPr lang="en-US" sz="1600" cap="small" baseline="0" dirty="0">
                          <a:solidFill>
                            <a:schemeClr val="bg1"/>
                          </a:solidFill>
                          <a:latin typeface="Corbel" pitchFamily="34" charset="0"/>
                        </a:rPr>
                        <a:t> of measurements</a:t>
                      </a:r>
                      <a:endParaRPr lang="en-US" sz="1600" cap="small" dirty="0">
                        <a:solidFill>
                          <a:schemeClr val="bg1"/>
                        </a:solidFill>
                        <a:latin typeface="Corbe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38485A"/>
                    </a:solidFill>
                  </a:tcPr>
                </a:tc>
                <a:tc>
                  <a:txBody>
                    <a:bodyPr/>
                    <a:lstStyle/>
                    <a:p>
                      <a:pPr algn="ctr"/>
                      <a:r>
                        <a:rPr lang="en-US" sz="1600" cap="small" dirty="0">
                          <a:solidFill>
                            <a:schemeClr val="bg1"/>
                          </a:solidFill>
                          <a:latin typeface="Corbel" pitchFamily="34" charset="0"/>
                        </a:rPr>
                        <a:t>Train </a:t>
                      </a:r>
                      <a:r>
                        <a:rPr lang="en-US" sz="1600" cap="small" baseline="0" dirty="0">
                          <a:solidFill>
                            <a:schemeClr val="bg1"/>
                          </a:solidFill>
                          <a:latin typeface="Corbel" pitchFamily="34" charset="0"/>
                        </a:rPr>
                        <a:t> [sec]</a:t>
                      </a:r>
                      <a:endParaRPr lang="en-US" sz="1600" cap="small" dirty="0">
                        <a:solidFill>
                          <a:schemeClr val="bg1"/>
                        </a:solidFill>
                        <a:latin typeface="Corbe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38485A"/>
                    </a:solidFill>
                  </a:tcPr>
                </a:tc>
                <a:tc>
                  <a:txBody>
                    <a:bodyPr/>
                    <a:lstStyle/>
                    <a:p>
                      <a:pPr algn="ctr"/>
                      <a:r>
                        <a:rPr lang="en-US" sz="1600" cap="small" dirty="0">
                          <a:solidFill>
                            <a:schemeClr val="bg1"/>
                          </a:solidFill>
                          <a:latin typeface="Corbel" pitchFamily="34" charset="0"/>
                        </a:rPr>
                        <a:t>Execute [sec]</a:t>
                      </a:r>
                    </a:p>
                  </a:txBody>
                  <a:tcPr anchor="ctr">
                    <a:lnL w="12700" cap="flat" cmpd="sng" algn="ctr">
                      <a:solidFill>
                        <a:schemeClr val="tx1"/>
                      </a:solidFill>
                      <a:prstDash val="solid"/>
                      <a:round/>
                      <a:headEnd type="none" w="med" len="med"/>
                      <a:tailEnd type="none" w="med" len="med"/>
                    </a:lnL>
                    <a:solidFill>
                      <a:srgbClr val="38485A"/>
                    </a:solidFill>
                  </a:tcPr>
                </a:tc>
                <a:extLst>
                  <a:ext uri="{0D108BD9-81ED-4DB2-BD59-A6C34878D82A}">
                    <a16:rowId xmlns:a16="http://schemas.microsoft.com/office/drawing/2014/main" val="10000"/>
                  </a:ext>
                </a:extLst>
              </a:tr>
              <a:tr h="1259900">
                <a:tc>
                  <a:txBody>
                    <a:bodyPr/>
                    <a:lstStyle/>
                    <a:p>
                      <a:pPr algn="ctr"/>
                      <a:r>
                        <a:rPr lang="en-US" sz="1600" b="1" cap="small" dirty="0">
                          <a:solidFill>
                            <a:schemeClr val="tx1"/>
                          </a:solidFill>
                          <a:latin typeface="Corbel" pitchFamily="34" charset="0"/>
                        </a:rPr>
                        <a:t>Data Injection </a:t>
                      </a:r>
                    </a:p>
                  </a:txBody>
                  <a:tcPr anchor="ctr">
                    <a:lnR w="12700" cap="flat" cmpd="sng" algn="ctr">
                      <a:solidFill>
                        <a:schemeClr val="tx1"/>
                      </a:solidFill>
                      <a:prstDash val="solid"/>
                      <a:round/>
                      <a:headEnd type="none" w="med" len="med"/>
                      <a:tailEnd type="none" w="med" len="med"/>
                    </a:lnR>
                    <a:lnB w="12700" cap="flat" cmpd="sng" algn="ctr">
                      <a:solidFill>
                        <a:schemeClr val="tx1">
                          <a:lumMod val="65000"/>
                          <a:lumOff val="35000"/>
                        </a:schemeClr>
                      </a:solidFill>
                      <a:prstDash val="solid"/>
                      <a:round/>
                      <a:headEnd type="none" w="med" len="med"/>
                      <a:tailEnd type="none" w="med" len="med"/>
                    </a:lnB>
                    <a:solidFill>
                      <a:srgbClr val="FDE2CB">
                        <a:alpha val="0"/>
                      </a:srgbClr>
                    </a:solidFill>
                  </a:tcPr>
                </a:tc>
                <a:tc>
                  <a:txBody>
                    <a:bodyPr/>
                    <a:lstStyle/>
                    <a:p>
                      <a:pPr algn="just"/>
                      <a:r>
                        <a:rPr lang="en-US" sz="1600" i="1" dirty="0">
                          <a:solidFill>
                            <a:schemeClr val="tx1"/>
                          </a:solidFill>
                          <a:latin typeface="Times New Roman" pitchFamily="18" charset="0"/>
                          <a:cs typeface="Times New Roman" pitchFamily="18" charset="0"/>
                        </a:rPr>
                        <a:t>Imitation of a valid fault by changing values to parameters such as current, voltage, sequence components etc. This attack aims to blind the operator and causes a black out.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lumMod val="65000"/>
                          <a:lumOff val="35000"/>
                        </a:schemeClr>
                      </a:solidFill>
                      <a:prstDash val="solid"/>
                      <a:round/>
                      <a:headEnd type="none" w="med" len="med"/>
                      <a:tailEnd type="none" w="med" len="med"/>
                    </a:lnB>
                    <a:solidFill>
                      <a:srgbClr val="FDE2CB">
                        <a:alpha val="0"/>
                      </a:srgbClr>
                    </a:solidFill>
                  </a:tcPr>
                </a:tc>
                <a:tc>
                  <a:txBody>
                    <a:bodyPr/>
                    <a:lstStyle/>
                    <a:p>
                      <a:r>
                        <a:rPr lang="en-US" sz="1500" b="1" dirty="0">
                          <a:solidFill>
                            <a:schemeClr val="tx1"/>
                          </a:solidFill>
                          <a:latin typeface="Corbel" pitchFamily="34" charset="0"/>
                        </a:rPr>
                        <a:t>Train</a:t>
                      </a:r>
                      <a:r>
                        <a:rPr lang="en-US" sz="1500" dirty="0">
                          <a:solidFill>
                            <a:schemeClr val="tx1"/>
                          </a:solidFill>
                          <a:latin typeface="Corbel" pitchFamily="34" charset="0"/>
                        </a:rPr>
                        <a:t> = 2423</a:t>
                      </a:r>
                    </a:p>
                    <a:p>
                      <a:r>
                        <a:rPr lang="en-US" sz="1500" b="1" dirty="0">
                          <a:solidFill>
                            <a:schemeClr val="tx1"/>
                          </a:solidFill>
                          <a:latin typeface="Corbel" pitchFamily="34" charset="0"/>
                        </a:rPr>
                        <a:t>Execute</a:t>
                      </a:r>
                      <a:r>
                        <a:rPr lang="en-US" sz="1500" dirty="0">
                          <a:solidFill>
                            <a:schemeClr val="tx1"/>
                          </a:solidFill>
                          <a:latin typeface="Corbel" pitchFamily="34" charset="0"/>
                        </a:rPr>
                        <a:t> = 11564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lumMod val="65000"/>
                          <a:lumOff val="35000"/>
                        </a:schemeClr>
                      </a:solidFill>
                      <a:prstDash val="solid"/>
                      <a:round/>
                      <a:headEnd type="none" w="med" len="med"/>
                      <a:tailEnd type="none" w="med" len="med"/>
                    </a:lnB>
                    <a:solidFill>
                      <a:srgbClr val="FDE2CB">
                        <a:alpha val="0"/>
                      </a:srgbClr>
                    </a:solidFill>
                  </a:tcPr>
                </a:tc>
                <a:tc>
                  <a:txBody>
                    <a:bodyPr/>
                    <a:lstStyle/>
                    <a:p>
                      <a:r>
                        <a:rPr lang="en-US" sz="1600" b="1" kern="1200" dirty="0">
                          <a:solidFill>
                            <a:schemeClr val="tx1"/>
                          </a:solidFill>
                          <a:latin typeface="Corbel" pitchFamily="34" charset="0"/>
                          <a:ea typeface="+mn-ea"/>
                          <a:cs typeface="+mn-cs"/>
                        </a:rPr>
                        <a:t>22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lumMod val="65000"/>
                          <a:lumOff val="35000"/>
                        </a:schemeClr>
                      </a:solidFill>
                      <a:prstDash val="solid"/>
                      <a:round/>
                      <a:headEnd type="none" w="med" len="med"/>
                      <a:tailEnd type="none" w="med" len="med"/>
                    </a:lnB>
                    <a:solidFill>
                      <a:srgbClr val="FDE2CB">
                        <a:alpha val="0"/>
                      </a:srgbClr>
                    </a:solidFill>
                  </a:tcPr>
                </a:tc>
                <a:tc>
                  <a:txBody>
                    <a:bodyPr/>
                    <a:lstStyle/>
                    <a:p>
                      <a:r>
                        <a:rPr lang="en-US" sz="1600" b="1" kern="1200" dirty="0">
                          <a:solidFill>
                            <a:schemeClr val="tx1"/>
                          </a:solidFill>
                          <a:latin typeface="Corbel" pitchFamily="34" charset="0"/>
                          <a:ea typeface="+mn-ea"/>
                          <a:cs typeface="+mn-cs"/>
                        </a:rPr>
                        <a:t>100</a:t>
                      </a:r>
                    </a:p>
                  </a:txBody>
                  <a:tcPr anchor="ctr">
                    <a:lnL w="12700" cap="flat" cmpd="sng" algn="ctr">
                      <a:solidFill>
                        <a:schemeClr val="tx1"/>
                      </a:solidFill>
                      <a:prstDash val="solid"/>
                      <a:round/>
                      <a:headEnd type="none" w="med" len="med"/>
                      <a:tailEnd type="none" w="med" len="med"/>
                    </a:lnL>
                    <a:lnB w="12700" cap="flat" cmpd="sng" algn="ctr">
                      <a:solidFill>
                        <a:schemeClr val="tx1">
                          <a:lumMod val="65000"/>
                          <a:lumOff val="35000"/>
                        </a:schemeClr>
                      </a:solidFill>
                      <a:prstDash val="solid"/>
                      <a:round/>
                      <a:headEnd type="none" w="med" len="med"/>
                      <a:tailEnd type="none" w="med" len="med"/>
                    </a:lnB>
                    <a:solidFill>
                      <a:srgbClr val="FDE2CB">
                        <a:alpha val="0"/>
                      </a:srgbClr>
                    </a:solidFill>
                  </a:tcPr>
                </a:tc>
                <a:extLst>
                  <a:ext uri="{0D108BD9-81ED-4DB2-BD59-A6C34878D82A}">
                    <a16:rowId xmlns:a16="http://schemas.microsoft.com/office/drawing/2014/main" val="10001"/>
                  </a:ext>
                </a:extLst>
              </a:tr>
              <a:tr h="816207">
                <a:tc>
                  <a:txBody>
                    <a:bodyPr/>
                    <a:lstStyle/>
                    <a:p>
                      <a:pPr marL="0" algn="ctr" defTabSz="914400" rtl="0" eaLnBrk="1" latinLnBrk="0" hangingPunct="1"/>
                      <a:r>
                        <a:rPr lang="en-US" sz="1600" b="1" kern="1200" cap="small" dirty="0">
                          <a:solidFill>
                            <a:schemeClr val="tx1"/>
                          </a:solidFill>
                          <a:latin typeface="Corbel" pitchFamily="34" charset="0"/>
                          <a:ea typeface="+mn-ea"/>
                          <a:cs typeface="+mn-cs"/>
                        </a:rPr>
                        <a:t>Command injection</a:t>
                      </a:r>
                      <a:r>
                        <a:rPr lang="en-US" sz="1600" b="1" kern="1200" cap="small" baseline="0" dirty="0">
                          <a:solidFill>
                            <a:schemeClr val="tx1"/>
                          </a:solidFill>
                          <a:latin typeface="Corbel" pitchFamily="34" charset="0"/>
                          <a:ea typeface="+mn-ea"/>
                          <a:cs typeface="+mn-cs"/>
                        </a:rPr>
                        <a:t> - Remote trip relay</a:t>
                      </a:r>
                      <a:endParaRPr lang="en-US" sz="1600" b="1" kern="1200" cap="small" dirty="0">
                        <a:solidFill>
                          <a:schemeClr val="tx1"/>
                        </a:solidFill>
                        <a:latin typeface="Corbel" pitchFamily="34" charset="0"/>
                        <a:ea typeface="+mn-ea"/>
                        <a:cs typeface="+mn-cs"/>
                      </a:endParaRPr>
                    </a:p>
                  </a:txBody>
                  <a:tcPr anchor="ctr">
                    <a:lnR w="12700" cap="flat" cmpd="sng" algn="ctr">
                      <a:solidFill>
                        <a:schemeClr val="tx1"/>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tc>
                  <a:txBody>
                    <a:bodyPr/>
                    <a:lstStyle/>
                    <a:p>
                      <a:r>
                        <a:rPr lang="en-US" sz="1600" i="1" kern="1200" dirty="0">
                          <a:solidFill>
                            <a:schemeClr val="tx1"/>
                          </a:solidFill>
                          <a:latin typeface="Times New Roman" pitchFamily="18" charset="0"/>
                          <a:ea typeface="+mn-ea"/>
                          <a:cs typeface="Times New Roman" pitchFamily="18" charset="0"/>
                        </a:rPr>
                        <a:t>Attacker sends a command to a relay which causes a breaker to open. It can only be done once an attacker has penetrated outside defenses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tc>
                  <a:txBody>
                    <a:bodyPr/>
                    <a:lstStyle/>
                    <a:p>
                      <a:pPr marL="0" algn="l" defTabSz="914400" rtl="0" eaLnBrk="1" latinLnBrk="0" hangingPunct="1"/>
                      <a:r>
                        <a:rPr lang="en-US" sz="1500" b="1" kern="1200" dirty="0">
                          <a:solidFill>
                            <a:schemeClr val="tx1"/>
                          </a:solidFill>
                          <a:latin typeface="Corbel" pitchFamily="34" charset="0"/>
                          <a:ea typeface="+mn-ea"/>
                          <a:cs typeface="+mn-cs"/>
                        </a:rPr>
                        <a:t>Train = </a:t>
                      </a:r>
                      <a:r>
                        <a:rPr lang="en-US" sz="1500" b="0" kern="1200" dirty="0">
                          <a:solidFill>
                            <a:schemeClr val="tx1"/>
                          </a:solidFill>
                          <a:latin typeface="Corbel" pitchFamily="34" charset="0"/>
                          <a:ea typeface="+mn-ea"/>
                          <a:cs typeface="+mn-cs"/>
                        </a:rPr>
                        <a:t>2423</a:t>
                      </a:r>
                    </a:p>
                    <a:p>
                      <a:pPr marL="0" algn="l" defTabSz="914400" rtl="0" eaLnBrk="1" latinLnBrk="0" hangingPunct="1"/>
                      <a:r>
                        <a:rPr lang="en-US" sz="1500" b="1" kern="1200" dirty="0">
                          <a:solidFill>
                            <a:schemeClr val="tx1"/>
                          </a:solidFill>
                          <a:latin typeface="Corbel" pitchFamily="34" charset="0"/>
                          <a:ea typeface="+mn-ea"/>
                          <a:cs typeface="+mn-cs"/>
                        </a:rPr>
                        <a:t>Execute = </a:t>
                      </a:r>
                      <a:r>
                        <a:rPr lang="en-US" sz="1500" b="0" kern="1200" dirty="0">
                          <a:solidFill>
                            <a:schemeClr val="tx1"/>
                          </a:solidFill>
                          <a:latin typeface="Corbel" pitchFamily="34" charset="0"/>
                          <a:ea typeface="+mn-ea"/>
                          <a:cs typeface="+mn-cs"/>
                        </a:rPr>
                        <a:t>10719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tc>
                  <a:txBody>
                    <a:bodyPr/>
                    <a:lstStyle/>
                    <a:p>
                      <a:r>
                        <a:rPr lang="en-US" sz="1600" b="1" kern="1200" dirty="0">
                          <a:solidFill>
                            <a:schemeClr val="tx1"/>
                          </a:solidFill>
                          <a:latin typeface="Corbel" pitchFamily="34" charset="0"/>
                          <a:ea typeface="+mn-ea"/>
                          <a:cs typeface="+mn-cs"/>
                        </a:rPr>
                        <a:t>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tc>
                  <a:txBody>
                    <a:bodyPr/>
                    <a:lstStyle/>
                    <a:p>
                      <a:r>
                        <a:rPr lang="en-US" sz="1600" b="1" kern="1200" dirty="0">
                          <a:solidFill>
                            <a:schemeClr val="tx1"/>
                          </a:solidFill>
                          <a:latin typeface="Corbel" pitchFamily="34" charset="0"/>
                          <a:ea typeface="+mn-ea"/>
                          <a:cs typeface="+mn-cs"/>
                        </a:rPr>
                        <a:t>93</a:t>
                      </a:r>
                    </a:p>
                  </a:txBody>
                  <a:tcPr>
                    <a:lnL w="12700" cap="flat" cmpd="sng" algn="ctr">
                      <a:solidFill>
                        <a:schemeClr val="tx1"/>
                      </a:solidFill>
                      <a:prstDash val="solid"/>
                      <a:round/>
                      <a:headEnd type="none" w="med" len="med"/>
                      <a:tailEnd type="none" w="med" len="med"/>
                    </a:lnL>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graphicFrame>
        <p:nvGraphicFramePr>
          <p:cNvPr id="5" name="Table 4">
            <a:extLst>
              <a:ext uri="{FF2B5EF4-FFF2-40B4-BE49-F238E27FC236}">
                <a16:creationId xmlns:a16="http://schemas.microsoft.com/office/drawing/2014/main" id="{9DB65A74-9F76-49EC-BDF4-59DDA887DCC1}"/>
              </a:ext>
            </a:extLst>
          </p:cNvPr>
          <p:cNvGraphicFramePr>
            <a:graphicFrameLocks noGrp="1"/>
          </p:cNvGraphicFramePr>
          <p:nvPr>
            <p:extLst>
              <p:ext uri="{D42A27DB-BD31-4B8C-83A1-F6EECF244321}">
                <p14:modId xmlns:p14="http://schemas.microsoft.com/office/powerpoint/2010/main" val="2856146655"/>
              </p:ext>
            </p:extLst>
          </p:nvPr>
        </p:nvGraphicFramePr>
        <p:xfrm>
          <a:off x="457200" y="1242840"/>
          <a:ext cx="8324193" cy="2033760"/>
        </p:xfrm>
        <a:graphic>
          <a:graphicData uri="http://schemas.openxmlformats.org/drawingml/2006/table">
            <a:tbl>
              <a:tblPr firstRow="1" bandRow="1">
                <a:tableStyleId>{74C1A8A3-306A-4EB7-A6B1-4F7E0EB9C5D6}</a:tableStyleId>
              </a:tblPr>
              <a:tblGrid>
                <a:gridCol w="1542393">
                  <a:extLst>
                    <a:ext uri="{9D8B030D-6E8A-4147-A177-3AD203B41FA5}">
                      <a16:colId xmlns:a16="http://schemas.microsoft.com/office/drawing/2014/main" val="20000"/>
                    </a:ext>
                  </a:extLst>
                </a:gridCol>
                <a:gridCol w="3505200">
                  <a:extLst>
                    <a:ext uri="{9D8B030D-6E8A-4147-A177-3AD203B41FA5}">
                      <a16:colId xmlns:a16="http://schemas.microsoft.com/office/drawing/2014/main" val="20001"/>
                    </a:ext>
                  </a:extLst>
                </a:gridCol>
                <a:gridCol w="1637710">
                  <a:extLst>
                    <a:ext uri="{9D8B030D-6E8A-4147-A177-3AD203B41FA5}">
                      <a16:colId xmlns:a16="http://schemas.microsoft.com/office/drawing/2014/main" val="20002"/>
                    </a:ext>
                  </a:extLst>
                </a:gridCol>
                <a:gridCol w="705335">
                  <a:extLst>
                    <a:ext uri="{9D8B030D-6E8A-4147-A177-3AD203B41FA5}">
                      <a16:colId xmlns:a16="http://schemas.microsoft.com/office/drawing/2014/main" val="20003"/>
                    </a:ext>
                  </a:extLst>
                </a:gridCol>
                <a:gridCol w="933555">
                  <a:extLst>
                    <a:ext uri="{9D8B030D-6E8A-4147-A177-3AD203B41FA5}">
                      <a16:colId xmlns:a16="http://schemas.microsoft.com/office/drawing/2014/main" val="20004"/>
                    </a:ext>
                  </a:extLst>
                </a:gridCol>
              </a:tblGrid>
              <a:tr h="600830">
                <a:tc>
                  <a:txBody>
                    <a:bodyPr/>
                    <a:lstStyle/>
                    <a:p>
                      <a:pPr algn="ctr"/>
                      <a:r>
                        <a:rPr lang="en-US" sz="1600" cap="small" dirty="0">
                          <a:solidFill>
                            <a:schemeClr val="bg1"/>
                          </a:solidFill>
                          <a:latin typeface="Corbel" pitchFamily="34" charset="0"/>
                        </a:rPr>
                        <a:t>Event </a:t>
                      </a:r>
                      <a:r>
                        <a:rPr lang="en-US" sz="1600" cap="small" baseline="0" dirty="0">
                          <a:solidFill>
                            <a:schemeClr val="bg1"/>
                          </a:solidFill>
                          <a:latin typeface="Corbel" pitchFamily="34" charset="0"/>
                        </a:rPr>
                        <a:t>Name</a:t>
                      </a:r>
                      <a:endParaRPr lang="en-US" sz="1600" cap="small" dirty="0">
                        <a:solidFill>
                          <a:schemeClr val="bg1"/>
                        </a:solidFill>
                        <a:latin typeface="Corbel" pitchFamily="34" charset="0"/>
                      </a:endParaRPr>
                    </a:p>
                  </a:txBody>
                  <a:tcPr anchor="ctr">
                    <a:lnR w="12700" cap="flat" cmpd="sng" algn="ctr">
                      <a:solidFill>
                        <a:schemeClr val="tx1"/>
                      </a:solidFill>
                      <a:prstDash val="solid"/>
                      <a:round/>
                      <a:headEnd type="none" w="med" len="med"/>
                      <a:tailEnd type="none" w="med" len="med"/>
                    </a:lnR>
                    <a:solidFill>
                      <a:srgbClr val="38485A"/>
                    </a:solidFill>
                  </a:tcPr>
                </a:tc>
                <a:tc>
                  <a:txBody>
                    <a:bodyPr/>
                    <a:lstStyle/>
                    <a:p>
                      <a:pPr algn="ctr"/>
                      <a:r>
                        <a:rPr lang="en-US" sz="1600" cap="small" dirty="0">
                          <a:solidFill>
                            <a:schemeClr val="bg1"/>
                          </a:solidFill>
                          <a:latin typeface="Corbel" pitchFamily="34" charset="0"/>
                        </a:rPr>
                        <a:t>Description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38485A"/>
                    </a:solidFill>
                  </a:tcPr>
                </a:tc>
                <a:tc>
                  <a:txBody>
                    <a:bodyPr/>
                    <a:lstStyle/>
                    <a:p>
                      <a:pPr algn="ctr"/>
                      <a:r>
                        <a:rPr lang="en-US" sz="1600" cap="small" dirty="0">
                          <a:solidFill>
                            <a:schemeClr val="bg1"/>
                          </a:solidFill>
                          <a:latin typeface="Corbel" pitchFamily="34" charset="0"/>
                        </a:rPr>
                        <a:t>#</a:t>
                      </a:r>
                      <a:r>
                        <a:rPr lang="en-US" sz="1600" cap="small" baseline="0" dirty="0">
                          <a:solidFill>
                            <a:schemeClr val="bg1"/>
                          </a:solidFill>
                          <a:latin typeface="Corbel" pitchFamily="34" charset="0"/>
                        </a:rPr>
                        <a:t> of measurements</a:t>
                      </a:r>
                      <a:endParaRPr lang="en-US" sz="1600" cap="small" dirty="0">
                        <a:solidFill>
                          <a:schemeClr val="bg1"/>
                        </a:solidFill>
                        <a:latin typeface="Corbe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38485A"/>
                    </a:solidFill>
                  </a:tcPr>
                </a:tc>
                <a:tc>
                  <a:txBody>
                    <a:bodyPr/>
                    <a:lstStyle/>
                    <a:p>
                      <a:pPr algn="ctr"/>
                      <a:r>
                        <a:rPr lang="en-US" sz="1600" cap="small" dirty="0">
                          <a:solidFill>
                            <a:schemeClr val="bg1"/>
                          </a:solidFill>
                          <a:latin typeface="Corbel" pitchFamily="34" charset="0"/>
                        </a:rPr>
                        <a:t>Train </a:t>
                      </a:r>
                      <a:r>
                        <a:rPr lang="en-US" sz="1600" cap="small" baseline="0" dirty="0">
                          <a:solidFill>
                            <a:schemeClr val="bg1"/>
                          </a:solidFill>
                          <a:latin typeface="Corbel" pitchFamily="34" charset="0"/>
                        </a:rPr>
                        <a:t> [sec]</a:t>
                      </a:r>
                      <a:endParaRPr lang="en-US" sz="1600" cap="small" dirty="0">
                        <a:solidFill>
                          <a:schemeClr val="bg1"/>
                        </a:solidFill>
                        <a:latin typeface="Corbe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38485A"/>
                    </a:solidFill>
                  </a:tcPr>
                </a:tc>
                <a:tc>
                  <a:txBody>
                    <a:bodyPr/>
                    <a:lstStyle/>
                    <a:p>
                      <a:pPr algn="ctr"/>
                      <a:r>
                        <a:rPr lang="en-US" sz="1600" cap="small" dirty="0">
                          <a:solidFill>
                            <a:schemeClr val="bg1"/>
                          </a:solidFill>
                          <a:latin typeface="Corbel" pitchFamily="34" charset="0"/>
                        </a:rPr>
                        <a:t>Execute [sec]</a:t>
                      </a:r>
                    </a:p>
                  </a:txBody>
                  <a:tcPr anchor="ctr">
                    <a:lnL w="12700" cap="flat" cmpd="sng" algn="ctr">
                      <a:solidFill>
                        <a:schemeClr val="tx1"/>
                      </a:solidFill>
                      <a:prstDash val="solid"/>
                      <a:round/>
                      <a:headEnd type="none" w="med" len="med"/>
                      <a:tailEnd type="none" w="med" len="med"/>
                    </a:lnL>
                    <a:solidFill>
                      <a:srgbClr val="38485A"/>
                    </a:solidFill>
                  </a:tcPr>
                </a:tc>
                <a:extLst>
                  <a:ext uri="{0D108BD9-81ED-4DB2-BD59-A6C34878D82A}">
                    <a16:rowId xmlns:a16="http://schemas.microsoft.com/office/drawing/2014/main" val="10000"/>
                  </a:ext>
                </a:extLst>
              </a:tr>
              <a:tr h="853810">
                <a:tc>
                  <a:txBody>
                    <a:bodyPr/>
                    <a:lstStyle/>
                    <a:p>
                      <a:pPr marL="0" algn="ctr" defTabSz="914400" rtl="0" eaLnBrk="1" latinLnBrk="0" hangingPunct="1"/>
                      <a:r>
                        <a:rPr lang="en-US" sz="1600" b="1" kern="1200" cap="small" dirty="0">
                          <a:solidFill>
                            <a:schemeClr val="tx1"/>
                          </a:solidFill>
                          <a:latin typeface="Corbel" pitchFamily="34" charset="0"/>
                          <a:ea typeface="+mn-ea"/>
                          <a:cs typeface="+mn-cs"/>
                        </a:rPr>
                        <a:t>Short-circuit fault </a:t>
                      </a:r>
                    </a:p>
                  </a:txBody>
                  <a:tcPr anchor="ctr">
                    <a:lnR w="12700" cap="flat" cmpd="sng" algn="ctr">
                      <a:solidFill>
                        <a:schemeClr val="tx1"/>
                      </a:solidFill>
                      <a:prstDash val="solid"/>
                      <a:round/>
                      <a:headEnd type="none" w="med" len="med"/>
                      <a:tailEnd type="none" w="med" len="med"/>
                    </a:lnR>
                    <a:lnB w="12700" cap="flat" cmpd="sng" algn="ctr">
                      <a:solidFill>
                        <a:schemeClr val="tx1">
                          <a:lumMod val="65000"/>
                          <a:lumOff val="35000"/>
                        </a:schemeClr>
                      </a:solidFill>
                      <a:prstDash val="solid"/>
                      <a:round/>
                      <a:headEnd type="none" w="med" len="med"/>
                      <a:tailEnd type="none" w="med" len="med"/>
                    </a:lnB>
                    <a:noFill/>
                  </a:tcPr>
                </a:tc>
                <a:tc>
                  <a:txBody>
                    <a:bodyPr/>
                    <a:lstStyle/>
                    <a:p>
                      <a:r>
                        <a:rPr lang="en-US" sz="1600" i="1" kern="1200" dirty="0">
                          <a:solidFill>
                            <a:schemeClr val="tx1"/>
                          </a:solidFill>
                          <a:latin typeface="Times New Roman" pitchFamily="18" charset="0"/>
                          <a:ea typeface="+mn-ea"/>
                          <a:cs typeface="Times New Roman" pitchFamily="18" charset="0"/>
                        </a:rPr>
                        <a:t>This is a short in a power line and can occur in various locations along the line.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lumMod val="65000"/>
                          <a:lumOff val="35000"/>
                        </a:schemeClr>
                      </a:solidFill>
                      <a:prstDash val="solid"/>
                      <a:round/>
                      <a:headEnd type="none" w="med" len="med"/>
                      <a:tailEnd type="none" w="med" len="med"/>
                    </a:lnB>
                    <a:noFill/>
                  </a:tcPr>
                </a:tc>
                <a:tc>
                  <a:txBody>
                    <a:bodyPr/>
                    <a:lstStyle/>
                    <a:p>
                      <a:pPr marL="0" algn="l" defTabSz="914400" rtl="0" eaLnBrk="1" latinLnBrk="0" hangingPunct="1"/>
                      <a:r>
                        <a:rPr lang="en-US" sz="1500" b="1" kern="1200" dirty="0">
                          <a:solidFill>
                            <a:schemeClr val="tx1"/>
                          </a:solidFill>
                          <a:latin typeface="Corbel" pitchFamily="34" charset="0"/>
                          <a:ea typeface="+mn-ea"/>
                          <a:cs typeface="+mn-cs"/>
                        </a:rPr>
                        <a:t>Train = </a:t>
                      </a:r>
                      <a:r>
                        <a:rPr lang="en-US" sz="1500" b="0" kern="1200" dirty="0">
                          <a:solidFill>
                            <a:schemeClr val="tx1"/>
                          </a:solidFill>
                          <a:latin typeface="Corbel" pitchFamily="34" charset="0"/>
                          <a:ea typeface="+mn-ea"/>
                          <a:cs typeface="+mn-cs"/>
                        </a:rPr>
                        <a:t>2423</a:t>
                      </a:r>
                    </a:p>
                    <a:p>
                      <a:pPr marL="0" algn="l" defTabSz="914400" rtl="0" eaLnBrk="1" latinLnBrk="0" hangingPunct="1"/>
                      <a:r>
                        <a:rPr lang="en-US" sz="1500" b="1" kern="1200" dirty="0">
                          <a:solidFill>
                            <a:schemeClr val="tx1"/>
                          </a:solidFill>
                          <a:latin typeface="Corbel" pitchFamily="34" charset="0"/>
                          <a:ea typeface="+mn-ea"/>
                          <a:cs typeface="+mn-cs"/>
                        </a:rPr>
                        <a:t>Execute = </a:t>
                      </a:r>
                      <a:r>
                        <a:rPr lang="en-US" sz="1500" b="0" kern="1200" dirty="0">
                          <a:solidFill>
                            <a:schemeClr val="tx1"/>
                          </a:solidFill>
                          <a:latin typeface="Corbel" pitchFamily="34" charset="0"/>
                          <a:ea typeface="+mn-ea"/>
                          <a:cs typeface="+mn-cs"/>
                        </a:rPr>
                        <a:t>16982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lumMod val="65000"/>
                          <a:lumOff val="35000"/>
                        </a:schemeClr>
                      </a:solidFill>
                      <a:prstDash val="solid"/>
                      <a:round/>
                      <a:headEnd type="none" w="med" len="med"/>
                      <a:tailEnd type="none" w="med" len="med"/>
                    </a:lnB>
                    <a:noFill/>
                  </a:tcPr>
                </a:tc>
                <a:tc>
                  <a:txBody>
                    <a:bodyPr/>
                    <a:lstStyle/>
                    <a:p>
                      <a:r>
                        <a:rPr lang="en-US" sz="1600" b="1" kern="1200" dirty="0">
                          <a:solidFill>
                            <a:schemeClr val="tx1"/>
                          </a:solidFill>
                          <a:latin typeface="Corbel" pitchFamily="34" charset="0"/>
                          <a:ea typeface="+mn-ea"/>
                          <a:cs typeface="+mn-cs"/>
                        </a:rPr>
                        <a:t>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lumMod val="65000"/>
                          <a:lumOff val="35000"/>
                        </a:schemeClr>
                      </a:solidFill>
                      <a:prstDash val="solid"/>
                      <a:round/>
                      <a:headEnd type="none" w="med" len="med"/>
                      <a:tailEnd type="none" w="med" len="med"/>
                    </a:lnB>
                    <a:noFill/>
                  </a:tcPr>
                </a:tc>
                <a:tc>
                  <a:txBody>
                    <a:bodyPr/>
                    <a:lstStyle/>
                    <a:p>
                      <a:r>
                        <a:rPr lang="en-US" sz="1600" b="1" kern="1200" dirty="0">
                          <a:solidFill>
                            <a:schemeClr val="tx1"/>
                          </a:solidFill>
                          <a:latin typeface="Corbel" pitchFamily="34" charset="0"/>
                          <a:ea typeface="+mn-ea"/>
                          <a:cs typeface="+mn-cs"/>
                        </a:rPr>
                        <a:t>93</a:t>
                      </a:r>
                    </a:p>
                  </a:txBody>
                  <a:tcPr>
                    <a:lnL w="12700" cap="flat" cmpd="sng" algn="ctr">
                      <a:solidFill>
                        <a:schemeClr val="tx1"/>
                      </a:solidFill>
                      <a:prstDash val="solid"/>
                      <a:round/>
                      <a:headEnd type="none" w="med" len="med"/>
                      <a:tailEnd type="none" w="med" len="med"/>
                    </a:lnL>
                    <a:lnB w="1270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10001"/>
                  </a:ext>
                </a:extLst>
              </a:tr>
              <a:tr h="569206">
                <a:tc>
                  <a:txBody>
                    <a:bodyPr/>
                    <a:lstStyle/>
                    <a:p>
                      <a:pPr algn="ctr"/>
                      <a:r>
                        <a:rPr lang="en-US" sz="1600" b="1" cap="small" dirty="0">
                          <a:solidFill>
                            <a:schemeClr val="tx1"/>
                          </a:solidFill>
                          <a:latin typeface="Corbel" pitchFamily="34" charset="0"/>
                        </a:rPr>
                        <a:t>Line Maintenance</a:t>
                      </a:r>
                    </a:p>
                  </a:txBody>
                  <a:tcPr anchor="ctr">
                    <a:lnR w="12700" cap="flat" cmpd="sng" algn="ctr">
                      <a:solidFill>
                        <a:schemeClr val="tx1"/>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tc>
                  <a:txBody>
                    <a:bodyPr/>
                    <a:lstStyle/>
                    <a:p>
                      <a:pPr marL="0" algn="just" defTabSz="914400" rtl="0" eaLnBrk="1" latinLnBrk="0" hangingPunct="1"/>
                      <a:r>
                        <a:rPr lang="en-US" sz="1600" i="1" kern="1200" dirty="0">
                          <a:solidFill>
                            <a:schemeClr val="tx1"/>
                          </a:solidFill>
                          <a:latin typeface="Times New Roman" pitchFamily="18" charset="0"/>
                          <a:ea typeface="+mn-ea"/>
                          <a:cs typeface="Times New Roman" pitchFamily="18" charset="0"/>
                        </a:rPr>
                        <a:t>Relays is disabled on a specific line to do maintenance for that line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tc>
                  <a:txBody>
                    <a:bodyPr/>
                    <a:lstStyle/>
                    <a:p>
                      <a:pPr marL="0" algn="l" defTabSz="914400" rtl="0" eaLnBrk="1" latinLnBrk="0" hangingPunct="1"/>
                      <a:r>
                        <a:rPr lang="en-US" sz="1500" b="1" kern="1200" dirty="0">
                          <a:solidFill>
                            <a:schemeClr val="tx1"/>
                          </a:solidFill>
                          <a:latin typeface="Corbel" pitchFamily="34" charset="0"/>
                          <a:ea typeface="+mn-ea"/>
                          <a:cs typeface="+mn-cs"/>
                        </a:rPr>
                        <a:t>Train = </a:t>
                      </a:r>
                      <a:r>
                        <a:rPr lang="en-US" sz="1500" b="0" kern="1200" dirty="0">
                          <a:solidFill>
                            <a:schemeClr val="tx1"/>
                          </a:solidFill>
                          <a:latin typeface="Corbel" pitchFamily="34" charset="0"/>
                          <a:ea typeface="+mn-ea"/>
                          <a:cs typeface="+mn-cs"/>
                        </a:rPr>
                        <a:t>2423</a:t>
                      </a:r>
                    </a:p>
                    <a:p>
                      <a:pPr marL="0" algn="l" defTabSz="914400" rtl="0" eaLnBrk="1" latinLnBrk="0" hangingPunct="1"/>
                      <a:r>
                        <a:rPr lang="en-US" sz="1500" b="1" kern="1200" dirty="0">
                          <a:solidFill>
                            <a:schemeClr val="tx1"/>
                          </a:solidFill>
                          <a:latin typeface="Corbel" pitchFamily="34" charset="0"/>
                          <a:ea typeface="+mn-ea"/>
                          <a:cs typeface="+mn-cs"/>
                        </a:rPr>
                        <a:t>Execute = </a:t>
                      </a:r>
                      <a:r>
                        <a:rPr lang="en-US" sz="1500" b="0" kern="1200" dirty="0">
                          <a:solidFill>
                            <a:schemeClr val="tx1"/>
                          </a:solidFill>
                          <a:latin typeface="Corbel" pitchFamily="34" charset="0"/>
                          <a:ea typeface="+mn-ea"/>
                          <a:cs typeface="+mn-cs"/>
                        </a:rPr>
                        <a:t>5291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tc>
                  <a:txBody>
                    <a:bodyPr/>
                    <a:lstStyle/>
                    <a:p>
                      <a:r>
                        <a:rPr lang="en-US" sz="1600" b="1" kern="1200" dirty="0">
                          <a:solidFill>
                            <a:schemeClr val="tx1"/>
                          </a:solidFill>
                          <a:latin typeface="Corbel" pitchFamily="34" charset="0"/>
                          <a:ea typeface="+mn-ea"/>
                          <a:cs typeface="+mn-cs"/>
                        </a:rPr>
                        <a:t>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tc>
                  <a:txBody>
                    <a:bodyPr/>
                    <a:lstStyle/>
                    <a:p>
                      <a:r>
                        <a:rPr lang="en-US" sz="1600" b="1" kern="1200" dirty="0">
                          <a:solidFill>
                            <a:schemeClr val="tx1"/>
                          </a:solidFill>
                          <a:latin typeface="Corbel" pitchFamily="34" charset="0"/>
                          <a:ea typeface="+mn-ea"/>
                          <a:cs typeface="+mn-cs"/>
                        </a:rPr>
                        <a:t>46</a:t>
                      </a:r>
                    </a:p>
                  </a:txBody>
                  <a:tcPr>
                    <a:lnL w="12700" cap="flat" cmpd="sng" algn="ctr">
                      <a:solidFill>
                        <a:schemeClr val="tx1"/>
                      </a:solidFill>
                      <a:prstDash val="solid"/>
                      <a:round/>
                      <a:headEnd type="none" w="med" len="med"/>
                      <a:tailEnd type="none" w="med" len="med"/>
                    </a:lnL>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
        <p:nvSpPr>
          <p:cNvPr id="6" name="Title 1">
            <a:extLst>
              <a:ext uri="{FF2B5EF4-FFF2-40B4-BE49-F238E27FC236}">
                <a16:creationId xmlns:a16="http://schemas.microsoft.com/office/drawing/2014/main" id="{ACDB4EF3-2654-449E-8A0F-7646EBC19229}"/>
              </a:ext>
            </a:extLst>
          </p:cNvPr>
          <p:cNvSpPr>
            <a:spLocks noGrp="1"/>
          </p:cNvSpPr>
          <p:nvPr>
            <p:ph type="title"/>
          </p:nvPr>
        </p:nvSpPr>
        <p:spPr>
          <a:xfrm>
            <a:off x="457200" y="274638"/>
            <a:ext cx="8229600" cy="1143000"/>
          </a:xfrm>
        </p:spPr>
        <p:txBody>
          <a:bodyPr/>
          <a:lstStyle/>
          <a:p>
            <a:r>
              <a:rPr lang="da-DK" cap="small" dirty="0">
                <a:solidFill>
                  <a:srgbClr val="334744"/>
                </a:solidFill>
                <a:latin typeface="Corbel" panose="020B0503020204020204" pitchFamily="34" charset="0"/>
              </a:rPr>
              <a:t>datasets for Cen Depl</a:t>
            </a:r>
            <a:endParaRPr lang="en-US" dirty="0">
              <a:latin typeface="Corbel" panose="020B0503020204020204" pitchFamily="34" charset="0"/>
            </a:endParaRPr>
          </a:p>
        </p:txBody>
      </p:sp>
      <p:sp>
        <p:nvSpPr>
          <p:cNvPr id="11" name="Date Placeholder 10">
            <a:extLst>
              <a:ext uri="{FF2B5EF4-FFF2-40B4-BE49-F238E27FC236}">
                <a16:creationId xmlns:a16="http://schemas.microsoft.com/office/drawing/2014/main" id="{B70764B5-42EC-471B-803B-FDBDB251777E}"/>
              </a:ext>
            </a:extLst>
          </p:cNvPr>
          <p:cNvSpPr>
            <a:spLocks noGrp="1"/>
          </p:cNvSpPr>
          <p:nvPr>
            <p:ph type="dt" sz="half" idx="10"/>
          </p:nvPr>
        </p:nvSpPr>
        <p:spPr/>
        <p:txBody>
          <a:bodyPr/>
          <a:lstStyle/>
          <a:p>
            <a:fld id="{B2172572-82D8-49D2-8EDB-440E3CEF492E}" type="datetime1">
              <a:rPr lang="en-US" smtClean="0"/>
              <a:t>10/3/2019</a:t>
            </a:fld>
            <a:endParaRPr lang="en-US" dirty="0"/>
          </a:p>
        </p:txBody>
      </p:sp>
      <p:sp>
        <p:nvSpPr>
          <p:cNvPr id="12" name="Slide Number Placeholder 11">
            <a:extLst>
              <a:ext uri="{FF2B5EF4-FFF2-40B4-BE49-F238E27FC236}">
                <a16:creationId xmlns:a16="http://schemas.microsoft.com/office/drawing/2014/main" id="{722B222F-7357-48EF-B614-B0C07D357354}"/>
              </a:ext>
            </a:extLst>
          </p:cNvPr>
          <p:cNvSpPr>
            <a:spLocks noGrp="1"/>
          </p:cNvSpPr>
          <p:nvPr>
            <p:ph type="sldNum" sz="quarter" idx="12"/>
          </p:nvPr>
        </p:nvSpPr>
        <p:spPr/>
        <p:txBody>
          <a:bodyPr/>
          <a:lstStyle/>
          <a:p>
            <a:fld id="{8C0C0C1D-488F-431E-BEAD-2CAAB816BF8B}" type="slidenum">
              <a:rPr lang="en-US" smtClean="0"/>
              <a:pPr/>
              <a:t>34</a:t>
            </a:fld>
            <a:endParaRPr lang="en-US" dirty="0"/>
          </a:p>
        </p:txBody>
      </p:sp>
    </p:spTree>
    <p:extLst>
      <p:ext uri="{BB962C8B-B14F-4D97-AF65-F5344CB8AC3E}">
        <p14:creationId xmlns:p14="http://schemas.microsoft.com/office/powerpoint/2010/main" val="13396312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CDB4EF3-2654-449E-8A0F-7646EBC19229}"/>
              </a:ext>
            </a:extLst>
          </p:cNvPr>
          <p:cNvSpPr>
            <a:spLocks noGrp="1"/>
          </p:cNvSpPr>
          <p:nvPr>
            <p:ph type="title"/>
          </p:nvPr>
        </p:nvSpPr>
        <p:spPr>
          <a:xfrm>
            <a:off x="457200" y="274638"/>
            <a:ext cx="8229600" cy="1143000"/>
          </a:xfrm>
        </p:spPr>
        <p:txBody>
          <a:bodyPr/>
          <a:lstStyle/>
          <a:p>
            <a:r>
              <a:rPr lang="da-DK" cap="small" dirty="0">
                <a:solidFill>
                  <a:srgbClr val="334744"/>
                </a:solidFill>
                <a:latin typeface="Corbel" panose="020B0503020204020204" pitchFamily="34" charset="0"/>
              </a:rPr>
              <a:t>datasets for Cen Depl</a:t>
            </a:r>
            <a:endParaRPr lang="en-US" dirty="0">
              <a:latin typeface="Corbel" panose="020B0503020204020204" pitchFamily="34" charset="0"/>
            </a:endParaRPr>
          </a:p>
        </p:txBody>
      </p:sp>
      <p:graphicFrame>
        <p:nvGraphicFramePr>
          <p:cNvPr id="7" name="Table 6">
            <a:extLst>
              <a:ext uri="{FF2B5EF4-FFF2-40B4-BE49-F238E27FC236}">
                <a16:creationId xmlns:a16="http://schemas.microsoft.com/office/drawing/2014/main" id="{911C5B75-5528-4E44-BE38-04C8B7199CA9}"/>
              </a:ext>
            </a:extLst>
          </p:cNvPr>
          <p:cNvGraphicFramePr>
            <a:graphicFrameLocks noGrp="1"/>
          </p:cNvGraphicFramePr>
          <p:nvPr>
            <p:extLst>
              <p:ext uri="{D42A27DB-BD31-4B8C-83A1-F6EECF244321}">
                <p14:modId xmlns:p14="http://schemas.microsoft.com/office/powerpoint/2010/main" val="1652520804"/>
              </p:ext>
            </p:extLst>
          </p:nvPr>
        </p:nvGraphicFramePr>
        <p:xfrm>
          <a:off x="438807" y="1219200"/>
          <a:ext cx="8324193" cy="3222110"/>
        </p:xfrm>
        <a:graphic>
          <a:graphicData uri="http://schemas.openxmlformats.org/drawingml/2006/table">
            <a:tbl>
              <a:tblPr firstRow="1" bandRow="1">
                <a:tableStyleId>{74C1A8A3-306A-4EB7-A6B1-4F7E0EB9C5D6}</a:tableStyleId>
              </a:tblPr>
              <a:tblGrid>
                <a:gridCol w="1542393">
                  <a:extLst>
                    <a:ext uri="{9D8B030D-6E8A-4147-A177-3AD203B41FA5}">
                      <a16:colId xmlns:a16="http://schemas.microsoft.com/office/drawing/2014/main" val="20000"/>
                    </a:ext>
                  </a:extLst>
                </a:gridCol>
                <a:gridCol w="3225390">
                  <a:extLst>
                    <a:ext uri="{9D8B030D-6E8A-4147-A177-3AD203B41FA5}">
                      <a16:colId xmlns:a16="http://schemas.microsoft.com/office/drawing/2014/main" val="20001"/>
                    </a:ext>
                  </a:extLst>
                </a:gridCol>
                <a:gridCol w="1917520">
                  <a:extLst>
                    <a:ext uri="{9D8B030D-6E8A-4147-A177-3AD203B41FA5}">
                      <a16:colId xmlns:a16="http://schemas.microsoft.com/office/drawing/2014/main" val="20002"/>
                    </a:ext>
                  </a:extLst>
                </a:gridCol>
                <a:gridCol w="705335">
                  <a:extLst>
                    <a:ext uri="{9D8B030D-6E8A-4147-A177-3AD203B41FA5}">
                      <a16:colId xmlns:a16="http://schemas.microsoft.com/office/drawing/2014/main" val="20003"/>
                    </a:ext>
                  </a:extLst>
                </a:gridCol>
                <a:gridCol w="933555">
                  <a:extLst>
                    <a:ext uri="{9D8B030D-6E8A-4147-A177-3AD203B41FA5}">
                      <a16:colId xmlns:a16="http://schemas.microsoft.com/office/drawing/2014/main" val="20004"/>
                    </a:ext>
                  </a:extLst>
                </a:gridCol>
              </a:tblGrid>
              <a:tr h="600830">
                <a:tc>
                  <a:txBody>
                    <a:bodyPr/>
                    <a:lstStyle/>
                    <a:p>
                      <a:pPr algn="ctr"/>
                      <a:r>
                        <a:rPr lang="en-US" sz="1600" cap="small" dirty="0">
                          <a:solidFill>
                            <a:schemeClr val="bg1"/>
                          </a:solidFill>
                          <a:latin typeface="Corbel" pitchFamily="34" charset="0"/>
                        </a:rPr>
                        <a:t>Scenario</a:t>
                      </a:r>
                    </a:p>
                  </a:txBody>
                  <a:tcPr anchor="ctr">
                    <a:lnR w="12700" cap="flat" cmpd="sng" algn="ctr">
                      <a:solidFill>
                        <a:schemeClr val="tx1"/>
                      </a:solidFill>
                      <a:prstDash val="solid"/>
                      <a:round/>
                      <a:headEnd type="none" w="med" len="med"/>
                      <a:tailEnd type="none" w="med" len="med"/>
                    </a:lnR>
                    <a:solidFill>
                      <a:srgbClr val="38485A"/>
                    </a:solidFill>
                  </a:tcPr>
                </a:tc>
                <a:tc>
                  <a:txBody>
                    <a:bodyPr/>
                    <a:lstStyle/>
                    <a:p>
                      <a:pPr algn="ctr"/>
                      <a:r>
                        <a:rPr lang="en-US" sz="1600" cap="small" dirty="0">
                          <a:solidFill>
                            <a:schemeClr val="bg1"/>
                          </a:solidFill>
                          <a:latin typeface="Corbel" pitchFamily="34" charset="0"/>
                        </a:rPr>
                        <a:t>Description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38485A"/>
                    </a:solidFill>
                  </a:tcPr>
                </a:tc>
                <a:tc>
                  <a:txBody>
                    <a:bodyPr/>
                    <a:lstStyle/>
                    <a:p>
                      <a:pPr algn="ctr"/>
                      <a:r>
                        <a:rPr lang="en-US" sz="1600" cap="small" dirty="0">
                          <a:solidFill>
                            <a:schemeClr val="bg1"/>
                          </a:solidFill>
                          <a:latin typeface="Corbel" pitchFamily="34" charset="0"/>
                        </a:rPr>
                        <a:t>#</a:t>
                      </a:r>
                      <a:r>
                        <a:rPr lang="en-US" sz="1600" cap="small" baseline="0" dirty="0">
                          <a:solidFill>
                            <a:schemeClr val="bg1"/>
                          </a:solidFill>
                          <a:latin typeface="Corbel" pitchFamily="34" charset="0"/>
                        </a:rPr>
                        <a:t> of measurements</a:t>
                      </a:r>
                      <a:endParaRPr lang="en-US" sz="1600" cap="small" dirty="0">
                        <a:solidFill>
                          <a:schemeClr val="bg1"/>
                        </a:solidFill>
                        <a:latin typeface="Corbe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38485A"/>
                    </a:solidFill>
                  </a:tcPr>
                </a:tc>
                <a:tc>
                  <a:txBody>
                    <a:bodyPr/>
                    <a:lstStyle/>
                    <a:p>
                      <a:pPr algn="ctr"/>
                      <a:r>
                        <a:rPr lang="en-US" sz="1600" cap="small" dirty="0">
                          <a:solidFill>
                            <a:schemeClr val="bg1"/>
                          </a:solidFill>
                          <a:latin typeface="Corbel" pitchFamily="34" charset="0"/>
                        </a:rPr>
                        <a:t>Train </a:t>
                      </a:r>
                      <a:r>
                        <a:rPr lang="en-US" sz="1600" cap="small" baseline="0" dirty="0">
                          <a:solidFill>
                            <a:schemeClr val="bg1"/>
                          </a:solidFill>
                          <a:latin typeface="Corbel" pitchFamily="34" charset="0"/>
                        </a:rPr>
                        <a:t> [sec]</a:t>
                      </a:r>
                      <a:endParaRPr lang="en-US" sz="1600" cap="small" dirty="0">
                        <a:solidFill>
                          <a:schemeClr val="bg1"/>
                        </a:solidFill>
                        <a:latin typeface="Corbe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38485A"/>
                    </a:solidFill>
                  </a:tcPr>
                </a:tc>
                <a:tc>
                  <a:txBody>
                    <a:bodyPr/>
                    <a:lstStyle/>
                    <a:p>
                      <a:pPr algn="ctr"/>
                      <a:r>
                        <a:rPr lang="en-US" sz="1600" cap="small" dirty="0">
                          <a:solidFill>
                            <a:schemeClr val="bg1"/>
                          </a:solidFill>
                          <a:latin typeface="Corbel" pitchFamily="34" charset="0"/>
                        </a:rPr>
                        <a:t>Execute [sec]</a:t>
                      </a:r>
                    </a:p>
                  </a:txBody>
                  <a:tcPr anchor="ctr">
                    <a:lnL w="12700" cap="flat" cmpd="sng" algn="ctr">
                      <a:solidFill>
                        <a:schemeClr val="tx1"/>
                      </a:solidFill>
                      <a:prstDash val="solid"/>
                      <a:round/>
                      <a:headEnd type="none" w="med" len="med"/>
                      <a:tailEnd type="none" w="med" len="med"/>
                    </a:lnL>
                    <a:solidFill>
                      <a:srgbClr val="38485A"/>
                    </a:solidFill>
                  </a:tcPr>
                </a:tc>
                <a:extLst>
                  <a:ext uri="{0D108BD9-81ED-4DB2-BD59-A6C34878D82A}">
                    <a16:rowId xmlns:a16="http://schemas.microsoft.com/office/drawing/2014/main" val="10000"/>
                  </a:ext>
                </a:extLst>
              </a:tr>
              <a:tr h="569206">
                <a:tc>
                  <a:txBody>
                    <a:bodyPr/>
                    <a:lstStyle/>
                    <a:p>
                      <a:pPr marL="0" algn="ctr" defTabSz="914400" rtl="0" eaLnBrk="1" latinLnBrk="0" hangingPunct="1"/>
                      <a:r>
                        <a:rPr lang="en-US" sz="1600" b="1" kern="1200" cap="small" dirty="0">
                          <a:solidFill>
                            <a:schemeClr val="tx1"/>
                          </a:solidFill>
                          <a:latin typeface="Corbel" pitchFamily="34" charset="0"/>
                          <a:ea typeface="+mn-ea"/>
                          <a:cs typeface="+mn-cs"/>
                        </a:rPr>
                        <a:t>Command injection</a:t>
                      </a:r>
                      <a:r>
                        <a:rPr lang="en-US" sz="1600" b="1" kern="1200" cap="small" baseline="0" dirty="0">
                          <a:solidFill>
                            <a:schemeClr val="tx1"/>
                          </a:solidFill>
                          <a:latin typeface="Corbel" pitchFamily="34" charset="0"/>
                          <a:ea typeface="+mn-ea"/>
                          <a:cs typeface="+mn-cs"/>
                        </a:rPr>
                        <a:t> - Relay setting change </a:t>
                      </a:r>
                      <a:endParaRPr lang="en-US" sz="1600" b="1" kern="1200" cap="small" dirty="0">
                        <a:solidFill>
                          <a:schemeClr val="tx1"/>
                        </a:solidFill>
                        <a:latin typeface="Corbel" pitchFamily="34" charset="0"/>
                        <a:ea typeface="+mn-ea"/>
                        <a:cs typeface="+mn-cs"/>
                      </a:endParaRP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pPr algn="just"/>
                      <a:r>
                        <a:rPr lang="en-US" sz="1600" i="1" dirty="0">
                          <a:solidFill>
                            <a:schemeClr val="tx1"/>
                          </a:solidFill>
                          <a:latin typeface="Times New Roman" pitchFamily="18" charset="0"/>
                          <a:cs typeface="Times New Roman" pitchFamily="18" charset="0"/>
                        </a:rPr>
                        <a:t>Relays are configured with a distance protection scheme and the attacker changes the setting to disable the relay function such that relay will not trip for a valid fault or a valid command.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r>
                        <a:rPr lang="en-US" sz="1500" b="1" dirty="0">
                          <a:solidFill>
                            <a:schemeClr val="tx1"/>
                          </a:solidFill>
                          <a:latin typeface="Corbel" pitchFamily="34" charset="0"/>
                        </a:rPr>
                        <a:t>Train</a:t>
                      </a:r>
                      <a:r>
                        <a:rPr lang="en-US" sz="1500" dirty="0">
                          <a:solidFill>
                            <a:schemeClr val="tx1"/>
                          </a:solidFill>
                          <a:latin typeface="Corbel" pitchFamily="34" charset="0"/>
                        </a:rPr>
                        <a:t> = 2423</a:t>
                      </a:r>
                    </a:p>
                    <a:p>
                      <a:r>
                        <a:rPr lang="en-US" sz="1500" b="1" dirty="0">
                          <a:solidFill>
                            <a:schemeClr val="tx1"/>
                          </a:solidFill>
                          <a:latin typeface="Corbel" pitchFamily="34" charset="0"/>
                        </a:rPr>
                        <a:t>Execute</a:t>
                      </a:r>
                      <a:r>
                        <a:rPr lang="en-US" sz="1500" dirty="0">
                          <a:solidFill>
                            <a:schemeClr val="tx1"/>
                          </a:solidFill>
                          <a:latin typeface="Corbel" pitchFamily="34" charset="0"/>
                        </a:rPr>
                        <a:t> = 39326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r>
                        <a:rPr lang="en-US" sz="1600" b="1" kern="1200" dirty="0">
                          <a:solidFill>
                            <a:schemeClr val="tx1"/>
                          </a:solidFill>
                          <a:latin typeface="Corbel" pitchFamily="34" charset="0"/>
                          <a:ea typeface="+mn-ea"/>
                          <a:cs typeface="+mn-cs"/>
                        </a:rPr>
                        <a:t>21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r>
                        <a:rPr lang="en-US" sz="1600" b="1" kern="1200" dirty="0">
                          <a:solidFill>
                            <a:schemeClr val="tx1"/>
                          </a:solidFill>
                          <a:latin typeface="Corbel" pitchFamily="34" charset="0"/>
                          <a:ea typeface="+mn-ea"/>
                          <a:cs typeface="+mn-cs"/>
                        </a:rPr>
                        <a:t>364</a:t>
                      </a: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569206">
                <a:tc>
                  <a:txBody>
                    <a:bodyPr/>
                    <a:lstStyle/>
                    <a:p>
                      <a:pPr algn="ctr"/>
                      <a:r>
                        <a:rPr lang="en-US" sz="1600" b="1" cap="small" baseline="0" dirty="0">
                          <a:solidFill>
                            <a:schemeClr val="tx1"/>
                          </a:solidFill>
                          <a:latin typeface="Corbel" pitchFamily="34" charset="0"/>
                        </a:rPr>
                        <a:t>Anomaly </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tc>
                  <a:txBody>
                    <a:bodyPr/>
                    <a:lstStyle/>
                    <a:p>
                      <a:pPr algn="just"/>
                      <a:r>
                        <a:rPr lang="en-US" sz="1600" i="1" dirty="0">
                          <a:solidFill>
                            <a:schemeClr val="tx1"/>
                          </a:solidFill>
                          <a:latin typeface="Times New Roman" pitchFamily="18" charset="0"/>
                          <a:cs typeface="Times New Roman" pitchFamily="18" charset="0"/>
                        </a:rPr>
                        <a:t>The training dataset</a:t>
                      </a:r>
                      <a:r>
                        <a:rPr lang="en-US" sz="1600" i="1" baseline="0" dirty="0">
                          <a:solidFill>
                            <a:schemeClr val="tx1"/>
                          </a:solidFill>
                          <a:latin typeface="Times New Roman" pitchFamily="18" charset="0"/>
                          <a:cs typeface="Times New Roman" pitchFamily="18" charset="0"/>
                        </a:rPr>
                        <a:t> is composed o f the measurements from normal, natural faults and line maintenance and test dataset composed of  </a:t>
                      </a:r>
                      <a:endParaRPr lang="en-US" sz="1600" i="1" dirty="0">
                        <a:solidFill>
                          <a:schemeClr val="tx1"/>
                        </a:solidFill>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tc>
                  <a:txBody>
                    <a:bodyPr/>
                    <a:lstStyle/>
                    <a:p>
                      <a:r>
                        <a:rPr lang="en-US" sz="1500" b="1" dirty="0">
                          <a:solidFill>
                            <a:schemeClr val="tx1"/>
                          </a:solidFill>
                          <a:latin typeface="Corbel" pitchFamily="34" charset="0"/>
                        </a:rPr>
                        <a:t>Train</a:t>
                      </a:r>
                      <a:r>
                        <a:rPr lang="en-US" sz="1500" dirty="0">
                          <a:solidFill>
                            <a:schemeClr val="tx1"/>
                          </a:solidFill>
                          <a:latin typeface="Corbel" pitchFamily="34" charset="0"/>
                        </a:rPr>
                        <a:t> = 12490</a:t>
                      </a:r>
                    </a:p>
                    <a:p>
                      <a:r>
                        <a:rPr lang="en-US" sz="1500" b="1" dirty="0">
                          <a:solidFill>
                            <a:schemeClr val="tx1"/>
                          </a:solidFill>
                          <a:latin typeface="Corbel" pitchFamily="34" charset="0"/>
                        </a:rPr>
                        <a:t>Execute</a:t>
                      </a:r>
                      <a:r>
                        <a:rPr lang="en-US" sz="1500" dirty="0">
                          <a:solidFill>
                            <a:schemeClr val="tx1"/>
                          </a:solidFill>
                          <a:latin typeface="Corbel" pitchFamily="34" charset="0"/>
                        </a:rPr>
                        <a:t> = 65889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tc>
                  <a:txBody>
                    <a:bodyPr/>
                    <a:lstStyle/>
                    <a:p>
                      <a:r>
                        <a:rPr lang="en-US" sz="1600" b="1" kern="1200" dirty="0">
                          <a:solidFill>
                            <a:schemeClr val="tx1"/>
                          </a:solidFill>
                          <a:latin typeface="Corbel" pitchFamily="34" charset="0"/>
                          <a:ea typeface="+mn-ea"/>
                          <a:cs typeface="+mn-cs"/>
                        </a:rPr>
                        <a:t>115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tc>
                  <a:txBody>
                    <a:bodyPr/>
                    <a:lstStyle/>
                    <a:p>
                      <a:r>
                        <a:rPr lang="en-US" sz="1600" b="1" kern="1200" dirty="0">
                          <a:solidFill>
                            <a:schemeClr val="tx1"/>
                          </a:solidFill>
                          <a:latin typeface="Corbel" pitchFamily="34" charset="0"/>
                          <a:ea typeface="+mn-ea"/>
                          <a:cs typeface="+mn-cs"/>
                        </a:rPr>
                        <a:t>639</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
        <p:nvSpPr>
          <p:cNvPr id="10" name="Date Placeholder 9">
            <a:extLst>
              <a:ext uri="{FF2B5EF4-FFF2-40B4-BE49-F238E27FC236}">
                <a16:creationId xmlns:a16="http://schemas.microsoft.com/office/drawing/2014/main" id="{98261995-D522-45B8-AB78-CACD4AA9E4DB}"/>
              </a:ext>
            </a:extLst>
          </p:cNvPr>
          <p:cNvSpPr>
            <a:spLocks noGrp="1"/>
          </p:cNvSpPr>
          <p:nvPr>
            <p:ph type="dt" sz="half" idx="10"/>
          </p:nvPr>
        </p:nvSpPr>
        <p:spPr/>
        <p:txBody>
          <a:bodyPr/>
          <a:lstStyle/>
          <a:p>
            <a:fld id="{CBBD54ED-5194-436E-B17B-292013B04399}" type="datetime1">
              <a:rPr lang="en-US" smtClean="0"/>
              <a:t>10/3/2019</a:t>
            </a:fld>
            <a:endParaRPr lang="en-US" dirty="0"/>
          </a:p>
        </p:txBody>
      </p:sp>
      <p:sp>
        <p:nvSpPr>
          <p:cNvPr id="11" name="Slide Number Placeholder 10">
            <a:extLst>
              <a:ext uri="{FF2B5EF4-FFF2-40B4-BE49-F238E27FC236}">
                <a16:creationId xmlns:a16="http://schemas.microsoft.com/office/drawing/2014/main" id="{A1F4317B-8110-4724-AA50-C5529615EE33}"/>
              </a:ext>
            </a:extLst>
          </p:cNvPr>
          <p:cNvSpPr>
            <a:spLocks noGrp="1"/>
          </p:cNvSpPr>
          <p:nvPr>
            <p:ph type="sldNum" sz="quarter" idx="12"/>
          </p:nvPr>
        </p:nvSpPr>
        <p:spPr/>
        <p:txBody>
          <a:bodyPr/>
          <a:lstStyle/>
          <a:p>
            <a:fld id="{8C0C0C1D-488F-431E-BEAD-2CAAB816BF8B}" type="slidenum">
              <a:rPr lang="en-US" smtClean="0"/>
              <a:pPr/>
              <a:t>35</a:t>
            </a:fld>
            <a:endParaRPr lang="en-US" dirty="0"/>
          </a:p>
        </p:txBody>
      </p:sp>
    </p:spTree>
    <p:extLst>
      <p:ext uri="{BB962C8B-B14F-4D97-AF65-F5344CB8AC3E}">
        <p14:creationId xmlns:p14="http://schemas.microsoft.com/office/powerpoint/2010/main" val="39111069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CDB4EF3-2654-449E-8A0F-7646EBC19229}"/>
              </a:ext>
            </a:extLst>
          </p:cNvPr>
          <p:cNvSpPr>
            <a:spLocks noGrp="1"/>
          </p:cNvSpPr>
          <p:nvPr>
            <p:ph type="title"/>
          </p:nvPr>
        </p:nvSpPr>
        <p:spPr>
          <a:xfrm>
            <a:off x="457200" y="274638"/>
            <a:ext cx="8229600" cy="1143000"/>
          </a:xfrm>
        </p:spPr>
        <p:txBody>
          <a:bodyPr>
            <a:normAutofit/>
          </a:bodyPr>
          <a:lstStyle/>
          <a:p>
            <a:r>
              <a:rPr lang="da-DK" cap="small" dirty="0">
                <a:solidFill>
                  <a:srgbClr val="334744"/>
                </a:solidFill>
                <a:latin typeface="Corbel" panose="020B0503020204020204" pitchFamily="34" charset="0"/>
              </a:rPr>
              <a:t>datasets for Substation Depl</a:t>
            </a:r>
            <a:endParaRPr lang="en-US" dirty="0">
              <a:latin typeface="Corbel" panose="020B0503020204020204" pitchFamily="34" charset="0"/>
            </a:endParaRPr>
          </a:p>
        </p:txBody>
      </p:sp>
      <p:graphicFrame>
        <p:nvGraphicFramePr>
          <p:cNvPr id="4" name="Table 3">
            <a:extLst>
              <a:ext uri="{FF2B5EF4-FFF2-40B4-BE49-F238E27FC236}">
                <a16:creationId xmlns:a16="http://schemas.microsoft.com/office/drawing/2014/main" id="{EA7A2DBB-661D-48C7-BF60-65D94B0785DC}"/>
              </a:ext>
            </a:extLst>
          </p:cNvPr>
          <p:cNvGraphicFramePr>
            <a:graphicFrameLocks noGrp="1"/>
          </p:cNvGraphicFramePr>
          <p:nvPr>
            <p:extLst>
              <p:ext uri="{D42A27DB-BD31-4B8C-83A1-F6EECF244321}">
                <p14:modId xmlns:p14="http://schemas.microsoft.com/office/powerpoint/2010/main" val="1887988799"/>
              </p:ext>
            </p:extLst>
          </p:nvPr>
        </p:nvGraphicFramePr>
        <p:xfrm>
          <a:off x="515007" y="1219200"/>
          <a:ext cx="8095593" cy="5126930"/>
        </p:xfrm>
        <a:graphic>
          <a:graphicData uri="http://schemas.openxmlformats.org/drawingml/2006/table">
            <a:tbl>
              <a:tblPr firstRow="1" bandRow="1">
                <a:tableStyleId>{74C1A8A3-306A-4EB7-A6B1-4F7E0EB9C5D6}</a:tableStyleId>
              </a:tblPr>
              <a:tblGrid>
                <a:gridCol w="2609194">
                  <a:extLst>
                    <a:ext uri="{9D8B030D-6E8A-4147-A177-3AD203B41FA5}">
                      <a16:colId xmlns:a16="http://schemas.microsoft.com/office/drawing/2014/main" val="20000"/>
                    </a:ext>
                  </a:extLst>
                </a:gridCol>
                <a:gridCol w="3642808">
                  <a:extLst>
                    <a:ext uri="{9D8B030D-6E8A-4147-A177-3AD203B41FA5}">
                      <a16:colId xmlns:a16="http://schemas.microsoft.com/office/drawing/2014/main" val="20002"/>
                    </a:ext>
                  </a:extLst>
                </a:gridCol>
                <a:gridCol w="793433">
                  <a:extLst>
                    <a:ext uri="{9D8B030D-6E8A-4147-A177-3AD203B41FA5}">
                      <a16:colId xmlns:a16="http://schemas.microsoft.com/office/drawing/2014/main" val="20003"/>
                    </a:ext>
                  </a:extLst>
                </a:gridCol>
                <a:gridCol w="1050158">
                  <a:extLst>
                    <a:ext uri="{9D8B030D-6E8A-4147-A177-3AD203B41FA5}">
                      <a16:colId xmlns:a16="http://schemas.microsoft.com/office/drawing/2014/main" val="20004"/>
                    </a:ext>
                  </a:extLst>
                </a:gridCol>
              </a:tblGrid>
              <a:tr h="786168">
                <a:tc>
                  <a:txBody>
                    <a:bodyPr/>
                    <a:lstStyle/>
                    <a:p>
                      <a:pPr algn="ctr"/>
                      <a:r>
                        <a:rPr lang="en-US" sz="1600" cap="small" dirty="0">
                          <a:solidFill>
                            <a:schemeClr val="bg1"/>
                          </a:solidFill>
                          <a:latin typeface="Corbel" pitchFamily="34" charset="0"/>
                        </a:rPr>
                        <a:t>Scenario</a:t>
                      </a:r>
                    </a:p>
                  </a:txBody>
                  <a:tcPr anchor="ctr">
                    <a:lnR w="12700" cap="flat" cmpd="sng" algn="ctr">
                      <a:solidFill>
                        <a:schemeClr val="tx1"/>
                      </a:solidFill>
                      <a:prstDash val="solid"/>
                      <a:round/>
                      <a:headEnd type="none" w="med" len="med"/>
                      <a:tailEnd type="none" w="med" len="med"/>
                    </a:lnR>
                    <a:solidFill>
                      <a:srgbClr val="38485A"/>
                    </a:solidFill>
                  </a:tcPr>
                </a:tc>
                <a:tc>
                  <a:txBody>
                    <a:bodyPr/>
                    <a:lstStyle/>
                    <a:p>
                      <a:pPr algn="ctr"/>
                      <a:r>
                        <a:rPr lang="en-US" sz="1600" cap="small" dirty="0">
                          <a:solidFill>
                            <a:schemeClr val="bg1"/>
                          </a:solidFill>
                          <a:latin typeface="Corbel" pitchFamily="34" charset="0"/>
                        </a:rPr>
                        <a:t>#</a:t>
                      </a:r>
                      <a:r>
                        <a:rPr lang="en-US" sz="1600" cap="small" baseline="0" dirty="0">
                          <a:solidFill>
                            <a:schemeClr val="bg1"/>
                          </a:solidFill>
                          <a:latin typeface="Corbel" pitchFamily="34" charset="0"/>
                        </a:rPr>
                        <a:t> of measurements</a:t>
                      </a:r>
                      <a:endParaRPr lang="en-US" sz="1600" cap="small" dirty="0">
                        <a:solidFill>
                          <a:schemeClr val="bg1"/>
                        </a:solidFill>
                        <a:latin typeface="Corbe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38485A"/>
                    </a:solidFill>
                  </a:tcPr>
                </a:tc>
                <a:tc>
                  <a:txBody>
                    <a:bodyPr/>
                    <a:lstStyle/>
                    <a:p>
                      <a:pPr algn="ctr"/>
                      <a:r>
                        <a:rPr lang="en-US" sz="1600" cap="small" dirty="0">
                          <a:solidFill>
                            <a:schemeClr val="bg1"/>
                          </a:solidFill>
                          <a:latin typeface="Corbel" pitchFamily="34" charset="0"/>
                        </a:rPr>
                        <a:t>Train </a:t>
                      </a:r>
                      <a:r>
                        <a:rPr lang="en-US" sz="1600" cap="small" baseline="0" dirty="0">
                          <a:solidFill>
                            <a:schemeClr val="bg1"/>
                          </a:solidFill>
                          <a:latin typeface="Corbel" pitchFamily="34" charset="0"/>
                        </a:rPr>
                        <a:t> [sec]</a:t>
                      </a:r>
                      <a:endParaRPr lang="en-US" sz="1600" cap="small" dirty="0">
                        <a:solidFill>
                          <a:schemeClr val="bg1"/>
                        </a:solidFill>
                        <a:latin typeface="Corbel"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rgbClr val="38485A"/>
                    </a:solidFill>
                  </a:tcPr>
                </a:tc>
                <a:tc>
                  <a:txBody>
                    <a:bodyPr/>
                    <a:lstStyle/>
                    <a:p>
                      <a:pPr algn="ctr"/>
                      <a:r>
                        <a:rPr lang="en-US" sz="1600" cap="small" dirty="0">
                          <a:solidFill>
                            <a:schemeClr val="bg1"/>
                          </a:solidFill>
                          <a:latin typeface="Corbel" pitchFamily="34" charset="0"/>
                        </a:rPr>
                        <a:t>Execute [sec]</a:t>
                      </a:r>
                    </a:p>
                  </a:txBody>
                  <a:tcPr anchor="ctr">
                    <a:lnL w="12700" cap="flat" cmpd="sng" algn="ctr">
                      <a:solidFill>
                        <a:schemeClr val="tx1"/>
                      </a:solidFill>
                      <a:prstDash val="solid"/>
                      <a:round/>
                      <a:headEnd type="none" w="med" len="med"/>
                      <a:tailEnd type="none" w="med" len="med"/>
                    </a:lnL>
                    <a:solidFill>
                      <a:srgbClr val="38485A"/>
                    </a:solidFill>
                  </a:tcPr>
                </a:tc>
                <a:extLst>
                  <a:ext uri="{0D108BD9-81ED-4DB2-BD59-A6C34878D82A}">
                    <a16:rowId xmlns:a16="http://schemas.microsoft.com/office/drawing/2014/main" val="10000"/>
                  </a:ext>
                </a:extLst>
              </a:tr>
              <a:tr h="815986">
                <a:tc>
                  <a:txBody>
                    <a:bodyPr/>
                    <a:lstStyle/>
                    <a:p>
                      <a:pPr marL="0" algn="ctr" defTabSz="914400" rtl="0" eaLnBrk="1" latinLnBrk="0" hangingPunct="1"/>
                      <a:r>
                        <a:rPr lang="en-US" sz="1600" b="1" kern="1200" cap="small" dirty="0">
                          <a:solidFill>
                            <a:schemeClr val="tx1"/>
                          </a:solidFill>
                          <a:latin typeface="Corbel" pitchFamily="34" charset="0"/>
                          <a:ea typeface="+mn-ea"/>
                          <a:cs typeface="+mn-cs"/>
                        </a:rPr>
                        <a:t>Short-circuit fault </a:t>
                      </a: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r>
                        <a:rPr lang="en-US" sz="1500" i="1" dirty="0" err="1">
                          <a:solidFill>
                            <a:schemeClr val="tx1"/>
                          </a:solidFill>
                          <a:latin typeface="Corbel" pitchFamily="34" charset="0"/>
                        </a:rPr>
                        <a:t>Nomral</a:t>
                      </a:r>
                      <a:r>
                        <a:rPr lang="en-US" sz="1500" i="1" dirty="0">
                          <a:solidFill>
                            <a:schemeClr val="tx1"/>
                          </a:solidFill>
                          <a:latin typeface="Corbel" pitchFamily="34" charset="0"/>
                        </a:rPr>
                        <a:t> Training  Instance = 3524</a:t>
                      </a:r>
                    </a:p>
                    <a:p>
                      <a:r>
                        <a:rPr lang="en-US" sz="1500" i="1" dirty="0">
                          <a:solidFill>
                            <a:schemeClr val="tx1"/>
                          </a:solidFill>
                          <a:latin typeface="Corbel" pitchFamily="34" charset="0"/>
                        </a:rPr>
                        <a:t>Normal Test Instance = 879 </a:t>
                      </a:r>
                    </a:p>
                    <a:p>
                      <a:r>
                        <a:rPr lang="en-US" sz="1500" i="1" dirty="0">
                          <a:solidFill>
                            <a:schemeClr val="tx1"/>
                          </a:solidFill>
                          <a:latin typeface="Corbel" pitchFamily="34" charset="0"/>
                        </a:rPr>
                        <a:t>Attack Test Instance = 14243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pPr algn="ctr" fontAlgn="b"/>
                      <a:r>
                        <a:rPr lang="en-US" sz="1600" b="1" i="0" u="none" strike="noStrike" dirty="0">
                          <a:solidFill>
                            <a:srgbClr val="000000"/>
                          </a:solidFill>
                          <a:effectLst/>
                          <a:latin typeface="Calibri" panose="020F0502020204030204" pitchFamily="34" charset="0"/>
                        </a:rPr>
                        <a:t>43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pPr algn="ctr" fontAlgn="b"/>
                      <a:r>
                        <a:rPr lang="en-US" sz="1600" b="1" i="0" u="none" strike="noStrike">
                          <a:solidFill>
                            <a:srgbClr val="000000"/>
                          </a:solidFill>
                          <a:effectLst/>
                          <a:latin typeface="Calibri" panose="020F0502020204030204" pitchFamily="34" charset="0"/>
                        </a:rPr>
                        <a:t>137</a:t>
                      </a:r>
                    </a:p>
                  </a:txBody>
                  <a:tcPr marL="9525" marR="9525" marT="9525"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815986">
                <a:tc>
                  <a:txBody>
                    <a:bodyPr/>
                    <a:lstStyle/>
                    <a:p>
                      <a:pPr algn="ctr"/>
                      <a:r>
                        <a:rPr lang="en-US" sz="1600" b="1" cap="small" dirty="0">
                          <a:solidFill>
                            <a:schemeClr val="tx1"/>
                          </a:solidFill>
                          <a:latin typeface="Corbel" pitchFamily="34" charset="0"/>
                        </a:rPr>
                        <a:t>Line Maintenance</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500" i="1" dirty="0" err="1">
                          <a:solidFill>
                            <a:schemeClr val="tx1"/>
                          </a:solidFill>
                          <a:latin typeface="Corbel" pitchFamily="34" charset="0"/>
                        </a:rPr>
                        <a:t>Nomral</a:t>
                      </a:r>
                      <a:r>
                        <a:rPr lang="en-US" sz="1500" i="1" dirty="0">
                          <a:solidFill>
                            <a:schemeClr val="tx1"/>
                          </a:solidFill>
                          <a:latin typeface="Corbel" pitchFamily="34" charset="0"/>
                        </a:rPr>
                        <a:t> Training  Instance = 3524</a:t>
                      </a:r>
                    </a:p>
                    <a:p>
                      <a:r>
                        <a:rPr lang="en-US" sz="1500" i="1" dirty="0">
                          <a:solidFill>
                            <a:schemeClr val="tx1"/>
                          </a:solidFill>
                          <a:latin typeface="Corbel" pitchFamily="34" charset="0"/>
                        </a:rPr>
                        <a:t>Normal Test Instance = 879 </a:t>
                      </a:r>
                    </a:p>
                    <a:p>
                      <a:r>
                        <a:rPr lang="en-US" sz="1500" i="1" dirty="0">
                          <a:solidFill>
                            <a:schemeClr val="tx1"/>
                          </a:solidFill>
                          <a:latin typeface="Corbel" pitchFamily="34" charset="0"/>
                        </a:rPr>
                        <a:t>Attack Test Instance = 3041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600" b="1" i="0" u="none" strike="noStrike">
                          <a:solidFill>
                            <a:srgbClr val="000000"/>
                          </a:solidFill>
                          <a:effectLst/>
                          <a:latin typeface="Calibri" panose="020F0502020204030204" pitchFamily="34" charset="0"/>
                        </a:rPr>
                        <a:t>43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600" b="1" i="0" u="none" strike="noStrike" dirty="0">
                          <a:solidFill>
                            <a:srgbClr val="000000"/>
                          </a:solidFill>
                          <a:effectLst/>
                          <a:latin typeface="Calibri" panose="020F0502020204030204" pitchFamily="34" charset="0"/>
                        </a:rPr>
                        <a:t>127</a:t>
                      </a: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815986">
                <a:tc>
                  <a:txBody>
                    <a:bodyPr/>
                    <a:lstStyle/>
                    <a:p>
                      <a:pPr algn="ctr"/>
                      <a:r>
                        <a:rPr lang="en-US" sz="1600" b="1" cap="small" dirty="0">
                          <a:solidFill>
                            <a:schemeClr val="tx1"/>
                          </a:solidFill>
                          <a:latin typeface="Corbel" pitchFamily="34" charset="0"/>
                        </a:rPr>
                        <a:t>Data Injection </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500" i="1" dirty="0" err="1">
                          <a:solidFill>
                            <a:schemeClr val="tx1"/>
                          </a:solidFill>
                          <a:latin typeface="Corbel" pitchFamily="34" charset="0"/>
                        </a:rPr>
                        <a:t>Nomral</a:t>
                      </a:r>
                      <a:r>
                        <a:rPr lang="en-US" sz="1500" i="1" dirty="0">
                          <a:solidFill>
                            <a:schemeClr val="tx1"/>
                          </a:solidFill>
                          <a:latin typeface="Corbel" pitchFamily="34" charset="0"/>
                        </a:rPr>
                        <a:t> Training  Instance = 3524</a:t>
                      </a:r>
                    </a:p>
                    <a:p>
                      <a:r>
                        <a:rPr lang="en-US" sz="1500" i="1" dirty="0">
                          <a:solidFill>
                            <a:schemeClr val="tx1"/>
                          </a:solidFill>
                          <a:latin typeface="Corbel" pitchFamily="34" charset="0"/>
                        </a:rPr>
                        <a:t>Normal Test Instance = 879 </a:t>
                      </a:r>
                    </a:p>
                    <a:p>
                      <a:r>
                        <a:rPr lang="en-US" sz="1500" i="1" dirty="0">
                          <a:solidFill>
                            <a:schemeClr val="tx1"/>
                          </a:solidFill>
                          <a:latin typeface="Corbel" pitchFamily="34" charset="0"/>
                        </a:rPr>
                        <a:t>Attack Test Instance = 9582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600" b="1" i="0" u="none" strike="noStrike" dirty="0">
                          <a:solidFill>
                            <a:srgbClr val="000000"/>
                          </a:solidFill>
                          <a:effectLst/>
                          <a:latin typeface="Calibri" panose="020F0502020204030204" pitchFamily="34" charset="0"/>
                        </a:rPr>
                        <a:t>43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600" b="1" i="0" u="none" strike="noStrike" dirty="0">
                          <a:solidFill>
                            <a:srgbClr val="000000"/>
                          </a:solidFill>
                          <a:effectLst/>
                          <a:latin typeface="Calibri" panose="020F0502020204030204" pitchFamily="34" charset="0"/>
                        </a:rPr>
                        <a:t>192</a:t>
                      </a: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815986">
                <a:tc>
                  <a:txBody>
                    <a:bodyPr/>
                    <a:lstStyle/>
                    <a:p>
                      <a:pPr marL="0" algn="ctr" defTabSz="914400" rtl="0" eaLnBrk="1" latinLnBrk="0" hangingPunct="1"/>
                      <a:r>
                        <a:rPr lang="en-US" sz="1600" b="1" kern="1200" cap="small" dirty="0">
                          <a:solidFill>
                            <a:schemeClr val="tx1"/>
                          </a:solidFill>
                          <a:latin typeface="Corbel" pitchFamily="34" charset="0"/>
                          <a:ea typeface="+mn-ea"/>
                          <a:cs typeface="+mn-cs"/>
                        </a:rPr>
                        <a:t>Command injection</a:t>
                      </a:r>
                      <a:r>
                        <a:rPr lang="en-US" sz="1600" b="1" kern="1200" cap="small" baseline="0" dirty="0">
                          <a:solidFill>
                            <a:schemeClr val="tx1"/>
                          </a:solidFill>
                          <a:latin typeface="Corbel" pitchFamily="34" charset="0"/>
                          <a:ea typeface="+mn-ea"/>
                          <a:cs typeface="+mn-cs"/>
                        </a:rPr>
                        <a:t> - Remote trip relay</a:t>
                      </a:r>
                      <a:endParaRPr lang="en-US" sz="1600" b="1" kern="1200" cap="small" dirty="0">
                        <a:solidFill>
                          <a:schemeClr val="tx1"/>
                        </a:solidFill>
                        <a:latin typeface="Corbel" pitchFamily="34" charset="0"/>
                        <a:ea typeface="+mn-ea"/>
                        <a:cs typeface="+mn-cs"/>
                      </a:endParaRP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500" i="1" dirty="0" err="1">
                          <a:solidFill>
                            <a:schemeClr val="tx1"/>
                          </a:solidFill>
                          <a:latin typeface="Corbel" pitchFamily="34" charset="0"/>
                        </a:rPr>
                        <a:t>Nomral</a:t>
                      </a:r>
                      <a:r>
                        <a:rPr lang="en-US" sz="1500" i="1" dirty="0">
                          <a:solidFill>
                            <a:schemeClr val="tx1"/>
                          </a:solidFill>
                          <a:latin typeface="Corbel" pitchFamily="34" charset="0"/>
                        </a:rPr>
                        <a:t> Training  Instance = 3524</a:t>
                      </a:r>
                    </a:p>
                    <a:p>
                      <a:r>
                        <a:rPr lang="en-US" sz="1500" i="1" dirty="0">
                          <a:solidFill>
                            <a:schemeClr val="tx1"/>
                          </a:solidFill>
                          <a:latin typeface="Corbel" pitchFamily="34" charset="0"/>
                        </a:rPr>
                        <a:t>Normal Test Instance = 879 </a:t>
                      </a:r>
                    </a:p>
                    <a:p>
                      <a:r>
                        <a:rPr lang="en-US" sz="1500" i="1" dirty="0">
                          <a:solidFill>
                            <a:schemeClr val="tx1"/>
                          </a:solidFill>
                          <a:latin typeface="Corbel" pitchFamily="34" charset="0"/>
                        </a:rPr>
                        <a:t>Attack Test Instance = 8739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600" b="1" i="0" u="none" strike="noStrike">
                          <a:solidFill>
                            <a:srgbClr val="000000"/>
                          </a:solidFill>
                          <a:effectLst/>
                          <a:latin typeface="Calibri" panose="020F0502020204030204" pitchFamily="34" charset="0"/>
                        </a:rPr>
                        <a:t>43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600" b="1" i="0" u="none" strike="noStrike" dirty="0">
                          <a:solidFill>
                            <a:srgbClr val="000000"/>
                          </a:solidFill>
                          <a:effectLst/>
                          <a:latin typeface="Calibri" panose="020F0502020204030204" pitchFamily="34" charset="0"/>
                        </a:rPr>
                        <a:t>44</a:t>
                      </a: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1076818">
                <a:tc>
                  <a:txBody>
                    <a:bodyPr/>
                    <a:lstStyle/>
                    <a:p>
                      <a:pPr marL="0" algn="ctr" defTabSz="914400" rtl="0" eaLnBrk="1" latinLnBrk="0" hangingPunct="1"/>
                      <a:r>
                        <a:rPr lang="en-US" sz="1600" b="1" kern="1200" cap="small" dirty="0">
                          <a:solidFill>
                            <a:schemeClr val="tx1"/>
                          </a:solidFill>
                          <a:latin typeface="Corbel" pitchFamily="34" charset="0"/>
                          <a:ea typeface="+mn-ea"/>
                          <a:cs typeface="+mn-cs"/>
                        </a:rPr>
                        <a:t>Command injection</a:t>
                      </a:r>
                      <a:r>
                        <a:rPr lang="en-US" sz="1600" b="1" kern="1200" cap="small" baseline="0" dirty="0">
                          <a:solidFill>
                            <a:schemeClr val="tx1"/>
                          </a:solidFill>
                          <a:latin typeface="Corbel" pitchFamily="34" charset="0"/>
                          <a:ea typeface="+mn-ea"/>
                          <a:cs typeface="+mn-cs"/>
                        </a:rPr>
                        <a:t> - Relay setting change </a:t>
                      </a:r>
                      <a:endParaRPr lang="en-US" sz="1600" b="1" kern="1200" cap="small" dirty="0">
                        <a:solidFill>
                          <a:schemeClr val="tx1"/>
                        </a:solidFill>
                        <a:latin typeface="Corbel" pitchFamily="34" charset="0"/>
                        <a:ea typeface="+mn-ea"/>
                        <a:cs typeface="+mn-cs"/>
                      </a:endParaRP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500" i="1" dirty="0" err="1">
                          <a:solidFill>
                            <a:schemeClr val="tx1"/>
                          </a:solidFill>
                          <a:latin typeface="Corbel" pitchFamily="34" charset="0"/>
                        </a:rPr>
                        <a:t>Nomral</a:t>
                      </a:r>
                      <a:r>
                        <a:rPr lang="en-US" sz="1500" i="1" dirty="0">
                          <a:solidFill>
                            <a:schemeClr val="tx1"/>
                          </a:solidFill>
                          <a:latin typeface="Corbel" pitchFamily="34" charset="0"/>
                        </a:rPr>
                        <a:t> Training  Instance = 3524</a:t>
                      </a:r>
                    </a:p>
                    <a:p>
                      <a:r>
                        <a:rPr lang="en-US" sz="1500" i="1" dirty="0">
                          <a:solidFill>
                            <a:schemeClr val="tx1"/>
                          </a:solidFill>
                          <a:latin typeface="Corbel" pitchFamily="34" charset="0"/>
                        </a:rPr>
                        <a:t>Normal Test Instance = 879 </a:t>
                      </a:r>
                    </a:p>
                    <a:p>
                      <a:r>
                        <a:rPr lang="en-US" sz="1500" i="1" dirty="0">
                          <a:solidFill>
                            <a:schemeClr val="tx1"/>
                          </a:solidFill>
                          <a:latin typeface="Corbel" pitchFamily="34" charset="0"/>
                        </a:rPr>
                        <a:t>Attack Test Instance = 36159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600" b="1" i="0" u="none" strike="noStrike" dirty="0">
                          <a:solidFill>
                            <a:srgbClr val="000000"/>
                          </a:solidFill>
                          <a:effectLst/>
                          <a:latin typeface="Calibri" panose="020F0502020204030204" pitchFamily="34" charset="0"/>
                        </a:rPr>
                        <a:t>43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600" b="1" i="0" u="none" strike="noStrike" dirty="0">
                          <a:solidFill>
                            <a:srgbClr val="000000"/>
                          </a:solidFill>
                          <a:effectLst/>
                          <a:latin typeface="Calibri" panose="020F0502020204030204" pitchFamily="34" charset="0"/>
                        </a:rPr>
                        <a:t>142</a:t>
                      </a: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bl>
          </a:graphicData>
        </a:graphic>
      </p:graphicFrame>
      <p:sp>
        <p:nvSpPr>
          <p:cNvPr id="10" name="Date Placeholder 9">
            <a:extLst>
              <a:ext uri="{FF2B5EF4-FFF2-40B4-BE49-F238E27FC236}">
                <a16:creationId xmlns:a16="http://schemas.microsoft.com/office/drawing/2014/main" id="{F0AC39B9-05CB-4BF9-8235-8EE0D2416765}"/>
              </a:ext>
            </a:extLst>
          </p:cNvPr>
          <p:cNvSpPr>
            <a:spLocks noGrp="1"/>
          </p:cNvSpPr>
          <p:nvPr>
            <p:ph type="dt" sz="half" idx="10"/>
          </p:nvPr>
        </p:nvSpPr>
        <p:spPr/>
        <p:txBody>
          <a:bodyPr/>
          <a:lstStyle/>
          <a:p>
            <a:fld id="{0B185247-3012-4BE7-B5F9-DC0CEB197030}" type="datetime1">
              <a:rPr lang="en-US" smtClean="0"/>
              <a:t>10/3/2019</a:t>
            </a:fld>
            <a:endParaRPr lang="en-US" dirty="0"/>
          </a:p>
        </p:txBody>
      </p:sp>
      <p:sp>
        <p:nvSpPr>
          <p:cNvPr id="11" name="Slide Number Placeholder 10">
            <a:extLst>
              <a:ext uri="{FF2B5EF4-FFF2-40B4-BE49-F238E27FC236}">
                <a16:creationId xmlns:a16="http://schemas.microsoft.com/office/drawing/2014/main" id="{E63DF9A6-ED76-4989-934C-EAB20F147A70}"/>
              </a:ext>
            </a:extLst>
          </p:cNvPr>
          <p:cNvSpPr>
            <a:spLocks noGrp="1"/>
          </p:cNvSpPr>
          <p:nvPr>
            <p:ph type="sldNum" sz="quarter" idx="12"/>
          </p:nvPr>
        </p:nvSpPr>
        <p:spPr/>
        <p:txBody>
          <a:bodyPr/>
          <a:lstStyle/>
          <a:p>
            <a:fld id="{8C0C0C1D-488F-431E-BEAD-2CAAB816BF8B}" type="slidenum">
              <a:rPr lang="en-US" smtClean="0"/>
              <a:pPr/>
              <a:t>36</a:t>
            </a:fld>
            <a:endParaRPr lang="en-US" dirty="0"/>
          </a:p>
        </p:txBody>
      </p:sp>
    </p:spTree>
    <p:extLst>
      <p:ext uri="{BB962C8B-B14F-4D97-AF65-F5344CB8AC3E}">
        <p14:creationId xmlns:p14="http://schemas.microsoft.com/office/powerpoint/2010/main" val="8465312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BB58E-D8A1-46F2-8A0F-40A9FA70222E}"/>
              </a:ext>
            </a:extLst>
          </p:cNvPr>
          <p:cNvSpPr>
            <a:spLocks noGrp="1"/>
          </p:cNvSpPr>
          <p:nvPr>
            <p:ph type="title"/>
          </p:nvPr>
        </p:nvSpPr>
        <p:spPr/>
        <p:txBody>
          <a:bodyPr/>
          <a:lstStyle/>
          <a:p>
            <a:r>
              <a:rPr lang="en-US" cap="small" dirty="0">
                <a:solidFill>
                  <a:srgbClr val="334744"/>
                </a:solidFill>
              </a:rPr>
              <a:t>results – Central Deployment</a:t>
            </a:r>
          </a:p>
        </p:txBody>
      </p:sp>
      <p:graphicFrame>
        <p:nvGraphicFramePr>
          <p:cNvPr id="5" name="Table 4">
            <a:extLst>
              <a:ext uri="{FF2B5EF4-FFF2-40B4-BE49-F238E27FC236}">
                <a16:creationId xmlns:a16="http://schemas.microsoft.com/office/drawing/2014/main" id="{8F68CAAE-B1E4-4EA7-96C4-8C564D4C1822}"/>
              </a:ext>
            </a:extLst>
          </p:cNvPr>
          <p:cNvGraphicFramePr>
            <a:graphicFrameLocks noGrp="1"/>
          </p:cNvGraphicFramePr>
          <p:nvPr>
            <p:extLst>
              <p:ext uri="{D42A27DB-BD31-4B8C-83A1-F6EECF244321}">
                <p14:modId xmlns:p14="http://schemas.microsoft.com/office/powerpoint/2010/main" val="3742000546"/>
              </p:ext>
            </p:extLst>
          </p:nvPr>
        </p:nvGraphicFramePr>
        <p:xfrm>
          <a:off x="457200" y="3657600"/>
          <a:ext cx="8305800" cy="2514600"/>
        </p:xfrm>
        <a:graphic>
          <a:graphicData uri="http://schemas.openxmlformats.org/drawingml/2006/table">
            <a:tbl>
              <a:tblPr firstRow="1" bandRow="1">
                <a:tableStyleId>{EB344D84-9AFB-497E-A393-DC336BA19D2E}</a:tableStyleId>
              </a:tblPr>
              <a:tblGrid>
                <a:gridCol w="3609010">
                  <a:extLst>
                    <a:ext uri="{9D8B030D-6E8A-4147-A177-3AD203B41FA5}">
                      <a16:colId xmlns:a16="http://schemas.microsoft.com/office/drawing/2014/main" val="1414153695"/>
                    </a:ext>
                  </a:extLst>
                </a:gridCol>
                <a:gridCol w="839854">
                  <a:extLst>
                    <a:ext uri="{9D8B030D-6E8A-4147-A177-3AD203B41FA5}">
                      <a16:colId xmlns:a16="http://schemas.microsoft.com/office/drawing/2014/main" val="441995158"/>
                    </a:ext>
                  </a:extLst>
                </a:gridCol>
                <a:gridCol w="834452">
                  <a:extLst>
                    <a:ext uri="{9D8B030D-6E8A-4147-A177-3AD203B41FA5}">
                      <a16:colId xmlns:a16="http://schemas.microsoft.com/office/drawing/2014/main" val="2537007961"/>
                    </a:ext>
                  </a:extLst>
                </a:gridCol>
                <a:gridCol w="1436784">
                  <a:extLst>
                    <a:ext uri="{9D8B030D-6E8A-4147-A177-3AD203B41FA5}">
                      <a16:colId xmlns:a16="http://schemas.microsoft.com/office/drawing/2014/main" val="2162564151"/>
                    </a:ext>
                  </a:extLst>
                </a:gridCol>
                <a:gridCol w="1585700">
                  <a:extLst>
                    <a:ext uri="{9D8B030D-6E8A-4147-A177-3AD203B41FA5}">
                      <a16:colId xmlns:a16="http://schemas.microsoft.com/office/drawing/2014/main" val="3817003607"/>
                    </a:ext>
                  </a:extLst>
                </a:gridCol>
              </a:tblGrid>
              <a:tr h="434484">
                <a:tc>
                  <a:txBody>
                    <a:bodyPr/>
                    <a:lstStyle/>
                    <a:p>
                      <a:pPr algn="ctr" fontAlgn="b"/>
                      <a:r>
                        <a:rPr lang="en-US" sz="2000" u="none" strike="noStrike" dirty="0">
                          <a:effectLst/>
                        </a:rPr>
                        <a:t>Scenario</a:t>
                      </a:r>
                      <a:endParaRPr lang="en-US"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2000" u="none" strike="noStrike" dirty="0" err="1">
                          <a:effectLst/>
                        </a:rPr>
                        <a:t>FPrate</a:t>
                      </a:r>
                      <a:endParaRPr lang="en-US"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2000" u="none" strike="noStrike">
                          <a:effectLst/>
                        </a:rPr>
                        <a:t>FNrate</a:t>
                      </a:r>
                      <a:endParaRPr lang="en-US" sz="2000" b="0" i="0" u="none" strike="noStrike">
                        <a:solidFill>
                          <a:srgbClr val="000000"/>
                        </a:solidFill>
                        <a:effectLst/>
                        <a:latin typeface="Calibri" panose="020F0502020204030204" pitchFamily="34" charset="0"/>
                      </a:endParaRPr>
                    </a:p>
                  </a:txBody>
                  <a:tcPr marL="9525" marR="9525" marT="9525" marB="0" anchor="ctr"/>
                </a:tc>
                <a:tc>
                  <a:txBody>
                    <a:bodyPr/>
                    <a:lstStyle/>
                    <a:p>
                      <a:pPr algn="ctr"/>
                      <a:r>
                        <a:rPr lang="en-US" sz="2000" dirty="0"/>
                        <a:t>Error Rate</a:t>
                      </a:r>
                    </a:p>
                  </a:txBody>
                  <a:tcPr anchor="ctr"/>
                </a:tc>
                <a:tc>
                  <a:txBody>
                    <a:bodyPr/>
                    <a:lstStyle/>
                    <a:p>
                      <a:pPr algn="ctr"/>
                      <a:r>
                        <a:rPr lang="en-US" sz="2000" dirty="0" err="1"/>
                        <a:t>DRate</a:t>
                      </a:r>
                      <a:endParaRPr lang="en-US" sz="2000" dirty="0"/>
                    </a:p>
                  </a:txBody>
                  <a:tcPr anchor="ctr"/>
                </a:tc>
                <a:extLst>
                  <a:ext uri="{0D108BD9-81ED-4DB2-BD59-A6C34878D82A}">
                    <a16:rowId xmlns:a16="http://schemas.microsoft.com/office/drawing/2014/main" val="2766301772"/>
                  </a:ext>
                </a:extLst>
              </a:tr>
              <a:tr h="346686">
                <a:tc>
                  <a:txBody>
                    <a:bodyPr/>
                    <a:lstStyle/>
                    <a:p>
                      <a:pPr algn="ctr" fontAlgn="b"/>
                      <a:r>
                        <a:rPr lang="en-US" sz="1600" b="1" i="1" u="none" strike="noStrike" dirty="0">
                          <a:effectLst/>
                        </a:rPr>
                        <a:t>Attack vs. Normal</a:t>
                      </a:r>
                      <a:endParaRPr lang="en-US" sz="1600" b="1" i="1"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dirty="0">
                          <a:effectLst/>
                        </a:rPr>
                        <a:t>3.0328</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600" u="none" strike="noStrike" dirty="0">
                          <a:effectLst/>
                        </a:rPr>
                        <a:t>4.603</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600" u="none" strike="noStrike" dirty="0">
                          <a:effectLst/>
                        </a:rPr>
                        <a:t>3.818</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600" u="none" strike="noStrike" dirty="0">
                          <a:effectLst/>
                        </a:rPr>
                        <a:t>95.39745835</a:t>
                      </a:r>
                      <a:endParaRPr lang="en-US" sz="16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664841624"/>
                  </a:ext>
                </a:extLst>
              </a:tr>
              <a:tr h="346686">
                <a:tc>
                  <a:txBody>
                    <a:bodyPr/>
                    <a:lstStyle/>
                    <a:p>
                      <a:pPr algn="ctr" fontAlgn="b"/>
                      <a:r>
                        <a:rPr lang="en-US" sz="1600" b="1" i="1" u="none" strike="noStrike" dirty="0">
                          <a:effectLst/>
                        </a:rPr>
                        <a:t>Data Injection vs. Normal</a:t>
                      </a:r>
                      <a:endParaRPr lang="en-US" sz="1600" b="1" i="1"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dirty="0">
                          <a:effectLst/>
                        </a:rPr>
                        <a:t>7.8204</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600" u="none" strike="noStrike" dirty="0">
                          <a:effectLst/>
                        </a:rPr>
                        <a:t>0.714</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600" u="none" strike="noStrike" dirty="0">
                          <a:effectLst/>
                        </a:rPr>
                        <a:t>4.267</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600" u="none" strike="noStrike">
                          <a:effectLst/>
                        </a:rPr>
                        <a:t>99.28634168</a:t>
                      </a:r>
                      <a:endParaRPr lang="en-US" sz="16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784181023"/>
                  </a:ext>
                </a:extLst>
              </a:tr>
              <a:tr h="346686">
                <a:tc>
                  <a:txBody>
                    <a:bodyPr/>
                    <a:lstStyle/>
                    <a:p>
                      <a:pPr algn="ctr" fontAlgn="b"/>
                      <a:r>
                        <a:rPr lang="en-US" sz="1600" b="1" i="1" u="none" strike="noStrike" dirty="0">
                          <a:effectLst/>
                        </a:rPr>
                        <a:t>Line Maintenance vs. Normal</a:t>
                      </a:r>
                      <a:endParaRPr lang="en-US" sz="1600" b="1" i="1"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7.8204</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600" u="none" strike="noStrike" dirty="0">
                          <a:effectLst/>
                        </a:rPr>
                        <a:t>1.398</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600" u="none" strike="noStrike" dirty="0">
                          <a:effectLst/>
                        </a:rPr>
                        <a:t>4.609</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600" u="none" strike="noStrike" dirty="0">
                          <a:effectLst/>
                        </a:rPr>
                        <a:t>98.60228717</a:t>
                      </a:r>
                      <a:endParaRPr lang="en-US" sz="16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764250770"/>
                  </a:ext>
                </a:extLst>
              </a:tr>
              <a:tr h="346686">
                <a:tc>
                  <a:txBody>
                    <a:bodyPr/>
                    <a:lstStyle/>
                    <a:p>
                      <a:pPr algn="ctr" fontAlgn="b"/>
                      <a:r>
                        <a:rPr lang="en-US" sz="1600" b="1" i="1" u="none" strike="noStrike" dirty="0">
                          <a:effectLst/>
                        </a:rPr>
                        <a:t>Fault Events vs. Normal</a:t>
                      </a:r>
                      <a:endParaRPr lang="en-US" sz="1600" b="1" i="1"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dirty="0">
                          <a:effectLst/>
                        </a:rPr>
                        <a:t>7.8204</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600" u="none" strike="noStrike" dirty="0">
                          <a:effectLst/>
                        </a:rPr>
                        <a:t>0.714</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600" u="none" strike="noStrike" dirty="0">
                          <a:effectLst/>
                        </a:rPr>
                        <a:t>4.267</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600" u="none" strike="noStrike" dirty="0">
                          <a:effectLst/>
                        </a:rPr>
                        <a:t>99.2857643</a:t>
                      </a:r>
                      <a:endParaRPr lang="en-US" sz="16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922805719"/>
                  </a:ext>
                </a:extLst>
              </a:tr>
              <a:tr h="346686">
                <a:tc>
                  <a:txBody>
                    <a:bodyPr/>
                    <a:lstStyle/>
                    <a:p>
                      <a:pPr algn="ctr" fontAlgn="b"/>
                      <a:r>
                        <a:rPr lang="en-US" sz="1600" b="1" i="1" u="none" strike="noStrike" dirty="0">
                          <a:effectLst/>
                        </a:rPr>
                        <a:t>Command Injection vs. Norma</a:t>
                      </a:r>
                      <a:endParaRPr lang="en-US" sz="1600" b="1" i="1"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dirty="0">
                          <a:effectLst/>
                        </a:rPr>
                        <a:t>7.8204</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600" u="none" strike="noStrike">
                          <a:effectLst/>
                        </a:rPr>
                        <a:t>2.291</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600" u="none" strike="noStrike" dirty="0">
                          <a:effectLst/>
                        </a:rPr>
                        <a:t>5.056</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600" u="none" strike="noStrike" dirty="0">
                          <a:effectLst/>
                        </a:rPr>
                        <a:t>97.7092828</a:t>
                      </a:r>
                      <a:endParaRPr lang="en-US" sz="16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964267520"/>
                  </a:ext>
                </a:extLst>
              </a:tr>
              <a:tr h="346686">
                <a:tc>
                  <a:txBody>
                    <a:bodyPr/>
                    <a:lstStyle/>
                    <a:p>
                      <a:pPr algn="ctr" fontAlgn="b"/>
                      <a:r>
                        <a:rPr lang="en-US" sz="1600" b="1" i="1" u="none" strike="noStrike" dirty="0">
                          <a:effectLst/>
                        </a:rPr>
                        <a:t>Relay Setting Change vs. Normal</a:t>
                      </a:r>
                      <a:endParaRPr lang="en-US" sz="1600" b="1" i="1"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7.8204</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600" u="none" strike="noStrike">
                          <a:effectLst/>
                        </a:rPr>
                        <a:t>4.909</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600" u="none" strike="noStrike" dirty="0">
                          <a:effectLst/>
                        </a:rPr>
                        <a:t>6.365</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600" u="none" strike="noStrike" dirty="0">
                          <a:effectLst/>
                        </a:rPr>
                        <a:t>95.09097435</a:t>
                      </a:r>
                      <a:endParaRPr lang="en-US" sz="16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241593568"/>
                  </a:ext>
                </a:extLst>
              </a:tr>
            </a:tbl>
          </a:graphicData>
        </a:graphic>
      </p:graphicFrame>
      <p:pic>
        <p:nvPicPr>
          <p:cNvPr id="6" name="Picture 5">
            <a:extLst>
              <a:ext uri="{FF2B5EF4-FFF2-40B4-BE49-F238E27FC236}">
                <a16:creationId xmlns:a16="http://schemas.microsoft.com/office/drawing/2014/main" id="{B1489057-F5DD-469C-B2B4-B8710E6784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4662" y="1143000"/>
            <a:ext cx="4077337" cy="2438399"/>
          </a:xfrm>
          <a:prstGeom prst="rect">
            <a:avLst/>
          </a:prstGeom>
        </p:spPr>
      </p:pic>
      <p:pic>
        <p:nvPicPr>
          <p:cNvPr id="7" name="Picture 6">
            <a:extLst>
              <a:ext uri="{FF2B5EF4-FFF2-40B4-BE49-F238E27FC236}">
                <a16:creationId xmlns:a16="http://schemas.microsoft.com/office/drawing/2014/main" id="{B64F3DD2-A691-4DC7-B75E-8425A8A76601}"/>
              </a:ext>
            </a:extLst>
          </p:cNvPr>
          <p:cNvPicPr>
            <a:picLocks noChangeAspect="1"/>
          </p:cNvPicPr>
          <p:nvPr/>
        </p:nvPicPr>
        <p:blipFill>
          <a:blip r:embed="rId3"/>
          <a:stretch>
            <a:fillRect/>
          </a:stretch>
        </p:blipFill>
        <p:spPr>
          <a:xfrm>
            <a:off x="4572000" y="1127728"/>
            <a:ext cx="4152262" cy="2453672"/>
          </a:xfrm>
          <a:prstGeom prst="rect">
            <a:avLst/>
          </a:prstGeom>
        </p:spPr>
      </p:pic>
      <p:sp>
        <p:nvSpPr>
          <p:cNvPr id="12" name="Date Placeholder 11">
            <a:extLst>
              <a:ext uri="{FF2B5EF4-FFF2-40B4-BE49-F238E27FC236}">
                <a16:creationId xmlns:a16="http://schemas.microsoft.com/office/drawing/2014/main" id="{B37464E7-746E-49E2-926F-F0E21350EDC0}"/>
              </a:ext>
            </a:extLst>
          </p:cNvPr>
          <p:cNvSpPr>
            <a:spLocks noGrp="1"/>
          </p:cNvSpPr>
          <p:nvPr>
            <p:ph type="dt" sz="half" idx="10"/>
          </p:nvPr>
        </p:nvSpPr>
        <p:spPr/>
        <p:txBody>
          <a:bodyPr/>
          <a:lstStyle/>
          <a:p>
            <a:fld id="{D4DC4C28-2055-4C19-8FBE-BACC59F8AF8B}" type="datetime1">
              <a:rPr lang="en-US" smtClean="0"/>
              <a:t>10/3/2019</a:t>
            </a:fld>
            <a:endParaRPr lang="en-US" dirty="0"/>
          </a:p>
        </p:txBody>
      </p:sp>
      <p:sp>
        <p:nvSpPr>
          <p:cNvPr id="13" name="Slide Number Placeholder 12">
            <a:extLst>
              <a:ext uri="{FF2B5EF4-FFF2-40B4-BE49-F238E27FC236}">
                <a16:creationId xmlns:a16="http://schemas.microsoft.com/office/drawing/2014/main" id="{B54877B7-2CF2-46A8-B78E-3DC31C9ADDDE}"/>
              </a:ext>
            </a:extLst>
          </p:cNvPr>
          <p:cNvSpPr>
            <a:spLocks noGrp="1"/>
          </p:cNvSpPr>
          <p:nvPr>
            <p:ph type="sldNum" sz="quarter" idx="12"/>
          </p:nvPr>
        </p:nvSpPr>
        <p:spPr/>
        <p:txBody>
          <a:bodyPr/>
          <a:lstStyle/>
          <a:p>
            <a:fld id="{8C0C0C1D-488F-431E-BEAD-2CAAB816BF8B}" type="slidenum">
              <a:rPr lang="en-US" smtClean="0"/>
              <a:pPr/>
              <a:t>37</a:t>
            </a:fld>
            <a:endParaRPr lang="en-US" dirty="0"/>
          </a:p>
        </p:txBody>
      </p:sp>
    </p:spTree>
    <p:extLst>
      <p:ext uri="{BB962C8B-B14F-4D97-AF65-F5344CB8AC3E}">
        <p14:creationId xmlns:p14="http://schemas.microsoft.com/office/powerpoint/2010/main" val="127932497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B134F-787E-4BDE-925F-1D2457EC35F0}"/>
              </a:ext>
            </a:extLst>
          </p:cNvPr>
          <p:cNvSpPr>
            <a:spLocks noGrp="1"/>
          </p:cNvSpPr>
          <p:nvPr>
            <p:ph type="title"/>
          </p:nvPr>
        </p:nvSpPr>
        <p:spPr/>
        <p:txBody>
          <a:bodyPr>
            <a:normAutofit/>
          </a:bodyPr>
          <a:lstStyle/>
          <a:p>
            <a:r>
              <a:rPr lang="en-US" cap="small" dirty="0">
                <a:solidFill>
                  <a:srgbClr val="334744"/>
                </a:solidFill>
              </a:rPr>
              <a:t> results – Substation Deployment</a:t>
            </a:r>
          </a:p>
        </p:txBody>
      </p:sp>
      <p:graphicFrame>
        <p:nvGraphicFramePr>
          <p:cNvPr id="4" name="Table 3">
            <a:extLst>
              <a:ext uri="{FF2B5EF4-FFF2-40B4-BE49-F238E27FC236}">
                <a16:creationId xmlns:a16="http://schemas.microsoft.com/office/drawing/2014/main" id="{CE4B2C20-C08B-429F-8346-E220BA2708D1}"/>
              </a:ext>
            </a:extLst>
          </p:cNvPr>
          <p:cNvGraphicFramePr>
            <a:graphicFrameLocks noGrp="1"/>
          </p:cNvGraphicFramePr>
          <p:nvPr>
            <p:extLst>
              <p:ext uri="{D42A27DB-BD31-4B8C-83A1-F6EECF244321}">
                <p14:modId xmlns:p14="http://schemas.microsoft.com/office/powerpoint/2010/main" val="2946714873"/>
              </p:ext>
            </p:extLst>
          </p:nvPr>
        </p:nvGraphicFramePr>
        <p:xfrm>
          <a:off x="457200" y="3943032"/>
          <a:ext cx="8305801" cy="2237499"/>
        </p:xfrm>
        <a:graphic>
          <a:graphicData uri="http://schemas.openxmlformats.org/drawingml/2006/table">
            <a:tbl>
              <a:tblPr firstRow="1" bandRow="1">
                <a:tableStyleId>{EB344D84-9AFB-497E-A393-DC336BA19D2E}</a:tableStyleId>
              </a:tblPr>
              <a:tblGrid>
                <a:gridCol w="2494500">
                  <a:extLst>
                    <a:ext uri="{9D8B030D-6E8A-4147-A177-3AD203B41FA5}">
                      <a16:colId xmlns:a16="http://schemas.microsoft.com/office/drawing/2014/main" val="1414153695"/>
                    </a:ext>
                  </a:extLst>
                </a:gridCol>
                <a:gridCol w="885928">
                  <a:extLst>
                    <a:ext uri="{9D8B030D-6E8A-4147-A177-3AD203B41FA5}">
                      <a16:colId xmlns:a16="http://schemas.microsoft.com/office/drawing/2014/main" val="441995158"/>
                    </a:ext>
                  </a:extLst>
                </a:gridCol>
                <a:gridCol w="1568227">
                  <a:extLst>
                    <a:ext uri="{9D8B030D-6E8A-4147-A177-3AD203B41FA5}">
                      <a16:colId xmlns:a16="http://schemas.microsoft.com/office/drawing/2014/main" val="2537007961"/>
                    </a:ext>
                  </a:extLst>
                </a:gridCol>
                <a:gridCol w="1190551">
                  <a:extLst>
                    <a:ext uri="{9D8B030D-6E8A-4147-A177-3AD203B41FA5}">
                      <a16:colId xmlns:a16="http://schemas.microsoft.com/office/drawing/2014/main" val="2162564151"/>
                    </a:ext>
                  </a:extLst>
                </a:gridCol>
                <a:gridCol w="2166595">
                  <a:extLst>
                    <a:ext uri="{9D8B030D-6E8A-4147-A177-3AD203B41FA5}">
                      <a16:colId xmlns:a16="http://schemas.microsoft.com/office/drawing/2014/main" val="3817003607"/>
                    </a:ext>
                  </a:extLst>
                </a:gridCol>
              </a:tblGrid>
              <a:tr h="305994">
                <a:tc>
                  <a:txBody>
                    <a:bodyPr/>
                    <a:lstStyle/>
                    <a:p>
                      <a:pPr algn="ctr" fontAlgn="ctr"/>
                      <a:r>
                        <a:rPr lang="en-US" sz="2000" u="none" strike="noStrike" dirty="0">
                          <a:effectLst/>
                        </a:rPr>
                        <a:t>Scenario</a:t>
                      </a:r>
                      <a:endParaRPr lang="en-US" sz="2000" b="1" i="0" u="none" strike="noStrike" dirty="0">
                        <a:solidFill>
                          <a:schemeClr val="bg1"/>
                        </a:solidFill>
                        <a:effectLst/>
                        <a:latin typeface="Calibri" panose="020F0502020204030204" pitchFamily="34" charset="0"/>
                      </a:endParaRPr>
                    </a:p>
                  </a:txBody>
                  <a:tcPr marL="9525" marR="9525" marT="9525" marB="0" anchor="ctr"/>
                </a:tc>
                <a:tc>
                  <a:txBody>
                    <a:bodyPr/>
                    <a:lstStyle/>
                    <a:p>
                      <a:pPr algn="ctr" fontAlgn="ctr"/>
                      <a:r>
                        <a:rPr lang="en-US" sz="2000" u="none" strike="noStrike">
                          <a:effectLst/>
                        </a:rPr>
                        <a:t>FPrate </a:t>
                      </a:r>
                      <a:endParaRPr lang="en-US" sz="2000" b="1" i="0" u="none" strike="noStrike">
                        <a:solidFill>
                          <a:schemeClr val="bg1"/>
                        </a:solidFill>
                        <a:effectLst/>
                        <a:latin typeface="Calibri" panose="020F0502020204030204" pitchFamily="34" charset="0"/>
                      </a:endParaRPr>
                    </a:p>
                  </a:txBody>
                  <a:tcPr marL="9525" marR="9525" marT="9525" marB="0" anchor="ctr"/>
                </a:tc>
                <a:tc>
                  <a:txBody>
                    <a:bodyPr/>
                    <a:lstStyle/>
                    <a:p>
                      <a:pPr algn="ctr" fontAlgn="ctr"/>
                      <a:r>
                        <a:rPr lang="en-US" sz="2000" u="none" strike="noStrike">
                          <a:effectLst/>
                        </a:rPr>
                        <a:t>Fnrate</a:t>
                      </a:r>
                      <a:endParaRPr lang="en-US" sz="2000" b="1" i="0" u="none" strike="noStrike">
                        <a:solidFill>
                          <a:schemeClr val="bg1"/>
                        </a:solidFill>
                        <a:effectLst/>
                        <a:latin typeface="Calibri" panose="020F0502020204030204" pitchFamily="34" charset="0"/>
                      </a:endParaRPr>
                    </a:p>
                  </a:txBody>
                  <a:tcPr marL="9525" marR="9525" marT="9525" marB="0" anchor="ctr"/>
                </a:tc>
                <a:tc>
                  <a:txBody>
                    <a:bodyPr/>
                    <a:lstStyle/>
                    <a:p>
                      <a:pPr algn="ctr" fontAlgn="ctr"/>
                      <a:r>
                        <a:rPr lang="en-US" sz="2000" u="none" strike="noStrike">
                          <a:effectLst/>
                        </a:rPr>
                        <a:t>Errorrate </a:t>
                      </a:r>
                      <a:endParaRPr lang="en-US" sz="2000" b="1" i="0" u="none" strike="noStrike">
                        <a:solidFill>
                          <a:schemeClr val="bg1"/>
                        </a:solidFill>
                        <a:effectLst/>
                        <a:latin typeface="Calibri" panose="020F0502020204030204" pitchFamily="34" charset="0"/>
                      </a:endParaRPr>
                    </a:p>
                  </a:txBody>
                  <a:tcPr marL="9525" marR="9525" marT="9525" marB="0" anchor="ctr"/>
                </a:tc>
                <a:tc>
                  <a:txBody>
                    <a:bodyPr/>
                    <a:lstStyle/>
                    <a:p>
                      <a:pPr algn="ctr" fontAlgn="ctr"/>
                      <a:r>
                        <a:rPr lang="en-US" sz="2000" u="none" strike="noStrike" dirty="0" err="1">
                          <a:effectLst/>
                        </a:rPr>
                        <a:t>Drate</a:t>
                      </a:r>
                      <a:r>
                        <a:rPr lang="en-US" sz="2000" u="none" strike="noStrike" dirty="0">
                          <a:effectLst/>
                        </a:rPr>
                        <a:t> </a:t>
                      </a:r>
                      <a:endParaRPr lang="en-US" sz="2000" b="1" i="0" u="none" strike="noStrike" dirty="0">
                        <a:solidFill>
                          <a:schemeClr val="bg1"/>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766301772"/>
                  </a:ext>
                </a:extLst>
              </a:tr>
              <a:tr h="396265">
                <a:tc>
                  <a:txBody>
                    <a:bodyPr/>
                    <a:lstStyle/>
                    <a:p>
                      <a:pPr algn="ctr" fontAlgn="b"/>
                      <a:r>
                        <a:rPr lang="en-US" sz="1600" b="1" i="1" u="none" strike="noStrike" dirty="0">
                          <a:effectLst/>
                        </a:rPr>
                        <a:t>Command Injection</a:t>
                      </a:r>
                      <a:endParaRPr lang="en-US" sz="1600" b="1" i="1"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dirty="0">
                          <a:effectLst/>
                        </a:rPr>
                        <a:t>0</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dirty="0">
                          <a:effectLst/>
                        </a:rPr>
                        <a:t>1.513877208</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0.75694</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dirty="0">
                          <a:effectLst/>
                        </a:rPr>
                        <a:t>98.486</a:t>
                      </a:r>
                      <a:endParaRPr lang="en-US"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64841624"/>
                  </a:ext>
                </a:extLst>
              </a:tr>
              <a:tr h="396265">
                <a:tc>
                  <a:txBody>
                    <a:bodyPr/>
                    <a:lstStyle/>
                    <a:p>
                      <a:pPr algn="ctr" fontAlgn="b"/>
                      <a:r>
                        <a:rPr lang="en-US" sz="1600" b="1" i="1" u="none" strike="noStrike" dirty="0">
                          <a:effectLst/>
                        </a:rPr>
                        <a:t>Data Injection</a:t>
                      </a:r>
                      <a:endParaRPr lang="en-US" sz="1600" b="1" i="1"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9.2</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dirty="0">
                          <a:effectLst/>
                        </a:rPr>
                        <a:t>4.6</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0.75694</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90.79</a:t>
                      </a:r>
                      <a:endParaRPr lang="en-US"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84181023"/>
                  </a:ext>
                </a:extLst>
              </a:tr>
              <a:tr h="396265">
                <a:tc>
                  <a:txBody>
                    <a:bodyPr/>
                    <a:lstStyle/>
                    <a:p>
                      <a:pPr algn="ctr" fontAlgn="b"/>
                      <a:r>
                        <a:rPr lang="en-US" sz="1600" b="1" i="1" u="none" strike="noStrike" dirty="0">
                          <a:effectLst/>
                        </a:rPr>
                        <a:t>SLG Fault</a:t>
                      </a:r>
                      <a:endParaRPr lang="en-US" sz="1600" b="1" i="1"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dirty="0">
                          <a:effectLst/>
                        </a:rPr>
                        <a:t>0</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dirty="0">
                          <a:effectLst/>
                        </a:rPr>
                        <a:t>3.25</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dirty="0">
                          <a:effectLst/>
                        </a:rPr>
                        <a:t>1.62</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96.74</a:t>
                      </a:r>
                      <a:endParaRPr lang="en-US"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64250770"/>
                  </a:ext>
                </a:extLst>
              </a:tr>
              <a:tr h="338114">
                <a:tc>
                  <a:txBody>
                    <a:bodyPr/>
                    <a:lstStyle/>
                    <a:p>
                      <a:pPr algn="ctr" fontAlgn="b"/>
                      <a:r>
                        <a:rPr lang="en-US" sz="1600" b="1" i="1" u="none" strike="noStrike" dirty="0">
                          <a:effectLst/>
                        </a:rPr>
                        <a:t>Line </a:t>
                      </a:r>
                      <a:r>
                        <a:rPr lang="en-US" sz="1600" b="1" i="1" u="none" strike="noStrike" dirty="0" err="1">
                          <a:effectLst/>
                        </a:rPr>
                        <a:t>Maint</a:t>
                      </a:r>
                      <a:endParaRPr lang="en-US" sz="1600" b="1" i="1"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dirty="0">
                          <a:effectLst/>
                        </a:rPr>
                        <a:t>0</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dirty="0">
                          <a:effectLst/>
                        </a:rPr>
                        <a:t>3.25</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dirty="0">
                          <a:effectLst/>
                        </a:rPr>
                        <a:t>1.62</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dirty="0">
                          <a:effectLst/>
                        </a:rPr>
                        <a:t>96.74</a:t>
                      </a:r>
                      <a:endParaRPr lang="en-US"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22805719"/>
                  </a:ext>
                </a:extLst>
              </a:tr>
              <a:tr h="396265">
                <a:tc>
                  <a:txBody>
                    <a:bodyPr/>
                    <a:lstStyle/>
                    <a:p>
                      <a:pPr algn="ctr" fontAlgn="b"/>
                      <a:r>
                        <a:rPr lang="en-US" sz="1600" b="1" i="1" u="none" strike="noStrike" dirty="0">
                          <a:effectLst/>
                        </a:rPr>
                        <a:t>Relay Setting Change</a:t>
                      </a:r>
                      <a:endParaRPr lang="en-US" sz="1600" b="1" i="1"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0</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9.2</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a:effectLst/>
                        </a:rPr>
                        <a:t>4.6</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u="none" strike="noStrike" dirty="0">
                          <a:effectLst/>
                        </a:rPr>
                        <a:t>90.72</a:t>
                      </a:r>
                      <a:endParaRPr lang="en-US"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64267520"/>
                  </a:ext>
                </a:extLst>
              </a:tr>
            </a:tbl>
          </a:graphicData>
        </a:graphic>
      </p:graphicFrame>
      <p:pic>
        <p:nvPicPr>
          <p:cNvPr id="6" name="Picture 5">
            <a:extLst>
              <a:ext uri="{FF2B5EF4-FFF2-40B4-BE49-F238E27FC236}">
                <a16:creationId xmlns:a16="http://schemas.microsoft.com/office/drawing/2014/main" id="{D2E64515-BFA2-4839-B008-9C8360D280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0" y="1064020"/>
            <a:ext cx="4213938" cy="2893270"/>
          </a:xfrm>
          <a:prstGeom prst="rect">
            <a:avLst/>
          </a:prstGeom>
        </p:spPr>
      </p:pic>
      <p:pic>
        <p:nvPicPr>
          <p:cNvPr id="7" name="Picture 6">
            <a:extLst>
              <a:ext uri="{FF2B5EF4-FFF2-40B4-BE49-F238E27FC236}">
                <a16:creationId xmlns:a16="http://schemas.microsoft.com/office/drawing/2014/main" id="{E9BD3D01-1149-4823-83FF-4FBFC16F01AD}"/>
              </a:ext>
            </a:extLst>
          </p:cNvPr>
          <p:cNvPicPr>
            <a:picLocks noChangeAspect="1"/>
          </p:cNvPicPr>
          <p:nvPr/>
        </p:nvPicPr>
        <p:blipFill>
          <a:blip r:embed="rId3"/>
          <a:stretch>
            <a:fillRect/>
          </a:stretch>
        </p:blipFill>
        <p:spPr>
          <a:xfrm>
            <a:off x="358062" y="1064020"/>
            <a:ext cx="4447620" cy="2753109"/>
          </a:xfrm>
          <a:prstGeom prst="rect">
            <a:avLst/>
          </a:prstGeom>
        </p:spPr>
      </p:pic>
      <p:sp>
        <p:nvSpPr>
          <p:cNvPr id="12" name="Date Placeholder 11">
            <a:extLst>
              <a:ext uri="{FF2B5EF4-FFF2-40B4-BE49-F238E27FC236}">
                <a16:creationId xmlns:a16="http://schemas.microsoft.com/office/drawing/2014/main" id="{C14327B2-BE3F-42FE-B903-B1A9D42B664F}"/>
              </a:ext>
            </a:extLst>
          </p:cNvPr>
          <p:cNvSpPr>
            <a:spLocks noGrp="1"/>
          </p:cNvSpPr>
          <p:nvPr>
            <p:ph type="dt" sz="half" idx="10"/>
          </p:nvPr>
        </p:nvSpPr>
        <p:spPr/>
        <p:txBody>
          <a:bodyPr/>
          <a:lstStyle/>
          <a:p>
            <a:fld id="{209EB2B0-0AE8-4C00-AD37-1A4289DF8826}" type="datetime1">
              <a:rPr lang="en-US" smtClean="0"/>
              <a:t>10/3/2019</a:t>
            </a:fld>
            <a:endParaRPr lang="en-US" dirty="0"/>
          </a:p>
        </p:txBody>
      </p:sp>
      <p:sp>
        <p:nvSpPr>
          <p:cNvPr id="13" name="Slide Number Placeholder 12">
            <a:extLst>
              <a:ext uri="{FF2B5EF4-FFF2-40B4-BE49-F238E27FC236}">
                <a16:creationId xmlns:a16="http://schemas.microsoft.com/office/drawing/2014/main" id="{1773906A-BA2D-4F55-93E3-2D4A6767AFBB}"/>
              </a:ext>
            </a:extLst>
          </p:cNvPr>
          <p:cNvSpPr>
            <a:spLocks noGrp="1"/>
          </p:cNvSpPr>
          <p:nvPr>
            <p:ph type="sldNum" sz="quarter" idx="12"/>
          </p:nvPr>
        </p:nvSpPr>
        <p:spPr/>
        <p:txBody>
          <a:bodyPr/>
          <a:lstStyle/>
          <a:p>
            <a:fld id="{8C0C0C1D-488F-431E-BEAD-2CAAB816BF8B}" type="slidenum">
              <a:rPr lang="en-US" smtClean="0"/>
              <a:pPr/>
              <a:t>38</a:t>
            </a:fld>
            <a:endParaRPr lang="en-US" dirty="0"/>
          </a:p>
        </p:txBody>
      </p:sp>
    </p:spTree>
    <p:extLst>
      <p:ext uri="{BB962C8B-B14F-4D97-AF65-F5344CB8AC3E}">
        <p14:creationId xmlns:p14="http://schemas.microsoft.com/office/powerpoint/2010/main" val="10247206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B00C1-B202-4B43-943F-0AEAAFC5DB79}"/>
              </a:ext>
            </a:extLst>
          </p:cNvPr>
          <p:cNvSpPr>
            <a:spLocks noGrp="1"/>
          </p:cNvSpPr>
          <p:nvPr>
            <p:ph type="title"/>
          </p:nvPr>
        </p:nvSpPr>
        <p:spPr/>
        <p:txBody>
          <a:bodyPr/>
          <a:lstStyle/>
          <a:p>
            <a:r>
              <a:rPr lang="en-US" cap="small" dirty="0">
                <a:solidFill>
                  <a:srgbClr val="334744"/>
                </a:solidFill>
              </a:rPr>
              <a:t>Comparison</a:t>
            </a:r>
          </a:p>
        </p:txBody>
      </p:sp>
      <p:sp>
        <p:nvSpPr>
          <p:cNvPr id="4" name="TextBox 3">
            <a:extLst>
              <a:ext uri="{FF2B5EF4-FFF2-40B4-BE49-F238E27FC236}">
                <a16:creationId xmlns:a16="http://schemas.microsoft.com/office/drawing/2014/main" id="{92A8AD91-D8B8-49E8-8F55-CFB08D67E1F3}"/>
              </a:ext>
            </a:extLst>
          </p:cNvPr>
          <p:cNvSpPr txBox="1"/>
          <p:nvPr/>
        </p:nvSpPr>
        <p:spPr>
          <a:xfrm>
            <a:off x="381000" y="1184205"/>
            <a:ext cx="8305800" cy="4493538"/>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398463" lvl="1" indent="-398463" algn="just">
              <a:buClr>
                <a:srgbClr val="EF642D"/>
              </a:buClr>
              <a:buSzPct val="150000"/>
              <a:buFont typeface="Wingdings" pitchFamily="2" charset="2"/>
              <a:buChar char="§"/>
            </a:pPr>
            <a:r>
              <a:rPr lang="en-US" sz="2200" dirty="0">
                <a:solidFill>
                  <a:srgbClr val="334744"/>
                </a:solidFill>
                <a:latin typeface="Corbel" panose="020B0503020204020204" pitchFamily="34" charset="0"/>
                <a:ea typeface="Arial Unicode MS" pitchFamily="34" charset="-128"/>
                <a:cs typeface="Arial Unicode MS" pitchFamily="34" charset="-128"/>
              </a:rPr>
              <a:t>Most of the work in literature is focused on improvement of decision engine’s detection capability rather than deployment concerns, which was the pivot point of our research.</a:t>
            </a:r>
          </a:p>
          <a:p>
            <a:pPr marL="398463" lvl="1" indent="-398463" algn="just">
              <a:buClr>
                <a:srgbClr val="EF642D"/>
              </a:buClr>
              <a:buSzPct val="150000"/>
              <a:buFont typeface="Wingdings" pitchFamily="2" charset="2"/>
              <a:buChar char="§"/>
            </a:pPr>
            <a:endParaRPr lang="en-US" sz="2200" dirty="0">
              <a:solidFill>
                <a:srgbClr val="334744"/>
              </a:solidFill>
              <a:latin typeface="Corbel" panose="020B0503020204020204" pitchFamily="34" charset="0"/>
              <a:ea typeface="Arial Unicode MS" pitchFamily="34" charset="-128"/>
              <a:cs typeface="Arial Unicode MS" pitchFamily="34" charset="-128"/>
            </a:endParaRPr>
          </a:p>
          <a:p>
            <a:pPr marL="398463" lvl="1" indent="-398463" algn="just">
              <a:buClr>
                <a:srgbClr val="EF642D"/>
              </a:buClr>
              <a:buSzPct val="150000"/>
              <a:buFont typeface="Wingdings" pitchFamily="2" charset="2"/>
              <a:buChar char="§"/>
            </a:pPr>
            <a:r>
              <a:rPr lang="en-US" sz="2200" dirty="0">
                <a:solidFill>
                  <a:srgbClr val="334744"/>
                </a:solidFill>
                <a:latin typeface="Corbel" panose="020B0503020204020204" pitchFamily="34" charset="0"/>
                <a:ea typeface="Arial Unicode MS" pitchFamily="34" charset="-128"/>
                <a:cs typeface="Arial Unicode MS" pitchFamily="34" charset="-128"/>
              </a:rPr>
              <a:t>Comparison is not an easy task as common ground is needed for true comparison, however an effort is made to compare the detection accuracy of algorithms for </a:t>
            </a:r>
            <a:r>
              <a:rPr lang="en-US" sz="2200" b="1" dirty="0">
                <a:solidFill>
                  <a:srgbClr val="C00000"/>
                </a:solidFill>
                <a:latin typeface="Corbel" panose="020B0503020204020204" pitchFamily="34" charset="0"/>
                <a:ea typeface="Arial Unicode MS" pitchFamily="34" charset="-128"/>
                <a:cs typeface="Arial Unicode MS" pitchFamily="34" charset="-128"/>
              </a:rPr>
              <a:t>ORNL power system datasets </a:t>
            </a:r>
            <a:r>
              <a:rPr lang="en-US" sz="2200" dirty="0">
                <a:solidFill>
                  <a:srgbClr val="334744"/>
                </a:solidFill>
                <a:latin typeface="Corbel" panose="020B0503020204020204" pitchFamily="34" charset="0"/>
                <a:ea typeface="Arial Unicode MS" pitchFamily="34" charset="-128"/>
                <a:cs typeface="Arial Unicode MS" pitchFamily="34" charset="-128"/>
              </a:rPr>
              <a:t>against the proposed system.</a:t>
            </a:r>
          </a:p>
          <a:p>
            <a:pPr marL="398463" lvl="1" indent="-398463" algn="just">
              <a:buClr>
                <a:srgbClr val="EF642D"/>
              </a:buClr>
              <a:buSzPct val="150000"/>
              <a:buFont typeface="Wingdings" pitchFamily="2" charset="2"/>
              <a:buChar char="§"/>
            </a:pPr>
            <a:endParaRPr lang="en-US" sz="2200" dirty="0">
              <a:solidFill>
                <a:srgbClr val="334744"/>
              </a:solidFill>
              <a:latin typeface="Corbel" panose="020B0503020204020204" pitchFamily="34" charset="0"/>
              <a:ea typeface="Arial Unicode MS" pitchFamily="34" charset="-128"/>
              <a:cs typeface="Arial Unicode MS" pitchFamily="34" charset="-128"/>
            </a:endParaRPr>
          </a:p>
          <a:p>
            <a:pPr marL="398463" lvl="1" indent="-398463" algn="just">
              <a:buClr>
                <a:srgbClr val="EF642D"/>
              </a:buClr>
              <a:buSzPct val="150000"/>
              <a:buFont typeface="Wingdings" pitchFamily="2" charset="2"/>
              <a:buChar char="§"/>
            </a:pPr>
            <a:r>
              <a:rPr lang="en-US" sz="2200" dirty="0">
                <a:solidFill>
                  <a:srgbClr val="334744"/>
                </a:solidFill>
                <a:latin typeface="Corbel" panose="020B0503020204020204" pitchFamily="34" charset="0"/>
                <a:ea typeface="Arial Unicode MS" pitchFamily="34" charset="-128"/>
                <a:cs typeface="Arial Unicode MS" pitchFamily="34" charset="-128"/>
              </a:rPr>
              <a:t>Flare’s results reported are obtained using raspberry PI, as the training and testing algorithms were designed with the purpose of low computing and memory footprints</a:t>
            </a:r>
          </a:p>
          <a:p>
            <a:pPr marL="0" lvl="1" algn="just">
              <a:buClr>
                <a:srgbClr val="EF642D"/>
              </a:buClr>
              <a:buSzPct val="150000"/>
            </a:pPr>
            <a:endParaRPr lang="en-US" sz="2200" dirty="0">
              <a:solidFill>
                <a:srgbClr val="334744"/>
              </a:solidFill>
              <a:latin typeface="Corbel" panose="020B0503020204020204" pitchFamily="34" charset="0"/>
              <a:ea typeface="Arial Unicode MS" pitchFamily="34" charset="-128"/>
              <a:cs typeface="Arial Unicode MS" pitchFamily="34" charset="-128"/>
            </a:endParaRPr>
          </a:p>
        </p:txBody>
      </p:sp>
      <p:sp>
        <p:nvSpPr>
          <p:cNvPr id="10" name="Date Placeholder 9">
            <a:extLst>
              <a:ext uri="{FF2B5EF4-FFF2-40B4-BE49-F238E27FC236}">
                <a16:creationId xmlns:a16="http://schemas.microsoft.com/office/drawing/2014/main" id="{69803040-725E-4398-B7B4-5B84BAFF665C}"/>
              </a:ext>
            </a:extLst>
          </p:cNvPr>
          <p:cNvSpPr>
            <a:spLocks noGrp="1"/>
          </p:cNvSpPr>
          <p:nvPr>
            <p:ph type="dt" sz="half" idx="10"/>
          </p:nvPr>
        </p:nvSpPr>
        <p:spPr/>
        <p:txBody>
          <a:bodyPr/>
          <a:lstStyle/>
          <a:p>
            <a:fld id="{D7EB4C3B-B8C0-4890-A8E8-A1AB2D0A6498}" type="datetime1">
              <a:rPr lang="en-US" smtClean="0"/>
              <a:t>10/3/2019</a:t>
            </a:fld>
            <a:endParaRPr lang="en-US" dirty="0"/>
          </a:p>
        </p:txBody>
      </p:sp>
      <p:sp>
        <p:nvSpPr>
          <p:cNvPr id="11" name="Slide Number Placeholder 10">
            <a:extLst>
              <a:ext uri="{FF2B5EF4-FFF2-40B4-BE49-F238E27FC236}">
                <a16:creationId xmlns:a16="http://schemas.microsoft.com/office/drawing/2014/main" id="{5FCFE236-C9EC-402F-9480-49D840C204DE}"/>
              </a:ext>
            </a:extLst>
          </p:cNvPr>
          <p:cNvSpPr>
            <a:spLocks noGrp="1"/>
          </p:cNvSpPr>
          <p:nvPr>
            <p:ph type="sldNum" sz="quarter" idx="12"/>
          </p:nvPr>
        </p:nvSpPr>
        <p:spPr/>
        <p:txBody>
          <a:bodyPr/>
          <a:lstStyle/>
          <a:p>
            <a:fld id="{8C0C0C1D-488F-431E-BEAD-2CAAB816BF8B}" type="slidenum">
              <a:rPr lang="en-US" smtClean="0"/>
              <a:pPr/>
              <a:t>39</a:t>
            </a:fld>
            <a:endParaRPr lang="en-US" dirty="0"/>
          </a:p>
        </p:txBody>
      </p:sp>
    </p:spTree>
    <p:extLst>
      <p:ext uri="{BB962C8B-B14F-4D97-AF65-F5344CB8AC3E}">
        <p14:creationId xmlns:p14="http://schemas.microsoft.com/office/powerpoint/2010/main" val="20083590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91380"/>
          </a:xfrm>
        </p:spPr>
        <p:txBody>
          <a:bodyPr>
            <a:normAutofit/>
          </a:bodyPr>
          <a:lstStyle/>
          <a:p>
            <a:r>
              <a:rPr lang="en-US" cap="small" dirty="0">
                <a:solidFill>
                  <a:srgbClr val="334744"/>
                </a:solidFill>
                <a:latin typeface="Corbel" panose="020B0503020204020204" pitchFamily="34" charset="0"/>
              </a:rPr>
              <a:t>Problem Statement</a:t>
            </a:r>
          </a:p>
        </p:txBody>
      </p:sp>
      <p:sp>
        <p:nvSpPr>
          <p:cNvPr id="3" name="Content Placeholder 2"/>
          <p:cNvSpPr>
            <a:spLocks noGrp="1"/>
          </p:cNvSpPr>
          <p:nvPr>
            <p:ph idx="1"/>
          </p:nvPr>
        </p:nvSpPr>
        <p:spPr>
          <a:xfrm>
            <a:off x="457200" y="1166018"/>
            <a:ext cx="8229600" cy="4525963"/>
          </a:xfr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398463" indent="-398463" algn="just">
              <a:lnSpc>
                <a:spcPct val="125000"/>
              </a:lnSpc>
              <a:buClr>
                <a:srgbClr val="C00000"/>
              </a:buClr>
              <a:buSzPct val="80000"/>
              <a:buFont typeface="Wingdings" pitchFamily="2" charset="2"/>
              <a:buChar char="q"/>
            </a:pPr>
            <a:r>
              <a:rPr lang="en-US" sz="2400" b="1" cap="small" dirty="0">
                <a:solidFill>
                  <a:srgbClr val="F16A17"/>
                </a:solidFill>
                <a:latin typeface="Corbel" pitchFamily="34" charset="0"/>
                <a:ea typeface="Arial Unicode MS" pitchFamily="34" charset="-128"/>
              </a:rPr>
              <a:t>Development of an IDS for Cyber physical electrical power transmission system with following capabilities,</a:t>
            </a:r>
          </a:p>
          <a:p>
            <a:pPr marL="855663" lvl="1" indent="-398463" algn="just">
              <a:buClr>
                <a:srgbClr val="C00000"/>
              </a:buClr>
              <a:buSzPct val="100000"/>
              <a:buFont typeface="Wingdings" pitchFamily="2" charset="2"/>
              <a:buChar char="§"/>
            </a:pPr>
            <a:r>
              <a:rPr lang="en-US" sz="2400" dirty="0">
                <a:solidFill>
                  <a:srgbClr val="334744"/>
                </a:solidFill>
                <a:latin typeface="Corbel" pitchFamily="34" charset="0"/>
                <a:ea typeface="Arial Unicode MS" pitchFamily="34" charset="-128"/>
              </a:rPr>
              <a:t>Unsupervised Learning</a:t>
            </a:r>
          </a:p>
          <a:p>
            <a:pPr marL="855663" lvl="1" indent="-398463" algn="just">
              <a:buClr>
                <a:srgbClr val="C00000"/>
              </a:buClr>
              <a:buSzPct val="100000"/>
              <a:buFont typeface="Wingdings" pitchFamily="2" charset="2"/>
              <a:buChar char="§"/>
            </a:pPr>
            <a:r>
              <a:rPr lang="en-US" sz="2400" dirty="0">
                <a:solidFill>
                  <a:srgbClr val="334744"/>
                </a:solidFill>
                <a:latin typeface="Corbel" pitchFamily="34" charset="0"/>
                <a:ea typeface="Arial Unicode MS" pitchFamily="34" charset="-128"/>
              </a:rPr>
              <a:t>Online classification</a:t>
            </a:r>
          </a:p>
          <a:p>
            <a:pPr marL="855663" lvl="1" indent="-398463" algn="just">
              <a:buClr>
                <a:srgbClr val="C00000"/>
              </a:buClr>
              <a:buSzPct val="100000"/>
              <a:buFont typeface="Wingdings" pitchFamily="2" charset="2"/>
              <a:buChar char="§"/>
            </a:pPr>
            <a:r>
              <a:rPr lang="en-US" sz="2400" dirty="0">
                <a:solidFill>
                  <a:srgbClr val="334744"/>
                </a:solidFill>
                <a:latin typeface="Corbel" pitchFamily="34" charset="0"/>
                <a:ea typeface="Arial Unicode MS" pitchFamily="34" charset="-128"/>
              </a:rPr>
              <a:t>Better zero day detection </a:t>
            </a:r>
          </a:p>
          <a:p>
            <a:pPr marL="855663" lvl="1" indent="-398463" algn="just">
              <a:buClr>
                <a:srgbClr val="C00000"/>
              </a:buClr>
              <a:buSzPct val="100000"/>
              <a:buFont typeface="Wingdings" pitchFamily="2" charset="2"/>
              <a:buChar char="§"/>
            </a:pPr>
            <a:r>
              <a:rPr lang="en-US" sz="2400" dirty="0">
                <a:solidFill>
                  <a:srgbClr val="334744"/>
                </a:solidFill>
                <a:latin typeface="Corbel" pitchFamily="34" charset="0"/>
                <a:ea typeface="Arial Unicode MS" pitchFamily="34" charset="-128"/>
              </a:rPr>
              <a:t>Ability to run on commodity device (Raspberry Pi)</a:t>
            </a:r>
          </a:p>
          <a:p>
            <a:pPr marL="855663" lvl="1" indent="-398463" algn="just">
              <a:buClr>
                <a:srgbClr val="C00000"/>
              </a:buClr>
              <a:buSzPct val="100000"/>
              <a:buFont typeface="Wingdings" pitchFamily="2" charset="2"/>
              <a:buChar char="§"/>
            </a:pPr>
            <a:endParaRPr lang="en-US" sz="2400" dirty="0">
              <a:solidFill>
                <a:srgbClr val="334744"/>
              </a:solidFill>
              <a:latin typeface="Corbel" pitchFamily="34" charset="0"/>
              <a:ea typeface="Arial Unicode MS" pitchFamily="34" charset="-128"/>
            </a:endParaRPr>
          </a:p>
          <a:p>
            <a:pPr marL="398463" indent="-398463" algn="just">
              <a:lnSpc>
                <a:spcPct val="125000"/>
              </a:lnSpc>
              <a:buClr>
                <a:srgbClr val="C00000"/>
              </a:buClr>
              <a:buSzPct val="80000"/>
              <a:buFont typeface="Wingdings" pitchFamily="2" charset="2"/>
              <a:buChar char="q"/>
            </a:pPr>
            <a:endParaRPr lang="en-US" sz="2400" b="1" cap="small" dirty="0">
              <a:solidFill>
                <a:srgbClr val="F16A17"/>
              </a:solidFill>
              <a:latin typeface="Corbel" pitchFamily="34" charset="0"/>
              <a:ea typeface="Arial Unicode MS" pitchFamily="34" charset="-128"/>
            </a:endParaRPr>
          </a:p>
        </p:txBody>
      </p:sp>
      <p:pic>
        <p:nvPicPr>
          <p:cNvPr id="5" name="Picture 4">
            <a:extLst>
              <a:ext uri="{FF2B5EF4-FFF2-40B4-BE49-F238E27FC236}">
                <a16:creationId xmlns:a16="http://schemas.microsoft.com/office/drawing/2014/main" id="{25F309B3-3ED6-473E-B54B-E7FE95189E29}"/>
              </a:ext>
            </a:extLst>
          </p:cNvPr>
          <p:cNvPicPr>
            <a:picLocks noChangeAspect="1"/>
          </p:cNvPicPr>
          <p:nvPr/>
        </p:nvPicPr>
        <p:blipFill>
          <a:blip r:embed="rId3"/>
          <a:stretch>
            <a:fillRect/>
          </a:stretch>
        </p:blipFill>
        <p:spPr>
          <a:xfrm>
            <a:off x="8300144" y="0"/>
            <a:ext cx="843856" cy="803672"/>
          </a:xfrm>
          <a:prstGeom prst="rect">
            <a:avLst/>
          </a:prstGeom>
        </p:spPr>
      </p:pic>
      <p:sp>
        <p:nvSpPr>
          <p:cNvPr id="11" name="Date Placeholder 10">
            <a:extLst>
              <a:ext uri="{FF2B5EF4-FFF2-40B4-BE49-F238E27FC236}">
                <a16:creationId xmlns:a16="http://schemas.microsoft.com/office/drawing/2014/main" id="{89B9E8E6-7544-4B57-ADAE-D2BF2EA77A91}"/>
              </a:ext>
            </a:extLst>
          </p:cNvPr>
          <p:cNvSpPr>
            <a:spLocks noGrp="1"/>
          </p:cNvSpPr>
          <p:nvPr>
            <p:ph type="dt" sz="half" idx="10"/>
          </p:nvPr>
        </p:nvSpPr>
        <p:spPr/>
        <p:txBody>
          <a:bodyPr/>
          <a:lstStyle/>
          <a:p>
            <a:fld id="{D9815000-3EED-4608-8775-387B65273D2B}" type="datetime1">
              <a:rPr lang="en-US" smtClean="0"/>
              <a:t>10/3/2019</a:t>
            </a:fld>
            <a:endParaRPr lang="en-US" dirty="0"/>
          </a:p>
        </p:txBody>
      </p:sp>
      <p:sp>
        <p:nvSpPr>
          <p:cNvPr id="12" name="Slide Number Placeholder 11">
            <a:extLst>
              <a:ext uri="{FF2B5EF4-FFF2-40B4-BE49-F238E27FC236}">
                <a16:creationId xmlns:a16="http://schemas.microsoft.com/office/drawing/2014/main" id="{5D526333-17A2-410E-83D6-B6683DE902B0}"/>
              </a:ext>
            </a:extLst>
          </p:cNvPr>
          <p:cNvSpPr>
            <a:spLocks noGrp="1"/>
          </p:cNvSpPr>
          <p:nvPr>
            <p:ph type="sldNum" sz="quarter" idx="12"/>
          </p:nvPr>
        </p:nvSpPr>
        <p:spPr/>
        <p:txBody>
          <a:bodyPr/>
          <a:lstStyle/>
          <a:p>
            <a:fld id="{8C0C0C1D-488F-431E-BEAD-2CAAB816BF8B}" type="slidenum">
              <a:rPr lang="en-US" smtClean="0"/>
              <a:pPr/>
              <a:t>4</a:t>
            </a:fld>
            <a:endParaRPr lang="en-US" dirty="0"/>
          </a:p>
        </p:txBody>
      </p:sp>
    </p:spTree>
    <p:extLst>
      <p:ext uri="{BB962C8B-B14F-4D97-AF65-F5344CB8AC3E}">
        <p14:creationId xmlns:p14="http://schemas.microsoft.com/office/powerpoint/2010/main" val="16180533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C23A4-974D-464D-A152-891E1FEA1534}"/>
              </a:ext>
            </a:extLst>
          </p:cNvPr>
          <p:cNvSpPr>
            <a:spLocks noGrp="1"/>
          </p:cNvSpPr>
          <p:nvPr>
            <p:ph type="title"/>
          </p:nvPr>
        </p:nvSpPr>
        <p:spPr/>
        <p:txBody>
          <a:bodyPr/>
          <a:lstStyle/>
          <a:p>
            <a:r>
              <a:rPr lang="en-US" cap="small" dirty="0">
                <a:solidFill>
                  <a:srgbClr val="334744"/>
                </a:solidFill>
              </a:rPr>
              <a:t>Comparison with other </a:t>
            </a:r>
            <a:r>
              <a:rPr lang="en-US" cap="small">
                <a:solidFill>
                  <a:srgbClr val="334744"/>
                </a:solidFill>
              </a:rPr>
              <a:t>ml lgos</a:t>
            </a:r>
            <a:endParaRPr lang="en-US" cap="small" dirty="0">
              <a:solidFill>
                <a:srgbClr val="334744"/>
              </a:solidFill>
            </a:endParaRPr>
          </a:p>
        </p:txBody>
      </p:sp>
      <p:graphicFrame>
        <p:nvGraphicFramePr>
          <p:cNvPr id="4" name="Chart 3">
            <a:extLst>
              <a:ext uri="{FF2B5EF4-FFF2-40B4-BE49-F238E27FC236}">
                <a16:creationId xmlns:a16="http://schemas.microsoft.com/office/drawing/2014/main" id="{90000E15-0395-4972-891C-03D92FE7D58D}"/>
              </a:ext>
            </a:extLst>
          </p:cNvPr>
          <p:cNvGraphicFramePr>
            <a:graphicFrameLocks/>
          </p:cNvGraphicFramePr>
          <p:nvPr>
            <p:extLst>
              <p:ext uri="{D42A27DB-BD31-4B8C-83A1-F6EECF244321}">
                <p14:modId xmlns:p14="http://schemas.microsoft.com/office/powerpoint/2010/main" val="997417949"/>
              </p:ext>
            </p:extLst>
          </p:nvPr>
        </p:nvGraphicFramePr>
        <p:xfrm>
          <a:off x="457199" y="3276600"/>
          <a:ext cx="8229600" cy="296120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D47AD2BA-2CE3-4D84-8D37-976E5C4E099B}"/>
              </a:ext>
            </a:extLst>
          </p:cNvPr>
          <p:cNvGraphicFramePr>
            <a:graphicFrameLocks/>
          </p:cNvGraphicFramePr>
          <p:nvPr>
            <p:extLst>
              <p:ext uri="{D42A27DB-BD31-4B8C-83A1-F6EECF244321}">
                <p14:modId xmlns:p14="http://schemas.microsoft.com/office/powerpoint/2010/main" val="2410300595"/>
              </p:ext>
            </p:extLst>
          </p:nvPr>
        </p:nvGraphicFramePr>
        <p:xfrm>
          <a:off x="447675" y="1219200"/>
          <a:ext cx="8239125" cy="2514600"/>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a:extLst>
              <a:ext uri="{FF2B5EF4-FFF2-40B4-BE49-F238E27FC236}">
                <a16:creationId xmlns:a16="http://schemas.microsoft.com/office/drawing/2014/main" id="{D150EDE8-4093-48C2-876A-AF2078290775}"/>
              </a:ext>
            </a:extLst>
          </p:cNvPr>
          <p:cNvSpPr txBox="1"/>
          <p:nvPr/>
        </p:nvSpPr>
        <p:spPr>
          <a:xfrm>
            <a:off x="2943747" y="3421638"/>
            <a:ext cx="3246979" cy="369332"/>
          </a:xfrm>
          <a:prstGeom prst="rect">
            <a:avLst/>
          </a:prstGeom>
          <a:noFill/>
        </p:spPr>
        <p:txBody>
          <a:bodyPr wrap="none" rtlCol="0">
            <a:spAutoFit/>
          </a:bodyPr>
          <a:lstStyle/>
          <a:p>
            <a:r>
              <a:rPr lang="en-US" dirty="0">
                <a:solidFill>
                  <a:srgbClr val="334744"/>
                </a:solidFill>
              </a:rPr>
              <a:t>Results obtained by using WEKA</a:t>
            </a:r>
          </a:p>
        </p:txBody>
      </p:sp>
      <p:sp>
        <p:nvSpPr>
          <p:cNvPr id="7" name="TextBox 6">
            <a:extLst>
              <a:ext uri="{FF2B5EF4-FFF2-40B4-BE49-F238E27FC236}">
                <a16:creationId xmlns:a16="http://schemas.microsoft.com/office/drawing/2014/main" id="{939FBF36-AD52-4EF6-8976-FDDB66540B06}"/>
              </a:ext>
            </a:extLst>
          </p:cNvPr>
          <p:cNvSpPr txBox="1"/>
          <p:nvPr/>
        </p:nvSpPr>
        <p:spPr>
          <a:xfrm>
            <a:off x="3124918" y="6198175"/>
            <a:ext cx="2884636" cy="369332"/>
          </a:xfrm>
          <a:prstGeom prst="rect">
            <a:avLst/>
          </a:prstGeom>
          <a:noFill/>
        </p:spPr>
        <p:txBody>
          <a:bodyPr wrap="none" rtlCol="0">
            <a:spAutoFit/>
          </a:bodyPr>
          <a:lstStyle/>
          <a:p>
            <a:r>
              <a:rPr lang="en-US" dirty="0">
                <a:solidFill>
                  <a:srgbClr val="334744"/>
                </a:solidFill>
              </a:rPr>
              <a:t>Results reported in literature</a:t>
            </a:r>
          </a:p>
        </p:txBody>
      </p:sp>
      <p:sp>
        <p:nvSpPr>
          <p:cNvPr id="13" name="Date Placeholder 12">
            <a:extLst>
              <a:ext uri="{FF2B5EF4-FFF2-40B4-BE49-F238E27FC236}">
                <a16:creationId xmlns:a16="http://schemas.microsoft.com/office/drawing/2014/main" id="{B9920062-5756-425F-A916-0A83F5D4D069}"/>
              </a:ext>
            </a:extLst>
          </p:cNvPr>
          <p:cNvSpPr>
            <a:spLocks noGrp="1"/>
          </p:cNvSpPr>
          <p:nvPr>
            <p:ph type="dt" sz="half" idx="10"/>
          </p:nvPr>
        </p:nvSpPr>
        <p:spPr/>
        <p:txBody>
          <a:bodyPr/>
          <a:lstStyle/>
          <a:p>
            <a:fld id="{DB598D31-D9FD-4CB1-9BF7-7AF42E548A36}" type="datetime1">
              <a:rPr lang="en-US" smtClean="0"/>
              <a:t>10/3/2019</a:t>
            </a:fld>
            <a:endParaRPr lang="en-US" dirty="0"/>
          </a:p>
        </p:txBody>
      </p:sp>
      <p:sp>
        <p:nvSpPr>
          <p:cNvPr id="14" name="Slide Number Placeholder 13">
            <a:extLst>
              <a:ext uri="{FF2B5EF4-FFF2-40B4-BE49-F238E27FC236}">
                <a16:creationId xmlns:a16="http://schemas.microsoft.com/office/drawing/2014/main" id="{7C353F84-3F48-4828-B289-BE1D2F129A05}"/>
              </a:ext>
            </a:extLst>
          </p:cNvPr>
          <p:cNvSpPr>
            <a:spLocks noGrp="1"/>
          </p:cNvSpPr>
          <p:nvPr>
            <p:ph type="sldNum" sz="quarter" idx="12"/>
          </p:nvPr>
        </p:nvSpPr>
        <p:spPr/>
        <p:txBody>
          <a:bodyPr/>
          <a:lstStyle/>
          <a:p>
            <a:fld id="{8C0C0C1D-488F-431E-BEAD-2CAAB816BF8B}" type="slidenum">
              <a:rPr lang="en-US" smtClean="0"/>
              <a:pPr/>
              <a:t>40</a:t>
            </a:fld>
            <a:endParaRPr lang="en-US" dirty="0"/>
          </a:p>
        </p:txBody>
      </p:sp>
    </p:spTree>
    <p:extLst>
      <p:ext uri="{BB962C8B-B14F-4D97-AF65-F5344CB8AC3E}">
        <p14:creationId xmlns:p14="http://schemas.microsoft.com/office/powerpoint/2010/main" val="12999827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2876A-0665-4483-B93D-29D439250E18}"/>
              </a:ext>
            </a:extLst>
          </p:cNvPr>
          <p:cNvSpPr>
            <a:spLocks noGrp="1"/>
          </p:cNvSpPr>
          <p:nvPr>
            <p:ph type="title"/>
          </p:nvPr>
        </p:nvSpPr>
        <p:spPr>
          <a:xfrm>
            <a:off x="457200" y="274638"/>
            <a:ext cx="8229600" cy="1135062"/>
          </a:xfrm>
        </p:spPr>
        <p:txBody>
          <a:bodyPr/>
          <a:lstStyle/>
          <a:p>
            <a:r>
              <a:rPr lang="en-US" cap="small" dirty="0">
                <a:solidFill>
                  <a:srgbClr val="334744"/>
                </a:solidFill>
              </a:rPr>
              <a:t> Limitation of the proposed system</a:t>
            </a:r>
          </a:p>
        </p:txBody>
      </p:sp>
      <p:sp>
        <p:nvSpPr>
          <p:cNvPr id="4" name="TextBox 3">
            <a:extLst>
              <a:ext uri="{FF2B5EF4-FFF2-40B4-BE49-F238E27FC236}">
                <a16:creationId xmlns:a16="http://schemas.microsoft.com/office/drawing/2014/main" id="{63B83D58-C276-4739-8966-4939F2073FF1}"/>
              </a:ext>
            </a:extLst>
          </p:cNvPr>
          <p:cNvSpPr txBox="1"/>
          <p:nvPr/>
        </p:nvSpPr>
        <p:spPr>
          <a:xfrm>
            <a:off x="381000" y="1184205"/>
            <a:ext cx="8305800" cy="5109091"/>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398463" lvl="1" indent="-398463" algn="just">
              <a:buClr>
                <a:srgbClr val="C00000"/>
              </a:buClr>
              <a:buSzPct val="80000"/>
              <a:buFont typeface="Wingdings" panose="05000000000000000000" pitchFamily="2" charset="2"/>
              <a:buChar char="q"/>
            </a:pPr>
            <a:r>
              <a:rPr lang="en-US" sz="2200" b="1" dirty="0">
                <a:solidFill>
                  <a:srgbClr val="334744"/>
                </a:solidFill>
                <a:latin typeface="Corbel" panose="020B0503020204020204" pitchFamily="34" charset="0"/>
                <a:ea typeface="Arial Unicode MS" pitchFamily="34" charset="-128"/>
                <a:cs typeface="Arial Unicode MS" pitchFamily="34" charset="-128"/>
              </a:rPr>
              <a:t>At its current development stage, the main limitations of the Flare decision engine, training and execution algorithms are,</a:t>
            </a:r>
          </a:p>
          <a:p>
            <a:pPr marL="398463" lvl="1" indent="-398463" algn="just">
              <a:buClr>
                <a:srgbClr val="C00000"/>
              </a:buClr>
              <a:buSzPct val="80000"/>
              <a:buFont typeface="Wingdings" panose="05000000000000000000" pitchFamily="2" charset="2"/>
              <a:buChar char="q"/>
            </a:pPr>
            <a:endParaRPr lang="en-US" sz="2200" b="1" dirty="0">
              <a:solidFill>
                <a:schemeClr val="accent6">
                  <a:lumMod val="75000"/>
                </a:schemeClr>
              </a:solidFill>
              <a:latin typeface="Corbel" panose="020B0503020204020204" pitchFamily="34" charset="0"/>
              <a:ea typeface="Arial Unicode MS" pitchFamily="34" charset="-128"/>
              <a:cs typeface="Arial Unicode MS" pitchFamily="34" charset="-128"/>
            </a:endParaRPr>
          </a:p>
          <a:p>
            <a:pPr marL="855663" lvl="2" indent="-398463" algn="just">
              <a:buClr>
                <a:srgbClr val="C00000"/>
              </a:buClr>
              <a:buSzPct val="150000"/>
              <a:buFont typeface="Wingdings" panose="05000000000000000000" pitchFamily="2" charset="2"/>
              <a:buChar char="§"/>
            </a:pPr>
            <a:r>
              <a:rPr lang="en-US" sz="2000" b="1" dirty="0">
                <a:solidFill>
                  <a:srgbClr val="C00000"/>
                </a:solidFill>
                <a:latin typeface="Corbel" panose="020B0503020204020204" pitchFamily="34" charset="0"/>
                <a:ea typeface="Arial Unicode MS" pitchFamily="34" charset="-128"/>
                <a:cs typeface="Arial Unicode MS" pitchFamily="34" charset="-128"/>
              </a:rPr>
              <a:t>Flare’s assumption that all measurements of WAMS are benign during train-mode</a:t>
            </a:r>
          </a:p>
          <a:p>
            <a:pPr marL="457200" lvl="2" algn="ctr">
              <a:buClr>
                <a:srgbClr val="C00000"/>
              </a:buClr>
              <a:buSzPct val="150000"/>
            </a:pPr>
            <a:r>
              <a:rPr lang="en-US" sz="2000" dirty="0">
                <a:solidFill>
                  <a:srgbClr val="334744"/>
                </a:solidFill>
                <a:latin typeface="Corbel" panose="020B0503020204020204" pitchFamily="34" charset="0"/>
                <a:ea typeface="Arial Unicode MS" pitchFamily="34" charset="-128"/>
                <a:cs typeface="Arial Unicode MS" pitchFamily="34" charset="-128"/>
              </a:rPr>
              <a:t>“During training, an attack already in its execution phase will cause the DE to train on malign measurements, which will badly impact its decision capabilities. This risk can be minimized by ensuing the system is not under attack when the Flare is deployed.”</a:t>
            </a:r>
          </a:p>
          <a:p>
            <a:pPr marL="800100" lvl="2" indent="-342900">
              <a:buClr>
                <a:srgbClr val="C00000"/>
              </a:buClr>
              <a:buSzPct val="150000"/>
              <a:buFont typeface="Wingdings" panose="05000000000000000000" pitchFamily="2" charset="2"/>
              <a:buChar char="§"/>
            </a:pPr>
            <a:r>
              <a:rPr lang="en-US" sz="2000" b="1" dirty="0">
                <a:solidFill>
                  <a:srgbClr val="C00000"/>
                </a:solidFill>
                <a:latin typeface="Corbel" panose="020B0503020204020204" pitchFamily="34" charset="0"/>
                <a:ea typeface="Arial Unicode MS" pitchFamily="34" charset="-128"/>
                <a:cs typeface="Arial Unicode MS" pitchFamily="34" charset="-128"/>
              </a:rPr>
              <a:t>The dataset used for evaluation of the Flare, is generated using a power transmission</a:t>
            </a:r>
          </a:p>
          <a:p>
            <a:pPr marL="457200" lvl="2" algn="ctr">
              <a:buClr>
                <a:srgbClr val="C00000"/>
              </a:buClr>
              <a:buSzPct val="150000"/>
            </a:pPr>
            <a:r>
              <a:rPr lang="en-US" sz="2000" dirty="0">
                <a:solidFill>
                  <a:srgbClr val="334744"/>
                </a:solidFill>
                <a:latin typeface="Corbel" panose="020B0503020204020204" pitchFamily="34" charset="0"/>
                <a:ea typeface="Arial Unicode MS" pitchFamily="34" charset="-128"/>
                <a:cs typeface="Arial Unicode MS" pitchFamily="34" charset="-128"/>
              </a:rPr>
              <a:t>“Reported results and performance capability of Flare may change in real world deployment”</a:t>
            </a:r>
          </a:p>
          <a:p>
            <a:pPr marL="800100" lvl="2" indent="-342900">
              <a:buClr>
                <a:srgbClr val="C00000"/>
              </a:buClr>
              <a:buSzPct val="150000"/>
              <a:buFont typeface="Wingdings" panose="05000000000000000000" pitchFamily="2" charset="2"/>
              <a:buChar char="§"/>
            </a:pPr>
            <a:r>
              <a:rPr lang="en-US" sz="2000" b="1" dirty="0">
                <a:solidFill>
                  <a:srgbClr val="C00000"/>
                </a:solidFill>
                <a:latin typeface="Corbel" panose="020B0503020204020204" pitchFamily="34" charset="0"/>
                <a:ea typeface="Arial Unicode MS" pitchFamily="34" charset="-128"/>
                <a:cs typeface="Arial Unicode MS" pitchFamily="34" charset="-128"/>
              </a:rPr>
              <a:t>Flare is not immune to adversarial machine learning </a:t>
            </a:r>
          </a:p>
          <a:p>
            <a:pPr marL="457200" lvl="2" algn="ctr">
              <a:buClr>
                <a:srgbClr val="C00000"/>
              </a:buClr>
              <a:buSzPct val="150000"/>
            </a:pPr>
            <a:r>
              <a:rPr lang="en-US" sz="2000" dirty="0">
                <a:solidFill>
                  <a:srgbClr val="334744"/>
                </a:solidFill>
                <a:latin typeface="Corbel" panose="020B0503020204020204" pitchFamily="34" charset="0"/>
                <a:ea typeface="Arial Unicode MS" pitchFamily="34" charset="-128"/>
                <a:cs typeface="Arial Unicode MS" pitchFamily="34" charset="-128"/>
              </a:rPr>
              <a:t>“ Advance adversary can craft malicious inputs to mislead the Flare’s core algorithm model (</a:t>
            </a:r>
            <a:r>
              <a:rPr lang="en-US" sz="2000" dirty="0" err="1">
                <a:solidFill>
                  <a:srgbClr val="334744"/>
                </a:solidFill>
                <a:latin typeface="Corbel" panose="020B0503020204020204" pitchFamily="34" charset="0"/>
                <a:ea typeface="Arial Unicode MS" pitchFamily="34" charset="-128"/>
                <a:cs typeface="Arial Unicode MS" pitchFamily="34" charset="-128"/>
              </a:rPr>
              <a:t>Kurakin</a:t>
            </a:r>
            <a:r>
              <a:rPr lang="en-US" sz="2000" dirty="0">
                <a:solidFill>
                  <a:srgbClr val="334744"/>
                </a:solidFill>
                <a:latin typeface="Corbel" panose="020B0503020204020204" pitchFamily="34" charset="0"/>
                <a:ea typeface="Arial Unicode MS" pitchFamily="34" charset="-128"/>
                <a:cs typeface="Arial Unicode MS" pitchFamily="34" charset="-128"/>
              </a:rPr>
              <a:t>, </a:t>
            </a:r>
            <a:r>
              <a:rPr lang="en-US" sz="2000" dirty="0" err="1">
                <a:solidFill>
                  <a:srgbClr val="334744"/>
                </a:solidFill>
                <a:latin typeface="Corbel" panose="020B0503020204020204" pitchFamily="34" charset="0"/>
                <a:ea typeface="Arial Unicode MS" pitchFamily="34" charset="-128"/>
                <a:cs typeface="Arial Unicode MS" pitchFamily="34" charset="-128"/>
              </a:rPr>
              <a:t>Goodfellow</a:t>
            </a:r>
            <a:r>
              <a:rPr lang="en-US" sz="2000" dirty="0">
                <a:solidFill>
                  <a:srgbClr val="334744"/>
                </a:solidFill>
                <a:latin typeface="Corbel" panose="020B0503020204020204" pitchFamily="34" charset="0"/>
                <a:ea typeface="Arial Unicode MS" pitchFamily="34" charset="-128"/>
                <a:cs typeface="Arial Unicode MS" pitchFamily="34" charset="-128"/>
              </a:rPr>
              <a:t>, and </a:t>
            </a:r>
            <a:r>
              <a:rPr lang="en-US" sz="2000" dirty="0" err="1">
                <a:solidFill>
                  <a:srgbClr val="334744"/>
                </a:solidFill>
                <a:latin typeface="Corbel" panose="020B0503020204020204" pitchFamily="34" charset="0"/>
                <a:ea typeface="Arial Unicode MS" pitchFamily="34" charset="-128"/>
                <a:cs typeface="Arial Unicode MS" pitchFamily="34" charset="-128"/>
              </a:rPr>
              <a:t>Bengio</a:t>
            </a:r>
            <a:r>
              <a:rPr lang="en-US" sz="2000" dirty="0">
                <a:solidFill>
                  <a:srgbClr val="334744"/>
                </a:solidFill>
                <a:latin typeface="Corbel" panose="020B0503020204020204" pitchFamily="34" charset="0"/>
                <a:ea typeface="Arial Unicode MS" pitchFamily="34" charset="-128"/>
                <a:cs typeface="Arial Unicode MS" pitchFamily="34" charset="-128"/>
              </a:rPr>
              <a:t>, 2016)”</a:t>
            </a:r>
          </a:p>
        </p:txBody>
      </p:sp>
      <p:sp>
        <p:nvSpPr>
          <p:cNvPr id="10" name="Date Placeholder 9">
            <a:extLst>
              <a:ext uri="{FF2B5EF4-FFF2-40B4-BE49-F238E27FC236}">
                <a16:creationId xmlns:a16="http://schemas.microsoft.com/office/drawing/2014/main" id="{F3EA29B6-3E7A-4375-941E-BA46111368A3}"/>
              </a:ext>
            </a:extLst>
          </p:cNvPr>
          <p:cNvSpPr>
            <a:spLocks noGrp="1"/>
          </p:cNvSpPr>
          <p:nvPr>
            <p:ph type="dt" sz="half" idx="10"/>
          </p:nvPr>
        </p:nvSpPr>
        <p:spPr/>
        <p:txBody>
          <a:bodyPr/>
          <a:lstStyle/>
          <a:p>
            <a:fld id="{3DEED360-040D-4E90-913C-67BB8123FBAB}" type="datetime1">
              <a:rPr lang="en-US" smtClean="0"/>
              <a:t>10/3/2019</a:t>
            </a:fld>
            <a:endParaRPr lang="en-US" dirty="0"/>
          </a:p>
        </p:txBody>
      </p:sp>
      <p:sp>
        <p:nvSpPr>
          <p:cNvPr id="11" name="Slide Number Placeholder 10">
            <a:extLst>
              <a:ext uri="{FF2B5EF4-FFF2-40B4-BE49-F238E27FC236}">
                <a16:creationId xmlns:a16="http://schemas.microsoft.com/office/drawing/2014/main" id="{9F2C765F-CE75-4E4D-B997-F463A90EF0B5}"/>
              </a:ext>
            </a:extLst>
          </p:cNvPr>
          <p:cNvSpPr>
            <a:spLocks noGrp="1"/>
          </p:cNvSpPr>
          <p:nvPr>
            <p:ph type="sldNum" sz="quarter" idx="12"/>
          </p:nvPr>
        </p:nvSpPr>
        <p:spPr/>
        <p:txBody>
          <a:bodyPr/>
          <a:lstStyle/>
          <a:p>
            <a:fld id="{8C0C0C1D-488F-431E-BEAD-2CAAB816BF8B}" type="slidenum">
              <a:rPr lang="en-US" smtClean="0"/>
              <a:pPr/>
              <a:t>41</a:t>
            </a:fld>
            <a:endParaRPr lang="en-US" dirty="0"/>
          </a:p>
        </p:txBody>
      </p:sp>
    </p:spTree>
    <p:extLst>
      <p:ext uri="{BB962C8B-B14F-4D97-AF65-F5344CB8AC3E}">
        <p14:creationId xmlns:p14="http://schemas.microsoft.com/office/powerpoint/2010/main" val="5475370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9EC9D-6B72-4F2D-9246-50F95266ED75}"/>
              </a:ext>
            </a:extLst>
          </p:cNvPr>
          <p:cNvSpPr>
            <a:spLocks noGrp="1"/>
          </p:cNvSpPr>
          <p:nvPr>
            <p:ph type="title"/>
          </p:nvPr>
        </p:nvSpPr>
        <p:spPr/>
        <p:txBody>
          <a:bodyPr/>
          <a:lstStyle/>
          <a:p>
            <a:r>
              <a:rPr lang="en-US" cap="small" dirty="0">
                <a:solidFill>
                  <a:srgbClr val="334744"/>
                </a:solidFill>
              </a:rPr>
              <a:t>Open research questions</a:t>
            </a:r>
          </a:p>
        </p:txBody>
      </p:sp>
      <p:sp>
        <p:nvSpPr>
          <p:cNvPr id="4" name="TextBox 3">
            <a:extLst>
              <a:ext uri="{FF2B5EF4-FFF2-40B4-BE49-F238E27FC236}">
                <a16:creationId xmlns:a16="http://schemas.microsoft.com/office/drawing/2014/main" id="{F44BAFFE-3F21-465D-9B25-7723DF26D8C3}"/>
              </a:ext>
            </a:extLst>
          </p:cNvPr>
          <p:cNvSpPr txBox="1"/>
          <p:nvPr/>
        </p:nvSpPr>
        <p:spPr>
          <a:xfrm>
            <a:off x="381000" y="1184205"/>
            <a:ext cx="8305800" cy="4832092"/>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398463" lvl="1" indent="-398463" algn="just">
              <a:buClr>
                <a:srgbClr val="C00000"/>
              </a:buClr>
              <a:buSzPct val="150000"/>
              <a:buFont typeface="Wingdings" pitchFamily="2" charset="2"/>
              <a:buChar char="§"/>
            </a:pPr>
            <a:r>
              <a:rPr lang="en-US" sz="2200" dirty="0">
                <a:solidFill>
                  <a:srgbClr val="334744"/>
                </a:solidFill>
                <a:latin typeface="Corbel" panose="020B0503020204020204" pitchFamily="34" charset="0"/>
                <a:ea typeface="Arial Unicode MS" pitchFamily="34" charset="-128"/>
                <a:cs typeface="Arial Unicode MS" pitchFamily="34" charset="-128"/>
              </a:rPr>
              <a:t>How the risk of ill-learning can be minimized in case of an attack already in execution phase during training?</a:t>
            </a:r>
          </a:p>
          <a:p>
            <a:pPr marL="398463" lvl="1" indent="-398463" algn="just">
              <a:buClr>
                <a:srgbClr val="C00000"/>
              </a:buClr>
              <a:buSzPct val="150000"/>
              <a:buFont typeface="Wingdings" pitchFamily="2" charset="2"/>
              <a:buChar char="§"/>
            </a:pPr>
            <a:endParaRPr lang="en-US" sz="2200" dirty="0">
              <a:solidFill>
                <a:srgbClr val="334744"/>
              </a:solidFill>
              <a:latin typeface="Corbel" panose="020B0503020204020204" pitchFamily="34" charset="0"/>
              <a:ea typeface="Arial Unicode MS" pitchFamily="34" charset="-128"/>
              <a:cs typeface="Arial Unicode MS" pitchFamily="34" charset="-128"/>
            </a:endParaRPr>
          </a:p>
          <a:p>
            <a:pPr marL="398463" lvl="1" indent="-398463" algn="just">
              <a:buClr>
                <a:srgbClr val="C00000"/>
              </a:buClr>
              <a:buSzPct val="150000"/>
              <a:buFont typeface="Wingdings" pitchFamily="2" charset="2"/>
              <a:buChar char="§"/>
            </a:pPr>
            <a:r>
              <a:rPr lang="en-US" sz="2200" dirty="0">
                <a:solidFill>
                  <a:srgbClr val="334744"/>
                </a:solidFill>
                <a:latin typeface="Corbel" panose="020B0503020204020204" pitchFamily="34" charset="0"/>
                <a:ea typeface="Arial Unicode MS" pitchFamily="34" charset="-128"/>
                <a:cs typeface="Arial Unicode MS" pitchFamily="34" charset="-128"/>
              </a:rPr>
              <a:t>Develop the capability of Flare to counter the adverbial machine learning.</a:t>
            </a:r>
          </a:p>
          <a:p>
            <a:pPr marL="398463" lvl="1" indent="-398463" algn="just">
              <a:buClr>
                <a:srgbClr val="C00000"/>
              </a:buClr>
              <a:buSzPct val="150000"/>
              <a:buFont typeface="Wingdings" pitchFamily="2" charset="2"/>
              <a:buChar char="§"/>
            </a:pPr>
            <a:endParaRPr lang="en-US" sz="2200" dirty="0">
              <a:solidFill>
                <a:srgbClr val="334744"/>
              </a:solidFill>
              <a:latin typeface="Corbel" panose="020B0503020204020204" pitchFamily="34" charset="0"/>
              <a:ea typeface="Arial Unicode MS" pitchFamily="34" charset="-128"/>
              <a:cs typeface="Arial Unicode MS" pitchFamily="34" charset="-128"/>
            </a:endParaRPr>
          </a:p>
          <a:p>
            <a:pPr marL="398463" lvl="1" indent="-398463" algn="just">
              <a:buClr>
                <a:srgbClr val="C00000"/>
              </a:buClr>
              <a:buSzPct val="150000"/>
              <a:buFont typeface="Wingdings" pitchFamily="2" charset="2"/>
              <a:buChar char="§"/>
            </a:pPr>
            <a:r>
              <a:rPr lang="en-US" sz="2200" dirty="0">
                <a:solidFill>
                  <a:srgbClr val="334744"/>
                </a:solidFill>
                <a:latin typeface="Corbel" panose="020B0503020204020204" pitchFamily="34" charset="0"/>
                <a:ea typeface="Arial Unicode MS" pitchFamily="34" charset="-128"/>
                <a:cs typeface="Arial Unicode MS" pitchFamily="34" charset="-128"/>
              </a:rPr>
              <a:t>How the accuracy of the developed Gaussian Mixture Modeling based DE can be improved?</a:t>
            </a:r>
          </a:p>
          <a:p>
            <a:pPr marL="398463" lvl="1" indent="-398463" algn="just">
              <a:buClr>
                <a:srgbClr val="C00000"/>
              </a:buClr>
              <a:buSzPct val="150000"/>
              <a:buFont typeface="Wingdings" pitchFamily="2" charset="2"/>
              <a:buChar char="§"/>
            </a:pPr>
            <a:endParaRPr lang="en-US" sz="2200" dirty="0">
              <a:solidFill>
                <a:srgbClr val="334744"/>
              </a:solidFill>
              <a:latin typeface="Corbel" panose="020B0503020204020204" pitchFamily="34" charset="0"/>
              <a:ea typeface="Arial Unicode MS" pitchFamily="34" charset="-128"/>
              <a:cs typeface="Arial Unicode MS" pitchFamily="34" charset="-128"/>
            </a:endParaRPr>
          </a:p>
          <a:p>
            <a:pPr marL="398463" lvl="1" indent="-398463" algn="just">
              <a:buClr>
                <a:srgbClr val="C00000"/>
              </a:buClr>
              <a:buSzPct val="150000"/>
              <a:buFont typeface="Wingdings" pitchFamily="2" charset="2"/>
              <a:buChar char="§"/>
            </a:pPr>
            <a:r>
              <a:rPr lang="en-US" sz="2200" dirty="0">
                <a:solidFill>
                  <a:srgbClr val="334744"/>
                </a:solidFill>
                <a:latin typeface="Corbel" panose="020B0503020204020204" pitchFamily="34" charset="0"/>
                <a:ea typeface="Arial Unicode MS" pitchFamily="34" charset="-128"/>
                <a:cs typeface="Arial Unicode MS" pitchFamily="34" charset="-128"/>
              </a:rPr>
              <a:t>What are the best features of power systems for online classiﬁcation?</a:t>
            </a:r>
          </a:p>
          <a:p>
            <a:pPr marL="398463" lvl="1" indent="-398463" algn="just">
              <a:buClr>
                <a:srgbClr val="C00000"/>
              </a:buClr>
              <a:buSzPct val="150000"/>
              <a:buFont typeface="Wingdings" pitchFamily="2" charset="2"/>
              <a:buChar char="§"/>
            </a:pPr>
            <a:endParaRPr lang="en-US" sz="2200" dirty="0">
              <a:solidFill>
                <a:srgbClr val="334744"/>
              </a:solidFill>
              <a:latin typeface="Corbel" panose="020B0503020204020204" pitchFamily="34" charset="0"/>
              <a:ea typeface="Arial Unicode MS" pitchFamily="34" charset="-128"/>
              <a:cs typeface="Arial Unicode MS" pitchFamily="34" charset="-128"/>
            </a:endParaRPr>
          </a:p>
          <a:p>
            <a:pPr marL="398463" lvl="1" indent="-398463" algn="just">
              <a:buClr>
                <a:srgbClr val="C00000"/>
              </a:buClr>
              <a:buSzPct val="150000"/>
              <a:buFont typeface="Wingdings" pitchFamily="2" charset="2"/>
              <a:buChar char="§"/>
            </a:pPr>
            <a:r>
              <a:rPr lang="en-US" sz="2200" dirty="0">
                <a:solidFill>
                  <a:srgbClr val="334744"/>
                </a:solidFill>
                <a:latin typeface="Corbel" panose="020B0503020204020204" pitchFamily="34" charset="0"/>
                <a:ea typeface="Arial Unicode MS" pitchFamily="34" charset="-128"/>
                <a:cs typeface="Arial Unicode MS" pitchFamily="34" charset="-128"/>
              </a:rPr>
              <a:t>Evaluate the Flare’s performance capability in real-world production power transmission system.</a:t>
            </a:r>
          </a:p>
        </p:txBody>
      </p:sp>
      <p:sp>
        <p:nvSpPr>
          <p:cNvPr id="10" name="Date Placeholder 9">
            <a:extLst>
              <a:ext uri="{FF2B5EF4-FFF2-40B4-BE49-F238E27FC236}">
                <a16:creationId xmlns:a16="http://schemas.microsoft.com/office/drawing/2014/main" id="{836DB6AD-87AA-4534-AE70-DF19D905C6E6}"/>
              </a:ext>
            </a:extLst>
          </p:cNvPr>
          <p:cNvSpPr>
            <a:spLocks noGrp="1"/>
          </p:cNvSpPr>
          <p:nvPr>
            <p:ph type="dt" sz="half" idx="10"/>
          </p:nvPr>
        </p:nvSpPr>
        <p:spPr/>
        <p:txBody>
          <a:bodyPr/>
          <a:lstStyle/>
          <a:p>
            <a:fld id="{9C78F259-33EA-4EED-A13D-A210203C66C5}" type="datetime1">
              <a:rPr lang="en-US" smtClean="0"/>
              <a:t>10/3/2019</a:t>
            </a:fld>
            <a:endParaRPr lang="en-US" dirty="0"/>
          </a:p>
        </p:txBody>
      </p:sp>
      <p:sp>
        <p:nvSpPr>
          <p:cNvPr id="11" name="Slide Number Placeholder 10">
            <a:extLst>
              <a:ext uri="{FF2B5EF4-FFF2-40B4-BE49-F238E27FC236}">
                <a16:creationId xmlns:a16="http://schemas.microsoft.com/office/drawing/2014/main" id="{7DBF0C5E-6043-485C-823F-C8031E288F90}"/>
              </a:ext>
            </a:extLst>
          </p:cNvPr>
          <p:cNvSpPr>
            <a:spLocks noGrp="1"/>
          </p:cNvSpPr>
          <p:nvPr>
            <p:ph type="sldNum" sz="quarter" idx="12"/>
          </p:nvPr>
        </p:nvSpPr>
        <p:spPr/>
        <p:txBody>
          <a:bodyPr/>
          <a:lstStyle/>
          <a:p>
            <a:fld id="{8C0C0C1D-488F-431E-BEAD-2CAAB816BF8B}" type="slidenum">
              <a:rPr lang="en-US" smtClean="0"/>
              <a:pPr/>
              <a:t>42</a:t>
            </a:fld>
            <a:endParaRPr lang="en-US" dirty="0"/>
          </a:p>
        </p:txBody>
      </p:sp>
    </p:spTree>
    <p:extLst>
      <p:ext uri="{BB962C8B-B14F-4D97-AF65-F5344CB8AC3E}">
        <p14:creationId xmlns:p14="http://schemas.microsoft.com/office/powerpoint/2010/main" val="345900102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3" name="Picture 4" descr="C:\Users\Butter Factory\AppData\Local\Microsoft\Windows\Temporary Internet Files\Content.IE5\DPRG0KXF\firework[1].gif"/>
          <p:cNvPicPr>
            <a:picLocks noChangeAspect="1" noChangeArrowheads="1"/>
          </p:cNvPicPr>
          <p:nvPr/>
        </p:nvPicPr>
        <p:blipFill>
          <a:blip r:embed="rId3" cstate="print"/>
          <a:srcRect/>
          <a:stretch>
            <a:fillRect/>
          </a:stretch>
        </p:blipFill>
        <p:spPr bwMode="auto">
          <a:xfrm>
            <a:off x="6019800" y="838200"/>
            <a:ext cx="2178838" cy="2633663"/>
          </a:xfrm>
          <a:prstGeom prst="rect">
            <a:avLst/>
          </a:prstGeom>
          <a:noFill/>
        </p:spPr>
      </p:pic>
      <p:pic>
        <p:nvPicPr>
          <p:cNvPr id="11" name="Picture 4" descr="C:\Users\Butter Factory\AppData\Local\Microsoft\Windows\Temporary Internet Files\Content.IE5\DPRG0KXF\firework[1].gif"/>
          <p:cNvPicPr>
            <a:picLocks noChangeAspect="1" noChangeArrowheads="1"/>
          </p:cNvPicPr>
          <p:nvPr/>
        </p:nvPicPr>
        <p:blipFill>
          <a:blip r:embed="rId3" cstate="print"/>
          <a:srcRect/>
          <a:stretch>
            <a:fillRect/>
          </a:stretch>
        </p:blipFill>
        <p:spPr bwMode="auto">
          <a:xfrm>
            <a:off x="5410200" y="1219200"/>
            <a:ext cx="2178838" cy="2633663"/>
          </a:xfrm>
          <a:prstGeom prst="rect">
            <a:avLst/>
          </a:prstGeom>
          <a:noFill/>
        </p:spPr>
      </p:pic>
      <p:sp>
        <p:nvSpPr>
          <p:cNvPr id="9" name="Date Placeholder 8"/>
          <p:cNvSpPr>
            <a:spLocks noGrp="1"/>
          </p:cNvSpPr>
          <p:nvPr>
            <p:ph type="dt" sz="half" idx="10"/>
          </p:nvPr>
        </p:nvSpPr>
        <p:spPr/>
        <p:txBody>
          <a:bodyPr/>
          <a:lstStyle/>
          <a:p>
            <a:fld id="{C7173872-A453-40B5-8B4D-7403C3A995F6}" type="datetime1">
              <a:rPr lang="en-US" smtClean="0"/>
              <a:t>10/3/2019</a:t>
            </a:fld>
            <a:endParaRPr lang="en-US"/>
          </a:p>
        </p:txBody>
      </p:sp>
      <p:sp>
        <p:nvSpPr>
          <p:cNvPr id="10" name="Slide Number Placeholder 9"/>
          <p:cNvSpPr>
            <a:spLocks noGrp="1"/>
          </p:cNvSpPr>
          <p:nvPr>
            <p:ph type="sldNum" sz="quarter" idx="12"/>
          </p:nvPr>
        </p:nvSpPr>
        <p:spPr/>
        <p:txBody>
          <a:bodyPr/>
          <a:lstStyle/>
          <a:p>
            <a:fld id="{B6F15528-21DE-4FAA-801E-634DDDAF4B2B}" type="slidenum">
              <a:rPr lang="en-US" smtClean="0"/>
              <a:pPr/>
              <a:t>43</a:t>
            </a:fld>
            <a:endParaRPr lang="en-US"/>
          </a:p>
        </p:txBody>
      </p:sp>
      <p:sp>
        <p:nvSpPr>
          <p:cNvPr id="2" name="TextBox 1"/>
          <p:cNvSpPr txBox="1"/>
          <p:nvPr/>
        </p:nvSpPr>
        <p:spPr>
          <a:xfrm>
            <a:off x="457200" y="1219200"/>
            <a:ext cx="8305800" cy="5344220"/>
          </a:xfrm>
          <a:prstGeom prst="rect">
            <a:avLst/>
          </a:prstGeom>
          <a:solidFill>
            <a:srgbClr val="F7F6E5">
              <a:alpha val="67000"/>
            </a:srgbClr>
          </a:solidFill>
          <a:ln>
            <a:noFill/>
          </a:ln>
          <a:effectLst>
            <a:outerShdw blurRad="469900" dist="419100" dir="3660000" algn="ctr">
              <a:srgbClr val="000000">
                <a:alpha val="77000"/>
              </a:srgbClr>
            </a:outerShdw>
          </a:effectLst>
        </p:spPr>
        <p:txBody>
          <a:bodyPr wrap="square" rtlCol="0">
            <a:spAutoFit/>
          </a:bodyPr>
          <a:lstStyle/>
          <a:p>
            <a:pPr marL="398463" indent="-398463" algn="just">
              <a:lnSpc>
                <a:spcPct val="160000"/>
              </a:lnSpc>
              <a:buClr>
                <a:srgbClr val="C00000"/>
              </a:buClr>
              <a:buSzPct val="80000"/>
              <a:buFont typeface="Wingdings" pitchFamily="2" charset="2"/>
              <a:buChar char="q"/>
            </a:pPr>
            <a:endParaRPr lang="en-US" sz="2400" dirty="0">
              <a:solidFill>
                <a:srgbClr val="334744"/>
              </a:solidFill>
              <a:latin typeface="Corbel" pitchFamily="34" charset="0"/>
              <a:ea typeface="Arial Unicode MS" pitchFamily="34" charset="-128"/>
              <a:cs typeface="Arial Unicode MS" pitchFamily="34" charset="-128"/>
            </a:endParaRPr>
          </a:p>
          <a:p>
            <a:pPr marL="398463" indent="-398463" algn="just">
              <a:lnSpc>
                <a:spcPct val="160000"/>
              </a:lnSpc>
              <a:buClr>
                <a:srgbClr val="C00000"/>
              </a:buClr>
              <a:buSzPct val="80000"/>
              <a:buFont typeface="Wingdings" pitchFamily="2" charset="2"/>
              <a:buChar char="q"/>
            </a:pPr>
            <a:endParaRPr lang="en-US" sz="2400" dirty="0">
              <a:solidFill>
                <a:srgbClr val="334744"/>
              </a:solidFill>
              <a:latin typeface="Corbel" pitchFamily="34" charset="0"/>
              <a:ea typeface="Arial Unicode MS" pitchFamily="34" charset="-128"/>
              <a:cs typeface="Arial Unicode MS" pitchFamily="34" charset="-128"/>
            </a:endParaRPr>
          </a:p>
          <a:p>
            <a:pPr marL="398463" indent="-398463" algn="just">
              <a:lnSpc>
                <a:spcPct val="160000"/>
              </a:lnSpc>
              <a:buClr>
                <a:srgbClr val="C00000"/>
              </a:buClr>
              <a:buSzPct val="80000"/>
              <a:buFont typeface="Wingdings" pitchFamily="2" charset="2"/>
              <a:buChar char="q"/>
            </a:pPr>
            <a:endParaRPr lang="en-US" sz="2400" dirty="0">
              <a:solidFill>
                <a:srgbClr val="334744"/>
              </a:solidFill>
              <a:latin typeface="Corbel" pitchFamily="34" charset="0"/>
              <a:ea typeface="Arial Unicode MS" pitchFamily="34" charset="-128"/>
              <a:cs typeface="Arial Unicode MS" pitchFamily="34" charset="-128"/>
            </a:endParaRPr>
          </a:p>
          <a:p>
            <a:pPr marL="398463" indent="-398463" algn="just">
              <a:lnSpc>
                <a:spcPct val="160000"/>
              </a:lnSpc>
              <a:buClr>
                <a:srgbClr val="C00000"/>
              </a:buClr>
              <a:buSzPct val="80000"/>
              <a:buFont typeface="Wingdings" pitchFamily="2" charset="2"/>
              <a:buChar char="q"/>
            </a:pPr>
            <a:endParaRPr lang="en-US" sz="2400" dirty="0">
              <a:solidFill>
                <a:srgbClr val="334744"/>
              </a:solidFill>
              <a:latin typeface="Corbel" pitchFamily="34" charset="0"/>
              <a:ea typeface="Arial Unicode MS" pitchFamily="34" charset="-128"/>
              <a:cs typeface="Arial Unicode MS" pitchFamily="34" charset="-128"/>
            </a:endParaRPr>
          </a:p>
          <a:p>
            <a:pPr marL="398463" indent="-398463" algn="just">
              <a:lnSpc>
                <a:spcPct val="160000"/>
              </a:lnSpc>
              <a:buClr>
                <a:srgbClr val="C00000"/>
              </a:buClr>
              <a:buSzPct val="80000"/>
              <a:buFont typeface="Wingdings" pitchFamily="2" charset="2"/>
              <a:buChar char="q"/>
            </a:pPr>
            <a:endParaRPr lang="en-US" sz="2400" dirty="0">
              <a:solidFill>
                <a:srgbClr val="334744"/>
              </a:solidFill>
              <a:latin typeface="Corbel" pitchFamily="34" charset="0"/>
              <a:ea typeface="Arial Unicode MS" pitchFamily="34" charset="-128"/>
              <a:cs typeface="Arial Unicode MS" pitchFamily="34" charset="-128"/>
            </a:endParaRPr>
          </a:p>
          <a:p>
            <a:pPr marL="398463" indent="-398463" algn="just">
              <a:lnSpc>
                <a:spcPct val="160000"/>
              </a:lnSpc>
              <a:buClr>
                <a:srgbClr val="C00000"/>
              </a:buClr>
              <a:buSzPct val="80000"/>
              <a:buFont typeface="Wingdings" pitchFamily="2" charset="2"/>
              <a:buChar char="q"/>
            </a:pPr>
            <a:endParaRPr lang="en-US" sz="2400" dirty="0">
              <a:solidFill>
                <a:srgbClr val="334744"/>
              </a:solidFill>
              <a:latin typeface="Corbel" pitchFamily="34" charset="0"/>
              <a:ea typeface="Arial Unicode MS" pitchFamily="34" charset="-128"/>
              <a:cs typeface="Arial Unicode MS" pitchFamily="34" charset="-128"/>
            </a:endParaRPr>
          </a:p>
          <a:p>
            <a:pPr marL="398463" indent="-398463" algn="just">
              <a:lnSpc>
                <a:spcPct val="160000"/>
              </a:lnSpc>
              <a:buClr>
                <a:srgbClr val="C00000"/>
              </a:buClr>
              <a:buSzPct val="80000"/>
              <a:buFont typeface="Wingdings" pitchFamily="2" charset="2"/>
              <a:buChar char="q"/>
            </a:pPr>
            <a:endParaRPr lang="en-US" sz="2400" dirty="0">
              <a:solidFill>
                <a:srgbClr val="334744"/>
              </a:solidFill>
              <a:latin typeface="Corbel" pitchFamily="34" charset="0"/>
              <a:ea typeface="Arial Unicode MS" pitchFamily="34" charset="-128"/>
              <a:cs typeface="Arial Unicode MS" pitchFamily="34" charset="-128"/>
            </a:endParaRPr>
          </a:p>
          <a:p>
            <a:pPr marL="398463" indent="-398463" algn="just">
              <a:lnSpc>
                <a:spcPct val="160000"/>
              </a:lnSpc>
              <a:buClr>
                <a:srgbClr val="C00000"/>
              </a:buClr>
              <a:buSzPct val="80000"/>
              <a:buFont typeface="Wingdings" pitchFamily="2" charset="2"/>
              <a:buChar char="q"/>
            </a:pPr>
            <a:endParaRPr lang="en-US" sz="2400" dirty="0">
              <a:solidFill>
                <a:srgbClr val="334744"/>
              </a:solidFill>
              <a:latin typeface="Corbel" pitchFamily="34" charset="0"/>
              <a:ea typeface="Arial Unicode MS" pitchFamily="34" charset="-128"/>
              <a:cs typeface="Arial Unicode MS" pitchFamily="34" charset="-128"/>
            </a:endParaRPr>
          </a:p>
          <a:p>
            <a:pPr algn="just">
              <a:lnSpc>
                <a:spcPct val="160000"/>
              </a:lnSpc>
              <a:buClr>
                <a:srgbClr val="C00000"/>
              </a:buClr>
              <a:buSzPct val="80000"/>
            </a:pPr>
            <a:endParaRPr lang="en-US" sz="2400" dirty="0">
              <a:solidFill>
                <a:srgbClr val="334744"/>
              </a:solidFill>
              <a:latin typeface="Corbel" pitchFamily="34" charset="0"/>
              <a:ea typeface="Arial Unicode MS" pitchFamily="34" charset="-128"/>
              <a:cs typeface="Arial Unicode MS" pitchFamily="34" charset="-128"/>
            </a:endParaRPr>
          </a:p>
        </p:txBody>
      </p:sp>
      <p:graphicFrame>
        <p:nvGraphicFramePr>
          <p:cNvPr id="3" name="Table 2">
            <a:extLst>
              <a:ext uri="{FF2B5EF4-FFF2-40B4-BE49-F238E27FC236}">
                <a16:creationId xmlns:a16="http://schemas.microsoft.com/office/drawing/2014/main" id="{54E30DB3-6658-4802-8E79-075FB1A97D3F}"/>
              </a:ext>
            </a:extLst>
          </p:cNvPr>
          <p:cNvGraphicFramePr>
            <a:graphicFrameLocks noGrp="1"/>
          </p:cNvGraphicFramePr>
          <p:nvPr>
            <p:extLst>
              <p:ext uri="{D42A27DB-BD31-4B8C-83A1-F6EECF244321}">
                <p14:modId xmlns:p14="http://schemas.microsoft.com/office/powerpoint/2010/main" val="4151291509"/>
              </p:ext>
            </p:extLst>
          </p:nvPr>
        </p:nvGraphicFramePr>
        <p:xfrm>
          <a:off x="457200" y="1180754"/>
          <a:ext cx="8305800" cy="5344218"/>
        </p:xfrm>
        <a:graphic>
          <a:graphicData uri="http://schemas.openxmlformats.org/drawingml/2006/table">
            <a:tbl>
              <a:tblPr firstRow="1" bandRow="1">
                <a:tableStyleId>{85BE263C-DBD7-4A20-BB59-AAB30ACAA65A}</a:tableStyleId>
              </a:tblPr>
              <a:tblGrid>
                <a:gridCol w="4152900">
                  <a:extLst>
                    <a:ext uri="{9D8B030D-6E8A-4147-A177-3AD203B41FA5}">
                      <a16:colId xmlns:a16="http://schemas.microsoft.com/office/drawing/2014/main" val="3079789728"/>
                    </a:ext>
                  </a:extLst>
                </a:gridCol>
                <a:gridCol w="4152900">
                  <a:extLst>
                    <a:ext uri="{9D8B030D-6E8A-4147-A177-3AD203B41FA5}">
                      <a16:colId xmlns:a16="http://schemas.microsoft.com/office/drawing/2014/main" val="4145491700"/>
                    </a:ext>
                  </a:extLst>
                </a:gridCol>
              </a:tblGrid>
              <a:tr h="419278">
                <a:tc>
                  <a:txBody>
                    <a:bodyPr/>
                    <a:lstStyle/>
                    <a:p>
                      <a:pPr algn="ctr" fontAlgn="b"/>
                      <a:r>
                        <a:rPr lang="en-US" sz="1800" u="none" strike="noStrike" dirty="0">
                          <a:effectLst/>
                        </a:rPr>
                        <a:t>Algorithm(s)</a:t>
                      </a:r>
                      <a:endParaRPr lang="en-US" sz="1800" b="0" i="0" u="none" strike="noStrike" dirty="0">
                        <a:solidFill>
                          <a:srgbClr val="000000"/>
                        </a:solidFill>
                        <a:effectLst/>
                        <a:latin typeface="Calibri" panose="020F0502020204030204" pitchFamily="34" charset="0"/>
                      </a:endParaRPr>
                    </a:p>
                  </a:txBody>
                  <a:tcPr marL="9525" marR="9525" marT="9525" marB="0" anchor="b">
                    <a:solidFill>
                      <a:srgbClr val="4A5F76"/>
                    </a:solidFill>
                  </a:tcPr>
                </a:tc>
                <a:tc>
                  <a:txBody>
                    <a:bodyPr/>
                    <a:lstStyle/>
                    <a:p>
                      <a:pPr algn="ctr" fontAlgn="b"/>
                      <a:r>
                        <a:rPr lang="en-US" sz="1800" u="none" strike="noStrike" dirty="0">
                          <a:effectLst/>
                        </a:rPr>
                        <a:t>Result</a:t>
                      </a:r>
                      <a:endParaRPr lang="en-US" sz="1800" b="0" i="0" u="none" strike="noStrike" dirty="0">
                        <a:solidFill>
                          <a:srgbClr val="000000"/>
                        </a:solidFill>
                        <a:effectLst/>
                        <a:latin typeface="Calibri" panose="020F0502020204030204" pitchFamily="34" charset="0"/>
                      </a:endParaRPr>
                    </a:p>
                  </a:txBody>
                  <a:tcPr marL="9525" marR="9525" marT="9525" marB="0" anchor="b">
                    <a:solidFill>
                      <a:srgbClr val="4A5F76"/>
                    </a:solidFill>
                  </a:tcPr>
                </a:tc>
                <a:extLst>
                  <a:ext uri="{0D108BD9-81ED-4DB2-BD59-A6C34878D82A}">
                    <a16:rowId xmlns:a16="http://schemas.microsoft.com/office/drawing/2014/main" val="845327773"/>
                  </a:ext>
                </a:extLst>
              </a:tr>
              <a:tr h="631070">
                <a:tc>
                  <a:txBody>
                    <a:bodyPr/>
                    <a:lstStyle/>
                    <a:p>
                      <a:pPr algn="l" fontAlgn="b"/>
                      <a:r>
                        <a:rPr lang="en-US" sz="1800" u="none" strike="noStrike" dirty="0">
                          <a:effectLst/>
                        </a:rPr>
                        <a:t>Naïve </a:t>
                      </a:r>
                      <a:r>
                        <a:rPr lang="en-US" sz="1800" u="none" strike="noStrike" dirty="0" err="1">
                          <a:effectLst/>
                        </a:rPr>
                        <a:t>Bayes,OneR</a:t>
                      </a:r>
                      <a:r>
                        <a:rPr lang="en-US" sz="1800" u="none" strike="noStrike" dirty="0">
                          <a:effectLst/>
                        </a:rPr>
                        <a:t>, </a:t>
                      </a:r>
                      <a:r>
                        <a:rPr lang="en-US" sz="1800" u="none" strike="noStrike" dirty="0" err="1">
                          <a:effectLst/>
                        </a:rPr>
                        <a:t>NNge</a:t>
                      </a:r>
                      <a:r>
                        <a:rPr lang="en-US" sz="1800" u="none" strike="noStrike" dirty="0">
                          <a:effectLst/>
                        </a:rPr>
                        <a:t>, </a:t>
                      </a:r>
                      <a:r>
                        <a:rPr lang="en-US" sz="1800" u="none" strike="noStrike" dirty="0" err="1">
                          <a:effectLst/>
                        </a:rPr>
                        <a:t>Jripper,Random</a:t>
                      </a:r>
                      <a:r>
                        <a:rPr lang="en-US" sz="1800" u="none" strike="noStrike" dirty="0">
                          <a:effectLst/>
                        </a:rPr>
                        <a:t> </a:t>
                      </a:r>
                      <a:r>
                        <a:rPr lang="en-US" sz="1800" u="none" strike="noStrike" dirty="0" err="1">
                          <a:effectLst/>
                        </a:rPr>
                        <a:t>Forests,SVM,Adaboost</a:t>
                      </a:r>
                      <a:endParaRPr lang="en-US" sz="1800" b="0" i="0" u="none" strike="noStrike" dirty="0">
                        <a:solidFill>
                          <a:srgbClr val="38485A"/>
                        </a:solidFill>
                        <a:effectLst/>
                        <a:latin typeface="Bahnschrift Light" panose="020B0502040204020203" pitchFamily="34" charset="0"/>
                      </a:endParaRPr>
                    </a:p>
                  </a:txBody>
                  <a:tcPr marL="9525" marR="9525" marT="9525" marB="0" anchor="b">
                    <a:lnR w="12700" cap="flat" cmpd="sng" algn="ctr">
                      <a:solidFill>
                        <a:schemeClr val="bg1">
                          <a:lumMod val="50000"/>
                        </a:schemeClr>
                      </a:solidFill>
                      <a:prstDash val="solid"/>
                      <a:round/>
                      <a:headEnd type="none" w="med" len="med"/>
                      <a:tailEnd type="none" w="med" len="med"/>
                    </a:lnR>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b"/>
                      <a:r>
                        <a:rPr lang="en-US" sz="1800" u="none" strike="noStrike" dirty="0" err="1">
                          <a:effectLst/>
                        </a:rPr>
                        <a:t>JRipper+Adaboost</a:t>
                      </a:r>
                      <a:r>
                        <a:rPr lang="en-US" sz="1800" u="none" strike="noStrike" dirty="0">
                          <a:effectLst/>
                        </a:rPr>
                        <a:t> having the highest overall </a:t>
                      </a:r>
                      <a:r>
                        <a:rPr lang="en-US" sz="1800" u="none" strike="noStrike">
                          <a:effectLst/>
                        </a:rPr>
                        <a:t>F-Measure 0.955</a:t>
                      </a:r>
                      <a:endParaRPr lang="en-US" sz="1800" b="0" i="0" u="none" strike="noStrike" dirty="0">
                        <a:solidFill>
                          <a:srgbClr val="38485A"/>
                        </a:solidFill>
                        <a:effectLst/>
                        <a:latin typeface="Bahnschrift Light" panose="020B0502040204020203" pitchFamily="34" charset="0"/>
                      </a:endParaRPr>
                    </a:p>
                  </a:txBody>
                  <a:tcPr marL="9525" marR="9525" marT="9525" marB="0" anchor="b">
                    <a:lnL w="12700" cap="flat" cmpd="sng" algn="ctr">
                      <a:solidFill>
                        <a:schemeClr val="bg1">
                          <a:lumMod val="50000"/>
                        </a:schemeClr>
                      </a:solidFill>
                      <a:prstDash val="solid"/>
                      <a:round/>
                      <a:headEnd type="none" w="med" len="med"/>
                      <a:tailEnd type="none" w="med" len="med"/>
                    </a:lnL>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869056072"/>
                  </a:ext>
                </a:extLst>
              </a:tr>
              <a:tr h="631070">
                <a:tc>
                  <a:txBody>
                    <a:bodyPr/>
                    <a:lstStyle/>
                    <a:p>
                      <a:pPr algn="l" fontAlgn="b"/>
                      <a:r>
                        <a:rPr lang="en-US" sz="1800" u="none" strike="noStrike" dirty="0">
                          <a:effectLst/>
                        </a:rPr>
                        <a:t>Novel Specification-based Bayesian network</a:t>
                      </a:r>
                      <a:endParaRPr lang="en-US" sz="1800" b="0" i="0" u="none" strike="noStrike" dirty="0">
                        <a:solidFill>
                          <a:srgbClr val="38485A"/>
                        </a:solidFill>
                        <a:effectLst/>
                        <a:latin typeface="Bahnschrift Light" panose="020B0502040204020203" pitchFamily="34" charset="0"/>
                      </a:endParaRPr>
                    </a:p>
                  </a:txBody>
                  <a:tcPr marL="9525" marR="9525" marT="9525" marB="0" anchor="b">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b"/>
                      <a:r>
                        <a:rPr lang="en-US" sz="1800" u="none" strike="noStrike" dirty="0">
                          <a:effectLst/>
                        </a:rPr>
                        <a:t>100% for Nine scenarios</a:t>
                      </a:r>
                      <a:endParaRPr lang="en-US" sz="1800" b="0" i="0" u="none" strike="noStrike" dirty="0">
                        <a:solidFill>
                          <a:srgbClr val="38485A"/>
                        </a:solidFill>
                        <a:effectLst/>
                        <a:latin typeface="Bahnschrift Light" panose="020B0502040204020203" pitchFamily="34" charset="0"/>
                      </a:endParaRPr>
                    </a:p>
                  </a:txBody>
                  <a:tcPr marL="9525" marR="9525" marT="9525" marB="0" anchor="b">
                    <a:lnL w="12700" cap="flat" cmpd="sng" algn="ctr">
                      <a:solidFill>
                        <a:schemeClr val="bg1">
                          <a:lumMod val="50000"/>
                        </a:schemeClr>
                      </a:solidFill>
                      <a:prstDash val="solid"/>
                      <a:round/>
                      <a:headEnd type="none" w="med" len="med"/>
                      <a:tailEnd type="none" w="med" len="med"/>
                    </a:lnL>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582432771"/>
                  </a:ext>
                </a:extLst>
              </a:tr>
              <a:tr h="941221">
                <a:tc>
                  <a:txBody>
                    <a:bodyPr/>
                    <a:lstStyle/>
                    <a:p>
                      <a:pPr algn="l" fontAlgn="b"/>
                      <a:r>
                        <a:rPr lang="en-US" sz="1800" u="none" strike="noStrike" dirty="0">
                          <a:effectLst/>
                        </a:rPr>
                        <a:t>Sequential Pattern Mining algorithm</a:t>
                      </a:r>
                      <a:endParaRPr lang="en-US" sz="1800" b="0" i="0" u="none" strike="noStrike" dirty="0">
                        <a:solidFill>
                          <a:srgbClr val="38485A"/>
                        </a:solidFill>
                        <a:effectLst/>
                        <a:latin typeface="Bahnschrift Light" panose="020B0502040204020203" pitchFamily="34" charset="0"/>
                      </a:endParaRPr>
                    </a:p>
                  </a:txBody>
                  <a:tcPr marL="9525" marR="9525" marT="9525" marB="0" anchor="b">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b"/>
                      <a:r>
                        <a:rPr lang="en-US" sz="1800" u="none" strike="noStrike" dirty="0">
                          <a:effectLst/>
                        </a:rPr>
                        <a:t>95 % for Experiment 1</a:t>
                      </a:r>
                      <a:br>
                        <a:rPr lang="en-US" sz="1800" u="none" strike="noStrike" dirty="0">
                          <a:effectLst/>
                        </a:rPr>
                      </a:br>
                      <a:r>
                        <a:rPr lang="en-US" sz="1800" u="none" strike="noStrike" dirty="0">
                          <a:effectLst/>
                        </a:rPr>
                        <a:t>87.6% </a:t>
                      </a:r>
                      <a:r>
                        <a:rPr lang="en-US" sz="1800" u="none" strike="noStrike" dirty="0" err="1">
                          <a:effectLst/>
                        </a:rPr>
                        <a:t>fro</a:t>
                      </a:r>
                      <a:r>
                        <a:rPr lang="en-US" sz="1800" u="none" strike="noStrike" dirty="0">
                          <a:effectLst/>
                        </a:rPr>
                        <a:t> Experiment 2</a:t>
                      </a:r>
                      <a:br>
                        <a:rPr lang="en-US" sz="1800" u="none" strike="noStrike" dirty="0">
                          <a:effectLst/>
                        </a:rPr>
                      </a:br>
                      <a:r>
                        <a:rPr lang="en-US" sz="1800" u="none" strike="noStrike" dirty="0">
                          <a:effectLst/>
                        </a:rPr>
                        <a:t>93.21 % for Experiment 3</a:t>
                      </a:r>
                      <a:endParaRPr lang="en-US" sz="1800" b="0" i="0" u="none" strike="noStrike" dirty="0">
                        <a:solidFill>
                          <a:srgbClr val="38485A"/>
                        </a:solidFill>
                        <a:effectLst/>
                        <a:latin typeface="Bahnschrift Light" panose="020B0502040204020203" pitchFamily="34" charset="0"/>
                      </a:endParaRPr>
                    </a:p>
                  </a:txBody>
                  <a:tcPr marL="9525" marR="9525" marT="9525" marB="0" anchor="b">
                    <a:lnL w="12700" cap="flat" cmpd="sng" algn="ctr">
                      <a:solidFill>
                        <a:schemeClr val="bg1">
                          <a:lumMod val="50000"/>
                        </a:schemeClr>
                      </a:solidFill>
                      <a:prstDash val="solid"/>
                      <a:round/>
                      <a:headEnd type="none" w="med" len="med"/>
                      <a:tailEnd type="none" w="med" len="med"/>
                    </a:lnL>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73551223"/>
                  </a:ext>
                </a:extLst>
              </a:tr>
              <a:tr h="631070">
                <a:tc>
                  <a:txBody>
                    <a:bodyPr/>
                    <a:lstStyle/>
                    <a:p>
                      <a:pPr algn="l" fontAlgn="b"/>
                      <a:r>
                        <a:rPr lang="en-US" sz="1800" u="none" strike="noStrike" dirty="0">
                          <a:effectLst/>
                        </a:rPr>
                        <a:t>Temporal state-based specifications Learning</a:t>
                      </a:r>
                      <a:endParaRPr lang="en-US" sz="1800" b="0" i="0" u="none" strike="noStrike" dirty="0">
                        <a:solidFill>
                          <a:srgbClr val="38485A"/>
                        </a:solidFill>
                        <a:effectLst/>
                        <a:latin typeface="Bahnschrift Light" panose="020B0502040204020203" pitchFamily="34" charset="0"/>
                      </a:endParaRPr>
                    </a:p>
                  </a:txBody>
                  <a:tcPr marL="9525" marR="9525" marT="9525" marB="0" anchor="b">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b"/>
                      <a:r>
                        <a:rPr lang="en-US" sz="1800" u="none" strike="noStrike" dirty="0">
                          <a:effectLst/>
                        </a:rPr>
                        <a:t>90.4 % accuracy </a:t>
                      </a:r>
                      <a:br>
                        <a:rPr lang="en-US" sz="1800" u="none" strike="noStrike" dirty="0">
                          <a:effectLst/>
                        </a:rPr>
                      </a:br>
                      <a:r>
                        <a:rPr lang="en-US" sz="1800" u="none" strike="noStrike" dirty="0">
                          <a:effectLst/>
                        </a:rPr>
                        <a:t>73.43 % For Zero-days</a:t>
                      </a:r>
                      <a:endParaRPr lang="en-US" sz="1800" b="0" i="0" u="none" strike="noStrike" dirty="0">
                        <a:solidFill>
                          <a:srgbClr val="38485A"/>
                        </a:solidFill>
                        <a:effectLst/>
                        <a:latin typeface="Bahnschrift Light" panose="020B0502040204020203" pitchFamily="34" charset="0"/>
                      </a:endParaRPr>
                    </a:p>
                  </a:txBody>
                  <a:tcPr marL="9525" marR="9525" marT="9525" marB="0" anchor="b">
                    <a:lnL w="12700" cap="flat" cmpd="sng" algn="ctr">
                      <a:solidFill>
                        <a:schemeClr val="bg1">
                          <a:lumMod val="50000"/>
                        </a:schemeClr>
                      </a:solidFill>
                      <a:prstDash val="solid"/>
                      <a:round/>
                      <a:headEnd type="none" w="med" len="med"/>
                      <a:tailEnd type="none" w="med" len="med"/>
                    </a:lnL>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937042915"/>
                  </a:ext>
                </a:extLst>
              </a:tr>
              <a:tr h="839138">
                <a:tc>
                  <a:txBody>
                    <a:bodyPr/>
                    <a:lstStyle/>
                    <a:p>
                      <a:pPr algn="l" fontAlgn="b"/>
                      <a:r>
                        <a:rPr lang="en-US" sz="1800" u="none" strike="noStrike" dirty="0">
                          <a:effectLst/>
                        </a:rPr>
                        <a:t>Fuzzy c-means (FCM) algorithm combined with the fuzzy inference system (FIS)</a:t>
                      </a:r>
                      <a:endParaRPr lang="en-US" sz="1800" b="0" i="0" u="none" strike="noStrike" dirty="0">
                        <a:solidFill>
                          <a:srgbClr val="38485A"/>
                        </a:solidFill>
                        <a:effectLst/>
                        <a:latin typeface="Bahnschrift Light" panose="020B0502040204020203" pitchFamily="34" charset="0"/>
                      </a:endParaRPr>
                    </a:p>
                  </a:txBody>
                  <a:tcPr marL="9525" marR="9525" marT="9525" marB="0" anchor="b">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b"/>
                      <a:r>
                        <a:rPr lang="en-US" sz="1800" u="none" strike="noStrike" dirty="0">
                          <a:effectLst/>
                        </a:rPr>
                        <a:t>99.11 % Overall accuracy</a:t>
                      </a:r>
                      <a:endParaRPr lang="en-US" sz="1800" b="0" i="0" u="none" strike="noStrike" dirty="0">
                        <a:solidFill>
                          <a:srgbClr val="38485A"/>
                        </a:solidFill>
                        <a:effectLst/>
                        <a:latin typeface="Bahnschrift Light" panose="020B0502040204020203" pitchFamily="34" charset="0"/>
                      </a:endParaRPr>
                    </a:p>
                  </a:txBody>
                  <a:tcPr marL="9525" marR="9525" marT="9525" marB="0" anchor="b">
                    <a:lnL w="12700" cap="flat" cmpd="sng" algn="ctr">
                      <a:solidFill>
                        <a:schemeClr val="bg1">
                          <a:lumMod val="50000"/>
                        </a:schemeClr>
                      </a:solidFill>
                      <a:prstDash val="solid"/>
                      <a:round/>
                      <a:headEnd type="none" w="med" len="med"/>
                      <a:tailEnd type="none" w="med" len="med"/>
                    </a:lnL>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314525427"/>
                  </a:ext>
                </a:extLst>
              </a:tr>
              <a:tr h="1251371">
                <a:tc>
                  <a:txBody>
                    <a:bodyPr/>
                    <a:lstStyle/>
                    <a:p>
                      <a:pPr algn="l" fontAlgn="b"/>
                      <a:r>
                        <a:rPr lang="en-US" sz="1800" u="none" strike="noStrike" dirty="0" err="1">
                          <a:effectLst/>
                        </a:rPr>
                        <a:t>Hoeffding</a:t>
                      </a:r>
                      <a:r>
                        <a:rPr lang="en-US" sz="1800" u="none" strike="noStrike" dirty="0">
                          <a:effectLst/>
                        </a:rPr>
                        <a:t> Adaptive Trees</a:t>
                      </a:r>
                      <a:br>
                        <a:rPr lang="en-US" sz="1800" u="none" strike="noStrike" dirty="0">
                          <a:effectLst/>
                        </a:rPr>
                      </a:br>
                      <a:r>
                        <a:rPr lang="en-US" sz="1800" u="none" strike="noStrike" dirty="0">
                          <a:effectLst/>
                        </a:rPr>
                        <a:t>(HAT) augmented with the drift detection method (DDM) and</a:t>
                      </a:r>
                      <a:br>
                        <a:rPr lang="en-US" sz="1800" u="none" strike="noStrike" dirty="0">
                          <a:effectLst/>
                        </a:rPr>
                      </a:br>
                      <a:r>
                        <a:rPr lang="en-US" sz="1800" u="none" strike="noStrike" dirty="0">
                          <a:effectLst/>
                        </a:rPr>
                        <a:t>adaptive windowing (ADWIN)</a:t>
                      </a:r>
                      <a:endParaRPr lang="en-US" sz="1800" b="0" i="0" u="none" strike="noStrike" dirty="0">
                        <a:solidFill>
                          <a:srgbClr val="38485A"/>
                        </a:solidFill>
                        <a:effectLst/>
                        <a:latin typeface="Bahnschrift Light" panose="020B0502040204020203" pitchFamily="34" charset="0"/>
                      </a:endParaRPr>
                    </a:p>
                  </a:txBody>
                  <a:tcPr marL="9525" marR="9525" marT="9525" marB="0" anchor="b">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solidFill>
                      <a:schemeClr val="bg1"/>
                    </a:solidFill>
                  </a:tcPr>
                </a:tc>
                <a:tc>
                  <a:txBody>
                    <a:bodyPr/>
                    <a:lstStyle/>
                    <a:p>
                      <a:pPr algn="l" fontAlgn="b"/>
                      <a:r>
                        <a:rPr lang="en-US" sz="1800" u="none" strike="noStrike" dirty="0">
                          <a:effectLst/>
                        </a:rPr>
                        <a:t>The average kappa statistic was 94% for binary</a:t>
                      </a:r>
                      <a:br>
                        <a:rPr lang="en-US" sz="1800" u="none" strike="noStrike" dirty="0">
                          <a:effectLst/>
                        </a:rPr>
                      </a:br>
                      <a:r>
                        <a:rPr lang="en-US" sz="1800" u="none" strike="noStrike" dirty="0">
                          <a:effectLst/>
                        </a:rPr>
                        <a:t>and 93% for multiclass classification.</a:t>
                      </a:r>
                      <a:endParaRPr lang="en-US" sz="1800" b="0" i="0" u="none" strike="noStrike" dirty="0">
                        <a:solidFill>
                          <a:srgbClr val="38485A"/>
                        </a:solidFill>
                        <a:effectLst/>
                        <a:latin typeface="Bahnschrift Light" panose="020B0502040204020203" pitchFamily="34" charset="0"/>
                      </a:endParaRPr>
                    </a:p>
                  </a:txBody>
                  <a:tcPr marL="9525" marR="9525" marT="9525" marB="0" anchor="b">
                    <a:lnL w="12700" cap="flat" cmpd="sng" algn="ctr">
                      <a:solidFill>
                        <a:schemeClr val="bg1">
                          <a:lumMod val="50000"/>
                        </a:schemeClr>
                      </a:solidFill>
                      <a:prstDash val="solid"/>
                      <a:round/>
                      <a:headEnd type="none" w="med" len="med"/>
                      <a:tailEnd type="none" w="med" len="med"/>
                    </a:lnL>
                    <a:lnT w="12700" cap="flat" cmpd="sng" algn="ctr">
                      <a:solidFill>
                        <a:schemeClr val="bg1">
                          <a:lumMod val="50000"/>
                        </a:schemeClr>
                      </a:solidFill>
                      <a:prstDash val="solid"/>
                      <a:round/>
                      <a:headEnd type="none" w="med" len="med"/>
                      <a:tailEnd type="none" w="med" len="med"/>
                    </a:lnT>
                    <a:solidFill>
                      <a:schemeClr val="bg1"/>
                    </a:solidFill>
                  </a:tcPr>
                </a:tc>
                <a:extLst>
                  <a:ext uri="{0D108BD9-81ED-4DB2-BD59-A6C34878D82A}">
                    <a16:rowId xmlns:a16="http://schemas.microsoft.com/office/drawing/2014/main" val="674878049"/>
                  </a:ext>
                </a:extLst>
              </a:tr>
            </a:tbl>
          </a:graphicData>
        </a:graphic>
      </p:graphicFrame>
      <p:sp>
        <p:nvSpPr>
          <p:cNvPr id="14" name="Title 1">
            <a:extLst>
              <a:ext uri="{FF2B5EF4-FFF2-40B4-BE49-F238E27FC236}">
                <a16:creationId xmlns:a16="http://schemas.microsoft.com/office/drawing/2014/main" id="{9D199361-19C1-416B-B750-36646AEC741B}"/>
              </a:ext>
            </a:extLst>
          </p:cNvPr>
          <p:cNvSpPr>
            <a:spLocks noGrp="1"/>
          </p:cNvSpPr>
          <p:nvPr>
            <p:ph type="title"/>
          </p:nvPr>
        </p:nvSpPr>
        <p:spPr>
          <a:xfrm>
            <a:off x="457200" y="274638"/>
            <a:ext cx="8229600" cy="1143000"/>
          </a:xfrm>
        </p:spPr>
        <p:txBody>
          <a:bodyPr/>
          <a:lstStyle/>
          <a:p>
            <a:r>
              <a:rPr lang="en-US" cap="small" dirty="0">
                <a:solidFill>
                  <a:srgbClr val="334744"/>
                </a:solidFill>
              </a:rPr>
              <a:t>Literature</a:t>
            </a:r>
          </a:p>
        </p:txBody>
      </p:sp>
    </p:spTree>
    <p:extLst>
      <p:ext uri="{BB962C8B-B14F-4D97-AF65-F5344CB8AC3E}">
        <p14:creationId xmlns:p14="http://schemas.microsoft.com/office/powerpoint/2010/main" val="235876689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3" name="Picture 4" descr="C:\Users\Butter Factory\AppData\Local\Microsoft\Windows\Temporary Internet Files\Content.IE5\DPRG0KXF\firework[1].gif"/>
          <p:cNvPicPr>
            <a:picLocks noChangeAspect="1" noChangeArrowheads="1"/>
          </p:cNvPicPr>
          <p:nvPr/>
        </p:nvPicPr>
        <p:blipFill>
          <a:blip r:embed="rId3" cstate="print"/>
          <a:srcRect/>
          <a:stretch>
            <a:fillRect/>
          </a:stretch>
        </p:blipFill>
        <p:spPr bwMode="auto">
          <a:xfrm>
            <a:off x="6019800" y="838200"/>
            <a:ext cx="2178838" cy="2633663"/>
          </a:xfrm>
          <a:prstGeom prst="rect">
            <a:avLst/>
          </a:prstGeom>
          <a:noFill/>
        </p:spPr>
      </p:pic>
      <p:pic>
        <p:nvPicPr>
          <p:cNvPr id="11" name="Picture 4" descr="C:\Users\Butter Factory\AppData\Local\Microsoft\Windows\Temporary Internet Files\Content.IE5\DPRG0KXF\firework[1].gif"/>
          <p:cNvPicPr>
            <a:picLocks noChangeAspect="1" noChangeArrowheads="1"/>
          </p:cNvPicPr>
          <p:nvPr/>
        </p:nvPicPr>
        <p:blipFill>
          <a:blip r:embed="rId3" cstate="print"/>
          <a:srcRect/>
          <a:stretch>
            <a:fillRect/>
          </a:stretch>
        </p:blipFill>
        <p:spPr bwMode="auto">
          <a:xfrm>
            <a:off x="5410200" y="1219200"/>
            <a:ext cx="2178838" cy="2633663"/>
          </a:xfrm>
          <a:prstGeom prst="rect">
            <a:avLst/>
          </a:prstGeom>
          <a:noFill/>
        </p:spPr>
      </p:pic>
      <p:sp>
        <p:nvSpPr>
          <p:cNvPr id="9" name="Date Placeholder 8"/>
          <p:cNvSpPr>
            <a:spLocks noGrp="1"/>
          </p:cNvSpPr>
          <p:nvPr>
            <p:ph type="dt" sz="half" idx="10"/>
          </p:nvPr>
        </p:nvSpPr>
        <p:spPr/>
        <p:txBody>
          <a:bodyPr/>
          <a:lstStyle/>
          <a:p>
            <a:fld id="{B47D7843-4559-4C3D-8CB1-DC3E91EA7173}" type="datetime1">
              <a:rPr lang="en-US" smtClean="0"/>
              <a:t>10/3/2019</a:t>
            </a:fld>
            <a:endParaRPr lang="en-US"/>
          </a:p>
        </p:txBody>
      </p:sp>
      <p:sp>
        <p:nvSpPr>
          <p:cNvPr id="10" name="Slide Number Placeholder 9"/>
          <p:cNvSpPr>
            <a:spLocks noGrp="1"/>
          </p:cNvSpPr>
          <p:nvPr>
            <p:ph type="sldNum" sz="quarter" idx="12"/>
          </p:nvPr>
        </p:nvSpPr>
        <p:spPr/>
        <p:txBody>
          <a:bodyPr/>
          <a:lstStyle/>
          <a:p>
            <a:fld id="{B6F15528-21DE-4FAA-801E-634DDDAF4B2B}" type="slidenum">
              <a:rPr lang="en-US" smtClean="0"/>
              <a:pPr/>
              <a:t>44</a:t>
            </a:fld>
            <a:endParaRPr lang="en-US"/>
          </a:p>
        </p:txBody>
      </p:sp>
      <p:sp>
        <p:nvSpPr>
          <p:cNvPr id="2" name="TextBox 1"/>
          <p:cNvSpPr txBox="1"/>
          <p:nvPr/>
        </p:nvSpPr>
        <p:spPr>
          <a:xfrm>
            <a:off x="457200" y="1219200"/>
            <a:ext cx="8305800" cy="5344220"/>
          </a:xfrm>
          <a:prstGeom prst="rect">
            <a:avLst/>
          </a:prstGeom>
          <a:solidFill>
            <a:srgbClr val="F7F6E5">
              <a:alpha val="67000"/>
            </a:srgbClr>
          </a:solidFill>
          <a:ln>
            <a:noFill/>
          </a:ln>
          <a:effectLst>
            <a:outerShdw blurRad="469900" dist="419100" dir="3660000" algn="ctr">
              <a:srgbClr val="000000">
                <a:alpha val="77000"/>
              </a:srgbClr>
            </a:outerShdw>
          </a:effectLst>
        </p:spPr>
        <p:txBody>
          <a:bodyPr wrap="square" rtlCol="0">
            <a:spAutoFit/>
          </a:bodyPr>
          <a:lstStyle/>
          <a:p>
            <a:pPr marL="398463" indent="-398463" algn="just">
              <a:lnSpc>
                <a:spcPct val="160000"/>
              </a:lnSpc>
              <a:buClr>
                <a:srgbClr val="C00000"/>
              </a:buClr>
              <a:buSzPct val="80000"/>
              <a:buFont typeface="Wingdings" pitchFamily="2" charset="2"/>
              <a:buChar char="q"/>
            </a:pPr>
            <a:endParaRPr lang="en-US" sz="2400" dirty="0">
              <a:solidFill>
                <a:srgbClr val="334744"/>
              </a:solidFill>
              <a:latin typeface="Corbel" pitchFamily="34" charset="0"/>
              <a:ea typeface="Arial Unicode MS" pitchFamily="34" charset="-128"/>
              <a:cs typeface="Arial Unicode MS" pitchFamily="34" charset="-128"/>
            </a:endParaRPr>
          </a:p>
          <a:p>
            <a:pPr marL="398463" indent="-398463" algn="just">
              <a:lnSpc>
                <a:spcPct val="160000"/>
              </a:lnSpc>
              <a:buClr>
                <a:srgbClr val="C00000"/>
              </a:buClr>
              <a:buSzPct val="80000"/>
              <a:buFont typeface="Wingdings" pitchFamily="2" charset="2"/>
              <a:buChar char="q"/>
            </a:pPr>
            <a:endParaRPr lang="en-US" sz="2400" dirty="0">
              <a:solidFill>
                <a:srgbClr val="334744"/>
              </a:solidFill>
              <a:latin typeface="Corbel" pitchFamily="34" charset="0"/>
              <a:ea typeface="Arial Unicode MS" pitchFamily="34" charset="-128"/>
              <a:cs typeface="Arial Unicode MS" pitchFamily="34" charset="-128"/>
            </a:endParaRPr>
          </a:p>
          <a:p>
            <a:pPr marL="398463" indent="-398463" algn="just">
              <a:lnSpc>
                <a:spcPct val="160000"/>
              </a:lnSpc>
              <a:buClr>
                <a:srgbClr val="C00000"/>
              </a:buClr>
              <a:buSzPct val="80000"/>
              <a:buFont typeface="Wingdings" pitchFamily="2" charset="2"/>
              <a:buChar char="q"/>
            </a:pPr>
            <a:endParaRPr lang="en-US" sz="2400" dirty="0">
              <a:solidFill>
                <a:srgbClr val="334744"/>
              </a:solidFill>
              <a:latin typeface="Corbel" pitchFamily="34" charset="0"/>
              <a:ea typeface="Arial Unicode MS" pitchFamily="34" charset="-128"/>
              <a:cs typeface="Arial Unicode MS" pitchFamily="34" charset="-128"/>
            </a:endParaRPr>
          </a:p>
          <a:p>
            <a:pPr marL="398463" indent="-398463" algn="just">
              <a:lnSpc>
                <a:spcPct val="160000"/>
              </a:lnSpc>
              <a:buClr>
                <a:srgbClr val="C00000"/>
              </a:buClr>
              <a:buSzPct val="80000"/>
              <a:buFont typeface="Wingdings" pitchFamily="2" charset="2"/>
              <a:buChar char="q"/>
            </a:pPr>
            <a:endParaRPr lang="en-US" sz="2400" dirty="0">
              <a:solidFill>
                <a:srgbClr val="334744"/>
              </a:solidFill>
              <a:latin typeface="Corbel" pitchFamily="34" charset="0"/>
              <a:ea typeface="Arial Unicode MS" pitchFamily="34" charset="-128"/>
              <a:cs typeface="Arial Unicode MS" pitchFamily="34" charset="-128"/>
            </a:endParaRPr>
          </a:p>
          <a:p>
            <a:pPr marL="398463" indent="-398463" algn="just">
              <a:lnSpc>
                <a:spcPct val="160000"/>
              </a:lnSpc>
              <a:buClr>
                <a:srgbClr val="C00000"/>
              </a:buClr>
              <a:buSzPct val="80000"/>
              <a:buFont typeface="Wingdings" pitchFamily="2" charset="2"/>
              <a:buChar char="q"/>
            </a:pPr>
            <a:endParaRPr lang="en-US" sz="2400" dirty="0">
              <a:solidFill>
                <a:srgbClr val="334744"/>
              </a:solidFill>
              <a:latin typeface="Corbel" pitchFamily="34" charset="0"/>
              <a:ea typeface="Arial Unicode MS" pitchFamily="34" charset="-128"/>
              <a:cs typeface="Arial Unicode MS" pitchFamily="34" charset="-128"/>
            </a:endParaRPr>
          </a:p>
          <a:p>
            <a:pPr marL="398463" indent="-398463" algn="just">
              <a:lnSpc>
                <a:spcPct val="160000"/>
              </a:lnSpc>
              <a:buClr>
                <a:srgbClr val="C00000"/>
              </a:buClr>
              <a:buSzPct val="80000"/>
              <a:buFont typeface="Wingdings" pitchFamily="2" charset="2"/>
              <a:buChar char="q"/>
            </a:pPr>
            <a:endParaRPr lang="en-US" sz="2400" dirty="0">
              <a:solidFill>
                <a:srgbClr val="334744"/>
              </a:solidFill>
              <a:latin typeface="Corbel" pitchFamily="34" charset="0"/>
              <a:ea typeface="Arial Unicode MS" pitchFamily="34" charset="-128"/>
              <a:cs typeface="Arial Unicode MS" pitchFamily="34" charset="-128"/>
            </a:endParaRPr>
          </a:p>
          <a:p>
            <a:pPr marL="398463" indent="-398463" algn="just">
              <a:lnSpc>
                <a:spcPct val="160000"/>
              </a:lnSpc>
              <a:buClr>
                <a:srgbClr val="C00000"/>
              </a:buClr>
              <a:buSzPct val="80000"/>
              <a:buFont typeface="Wingdings" pitchFamily="2" charset="2"/>
              <a:buChar char="q"/>
            </a:pPr>
            <a:endParaRPr lang="en-US" sz="2400" dirty="0">
              <a:solidFill>
                <a:srgbClr val="334744"/>
              </a:solidFill>
              <a:latin typeface="Corbel" pitchFamily="34" charset="0"/>
              <a:ea typeface="Arial Unicode MS" pitchFamily="34" charset="-128"/>
              <a:cs typeface="Arial Unicode MS" pitchFamily="34" charset="-128"/>
            </a:endParaRPr>
          </a:p>
          <a:p>
            <a:pPr marL="398463" indent="-398463" algn="just">
              <a:lnSpc>
                <a:spcPct val="160000"/>
              </a:lnSpc>
              <a:buClr>
                <a:srgbClr val="C00000"/>
              </a:buClr>
              <a:buSzPct val="80000"/>
              <a:buFont typeface="Wingdings" pitchFamily="2" charset="2"/>
              <a:buChar char="q"/>
            </a:pPr>
            <a:endParaRPr lang="en-US" sz="2400" dirty="0">
              <a:solidFill>
                <a:srgbClr val="334744"/>
              </a:solidFill>
              <a:latin typeface="Corbel" pitchFamily="34" charset="0"/>
              <a:ea typeface="Arial Unicode MS" pitchFamily="34" charset="-128"/>
              <a:cs typeface="Arial Unicode MS" pitchFamily="34" charset="-128"/>
            </a:endParaRPr>
          </a:p>
          <a:p>
            <a:pPr algn="just">
              <a:lnSpc>
                <a:spcPct val="160000"/>
              </a:lnSpc>
              <a:buClr>
                <a:srgbClr val="C00000"/>
              </a:buClr>
              <a:buSzPct val="80000"/>
            </a:pPr>
            <a:endParaRPr lang="en-US" sz="2400" dirty="0">
              <a:solidFill>
                <a:srgbClr val="334744"/>
              </a:solidFill>
              <a:latin typeface="Corbel" pitchFamily="34" charset="0"/>
              <a:ea typeface="Arial Unicode MS" pitchFamily="34" charset="-128"/>
              <a:cs typeface="Arial Unicode MS" pitchFamily="34" charset="-128"/>
            </a:endParaRPr>
          </a:p>
        </p:txBody>
      </p:sp>
      <p:graphicFrame>
        <p:nvGraphicFramePr>
          <p:cNvPr id="3" name="Table 2">
            <a:extLst>
              <a:ext uri="{FF2B5EF4-FFF2-40B4-BE49-F238E27FC236}">
                <a16:creationId xmlns:a16="http://schemas.microsoft.com/office/drawing/2014/main" id="{54E30DB3-6658-4802-8E79-075FB1A97D3F}"/>
              </a:ext>
            </a:extLst>
          </p:cNvPr>
          <p:cNvGraphicFramePr>
            <a:graphicFrameLocks noGrp="1"/>
          </p:cNvGraphicFramePr>
          <p:nvPr>
            <p:extLst>
              <p:ext uri="{D42A27DB-BD31-4B8C-83A1-F6EECF244321}">
                <p14:modId xmlns:p14="http://schemas.microsoft.com/office/powerpoint/2010/main" val="3446456017"/>
              </p:ext>
            </p:extLst>
          </p:nvPr>
        </p:nvGraphicFramePr>
        <p:xfrm>
          <a:off x="482600" y="1219200"/>
          <a:ext cx="8305800" cy="5309008"/>
        </p:xfrm>
        <a:graphic>
          <a:graphicData uri="http://schemas.openxmlformats.org/drawingml/2006/table">
            <a:tbl>
              <a:tblPr firstRow="1" bandRow="1">
                <a:tableStyleId>{85BE263C-DBD7-4A20-BB59-AAB30ACAA65A}</a:tableStyleId>
              </a:tblPr>
              <a:tblGrid>
                <a:gridCol w="4152900">
                  <a:extLst>
                    <a:ext uri="{9D8B030D-6E8A-4147-A177-3AD203B41FA5}">
                      <a16:colId xmlns:a16="http://schemas.microsoft.com/office/drawing/2014/main" val="3079789728"/>
                    </a:ext>
                  </a:extLst>
                </a:gridCol>
                <a:gridCol w="4152900">
                  <a:extLst>
                    <a:ext uri="{9D8B030D-6E8A-4147-A177-3AD203B41FA5}">
                      <a16:colId xmlns:a16="http://schemas.microsoft.com/office/drawing/2014/main" val="4145491700"/>
                    </a:ext>
                  </a:extLst>
                </a:gridCol>
              </a:tblGrid>
              <a:tr h="388870">
                <a:tc>
                  <a:txBody>
                    <a:bodyPr/>
                    <a:lstStyle/>
                    <a:p>
                      <a:pPr algn="ctr" fontAlgn="b"/>
                      <a:r>
                        <a:rPr lang="en-US" sz="1800" u="none" strike="noStrike" dirty="0">
                          <a:effectLst/>
                        </a:rPr>
                        <a:t>Algorithm(s)</a:t>
                      </a:r>
                      <a:endParaRPr lang="en-US" sz="1800" b="0" i="0" u="none" strike="noStrike" dirty="0">
                        <a:solidFill>
                          <a:srgbClr val="000000"/>
                        </a:solidFill>
                        <a:effectLst/>
                        <a:latin typeface="Calibri" panose="020F0502020204030204" pitchFamily="34" charset="0"/>
                      </a:endParaRPr>
                    </a:p>
                  </a:txBody>
                  <a:tcPr marL="9525" marR="9525" marT="9525" marB="0" anchor="b">
                    <a:solidFill>
                      <a:srgbClr val="4A5F76"/>
                    </a:solidFill>
                  </a:tcPr>
                </a:tc>
                <a:tc>
                  <a:txBody>
                    <a:bodyPr/>
                    <a:lstStyle/>
                    <a:p>
                      <a:pPr algn="ctr" fontAlgn="b"/>
                      <a:r>
                        <a:rPr lang="en-US" sz="1800" u="none" strike="noStrike" dirty="0">
                          <a:effectLst/>
                        </a:rPr>
                        <a:t>Result</a:t>
                      </a:r>
                      <a:endParaRPr lang="en-US" sz="1800" b="0" i="0" u="none" strike="noStrike" dirty="0">
                        <a:solidFill>
                          <a:srgbClr val="000000"/>
                        </a:solidFill>
                        <a:effectLst/>
                        <a:latin typeface="Calibri" panose="020F0502020204030204" pitchFamily="34" charset="0"/>
                      </a:endParaRPr>
                    </a:p>
                  </a:txBody>
                  <a:tcPr marL="9525" marR="9525" marT="9525" marB="0" anchor="b">
                    <a:solidFill>
                      <a:srgbClr val="4A5F76"/>
                    </a:solidFill>
                  </a:tcPr>
                </a:tc>
                <a:extLst>
                  <a:ext uri="{0D108BD9-81ED-4DB2-BD59-A6C34878D82A}">
                    <a16:rowId xmlns:a16="http://schemas.microsoft.com/office/drawing/2014/main" val="845327773"/>
                  </a:ext>
                </a:extLst>
              </a:tr>
              <a:tr h="2023589">
                <a:tc>
                  <a:txBody>
                    <a:bodyPr/>
                    <a:lstStyle/>
                    <a:p>
                      <a:pPr algn="l" fontAlgn="b"/>
                      <a:r>
                        <a:rPr lang="en-US" sz="1800" u="none" strike="noStrike" dirty="0">
                          <a:effectLst/>
                        </a:rPr>
                        <a:t>Specification-Based and Decision trees, instance-based learning and NNGE</a:t>
                      </a:r>
                      <a:endParaRPr lang="en-US" sz="1800" b="0" i="0" u="none" strike="noStrike" dirty="0">
                        <a:solidFill>
                          <a:srgbClr val="38485A"/>
                        </a:solidFill>
                        <a:effectLst/>
                        <a:latin typeface="Bahnschrift Light" panose="020B0502040204020203" pitchFamily="34" charset="0"/>
                      </a:endParaRPr>
                    </a:p>
                  </a:txBody>
                  <a:tcPr marL="9525" marR="9525" marT="9525" marB="0" anchor="ctr">
                    <a:lnR w="12700" cap="flat" cmpd="sng" algn="ctr">
                      <a:solidFill>
                        <a:schemeClr val="bg1">
                          <a:lumMod val="50000"/>
                        </a:schemeClr>
                      </a:solidFill>
                      <a:prstDash val="solid"/>
                      <a:round/>
                      <a:headEnd type="none" w="med" len="med"/>
                      <a:tailEnd type="none" w="med" len="med"/>
                    </a:lnR>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b"/>
                      <a:r>
                        <a:rPr lang="en-US" sz="1800" u="none" strike="noStrike" dirty="0">
                          <a:effectLst/>
                        </a:rPr>
                        <a:t>NNGE+STEM algorithm provides 96% and 93% detection accuracy for Binary and Multi Class datasets</a:t>
                      </a:r>
                      <a:br>
                        <a:rPr lang="en-US" sz="1800" u="none" strike="noStrike" dirty="0">
                          <a:effectLst/>
                        </a:rPr>
                      </a:br>
                      <a:r>
                        <a:rPr lang="en-US" sz="1800" u="none" strike="noStrike" dirty="0">
                          <a:effectLst/>
                        </a:rPr>
                        <a:t>HAT algorithm provides 98% and</a:t>
                      </a:r>
                      <a:br>
                        <a:rPr lang="en-US" sz="1800" u="none" strike="noStrike" dirty="0">
                          <a:effectLst/>
                        </a:rPr>
                      </a:br>
                      <a:r>
                        <a:rPr lang="en-US" sz="1800" u="none" strike="noStrike" dirty="0">
                          <a:effectLst/>
                        </a:rPr>
                        <a:t>92% for Binary and Multi Class datasets respectively</a:t>
                      </a:r>
                      <a:br>
                        <a:rPr lang="en-US" sz="1800" u="none" strike="noStrike" dirty="0">
                          <a:effectLst/>
                        </a:rPr>
                      </a:br>
                      <a:endParaRPr lang="en-US" sz="1800" b="0" i="0" u="none" strike="noStrike" dirty="0">
                        <a:solidFill>
                          <a:srgbClr val="38485A"/>
                        </a:solidFill>
                        <a:effectLst/>
                        <a:latin typeface="Bahnschrift Light" panose="020B0502040204020203" pitchFamily="34" charset="0"/>
                      </a:endParaRPr>
                    </a:p>
                  </a:txBody>
                  <a:tcPr marL="9525" marR="9525" marT="9525" marB="0" anchor="b">
                    <a:lnL w="12700" cap="flat" cmpd="sng" algn="ctr">
                      <a:solidFill>
                        <a:schemeClr val="bg1">
                          <a:lumMod val="50000"/>
                        </a:schemeClr>
                      </a:solidFill>
                      <a:prstDash val="solid"/>
                      <a:round/>
                      <a:headEnd type="none" w="med" len="med"/>
                      <a:tailEnd type="none" w="med" len="med"/>
                    </a:lnL>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4190624338"/>
                  </a:ext>
                </a:extLst>
              </a:tr>
              <a:tr h="2023589">
                <a:tc>
                  <a:txBody>
                    <a:bodyPr/>
                    <a:lstStyle/>
                    <a:p>
                      <a:pPr algn="l" fontAlgn="b"/>
                      <a:r>
                        <a:rPr lang="en-US" sz="1800" u="none" strike="noStrike" dirty="0">
                          <a:effectLst/>
                        </a:rPr>
                        <a:t>Non </a:t>
                      </a:r>
                      <a:r>
                        <a:rPr lang="en-US" sz="1800" u="none" strike="noStrike" dirty="0" err="1">
                          <a:effectLst/>
                        </a:rPr>
                        <a:t>mested</a:t>
                      </a:r>
                      <a:r>
                        <a:rPr lang="en-US" sz="1800" u="none" strike="noStrike" dirty="0">
                          <a:effectLst/>
                        </a:rPr>
                        <a:t> generalized </a:t>
                      </a:r>
                      <a:r>
                        <a:rPr lang="en-US" sz="1800" u="none" strike="noStrike" dirty="0" err="1">
                          <a:effectLst/>
                        </a:rPr>
                        <a:t>Exampler</a:t>
                      </a:r>
                      <a:r>
                        <a:rPr lang="en-US" sz="1800" u="none" strike="noStrike" dirty="0">
                          <a:effectLst/>
                        </a:rPr>
                        <a:t> (NNGE) with State Extraction Method (STEM)</a:t>
                      </a:r>
                      <a:endParaRPr lang="en-US" sz="1800" b="0" i="0" u="none" strike="noStrike" dirty="0">
                        <a:solidFill>
                          <a:srgbClr val="38485A"/>
                        </a:solidFill>
                        <a:effectLst/>
                        <a:latin typeface="Bahnschrift Light" panose="020B0502040204020203" pitchFamily="34" charset="0"/>
                      </a:endParaRPr>
                    </a:p>
                  </a:txBody>
                  <a:tcPr marL="9525" marR="9525" marT="9525" marB="0" anchor="ctr">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b"/>
                      <a:r>
                        <a:rPr lang="en-US" sz="1800" u="none" strike="noStrike" dirty="0">
                          <a:effectLst/>
                        </a:rPr>
                        <a:t> 94.0% with NNGE for Multiclass Classification</a:t>
                      </a:r>
                      <a:br>
                        <a:rPr lang="en-US" sz="1800" u="none" strike="noStrike" dirty="0">
                          <a:effectLst/>
                        </a:rPr>
                      </a:br>
                      <a:r>
                        <a:rPr lang="en-US" sz="1800" u="none" strike="noStrike" dirty="0">
                          <a:effectLst/>
                        </a:rPr>
                        <a:t>98% with NNGE for Binary Class Classification</a:t>
                      </a:r>
                      <a:br>
                        <a:rPr lang="en-US" sz="1800" u="none" strike="noStrike" dirty="0">
                          <a:effectLst/>
                        </a:rPr>
                      </a:br>
                      <a:r>
                        <a:rPr lang="en-US" sz="1800" u="none" strike="noStrike" dirty="0">
                          <a:effectLst/>
                        </a:rPr>
                        <a:t>99.54% with NNGE for Multi Class Classification on</a:t>
                      </a:r>
                      <a:br>
                        <a:rPr lang="en-US" sz="1800" u="none" strike="noStrike" dirty="0">
                          <a:effectLst/>
                        </a:rPr>
                      </a:br>
                      <a:r>
                        <a:rPr lang="en-US" sz="1800" u="none" strike="noStrike" dirty="0">
                          <a:effectLst/>
                        </a:rPr>
                        <a:t>the IEEE 9 Bus System</a:t>
                      </a:r>
                      <a:endParaRPr lang="en-US" sz="1800" b="0" i="0" u="none" strike="noStrike" dirty="0">
                        <a:solidFill>
                          <a:srgbClr val="38485A"/>
                        </a:solidFill>
                        <a:effectLst/>
                        <a:latin typeface="Bahnschrift Light" panose="020B0502040204020203" pitchFamily="34" charset="0"/>
                      </a:endParaRPr>
                    </a:p>
                  </a:txBody>
                  <a:tcPr marL="9525" marR="9525" marT="9525" marB="0" anchor="b">
                    <a:lnL w="12700" cap="flat" cmpd="sng" algn="ctr">
                      <a:solidFill>
                        <a:schemeClr val="bg1">
                          <a:lumMod val="50000"/>
                        </a:schemeClr>
                      </a:solidFill>
                      <a:prstDash val="solid"/>
                      <a:round/>
                      <a:headEnd type="none" w="med" len="med"/>
                      <a:tailEnd type="none" w="med" len="med"/>
                    </a:lnL>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29983791"/>
                  </a:ext>
                </a:extLst>
              </a:tr>
              <a:tr h="872960">
                <a:tc>
                  <a:txBody>
                    <a:bodyPr/>
                    <a:lstStyle/>
                    <a:p>
                      <a:pPr algn="l" fontAlgn="b"/>
                      <a:r>
                        <a:rPr lang="en-US" sz="1800" u="none" strike="noStrike" dirty="0">
                          <a:effectLst/>
                        </a:rPr>
                        <a:t>Extreme Learning Machine (ELM) model optimized by the Adaptive Elitist Differential Evolution algorithm (AEDE)</a:t>
                      </a:r>
                      <a:endParaRPr lang="en-US" sz="1800" b="0" i="0" u="none" strike="noStrike" dirty="0">
                        <a:solidFill>
                          <a:srgbClr val="38485A"/>
                        </a:solidFill>
                        <a:effectLst/>
                        <a:latin typeface="Bahnschrift Light" panose="020B0502040204020203" pitchFamily="34" charset="0"/>
                      </a:endParaRPr>
                    </a:p>
                  </a:txBody>
                  <a:tcPr marL="9525" marR="9525" marT="9525" marB="0" anchor="ctr">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solidFill>
                      <a:schemeClr val="bg1"/>
                    </a:solidFill>
                  </a:tcPr>
                </a:tc>
                <a:tc>
                  <a:txBody>
                    <a:bodyPr/>
                    <a:lstStyle/>
                    <a:p>
                      <a:pPr algn="l" fontAlgn="b"/>
                      <a:r>
                        <a:rPr lang="en-US" sz="1800" u="none" strike="noStrike" dirty="0">
                          <a:effectLst/>
                        </a:rPr>
                        <a:t>96.55% with proposed AEDE-ELM</a:t>
                      </a:r>
                      <a:br>
                        <a:rPr lang="en-US" sz="1800" u="none" strike="noStrike" dirty="0">
                          <a:effectLst/>
                        </a:rPr>
                      </a:br>
                      <a:endParaRPr lang="en-US" sz="1800" b="0" i="0" u="none" strike="noStrike" dirty="0">
                        <a:solidFill>
                          <a:srgbClr val="38485A"/>
                        </a:solidFill>
                        <a:effectLst/>
                        <a:latin typeface="Bahnschrift Light" panose="020B0502040204020203" pitchFamily="34" charset="0"/>
                      </a:endParaRPr>
                    </a:p>
                  </a:txBody>
                  <a:tcPr marL="9525" marR="9525" marT="9525" marB="0" anchor="b">
                    <a:lnL w="12700" cap="flat" cmpd="sng" algn="ctr">
                      <a:solidFill>
                        <a:schemeClr val="bg1">
                          <a:lumMod val="50000"/>
                        </a:schemeClr>
                      </a:solidFill>
                      <a:prstDash val="solid"/>
                      <a:round/>
                      <a:headEnd type="none" w="med" len="med"/>
                      <a:tailEnd type="none" w="med" len="med"/>
                    </a:lnL>
                    <a:lnT w="12700" cap="flat" cmpd="sng" algn="ctr">
                      <a:solidFill>
                        <a:schemeClr val="bg1">
                          <a:lumMod val="50000"/>
                        </a:schemeClr>
                      </a:solidFill>
                      <a:prstDash val="solid"/>
                      <a:round/>
                      <a:headEnd type="none" w="med" len="med"/>
                      <a:tailEnd type="none" w="med" len="med"/>
                    </a:lnT>
                    <a:solidFill>
                      <a:schemeClr val="bg1"/>
                    </a:solidFill>
                  </a:tcPr>
                </a:tc>
                <a:extLst>
                  <a:ext uri="{0D108BD9-81ED-4DB2-BD59-A6C34878D82A}">
                    <a16:rowId xmlns:a16="http://schemas.microsoft.com/office/drawing/2014/main" val="3557642361"/>
                  </a:ext>
                </a:extLst>
              </a:tr>
            </a:tbl>
          </a:graphicData>
        </a:graphic>
      </p:graphicFrame>
      <p:sp>
        <p:nvSpPr>
          <p:cNvPr id="12" name="Title 1">
            <a:extLst>
              <a:ext uri="{FF2B5EF4-FFF2-40B4-BE49-F238E27FC236}">
                <a16:creationId xmlns:a16="http://schemas.microsoft.com/office/drawing/2014/main" id="{6248E641-37F9-4533-97D6-78D7F2336D24}"/>
              </a:ext>
            </a:extLst>
          </p:cNvPr>
          <p:cNvSpPr>
            <a:spLocks noGrp="1"/>
          </p:cNvSpPr>
          <p:nvPr>
            <p:ph type="title"/>
          </p:nvPr>
        </p:nvSpPr>
        <p:spPr>
          <a:xfrm>
            <a:off x="457200" y="274638"/>
            <a:ext cx="8229600" cy="1143000"/>
          </a:xfrm>
        </p:spPr>
        <p:txBody>
          <a:bodyPr/>
          <a:lstStyle/>
          <a:p>
            <a:r>
              <a:rPr lang="en-US" cap="small" dirty="0">
                <a:solidFill>
                  <a:srgbClr val="334744"/>
                </a:solidFill>
              </a:rPr>
              <a:t>Literature</a:t>
            </a:r>
          </a:p>
        </p:txBody>
      </p:sp>
    </p:spTree>
    <p:extLst>
      <p:ext uri="{BB962C8B-B14F-4D97-AF65-F5344CB8AC3E}">
        <p14:creationId xmlns:p14="http://schemas.microsoft.com/office/powerpoint/2010/main" val="326066940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3" name="Picture 4" descr="C:\Users\Butter Factory\AppData\Local\Microsoft\Windows\Temporary Internet Files\Content.IE5\DPRG0KXF\firework[1].gif"/>
          <p:cNvPicPr>
            <a:picLocks noChangeAspect="1" noChangeArrowheads="1"/>
          </p:cNvPicPr>
          <p:nvPr/>
        </p:nvPicPr>
        <p:blipFill>
          <a:blip r:embed="rId3" cstate="print"/>
          <a:srcRect/>
          <a:stretch>
            <a:fillRect/>
          </a:stretch>
        </p:blipFill>
        <p:spPr bwMode="auto">
          <a:xfrm>
            <a:off x="6019800" y="838200"/>
            <a:ext cx="2178838" cy="2633663"/>
          </a:xfrm>
          <a:prstGeom prst="rect">
            <a:avLst/>
          </a:prstGeom>
          <a:noFill/>
        </p:spPr>
      </p:pic>
      <p:pic>
        <p:nvPicPr>
          <p:cNvPr id="11" name="Picture 4" descr="C:\Users\Butter Factory\AppData\Local\Microsoft\Windows\Temporary Internet Files\Content.IE5\DPRG0KXF\firework[1].gif"/>
          <p:cNvPicPr>
            <a:picLocks noChangeAspect="1" noChangeArrowheads="1"/>
          </p:cNvPicPr>
          <p:nvPr/>
        </p:nvPicPr>
        <p:blipFill>
          <a:blip r:embed="rId3" cstate="print"/>
          <a:srcRect/>
          <a:stretch>
            <a:fillRect/>
          </a:stretch>
        </p:blipFill>
        <p:spPr bwMode="auto">
          <a:xfrm>
            <a:off x="5410200" y="1219200"/>
            <a:ext cx="2178838" cy="2633663"/>
          </a:xfrm>
          <a:prstGeom prst="rect">
            <a:avLst/>
          </a:prstGeom>
          <a:noFill/>
        </p:spPr>
      </p:pic>
      <p:sp>
        <p:nvSpPr>
          <p:cNvPr id="9" name="Date Placeholder 8"/>
          <p:cNvSpPr>
            <a:spLocks noGrp="1"/>
          </p:cNvSpPr>
          <p:nvPr>
            <p:ph type="dt" sz="half" idx="10"/>
          </p:nvPr>
        </p:nvSpPr>
        <p:spPr/>
        <p:txBody>
          <a:bodyPr/>
          <a:lstStyle/>
          <a:p>
            <a:fld id="{FD1EA825-8256-4815-BBAD-718E19395FCB}" type="datetime1">
              <a:rPr lang="en-US" smtClean="0"/>
              <a:t>10/3/2019</a:t>
            </a:fld>
            <a:endParaRPr lang="en-US"/>
          </a:p>
        </p:txBody>
      </p:sp>
      <p:sp>
        <p:nvSpPr>
          <p:cNvPr id="10" name="Slide Number Placeholder 9"/>
          <p:cNvSpPr>
            <a:spLocks noGrp="1"/>
          </p:cNvSpPr>
          <p:nvPr>
            <p:ph type="sldNum" sz="quarter" idx="12"/>
          </p:nvPr>
        </p:nvSpPr>
        <p:spPr/>
        <p:txBody>
          <a:bodyPr/>
          <a:lstStyle/>
          <a:p>
            <a:fld id="{B6F15528-21DE-4FAA-801E-634DDDAF4B2B}" type="slidenum">
              <a:rPr lang="en-US" smtClean="0"/>
              <a:pPr/>
              <a:t>45</a:t>
            </a:fld>
            <a:endParaRPr lang="en-US"/>
          </a:p>
        </p:txBody>
      </p:sp>
      <p:sp>
        <p:nvSpPr>
          <p:cNvPr id="2" name="TextBox 1"/>
          <p:cNvSpPr txBox="1"/>
          <p:nvPr/>
        </p:nvSpPr>
        <p:spPr>
          <a:xfrm>
            <a:off x="457200" y="1219200"/>
            <a:ext cx="8305800" cy="5344220"/>
          </a:xfrm>
          <a:prstGeom prst="rect">
            <a:avLst/>
          </a:prstGeom>
          <a:solidFill>
            <a:srgbClr val="F7F6E5">
              <a:alpha val="67000"/>
            </a:srgbClr>
          </a:solidFill>
          <a:ln>
            <a:noFill/>
          </a:ln>
          <a:effectLst>
            <a:outerShdw blurRad="469900" dist="419100" dir="3660000" algn="ctr">
              <a:srgbClr val="000000">
                <a:alpha val="77000"/>
              </a:srgbClr>
            </a:outerShdw>
          </a:effectLst>
        </p:spPr>
        <p:txBody>
          <a:bodyPr wrap="square" rtlCol="0">
            <a:spAutoFit/>
          </a:bodyPr>
          <a:lstStyle/>
          <a:p>
            <a:pPr marL="398463" indent="-398463" algn="just">
              <a:lnSpc>
                <a:spcPct val="160000"/>
              </a:lnSpc>
              <a:buClr>
                <a:srgbClr val="C00000"/>
              </a:buClr>
              <a:buSzPct val="80000"/>
              <a:buFont typeface="Wingdings" pitchFamily="2" charset="2"/>
              <a:buChar char="q"/>
            </a:pPr>
            <a:endParaRPr lang="en-US" sz="2400" dirty="0">
              <a:solidFill>
                <a:srgbClr val="334744"/>
              </a:solidFill>
              <a:latin typeface="Corbel" pitchFamily="34" charset="0"/>
              <a:ea typeface="Arial Unicode MS" pitchFamily="34" charset="-128"/>
              <a:cs typeface="Arial Unicode MS" pitchFamily="34" charset="-128"/>
            </a:endParaRPr>
          </a:p>
          <a:p>
            <a:pPr marL="398463" indent="-398463" algn="just">
              <a:lnSpc>
                <a:spcPct val="160000"/>
              </a:lnSpc>
              <a:buClr>
                <a:srgbClr val="C00000"/>
              </a:buClr>
              <a:buSzPct val="80000"/>
              <a:buFont typeface="Wingdings" pitchFamily="2" charset="2"/>
              <a:buChar char="q"/>
            </a:pPr>
            <a:endParaRPr lang="en-US" sz="2400" dirty="0">
              <a:solidFill>
                <a:srgbClr val="334744"/>
              </a:solidFill>
              <a:latin typeface="Corbel" pitchFamily="34" charset="0"/>
              <a:ea typeface="Arial Unicode MS" pitchFamily="34" charset="-128"/>
              <a:cs typeface="Arial Unicode MS" pitchFamily="34" charset="-128"/>
            </a:endParaRPr>
          </a:p>
          <a:p>
            <a:pPr marL="398463" indent="-398463" algn="just">
              <a:lnSpc>
                <a:spcPct val="160000"/>
              </a:lnSpc>
              <a:buClr>
                <a:srgbClr val="C00000"/>
              </a:buClr>
              <a:buSzPct val="80000"/>
              <a:buFont typeface="Wingdings" pitchFamily="2" charset="2"/>
              <a:buChar char="q"/>
            </a:pPr>
            <a:endParaRPr lang="en-US" sz="2400" dirty="0">
              <a:solidFill>
                <a:srgbClr val="334744"/>
              </a:solidFill>
              <a:latin typeface="Corbel" pitchFamily="34" charset="0"/>
              <a:ea typeface="Arial Unicode MS" pitchFamily="34" charset="-128"/>
              <a:cs typeface="Arial Unicode MS" pitchFamily="34" charset="-128"/>
            </a:endParaRPr>
          </a:p>
          <a:p>
            <a:pPr marL="398463" indent="-398463" algn="just">
              <a:lnSpc>
                <a:spcPct val="160000"/>
              </a:lnSpc>
              <a:buClr>
                <a:srgbClr val="C00000"/>
              </a:buClr>
              <a:buSzPct val="80000"/>
              <a:buFont typeface="Wingdings" pitchFamily="2" charset="2"/>
              <a:buChar char="q"/>
            </a:pPr>
            <a:endParaRPr lang="en-US" sz="2400" dirty="0">
              <a:solidFill>
                <a:srgbClr val="334744"/>
              </a:solidFill>
              <a:latin typeface="Corbel" pitchFamily="34" charset="0"/>
              <a:ea typeface="Arial Unicode MS" pitchFamily="34" charset="-128"/>
              <a:cs typeface="Arial Unicode MS" pitchFamily="34" charset="-128"/>
            </a:endParaRPr>
          </a:p>
          <a:p>
            <a:pPr marL="398463" indent="-398463" algn="just">
              <a:lnSpc>
                <a:spcPct val="160000"/>
              </a:lnSpc>
              <a:buClr>
                <a:srgbClr val="C00000"/>
              </a:buClr>
              <a:buSzPct val="80000"/>
              <a:buFont typeface="Wingdings" pitchFamily="2" charset="2"/>
              <a:buChar char="q"/>
            </a:pPr>
            <a:endParaRPr lang="en-US" sz="2400" dirty="0">
              <a:solidFill>
                <a:srgbClr val="334744"/>
              </a:solidFill>
              <a:latin typeface="Corbel" pitchFamily="34" charset="0"/>
              <a:ea typeface="Arial Unicode MS" pitchFamily="34" charset="-128"/>
              <a:cs typeface="Arial Unicode MS" pitchFamily="34" charset="-128"/>
            </a:endParaRPr>
          </a:p>
          <a:p>
            <a:pPr marL="398463" indent="-398463" algn="just">
              <a:lnSpc>
                <a:spcPct val="160000"/>
              </a:lnSpc>
              <a:buClr>
                <a:srgbClr val="C00000"/>
              </a:buClr>
              <a:buSzPct val="80000"/>
              <a:buFont typeface="Wingdings" pitchFamily="2" charset="2"/>
              <a:buChar char="q"/>
            </a:pPr>
            <a:endParaRPr lang="en-US" sz="2400" dirty="0">
              <a:solidFill>
                <a:srgbClr val="334744"/>
              </a:solidFill>
              <a:latin typeface="Corbel" pitchFamily="34" charset="0"/>
              <a:ea typeface="Arial Unicode MS" pitchFamily="34" charset="-128"/>
              <a:cs typeface="Arial Unicode MS" pitchFamily="34" charset="-128"/>
            </a:endParaRPr>
          </a:p>
          <a:p>
            <a:pPr marL="398463" indent="-398463" algn="just">
              <a:lnSpc>
                <a:spcPct val="160000"/>
              </a:lnSpc>
              <a:buClr>
                <a:srgbClr val="C00000"/>
              </a:buClr>
              <a:buSzPct val="80000"/>
              <a:buFont typeface="Wingdings" pitchFamily="2" charset="2"/>
              <a:buChar char="q"/>
            </a:pPr>
            <a:endParaRPr lang="en-US" sz="2400" dirty="0">
              <a:solidFill>
                <a:srgbClr val="334744"/>
              </a:solidFill>
              <a:latin typeface="Corbel" pitchFamily="34" charset="0"/>
              <a:ea typeface="Arial Unicode MS" pitchFamily="34" charset="-128"/>
              <a:cs typeface="Arial Unicode MS" pitchFamily="34" charset="-128"/>
            </a:endParaRPr>
          </a:p>
          <a:p>
            <a:pPr marL="398463" indent="-398463" algn="just">
              <a:lnSpc>
                <a:spcPct val="160000"/>
              </a:lnSpc>
              <a:buClr>
                <a:srgbClr val="C00000"/>
              </a:buClr>
              <a:buSzPct val="80000"/>
              <a:buFont typeface="Wingdings" pitchFamily="2" charset="2"/>
              <a:buChar char="q"/>
            </a:pPr>
            <a:endParaRPr lang="en-US" sz="2400" dirty="0">
              <a:solidFill>
                <a:srgbClr val="334744"/>
              </a:solidFill>
              <a:latin typeface="Corbel" pitchFamily="34" charset="0"/>
              <a:ea typeface="Arial Unicode MS" pitchFamily="34" charset="-128"/>
              <a:cs typeface="Arial Unicode MS" pitchFamily="34" charset="-128"/>
            </a:endParaRPr>
          </a:p>
          <a:p>
            <a:pPr algn="just">
              <a:lnSpc>
                <a:spcPct val="160000"/>
              </a:lnSpc>
              <a:buClr>
                <a:srgbClr val="C00000"/>
              </a:buClr>
              <a:buSzPct val="80000"/>
            </a:pPr>
            <a:endParaRPr lang="en-US" sz="2400" dirty="0">
              <a:solidFill>
                <a:srgbClr val="334744"/>
              </a:solidFill>
              <a:latin typeface="Corbel" pitchFamily="34" charset="0"/>
              <a:ea typeface="Arial Unicode MS" pitchFamily="34" charset="-128"/>
              <a:cs typeface="Arial Unicode MS" pitchFamily="34" charset="-128"/>
            </a:endParaRPr>
          </a:p>
        </p:txBody>
      </p:sp>
      <p:graphicFrame>
        <p:nvGraphicFramePr>
          <p:cNvPr id="3" name="Table 2">
            <a:extLst>
              <a:ext uri="{FF2B5EF4-FFF2-40B4-BE49-F238E27FC236}">
                <a16:creationId xmlns:a16="http://schemas.microsoft.com/office/drawing/2014/main" id="{54E30DB3-6658-4802-8E79-075FB1A97D3F}"/>
              </a:ext>
            </a:extLst>
          </p:cNvPr>
          <p:cNvGraphicFramePr>
            <a:graphicFrameLocks noGrp="1"/>
          </p:cNvGraphicFramePr>
          <p:nvPr>
            <p:extLst>
              <p:ext uri="{D42A27DB-BD31-4B8C-83A1-F6EECF244321}">
                <p14:modId xmlns:p14="http://schemas.microsoft.com/office/powerpoint/2010/main" val="3289779217"/>
              </p:ext>
            </p:extLst>
          </p:nvPr>
        </p:nvGraphicFramePr>
        <p:xfrm>
          <a:off x="457200" y="1215330"/>
          <a:ext cx="8305800" cy="5141020"/>
        </p:xfrm>
        <a:graphic>
          <a:graphicData uri="http://schemas.openxmlformats.org/drawingml/2006/table">
            <a:tbl>
              <a:tblPr firstRow="1" bandRow="1">
                <a:tableStyleId>{85BE263C-DBD7-4A20-BB59-AAB30ACAA65A}</a:tableStyleId>
              </a:tblPr>
              <a:tblGrid>
                <a:gridCol w="4152900">
                  <a:extLst>
                    <a:ext uri="{9D8B030D-6E8A-4147-A177-3AD203B41FA5}">
                      <a16:colId xmlns:a16="http://schemas.microsoft.com/office/drawing/2014/main" val="3079789728"/>
                    </a:ext>
                  </a:extLst>
                </a:gridCol>
                <a:gridCol w="4152900">
                  <a:extLst>
                    <a:ext uri="{9D8B030D-6E8A-4147-A177-3AD203B41FA5}">
                      <a16:colId xmlns:a16="http://schemas.microsoft.com/office/drawing/2014/main" val="4145491700"/>
                    </a:ext>
                  </a:extLst>
                </a:gridCol>
              </a:tblGrid>
              <a:tr h="467987">
                <a:tc>
                  <a:txBody>
                    <a:bodyPr/>
                    <a:lstStyle/>
                    <a:p>
                      <a:pPr algn="ctr" fontAlgn="b"/>
                      <a:r>
                        <a:rPr lang="en-US" sz="1800" u="none" strike="noStrike" dirty="0">
                          <a:effectLst/>
                        </a:rPr>
                        <a:t>Algorithm(s)</a:t>
                      </a:r>
                      <a:endParaRPr lang="en-US" sz="1800" b="0" i="0" u="none" strike="noStrike" dirty="0">
                        <a:solidFill>
                          <a:srgbClr val="000000"/>
                        </a:solidFill>
                        <a:effectLst/>
                        <a:latin typeface="Bahnschrift Light" panose="020B0502040204020203" pitchFamily="34" charset="0"/>
                      </a:endParaRPr>
                    </a:p>
                  </a:txBody>
                  <a:tcPr marL="9525" marR="9525" marT="9525" marB="0" anchor="b">
                    <a:solidFill>
                      <a:srgbClr val="4A5F76"/>
                    </a:solidFill>
                  </a:tcPr>
                </a:tc>
                <a:tc>
                  <a:txBody>
                    <a:bodyPr/>
                    <a:lstStyle/>
                    <a:p>
                      <a:pPr algn="ctr" fontAlgn="b"/>
                      <a:r>
                        <a:rPr lang="en-US" sz="1800" u="none" strike="noStrike" dirty="0">
                          <a:effectLst/>
                        </a:rPr>
                        <a:t>Result</a:t>
                      </a:r>
                      <a:endParaRPr lang="en-US" sz="1800" b="0" i="0" u="none" strike="noStrike" dirty="0">
                        <a:solidFill>
                          <a:srgbClr val="000000"/>
                        </a:solidFill>
                        <a:effectLst/>
                        <a:latin typeface="Bahnschrift Light" panose="020B0502040204020203" pitchFamily="34" charset="0"/>
                      </a:endParaRPr>
                    </a:p>
                  </a:txBody>
                  <a:tcPr marL="9525" marR="9525" marT="9525" marB="0" anchor="b">
                    <a:solidFill>
                      <a:srgbClr val="4A5F76"/>
                    </a:solidFill>
                  </a:tcPr>
                </a:tc>
                <a:extLst>
                  <a:ext uri="{0D108BD9-81ED-4DB2-BD59-A6C34878D82A}">
                    <a16:rowId xmlns:a16="http://schemas.microsoft.com/office/drawing/2014/main" val="845327773"/>
                  </a:ext>
                </a:extLst>
              </a:tr>
              <a:tr h="1187165">
                <a:tc>
                  <a:txBody>
                    <a:bodyPr/>
                    <a:lstStyle/>
                    <a:p>
                      <a:pPr algn="l" fontAlgn="b"/>
                      <a:r>
                        <a:rPr lang="en-US" sz="1800" u="none" strike="noStrike" dirty="0">
                          <a:effectLst/>
                        </a:rPr>
                        <a:t>Stacked </a:t>
                      </a:r>
                      <a:r>
                        <a:rPr lang="en-US" sz="1800" u="none" strike="noStrike" dirty="0" err="1">
                          <a:effectLst/>
                        </a:rPr>
                        <a:t>Sutoencoders</a:t>
                      </a:r>
                      <a:endParaRPr lang="en-US" sz="1800" b="0" i="0" u="none" strike="noStrike" dirty="0">
                        <a:solidFill>
                          <a:srgbClr val="38485A"/>
                        </a:solidFill>
                        <a:effectLst/>
                        <a:latin typeface="Bahnschrift Light" panose="020B0502040204020203" pitchFamily="34" charset="0"/>
                      </a:endParaRPr>
                    </a:p>
                  </a:txBody>
                  <a:tcPr marL="9525" marR="9525" marT="9525" marB="0" anchor="ctr">
                    <a:lnR w="12700" cap="flat" cmpd="sng" algn="ctr">
                      <a:solidFill>
                        <a:schemeClr val="bg1">
                          <a:lumMod val="50000"/>
                        </a:schemeClr>
                      </a:solidFill>
                      <a:prstDash val="solid"/>
                      <a:round/>
                      <a:headEnd type="none" w="med" len="med"/>
                      <a:tailEnd type="none" w="med" len="med"/>
                    </a:lnR>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b"/>
                      <a:r>
                        <a:rPr lang="en-US" sz="1800" u="none" strike="noStrike" dirty="0">
                          <a:effectLst/>
                        </a:rPr>
                        <a:t>99.89 % for Normal Events</a:t>
                      </a:r>
                      <a:br>
                        <a:rPr lang="en-US" sz="1800" u="none" strike="noStrike" dirty="0">
                          <a:effectLst/>
                        </a:rPr>
                      </a:br>
                      <a:r>
                        <a:rPr lang="en-US" sz="1800" u="none" strike="noStrike" dirty="0">
                          <a:effectLst/>
                        </a:rPr>
                        <a:t>98.94 % for Data Injection Attacks</a:t>
                      </a:r>
                      <a:br>
                        <a:rPr lang="en-US" sz="1800" u="none" strike="noStrike" dirty="0">
                          <a:effectLst/>
                        </a:rPr>
                      </a:br>
                      <a:r>
                        <a:rPr lang="en-US" sz="1800" u="none" strike="noStrike" dirty="0">
                          <a:effectLst/>
                        </a:rPr>
                        <a:t>97.34% for Command Injection Attack</a:t>
                      </a:r>
                      <a:br>
                        <a:rPr lang="en-US" sz="1800" u="none" strike="noStrike" dirty="0">
                          <a:effectLst/>
                        </a:rPr>
                      </a:br>
                      <a:r>
                        <a:rPr lang="en-US" sz="1800" u="none" strike="noStrike" dirty="0">
                          <a:effectLst/>
                        </a:rPr>
                        <a:t>98.53 % for Relay Setting Change Attack</a:t>
                      </a:r>
                      <a:endParaRPr lang="en-US" sz="1800" b="0" i="0" u="none" strike="noStrike" dirty="0">
                        <a:solidFill>
                          <a:srgbClr val="38485A"/>
                        </a:solidFill>
                        <a:effectLst/>
                        <a:latin typeface="Bahnschrift Light" panose="020B0502040204020203" pitchFamily="34" charset="0"/>
                      </a:endParaRPr>
                    </a:p>
                  </a:txBody>
                  <a:tcPr marL="9525" marR="9525" marT="9525" marB="0" anchor="b">
                    <a:lnL w="12700" cap="flat" cmpd="sng" algn="ctr">
                      <a:solidFill>
                        <a:schemeClr val="bg1">
                          <a:lumMod val="50000"/>
                        </a:schemeClr>
                      </a:solidFill>
                      <a:prstDash val="solid"/>
                      <a:round/>
                      <a:headEnd type="none" w="med" len="med"/>
                      <a:tailEnd type="none" w="med" len="med"/>
                    </a:lnL>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4133052143"/>
                  </a:ext>
                </a:extLst>
              </a:tr>
              <a:tr h="2435300">
                <a:tc>
                  <a:txBody>
                    <a:bodyPr/>
                    <a:lstStyle/>
                    <a:p>
                      <a:pPr algn="l" fontAlgn="b"/>
                      <a:r>
                        <a:rPr lang="en-US" sz="1800" u="none" strike="noStrike" dirty="0">
                          <a:effectLst/>
                        </a:rPr>
                        <a:t>Probabilistic classification (</a:t>
                      </a:r>
                      <a:r>
                        <a:rPr lang="en-US" sz="1800" u="none" strike="noStrike" dirty="0" err="1">
                          <a:effectLst/>
                        </a:rPr>
                        <a:t>Bayesnet</a:t>
                      </a:r>
                      <a:r>
                        <a:rPr lang="en-US" sz="1800" u="none" strike="noStrike" dirty="0">
                          <a:effectLst/>
                        </a:rPr>
                        <a:t>),</a:t>
                      </a:r>
                      <a:br>
                        <a:rPr lang="en-US" sz="1800" u="none" strike="noStrike" dirty="0">
                          <a:effectLst/>
                        </a:rPr>
                      </a:br>
                      <a:r>
                        <a:rPr lang="en-US" sz="1800" u="none" strike="noStrike" dirty="0">
                          <a:effectLst/>
                        </a:rPr>
                        <a:t>Rule induction (</a:t>
                      </a:r>
                      <a:r>
                        <a:rPr lang="en-US" sz="1800" u="none" strike="noStrike" dirty="0" err="1">
                          <a:effectLst/>
                        </a:rPr>
                        <a:t>OneR</a:t>
                      </a:r>
                      <a:r>
                        <a:rPr lang="en-US" sz="1800" u="none" strike="noStrike" dirty="0">
                          <a:effectLst/>
                        </a:rPr>
                        <a:t>, Ripper),</a:t>
                      </a:r>
                      <a:br>
                        <a:rPr lang="en-US" sz="1800" u="none" strike="noStrike" dirty="0">
                          <a:effectLst/>
                        </a:rPr>
                      </a:br>
                      <a:r>
                        <a:rPr lang="en-US" sz="1800" u="none" strike="noStrike" dirty="0">
                          <a:effectLst/>
                        </a:rPr>
                        <a:t>Decision tree learning (C4.5),</a:t>
                      </a:r>
                      <a:br>
                        <a:rPr lang="en-US" sz="1800" u="none" strike="noStrike" dirty="0">
                          <a:effectLst/>
                        </a:rPr>
                      </a:br>
                      <a:r>
                        <a:rPr lang="en-US" sz="1800" u="none" strike="noStrike" dirty="0">
                          <a:effectLst/>
                        </a:rPr>
                        <a:t>Non-probabilistic binary classification (SVM),</a:t>
                      </a:r>
                      <a:br>
                        <a:rPr lang="en-US" sz="1800" u="none" strike="noStrike" dirty="0">
                          <a:effectLst/>
                        </a:rPr>
                      </a:br>
                      <a:r>
                        <a:rPr lang="en-US" sz="1800" u="none" strike="noStrike" dirty="0">
                          <a:effectLst/>
                        </a:rPr>
                        <a:t>The Ensemble Methods (Adaptive boosting, Bagging, Majority voting, Random forest)</a:t>
                      </a:r>
                      <a:endParaRPr lang="en-US" sz="1800" b="0" i="0" u="none" strike="noStrike" dirty="0">
                        <a:solidFill>
                          <a:srgbClr val="38485A"/>
                        </a:solidFill>
                        <a:effectLst/>
                        <a:latin typeface="Bahnschrift Light" panose="020B0502040204020203" pitchFamily="34" charset="0"/>
                      </a:endParaRPr>
                    </a:p>
                  </a:txBody>
                  <a:tcPr marL="9525" marR="9525" marT="9525" marB="0" anchor="ctr">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b"/>
                      <a:r>
                        <a:rPr lang="en-US" sz="1800" u="none" strike="noStrike" dirty="0">
                          <a:effectLst/>
                        </a:rPr>
                        <a:t>Bagging C4.5, </a:t>
                      </a:r>
                      <a:r>
                        <a:rPr lang="en-US" sz="1800" u="none" strike="noStrike" dirty="0" err="1">
                          <a:effectLst/>
                        </a:rPr>
                        <a:t>Adaboost</a:t>
                      </a:r>
                      <a:r>
                        <a:rPr lang="en-US" sz="1800" u="none" strike="noStrike" dirty="0">
                          <a:effectLst/>
                        </a:rPr>
                        <a:t> Ripper, </a:t>
                      </a:r>
                      <a:r>
                        <a:rPr lang="en-US" sz="1800" u="none" strike="noStrike" dirty="0" err="1">
                          <a:effectLst/>
                        </a:rPr>
                        <a:t>Adaboost</a:t>
                      </a:r>
                      <a:r>
                        <a:rPr lang="en-US" sz="1800" u="none" strike="noStrike" dirty="0">
                          <a:effectLst/>
                        </a:rPr>
                        <a:t> C4.5 and Random forest achieved more than 90 % accuracy</a:t>
                      </a:r>
                      <a:endParaRPr lang="en-US" sz="1800" b="0" i="0" u="none" strike="noStrike" dirty="0">
                        <a:solidFill>
                          <a:srgbClr val="38485A"/>
                        </a:solidFill>
                        <a:effectLst/>
                        <a:latin typeface="Bahnschrift Light" panose="020B0502040204020203" pitchFamily="34" charset="0"/>
                      </a:endParaRPr>
                    </a:p>
                  </a:txBody>
                  <a:tcPr marL="9525" marR="9525" marT="9525" marB="0" anchor="ctr">
                    <a:lnL w="12700" cap="flat" cmpd="sng" algn="ctr">
                      <a:solidFill>
                        <a:schemeClr val="bg1">
                          <a:lumMod val="50000"/>
                        </a:schemeClr>
                      </a:solidFill>
                      <a:prstDash val="solid"/>
                      <a:round/>
                      <a:headEnd type="none" w="med" len="med"/>
                      <a:tailEnd type="none" w="med" len="med"/>
                    </a:lnL>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987739907"/>
                  </a:ext>
                </a:extLst>
              </a:tr>
              <a:tr h="1050568">
                <a:tc>
                  <a:txBody>
                    <a:bodyPr/>
                    <a:lstStyle/>
                    <a:p>
                      <a:pPr algn="l" fontAlgn="b"/>
                      <a:r>
                        <a:rPr lang="en-US" sz="1800" u="none" strike="noStrike" dirty="0">
                          <a:effectLst/>
                        </a:rPr>
                        <a:t>NNGE</a:t>
                      </a:r>
                      <a:br>
                        <a:rPr lang="en-US" sz="1800" u="none" strike="noStrike" dirty="0">
                          <a:effectLst/>
                        </a:rPr>
                      </a:br>
                      <a:r>
                        <a:rPr lang="en-US" sz="1800" u="none" strike="noStrike" dirty="0">
                          <a:effectLst/>
                        </a:rPr>
                        <a:t>HAT</a:t>
                      </a:r>
                      <a:br>
                        <a:rPr lang="en-US" sz="1800" u="none" strike="noStrike" dirty="0">
                          <a:effectLst/>
                        </a:rPr>
                      </a:br>
                      <a:r>
                        <a:rPr lang="en-US" sz="1800" u="none" strike="noStrike" dirty="0">
                          <a:effectLst/>
                        </a:rPr>
                        <a:t>Common Path Mining</a:t>
                      </a:r>
                      <a:endParaRPr lang="en-US" sz="1800" b="0" i="0" u="none" strike="noStrike" dirty="0">
                        <a:solidFill>
                          <a:srgbClr val="38485A"/>
                        </a:solidFill>
                        <a:effectLst/>
                        <a:latin typeface="Bahnschrift Light" panose="020B0502040204020203" pitchFamily="34" charset="0"/>
                      </a:endParaRPr>
                    </a:p>
                  </a:txBody>
                  <a:tcPr marL="9525" marR="9525" marT="9525" marB="0" anchor="ctr">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solidFill>
                      <a:schemeClr val="bg1"/>
                    </a:solidFill>
                  </a:tcPr>
                </a:tc>
                <a:tc>
                  <a:txBody>
                    <a:bodyPr/>
                    <a:lstStyle/>
                    <a:p>
                      <a:pPr algn="l" fontAlgn="b"/>
                      <a:r>
                        <a:rPr lang="en-US" sz="1800" u="none" strike="noStrike" dirty="0">
                          <a:effectLst/>
                        </a:rPr>
                        <a:t>94 % with NNGE</a:t>
                      </a:r>
                      <a:br>
                        <a:rPr lang="en-US" sz="1800" u="none" strike="noStrike" dirty="0">
                          <a:effectLst/>
                        </a:rPr>
                      </a:br>
                      <a:r>
                        <a:rPr lang="en-US" sz="1800" u="none" strike="noStrike" dirty="0">
                          <a:effectLst/>
                        </a:rPr>
                        <a:t>94% with HAT</a:t>
                      </a:r>
                      <a:br>
                        <a:rPr lang="en-US" sz="1800" u="none" strike="noStrike" dirty="0">
                          <a:effectLst/>
                        </a:rPr>
                      </a:br>
                      <a:r>
                        <a:rPr lang="en-US" sz="1800" u="none" strike="noStrike" dirty="0">
                          <a:effectLst/>
                        </a:rPr>
                        <a:t>93% with Common Path </a:t>
                      </a:r>
                      <a:r>
                        <a:rPr lang="en-US" sz="1800" u="none" strike="noStrike" dirty="0" err="1">
                          <a:effectLst/>
                        </a:rPr>
                        <a:t>Minng</a:t>
                      </a:r>
                      <a:r>
                        <a:rPr lang="en-US" sz="1800" u="none" strike="noStrike" dirty="0">
                          <a:effectLst/>
                        </a:rPr>
                        <a:t> </a:t>
                      </a:r>
                      <a:r>
                        <a:rPr lang="en-US" sz="1800" u="none" strike="noStrike" dirty="0" err="1">
                          <a:effectLst/>
                        </a:rPr>
                        <a:t>Algoithm</a:t>
                      </a:r>
                      <a:endParaRPr lang="en-US" sz="1800" b="0" i="0" u="none" strike="noStrike" dirty="0">
                        <a:solidFill>
                          <a:srgbClr val="38485A"/>
                        </a:solidFill>
                        <a:effectLst/>
                        <a:latin typeface="Bahnschrift Light" panose="020B0502040204020203" pitchFamily="34" charset="0"/>
                      </a:endParaRPr>
                    </a:p>
                  </a:txBody>
                  <a:tcPr marL="9525" marR="9525" marT="9525" marB="0" anchor="b">
                    <a:lnL w="12700" cap="flat" cmpd="sng" algn="ctr">
                      <a:solidFill>
                        <a:schemeClr val="bg1">
                          <a:lumMod val="50000"/>
                        </a:schemeClr>
                      </a:solidFill>
                      <a:prstDash val="solid"/>
                      <a:round/>
                      <a:headEnd type="none" w="med" len="med"/>
                      <a:tailEnd type="none" w="med" len="med"/>
                    </a:lnL>
                    <a:lnT w="12700" cap="flat" cmpd="sng" algn="ctr">
                      <a:solidFill>
                        <a:schemeClr val="bg1">
                          <a:lumMod val="50000"/>
                        </a:schemeClr>
                      </a:solidFill>
                      <a:prstDash val="solid"/>
                      <a:round/>
                      <a:headEnd type="none" w="med" len="med"/>
                      <a:tailEnd type="none" w="med" len="med"/>
                    </a:lnT>
                    <a:solidFill>
                      <a:schemeClr val="bg1"/>
                    </a:solidFill>
                  </a:tcPr>
                </a:tc>
                <a:extLst>
                  <a:ext uri="{0D108BD9-81ED-4DB2-BD59-A6C34878D82A}">
                    <a16:rowId xmlns:a16="http://schemas.microsoft.com/office/drawing/2014/main" val="3439338722"/>
                  </a:ext>
                </a:extLst>
              </a:tr>
            </a:tbl>
          </a:graphicData>
        </a:graphic>
      </p:graphicFrame>
      <p:sp>
        <p:nvSpPr>
          <p:cNvPr id="12" name="Title 1">
            <a:extLst>
              <a:ext uri="{FF2B5EF4-FFF2-40B4-BE49-F238E27FC236}">
                <a16:creationId xmlns:a16="http://schemas.microsoft.com/office/drawing/2014/main" id="{5BE55FC6-A7CC-4F6B-A3D8-5F4C865DC7DF}"/>
              </a:ext>
            </a:extLst>
          </p:cNvPr>
          <p:cNvSpPr>
            <a:spLocks noGrp="1"/>
          </p:cNvSpPr>
          <p:nvPr>
            <p:ph type="title"/>
          </p:nvPr>
        </p:nvSpPr>
        <p:spPr>
          <a:xfrm>
            <a:off x="457200" y="274638"/>
            <a:ext cx="8229600" cy="1143000"/>
          </a:xfrm>
        </p:spPr>
        <p:txBody>
          <a:bodyPr/>
          <a:lstStyle/>
          <a:p>
            <a:r>
              <a:rPr lang="en-US" cap="small" dirty="0">
                <a:solidFill>
                  <a:srgbClr val="334744"/>
                </a:solidFill>
              </a:rPr>
              <a:t>Literature</a:t>
            </a:r>
          </a:p>
        </p:txBody>
      </p:sp>
    </p:spTree>
    <p:extLst>
      <p:ext uri="{BB962C8B-B14F-4D97-AF65-F5344CB8AC3E}">
        <p14:creationId xmlns:p14="http://schemas.microsoft.com/office/powerpoint/2010/main" val="180389216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Corbel" panose="020B0503020204020204" pitchFamily="34" charset="0"/>
              </a:rPr>
              <a:t>End …</a:t>
            </a:r>
          </a:p>
        </p:txBody>
      </p:sp>
      <p:sp>
        <p:nvSpPr>
          <p:cNvPr id="3" name="Content Placeholder 2"/>
          <p:cNvSpPr>
            <a:spLocks noGrp="1"/>
          </p:cNvSpPr>
          <p:nvPr>
            <p:ph type="subTitle" idx="1"/>
          </p:nvPr>
        </p:nvSpPr>
        <p:spPr/>
        <p:txBody>
          <a:bodyPr/>
          <a:lstStyle/>
          <a:p>
            <a:r>
              <a:rPr lang="en-US" dirty="0">
                <a:latin typeface="Corbel" panose="020B0503020204020204" pitchFamily="34" charset="0"/>
              </a:rPr>
              <a:t>Any Question</a:t>
            </a:r>
          </a:p>
        </p:txBody>
      </p:sp>
      <p:sp>
        <p:nvSpPr>
          <p:cNvPr id="10" name="Date Placeholder 9">
            <a:extLst>
              <a:ext uri="{FF2B5EF4-FFF2-40B4-BE49-F238E27FC236}">
                <a16:creationId xmlns:a16="http://schemas.microsoft.com/office/drawing/2014/main" id="{C4310716-2F9F-47B1-B7C7-35FF7E064F58}"/>
              </a:ext>
            </a:extLst>
          </p:cNvPr>
          <p:cNvSpPr>
            <a:spLocks noGrp="1"/>
          </p:cNvSpPr>
          <p:nvPr>
            <p:ph type="dt" sz="half" idx="10"/>
          </p:nvPr>
        </p:nvSpPr>
        <p:spPr/>
        <p:txBody>
          <a:bodyPr/>
          <a:lstStyle/>
          <a:p>
            <a:fld id="{76F8FB76-595F-4C3F-8B5C-2642862A27D9}" type="datetime1">
              <a:rPr lang="en-US" smtClean="0"/>
              <a:t>10/3/2019</a:t>
            </a:fld>
            <a:endParaRPr lang="en-US"/>
          </a:p>
        </p:txBody>
      </p:sp>
      <p:sp>
        <p:nvSpPr>
          <p:cNvPr id="11" name="Slide Number Placeholder 10">
            <a:extLst>
              <a:ext uri="{FF2B5EF4-FFF2-40B4-BE49-F238E27FC236}">
                <a16:creationId xmlns:a16="http://schemas.microsoft.com/office/drawing/2014/main" id="{FEC95B61-5691-42E9-B911-E7CB59B1321F}"/>
              </a:ext>
            </a:extLst>
          </p:cNvPr>
          <p:cNvSpPr>
            <a:spLocks noGrp="1"/>
          </p:cNvSpPr>
          <p:nvPr>
            <p:ph type="sldNum" sz="quarter" idx="12"/>
          </p:nvPr>
        </p:nvSpPr>
        <p:spPr/>
        <p:txBody>
          <a:bodyPr/>
          <a:lstStyle/>
          <a:p>
            <a:fld id="{8C0C0C1D-488F-431E-BEAD-2CAAB816BF8B}" type="slidenum">
              <a:rPr lang="en-US" smtClean="0"/>
              <a:pPr/>
              <a:t>46</a:t>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cap="small" dirty="0">
                <a:solidFill>
                  <a:srgbClr val="334744"/>
                </a:solidFill>
                <a:latin typeface="Corbel" panose="020B0503020204020204" pitchFamily="34" charset="0"/>
              </a:rPr>
              <a:t>Problem Statement</a:t>
            </a:r>
          </a:p>
        </p:txBody>
      </p:sp>
      <p:sp>
        <p:nvSpPr>
          <p:cNvPr id="10" name="TextBox 9">
            <a:extLst>
              <a:ext uri="{FF2B5EF4-FFF2-40B4-BE49-F238E27FC236}">
                <a16:creationId xmlns:a16="http://schemas.microsoft.com/office/drawing/2014/main" id="{E1436B8F-D087-4673-9DA2-99674C51D4DB}"/>
              </a:ext>
            </a:extLst>
          </p:cNvPr>
          <p:cNvSpPr txBox="1"/>
          <p:nvPr/>
        </p:nvSpPr>
        <p:spPr>
          <a:xfrm>
            <a:off x="457200" y="1143000"/>
            <a:ext cx="8305800" cy="4998741"/>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398463" indent="-398463" algn="just">
              <a:lnSpc>
                <a:spcPct val="125000"/>
              </a:lnSpc>
              <a:buClr>
                <a:srgbClr val="C00000"/>
              </a:buClr>
              <a:buSzPct val="80000"/>
              <a:buFont typeface="Wingdings" pitchFamily="2" charset="2"/>
              <a:buChar char="q"/>
            </a:pPr>
            <a:r>
              <a:rPr lang="en-US" sz="2400" b="1" cap="small" dirty="0">
                <a:solidFill>
                  <a:srgbClr val="E8610E"/>
                </a:solidFill>
                <a:latin typeface="Corbel" pitchFamily="34" charset="0"/>
                <a:ea typeface="Arial Unicode MS" pitchFamily="34" charset="-128"/>
                <a:cs typeface="Arial Unicode MS" pitchFamily="34" charset="-128"/>
              </a:rPr>
              <a:t>Research objectives</a:t>
            </a:r>
          </a:p>
          <a:p>
            <a:pPr marL="855663" lvl="1" indent="-398463">
              <a:lnSpc>
                <a:spcPct val="150000"/>
              </a:lnSpc>
              <a:buClr>
                <a:srgbClr val="C00000"/>
              </a:buClr>
              <a:buSzPct val="120000"/>
              <a:buFont typeface="Wingdings" pitchFamily="2" charset="2"/>
              <a:buChar char="§"/>
            </a:pPr>
            <a:r>
              <a:rPr lang="en-US" b="1" i="1" dirty="0">
                <a:solidFill>
                  <a:srgbClr val="334744"/>
                </a:solidFill>
                <a:latin typeface="Candara" panose="020E0502030303020204" pitchFamily="34" charset="0"/>
                <a:ea typeface="Arial Unicode MS" pitchFamily="34" charset="-128"/>
                <a:cs typeface="Segoe UI Semibold" panose="020B0702040204020203" pitchFamily="34" charset="0"/>
              </a:rPr>
              <a:t>“Design a lightweight*, plug-and-play anomaly based CP-IDS, to embed directly in an Intelligent electronic device (IED), capable of learning in unsupervised manner”</a:t>
            </a:r>
          </a:p>
          <a:p>
            <a:pPr marL="855663" lvl="1" indent="-398463">
              <a:lnSpc>
                <a:spcPct val="150000"/>
              </a:lnSpc>
              <a:buClr>
                <a:srgbClr val="C00000"/>
              </a:buClr>
              <a:buSzPct val="120000"/>
              <a:buFont typeface="Wingdings" pitchFamily="2" charset="2"/>
              <a:buChar char="§"/>
            </a:pPr>
            <a:endParaRPr lang="en-US" b="1" i="1" dirty="0">
              <a:solidFill>
                <a:srgbClr val="334744"/>
              </a:solidFill>
              <a:latin typeface="Candara" panose="020E0502030303020204" pitchFamily="34" charset="0"/>
              <a:ea typeface="Arial Unicode MS" pitchFamily="34" charset="-128"/>
              <a:cs typeface="Segoe UI Semibold" panose="020B0702040204020203" pitchFamily="34" charset="0"/>
            </a:endParaRPr>
          </a:p>
          <a:p>
            <a:pPr marL="855663" lvl="1" indent="-398463">
              <a:lnSpc>
                <a:spcPct val="150000"/>
              </a:lnSpc>
              <a:buClr>
                <a:srgbClr val="C00000"/>
              </a:buClr>
              <a:buSzPct val="120000"/>
              <a:buFont typeface="Wingdings" pitchFamily="2" charset="2"/>
              <a:buChar char="§"/>
            </a:pPr>
            <a:r>
              <a:rPr lang="en-US" b="1" i="1" dirty="0">
                <a:solidFill>
                  <a:srgbClr val="334744"/>
                </a:solidFill>
                <a:latin typeface="Candara" panose="020E0502030303020204" pitchFamily="34" charset="0"/>
                <a:ea typeface="Arial Unicode MS" pitchFamily="34" charset="-128"/>
                <a:cs typeface="Segoe UI Semibold" panose="020B0702040204020203" pitchFamily="34" charset="0"/>
              </a:rPr>
              <a:t>“Develop a stream processing algorithm for online classification of high-speed WAMS (Wide area monitoring system) data”</a:t>
            </a:r>
          </a:p>
          <a:p>
            <a:pPr marL="855663" lvl="1" indent="-398463">
              <a:lnSpc>
                <a:spcPct val="150000"/>
              </a:lnSpc>
              <a:buClr>
                <a:srgbClr val="C00000"/>
              </a:buClr>
              <a:buSzPct val="120000"/>
              <a:buFont typeface="Wingdings" pitchFamily="2" charset="2"/>
              <a:buChar char="§"/>
            </a:pPr>
            <a:endParaRPr lang="en-US" b="1" i="1" dirty="0">
              <a:solidFill>
                <a:srgbClr val="334744"/>
              </a:solidFill>
              <a:latin typeface="Candara" panose="020E0502030303020204" pitchFamily="34" charset="0"/>
              <a:ea typeface="Arial Unicode MS" pitchFamily="34" charset="-128"/>
              <a:cs typeface="Segoe UI Semibold" panose="020B0702040204020203" pitchFamily="34" charset="0"/>
            </a:endParaRPr>
          </a:p>
          <a:p>
            <a:pPr marL="855663" lvl="1" indent="-398463">
              <a:lnSpc>
                <a:spcPct val="150000"/>
              </a:lnSpc>
              <a:buClr>
                <a:srgbClr val="C00000"/>
              </a:buClr>
              <a:buSzPct val="120000"/>
              <a:buFont typeface="Wingdings" pitchFamily="2" charset="2"/>
              <a:buChar char="§"/>
            </a:pPr>
            <a:r>
              <a:rPr lang="en-US" b="1" i="1" dirty="0">
                <a:solidFill>
                  <a:srgbClr val="334744"/>
                </a:solidFill>
                <a:latin typeface="Candara" panose="020E0502030303020204" pitchFamily="34" charset="0"/>
                <a:ea typeface="Arial Unicode MS" pitchFamily="34" charset="-128"/>
                <a:cs typeface="Segoe UI Semibold" panose="020B0702040204020203" pitchFamily="34" charset="0"/>
              </a:rPr>
              <a:t>“Establish the possibility of applying gaussian theories and </a:t>
            </a:r>
            <a:r>
              <a:rPr lang="en-US" b="1" i="1" dirty="0" err="1">
                <a:solidFill>
                  <a:srgbClr val="334744"/>
                </a:solidFill>
                <a:latin typeface="Candara" panose="020E0502030303020204" pitchFamily="34" charset="0"/>
                <a:ea typeface="Arial Unicode MS" pitchFamily="34" charset="-128"/>
                <a:cs typeface="Segoe UI Semibold" panose="020B0702040204020203" pitchFamily="34" charset="0"/>
              </a:rPr>
              <a:t>correntropy</a:t>
            </a:r>
            <a:r>
              <a:rPr lang="en-US" b="1" i="1" dirty="0">
                <a:solidFill>
                  <a:srgbClr val="334744"/>
                </a:solidFill>
                <a:latin typeface="Candara" panose="020E0502030303020204" pitchFamily="34" charset="0"/>
                <a:ea typeface="Arial Unicode MS" pitchFamily="34" charset="-128"/>
                <a:cs typeface="Segoe UI Semibold" panose="020B0702040204020203" pitchFamily="34" charset="0"/>
              </a:rPr>
              <a:t> approaches to model the multi-variate data of synchro-phasor based WAMS of cyber physical power transmission systems”</a:t>
            </a:r>
          </a:p>
          <a:p>
            <a:pPr lvl="1" algn="r">
              <a:lnSpc>
                <a:spcPct val="150000"/>
              </a:lnSpc>
              <a:buClr>
                <a:srgbClr val="C00000"/>
              </a:buClr>
              <a:buSzPct val="120000"/>
            </a:pPr>
            <a:r>
              <a:rPr lang="en-US" sz="1400" i="1" dirty="0">
                <a:solidFill>
                  <a:srgbClr val="334744"/>
                </a:solidFill>
                <a:latin typeface="Corbel" pitchFamily="34" charset="0"/>
                <a:ea typeface="Arial Unicode MS" pitchFamily="34" charset="-128"/>
                <a:cs typeface="Arial Unicode MS" pitchFamily="34" charset="-128"/>
              </a:rPr>
              <a:t>* (Learning and execution algorithms with very low computing and memory footprint)</a:t>
            </a:r>
          </a:p>
        </p:txBody>
      </p:sp>
      <p:sp>
        <p:nvSpPr>
          <p:cNvPr id="9" name="Date Placeholder 8">
            <a:extLst>
              <a:ext uri="{FF2B5EF4-FFF2-40B4-BE49-F238E27FC236}">
                <a16:creationId xmlns:a16="http://schemas.microsoft.com/office/drawing/2014/main" id="{1FAA6D17-42EC-424C-9198-99913B14E739}"/>
              </a:ext>
            </a:extLst>
          </p:cNvPr>
          <p:cNvSpPr>
            <a:spLocks noGrp="1"/>
          </p:cNvSpPr>
          <p:nvPr>
            <p:ph type="dt" sz="half" idx="10"/>
          </p:nvPr>
        </p:nvSpPr>
        <p:spPr/>
        <p:txBody>
          <a:bodyPr/>
          <a:lstStyle/>
          <a:p>
            <a:fld id="{307D82EC-24C5-44F0-B027-E068C816B68E}" type="datetime1">
              <a:rPr lang="en-US" smtClean="0"/>
              <a:t>10/3/2019</a:t>
            </a:fld>
            <a:endParaRPr lang="en-US" dirty="0"/>
          </a:p>
        </p:txBody>
      </p:sp>
      <p:sp>
        <p:nvSpPr>
          <p:cNvPr id="11" name="Slide Number Placeholder 10">
            <a:extLst>
              <a:ext uri="{FF2B5EF4-FFF2-40B4-BE49-F238E27FC236}">
                <a16:creationId xmlns:a16="http://schemas.microsoft.com/office/drawing/2014/main" id="{71A92C9F-3DE9-41B0-B2E1-7E173667D092}"/>
              </a:ext>
            </a:extLst>
          </p:cNvPr>
          <p:cNvSpPr>
            <a:spLocks noGrp="1"/>
          </p:cNvSpPr>
          <p:nvPr>
            <p:ph type="sldNum" sz="quarter" idx="12"/>
          </p:nvPr>
        </p:nvSpPr>
        <p:spPr/>
        <p:txBody>
          <a:bodyPr/>
          <a:lstStyle/>
          <a:p>
            <a:fld id="{8C0C0C1D-488F-431E-BEAD-2CAAB816BF8B}" type="slidenum">
              <a:rPr lang="en-US" smtClean="0"/>
              <a:pPr/>
              <a:t>5</a:t>
            </a:fld>
            <a:endParaRPr lang="en-US" dirty="0"/>
          </a:p>
        </p:txBody>
      </p:sp>
    </p:spTree>
    <p:extLst>
      <p:ext uri="{BB962C8B-B14F-4D97-AF65-F5344CB8AC3E}">
        <p14:creationId xmlns:p14="http://schemas.microsoft.com/office/powerpoint/2010/main" val="24692527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cap="small" dirty="0">
                <a:solidFill>
                  <a:srgbClr val="334744"/>
                </a:solidFill>
                <a:latin typeface="Corbel" panose="020B0503020204020204" pitchFamily="34" charset="0"/>
              </a:rPr>
              <a:t>Significance of work</a:t>
            </a:r>
          </a:p>
        </p:txBody>
      </p:sp>
      <p:sp>
        <p:nvSpPr>
          <p:cNvPr id="3" name="Content Placeholder 2"/>
          <p:cNvSpPr>
            <a:spLocks noGrp="1"/>
          </p:cNvSpPr>
          <p:nvPr>
            <p:ph idx="1"/>
          </p:nvPr>
        </p:nvSpPr>
        <p:spPr>
          <a:xfrm>
            <a:off x="467710" y="1295400"/>
            <a:ext cx="8229600" cy="1978683"/>
          </a:xfr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398463" indent="-398463" algn="just">
              <a:lnSpc>
                <a:spcPct val="125000"/>
              </a:lnSpc>
              <a:buClr>
                <a:srgbClr val="C00000"/>
              </a:buClr>
              <a:buSzPct val="80000"/>
              <a:buFont typeface="Wingdings" pitchFamily="2" charset="2"/>
              <a:buChar char="q"/>
            </a:pPr>
            <a:r>
              <a:rPr lang="en-US" sz="2400" dirty="0">
                <a:latin typeface="Corbel" pitchFamily="34" charset="0"/>
                <a:ea typeface="Arial Unicode MS" pitchFamily="34" charset="-128"/>
              </a:rPr>
              <a:t>Improved intrusion detection and resilience to cyber attacks is essential for faster adoption of smart grids and future automated electrical power system. </a:t>
            </a:r>
          </a:p>
          <a:p>
            <a:pPr marL="398463" indent="-398463" algn="just">
              <a:lnSpc>
                <a:spcPct val="125000"/>
              </a:lnSpc>
              <a:buClr>
                <a:srgbClr val="C00000"/>
              </a:buClr>
              <a:buSzPct val="80000"/>
              <a:buFont typeface="Wingdings" pitchFamily="2" charset="2"/>
              <a:buChar char="q"/>
            </a:pPr>
            <a:endParaRPr lang="en-US" sz="2400" dirty="0">
              <a:solidFill>
                <a:srgbClr val="E8610E"/>
              </a:solidFill>
              <a:latin typeface="Corbel" pitchFamily="34" charset="0"/>
              <a:ea typeface="Arial Unicode MS" pitchFamily="34" charset="-128"/>
            </a:endParaRPr>
          </a:p>
        </p:txBody>
      </p:sp>
      <p:sp>
        <p:nvSpPr>
          <p:cNvPr id="10" name="Date Placeholder 9">
            <a:extLst>
              <a:ext uri="{FF2B5EF4-FFF2-40B4-BE49-F238E27FC236}">
                <a16:creationId xmlns:a16="http://schemas.microsoft.com/office/drawing/2014/main" id="{FEEDD27D-82C9-46B9-9D95-1ACB93D9C127}"/>
              </a:ext>
            </a:extLst>
          </p:cNvPr>
          <p:cNvSpPr>
            <a:spLocks noGrp="1"/>
          </p:cNvSpPr>
          <p:nvPr>
            <p:ph type="dt" sz="half" idx="10"/>
          </p:nvPr>
        </p:nvSpPr>
        <p:spPr/>
        <p:txBody>
          <a:bodyPr/>
          <a:lstStyle/>
          <a:p>
            <a:fld id="{CB99797F-4D20-4599-9350-C2CC45902657}" type="datetime1">
              <a:rPr lang="en-US" smtClean="0"/>
              <a:t>10/3/2019</a:t>
            </a:fld>
            <a:endParaRPr lang="en-US" dirty="0"/>
          </a:p>
        </p:txBody>
      </p:sp>
      <p:sp>
        <p:nvSpPr>
          <p:cNvPr id="11" name="Slide Number Placeholder 10">
            <a:extLst>
              <a:ext uri="{FF2B5EF4-FFF2-40B4-BE49-F238E27FC236}">
                <a16:creationId xmlns:a16="http://schemas.microsoft.com/office/drawing/2014/main" id="{A60EEBD4-3A68-48C4-B4E8-DA5C53AFB66B}"/>
              </a:ext>
            </a:extLst>
          </p:cNvPr>
          <p:cNvSpPr>
            <a:spLocks noGrp="1"/>
          </p:cNvSpPr>
          <p:nvPr>
            <p:ph type="sldNum" sz="quarter" idx="12"/>
          </p:nvPr>
        </p:nvSpPr>
        <p:spPr/>
        <p:txBody>
          <a:bodyPr/>
          <a:lstStyle/>
          <a:p>
            <a:fld id="{8C0C0C1D-488F-431E-BEAD-2CAAB816BF8B}" type="slidenum">
              <a:rPr lang="en-US" smtClean="0"/>
              <a:pPr/>
              <a:t>6</a:t>
            </a:fld>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cap="small" dirty="0">
                <a:solidFill>
                  <a:srgbClr val="334744"/>
                </a:solidFill>
                <a:latin typeface="Corbel" panose="020B0503020204020204" pitchFamily="34" charset="0"/>
              </a:rPr>
              <a:t>Potential Benefit</a:t>
            </a:r>
          </a:p>
        </p:txBody>
      </p:sp>
      <p:sp>
        <p:nvSpPr>
          <p:cNvPr id="3" name="Content Placeholder 2"/>
          <p:cNvSpPr>
            <a:spLocks noGrp="1"/>
          </p:cNvSpPr>
          <p:nvPr>
            <p:ph idx="1"/>
          </p:nvPr>
        </p:nvSpPr>
        <p:spPr>
          <a:xfrm>
            <a:off x="457200" y="1219200"/>
            <a:ext cx="8229600" cy="3314625"/>
          </a:xfrm>
          <a:noFill/>
          <a:ln>
            <a:noFill/>
          </a:ln>
        </p:spPr>
        <p:style>
          <a:lnRef idx="0">
            <a:scrgbClr r="0" g="0" b="0"/>
          </a:lnRef>
          <a:fillRef idx="0">
            <a:scrgbClr r="0" g="0" b="0"/>
          </a:fillRef>
          <a:effectRef idx="0">
            <a:scrgbClr r="0" g="0" b="0"/>
          </a:effectRef>
          <a:fontRef idx="minor">
            <a:schemeClr val="dk1"/>
          </a:fontRef>
        </p:style>
        <p:txBody>
          <a:bodyPr vert="horz" wrap="square" lIns="91440" tIns="45720" rIns="91440" bIns="45720" rtlCol="0">
            <a:spAutoFit/>
          </a:bodyPr>
          <a:lstStyle/>
          <a:p>
            <a:pPr marL="398463" indent="-398463" algn="just">
              <a:lnSpc>
                <a:spcPct val="150000"/>
              </a:lnSpc>
              <a:buClr>
                <a:srgbClr val="C00000"/>
              </a:buClr>
              <a:buSzPct val="80000"/>
              <a:buFont typeface="Wingdings" pitchFamily="2" charset="2"/>
              <a:buChar char="q"/>
            </a:pPr>
            <a:r>
              <a:rPr lang="en-US" sz="2400" dirty="0">
                <a:solidFill>
                  <a:srgbClr val="C00000"/>
                </a:solidFill>
                <a:latin typeface="Corbel" pitchFamily="34" charset="0"/>
                <a:ea typeface="Arial Unicode MS" pitchFamily="34" charset="-128"/>
              </a:rPr>
              <a:t>This research work contributed to the field of electrical, industrial informatics, machine learning and data science by,</a:t>
            </a:r>
          </a:p>
          <a:p>
            <a:pPr lvl="1">
              <a:lnSpc>
                <a:spcPct val="150000"/>
              </a:lnSpc>
              <a:buClr>
                <a:srgbClr val="C00000"/>
              </a:buClr>
              <a:buFont typeface="Wingdings" panose="05000000000000000000" pitchFamily="2" charset="2"/>
              <a:buChar char="§"/>
            </a:pPr>
            <a:r>
              <a:rPr lang="en-US" sz="2200" dirty="0">
                <a:latin typeface="Corbel" pitchFamily="34" charset="0"/>
                <a:ea typeface="Arial Unicode MS" pitchFamily="34" charset="-128"/>
              </a:rPr>
              <a:t>Developing a novel stream processing algorithm for state of the art </a:t>
            </a:r>
            <a:r>
              <a:rPr lang="en-US" sz="2200" dirty="0" err="1">
                <a:latin typeface="Corbel" pitchFamily="34" charset="0"/>
                <a:ea typeface="Arial Unicode MS" pitchFamily="34" charset="-128"/>
              </a:rPr>
              <a:t>synchrophasor</a:t>
            </a:r>
            <a:r>
              <a:rPr lang="en-US" sz="2200" dirty="0">
                <a:latin typeface="Corbel" pitchFamily="34" charset="0"/>
                <a:ea typeface="Arial Unicode MS" pitchFamily="34" charset="-128"/>
              </a:rPr>
              <a:t> based WAMS high speed data</a:t>
            </a:r>
          </a:p>
          <a:p>
            <a:pPr lvl="1">
              <a:lnSpc>
                <a:spcPct val="150000"/>
              </a:lnSpc>
              <a:buClr>
                <a:srgbClr val="C00000"/>
              </a:buClr>
              <a:buFont typeface="Wingdings" panose="05000000000000000000" pitchFamily="2" charset="2"/>
              <a:buChar char="§"/>
            </a:pPr>
            <a:r>
              <a:rPr lang="en-US" sz="2200" dirty="0">
                <a:latin typeface="Corbel" pitchFamily="34" charset="0"/>
                <a:ea typeface="Arial Unicode MS" pitchFamily="34" charset="-128"/>
              </a:rPr>
              <a:t>Establish the possibility of applying Gaussian theories to the electrical quantities of the smart grid.</a:t>
            </a:r>
          </a:p>
        </p:txBody>
      </p:sp>
      <p:sp>
        <p:nvSpPr>
          <p:cNvPr id="10" name="Date Placeholder 9">
            <a:extLst>
              <a:ext uri="{FF2B5EF4-FFF2-40B4-BE49-F238E27FC236}">
                <a16:creationId xmlns:a16="http://schemas.microsoft.com/office/drawing/2014/main" id="{D1440475-DE94-4EC1-B7C0-149064CBC322}"/>
              </a:ext>
            </a:extLst>
          </p:cNvPr>
          <p:cNvSpPr>
            <a:spLocks noGrp="1"/>
          </p:cNvSpPr>
          <p:nvPr>
            <p:ph type="dt" sz="half" idx="10"/>
          </p:nvPr>
        </p:nvSpPr>
        <p:spPr/>
        <p:txBody>
          <a:bodyPr/>
          <a:lstStyle/>
          <a:p>
            <a:fld id="{7A936828-5DC1-4416-B642-0A9E9AA24783}" type="datetime1">
              <a:rPr lang="en-US" smtClean="0"/>
              <a:t>10/3/2019</a:t>
            </a:fld>
            <a:endParaRPr lang="en-US" dirty="0"/>
          </a:p>
        </p:txBody>
      </p:sp>
      <p:sp>
        <p:nvSpPr>
          <p:cNvPr id="11" name="Slide Number Placeholder 10">
            <a:extLst>
              <a:ext uri="{FF2B5EF4-FFF2-40B4-BE49-F238E27FC236}">
                <a16:creationId xmlns:a16="http://schemas.microsoft.com/office/drawing/2014/main" id="{2B1ECF90-8CD3-4270-9D64-30693711E7FA}"/>
              </a:ext>
            </a:extLst>
          </p:cNvPr>
          <p:cNvSpPr>
            <a:spLocks noGrp="1"/>
          </p:cNvSpPr>
          <p:nvPr>
            <p:ph type="sldNum" sz="quarter" idx="12"/>
          </p:nvPr>
        </p:nvSpPr>
        <p:spPr/>
        <p:txBody>
          <a:bodyPr/>
          <a:lstStyle/>
          <a:p>
            <a:fld id="{8C0C0C1D-488F-431E-BEAD-2CAAB816BF8B}" type="slidenum">
              <a:rPr lang="en-US" smtClean="0"/>
              <a:pPr/>
              <a:t>7</a:t>
            </a:fld>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334744"/>
                </a:solidFill>
                <a:latin typeface="Corbel" panose="020B0503020204020204" pitchFamily="34" charset="0"/>
              </a:rPr>
              <a:t>Related Work / Literature Survey</a:t>
            </a:r>
          </a:p>
        </p:txBody>
      </p:sp>
      <p:sp>
        <p:nvSpPr>
          <p:cNvPr id="7" name="Content Placeholder 2">
            <a:extLst>
              <a:ext uri="{FF2B5EF4-FFF2-40B4-BE49-F238E27FC236}">
                <a16:creationId xmlns:a16="http://schemas.microsoft.com/office/drawing/2014/main" id="{CCED2692-9355-44A4-9C78-D34426E52AA7}"/>
              </a:ext>
            </a:extLst>
          </p:cNvPr>
          <p:cNvSpPr>
            <a:spLocks noGrp="1"/>
          </p:cNvSpPr>
          <p:nvPr>
            <p:ph idx="1"/>
          </p:nvPr>
        </p:nvSpPr>
        <p:spPr>
          <a:xfrm>
            <a:off x="457200" y="1371600"/>
            <a:ext cx="8229600" cy="2743200"/>
          </a:xfrm>
          <a:noFill/>
          <a:ln>
            <a:noFill/>
          </a:ln>
        </p:spPr>
        <p:style>
          <a:lnRef idx="0">
            <a:scrgbClr r="0" g="0" b="0"/>
          </a:lnRef>
          <a:fillRef idx="0">
            <a:scrgbClr r="0" g="0" b="0"/>
          </a:fillRef>
          <a:effectRef idx="0">
            <a:scrgbClr r="0" g="0" b="0"/>
          </a:effectRef>
          <a:fontRef idx="minor">
            <a:schemeClr val="dk1"/>
          </a:fontRef>
        </p:style>
        <p:txBody>
          <a:bodyPr>
            <a:normAutofit/>
          </a:bodyPr>
          <a:lstStyle/>
          <a:p>
            <a:pPr marL="455613" indent="-398463" algn="just">
              <a:lnSpc>
                <a:spcPct val="125000"/>
              </a:lnSpc>
              <a:buClr>
                <a:srgbClr val="C00000"/>
              </a:buClr>
              <a:buSzPct val="80000"/>
              <a:buFont typeface="+mj-lt"/>
              <a:buAutoNum type="arabicPeriod"/>
            </a:pPr>
            <a:r>
              <a:rPr lang="en-US" sz="1600" dirty="0">
                <a:latin typeface="Corbel" panose="020B0503020204020204" pitchFamily="34" charset="0"/>
                <a:ea typeface="Cambria" panose="02040503050406030204" pitchFamily="18" charset="0"/>
                <a:cs typeface="Arial Unicode MS" pitchFamily="34" charset="-128"/>
              </a:rPr>
              <a:t>Adhikari, </a:t>
            </a:r>
            <a:r>
              <a:rPr lang="en-US" sz="1600" dirty="0" err="1">
                <a:latin typeface="Corbel" panose="020B0503020204020204" pitchFamily="34" charset="0"/>
                <a:ea typeface="Cambria" panose="02040503050406030204" pitchFamily="18" charset="0"/>
                <a:cs typeface="Arial Unicode MS" pitchFamily="34" charset="-128"/>
              </a:rPr>
              <a:t>Uttam</a:t>
            </a:r>
            <a:r>
              <a:rPr lang="en-US" sz="1600" dirty="0">
                <a:latin typeface="Corbel" panose="020B0503020204020204" pitchFamily="34" charset="0"/>
                <a:ea typeface="Cambria" panose="02040503050406030204" pitchFamily="18" charset="0"/>
                <a:cs typeface="Arial Unicode MS" pitchFamily="34" charset="-128"/>
              </a:rPr>
              <a:t> (Aug. </a:t>
            </a:r>
            <a:r>
              <a:rPr lang="en-US" sz="1600" b="1" dirty="0">
                <a:latin typeface="Corbel" panose="020B0503020204020204" pitchFamily="34" charset="0"/>
                <a:ea typeface="Cambria" panose="02040503050406030204" pitchFamily="18" charset="0"/>
                <a:cs typeface="Arial Unicode MS" pitchFamily="34" charset="-128"/>
              </a:rPr>
              <a:t>2015</a:t>
            </a:r>
            <a:r>
              <a:rPr lang="en-US" sz="1600" dirty="0">
                <a:latin typeface="Corbel" panose="020B0503020204020204" pitchFamily="34" charset="0"/>
                <a:ea typeface="Cambria" panose="02040503050406030204" pitchFamily="18" charset="0"/>
                <a:cs typeface="Arial Unicode MS" pitchFamily="34" charset="-128"/>
              </a:rPr>
              <a:t>). “</a:t>
            </a:r>
            <a:r>
              <a:rPr lang="en-US" sz="1600" b="1" i="1" dirty="0">
                <a:solidFill>
                  <a:srgbClr val="C00000"/>
                </a:solidFill>
                <a:latin typeface="Corbel" panose="020B0503020204020204" pitchFamily="34" charset="0"/>
                <a:ea typeface="Cambria" panose="02040503050406030204" pitchFamily="18" charset="0"/>
                <a:cs typeface="Arial Unicode MS" pitchFamily="34" charset="-128"/>
              </a:rPr>
              <a:t>Event and intrusion detection systems for cyber-physical power systems</a:t>
            </a:r>
            <a:r>
              <a:rPr lang="en-US" sz="1600" dirty="0">
                <a:latin typeface="Corbel" panose="020B0503020204020204" pitchFamily="34" charset="0"/>
                <a:ea typeface="Cambria" panose="02040503050406030204" pitchFamily="18" charset="0"/>
                <a:cs typeface="Arial Unicode MS" pitchFamily="34" charset="-128"/>
              </a:rPr>
              <a:t>”. PhD thesis, Department of Electrical and Computer Engineering, Mississippi State University.</a:t>
            </a:r>
          </a:p>
          <a:p>
            <a:pPr marL="455613" indent="-398463" algn="just">
              <a:lnSpc>
                <a:spcPct val="125000"/>
              </a:lnSpc>
              <a:buClr>
                <a:srgbClr val="C00000"/>
              </a:buClr>
              <a:buSzPct val="80000"/>
              <a:buFont typeface="+mj-lt"/>
              <a:buAutoNum type="arabicPeriod"/>
            </a:pPr>
            <a:r>
              <a:rPr lang="en-US" sz="1600" dirty="0">
                <a:latin typeface="Corbel" panose="020B0503020204020204" pitchFamily="34" charset="0"/>
                <a:ea typeface="Cambria" panose="02040503050406030204" pitchFamily="18" charset="0"/>
                <a:cs typeface="Arial Unicode MS" pitchFamily="34" charset="-128"/>
              </a:rPr>
              <a:t>Haider, Waqas (Dec. </a:t>
            </a:r>
            <a:r>
              <a:rPr lang="en-US" sz="1600" b="1" dirty="0">
                <a:latin typeface="Corbel" panose="020B0503020204020204" pitchFamily="34" charset="0"/>
                <a:ea typeface="Cambria" panose="02040503050406030204" pitchFamily="18" charset="0"/>
                <a:cs typeface="Arial Unicode MS" pitchFamily="34" charset="-128"/>
              </a:rPr>
              <a:t>2018</a:t>
            </a:r>
            <a:r>
              <a:rPr lang="en-US" sz="1600" dirty="0">
                <a:latin typeface="Corbel" panose="020B0503020204020204" pitchFamily="34" charset="0"/>
                <a:ea typeface="Cambria" panose="02040503050406030204" pitchFamily="18" charset="0"/>
                <a:cs typeface="Arial Unicode MS" pitchFamily="34" charset="-128"/>
              </a:rPr>
              <a:t>). “</a:t>
            </a:r>
            <a:r>
              <a:rPr lang="en-US" sz="1600" b="1" i="1" dirty="0">
                <a:solidFill>
                  <a:srgbClr val="C00000"/>
                </a:solidFill>
                <a:latin typeface="Corbel" panose="020B0503020204020204" pitchFamily="34" charset="0"/>
                <a:ea typeface="Cambria" panose="02040503050406030204" pitchFamily="18" charset="0"/>
                <a:cs typeface="Arial Unicode MS" pitchFamily="34" charset="-128"/>
              </a:rPr>
              <a:t>Developing Reliable Anomaly Detection System for Critical Hosts: A proactive Defense Paradigm</a:t>
            </a:r>
            <a:r>
              <a:rPr lang="en-US" sz="1600" dirty="0">
                <a:latin typeface="Corbel" panose="020B0503020204020204" pitchFamily="34" charset="0"/>
                <a:ea typeface="Cambria" panose="02040503050406030204" pitchFamily="18" charset="0"/>
                <a:cs typeface="Arial Unicode MS" pitchFamily="34" charset="-128"/>
              </a:rPr>
              <a:t>”. PhD thesis. School of Engineering and Information Technology, The University of New South Wales. </a:t>
            </a:r>
          </a:p>
          <a:p>
            <a:pPr marL="455613" indent="-398463" algn="just">
              <a:lnSpc>
                <a:spcPct val="125000"/>
              </a:lnSpc>
              <a:buClr>
                <a:srgbClr val="C00000"/>
              </a:buClr>
              <a:buSzPct val="80000"/>
              <a:buFont typeface="+mj-lt"/>
              <a:buAutoNum type="arabicPeriod"/>
            </a:pPr>
            <a:r>
              <a:rPr lang="en-US" sz="1600" dirty="0">
                <a:latin typeface="Corbel" panose="020B0503020204020204" pitchFamily="34" charset="0"/>
                <a:ea typeface="Cambria" panose="02040503050406030204" pitchFamily="18" charset="0"/>
                <a:cs typeface="Arial Unicode MS" pitchFamily="34" charset="-128"/>
              </a:rPr>
              <a:t>Mirsky, Yisroel et al. (</a:t>
            </a:r>
            <a:r>
              <a:rPr lang="en-US" sz="1600" b="1" dirty="0">
                <a:latin typeface="Corbel" panose="020B0503020204020204" pitchFamily="34" charset="0"/>
                <a:ea typeface="Cambria" panose="02040503050406030204" pitchFamily="18" charset="0"/>
                <a:cs typeface="Arial Unicode MS" pitchFamily="34" charset="-128"/>
              </a:rPr>
              <a:t>2018</a:t>
            </a:r>
            <a:r>
              <a:rPr lang="en-US" sz="1600" dirty="0">
                <a:latin typeface="Corbel" panose="020B0503020204020204" pitchFamily="34" charset="0"/>
                <a:ea typeface="Cambria" panose="02040503050406030204" pitchFamily="18" charset="0"/>
                <a:cs typeface="Arial Unicode MS" pitchFamily="34" charset="-128"/>
              </a:rPr>
              <a:t>). “</a:t>
            </a:r>
            <a:r>
              <a:rPr lang="en-US" sz="1600" b="1" i="1" dirty="0">
                <a:solidFill>
                  <a:srgbClr val="C00000"/>
                </a:solidFill>
                <a:latin typeface="Corbel" panose="020B0503020204020204" pitchFamily="34" charset="0"/>
                <a:ea typeface="Cambria" panose="02040503050406030204" pitchFamily="18" charset="0"/>
                <a:cs typeface="Arial Unicode MS" pitchFamily="34" charset="-128"/>
              </a:rPr>
              <a:t>Kitsune: an ensemble of autoencoders for online network intrusion detection</a:t>
            </a:r>
            <a:r>
              <a:rPr lang="en-US" sz="1600" dirty="0">
                <a:latin typeface="Corbel" panose="020B0503020204020204" pitchFamily="34" charset="0"/>
                <a:ea typeface="Cambria" panose="02040503050406030204" pitchFamily="18" charset="0"/>
                <a:cs typeface="Arial Unicode MS" pitchFamily="34" charset="-128"/>
              </a:rPr>
              <a:t>”. In: </a:t>
            </a:r>
            <a:r>
              <a:rPr lang="en-US" sz="1600" dirty="0" err="1">
                <a:latin typeface="Corbel" panose="020B0503020204020204" pitchFamily="34" charset="0"/>
                <a:ea typeface="Cambria" panose="02040503050406030204" pitchFamily="18" charset="0"/>
                <a:cs typeface="Arial Unicode MS" pitchFamily="34" charset="-128"/>
              </a:rPr>
              <a:t>arXiv</a:t>
            </a:r>
            <a:r>
              <a:rPr lang="en-US" sz="1600" dirty="0">
                <a:latin typeface="Corbel" panose="020B0503020204020204" pitchFamily="34" charset="0"/>
                <a:ea typeface="Cambria" panose="02040503050406030204" pitchFamily="18" charset="0"/>
                <a:cs typeface="Arial Unicode MS" pitchFamily="34" charset="-128"/>
              </a:rPr>
              <a:t> preprint arXiv:1802.09089.</a:t>
            </a:r>
            <a:endParaRPr lang="en-US" sz="1600" dirty="0">
              <a:latin typeface="Corbel" panose="020B0503020204020204" pitchFamily="34" charset="0"/>
              <a:ea typeface="Cambria" panose="02040503050406030204" pitchFamily="18" charset="0"/>
            </a:endParaRPr>
          </a:p>
        </p:txBody>
      </p:sp>
      <p:sp>
        <p:nvSpPr>
          <p:cNvPr id="8" name="TextBox 7">
            <a:extLst>
              <a:ext uri="{FF2B5EF4-FFF2-40B4-BE49-F238E27FC236}">
                <a16:creationId xmlns:a16="http://schemas.microsoft.com/office/drawing/2014/main" id="{AECF44B0-FB2A-4890-8269-CD8999312F12}"/>
              </a:ext>
            </a:extLst>
          </p:cNvPr>
          <p:cNvSpPr txBox="1"/>
          <p:nvPr/>
        </p:nvSpPr>
        <p:spPr>
          <a:xfrm>
            <a:off x="457200" y="4267200"/>
            <a:ext cx="8229600" cy="1797928"/>
          </a:xfrm>
          <a:prstGeom prst="rect">
            <a:avLst/>
          </a:prstGeom>
          <a:solidFill>
            <a:srgbClr val="305680"/>
          </a:solidFill>
          <a:ln>
            <a:noFill/>
          </a:ln>
          <a:effectLst>
            <a:outerShdw blurRad="469900" dist="419100" dir="3660000" algn="ctr">
              <a:srgbClr val="000000">
                <a:alpha val="77000"/>
              </a:srgbClr>
            </a:outerShdw>
          </a:effectLst>
        </p:spPr>
        <p:txBody>
          <a:bodyPr wrap="square" rtlCol="0">
            <a:spAutoFit/>
          </a:bodyPr>
          <a:lstStyle/>
          <a:p>
            <a:pPr marL="398463" indent="-398463" algn="just">
              <a:lnSpc>
                <a:spcPct val="125000"/>
              </a:lnSpc>
              <a:buClr>
                <a:srgbClr val="C00000"/>
              </a:buClr>
              <a:buSzPct val="80000"/>
              <a:buFont typeface="Wingdings" pitchFamily="2" charset="2"/>
              <a:buChar char="q"/>
            </a:pPr>
            <a:r>
              <a:rPr lang="en-US" b="1" dirty="0">
                <a:solidFill>
                  <a:schemeClr val="accent6">
                    <a:lumMod val="75000"/>
                  </a:schemeClr>
                </a:solidFill>
                <a:latin typeface="Corbel" pitchFamily="34" charset="0"/>
                <a:ea typeface="Arial Unicode MS" pitchFamily="34" charset="-128"/>
                <a:cs typeface="Arial Unicode MS" pitchFamily="34" charset="-128"/>
              </a:rPr>
              <a:t>Reference 1</a:t>
            </a:r>
            <a:r>
              <a:rPr lang="en-US" dirty="0">
                <a:solidFill>
                  <a:schemeClr val="bg1"/>
                </a:solidFill>
                <a:latin typeface="Corbel" pitchFamily="34" charset="0"/>
                <a:ea typeface="Arial Unicode MS" pitchFamily="34" charset="-128"/>
                <a:cs typeface="Arial Unicode MS" pitchFamily="34" charset="-128"/>
              </a:rPr>
              <a:t>, helped in in-depth understanding of ORNL (Oak Ridge National Lab) power transmission system datasets and acquaintance of pioneer work in power transmission subsystem event and intrusion detection domain</a:t>
            </a:r>
          </a:p>
          <a:p>
            <a:pPr marL="398463" indent="-398463" algn="just">
              <a:lnSpc>
                <a:spcPct val="125000"/>
              </a:lnSpc>
              <a:buClr>
                <a:srgbClr val="C00000"/>
              </a:buClr>
              <a:buSzPct val="80000"/>
              <a:buFont typeface="Wingdings" pitchFamily="2" charset="2"/>
              <a:buChar char="q"/>
            </a:pPr>
            <a:r>
              <a:rPr lang="en-US" dirty="0">
                <a:solidFill>
                  <a:schemeClr val="bg1"/>
                </a:solidFill>
                <a:latin typeface="Corbel" pitchFamily="34" charset="0"/>
                <a:ea typeface="Arial Unicode MS" pitchFamily="34" charset="-128"/>
                <a:cs typeface="Arial Unicode MS" pitchFamily="34" charset="-128"/>
              </a:rPr>
              <a:t>From </a:t>
            </a:r>
            <a:r>
              <a:rPr lang="en-US" b="1" dirty="0">
                <a:solidFill>
                  <a:schemeClr val="accent6">
                    <a:lumMod val="75000"/>
                  </a:schemeClr>
                </a:solidFill>
                <a:latin typeface="Corbel" pitchFamily="34" charset="0"/>
                <a:ea typeface="Arial Unicode MS" pitchFamily="34" charset="-128"/>
                <a:cs typeface="Arial Unicode MS" pitchFamily="34" charset="-128"/>
              </a:rPr>
              <a:t>Reference 2</a:t>
            </a:r>
            <a:r>
              <a:rPr lang="en-US" dirty="0">
                <a:solidFill>
                  <a:schemeClr val="bg1"/>
                </a:solidFill>
                <a:latin typeface="Corbel" pitchFamily="34" charset="0"/>
                <a:ea typeface="Arial Unicode MS" pitchFamily="34" charset="-128"/>
                <a:cs typeface="Arial Unicode MS" pitchFamily="34" charset="-128"/>
              </a:rPr>
              <a:t>, utilized the concepts to design the  probability based decision engine, while </a:t>
            </a:r>
            <a:r>
              <a:rPr lang="en-US" b="1" dirty="0">
                <a:solidFill>
                  <a:schemeClr val="accent6">
                    <a:lumMod val="75000"/>
                  </a:schemeClr>
                </a:solidFill>
                <a:latin typeface="Corbel" pitchFamily="34" charset="0"/>
                <a:ea typeface="Arial Unicode MS" pitchFamily="34" charset="-128"/>
                <a:cs typeface="Arial Unicode MS" pitchFamily="34" charset="-128"/>
              </a:rPr>
              <a:t>Reference 3</a:t>
            </a:r>
            <a:r>
              <a:rPr lang="en-US" dirty="0">
                <a:solidFill>
                  <a:schemeClr val="bg1"/>
                </a:solidFill>
                <a:latin typeface="Corbel" pitchFamily="34" charset="0"/>
                <a:ea typeface="Arial Unicode MS" pitchFamily="34" charset="-128"/>
                <a:cs typeface="Arial Unicode MS" pitchFamily="34" charset="-128"/>
              </a:rPr>
              <a:t>, helped in design principals for online decision engine.</a:t>
            </a:r>
          </a:p>
        </p:txBody>
      </p:sp>
      <p:sp>
        <p:nvSpPr>
          <p:cNvPr id="11" name="Date Placeholder 10">
            <a:extLst>
              <a:ext uri="{FF2B5EF4-FFF2-40B4-BE49-F238E27FC236}">
                <a16:creationId xmlns:a16="http://schemas.microsoft.com/office/drawing/2014/main" id="{338E31AC-7204-4759-9457-CA9386F0A19A}"/>
              </a:ext>
            </a:extLst>
          </p:cNvPr>
          <p:cNvSpPr>
            <a:spLocks noGrp="1"/>
          </p:cNvSpPr>
          <p:nvPr>
            <p:ph type="dt" sz="half" idx="10"/>
          </p:nvPr>
        </p:nvSpPr>
        <p:spPr/>
        <p:txBody>
          <a:bodyPr/>
          <a:lstStyle/>
          <a:p>
            <a:fld id="{D1750597-49D2-48AC-A81D-ECB3CD0884AF}" type="datetime1">
              <a:rPr lang="en-US" smtClean="0"/>
              <a:t>10/3/2019</a:t>
            </a:fld>
            <a:endParaRPr lang="en-US" dirty="0"/>
          </a:p>
        </p:txBody>
      </p:sp>
      <p:sp>
        <p:nvSpPr>
          <p:cNvPr id="12" name="Slide Number Placeholder 11">
            <a:extLst>
              <a:ext uri="{FF2B5EF4-FFF2-40B4-BE49-F238E27FC236}">
                <a16:creationId xmlns:a16="http://schemas.microsoft.com/office/drawing/2014/main" id="{750DB743-90F4-4AED-82C1-567AB92D29B6}"/>
              </a:ext>
            </a:extLst>
          </p:cNvPr>
          <p:cNvSpPr>
            <a:spLocks noGrp="1"/>
          </p:cNvSpPr>
          <p:nvPr>
            <p:ph type="sldNum" sz="quarter" idx="12"/>
          </p:nvPr>
        </p:nvSpPr>
        <p:spPr/>
        <p:txBody>
          <a:bodyPr/>
          <a:lstStyle/>
          <a:p>
            <a:fld id="{8C0C0C1D-488F-431E-BEAD-2CAAB816BF8B}" type="slidenum">
              <a:rPr lang="en-US" smtClean="0"/>
              <a:pPr/>
              <a:t>8</a:t>
            </a:fld>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334744"/>
                </a:solidFill>
                <a:latin typeface="Corbel" panose="020B0503020204020204" pitchFamily="34" charset="0"/>
              </a:rPr>
              <a:t>Limitations of Existing Techniques </a:t>
            </a:r>
          </a:p>
        </p:txBody>
      </p:sp>
      <p:sp>
        <p:nvSpPr>
          <p:cNvPr id="4" name="Content Placeholder 3">
            <a:extLst>
              <a:ext uri="{FF2B5EF4-FFF2-40B4-BE49-F238E27FC236}">
                <a16:creationId xmlns:a16="http://schemas.microsoft.com/office/drawing/2014/main" id="{64ADE0F5-B806-4188-80F0-12F07E3E44E4}"/>
              </a:ext>
            </a:extLst>
          </p:cNvPr>
          <p:cNvSpPr txBox="1">
            <a:spLocks noGrp="1"/>
          </p:cNvSpPr>
          <p:nvPr>
            <p:ph idx="1"/>
          </p:nvPr>
        </p:nvSpPr>
        <p:spPr>
          <a:xfrm>
            <a:off x="457200" y="1331467"/>
            <a:ext cx="8229600" cy="4807022"/>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398463" indent="-398463" algn="just">
              <a:lnSpc>
                <a:spcPct val="150000"/>
              </a:lnSpc>
              <a:buClr>
                <a:srgbClr val="C00000"/>
              </a:buClr>
              <a:buSzPct val="80000"/>
              <a:buFont typeface="Wingdings" pitchFamily="2" charset="2"/>
              <a:buChar char="q"/>
            </a:pPr>
            <a:r>
              <a:rPr lang="en-US" sz="2050" b="1" cap="small" dirty="0">
                <a:solidFill>
                  <a:srgbClr val="E8610E"/>
                </a:solidFill>
                <a:latin typeface="Corbel" pitchFamily="34" charset="0"/>
                <a:ea typeface="Arial Unicode MS" pitchFamily="34" charset="-128"/>
                <a:cs typeface="Arial Unicode MS" pitchFamily="34" charset="-128"/>
              </a:rPr>
              <a:t>Limitations</a:t>
            </a:r>
            <a:r>
              <a:rPr lang="en-US" sz="2050" b="1" cap="small" dirty="0">
                <a:solidFill>
                  <a:srgbClr val="334744"/>
                </a:solidFill>
                <a:latin typeface="Corbel" pitchFamily="34" charset="0"/>
                <a:ea typeface="Arial Unicode MS" pitchFamily="34" charset="-128"/>
                <a:cs typeface="Arial Unicode MS" pitchFamily="34" charset="-128"/>
              </a:rPr>
              <a:t> - Existing EIDS</a:t>
            </a:r>
          </a:p>
          <a:p>
            <a:pPr marL="855663" lvl="1" indent="-398463" algn="just">
              <a:lnSpc>
                <a:spcPct val="150000"/>
              </a:lnSpc>
              <a:buClr>
                <a:srgbClr val="C00000"/>
              </a:buClr>
              <a:buSzPct val="80000"/>
              <a:buFont typeface="Wingdings" pitchFamily="2" charset="2"/>
              <a:buChar char="§"/>
            </a:pPr>
            <a:r>
              <a:rPr lang="en-US" sz="2050" b="1" cap="small" dirty="0">
                <a:solidFill>
                  <a:srgbClr val="C00000"/>
                </a:solidFill>
                <a:latin typeface="Corbel" pitchFamily="34" charset="0"/>
                <a:ea typeface="Arial Unicode MS" pitchFamily="34" charset="-128"/>
                <a:cs typeface="Arial Unicode MS" pitchFamily="34" charset="-128"/>
              </a:rPr>
              <a:t>Offline learning and Laborious process of supervised learning</a:t>
            </a:r>
          </a:p>
          <a:p>
            <a:pPr marL="1371600" lvl="2" indent="-457200" algn="just">
              <a:lnSpc>
                <a:spcPct val="150000"/>
              </a:lnSpc>
              <a:buClr>
                <a:srgbClr val="C00000"/>
              </a:buClr>
              <a:buSzPct val="80000"/>
              <a:buFont typeface="+mj-lt"/>
              <a:buAutoNum type="arabicPeriod"/>
            </a:pPr>
            <a:r>
              <a:rPr lang="en-US" sz="2050" dirty="0">
                <a:solidFill>
                  <a:srgbClr val="334744"/>
                </a:solidFill>
                <a:latin typeface="Corbel" pitchFamily="34" charset="0"/>
                <a:ea typeface="Arial Unicode MS" pitchFamily="34" charset="-128"/>
                <a:cs typeface="Arial Unicode MS" pitchFamily="34" charset="-128"/>
              </a:rPr>
              <a:t>Collect measurements and logs</a:t>
            </a:r>
          </a:p>
          <a:p>
            <a:pPr marL="1371600" lvl="2" indent="-457200" algn="just">
              <a:lnSpc>
                <a:spcPct val="150000"/>
              </a:lnSpc>
              <a:buClr>
                <a:srgbClr val="C00000"/>
              </a:buClr>
              <a:buSzPct val="80000"/>
              <a:buFont typeface="+mj-lt"/>
              <a:buAutoNum type="arabicPeriod"/>
            </a:pPr>
            <a:r>
              <a:rPr lang="en-US" sz="2050" dirty="0">
                <a:solidFill>
                  <a:srgbClr val="334744"/>
                </a:solidFill>
                <a:latin typeface="Corbel" pitchFamily="34" charset="0"/>
                <a:ea typeface="Arial Unicode MS" pitchFamily="34" charset="-128"/>
                <a:cs typeface="Arial Unicode MS" pitchFamily="34" charset="-128"/>
              </a:rPr>
              <a:t>Label measurements and logs</a:t>
            </a:r>
          </a:p>
          <a:p>
            <a:pPr marL="1371600" lvl="2" indent="-457200" algn="just">
              <a:lnSpc>
                <a:spcPct val="150000"/>
              </a:lnSpc>
              <a:buClr>
                <a:srgbClr val="C00000"/>
              </a:buClr>
              <a:buSzPct val="80000"/>
              <a:buFont typeface="+mj-lt"/>
              <a:buAutoNum type="arabicPeriod"/>
            </a:pPr>
            <a:r>
              <a:rPr lang="en-US" sz="2050" dirty="0">
                <a:solidFill>
                  <a:srgbClr val="334744"/>
                </a:solidFill>
                <a:latin typeface="Corbel" pitchFamily="34" charset="0"/>
                <a:ea typeface="Arial Unicode MS" pitchFamily="34" charset="-128"/>
                <a:cs typeface="Arial Unicode MS" pitchFamily="34" charset="-128"/>
              </a:rPr>
              <a:t>Train machine learning model on labeled data</a:t>
            </a:r>
          </a:p>
          <a:p>
            <a:pPr marL="1371600" lvl="2" indent="-457200" algn="just">
              <a:lnSpc>
                <a:spcPct val="150000"/>
              </a:lnSpc>
              <a:buClr>
                <a:srgbClr val="C00000"/>
              </a:buClr>
              <a:buSzPct val="80000"/>
              <a:buFont typeface="+mj-lt"/>
              <a:buAutoNum type="arabicPeriod"/>
            </a:pPr>
            <a:r>
              <a:rPr lang="en-US" sz="2050" dirty="0">
                <a:solidFill>
                  <a:srgbClr val="334744"/>
                </a:solidFill>
                <a:latin typeface="Corbel" pitchFamily="34" charset="0"/>
                <a:ea typeface="Arial Unicode MS" pitchFamily="34" charset="-128"/>
                <a:cs typeface="Arial Unicode MS" pitchFamily="34" charset="-128"/>
              </a:rPr>
              <a:t>Deploy the trained model to the device</a:t>
            </a:r>
          </a:p>
          <a:p>
            <a:pPr marL="1371600" lvl="2" indent="-457200" algn="just">
              <a:lnSpc>
                <a:spcPct val="150000"/>
              </a:lnSpc>
              <a:buClr>
                <a:srgbClr val="C00000"/>
              </a:buClr>
              <a:buSzPct val="80000"/>
              <a:buFont typeface="+mj-lt"/>
              <a:buAutoNum type="arabicPeriod"/>
            </a:pPr>
            <a:r>
              <a:rPr lang="en-US" sz="2050" dirty="0">
                <a:solidFill>
                  <a:srgbClr val="334744"/>
                </a:solidFill>
                <a:latin typeface="Corbel" pitchFamily="34" charset="0"/>
                <a:ea typeface="Arial Unicode MS" pitchFamily="34" charset="-128"/>
                <a:cs typeface="Arial Unicode MS" pitchFamily="34" charset="-128"/>
              </a:rPr>
              <a:t>Execute the model on observed measurements</a:t>
            </a:r>
          </a:p>
          <a:p>
            <a:pPr marL="855663" lvl="1" indent="-398463" algn="just">
              <a:lnSpc>
                <a:spcPct val="150000"/>
              </a:lnSpc>
              <a:buClr>
                <a:srgbClr val="C00000"/>
              </a:buClr>
              <a:buSzPct val="80000"/>
              <a:buFont typeface="Wingdings" pitchFamily="2" charset="2"/>
              <a:buChar char="§"/>
            </a:pPr>
            <a:r>
              <a:rPr lang="en-US" sz="2050" b="1" cap="small" dirty="0">
                <a:solidFill>
                  <a:srgbClr val="C00000"/>
                </a:solidFill>
                <a:latin typeface="Corbel" pitchFamily="34" charset="0"/>
                <a:ea typeface="Arial Unicode MS" pitchFamily="34" charset="-128"/>
                <a:cs typeface="Arial Unicode MS" pitchFamily="34" charset="-128"/>
              </a:rPr>
              <a:t>High processing cost</a:t>
            </a:r>
          </a:p>
          <a:p>
            <a:pPr marL="855663" lvl="1" indent="-398463" algn="just">
              <a:lnSpc>
                <a:spcPct val="150000"/>
              </a:lnSpc>
              <a:buClr>
                <a:srgbClr val="C00000"/>
              </a:buClr>
              <a:buSzPct val="80000"/>
              <a:buFont typeface="Wingdings" pitchFamily="2" charset="2"/>
              <a:buChar char="§"/>
            </a:pPr>
            <a:r>
              <a:rPr lang="en-US" sz="2050" b="1" cap="small" dirty="0">
                <a:solidFill>
                  <a:srgbClr val="C00000"/>
                </a:solidFill>
                <a:latin typeface="Corbel" pitchFamily="34" charset="0"/>
                <a:ea typeface="Arial Unicode MS" pitchFamily="34" charset="-128"/>
                <a:cs typeface="Arial Unicode MS" pitchFamily="34" charset="-128"/>
              </a:rPr>
              <a:t>Low accuracy</a:t>
            </a:r>
            <a:endParaRPr lang="en-US" sz="2050" cap="small" baseline="-18000" dirty="0">
              <a:solidFill>
                <a:srgbClr val="C00000"/>
              </a:solidFill>
              <a:latin typeface="Corbel" pitchFamily="34" charset="0"/>
              <a:ea typeface="Arial Unicode MS" pitchFamily="34" charset="-128"/>
              <a:cs typeface="Arial Unicode MS" pitchFamily="34" charset="-128"/>
            </a:endParaRPr>
          </a:p>
        </p:txBody>
      </p:sp>
      <p:sp>
        <p:nvSpPr>
          <p:cNvPr id="10" name="Date Placeholder 9">
            <a:extLst>
              <a:ext uri="{FF2B5EF4-FFF2-40B4-BE49-F238E27FC236}">
                <a16:creationId xmlns:a16="http://schemas.microsoft.com/office/drawing/2014/main" id="{6958FACE-CE58-4876-AB8F-B1F50A664876}"/>
              </a:ext>
            </a:extLst>
          </p:cNvPr>
          <p:cNvSpPr>
            <a:spLocks noGrp="1"/>
          </p:cNvSpPr>
          <p:nvPr>
            <p:ph type="dt" sz="half" idx="10"/>
          </p:nvPr>
        </p:nvSpPr>
        <p:spPr/>
        <p:txBody>
          <a:bodyPr/>
          <a:lstStyle/>
          <a:p>
            <a:fld id="{9AD58680-D411-4E0D-833E-84F708AC65E8}" type="datetime1">
              <a:rPr lang="en-US" smtClean="0"/>
              <a:t>10/3/2019</a:t>
            </a:fld>
            <a:endParaRPr lang="en-US" dirty="0"/>
          </a:p>
        </p:txBody>
      </p:sp>
      <p:sp>
        <p:nvSpPr>
          <p:cNvPr id="11" name="Slide Number Placeholder 10">
            <a:extLst>
              <a:ext uri="{FF2B5EF4-FFF2-40B4-BE49-F238E27FC236}">
                <a16:creationId xmlns:a16="http://schemas.microsoft.com/office/drawing/2014/main" id="{BC7F423D-0188-4E5A-89FF-D24D6CAAC96A}"/>
              </a:ext>
            </a:extLst>
          </p:cNvPr>
          <p:cNvSpPr>
            <a:spLocks noGrp="1"/>
          </p:cNvSpPr>
          <p:nvPr>
            <p:ph type="sldNum" sz="quarter" idx="12"/>
          </p:nvPr>
        </p:nvSpPr>
        <p:spPr/>
        <p:txBody>
          <a:bodyPr/>
          <a:lstStyle/>
          <a:p>
            <a:fld id="{8C0C0C1D-488F-431E-BEAD-2CAAB816BF8B}" type="slidenum">
              <a:rPr lang="en-US" smtClean="0"/>
              <a:pPr/>
              <a:t>9</a:t>
            </a:fld>
            <a:endParaRPr lang="en-US" dirty="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be6ae97b64ac581ee48b017e26dde36d5e1e019"/>
  <p:tag name="ISPRING_RESOURCE_PATHS_HASH_2" val="be6ae97b64ac581ee48b017e26dde36d5e1e019"/>
</p:tagLst>
</file>

<file path=ppt/theme/theme1.xml><?xml version="1.0" encoding="utf-8"?>
<a:theme xmlns:a="http://schemas.openxmlformats.org/drawingml/2006/main" name="RISE-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RISE-Template</Template>
  <TotalTime>2176</TotalTime>
  <Words>3679</Words>
  <Application>Microsoft Office PowerPoint</Application>
  <PresentationFormat>On-screen Show (4:3)</PresentationFormat>
  <Paragraphs>787</Paragraphs>
  <Slides>46</Slides>
  <Notes>6</Notes>
  <HiddenSlides>4</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46</vt:i4>
      </vt:variant>
    </vt:vector>
  </HeadingPairs>
  <TitlesOfParts>
    <vt:vector size="61" baseType="lpstr">
      <vt:lpstr>Arial</vt:lpstr>
      <vt:lpstr>Bahnschrift Light</vt:lpstr>
      <vt:lpstr>Berlin Sans FB</vt:lpstr>
      <vt:lpstr>Calibri</vt:lpstr>
      <vt:lpstr>Cambria Math</vt:lpstr>
      <vt:lpstr>Candara</vt:lpstr>
      <vt:lpstr>Corbel</vt:lpstr>
      <vt:lpstr>Gisha</vt:lpstr>
      <vt:lpstr>Latha</vt:lpstr>
      <vt:lpstr>Lucida Sans Unicode</vt:lpstr>
      <vt:lpstr>OptimusPrinceps</vt:lpstr>
      <vt:lpstr>Times New Roman</vt:lpstr>
      <vt:lpstr>Verdana</vt:lpstr>
      <vt:lpstr>Wingdings</vt:lpstr>
      <vt:lpstr>RISE-Template</vt:lpstr>
      <vt:lpstr>Machine Learning based Intrusion Detection System for Cyber Physical Power System</vt:lpstr>
      <vt:lpstr>By  Abdul Wahab 19132</vt:lpstr>
      <vt:lpstr>Introduction</vt:lpstr>
      <vt:lpstr>Problem Statement</vt:lpstr>
      <vt:lpstr>Problem Statement</vt:lpstr>
      <vt:lpstr>Significance of work</vt:lpstr>
      <vt:lpstr>Potential Benefit</vt:lpstr>
      <vt:lpstr>Related Work / Literature Survey</vt:lpstr>
      <vt:lpstr>Limitations of Existing Techniques </vt:lpstr>
      <vt:lpstr>Challenges</vt:lpstr>
      <vt:lpstr>Challenges</vt:lpstr>
      <vt:lpstr>Flare overview</vt:lpstr>
      <vt:lpstr>Flare overview</vt:lpstr>
      <vt:lpstr>Feature Engineering</vt:lpstr>
      <vt:lpstr>Flare overview</vt:lpstr>
      <vt:lpstr>PowerPoint Presentation</vt:lpstr>
      <vt:lpstr>PowerPoint Presentation</vt:lpstr>
      <vt:lpstr> Centrality – Gaussian distribution</vt:lpstr>
      <vt:lpstr> Power Line faults and contingencies</vt:lpstr>
      <vt:lpstr> Power Line faults and contingencies</vt:lpstr>
      <vt:lpstr> Cyber Attack on Power System</vt:lpstr>
      <vt:lpstr> Cyber Attack on Power System</vt:lpstr>
      <vt:lpstr> Decision Engine (DE)</vt:lpstr>
      <vt:lpstr> Decision Engine (DE) cont.</vt:lpstr>
      <vt:lpstr>How Flare works</vt:lpstr>
      <vt:lpstr>How Flare works</vt:lpstr>
      <vt:lpstr>How Flare works</vt:lpstr>
      <vt:lpstr>How Flare works</vt:lpstr>
      <vt:lpstr>Flare - Learning</vt:lpstr>
      <vt:lpstr>Flare - Learning</vt:lpstr>
      <vt:lpstr>Flare - Learning</vt:lpstr>
      <vt:lpstr>Flare – During execution</vt:lpstr>
      <vt:lpstr>results</vt:lpstr>
      <vt:lpstr>datasets for Cen Depl</vt:lpstr>
      <vt:lpstr>datasets for Cen Depl</vt:lpstr>
      <vt:lpstr>datasets for Substation Depl</vt:lpstr>
      <vt:lpstr>results – Central Deployment</vt:lpstr>
      <vt:lpstr> results – Substation Deployment</vt:lpstr>
      <vt:lpstr>Comparison</vt:lpstr>
      <vt:lpstr>Comparison with other ml lgos</vt:lpstr>
      <vt:lpstr> Limitation of the proposed system</vt:lpstr>
      <vt:lpstr>Open research questions</vt:lpstr>
      <vt:lpstr>Literature</vt:lpstr>
      <vt:lpstr>Literature</vt:lpstr>
      <vt:lpstr>Literature</vt:lpstr>
      <vt:lpstr>End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ANDROID  Security</dc:title>
  <dc:creator>Babar</dc:creator>
  <cp:lastModifiedBy>butter-factory@outlook.com</cp:lastModifiedBy>
  <cp:revision>137</cp:revision>
  <dcterms:created xsi:type="dcterms:W3CDTF">2014-05-20T13:11:04Z</dcterms:created>
  <dcterms:modified xsi:type="dcterms:W3CDTF">2019-10-03T17:53:04Z</dcterms:modified>
</cp:coreProperties>
</file>