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1" r:id="rId2"/>
    <p:sldId id="274" r:id="rId3"/>
    <p:sldId id="298" r:id="rId4"/>
    <p:sldId id="342" r:id="rId5"/>
    <p:sldId id="297" r:id="rId6"/>
    <p:sldId id="286" r:id="rId7"/>
    <p:sldId id="330" r:id="rId8"/>
    <p:sldId id="287" r:id="rId9"/>
    <p:sldId id="292" r:id="rId10"/>
    <p:sldId id="312" r:id="rId11"/>
    <p:sldId id="310" r:id="rId12"/>
    <p:sldId id="320" r:id="rId13"/>
    <p:sldId id="303" r:id="rId14"/>
    <p:sldId id="334" r:id="rId15"/>
    <p:sldId id="335" r:id="rId16"/>
    <p:sldId id="332" r:id="rId17"/>
    <p:sldId id="328" r:id="rId18"/>
    <p:sldId id="331" r:id="rId19"/>
    <p:sldId id="304" r:id="rId20"/>
    <p:sldId id="307" r:id="rId21"/>
    <p:sldId id="343" r:id="rId22"/>
    <p:sldId id="309" r:id="rId23"/>
    <p:sldId id="318" r:id="rId24"/>
    <p:sldId id="329" r:id="rId25"/>
    <p:sldId id="301" r:id="rId26"/>
    <p:sldId id="336" r:id="rId27"/>
    <p:sldId id="339" r:id="rId28"/>
    <p:sldId id="337" r:id="rId29"/>
    <p:sldId id="338" r:id="rId30"/>
    <p:sldId id="340" r:id="rId31"/>
    <p:sldId id="341" r:id="rId32"/>
    <p:sldId id="276" r:id="rId33"/>
    <p:sldId id="316" r:id="rId34"/>
    <p:sldId id="327" r:id="rId35"/>
    <p:sldId id="322" r:id="rId36"/>
    <p:sldId id="323" r:id="rId37"/>
    <p:sldId id="313" r:id="rId38"/>
    <p:sldId id="314" r:id="rId39"/>
    <p:sldId id="319" r:id="rId40"/>
    <p:sldId id="315" r:id="rId41"/>
    <p:sldId id="325" r:id="rId42"/>
    <p:sldId id="324" r:id="rId43"/>
    <p:sldId id="2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D1"/>
    <a:srgbClr val="00668A"/>
    <a:srgbClr val="9EACC2"/>
    <a:srgbClr val="262F3D"/>
    <a:srgbClr val="8DAFE1"/>
    <a:srgbClr val="A2B7D0"/>
    <a:srgbClr val="92E5F1"/>
    <a:srgbClr val="88A8D9"/>
    <a:srgbClr val="A5BEDE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7" autoAdjust="0"/>
    <p:restoredTop sz="82562" autoAdjust="0"/>
  </p:normalViewPr>
  <p:slideViewPr>
    <p:cSldViewPr>
      <p:cViewPr>
        <p:scale>
          <a:sx n="44" d="100"/>
          <a:sy n="44" d="100"/>
        </p:scale>
        <p:origin x="216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23E49-6659-4DC3-A630-B9D014FEFD4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1243-FE24-4672-8D35-324A0A46B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C0C6-F47D-445E-90FD-EB955DB7D158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11D1E-6951-48B6-99BC-1FFAE39281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3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9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6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PHD research work “Developing Reliable Anomaly Detection System for Critical Hosts: A Proactive Defense Paradigm”, 2018, The University of New South Wales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Lagrange,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Fauvel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Grizonnet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“Large-scale feature selection with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the classification of high dimensional remote sensing images,” IEEE Transactions on Computational Imaging, vol. 3, no. 2, pp. 230–242, 2017.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 P. Queiroz, F. C. M. Rodrigues, J. P. P. Gomes, F. T. Brito, I. C. Chaves, M. R. P. Paula, M. R. Salvador, and J. C. Machado, “A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detection method for hard disk drives based on mixture of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nonparametric statistics,” IEEE Transactions on Industrial Informatics, vol. 13, no. 2, pp. 542–550,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P. Liu, O. F.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Beyca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K.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Z. J. Kong, and S. T.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Bukkapatnam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Dirichlet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real-time monitoring and their application to chemical mechanical planarization,” IEEE Transactions on Automation Science and Engineering, vol. 14, no. 1, pp. 208–221,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B. Johnston and A. M. Peter, “Variable star signature classification using slotted symbolic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modeling,” New Astronomy, </a:t>
            </a:r>
            <a:r>
              <a: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vol. 50, pp. 1–11, 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7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51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6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2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5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err="1"/>
              <a:t>Uttam</a:t>
            </a:r>
            <a:r>
              <a:rPr lang="en-US" sz="1200" dirty="0"/>
              <a:t> </a:t>
            </a:r>
            <a:r>
              <a:rPr lang="en-US" sz="1200" dirty="0" err="1"/>
              <a:t>Adhikari</a:t>
            </a:r>
            <a:r>
              <a:rPr lang="en-US" sz="1200" dirty="0"/>
              <a:t>, “Event and intrusion detection systems for cyber-physical power systems”, Ph.D. dissertation, Mississippi State University, August 2015.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Pan, </a:t>
            </a:r>
            <a:r>
              <a:rPr lang="en-US" dirty="0" err="1"/>
              <a:t>Shengyi</a:t>
            </a:r>
            <a:r>
              <a:rPr lang="en-US" dirty="0"/>
              <a:t>, Thomas H. Morris, and </a:t>
            </a:r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Adhikari</a:t>
            </a:r>
            <a:r>
              <a:rPr lang="en-US" dirty="0"/>
              <a:t>. "A Specification-based Intrusion Detection Framework for Cyber-physical Environment in Electric Power System." IJ Network Security 17, no. 2(2015): 174-188.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PHD research work “Developing Reliable Anomaly Detection System for Critical Hosts: A Proactive Defense Paradigm”, 2018, The University of New South Wales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Lagrange,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Fauvel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Grizonnet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“Large-scale feature selection with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the classification of high dimensional remote sensing images,” IEEE Transactions on Computational Imaging, vol. 3, no. 2, pp. 230–242, 2017.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 P. Queiroz, F. C. M. Rodrigues, J. P. P. Gomes, F. T. Brito, I. C. Chaves, M. R. P. Paula, M. R. Salvador, and J. C. Machado, “A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detection method for hard disk drives based on mixture of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nonparametric statistics,” IEEE Transactions on Industrial Informatics, vol. 13, no. 2, pp. 542–550,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P. Liu, O. F.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Beyca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K.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Z. J. Kong, and S. T.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Bukkapatnam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Dirichlet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real-time monitoring and their application to chemical mechanical planarization,” IEEE Transactions on Automation Science and Engineering, vol. 14, no. 1, pp. 208–221,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B. Johnston and A. M. Peter, “Variable star signature classification using slotted symbolic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modeling,” New Astronomy, </a:t>
            </a:r>
            <a:r>
              <a: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vol. 50, pp. 1–11, 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PHD research work “Developing Reliable Anomaly Detection System for Critical Hosts: A Proactive Defense Paradigm”, 2018, The University of New South Wales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Lagrange,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Fauvel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Grizonnet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“Large-scale feature selection with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the classification of high dimensional remote sensing images,” IEEE Transactions on Computational Imaging, vol. 3, no. 2, pp. 230–242, 2017.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 P. Queiroz, F. C. M. Rodrigues, J. P. P. Gomes, F. T. Brito, I. C. Chaves, M. R. P. Paula, M. R. Salvador, and J. C. Machado, “A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detection method for hard disk drives based on mixture of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nonparametric statistics,” IEEE Transactions on Industrial Informatics, vol. 13, no. 2, pp. 542–550,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P. Liu, O. F.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Beyca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K.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Z. J. Kong, and S. T.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Bukkapatnam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Dirichlet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real-time monitoring and their application to chemical mechanical planarization,” IEEE Transactions on Automation Science and Engineering, vol. 14, no. 1, pp. 208–221,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B. Johnston and A. M. Peter, “Variable star signature classification using slotted symbolic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modeling,” New Astronomy, </a:t>
            </a:r>
            <a:r>
              <a: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vol. 50, pp. 1–11, 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PHD research work “Developing Reliable Anomaly Detection System for Critical Hosts: A Proactive Defense Paradigm”, 2018, The University of New South Wales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Lagrange,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Fauvel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Grizonnet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“Large-scale feature selection with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the classification of high dimensional remote sensing images,” IEEE Transactions on Computational Imaging, vol. 3, no. 2, pp. 230–242, 2017.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 P. Queiroz, F. C. M. Rodrigues, J. P. P. Gomes, F. T. Brito, I. C. Chaves, M. R. P. Paula, M. R. Salvador, and J. C. Machado, “A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detection method for hard disk drives based on mixture of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nonparametric statistics,” IEEE Transactions on Industrial Informatics, vol. 13, no. 2, pp. 542–550,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P. Liu, O. F.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Beyca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K.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Z. J. Kong, and S. T.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Bukkapatnam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Dirichlet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mixture models for real-time monitoring and their application to chemical mechanical planarization,” IEEE Transactions on Automation Science and Engineering, vol. 14, no. 1, pp. 208–221,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B. Johnston and A. M. Peter, “Variable star signature classification using slotted symbolic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modeling,” New Astronomy, </a:t>
            </a:r>
            <a:r>
              <a: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vol. 50, pp. 1–11, 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Waqas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Haider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“Developing Reliable Anomaly Detection System for Critical Hosts: A Proactive Defense Paradigm”, UNSW, 2018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11D1E-6951-48B6-99BC-1FFAE39281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6ED7-2800-4331-9EA2-4E242DA46DF4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645E-51B2-4C59-AB03-8E9E534C37C9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FB03-60BB-431A-BDA3-B30CA34DA197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2E6D-D3C6-4E9A-980D-96F2AF3E5B90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1E38-AF48-402C-BE6A-86C66BB306EC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8267-F082-40E2-99CA-63770AB39BD8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BDCE-BFC2-4AEC-9254-EE813D688D63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F3A1-D86A-4B12-A675-ADAF65CDEB70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AC3C-FE3F-4CF1-86E8-A1E876862156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EE98-CC0B-4917-A855-369A0406AC8B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57A-E14F-46C9-867C-BDDF659007DF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1035-32CE-436E-BBD5-0F128261A472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5" Type="http://schemas.openxmlformats.org/officeDocument/2006/relationships/image" Target="../media/image32.png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8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/>
          <p:cNvSpPr/>
          <p:nvPr/>
        </p:nvSpPr>
        <p:spPr>
          <a:xfrm>
            <a:off x="0" y="0"/>
            <a:ext cx="9144000" cy="6858000"/>
          </a:xfrm>
          <a:prstGeom prst="halfFrame">
            <a:avLst>
              <a:gd name="adj1" fmla="val 11940"/>
              <a:gd name="adj2" fmla="val 9880"/>
            </a:avLst>
          </a:prstGeom>
          <a:solidFill>
            <a:srgbClr val="38485A"/>
          </a:solidFill>
          <a:ln w="22225" cap="rnd">
            <a:solidFill>
              <a:srgbClr val="7E95A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>
            <a:off x="0" y="0"/>
            <a:ext cx="8763000" cy="6629400"/>
          </a:xfrm>
          <a:prstGeom prst="halfFrame">
            <a:avLst>
              <a:gd name="adj1" fmla="val 9819"/>
              <a:gd name="adj2" fmla="val 8240"/>
            </a:avLst>
          </a:prstGeom>
          <a:solidFill>
            <a:srgbClr val="38485A"/>
          </a:solidFill>
          <a:ln w="22225" cap="rnd">
            <a:solidFill>
              <a:srgbClr val="7E95A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895600" cy="365125"/>
          </a:xfrm>
        </p:spPr>
        <p:txBody>
          <a:bodyPr/>
          <a:lstStyle/>
          <a:p>
            <a:fld id="{F6B1CCAA-50D8-4D26-8E68-52F5BEC43CA9}" type="datetime2">
              <a:rPr lang="en-US" sz="1600" smtClean="0">
                <a:solidFill>
                  <a:srgbClr val="38485A"/>
                </a:solidFill>
              </a:rPr>
              <a:pPr/>
              <a:t>Thursday, September 12, 2019</a:t>
            </a:fld>
            <a:endParaRPr lang="en-US" sz="1600" dirty="0">
              <a:solidFill>
                <a:srgbClr val="38485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>
                <a:solidFill>
                  <a:srgbClr val="38485A"/>
                </a:solidFill>
              </a:rPr>
              <a:pPr/>
              <a:t>1</a:t>
            </a:fld>
            <a:endParaRPr lang="en-US" sz="1600" dirty="0">
              <a:solidFill>
                <a:srgbClr val="3848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124200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16A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Che" pitchFamily="49" charset="-127"/>
                <a:ea typeface="GulimChe" pitchFamily="49" charset="-127"/>
                <a:cs typeface="Simplified Arabic Fixed" pitchFamily="49" charset="-78"/>
              </a:rPr>
              <a:t>Flare</a:t>
            </a:r>
          </a:p>
        </p:txBody>
      </p:sp>
      <p:sp>
        <p:nvSpPr>
          <p:cNvPr id="16" name="Half Frame 15"/>
          <p:cNvSpPr/>
          <p:nvPr/>
        </p:nvSpPr>
        <p:spPr>
          <a:xfrm>
            <a:off x="0" y="0"/>
            <a:ext cx="8534400" cy="6400800"/>
          </a:xfrm>
          <a:prstGeom prst="halfFrame">
            <a:avLst>
              <a:gd name="adj1" fmla="val 7712"/>
              <a:gd name="adj2" fmla="val 6380"/>
            </a:avLst>
          </a:prstGeom>
          <a:solidFill>
            <a:srgbClr val="38485A"/>
          </a:solidFill>
          <a:ln w="22225" cap="rnd">
            <a:solidFill>
              <a:srgbClr val="7E95A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06900"/>
            <a:ext cx="8229599" cy="1460500"/>
          </a:xfrm>
          <a:solidFill>
            <a:srgbClr val="38485A"/>
          </a:solidFill>
        </p:spPr>
        <p:txBody>
          <a:bodyPr>
            <a:noAutofit/>
          </a:bodyPr>
          <a:lstStyle/>
          <a:p>
            <a:pPr algn="r"/>
            <a:r>
              <a:rPr lang="en-US" sz="1800" kern="0" cap="small" dirty="0">
                <a:solidFill>
                  <a:srgbClr val="FDE2CB"/>
                </a:solidFill>
                <a:latin typeface="Corbel" pitchFamily="34" charset="0"/>
                <a:ea typeface="Arial Unicode MS" pitchFamily="34" charset="-128"/>
                <a:cs typeface="Consolas" pitchFamily="49" charset="0"/>
              </a:rPr>
              <a:t>“</a:t>
            </a:r>
            <a:r>
              <a:rPr lang="en-US" sz="2400" b="0" kern="0" cap="small" dirty="0">
                <a:solidFill>
                  <a:srgbClr val="FDE2CB"/>
                </a:solidFill>
                <a:latin typeface="Corbel" pitchFamily="34" charset="0"/>
                <a:ea typeface="Arial Unicode MS" pitchFamily="34" charset="-128"/>
                <a:cs typeface="Utsaah" pitchFamily="34" charset="0"/>
              </a:rPr>
              <a:t>A light weight event and intrusion detection system for cyber physical electrical power system</a:t>
            </a:r>
            <a:r>
              <a:rPr lang="en-US" sz="1800" kern="0" cap="small" dirty="0">
                <a:solidFill>
                  <a:srgbClr val="FDE2CB"/>
                </a:solidFill>
                <a:latin typeface="Corbel" pitchFamily="34" charset="0"/>
                <a:ea typeface="Arial Unicode MS" pitchFamily="34" charset="-128"/>
                <a:cs typeface="Consolas" pitchFamily="49" charset="0"/>
              </a:rPr>
              <a:t>”</a:t>
            </a:r>
            <a:br>
              <a:rPr lang="en-US" sz="2000" cap="small" dirty="0">
                <a:solidFill>
                  <a:schemeClr val="bg1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</a:br>
            <a:br>
              <a:rPr lang="en-US" sz="2000" cap="small" dirty="0">
                <a:solidFill>
                  <a:schemeClr val="bg1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400" cap="small" dirty="0">
                <a:solidFill>
                  <a:schemeClr val="bg1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Abdul Wahab</a:t>
            </a:r>
          </a:p>
        </p:txBody>
      </p:sp>
      <p:pic>
        <p:nvPicPr>
          <p:cNvPr id="1028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7362" y="990600"/>
            <a:ext cx="2178838" cy="2633663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</p:pic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14400"/>
            <a:ext cx="2178838" cy="2633663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</p:pic>
      <p:sp>
        <p:nvSpPr>
          <p:cNvPr id="17" name="Half Frame 16"/>
          <p:cNvSpPr/>
          <p:nvPr/>
        </p:nvSpPr>
        <p:spPr>
          <a:xfrm>
            <a:off x="0" y="0"/>
            <a:ext cx="8305800" cy="6172200"/>
          </a:xfrm>
          <a:prstGeom prst="halfFrame">
            <a:avLst>
              <a:gd name="adj1" fmla="val 5742"/>
              <a:gd name="adj2" fmla="val 4410"/>
            </a:avLst>
          </a:prstGeom>
          <a:solidFill>
            <a:srgbClr val="38485A"/>
          </a:solidFill>
          <a:ln w="22225" cap="rnd">
            <a:solidFill>
              <a:srgbClr val="7E95A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>
            <a:off x="0" y="0"/>
            <a:ext cx="8077200" cy="6019800"/>
          </a:xfrm>
          <a:prstGeom prst="halfFrame">
            <a:avLst>
              <a:gd name="adj1" fmla="val 3647"/>
              <a:gd name="adj2" fmla="val 2315"/>
            </a:avLst>
          </a:prstGeom>
          <a:solidFill>
            <a:srgbClr val="38485A"/>
          </a:solidFill>
          <a:ln w="22225" cap="rnd">
            <a:solidFill>
              <a:srgbClr val="7E95A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0"/>
            <a:ext cx="990600" cy="1242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27000">
              <a:srgbClr val="4A5F76">
                <a:alpha val="98000"/>
              </a:srgbClr>
            </a:glo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078313"/>
          </a:xfrm>
          <a:prstGeom prst="rect">
            <a:avLst/>
          </a:prstGeom>
          <a:solidFill>
            <a:srgbClr val="F7F6E5">
              <a:alpha val="91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62" name="AutoShape 2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8487" y="4074238"/>
            <a:ext cx="63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small" spc="100" normalizeH="1" dirty="0">
                <a:latin typeface="Lucida Sans Unicode" pitchFamily="34" charset="0"/>
                <a:cs typeface="Lucida Sans Unicode" pitchFamily="34" charset="0"/>
              </a:rPr>
              <a:t>Relay</a:t>
            </a:r>
          </a:p>
        </p:txBody>
      </p:sp>
      <p:cxnSp>
        <p:nvCxnSpPr>
          <p:cNvPr id="31" name="Elbow Connector 30"/>
          <p:cNvCxnSpPr>
            <a:cxnSpLocks/>
            <a:endCxn id="74" idx="1"/>
          </p:cNvCxnSpPr>
          <p:nvPr/>
        </p:nvCxnSpPr>
        <p:spPr>
          <a:xfrm>
            <a:off x="1291975" y="3670127"/>
            <a:ext cx="2089728" cy="123914"/>
          </a:xfrm>
          <a:prstGeom prst="bentConnector3">
            <a:avLst>
              <a:gd name="adj1" fmla="val 50000"/>
            </a:avLst>
          </a:prstGeom>
          <a:ln w="63500" cap="flat">
            <a:gradFill>
              <a:gsLst>
                <a:gs pos="5000">
                  <a:schemeClr val="bg2">
                    <a:lumMod val="50000"/>
                  </a:schemeClr>
                </a:gs>
                <a:gs pos="54000">
                  <a:schemeClr val="bg2">
                    <a:lumMod val="90000"/>
                  </a:schemeClr>
                </a:gs>
                <a:gs pos="99000">
                  <a:schemeClr val="bg2">
                    <a:lumMod val="10000"/>
                  </a:schemeClr>
                </a:gs>
              </a:gsLst>
              <a:lin ang="5400000" scaled="0"/>
            </a:gradFill>
            <a:bevel/>
            <a:tailEnd type="oval" w="sm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cxnSpLocks/>
            <a:stCxn id="14" idx="9"/>
            <a:endCxn id="74" idx="2"/>
          </p:cNvCxnSpPr>
          <p:nvPr/>
        </p:nvCxnSpPr>
        <p:spPr>
          <a:xfrm flipV="1">
            <a:off x="1276418" y="4060741"/>
            <a:ext cx="2509934" cy="1075950"/>
          </a:xfrm>
          <a:prstGeom prst="bentConnector2">
            <a:avLst/>
          </a:prstGeom>
          <a:ln w="63500" cap="flat">
            <a:gradFill>
              <a:gsLst>
                <a:gs pos="5000">
                  <a:schemeClr val="accent5">
                    <a:lumMod val="75000"/>
                  </a:schemeClr>
                </a:gs>
                <a:gs pos="54000">
                  <a:schemeClr val="accent5">
                    <a:lumMod val="5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bevel/>
            <a:tailEnd type="oval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7200" y="1324596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cap="small" spc="100" normalizeH="1" dirty="0" err="1">
                <a:latin typeface="Lucida Sans Unicode" pitchFamily="34" charset="0"/>
                <a:cs typeface="Lucida Sans Unicode" pitchFamily="34" charset="0"/>
              </a:rPr>
              <a:t>Phasor</a:t>
            </a:r>
            <a:r>
              <a:rPr lang="en-US" sz="1200" cap="small" spc="100" normalizeH="1" dirty="0">
                <a:latin typeface="Lucida Sans Unicode" pitchFamily="34" charset="0"/>
                <a:cs typeface="Lucida Sans Unicode" pitchFamily="34" charset="0"/>
              </a:rPr>
              <a:t> measurement unit</a:t>
            </a:r>
          </a:p>
        </p:txBody>
      </p:sp>
      <p:sp>
        <p:nvSpPr>
          <p:cNvPr id="84" name="server"/>
          <p:cNvSpPr>
            <a:spLocks noEditPoints="1" noChangeArrowheads="1"/>
          </p:cNvSpPr>
          <p:nvPr/>
        </p:nvSpPr>
        <p:spPr bwMode="auto">
          <a:xfrm>
            <a:off x="578487" y="1712175"/>
            <a:ext cx="689284" cy="734061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1" name="Elbow Connector 110"/>
          <p:cNvCxnSpPr>
            <a:cxnSpLocks/>
            <a:stCxn id="84" idx="2"/>
            <a:endCxn id="74" idx="0"/>
          </p:cNvCxnSpPr>
          <p:nvPr/>
        </p:nvCxnSpPr>
        <p:spPr>
          <a:xfrm>
            <a:off x="1267771" y="1712175"/>
            <a:ext cx="2518581" cy="1815166"/>
          </a:xfrm>
          <a:prstGeom prst="bentConnector2">
            <a:avLst/>
          </a:prstGeom>
          <a:ln w="63500" cap="flat">
            <a:gradFill>
              <a:gsLst>
                <a:gs pos="5000">
                  <a:schemeClr val="tx1">
                    <a:lumMod val="50000"/>
                    <a:lumOff val="50000"/>
                  </a:schemeClr>
                </a:gs>
                <a:gs pos="68000">
                  <a:srgbClr val="808080"/>
                </a:gs>
                <a:gs pos="54000">
                  <a:schemeClr val="bg1">
                    <a:lumMod val="65000"/>
                  </a:schemeClr>
                </a:gs>
                <a:gs pos="99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bevel/>
            <a:tailEnd type="oval" w="sm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odem"/>
          <p:cNvSpPr>
            <a:spLocks noEditPoints="1" noChangeArrowheads="1"/>
          </p:cNvSpPr>
          <p:nvPr/>
        </p:nvSpPr>
        <p:spPr bwMode="auto">
          <a:xfrm>
            <a:off x="569839" y="4853566"/>
            <a:ext cx="706579" cy="4572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9000">
                <a:schemeClr val="accent5">
                  <a:lumMod val="40000"/>
                  <a:lumOff val="60000"/>
                </a:schemeClr>
              </a:gs>
              <a:gs pos="36000">
                <a:schemeClr val="accent5">
                  <a:lumMod val="60000"/>
                  <a:lumOff val="40000"/>
                </a:schemeClr>
              </a:gs>
              <a:gs pos="61000">
                <a:schemeClr val="accent5">
                  <a:lumMod val="60000"/>
                  <a:lumOff val="40000"/>
                </a:schemeClr>
              </a:gs>
              <a:gs pos="82001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glow rad="228600">
              <a:schemeClr val="accent4">
                <a:lumMod val="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i="1" cap="small" dirty="0">
              <a:latin typeface="Corbel" pitchFamily="34" charset="0"/>
              <a:cs typeface="Lucida Sans Unicode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89302" y="1828964"/>
            <a:ext cx="1716396" cy="1581587"/>
          </a:xfrm>
          <a:prstGeom prst="rect">
            <a:avLst/>
          </a:prstGeom>
          <a:solidFill>
            <a:schemeClr val="accent6">
              <a:lumMod val="40000"/>
              <a:lumOff val="60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cap="small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28 x Measurements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Current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Voltage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Magnitude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Impedance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Frequency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3780" y="55703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cap="small" spc="100" normalizeH="1" dirty="0">
                <a:latin typeface="Lucida Sans Unicode" pitchFamily="34" charset="0"/>
                <a:cs typeface="Lucida Sans Unicode" pitchFamily="34" charset="0"/>
              </a:rPr>
              <a:t>snort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470684" y="5436340"/>
            <a:ext cx="1198981" cy="679177"/>
          </a:xfrm>
          <a:prstGeom prst="rect">
            <a:avLst/>
          </a:prstGeom>
          <a:solidFill>
            <a:schemeClr val="accent5">
              <a:lumMod val="40000"/>
              <a:lumOff val="60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50" b="1" cap="small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Snort Log 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sz="1050" b="1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sz="1050" b="1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524000" y="3949778"/>
            <a:ext cx="1145665" cy="675698"/>
          </a:xfrm>
          <a:prstGeom prst="rect">
            <a:avLst/>
          </a:prstGeom>
          <a:solidFill>
            <a:schemeClr val="bg2">
              <a:lumMod val="75000"/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50" b="1" cap="small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Relay Status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sz="105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sz="105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</a:p>
        </p:txBody>
      </p:sp>
      <p:pic>
        <p:nvPicPr>
          <p:cNvPr id="1033" name="Picture 9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05" y="1445688"/>
            <a:ext cx="794805" cy="754365"/>
          </a:xfrm>
          <a:prstGeom prst="rect">
            <a:avLst/>
          </a:prstGeom>
          <a:noFill/>
        </p:spPr>
      </p:pic>
      <p:cxnSp>
        <p:nvCxnSpPr>
          <p:cNvPr id="145" name="Elbow Connector 144"/>
          <p:cNvCxnSpPr>
            <a:cxnSpLocks/>
            <a:stCxn id="1033" idx="1"/>
            <a:endCxn id="74" idx="3"/>
          </p:cNvCxnSpPr>
          <p:nvPr/>
        </p:nvCxnSpPr>
        <p:spPr>
          <a:xfrm rot="10800000" flipV="1">
            <a:off x="4191001" y="1822871"/>
            <a:ext cx="1271905" cy="1971170"/>
          </a:xfrm>
          <a:prstGeom prst="bentConnector3">
            <a:avLst>
              <a:gd name="adj1" fmla="val 50000"/>
            </a:avLst>
          </a:prstGeom>
          <a:ln w="63500" cap="flat">
            <a:gradFill>
              <a:gsLst>
                <a:gs pos="0">
                  <a:srgbClr val="A5BEDE"/>
                </a:gs>
                <a:gs pos="46000">
                  <a:srgbClr val="262F3D"/>
                </a:gs>
                <a:gs pos="100000">
                  <a:srgbClr val="88A8D9"/>
                </a:gs>
              </a:gsLst>
              <a:lin ang="5400000" scaled="0"/>
            </a:gradFill>
            <a:bevel/>
            <a:tailEnd type="oval" w="sm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C:\Users\Butter Factory\AppData\Local\Microsoft\Windows\Temporary Internet Files\Content.IE5\MHI7XRA2\1280px-Raspberry_Pi_B+_illustration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703" y="3527341"/>
            <a:ext cx="809297" cy="53340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2" name="TextBox 151"/>
          <p:cNvSpPr txBox="1"/>
          <p:nvPr/>
        </p:nvSpPr>
        <p:spPr>
          <a:xfrm>
            <a:off x="5058638" y="1191468"/>
            <a:ext cx="132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cap="small" spc="100" normalizeH="1" dirty="0">
                <a:latin typeface="Lucida Sans Unicode" pitchFamily="34" charset="0"/>
                <a:cs typeface="Lucida Sans Unicode" pitchFamily="34" charset="0"/>
              </a:rPr>
              <a:t>control room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448210" y="1549455"/>
            <a:ext cx="1823336" cy="675698"/>
          </a:xfrm>
          <a:prstGeom prst="rect">
            <a:avLst/>
          </a:prstGeom>
          <a:solidFill>
            <a:srgbClr val="A2B7D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50" b="1" cap="small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Room SW Log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sz="105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en-US" sz="1050" cap="small" spc="110" dirty="0">
                <a:solidFill>
                  <a:srgbClr val="38485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FALSE</a:t>
            </a:r>
          </a:p>
        </p:txBody>
      </p:sp>
      <p:cxnSp>
        <p:nvCxnSpPr>
          <p:cNvPr id="156" name="Shape 18"/>
          <p:cNvCxnSpPr>
            <a:stCxn id="158" idx="3"/>
            <a:endCxn id="179" idx="2"/>
          </p:cNvCxnSpPr>
          <p:nvPr/>
        </p:nvCxnSpPr>
        <p:spPr>
          <a:xfrm flipV="1">
            <a:off x="7781710" y="4157951"/>
            <a:ext cx="413636" cy="755659"/>
          </a:xfrm>
          <a:prstGeom prst="bentConnector2">
            <a:avLst/>
          </a:prstGeom>
          <a:ln w="63500" cap="sq" cmpd="sng">
            <a:solidFill>
              <a:srgbClr val="C00000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75"/>
          <p:cNvGrpSpPr/>
          <p:nvPr/>
        </p:nvGrpSpPr>
        <p:grpSpPr>
          <a:xfrm>
            <a:off x="4733710" y="3992094"/>
            <a:ext cx="3048000" cy="1843031"/>
            <a:chOff x="4267200" y="1981200"/>
            <a:chExt cx="4876800" cy="2133600"/>
          </a:xfrm>
        </p:grpSpPr>
        <p:sp>
          <p:nvSpPr>
            <p:cNvPr id="158" name="Rounded Rectangle 157"/>
            <p:cNvSpPr/>
            <p:nvPr/>
          </p:nvSpPr>
          <p:spPr>
            <a:xfrm>
              <a:off x="4267200" y="1981200"/>
              <a:ext cx="4876800" cy="21336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bliqueBottomLeft">
                <a:rot lat="19199976" lon="0" rev="0"/>
              </a:camera>
              <a:lightRig rig="soft" dir="t"/>
            </a:scene3d>
            <a:sp3d prstMaterial="metal">
              <a:bevelT prst="slope"/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</a:endParaRPr>
            </a:p>
          </p:txBody>
        </p:sp>
        <p:pic>
          <p:nvPicPr>
            <p:cNvPr id="159" name="Picture 5" descr="C:\Users\Butter Factory\Downloads\1_e2MXyQCS28jQghVLZumLs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0" y="2514600"/>
              <a:ext cx="762000" cy="914400"/>
            </a:xfrm>
            <a:prstGeom prst="rect">
              <a:avLst/>
            </a:prstGeom>
            <a:noFill/>
          </p:spPr>
        </p:pic>
        <p:grpSp>
          <p:nvGrpSpPr>
            <p:cNvPr id="160" name="Group 6"/>
            <p:cNvGrpSpPr>
              <a:grpSpLocks/>
            </p:cNvGrpSpPr>
            <p:nvPr/>
          </p:nvGrpSpPr>
          <p:grpSpPr bwMode="auto">
            <a:xfrm>
              <a:off x="4953000" y="3048000"/>
              <a:ext cx="457200" cy="457200"/>
              <a:chOff x="1632" y="1248"/>
              <a:chExt cx="2682" cy="2286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76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77" name="AutoShape 8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78" name="AutoShape 9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/>
              </a:p>
            </p:txBody>
          </p:sp>
        </p:grpSp>
        <p:pic>
          <p:nvPicPr>
            <p:cNvPr id="16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4557706">
              <a:off x="6407571" y="2937485"/>
              <a:ext cx="1004293" cy="169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91400" y="2743200"/>
              <a:ext cx="381000" cy="609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3" name="Cube 162"/>
            <p:cNvSpPr/>
            <p:nvPr/>
          </p:nvSpPr>
          <p:spPr>
            <a:xfrm>
              <a:off x="8229600" y="2667000"/>
              <a:ext cx="685800" cy="838200"/>
            </a:xfrm>
            <a:prstGeom prst="cube">
              <a:avLst/>
            </a:prstGeom>
            <a:solidFill>
              <a:srgbClr val="FF0000">
                <a:alpha val="34000"/>
              </a:srgbClr>
            </a:solidFill>
            <a:ln>
              <a:solidFill>
                <a:srgbClr val="7E95AE">
                  <a:alpha val="23000"/>
                </a:srgbClr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4557706">
              <a:off x="3922612" y="3003549"/>
              <a:ext cx="1161184" cy="19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" name="Picture 4" descr="C:\Users\Butter Factory\AppData\Local\Microsoft\Windows\Temporary Internet Files\Content.IE5\DPRG0KXF\firework[1]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53400" y="2682240"/>
              <a:ext cx="685800" cy="822960"/>
            </a:xfrm>
            <a:prstGeom prst="rect">
              <a:avLst/>
            </a:prstGeom>
            <a:noFill/>
            <a:scene3d>
              <a:camera prst="perspectiveRelaxedModerately"/>
              <a:lightRig rig="threePt" dir="t"/>
            </a:scene3d>
          </p:spPr>
        </p:pic>
        <p:cxnSp>
          <p:nvCxnSpPr>
            <p:cNvPr id="166" name="Straight Connector 165"/>
            <p:cNvCxnSpPr/>
            <p:nvPr/>
          </p:nvCxnSpPr>
          <p:spPr>
            <a:xfrm>
              <a:off x="4495800" y="2438400"/>
              <a:ext cx="381000" cy="13716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410200" y="2438400"/>
              <a:ext cx="381000" cy="12954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477000" y="2438400"/>
              <a:ext cx="381000" cy="12954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7010400" y="2438400"/>
              <a:ext cx="381000" cy="13716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7772400" y="2438400"/>
              <a:ext cx="381000" cy="129540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ight Arrow 170"/>
            <p:cNvSpPr/>
            <p:nvPr/>
          </p:nvSpPr>
          <p:spPr>
            <a:xfrm>
              <a:off x="7848600" y="2819400"/>
              <a:ext cx="228600" cy="5334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  <a:alpha val="81000"/>
                </a:schemeClr>
              </a:solidFill>
            </a:ln>
            <a:scene3d>
              <a:camera prst="orthographicFront">
                <a:rot lat="21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ight Arrow 171"/>
            <p:cNvSpPr/>
            <p:nvPr/>
          </p:nvSpPr>
          <p:spPr>
            <a:xfrm>
              <a:off x="7086600" y="2895600"/>
              <a:ext cx="304800" cy="3048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  <a:alpha val="70000"/>
                </a:schemeClr>
              </a:solidFill>
            </a:ln>
            <a:scene3d>
              <a:camera prst="orthographicFront">
                <a:rot lat="21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ight Arrow 172"/>
            <p:cNvSpPr/>
            <p:nvPr/>
          </p:nvSpPr>
          <p:spPr>
            <a:xfrm>
              <a:off x="6477000" y="2895600"/>
              <a:ext cx="304800" cy="3048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  <a:alpha val="70000"/>
                </a:schemeClr>
              </a:solidFill>
            </a:ln>
            <a:scene3d>
              <a:camera prst="orthographicFront">
                <a:rot lat="21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ight Arrow 173"/>
            <p:cNvSpPr/>
            <p:nvPr/>
          </p:nvSpPr>
          <p:spPr>
            <a:xfrm>
              <a:off x="5410200" y="2895600"/>
              <a:ext cx="304800" cy="3048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  <a:alpha val="70000"/>
                </a:schemeClr>
              </a:solidFill>
            </a:ln>
            <a:scene3d>
              <a:camera prst="orthographicFront">
                <a:rot lat="21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ight Arrow 174"/>
            <p:cNvSpPr/>
            <p:nvPr/>
          </p:nvSpPr>
          <p:spPr>
            <a:xfrm>
              <a:off x="4648200" y="2895600"/>
              <a:ext cx="304800" cy="3048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  <a:alpha val="70000"/>
                </a:schemeClr>
              </a:solidFill>
            </a:ln>
            <a:scene3d>
              <a:camera prst="orthographicFront">
                <a:rot lat="21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Vertical Scroll 178"/>
          <p:cNvSpPr/>
          <p:nvPr/>
        </p:nvSpPr>
        <p:spPr>
          <a:xfrm>
            <a:off x="7733782" y="3543437"/>
            <a:ext cx="923128" cy="614514"/>
          </a:xfrm>
          <a:prstGeom prst="vertic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Alert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C8B96-156C-4FD6-865F-2D58DE095B7F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Overview</a:t>
            </a:r>
            <a:r>
              <a:rPr lang="en-US" sz="4400" i="1" cap="small" dirty="0">
                <a:solidFill>
                  <a:srgbClr val="F3F2E9"/>
                </a:solidFill>
              </a:rPr>
              <a:t> </a:t>
            </a:r>
            <a:r>
              <a:rPr lang="en-US" sz="3200" i="1" cap="small" dirty="0">
                <a:solidFill>
                  <a:srgbClr val="F3F2E9"/>
                </a:solidFill>
              </a:rPr>
              <a:t>cont.</a:t>
            </a:r>
            <a:endParaRPr lang="en-US" sz="3200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664788D6-633C-4344-8EA4-38EC1CF4F5CB}"/>
              </a:ext>
            </a:extLst>
          </p:cNvPr>
          <p:cNvSpPr/>
          <p:nvPr/>
        </p:nvSpPr>
        <p:spPr>
          <a:xfrm flipV="1">
            <a:off x="4191000" y="4054917"/>
            <a:ext cx="4080546" cy="1964883"/>
          </a:xfrm>
          <a:prstGeom prst="wedgeEllipseCallout">
            <a:avLst>
              <a:gd name="adj1" fmla="val -56591"/>
              <a:gd name="adj2" fmla="val 58573"/>
            </a:avLst>
          </a:prstGeom>
          <a:solidFill>
            <a:srgbClr val="018543">
              <a:alpha val="10000"/>
            </a:srgbClr>
          </a:solidFill>
          <a:ln>
            <a:solidFill>
              <a:srgbClr val="008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modem">
            <a:extLst>
              <a:ext uri="{FF2B5EF4-FFF2-40B4-BE49-F238E27FC236}">
                <a16:creationId xmlns:a16="http://schemas.microsoft.com/office/drawing/2014/main" id="{168EDB0D-4E6D-4354-8F26-8B439C566033}"/>
              </a:ext>
            </a:extLst>
          </p:cNvPr>
          <p:cNvSpPr>
            <a:spLocks noEditPoints="1" noChangeArrowheads="1"/>
          </p:cNvSpPr>
          <p:nvPr/>
        </p:nvSpPr>
        <p:spPr bwMode="auto">
          <a:xfrm flipH="1">
            <a:off x="588821" y="3429000"/>
            <a:ext cx="706579" cy="4572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19000">
                <a:schemeClr val="bg2">
                  <a:lumMod val="75000"/>
                </a:schemeClr>
              </a:gs>
              <a:gs pos="36000">
                <a:schemeClr val="bg2">
                  <a:lumMod val="50000"/>
                </a:schemeClr>
              </a:gs>
              <a:gs pos="61000">
                <a:schemeClr val="bg2">
                  <a:lumMod val="50000"/>
                </a:schemeClr>
              </a:gs>
              <a:gs pos="82001">
                <a:schemeClr val="bg2">
                  <a:lumMod val="25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glow rad="228600">
              <a:schemeClr val="accent4">
                <a:lumMod val="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i="1" cap="small" dirty="0">
              <a:latin typeface="Corbel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2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282215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Gaussian mixture model (GMM) and </a:t>
            </a:r>
            <a:r>
              <a:rPr lang="en-US" sz="2400" b="1" cap="small" dirty="0" err="1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Promising results by </a:t>
            </a:r>
            <a:r>
              <a:rPr lang="en-US" sz="2200" b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GMM and </a:t>
            </a:r>
            <a:r>
              <a:rPr lang="en-US" sz="2200" b="1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200" b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approaches reported in literature [1], [2], [3], [4] and [5]</a:t>
            </a:r>
          </a:p>
          <a:p>
            <a:pPr marL="1312863" lvl="2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Their use in the Electrical Power system event and intrusion detection domain is novel.</a:t>
            </a:r>
            <a:endParaRPr lang="en-US" sz="2200" b="1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lnSpc>
                <a:spcPct val="125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b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GMM</a:t>
            </a: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1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allows us to aggregate a multivariate data sequences of power transmission control system into one variable to have numeric behavioral representation for decision making</a:t>
            </a:r>
          </a:p>
          <a:p>
            <a:pPr marL="855663" lvl="1" indent="-398463" algn="just">
              <a:lnSpc>
                <a:spcPct val="125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endParaRPr lang="en-US" sz="21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lnSpc>
                <a:spcPct val="125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b="1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1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measure is operated on the posterior probabilities of the GMM to accurately establish the baseline for the normal system and detect anomalies.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16E9-CE68-469F-BFAC-67D2C4DFFEDD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Overview</a:t>
            </a:r>
            <a:r>
              <a:rPr lang="en-US" sz="4000" i="1" cap="small" dirty="0">
                <a:solidFill>
                  <a:srgbClr val="F3F2E9"/>
                </a:solidFill>
              </a:rPr>
              <a:t> </a:t>
            </a:r>
            <a:r>
              <a:rPr lang="en-US" sz="3200" i="1" cap="small" dirty="0">
                <a:solidFill>
                  <a:srgbClr val="F3F2E9"/>
                </a:solidFill>
              </a:rPr>
              <a:t>cont.</a:t>
            </a:r>
            <a:r>
              <a:rPr lang="en-US" sz="32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37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8271495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Gaussian mixture model (GMM) and </a:t>
            </a:r>
            <a:r>
              <a:rPr lang="en-US" sz="2400" b="1" cap="small" dirty="0" err="1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Malicious-stealthy-data patterns and legitimate event data dynamics are errors from decision making point of view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These errors create an element of bias in data sequences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Effect of this bias may be very large, it cannot be overlooked or treated as minor noise (non-</a:t>
            </a:r>
            <a:r>
              <a:rPr lang="en-US" sz="220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gaussian</a:t>
            </a: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or impulsive)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To process non-Gaussian and impulsive noises [</a:t>
            </a:r>
            <a:r>
              <a:rPr lang="en-US" sz="220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waqas</a:t>
            </a: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 51], the notion of </a:t>
            </a:r>
            <a:r>
              <a:rPr lang="en-US" sz="220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, which is a local measure of the similarity between any two random variables, is suggested in [waqs52]</a:t>
            </a:r>
          </a:p>
          <a:p>
            <a:pPr marL="855663" lvl="1" indent="-398463" algn="just">
              <a:lnSpc>
                <a:spcPct val="125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200" b="1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2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1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measure the precise behavioral boundaries for decision purposes.</a:t>
            </a:r>
          </a:p>
          <a:p>
            <a:pPr marL="1312863" lvl="2" indent="-398463" algn="just">
              <a:lnSpc>
                <a:spcPct val="125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Posterior probabilities (are utilized) of the data sequences obtained from GMM as input to the </a:t>
            </a:r>
            <a:r>
              <a:rPr lang="en-US" sz="210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1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as suggested in [1].</a:t>
            </a:r>
          </a:p>
          <a:p>
            <a:pPr marL="1312863" lvl="2" indent="-398463" algn="just">
              <a:lnSpc>
                <a:spcPct val="125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Because the interdependency of the power system’s data sequences can be more reliably estimated based on their prior and likelihood data distributions, i.e., posterior = prior x likelihood.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57824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3831818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lvl="1" indent="-398463" algn="just"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Why GMM and </a:t>
            </a:r>
            <a:r>
              <a:rPr lang="en-US" sz="2400" b="1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b="1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-GMM) is used to model Detection engine</a:t>
            </a: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Power transmission control system data normal data is highly dynamic and multi dim (28) </a:t>
            </a: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Malicious-stealthy-data patterns and legitimate event data dynamics are errors from decision making point of view</a:t>
            </a: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These errors create an element of bias in data sequences</a:t>
            </a: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Effect of this bias may be very large, it cannot be overlooked or treated as minor noise (non-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gaussian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or impulsive)</a:t>
            </a: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To process non-Gaussian and impulsive noises [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waqas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 51], the notion of 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, which is a local measure of the similarity between any two random variables, is suggested in [waqs52]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39741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Power Line faults and contingencies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1F71C-272E-41C3-9847-809F5A94C21B}"/>
              </a:ext>
            </a:extLst>
          </p:cNvPr>
          <p:cNvSpPr txBox="1"/>
          <p:nvPr/>
        </p:nvSpPr>
        <p:spPr>
          <a:xfrm>
            <a:off x="3733800" y="6143609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rbel" panose="020B0503020204020204" pitchFamily="34" charset="0"/>
              </a:rPr>
              <a:t>Power Line Faults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8F5C83-72AA-48CD-A763-50DD41D8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14612"/>
            <a:ext cx="3886201" cy="25625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7F6754-E25A-4606-8926-F2A41059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143000"/>
            <a:ext cx="4114800" cy="25341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7C8177-6ECA-4172-BCBD-6309520B4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0" y="3802006"/>
            <a:ext cx="3866990" cy="238606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861560-A7E1-404B-8E0A-831F66E98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802006"/>
            <a:ext cx="4095590" cy="238606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710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1F71C-272E-41C3-9847-809F5A94C21B}"/>
              </a:ext>
            </a:extLst>
          </p:cNvPr>
          <p:cNvSpPr txBox="1"/>
          <p:nvPr/>
        </p:nvSpPr>
        <p:spPr>
          <a:xfrm>
            <a:off x="3733800" y="6143609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rbel" panose="020B0503020204020204" pitchFamily="34" charset="0"/>
              </a:rPr>
              <a:t>Line Maintenance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46733F-2716-45D7-9AFF-B4A9C4A2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74240"/>
            <a:ext cx="8229600" cy="51138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D9DE2-57F2-4A83-BF72-B94EF1D6A02C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Power Line faults and contingencies</a:t>
            </a:r>
          </a:p>
        </p:txBody>
      </p:sp>
    </p:spTree>
    <p:extLst>
      <p:ext uri="{BB962C8B-B14F-4D97-AF65-F5344CB8AC3E}">
        <p14:creationId xmlns:p14="http://schemas.microsoft.com/office/powerpoint/2010/main" val="205329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Cyber Attack on Power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1BA0F-14FA-4A29-8C12-70C54FDE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6" y="1074242"/>
            <a:ext cx="8229600" cy="5113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EAAA9-81FA-4038-95FD-1EA848CF63B0}"/>
              </a:ext>
            </a:extLst>
          </p:cNvPr>
          <p:cNvSpPr txBox="1"/>
          <p:nvPr/>
        </p:nvSpPr>
        <p:spPr>
          <a:xfrm>
            <a:off x="3657600" y="6090905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rbel" panose="020B0503020204020204" pitchFamily="34" charset="0"/>
              </a:rPr>
              <a:t>Data Injection Attack</a:t>
            </a:r>
          </a:p>
        </p:txBody>
      </p:sp>
    </p:spTree>
    <p:extLst>
      <p:ext uri="{BB962C8B-B14F-4D97-AF65-F5344CB8AC3E}">
        <p14:creationId xmlns:p14="http://schemas.microsoft.com/office/powerpoint/2010/main" val="128097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Cyber Attack on Power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1BD08-2C34-4B2F-ABCC-93552097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74241"/>
            <a:ext cx="8077200" cy="5113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601ED6-EEC6-4023-8F34-36404CB4B0BC}"/>
              </a:ext>
            </a:extLst>
          </p:cNvPr>
          <p:cNvSpPr txBox="1"/>
          <p:nvPr/>
        </p:nvSpPr>
        <p:spPr>
          <a:xfrm>
            <a:off x="3621526" y="6101935"/>
            <a:ext cx="205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rbel" panose="020B0503020204020204" pitchFamily="34" charset="0"/>
              </a:rPr>
              <a:t>Command Attack</a:t>
            </a:r>
          </a:p>
        </p:txBody>
      </p:sp>
    </p:spTree>
    <p:extLst>
      <p:ext uri="{BB962C8B-B14F-4D97-AF65-F5344CB8AC3E}">
        <p14:creationId xmlns:p14="http://schemas.microsoft.com/office/powerpoint/2010/main" val="109601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Cyber Attack on Power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FE8C1-3CD6-430A-8430-A7E30531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74241"/>
            <a:ext cx="8077200" cy="5113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BB4F-C949-47B9-81EB-A28A48632972}"/>
              </a:ext>
            </a:extLst>
          </p:cNvPr>
          <p:cNvSpPr txBox="1"/>
          <p:nvPr/>
        </p:nvSpPr>
        <p:spPr>
          <a:xfrm>
            <a:off x="3733800" y="609399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rbel" panose="020B0503020204020204" pitchFamily="34" charset="0"/>
              </a:rPr>
              <a:t>Relay Setting Attack</a:t>
            </a:r>
          </a:p>
        </p:txBody>
      </p:sp>
    </p:spTree>
    <p:extLst>
      <p:ext uri="{BB962C8B-B14F-4D97-AF65-F5344CB8AC3E}">
        <p14:creationId xmlns:p14="http://schemas.microsoft.com/office/powerpoint/2010/main" val="311699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078313"/>
          </a:xfrm>
          <a:prstGeom prst="rect">
            <a:avLst/>
          </a:prstGeom>
          <a:solidFill>
            <a:srgbClr val="F7F6E5">
              <a:alpha val="91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system design</a:t>
            </a:r>
            <a:endParaRPr lang="en-US" sz="4400" i="1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92" y="479444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b="1" cap="small" dirty="0" err="1">
                <a:solidFill>
                  <a:srgbClr val="212933"/>
                </a:solidFill>
                <a:latin typeface="Corbel" pitchFamily="34" charset="0"/>
              </a:rPr>
              <a:t>Synchrophasor</a:t>
            </a:r>
            <a:r>
              <a:rPr lang="en-US" b="1" cap="small" dirty="0">
                <a:solidFill>
                  <a:srgbClr val="212933"/>
                </a:solidFill>
                <a:latin typeface="Corbel" pitchFamily="34" charset="0"/>
              </a:rPr>
              <a:t> measurements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b="1" cap="small" dirty="0">
                <a:solidFill>
                  <a:srgbClr val="212933"/>
                </a:solidFill>
                <a:latin typeface="Corbel" pitchFamily="34" charset="0"/>
              </a:rPr>
              <a:t>Data Logs  from,</a:t>
            </a:r>
          </a:p>
          <a:p>
            <a:pPr marL="800100" lvl="1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cap="small" dirty="0">
                <a:solidFill>
                  <a:srgbClr val="212933"/>
                </a:solidFill>
                <a:latin typeface="Corbel" pitchFamily="34" charset="0"/>
              </a:rPr>
              <a:t>Snort </a:t>
            </a:r>
          </a:p>
          <a:p>
            <a:pPr marL="800100" lvl="1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cap="small" dirty="0">
                <a:solidFill>
                  <a:srgbClr val="212933"/>
                </a:solidFill>
                <a:latin typeface="Corbel" pitchFamily="34" charset="0"/>
              </a:rPr>
              <a:t>Control panel</a:t>
            </a:r>
          </a:p>
          <a:p>
            <a:pPr marL="800100" lvl="1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cap="small" dirty="0">
                <a:solidFill>
                  <a:srgbClr val="212933"/>
                </a:solidFill>
                <a:latin typeface="Corbel" pitchFamily="34" charset="0"/>
              </a:rPr>
              <a:t>Relays</a:t>
            </a:r>
          </a:p>
        </p:txBody>
      </p:sp>
      <p:sp>
        <p:nvSpPr>
          <p:cNvPr id="15362" name="AutoShape 2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C:\Users\Butter Factory\AppData\Local\Microsoft\Windows\Temporary Internet Files\Content.IE5\MHI7XRA2\1280px-Raspberry_Pi_B+_illustrati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69162" y="2340922"/>
            <a:ext cx="7741438" cy="201596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9465FD7-3A00-4C56-B862-769D4EB00DB9}"/>
              </a:ext>
            </a:extLst>
          </p:cNvPr>
          <p:cNvGrpSpPr/>
          <p:nvPr/>
        </p:nvGrpSpPr>
        <p:grpSpPr>
          <a:xfrm>
            <a:off x="1232923" y="1282250"/>
            <a:ext cx="7001462" cy="3899350"/>
            <a:chOff x="2382328" y="1640919"/>
            <a:chExt cx="4932872" cy="2854881"/>
          </a:xfrm>
        </p:grpSpPr>
        <p:sp>
          <p:nvSpPr>
            <p:cNvPr id="20" name="TextBox 19"/>
            <p:cNvSpPr txBox="1"/>
            <p:nvPr/>
          </p:nvSpPr>
          <p:spPr>
            <a:xfrm>
              <a:off x="3574048" y="1956997"/>
              <a:ext cx="17748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rgbClr val="38485A"/>
                  </a:solidFill>
                  <a:latin typeface="Corbel" pitchFamily="34" charset="0"/>
                </a:rPr>
                <a:t>Gaussain</a:t>
              </a:r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 Probability</a:t>
              </a:r>
            </a:p>
            <a:p>
              <a:pPr algn="ctr"/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 density</a:t>
              </a:r>
            </a:p>
            <a:p>
              <a:pPr algn="ctr"/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 estimation</a:t>
              </a:r>
            </a:p>
          </p:txBody>
        </p:sp>
        <p:grpSp>
          <p:nvGrpSpPr>
            <p:cNvPr id="3" name="Group 75"/>
            <p:cNvGrpSpPr/>
            <p:nvPr/>
          </p:nvGrpSpPr>
          <p:grpSpPr>
            <a:xfrm>
              <a:off x="2438400" y="2057400"/>
              <a:ext cx="4876800" cy="2133600"/>
              <a:chOff x="4267200" y="1981200"/>
              <a:chExt cx="4876800" cy="213360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67200" y="1981200"/>
                <a:ext cx="4876800" cy="2133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  <a:scene3d>
                <a:camera prst="obliqueBottomLeft">
                  <a:rot lat="19199976" lon="0" rev="0"/>
                </a:camera>
                <a:lightRig rig="soft" dir="t"/>
              </a:scene3d>
              <a:sp3d prstMaterial="metal">
                <a:bevelT prst="slope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365" name="Picture 5" descr="C:\Users\Butter Factory\Downloads\1_e2MXyQCS28jQghVLZumLsA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15000" y="2514600"/>
                <a:ext cx="762000" cy="914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953000" y="3048000"/>
                <a:ext cx="457200" cy="457200"/>
                <a:chOff x="1632" y="1248"/>
                <a:chExt cx="2682" cy="2286"/>
              </a:xfrm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grpSpPr>
            <p:sp>
              <p:nvSpPr>
                <p:cNvPr id="25" name="Gear"/>
                <p:cNvSpPr>
                  <a:spLocks noEditPoints="1" noChangeArrowheads="1"/>
                </p:cNvSpPr>
                <p:nvPr/>
              </p:nvSpPr>
              <p:spPr bwMode="auto">
                <a:xfrm>
                  <a:off x="3119" y="1248"/>
                  <a:ext cx="1195" cy="1048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AutoShape 8"/>
                <p:cNvSpPr>
                  <a:spLocks noEditPoints="1" noChangeArrowheads="1"/>
                </p:cNvSpPr>
                <p:nvPr/>
              </p:nvSpPr>
              <p:spPr bwMode="auto">
                <a:xfrm>
                  <a:off x="1632" y="1680"/>
                  <a:ext cx="1429" cy="1253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AutoShape 9"/>
                <p:cNvSpPr>
                  <a:spLocks noEditPoints="1" noChangeArrowheads="1"/>
                </p:cNvSpPr>
                <p:nvPr/>
              </p:nvSpPr>
              <p:spPr bwMode="auto">
                <a:xfrm>
                  <a:off x="2559" y="2142"/>
                  <a:ext cx="1588" cy="1392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5369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4557706">
                <a:off x="6407571" y="2937485"/>
                <a:ext cx="1004293" cy="16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70" name="Picture 1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91400" y="2743200"/>
                <a:ext cx="381000" cy="6096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5" name="Cube 64"/>
              <p:cNvSpPr/>
              <p:nvPr/>
            </p:nvSpPr>
            <p:spPr>
              <a:xfrm>
                <a:off x="8229600" y="2667000"/>
                <a:ext cx="685800" cy="838200"/>
              </a:xfrm>
              <a:prstGeom prst="cube">
                <a:avLst/>
              </a:prstGeom>
              <a:solidFill>
                <a:srgbClr val="FF0000">
                  <a:alpha val="34000"/>
                </a:srgbClr>
              </a:solidFill>
              <a:ln>
                <a:solidFill>
                  <a:srgbClr val="7E95AE">
                    <a:alpha val="23000"/>
                  </a:srgbClr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4557706">
                <a:off x="3922612" y="3003549"/>
                <a:ext cx="1161184" cy="19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4" descr="C:\Users\Butter Factory\AppData\Local\Microsoft\Windows\Temporary Internet Files\Content.IE5\DPRG0KXF\firework[1]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53400" y="2682240"/>
                <a:ext cx="685800" cy="822960"/>
              </a:xfrm>
              <a:prstGeom prst="rect">
                <a:avLst/>
              </a:prstGeom>
              <a:noFill/>
              <a:scene3d>
                <a:camera prst="perspectiveRelaxedModerately"/>
                <a:lightRig rig="threePt" dir="t"/>
              </a:scene3d>
            </p:spPr>
          </p:pic>
          <p:cxnSp>
            <p:nvCxnSpPr>
              <p:cNvPr id="69" name="Straight Connector 68"/>
              <p:cNvCxnSpPr/>
              <p:nvPr/>
            </p:nvCxnSpPr>
            <p:spPr>
              <a:xfrm>
                <a:off x="4495800" y="2438400"/>
                <a:ext cx="381000" cy="137160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10200" y="2438400"/>
                <a:ext cx="381000" cy="129540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2438400"/>
                <a:ext cx="381000" cy="129540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010400" y="2438400"/>
                <a:ext cx="381000" cy="137160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772400" y="2438400"/>
                <a:ext cx="381000" cy="129540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ight Arrow 63"/>
              <p:cNvSpPr/>
              <p:nvPr/>
            </p:nvSpPr>
            <p:spPr>
              <a:xfrm>
                <a:off x="7848600" y="2819400"/>
                <a:ext cx="228600" cy="5334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  <a:alpha val="81000"/>
                  </a:schemeClr>
                </a:solidFill>
              </a:ln>
              <a:scene3d>
                <a:camera prst="orthographicFront">
                  <a:rot lat="21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/>
              <p:cNvSpPr/>
              <p:nvPr/>
            </p:nvSpPr>
            <p:spPr>
              <a:xfrm>
                <a:off x="7086600" y="2895600"/>
                <a:ext cx="304800" cy="3048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10000"/>
                    <a:alpha val="70000"/>
                  </a:schemeClr>
                </a:solidFill>
              </a:ln>
              <a:scene3d>
                <a:camera prst="orthographicFront">
                  <a:rot lat="21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6477000" y="2895600"/>
                <a:ext cx="304800" cy="3048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10000"/>
                    <a:alpha val="70000"/>
                  </a:schemeClr>
                </a:solidFill>
              </a:ln>
              <a:scene3d>
                <a:camera prst="orthographicFront">
                  <a:rot lat="21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ight Arrow 57"/>
              <p:cNvSpPr/>
              <p:nvPr/>
            </p:nvSpPr>
            <p:spPr>
              <a:xfrm>
                <a:off x="5410200" y="2895600"/>
                <a:ext cx="304800" cy="3048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10000"/>
                    <a:alpha val="70000"/>
                  </a:schemeClr>
                </a:solidFill>
              </a:ln>
              <a:scene3d>
                <a:camera prst="orthographicFront">
                  <a:rot lat="21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4648200" y="2895600"/>
                <a:ext cx="304800" cy="304800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10000"/>
                    <a:alpha val="70000"/>
                  </a:schemeClr>
                </a:solidFill>
              </a:ln>
              <a:scene3d>
                <a:camera prst="orthographicFront">
                  <a:rot lat="210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382328" y="1978341"/>
              <a:ext cx="11965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Event </a:t>
              </a:r>
              <a:r>
                <a:rPr lang="en-US" sz="1400" cap="small" dirty="0" err="1">
                  <a:solidFill>
                    <a:srgbClr val="38485A"/>
                  </a:solidFill>
                  <a:latin typeface="Corbel" pitchFamily="34" charset="0"/>
                </a:rPr>
                <a:t>Parsor</a:t>
              </a:r>
              <a:endParaRPr lang="en-US" sz="1400" cap="small" dirty="0">
                <a:solidFill>
                  <a:srgbClr val="38485A"/>
                </a:solidFill>
                <a:latin typeface="Corbel" pitchFamily="34" charset="0"/>
              </a:endParaRPr>
            </a:p>
            <a:p>
              <a:pPr algn="ctr"/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And </a:t>
              </a:r>
            </a:p>
            <a:p>
              <a:pPr algn="ctr"/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Processer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3200" y="2514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8485A"/>
                  </a:solidFill>
                </a:rPr>
                <a:t>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831808" y="1686162"/>
              <a:ext cx="2286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rbel" pitchFamily="34" charset="0"/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14800" y="35022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8485A"/>
                  </a:solidFill>
                </a:rPr>
                <a:t>2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327975" y="1640919"/>
              <a:ext cx="2286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rbel" pitchFamily="34" charset="0"/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4191000"/>
              <a:ext cx="2286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rbel" pitchFamily="34" charset="0"/>
                </a:rPr>
                <a:t>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14861" y="3886200"/>
              <a:ext cx="1114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rgbClr val="38485A"/>
                  </a:solidFill>
                  <a:latin typeface="Corbel" pitchFamily="34" charset="0"/>
                </a:rPr>
                <a:t>CorrEntroy</a:t>
              </a:r>
              <a:endParaRPr lang="en-US" sz="1400" cap="small" dirty="0">
                <a:solidFill>
                  <a:srgbClr val="38485A"/>
                </a:solidFill>
                <a:latin typeface="Corbe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76800" y="35022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8485A"/>
                  </a:solidFill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514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8485A"/>
                  </a:solidFill>
                </a:rPr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81391" y="2084177"/>
              <a:ext cx="1725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cap="small" dirty="0" err="1">
                  <a:solidFill>
                    <a:srgbClr val="38485A"/>
                  </a:solidFill>
                  <a:latin typeface="Corbel" pitchFamily="34" charset="0"/>
                </a:rPr>
                <a:t>CorrEntroy</a:t>
              </a:r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 </a:t>
              </a:r>
            </a:p>
            <a:p>
              <a:pPr algn="ctr"/>
              <a:r>
                <a:rPr lang="en-US" sz="1400" cap="small" dirty="0">
                  <a:solidFill>
                    <a:srgbClr val="38485A"/>
                  </a:solidFill>
                  <a:latin typeface="Corbel" pitchFamily="34" charset="0"/>
                </a:rPr>
                <a:t>Detector Threshold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604471" y="1746806"/>
              <a:ext cx="2286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rbe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9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4467057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INTRODUCTION</a:t>
            </a:r>
          </a:p>
          <a:p>
            <a:pPr marL="398463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RESEARCH MOTIVATION</a:t>
            </a:r>
          </a:p>
          <a:p>
            <a:pPr marL="398463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FLARE OVERVIEW</a:t>
            </a:r>
          </a:p>
          <a:p>
            <a:pPr marL="398463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POWER SYSTEM FAUTLS, CONTIGENCIES AND ATTACKS</a:t>
            </a:r>
          </a:p>
          <a:p>
            <a:pPr marL="398463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FLARE SYSTEM DESIGN</a:t>
            </a:r>
          </a:p>
          <a:p>
            <a:pPr marL="398463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RESULTS</a:t>
            </a:r>
          </a:p>
          <a:p>
            <a:pPr marL="855663" lvl="1" indent="-398463" algn="just">
              <a:lnSpc>
                <a:spcPct val="150000"/>
              </a:lnSpc>
              <a:buSzPct val="6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Existing detectors accuracy and error while detecting zero day attacks using tommy  </a:t>
            </a:r>
            <a:r>
              <a:rPr lang="en-US" sz="2400" b="1" cap="small" dirty="0" err="1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moris</a:t>
            </a:r>
            <a:r>
              <a:rPr lang="en-US" sz="2400" b="1" cap="small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Outline</a:t>
            </a:r>
          </a:p>
        </p:txBody>
      </p:sp>
    </p:spTree>
    <p:extLst>
      <p:ext uri="{BB962C8B-B14F-4D97-AF65-F5344CB8AC3E}">
        <p14:creationId xmlns:p14="http://schemas.microsoft.com/office/powerpoint/2010/main" val="232397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Central Limit Theorem</a:t>
            </a:r>
            <a:endParaRPr lang="en-US" sz="4400" i="1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15362" name="AutoShape 2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4623CE-3882-4F59-9A04-4B08E24808FB}"/>
                  </a:ext>
                </a:extLst>
              </p:cNvPr>
              <p:cNvSpPr txBox="1"/>
              <p:nvPr/>
            </p:nvSpPr>
            <p:spPr>
              <a:xfrm>
                <a:off x="385011" y="1295400"/>
                <a:ext cx="8305800" cy="2071208"/>
              </a:xfrm>
              <a:prstGeom prst="rect">
                <a:avLst/>
              </a:prstGeom>
              <a:solidFill>
                <a:srgbClr val="F7F6E5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50000"/>
                  </a:lnSpc>
                  <a:buClr>
                    <a:srgbClr val="EF642D"/>
                  </a:buClr>
                  <a:buSzPct val="150000"/>
                </a:pPr>
                <a:r>
                  <a:rPr lang="en-US" sz="2200" i="1" dirty="0">
                    <a:latin typeface="Corbel" panose="020B0503020204020204" pitchFamily="34" charset="0"/>
                  </a:rPr>
                  <a:t>"If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0" i="1" cap="all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cap="all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 the mean of a random sample of size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 drawn from a population with mean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 and variance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, the sampling distribution of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cap="all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cap="all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  approaches the gaussian distribution with mean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and variance σ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2200" i="1" dirty="0">
                    <a:latin typeface="Corbel" panose="020B0503020204020204" pitchFamily="34" charset="0"/>
                  </a:rPr>
                  <a:t>/n as the sample size n increases without limit“</a:t>
                </a:r>
                <a:endParaRPr lang="en-US" i="1" dirty="0">
                  <a:solidFill>
                    <a:srgbClr val="334744"/>
                  </a:solidFill>
                  <a:latin typeface="Corbel" panose="020B0503020204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4623CE-3882-4F59-9A04-4B08E248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1" y="1295400"/>
                <a:ext cx="8305800" cy="2071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AF33E96-8EBE-4D50-A293-75CF334AFC5C}"/>
              </a:ext>
            </a:extLst>
          </p:cNvPr>
          <p:cNvSpPr txBox="1"/>
          <p:nvPr/>
        </p:nvSpPr>
        <p:spPr>
          <a:xfrm>
            <a:off x="381000" y="4069002"/>
            <a:ext cx="8305800" cy="2071208"/>
          </a:xfrm>
          <a:prstGeom prst="rect">
            <a:avLst/>
          </a:prstGeom>
          <a:solidFill>
            <a:srgbClr val="F7F6E5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  <a:buClr>
                <a:srgbClr val="EF642D"/>
              </a:buClr>
              <a:buSzPct val="150000"/>
            </a:pPr>
            <a:r>
              <a:rPr lang="en-US" sz="2200" i="1" dirty="0">
                <a:latin typeface="Corbel" panose="020B0503020204020204" pitchFamily="34" charset="0"/>
              </a:rPr>
              <a:t> Histograms of sampling means of power system WAMS’s quantities, voltage and current </a:t>
            </a:r>
            <a:r>
              <a:rPr lang="en-US" sz="2200" i="1" dirty="0" err="1">
                <a:latin typeface="Corbel" panose="020B0503020204020204" pitchFamily="34" charset="0"/>
              </a:rPr>
              <a:t>synchrophasors</a:t>
            </a:r>
            <a:r>
              <a:rPr lang="en-US" sz="2200" i="1" dirty="0">
                <a:latin typeface="Corbel" panose="020B0503020204020204" pitchFamily="34" charset="0"/>
              </a:rPr>
              <a:t> tends to be normally distributed / gaussian.</a:t>
            </a:r>
          </a:p>
          <a:p>
            <a:pPr marL="0" lvl="1" algn="ctr">
              <a:lnSpc>
                <a:spcPct val="150000"/>
              </a:lnSpc>
              <a:buClr>
                <a:srgbClr val="EF642D"/>
              </a:buClr>
              <a:buSzPct val="150000"/>
            </a:pPr>
            <a:endParaRPr lang="en-US" sz="2200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3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Central Limit Theorem</a:t>
            </a:r>
            <a:endParaRPr lang="en-US" sz="4400" i="1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15362" name="AutoShape 2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031AC-D5C1-4031-AB3C-B5A243EA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303"/>
            <a:ext cx="8382000" cy="4953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A7D54-96B3-4316-90CB-EF17A626869C}"/>
              </a:ext>
            </a:extLst>
          </p:cNvPr>
          <p:cNvSpPr txBox="1"/>
          <p:nvPr/>
        </p:nvSpPr>
        <p:spPr>
          <a:xfrm>
            <a:off x="6019800" y="601779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*Plots created in Minitab V18</a:t>
            </a:r>
          </a:p>
        </p:txBody>
      </p:sp>
    </p:spTree>
    <p:extLst>
      <p:ext uri="{BB962C8B-B14F-4D97-AF65-F5344CB8AC3E}">
        <p14:creationId xmlns:p14="http://schemas.microsoft.com/office/powerpoint/2010/main" val="206353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4466223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lvl="1" indent="-398463" algn="just"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How and why GMM and </a:t>
            </a:r>
            <a:r>
              <a:rPr lang="en-US" sz="2400" b="1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b="1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-GMM) is used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Malicious-stealthy-data patterns and legitimate event data dynamics can be viewed as errors in statistics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These errors can play a vital role from decision engine point of view 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Errors create an element of bias in data sequences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Effect of this bias cannot be overlooked or treated as minor noise (non-gaussian or impulsive)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To process non-Gaussian and impulsive noises the notion of 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, which is a local measure of the similarity between any two random variables, is suggested in  [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Haider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, PHD Thesis]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626EE-D0A4-40D2-94A1-612B32D00249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system design</a:t>
            </a:r>
            <a:endParaRPr lang="en-US" sz="4400" i="1" cap="small" dirty="0">
              <a:solidFill>
                <a:srgbClr val="F3F2E9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7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3565976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lvl="1" indent="-398463" algn="just"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How and why GMM and </a:t>
            </a:r>
            <a:r>
              <a:rPr lang="en-US" sz="2400" b="1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b="1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Corr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-GMM) is used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Correntropy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 measure is used to create the precise behavioral boundaries for classification purposes. 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We utilized the posterior probabilities of the data sequences obtained from GMM as input to the 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Correntropy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 as suggested in [</a:t>
            </a:r>
            <a:r>
              <a:rPr lang="en-US" sz="1950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Haider</a:t>
            </a:r>
            <a:r>
              <a:rPr lang="en-US" sz="195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, PHD Thesis] Because the interdependency of the power system’s data sequences can be more reliably estimated based on their prior and likelihood data distributions, i.e., </a:t>
            </a:r>
            <a:r>
              <a:rPr lang="en-US" sz="1950" b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posterior = prior x likelihood.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D26CC-6CA3-43D3-80DF-34FC62D52F3A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system design </a:t>
            </a:r>
            <a:r>
              <a:rPr lang="en-US" sz="3200" i="1" cap="small" dirty="0">
                <a:solidFill>
                  <a:srgbClr val="F3F2E9"/>
                </a:solidFill>
              </a:rPr>
              <a:t>cont.</a:t>
            </a:r>
            <a:endParaRPr lang="en-US" sz="3200" i="1" cap="small" dirty="0">
              <a:solidFill>
                <a:srgbClr val="F3F2E9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4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7" name="Vertical Scroll 16"/>
          <p:cNvSpPr/>
          <p:nvPr/>
        </p:nvSpPr>
        <p:spPr>
          <a:xfrm>
            <a:off x="7696200" y="1371600"/>
            <a:ext cx="1020871" cy="1200150"/>
          </a:xfrm>
          <a:prstGeom prst="vertic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Alert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Framework </a:t>
            </a:r>
            <a:r>
              <a:rPr lang="en-US" sz="32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i="1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15362" name="AutoShape 2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09305" y="1481138"/>
                <a:ext cx="8305800" cy="5105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5" y="1481138"/>
                <a:ext cx="8305800" cy="5105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23EA67-F677-4762-8A80-E8AEE014B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596795"/>
                  </p:ext>
                </p:extLst>
              </p:nvPr>
            </p:nvGraphicFramePr>
            <p:xfrm>
              <a:off x="705409" y="1826515"/>
              <a:ext cx="7752792" cy="461892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948873">
                      <a:extLst>
                        <a:ext uri="{9D8B030D-6E8A-4147-A177-3AD203B41FA5}">
                          <a16:colId xmlns:a16="http://schemas.microsoft.com/office/drawing/2014/main" val="1494455055"/>
                        </a:ext>
                      </a:extLst>
                    </a:gridCol>
                    <a:gridCol w="5803919">
                      <a:extLst>
                        <a:ext uri="{9D8B030D-6E8A-4147-A177-3AD203B41FA5}">
                          <a16:colId xmlns:a16="http://schemas.microsoft.com/office/drawing/2014/main" val="2526266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u="sng" dirty="0"/>
                            <a:t>Symbol</a:t>
                          </a:r>
                          <a:endParaRPr lang="en-US" sz="2000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u="sng" dirty="0"/>
                            <a:t>Description</a:t>
                          </a:r>
                          <a:endParaRPr lang="en-US" sz="2000" b="1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827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A multi-dimensional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dirty="0"/>
                            <a:t>random variable,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2000" b="0" dirty="0"/>
                            <a:t>; where m is the number of features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15650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2100" b="0" i="1" u="none" strike="noStrike" kern="1200" cap="none" spc="0" normalizeH="0" baseline="-2500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sz="21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b="0" dirty="0"/>
                            <a:t>Feature variable;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={1,…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92494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Mean of observations of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100" i="1" dirty="0" err="1"/>
                            <a:t>j</a:t>
                          </a:r>
                          <a:r>
                            <a:rPr lang="en-US" sz="2100" i="1" baseline="-25000" dirty="0" err="1"/>
                            <a:t>th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000" dirty="0"/>
                            <a:t>feature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13903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Standard Deviation of observations of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100" i="1" dirty="0" err="1"/>
                            <a:t>j</a:t>
                          </a:r>
                          <a:r>
                            <a:rPr lang="en-US" sz="2100" i="1" baseline="-25000" dirty="0" err="1"/>
                            <a:t>th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000" dirty="0"/>
                            <a:t>feature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42727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Probabilistic proportions/ weight of each feature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162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10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sz="2100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100" smtClean="0">
                                  <a:latin typeface="Cambria Math" panose="02040503050406030204" pitchFamily="18" charset="0"/>
                                </a:rPr>
                                <m:t>𝓮</m:t>
                              </m:r>
                            </m:oMath>
                          </a14:m>
                          <a:endParaRPr lang="en-US" sz="21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3.14159 and 2.71828</a:t>
                          </a:r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76721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1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Gaussian/ Normal Distribution</a:t>
                          </a:r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325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23EA67-F677-4762-8A80-E8AEE014B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596795"/>
                  </p:ext>
                </p:extLst>
              </p:nvPr>
            </p:nvGraphicFramePr>
            <p:xfrm>
              <a:off x="705409" y="1826515"/>
              <a:ext cx="7752792" cy="461892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948873">
                      <a:extLst>
                        <a:ext uri="{9D8B030D-6E8A-4147-A177-3AD203B41FA5}">
                          <a16:colId xmlns:a16="http://schemas.microsoft.com/office/drawing/2014/main" val="1494455055"/>
                        </a:ext>
                      </a:extLst>
                    </a:gridCol>
                    <a:gridCol w="5803919">
                      <a:extLst>
                        <a:ext uri="{9D8B030D-6E8A-4147-A177-3AD203B41FA5}">
                          <a16:colId xmlns:a16="http://schemas.microsoft.com/office/drawing/2014/main" val="2526266240"/>
                        </a:ext>
                      </a:extLst>
                    </a:gridCol>
                  </a:tblGrid>
                  <a:tr h="501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u="sng" dirty="0"/>
                            <a:t>Symbol</a:t>
                          </a:r>
                          <a:endParaRPr lang="en-US" sz="2000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000" u="sng" dirty="0"/>
                            <a:t>Description</a:t>
                          </a:r>
                          <a:endParaRPr lang="en-US" sz="2000" b="1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827401"/>
                      </a:ext>
                    </a:extLst>
                  </a:tr>
                  <a:tr h="95783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3683" t="-52532" r="-210" b="-332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65035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13" t="-256383" r="-298438" b="-45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3683" t="-256383" r="-210" b="-45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494340"/>
                      </a:ext>
                    </a:extLst>
                  </a:tr>
                  <a:tr h="5219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Mean of observations of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100" i="1" dirty="0" err="1"/>
                            <a:t>j</a:t>
                          </a:r>
                          <a:r>
                            <a:rPr lang="en-US" sz="2100" i="1" baseline="-25000" dirty="0" err="1"/>
                            <a:t>th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000" dirty="0"/>
                            <a:t>feature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13903957"/>
                      </a:ext>
                    </a:extLst>
                  </a:tr>
                  <a:tr h="5219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Standard Deviation of observations of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100" i="1" dirty="0" err="1"/>
                            <a:t>j</a:t>
                          </a:r>
                          <a:r>
                            <a:rPr lang="en-US" sz="2100" i="1" baseline="-25000" dirty="0" err="1"/>
                            <a:t>th</a:t>
                          </a:r>
                          <a:r>
                            <a:rPr lang="en-US" sz="2100" dirty="0"/>
                            <a:t> </a:t>
                          </a:r>
                          <a:r>
                            <a:rPr lang="en-US" sz="2000" dirty="0"/>
                            <a:t>feature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4272739"/>
                      </a:ext>
                    </a:extLst>
                  </a:tr>
                  <a:tr h="50139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dirty="0"/>
                            <a:t>Probabilistic proportions/ weight of each feature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162832"/>
                      </a:ext>
                    </a:extLst>
                  </a:tr>
                  <a:tr h="5210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13" t="-692941" r="-298438" b="-1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3.14159 and 2.71828</a:t>
                          </a:r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76721298"/>
                      </a:ext>
                    </a:extLst>
                  </a:tr>
                  <a:tr h="5219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21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Gaussian/ Normal Distribution</a:t>
                          </a:r>
                          <a:endParaRPr lang="en-US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3253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5F0C75-2841-41AC-B218-832B64DCA4AE}"/>
                  </a:ext>
                </a:extLst>
              </p:cNvPr>
              <p:cNvSpPr txBox="1"/>
              <p:nvPr/>
            </p:nvSpPr>
            <p:spPr>
              <a:xfrm>
                <a:off x="1455697" y="3918065"/>
                <a:ext cx="449303" cy="349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5F0C75-2841-41AC-B218-832B64DC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97" y="3918065"/>
                <a:ext cx="449303" cy="349135"/>
              </a:xfrm>
              <a:prstGeom prst="rect">
                <a:avLst/>
              </a:prstGeom>
              <a:blipFill>
                <a:blip r:embed="rId5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BF3938-4710-431D-9719-66BABED19F36}"/>
                  </a:ext>
                </a:extLst>
              </p:cNvPr>
              <p:cNvSpPr txBox="1"/>
              <p:nvPr/>
            </p:nvSpPr>
            <p:spPr>
              <a:xfrm>
                <a:off x="1371600" y="4451465"/>
                <a:ext cx="552451" cy="349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BF3938-4710-431D-9719-66BABED1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51465"/>
                <a:ext cx="552451" cy="349135"/>
              </a:xfrm>
              <a:prstGeom prst="rect">
                <a:avLst/>
              </a:prstGeom>
              <a:blipFill>
                <a:blip r:embed="rId6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EDFCB6-7E70-40F3-A261-B9D89ECB1CC6}"/>
                  </a:ext>
                </a:extLst>
              </p:cNvPr>
              <p:cNvSpPr txBox="1"/>
              <p:nvPr/>
            </p:nvSpPr>
            <p:spPr>
              <a:xfrm>
                <a:off x="1359771" y="4981055"/>
                <a:ext cx="620708" cy="315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100" baseline="-25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EDFCB6-7E70-40F3-A261-B9D89ECB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771" y="4981055"/>
                <a:ext cx="620708" cy="315727"/>
              </a:xfrm>
              <a:prstGeom prst="rect">
                <a:avLst/>
              </a:prstGeom>
              <a:blipFill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379331-D6C0-49DB-84F2-42AC3C459609}"/>
                  </a:ext>
                </a:extLst>
              </p:cNvPr>
              <p:cNvSpPr txBox="1"/>
              <p:nvPr/>
            </p:nvSpPr>
            <p:spPr>
              <a:xfrm>
                <a:off x="1049417" y="6044045"/>
                <a:ext cx="62070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1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379331-D6C0-49DB-84F2-42AC3C45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17" y="6044045"/>
                <a:ext cx="620708" cy="323165"/>
              </a:xfrm>
              <a:prstGeom prst="rect">
                <a:avLst/>
              </a:prstGeom>
              <a:blipFill>
                <a:blip r:embed="rId8"/>
                <a:stretch>
                  <a:fillRect l="-14706" r="-118627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61410" y="1010100"/>
            <a:ext cx="8477790" cy="76944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98463" indent="-398463" algn="just">
              <a:buClr>
                <a:srgbClr val="C00000"/>
              </a:buClr>
              <a:buSzPct val="80000"/>
              <a:buFont typeface="Wingdings" pitchFamily="2" charset="2"/>
              <a:buChar char="ü"/>
            </a:pPr>
            <a:r>
              <a:rPr lang="en-US" sz="2200" b="1" cap="small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important notations to proceed in-depth understanding of Flare working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A1E188-95E0-4DA4-BF6E-D50A0B52AB3C}"/>
                  </a:ext>
                </a:extLst>
              </p:cNvPr>
              <p:cNvSpPr txBox="1"/>
              <p:nvPr/>
            </p:nvSpPr>
            <p:spPr>
              <a:xfrm>
                <a:off x="1474431" y="2566340"/>
                <a:ext cx="4493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A1E188-95E0-4DA4-BF6E-D50A0B52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31" y="2566340"/>
                <a:ext cx="449303" cy="323165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ket 5">
            <a:extLst>
              <a:ext uri="{FF2B5EF4-FFF2-40B4-BE49-F238E27FC236}">
                <a16:creationId xmlns:a16="http://schemas.microsoft.com/office/drawing/2014/main" id="{2A051EB9-C54D-4CD0-94E2-8DBD332AFDEA}"/>
              </a:ext>
            </a:extLst>
          </p:cNvPr>
          <p:cNvSpPr/>
          <p:nvPr/>
        </p:nvSpPr>
        <p:spPr>
          <a:xfrm>
            <a:off x="1359771" y="3918065"/>
            <a:ext cx="45719" cy="9218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CA0CA0-25CE-4A13-8F7B-7B7971E2E782}"/>
                  </a:ext>
                </a:extLst>
              </p:cNvPr>
              <p:cNvSpPr txBox="1"/>
              <p:nvPr/>
            </p:nvSpPr>
            <p:spPr>
              <a:xfrm>
                <a:off x="871828" y="4143952"/>
                <a:ext cx="4493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CA0CA0-25CE-4A13-8F7B-7B7971E2E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28" y="4143952"/>
                <a:ext cx="449303" cy="323165"/>
              </a:xfrm>
              <a:prstGeom prst="rect">
                <a:avLst/>
              </a:prstGeom>
              <a:blipFill>
                <a:blip r:embed="rId10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05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dirty="0">
              <a:solidFill>
                <a:srgbClr val="F3F2E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2232" y="5682319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π = 3.14159</a:t>
            </a:r>
          </a:p>
          <a:p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= 2.71828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orbe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99E875-5D9D-430D-9115-025EBA8E082E}"/>
                  </a:ext>
                </a:extLst>
              </p:cNvPr>
              <p:cNvSpPr txBox="1"/>
              <p:nvPr/>
            </p:nvSpPr>
            <p:spPr>
              <a:xfrm>
                <a:off x="3164273" y="2810227"/>
                <a:ext cx="264176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baseline="-25000" dirty="0"/>
                  <a:t>I </a:t>
                </a:r>
                <a:r>
                  <a:rPr lang="en-US" sz="2400" i="1" dirty="0"/>
                  <a:t>= {x</a:t>
                </a:r>
                <a:r>
                  <a:rPr lang="en-US" sz="2400" i="1" baseline="-25000" dirty="0"/>
                  <a:t>i1</a:t>
                </a:r>
                <a:r>
                  <a:rPr lang="en-US" sz="2400" i="1" dirty="0"/>
                  <a:t>,…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ij</a:t>
                </a:r>
                <a:r>
                  <a:rPr lang="en-US" sz="2400" i="1" dirty="0"/>
                  <a:t>,…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im</a:t>
                </a:r>
                <a:r>
                  <a:rPr lang="en-US" sz="2400" i="1" dirty="0"/>
                  <a:t>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99E875-5D9D-430D-9115-025EBA8E0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73" y="2810227"/>
                <a:ext cx="2641769" cy="369332"/>
              </a:xfrm>
              <a:prstGeom prst="rect">
                <a:avLst/>
              </a:prstGeom>
              <a:blipFill>
                <a:blip r:embed="rId2"/>
                <a:stretch>
                  <a:fillRect l="-3926" t="-26230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5926B7-04D6-4438-8927-1E30A545CFE6}"/>
              </a:ext>
            </a:extLst>
          </p:cNvPr>
          <p:cNvSpPr txBox="1"/>
          <p:nvPr/>
        </p:nvSpPr>
        <p:spPr>
          <a:xfrm>
            <a:off x="1270198" y="1645135"/>
            <a:ext cx="7416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Each feature variable (i.e. PMU’s quantities) comprise n measurements, where  the </a:t>
            </a:r>
            <a:r>
              <a:rPr lang="en-US" sz="2000" dirty="0" err="1">
                <a:latin typeface="Corbel" panose="020B0503020204020204" pitchFamily="34" charset="0"/>
              </a:rPr>
              <a:t>i</a:t>
            </a:r>
            <a:r>
              <a:rPr lang="en-US" sz="2000" baseline="-25000" dirty="0" err="1">
                <a:latin typeface="Corbel" panose="020B0503020204020204" pitchFamily="34" charset="0"/>
              </a:rPr>
              <a:t>th</a:t>
            </a:r>
            <a:r>
              <a:rPr lang="en-US" sz="2000" dirty="0">
                <a:latin typeface="Corbel" panose="020B0503020204020204" pitchFamily="34" charset="0"/>
              </a:rPr>
              <a:t> reading from the m-dimensional </a:t>
            </a:r>
          </a:p>
          <a:p>
            <a:r>
              <a:rPr lang="en-US" sz="2000" dirty="0">
                <a:latin typeface="Corbel" panose="020B0503020204020204" pitchFamily="34" charset="0"/>
              </a:rPr>
              <a:t>       X variable space  is expressed as,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9486B2-60BD-46C7-A16B-5FABEE1BA32A}"/>
                  </a:ext>
                </a:extLst>
              </p:cNvPr>
              <p:cNvSpPr txBox="1"/>
              <p:nvPr/>
            </p:nvSpPr>
            <p:spPr>
              <a:xfrm>
                <a:off x="1210140" y="3627572"/>
                <a:ext cx="75619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Each feature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 can be modeled gaussian distribution (GD)  and probability density function is estimated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9486B2-60BD-46C7-A16B-5FABEE1BA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140" y="3627572"/>
                <a:ext cx="7561919" cy="707886"/>
              </a:xfrm>
              <a:prstGeom prst="rect">
                <a:avLst/>
              </a:prstGeom>
              <a:blipFill>
                <a:blip r:embed="rId3"/>
                <a:stretch>
                  <a:fillRect l="-726" t="-4310" r="-48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AB08A8-2071-4164-8035-D55A7810B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7416" y="4542854"/>
            <a:ext cx="4191000" cy="123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31EC4-C4FD-42C9-A0C0-904902C631C2}"/>
              </a:ext>
            </a:extLst>
          </p:cNvPr>
          <p:cNvSpPr txBox="1"/>
          <p:nvPr/>
        </p:nvSpPr>
        <p:spPr>
          <a:xfrm>
            <a:off x="7245408" y="4809615"/>
            <a:ext cx="7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Eq 1</a:t>
            </a:r>
          </a:p>
        </p:txBody>
      </p:sp>
    </p:spTree>
    <p:extLst>
      <p:ext uri="{BB962C8B-B14F-4D97-AF65-F5344CB8AC3E}">
        <p14:creationId xmlns:p14="http://schemas.microsoft.com/office/powerpoint/2010/main" val="11858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dirty="0">
              <a:solidFill>
                <a:srgbClr val="F3F2E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5E434-832D-4C0C-8CFB-024D29A1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2317935"/>
            <a:ext cx="3461426" cy="10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926B7-04D6-4438-8927-1E30A545CFE6}"/>
              </a:ext>
            </a:extLst>
          </p:cNvPr>
          <p:cNvSpPr txBox="1"/>
          <p:nvPr/>
        </p:nvSpPr>
        <p:spPr>
          <a:xfrm>
            <a:off x="1143000" y="1638774"/>
            <a:ext cx="7460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The posterior probability of taking the </a:t>
            </a:r>
            <a:r>
              <a:rPr lang="en-US" sz="2000" dirty="0" err="1">
                <a:latin typeface="Corbel" panose="020B0503020204020204" pitchFamily="34" charset="0"/>
              </a:rPr>
              <a:t>i</a:t>
            </a:r>
            <a:r>
              <a:rPr lang="en-US" sz="2000" baseline="-25000" dirty="0" err="1">
                <a:latin typeface="Corbel" panose="020B0503020204020204" pitchFamily="34" charset="0"/>
              </a:rPr>
              <a:t>th</a:t>
            </a:r>
            <a:r>
              <a:rPr lang="en-US" sz="2000" dirty="0">
                <a:latin typeface="Corbel" panose="020B0503020204020204" pitchFamily="34" charset="0"/>
              </a:rPr>
              <a:t> measurement value (X</a:t>
            </a:r>
            <a:r>
              <a:rPr lang="en-US" sz="2000" baseline="-25000" dirty="0">
                <a:latin typeface="Corbel" panose="020B0503020204020204" pitchFamily="34" charset="0"/>
              </a:rPr>
              <a:t>i</a:t>
            </a:r>
            <a:r>
              <a:rPr lang="en-US" sz="2000" dirty="0">
                <a:latin typeface="Corbel" panose="020B0503020204020204" pitchFamily="34" charset="0"/>
              </a:rPr>
              <a:t>)  </a:t>
            </a:r>
          </a:p>
          <a:p>
            <a:r>
              <a:rPr lang="en-US" sz="2000" dirty="0">
                <a:latin typeface="Corbel" panose="020B0503020204020204" pitchFamily="34" charset="0"/>
              </a:rPr>
              <a:t>        formulated by,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486B2-60BD-46C7-A16B-5FABEE1BA32A}"/>
              </a:ext>
            </a:extLst>
          </p:cNvPr>
          <p:cNvSpPr txBox="1"/>
          <p:nvPr/>
        </p:nvSpPr>
        <p:spPr>
          <a:xfrm>
            <a:off x="972481" y="3606114"/>
            <a:ext cx="7367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The posterior probabilities of all the whole measurements can be</a:t>
            </a:r>
          </a:p>
          <a:p>
            <a:r>
              <a:rPr lang="en-US" sz="2000" dirty="0">
                <a:latin typeface="Corbel" panose="020B0503020204020204" pitchFamily="34" charset="0"/>
              </a:rPr>
              <a:t>       estimated by,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708C1-AC99-490E-87FD-E7B36D0EA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4594631"/>
            <a:ext cx="3711913" cy="10441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8B4EAB-3B38-42D0-B392-1DFD3138F4D2}"/>
              </a:ext>
            </a:extLst>
          </p:cNvPr>
          <p:cNvSpPr txBox="1"/>
          <p:nvPr/>
        </p:nvSpPr>
        <p:spPr>
          <a:xfrm>
            <a:off x="6878922" y="2586077"/>
            <a:ext cx="7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Eq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BEE05-91C7-4596-9D3C-016ABCDC973A}"/>
              </a:ext>
            </a:extLst>
          </p:cNvPr>
          <p:cNvSpPr txBox="1"/>
          <p:nvPr/>
        </p:nvSpPr>
        <p:spPr>
          <a:xfrm>
            <a:off x="6878922" y="4953000"/>
            <a:ext cx="7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Eq 3</a:t>
            </a:r>
          </a:p>
        </p:txBody>
      </p:sp>
    </p:spTree>
    <p:extLst>
      <p:ext uri="{BB962C8B-B14F-4D97-AF65-F5344CB8AC3E}">
        <p14:creationId xmlns:p14="http://schemas.microsoft.com/office/powerpoint/2010/main" val="1446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>
                <a:latin typeface="Corbel" panose="020B0503020204020204" pitchFamily="34" charset="0"/>
              </a:rPr>
              <a:t>The Correntropy of the two consecutive observations, 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dirty="0">
              <a:solidFill>
                <a:srgbClr val="F3F2E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5926B7-04D6-4438-8927-1E30A545CFE6}"/>
                  </a:ext>
                </a:extLst>
              </p:cNvPr>
              <p:cNvSpPr txBox="1"/>
              <p:nvPr/>
            </p:nvSpPr>
            <p:spPr>
              <a:xfrm>
                <a:off x="1142999" y="1638774"/>
                <a:ext cx="7351987" cy="9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The </a:t>
                </a:r>
                <a:r>
                  <a:rPr lang="en-US" sz="2000" dirty="0" err="1">
                    <a:latin typeface="Corbel" panose="020B0503020204020204" pitchFamily="34" charset="0"/>
                  </a:rPr>
                  <a:t>Correntropy</a:t>
                </a:r>
                <a:r>
                  <a:rPr lang="en-US" sz="2000" dirty="0">
                    <a:latin typeface="Corbel" panose="020B0503020204020204" pitchFamily="34" charset="0"/>
                  </a:rPr>
                  <a:t> of the two consecutive observations,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orbel" panose="020B0503020204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𝑋𝑖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5926B7-04D6-4438-8927-1E30A545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1638774"/>
                <a:ext cx="7351987" cy="967188"/>
              </a:xfrm>
              <a:prstGeom prst="rect">
                <a:avLst/>
              </a:prstGeom>
              <a:blipFill>
                <a:blip r:embed="rId2"/>
                <a:stretch>
                  <a:fillRect l="-663" b="-10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AD610AD-EE68-4D44-A252-2F4A0F53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4504" y="3717031"/>
            <a:ext cx="3685107" cy="1352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200517-DF72-4FD3-BD43-4B07214FC831}"/>
              </a:ext>
            </a:extLst>
          </p:cNvPr>
          <p:cNvSpPr txBox="1"/>
          <p:nvPr/>
        </p:nvSpPr>
        <p:spPr>
          <a:xfrm>
            <a:off x="1106213" y="2695139"/>
            <a:ext cx="7351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rbel" panose="020B0503020204020204" pitchFamily="34" charset="0"/>
              </a:rPr>
              <a:t>Correntropy</a:t>
            </a:r>
            <a:r>
              <a:rPr lang="en-US" sz="2000" dirty="0">
                <a:latin typeface="Corbel" panose="020B0503020204020204" pitchFamily="34" charset="0"/>
              </a:rPr>
              <a:t>-induced metric (CIM) employed by (Haider, 2018) to measure the local similarity between to measurements, for any two observations (A and B) is as: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A198D-255E-48E9-B1CC-22588A558B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2206" y="5714373"/>
            <a:ext cx="3250660" cy="524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12ADC-FFA7-4D34-A089-0245F84C39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829" y="5670571"/>
            <a:ext cx="3420894" cy="5245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E29767-86B0-4CCD-BC50-3AA319E192DB}"/>
              </a:ext>
            </a:extLst>
          </p:cNvPr>
          <p:cNvSpPr txBox="1"/>
          <p:nvPr/>
        </p:nvSpPr>
        <p:spPr>
          <a:xfrm>
            <a:off x="1010306" y="4690139"/>
            <a:ext cx="735198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Upper and Lower </a:t>
            </a:r>
            <a:r>
              <a:rPr lang="en-US" sz="2000" dirty="0" err="1">
                <a:latin typeface="Corbel" panose="020B0503020204020204" pitchFamily="34" charset="0"/>
              </a:rPr>
              <a:t>correntropy</a:t>
            </a:r>
            <a:r>
              <a:rPr lang="en-US" sz="2000" dirty="0">
                <a:latin typeface="Corbel" panose="020B0503020204020204" pitchFamily="34" charset="0"/>
              </a:rPr>
              <a:t> values are used to accurately specify a normal proﬁle,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C2D05-C202-4990-8378-EAC63D591721}"/>
              </a:ext>
            </a:extLst>
          </p:cNvPr>
          <p:cNvSpPr txBox="1"/>
          <p:nvPr/>
        </p:nvSpPr>
        <p:spPr>
          <a:xfrm>
            <a:off x="7351615" y="4137236"/>
            <a:ext cx="7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Eq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942ED-5601-4266-8C8A-B2735D80A2D5}"/>
              </a:ext>
            </a:extLst>
          </p:cNvPr>
          <p:cNvSpPr txBox="1"/>
          <p:nvPr/>
        </p:nvSpPr>
        <p:spPr>
          <a:xfrm>
            <a:off x="4197408" y="5765898"/>
            <a:ext cx="7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Eq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A3CE4-0DB0-4E53-A240-11DFF694C665}"/>
              </a:ext>
            </a:extLst>
          </p:cNvPr>
          <p:cNvSpPr txBox="1"/>
          <p:nvPr/>
        </p:nvSpPr>
        <p:spPr>
          <a:xfrm>
            <a:off x="7937616" y="5748191"/>
            <a:ext cx="7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Eq 6</a:t>
            </a:r>
          </a:p>
        </p:txBody>
      </p:sp>
    </p:spTree>
    <p:extLst>
      <p:ext uri="{BB962C8B-B14F-4D97-AF65-F5344CB8AC3E}">
        <p14:creationId xmlns:p14="http://schemas.microsoft.com/office/powerpoint/2010/main" val="272473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dirty="0">
              <a:solidFill>
                <a:srgbClr val="F3F2E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926B7-04D6-4438-8927-1E30A545CFE6}"/>
              </a:ext>
            </a:extLst>
          </p:cNvPr>
          <p:cNvSpPr txBox="1"/>
          <p:nvPr/>
        </p:nvSpPr>
        <p:spPr>
          <a:xfrm>
            <a:off x="1431168" y="2093386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Input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5A2356-8125-44AC-BF23-FFD62DF3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6046"/>
              </p:ext>
            </p:extLst>
          </p:nvPr>
        </p:nvGraphicFramePr>
        <p:xfrm>
          <a:off x="2590800" y="2088947"/>
          <a:ext cx="4476501" cy="25507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166049">
                  <a:extLst>
                    <a:ext uri="{9D8B030D-6E8A-4147-A177-3AD203B41FA5}">
                      <a16:colId xmlns:a16="http://schemas.microsoft.com/office/drawing/2014/main" val="3974064469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1400040869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155949032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114532832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3303741770"/>
                    </a:ext>
                  </a:extLst>
                </a:gridCol>
                <a:gridCol w="799152">
                  <a:extLst>
                    <a:ext uri="{9D8B030D-6E8A-4147-A177-3AD203B41FA5}">
                      <a16:colId xmlns:a16="http://schemas.microsoft.com/office/drawing/2014/main" val="300407931"/>
                    </a:ext>
                  </a:extLst>
                </a:gridCol>
              </a:tblGrid>
              <a:tr h="645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i</a:t>
                      </a:r>
                      <a:r>
                        <a:rPr lang="en-US" sz="1600" u="none" strike="noStrike" dirty="0">
                          <a:effectLst/>
                        </a:rPr>
                        <a:t> for sequences and k for features)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k=4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Label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862021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=1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5731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=2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4193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effectLst/>
                        </a:rPr>
                        <a:t>=3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559712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i=4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170636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i=5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39946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i=6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4106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3722C7-1460-488C-A3C0-B75B26628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66300"/>
              </p:ext>
            </p:extLst>
          </p:nvPr>
        </p:nvGraphicFramePr>
        <p:xfrm>
          <a:off x="1919175" y="5094774"/>
          <a:ext cx="5725720" cy="105346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83263">
                  <a:extLst>
                    <a:ext uri="{9D8B030D-6E8A-4147-A177-3AD203B41FA5}">
                      <a16:colId xmlns:a16="http://schemas.microsoft.com/office/drawing/2014/main" val="3674612340"/>
                    </a:ext>
                  </a:extLst>
                </a:gridCol>
                <a:gridCol w="1051318">
                  <a:extLst>
                    <a:ext uri="{9D8B030D-6E8A-4147-A177-3AD203B41FA5}">
                      <a16:colId xmlns:a16="http://schemas.microsoft.com/office/drawing/2014/main" val="615165485"/>
                    </a:ext>
                  </a:extLst>
                </a:gridCol>
                <a:gridCol w="1051318">
                  <a:extLst>
                    <a:ext uri="{9D8B030D-6E8A-4147-A177-3AD203B41FA5}">
                      <a16:colId xmlns:a16="http://schemas.microsoft.com/office/drawing/2014/main" val="375480458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496928010"/>
                    </a:ext>
                  </a:extLst>
                </a:gridCol>
                <a:gridCol w="841283">
                  <a:extLst>
                    <a:ext uri="{9D8B030D-6E8A-4147-A177-3AD203B41FA5}">
                      <a16:colId xmlns:a16="http://schemas.microsoft.com/office/drawing/2014/main" val="11937467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Mean (µ)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4501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Standard deviation (</a:t>
                      </a:r>
                      <a:r>
                        <a:rPr lang="el-GR" sz="1400" b="1" u="none" strike="noStrike" dirty="0">
                          <a:effectLst/>
                        </a:rPr>
                        <a:t>σ)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1.870828693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1.870828693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1.870828693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1.8708286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586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Variance (     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3.5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8849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Weight (𝜔)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71702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/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1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1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100"/>
              </a:p>
            </p:txBody>
          </p:sp>
        </mc:Choice>
        <mc:Fallback xmlns="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blipFill>
                <a:blip r:embed="rId2"/>
                <a:stretch>
                  <a:fillRect l="-8333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SpPr txBox="1"/>
          <p:nvPr/>
        </p:nvSpPr>
        <p:spPr>
          <a:xfrm>
            <a:off x="9304338" y="7900988"/>
            <a:ext cx="0" cy="1714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3F4842-AB8F-4280-8EAD-B0EE07205BFF}"/>
              </a:ext>
            </a:extLst>
          </p:cNvPr>
          <p:cNvSpPr txBox="1"/>
          <p:nvPr/>
        </p:nvSpPr>
        <p:spPr>
          <a:xfrm>
            <a:off x="838200" y="4644404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Parameters Estimation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FE7D9-3ABF-46BC-93CF-2A6B786EE4BD}"/>
              </a:ext>
            </a:extLst>
          </p:cNvPr>
          <p:cNvSpPr txBox="1"/>
          <p:nvPr/>
        </p:nvSpPr>
        <p:spPr>
          <a:xfrm>
            <a:off x="1429547" y="1580079"/>
            <a:ext cx="268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rbel" panose="020B0503020204020204" pitchFamily="34" charset="0"/>
              </a:rPr>
              <a:t>Flare during Learning</a:t>
            </a:r>
          </a:p>
        </p:txBody>
      </p:sp>
    </p:spTree>
    <p:extLst>
      <p:ext uri="{BB962C8B-B14F-4D97-AF65-F5344CB8AC3E}">
        <p14:creationId xmlns:p14="http://schemas.microsoft.com/office/powerpoint/2010/main" val="2462881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dirty="0">
              <a:solidFill>
                <a:srgbClr val="F3F2E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926B7-04D6-4438-8927-1E30A545CFE6}"/>
              </a:ext>
            </a:extLst>
          </p:cNvPr>
          <p:cNvSpPr txBox="1"/>
          <p:nvPr/>
        </p:nvSpPr>
        <p:spPr>
          <a:xfrm>
            <a:off x="1323270" y="1992188"/>
            <a:ext cx="5615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Probability Density Function (PDF)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/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1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1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100"/>
              </a:p>
            </p:txBody>
          </p:sp>
        </mc:Choice>
        <mc:Fallback xmlns="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blipFill>
                <a:blip r:embed="rId2"/>
                <a:stretch>
                  <a:fillRect l="-8333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SpPr txBox="1"/>
          <p:nvPr/>
        </p:nvSpPr>
        <p:spPr>
          <a:xfrm>
            <a:off x="9304338" y="7900988"/>
            <a:ext cx="0" cy="1714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FE7D9-3ABF-46BC-93CF-2A6B786EE4BD}"/>
              </a:ext>
            </a:extLst>
          </p:cNvPr>
          <p:cNvSpPr txBox="1"/>
          <p:nvPr/>
        </p:nvSpPr>
        <p:spPr>
          <a:xfrm>
            <a:off x="1429547" y="1580079"/>
            <a:ext cx="268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rbel" panose="020B0503020204020204" pitchFamily="34" charset="0"/>
              </a:rPr>
              <a:t>Flare during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BC65E3-2D84-4E4C-83E8-8ACD37A0C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63802"/>
              </p:ext>
            </p:extLst>
          </p:nvPr>
        </p:nvGraphicFramePr>
        <p:xfrm>
          <a:off x="1889018" y="2392298"/>
          <a:ext cx="4038953" cy="16367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17587">
                  <a:extLst>
                    <a:ext uri="{9D8B030D-6E8A-4147-A177-3AD203B41FA5}">
                      <a16:colId xmlns:a16="http://schemas.microsoft.com/office/drawing/2014/main" val="1374205150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1215726102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1234163397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14361847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0.087319877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0.087319877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0.087319877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0.087319877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696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901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0.205762168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444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513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654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0.058951848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0.120422536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0.18485618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0.213243619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3408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0034F2-EEA9-41C4-A46A-6BF2C4FC9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34725"/>
              </p:ext>
            </p:extLst>
          </p:nvPr>
        </p:nvGraphicFramePr>
        <p:xfrm>
          <a:off x="1889018" y="4459224"/>
          <a:ext cx="4076177" cy="16367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17588">
                  <a:extLst>
                    <a:ext uri="{9D8B030D-6E8A-4147-A177-3AD203B41FA5}">
                      <a16:colId xmlns:a16="http://schemas.microsoft.com/office/drawing/2014/main" val="2348348527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353645640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3961265411"/>
                    </a:ext>
                  </a:extLst>
                </a:gridCol>
                <a:gridCol w="1023413">
                  <a:extLst>
                    <a:ext uri="{9D8B030D-6E8A-4147-A177-3AD203B41FA5}">
                      <a16:colId xmlns:a16="http://schemas.microsoft.com/office/drawing/2014/main" val="17878181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0.021829969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0.021829969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0.021829969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0.021829969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67312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474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0.051440542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0.051440542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0.051440542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0.051440542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823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0.051440542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0.051440542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0.051440542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0.051440542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591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0.038656399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515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0.014737962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0.030105634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0.046214045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0.053310905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2924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F7362EF-E9B0-4986-967B-A2DD1B4D161D}"/>
              </a:ext>
            </a:extLst>
          </p:cNvPr>
          <p:cNvSpPr txBox="1"/>
          <p:nvPr/>
        </p:nvSpPr>
        <p:spPr>
          <a:xfrm>
            <a:off x="1323270" y="4058373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PDF with weights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306218-1AFD-4344-AA06-6DF9F5E59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68778"/>
              </p:ext>
            </p:extLst>
          </p:nvPr>
        </p:nvGraphicFramePr>
        <p:xfrm>
          <a:off x="6415237" y="4507571"/>
          <a:ext cx="1257300" cy="16367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8740177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0.087319877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130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068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67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0.205762168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343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0.154625597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743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0.144368546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8849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DF56A7-2D57-4F3C-8324-1271B5DABFD1}"/>
              </a:ext>
            </a:extLst>
          </p:cNvPr>
          <p:cNvSpPr txBox="1"/>
          <p:nvPr/>
        </p:nvSpPr>
        <p:spPr>
          <a:xfrm>
            <a:off x="6243665" y="4058373"/>
            <a:ext cx="165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Posterior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48EC9-218A-4E2C-B7B3-DAF17AF7FC06}"/>
              </a:ext>
            </a:extLst>
          </p:cNvPr>
          <p:cNvSpPr txBox="1"/>
          <p:nvPr/>
        </p:nvSpPr>
        <p:spPr>
          <a:xfrm>
            <a:off x="6821260" y="2007577"/>
            <a:ext cx="12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using Eq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9061B-2D48-4D91-9864-4797FDDDE57B}"/>
              </a:ext>
            </a:extLst>
          </p:cNvPr>
          <p:cNvSpPr txBox="1"/>
          <p:nvPr/>
        </p:nvSpPr>
        <p:spPr>
          <a:xfrm>
            <a:off x="3458850" y="4053743"/>
            <a:ext cx="12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using Eq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AE57AF-EA17-4D39-A2F1-9EF88F009996}"/>
              </a:ext>
            </a:extLst>
          </p:cNvPr>
          <p:cNvSpPr txBox="1"/>
          <p:nvPr/>
        </p:nvSpPr>
        <p:spPr>
          <a:xfrm>
            <a:off x="7416601" y="4102976"/>
            <a:ext cx="12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using Eq 3</a:t>
            </a:r>
          </a:p>
        </p:txBody>
      </p:sp>
    </p:spTree>
    <p:extLst>
      <p:ext uri="{BB962C8B-B14F-4D97-AF65-F5344CB8AC3E}">
        <p14:creationId xmlns:p14="http://schemas.microsoft.com/office/powerpoint/2010/main" val="214388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170646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F16A17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Smart grids </a:t>
            </a:r>
            <a:r>
              <a:rPr lang="en-US" sz="24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are a combination of IT with traditional grid and thereby offers stronger control over the functions</a:t>
            </a:r>
          </a:p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Across the world, governments are urging grid operators to utilize the latest technologies</a:t>
            </a:r>
          </a:p>
          <a:p>
            <a:pPr marL="800100" lvl="1" indent="-342900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Resilience to cyber attacks is important for faster adoption of future automated electrical power system</a:t>
            </a:r>
          </a:p>
          <a:p>
            <a:pPr marL="855663" lvl="1" indent="-398463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Cyber adversary can manipulate data (Sensor readings, synchronization signals etc.) and commands (feedback control signals) exchanged by conducting camouflaged logical or physical attacks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397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CONT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926B7-04D6-4438-8927-1E30A545CFE6}"/>
              </a:ext>
            </a:extLst>
          </p:cNvPr>
          <p:cNvSpPr txBox="1"/>
          <p:nvPr/>
        </p:nvSpPr>
        <p:spPr>
          <a:xfrm>
            <a:off x="1323270" y="1992188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Calculate </a:t>
            </a:r>
            <a:r>
              <a:rPr lang="en-US" sz="2000" b="1" dirty="0" err="1">
                <a:latin typeface="Corbel" panose="020B0503020204020204" pitchFamily="34" charset="0"/>
              </a:rPr>
              <a:t>correntropies</a:t>
            </a:r>
            <a:endParaRPr lang="en-US" sz="2000" b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/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1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1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100"/>
              </a:p>
            </p:txBody>
          </p:sp>
        </mc:Choice>
        <mc:Fallback xmlns="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blipFill>
                <a:blip r:embed="rId2"/>
                <a:stretch>
                  <a:fillRect l="-8333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SpPr txBox="1"/>
          <p:nvPr/>
        </p:nvSpPr>
        <p:spPr>
          <a:xfrm>
            <a:off x="9304338" y="7900988"/>
            <a:ext cx="0" cy="1714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FE7D9-3ABF-46BC-93CF-2A6B786EE4BD}"/>
              </a:ext>
            </a:extLst>
          </p:cNvPr>
          <p:cNvSpPr txBox="1"/>
          <p:nvPr/>
        </p:nvSpPr>
        <p:spPr>
          <a:xfrm>
            <a:off x="1429547" y="1580079"/>
            <a:ext cx="268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rbel" panose="020B0503020204020204" pitchFamily="34" charset="0"/>
              </a:rPr>
              <a:t>Flare during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62EF-E9B0-4986-967B-A2DD1B4D161D}"/>
              </a:ext>
            </a:extLst>
          </p:cNvPr>
          <p:cNvSpPr txBox="1"/>
          <p:nvPr/>
        </p:nvSpPr>
        <p:spPr>
          <a:xfrm>
            <a:off x="1143000" y="4368302"/>
            <a:ext cx="7253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Calculate the upper </a:t>
            </a:r>
            <a:r>
              <a:rPr lang="en-US" sz="2000" b="1" dirty="0" err="1">
                <a:latin typeface="Corbel" panose="020B0503020204020204" pitchFamily="34" charset="0"/>
              </a:rPr>
              <a:t>correntropy</a:t>
            </a:r>
            <a:r>
              <a:rPr lang="en-US" sz="2000" b="1" dirty="0">
                <a:latin typeface="Corbel" panose="020B0503020204020204" pitchFamily="34" charset="0"/>
              </a:rPr>
              <a:t> and lower </a:t>
            </a:r>
            <a:r>
              <a:rPr lang="en-US" sz="2000" b="1" dirty="0" err="1">
                <a:latin typeface="Corbel" panose="020B0503020204020204" pitchFamily="34" charset="0"/>
              </a:rPr>
              <a:t>correntropy</a:t>
            </a:r>
            <a:r>
              <a:rPr lang="en-US" sz="2000" b="1" dirty="0">
                <a:latin typeface="Corbel" panose="020B0503020204020204" pitchFamily="34" charset="0"/>
              </a:rPr>
              <a:t> using </a:t>
            </a:r>
          </a:p>
          <a:p>
            <a:r>
              <a:rPr lang="en-US" sz="2000" b="1" dirty="0">
                <a:latin typeface="Corbel" panose="020B0503020204020204" pitchFamily="34" charset="0"/>
              </a:rPr>
              <a:t>equation 5 and 6.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48EC9-218A-4E2C-B7B3-DAF17AF7FC06}"/>
              </a:ext>
            </a:extLst>
          </p:cNvPr>
          <p:cNvSpPr txBox="1"/>
          <p:nvPr/>
        </p:nvSpPr>
        <p:spPr>
          <a:xfrm>
            <a:off x="4098876" y="2022966"/>
            <a:ext cx="12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 using Eq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800A9C-850A-4727-B9A8-4309D6B3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40005"/>
              </p:ext>
            </p:extLst>
          </p:nvPr>
        </p:nvGraphicFramePr>
        <p:xfrm>
          <a:off x="3778250" y="2574233"/>
          <a:ext cx="1282700" cy="16367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2157072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1.000007444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964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1.000008769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326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1.000008944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821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1.000007444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1657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</a:rPr>
                        <a:t>1.000005945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136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1.000007195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3543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A924BD-6AC4-4D5B-97D4-56ED79E4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84755"/>
              </p:ext>
            </p:extLst>
          </p:nvPr>
        </p:nvGraphicFramePr>
        <p:xfrm>
          <a:off x="2882045" y="5185152"/>
          <a:ext cx="3429570" cy="81685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81914">
                  <a:extLst>
                    <a:ext uri="{9D8B030D-6E8A-4147-A177-3AD203B41FA5}">
                      <a16:colId xmlns:a16="http://schemas.microsoft.com/office/drawing/2014/main" val="763323923"/>
                    </a:ext>
                  </a:extLst>
                </a:gridCol>
                <a:gridCol w="1447656">
                  <a:extLst>
                    <a:ext uri="{9D8B030D-6E8A-4147-A177-3AD203B41FA5}">
                      <a16:colId xmlns:a16="http://schemas.microsoft.com/office/drawing/2014/main" val="74474981"/>
                    </a:ext>
                  </a:extLst>
                </a:gridCol>
              </a:tblGrid>
              <a:tr h="40842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Lower </a:t>
                      </a:r>
                      <a:r>
                        <a:rPr lang="en-US" sz="1600" b="1" u="none" strike="noStrike" dirty="0" err="1">
                          <a:effectLst/>
                        </a:rPr>
                        <a:t>corr</a:t>
                      </a:r>
                      <a:r>
                        <a:rPr lang="en-US" sz="1600" b="1" u="none" strike="noStrike" dirty="0">
                          <a:effectLst/>
                        </a:rPr>
                        <a:t> normal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1.000005945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360478"/>
                  </a:ext>
                </a:extLst>
              </a:tr>
              <a:tr h="40842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Upper </a:t>
                      </a:r>
                      <a:r>
                        <a:rPr lang="en-US" sz="1600" b="1" u="none" strike="noStrike" dirty="0" err="1">
                          <a:effectLst/>
                        </a:rPr>
                        <a:t>corr</a:t>
                      </a:r>
                      <a:r>
                        <a:rPr lang="en-US" sz="1600" b="1" u="none" strike="noStrike" dirty="0">
                          <a:effectLst/>
                        </a:rPr>
                        <a:t> normal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1.000008944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80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9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" y="1524000"/>
            <a:ext cx="81534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3F2E9"/>
                </a:solidFill>
              </a:rPr>
              <a:t>FLARE FRAMEWORK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dirty="0">
              <a:solidFill>
                <a:srgbClr val="F3F2E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926B7-04D6-4438-8927-1E30A545CFE6}"/>
              </a:ext>
            </a:extLst>
          </p:cNvPr>
          <p:cNvSpPr txBox="1"/>
          <p:nvPr/>
        </p:nvSpPr>
        <p:spPr>
          <a:xfrm>
            <a:off x="1323270" y="1992188"/>
            <a:ext cx="7393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Estimate the PDFs using the parameters of normal profile and </a:t>
            </a:r>
          </a:p>
          <a:p>
            <a:r>
              <a:rPr lang="en-US" sz="2000" b="1" dirty="0">
                <a:latin typeface="Corbel" panose="020B0503020204020204" pitchFamily="34" charset="0"/>
              </a:rPr>
              <a:t>Calculate the </a:t>
            </a:r>
            <a:r>
              <a:rPr lang="en-US" sz="2000" b="1" dirty="0" err="1">
                <a:latin typeface="Corbel" panose="020B0503020204020204" pitchFamily="34" charset="0"/>
              </a:rPr>
              <a:t>correntropies</a:t>
            </a:r>
            <a:r>
              <a:rPr lang="en-US" sz="2000" b="1" dirty="0">
                <a:latin typeface="Corbel" panose="020B0503020204020204" pitchFamily="34" charset="0"/>
              </a:rPr>
              <a:t> using equations mentioned before.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/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1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AU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1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100"/>
              </a:p>
            </p:txBody>
          </p:sp>
        </mc:Choice>
        <mc:Fallback xmlns="">
          <p:sp>
            <p:nvSpPr>
              <p:cNvPr id="14" name="TextBox 1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400" y="7715250"/>
                <a:ext cx="219075" cy="174625"/>
              </a:xfrm>
              <a:prstGeom prst="rect">
                <a:avLst/>
              </a:prstGeom>
              <a:blipFill>
                <a:blip r:embed="rId2"/>
                <a:stretch>
                  <a:fillRect l="-8333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SpPr txBox="1"/>
          <p:nvPr/>
        </p:nvSpPr>
        <p:spPr>
          <a:xfrm>
            <a:off x="9304338" y="7900988"/>
            <a:ext cx="0" cy="1714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FE7D9-3ABF-46BC-93CF-2A6B786EE4BD}"/>
              </a:ext>
            </a:extLst>
          </p:cNvPr>
          <p:cNvSpPr txBox="1"/>
          <p:nvPr/>
        </p:nvSpPr>
        <p:spPr>
          <a:xfrm>
            <a:off x="1248173" y="1582798"/>
            <a:ext cx="268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rbel" panose="020B0503020204020204" pitchFamily="34" charset="0"/>
              </a:rPr>
              <a:t>Flare during Execution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62EF-E9B0-4986-967B-A2DD1B4D161D}"/>
              </a:ext>
            </a:extLst>
          </p:cNvPr>
          <p:cNvSpPr txBox="1"/>
          <p:nvPr/>
        </p:nvSpPr>
        <p:spPr>
          <a:xfrm>
            <a:off x="1324680" y="2948273"/>
            <a:ext cx="735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Compare the </a:t>
            </a:r>
            <a:r>
              <a:rPr lang="en-US" sz="2000" b="1" dirty="0" err="1">
                <a:latin typeface="Corbel" panose="020B0503020204020204" pitchFamily="34" charset="0"/>
              </a:rPr>
              <a:t>correntropies</a:t>
            </a:r>
            <a:r>
              <a:rPr lang="en-US" sz="2000" b="1" dirty="0">
                <a:latin typeface="Corbel" panose="020B0503020204020204" pitchFamily="34" charset="0"/>
              </a:rPr>
              <a:t> against the decision </a:t>
            </a:r>
            <a:r>
              <a:rPr lang="en-US" sz="2000" b="1" dirty="0" err="1">
                <a:latin typeface="Corbel" panose="020B0503020204020204" pitchFamily="34" charset="0"/>
              </a:rPr>
              <a:t>correntropies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</a:p>
          <a:p>
            <a:r>
              <a:rPr lang="en-US" sz="2000" b="1" dirty="0">
                <a:latin typeface="Corbel" panose="020B0503020204020204" pitchFamily="34" charset="0"/>
              </a:rPr>
              <a:t>using,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000000-0008-0000-0200-00000E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3100" y="3948591"/>
            <a:ext cx="5981700" cy="16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207" y="1608083"/>
            <a:ext cx="8305800" cy="4985980"/>
          </a:xfrm>
          <a:prstGeom prst="rect">
            <a:avLst/>
          </a:prstGeom>
          <a:solidFill>
            <a:srgbClr val="F7F6E5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Why GMM and </a:t>
            </a:r>
            <a:r>
              <a:rPr lang="en-US" sz="2400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</a:t>
            </a: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-GMM) is used to model Detection engine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Data collection and transmission over power system are subjected to contaminate with destructive-stealthy-data pattern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While logging Power system then logged data is multi model data/ multi dim (28) 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Power system’s normal data is highly dynamic due to number and purposes of stakeholders (i.e., consumers and managers). 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Malicious-stealthy-data patterns and legitimate event data dynamics are errors from decision making point of view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These errors create an element of bias in data sequences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Effect of this bias may be very large, it cannot be overlooked or treated as minor noise (non-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gaussian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or impulsive)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To process non-Gaussian and impulsive noises [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waqas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 51], the notion of 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, which is a local measure of the similarity between any two random variables, is suggested in [waqs52]</a:t>
            </a:r>
          </a:p>
          <a:p>
            <a:pPr marL="855663" lvl="1" indent="-398463" algn="just">
              <a:buClr>
                <a:srgbClr val="EF642D"/>
              </a:buClr>
              <a:buSzPct val="150000"/>
            </a:pPr>
            <a:endParaRPr lang="en-US" dirty="0">
              <a:solidFill>
                <a:srgbClr val="334744"/>
              </a:solidFill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3F2E9"/>
                </a:solidFill>
              </a:rPr>
              <a:t>RATIONALE OF UTILZED MATH MODEL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8763000" y="2286000"/>
            <a:ext cx="4419600" cy="3124200"/>
          </a:xfrm>
          <a:prstGeom prst="foldedCorner">
            <a:avLst/>
          </a:prstGeom>
          <a:solidFill>
            <a:srgbClr val="384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AU" dirty="0">
                <a:latin typeface="Corbel" pitchFamily="34" charset="0"/>
              </a:rPr>
              <a:t> The data patterns become stealthy due to:  </a:t>
            </a:r>
            <a:br>
              <a:rPr lang="en-AU" dirty="0">
                <a:latin typeface="Corbel" pitchFamily="34" charset="0"/>
              </a:rPr>
            </a:br>
            <a:r>
              <a:rPr lang="en-AU" dirty="0">
                <a:latin typeface="Corbel" pitchFamily="34" charset="0"/>
              </a:rPr>
              <a:t>	a) attacker’s monitoring of system behaviour and mixing malicious payload to camouflage abnormal behaviour</a:t>
            </a:r>
            <a:br>
              <a:rPr lang="en-AU" dirty="0">
                <a:latin typeface="Corbel" pitchFamily="34" charset="0"/>
              </a:rPr>
            </a:br>
            <a:r>
              <a:rPr lang="en-AU" dirty="0">
                <a:latin typeface="Corbel" pitchFamily="34" charset="0"/>
              </a:rPr>
              <a:t>	b) high similarity between natural and malicious-intentional physical faults; and </a:t>
            </a:r>
            <a:br>
              <a:rPr lang="en-AU" dirty="0">
                <a:latin typeface="Corbel" pitchFamily="34" charset="0"/>
              </a:rPr>
            </a:br>
            <a:r>
              <a:rPr lang="en-AU" dirty="0">
                <a:latin typeface="Corbel" pitchFamily="34" charset="0"/>
              </a:rPr>
              <a:t>	c) high similarity between legitimate and illegal command and control artefacts. </a:t>
            </a:r>
            <a:endParaRPr 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31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Half Frame 4"/>
          <p:cNvSpPr/>
          <p:nvPr/>
        </p:nvSpPr>
        <p:spPr>
          <a:xfrm>
            <a:off x="189187" y="545224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381000" y="457200"/>
            <a:ext cx="8077200" cy="2667000"/>
          </a:xfrm>
          <a:prstGeom prst="halfFrame">
            <a:avLst>
              <a:gd name="adj1" fmla="val 33333"/>
              <a:gd name="adj2" fmla="val 30899"/>
            </a:avLst>
          </a:prstGeom>
          <a:solidFill>
            <a:srgbClr val="334744"/>
          </a:solidFill>
          <a:ln>
            <a:solidFill>
              <a:srgbClr val="F7F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207" y="1608083"/>
            <a:ext cx="8305800" cy="4708981"/>
          </a:xfrm>
          <a:prstGeom prst="rect">
            <a:avLst/>
          </a:prstGeom>
          <a:solidFill>
            <a:srgbClr val="F7F6E5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Why GMM and </a:t>
            </a:r>
            <a:r>
              <a:rPr lang="en-US" sz="2400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400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</a:t>
            </a: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-GMM) is used to model Detection engine Cont.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measure the precise behavioral boundaries for classification purposes. 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Utilized the posterior probabilities of the data sequences obtained from GMM as input to the 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as suggested in [1]. Because the interdependency of the power system’s data sequences can be more reliably estimated based on their prior and likelihood data distributions, i.e., posterior = prior x likelihood. 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GMM also allows to aggregate a multivariate data sequence of power sys into one variable to have numeric behavioral representation for decision making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GMM and 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Correntropy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 approaches have been successfully implemented in a number of applications, including recognition [15], [16], [17], [18], their use in the Power system EIDS domain is novel.</a:t>
            </a:r>
          </a:p>
          <a:p>
            <a:pPr marL="855663" lvl="1" indent="-398463" algn="just"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endParaRPr lang="en-US" dirty="0">
              <a:solidFill>
                <a:srgbClr val="334744"/>
              </a:solidFill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45224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3F2E9"/>
                </a:solidFill>
              </a:rPr>
              <a:t>RATIONALE OF UTILZED MATH MODEL</a:t>
            </a:r>
          </a:p>
        </p:txBody>
      </p:sp>
    </p:spTree>
    <p:extLst>
      <p:ext uri="{BB962C8B-B14F-4D97-AF65-F5344CB8AC3E}">
        <p14:creationId xmlns:p14="http://schemas.microsoft.com/office/powerpoint/2010/main" val="4173187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results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823F8-CDB3-47F8-A632-4750212F4EE4}"/>
              </a:ext>
            </a:extLst>
          </p:cNvPr>
          <p:cNvSpPr txBox="1"/>
          <p:nvPr/>
        </p:nvSpPr>
        <p:spPr>
          <a:xfrm>
            <a:off x="591207" y="1219200"/>
            <a:ext cx="8305800" cy="2671309"/>
          </a:xfrm>
          <a:prstGeom prst="rect">
            <a:avLst/>
          </a:prstGeom>
          <a:solidFill>
            <a:srgbClr val="F7F6E5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lvl="1" indent="-398463" algn="just">
              <a:lnSpc>
                <a:spcPct val="150000"/>
              </a:lnSpc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sz="2400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Flare Performance Evaluation</a:t>
            </a:r>
          </a:p>
          <a:p>
            <a:pPr marL="855663" lvl="2" indent="-398463" algn="just">
              <a:lnSpc>
                <a:spcPct val="150000"/>
              </a:lnSpc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To evaluate the performance of Flare, we performed benchmarks,</a:t>
            </a:r>
          </a:p>
          <a:p>
            <a:pPr marL="1312863" lvl="3" indent="-398463" algn="just">
              <a:lnSpc>
                <a:spcPct val="150000"/>
              </a:lnSpc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On a Raspberry Pi 3 Model B, 1.2 GHz and 1GB RAM (Substation 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Depl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1312863" lvl="3" indent="-398463" algn="just">
              <a:lnSpc>
                <a:spcPct val="150000"/>
              </a:lnSpc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A Windows 10 running on an Intel Core i7 CPU 870, 2.93 GHz with 8GM (Central </a:t>
            </a:r>
            <a:r>
              <a:rPr lang="en-US" dirty="0" err="1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Depl</a:t>
            </a: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855663" lvl="2" indent="-398463" algn="just">
              <a:lnSpc>
                <a:spcPct val="150000"/>
              </a:lnSpc>
              <a:buClr>
                <a:srgbClr val="EF642D"/>
              </a:buClr>
              <a:buSzPct val="150000"/>
              <a:buFont typeface="Wingdings" pitchFamily="2" charset="2"/>
              <a:buChar char="§"/>
            </a:pPr>
            <a:r>
              <a:rPr lang="en-US" dirty="0">
                <a:solidFill>
                  <a:srgbClr val="334744"/>
                </a:solidFill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Complete implementation is done in Python.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C28AB-5E8F-4A81-A244-E273C5994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794" y="3852863"/>
            <a:ext cx="4154213" cy="9699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1F53E3-6566-492E-B3C2-5849E295C8A7}"/>
              </a:ext>
            </a:extLst>
          </p:cNvPr>
          <p:cNvSpPr txBox="1"/>
          <p:nvPr/>
        </p:nvSpPr>
        <p:spPr>
          <a:xfrm>
            <a:off x="445168" y="4822803"/>
            <a:ext cx="8305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b="1" dirty="0">
                <a:solidFill>
                  <a:srgbClr val="FFC000"/>
                </a:solidFill>
                <a:latin typeface="Corbel" panose="020B0503020204020204" pitchFamily="34" charset="0"/>
              </a:rPr>
              <a:t>DR, FAR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represents the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accurac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 and error of Flare, respectively. The</a:t>
            </a:r>
          </a:p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FAR is the average of two errors, the </a:t>
            </a:r>
            <a:r>
              <a:rPr lang="en-US" b="1" dirty="0">
                <a:solidFill>
                  <a:srgbClr val="FFC000"/>
                </a:solidFill>
                <a:latin typeface="Corbel" panose="020B0503020204020204" pitchFamily="34" charset="0"/>
              </a:rPr>
              <a:t>False Positive Rate (FPR)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and </a:t>
            </a:r>
            <a:r>
              <a:rPr lang="en-US" b="1" dirty="0">
                <a:solidFill>
                  <a:srgbClr val="FFC000"/>
                </a:solidFill>
                <a:latin typeface="Corbel" panose="020B0503020204020204" pitchFamily="34" charset="0"/>
              </a:rPr>
              <a:t>False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Corbel" panose="020B0503020204020204" pitchFamily="34" charset="0"/>
              </a:rPr>
              <a:t>Negative Rate (FNR).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FAR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 can well indicate the capacity of Flare to incorrectly detect normal behavior as abnormal and abnormal behavior as normal, respectively </a:t>
            </a:r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(Haider, 2018).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4C0417-D1E2-4298-9A80-BF29145A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08" y="3852863"/>
            <a:ext cx="4151586" cy="9809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59811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results – Central Deployment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EC289-F071-4244-BEFE-5FF2AF8AF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81" y="1142107"/>
            <a:ext cx="4159719" cy="286106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BE424A-C568-489D-80A6-BB7769182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98954"/>
              </p:ext>
            </p:extLst>
          </p:nvPr>
        </p:nvGraphicFramePr>
        <p:xfrm>
          <a:off x="457200" y="3943033"/>
          <a:ext cx="8305800" cy="2621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9010">
                  <a:extLst>
                    <a:ext uri="{9D8B030D-6E8A-4147-A177-3AD203B41FA5}">
                      <a16:colId xmlns:a16="http://schemas.microsoft.com/office/drawing/2014/main" val="1414153695"/>
                    </a:ext>
                  </a:extLst>
                </a:gridCol>
                <a:gridCol w="839854">
                  <a:extLst>
                    <a:ext uri="{9D8B030D-6E8A-4147-A177-3AD203B41FA5}">
                      <a16:colId xmlns:a16="http://schemas.microsoft.com/office/drawing/2014/main" val="441995158"/>
                    </a:ext>
                  </a:extLst>
                </a:gridCol>
                <a:gridCol w="834452">
                  <a:extLst>
                    <a:ext uri="{9D8B030D-6E8A-4147-A177-3AD203B41FA5}">
                      <a16:colId xmlns:a16="http://schemas.microsoft.com/office/drawing/2014/main" val="2537007961"/>
                    </a:ext>
                  </a:extLst>
                </a:gridCol>
                <a:gridCol w="1436784">
                  <a:extLst>
                    <a:ext uri="{9D8B030D-6E8A-4147-A177-3AD203B41FA5}">
                      <a16:colId xmlns:a16="http://schemas.microsoft.com/office/drawing/2014/main" val="2162564151"/>
                    </a:ext>
                  </a:extLst>
                </a:gridCol>
                <a:gridCol w="1585700">
                  <a:extLst>
                    <a:ext uri="{9D8B030D-6E8A-4147-A177-3AD203B41FA5}">
                      <a16:colId xmlns:a16="http://schemas.microsoft.com/office/drawing/2014/main" val="3817003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Scenario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FPrate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FNrate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Error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DRate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30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Attack vs. 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3.0328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3.818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95.39745835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84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 Injection vs. 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4.267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99.28634168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18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Line Maintenance vs. Normal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4.609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98.60228717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25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Fault Events vs. 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7.8204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4.267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99.2857643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8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Command Injection vs. Norma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5.056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97.7092828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26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Relay Setting Change vs. 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7.8204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4.909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6.365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95.09097435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59356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D73836A-13B6-4CB6-93D4-80CE2087A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2" y="1143000"/>
            <a:ext cx="407733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11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results – Substation - IED Deployment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BE424A-C568-489D-80A6-BB7769182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94672"/>
              </p:ext>
            </p:extLst>
          </p:nvPr>
        </p:nvGraphicFramePr>
        <p:xfrm>
          <a:off x="457200" y="3943032"/>
          <a:ext cx="8305801" cy="2289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4500">
                  <a:extLst>
                    <a:ext uri="{9D8B030D-6E8A-4147-A177-3AD203B41FA5}">
                      <a16:colId xmlns:a16="http://schemas.microsoft.com/office/drawing/2014/main" val="1414153695"/>
                    </a:ext>
                  </a:extLst>
                </a:gridCol>
                <a:gridCol w="885928">
                  <a:extLst>
                    <a:ext uri="{9D8B030D-6E8A-4147-A177-3AD203B41FA5}">
                      <a16:colId xmlns:a16="http://schemas.microsoft.com/office/drawing/2014/main" val="441995158"/>
                    </a:ext>
                  </a:extLst>
                </a:gridCol>
                <a:gridCol w="1568227">
                  <a:extLst>
                    <a:ext uri="{9D8B030D-6E8A-4147-A177-3AD203B41FA5}">
                      <a16:colId xmlns:a16="http://schemas.microsoft.com/office/drawing/2014/main" val="2537007961"/>
                    </a:ext>
                  </a:extLst>
                </a:gridCol>
                <a:gridCol w="1190551">
                  <a:extLst>
                    <a:ext uri="{9D8B030D-6E8A-4147-A177-3AD203B41FA5}">
                      <a16:colId xmlns:a16="http://schemas.microsoft.com/office/drawing/2014/main" val="2162564151"/>
                    </a:ext>
                  </a:extLst>
                </a:gridCol>
                <a:gridCol w="2166595">
                  <a:extLst>
                    <a:ext uri="{9D8B030D-6E8A-4147-A177-3AD203B41FA5}">
                      <a16:colId xmlns:a16="http://schemas.microsoft.com/office/drawing/2014/main" val="3817003607"/>
                    </a:ext>
                  </a:extLst>
                </a:gridCol>
              </a:tblGrid>
              <a:tr h="279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FPrate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Fnrate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Errorrate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Drate</a:t>
                      </a: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301772"/>
                  </a:ext>
                </a:extLst>
              </a:tr>
              <a:tr h="407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Command Injection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1.513877208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98.486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841624"/>
                  </a:ext>
                </a:extLst>
              </a:tr>
              <a:tr h="407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Injection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181023"/>
                  </a:ext>
                </a:extLst>
              </a:tr>
              <a:tr h="407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SLG Fault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250770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Maint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805719"/>
                  </a:ext>
                </a:extLst>
              </a:tr>
              <a:tr h="407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Relay Setting 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26752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9BFBDC-F7FE-449A-94E9-2500E6262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2" y="998041"/>
            <a:ext cx="4137738" cy="289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A5D68-9C3F-4CE0-BBFA-2DF5F7AEC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2931"/>
            <a:ext cx="4213938" cy="28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6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021055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results – datasets for Cen </a:t>
            </a:r>
            <a:r>
              <a:rPr lang="en-US" sz="4400" cap="small" dirty="0" err="1">
                <a:solidFill>
                  <a:srgbClr val="F3F2E9"/>
                </a:solidFill>
              </a:rPr>
              <a:t>Depl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3283695"/>
          <a:ext cx="8324193" cy="29565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Attacks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Name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#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of measurements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Train 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[sec]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Execute [sec]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4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small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Data Injection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Imitation of a valid fault by changing values to parameters such as current, voltage, sequence components etc. This attack aims to blind the operator and causes a black out.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Train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= 2423</a:t>
                      </a:r>
                    </a:p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Execute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= 11564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2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cap="small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Command injection</a:t>
                      </a:r>
                      <a:r>
                        <a:rPr lang="en-US" sz="1600" b="1" kern="1200" cap="small" baseline="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- Remote trip relay</a:t>
                      </a:r>
                      <a:endParaRPr lang="en-US" sz="1600" b="1" kern="1200" cap="small" dirty="0">
                        <a:solidFill>
                          <a:schemeClr val="tx1"/>
                        </a:solidFill>
                        <a:latin typeface="Corbel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Attacker sends a command to a relay which causes a breaker to open. It can only be done once an attacker has penetrated outside defenses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Train =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2423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Execute =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10719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1242840"/>
          <a:ext cx="8324193" cy="2033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83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Event 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Name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#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of measurements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Train 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[sec]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Execute [sec]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4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8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cap="small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Short-circuit fault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is a short in a power line and can occur in various locations along the line.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Train =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2423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Execute =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16982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06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small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Line Maintenance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Relays is disabled on a specific line to do maintenance for that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Train =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2423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Execute =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5291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81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8807" y="1219200"/>
          <a:ext cx="8324193" cy="322211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4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830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Scenario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#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of measurements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Train 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[sec]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Execute [sec]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4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cap="small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Command injection</a:t>
                      </a:r>
                      <a:r>
                        <a:rPr lang="en-US" sz="1600" b="1" kern="1200" cap="small" baseline="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- Relay setting change </a:t>
                      </a:r>
                      <a:endParaRPr lang="en-US" sz="1600" b="1" kern="1200" cap="small" dirty="0">
                        <a:solidFill>
                          <a:schemeClr val="tx1"/>
                        </a:solidFill>
                        <a:latin typeface="Corbel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Relays are configured with a distance protection scheme and the attacker changes the setting to disable the relay function such that relay will not trip for a valid fault or a valid command.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Train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= 2423</a:t>
                      </a:r>
                    </a:p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Execute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= 39326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364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06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small" baseline="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Anomaly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training dataset</a:t>
                      </a:r>
                      <a:r>
                        <a:rPr lang="en-US" sz="1600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is composed o f the measurements from normal, natural faults and line maintenance and test dataset composed of  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Train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= 12490</a:t>
                      </a:r>
                    </a:p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Execute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= 65889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639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07CAED-5814-4C72-922A-955DB19977F5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results – datasets for Cen </a:t>
            </a:r>
            <a:r>
              <a:rPr lang="en-US" sz="4400" cap="small" dirty="0" err="1">
                <a:solidFill>
                  <a:srgbClr val="F3F2E9"/>
                </a:solidFill>
              </a:rPr>
              <a:t>Depl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31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results – datasets for Substation </a:t>
            </a:r>
            <a:r>
              <a:rPr lang="en-US" sz="4400" cap="small" dirty="0" err="1">
                <a:solidFill>
                  <a:srgbClr val="F3F2E9"/>
                </a:solidFill>
              </a:rPr>
              <a:t>Depl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68063"/>
              </p:ext>
            </p:extLst>
          </p:nvPr>
        </p:nvGraphicFramePr>
        <p:xfrm>
          <a:off x="515007" y="1219200"/>
          <a:ext cx="8095593" cy="512693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0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6168"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Scenario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#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of measurements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Train </a:t>
                      </a:r>
                      <a:r>
                        <a:rPr lang="en-US" sz="1600" cap="small" baseline="0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 [sec]</a:t>
                      </a:r>
                      <a:endParaRPr lang="en-US" sz="1600" cap="small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48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sm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Execute [sec]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4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cap="small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Short-circuit fault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Nomral</a:t>
                      </a:r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Training  Instance = 3524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Normal Test Instance = 879 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Attack Test Instance = 14243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86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small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Line Maintenance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Nomral</a:t>
                      </a:r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Training  Instance = 3524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Normal Test Instance = 879 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Attack Test Instance = 3041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986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small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Data Injection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Nomral</a:t>
                      </a:r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Training  Instance = 3524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Normal Test Instance = 879 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Attack Test Instance = 9582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9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cap="small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Command injection</a:t>
                      </a:r>
                      <a:r>
                        <a:rPr lang="en-US" sz="1600" b="1" kern="1200" cap="small" baseline="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- Remote trip relay</a:t>
                      </a:r>
                      <a:endParaRPr lang="en-US" sz="1600" b="1" kern="1200" cap="small" dirty="0">
                        <a:solidFill>
                          <a:schemeClr val="tx1"/>
                        </a:solidFill>
                        <a:latin typeface="Corbel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Nomral</a:t>
                      </a:r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Training  Instance = 3524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Normal Test Instance = 879 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Attack Test Instance = 8739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8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cap="small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Command injection</a:t>
                      </a:r>
                      <a:r>
                        <a:rPr lang="en-US" sz="1600" b="1" kern="1200" cap="small" baseline="0" dirty="0">
                          <a:solidFill>
                            <a:schemeClr val="tx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 - Relay setting change </a:t>
                      </a:r>
                      <a:endParaRPr lang="en-US" sz="1600" b="1" kern="1200" cap="small" dirty="0">
                        <a:solidFill>
                          <a:schemeClr val="tx1"/>
                        </a:solidFill>
                        <a:latin typeface="Corbel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Nomral</a:t>
                      </a:r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Training  Instance = 3524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Normal Test Instance = 879 </a:t>
                      </a:r>
                    </a:p>
                    <a:p>
                      <a:r>
                        <a:rPr lang="en-US" sz="1500" i="1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Attack Test Instance = 36159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2C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4998741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Research objectives</a:t>
            </a:r>
          </a:p>
          <a:p>
            <a:pPr marL="855663" lvl="1" indent="-398463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b="1" i="1" dirty="0">
                <a:solidFill>
                  <a:srgbClr val="334744"/>
                </a:solidFill>
                <a:latin typeface="Calibri Light" panose="020F0302020204030204" pitchFamily="34" charset="0"/>
                <a:ea typeface="Arial Unicode MS" pitchFamily="34" charset="-128"/>
                <a:cs typeface="Calibri Light" panose="020F0302020204030204" pitchFamily="34" charset="0"/>
              </a:rPr>
              <a:t>“Design a lightweight*, plug-and-play anomaly based CP-IDS, to embed directly in an Intelligent electronic device (IED), capable of learning in unsupervised manner”</a:t>
            </a:r>
          </a:p>
          <a:p>
            <a:pPr marL="855663" lvl="1" indent="-398463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endParaRPr lang="en-US" b="1" i="1" dirty="0">
              <a:solidFill>
                <a:srgbClr val="334744"/>
              </a:solidFill>
              <a:latin typeface="Calibri Light" panose="020F0302020204030204" pitchFamily="34" charset="0"/>
              <a:ea typeface="Arial Unicode MS" pitchFamily="34" charset="-128"/>
              <a:cs typeface="Calibri Light" panose="020F0302020204030204" pitchFamily="34" charset="0"/>
            </a:endParaRPr>
          </a:p>
          <a:p>
            <a:pPr marL="855663" lvl="1" indent="-398463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b="1" i="1" dirty="0">
                <a:solidFill>
                  <a:srgbClr val="334744"/>
                </a:solidFill>
                <a:latin typeface="Calibri Light" panose="020F0302020204030204" pitchFamily="34" charset="0"/>
                <a:ea typeface="Arial Unicode MS" pitchFamily="34" charset="-128"/>
                <a:cs typeface="Calibri Light" panose="020F0302020204030204" pitchFamily="34" charset="0"/>
              </a:rPr>
              <a:t>“Develop a stream processing algorithm to classify high-speed data of WAMS (Wide area monitoring system)”</a:t>
            </a:r>
          </a:p>
          <a:p>
            <a:pPr marL="855663" lvl="1" indent="-398463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endParaRPr lang="en-US" b="1" i="1" dirty="0">
              <a:solidFill>
                <a:srgbClr val="334744"/>
              </a:solidFill>
              <a:latin typeface="Calibri Light" panose="020F0302020204030204" pitchFamily="34" charset="0"/>
              <a:ea typeface="Arial Unicode MS" pitchFamily="34" charset="-128"/>
              <a:cs typeface="Calibri Light" panose="020F0302020204030204" pitchFamily="34" charset="0"/>
            </a:endParaRPr>
          </a:p>
          <a:p>
            <a:pPr marL="855663" lvl="1" indent="-398463">
              <a:lnSpc>
                <a:spcPct val="150000"/>
              </a:lnSpc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b="1" i="1" dirty="0">
                <a:solidFill>
                  <a:srgbClr val="334744"/>
                </a:solidFill>
                <a:latin typeface="Calibri Light" panose="020F0302020204030204" pitchFamily="34" charset="0"/>
                <a:ea typeface="Arial Unicode MS" pitchFamily="34" charset="-128"/>
                <a:cs typeface="Calibri Light" panose="020F0302020204030204" pitchFamily="34" charset="0"/>
              </a:rPr>
              <a:t>“Establish the possibility of applying gaussian theories and </a:t>
            </a:r>
            <a:r>
              <a:rPr lang="en-US" b="1" i="1" dirty="0" err="1">
                <a:solidFill>
                  <a:srgbClr val="334744"/>
                </a:solidFill>
                <a:latin typeface="Calibri Light" panose="020F0302020204030204" pitchFamily="34" charset="0"/>
                <a:ea typeface="Arial Unicode MS" pitchFamily="34" charset="-128"/>
                <a:cs typeface="Calibri Light" panose="020F0302020204030204" pitchFamily="34" charset="0"/>
              </a:rPr>
              <a:t>correntropy</a:t>
            </a:r>
            <a:r>
              <a:rPr lang="en-US" b="1" i="1" dirty="0">
                <a:solidFill>
                  <a:srgbClr val="334744"/>
                </a:solidFill>
                <a:latin typeface="Calibri Light" panose="020F0302020204030204" pitchFamily="34" charset="0"/>
                <a:ea typeface="Arial Unicode MS" pitchFamily="34" charset="-128"/>
                <a:cs typeface="Calibri Light" panose="020F0302020204030204" pitchFamily="34" charset="0"/>
              </a:rPr>
              <a:t> approaches to model the multi-variate data of synchro-phasor based WAMS of cyber physical power transmission systems”</a:t>
            </a:r>
          </a:p>
          <a:p>
            <a:pPr lvl="1" algn="r"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en-US" sz="1400" i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* (Learning and execution algorithms with very low computing and memory footprint)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Introduction </a:t>
            </a:r>
            <a:r>
              <a:rPr lang="en-US" sz="4400" i="1" cap="small" dirty="0">
                <a:solidFill>
                  <a:srgbClr val="F3F2E9"/>
                </a:solidFill>
                <a:latin typeface="Corbel" pitchFamily="34" charset="0"/>
              </a:rPr>
              <a:t>cont.</a:t>
            </a:r>
            <a:endParaRPr lang="en-US" sz="4400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Comparison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E30DB3-6658-4802-8E79-075FB1A9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35367"/>
              </p:ext>
            </p:extLst>
          </p:nvPr>
        </p:nvGraphicFramePr>
        <p:xfrm>
          <a:off x="457200" y="1180754"/>
          <a:ext cx="8305800" cy="534421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3079789728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145491700"/>
                    </a:ext>
                  </a:extLst>
                </a:gridCol>
              </a:tblGrid>
              <a:tr h="419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Algorithm(s)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A5F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Result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A5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7773"/>
                  </a:ext>
                </a:extLst>
              </a:tr>
              <a:tr h="631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Naïve </a:t>
                      </a:r>
                      <a:r>
                        <a:rPr lang="en-US" sz="1800" u="none" strike="noStrike" dirty="0" err="1">
                          <a:effectLst/>
                        </a:rPr>
                        <a:t>Bayes,OneR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NNge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Jripper,Random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Forests,SVM,Adaboost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JRipper+Adaboost</a:t>
                      </a:r>
                      <a:r>
                        <a:rPr lang="en-US" sz="1800" u="none" strike="noStrike" dirty="0">
                          <a:effectLst/>
                        </a:rPr>
                        <a:t> having the highest overall F-Measure 0.955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056072"/>
                  </a:ext>
                </a:extLst>
              </a:tr>
              <a:tr h="631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Novel Specification-based Bayesian network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100% for Nine scenarios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32771"/>
                  </a:ext>
                </a:extLst>
              </a:tr>
              <a:tr h="9412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Sequential Pattern Mining algorithm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95 % for Experiment 1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87.6% </a:t>
                      </a:r>
                      <a:r>
                        <a:rPr lang="en-US" sz="1800" u="none" strike="noStrike" dirty="0" err="1">
                          <a:effectLst/>
                        </a:rPr>
                        <a:t>fro</a:t>
                      </a:r>
                      <a:r>
                        <a:rPr lang="en-US" sz="1800" u="none" strike="noStrike" dirty="0">
                          <a:effectLst/>
                        </a:rPr>
                        <a:t> Experiment 2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93.21 % for Experiment 3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1223"/>
                  </a:ext>
                </a:extLst>
              </a:tr>
              <a:tr h="631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Temporal state-based specifications Learning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90.4 % accuracy 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73.43 % For Zero-days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42915"/>
                  </a:ext>
                </a:extLst>
              </a:tr>
              <a:tr h="83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Fuzzy c-means (FCM) algorithm combined with the fuzzy inference system (FIS)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99.11 % Overall accuracy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5427"/>
                  </a:ext>
                </a:extLst>
              </a:tr>
              <a:tr h="1251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Hoeffding</a:t>
                      </a:r>
                      <a:r>
                        <a:rPr lang="en-US" sz="1800" u="none" strike="noStrike" dirty="0">
                          <a:effectLst/>
                        </a:rPr>
                        <a:t> Adaptive Trees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(HAT) augmented with the drift detection method (DDM) and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adaptive windowing (ADWIN)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average kappa statistic was 94% for binary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and 93% for multiclass classification.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87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766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E30DB3-6658-4802-8E79-075FB1A9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12555"/>
              </p:ext>
            </p:extLst>
          </p:nvPr>
        </p:nvGraphicFramePr>
        <p:xfrm>
          <a:off x="482600" y="1219200"/>
          <a:ext cx="8305800" cy="530900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3079789728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145491700"/>
                    </a:ext>
                  </a:extLst>
                </a:gridCol>
              </a:tblGrid>
              <a:tr h="388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Algorithm(s)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A5F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Result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A5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7773"/>
                  </a:ext>
                </a:extLst>
              </a:tr>
              <a:tr h="202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Specification-Based and Decision trees, instance-based learning and NNGE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NNGE+STEM algorithm provides 96% and 93% detection accuracy for Binary and Multi Class datasets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HAT algorithm provides 98% and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92% for Binary and Multi Class datasets respectively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24338"/>
                  </a:ext>
                </a:extLst>
              </a:tr>
              <a:tr h="2023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Non </a:t>
                      </a:r>
                      <a:r>
                        <a:rPr lang="en-US" sz="1800" u="none" strike="noStrike" dirty="0" err="1">
                          <a:effectLst/>
                        </a:rPr>
                        <a:t>mested</a:t>
                      </a:r>
                      <a:r>
                        <a:rPr lang="en-US" sz="1800" u="none" strike="noStrike" dirty="0">
                          <a:effectLst/>
                        </a:rPr>
                        <a:t> generalized </a:t>
                      </a:r>
                      <a:r>
                        <a:rPr lang="en-US" sz="1800" u="none" strike="noStrike" dirty="0" err="1">
                          <a:effectLst/>
                        </a:rPr>
                        <a:t>Exampler</a:t>
                      </a:r>
                      <a:r>
                        <a:rPr lang="en-US" sz="1800" u="none" strike="noStrike" dirty="0">
                          <a:effectLst/>
                        </a:rPr>
                        <a:t> (NNGE) with State Extraction Method (STEM)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94.0% with NNGE for Multiclass Classification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98% with NNGE for Binary Class Classification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99.54% with NNGE for Multi Class Classification 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the IEEE 9 Bus System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3791"/>
                  </a:ext>
                </a:extLst>
              </a:tr>
              <a:tr h="87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Extreme Learning Machine (ELM) model optimized by the Adaptive Elitist Differential Evolution algorithm (AEDE)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96.55% with proposed AEDE-ELM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423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0E0CB4F-C83B-4E70-9605-A6435AB00388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Comparison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9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344220"/>
          </a:xfrm>
          <a:prstGeom prst="rect">
            <a:avLst/>
          </a:prstGeom>
          <a:solidFill>
            <a:srgbClr val="F7F6E5">
              <a:alpha val="67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6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16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E30DB3-6658-4802-8E79-075FB1A9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54246"/>
              </p:ext>
            </p:extLst>
          </p:nvPr>
        </p:nvGraphicFramePr>
        <p:xfrm>
          <a:off x="457200" y="1215330"/>
          <a:ext cx="8305800" cy="51410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3079789728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145491700"/>
                    </a:ext>
                  </a:extLst>
                </a:gridCol>
              </a:tblGrid>
              <a:tr h="467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Algorithm(s)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A5F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Result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A5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7773"/>
                  </a:ext>
                </a:extLst>
              </a:tr>
              <a:tr h="118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Stacked </a:t>
                      </a:r>
                      <a:r>
                        <a:rPr lang="en-US" sz="1800" u="none" strike="noStrike" dirty="0" err="1">
                          <a:effectLst/>
                        </a:rPr>
                        <a:t>Sutoencoders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99.89 % for Normal Events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98.94 % for Data Injection Attacks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97.34% for Command Injection Attack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98.53 % for Relay Setting Change Attack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052143"/>
                  </a:ext>
                </a:extLst>
              </a:tr>
              <a:tr h="243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Probabilistic classification (</a:t>
                      </a:r>
                      <a:r>
                        <a:rPr lang="en-US" sz="1800" u="none" strike="noStrike" dirty="0" err="1">
                          <a:effectLst/>
                        </a:rPr>
                        <a:t>Bayesnet</a:t>
                      </a:r>
                      <a:r>
                        <a:rPr lang="en-US" sz="1800" u="none" strike="noStrike" dirty="0">
                          <a:effectLst/>
                        </a:rPr>
                        <a:t>),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Rule induction (</a:t>
                      </a:r>
                      <a:r>
                        <a:rPr lang="en-US" sz="1800" u="none" strike="noStrike" dirty="0" err="1">
                          <a:effectLst/>
                        </a:rPr>
                        <a:t>OneR</a:t>
                      </a:r>
                      <a:r>
                        <a:rPr lang="en-US" sz="1800" u="none" strike="noStrike" dirty="0">
                          <a:effectLst/>
                        </a:rPr>
                        <a:t>, Ripper),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Decision tree learning (C4.5),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Non-probabilistic binary classification (SVM),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The Ensemble Methods (Adaptive boosting, Bagging, Majority voting, Random forest)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Bagging C4.5, </a:t>
                      </a:r>
                      <a:r>
                        <a:rPr lang="en-US" sz="1800" u="none" strike="noStrike" dirty="0" err="1">
                          <a:effectLst/>
                        </a:rPr>
                        <a:t>Adaboost</a:t>
                      </a:r>
                      <a:r>
                        <a:rPr lang="en-US" sz="1800" u="none" strike="noStrike" dirty="0">
                          <a:effectLst/>
                        </a:rPr>
                        <a:t> Ripper, </a:t>
                      </a:r>
                      <a:r>
                        <a:rPr lang="en-US" sz="1800" u="none" strike="noStrike" dirty="0" err="1">
                          <a:effectLst/>
                        </a:rPr>
                        <a:t>Adaboost</a:t>
                      </a:r>
                      <a:r>
                        <a:rPr lang="en-US" sz="1800" u="none" strike="noStrike" dirty="0">
                          <a:effectLst/>
                        </a:rPr>
                        <a:t> C4.5 and Random forest achieved more than 90 % accuracy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39907"/>
                  </a:ext>
                </a:extLst>
              </a:tr>
              <a:tr h="105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NNGE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HAT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Common Path Mining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6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94 % with NNGE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94% with HAT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93% with Common Path </a:t>
                      </a:r>
                      <a:r>
                        <a:rPr lang="en-US" sz="1800" u="none" strike="noStrike" dirty="0" err="1">
                          <a:effectLst/>
                        </a:rPr>
                        <a:t>Minng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Algoithm</a:t>
                      </a:r>
                      <a:endParaRPr lang="en-US" sz="1800" b="0" i="0" u="none" strike="noStrike" dirty="0">
                        <a:solidFill>
                          <a:srgbClr val="38485A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6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3387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648D6B-2A57-4D71-A5B6-F163C30D10A8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Comparison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9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dirty="0">
                <a:latin typeface="Corbel" pitchFamily="34" charset="0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F3A1-D86A-4B12-A675-ADAF65CDEB70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113387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Limitations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- Existing EIDS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Offline learning and Laborious process of supervised learning</a:t>
            </a:r>
          </a:p>
          <a:p>
            <a:pPr marL="1371600" lvl="2" indent="-457200" algn="just">
              <a:lnSpc>
                <a:spcPct val="125000"/>
              </a:lnSpc>
              <a:buClr>
                <a:srgbClr val="C00000"/>
              </a:buClr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Collect measurements and logs</a:t>
            </a:r>
          </a:p>
          <a:p>
            <a:pPr marL="1371600" lvl="2" indent="-457200" algn="just">
              <a:lnSpc>
                <a:spcPct val="125000"/>
              </a:lnSpc>
              <a:buClr>
                <a:srgbClr val="C00000"/>
              </a:buClr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Label measurements and logs</a:t>
            </a:r>
          </a:p>
          <a:p>
            <a:pPr marL="1371600" lvl="2" indent="-457200" algn="just">
              <a:lnSpc>
                <a:spcPct val="125000"/>
              </a:lnSpc>
              <a:buClr>
                <a:srgbClr val="C00000"/>
              </a:buClr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Train machine learning model on labeled data</a:t>
            </a:r>
          </a:p>
          <a:p>
            <a:pPr marL="1371600" lvl="2" indent="-457200" algn="just">
              <a:lnSpc>
                <a:spcPct val="125000"/>
              </a:lnSpc>
              <a:buClr>
                <a:srgbClr val="C00000"/>
              </a:buClr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Deploy the trained model to the device</a:t>
            </a:r>
          </a:p>
          <a:p>
            <a:pPr marL="1371600" lvl="2" indent="-457200" algn="just">
              <a:lnSpc>
                <a:spcPct val="125000"/>
              </a:lnSpc>
              <a:buClr>
                <a:srgbClr val="C00000"/>
              </a:buClr>
              <a:buSzPct val="80000"/>
              <a:buFont typeface="+mj-lt"/>
              <a:buAutoNum type="arabicPeriod"/>
            </a:pPr>
            <a:r>
              <a:rPr lang="en-US" sz="2400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Execute the model on observed measurements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High processing cost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Low accuracy</a:t>
            </a:r>
            <a:endParaRPr lang="en-US" sz="2670" cap="small" baseline="-180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research motivation</a:t>
            </a:r>
            <a:endParaRPr lang="en-US" sz="3200" i="1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0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016758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Challenges</a:t>
            </a:r>
            <a:endParaRPr lang="en-US" sz="2400" b="1" cap="small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Destructive-stealthy patterns </a:t>
            </a:r>
            <a:r>
              <a:rPr lang="en-US" sz="2200" i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Data collection and communication in power transmission control systems are subjected to contaminate with destructive-stealthy-data pattern</a:t>
            </a:r>
          </a:p>
          <a:p>
            <a:pPr marL="1312863" lvl="2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2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Attacker</a:t>
            </a: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– monitor normal system and </a:t>
            </a:r>
            <a:r>
              <a:rPr lang="en-US" sz="2200" cap="small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mix up payload</a:t>
            </a: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to camouflage abnormal behavior</a:t>
            </a:r>
          </a:p>
          <a:p>
            <a:pPr marL="1312863" lvl="2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200" b="1" cap="small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High similarity</a:t>
            </a:r>
            <a:r>
              <a:rPr lang="en-US" sz="22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b/w natural events and malicious-intentional physical faults</a:t>
            </a:r>
          </a:p>
          <a:p>
            <a:pPr marL="1312863" lvl="2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200" b="1" cap="small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High similarity</a:t>
            </a:r>
            <a:r>
              <a:rPr lang="en-US" sz="22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b/w legitimate and illegal command and control artifacts</a:t>
            </a:r>
          </a:p>
          <a:p>
            <a:pPr marL="855663" lvl="1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Variety, Velocity and volume (</a:t>
            </a:r>
            <a:r>
              <a:rPr lang="en-US" sz="2000" b="1" cap="small" dirty="0">
                <a:solidFill>
                  <a:srgbClr val="334744"/>
                </a:solidFill>
                <a:latin typeface="Arial" panose="020B0604020202020204" pitchFamily="34" charset="0"/>
                <a:ea typeface="Arial Unicode MS" pitchFamily="34" charset="-128"/>
              </a:rPr>
              <a:t>3Vs</a:t>
            </a:r>
            <a:r>
              <a:rPr lang="en-US" sz="2400" b="1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) </a:t>
            </a:r>
            <a:r>
              <a:rPr lang="en-US" sz="2200" i="1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PMUs, the major component of the system produce the data at 120 measurements of 28 x quantities</a:t>
            </a:r>
          </a:p>
          <a:p>
            <a:pPr marL="1312863" lvl="2" indent="-398463" algn="just"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A </a:t>
            </a:r>
            <a:r>
              <a:rPr lang="en-US" sz="2200" cap="small" dirty="0" err="1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dataframe</a:t>
            </a: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 of size </a:t>
            </a:r>
            <a:r>
              <a:rPr lang="en-US" sz="2200" cap="small" dirty="0">
                <a:solidFill>
                  <a:srgbClr val="C00000"/>
                </a:solidFill>
                <a:latin typeface="Corbel" pitchFamily="34" charset="0"/>
                <a:ea typeface="Arial Unicode MS" pitchFamily="34" charset="-128"/>
              </a:rPr>
              <a:t>[120 x 28] </a:t>
            </a:r>
            <a:r>
              <a:rPr lang="en-US" sz="2200" cap="small" dirty="0">
                <a:solidFill>
                  <a:srgbClr val="334744"/>
                </a:solidFill>
                <a:latin typeface="Corbel" pitchFamily="34" charset="0"/>
                <a:ea typeface="Arial Unicode MS" pitchFamily="34" charset="-128"/>
              </a:rPr>
              <a:t>per PMU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research motivation </a:t>
            </a:r>
            <a:r>
              <a:rPr lang="en-US" sz="3200" i="1" cap="small" dirty="0">
                <a:solidFill>
                  <a:srgbClr val="F3F2E9"/>
                </a:solidFill>
              </a:rPr>
              <a:t>cont.</a:t>
            </a:r>
            <a:endParaRPr lang="en-US" sz="4400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4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2290948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400" b="1" cap="small" dirty="0">
                <a:solidFill>
                  <a:srgbClr val="E8610E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Validity - Challenges and Limitations</a:t>
            </a:r>
            <a:endParaRPr lang="en-US" sz="2400" cap="small" dirty="0">
              <a:solidFill>
                <a:srgbClr val="E8610E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lnSpc>
                <a:spcPct val="125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Using literature, analytical and empirical analysis by considering prevalent ML Algorithms and  available power system dataset of ORNL and Mississippi  State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AFA3E-D6CC-4B97-B8A4-7450BBB01D60}"/>
              </a:ext>
            </a:extLst>
          </p:cNvPr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</a:rPr>
              <a:t>    research motivation </a:t>
            </a:r>
            <a:r>
              <a:rPr lang="en-US" sz="3200" i="1" cap="small" dirty="0">
                <a:solidFill>
                  <a:srgbClr val="F3F2E9"/>
                </a:solidFill>
              </a:rPr>
              <a:t>cont.</a:t>
            </a:r>
            <a:endParaRPr lang="en-US" sz="4400" cap="small" dirty="0">
              <a:solidFill>
                <a:srgbClr val="F3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1938992"/>
          </a:xfrm>
          <a:prstGeom prst="rect">
            <a:avLst/>
          </a:prstGeom>
          <a:solidFill>
            <a:srgbClr val="212933">
              <a:alpha val="89804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98463" indent="-398463" algn="ctr">
              <a:buClr>
                <a:srgbClr val="C00000"/>
              </a:buClr>
              <a:buSzPct val="80000"/>
            </a:pPr>
            <a:r>
              <a:rPr lang="en-US" sz="2000" i="1" dirty="0">
                <a:solidFill>
                  <a:schemeClr val="bg1"/>
                </a:solidFill>
                <a:latin typeface="Latha" pitchFamily="34" charset="0"/>
                <a:ea typeface="Arial Unicode MS" pitchFamily="34" charset="-128"/>
                <a:cs typeface="Latha" pitchFamily="34" charset="0"/>
              </a:rPr>
              <a:t>A </a:t>
            </a:r>
            <a:r>
              <a:rPr lang="en-US" sz="2000" b="1" i="1" dirty="0">
                <a:solidFill>
                  <a:srgbClr val="F16A17"/>
                </a:solidFill>
                <a:latin typeface="Latha" pitchFamily="34" charset="0"/>
                <a:ea typeface="Arial Unicode MS" pitchFamily="34" charset="-128"/>
                <a:cs typeface="Latha" pitchFamily="34" charset="0"/>
              </a:rPr>
              <a:t>flare</a:t>
            </a:r>
            <a:r>
              <a:rPr lang="en-US" sz="2000" i="1" dirty="0">
                <a:solidFill>
                  <a:schemeClr val="bg1"/>
                </a:solidFill>
                <a:latin typeface="Latha" pitchFamily="34" charset="0"/>
                <a:ea typeface="Arial Unicode MS" pitchFamily="34" charset="-128"/>
                <a:cs typeface="Latha" pitchFamily="34" charset="0"/>
              </a:rPr>
              <a:t>, is a type of firework that produces a brilliant light  and is used for signaling, illumination, or defensive countermeasures in civilian and military.</a:t>
            </a:r>
          </a:p>
          <a:p>
            <a:pPr marL="398463" indent="-398463" algn="ctr">
              <a:buClr>
                <a:srgbClr val="C00000"/>
              </a:buClr>
              <a:buSzPct val="80000"/>
            </a:pPr>
            <a:endParaRPr lang="en-US" sz="2000" i="1" dirty="0">
              <a:solidFill>
                <a:schemeClr val="bg1"/>
              </a:solidFill>
              <a:latin typeface="Latha" pitchFamily="34" charset="0"/>
              <a:ea typeface="Arial Unicode MS" pitchFamily="34" charset="-128"/>
              <a:cs typeface="Latha" pitchFamily="34" charset="0"/>
            </a:endParaRPr>
          </a:p>
          <a:p>
            <a:pPr marL="398463" indent="-398463" algn="ctr">
              <a:buClr>
                <a:srgbClr val="C00000"/>
              </a:buClr>
              <a:buSzPct val="80000"/>
            </a:pPr>
            <a:r>
              <a:rPr lang="en-US" sz="2000" i="1" dirty="0">
                <a:solidFill>
                  <a:schemeClr val="bg1"/>
                </a:solidFill>
                <a:latin typeface="Latha" pitchFamily="34" charset="0"/>
                <a:ea typeface="Arial Unicode MS" pitchFamily="34" charset="-128"/>
                <a:cs typeface="Latha" pitchFamily="34" charset="0"/>
              </a:rPr>
              <a:t>So too, </a:t>
            </a:r>
            <a:r>
              <a:rPr lang="en-US" sz="2000" b="1" i="1" dirty="0">
                <a:solidFill>
                  <a:srgbClr val="F16A17"/>
                </a:solidFill>
                <a:latin typeface="Latha" pitchFamily="34" charset="0"/>
                <a:ea typeface="Arial Unicode MS" pitchFamily="34" charset="-128"/>
                <a:cs typeface="Latha" pitchFamily="34" charset="0"/>
              </a:rPr>
              <a:t>Flare</a:t>
            </a:r>
            <a:r>
              <a:rPr lang="en-US" sz="2000" i="1" dirty="0">
                <a:solidFill>
                  <a:schemeClr val="bg1"/>
                </a:solidFill>
                <a:latin typeface="Latha" pitchFamily="34" charset="0"/>
                <a:ea typeface="Arial Unicode MS" pitchFamily="34" charset="-128"/>
                <a:cs typeface="Latha" pitchFamily="34" charset="0"/>
              </a:rPr>
              <a:t> is a lightweight EIDS, capable of signaling the anomalies, to take defensive countermeasures.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Overview</a:t>
            </a:r>
            <a:endParaRPr lang="en-US" sz="4400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429000"/>
            <a:ext cx="7848600" cy="281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0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Plug and play </a:t>
            </a:r>
            <a:endParaRPr lang="en-US" sz="2000" cap="small" dirty="0">
              <a:solidFill>
                <a:srgbClr val="38485A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0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Very Low processing </a:t>
            </a:r>
            <a:r>
              <a:rPr lang="en-US" sz="2000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cost  (Can be deployed on Raspberry Pi )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000" b="1" cap="small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Online</a:t>
            </a:r>
            <a:r>
              <a:rPr lang="en-US" sz="2000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learning – (Opposed to offline)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000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learn without </a:t>
            </a:r>
            <a:r>
              <a:rPr lang="en-US" sz="2000" b="1" cap="small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supervision</a:t>
            </a:r>
            <a:r>
              <a:rPr lang="en-US" sz="2000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0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Improved accuracy</a:t>
            </a:r>
          </a:p>
          <a:p>
            <a:pPr marL="855663" lvl="1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sz="2000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Open Source </a:t>
            </a:r>
            <a:r>
              <a:rPr lang="en-US" sz="2000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(Code will be available at </a:t>
            </a:r>
            <a:r>
              <a:rPr lang="en-US" sz="2000" cap="small" dirty="0" err="1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000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after approvals)</a:t>
            </a:r>
          </a:p>
        </p:txBody>
      </p:sp>
    </p:spTree>
    <p:extLst>
      <p:ext uri="{BB962C8B-B14F-4D97-AF65-F5344CB8AC3E}">
        <p14:creationId xmlns:p14="http://schemas.microsoft.com/office/powerpoint/2010/main" val="353890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38200"/>
            <a:ext cx="2178838" cy="2633663"/>
          </a:xfrm>
          <a:prstGeom prst="rect">
            <a:avLst/>
          </a:prstGeom>
          <a:noFill/>
        </p:spPr>
      </p:pic>
      <p:pic>
        <p:nvPicPr>
          <p:cNvPr id="11" name="Picture 4" descr="C:\Users\Butter Factory\AppData\Local\Microsoft\Windows\Temporary Internet Files\Content.IE5\DPRG0KXF\firework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2178838" cy="2633663"/>
          </a:xfrm>
          <a:prstGeom prst="rect">
            <a:avLst/>
          </a:prstGeom>
          <a:noFill/>
        </p:spPr>
      </p:pic>
      <p:sp>
        <p:nvSpPr>
          <p:cNvPr id="8" name="Flowchart: Internal Storage 7"/>
          <p:cNvSpPr/>
          <p:nvPr/>
        </p:nvSpPr>
        <p:spPr>
          <a:xfrm>
            <a:off x="76200" y="304800"/>
            <a:ext cx="4038600" cy="6248400"/>
          </a:xfrm>
          <a:prstGeom prst="flowChartInternalStorage">
            <a:avLst/>
          </a:prstGeom>
          <a:solidFill>
            <a:srgbClr val="38485A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0399994" rev="0"/>
            </a:camera>
            <a:lightRig rig="flood" dir="t">
              <a:rot lat="0" lon="0" rev="180000"/>
            </a:lightRig>
          </a:scene3d>
          <a:sp3d extrusionH="107950" prstMaterial="metal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11B-B276-4806-8E54-D32EA75B8F3A}" type="datetime2">
              <a:rPr lang="en-US" smtClean="0"/>
              <a:pPr/>
              <a:t>Thursday, September 12,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305800" cy="5078313"/>
          </a:xfrm>
          <a:prstGeom prst="rect">
            <a:avLst/>
          </a:prstGeom>
          <a:solidFill>
            <a:srgbClr val="F7F6E5">
              <a:alpha val="86000"/>
            </a:srgbClr>
          </a:solidFill>
          <a:ln>
            <a:noFill/>
          </a:ln>
          <a:effectLst>
            <a:outerShdw blurRad="469900" dist="419100" dir="3660000" algn="ctr">
              <a:srgbClr val="000000">
                <a:alpha val="77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q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98463" indent="-398463" algn="just">
              <a:lnSpc>
                <a:spcPct val="150000"/>
              </a:lnSpc>
              <a:buClr>
                <a:srgbClr val="C00000"/>
              </a:buClr>
              <a:buSzPct val="80000"/>
            </a:pPr>
            <a:endParaRPr lang="en-US" sz="2400" dirty="0">
              <a:solidFill>
                <a:srgbClr val="334744"/>
              </a:solidFill>
              <a:latin typeface="Corbe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267200"/>
            <a:ext cx="1545021" cy="13335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</a:gradFill>
          <a:ln w="9525">
            <a:noFill/>
            <a:miter lim="800000"/>
            <a:headEnd/>
            <a:tailEnd/>
          </a:ln>
          <a:effectLst>
            <a:glow rad="228600">
              <a:schemeClr val="tx1">
                <a:alpha val="40000"/>
              </a:schemeClr>
            </a:glow>
          </a:effectLst>
        </p:spPr>
      </p:pic>
      <p:cxnSp>
        <p:nvCxnSpPr>
          <p:cNvPr id="16" name="Shape 15"/>
          <p:cNvCxnSpPr>
            <a:stCxn id="12" idx="0"/>
            <a:endCxn id="15" idx="1"/>
          </p:cNvCxnSpPr>
          <p:nvPr/>
        </p:nvCxnSpPr>
        <p:spPr>
          <a:xfrm rot="5400000" flipH="1" flipV="1">
            <a:off x="1129205" y="3567606"/>
            <a:ext cx="952500" cy="446689"/>
          </a:xfrm>
          <a:prstGeom prst="bentConnector2">
            <a:avLst/>
          </a:prstGeom>
          <a:ln w="63500" cap="sq" cmpd="sng">
            <a:solidFill>
              <a:srgbClr val="C00000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tical Scroll 16"/>
          <p:cNvSpPr/>
          <p:nvPr/>
        </p:nvSpPr>
        <p:spPr>
          <a:xfrm>
            <a:off x="7620000" y="1371600"/>
            <a:ext cx="1097071" cy="1200150"/>
          </a:xfrm>
          <a:prstGeom prst="verticalScrol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Alert</a:t>
            </a:r>
          </a:p>
        </p:txBody>
      </p:sp>
      <p:cxnSp>
        <p:nvCxnSpPr>
          <p:cNvPr id="19" name="Shape 18"/>
          <p:cNvCxnSpPr>
            <a:endCxn id="17" idx="2"/>
          </p:cNvCxnSpPr>
          <p:nvPr/>
        </p:nvCxnSpPr>
        <p:spPr>
          <a:xfrm flipV="1">
            <a:off x="6705600" y="2571750"/>
            <a:ext cx="1462936" cy="476250"/>
          </a:xfrm>
          <a:prstGeom prst="bentConnector2">
            <a:avLst/>
          </a:prstGeom>
          <a:ln w="63500" cap="sq" cmpd="sng">
            <a:solidFill>
              <a:srgbClr val="C00000"/>
            </a:solidFill>
            <a:beve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228600"/>
            <a:ext cx="9144000" cy="769441"/>
          </a:xfrm>
          <a:prstGeom prst="rect">
            <a:avLst/>
          </a:prstGeom>
          <a:solidFill>
            <a:srgbClr val="38485A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   </a:t>
            </a:r>
            <a:r>
              <a:rPr lang="en-US" sz="4400" b="1" cap="small" dirty="0">
                <a:solidFill>
                  <a:srgbClr val="F3F2E9"/>
                </a:solidFill>
                <a:latin typeface="Corbel" pitchFamily="34" charset="0"/>
              </a:rPr>
              <a:t>Flare</a:t>
            </a:r>
            <a:r>
              <a:rPr lang="en-US" sz="4400" cap="small" dirty="0">
                <a:solidFill>
                  <a:srgbClr val="F3F2E9"/>
                </a:solidFill>
                <a:latin typeface="Corbel" pitchFamily="34" charset="0"/>
              </a:rPr>
              <a:t> </a:t>
            </a:r>
            <a:r>
              <a:rPr lang="en-US" sz="4000" cap="small" dirty="0">
                <a:solidFill>
                  <a:srgbClr val="F3F2E9"/>
                </a:solidFill>
                <a:latin typeface="Corbel" pitchFamily="34" charset="0"/>
              </a:rPr>
              <a:t>Overview</a:t>
            </a:r>
            <a:r>
              <a:rPr lang="en-US" sz="4400" i="1" cap="small" dirty="0">
                <a:solidFill>
                  <a:srgbClr val="F3F2E9"/>
                </a:solidFill>
              </a:rPr>
              <a:t> </a:t>
            </a:r>
            <a:r>
              <a:rPr lang="en-US" sz="3200" i="1" cap="small" dirty="0">
                <a:solidFill>
                  <a:srgbClr val="F3F2E9"/>
                </a:solidFill>
              </a:rPr>
              <a:t>cont.</a:t>
            </a:r>
            <a:endParaRPr lang="en-US" sz="3200" cap="small" dirty="0">
              <a:solidFill>
                <a:srgbClr val="F3F2E9"/>
              </a:solidFill>
              <a:latin typeface="Corbel" pitchFamily="34" charset="0"/>
            </a:endParaRPr>
          </a:p>
        </p:txBody>
      </p:sp>
      <p:sp>
        <p:nvSpPr>
          <p:cNvPr id="15362" name="AutoShape 2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cdn-images-1.medium.com/max/800/1*e2MXyQCS28jQghVLZumLs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438400" y="2057400"/>
            <a:ext cx="4876800" cy="2133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bliqueBottomLeft">
              <a:rot lat="19199976" lon="0" rev="0"/>
            </a:camera>
            <a:lightRig rig="soft" dir="t"/>
          </a:scene3d>
          <a:sp3d prstMaterial="metal">
            <a:bevelT prst="slope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Flare</a:t>
            </a:r>
          </a:p>
        </p:txBody>
      </p:sp>
      <p:pic>
        <p:nvPicPr>
          <p:cNvPr id="15" name="Picture 14" descr="C:\Users\Butter Factory\AppData\Local\Microsoft\Windows\Temporary Internet Files\Content.IE5\MHI7XRA2\1280px-Raspberry_Pi_B+_illustration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048000"/>
            <a:ext cx="809297" cy="53340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2819400" y="4267200"/>
            <a:ext cx="541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 Flare can be deployed at: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 Substation </a:t>
            </a:r>
            <a:r>
              <a:rPr lang="en-US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– A  Dedicated server or SBC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b="1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  Central Control  Center </a:t>
            </a:r>
            <a:r>
              <a:rPr lang="en-US" cap="small" dirty="0">
                <a:solidFill>
                  <a:srgbClr val="38485A"/>
                </a:solidFill>
                <a:latin typeface="Corbel" pitchFamily="34" charset="0"/>
                <a:ea typeface="Arial Unicode MS" pitchFamily="34" charset="-128"/>
                <a:cs typeface="Arial Unicode MS" pitchFamily="34" charset="-128"/>
              </a:rPr>
              <a:t>– A Dedicated Server</a:t>
            </a:r>
          </a:p>
        </p:txBody>
      </p:sp>
    </p:spTree>
    <p:extLst>
      <p:ext uri="{BB962C8B-B14F-4D97-AF65-F5344CB8AC3E}">
        <p14:creationId xmlns:p14="http://schemas.microsoft.com/office/powerpoint/2010/main" val="185043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4184</TotalTime>
  <Words>4983</Words>
  <Application>Microsoft Office PowerPoint</Application>
  <PresentationFormat>On-screen Show (4:3)</PresentationFormat>
  <Paragraphs>813</Paragraphs>
  <Slides>43</Slides>
  <Notes>26</Notes>
  <HiddenSlides>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GulimChe</vt:lpstr>
      <vt:lpstr>Arial</vt:lpstr>
      <vt:lpstr>Bahnschrift Light</vt:lpstr>
      <vt:lpstr>Berlin Sans FB</vt:lpstr>
      <vt:lpstr>Calibri</vt:lpstr>
      <vt:lpstr>Calibri Light</vt:lpstr>
      <vt:lpstr>Cambria Math</vt:lpstr>
      <vt:lpstr>Corbel</vt:lpstr>
      <vt:lpstr>Latha</vt:lpstr>
      <vt:lpstr>Lucida Sans Unicode</vt:lpstr>
      <vt:lpstr>Times New Roman</vt:lpstr>
      <vt:lpstr>Verdana</vt:lpstr>
      <vt:lpstr>Wingdings</vt:lpstr>
      <vt:lpstr>Office Theme</vt:lpstr>
      <vt:lpstr>“A light weight event and intrusion detection system for cyber physical electrical power system”  Abdul Wahab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Butter_Factory</dc:creator>
  <cp:lastModifiedBy>butter-factory@outlook.com</cp:lastModifiedBy>
  <cp:revision>810</cp:revision>
  <dcterms:created xsi:type="dcterms:W3CDTF">2006-08-16T00:00:00Z</dcterms:created>
  <dcterms:modified xsi:type="dcterms:W3CDTF">2019-09-12T07:30:25Z</dcterms:modified>
</cp:coreProperties>
</file>