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9" r:id="rId11"/>
    <p:sldId id="265" r:id="rId12"/>
    <p:sldId id="270" r:id="rId13"/>
    <p:sldId id="263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6C46A7-AC21-4686-9A39-B971451859CD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B30405-AE08-4D7B-A7DA-AD9CF991C61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PEMANTAUAN DAN EVALUASI PELAKSANAAN PROGRAM DAN ANGGARAN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DIREKTORAT JENDERAL KEBUDAYAAN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3000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916427"/>
              </p:ext>
            </p:extLst>
          </p:nvPr>
        </p:nvGraphicFramePr>
        <p:xfrm>
          <a:off x="381000" y="762000"/>
          <a:ext cx="8143058" cy="6082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2286000"/>
                <a:gridCol w="666154"/>
                <a:gridCol w="697034"/>
                <a:gridCol w="995660"/>
                <a:gridCol w="917752"/>
                <a:gridCol w="875420"/>
                <a:gridCol w="1095438"/>
              </a:tblGrid>
              <a:tr h="29394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INDIKATOR KINERJA KEGIATAN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RENCANA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REALISASI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466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SASARAN/KELUARAN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ANGGARAN </a:t>
                      </a:r>
                      <a:endParaRPr lang="id-ID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(ribu rupiah)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SASARAN/KELUARAN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ANGGARAN </a:t>
                      </a:r>
                      <a:endParaRPr lang="id-ID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(ribu rupiah)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</a:tr>
              <a:tr h="146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(2)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(3)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(4)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(5)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(9)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(10)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(11)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189644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DIERKTORAT PELESTARIAN CAGAR BUDAYA DAN PERMUSEUMAN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 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</a:tr>
              <a:tr h="246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5182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Pelestarian Cagar Budaya Dan Permuseuman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Naskah Rumusan Kebijakan Pelestarian Cagar Budaya Dan Museum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Naskah</a:t>
                      </a:r>
                      <a:r>
                        <a:rPr lang="en-US" sz="900" dirty="0">
                          <a:effectLst/>
                        </a:rPr>
                        <a:t>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1,339,650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Naskah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1,339,650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Peserta Workshop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120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Peserta</a:t>
                      </a:r>
                      <a:r>
                        <a:rPr lang="en-US" sz="900" dirty="0">
                          <a:effectLst/>
                        </a:rPr>
                        <a:t>   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2,491,450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120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Peserta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2,491,450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Museum Yang Direvitalisasi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Museum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38,</a:t>
                      </a:r>
                      <a:r>
                        <a:rPr lang="id-ID" sz="900" dirty="0">
                          <a:effectLst/>
                        </a:rPr>
                        <a:t>5</a:t>
                      </a:r>
                      <a:r>
                        <a:rPr lang="en-US" sz="900" dirty="0">
                          <a:effectLst/>
                        </a:rPr>
                        <a:t>00,000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Museum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38,</a:t>
                      </a:r>
                      <a:r>
                        <a:rPr lang="id-ID" sz="900">
                          <a:effectLst/>
                        </a:rPr>
                        <a:t>5</a:t>
                      </a:r>
                      <a:r>
                        <a:rPr lang="en-US" sz="900">
                          <a:effectLst/>
                        </a:rPr>
                        <a:t>00,000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Even Cagar Budaya Dan Museum Yang Diapresiasi Masyarakat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Even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</a:rPr>
                        <a:t>8,893,850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Even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8,893,850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Cagar Budaya Yang Diregistrasi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22,665,103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22,665,103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Museum Yang Dibangun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Museum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120,300,000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13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Museum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120,300,000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Cagar Budaya  Yang Dikelola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2,500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495,350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2,500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495,350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Cagar Budaya Yang Direvitalisasi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67,987,400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18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67,987,400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Koleksi Museum Yang Didokumentasi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Koleksi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895,350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Koleksi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895,350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Dokumen Perencanaan Dan Evaluasi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Dokumen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1,768,950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Dokumen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1,768,950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463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Naskah Norma, Standar, Prosedur, Dan Kriteria Pelestarian Cagar Budaya Dan Museum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Naskah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1,913,300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Naskah</a:t>
                      </a:r>
                      <a:r>
                        <a:rPr lang="en-US" sz="900" dirty="0">
                          <a:effectLst/>
                        </a:rPr>
                        <a:t>    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1,913,300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46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Layanan Perkantoran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Bulan layanan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7,362,136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Bulan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layanan</a:t>
                      </a:r>
                      <a:r>
                        <a:rPr lang="en-US" sz="900" dirty="0">
                          <a:effectLst/>
                        </a:rPr>
                        <a:t>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7,362,136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Kendaraan Bermotor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Unit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358,000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Unit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   358,000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Perangkat Pengolah Data Dan Komunikasi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Paket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   500,000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Paket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   500,000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3200400" cy="6397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CONTOH LAKIP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2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d-ID" sz="3600" dirty="0"/>
              <a:t>Berdasarkan tabel 1 di atas dapat diuraikan bahwa capaian </a:t>
            </a:r>
            <a:r>
              <a:rPr lang="en-US" sz="3600" dirty="0" err="1" smtClean="0"/>
              <a:t>Indikator</a:t>
            </a:r>
            <a:r>
              <a:rPr lang="en-US" sz="3600" dirty="0" smtClean="0"/>
              <a:t> </a:t>
            </a:r>
            <a:r>
              <a:rPr lang="en-US" sz="3600" dirty="0" err="1" smtClean="0"/>
              <a:t>Kinerja</a:t>
            </a:r>
            <a:r>
              <a:rPr lang="en-US" sz="3600" dirty="0" smtClean="0"/>
              <a:t>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id-ID" sz="3600" dirty="0" smtClean="0"/>
              <a:t>Direktorat </a:t>
            </a:r>
            <a:r>
              <a:rPr lang="id-ID" sz="3600" dirty="0"/>
              <a:t>Pelestarian Cagar Budaya dan Permuseuman </a:t>
            </a:r>
            <a:r>
              <a:rPr lang="id-ID" sz="3600" dirty="0" smtClean="0"/>
              <a:t>tahun </a:t>
            </a:r>
            <a:r>
              <a:rPr lang="id-ID" sz="3600" dirty="0"/>
              <a:t>2013, </a:t>
            </a:r>
            <a:r>
              <a:rPr lang="id-ID" sz="3600" dirty="0" smtClean="0"/>
              <a:t>adalah: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A. </a:t>
            </a:r>
            <a:r>
              <a:rPr lang="id-ID" sz="3600" b="1" dirty="0" smtClean="0"/>
              <a:t>Naskah </a:t>
            </a:r>
            <a:r>
              <a:rPr lang="id-ID" sz="3600" b="1" dirty="0"/>
              <a:t>Rumusan Kebijakan Pelestarian  Cagar Budaya dan </a:t>
            </a:r>
            <a:r>
              <a:rPr lang="id-ID" sz="3600" b="1" dirty="0" smtClean="0"/>
              <a:t>Permuseuman</a:t>
            </a:r>
            <a:endParaRPr lang="id-ID" sz="3600" dirty="0"/>
          </a:p>
          <a:p>
            <a:pPr>
              <a:buNone/>
            </a:pPr>
            <a:r>
              <a:rPr lang="en-US" sz="3600" dirty="0" smtClean="0"/>
              <a:t>IKK</a:t>
            </a:r>
            <a:r>
              <a:rPr lang="id-ID" sz="3600" dirty="0" smtClean="0"/>
              <a:t> </a:t>
            </a:r>
            <a:r>
              <a:rPr lang="id-ID" sz="3600" dirty="0"/>
              <a:t>Naskah Rumusan Kebijakan Pelestarian dengan target 3 Naskah didukung anggaran Rp. 1.339.650.000,-. Adapun 3 naskah tersebut adalah:</a:t>
            </a:r>
          </a:p>
          <a:p>
            <a:pPr lvl="2"/>
            <a:r>
              <a:rPr lang="id-ID" sz="3200" dirty="0"/>
              <a:t>Penanganan Kasus Pelestarian Cagar Budaya dan Museum</a:t>
            </a:r>
            <a:endParaRPr lang="id-ID" sz="2800" dirty="0"/>
          </a:p>
          <a:p>
            <a:pPr lvl="2"/>
            <a:r>
              <a:rPr lang="id-ID" sz="3200" dirty="0"/>
              <a:t>Cetak Biru Pelestarian Cagar Budaya</a:t>
            </a:r>
            <a:endParaRPr lang="id-ID" sz="2800" dirty="0"/>
          </a:p>
          <a:p>
            <a:pPr lvl="2"/>
            <a:r>
              <a:rPr lang="id-ID" sz="3200" dirty="0"/>
              <a:t>Penyusunan Renstra Direktorat Pelestarian Cagar Budaya dan Museum</a:t>
            </a:r>
            <a:endParaRPr lang="id-ID" sz="2800" dirty="0"/>
          </a:p>
          <a:p>
            <a:pPr>
              <a:buNone/>
            </a:pPr>
            <a:r>
              <a:rPr lang="id-ID" sz="3600" dirty="0"/>
              <a:t>Sampai dengan Semester 1 telah dicapai 1 Naskah berupa draft Cetak Biru Pelestaian Cagar Budaya dengan realisasi anggaran Rp.205.597.000,-.</a:t>
            </a:r>
          </a:p>
          <a:p>
            <a:pPr>
              <a:buNone/>
            </a:pPr>
            <a:r>
              <a:rPr lang="id-ID" sz="3600" dirty="0"/>
              <a:t>Untuk penyelesaian 3 naskah tersebut akan ditargetkan selesai pada bulan Desember dengan perkiraaan realisasi anggaran Rp.1.339.650.000,-. 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Direktorat</a:t>
            </a:r>
            <a:r>
              <a:rPr lang="en-US" sz="3600" dirty="0" smtClean="0"/>
              <a:t> </a:t>
            </a:r>
            <a:r>
              <a:rPr lang="en-US" sz="3600" dirty="0" err="1"/>
              <a:t>Pelestarian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Permuseuman</a:t>
            </a:r>
            <a:r>
              <a:rPr lang="en-US" sz="3600" dirty="0"/>
              <a:t> </a:t>
            </a:r>
            <a:r>
              <a:rPr lang="en-US" sz="3600" dirty="0" err="1"/>
              <a:t>melaksanakan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</a:t>
            </a:r>
            <a:r>
              <a:rPr lang="en-US" sz="3600" dirty="0" err="1"/>
              <a:t>penyusunan</a:t>
            </a:r>
            <a:r>
              <a:rPr lang="en-US" sz="3600" dirty="0"/>
              <a:t> </a:t>
            </a:r>
            <a:r>
              <a:rPr lang="en-US" sz="3600" dirty="0" err="1"/>
              <a:t>Cetak</a:t>
            </a:r>
            <a:r>
              <a:rPr lang="en-US" sz="3600" dirty="0"/>
              <a:t> </a:t>
            </a:r>
            <a:r>
              <a:rPr lang="en-US" sz="3600" dirty="0" err="1"/>
              <a:t>Biru</a:t>
            </a:r>
            <a:r>
              <a:rPr lang="en-US" sz="3600" dirty="0"/>
              <a:t> </a:t>
            </a:r>
            <a:r>
              <a:rPr lang="en-US" sz="3600" dirty="0" err="1"/>
              <a:t>Pelestarian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Pasal</a:t>
            </a:r>
            <a:r>
              <a:rPr lang="en-US" sz="3600" dirty="0"/>
              <a:t> 96 </a:t>
            </a:r>
            <a:r>
              <a:rPr lang="en-US" sz="3600" dirty="0" err="1"/>
              <a:t>Ayat</a:t>
            </a:r>
            <a:r>
              <a:rPr lang="en-US" sz="3600" dirty="0"/>
              <a:t> 2 </a:t>
            </a:r>
            <a:r>
              <a:rPr lang="en-US" sz="3600" dirty="0" err="1"/>
              <a:t>Undang-Undang</a:t>
            </a:r>
            <a:r>
              <a:rPr lang="en-US" sz="3600" dirty="0"/>
              <a:t> RI </a:t>
            </a:r>
            <a:r>
              <a:rPr lang="en-US" sz="3600" dirty="0" err="1"/>
              <a:t>Nomor</a:t>
            </a:r>
            <a:r>
              <a:rPr lang="en-US" sz="3600" dirty="0"/>
              <a:t> 11 </a:t>
            </a:r>
            <a:r>
              <a:rPr lang="en-US" sz="3600" dirty="0" err="1"/>
              <a:t>Tahun</a:t>
            </a:r>
            <a:r>
              <a:rPr lang="en-US" sz="3600" dirty="0"/>
              <a:t> 2010 </a:t>
            </a:r>
            <a:r>
              <a:rPr lang="en-US" sz="3600" dirty="0" err="1"/>
              <a:t>tentang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yang </a:t>
            </a:r>
            <a:r>
              <a:rPr lang="en-US" sz="3600" dirty="0" err="1"/>
              <a:t>mengamanatkan</a:t>
            </a:r>
            <a:r>
              <a:rPr lang="en-US" sz="3600" dirty="0"/>
              <a:t> </a:t>
            </a:r>
            <a:r>
              <a:rPr lang="en-US" sz="3600" dirty="0" err="1"/>
              <a:t>kepada</a:t>
            </a:r>
            <a:r>
              <a:rPr lang="en-US" sz="3600" dirty="0"/>
              <a:t> </a:t>
            </a:r>
            <a:r>
              <a:rPr lang="en-US" sz="3600" dirty="0" err="1"/>
              <a:t>pemerintah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menyusun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menetapkan</a:t>
            </a:r>
            <a:r>
              <a:rPr lang="en-US" sz="3600" dirty="0"/>
              <a:t> </a:t>
            </a:r>
            <a:r>
              <a:rPr lang="en-US" sz="3600" dirty="0" err="1"/>
              <a:t>rencana</a:t>
            </a:r>
            <a:r>
              <a:rPr lang="en-US" sz="3600" dirty="0"/>
              <a:t> </a:t>
            </a:r>
            <a:r>
              <a:rPr lang="en-US" sz="3600" dirty="0" err="1"/>
              <a:t>induk</a:t>
            </a:r>
            <a:r>
              <a:rPr lang="en-US" sz="3600" dirty="0"/>
              <a:t> </a:t>
            </a:r>
            <a:r>
              <a:rPr lang="en-US" sz="3600" dirty="0" err="1"/>
              <a:t>pelestarian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. </a:t>
            </a:r>
            <a:r>
              <a:rPr lang="en-US" sz="3600" dirty="0" err="1"/>
              <a:t>Cetak</a:t>
            </a:r>
            <a:r>
              <a:rPr lang="en-US" sz="3600" dirty="0"/>
              <a:t> </a:t>
            </a:r>
            <a:r>
              <a:rPr lang="en-US" sz="3600" dirty="0" err="1"/>
              <a:t>biru</a:t>
            </a:r>
            <a:r>
              <a:rPr lang="en-US" sz="3600" dirty="0"/>
              <a:t> </a:t>
            </a:r>
            <a:r>
              <a:rPr lang="en-US" sz="3600" dirty="0" err="1"/>
              <a:t>ataupun</a:t>
            </a:r>
            <a:r>
              <a:rPr lang="en-US" sz="3600" dirty="0"/>
              <a:t> </a:t>
            </a:r>
            <a:r>
              <a:rPr lang="en-US" sz="3600" dirty="0" err="1"/>
              <a:t>rencana</a:t>
            </a:r>
            <a:r>
              <a:rPr lang="en-US" sz="3600" dirty="0"/>
              <a:t> </a:t>
            </a:r>
            <a:r>
              <a:rPr lang="en-US" sz="3600" dirty="0" err="1"/>
              <a:t>induk</a:t>
            </a:r>
            <a:r>
              <a:rPr lang="en-US" sz="3600" dirty="0"/>
              <a:t> </a:t>
            </a:r>
            <a:r>
              <a:rPr lang="en-US" sz="3600" dirty="0" err="1"/>
              <a:t>pelestarian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</a:t>
            </a:r>
            <a:r>
              <a:rPr lang="id-ID" sz="3600" dirty="0"/>
              <a:t>memang </a:t>
            </a:r>
            <a:r>
              <a:rPr lang="en-US" sz="3600" dirty="0" err="1"/>
              <a:t>selayaknya</a:t>
            </a:r>
            <a:r>
              <a:rPr lang="en-US" sz="3600" dirty="0"/>
              <a:t> </a:t>
            </a:r>
            <a:r>
              <a:rPr lang="en-US" sz="3600" dirty="0" err="1"/>
              <a:t>segera</a:t>
            </a:r>
            <a:r>
              <a:rPr lang="en-US" sz="3600" dirty="0"/>
              <a:t> </a:t>
            </a:r>
            <a:r>
              <a:rPr lang="en-US" sz="3600" dirty="0" err="1"/>
              <a:t>disusun</a:t>
            </a:r>
            <a:r>
              <a:rPr lang="en-US" sz="3600" dirty="0"/>
              <a:t>, </a:t>
            </a:r>
            <a:r>
              <a:rPr lang="en-US" sz="3600" dirty="0" err="1"/>
              <a:t>mengingat</a:t>
            </a:r>
            <a:r>
              <a:rPr lang="en-US" sz="3600" dirty="0"/>
              <a:t> </a:t>
            </a:r>
            <a:r>
              <a:rPr lang="en-US" sz="3600" dirty="0" err="1"/>
              <a:t>sejak</a:t>
            </a:r>
            <a:r>
              <a:rPr lang="en-US" sz="3600" dirty="0"/>
              <a:t> </a:t>
            </a:r>
            <a:r>
              <a:rPr lang="en-US" sz="3600" dirty="0" err="1"/>
              <a:t>berdirinya</a:t>
            </a:r>
            <a:r>
              <a:rPr lang="en-US" sz="3600" dirty="0"/>
              <a:t> </a:t>
            </a:r>
            <a:r>
              <a:rPr lang="en-US" sz="3600" dirty="0" err="1"/>
              <a:t>institusi</a:t>
            </a:r>
            <a:r>
              <a:rPr lang="en-US" sz="3600" dirty="0"/>
              <a:t> </a:t>
            </a:r>
            <a:r>
              <a:rPr lang="en-US" sz="3600" dirty="0" err="1"/>
              <a:t>pelestari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100 </a:t>
            </a:r>
            <a:r>
              <a:rPr lang="en-US" sz="3600" dirty="0" err="1"/>
              <a:t>tahun</a:t>
            </a:r>
            <a:r>
              <a:rPr lang="en-US" sz="3600" dirty="0"/>
              <a:t> yang </a:t>
            </a:r>
            <a:r>
              <a:rPr lang="en-US" sz="3600" dirty="0" err="1"/>
              <a:t>lalu</a:t>
            </a:r>
            <a:r>
              <a:rPr lang="en-US" sz="3600" dirty="0"/>
              <a:t>, </a:t>
            </a:r>
            <a:r>
              <a:rPr lang="en-US" sz="3600" dirty="0" err="1"/>
              <a:t>hingga</a:t>
            </a:r>
            <a:r>
              <a:rPr lang="en-US" sz="3600" dirty="0"/>
              <a:t> </a:t>
            </a:r>
            <a:r>
              <a:rPr lang="en-US" sz="3600" dirty="0" err="1"/>
              <a:t>kini</a:t>
            </a:r>
            <a:r>
              <a:rPr lang="en-US" sz="3600" dirty="0"/>
              <a:t> </a:t>
            </a:r>
            <a:r>
              <a:rPr lang="en-US" sz="3600" dirty="0" err="1"/>
              <a:t>institusi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belum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panduan</a:t>
            </a:r>
            <a:r>
              <a:rPr lang="en-US" sz="3600" dirty="0"/>
              <a:t> </a:t>
            </a:r>
            <a:r>
              <a:rPr lang="en-US" sz="3600" dirty="0" err="1"/>
              <a:t>penyusunan</a:t>
            </a:r>
            <a:r>
              <a:rPr lang="en-US" sz="3600" dirty="0"/>
              <a:t> </a:t>
            </a:r>
            <a:r>
              <a:rPr lang="en-US" sz="3600" dirty="0" err="1"/>
              <a:t>kebijakan</a:t>
            </a:r>
            <a:r>
              <a:rPr lang="en-US" sz="3600" dirty="0"/>
              <a:t> yang </a:t>
            </a:r>
            <a:r>
              <a:rPr lang="en-US" sz="3600" dirty="0" err="1"/>
              <a:t>berbentuk</a:t>
            </a:r>
            <a:r>
              <a:rPr lang="en-US" sz="3600" dirty="0"/>
              <a:t> </a:t>
            </a:r>
            <a:r>
              <a:rPr lang="en-US" sz="3600" dirty="0" err="1"/>
              <a:t>rencana</a:t>
            </a:r>
            <a:r>
              <a:rPr lang="en-US" sz="3600" dirty="0"/>
              <a:t> </a:t>
            </a:r>
            <a:r>
              <a:rPr lang="en-US" sz="3600" dirty="0" err="1"/>
              <a:t>induk</a:t>
            </a:r>
            <a:r>
              <a:rPr lang="id-ID" sz="3600" dirty="0"/>
              <a:t>. Kegiatan pertama yang dilaksanakan adalah perumusan format dan materi Cetak Biru pada tanggal 18-20 Juni 2013 di Bogor. Perumusan dilanjutkan dengan Penyusunan draft cetak biru yang akan dilaksanakan di Bali pada bulan Juli 2013 nanti</a:t>
            </a:r>
            <a:r>
              <a:rPr lang="id-ID" sz="3600" dirty="0" smtClean="0"/>
              <a:t>.</a:t>
            </a:r>
            <a:endParaRPr lang="id-ID" sz="3600" dirty="0"/>
          </a:p>
          <a:p>
            <a:pPr>
              <a:buNone/>
            </a:pPr>
            <a:r>
              <a:rPr lang="en-US" sz="3600" dirty="0" smtClean="0"/>
              <a:t>		Dari </a:t>
            </a:r>
            <a:r>
              <a:rPr lang="en-US" sz="3600" dirty="0" err="1"/>
              <a:t>pelaksanaan</a:t>
            </a:r>
            <a:r>
              <a:rPr lang="en-US" sz="3600" dirty="0"/>
              <a:t> 2 (</a:t>
            </a:r>
            <a:r>
              <a:rPr lang="en-US" sz="3600" dirty="0" err="1"/>
              <a:t>tahap</a:t>
            </a:r>
            <a:r>
              <a:rPr lang="en-US" sz="3600" dirty="0"/>
              <a:t>) </a:t>
            </a:r>
            <a:r>
              <a:rPr lang="en-US" sz="3600" dirty="0" err="1"/>
              <a:t>kegiatan</a:t>
            </a:r>
            <a:r>
              <a:rPr lang="en-US" sz="3600" dirty="0"/>
              <a:t>, </a:t>
            </a:r>
            <a:r>
              <a:rPr lang="id-ID" sz="3600" dirty="0"/>
              <a:t>akan</a:t>
            </a:r>
            <a:r>
              <a:rPr lang="en-US" sz="3600" dirty="0"/>
              <a:t> </a:t>
            </a:r>
            <a:r>
              <a:rPr lang="en-US" sz="3600" dirty="0" err="1"/>
              <a:t>tersusun</a:t>
            </a:r>
            <a:r>
              <a:rPr lang="en-US" sz="3600" dirty="0"/>
              <a:t> format </a:t>
            </a:r>
            <a:r>
              <a:rPr lang="en-US" sz="3600" dirty="0" err="1"/>
              <a:t>Cetak</a:t>
            </a:r>
            <a:r>
              <a:rPr lang="en-US" sz="3600" dirty="0"/>
              <a:t> </a:t>
            </a:r>
            <a:r>
              <a:rPr lang="en-US" sz="3600" dirty="0" err="1"/>
              <a:t>Biru</a:t>
            </a:r>
            <a:r>
              <a:rPr lang="en-US" sz="3600" dirty="0"/>
              <a:t> </a:t>
            </a:r>
            <a:r>
              <a:rPr lang="en-US" sz="3600" dirty="0" err="1"/>
              <a:t>Pelestarian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kisi-kisi</a:t>
            </a:r>
            <a:r>
              <a:rPr lang="en-US" sz="3600" dirty="0"/>
              <a:t> </a:t>
            </a:r>
            <a:r>
              <a:rPr lang="en-US" sz="3600" dirty="0" err="1"/>
              <a:t>substansi</a:t>
            </a:r>
            <a:r>
              <a:rPr lang="en-US" sz="3600" dirty="0"/>
              <a:t> yang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termuat</a:t>
            </a:r>
            <a:r>
              <a:rPr lang="en-US" sz="3600" dirty="0"/>
              <a:t> di </a:t>
            </a:r>
            <a:r>
              <a:rPr lang="en-US" sz="3600" dirty="0" err="1"/>
              <a:t>dalamnya</a:t>
            </a:r>
            <a:r>
              <a:rPr lang="en-US" sz="3600" dirty="0"/>
              <a:t>. </a:t>
            </a:r>
            <a:r>
              <a:rPr lang="en-US" sz="3600" dirty="0" err="1"/>
              <a:t>Selanjutnya</a:t>
            </a:r>
            <a:r>
              <a:rPr lang="en-US" sz="3600" dirty="0"/>
              <a:t> </a:t>
            </a:r>
            <a:r>
              <a:rPr lang="en-US" sz="3600" dirty="0" err="1"/>
              <a:t>tim</a:t>
            </a:r>
            <a:r>
              <a:rPr lang="en-US" sz="3600" dirty="0"/>
              <a:t> </a:t>
            </a:r>
            <a:r>
              <a:rPr lang="en-US" sz="3600" dirty="0" err="1"/>
              <a:t>penyusun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memformulasikannya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draft </a:t>
            </a:r>
            <a:r>
              <a:rPr lang="en-US" sz="3600" dirty="0" err="1"/>
              <a:t>naskah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kemudian</a:t>
            </a:r>
            <a:r>
              <a:rPr lang="en-US" sz="3600" dirty="0"/>
              <a:t> </a:t>
            </a:r>
            <a:r>
              <a:rPr lang="en-US" sz="3600" dirty="0" err="1"/>
              <a:t>dipresentasikan</a:t>
            </a:r>
            <a:r>
              <a:rPr lang="en-US" sz="3600" dirty="0"/>
              <a:t> </a:t>
            </a:r>
            <a:r>
              <a:rPr lang="en-US" sz="3600" dirty="0" err="1"/>
              <a:t>kepada</a:t>
            </a:r>
            <a:r>
              <a:rPr lang="en-US" sz="3600" dirty="0"/>
              <a:t> para </a:t>
            </a:r>
            <a:r>
              <a:rPr lang="en-US" sz="3600" dirty="0" err="1"/>
              <a:t>pemangku</a:t>
            </a:r>
            <a:r>
              <a:rPr lang="en-US" sz="3600" dirty="0"/>
              <a:t> </a:t>
            </a:r>
            <a:r>
              <a:rPr lang="en-US" sz="3600" dirty="0" err="1"/>
              <a:t>kepentingan</a:t>
            </a:r>
            <a:r>
              <a:rPr lang="en-US" sz="3600" dirty="0"/>
              <a:t> </a:t>
            </a:r>
            <a:r>
              <a:rPr lang="id-ID" sz="3600" dirty="0"/>
              <a:t>melalui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</a:t>
            </a:r>
            <a:r>
              <a:rPr lang="id-ID" sz="3600" i="1" dirty="0"/>
              <a:t>Forum Group Discussion</a:t>
            </a:r>
            <a:r>
              <a:rPr lang="id-ID" sz="3600" dirty="0"/>
              <a:t>(</a:t>
            </a:r>
            <a:r>
              <a:rPr lang="en-US" sz="3600" dirty="0"/>
              <a:t>FGD</a:t>
            </a:r>
            <a:r>
              <a:rPr lang="id-ID" sz="3600" dirty="0"/>
              <a:t>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id-ID" sz="3600" dirty="0"/>
          </a:p>
          <a:p>
            <a:pPr>
              <a:buNone/>
            </a:pPr>
            <a:r>
              <a:rPr lang="id-ID" sz="3600" i="1" dirty="0"/>
              <a:t>Ket.: perumusan materi dan format cetak biru dipimpin oleh ketua penyelenggara dan salah satu narasumber</a:t>
            </a:r>
            <a:endParaRPr lang="id-ID" sz="3600" dirty="0"/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id-ID" sz="3600" dirty="0" smtClean="0"/>
              <a:t>Dapat </a:t>
            </a:r>
            <a:r>
              <a:rPr lang="id-ID" sz="3600" dirty="0"/>
              <a:t>dilaporkan juga hambatan dalam pelaksanaan kegiatan ini yaitu minimnya d</a:t>
            </a:r>
            <a:r>
              <a:rPr lang="en-US" sz="3600" dirty="0" err="1"/>
              <a:t>ata</a:t>
            </a:r>
            <a:r>
              <a:rPr lang="en-US" sz="3600" dirty="0"/>
              <a:t>-data </a:t>
            </a:r>
            <a:r>
              <a:rPr lang="en-US" sz="3600" dirty="0" err="1"/>
              <a:t>pendukung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penyusunan</a:t>
            </a:r>
            <a:r>
              <a:rPr lang="en-US" sz="3600" dirty="0"/>
              <a:t> draft </a:t>
            </a:r>
            <a:r>
              <a:rPr lang="en-US" sz="3600" dirty="0" err="1"/>
              <a:t>Cetak</a:t>
            </a:r>
            <a:r>
              <a:rPr lang="en-US" sz="3600" dirty="0"/>
              <a:t> </a:t>
            </a:r>
            <a:r>
              <a:rPr lang="en-US" sz="3600" dirty="0" err="1"/>
              <a:t>Biru</a:t>
            </a:r>
            <a:r>
              <a:rPr lang="id-ID" sz="3600" dirty="0"/>
              <a:t>. Untuk itu direkomendasikan agar dilakukan o</a:t>
            </a:r>
            <a:r>
              <a:rPr lang="en-US" sz="3600" dirty="0" err="1"/>
              <a:t>ptimalisasi</a:t>
            </a:r>
            <a:r>
              <a:rPr lang="en-US" sz="3600" dirty="0"/>
              <a:t> data di </a:t>
            </a:r>
            <a:r>
              <a:rPr lang="en-US" sz="3600" dirty="0" err="1"/>
              <a:t>bidang</a:t>
            </a:r>
            <a:r>
              <a:rPr lang="en-US" sz="3600" dirty="0"/>
              <a:t> </a:t>
            </a:r>
            <a:r>
              <a:rPr lang="en-US" sz="3600" dirty="0" err="1"/>
              <a:t>pelestarian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, </a:t>
            </a:r>
            <a:r>
              <a:rPr lang="en-US" sz="3600" dirty="0" err="1"/>
              <a:t>meliputi</a:t>
            </a:r>
            <a:r>
              <a:rPr lang="en-US" sz="3600" dirty="0"/>
              <a:t> </a:t>
            </a:r>
            <a:r>
              <a:rPr lang="en-US" sz="3600" dirty="0" err="1"/>
              <a:t>potensi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en-US" sz="3600" dirty="0"/>
              <a:t>, SDM, </a:t>
            </a:r>
            <a:r>
              <a:rPr lang="id-ID" sz="3600" dirty="0"/>
              <a:t>di mana di dalamnya </a:t>
            </a:r>
            <a:r>
              <a:rPr lang="en-US" sz="3600" dirty="0" err="1"/>
              <a:t>termasuk</a:t>
            </a:r>
            <a:r>
              <a:rPr lang="en-US" sz="3600" dirty="0"/>
              <a:t> data </a:t>
            </a:r>
            <a:r>
              <a:rPr lang="en-US" sz="3600" dirty="0" err="1"/>
              <a:t>mengenai</a:t>
            </a:r>
            <a:r>
              <a:rPr lang="en-US" sz="3600" dirty="0"/>
              <a:t> </a:t>
            </a:r>
            <a:r>
              <a:rPr lang="en-US" sz="3600" dirty="0" err="1"/>
              <a:t>permasalahan</a:t>
            </a:r>
            <a:r>
              <a:rPr lang="en-US" sz="3600" dirty="0"/>
              <a:t> </a:t>
            </a:r>
            <a:r>
              <a:rPr lang="en-US" sz="3600" dirty="0" err="1"/>
              <a:t>pelestarian</a:t>
            </a:r>
            <a:r>
              <a:rPr lang="en-US" sz="3600" dirty="0"/>
              <a:t> </a:t>
            </a:r>
            <a:r>
              <a:rPr lang="en-US" sz="3600" dirty="0" err="1"/>
              <a:t>cagar</a:t>
            </a:r>
            <a:r>
              <a:rPr lang="en-US" sz="3600" dirty="0"/>
              <a:t> </a:t>
            </a:r>
            <a:r>
              <a:rPr lang="en-US" sz="3600" dirty="0" err="1"/>
              <a:t>budaya</a:t>
            </a:r>
            <a:r>
              <a:rPr lang="id-ID" sz="3600" dirty="0"/>
              <a:t>.</a:t>
            </a:r>
          </a:p>
          <a:p>
            <a:endParaRPr lang="id-ID" dirty="0"/>
          </a:p>
        </p:txBody>
      </p:sp>
      <p:pic>
        <p:nvPicPr>
          <p:cNvPr id="5" name="Picture 4" descr="Bal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1816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ogor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352800"/>
            <a:ext cx="1828800" cy="122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Laporan Daya serap Dilaporkan Tiap Minggu pada Hari Senin.</a:t>
            </a:r>
          </a:p>
          <a:p>
            <a:r>
              <a:rPr lang="id-ID" dirty="0" smtClean="0"/>
              <a:t>Laporan Triwulan I, II, III, dan IV : Disampaikan pada Minggu Pertama Bulan April, Juli, Oktober, dan Minggu Akhir Bulan Desember.</a:t>
            </a:r>
          </a:p>
          <a:p>
            <a:r>
              <a:rPr lang="id-ID" dirty="0" smtClean="0"/>
              <a:t>Laporan Tengah Tahunan Disampaikan pada Bulan Juli Minggu kedua.</a:t>
            </a:r>
          </a:p>
          <a:p>
            <a:r>
              <a:rPr lang="id-ID" dirty="0" smtClean="0"/>
              <a:t>Laporan Tahunan Disampaikan pada Bulan Desember Minggu Keempat.</a:t>
            </a:r>
          </a:p>
          <a:p>
            <a:r>
              <a:rPr lang="id-ID" dirty="0" smtClean="0"/>
              <a:t>LAKIP Disampaikan pada Bulan Desember Minggu Ketiga.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Waktu Penyampaian Laporan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TERIMA KASIH</a:t>
            </a:r>
            <a:endParaRPr lang="id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1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Pemantauan dan evaluasi pelaksanaan </a:t>
            </a:r>
            <a:r>
              <a:rPr lang="id-ID" dirty="0" smtClean="0"/>
              <a:t>program</a:t>
            </a:r>
            <a:r>
              <a:rPr lang="id-ID" dirty="0"/>
              <a:t>, dan anggaran perlu dilaksanakan secara optimal mengingat adanya kebutuhan manajemen untuk dapat :</a:t>
            </a:r>
          </a:p>
          <a:p>
            <a:pPr lvl="0"/>
            <a:r>
              <a:rPr lang="id-ID" dirty="0"/>
              <a:t>menyediakan bahan evaluasi akuntabilitas kinerja program bagi para pemangku kepentingan; </a:t>
            </a:r>
          </a:p>
          <a:p>
            <a:pPr lvl="0"/>
            <a:r>
              <a:rPr lang="id-ID" dirty="0"/>
              <a:t>mengidentifikasi berbagai permasalahan yang dihadapi dalam upaya pencapaian sasaran program; dan</a:t>
            </a:r>
          </a:p>
          <a:p>
            <a:pPr lvl="0"/>
            <a:r>
              <a:rPr lang="id-ID" dirty="0"/>
              <a:t>memberikan umpan balik dalam rangka perbaikan/peningkatan pelaksanaan program di masa mendatang.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4681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800" dirty="0" err="1"/>
              <a:t>Pemantauan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id-ID" sz="1800" dirty="0"/>
              <a:t>aktivitas mengamati perkembangan pelaksanaan rencana pembangunan, mengidentifikasi serta mengantisipasi permasalahan yang timbul dan/atau akan timbul untuk dapar diambil tindakan sedini mungkin </a:t>
            </a:r>
            <a:r>
              <a:rPr lang="id-ID" sz="1800" b="1" dirty="0"/>
              <a:t>atau </a:t>
            </a:r>
            <a:r>
              <a:rPr lang="id-ID" sz="1800" dirty="0"/>
              <a:t>proses penilaian kemajuan suatu program atau kegiatan dalam mencapai tujuan yang telah ditetapkan.</a:t>
            </a:r>
          </a:p>
          <a:p>
            <a:pPr lvl="0"/>
            <a:r>
              <a:rPr lang="id-ID" sz="1800" dirty="0"/>
              <a:t>Evaluasi adalah rangkaian aktivitas membandingkan realisasi masukan (input), keluaran (output), dan hasil (outcome) terhadap rencana dan standar </a:t>
            </a:r>
            <a:r>
              <a:rPr lang="id-ID" sz="1800" b="1" dirty="0"/>
              <a:t>atau </a:t>
            </a:r>
            <a:r>
              <a:rPr lang="id-ID" sz="1800" dirty="0"/>
              <a:t>rangkaian aktivitas membandingkan hasil atau prestasi suatu program atau kegiatan dengan standar, rencana, atau norma yang telah ditetapkan, serta menentukan faktor-faktor yang mempengaruhi keberhasilan atau kegagalan suatu program atau kegiatan dalam mencapai tujuan yang telah ditetapkan</a:t>
            </a:r>
          </a:p>
          <a:p>
            <a:r>
              <a:rPr lang="en-US" sz="1800" dirty="0"/>
              <a:t>Program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instrumen</a:t>
            </a:r>
            <a:r>
              <a:rPr lang="en-US" sz="1800" dirty="0"/>
              <a:t> </a:t>
            </a:r>
            <a:r>
              <a:rPr lang="en-US" sz="1800" dirty="0" err="1"/>
              <a:t>kebijakan</a:t>
            </a:r>
            <a:r>
              <a:rPr lang="en-US" sz="1800" dirty="0"/>
              <a:t> yang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yang </a:t>
            </a:r>
            <a:r>
              <a:rPr lang="en-US" sz="1800" dirty="0" err="1"/>
              <a:t>dilaksanakan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instansi</a:t>
            </a:r>
            <a:r>
              <a:rPr lang="en-US" sz="1800" dirty="0"/>
              <a:t> </a:t>
            </a:r>
            <a:r>
              <a:rPr lang="en-US" sz="1800" dirty="0" err="1"/>
              <a:t>pemerintah</a:t>
            </a:r>
            <a:r>
              <a:rPr lang="en-US" sz="1800" dirty="0"/>
              <a:t>/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sasaran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alokasi</a:t>
            </a:r>
            <a:r>
              <a:rPr lang="en-US" sz="1800" dirty="0"/>
              <a:t> </a:t>
            </a:r>
            <a:r>
              <a:rPr lang="en-US" sz="1800" dirty="0" err="1"/>
              <a:t>anggaran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yang </a:t>
            </a:r>
            <a:r>
              <a:rPr lang="en-US" sz="1800" dirty="0" err="1"/>
              <a:t>dikoordinasikan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instansi</a:t>
            </a:r>
            <a:r>
              <a:rPr lang="en-US" sz="1800" dirty="0"/>
              <a:t> </a:t>
            </a:r>
            <a:r>
              <a:rPr lang="en-US" sz="1800" dirty="0" err="1"/>
              <a:t>pemerintah</a:t>
            </a:r>
            <a:r>
              <a:rPr lang="en-US" sz="1800" dirty="0"/>
              <a:t>.</a:t>
            </a:r>
            <a:endParaRPr lang="id-ID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4281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dirty="0" err="1"/>
              <a:t>pelaksanaan</a:t>
            </a:r>
            <a:r>
              <a:rPr lang="es-ES" dirty="0"/>
              <a:t> </a:t>
            </a:r>
            <a:r>
              <a:rPr lang="es-ES" dirty="0" err="1"/>
              <a:t>pemantauan</a:t>
            </a:r>
            <a:r>
              <a:rPr lang="es-ES" dirty="0"/>
              <a:t>, </a:t>
            </a:r>
            <a:r>
              <a:rPr lang="es-ES" dirty="0" err="1"/>
              <a:t>Bagian</a:t>
            </a:r>
            <a:r>
              <a:rPr lang="es-ES" dirty="0"/>
              <a:t> </a:t>
            </a:r>
            <a:r>
              <a:rPr lang="es-ES" dirty="0" err="1"/>
              <a:t>Perencanaan</a:t>
            </a:r>
            <a:r>
              <a:rPr lang="es-ES" dirty="0"/>
              <a:t> dan </a:t>
            </a:r>
            <a:r>
              <a:rPr lang="es-ES" dirty="0" err="1"/>
              <a:t>Penganggaran</a:t>
            </a:r>
            <a:r>
              <a:rPr lang="es-ES" dirty="0"/>
              <a:t> </a:t>
            </a:r>
            <a:r>
              <a:rPr lang="id-ID" dirty="0"/>
              <a:t>melakukan serangkaian aktivitas pengamatan, analisis, dan diskusi dengan pelaksana dan Penanggung Jawab Kegiatan dengan berpedoman pada Program Kerja Pemantauan dalam rangka :</a:t>
            </a:r>
            <a:endParaRPr lang="id-ID" sz="2000" dirty="0"/>
          </a:p>
          <a:p>
            <a:pPr lvl="0"/>
            <a:r>
              <a:rPr lang="id-ID" dirty="0"/>
              <a:t>menilai perkembangan dan kemajuan pelaksanaan rencana, program, dan anggaran terhadap rencana yang telah ditetapkan sebelumnya :</a:t>
            </a:r>
            <a:endParaRPr lang="id-ID" sz="2000" dirty="0"/>
          </a:p>
          <a:p>
            <a:pPr lvl="1"/>
            <a:r>
              <a:rPr lang="id-ID" dirty="0"/>
              <a:t>pemberdayaan dan realisasi masukan (input).</a:t>
            </a:r>
            <a:endParaRPr lang="id-ID" sz="1800" dirty="0"/>
          </a:p>
          <a:p>
            <a:pPr lvl="1"/>
            <a:r>
              <a:rPr lang="id-ID" dirty="0"/>
              <a:t>penyelenggaraan kegiatan dan realisasi keluaran (output).</a:t>
            </a:r>
            <a:endParaRPr lang="id-ID" sz="1800" dirty="0"/>
          </a:p>
          <a:p>
            <a:pPr lvl="1"/>
            <a:r>
              <a:rPr lang="id-ID" dirty="0"/>
              <a:t>penggunaan dan realisasi penyerapan anggaran.</a:t>
            </a:r>
            <a:endParaRPr lang="id-ID" sz="1800" dirty="0"/>
          </a:p>
          <a:p>
            <a:pPr lvl="0"/>
            <a:r>
              <a:rPr lang="id-ID" dirty="0"/>
              <a:t>mengidentifikasi, dan mengantisipasi permasalahan yang timbul dan/atau mungkin timbul dalam pelaksanaan rencana, program, dan anggaran.</a:t>
            </a:r>
            <a:endParaRPr lang="id-ID" sz="2000" dirty="0"/>
          </a:p>
          <a:p>
            <a:pPr lvl="0"/>
            <a:r>
              <a:rPr lang="id-ID" dirty="0"/>
              <a:t>mengidentifikasi langkah-langkah tindak lanjut yang diperlukan untuk memecahkan permasalahan yang timbul dan/atau mencegah permasalahan yang mungkin timbul.</a:t>
            </a:r>
            <a:endParaRPr lang="id-ID" sz="2000" dirty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PELAKSANAAN PEMANTAUAN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9601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7400" dirty="0" err="1"/>
              <a:t>Pelaksanaan</a:t>
            </a:r>
            <a:r>
              <a:rPr lang="es-ES" sz="7400" dirty="0"/>
              <a:t> </a:t>
            </a:r>
            <a:r>
              <a:rPr lang="es-ES" sz="7400" dirty="0" err="1"/>
              <a:t>evaluasi</a:t>
            </a:r>
            <a:r>
              <a:rPr lang="es-ES" sz="7400" dirty="0"/>
              <a:t> </a:t>
            </a:r>
            <a:r>
              <a:rPr lang="es-ES" sz="7400" dirty="0" err="1"/>
              <a:t>dilakukan</a:t>
            </a:r>
            <a:r>
              <a:rPr lang="es-ES" sz="7400" dirty="0"/>
              <a:t> </a:t>
            </a:r>
            <a:r>
              <a:rPr lang="es-ES" sz="7400" dirty="0" err="1"/>
              <a:t>oleh</a:t>
            </a:r>
            <a:r>
              <a:rPr lang="es-ES" sz="7400" dirty="0"/>
              <a:t> </a:t>
            </a:r>
            <a:r>
              <a:rPr lang="es-ES" sz="7400" dirty="0" err="1"/>
              <a:t>Bagian</a:t>
            </a:r>
            <a:r>
              <a:rPr lang="es-ES" sz="7400" dirty="0"/>
              <a:t> </a:t>
            </a:r>
            <a:r>
              <a:rPr lang="es-ES" sz="7400" dirty="0" err="1"/>
              <a:t>Perencanaan</a:t>
            </a:r>
            <a:r>
              <a:rPr lang="es-ES" sz="7400" dirty="0"/>
              <a:t> dan </a:t>
            </a:r>
            <a:r>
              <a:rPr lang="es-ES" sz="7400" dirty="0" err="1"/>
              <a:t>Penganggaran</a:t>
            </a:r>
            <a:r>
              <a:rPr lang="es-ES" sz="7400" dirty="0"/>
              <a:t> </a:t>
            </a:r>
            <a:r>
              <a:rPr lang="id-ID" sz="7400" dirty="0"/>
              <a:t>melalui serangkaian aktivitas pengamatan, analisis, dan diskusi dengan pelaksana dan Penanggung Jawab Kegiatan dengan berpedoman pada Program Kerja Evaluasi dalam rangka untuk :</a:t>
            </a:r>
          </a:p>
          <a:p>
            <a:pPr lvl="0"/>
            <a:r>
              <a:rPr lang="id-ID" sz="7400" dirty="0"/>
              <a:t>menilai pencapaian realisasi masukan (input</a:t>
            </a:r>
            <a:r>
              <a:rPr lang="id-ID" sz="7400" dirty="0" smtClean="0"/>
              <a:t>), keluaran (output), dan hasil (outcome) </a:t>
            </a:r>
            <a:r>
              <a:rPr lang="id-ID" sz="7400" dirty="0"/>
              <a:t>program/kegiatan terhadap target/rencana yang telah ditetapkan;</a:t>
            </a:r>
          </a:p>
          <a:p>
            <a:pPr lvl="0"/>
            <a:r>
              <a:rPr lang="id-ID" sz="7400" dirty="0" smtClean="0"/>
              <a:t>menilai </a:t>
            </a:r>
            <a:r>
              <a:rPr lang="id-ID" sz="7400" dirty="0"/>
              <a:t>pencapaian realisasi </a:t>
            </a:r>
            <a:r>
              <a:rPr lang="id-ID" sz="8000" dirty="0"/>
              <a:t>anggaran</a:t>
            </a:r>
            <a:r>
              <a:rPr lang="id-ID" sz="7400" dirty="0"/>
              <a:t> </a:t>
            </a:r>
            <a:r>
              <a:rPr lang="id-ID" sz="7400" dirty="0" smtClean="0"/>
              <a:t>program/kegiatan;</a:t>
            </a:r>
            <a:endParaRPr lang="id-ID" sz="7400" dirty="0"/>
          </a:p>
          <a:p>
            <a:pPr lvl="0"/>
            <a:r>
              <a:rPr lang="id-ID" sz="7400" dirty="0"/>
              <a:t>melakukan penelusuran data reasasi input, output, outcome ke laporan-laporan pelaksanaan kegiatan;</a:t>
            </a:r>
          </a:p>
          <a:p>
            <a:pPr lvl="0"/>
            <a:r>
              <a:rPr lang="id-ID" sz="7400" dirty="0"/>
              <a:t>melakukan penelusuran data realisasi anggaran ke laporan realisasi anggaran program/kegiatan;</a:t>
            </a:r>
          </a:p>
          <a:p>
            <a:pPr lvl="0"/>
            <a:r>
              <a:rPr lang="id-ID" sz="7400" dirty="0"/>
              <a:t>mengidentifikasi faktor-faktor pendukung/penghambat keberhasilan /kegagalan pelaksanaan rencana, program, dan anggaran;</a:t>
            </a:r>
          </a:p>
          <a:p>
            <a:r>
              <a:rPr lang="id-ID" sz="7400" dirty="0"/>
              <a:t>merumuskan upaya-upaya yang dapat ditempuh untuk meningkatkan efisiensi atau efektivitas pelaksanaan rencana, program, dan anggaran.</a:t>
            </a:r>
            <a:endParaRPr lang="id-ID" sz="7400" dirty="0" smtClean="0"/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PELAKSANAAN EVALUASI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5201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916427"/>
              </p:ext>
            </p:extLst>
          </p:nvPr>
        </p:nvGraphicFramePr>
        <p:xfrm>
          <a:off x="467544" y="1027975"/>
          <a:ext cx="8208912" cy="5536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759"/>
                <a:gridCol w="1472780"/>
                <a:gridCol w="754493"/>
                <a:gridCol w="528199"/>
                <a:gridCol w="754493"/>
                <a:gridCol w="755026"/>
                <a:gridCol w="528199"/>
                <a:gridCol w="755026"/>
                <a:gridCol w="830103"/>
                <a:gridCol w="528731"/>
                <a:gridCol w="830103"/>
              </a:tblGrid>
              <a:tr h="14697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ESELON I/ESELON II/KEGIATAN/OUTPUT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RENCANA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rowSpan="2"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REALISASI</a:t>
                      </a:r>
                      <a:endParaRPr lang="id-ID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4697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SEMESTER I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PERKIRAAN SEMESTER II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466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SASARAN/KELUARAN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ANGGARAN </a:t>
                      </a:r>
                      <a:endParaRPr lang="id-ID" sz="8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(ribu rupiah)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SASARAN/KELUARAN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ANGGARAN </a:t>
                      </a:r>
                      <a:endParaRPr lang="id-ID" sz="8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(ribu rupiah)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SASARAN/KELUARAN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ANGGARAN </a:t>
                      </a:r>
                      <a:endParaRPr lang="id-ID" sz="8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(ribu rupiah)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</a:tr>
              <a:tr h="146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(1)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(2)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(3)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(4)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(5)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(6)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(7)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(8)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(9)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(10)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(11)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189644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DIERKTORAT PELESTARIAN CAGAR BUDAYA DAN PERMUSEUMAN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</a:rPr>
                        <a:t>          272,470,539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</a:rPr>
                        <a:t>  3,246,023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</a:rPr>
                        <a:t>           272,470,539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</a:tr>
              <a:tr h="246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5182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Pelestarian Cagar Budaya Dan Permuseuman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  272,470,539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</a:rPr>
                        <a:t>  3,246,023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272,470,539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Naskah Rumusan Kebijakan Pelestarian Cagar Budaya Dan Museum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Naskah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       1,339,650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Naskah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205,597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Naskah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1,339,650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Peserta Workshop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120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Peserta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2,491,450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Peserta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-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120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Peserta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2,491,450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Museum Yang Direvitalisasi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Museum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38,</a:t>
                      </a:r>
                      <a:r>
                        <a:rPr lang="id-ID" sz="700">
                          <a:effectLst/>
                        </a:rPr>
                        <a:t>5</a:t>
                      </a:r>
                      <a:r>
                        <a:rPr lang="en-US" sz="700">
                          <a:effectLst/>
                        </a:rPr>
                        <a:t>00,000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Museum 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-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Museum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38,</a:t>
                      </a:r>
                      <a:r>
                        <a:rPr lang="id-ID" sz="700">
                          <a:effectLst/>
                        </a:rPr>
                        <a:t>5</a:t>
                      </a:r>
                      <a:r>
                        <a:rPr lang="en-US" sz="700">
                          <a:effectLst/>
                        </a:rPr>
                        <a:t>00,000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Even Cagar Budaya Dan Museum Yang Diapresiasi Masyarakat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Even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8,893,850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Even       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732,325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Even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8,893,850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Cagar Budaya Yang Diregistrasi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22,665,103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257,076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22,665,103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Museum Yang Dibangun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Museum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120,300,000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Museum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 16,97</a:t>
                      </a:r>
                      <a:r>
                        <a:rPr lang="id-ID" sz="700" dirty="0">
                          <a:effectLst/>
                        </a:rPr>
                        <a:t>4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Museum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120,300,000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Cagar Budaya  Yang Dikelola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2,500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495,350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             </a:t>
                      </a:r>
                      <a:r>
                        <a:rPr lang="id-ID" sz="700" dirty="0">
                          <a:effectLst/>
                        </a:rPr>
                        <a:t>0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2,500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495,350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Cagar Budaya Yang Direvitalisasi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67,987,400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6,593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18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Cagar budaya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67,987,400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Koleksi Museum Yang Didokumentasi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10,000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Koleksi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895,350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Koleksi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10,000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Koleksi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895,350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Dokumen Perencanaan Dan Evaluasi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Dokumen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1,768,950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Dokumen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18,157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7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Dokumen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1,768,950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463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Naskah Norma, Standar, Prosedur, Dan Kriteria Pelestarian Cagar Budaya Dan Museum                                                                                                                                                                  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Naskah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1,913,300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Naskah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172,010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6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Naskah</a:t>
                      </a:r>
                      <a:r>
                        <a:rPr lang="en-US" sz="700" dirty="0">
                          <a:effectLst/>
                        </a:rPr>
                        <a:t>     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1,913,300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46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Layanan Perkantoran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Bulan layanan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7,362,136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Bulan layanan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</a:t>
                      </a:r>
                      <a:r>
                        <a:rPr lang="id-ID" sz="700">
                          <a:effectLst/>
                        </a:rPr>
                        <a:t>1</a:t>
                      </a:r>
                      <a:r>
                        <a:rPr lang="en-US" sz="700">
                          <a:effectLst/>
                        </a:rPr>
                        <a:t>,837,289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Bulan layanan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       7,362,136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Kendaraan Bermotor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Unit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358,000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Unit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-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Unit 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          358,000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Perangkat Pengolah Data Dan Komunikasi    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Paket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500,000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Paket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                    -  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 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Paket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                 500,000 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CONTOH LAPORAN TENGAH TAHUNAN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2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800" dirty="0"/>
              <a:t>Berdasarkan tabel 1 di atas dapat diuraikan bahwa capaian rencana kegiatan Direktorat Pelestarian Cagar Budaya dan Permuseuman hingga tengah tahun 2013, </a:t>
            </a:r>
            <a:r>
              <a:rPr lang="id-ID" sz="800" dirty="0" smtClean="0"/>
              <a:t>adalah</a:t>
            </a:r>
            <a:endParaRPr lang="en-US" sz="800" dirty="0" smtClean="0"/>
          </a:p>
          <a:p>
            <a:pPr>
              <a:buNone/>
            </a:pPr>
            <a:r>
              <a:rPr lang="en-US" sz="800" b="1" dirty="0" smtClean="0"/>
              <a:t>A. </a:t>
            </a:r>
            <a:r>
              <a:rPr lang="id-ID" sz="800" b="1" dirty="0" smtClean="0"/>
              <a:t>Naskah </a:t>
            </a:r>
            <a:r>
              <a:rPr lang="id-ID" sz="800" b="1" dirty="0"/>
              <a:t>Rumusan Kebijakan Pelestarian  Cagar Budaya dan </a:t>
            </a:r>
            <a:r>
              <a:rPr lang="id-ID" sz="800" b="1" dirty="0" smtClean="0"/>
              <a:t>Permuseuman</a:t>
            </a:r>
            <a:endParaRPr lang="id-ID" sz="800" dirty="0"/>
          </a:p>
          <a:p>
            <a:pPr>
              <a:buNone/>
            </a:pPr>
            <a:r>
              <a:rPr lang="id-ID" sz="800" dirty="0"/>
              <a:t>Output Naskah Rumusan Kebijakan Pelestarian dengan target 3 Naskah didukung anggaran Rp. 1.339.650.000,-. Adapun 3 naskah tersebut adalah:</a:t>
            </a:r>
          </a:p>
          <a:p>
            <a:pPr lvl="2"/>
            <a:r>
              <a:rPr lang="id-ID" sz="900" dirty="0"/>
              <a:t>Penanganan Kasus Pelestarian Cagar Budaya dan Museum</a:t>
            </a:r>
            <a:endParaRPr lang="id-ID" sz="800" dirty="0"/>
          </a:p>
          <a:p>
            <a:pPr lvl="2"/>
            <a:r>
              <a:rPr lang="id-ID" sz="900" dirty="0"/>
              <a:t>Cetak Biru Pelestarian Cagar Budaya</a:t>
            </a:r>
            <a:endParaRPr lang="id-ID" sz="800" dirty="0"/>
          </a:p>
          <a:p>
            <a:pPr lvl="2"/>
            <a:r>
              <a:rPr lang="id-ID" sz="900" dirty="0"/>
              <a:t>Penyusunan Renstra Direktorat Pelestarian Cagar Budaya dan Museum</a:t>
            </a:r>
            <a:endParaRPr lang="id-ID" sz="800" dirty="0"/>
          </a:p>
          <a:p>
            <a:pPr>
              <a:buNone/>
            </a:pPr>
            <a:r>
              <a:rPr lang="id-ID" sz="800" dirty="0"/>
              <a:t>Sampai dengan Semester 1 telah dicapai 1 Naskah berupa draft Cetak Biru Pelestaian Cagar Budaya dengan realisasi anggaran Rp.205.597.000,-.</a:t>
            </a:r>
          </a:p>
          <a:p>
            <a:pPr>
              <a:buNone/>
            </a:pPr>
            <a:r>
              <a:rPr lang="id-ID" sz="800" dirty="0"/>
              <a:t>Untuk penyelesaian 3 naskah tersebut akan ditargetkan selesai pada bulan Desember dengan perkiraaan realisasi anggaran Rp.1.339.650.000,-. 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	</a:t>
            </a:r>
            <a:r>
              <a:rPr lang="en-US" sz="800" dirty="0" err="1" smtClean="0"/>
              <a:t>Direktorat</a:t>
            </a:r>
            <a:r>
              <a:rPr lang="en-US" sz="800" dirty="0" smtClean="0"/>
              <a:t> </a:t>
            </a:r>
            <a:r>
              <a:rPr lang="en-US" sz="800" dirty="0" err="1"/>
              <a:t>Pelestarian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 </a:t>
            </a:r>
            <a:r>
              <a:rPr lang="en-US" sz="800" dirty="0" err="1"/>
              <a:t>dan</a:t>
            </a:r>
            <a:r>
              <a:rPr lang="en-US" sz="800" dirty="0"/>
              <a:t> </a:t>
            </a:r>
            <a:r>
              <a:rPr lang="en-US" sz="800" dirty="0" err="1"/>
              <a:t>Permuseuman</a:t>
            </a:r>
            <a:r>
              <a:rPr lang="en-US" sz="800" dirty="0"/>
              <a:t> </a:t>
            </a:r>
            <a:r>
              <a:rPr lang="en-US" sz="800" dirty="0" err="1"/>
              <a:t>melaksanakan</a:t>
            </a:r>
            <a:r>
              <a:rPr lang="en-US" sz="800" dirty="0"/>
              <a:t> </a:t>
            </a:r>
            <a:r>
              <a:rPr lang="en-US" sz="800" dirty="0" err="1"/>
              <a:t>kegiatan</a:t>
            </a:r>
            <a:r>
              <a:rPr lang="en-US" sz="800" dirty="0"/>
              <a:t> </a:t>
            </a:r>
            <a:r>
              <a:rPr lang="en-US" sz="800" dirty="0" err="1"/>
              <a:t>penyusunan</a:t>
            </a:r>
            <a:r>
              <a:rPr lang="en-US" sz="800" dirty="0"/>
              <a:t> </a:t>
            </a:r>
            <a:r>
              <a:rPr lang="en-US" sz="800" dirty="0" err="1"/>
              <a:t>Cetak</a:t>
            </a:r>
            <a:r>
              <a:rPr lang="en-US" sz="800" dirty="0"/>
              <a:t> </a:t>
            </a:r>
            <a:r>
              <a:rPr lang="en-US" sz="800" dirty="0" err="1"/>
              <a:t>Biru</a:t>
            </a:r>
            <a:r>
              <a:rPr lang="en-US" sz="800" dirty="0"/>
              <a:t> </a:t>
            </a:r>
            <a:r>
              <a:rPr lang="en-US" sz="800" dirty="0" err="1"/>
              <a:t>Pelestarian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 </a:t>
            </a:r>
            <a:r>
              <a:rPr lang="en-US" sz="800" dirty="0" err="1"/>
              <a:t>sebagai</a:t>
            </a:r>
            <a:r>
              <a:rPr lang="en-US" sz="800" dirty="0"/>
              <a:t> </a:t>
            </a:r>
            <a:r>
              <a:rPr lang="en-US" sz="800" dirty="0" err="1"/>
              <a:t>implementasi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</a:t>
            </a:r>
            <a:r>
              <a:rPr lang="en-US" sz="800" dirty="0" err="1"/>
              <a:t>Pasal</a:t>
            </a:r>
            <a:r>
              <a:rPr lang="en-US" sz="800" dirty="0"/>
              <a:t> 96 </a:t>
            </a:r>
            <a:r>
              <a:rPr lang="en-US" sz="800" dirty="0" err="1"/>
              <a:t>Ayat</a:t>
            </a:r>
            <a:r>
              <a:rPr lang="en-US" sz="800" dirty="0"/>
              <a:t> 2 </a:t>
            </a:r>
            <a:r>
              <a:rPr lang="en-US" sz="800" dirty="0" err="1"/>
              <a:t>Undang-Undang</a:t>
            </a:r>
            <a:r>
              <a:rPr lang="en-US" sz="800" dirty="0"/>
              <a:t> RI </a:t>
            </a:r>
            <a:r>
              <a:rPr lang="en-US" sz="800" dirty="0" err="1"/>
              <a:t>Nomor</a:t>
            </a:r>
            <a:r>
              <a:rPr lang="en-US" sz="800" dirty="0"/>
              <a:t> 11 </a:t>
            </a:r>
            <a:r>
              <a:rPr lang="en-US" sz="800" dirty="0" err="1"/>
              <a:t>Tahun</a:t>
            </a:r>
            <a:r>
              <a:rPr lang="en-US" sz="800" dirty="0"/>
              <a:t> 2010 </a:t>
            </a:r>
            <a:r>
              <a:rPr lang="en-US" sz="800" dirty="0" err="1"/>
              <a:t>tentang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 yang </a:t>
            </a:r>
            <a:r>
              <a:rPr lang="en-US" sz="800" dirty="0" err="1"/>
              <a:t>mengamanatkan</a:t>
            </a:r>
            <a:r>
              <a:rPr lang="en-US" sz="800" dirty="0"/>
              <a:t> </a:t>
            </a:r>
            <a:r>
              <a:rPr lang="en-US" sz="800" dirty="0" err="1"/>
              <a:t>kepada</a:t>
            </a:r>
            <a:r>
              <a:rPr lang="en-US" sz="800" dirty="0"/>
              <a:t> </a:t>
            </a:r>
            <a:r>
              <a:rPr lang="en-US" sz="800" dirty="0" err="1"/>
              <a:t>pemerintah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menyusun</a:t>
            </a:r>
            <a:r>
              <a:rPr lang="en-US" sz="800" dirty="0"/>
              <a:t> </a:t>
            </a:r>
            <a:r>
              <a:rPr lang="en-US" sz="800" dirty="0" err="1"/>
              <a:t>dan</a:t>
            </a:r>
            <a:r>
              <a:rPr lang="en-US" sz="800" dirty="0"/>
              <a:t> </a:t>
            </a:r>
            <a:r>
              <a:rPr lang="en-US" sz="800" dirty="0" err="1"/>
              <a:t>menetapkan</a:t>
            </a:r>
            <a:r>
              <a:rPr lang="en-US" sz="800" dirty="0"/>
              <a:t> </a:t>
            </a:r>
            <a:r>
              <a:rPr lang="en-US" sz="800" dirty="0" err="1"/>
              <a:t>rencana</a:t>
            </a:r>
            <a:r>
              <a:rPr lang="en-US" sz="800" dirty="0"/>
              <a:t> </a:t>
            </a:r>
            <a:r>
              <a:rPr lang="en-US" sz="800" dirty="0" err="1"/>
              <a:t>induk</a:t>
            </a:r>
            <a:r>
              <a:rPr lang="en-US" sz="800" dirty="0"/>
              <a:t> </a:t>
            </a:r>
            <a:r>
              <a:rPr lang="en-US" sz="800" dirty="0" err="1"/>
              <a:t>pelestarian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. </a:t>
            </a:r>
            <a:r>
              <a:rPr lang="en-US" sz="800" dirty="0" err="1"/>
              <a:t>Cetak</a:t>
            </a:r>
            <a:r>
              <a:rPr lang="en-US" sz="800" dirty="0"/>
              <a:t> </a:t>
            </a:r>
            <a:r>
              <a:rPr lang="en-US" sz="800" dirty="0" err="1"/>
              <a:t>biru</a:t>
            </a:r>
            <a:r>
              <a:rPr lang="en-US" sz="800" dirty="0"/>
              <a:t> </a:t>
            </a:r>
            <a:r>
              <a:rPr lang="en-US" sz="800" dirty="0" err="1"/>
              <a:t>ataupun</a:t>
            </a:r>
            <a:r>
              <a:rPr lang="en-US" sz="800" dirty="0"/>
              <a:t> </a:t>
            </a:r>
            <a:r>
              <a:rPr lang="en-US" sz="800" dirty="0" err="1"/>
              <a:t>rencana</a:t>
            </a:r>
            <a:r>
              <a:rPr lang="en-US" sz="800" dirty="0"/>
              <a:t> </a:t>
            </a:r>
            <a:r>
              <a:rPr lang="en-US" sz="800" dirty="0" err="1"/>
              <a:t>induk</a:t>
            </a:r>
            <a:r>
              <a:rPr lang="en-US" sz="800" dirty="0"/>
              <a:t> </a:t>
            </a:r>
            <a:r>
              <a:rPr lang="en-US" sz="800" dirty="0" err="1"/>
              <a:t>pelestarian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 </a:t>
            </a:r>
            <a:r>
              <a:rPr lang="id-ID" sz="800" dirty="0"/>
              <a:t>memang </a:t>
            </a:r>
            <a:r>
              <a:rPr lang="en-US" sz="800" dirty="0" err="1"/>
              <a:t>selayaknya</a:t>
            </a:r>
            <a:r>
              <a:rPr lang="en-US" sz="800" dirty="0"/>
              <a:t> </a:t>
            </a:r>
            <a:r>
              <a:rPr lang="en-US" sz="800" dirty="0" err="1"/>
              <a:t>segera</a:t>
            </a:r>
            <a:r>
              <a:rPr lang="en-US" sz="800" dirty="0"/>
              <a:t> </a:t>
            </a:r>
            <a:r>
              <a:rPr lang="en-US" sz="800" dirty="0" err="1"/>
              <a:t>disusun</a:t>
            </a:r>
            <a:r>
              <a:rPr lang="en-US" sz="800" dirty="0"/>
              <a:t>, </a:t>
            </a:r>
            <a:r>
              <a:rPr lang="en-US" sz="800" dirty="0" err="1"/>
              <a:t>mengingat</a:t>
            </a:r>
            <a:r>
              <a:rPr lang="en-US" sz="800" dirty="0"/>
              <a:t> </a:t>
            </a:r>
            <a:r>
              <a:rPr lang="en-US" sz="800" dirty="0" err="1"/>
              <a:t>sejak</a:t>
            </a:r>
            <a:r>
              <a:rPr lang="en-US" sz="800" dirty="0"/>
              <a:t> </a:t>
            </a:r>
            <a:r>
              <a:rPr lang="en-US" sz="800" dirty="0" err="1"/>
              <a:t>berdirinya</a:t>
            </a:r>
            <a:r>
              <a:rPr lang="en-US" sz="800" dirty="0"/>
              <a:t> </a:t>
            </a:r>
            <a:r>
              <a:rPr lang="en-US" sz="800" dirty="0" err="1"/>
              <a:t>institusi</a:t>
            </a:r>
            <a:r>
              <a:rPr lang="en-US" sz="800" dirty="0"/>
              <a:t> </a:t>
            </a:r>
            <a:r>
              <a:rPr lang="en-US" sz="800" dirty="0" err="1"/>
              <a:t>pelestari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 </a:t>
            </a:r>
            <a:r>
              <a:rPr lang="en-US" sz="800" dirty="0" err="1"/>
              <a:t>pada</a:t>
            </a:r>
            <a:r>
              <a:rPr lang="en-US" sz="800" dirty="0"/>
              <a:t> 100 </a:t>
            </a:r>
            <a:r>
              <a:rPr lang="en-US" sz="800" dirty="0" err="1"/>
              <a:t>tahun</a:t>
            </a:r>
            <a:r>
              <a:rPr lang="en-US" sz="800" dirty="0"/>
              <a:t> yang </a:t>
            </a:r>
            <a:r>
              <a:rPr lang="en-US" sz="800" dirty="0" err="1"/>
              <a:t>lalu</a:t>
            </a:r>
            <a:r>
              <a:rPr lang="en-US" sz="800" dirty="0"/>
              <a:t>, </a:t>
            </a:r>
            <a:r>
              <a:rPr lang="en-US" sz="800" dirty="0" err="1"/>
              <a:t>hingga</a:t>
            </a:r>
            <a:r>
              <a:rPr lang="en-US" sz="800" dirty="0"/>
              <a:t> </a:t>
            </a:r>
            <a:r>
              <a:rPr lang="en-US" sz="800" dirty="0" err="1"/>
              <a:t>kini</a:t>
            </a:r>
            <a:r>
              <a:rPr lang="en-US" sz="800" dirty="0"/>
              <a:t> </a:t>
            </a:r>
            <a:r>
              <a:rPr lang="en-US" sz="800" dirty="0" err="1"/>
              <a:t>institusi</a:t>
            </a:r>
            <a:r>
              <a:rPr lang="en-US" sz="800" dirty="0"/>
              <a:t> </a:t>
            </a:r>
            <a:r>
              <a:rPr lang="en-US" sz="800" dirty="0" err="1"/>
              <a:t>ini</a:t>
            </a:r>
            <a:r>
              <a:rPr lang="en-US" sz="800" dirty="0"/>
              <a:t> </a:t>
            </a:r>
            <a:r>
              <a:rPr lang="en-US" sz="800" dirty="0" err="1"/>
              <a:t>belum</a:t>
            </a:r>
            <a:r>
              <a:rPr lang="en-US" sz="800" dirty="0"/>
              <a:t> </a:t>
            </a:r>
            <a:r>
              <a:rPr lang="en-US" sz="800" dirty="0" err="1"/>
              <a:t>memiliki</a:t>
            </a:r>
            <a:r>
              <a:rPr lang="en-US" sz="800" dirty="0"/>
              <a:t> </a:t>
            </a:r>
            <a:r>
              <a:rPr lang="en-US" sz="800" dirty="0" err="1"/>
              <a:t>suatu</a:t>
            </a:r>
            <a:r>
              <a:rPr lang="en-US" sz="800" dirty="0"/>
              <a:t> </a:t>
            </a:r>
            <a:r>
              <a:rPr lang="en-US" sz="800" dirty="0" err="1"/>
              <a:t>panduan</a:t>
            </a:r>
            <a:r>
              <a:rPr lang="en-US" sz="800" dirty="0"/>
              <a:t> </a:t>
            </a:r>
            <a:r>
              <a:rPr lang="en-US" sz="800" dirty="0" err="1"/>
              <a:t>penyusunan</a:t>
            </a:r>
            <a:r>
              <a:rPr lang="en-US" sz="800" dirty="0"/>
              <a:t> </a:t>
            </a:r>
            <a:r>
              <a:rPr lang="en-US" sz="800" dirty="0" err="1"/>
              <a:t>kebijakan</a:t>
            </a:r>
            <a:r>
              <a:rPr lang="en-US" sz="800" dirty="0"/>
              <a:t> yang </a:t>
            </a:r>
            <a:r>
              <a:rPr lang="en-US" sz="800" dirty="0" err="1"/>
              <a:t>berbentuk</a:t>
            </a:r>
            <a:r>
              <a:rPr lang="en-US" sz="800" dirty="0"/>
              <a:t> </a:t>
            </a:r>
            <a:r>
              <a:rPr lang="en-US" sz="800" dirty="0" err="1"/>
              <a:t>rencana</a:t>
            </a:r>
            <a:r>
              <a:rPr lang="en-US" sz="800" dirty="0"/>
              <a:t> </a:t>
            </a:r>
            <a:r>
              <a:rPr lang="en-US" sz="800" dirty="0" err="1"/>
              <a:t>induk</a:t>
            </a:r>
            <a:r>
              <a:rPr lang="id-ID" sz="800" dirty="0"/>
              <a:t>. Kegiatan pertama yang dilaksanakan adalah perumusan format dan materi Cetak Biru pada tanggal 18-20 Juni 2013 di Bogor. Perumusan dilanjutkan dengan Penyusunan draft cetak biru yang akan dilaksanakan di Bali pada bulan Juli 2013 nanti</a:t>
            </a:r>
            <a:r>
              <a:rPr lang="id-ID" sz="800" dirty="0" smtClean="0"/>
              <a:t>.</a:t>
            </a:r>
          </a:p>
          <a:p>
            <a:pPr>
              <a:buNone/>
            </a:pPr>
            <a:r>
              <a:rPr lang="en-US" sz="800" dirty="0" smtClean="0"/>
              <a:t>		Dari </a:t>
            </a:r>
            <a:r>
              <a:rPr lang="en-US" sz="800" dirty="0" err="1"/>
              <a:t>pelaksanaan</a:t>
            </a:r>
            <a:r>
              <a:rPr lang="en-US" sz="800" dirty="0"/>
              <a:t> 2 (</a:t>
            </a:r>
            <a:r>
              <a:rPr lang="en-US" sz="800" dirty="0" err="1"/>
              <a:t>tahap</a:t>
            </a:r>
            <a:r>
              <a:rPr lang="en-US" sz="800" dirty="0"/>
              <a:t>) </a:t>
            </a:r>
            <a:r>
              <a:rPr lang="en-US" sz="800" dirty="0" err="1"/>
              <a:t>kegiatan</a:t>
            </a:r>
            <a:r>
              <a:rPr lang="en-US" sz="800" dirty="0"/>
              <a:t>, </a:t>
            </a:r>
            <a:r>
              <a:rPr lang="id-ID" sz="800" dirty="0"/>
              <a:t>akan</a:t>
            </a:r>
            <a:r>
              <a:rPr lang="en-US" sz="800" dirty="0"/>
              <a:t> </a:t>
            </a:r>
            <a:r>
              <a:rPr lang="en-US" sz="800" dirty="0" err="1"/>
              <a:t>tersusun</a:t>
            </a:r>
            <a:r>
              <a:rPr lang="en-US" sz="800" dirty="0"/>
              <a:t> format </a:t>
            </a:r>
            <a:r>
              <a:rPr lang="en-US" sz="800" dirty="0" err="1"/>
              <a:t>Cetak</a:t>
            </a:r>
            <a:r>
              <a:rPr lang="en-US" sz="800" dirty="0"/>
              <a:t> </a:t>
            </a:r>
            <a:r>
              <a:rPr lang="en-US" sz="800" dirty="0" err="1"/>
              <a:t>Biru</a:t>
            </a:r>
            <a:r>
              <a:rPr lang="en-US" sz="800" dirty="0"/>
              <a:t> </a:t>
            </a:r>
            <a:r>
              <a:rPr lang="en-US" sz="800" dirty="0" err="1"/>
              <a:t>Pelestarian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 </a:t>
            </a:r>
            <a:r>
              <a:rPr lang="en-US" sz="800" dirty="0" err="1"/>
              <a:t>dan</a:t>
            </a:r>
            <a:r>
              <a:rPr lang="en-US" sz="800" dirty="0"/>
              <a:t> </a:t>
            </a:r>
            <a:r>
              <a:rPr lang="en-US" sz="800" dirty="0" err="1"/>
              <a:t>kisi-kisi</a:t>
            </a:r>
            <a:r>
              <a:rPr lang="en-US" sz="800" dirty="0"/>
              <a:t> </a:t>
            </a:r>
            <a:r>
              <a:rPr lang="en-US" sz="800" dirty="0" err="1"/>
              <a:t>substansi</a:t>
            </a:r>
            <a:r>
              <a:rPr lang="en-US" sz="800" dirty="0"/>
              <a:t> yang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termuat</a:t>
            </a:r>
            <a:r>
              <a:rPr lang="en-US" sz="800" dirty="0"/>
              <a:t> di </a:t>
            </a:r>
            <a:r>
              <a:rPr lang="en-US" sz="800" dirty="0" err="1"/>
              <a:t>dalamnya</a:t>
            </a:r>
            <a:r>
              <a:rPr lang="en-US" sz="800" dirty="0"/>
              <a:t>. </a:t>
            </a:r>
            <a:r>
              <a:rPr lang="en-US" sz="800" dirty="0" err="1"/>
              <a:t>Selanjutnya</a:t>
            </a:r>
            <a:r>
              <a:rPr lang="en-US" sz="800" dirty="0"/>
              <a:t> </a:t>
            </a:r>
            <a:r>
              <a:rPr lang="en-US" sz="800" dirty="0" err="1"/>
              <a:t>tim</a:t>
            </a:r>
            <a:r>
              <a:rPr lang="en-US" sz="800" dirty="0"/>
              <a:t> </a:t>
            </a:r>
            <a:r>
              <a:rPr lang="en-US" sz="800" dirty="0" err="1"/>
              <a:t>penyusun</a:t>
            </a:r>
            <a:r>
              <a:rPr lang="en-US" sz="800" dirty="0"/>
              <a:t>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memformulasikannya</a:t>
            </a:r>
            <a:r>
              <a:rPr lang="en-US" sz="800" dirty="0"/>
              <a:t> </a:t>
            </a:r>
            <a:r>
              <a:rPr lang="en-US" sz="800" dirty="0" err="1"/>
              <a:t>menjadi</a:t>
            </a:r>
            <a:r>
              <a:rPr lang="en-US" sz="800" dirty="0"/>
              <a:t> </a:t>
            </a:r>
            <a:r>
              <a:rPr lang="en-US" sz="800" dirty="0" err="1"/>
              <a:t>sebuah</a:t>
            </a:r>
            <a:r>
              <a:rPr lang="en-US" sz="800" dirty="0"/>
              <a:t> draft </a:t>
            </a:r>
            <a:r>
              <a:rPr lang="en-US" sz="800" dirty="0" err="1"/>
              <a:t>naskah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kemudian</a:t>
            </a:r>
            <a:r>
              <a:rPr lang="en-US" sz="800" dirty="0"/>
              <a:t> </a:t>
            </a:r>
            <a:r>
              <a:rPr lang="en-US" sz="800" dirty="0" err="1"/>
              <a:t>dipresentasikan</a:t>
            </a:r>
            <a:r>
              <a:rPr lang="en-US" sz="800" dirty="0"/>
              <a:t> </a:t>
            </a:r>
            <a:r>
              <a:rPr lang="en-US" sz="800" dirty="0" err="1"/>
              <a:t>kepada</a:t>
            </a:r>
            <a:r>
              <a:rPr lang="en-US" sz="800" dirty="0"/>
              <a:t> para </a:t>
            </a:r>
            <a:r>
              <a:rPr lang="en-US" sz="800" dirty="0" err="1"/>
              <a:t>pemangku</a:t>
            </a:r>
            <a:r>
              <a:rPr lang="en-US" sz="800" dirty="0"/>
              <a:t> </a:t>
            </a:r>
            <a:r>
              <a:rPr lang="en-US" sz="800" dirty="0" err="1"/>
              <a:t>kepentingan</a:t>
            </a:r>
            <a:r>
              <a:rPr lang="en-US" sz="800" dirty="0"/>
              <a:t> </a:t>
            </a:r>
            <a:r>
              <a:rPr lang="id-ID" sz="800" dirty="0"/>
              <a:t>melalui</a:t>
            </a:r>
            <a:r>
              <a:rPr lang="en-US" sz="800" dirty="0"/>
              <a:t> </a:t>
            </a:r>
            <a:r>
              <a:rPr lang="en-US" sz="800" dirty="0" err="1"/>
              <a:t>kegiatan</a:t>
            </a:r>
            <a:r>
              <a:rPr lang="en-US" sz="800" dirty="0"/>
              <a:t> </a:t>
            </a:r>
            <a:r>
              <a:rPr lang="id-ID" sz="800" i="1" dirty="0"/>
              <a:t>Forum Group Discussion</a:t>
            </a:r>
            <a:r>
              <a:rPr lang="id-ID" sz="800" dirty="0"/>
              <a:t>(</a:t>
            </a:r>
            <a:r>
              <a:rPr lang="en-US" sz="800" dirty="0"/>
              <a:t>FGD</a:t>
            </a:r>
            <a:r>
              <a:rPr lang="id-ID" sz="800" dirty="0"/>
              <a:t>).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id-ID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id-ID" sz="800" dirty="0"/>
          </a:p>
          <a:p>
            <a:pPr>
              <a:buNone/>
            </a:pPr>
            <a:r>
              <a:rPr lang="id-ID" sz="800" i="1" dirty="0"/>
              <a:t>Ket.: perumusan materi dan format cetak biru dipimpin oleh ketua penyelenggara dan salah satu narasumber</a:t>
            </a:r>
            <a:endParaRPr lang="id-ID" sz="800" dirty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	</a:t>
            </a:r>
            <a:r>
              <a:rPr lang="id-ID" sz="800" dirty="0" smtClean="0"/>
              <a:t>Dapat </a:t>
            </a:r>
            <a:r>
              <a:rPr lang="id-ID" sz="800" dirty="0"/>
              <a:t>dilaporkan juga hambatan dalam pelaksanaan kegiatan ini yaitu minimnya d</a:t>
            </a:r>
            <a:r>
              <a:rPr lang="en-US" sz="800" dirty="0" err="1"/>
              <a:t>ata</a:t>
            </a:r>
            <a:r>
              <a:rPr lang="en-US" sz="800" dirty="0"/>
              <a:t>-data </a:t>
            </a:r>
            <a:r>
              <a:rPr lang="en-US" sz="800" dirty="0" err="1"/>
              <a:t>pendukung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penyusunan</a:t>
            </a:r>
            <a:r>
              <a:rPr lang="en-US" sz="800" dirty="0"/>
              <a:t> draft </a:t>
            </a:r>
            <a:r>
              <a:rPr lang="en-US" sz="800" dirty="0" err="1"/>
              <a:t>Cetak</a:t>
            </a:r>
            <a:r>
              <a:rPr lang="en-US" sz="800" dirty="0"/>
              <a:t> </a:t>
            </a:r>
            <a:r>
              <a:rPr lang="en-US" sz="800" dirty="0" err="1"/>
              <a:t>Biru</a:t>
            </a:r>
            <a:r>
              <a:rPr lang="id-ID" sz="800" dirty="0"/>
              <a:t>. Untuk itu direkomendasikan agar dilakukan o</a:t>
            </a:r>
            <a:r>
              <a:rPr lang="en-US" sz="800" dirty="0" err="1"/>
              <a:t>ptimalisasi</a:t>
            </a:r>
            <a:r>
              <a:rPr lang="en-US" sz="800" dirty="0"/>
              <a:t> data di </a:t>
            </a:r>
            <a:r>
              <a:rPr lang="en-US" sz="800" dirty="0" err="1"/>
              <a:t>bidang</a:t>
            </a:r>
            <a:r>
              <a:rPr lang="en-US" sz="800" dirty="0"/>
              <a:t> </a:t>
            </a:r>
            <a:r>
              <a:rPr lang="en-US" sz="800" dirty="0" err="1"/>
              <a:t>pelestarian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, </a:t>
            </a:r>
            <a:r>
              <a:rPr lang="en-US" sz="800" dirty="0" err="1"/>
              <a:t>meliputi</a:t>
            </a:r>
            <a:r>
              <a:rPr lang="en-US" sz="800" dirty="0"/>
              <a:t> </a:t>
            </a:r>
            <a:r>
              <a:rPr lang="en-US" sz="800" dirty="0" err="1"/>
              <a:t>potensi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en-US" sz="800" dirty="0"/>
              <a:t>, SDM, </a:t>
            </a:r>
            <a:r>
              <a:rPr lang="id-ID" sz="800" dirty="0"/>
              <a:t>di mana di dalamnya </a:t>
            </a:r>
            <a:r>
              <a:rPr lang="en-US" sz="800" dirty="0" err="1"/>
              <a:t>termasuk</a:t>
            </a:r>
            <a:r>
              <a:rPr lang="en-US" sz="800" dirty="0"/>
              <a:t> data </a:t>
            </a:r>
            <a:r>
              <a:rPr lang="en-US" sz="800" dirty="0" err="1"/>
              <a:t>mengenai</a:t>
            </a:r>
            <a:r>
              <a:rPr lang="en-US" sz="800" dirty="0"/>
              <a:t> </a:t>
            </a:r>
            <a:r>
              <a:rPr lang="en-US" sz="800" dirty="0" err="1"/>
              <a:t>permasalahan</a:t>
            </a:r>
            <a:r>
              <a:rPr lang="en-US" sz="800" dirty="0"/>
              <a:t> </a:t>
            </a:r>
            <a:r>
              <a:rPr lang="en-US" sz="800" dirty="0" err="1"/>
              <a:t>pelestarian</a:t>
            </a:r>
            <a:r>
              <a:rPr lang="en-US" sz="800" dirty="0"/>
              <a:t> </a:t>
            </a:r>
            <a:r>
              <a:rPr lang="en-US" sz="800" dirty="0" err="1"/>
              <a:t>cagar</a:t>
            </a:r>
            <a:r>
              <a:rPr lang="en-US" sz="800" dirty="0"/>
              <a:t> </a:t>
            </a:r>
            <a:r>
              <a:rPr lang="en-US" sz="800" dirty="0" err="1"/>
              <a:t>budaya</a:t>
            </a:r>
            <a:r>
              <a:rPr lang="id-ID" sz="800" dirty="0"/>
              <a:t>.</a:t>
            </a:r>
          </a:p>
          <a:p>
            <a:endParaRPr lang="id-ID" sz="600" dirty="0"/>
          </a:p>
        </p:txBody>
      </p:sp>
      <p:pic>
        <p:nvPicPr>
          <p:cNvPr id="4" name="Picture 3" descr="Bal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68" y="3276600"/>
            <a:ext cx="1816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ogor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276600"/>
            <a:ext cx="1828800" cy="122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935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916427"/>
              </p:ext>
            </p:extLst>
          </p:nvPr>
        </p:nvGraphicFramePr>
        <p:xfrm>
          <a:off x="304799" y="838200"/>
          <a:ext cx="8382000" cy="6207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1"/>
                <a:gridCol w="2107990"/>
                <a:gridCol w="1024876"/>
                <a:gridCol w="717487"/>
                <a:gridCol w="1024876"/>
                <a:gridCol w="1127581"/>
                <a:gridCol w="718208"/>
                <a:gridCol w="1127581"/>
              </a:tblGrid>
              <a:tr h="29394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ESELON I/ESELON II/KEGIATAN/OUTPUT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RENCANA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REALISASI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466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SASARAN/KELUARAN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ANGGARAN </a:t>
                      </a:r>
                      <a:endParaRPr lang="id-ID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(ribu rupiah)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SASARAN/KELUARAN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ANGGARAN </a:t>
                      </a:r>
                      <a:endParaRPr lang="id-ID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(ribu rupiah)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</a:tr>
              <a:tr h="146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(2)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(3)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(4)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(5)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(9)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(10)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(11)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189644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DIERKTORAT PELESTARIAN CAGAR BUDAYA DAN PERMUSEUMAN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 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 anchor="ctr"/>
                </a:tc>
              </a:tr>
              <a:tr h="246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5182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Pelestarian Cagar Budaya Dan Permuseuman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272,470,539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Naskah Rumusan Kebijakan Pelestarian Cagar Budaya Dan Museum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Naskah</a:t>
                      </a:r>
                      <a:r>
                        <a:rPr lang="en-US" sz="900" dirty="0">
                          <a:effectLst/>
                        </a:rPr>
                        <a:t>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1,339,650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Naskah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1,339,650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Peserta Workshop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120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Peserta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</a:rPr>
                        <a:t>2,491,450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120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Peserta</a:t>
                      </a:r>
                      <a:r>
                        <a:rPr lang="en-US" sz="900" dirty="0">
                          <a:effectLst/>
                        </a:rPr>
                        <a:t>   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2,491,450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Museum Yang Direvitalisasi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Museum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38,</a:t>
                      </a:r>
                      <a:r>
                        <a:rPr lang="id-ID" sz="900">
                          <a:effectLst/>
                        </a:rPr>
                        <a:t>5</a:t>
                      </a:r>
                      <a:r>
                        <a:rPr lang="en-US" sz="900">
                          <a:effectLst/>
                        </a:rPr>
                        <a:t>00,000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Museum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38,</a:t>
                      </a:r>
                      <a:r>
                        <a:rPr lang="id-ID" sz="900">
                          <a:effectLst/>
                        </a:rPr>
                        <a:t>5</a:t>
                      </a:r>
                      <a:r>
                        <a:rPr lang="en-US" sz="900">
                          <a:effectLst/>
                        </a:rPr>
                        <a:t>00,000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Even Cagar Budaya Dan Museum Yang Diapresiasi Masyarakat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Even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8,893,850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Even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8,893,850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Cagar Budaya Yang Diregistrasi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22,665,103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22,665,103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Museum Yang Dibangun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Museum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120,300,000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Museum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120,300,000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Cagar Budaya  Yang Dikelola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2,500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495,350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2,500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Cagar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budaya</a:t>
                      </a:r>
                      <a:r>
                        <a:rPr lang="en-US" sz="900" dirty="0">
                          <a:effectLst/>
                        </a:rPr>
                        <a:t>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495,350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Cagar Budaya Yang Direvitalisasi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Cagar budaya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67,987,400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Cagar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budaya</a:t>
                      </a:r>
                      <a:r>
                        <a:rPr lang="en-US" sz="900" dirty="0">
                          <a:effectLst/>
                        </a:rPr>
                        <a:t>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67,987,400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Koleksi Museum Yang Didokumentasi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Koleksi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895,350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Koleksi</a:t>
                      </a:r>
                      <a:r>
                        <a:rPr lang="en-US" sz="900" dirty="0">
                          <a:effectLst/>
                        </a:rPr>
                        <a:t>    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   895,350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34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Dokumen Perencanaan Dan Evaluasi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Dokumen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1,768,950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Dokumen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1,768,950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463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Naskah Norma, Standar, Prosedur, Dan Kriteria Pelestarian Cagar Budaya Dan Museum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Naskah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1,913,300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Naskah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1,913,300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46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Layanan Perkantoran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Bulan layanan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7,362,136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Bulan layanan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7,362,136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Kendaraan Bermotor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Unit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358,000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Unit 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   358,000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  <a:tr h="231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Perangkat Pengolah Data Dan Komunikasi      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Paket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   500,000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Paket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                 500,000 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961" marR="42961" marT="0" marB="0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CONTOH LAPORAN TAHUNAN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2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id-ID" sz="3200" dirty="0"/>
              <a:t>Berdasarkan tabel 1 di atas dapat diuraikan bahwa capaian rencana kegiatan Direktorat Pelestarian Cagar Budaya dan Permuseuman </a:t>
            </a:r>
            <a:r>
              <a:rPr lang="id-ID" sz="3200" dirty="0" smtClean="0"/>
              <a:t>tahun </a:t>
            </a:r>
            <a:r>
              <a:rPr lang="id-ID" sz="3200" dirty="0"/>
              <a:t>2013, </a:t>
            </a:r>
            <a:r>
              <a:rPr lang="id-ID" sz="3200" dirty="0" smtClean="0"/>
              <a:t>adalah:</a:t>
            </a:r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A. </a:t>
            </a:r>
            <a:r>
              <a:rPr lang="id-ID" sz="3200" b="1" dirty="0" smtClean="0"/>
              <a:t>Naskah Rumusan Kebijakan Pelestarian  Cagar Budaya dan Permuseuman</a:t>
            </a:r>
            <a:endParaRPr lang="id-ID" sz="3200" dirty="0"/>
          </a:p>
          <a:p>
            <a:pPr>
              <a:buNone/>
            </a:pPr>
            <a:r>
              <a:rPr lang="id-ID" sz="3200" dirty="0"/>
              <a:t>Output Naskah Rumusan Kebijakan Pelestarian dengan target 3 Naskah didukung anggaran Rp. 1.339.650.000,-. Adapun 3 naskah tersebut adalah:</a:t>
            </a:r>
          </a:p>
          <a:p>
            <a:pPr lvl="2"/>
            <a:r>
              <a:rPr lang="id-ID" sz="2800" dirty="0"/>
              <a:t>Penanganan Kasus Pelestarian Cagar Budaya dan Museum</a:t>
            </a:r>
            <a:endParaRPr lang="id-ID" sz="2400" dirty="0"/>
          </a:p>
          <a:p>
            <a:pPr lvl="2"/>
            <a:r>
              <a:rPr lang="id-ID" sz="2800" dirty="0"/>
              <a:t>Cetak Biru Pelestarian Cagar Budaya</a:t>
            </a:r>
            <a:endParaRPr lang="id-ID" sz="2400" dirty="0"/>
          </a:p>
          <a:p>
            <a:pPr lvl="2"/>
            <a:r>
              <a:rPr lang="id-ID" sz="2800" dirty="0"/>
              <a:t>Penyusunan Renstra Direktorat Pelestarian Cagar Budaya dan Museum</a:t>
            </a:r>
            <a:endParaRPr lang="id-ID" sz="2400" dirty="0"/>
          </a:p>
          <a:p>
            <a:pPr>
              <a:buNone/>
            </a:pPr>
            <a:r>
              <a:rPr lang="id-ID" sz="3200" dirty="0"/>
              <a:t>Sampai dengan Semester 1 telah dicapai 1 Naskah berupa draft Cetak Biru Pelestaian Cagar Budaya dengan realisasi anggaran Rp.205.597.000,-.</a:t>
            </a:r>
          </a:p>
          <a:p>
            <a:pPr>
              <a:buNone/>
            </a:pPr>
            <a:r>
              <a:rPr lang="id-ID" sz="3200" dirty="0"/>
              <a:t>Untuk penyelesaian 3 naskah tersebut akan ditargetkan selesai pada bulan Desember dengan perkiraaan realisasi anggaran Rp.1.339.650.000</a:t>
            </a:r>
            <a:r>
              <a:rPr lang="id-ID" sz="3200" dirty="0" smtClean="0"/>
              <a:t>,-.</a:t>
            </a:r>
            <a:endParaRPr lang="id-ID" sz="3200" dirty="0"/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Direktorat</a:t>
            </a:r>
            <a:r>
              <a:rPr lang="en-US" sz="3200" dirty="0" smtClean="0"/>
              <a:t> </a:t>
            </a:r>
            <a:r>
              <a:rPr lang="en-US" sz="3200" dirty="0" err="1"/>
              <a:t>Pelestarian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Permuseuman</a:t>
            </a:r>
            <a:r>
              <a:rPr lang="en-US" sz="3200" dirty="0"/>
              <a:t> </a:t>
            </a:r>
            <a:r>
              <a:rPr lang="en-US" sz="3200" dirty="0" err="1"/>
              <a:t>melaksanakan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penyusunan</a:t>
            </a:r>
            <a:r>
              <a:rPr lang="en-US" sz="3200" dirty="0"/>
              <a:t> </a:t>
            </a:r>
            <a:r>
              <a:rPr lang="en-US" sz="3200" dirty="0" err="1"/>
              <a:t>Cetak</a:t>
            </a:r>
            <a:r>
              <a:rPr lang="en-US" sz="3200" dirty="0"/>
              <a:t> </a:t>
            </a:r>
            <a:r>
              <a:rPr lang="en-US" sz="3200" dirty="0" err="1"/>
              <a:t>Biru</a:t>
            </a:r>
            <a:r>
              <a:rPr lang="en-US" sz="3200" dirty="0"/>
              <a:t> </a:t>
            </a:r>
            <a:r>
              <a:rPr lang="en-US" sz="3200" dirty="0" err="1"/>
              <a:t>Pelestarian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implementasi</a:t>
            </a:r>
            <a:r>
              <a:rPr lang="en-US" sz="3200" dirty="0" smtClean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Pasal</a:t>
            </a:r>
            <a:r>
              <a:rPr lang="en-US" sz="3200" dirty="0"/>
              <a:t> 96 </a:t>
            </a:r>
            <a:r>
              <a:rPr lang="en-US" sz="3200" dirty="0" err="1"/>
              <a:t>Ayat</a:t>
            </a:r>
            <a:r>
              <a:rPr lang="en-US" sz="3200" dirty="0"/>
              <a:t> 2 </a:t>
            </a:r>
            <a:r>
              <a:rPr lang="en-US" sz="3200" dirty="0" err="1"/>
              <a:t>Undang-Undang</a:t>
            </a:r>
            <a:r>
              <a:rPr lang="en-US" sz="3200" dirty="0"/>
              <a:t> RI </a:t>
            </a:r>
            <a:r>
              <a:rPr lang="en-US" sz="3200" dirty="0" err="1"/>
              <a:t>Nomor</a:t>
            </a:r>
            <a:r>
              <a:rPr lang="en-US" sz="3200" dirty="0"/>
              <a:t> 11 </a:t>
            </a:r>
            <a:r>
              <a:rPr lang="en-US" sz="3200" dirty="0" err="1"/>
              <a:t>Tahun</a:t>
            </a:r>
            <a:r>
              <a:rPr lang="en-US" sz="3200" dirty="0"/>
              <a:t> 2010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yang </a:t>
            </a:r>
            <a:r>
              <a:rPr lang="en-US" sz="3200" dirty="0" err="1"/>
              <a:t>mengamanatkan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/>
              <a:t>pemerintah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menyusun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menetapkan</a:t>
            </a:r>
            <a:r>
              <a:rPr lang="en-US" sz="3200" dirty="0"/>
              <a:t> </a:t>
            </a:r>
            <a:r>
              <a:rPr lang="en-US" sz="3200" dirty="0" err="1"/>
              <a:t>rencana</a:t>
            </a:r>
            <a:r>
              <a:rPr lang="en-US" sz="3200" dirty="0"/>
              <a:t> </a:t>
            </a:r>
            <a:r>
              <a:rPr lang="en-US" sz="3200" dirty="0" err="1"/>
              <a:t>induk</a:t>
            </a:r>
            <a:r>
              <a:rPr lang="en-US" sz="3200" dirty="0"/>
              <a:t> </a:t>
            </a:r>
            <a:r>
              <a:rPr lang="en-US" sz="3200" dirty="0" err="1"/>
              <a:t>pelestarian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. </a:t>
            </a:r>
            <a:r>
              <a:rPr lang="en-US" sz="3200" dirty="0" err="1"/>
              <a:t>Cetak</a:t>
            </a:r>
            <a:r>
              <a:rPr lang="en-US" sz="3200" dirty="0"/>
              <a:t> </a:t>
            </a:r>
            <a:r>
              <a:rPr lang="en-US" sz="3200" dirty="0" err="1"/>
              <a:t>biru</a:t>
            </a:r>
            <a:r>
              <a:rPr lang="en-US" sz="3200" dirty="0"/>
              <a:t> </a:t>
            </a:r>
            <a:r>
              <a:rPr lang="en-US" sz="3200" dirty="0" err="1"/>
              <a:t>ataupun</a:t>
            </a:r>
            <a:r>
              <a:rPr lang="en-US" sz="3200" dirty="0"/>
              <a:t> </a:t>
            </a:r>
            <a:r>
              <a:rPr lang="en-US" sz="3200" dirty="0" err="1"/>
              <a:t>rencana</a:t>
            </a:r>
            <a:r>
              <a:rPr lang="en-US" sz="3200" dirty="0"/>
              <a:t> </a:t>
            </a:r>
            <a:r>
              <a:rPr lang="en-US" sz="3200" dirty="0" err="1"/>
              <a:t>induk</a:t>
            </a:r>
            <a:r>
              <a:rPr lang="en-US" sz="3200" dirty="0"/>
              <a:t> </a:t>
            </a:r>
            <a:r>
              <a:rPr lang="en-US" sz="3200" dirty="0" err="1"/>
              <a:t>pelestarian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id-ID" sz="3200" dirty="0"/>
              <a:t>memang </a:t>
            </a:r>
            <a:r>
              <a:rPr lang="en-US" sz="3200" dirty="0" err="1"/>
              <a:t>selayaknya</a:t>
            </a:r>
            <a:r>
              <a:rPr lang="en-US" sz="3200" dirty="0"/>
              <a:t> </a:t>
            </a:r>
            <a:r>
              <a:rPr lang="en-US" sz="3200" dirty="0" err="1"/>
              <a:t>segera</a:t>
            </a:r>
            <a:r>
              <a:rPr lang="en-US" sz="3200" dirty="0"/>
              <a:t> </a:t>
            </a:r>
            <a:r>
              <a:rPr lang="en-US" sz="3200" dirty="0" err="1"/>
              <a:t>disusun</a:t>
            </a:r>
            <a:r>
              <a:rPr lang="en-US" sz="3200" dirty="0"/>
              <a:t>, </a:t>
            </a:r>
            <a:r>
              <a:rPr lang="en-US" sz="3200" dirty="0" err="1"/>
              <a:t>mengingat</a:t>
            </a:r>
            <a:r>
              <a:rPr lang="en-US" sz="3200" dirty="0"/>
              <a:t> </a:t>
            </a:r>
            <a:r>
              <a:rPr lang="en-US" sz="3200" dirty="0" err="1"/>
              <a:t>sejak</a:t>
            </a:r>
            <a:r>
              <a:rPr lang="en-US" sz="3200" dirty="0"/>
              <a:t> </a:t>
            </a:r>
            <a:r>
              <a:rPr lang="en-US" sz="3200" dirty="0" err="1"/>
              <a:t>berdirinya</a:t>
            </a:r>
            <a:r>
              <a:rPr lang="en-US" sz="3200" dirty="0"/>
              <a:t> </a:t>
            </a:r>
            <a:r>
              <a:rPr lang="en-US" sz="3200" dirty="0" err="1"/>
              <a:t>institusi</a:t>
            </a:r>
            <a:r>
              <a:rPr lang="en-US" sz="3200" dirty="0"/>
              <a:t> </a:t>
            </a:r>
            <a:r>
              <a:rPr lang="en-US" sz="3200" dirty="0" err="1"/>
              <a:t>pelestari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100 </a:t>
            </a:r>
            <a:r>
              <a:rPr lang="en-US" sz="3200" dirty="0" err="1"/>
              <a:t>tahun</a:t>
            </a:r>
            <a:r>
              <a:rPr lang="en-US" sz="3200" dirty="0"/>
              <a:t> yang </a:t>
            </a:r>
            <a:r>
              <a:rPr lang="en-US" sz="3200" dirty="0" err="1"/>
              <a:t>lalu</a:t>
            </a:r>
            <a:r>
              <a:rPr lang="en-US" sz="3200" dirty="0"/>
              <a:t>, </a:t>
            </a:r>
            <a:r>
              <a:rPr lang="en-US" sz="3200" dirty="0" err="1"/>
              <a:t>hingga</a:t>
            </a:r>
            <a:r>
              <a:rPr lang="en-US" sz="3200" dirty="0"/>
              <a:t> </a:t>
            </a:r>
            <a:r>
              <a:rPr lang="en-US" sz="3200" dirty="0" err="1"/>
              <a:t>kini</a:t>
            </a:r>
            <a:r>
              <a:rPr lang="en-US" sz="3200" dirty="0"/>
              <a:t> </a:t>
            </a:r>
            <a:r>
              <a:rPr lang="en-US" sz="3200" dirty="0" err="1"/>
              <a:t>institusi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belum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panduan</a:t>
            </a:r>
            <a:r>
              <a:rPr lang="en-US" sz="3200" dirty="0"/>
              <a:t> </a:t>
            </a:r>
            <a:r>
              <a:rPr lang="en-US" sz="3200" dirty="0" err="1"/>
              <a:t>penyusunan</a:t>
            </a:r>
            <a:r>
              <a:rPr lang="en-US" sz="3200" dirty="0"/>
              <a:t> </a:t>
            </a:r>
            <a:r>
              <a:rPr lang="en-US" sz="3200" dirty="0" err="1"/>
              <a:t>kebijakan</a:t>
            </a:r>
            <a:r>
              <a:rPr lang="en-US" sz="3200" dirty="0"/>
              <a:t> yang </a:t>
            </a:r>
            <a:r>
              <a:rPr lang="en-US" sz="3200" dirty="0" err="1"/>
              <a:t>berbentuk</a:t>
            </a:r>
            <a:r>
              <a:rPr lang="en-US" sz="3200" dirty="0"/>
              <a:t> </a:t>
            </a:r>
            <a:r>
              <a:rPr lang="en-US" sz="3200" dirty="0" err="1"/>
              <a:t>rencana</a:t>
            </a:r>
            <a:r>
              <a:rPr lang="en-US" sz="3200" dirty="0"/>
              <a:t> </a:t>
            </a:r>
            <a:r>
              <a:rPr lang="en-US" sz="3200" dirty="0" err="1"/>
              <a:t>induk</a:t>
            </a:r>
            <a:r>
              <a:rPr lang="id-ID" sz="3200" dirty="0"/>
              <a:t>. Kegiatan pertama yang dilaksanakan adalah perumusan format dan materi Cetak Biru pada tanggal 18-20 Juni 2013 di Bogor. Perumusan dilanjutkan dengan Penyusunan draft cetak biru yang akan dilaksanakan di Bali pada bulan Juli 2013 nanti</a:t>
            </a:r>
            <a:r>
              <a:rPr lang="id-ID" sz="3200" dirty="0" smtClean="0"/>
              <a:t>.</a:t>
            </a:r>
            <a:endParaRPr lang="id-ID" sz="3200" dirty="0"/>
          </a:p>
          <a:p>
            <a:pPr>
              <a:buNone/>
            </a:pPr>
            <a:r>
              <a:rPr lang="en-US" sz="3200" dirty="0" smtClean="0"/>
              <a:t>		Dari </a:t>
            </a:r>
            <a:r>
              <a:rPr lang="en-US" sz="3200" dirty="0" err="1"/>
              <a:t>pelaksanaan</a:t>
            </a:r>
            <a:r>
              <a:rPr lang="en-US" sz="3200" dirty="0"/>
              <a:t> 2 (</a:t>
            </a:r>
            <a:r>
              <a:rPr lang="en-US" sz="3200" dirty="0" err="1"/>
              <a:t>tahap</a:t>
            </a:r>
            <a:r>
              <a:rPr lang="en-US" sz="3200" dirty="0"/>
              <a:t>) </a:t>
            </a:r>
            <a:r>
              <a:rPr lang="en-US" sz="3200" dirty="0" err="1"/>
              <a:t>kegiatan</a:t>
            </a:r>
            <a:r>
              <a:rPr lang="en-US" sz="3200" dirty="0"/>
              <a:t>, </a:t>
            </a:r>
            <a:r>
              <a:rPr lang="id-ID" sz="3200" dirty="0"/>
              <a:t>akan</a:t>
            </a:r>
            <a:r>
              <a:rPr lang="en-US" sz="3200" dirty="0"/>
              <a:t> </a:t>
            </a:r>
            <a:r>
              <a:rPr lang="en-US" sz="3200" dirty="0" err="1"/>
              <a:t>tersusun</a:t>
            </a:r>
            <a:r>
              <a:rPr lang="en-US" sz="3200" dirty="0"/>
              <a:t> format </a:t>
            </a:r>
            <a:r>
              <a:rPr lang="en-US" sz="3200" dirty="0" err="1"/>
              <a:t>Cetak</a:t>
            </a:r>
            <a:r>
              <a:rPr lang="en-US" sz="3200" dirty="0"/>
              <a:t> </a:t>
            </a:r>
            <a:r>
              <a:rPr lang="en-US" sz="3200" dirty="0" err="1"/>
              <a:t>Biru</a:t>
            </a:r>
            <a:r>
              <a:rPr lang="en-US" sz="3200" dirty="0"/>
              <a:t> </a:t>
            </a:r>
            <a:r>
              <a:rPr lang="en-US" sz="3200" dirty="0" err="1"/>
              <a:t>Pelestarian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kisi-kisi</a:t>
            </a:r>
            <a:r>
              <a:rPr lang="en-US" sz="3200" dirty="0"/>
              <a:t> </a:t>
            </a:r>
            <a:r>
              <a:rPr lang="en-US" sz="3200" dirty="0" err="1"/>
              <a:t>substansi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termuat</a:t>
            </a:r>
            <a:r>
              <a:rPr lang="en-US" sz="3200" dirty="0"/>
              <a:t> di </a:t>
            </a:r>
            <a:r>
              <a:rPr lang="en-US" sz="3200" dirty="0" err="1"/>
              <a:t>dalamnya</a:t>
            </a:r>
            <a:r>
              <a:rPr lang="en-US" sz="3200" dirty="0"/>
              <a:t>. </a:t>
            </a:r>
            <a:r>
              <a:rPr lang="en-US" sz="3200" dirty="0" err="1"/>
              <a:t>Selanjutnya</a:t>
            </a:r>
            <a:r>
              <a:rPr lang="en-US" sz="3200" dirty="0"/>
              <a:t> </a:t>
            </a:r>
            <a:r>
              <a:rPr lang="en-US" sz="3200" dirty="0" err="1"/>
              <a:t>tim</a:t>
            </a:r>
            <a:r>
              <a:rPr lang="en-US" sz="3200" dirty="0"/>
              <a:t> </a:t>
            </a:r>
            <a:r>
              <a:rPr lang="en-US" sz="3200" dirty="0" err="1"/>
              <a:t>penyusun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memformulasikannya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draft </a:t>
            </a:r>
            <a:r>
              <a:rPr lang="en-US" sz="3200" dirty="0" err="1"/>
              <a:t>naskah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dipresentasikan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para </a:t>
            </a:r>
            <a:r>
              <a:rPr lang="en-US" sz="3200" dirty="0" err="1"/>
              <a:t>pemangku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r>
              <a:rPr lang="id-ID" sz="3200" dirty="0"/>
              <a:t>melalui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id-ID" sz="3200" i="1" dirty="0"/>
              <a:t>Forum Group Discussion</a:t>
            </a:r>
            <a:r>
              <a:rPr lang="id-ID" sz="3200" dirty="0"/>
              <a:t>(</a:t>
            </a:r>
            <a:r>
              <a:rPr lang="en-US" sz="3200" dirty="0"/>
              <a:t>FGD</a:t>
            </a:r>
            <a:r>
              <a:rPr lang="id-ID" sz="3200" dirty="0" smtClean="0"/>
              <a:t>).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id-ID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id-ID" sz="3200" dirty="0"/>
          </a:p>
          <a:p>
            <a:pPr>
              <a:buNone/>
            </a:pPr>
            <a:r>
              <a:rPr lang="id-ID" sz="3200" i="1" dirty="0"/>
              <a:t>Ket.: perumusan materi dan format cetak biru dipimpin oleh ketua penyelenggara dan salah satu narasumber</a:t>
            </a:r>
            <a:endParaRPr lang="id-ID" sz="3200" dirty="0"/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id-ID" sz="3200" dirty="0" smtClean="0"/>
              <a:t>Dapat </a:t>
            </a:r>
            <a:r>
              <a:rPr lang="id-ID" sz="3200" dirty="0"/>
              <a:t>dilaporkan juga hambatan dalam pelaksanaan kegiatan ini yaitu minimnya d</a:t>
            </a:r>
            <a:r>
              <a:rPr lang="en-US" sz="3200" dirty="0" err="1"/>
              <a:t>ata</a:t>
            </a:r>
            <a:r>
              <a:rPr lang="en-US" sz="3200" dirty="0"/>
              <a:t>-data </a:t>
            </a:r>
            <a:r>
              <a:rPr lang="en-US" sz="3200" dirty="0" err="1"/>
              <a:t>pendukung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penyusunan</a:t>
            </a:r>
            <a:r>
              <a:rPr lang="en-US" sz="3200" dirty="0"/>
              <a:t> draft </a:t>
            </a:r>
            <a:r>
              <a:rPr lang="en-US" sz="3200" dirty="0" err="1"/>
              <a:t>Cetak</a:t>
            </a:r>
            <a:r>
              <a:rPr lang="en-US" sz="3200" dirty="0"/>
              <a:t> </a:t>
            </a:r>
            <a:r>
              <a:rPr lang="en-US" sz="3200" dirty="0" err="1"/>
              <a:t>Biru</a:t>
            </a:r>
            <a:r>
              <a:rPr lang="id-ID" sz="3200" dirty="0"/>
              <a:t>. Untuk itu direkomendasikan agar dilakukan o</a:t>
            </a:r>
            <a:r>
              <a:rPr lang="en-US" sz="3200" dirty="0" err="1"/>
              <a:t>ptimalisasi</a:t>
            </a:r>
            <a:r>
              <a:rPr lang="en-US" sz="3200" dirty="0"/>
              <a:t> data di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pelestarian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, </a:t>
            </a:r>
            <a:r>
              <a:rPr lang="en-US" sz="3200" dirty="0" err="1"/>
              <a:t>meliputi</a:t>
            </a:r>
            <a:r>
              <a:rPr lang="en-US" sz="3200" dirty="0"/>
              <a:t> </a:t>
            </a:r>
            <a:r>
              <a:rPr lang="en-US" sz="3200" dirty="0" err="1"/>
              <a:t>potensi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, SDM, </a:t>
            </a:r>
            <a:r>
              <a:rPr lang="id-ID" sz="3200" dirty="0"/>
              <a:t>di mana di dalamnya </a:t>
            </a:r>
            <a:r>
              <a:rPr lang="en-US" sz="3200" dirty="0" err="1"/>
              <a:t>termasuk</a:t>
            </a:r>
            <a:r>
              <a:rPr lang="en-US" sz="3200" dirty="0"/>
              <a:t> data </a:t>
            </a:r>
            <a:r>
              <a:rPr lang="en-US" sz="3200" dirty="0" err="1"/>
              <a:t>mengenai</a:t>
            </a:r>
            <a:r>
              <a:rPr lang="en-US" sz="3200" dirty="0"/>
              <a:t> </a:t>
            </a:r>
            <a:r>
              <a:rPr lang="en-US" sz="3200" dirty="0" err="1"/>
              <a:t>permasalahan</a:t>
            </a:r>
            <a:r>
              <a:rPr lang="en-US" sz="3200" dirty="0"/>
              <a:t> </a:t>
            </a:r>
            <a:r>
              <a:rPr lang="en-US" sz="3200" dirty="0" err="1"/>
              <a:t>pelestarian</a:t>
            </a:r>
            <a:r>
              <a:rPr lang="en-US" sz="3200" dirty="0"/>
              <a:t> </a:t>
            </a:r>
            <a:r>
              <a:rPr lang="en-US" sz="3200" dirty="0" err="1"/>
              <a:t>cagar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id-ID" sz="3200" dirty="0"/>
              <a:t>.</a:t>
            </a:r>
          </a:p>
          <a:p>
            <a:endParaRPr lang="id-ID" dirty="0"/>
          </a:p>
        </p:txBody>
      </p:sp>
      <p:pic>
        <p:nvPicPr>
          <p:cNvPr id="5" name="Picture 4" descr="Bal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68" y="3810000"/>
            <a:ext cx="181603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ogor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07781"/>
            <a:ext cx="1828800" cy="122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</TotalTime>
  <Words>1831</Words>
  <Application>Microsoft Office PowerPoint</Application>
  <PresentationFormat>On-screen Show (4:3)</PresentationFormat>
  <Paragraphs>591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PEMANTAUAN DAN EVALUASI PELAKSANAAN PROGRAM DAN ANGGARAN </vt:lpstr>
      <vt:lpstr>LATAR BELAKANG</vt:lpstr>
      <vt:lpstr>PENGERTIAN</vt:lpstr>
      <vt:lpstr>PELAKSANAAN PEMANTAUAN</vt:lpstr>
      <vt:lpstr>PELAKSANAAN EVALUASI</vt:lpstr>
      <vt:lpstr>CONTOH LAPORAN TENGAH TAHUNAN</vt:lpstr>
      <vt:lpstr>Slide 7</vt:lpstr>
      <vt:lpstr>CONTOH LAPORAN TAHUNAN</vt:lpstr>
      <vt:lpstr>Slide 9</vt:lpstr>
      <vt:lpstr>CONTOH LAKIP 2013</vt:lpstr>
      <vt:lpstr>Slide 11</vt:lpstr>
      <vt:lpstr>Waktu Penyampaian Laporan</vt:lpstr>
      <vt:lpstr>TERIMA KASIH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PEMANTAUAN DAN EVALUASI PELAKSANAAN PROGRAM DAN ANGGARAN</dc:title>
  <dc:creator>perencanaan</dc:creator>
  <cp:lastModifiedBy>The King'S</cp:lastModifiedBy>
  <cp:revision>18</cp:revision>
  <dcterms:created xsi:type="dcterms:W3CDTF">2013-11-22T07:13:10Z</dcterms:created>
  <dcterms:modified xsi:type="dcterms:W3CDTF">2013-11-29T12:44:56Z</dcterms:modified>
</cp:coreProperties>
</file>