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6" r:id="rId2"/>
    <p:sldId id="256" r:id="rId3"/>
    <p:sldId id="268" r:id="rId4"/>
    <p:sldId id="267" r:id="rId5"/>
    <p:sldId id="270" r:id="rId6"/>
    <p:sldId id="271" r:id="rId7"/>
    <p:sldId id="273" r:id="rId8"/>
    <p:sldId id="275" r:id="rId9"/>
    <p:sldId id="276" r:id="rId10"/>
    <p:sldId id="277" r:id="rId11"/>
    <p:sldId id="278" r:id="rId12"/>
    <p:sldId id="279" r:id="rId13"/>
    <p:sldId id="280" r:id="rId14"/>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Estilo com Tema 1 - Ênfas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Estilo com Tema 1 - Ênfase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Estilo com Tema 2 - Ênfase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Estilo com Tema 2 - Ênfase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Estilo com Tema 2 - Ênfase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27102A9-8310-4765-A935-A1911B00CA55}" styleName="Estilo Claro 1 - Ênfase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Estilo Claro 1 - Ênfase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Estilo Claro 1 - Ênfase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Estilo Claro 1 - Ênfas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344D84-9AFB-497E-A393-DC336BA19D2E}" styleName="Estilo Médio 3 - Ênfase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9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18F7CD-8DCB-4AB6-ACA1-EC1A0CD0FA25}" type="datetimeFigureOut">
              <a:rPr lang="pt-BR" smtClean="0"/>
              <a:t>14/03/2021</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1F61ED-060C-4543-89A9-507CF19F31A3}" type="slidenum">
              <a:rPr lang="pt-BR" smtClean="0"/>
              <a:t>‹nº›</a:t>
            </a:fld>
            <a:endParaRPr lang="pt-BR"/>
          </a:p>
        </p:txBody>
      </p:sp>
    </p:spTree>
    <p:extLst>
      <p:ext uri="{BB962C8B-B14F-4D97-AF65-F5344CB8AC3E}">
        <p14:creationId xmlns:p14="http://schemas.microsoft.com/office/powerpoint/2010/main" val="643040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66CC44-134E-4502-981D-731F48829014}"/>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79FA0C01-89F2-454B-94EE-56EE1289F1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57757216-DBEE-4A29-B949-E6E5E3D4AC9C}"/>
              </a:ext>
            </a:extLst>
          </p:cNvPr>
          <p:cNvSpPr>
            <a:spLocks noGrp="1"/>
          </p:cNvSpPr>
          <p:nvPr>
            <p:ph type="dt" sz="half" idx="10"/>
          </p:nvPr>
        </p:nvSpPr>
        <p:spPr/>
        <p:txBody>
          <a:bodyPr/>
          <a:lstStyle/>
          <a:p>
            <a:fld id="{8F8B36DD-8279-4ECA-A490-B9A50E3EE736}" type="datetimeFigureOut">
              <a:rPr lang="pt-BR" smtClean="0"/>
              <a:t>14/03/2021</a:t>
            </a:fld>
            <a:endParaRPr lang="pt-BR"/>
          </a:p>
        </p:txBody>
      </p:sp>
      <p:sp>
        <p:nvSpPr>
          <p:cNvPr id="5" name="Espaço Reservado para Rodapé 4">
            <a:extLst>
              <a:ext uri="{FF2B5EF4-FFF2-40B4-BE49-F238E27FC236}">
                <a16:creationId xmlns:a16="http://schemas.microsoft.com/office/drawing/2014/main" id="{D33CFC1A-FA1B-48FA-8D28-42FAF96CC4B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29C281F-A6E9-4848-B791-EF0B96B2E170}"/>
              </a:ext>
            </a:extLst>
          </p:cNvPr>
          <p:cNvSpPr>
            <a:spLocks noGrp="1"/>
          </p:cNvSpPr>
          <p:nvPr>
            <p:ph type="sldNum" sz="quarter" idx="12"/>
          </p:nvPr>
        </p:nvSpPr>
        <p:spPr/>
        <p:txBody>
          <a:bodyPr/>
          <a:lstStyle/>
          <a:p>
            <a:fld id="{BC3B4B5F-0264-4226-B04F-6C25881F782E}" type="slidenum">
              <a:rPr lang="pt-BR" smtClean="0"/>
              <a:t>‹nº›</a:t>
            </a:fld>
            <a:endParaRPr lang="pt-BR"/>
          </a:p>
        </p:txBody>
      </p:sp>
    </p:spTree>
    <p:extLst>
      <p:ext uri="{BB962C8B-B14F-4D97-AF65-F5344CB8AC3E}">
        <p14:creationId xmlns:p14="http://schemas.microsoft.com/office/powerpoint/2010/main" val="2287137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608334-DE84-473F-BF89-267E384A634E}"/>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58FCD917-6D5F-4441-8F94-0030D620BD24}"/>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7001498-CB48-4469-A702-DC6E0FB0A1D3}"/>
              </a:ext>
            </a:extLst>
          </p:cNvPr>
          <p:cNvSpPr>
            <a:spLocks noGrp="1"/>
          </p:cNvSpPr>
          <p:nvPr>
            <p:ph type="dt" sz="half" idx="10"/>
          </p:nvPr>
        </p:nvSpPr>
        <p:spPr/>
        <p:txBody>
          <a:bodyPr/>
          <a:lstStyle/>
          <a:p>
            <a:fld id="{8F8B36DD-8279-4ECA-A490-B9A50E3EE736}" type="datetimeFigureOut">
              <a:rPr lang="pt-BR" smtClean="0"/>
              <a:t>14/03/2021</a:t>
            </a:fld>
            <a:endParaRPr lang="pt-BR"/>
          </a:p>
        </p:txBody>
      </p:sp>
      <p:sp>
        <p:nvSpPr>
          <p:cNvPr id="5" name="Espaço Reservado para Rodapé 4">
            <a:extLst>
              <a:ext uri="{FF2B5EF4-FFF2-40B4-BE49-F238E27FC236}">
                <a16:creationId xmlns:a16="http://schemas.microsoft.com/office/drawing/2014/main" id="{A77711D5-A5D8-496D-B281-EA0E89E6A9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C09019E-7FEF-4452-A634-13D3B81FF3F8}"/>
              </a:ext>
            </a:extLst>
          </p:cNvPr>
          <p:cNvSpPr>
            <a:spLocks noGrp="1"/>
          </p:cNvSpPr>
          <p:nvPr>
            <p:ph type="sldNum" sz="quarter" idx="12"/>
          </p:nvPr>
        </p:nvSpPr>
        <p:spPr/>
        <p:txBody>
          <a:bodyPr/>
          <a:lstStyle/>
          <a:p>
            <a:fld id="{BC3B4B5F-0264-4226-B04F-6C25881F782E}" type="slidenum">
              <a:rPr lang="pt-BR" smtClean="0"/>
              <a:t>‹nº›</a:t>
            </a:fld>
            <a:endParaRPr lang="pt-BR"/>
          </a:p>
        </p:txBody>
      </p:sp>
    </p:spTree>
    <p:extLst>
      <p:ext uri="{BB962C8B-B14F-4D97-AF65-F5344CB8AC3E}">
        <p14:creationId xmlns:p14="http://schemas.microsoft.com/office/powerpoint/2010/main" val="3921945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2A5D347-5AEE-4933-919D-0FCF6CBCE7A7}"/>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3F961A2B-EA56-4262-A525-1A2C207F6E7A}"/>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DD4A4D3-2323-45EA-9D90-E8A8CEE5C0E6}"/>
              </a:ext>
            </a:extLst>
          </p:cNvPr>
          <p:cNvSpPr>
            <a:spLocks noGrp="1"/>
          </p:cNvSpPr>
          <p:nvPr>
            <p:ph type="dt" sz="half" idx="10"/>
          </p:nvPr>
        </p:nvSpPr>
        <p:spPr/>
        <p:txBody>
          <a:bodyPr/>
          <a:lstStyle/>
          <a:p>
            <a:fld id="{8F8B36DD-8279-4ECA-A490-B9A50E3EE736}" type="datetimeFigureOut">
              <a:rPr lang="pt-BR" smtClean="0"/>
              <a:t>14/03/2021</a:t>
            </a:fld>
            <a:endParaRPr lang="pt-BR"/>
          </a:p>
        </p:txBody>
      </p:sp>
      <p:sp>
        <p:nvSpPr>
          <p:cNvPr id="5" name="Espaço Reservado para Rodapé 4">
            <a:extLst>
              <a:ext uri="{FF2B5EF4-FFF2-40B4-BE49-F238E27FC236}">
                <a16:creationId xmlns:a16="http://schemas.microsoft.com/office/drawing/2014/main" id="{1AB00BAF-D80F-4CFC-8A01-B13E4EEA6CC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9E566F8F-26EB-40C7-A47A-CB029DB7C7FA}"/>
              </a:ext>
            </a:extLst>
          </p:cNvPr>
          <p:cNvSpPr>
            <a:spLocks noGrp="1"/>
          </p:cNvSpPr>
          <p:nvPr>
            <p:ph type="sldNum" sz="quarter" idx="12"/>
          </p:nvPr>
        </p:nvSpPr>
        <p:spPr/>
        <p:txBody>
          <a:bodyPr/>
          <a:lstStyle/>
          <a:p>
            <a:fld id="{BC3B4B5F-0264-4226-B04F-6C25881F782E}" type="slidenum">
              <a:rPr lang="pt-BR" smtClean="0"/>
              <a:t>‹nº›</a:t>
            </a:fld>
            <a:endParaRPr lang="pt-BR"/>
          </a:p>
        </p:txBody>
      </p:sp>
    </p:spTree>
    <p:extLst>
      <p:ext uri="{BB962C8B-B14F-4D97-AF65-F5344CB8AC3E}">
        <p14:creationId xmlns:p14="http://schemas.microsoft.com/office/powerpoint/2010/main" val="249762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D9993C-071D-4634-A3E9-CA709E1B370B}"/>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6A957939-DB68-49B0-B201-37D80671FA7F}"/>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F28860C-E88F-4F5F-8039-D079BBE784C8}"/>
              </a:ext>
            </a:extLst>
          </p:cNvPr>
          <p:cNvSpPr>
            <a:spLocks noGrp="1"/>
          </p:cNvSpPr>
          <p:nvPr>
            <p:ph type="dt" sz="half" idx="10"/>
          </p:nvPr>
        </p:nvSpPr>
        <p:spPr/>
        <p:txBody>
          <a:bodyPr/>
          <a:lstStyle/>
          <a:p>
            <a:fld id="{8F8B36DD-8279-4ECA-A490-B9A50E3EE736}" type="datetimeFigureOut">
              <a:rPr lang="pt-BR" smtClean="0"/>
              <a:t>14/03/2021</a:t>
            </a:fld>
            <a:endParaRPr lang="pt-BR"/>
          </a:p>
        </p:txBody>
      </p:sp>
      <p:sp>
        <p:nvSpPr>
          <p:cNvPr id="5" name="Espaço Reservado para Rodapé 4">
            <a:extLst>
              <a:ext uri="{FF2B5EF4-FFF2-40B4-BE49-F238E27FC236}">
                <a16:creationId xmlns:a16="http://schemas.microsoft.com/office/drawing/2014/main" id="{2FE0BC07-A752-4859-94F5-46FB52A8619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4D47447-715A-466A-A2A9-2B22DCF2BD43}"/>
              </a:ext>
            </a:extLst>
          </p:cNvPr>
          <p:cNvSpPr>
            <a:spLocks noGrp="1"/>
          </p:cNvSpPr>
          <p:nvPr>
            <p:ph type="sldNum" sz="quarter" idx="12"/>
          </p:nvPr>
        </p:nvSpPr>
        <p:spPr/>
        <p:txBody>
          <a:bodyPr/>
          <a:lstStyle/>
          <a:p>
            <a:fld id="{BC3B4B5F-0264-4226-B04F-6C25881F782E}" type="slidenum">
              <a:rPr lang="pt-BR" smtClean="0"/>
              <a:t>‹nº›</a:t>
            </a:fld>
            <a:endParaRPr lang="pt-BR"/>
          </a:p>
        </p:txBody>
      </p:sp>
    </p:spTree>
    <p:extLst>
      <p:ext uri="{BB962C8B-B14F-4D97-AF65-F5344CB8AC3E}">
        <p14:creationId xmlns:p14="http://schemas.microsoft.com/office/powerpoint/2010/main" val="3129277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29AEAA-DF5B-4393-BE05-9978E3C358EF}"/>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85E7BA0A-2506-4752-B936-4419166F36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BD898929-B25A-4DC0-B38F-7F6FDE20C243}"/>
              </a:ext>
            </a:extLst>
          </p:cNvPr>
          <p:cNvSpPr>
            <a:spLocks noGrp="1"/>
          </p:cNvSpPr>
          <p:nvPr>
            <p:ph type="dt" sz="half" idx="10"/>
          </p:nvPr>
        </p:nvSpPr>
        <p:spPr/>
        <p:txBody>
          <a:bodyPr/>
          <a:lstStyle/>
          <a:p>
            <a:fld id="{8F8B36DD-8279-4ECA-A490-B9A50E3EE736}" type="datetimeFigureOut">
              <a:rPr lang="pt-BR" smtClean="0"/>
              <a:t>14/03/2021</a:t>
            </a:fld>
            <a:endParaRPr lang="pt-BR"/>
          </a:p>
        </p:txBody>
      </p:sp>
      <p:sp>
        <p:nvSpPr>
          <p:cNvPr id="5" name="Espaço Reservado para Rodapé 4">
            <a:extLst>
              <a:ext uri="{FF2B5EF4-FFF2-40B4-BE49-F238E27FC236}">
                <a16:creationId xmlns:a16="http://schemas.microsoft.com/office/drawing/2014/main" id="{F16D6921-9EF2-4865-ACCB-676E4C643BA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831CED7-EAE9-4AAC-801A-EFB659BBBF03}"/>
              </a:ext>
            </a:extLst>
          </p:cNvPr>
          <p:cNvSpPr>
            <a:spLocks noGrp="1"/>
          </p:cNvSpPr>
          <p:nvPr>
            <p:ph type="sldNum" sz="quarter" idx="12"/>
          </p:nvPr>
        </p:nvSpPr>
        <p:spPr/>
        <p:txBody>
          <a:bodyPr/>
          <a:lstStyle/>
          <a:p>
            <a:fld id="{BC3B4B5F-0264-4226-B04F-6C25881F782E}" type="slidenum">
              <a:rPr lang="pt-BR" smtClean="0"/>
              <a:t>‹nº›</a:t>
            </a:fld>
            <a:endParaRPr lang="pt-BR"/>
          </a:p>
        </p:txBody>
      </p:sp>
    </p:spTree>
    <p:extLst>
      <p:ext uri="{BB962C8B-B14F-4D97-AF65-F5344CB8AC3E}">
        <p14:creationId xmlns:p14="http://schemas.microsoft.com/office/powerpoint/2010/main" val="2319577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25C410-0651-404C-B7B0-D442C6648C68}"/>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30982A9D-C06D-40AB-B430-E741C664B212}"/>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83B7B462-06C1-4C53-90FE-758F94A46C55}"/>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5EB8FD3D-9FD6-4E21-A0EA-512C87C22927}"/>
              </a:ext>
            </a:extLst>
          </p:cNvPr>
          <p:cNvSpPr>
            <a:spLocks noGrp="1"/>
          </p:cNvSpPr>
          <p:nvPr>
            <p:ph type="dt" sz="half" idx="10"/>
          </p:nvPr>
        </p:nvSpPr>
        <p:spPr/>
        <p:txBody>
          <a:bodyPr/>
          <a:lstStyle/>
          <a:p>
            <a:fld id="{8F8B36DD-8279-4ECA-A490-B9A50E3EE736}" type="datetimeFigureOut">
              <a:rPr lang="pt-BR" smtClean="0"/>
              <a:t>14/03/2021</a:t>
            </a:fld>
            <a:endParaRPr lang="pt-BR"/>
          </a:p>
        </p:txBody>
      </p:sp>
      <p:sp>
        <p:nvSpPr>
          <p:cNvPr id="6" name="Espaço Reservado para Rodapé 5">
            <a:extLst>
              <a:ext uri="{FF2B5EF4-FFF2-40B4-BE49-F238E27FC236}">
                <a16:creationId xmlns:a16="http://schemas.microsoft.com/office/drawing/2014/main" id="{A618E831-719A-4DBD-B802-53D95C4B428C}"/>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0E6B6BC6-3B17-43F8-94E7-68D5B02847E6}"/>
              </a:ext>
            </a:extLst>
          </p:cNvPr>
          <p:cNvSpPr>
            <a:spLocks noGrp="1"/>
          </p:cNvSpPr>
          <p:nvPr>
            <p:ph type="sldNum" sz="quarter" idx="12"/>
          </p:nvPr>
        </p:nvSpPr>
        <p:spPr/>
        <p:txBody>
          <a:bodyPr/>
          <a:lstStyle/>
          <a:p>
            <a:fld id="{BC3B4B5F-0264-4226-B04F-6C25881F782E}" type="slidenum">
              <a:rPr lang="pt-BR" smtClean="0"/>
              <a:t>‹nº›</a:t>
            </a:fld>
            <a:endParaRPr lang="pt-BR"/>
          </a:p>
        </p:txBody>
      </p:sp>
    </p:spTree>
    <p:extLst>
      <p:ext uri="{BB962C8B-B14F-4D97-AF65-F5344CB8AC3E}">
        <p14:creationId xmlns:p14="http://schemas.microsoft.com/office/powerpoint/2010/main" val="3436177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F617F0-9DDB-4942-91CE-32A0AD7EFFB4}"/>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F740BBB0-FE4F-4F76-B36C-EDE340D510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CC738C29-B002-4EC3-9587-04E976634100}"/>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6FAA64CD-EE2D-4842-8500-2ECAE20F06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8298406F-C81D-455A-AE9F-801EE832CA61}"/>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291775D8-743C-4CFA-AE42-5BB231627B75}"/>
              </a:ext>
            </a:extLst>
          </p:cNvPr>
          <p:cNvSpPr>
            <a:spLocks noGrp="1"/>
          </p:cNvSpPr>
          <p:nvPr>
            <p:ph type="dt" sz="half" idx="10"/>
          </p:nvPr>
        </p:nvSpPr>
        <p:spPr/>
        <p:txBody>
          <a:bodyPr/>
          <a:lstStyle/>
          <a:p>
            <a:fld id="{8F8B36DD-8279-4ECA-A490-B9A50E3EE736}" type="datetimeFigureOut">
              <a:rPr lang="pt-BR" smtClean="0"/>
              <a:t>14/03/2021</a:t>
            </a:fld>
            <a:endParaRPr lang="pt-BR"/>
          </a:p>
        </p:txBody>
      </p:sp>
      <p:sp>
        <p:nvSpPr>
          <p:cNvPr id="8" name="Espaço Reservado para Rodapé 7">
            <a:extLst>
              <a:ext uri="{FF2B5EF4-FFF2-40B4-BE49-F238E27FC236}">
                <a16:creationId xmlns:a16="http://schemas.microsoft.com/office/drawing/2014/main" id="{C97F92EB-54F3-4B4B-88F5-01C47201E4E3}"/>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13A172B4-415B-432C-8AF6-4788E9720D31}"/>
              </a:ext>
            </a:extLst>
          </p:cNvPr>
          <p:cNvSpPr>
            <a:spLocks noGrp="1"/>
          </p:cNvSpPr>
          <p:nvPr>
            <p:ph type="sldNum" sz="quarter" idx="12"/>
          </p:nvPr>
        </p:nvSpPr>
        <p:spPr/>
        <p:txBody>
          <a:bodyPr/>
          <a:lstStyle/>
          <a:p>
            <a:fld id="{BC3B4B5F-0264-4226-B04F-6C25881F782E}" type="slidenum">
              <a:rPr lang="pt-BR" smtClean="0"/>
              <a:t>‹nº›</a:t>
            </a:fld>
            <a:endParaRPr lang="pt-BR"/>
          </a:p>
        </p:txBody>
      </p:sp>
    </p:spTree>
    <p:extLst>
      <p:ext uri="{BB962C8B-B14F-4D97-AF65-F5344CB8AC3E}">
        <p14:creationId xmlns:p14="http://schemas.microsoft.com/office/powerpoint/2010/main" val="62150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515163-AD54-4010-BF11-E2F2EE5BF555}"/>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CAA9B282-7E5B-4A42-949A-D8EEE8DB4759}"/>
              </a:ext>
            </a:extLst>
          </p:cNvPr>
          <p:cNvSpPr>
            <a:spLocks noGrp="1"/>
          </p:cNvSpPr>
          <p:nvPr>
            <p:ph type="dt" sz="half" idx="10"/>
          </p:nvPr>
        </p:nvSpPr>
        <p:spPr/>
        <p:txBody>
          <a:bodyPr/>
          <a:lstStyle/>
          <a:p>
            <a:fld id="{8F8B36DD-8279-4ECA-A490-B9A50E3EE736}" type="datetimeFigureOut">
              <a:rPr lang="pt-BR" smtClean="0"/>
              <a:t>14/03/2021</a:t>
            </a:fld>
            <a:endParaRPr lang="pt-BR"/>
          </a:p>
        </p:txBody>
      </p:sp>
      <p:sp>
        <p:nvSpPr>
          <p:cNvPr id="4" name="Espaço Reservado para Rodapé 3">
            <a:extLst>
              <a:ext uri="{FF2B5EF4-FFF2-40B4-BE49-F238E27FC236}">
                <a16:creationId xmlns:a16="http://schemas.microsoft.com/office/drawing/2014/main" id="{74156E50-577C-4A34-8455-86962E0F2026}"/>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FC353286-ED9D-4BF3-BD84-A9AD681E44B9}"/>
              </a:ext>
            </a:extLst>
          </p:cNvPr>
          <p:cNvSpPr>
            <a:spLocks noGrp="1"/>
          </p:cNvSpPr>
          <p:nvPr>
            <p:ph type="sldNum" sz="quarter" idx="12"/>
          </p:nvPr>
        </p:nvSpPr>
        <p:spPr/>
        <p:txBody>
          <a:bodyPr/>
          <a:lstStyle/>
          <a:p>
            <a:fld id="{BC3B4B5F-0264-4226-B04F-6C25881F782E}" type="slidenum">
              <a:rPr lang="pt-BR" smtClean="0"/>
              <a:t>‹nº›</a:t>
            </a:fld>
            <a:endParaRPr lang="pt-BR"/>
          </a:p>
        </p:txBody>
      </p:sp>
    </p:spTree>
    <p:extLst>
      <p:ext uri="{BB962C8B-B14F-4D97-AF65-F5344CB8AC3E}">
        <p14:creationId xmlns:p14="http://schemas.microsoft.com/office/powerpoint/2010/main" val="2272115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47302115-DBE5-4E0B-8E30-8F3878A25A66}"/>
              </a:ext>
            </a:extLst>
          </p:cNvPr>
          <p:cNvSpPr>
            <a:spLocks noGrp="1"/>
          </p:cNvSpPr>
          <p:nvPr>
            <p:ph type="dt" sz="half" idx="10"/>
          </p:nvPr>
        </p:nvSpPr>
        <p:spPr/>
        <p:txBody>
          <a:bodyPr/>
          <a:lstStyle/>
          <a:p>
            <a:fld id="{8F8B36DD-8279-4ECA-A490-B9A50E3EE736}" type="datetimeFigureOut">
              <a:rPr lang="pt-BR" smtClean="0"/>
              <a:t>14/03/2021</a:t>
            </a:fld>
            <a:endParaRPr lang="pt-BR"/>
          </a:p>
        </p:txBody>
      </p:sp>
      <p:sp>
        <p:nvSpPr>
          <p:cNvPr id="3" name="Espaço Reservado para Rodapé 2">
            <a:extLst>
              <a:ext uri="{FF2B5EF4-FFF2-40B4-BE49-F238E27FC236}">
                <a16:creationId xmlns:a16="http://schemas.microsoft.com/office/drawing/2014/main" id="{5704C39E-F3B8-4AE9-A498-A66B3350CC92}"/>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D1A95E74-900D-456E-9C50-9A014B8C833D}"/>
              </a:ext>
            </a:extLst>
          </p:cNvPr>
          <p:cNvSpPr>
            <a:spLocks noGrp="1"/>
          </p:cNvSpPr>
          <p:nvPr>
            <p:ph type="sldNum" sz="quarter" idx="12"/>
          </p:nvPr>
        </p:nvSpPr>
        <p:spPr/>
        <p:txBody>
          <a:bodyPr/>
          <a:lstStyle/>
          <a:p>
            <a:fld id="{BC3B4B5F-0264-4226-B04F-6C25881F782E}" type="slidenum">
              <a:rPr lang="pt-BR" smtClean="0"/>
              <a:t>‹nº›</a:t>
            </a:fld>
            <a:endParaRPr lang="pt-BR"/>
          </a:p>
        </p:txBody>
      </p:sp>
    </p:spTree>
    <p:extLst>
      <p:ext uri="{BB962C8B-B14F-4D97-AF65-F5344CB8AC3E}">
        <p14:creationId xmlns:p14="http://schemas.microsoft.com/office/powerpoint/2010/main" val="2674010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1B91DF-210F-47D2-AF38-6D96A900406C}"/>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6649504E-D0DA-4D3F-9D28-96A9554E39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DB039762-7906-4138-8C63-386EF55007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8FACF02D-EBFC-4DAA-B597-A38A4F344D3F}"/>
              </a:ext>
            </a:extLst>
          </p:cNvPr>
          <p:cNvSpPr>
            <a:spLocks noGrp="1"/>
          </p:cNvSpPr>
          <p:nvPr>
            <p:ph type="dt" sz="half" idx="10"/>
          </p:nvPr>
        </p:nvSpPr>
        <p:spPr/>
        <p:txBody>
          <a:bodyPr/>
          <a:lstStyle/>
          <a:p>
            <a:fld id="{8F8B36DD-8279-4ECA-A490-B9A50E3EE736}" type="datetimeFigureOut">
              <a:rPr lang="pt-BR" smtClean="0"/>
              <a:t>14/03/2021</a:t>
            </a:fld>
            <a:endParaRPr lang="pt-BR"/>
          </a:p>
        </p:txBody>
      </p:sp>
      <p:sp>
        <p:nvSpPr>
          <p:cNvPr id="6" name="Espaço Reservado para Rodapé 5">
            <a:extLst>
              <a:ext uri="{FF2B5EF4-FFF2-40B4-BE49-F238E27FC236}">
                <a16:creationId xmlns:a16="http://schemas.microsoft.com/office/drawing/2014/main" id="{89179ED8-B5FE-42D8-BC6F-3661AF5A6AF5}"/>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873283C5-6C05-4C9F-B44F-5D1A775CDFC7}"/>
              </a:ext>
            </a:extLst>
          </p:cNvPr>
          <p:cNvSpPr>
            <a:spLocks noGrp="1"/>
          </p:cNvSpPr>
          <p:nvPr>
            <p:ph type="sldNum" sz="quarter" idx="12"/>
          </p:nvPr>
        </p:nvSpPr>
        <p:spPr/>
        <p:txBody>
          <a:bodyPr/>
          <a:lstStyle/>
          <a:p>
            <a:fld id="{BC3B4B5F-0264-4226-B04F-6C25881F782E}" type="slidenum">
              <a:rPr lang="pt-BR" smtClean="0"/>
              <a:t>‹nº›</a:t>
            </a:fld>
            <a:endParaRPr lang="pt-BR"/>
          </a:p>
        </p:txBody>
      </p:sp>
    </p:spTree>
    <p:extLst>
      <p:ext uri="{BB962C8B-B14F-4D97-AF65-F5344CB8AC3E}">
        <p14:creationId xmlns:p14="http://schemas.microsoft.com/office/powerpoint/2010/main" val="4059321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AEAEA7-E0A3-4285-A696-1548A2C068EA}"/>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AD43C7FC-5928-4265-B514-5A608ADA9A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C8DAEC8F-7A13-4EFB-9C0A-D7103A5355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80CB1F79-AC00-41B4-B8DE-18745000E17E}"/>
              </a:ext>
            </a:extLst>
          </p:cNvPr>
          <p:cNvSpPr>
            <a:spLocks noGrp="1"/>
          </p:cNvSpPr>
          <p:nvPr>
            <p:ph type="dt" sz="half" idx="10"/>
          </p:nvPr>
        </p:nvSpPr>
        <p:spPr/>
        <p:txBody>
          <a:bodyPr/>
          <a:lstStyle/>
          <a:p>
            <a:fld id="{8F8B36DD-8279-4ECA-A490-B9A50E3EE736}" type="datetimeFigureOut">
              <a:rPr lang="pt-BR" smtClean="0"/>
              <a:t>14/03/2021</a:t>
            </a:fld>
            <a:endParaRPr lang="pt-BR"/>
          </a:p>
        </p:txBody>
      </p:sp>
      <p:sp>
        <p:nvSpPr>
          <p:cNvPr id="6" name="Espaço Reservado para Rodapé 5">
            <a:extLst>
              <a:ext uri="{FF2B5EF4-FFF2-40B4-BE49-F238E27FC236}">
                <a16:creationId xmlns:a16="http://schemas.microsoft.com/office/drawing/2014/main" id="{093355F0-132A-468B-BC16-497A24B0042C}"/>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59904A3-5B39-4A20-ABEA-0067738C0D36}"/>
              </a:ext>
            </a:extLst>
          </p:cNvPr>
          <p:cNvSpPr>
            <a:spLocks noGrp="1"/>
          </p:cNvSpPr>
          <p:nvPr>
            <p:ph type="sldNum" sz="quarter" idx="12"/>
          </p:nvPr>
        </p:nvSpPr>
        <p:spPr/>
        <p:txBody>
          <a:bodyPr/>
          <a:lstStyle/>
          <a:p>
            <a:fld id="{BC3B4B5F-0264-4226-B04F-6C25881F782E}" type="slidenum">
              <a:rPr lang="pt-BR" smtClean="0"/>
              <a:t>‹nº›</a:t>
            </a:fld>
            <a:endParaRPr lang="pt-BR"/>
          </a:p>
        </p:txBody>
      </p:sp>
    </p:spTree>
    <p:extLst>
      <p:ext uri="{BB962C8B-B14F-4D97-AF65-F5344CB8AC3E}">
        <p14:creationId xmlns:p14="http://schemas.microsoft.com/office/powerpoint/2010/main" val="1450726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545C2BB1-E184-4A87-A510-764BBC8AE1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433A81D6-0D70-44F8-B13C-C7ADD8851C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A027BF4-3656-48D3-8842-DDA210953D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8B36DD-8279-4ECA-A490-B9A50E3EE736}" type="datetimeFigureOut">
              <a:rPr lang="pt-BR" smtClean="0"/>
              <a:t>14/03/2021</a:t>
            </a:fld>
            <a:endParaRPr lang="pt-BR"/>
          </a:p>
        </p:txBody>
      </p:sp>
      <p:sp>
        <p:nvSpPr>
          <p:cNvPr id="5" name="Espaço Reservado para Rodapé 4">
            <a:extLst>
              <a:ext uri="{FF2B5EF4-FFF2-40B4-BE49-F238E27FC236}">
                <a16:creationId xmlns:a16="http://schemas.microsoft.com/office/drawing/2014/main" id="{0DAE39BC-9890-4DD9-9702-7300246AC8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C7690AB2-2474-40D3-8235-0112EF3586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3B4B5F-0264-4226-B04F-6C25881F782E}" type="slidenum">
              <a:rPr lang="pt-BR" smtClean="0"/>
              <a:t>‹nº›</a:t>
            </a:fld>
            <a:endParaRPr lang="pt-BR"/>
          </a:p>
        </p:txBody>
      </p:sp>
    </p:spTree>
    <p:extLst>
      <p:ext uri="{BB962C8B-B14F-4D97-AF65-F5344CB8AC3E}">
        <p14:creationId xmlns:p14="http://schemas.microsoft.com/office/powerpoint/2010/main" val="2269777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3EA71089-B106-4B6C-B134-77B3D9A5F1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F9094F81-8997-4093-8102-669406B01F95}"/>
              </a:ext>
            </a:extLst>
          </p:cNvPr>
          <p:cNvSpPr>
            <a:spLocks noGrp="1"/>
          </p:cNvSpPr>
          <p:nvPr>
            <p:ph type="ctrTitle"/>
          </p:nvPr>
        </p:nvSpPr>
        <p:spPr>
          <a:xfrm>
            <a:off x="243148" y="628533"/>
            <a:ext cx="7065817" cy="549101"/>
          </a:xfrm>
        </p:spPr>
        <p:txBody>
          <a:bodyPr>
            <a:normAutofit fontScale="90000"/>
          </a:bodyPr>
          <a:lstStyle/>
          <a:p>
            <a:r>
              <a:rPr lang="pt-BR" sz="2800" dirty="0">
                <a:solidFill>
                  <a:schemeClr val="bg1"/>
                </a:solidFill>
                <a:latin typeface="Trebuchet MS" panose="020B0603020202020204" pitchFamily="34" charset="0"/>
              </a:rPr>
              <a:t>IBM Data Science Professional Certificate</a:t>
            </a:r>
            <a:br>
              <a:rPr lang="pt-BR" sz="2800" dirty="0">
                <a:solidFill>
                  <a:schemeClr val="bg1"/>
                </a:solidFill>
                <a:latin typeface="Trebuchet MS" panose="020B0603020202020204" pitchFamily="34" charset="0"/>
              </a:rPr>
            </a:br>
            <a:r>
              <a:rPr lang="pt-BR" sz="2800" dirty="0">
                <a:solidFill>
                  <a:schemeClr val="bg1"/>
                </a:solidFill>
                <a:latin typeface="Trebuchet MS" panose="020B0603020202020204" pitchFamily="34" charset="0"/>
              </a:rPr>
              <a:t>Capstone Project – The Battle of Neighborhoods</a:t>
            </a:r>
          </a:p>
        </p:txBody>
      </p:sp>
      <p:sp>
        <p:nvSpPr>
          <p:cNvPr id="3" name="Subtítulo 2">
            <a:extLst>
              <a:ext uri="{FF2B5EF4-FFF2-40B4-BE49-F238E27FC236}">
                <a16:creationId xmlns:a16="http://schemas.microsoft.com/office/drawing/2014/main" id="{7F60B9AE-1E29-4FC6-8953-5704B535E753}"/>
              </a:ext>
            </a:extLst>
          </p:cNvPr>
          <p:cNvSpPr>
            <a:spLocks noGrp="1"/>
          </p:cNvSpPr>
          <p:nvPr>
            <p:ph type="subTitle" idx="1"/>
          </p:nvPr>
        </p:nvSpPr>
        <p:spPr>
          <a:xfrm>
            <a:off x="243148" y="5486256"/>
            <a:ext cx="4087091" cy="1011526"/>
          </a:xfrm>
        </p:spPr>
        <p:txBody>
          <a:bodyPr>
            <a:normAutofit fontScale="92500"/>
          </a:bodyPr>
          <a:lstStyle/>
          <a:p>
            <a:r>
              <a:rPr lang="pt-BR" dirty="0">
                <a:solidFill>
                  <a:schemeClr val="bg1"/>
                </a:solidFill>
                <a:latin typeface="Trebuchet MS" panose="020B0603020202020204" pitchFamily="34" charset="0"/>
              </a:rPr>
              <a:t>Marcelo Abbehusen Magalhães</a:t>
            </a:r>
          </a:p>
          <a:p>
            <a:r>
              <a:rPr lang="pt-BR" dirty="0">
                <a:solidFill>
                  <a:schemeClr val="bg1"/>
                </a:solidFill>
                <a:latin typeface="Trebuchet MS" panose="020B0603020202020204" pitchFamily="34" charset="0"/>
              </a:rPr>
              <a:t>March, 2021</a:t>
            </a:r>
          </a:p>
        </p:txBody>
      </p:sp>
      <p:pic>
        <p:nvPicPr>
          <p:cNvPr id="6" name="Imagem 5">
            <a:extLst>
              <a:ext uri="{FF2B5EF4-FFF2-40B4-BE49-F238E27FC236}">
                <a16:creationId xmlns:a16="http://schemas.microsoft.com/office/drawing/2014/main" id="{2CB8E779-284D-4150-A4B6-9850D1B1B2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9999" y="356206"/>
            <a:ext cx="4328853" cy="28859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Subtítulo 2">
            <a:extLst>
              <a:ext uri="{FF2B5EF4-FFF2-40B4-BE49-F238E27FC236}">
                <a16:creationId xmlns:a16="http://schemas.microsoft.com/office/drawing/2014/main" id="{9231899E-A013-40E6-B7B9-0852F54C0BD9}"/>
              </a:ext>
            </a:extLst>
          </p:cNvPr>
          <p:cNvSpPr txBox="1">
            <a:spLocks/>
          </p:cNvSpPr>
          <p:nvPr/>
        </p:nvSpPr>
        <p:spPr>
          <a:xfrm>
            <a:off x="575659" y="2779683"/>
            <a:ext cx="6733306" cy="8174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t-BR" dirty="0">
                <a:solidFill>
                  <a:schemeClr val="bg1"/>
                </a:solidFill>
                <a:latin typeface="Trebuchet MS" panose="020B0603020202020204" pitchFamily="34" charset="0"/>
              </a:rPr>
              <a:t>Evaluating Japanese restaurants in New York City using Python and Machine Learning</a:t>
            </a:r>
          </a:p>
        </p:txBody>
      </p:sp>
    </p:spTree>
    <p:extLst>
      <p:ext uri="{BB962C8B-B14F-4D97-AF65-F5344CB8AC3E}">
        <p14:creationId xmlns:p14="http://schemas.microsoft.com/office/powerpoint/2010/main" val="3513880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alpha val="64000"/>
          </a:schemeClr>
        </a:solidFill>
        <a:effectLst/>
      </p:bgPr>
    </p:bg>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3EA71089-B106-4B6C-B134-77B3D9A5F1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CaixaDeTexto 11">
            <a:extLst>
              <a:ext uri="{FF2B5EF4-FFF2-40B4-BE49-F238E27FC236}">
                <a16:creationId xmlns:a16="http://schemas.microsoft.com/office/drawing/2014/main" id="{8322C9E2-6114-4D2B-8AFA-7538F9D25FF3}"/>
              </a:ext>
            </a:extLst>
          </p:cNvPr>
          <p:cNvSpPr txBox="1"/>
          <p:nvPr/>
        </p:nvSpPr>
        <p:spPr>
          <a:xfrm>
            <a:off x="368546" y="699530"/>
            <a:ext cx="6121130" cy="738664"/>
          </a:xfrm>
          <a:prstGeom prst="rect">
            <a:avLst/>
          </a:prstGeom>
          <a:noFill/>
        </p:spPr>
        <p:txBody>
          <a:bodyPr wrap="square" lIns="0" tIns="0" rIns="0" bIns="0" rtlCol="0">
            <a:spAutoFit/>
          </a:bodyPr>
          <a:lstStyle/>
          <a:p>
            <a:pPr marL="0" lvl="1" defTabSz="914415">
              <a:defRPr/>
            </a:pPr>
            <a:r>
              <a:rPr lang="pt-BR" sz="2400" b="1" kern="0" dirty="0" err="1">
                <a:solidFill>
                  <a:schemeClr val="bg1"/>
                </a:solidFill>
                <a:latin typeface="Trebuchet MS" panose="020B0603020202020204" pitchFamily="34" charset="0"/>
              </a:rPr>
              <a:t>Results</a:t>
            </a:r>
            <a:endParaRPr lang="pt-BR" sz="2400" b="1" kern="0" dirty="0">
              <a:solidFill>
                <a:schemeClr val="bg1"/>
              </a:solidFill>
              <a:latin typeface="Trebuchet MS" panose="020B0603020202020204" pitchFamily="34" charset="0"/>
            </a:endParaRPr>
          </a:p>
          <a:p>
            <a:pPr marL="0" lvl="1" defTabSz="914415">
              <a:defRPr/>
            </a:pPr>
            <a:r>
              <a:rPr lang="pt-BR" sz="2400" b="1" kern="0" dirty="0">
                <a:solidFill>
                  <a:srgbClr val="FFFF00"/>
                </a:solidFill>
              </a:rPr>
              <a:t>—</a:t>
            </a:r>
            <a:endParaRPr lang="pt-BR" sz="1800" b="1" kern="0" dirty="0">
              <a:solidFill>
                <a:srgbClr val="FFFF00"/>
              </a:solidFill>
            </a:endParaRPr>
          </a:p>
        </p:txBody>
      </p:sp>
      <p:sp>
        <p:nvSpPr>
          <p:cNvPr id="15" name="Espaço Reservado para Conteúdo 3">
            <a:extLst>
              <a:ext uri="{FF2B5EF4-FFF2-40B4-BE49-F238E27FC236}">
                <a16:creationId xmlns:a16="http://schemas.microsoft.com/office/drawing/2014/main" id="{6054F81A-8F89-43F2-A75B-276E64611AA8}"/>
              </a:ext>
            </a:extLst>
          </p:cNvPr>
          <p:cNvSpPr txBox="1">
            <a:spLocks/>
          </p:cNvSpPr>
          <p:nvPr/>
        </p:nvSpPr>
        <p:spPr>
          <a:xfrm>
            <a:off x="360003" y="1799655"/>
            <a:ext cx="11178854" cy="693460"/>
          </a:xfrm>
          <a:prstGeom prst="rect">
            <a:avLst/>
          </a:prstGeom>
        </p:spPr>
        <p:txBody>
          <a:bodyPr wrap="square" lIns="0" tIns="0" rIns="0" bIns="0">
            <a:spAutoFit/>
          </a:bodyPr>
          <a:lstStyle>
            <a:lvl1pPr marL="171490" indent="-171490" algn="l" defTabSz="685960" rtl="0" eaLnBrk="1" latinLnBrk="0" hangingPunct="1">
              <a:lnSpc>
                <a:spcPct val="90000"/>
              </a:lnSpc>
              <a:spcBef>
                <a:spcPts val="751"/>
              </a:spcBef>
              <a:buFont typeface="Arial"/>
              <a:buChar char="•"/>
              <a:defRPr sz="2101" kern="1200">
                <a:solidFill>
                  <a:schemeClr val="tx1"/>
                </a:solidFill>
                <a:latin typeface="+mn-lt"/>
                <a:ea typeface="+mn-ea"/>
                <a:cs typeface="+mn-cs"/>
              </a:defRPr>
            </a:lvl1pPr>
            <a:lvl2pPr marL="514470" indent="-171490" algn="l" defTabSz="685960" rtl="0" eaLnBrk="1" latinLnBrk="0" hangingPunct="1">
              <a:lnSpc>
                <a:spcPct val="90000"/>
              </a:lnSpc>
              <a:spcBef>
                <a:spcPts val="375"/>
              </a:spcBef>
              <a:buFont typeface="Arial"/>
              <a:buChar char="•"/>
              <a:defRPr sz="1801" kern="1200">
                <a:solidFill>
                  <a:schemeClr val="tx1"/>
                </a:solidFill>
                <a:latin typeface="+mn-lt"/>
                <a:ea typeface="+mn-ea"/>
                <a:cs typeface="+mn-cs"/>
              </a:defRPr>
            </a:lvl2pPr>
            <a:lvl3pPr marL="857450" indent="-171490" algn="l" defTabSz="68596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429" indent="-171490" algn="l" defTabSz="68596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409" indent="-171490" algn="l" defTabSz="68596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6389" indent="-171490" algn="l" defTabSz="68596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9369" indent="-171490" algn="l" defTabSz="68596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2349" indent="-171490" algn="l" defTabSz="68596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5328" indent="-171490" algn="l" defTabSz="68596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algn="just" defTabSz="685971">
              <a:lnSpc>
                <a:spcPct val="150000"/>
              </a:lnSpc>
              <a:spcBef>
                <a:spcPts val="750"/>
              </a:spcBef>
              <a:defRPr/>
            </a:pPr>
            <a:r>
              <a:rPr lang="en-US" sz="1600" dirty="0">
                <a:solidFill>
                  <a:schemeClr val="bg1"/>
                </a:solidFill>
                <a:latin typeface="Trebuchet MS" panose="020B0603020202020204" pitchFamily="34" charset="0"/>
              </a:rPr>
              <a:t>Afterwards, the dataset was merged with the latitude/longitude data and finally plotted in a map, using the Folium library.</a:t>
            </a:r>
          </a:p>
        </p:txBody>
      </p:sp>
      <p:sp>
        <p:nvSpPr>
          <p:cNvPr id="16" name="CaixaDeTexto 15">
            <a:extLst>
              <a:ext uri="{FF2B5EF4-FFF2-40B4-BE49-F238E27FC236}">
                <a16:creationId xmlns:a16="http://schemas.microsoft.com/office/drawing/2014/main" id="{695603C9-EBA7-485C-B534-7360F2546801}"/>
              </a:ext>
            </a:extLst>
          </p:cNvPr>
          <p:cNvSpPr txBox="1"/>
          <p:nvPr/>
        </p:nvSpPr>
        <p:spPr>
          <a:xfrm>
            <a:off x="359998" y="307511"/>
            <a:ext cx="6129678" cy="307777"/>
          </a:xfrm>
          <a:prstGeom prst="rect">
            <a:avLst/>
          </a:prstGeom>
          <a:noFill/>
        </p:spPr>
        <p:txBody>
          <a:bodyPr wrap="square" lIns="0" tIns="0" rIns="0" bIns="0" rtlCol="0">
            <a:spAutoFit/>
          </a:bodyPr>
          <a:lstStyle/>
          <a:p>
            <a:r>
              <a:rPr lang="pt-BR" sz="1000" dirty="0">
                <a:solidFill>
                  <a:schemeClr val="bg1"/>
                </a:solidFill>
                <a:latin typeface="Trebuchet MS" panose="020B0603020202020204" pitchFamily="34" charset="0"/>
              </a:rPr>
              <a:t>Evaluating Japanese restaurants in New York City using Python and Machine Learning</a:t>
            </a:r>
          </a:p>
          <a:p>
            <a:pPr marL="0" lvl="1" defTabSz="914415">
              <a:defRPr/>
            </a:pPr>
            <a:r>
              <a:rPr lang="pt-BR" sz="1000" b="1" kern="0" dirty="0">
                <a:solidFill>
                  <a:srgbClr val="FFFF00"/>
                </a:solidFill>
                <a:latin typeface="Trebuchet MS" panose="020B0603020202020204" pitchFamily="34" charset="0"/>
              </a:rPr>
              <a:t>—</a:t>
            </a:r>
          </a:p>
        </p:txBody>
      </p:sp>
      <p:graphicFrame>
        <p:nvGraphicFramePr>
          <p:cNvPr id="4" name="Tabela 3">
            <a:extLst>
              <a:ext uri="{FF2B5EF4-FFF2-40B4-BE49-F238E27FC236}">
                <a16:creationId xmlns:a16="http://schemas.microsoft.com/office/drawing/2014/main" id="{0B60D41A-CA51-415B-A36B-86AEE508681C}"/>
              </a:ext>
            </a:extLst>
          </p:cNvPr>
          <p:cNvGraphicFramePr>
            <a:graphicFrameLocks noGrp="1"/>
          </p:cNvGraphicFramePr>
          <p:nvPr>
            <p:extLst>
              <p:ext uri="{D42A27DB-BD31-4B8C-83A1-F6EECF244321}">
                <p14:modId xmlns:p14="http://schemas.microsoft.com/office/powerpoint/2010/main" val="3287865223"/>
              </p:ext>
            </p:extLst>
          </p:nvPr>
        </p:nvGraphicFramePr>
        <p:xfrm>
          <a:off x="426843" y="3106111"/>
          <a:ext cx="5995988" cy="2590800"/>
        </p:xfrm>
        <a:graphic>
          <a:graphicData uri="http://schemas.openxmlformats.org/drawingml/2006/table">
            <a:tbl>
              <a:tblPr firstRow="1" firstCol="1" bandRow="1">
                <a:tableStyleId>{EB344D84-9AFB-497E-A393-DC336BA19D2E}</a:tableStyleId>
              </a:tblPr>
              <a:tblGrid>
                <a:gridCol w="1145540">
                  <a:extLst>
                    <a:ext uri="{9D8B030D-6E8A-4147-A177-3AD203B41FA5}">
                      <a16:colId xmlns:a16="http://schemas.microsoft.com/office/drawing/2014/main" val="642321604"/>
                    </a:ext>
                  </a:extLst>
                </a:gridCol>
                <a:gridCol w="1583690">
                  <a:extLst>
                    <a:ext uri="{9D8B030D-6E8A-4147-A177-3AD203B41FA5}">
                      <a16:colId xmlns:a16="http://schemas.microsoft.com/office/drawing/2014/main" val="4186269112"/>
                    </a:ext>
                  </a:extLst>
                </a:gridCol>
                <a:gridCol w="1158240">
                  <a:extLst>
                    <a:ext uri="{9D8B030D-6E8A-4147-A177-3AD203B41FA5}">
                      <a16:colId xmlns:a16="http://schemas.microsoft.com/office/drawing/2014/main" val="2720249775"/>
                    </a:ext>
                  </a:extLst>
                </a:gridCol>
                <a:gridCol w="1196340">
                  <a:extLst>
                    <a:ext uri="{9D8B030D-6E8A-4147-A177-3AD203B41FA5}">
                      <a16:colId xmlns:a16="http://schemas.microsoft.com/office/drawing/2014/main" val="2697718126"/>
                    </a:ext>
                  </a:extLst>
                </a:gridCol>
                <a:gridCol w="912178">
                  <a:extLst>
                    <a:ext uri="{9D8B030D-6E8A-4147-A177-3AD203B41FA5}">
                      <a16:colId xmlns:a16="http://schemas.microsoft.com/office/drawing/2014/main" val="3415042004"/>
                    </a:ext>
                  </a:extLst>
                </a:gridCol>
              </a:tblGrid>
              <a:tr h="323850">
                <a:tc>
                  <a:txBody>
                    <a:bodyPr/>
                    <a:lstStyle/>
                    <a:p>
                      <a:pPr indent="450215" algn="l">
                        <a:lnSpc>
                          <a:spcPct val="150000"/>
                        </a:lnSpc>
                        <a:spcBef>
                          <a:spcPts val="600"/>
                        </a:spcBef>
                        <a:spcAft>
                          <a:spcPts val="600"/>
                        </a:spcAft>
                      </a:pPr>
                      <a:r>
                        <a:rPr lang="pt-BR" sz="1000" b="1">
                          <a:solidFill>
                            <a:srgbClr val="000000"/>
                          </a:solidFill>
                          <a:effectLst/>
                        </a:rPr>
                        <a:t>Borough_x</a:t>
                      </a:r>
                      <a:endParaRPr lang="pt-BR" sz="1200">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indent="450215" algn="l">
                        <a:lnSpc>
                          <a:spcPct val="150000"/>
                        </a:lnSpc>
                        <a:spcBef>
                          <a:spcPts val="600"/>
                        </a:spcBef>
                        <a:spcAft>
                          <a:spcPts val="600"/>
                        </a:spcAft>
                      </a:pPr>
                      <a:r>
                        <a:rPr lang="pt-BR" sz="1000" b="1" dirty="0" err="1">
                          <a:solidFill>
                            <a:srgbClr val="000000"/>
                          </a:solidFill>
                          <a:effectLst/>
                        </a:rPr>
                        <a:t>Neighborhood</a:t>
                      </a:r>
                      <a:endParaRPr lang="pt-BR" sz="1200" dirty="0">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lnT w="12700" cap="flat" cmpd="sng" algn="ctr">
                      <a:solidFill>
                        <a:schemeClr val="tx1"/>
                      </a:solidFill>
                      <a:prstDash val="solid"/>
                      <a:round/>
                      <a:headEnd type="none" w="med" len="med"/>
                      <a:tailEnd type="none" w="med" len="med"/>
                    </a:lnT>
                  </a:tcPr>
                </a:tc>
                <a:tc>
                  <a:txBody>
                    <a:bodyPr/>
                    <a:lstStyle/>
                    <a:p>
                      <a:pPr indent="450215" algn="l">
                        <a:lnSpc>
                          <a:spcPct val="150000"/>
                        </a:lnSpc>
                        <a:spcBef>
                          <a:spcPts val="600"/>
                        </a:spcBef>
                        <a:spcAft>
                          <a:spcPts val="600"/>
                        </a:spcAft>
                      </a:pPr>
                      <a:r>
                        <a:rPr lang="pt-BR" sz="1000" b="1">
                          <a:solidFill>
                            <a:srgbClr val="000000"/>
                          </a:solidFill>
                          <a:effectLst/>
                        </a:rPr>
                        <a:t>Latitude</a:t>
                      </a:r>
                      <a:endParaRPr lang="pt-BR" sz="1200">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lnT w="12700" cap="flat" cmpd="sng" algn="ctr">
                      <a:solidFill>
                        <a:schemeClr val="tx1"/>
                      </a:solidFill>
                      <a:prstDash val="solid"/>
                      <a:round/>
                      <a:headEnd type="none" w="med" len="med"/>
                      <a:tailEnd type="none" w="med" len="med"/>
                    </a:lnT>
                  </a:tcPr>
                </a:tc>
                <a:tc>
                  <a:txBody>
                    <a:bodyPr/>
                    <a:lstStyle/>
                    <a:p>
                      <a:pPr indent="450215" algn="l">
                        <a:lnSpc>
                          <a:spcPct val="150000"/>
                        </a:lnSpc>
                        <a:spcBef>
                          <a:spcPts val="600"/>
                        </a:spcBef>
                        <a:spcAft>
                          <a:spcPts val="600"/>
                        </a:spcAft>
                      </a:pPr>
                      <a:r>
                        <a:rPr lang="pt-BR" sz="1000" b="1">
                          <a:solidFill>
                            <a:srgbClr val="000000"/>
                          </a:solidFill>
                          <a:effectLst/>
                        </a:rPr>
                        <a:t>Longitude</a:t>
                      </a:r>
                      <a:endParaRPr lang="pt-BR" sz="1200">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lnT w="12700" cap="flat" cmpd="sng" algn="ctr">
                      <a:solidFill>
                        <a:schemeClr val="tx1"/>
                      </a:solidFill>
                      <a:prstDash val="solid"/>
                      <a:round/>
                      <a:headEnd type="none" w="med" len="med"/>
                      <a:tailEnd type="none" w="med" len="med"/>
                    </a:lnT>
                  </a:tcPr>
                </a:tc>
                <a:tc>
                  <a:txBody>
                    <a:bodyPr/>
                    <a:lstStyle/>
                    <a:p>
                      <a:pPr indent="450215" algn="l">
                        <a:lnSpc>
                          <a:spcPct val="150000"/>
                        </a:lnSpc>
                        <a:spcBef>
                          <a:spcPts val="600"/>
                        </a:spcBef>
                        <a:spcAft>
                          <a:spcPts val="600"/>
                        </a:spcAft>
                      </a:pPr>
                      <a:r>
                        <a:rPr lang="pt-BR" sz="1000" b="1" dirty="0">
                          <a:solidFill>
                            <a:srgbClr val="000000"/>
                          </a:solidFill>
                          <a:effectLst/>
                        </a:rPr>
                        <a:t>Rating</a:t>
                      </a:r>
                      <a:endParaRPr lang="pt-BR" sz="1200" dirty="0">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51808850"/>
                  </a:ext>
                </a:extLst>
              </a:tr>
              <a:tr h="323850">
                <a:tc>
                  <a:txBody>
                    <a:bodyPr/>
                    <a:lstStyle/>
                    <a:p>
                      <a:pPr indent="450215" algn="l">
                        <a:lnSpc>
                          <a:spcPct val="150000"/>
                        </a:lnSpc>
                        <a:spcBef>
                          <a:spcPts val="600"/>
                        </a:spcBef>
                        <a:spcAft>
                          <a:spcPts val="600"/>
                        </a:spcAft>
                      </a:pPr>
                      <a:r>
                        <a:rPr lang="pt-BR" sz="1000">
                          <a:solidFill>
                            <a:srgbClr val="000000"/>
                          </a:solidFill>
                          <a:effectLst/>
                        </a:rPr>
                        <a:t>Brooklyn</a:t>
                      </a:r>
                      <a:endParaRPr lang="pt-BR" sz="1200">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chemeClr val="tx1"/>
                      </a:solidFill>
                      <a:prstDash val="solid"/>
                      <a:round/>
                      <a:headEnd type="none" w="med" len="med"/>
                      <a:tailEnd type="none" w="med" len="med"/>
                    </a:lnL>
                  </a:tcPr>
                </a:tc>
                <a:tc>
                  <a:txBody>
                    <a:bodyPr/>
                    <a:lstStyle/>
                    <a:p>
                      <a:pPr indent="450215" algn="l">
                        <a:lnSpc>
                          <a:spcPct val="150000"/>
                        </a:lnSpc>
                        <a:spcBef>
                          <a:spcPts val="600"/>
                        </a:spcBef>
                        <a:spcAft>
                          <a:spcPts val="600"/>
                        </a:spcAft>
                      </a:pPr>
                      <a:r>
                        <a:rPr lang="pt-BR" sz="1000">
                          <a:solidFill>
                            <a:srgbClr val="000000"/>
                          </a:solidFill>
                          <a:effectLst/>
                        </a:rPr>
                        <a:t>Kensington</a:t>
                      </a:r>
                      <a:endParaRPr lang="pt-BR" sz="1200">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indent="450215" algn="l">
                        <a:lnSpc>
                          <a:spcPct val="150000"/>
                        </a:lnSpc>
                        <a:spcBef>
                          <a:spcPts val="600"/>
                        </a:spcBef>
                        <a:spcAft>
                          <a:spcPts val="600"/>
                        </a:spcAft>
                      </a:pPr>
                      <a:r>
                        <a:rPr lang="pt-BR" sz="1000">
                          <a:solidFill>
                            <a:srgbClr val="000000"/>
                          </a:solidFill>
                          <a:effectLst/>
                        </a:rPr>
                        <a:t>40.642.382</a:t>
                      </a:r>
                      <a:endParaRPr lang="pt-BR" sz="1200">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indent="450215" algn="l">
                        <a:lnSpc>
                          <a:spcPct val="150000"/>
                        </a:lnSpc>
                        <a:spcBef>
                          <a:spcPts val="600"/>
                        </a:spcBef>
                        <a:spcAft>
                          <a:spcPts val="600"/>
                        </a:spcAft>
                      </a:pPr>
                      <a:r>
                        <a:rPr lang="pt-BR" sz="1000">
                          <a:solidFill>
                            <a:srgbClr val="000000"/>
                          </a:solidFill>
                          <a:effectLst/>
                        </a:rPr>
                        <a:t>-73.980.421</a:t>
                      </a:r>
                      <a:endParaRPr lang="pt-BR" sz="1200">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indent="450215" algn="l">
                        <a:lnSpc>
                          <a:spcPct val="150000"/>
                        </a:lnSpc>
                        <a:spcBef>
                          <a:spcPts val="600"/>
                        </a:spcBef>
                        <a:spcAft>
                          <a:spcPts val="600"/>
                        </a:spcAft>
                      </a:pPr>
                      <a:r>
                        <a:rPr lang="pt-BR" sz="1000">
                          <a:solidFill>
                            <a:srgbClr val="000000"/>
                          </a:solidFill>
                          <a:effectLst/>
                        </a:rPr>
                        <a:t>7.9</a:t>
                      </a:r>
                      <a:endParaRPr lang="pt-BR" sz="1200">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89332395"/>
                  </a:ext>
                </a:extLst>
              </a:tr>
              <a:tr h="323850">
                <a:tc>
                  <a:txBody>
                    <a:bodyPr/>
                    <a:lstStyle/>
                    <a:p>
                      <a:pPr indent="450215" algn="l">
                        <a:lnSpc>
                          <a:spcPct val="150000"/>
                        </a:lnSpc>
                        <a:spcBef>
                          <a:spcPts val="600"/>
                        </a:spcBef>
                        <a:spcAft>
                          <a:spcPts val="600"/>
                        </a:spcAft>
                      </a:pPr>
                      <a:r>
                        <a:rPr lang="pt-BR" sz="1000">
                          <a:solidFill>
                            <a:srgbClr val="000000"/>
                          </a:solidFill>
                          <a:effectLst/>
                        </a:rPr>
                        <a:t>Brooklyn</a:t>
                      </a:r>
                      <a:endParaRPr lang="pt-BR" sz="1200">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chemeClr val="tx1"/>
                      </a:solidFill>
                      <a:prstDash val="solid"/>
                      <a:round/>
                      <a:headEnd type="none" w="med" len="med"/>
                      <a:tailEnd type="none" w="med" len="med"/>
                    </a:lnL>
                  </a:tcPr>
                </a:tc>
                <a:tc>
                  <a:txBody>
                    <a:bodyPr/>
                    <a:lstStyle/>
                    <a:p>
                      <a:pPr indent="450215" algn="l">
                        <a:lnSpc>
                          <a:spcPct val="150000"/>
                        </a:lnSpc>
                        <a:spcBef>
                          <a:spcPts val="600"/>
                        </a:spcBef>
                        <a:spcAft>
                          <a:spcPts val="600"/>
                        </a:spcAft>
                      </a:pPr>
                      <a:r>
                        <a:rPr lang="pt-BR" sz="1000">
                          <a:solidFill>
                            <a:srgbClr val="000000"/>
                          </a:solidFill>
                          <a:effectLst/>
                        </a:rPr>
                        <a:t>Prospect Heights</a:t>
                      </a:r>
                      <a:endParaRPr lang="pt-BR" sz="1200">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indent="450215" algn="l">
                        <a:lnSpc>
                          <a:spcPct val="150000"/>
                        </a:lnSpc>
                        <a:spcBef>
                          <a:spcPts val="600"/>
                        </a:spcBef>
                        <a:spcAft>
                          <a:spcPts val="600"/>
                        </a:spcAft>
                      </a:pPr>
                      <a:r>
                        <a:rPr lang="pt-BR" sz="1000">
                          <a:solidFill>
                            <a:srgbClr val="000000"/>
                          </a:solidFill>
                          <a:effectLst/>
                        </a:rPr>
                        <a:t>40.676.822</a:t>
                      </a:r>
                      <a:endParaRPr lang="pt-BR" sz="1200">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indent="450215" algn="l">
                        <a:lnSpc>
                          <a:spcPct val="150000"/>
                        </a:lnSpc>
                        <a:spcBef>
                          <a:spcPts val="600"/>
                        </a:spcBef>
                        <a:spcAft>
                          <a:spcPts val="600"/>
                        </a:spcAft>
                      </a:pPr>
                      <a:r>
                        <a:rPr lang="pt-BR" sz="1000">
                          <a:solidFill>
                            <a:srgbClr val="000000"/>
                          </a:solidFill>
                          <a:effectLst/>
                        </a:rPr>
                        <a:t>-73.964.859</a:t>
                      </a:r>
                      <a:endParaRPr lang="pt-BR" sz="1200">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indent="450215" algn="l">
                        <a:lnSpc>
                          <a:spcPct val="150000"/>
                        </a:lnSpc>
                        <a:spcBef>
                          <a:spcPts val="600"/>
                        </a:spcBef>
                        <a:spcAft>
                          <a:spcPts val="600"/>
                        </a:spcAft>
                      </a:pPr>
                      <a:r>
                        <a:rPr lang="pt-BR" sz="1000">
                          <a:solidFill>
                            <a:srgbClr val="000000"/>
                          </a:solidFill>
                          <a:effectLst/>
                        </a:rPr>
                        <a:t>8.1</a:t>
                      </a:r>
                      <a:endParaRPr lang="pt-BR" sz="1200">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42913921"/>
                  </a:ext>
                </a:extLst>
              </a:tr>
              <a:tr h="323850">
                <a:tc>
                  <a:txBody>
                    <a:bodyPr/>
                    <a:lstStyle/>
                    <a:p>
                      <a:pPr indent="450215" algn="l">
                        <a:lnSpc>
                          <a:spcPct val="150000"/>
                        </a:lnSpc>
                        <a:spcBef>
                          <a:spcPts val="600"/>
                        </a:spcBef>
                        <a:spcAft>
                          <a:spcPts val="600"/>
                        </a:spcAft>
                      </a:pPr>
                      <a:r>
                        <a:rPr lang="pt-BR" sz="1000">
                          <a:solidFill>
                            <a:srgbClr val="000000"/>
                          </a:solidFill>
                          <a:effectLst/>
                        </a:rPr>
                        <a:t>Brooklyn</a:t>
                      </a:r>
                      <a:endParaRPr lang="pt-BR" sz="1200">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chemeClr val="tx1"/>
                      </a:solidFill>
                      <a:prstDash val="solid"/>
                      <a:round/>
                      <a:headEnd type="none" w="med" len="med"/>
                      <a:tailEnd type="none" w="med" len="med"/>
                    </a:lnL>
                  </a:tcPr>
                </a:tc>
                <a:tc>
                  <a:txBody>
                    <a:bodyPr/>
                    <a:lstStyle/>
                    <a:p>
                      <a:pPr indent="450215" algn="l">
                        <a:lnSpc>
                          <a:spcPct val="150000"/>
                        </a:lnSpc>
                        <a:spcBef>
                          <a:spcPts val="600"/>
                        </a:spcBef>
                        <a:spcAft>
                          <a:spcPts val="600"/>
                        </a:spcAft>
                      </a:pPr>
                      <a:r>
                        <a:rPr lang="pt-BR" sz="1000">
                          <a:solidFill>
                            <a:srgbClr val="000000"/>
                          </a:solidFill>
                          <a:effectLst/>
                        </a:rPr>
                        <a:t>Williamsburg</a:t>
                      </a:r>
                      <a:endParaRPr lang="pt-BR" sz="1200">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indent="450215" algn="l">
                        <a:lnSpc>
                          <a:spcPct val="150000"/>
                        </a:lnSpc>
                        <a:spcBef>
                          <a:spcPts val="600"/>
                        </a:spcBef>
                        <a:spcAft>
                          <a:spcPts val="600"/>
                        </a:spcAft>
                      </a:pPr>
                      <a:r>
                        <a:rPr lang="pt-BR" sz="1000">
                          <a:solidFill>
                            <a:srgbClr val="000000"/>
                          </a:solidFill>
                          <a:effectLst/>
                        </a:rPr>
                        <a:t>40.707.144</a:t>
                      </a:r>
                      <a:endParaRPr lang="pt-BR" sz="1200">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indent="450215" algn="l">
                        <a:lnSpc>
                          <a:spcPct val="150000"/>
                        </a:lnSpc>
                        <a:spcBef>
                          <a:spcPts val="600"/>
                        </a:spcBef>
                        <a:spcAft>
                          <a:spcPts val="600"/>
                        </a:spcAft>
                      </a:pPr>
                      <a:r>
                        <a:rPr lang="pt-BR" sz="1000">
                          <a:solidFill>
                            <a:srgbClr val="000000"/>
                          </a:solidFill>
                          <a:effectLst/>
                        </a:rPr>
                        <a:t>-73.958.115</a:t>
                      </a:r>
                      <a:endParaRPr lang="pt-BR" sz="1200">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indent="450215" algn="l">
                        <a:lnSpc>
                          <a:spcPct val="150000"/>
                        </a:lnSpc>
                        <a:spcBef>
                          <a:spcPts val="600"/>
                        </a:spcBef>
                        <a:spcAft>
                          <a:spcPts val="600"/>
                        </a:spcAft>
                      </a:pPr>
                      <a:r>
                        <a:rPr lang="pt-BR" sz="1000">
                          <a:solidFill>
                            <a:srgbClr val="000000"/>
                          </a:solidFill>
                          <a:effectLst/>
                        </a:rPr>
                        <a:t>8.2</a:t>
                      </a:r>
                      <a:endParaRPr lang="pt-BR" sz="1200">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09135567"/>
                  </a:ext>
                </a:extLst>
              </a:tr>
              <a:tr h="323850">
                <a:tc>
                  <a:txBody>
                    <a:bodyPr/>
                    <a:lstStyle/>
                    <a:p>
                      <a:pPr indent="450215" algn="l">
                        <a:lnSpc>
                          <a:spcPct val="150000"/>
                        </a:lnSpc>
                        <a:spcBef>
                          <a:spcPts val="600"/>
                        </a:spcBef>
                        <a:spcAft>
                          <a:spcPts val="600"/>
                        </a:spcAft>
                      </a:pPr>
                      <a:r>
                        <a:rPr lang="pt-BR" sz="1000">
                          <a:solidFill>
                            <a:srgbClr val="000000"/>
                          </a:solidFill>
                          <a:effectLst/>
                        </a:rPr>
                        <a:t>Brooklyn</a:t>
                      </a:r>
                      <a:endParaRPr lang="pt-BR" sz="1200">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chemeClr val="tx1"/>
                      </a:solidFill>
                      <a:prstDash val="solid"/>
                      <a:round/>
                      <a:headEnd type="none" w="med" len="med"/>
                      <a:tailEnd type="none" w="med" len="med"/>
                    </a:lnL>
                  </a:tcPr>
                </a:tc>
                <a:tc>
                  <a:txBody>
                    <a:bodyPr/>
                    <a:lstStyle/>
                    <a:p>
                      <a:pPr indent="450215" algn="l">
                        <a:lnSpc>
                          <a:spcPct val="150000"/>
                        </a:lnSpc>
                        <a:spcBef>
                          <a:spcPts val="600"/>
                        </a:spcBef>
                        <a:spcAft>
                          <a:spcPts val="600"/>
                        </a:spcAft>
                      </a:pPr>
                      <a:r>
                        <a:rPr lang="pt-BR" sz="1000">
                          <a:solidFill>
                            <a:srgbClr val="000000"/>
                          </a:solidFill>
                          <a:effectLst/>
                        </a:rPr>
                        <a:t>Bedford Stuyvesant</a:t>
                      </a:r>
                      <a:endParaRPr lang="pt-BR" sz="1200">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indent="450215" algn="l">
                        <a:lnSpc>
                          <a:spcPct val="150000"/>
                        </a:lnSpc>
                        <a:spcBef>
                          <a:spcPts val="600"/>
                        </a:spcBef>
                        <a:spcAft>
                          <a:spcPts val="600"/>
                        </a:spcAft>
                      </a:pPr>
                      <a:r>
                        <a:rPr lang="pt-BR" sz="1000">
                          <a:solidFill>
                            <a:srgbClr val="000000"/>
                          </a:solidFill>
                          <a:effectLst/>
                        </a:rPr>
                        <a:t>40.687.232</a:t>
                      </a:r>
                      <a:endParaRPr lang="pt-BR" sz="1200">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indent="450215" algn="l">
                        <a:lnSpc>
                          <a:spcPct val="150000"/>
                        </a:lnSpc>
                        <a:spcBef>
                          <a:spcPts val="600"/>
                        </a:spcBef>
                        <a:spcAft>
                          <a:spcPts val="600"/>
                        </a:spcAft>
                      </a:pPr>
                      <a:r>
                        <a:rPr lang="pt-BR" sz="1000">
                          <a:solidFill>
                            <a:srgbClr val="000000"/>
                          </a:solidFill>
                          <a:effectLst/>
                        </a:rPr>
                        <a:t>-73.941.785</a:t>
                      </a:r>
                      <a:endParaRPr lang="pt-BR" sz="1200">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indent="450215" algn="l">
                        <a:lnSpc>
                          <a:spcPct val="150000"/>
                        </a:lnSpc>
                        <a:spcBef>
                          <a:spcPts val="600"/>
                        </a:spcBef>
                        <a:spcAft>
                          <a:spcPts val="600"/>
                        </a:spcAft>
                      </a:pPr>
                      <a:r>
                        <a:rPr lang="pt-BR" sz="1000">
                          <a:solidFill>
                            <a:srgbClr val="000000"/>
                          </a:solidFill>
                          <a:effectLst/>
                        </a:rPr>
                        <a:t>8.2</a:t>
                      </a:r>
                      <a:endParaRPr lang="pt-BR" sz="1200">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45264887"/>
                  </a:ext>
                </a:extLst>
              </a:tr>
              <a:tr h="323850">
                <a:tc>
                  <a:txBody>
                    <a:bodyPr/>
                    <a:lstStyle/>
                    <a:p>
                      <a:pPr indent="450215" algn="l">
                        <a:lnSpc>
                          <a:spcPct val="150000"/>
                        </a:lnSpc>
                        <a:spcBef>
                          <a:spcPts val="600"/>
                        </a:spcBef>
                        <a:spcAft>
                          <a:spcPts val="600"/>
                        </a:spcAft>
                      </a:pPr>
                      <a:r>
                        <a:rPr lang="pt-BR" sz="1000">
                          <a:solidFill>
                            <a:srgbClr val="000000"/>
                          </a:solidFill>
                          <a:effectLst/>
                        </a:rPr>
                        <a:t>Brooklyn</a:t>
                      </a:r>
                      <a:endParaRPr lang="pt-BR" sz="1200">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chemeClr val="tx1"/>
                      </a:solidFill>
                      <a:prstDash val="solid"/>
                      <a:round/>
                      <a:headEnd type="none" w="med" len="med"/>
                      <a:tailEnd type="none" w="med" len="med"/>
                    </a:lnL>
                  </a:tcPr>
                </a:tc>
                <a:tc>
                  <a:txBody>
                    <a:bodyPr/>
                    <a:lstStyle/>
                    <a:p>
                      <a:pPr indent="450215" algn="l">
                        <a:lnSpc>
                          <a:spcPct val="150000"/>
                        </a:lnSpc>
                        <a:spcBef>
                          <a:spcPts val="600"/>
                        </a:spcBef>
                        <a:spcAft>
                          <a:spcPts val="600"/>
                        </a:spcAft>
                      </a:pPr>
                      <a:r>
                        <a:rPr lang="pt-BR" sz="1000">
                          <a:solidFill>
                            <a:srgbClr val="000000"/>
                          </a:solidFill>
                          <a:effectLst/>
                        </a:rPr>
                        <a:t>Brooklyn Heights</a:t>
                      </a:r>
                      <a:endParaRPr lang="pt-BR" sz="1200">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indent="450215" algn="l">
                        <a:lnSpc>
                          <a:spcPct val="150000"/>
                        </a:lnSpc>
                        <a:spcBef>
                          <a:spcPts val="600"/>
                        </a:spcBef>
                        <a:spcAft>
                          <a:spcPts val="600"/>
                        </a:spcAft>
                      </a:pPr>
                      <a:r>
                        <a:rPr lang="pt-BR" sz="1000">
                          <a:solidFill>
                            <a:srgbClr val="000000"/>
                          </a:solidFill>
                          <a:effectLst/>
                        </a:rPr>
                        <a:t>40.695.864</a:t>
                      </a:r>
                      <a:endParaRPr lang="pt-BR" sz="1200">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indent="450215" algn="l">
                        <a:lnSpc>
                          <a:spcPct val="150000"/>
                        </a:lnSpc>
                        <a:spcBef>
                          <a:spcPts val="600"/>
                        </a:spcBef>
                        <a:spcAft>
                          <a:spcPts val="600"/>
                        </a:spcAft>
                      </a:pPr>
                      <a:r>
                        <a:rPr lang="pt-BR" sz="1000">
                          <a:solidFill>
                            <a:srgbClr val="000000"/>
                          </a:solidFill>
                          <a:effectLst/>
                        </a:rPr>
                        <a:t>-73.993.782</a:t>
                      </a:r>
                      <a:endParaRPr lang="pt-BR" sz="1200">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indent="450215" algn="l">
                        <a:lnSpc>
                          <a:spcPct val="150000"/>
                        </a:lnSpc>
                        <a:spcBef>
                          <a:spcPts val="600"/>
                        </a:spcBef>
                        <a:spcAft>
                          <a:spcPts val="600"/>
                        </a:spcAft>
                      </a:pPr>
                      <a:r>
                        <a:rPr lang="pt-BR" sz="1000">
                          <a:solidFill>
                            <a:srgbClr val="000000"/>
                          </a:solidFill>
                          <a:effectLst/>
                        </a:rPr>
                        <a:t>8.1</a:t>
                      </a:r>
                      <a:endParaRPr lang="pt-BR" sz="1200">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13775927"/>
                  </a:ext>
                </a:extLst>
              </a:tr>
              <a:tr h="323850">
                <a:tc>
                  <a:txBody>
                    <a:bodyPr/>
                    <a:lstStyle/>
                    <a:p>
                      <a:pPr indent="450215" algn="l">
                        <a:lnSpc>
                          <a:spcPct val="150000"/>
                        </a:lnSpc>
                        <a:spcBef>
                          <a:spcPts val="600"/>
                        </a:spcBef>
                        <a:spcAft>
                          <a:spcPts val="600"/>
                        </a:spcAft>
                      </a:pPr>
                      <a:r>
                        <a:rPr lang="pt-BR" sz="1000">
                          <a:solidFill>
                            <a:srgbClr val="000000"/>
                          </a:solidFill>
                          <a:effectLst/>
                        </a:rPr>
                        <a:t>Brooklyn</a:t>
                      </a:r>
                      <a:endParaRPr lang="pt-BR" sz="1200">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chemeClr val="tx1"/>
                      </a:solidFill>
                      <a:prstDash val="solid"/>
                      <a:round/>
                      <a:headEnd type="none" w="med" len="med"/>
                      <a:tailEnd type="none" w="med" len="med"/>
                    </a:lnL>
                  </a:tcPr>
                </a:tc>
                <a:tc>
                  <a:txBody>
                    <a:bodyPr/>
                    <a:lstStyle/>
                    <a:p>
                      <a:pPr indent="450215" algn="l">
                        <a:lnSpc>
                          <a:spcPct val="150000"/>
                        </a:lnSpc>
                        <a:spcBef>
                          <a:spcPts val="600"/>
                        </a:spcBef>
                        <a:spcAft>
                          <a:spcPts val="600"/>
                        </a:spcAft>
                      </a:pPr>
                      <a:r>
                        <a:rPr lang="pt-BR" sz="1000">
                          <a:solidFill>
                            <a:srgbClr val="000000"/>
                          </a:solidFill>
                          <a:effectLst/>
                        </a:rPr>
                        <a:t>Cobble Hill</a:t>
                      </a:r>
                      <a:endParaRPr lang="pt-BR" sz="1200">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indent="450215" algn="l">
                        <a:lnSpc>
                          <a:spcPct val="150000"/>
                        </a:lnSpc>
                        <a:spcBef>
                          <a:spcPts val="600"/>
                        </a:spcBef>
                        <a:spcAft>
                          <a:spcPts val="600"/>
                        </a:spcAft>
                      </a:pPr>
                      <a:r>
                        <a:rPr lang="pt-BR" sz="1000">
                          <a:solidFill>
                            <a:srgbClr val="000000"/>
                          </a:solidFill>
                          <a:effectLst/>
                        </a:rPr>
                        <a:t>40.687.920</a:t>
                      </a:r>
                      <a:endParaRPr lang="pt-BR" sz="1200">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indent="450215" algn="l">
                        <a:lnSpc>
                          <a:spcPct val="150000"/>
                        </a:lnSpc>
                        <a:spcBef>
                          <a:spcPts val="600"/>
                        </a:spcBef>
                        <a:spcAft>
                          <a:spcPts val="600"/>
                        </a:spcAft>
                      </a:pPr>
                      <a:r>
                        <a:rPr lang="pt-BR" sz="1000">
                          <a:solidFill>
                            <a:srgbClr val="000000"/>
                          </a:solidFill>
                          <a:effectLst/>
                        </a:rPr>
                        <a:t>-73.998.561</a:t>
                      </a:r>
                      <a:endParaRPr lang="pt-BR" sz="1200">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indent="450215" algn="l">
                        <a:lnSpc>
                          <a:spcPct val="150000"/>
                        </a:lnSpc>
                        <a:spcBef>
                          <a:spcPts val="600"/>
                        </a:spcBef>
                        <a:spcAft>
                          <a:spcPts val="600"/>
                        </a:spcAft>
                      </a:pPr>
                      <a:r>
                        <a:rPr lang="pt-BR" sz="1000">
                          <a:solidFill>
                            <a:srgbClr val="000000"/>
                          </a:solidFill>
                          <a:effectLst/>
                        </a:rPr>
                        <a:t>9.1</a:t>
                      </a:r>
                      <a:endParaRPr lang="pt-BR" sz="1200">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42916677"/>
                  </a:ext>
                </a:extLst>
              </a:tr>
              <a:tr h="323850">
                <a:tc>
                  <a:txBody>
                    <a:bodyPr/>
                    <a:lstStyle/>
                    <a:p>
                      <a:pPr indent="450215" algn="l">
                        <a:lnSpc>
                          <a:spcPct val="150000"/>
                        </a:lnSpc>
                        <a:spcBef>
                          <a:spcPts val="600"/>
                        </a:spcBef>
                        <a:spcAft>
                          <a:spcPts val="600"/>
                        </a:spcAft>
                      </a:pPr>
                      <a:r>
                        <a:rPr lang="pt-BR" sz="1000">
                          <a:solidFill>
                            <a:srgbClr val="000000"/>
                          </a:solidFill>
                          <a:effectLst/>
                        </a:rPr>
                        <a:t>Brooklyn</a:t>
                      </a:r>
                      <a:endParaRPr lang="pt-BR" sz="1200">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indent="450215" algn="l">
                        <a:lnSpc>
                          <a:spcPct val="150000"/>
                        </a:lnSpc>
                        <a:spcBef>
                          <a:spcPts val="600"/>
                        </a:spcBef>
                        <a:spcAft>
                          <a:spcPts val="600"/>
                        </a:spcAft>
                      </a:pPr>
                      <a:r>
                        <a:rPr lang="pt-BR" sz="1000">
                          <a:solidFill>
                            <a:srgbClr val="000000"/>
                          </a:solidFill>
                          <a:effectLst/>
                        </a:rPr>
                        <a:t>Carroll Gardens</a:t>
                      </a:r>
                      <a:endParaRPr lang="pt-BR" sz="1200">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lnB w="12700" cap="flat" cmpd="sng" algn="ctr">
                      <a:solidFill>
                        <a:schemeClr val="tx1"/>
                      </a:solidFill>
                      <a:prstDash val="solid"/>
                      <a:round/>
                      <a:headEnd type="none" w="med" len="med"/>
                      <a:tailEnd type="none" w="med" len="med"/>
                    </a:lnB>
                  </a:tcPr>
                </a:tc>
                <a:tc>
                  <a:txBody>
                    <a:bodyPr/>
                    <a:lstStyle/>
                    <a:p>
                      <a:pPr indent="450215" algn="l">
                        <a:lnSpc>
                          <a:spcPct val="150000"/>
                        </a:lnSpc>
                        <a:spcBef>
                          <a:spcPts val="600"/>
                        </a:spcBef>
                        <a:spcAft>
                          <a:spcPts val="600"/>
                        </a:spcAft>
                      </a:pPr>
                      <a:r>
                        <a:rPr lang="pt-BR" sz="1000">
                          <a:solidFill>
                            <a:srgbClr val="000000"/>
                          </a:solidFill>
                          <a:effectLst/>
                        </a:rPr>
                        <a:t>40.680.540</a:t>
                      </a:r>
                      <a:endParaRPr lang="pt-BR" sz="1200">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lnB w="12700" cap="flat" cmpd="sng" algn="ctr">
                      <a:solidFill>
                        <a:schemeClr val="tx1"/>
                      </a:solidFill>
                      <a:prstDash val="solid"/>
                      <a:round/>
                      <a:headEnd type="none" w="med" len="med"/>
                      <a:tailEnd type="none" w="med" len="med"/>
                    </a:lnB>
                  </a:tcPr>
                </a:tc>
                <a:tc>
                  <a:txBody>
                    <a:bodyPr/>
                    <a:lstStyle/>
                    <a:p>
                      <a:pPr indent="450215" algn="l">
                        <a:lnSpc>
                          <a:spcPct val="150000"/>
                        </a:lnSpc>
                        <a:spcBef>
                          <a:spcPts val="600"/>
                        </a:spcBef>
                        <a:spcAft>
                          <a:spcPts val="600"/>
                        </a:spcAft>
                      </a:pPr>
                      <a:r>
                        <a:rPr lang="pt-BR" sz="1000">
                          <a:solidFill>
                            <a:srgbClr val="000000"/>
                          </a:solidFill>
                          <a:effectLst/>
                        </a:rPr>
                        <a:t>-73.994.654</a:t>
                      </a:r>
                      <a:endParaRPr lang="pt-BR" sz="1200">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lnB w="12700" cap="flat" cmpd="sng" algn="ctr">
                      <a:solidFill>
                        <a:schemeClr val="tx1"/>
                      </a:solidFill>
                      <a:prstDash val="solid"/>
                      <a:round/>
                      <a:headEnd type="none" w="med" len="med"/>
                      <a:tailEnd type="none" w="med" len="med"/>
                    </a:lnB>
                  </a:tcPr>
                </a:tc>
                <a:tc>
                  <a:txBody>
                    <a:bodyPr/>
                    <a:lstStyle/>
                    <a:p>
                      <a:pPr indent="450215" algn="l">
                        <a:lnSpc>
                          <a:spcPct val="150000"/>
                        </a:lnSpc>
                        <a:spcBef>
                          <a:spcPts val="600"/>
                        </a:spcBef>
                        <a:spcAft>
                          <a:spcPts val="600"/>
                        </a:spcAft>
                      </a:pPr>
                      <a:r>
                        <a:rPr lang="pt-BR" sz="1000" dirty="0">
                          <a:solidFill>
                            <a:srgbClr val="000000"/>
                          </a:solidFill>
                          <a:effectLst/>
                        </a:rPr>
                        <a:t>7.8</a:t>
                      </a:r>
                      <a:endParaRPr lang="pt-BR" sz="1200" dirty="0">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6715265"/>
                  </a:ext>
                </a:extLst>
              </a:tr>
            </a:tbl>
          </a:graphicData>
        </a:graphic>
      </p:graphicFrame>
      <p:pic>
        <p:nvPicPr>
          <p:cNvPr id="11" name="Imagem 10">
            <a:extLst>
              <a:ext uri="{FF2B5EF4-FFF2-40B4-BE49-F238E27FC236}">
                <a16:creationId xmlns:a16="http://schemas.microsoft.com/office/drawing/2014/main" id="{78E2B47F-981C-4766-A981-877CE08C2936}"/>
              </a:ext>
            </a:extLst>
          </p:cNvPr>
          <p:cNvPicPr/>
          <p:nvPr/>
        </p:nvPicPr>
        <p:blipFill>
          <a:blip r:embed="rId3"/>
          <a:stretch>
            <a:fillRect/>
          </a:stretch>
        </p:blipFill>
        <p:spPr>
          <a:xfrm>
            <a:off x="6849674" y="3106111"/>
            <a:ext cx="4326326" cy="2590800"/>
          </a:xfrm>
          <a:prstGeom prst="rect">
            <a:avLst/>
          </a:prstGeom>
          <a:ln>
            <a:solidFill>
              <a:schemeClr val="tx1"/>
            </a:solidFill>
          </a:ln>
        </p:spPr>
      </p:pic>
    </p:spTree>
    <p:extLst>
      <p:ext uri="{BB962C8B-B14F-4D97-AF65-F5344CB8AC3E}">
        <p14:creationId xmlns:p14="http://schemas.microsoft.com/office/powerpoint/2010/main" val="939994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alpha val="64000"/>
          </a:schemeClr>
        </a:solidFill>
        <a:effectLst/>
      </p:bgPr>
    </p:bg>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3EA71089-B106-4B6C-B134-77B3D9A5F1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CaixaDeTexto 11">
            <a:extLst>
              <a:ext uri="{FF2B5EF4-FFF2-40B4-BE49-F238E27FC236}">
                <a16:creationId xmlns:a16="http://schemas.microsoft.com/office/drawing/2014/main" id="{8322C9E2-6114-4D2B-8AFA-7538F9D25FF3}"/>
              </a:ext>
            </a:extLst>
          </p:cNvPr>
          <p:cNvSpPr txBox="1"/>
          <p:nvPr/>
        </p:nvSpPr>
        <p:spPr>
          <a:xfrm>
            <a:off x="368546" y="699530"/>
            <a:ext cx="6121130" cy="738664"/>
          </a:xfrm>
          <a:prstGeom prst="rect">
            <a:avLst/>
          </a:prstGeom>
          <a:noFill/>
        </p:spPr>
        <p:txBody>
          <a:bodyPr wrap="square" lIns="0" tIns="0" rIns="0" bIns="0" rtlCol="0">
            <a:spAutoFit/>
          </a:bodyPr>
          <a:lstStyle/>
          <a:p>
            <a:pPr marL="0" lvl="1" defTabSz="914415">
              <a:defRPr/>
            </a:pPr>
            <a:r>
              <a:rPr lang="pt-BR" sz="2400" b="1" kern="0" dirty="0" err="1">
                <a:solidFill>
                  <a:schemeClr val="bg1"/>
                </a:solidFill>
                <a:latin typeface="Trebuchet MS" panose="020B0603020202020204" pitchFamily="34" charset="0"/>
              </a:rPr>
              <a:t>Results</a:t>
            </a:r>
            <a:endParaRPr lang="pt-BR" sz="2400" b="1" kern="0" dirty="0">
              <a:solidFill>
                <a:schemeClr val="bg1"/>
              </a:solidFill>
              <a:latin typeface="Trebuchet MS" panose="020B0603020202020204" pitchFamily="34" charset="0"/>
            </a:endParaRPr>
          </a:p>
          <a:p>
            <a:pPr marL="0" lvl="1" defTabSz="914415">
              <a:defRPr/>
            </a:pPr>
            <a:r>
              <a:rPr lang="pt-BR" sz="2400" b="1" kern="0" dirty="0">
                <a:solidFill>
                  <a:srgbClr val="FFFF00"/>
                </a:solidFill>
              </a:rPr>
              <a:t>—</a:t>
            </a:r>
            <a:endParaRPr lang="pt-BR" sz="1800" b="1" kern="0" dirty="0">
              <a:solidFill>
                <a:srgbClr val="FFFF00"/>
              </a:solidFill>
            </a:endParaRPr>
          </a:p>
        </p:txBody>
      </p:sp>
      <p:sp>
        <p:nvSpPr>
          <p:cNvPr id="15" name="Espaço Reservado para Conteúdo 3">
            <a:extLst>
              <a:ext uri="{FF2B5EF4-FFF2-40B4-BE49-F238E27FC236}">
                <a16:creationId xmlns:a16="http://schemas.microsoft.com/office/drawing/2014/main" id="{6054F81A-8F89-43F2-A75B-276E64611AA8}"/>
              </a:ext>
            </a:extLst>
          </p:cNvPr>
          <p:cNvSpPr txBox="1">
            <a:spLocks/>
          </p:cNvSpPr>
          <p:nvPr/>
        </p:nvSpPr>
        <p:spPr>
          <a:xfrm>
            <a:off x="360003" y="1799655"/>
            <a:ext cx="11178854" cy="2142574"/>
          </a:xfrm>
          <a:prstGeom prst="rect">
            <a:avLst/>
          </a:prstGeom>
        </p:spPr>
        <p:txBody>
          <a:bodyPr wrap="square" lIns="0" tIns="0" rIns="0" bIns="0">
            <a:spAutoFit/>
          </a:bodyPr>
          <a:lstStyle>
            <a:lvl1pPr marL="171490" indent="-171490" algn="l" defTabSz="685960" rtl="0" eaLnBrk="1" latinLnBrk="0" hangingPunct="1">
              <a:lnSpc>
                <a:spcPct val="90000"/>
              </a:lnSpc>
              <a:spcBef>
                <a:spcPts val="751"/>
              </a:spcBef>
              <a:buFont typeface="Arial"/>
              <a:buChar char="•"/>
              <a:defRPr sz="2101" kern="1200">
                <a:solidFill>
                  <a:schemeClr val="tx1"/>
                </a:solidFill>
                <a:latin typeface="+mn-lt"/>
                <a:ea typeface="+mn-ea"/>
                <a:cs typeface="+mn-cs"/>
              </a:defRPr>
            </a:lvl1pPr>
            <a:lvl2pPr marL="514470" indent="-171490" algn="l" defTabSz="685960" rtl="0" eaLnBrk="1" latinLnBrk="0" hangingPunct="1">
              <a:lnSpc>
                <a:spcPct val="90000"/>
              </a:lnSpc>
              <a:spcBef>
                <a:spcPts val="375"/>
              </a:spcBef>
              <a:buFont typeface="Arial"/>
              <a:buChar char="•"/>
              <a:defRPr sz="1801" kern="1200">
                <a:solidFill>
                  <a:schemeClr val="tx1"/>
                </a:solidFill>
                <a:latin typeface="+mn-lt"/>
                <a:ea typeface="+mn-ea"/>
                <a:cs typeface="+mn-cs"/>
              </a:defRPr>
            </a:lvl2pPr>
            <a:lvl3pPr marL="857450" indent="-171490" algn="l" defTabSz="68596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429" indent="-171490" algn="l" defTabSz="68596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409" indent="-171490" algn="l" defTabSz="68596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6389" indent="-171490" algn="l" defTabSz="68596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9369" indent="-171490" algn="l" defTabSz="68596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2349" indent="-171490" algn="l" defTabSz="68596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5328" indent="-171490" algn="l" defTabSz="68596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algn="just" defTabSz="685971">
              <a:lnSpc>
                <a:spcPct val="150000"/>
              </a:lnSpc>
              <a:spcBef>
                <a:spcPts val="750"/>
              </a:spcBef>
              <a:defRPr/>
            </a:pPr>
            <a:r>
              <a:rPr lang="en-US" sz="1600" dirty="0">
                <a:solidFill>
                  <a:schemeClr val="bg1"/>
                </a:solidFill>
                <a:latin typeface="Trebuchet MS" panose="020B0603020202020204" pitchFamily="34" charset="0"/>
              </a:rPr>
              <a:t>Finally, the K-means algorithm was set to three clusters, that divided the data into three groups:</a:t>
            </a:r>
          </a:p>
          <a:p>
            <a:pPr lvl="1" algn="just" defTabSz="685971">
              <a:lnSpc>
                <a:spcPct val="150000"/>
              </a:lnSpc>
              <a:spcBef>
                <a:spcPts val="750"/>
              </a:spcBef>
              <a:defRPr/>
            </a:pPr>
            <a:r>
              <a:rPr lang="en-US" sz="1300" dirty="0">
                <a:solidFill>
                  <a:schemeClr val="bg1"/>
                </a:solidFill>
                <a:latin typeface="Trebuchet MS" panose="020B0603020202020204" pitchFamily="34" charset="0"/>
              </a:rPr>
              <a:t>Cluster 0: Mostly restaurants located in Brooklyn and Manhattan and that had the best ratings, from 7.9 to 9.3;</a:t>
            </a:r>
          </a:p>
          <a:p>
            <a:pPr lvl="1" algn="just" defTabSz="685971">
              <a:lnSpc>
                <a:spcPct val="150000"/>
              </a:lnSpc>
              <a:spcBef>
                <a:spcPts val="750"/>
              </a:spcBef>
              <a:defRPr/>
            </a:pPr>
            <a:r>
              <a:rPr lang="en-US" sz="1600" dirty="0">
                <a:solidFill>
                  <a:schemeClr val="bg1"/>
                </a:solidFill>
                <a:latin typeface="Trebuchet MS" panose="020B0603020202020204" pitchFamily="34" charset="0"/>
              </a:rPr>
              <a:t>Cluster 1: Restaurants with no rating, located basically in Queens;</a:t>
            </a:r>
          </a:p>
          <a:p>
            <a:pPr lvl="1" algn="just" defTabSz="685971">
              <a:lnSpc>
                <a:spcPct val="150000"/>
              </a:lnSpc>
              <a:spcBef>
                <a:spcPts val="750"/>
              </a:spcBef>
              <a:defRPr/>
            </a:pPr>
            <a:r>
              <a:rPr lang="en-US" sz="1600" dirty="0">
                <a:solidFill>
                  <a:schemeClr val="bg1"/>
                </a:solidFill>
                <a:latin typeface="Trebuchet MS" panose="020B0603020202020204" pitchFamily="34" charset="0"/>
              </a:rPr>
              <a:t>Cluster 2: Restaurants with ratings varying from 6.2 and 7.6, mostly located in Queens and Staten Island.</a:t>
            </a:r>
          </a:p>
          <a:p>
            <a:pPr algn="just" defTabSz="685971">
              <a:lnSpc>
                <a:spcPct val="150000"/>
              </a:lnSpc>
              <a:spcBef>
                <a:spcPts val="750"/>
              </a:spcBef>
              <a:defRPr/>
            </a:pPr>
            <a:endParaRPr lang="en-US" sz="1600" dirty="0">
              <a:solidFill>
                <a:schemeClr val="bg1"/>
              </a:solidFill>
              <a:latin typeface="Trebuchet MS" panose="020B0603020202020204" pitchFamily="34" charset="0"/>
            </a:endParaRPr>
          </a:p>
        </p:txBody>
      </p:sp>
      <p:sp>
        <p:nvSpPr>
          <p:cNvPr id="16" name="CaixaDeTexto 15">
            <a:extLst>
              <a:ext uri="{FF2B5EF4-FFF2-40B4-BE49-F238E27FC236}">
                <a16:creationId xmlns:a16="http://schemas.microsoft.com/office/drawing/2014/main" id="{695603C9-EBA7-485C-B534-7360F2546801}"/>
              </a:ext>
            </a:extLst>
          </p:cNvPr>
          <p:cNvSpPr txBox="1"/>
          <p:nvPr/>
        </p:nvSpPr>
        <p:spPr>
          <a:xfrm>
            <a:off x="359998" y="307511"/>
            <a:ext cx="6129678" cy="307777"/>
          </a:xfrm>
          <a:prstGeom prst="rect">
            <a:avLst/>
          </a:prstGeom>
          <a:noFill/>
        </p:spPr>
        <p:txBody>
          <a:bodyPr wrap="square" lIns="0" tIns="0" rIns="0" bIns="0" rtlCol="0">
            <a:spAutoFit/>
          </a:bodyPr>
          <a:lstStyle/>
          <a:p>
            <a:r>
              <a:rPr lang="pt-BR" sz="1000" dirty="0">
                <a:solidFill>
                  <a:schemeClr val="bg1"/>
                </a:solidFill>
                <a:latin typeface="Trebuchet MS" panose="020B0603020202020204" pitchFamily="34" charset="0"/>
              </a:rPr>
              <a:t>Evaluating Japanese restaurants in New York City using Python and Machine Learning</a:t>
            </a:r>
          </a:p>
          <a:p>
            <a:pPr marL="0" lvl="1" defTabSz="914415">
              <a:defRPr/>
            </a:pPr>
            <a:r>
              <a:rPr lang="pt-BR" sz="1000" b="1" kern="0" dirty="0">
                <a:solidFill>
                  <a:srgbClr val="FFFF00"/>
                </a:solidFill>
                <a:latin typeface="Trebuchet MS" panose="020B0603020202020204" pitchFamily="34" charset="0"/>
              </a:rPr>
              <a:t>—</a:t>
            </a:r>
          </a:p>
        </p:txBody>
      </p:sp>
    </p:spTree>
    <p:extLst>
      <p:ext uri="{BB962C8B-B14F-4D97-AF65-F5344CB8AC3E}">
        <p14:creationId xmlns:p14="http://schemas.microsoft.com/office/powerpoint/2010/main" val="2075533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alpha val="64000"/>
          </a:schemeClr>
        </a:solidFill>
        <a:effectLst/>
      </p:bgPr>
    </p:bg>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3EA71089-B106-4B6C-B134-77B3D9A5F1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CaixaDeTexto 11">
            <a:extLst>
              <a:ext uri="{FF2B5EF4-FFF2-40B4-BE49-F238E27FC236}">
                <a16:creationId xmlns:a16="http://schemas.microsoft.com/office/drawing/2014/main" id="{8322C9E2-6114-4D2B-8AFA-7538F9D25FF3}"/>
              </a:ext>
            </a:extLst>
          </p:cNvPr>
          <p:cNvSpPr txBox="1"/>
          <p:nvPr/>
        </p:nvSpPr>
        <p:spPr>
          <a:xfrm>
            <a:off x="368546" y="699530"/>
            <a:ext cx="6121130" cy="738664"/>
          </a:xfrm>
          <a:prstGeom prst="rect">
            <a:avLst/>
          </a:prstGeom>
          <a:noFill/>
        </p:spPr>
        <p:txBody>
          <a:bodyPr wrap="square" lIns="0" tIns="0" rIns="0" bIns="0" rtlCol="0">
            <a:spAutoFit/>
          </a:bodyPr>
          <a:lstStyle/>
          <a:p>
            <a:pPr marL="0" lvl="1" defTabSz="914415">
              <a:defRPr/>
            </a:pPr>
            <a:r>
              <a:rPr lang="pt-BR" sz="2400" b="1" kern="0" dirty="0" err="1">
                <a:solidFill>
                  <a:schemeClr val="bg1"/>
                </a:solidFill>
                <a:latin typeface="Trebuchet MS" panose="020B0603020202020204" pitchFamily="34" charset="0"/>
              </a:rPr>
              <a:t>Results</a:t>
            </a:r>
            <a:endParaRPr lang="pt-BR" sz="2400" b="1" kern="0" dirty="0">
              <a:solidFill>
                <a:schemeClr val="bg1"/>
              </a:solidFill>
              <a:latin typeface="Trebuchet MS" panose="020B0603020202020204" pitchFamily="34" charset="0"/>
            </a:endParaRPr>
          </a:p>
          <a:p>
            <a:pPr marL="0" lvl="1" defTabSz="914415">
              <a:defRPr/>
            </a:pPr>
            <a:r>
              <a:rPr lang="pt-BR" sz="2400" b="1" kern="0" dirty="0">
                <a:solidFill>
                  <a:srgbClr val="FFFF00"/>
                </a:solidFill>
              </a:rPr>
              <a:t>—</a:t>
            </a:r>
            <a:endParaRPr lang="pt-BR" sz="1800" b="1" kern="0" dirty="0">
              <a:solidFill>
                <a:srgbClr val="FFFF00"/>
              </a:solidFill>
            </a:endParaRPr>
          </a:p>
        </p:txBody>
      </p:sp>
      <p:sp>
        <p:nvSpPr>
          <p:cNvPr id="15" name="Espaço Reservado para Conteúdo 3">
            <a:extLst>
              <a:ext uri="{FF2B5EF4-FFF2-40B4-BE49-F238E27FC236}">
                <a16:creationId xmlns:a16="http://schemas.microsoft.com/office/drawing/2014/main" id="{6054F81A-8F89-43F2-A75B-276E64611AA8}"/>
              </a:ext>
            </a:extLst>
          </p:cNvPr>
          <p:cNvSpPr txBox="1">
            <a:spLocks/>
          </p:cNvSpPr>
          <p:nvPr/>
        </p:nvSpPr>
        <p:spPr>
          <a:xfrm>
            <a:off x="360003" y="1799655"/>
            <a:ext cx="11178854" cy="1165384"/>
          </a:xfrm>
          <a:prstGeom prst="rect">
            <a:avLst/>
          </a:prstGeom>
        </p:spPr>
        <p:txBody>
          <a:bodyPr wrap="square" lIns="0" tIns="0" rIns="0" bIns="0">
            <a:spAutoFit/>
          </a:bodyPr>
          <a:lstStyle>
            <a:lvl1pPr marL="171490" indent="-171490" algn="l" defTabSz="685960" rtl="0" eaLnBrk="1" latinLnBrk="0" hangingPunct="1">
              <a:lnSpc>
                <a:spcPct val="90000"/>
              </a:lnSpc>
              <a:spcBef>
                <a:spcPts val="751"/>
              </a:spcBef>
              <a:buFont typeface="Arial"/>
              <a:buChar char="•"/>
              <a:defRPr sz="2101" kern="1200">
                <a:solidFill>
                  <a:schemeClr val="tx1"/>
                </a:solidFill>
                <a:latin typeface="+mn-lt"/>
                <a:ea typeface="+mn-ea"/>
                <a:cs typeface="+mn-cs"/>
              </a:defRPr>
            </a:lvl1pPr>
            <a:lvl2pPr marL="514470" indent="-171490" algn="l" defTabSz="685960" rtl="0" eaLnBrk="1" latinLnBrk="0" hangingPunct="1">
              <a:lnSpc>
                <a:spcPct val="90000"/>
              </a:lnSpc>
              <a:spcBef>
                <a:spcPts val="375"/>
              </a:spcBef>
              <a:buFont typeface="Arial"/>
              <a:buChar char="•"/>
              <a:defRPr sz="1801" kern="1200">
                <a:solidFill>
                  <a:schemeClr val="tx1"/>
                </a:solidFill>
                <a:latin typeface="+mn-lt"/>
                <a:ea typeface="+mn-ea"/>
                <a:cs typeface="+mn-cs"/>
              </a:defRPr>
            </a:lvl2pPr>
            <a:lvl3pPr marL="857450" indent="-171490" algn="l" defTabSz="68596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429" indent="-171490" algn="l" defTabSz="68596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409" indent="-171490" algn="l" defTabSz="68596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6389" indent="-171490" algn="l" defTabSz="68596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9369" indent="-171490" algn="l" defTabSz="68596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2349" indent="-171490" algn="l" defTabSz="68596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5328" indent="-171490" algn="l" defTabSz="68596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algn="just" defTabSz="685971">
              <a:lnSpc>
                <a:spcPct val="150000"/>
              </a:lnSpc>
              <a:spcBef>
                <a:spcPts val="750"/>
              </a:spcBef>
              <a:defRPr/>
            </a:pPr>
            <a:r>
              <a:rPr lang="en-US" sz="1600" dirty="0">
                <a:solidFill>
                  <a:schemeClr val="bg1"/>
                </a:solidFill>
                <a:latin typeface="Trebuchet MS" panose="020B0603020202020204" pitchFamily="34" charset="0"/>
              </a:rPr>
              <a:t>The following map shows the restaurants locations according to each cluster. The black spots are cluster 0, the red spots are cluster 1 and the blue are cluster 2.</a:t>
            </a:r>
          </a:p>
          <a:p>
            <a:pPr algn="just" defTabSz="685971">
              <a:lnSpc>
                <a:spcPct val="150000"/>
              </a:lnSpc>
              <a:spcBef>
                <a:spcPts val="750"/>
              </a:spcBef>
              <a:defRPr/>
            </a:pPr>
            <a:endParaRPr lang="en-US" sz="1600" dirty="0">
              <a:solidFill>
                <a:schemeClr val="bg1"/>
              </a:solidFill>
              <a:latin typeface="Trebuchet MS" panose="020B0603020202020204" pitchFamily="34" charset="0"/>
            </a:endParaRPr>
          </a:p>
        </p:txBody>
      </p:sp>
      <p:sp>
        <p:nvSpPr>
          <p:cNvPr id="16" name="CaixaDeTexto 15">
            <a:extLst>
              <a:ext uri="{FF2B5EF4-FFF2-40B4-BE49-F238E27FC236}">
                <a16:creationId xmlns:a16="http://schemas.microsoft.com/office/drawing/2014/main" id="{695603C9-EBA7-485C-B534-7360F2546801}"/>
              </a:ext>
            </a:extLst>
          </p:cNvPr>
          <p:cNvSpPr txBox="1"/>
          <p:nvPr/>
        </p:nvSpPr>
        <p:spPr>
          <a:xfrm>
            <a:off x="359998" y="307511"/>
            <a:ext cx="6129678" cy="307777"/>
          </a:xfrm>
          <a:prstGeom prst="rect">
            <a:avLst/>
          </a:prstGeom>
          <a:noFill/>
        </p:spPr>
        <p:txBody>
          <a:bodyPr wrap="square" lIns="0" tIns="0" rIns="0" bIns="0" rtlCol="0">
            <a:spAutoFit/>
          </a:bodyPr>
          <a:lstStyle/>
          <a:p>
            <a:r>
              <a:rPr lang="pt-BR" sz="1000" dirty="0">
                <a:solidFill>
                  <a:schemeClr val="bg1"/>
                </a:solidFill>
                <a:latin typeface="Trebuchet MS" panose="020B0603020202020204" pitchFamily="34" charset="0"/>
              </a:rPr>
              <a:t>Evaluating Japanese restaurants in New York City using Python and Machine Learning</a:t>
            </a:r>
          </a:p>
          <a:p>
            <a:pPr marL="0" lvl="1" defTabSz="914415">
              <a:defRPr/>
            </a:pPr>
            <a:r>
              <a:rPr lang="pt-BR" sz="1000" b="1" kern="0" dirty="0">
                <a:solidFill>
                  <a:srgbClr val="FFFF00"/>
                </a:solidFill>
                <a:latin typeface="Trebuchet MS" panose="020B0603020202020204" pitchFamily="34" charset="0"/>
              </a:rPr>
              <a:t>—</a:t>
            </a:r>
          </a:p>
        </p:txBody>
      </p:sp>
      <p:pic>
        <p:nvPicPr>
          <p:cNvPr id="6" name="Imagem 5">
            <a:extLst>
              <a:ext uri="{FF2B5EF4-FFF2-40B4-BE49-F238E27FC236}">
                <a16:creationId xmlns:a16="http://schemas.microsoft.com/office/drawing/2014/main" id="{66B176A1-02E3-464E-8B79-C58D0DE90846}"/>
              </a:ext>
            </a:extLst>
          </p:cNvPr>
          <p:cNvPicPr/>
          <p:nvPr/>
        </p:nvPicPr>
        <p:blipFill>
          <a:blip r:embed="rId3"/>
          <a:stretch>
            <a:fillRect/>
          </a:stretch>
        </p:blipFill>
        <p:spPr>
          <a:xfrm>
            <a:off x="2984500" y="2622561"/>
            <a:ext cx="6223000" cy="3719830"/>
          </a:xfrm>
          <a:prstGeom prst="rect">
            <a:avLst/>
          </a:prstGeom>
          <a:ln>
            <a:solidFill>
              <a:schemeClr val="tx1"/>
            </a:solidFill>
          </a:ln>
        </p:spPr>
      </p:pic>
    </p:spTree>
    <p:extLst>
      <p:ext uri="{BB962C8B-B14F-4D97-AF65-F5344CB8AC3E}">
        <p14:creationId xmlns:p14="http://schemas.microsoft.com/office/powerpoint/2010/main" val="699341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alpha val="64000"/>
          </a:schemeClr>
        </a:solidFill>
        <a:effectLst/>
      </p:bgPr>
    </p:bg>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3EA71089-B106-4B6C-B134-77B3D9A5F1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CaixaDeTexto 11">
            <a:extLst>
              <a:ext uri="{FF2B5EF4-FFF2-40B4-BE49-F238E27FC236}">
                <a16:creationId xmlns:a16="http://schemas.microsoft.com/office/drawing/2014/main" id="{8322C9E2-6114-4D2B-8AFA-7538F9D25FF3}"/>
              </a:ext>
            </a:extLst>
          </p:cNvPr>
          <p:cNvSpPr txBox="1"/>
          <p:nvPr/>
        </p:nvSpPr>
        <p:spPr>
          <a:xfrm>
            <a:off x="368546" y="699530"/>
            <a:ext cx="6121130" cy="738664"/>
          </a:xfrm>
          <a:prstGeom prst="rect">
            <a:avLst/>
          </a:prstGeom>
          <a:noFill/>
        </p:spPr>
        <p:txBody>
          <a:bodyPr wrap="square" lIns="0" tIns="0" rIns="0" bIns="0" rtlCol="0">
            <a:spAutoFit/>
          </a:bodyPr>
          <a:lstStyle/>
          <a:p>
            <a:pPr marL="0" lvl="1" defTabSz="914415">
              <a:defRPr/>
            </a:pPr>
            <a:r>
              <a:rPr lang="pt-BR" sz="2400" b="1" kern="0" dirty="0" err="1">
                <a:solidFill>
                  <a:schemeClr val="bg1"/>
                </a:solidFill>
                <a:latin typeface="Trebuchet MS" panose="020B0603020202020204" pitchFamily="34" charset="0"/>
              </a:rPr>
              <a:t>Conclusions</a:t>
            </a:r>
            <a:endParaRPr lang="pt-BR" sz="2400" b="1" kern="0" dirty="0">
              <a:solidFill>
                <a:schemeClr val="bg1"/>
              </a:solidFill>
              <a:latin typeface="Trebuchet MS" panose="020B0603020202020204" pitchFamily="34" charset="0"/>
            </a:endParaRPr>
          </a:p>
          <a:p>
            <a:pPr marL="0" lvl="1" defTabSz="914415">
              <a:defRPr/>
            </a:pPr>
            <a:r>
              <a:rPr lang="pt-BR" sz="2400" b="1" kern="0" dirty="0">
                <a:solidFill>
                  <a:srgbClr val="FFFF00"/>
                </a:solidFill>
              </a:rPr>
              <a:t>—</a:t>
            </a:r>
            <a:endParaRPr lang="pt-BR" sz="1800" b="1" kern="0" dirty="0">
              <a:solidFill>
                <a:srgbClr val="FFFF00"/>
              </a:solidFill>
            </a:endParaRPr>
          </a:p>
        </p:txBody>
      </p:sp>
      <p:sp>
        <p:nvSpPr>
          <p:cNvPr id="15" name="Espaço Reservado para Conteúdo 3">
            <a:extLst>
              <a:ext uri="{FF2B5EF4-FFF2-40B4-BE49-F238E27FC236}">
                <a16:creationId xmlns:a16="http://schemas.microsoft.com/office/drawing/2014/main" id="{6054F81A-8F89-43F2-A75B-276E64611AA8}"/>
              </a:ext>
            </a:extLst>
          </p:cNvPr>
          <p:cNvSpPr txBox="1">
            <a:spLocks/>
          </p:cNvSpPr>
          <p:nvPr/>
        </p:nvSpPr>
        <p:spPr>
          <a:xfrm>
            <a:off x="360003" y="1799655"/>
            <a:ext cx="11178854" cy="3114635"/>
          </a:xfrm>
          <a:prstGeom prst="rect">
            <a:avLst/>
          </a:prstGeom>
        </p:spPr>
        <p:txBody>
          <a:bodyPr wrap="square" lIns="0" tIns="0" rIns="0" bIns="0">
            <a:spAutoFit/>
          </a:bodyPr>
          <a:lstStyle>
            <a:lvl1pPr marL="171490" indent="-171490" algn="l" defTabSz="685960" rtl="0" eaLnBrk="1" latinLnBrk="0" hangingPunct="1">
              <a:lnSpc>
                <a:spcPct val="90000"/>
              </a:lnSpc>
              <a:spcBef>
                <a:spcPts val="751"/>
              </a:spcBef>
              <a:buFont typeface="Arial"/>
              <a:buChar char="•"/>
              <a:defRPr sz="2101" kern="1200">
                <a:solidFill>
                  <a:schemeClr val="tx1"/>
                </a:solidFill>
                <a:latin typeface="+mn-lt"/>
                <a:ea typeface="+mn-ea"/>
                <a:cs typeface="+mn-cs"/>
              </a:defRPr>
            </a:lvl1pPr>
            <a:lvl2pPr marL="514470" indent="-171490" algn="l" defTabSz="685960" rtl="0" eaLnBrk="1" latinLnBrk="0" hangingPunct="1">
              <a:lnSpc>
                <a:spcPct val="90000"/>
              </a:lnSpc>
              <a:spcBef>
                <a:spcPts val="375"/>
              </a:spcBef>
              <a:buFont typeface="Arial"/>
              <a:buChar char="•"/>
              <a:defRPr sz="1801" kern="1200">
                <a:solidFill>
                  <a:schemeClr val="tx1"/>
                </a:solidFill>
                <a:latin typeface="+mn-lt"/>
                <a:ea typeface="+mn-ea"/>
                <a:cs typeface="+mn-cs"/>
              </a:defRPr>
            </a:lvl2pPr>
            <a:lvl3pPr marL="857450" indent="-171490" algn="l" defTabSz="68596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429" indent="-171490" algn="l" defTabSz="68596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409" indent="-171490" algn="l" defTabSz="68596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6389" indent="-171490" algn="l" defTabSz="68596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9369" indent="-171490" algn="l" defTabSz="68596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2349" indent="-171490" algn="l" defTabSz="68596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5328" indent="-171490" algn="l" defTabSz="68596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algn="just" defTabSz="685971">
              <a:lnSpc>
                <a:spcPct val="150000"/>
              </a:lnSpc>
              <a:spcBef>
                <a:spcPts val="750"/>
              </a:spcBef>
              <a:defRPr/>
            </a:pPr>
            <a:r>
              <a:rPr lang="en-US" sz="1600" dirty="0">
                <a:solidFill>
                  <a:schemeClr val="bg1"/>
                </a:solidFill>
                <a:latin typeface="Trebuchet MS" panose="020B0603020202020204" pitchFamily="34" charset="0"/>
              </a:rPr>
              <a:t>The Manhattan and Brooklyn boroughs were clearly the regions with the higher rated japanese restaurants, labeled as Cluster 0 after </a:t>
            </a:r>
            <a:r>
              <a:rPr lang="en-US" sz="1600" dirty="0" err="1">
                <a:solidFill>
                  <a:schemeClr val="bg1"/>
                </a:solidFill>
                <a:latin typeface="Trebuchet MS" panose="020B0603020202020204" pitchFamily="34" charset="0"/>
              </a:rPr>
              <a:t>KMeans</a:t>
            </a:r>
            <a:r>
              <a:rPr lang="en-US" sz="1600" dirty="0">
                <a:solidFill>
                  <a:schemeClr val="bg1"/>
                </a:solidFill>
                <a:latin typeface="Trebuchet MS" panose="020B0603020202020204" pitchFamily="34" charset="0"/>
              </a:rPr>
              <a:t> algorithm were implemented. So, If one were to look for a good japanese restaurant, I'd recommend any neighborhood of these areas.</a:t>
            </a:r>
          </a:p>
          <a:p>
            <a:pPr algn="just" defTabSz="685971">
              <a:lnSpc>
                <a:spcPct val="150000"/>
              </a:lnSpc>
              <a:spcBef>
                <a:spcPts val="750"/>
              </a:spcBef>
              <a:defRPr/>
            </a:pPr>
            <a:r>
              <a:rPr lang="en-US" sz="1600" dirty="0">
                <a:solidFill>
                  <a:schemeClr val="bg1"/>
                </a:solidFill>
                <a:latin typeface="Trebuchet MS" panose="020B0603020202020204" pitchFamily="34" charset="0"/>
              </a:rPr>
              <a:t>In other words, If a person is looking for a place to open a new Japanese restaurant, I'd recommend the boroughs of Queens or Staten Island, because besides having a small number of restaurants, the existing ones are low rated, which means these areas have potentially less competition. It's necessary to study more features, such as infrastructure, transports and wage rates of these regions, to be able to build a more robust and trustworthy model.</a:t>
            </a:r>
          </a:p>
          <a:p>
            <a:pPr algn="just" defTabSz="685971">
              <a:lnSpc>
                <a:spcPct val="150000"/>
              </a:lnSpc>
              <a:spcBef>
                <a:spcPts val="750"/>
              </a:spcBef>
              <a:defRPr/>
            </a:pPr>
            <a:endParaRPr lang="en-US" sz="1600" dirty="0">
              <a:solidFill>
                <a:schemeClr val="bg1"/>
              </a:solidFill>
              <a:latin typeface="Trebuchet MS" panose="020B0603020202020204" pitchFamily="34" charset="0"/>
            </a:endParaRPr>
          </a:p>
        </p:txBody>
      </p:sp>
      <p:sp>
        <p:nvSpPr>
          <p:cNvPr id="16" name="CaixaDeTexto 15">
            <a:extLst>
              <a:ext uri="{FF2B5EF4-FFF2-40B4-BE49-F238E27FC236}">
                <a16:creationId xmlns:a16="http://schemas.microsoft.com/office/drawing/2014/main" id="{695603C9-EBA7-485C-B534-7360F2546801}"/>
              </a:ext>
            </a:extLst>
          </p:cNvPr>
          <p:cNvSpPr txBox="1"/>
          <p:nvPr/>
        </p:nvSpPr>
        <p:spPr>
          <a:xfrm>
            <a:off x="359998" y="307511"/>
            <a:ext cx="6129678" cy="307777"/>
          </a:xfrm>
          <a:prstGeom prst="rect">
            <a:avLst/>
          </a:prstGeom>
          <a:noFill/>
        </p:spPr>
        <p:txBody>
          <a:bodyPr wrap="square" lIns="0" tIns="0" rIns="0" bIns="0" rtlCol="0">
            <a:spAutoFit/>
          </a:bodyPr>
          <a:lstStyle/>
          <a:p>
            <a:r>
              <a:rPr lang="pt-BR" sz="1000" dirty="0">
                <a:solidFill>
                  <a:schemeClr val="bg1"/>
                </a:solidFill>
                <a:latin typeface="Trebuchet MS" panose="020B0603020202020204" pitchFamily="34" charset="0"/>
              </a:rPr>
              <a:t>Evaluating Japanese restaurants in New York City using Python and Machine Learning</a:t>
            </a:r>
          </a:p>
          <a:p>
            <a:pPr marL="0" lvl="1" defTabSz="914415">
              <a:defRPr/>
            </a:pPr>
            <a:r>
              <a:rPr lang="pt-BR" sz="1000" b="1" kern="0" dirty="0">
                <a:solidFill>
                  <a:srgbClr val="FFFF00"/>
                </a:solidFill>
                <a:latin typeface="Trebuchet MS" panose="020B0603020202020204" pitchFamily="34" charset="0"/>
              </a:rPr>
              <a:t>—</a:t>
            </a:r>
          </a:p>
        </p:txBody>
      </p:sp>
    </p:spTree>
    <p:extLst>
      <p:ext uri="{BB962C8B-B14F-4D97-AF65-F5344CB8AC3E}">
        <p14:creationId xmlns:p14="http://schemas.microsoft.com/office/powerpoint/2010/main" val="1488584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3EA71089-B106-4B6C-B134-77B3D9A5F1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CaixaDeTexto 11">
            <a:extLst>
              <a:ext uri="{FF2B5EF4-FFF2-40B4-BE49-F238E27FC236}">
                <a16:creationId xmlns:a16="http://schemas.microsoft.com/office/drawing/2014/main" id="{8322C9E2-6114-4D2B-8AFA-7538F9D25FF3}"/>
              </a:ext>
            </a:extLst>
          </p:cNvPr>
          <p:cNvSpPr txBox="1"/>
          <p:nvPr/>
        </p:nvSpPr>
        <p:spPr>
          <a:xfrm>
            <a:off x="368546" y="699530"/>
            <a:ext cx="6121130" cy="553998"/>
          </a:xfrm>
          <a:prstGeom prst="rect">
            <a:avLst/>
          </a:prstGeom>
          <a:noFill/>
        </p:spPr>
        <p:txBody>
          <a:bodyPr wrap="square" lIns="0" tIns="0" rIns="0" bIns="0" rtlCol="0">
            <a:spAutoFit/>
          </a:bodyPr>
          <a:lstStyle/>
          <a:p>
            <a:pPr marL="0" lvl="1" defTabSz="914415">
              <a:defRPr/>
            </a:pPr>
            <a:r>
              <a:rPr lang="pt-BR" sz="1800" b="1" kern="0" dirty="0">
                <a:solidFill>
                  <a:schemeClr val="bg1"/>
                </a:solidFill>
              </a:rPr>
              <a:t>Objetivos e </a:t>
            </a:r>
            <a:r>
              <a:rPr lang="pt-BR" sz="1800" b="1" kern="0" dirty="0">
                <a:solidFill>
                  <a:schemeClr val="bg1"/>
                </a:solidFill>
                <a:latin typeface="Trebuchet MS" panose="020B0603020202020204" pitchFamily="34" charset="0"/>
              </a:rPr>
              <a:t>funcionalidades</a:t>
            </a:r>
          </a:p>
          <a:p>
            <a:pPr marL="0" lvl="1" defTabSz="914415">
              <a:defRPr/>
            </a:pPr>
            <a:r>
              <a:rPr lang="pt-BR" sz="1800" b="1" kern="0" dirty="0">
                <a:solidFill>
                  <a:srgbClr val="FFFF00"/>
                </a:solidFill>
              </a:rPr>
              <a:t>—</a:t>
            </a:r>
          </a:p>
        </p:txBody>
      </p:sp>
      <p:sp>
        <p:nvSpPr>
          <p:cNvPr id="15" name="Espaço Reservado para Conteúdo 3">
            <a:extLst>
              <a:ext uri="{FF2B5EF4-FFF2-40B4-BE49-F238E27FC236}">
                <a16:creationId xmlns:a16="http://schemas.microsoft.com/office/drawing/2014/main" id="{6054F81A-8F89-43F2-A75B-276E64611AA8}"/>
              </a:ext>
            </a:extLst>
          </p:cNvPr>
          <p:cNvSpPr txBox="1">
            <a:spLocks/>
          </p:cNvSpPr>
          <p:nvPr/>
        </p:nvSpPr>
        <p:spPr>
          <a:xfrm>
            <a:off x="360003" y="1799655"/>
            <a:ext cx="11178854" cy="1169551"/>
          </a:xfrm>
          <a:prstGeom prst="rect">
            <a:avLst/>
          </a:prstGeom>
        </p:spPr>
        <p:txBody>
          <a:bodyPr wrap="square" lIns="0" tIns="0" rIns="0" bIns="0">
            <a:spAutoFit/>
          </a:bodyPr>
          <a:lstStyle>
            <a:lvl1pPr marL="171490" indent="-171490" algn="l" defTabSz="685960" rtl="0" eaLnBrk="1" latinLnBrk="0" hangingPunct="1">
              <a:lnSpc>
                <a:spcPct val="90000"/>
              </a:lnSpc>
              <a:spcBef>
                <a:spcPts val="751"/>
              </a:spcBef>
              <a:buFont typeface="Arial"/>
              <a:buChar char="•"/>
              <a:defRPr sz="2101" kern="1200">
                <a:solidFill>
                  <a:schemeClr val="tx1"/>
                </a:solidFill>
                <a:latin typeface="+mn-lt"/>
                <a:ea typeface="+mn-ea"/>
                <a:cs typeface="+mn-cs"/>
              </a:defRPr>
            </a:lvl1pPr>
            <a:lvl2pPr marL="514470" indent="-171490" algn="l" defTabSz="685960" rtl="0" eaLnBrk="1" latinLnBrk="0" hangingPunct="1">
              <a:lnSpc>
                <a:spcPct val="90000"/>
              </a:lnSpc>
              <a:spcBef>
                <a:spcPts val="375"/>
              </a:spcBef>
              <a:buFont typeface="Arial"/>
              <a:buChar char="•"/>
              <a:defRPr sz="1801" kern="1200">
                <a:solidFill>
                  <a:schemeClr val="tx1"/>
                </a:solidFill>
                <a:latin typeface="+mn-lt"/>
                <a:ea typeface="+mn-ea"/>
                <a:cs typeface="+mn-cs"/>
              </a:defRPr>
            </a:lvl2pPr>
            <a:lvl3pPr marL="857450" indent="-171490" algn="l" defTabSz="68596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429" indent="-171490" algn="l" defTabSz="68596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409" indent="-171490" algn="l" defTabSz="68596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6389" indent="-171490" algn="l" defTabSz="68596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9369" indent="-171490" algn="l" defTabSz="68596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2349" indent="-171490" algn="l" defTabSz="68596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5328" indent="-171490" algn="l" defTabSz="68596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algn="just" defTabSz="685971">
              <a:lnSpc>
                <a:spcPct val="100000"/>
              </a:lnSpc>
              <a:spcBef>
                <a:spcPts val="750"/>
              </a:spcBef>
              <a:defRPr/>
            </a:pPr>
            <a:r>
              <a:rPr lang="pt-BR" sz="1400" dirty="0">
                <a:solidFill>
                  <a:srgbClr val="000000"/>
                </a:solidFill>
                <a:latin typeface="Trebuchet MS" panose="020B0603020202020204" pitchFamily="34" charset="0"/>
              </a:rPr>
              <a:t>Desenvolvido para a </a:t>
            </a:r>
            <a:r>
              <a:rPr lang="pt-BR" sz="1400" b="1" dirty="0">
                <a:solidFill>
                  <a:schemeClr val="bg1"/>
                </a:solidFill>
                <a:latin typeface="Trebuchet MS" panose="020B0603020202020204" pitchFamily="34" charset="0"/>
              </a:rPr>
              <a:t>Reunião de Acompanhamento de Poços (AQG);</a:t>
            </a:r>
            <a:endParaRPr lang="pt-BR" sz="1400" dirty="0">
              <a:solidFill>
                <a:srgbClr val="000000"/>
              </a:solidFill>
              <a:latin typeface="Trebuchet MS" panose="020B0603020202020204" pitchFamily="34" charset="0"/>
            </a:endParaRPr>
          </a:p>
          <a:p>
            <a:pPr algn="just" defTabSz="685971">
              <a:lnSpc>
                <a:spcPct val="100000"/>
              </a:lnSpc>
              <a:spcBef>
                <a:spcPts val="750"/>
              </a:spcBef>
              <a:defRPr/>
            </a:pPr>
            <a:r>
              <a:rPr lang="pt-BR" sz="1400" dirty="0">
                <a:solidFill>
                  <a:srgbClr val="000000"/>
                </a:solidFill>
                <a:latin typeface="Trebuchet MS" panose="020B0603020202020204" pitchFamily="34" charset="0"/>
              </a:rPr>
              <a:t>Objetivo: Mostrar informações poço a poço, buscando por campo, bacia ou laboratório;</a:t>
            </a:r>
          </a:p>
          <a:p>
            <a:pPr algn="just" defTabSz="685971">
              <a:lnSpc>
                <a:spcPct val="100000"/>
              </a:lnSpc>
              <a:spcBef>
                <a:spcPts val="750"/>
              </a:spcBef>
              <a:defRPr/>
            </a:pPr>
            <a:r>
              <a:rPr lang="pt-BR" sz="1400" dirty="0">
                <a:solidFill>
                  <a:srgbClr val="000000"/>
                </a:solidFill>
                <a:latin typeface="Trebuchet MS" panose="020B0603020202020204" pitchFamily="34" charset="0"/>
              </a:rPr>
              <a:t>Mostra quantitativo de amostras, quantas e quais análises já foram feitas, situação da amostra, resumo das análises laboratoriais;</a:t>
            </a:r>
          </a:p>
          <a:p>
            <a:pPr algn="just" defTabSz="685971">
              <a:lnSpc>
                <a:spcPct val="100000"/>
              </a:lnSpc>
              <a:spcBef>
                <a:spcPts val="750"/>
              </a:spcBef>
              <a:defRPr/>
            </a:pPr>
            <a:r>
              <a:rPr lang="pt-BR" sz="1400" dirty="0">
                <a:solidFill>
                  <a:srgbClr val="000000"/>
                </a:solidFill>
                <a:latin typeface="Trebuchet MS" panose="020B0603020202020204" pitchFamily="34" charset="0"/>
              </a:rPr>
              <a:t>Resumo das atividades laboratoriais já realizadas.</a:t>
            </a:r>
          </a:p>
        </p:txBody>
      </p:sp>
      <p:sp>
        <p:nvSpPr>
          <p:cNvPr id="16" name="CaixaDeTexto 15">
            <a:extLst>
              <a:ext uri="{FF2B5EF4-FFF2-40B4-BE49-F238E27FC236}">
                <a16:creationId xmlns:a16="http://schemas.microsoft.com/office/drawing/2014/main" id="{695603C9-EBA7-485C-B534-7360F2546801}"/>
              </a:ext>
            </a:extLst>
          </p:cNvPr>
          <p:cNvSpPr txBox="1"/>
          <p:nvPr/>
        </p:nvSpPr>
        <p:spPr>
          <a:xfrm>
            <a:off x="359998" y="307511"/>
            <a:ext cx="2987501" cy="307777"/>
          </a:xfrm>
          <a:prstGeom prst="rect">
            <a:avLst/>
          </a:prstGeom>
          <a:noFill/>
        </p:spPr>
        <p:txBody>
          <a:bodyPr wrap="square" lIns="0" tIns="0" rIns="0" bIns="0" rtlCol="0">
            <a:spAutoFit/>
          </a:bodyPr>
          <a:lstStyle/>
          <a:p>
            <a:pPr marL="0" lvl="1" defTabSz="914415">
              <a:defRPr/>
            </a:pPr>
            <a:r>
              <a:rPr lang="pt-BR" sz="1000" b="1" kern="0" dirty="0">
                <a:solidFill>
                  <a:schemeClr val="bg1"/>
                </a:solidFill>
              </a:rPr>
              <a:t>Painel E&amp;P-EXP</a:t>
            </a:r>
          </a:p>
          <a:p>
            <a:pPr marL="0" lvl="1" defTabSz="914415">
              <a:defRPr/>
            </a:pPr>
            <a:r>
              <a:rPr lang="pt-BR" sz="1000" b="1" kern="0" dirty="0">
                <a:solidFill>
                  <a:srgbClr val="FFFF00"/>
                </a:solidFill>
              </a:rPr>
              <a:t>—</a:t>
            </a:r>
          </a:p>
        </p:txBody>
      </p:sp>
    </p:spTree>
    <p:extLst>
      <p:ext uri="{BB962C8B-B14F-4D97-AF65-F5344CB8AC3E}">
        <p14:creationId xmlns:p14="http://schemas.microsoft.com/office/powerpoint/2010/main" val="234923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3EA71089-B106-4B6C-B134-77B3D9A5F1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CCCBD0F3-0BB3-497D-9FC6-BDF96FA6F601}"/>
              </a:ext>
            </a:extLst>
          </p:cNvPr>
          <p:cNvSpPr txBox="1"/>
          <p:nvPr/>
        </p:nvSpPr>
        <p:spPr>
          <a:xfrm>
            <a:off x="359999" y="540002"/>
            <a:ext cx="3097575" cy="830997"/>
          </a:xfrm>
          <a:prstGeom prst="rect">
            <a:avLst/>
          </a:prstGeom>
          <a:noFill/>
        </p:spPr>
        <p:txBody>
          <a:bodyPr wrap="square" rtlCol="0">
            <a:spAutoFit/>
          </a:bodyPr>
          <a:lstStyle/>
          <a:p>
            <a:pPr marL="0" lvl="1" defTabSz="914415">
              <a:defRPr/>
            </a:pPr>
            <a:r>
              <a:rPr lang="pt-BR" sz="2400" b="1" kern="0" dirty="0" err="1">
                <a:solidFill>
                  <a:schemeClr val="bg1"/>
                </a:solidFill>
                <a:latin typeface="Trebuchet MS" panose="020B0603020202020204" pitchFamily="34" charset="0"/>
              </a:rPr>
              <a:t>Summary</a:t>
            </a:r>
            <a:endParaRPr lang="pt-BR" sz="2400" b="1" kern="0" dirty="0">
              <a:solidFill>
                <a:schemeClr val="bg1"/>
              </a:solidFill>
              <a:latin typeface="Trebuchet MS" panose="020B0603020202020204" pitchFamily="34" charset="0"/>
            </a:endParaRPr>
          </a:p>
          <a:p>
            <a:pPr marL="0" lvl="1" defTabSz="914415">
              <a:defRPr/>
            </a:pPr>
            <a:r>
              <a:rPr lang="pt-BR" sz="2400" b="1" kern="0" dirty="0">
                <a:solidFill>
                  <a:srgbClr val="FFFF00"/>
                </a:solidFill>
              </a:rPr>
              <a:t>—</a:t>
            </a:r>
          </a:p>
        </p:txBody>
      </p:sp>
      <p:sp>
        <p:nvSpPr>
          <p:cNvPr id="7" name="Espaço Reservado para Conteúdo 3">
            <a:extLst>
              <a:ext uri="{FF2B5EF4-FFF2-40B4-BE49-F238E27FC236}">
                <a16:creationId xmlns:a16="http://schemas.microsoft.com/office/drawing/2014/main" id="{DA8B239F-266E-44B3-AE44-788C78090271}"/>
              </a:ext>
            </a:extLst>
          </p:cNvPr>
          <p:cNvSpPr txBox="1">
            <a:spLocks/>
          </p:cNvSpPr>
          <p:nvPr/>
        </p:nvSpPr>
        <p:spPr>
          <a:xfrm>
            <a:off x="387781" y="2118164"/>
            <a:ext cx="7493476" cy="2590646"/>
          </a:xfrm>
          <a:prstGeom prst="rect">
            <a:avLst/>
          </a:prstGeom>
        </p:spPr>
        <p:txBody>
          <a:bodyPr wrap="square">
            <a:spAutoFit/>
          </a:bodyPr>
          <a:lstStyle>
            <a:lvl1pPr marL="171490" indent="-171490" algn="l" defTabSz="685960" rtl="0" eaLnBrk="1" latinLnBrk="0" hangingPunct="1">
              <a:lnSpc>
                <a:spcPct val="90000"/>
              </a:lnSpc>
              <a:spcBef>
                <a:spcPts val="751"/>
              </a:spcBef>
              <a:buFont typeface="Arial"/>
              <a:buChar char="•"/>
              <a:defRPr sz="2101" kern="1200">
                <a:solidFill>
                  <a:schemeClr val="tx1"/>
                </a:solidFill>
                <a:latin typeface="+mn-lt"/>
                <a:ea typeface="+mn-ea"/>
                <a:cs typeface="+mn-cs"/>
              </a:defRPr>
            </a:lvl1pPr>
            <a:lvl2pPr marL="514470" indent="-171490" algn="l" defTabSz="685960" rtl="0" eaLnBrk="1" latinLnBrk="0" hangingPunct="1">
              <a:lnSpc>
                <a:spcPct val="90000"/>
              </a:lnSpc>
              <a:spcBef>
                <a:spcPts val="375"/>
              </a:spcBef>
              <a:buFont typeface="Arial"/>
              <a:buChar char="•"/>
              <a:defRPr sz="1801" kern="1200">
                <a:solidFill>
                  <a:schemeClr val="tx1"/>
                </a:solidFill>
                <a:latin typeface="+mn-lt"/>
                <a:ea typeface="+mn-ea"/>
                <a:cs typeface="+mn-cs"/>
              </a:defRPr>
            </a:lvl2pPr>
            <a:lvl3pPr marL="857450" indent="-171490" algn="l" defTabSz="68596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429" indent="-171490" algn="l" defTabSz="68596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409" indent="-171490" algn="l" defTabSz="68596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6389" indent="-171490" algn="l" defTabSz="68596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9369" indent="-171490" algn="l" defTabSz="68596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2349" indent="-171490" algn="l" defTabSz="68596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5328" indent="-171490" algn="l" defTabSz="68596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342900" indent="-342900" defTabSz="685971">
              <a:lnSpc>
                <a:spcPct val="200000"/>
              </a:lnSpc>
              <a:spcBef>
                <a:spcPts val="750"/>
              </a:spcBef>
              <a:buFont typeface="+mj-lt"/>
              <a:buAutoNum type="arabicPeriod"/>
              <a:defRPr/>
            </a:pPr>
            <a:r>
              <a:rPr lang="pt-BR" sz="1400" b="1" dirty="0">
                <a:solidFill>
                  <a:schemeClr val="bg1"/>
                </a:solidFill>
                <a:latin typeface="Trebuchet MS" panose="020B0603020202020204" pitchFamily="34" charset="0"/>
              </a:rPr>
              <a:t>Introduction</a:t>
            </a:r>
          </a:p>
          <a:p>
            <a:pPr marL="342900" indent="-342900" defTabSz="685971">
              <a:lnSpc>
                <a:spcPct val="200000"/>
              </a:lnSpc>
              <a:spcBef>
                <a:spcPts val="750"/>
              </a:spcBef>
              <a:buFont typeface="+mj-lt"/>
              <a:buAutoNum type="arabicPeriod"/>
              <a:defRPr/>
            </a:pPr>
            <a:r>
              <a:rPr lang="pt-BR" sz="1400" b="1" dirty="0">
                <a:solidFill>
                  <a:schemeClr val="bg1"/>
                </a:solidFill>
                <a:latin typeface="Trebuchet MS" panose="020B0603020202020204" pitchFamily="34" charset="0"/>
              </a:rPr>
              <a:t>Data</a:t>
            </a:r>
          </a:p>
          <a:p>
            <a:pPr marL="342900" indent="-342900" defTabSz="685971">
              <a:lnSpc>
                <a:spcPct val="200000"/>
              </a:lnSpc>
              <a:spcBef>
                <a:spcPts val="750"/>
              </a:spcBef>
              <a:buFont typeface="+mj-lt"/>
              <a:buAutoNum type="arabicPeriod"/>
              <a:defRPr/>
            </a:pPr>
            <a:r>
              <a:rPr lang="pt-BR" sz="1400" b="1" dirty="0" err="1">
                <a:solidFill>
                  <a:schemeClr val="bg1"/>
                </a:solidFill>
                <a:latin typeface="Trebuchet MS" panose="020B0603020202020204" pitchFamily="34" charset="0"/>
              </a:rPr>
              <a:t>Methods</a:t>
            </a:r>
            <a:endParaRPr lang="pt-BR" sz="1400" b="1" dirty="0">
              <a:solidFill>
                <a:schemeClr val="bg1"/>
              </a:solidFill>
              <a:latin typeface="Trebuchet MS" panose="020B0603020202020204" pitchFamily="34" charset="0"/>
            </a:endParaRPr>
          </a:p>
          <a:p>
            <a:pPr marL="342900" indent="-342900" defTabSz="685971">
              <a:lnSpc>
                <a:spcPct val="200000"/>
              </a:lnSpc>
              <a:spcBef>
                <a:spcPts val="750"/>
              </a:spcBef>
              <a:buFont typeface="+mj-lt"/>
              <a:buAutoNum type="arabicPeriod"/>
              <a:defRPr/>
            </a:pPr>
            <a:r>
              <a:rPr lang="pt-BR" sz="1400" b="1" dirty="0" err="1">
                <a:solidFill>
                  <a:schemeClr val="bg1"/>
                </a:solidFill>
                <a:latin typeface="Trebuchet MS" panose="020B0603020202020204" pitchFamily="34" charset="0"/>
              </a:rPr>
              <a:t>Results</a:t>
            </a:r>
            <a:endParaRPr lang="pt-BR" sz="1400" b="1" dirty="0">
              <a:solidFill>
                <a:schemeClr val="bg1"/>
              </a:solidFill>
              <a:latin typeface="Trebuchet MS" panose="020B0603020202020204" pitchFamily="34" charset="0"/>
            </a:endParaRPr>
          </a:p>
          <a:p>
            <a:pPr marL="342900" indent="-342900" defTabSz="685971">
              <a:lnSpc>
                <a:spcPct val="200000"/>
              </a:lnSpc>
              <a:spcBef>
                <a:spcPts val="750"/>
              </a:spcBef>
              <a:buFont typeface="+mj-lt"/>
              <a:buAutoNum type="arabicPeriod"/>
              <a:defRPr/>
            </a:pPr>
            <a:r>
              <a:rPr lang="pt-BR" sz="1400" b="1" dirty="0" err="1">
                <a:solidFill>
                  <a:schemeClr val="bg1"/>
                </a:solidFill>
                <a:latin typeface="Trebuchet MS" panose="020B0603020202020204" pitchFamily="34" charset="0"/>
              </a:rPr>
              <a:t>Conclusion</a:t>
            </a:r>
            <a:endParaRPr lang="pt-BR" sz="2000" b="1"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3250960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3EA71089-B106-4B6C-B134-77B3D9A5F1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CaixaDeTexto 11">
            <a:extLst>
              <a:ext uri="{FF2B5EF4-FFF2-40B4-BE49-F238E27FC236}">
                <a16:creationId xmlns:a16="http://schemas.microsoft.com/office/drawing/2014/main" id="{8322C9E2-6114-4D2B-8AFA-7538F9D25FF3}"/>
              </a:ext>
            </a:extLst>
          </p:cNvPr>
          <p:cNvSpPr txBox="1"/>
          <p:nvPr/>
        </p:nvSpPr>
        <p:spPr>
          <a:xfrm>
            <a:off x="368546" y="699530"/>
            <a:ext cx="6121130" cy="738664"/>
          </a:xfrm>
          <a:prstGeom prst="rect">
            <a:avLst/>
          </a:prstGeom>
          <a:noFill/>
        </p:spPr>
        <p:txBody>
          <a:bodyPr wrap="square" lIns="0" tIns="0" rIns="0" bIns="0" rtlCol="0">
            <a:spAutoFit/>
          </a:bodyPr>
          <a:lstStyle/>
          <a:p>
            <a:pPr marL="0" lvl="1" defTabSz="914415">
              <a:defRPr/>
            </a:pPr>
            <a:r>
              <a:rPr lang="pt-BR" sz="2400" b="1" kern="0" dirty="0">
                <a:solidFill>
                  <a:schemeClr val="bg1"/>
                </a:solidFill>
              </a:rPr>
              <a:t>Introduction</a:t>
            </a:r>
            <a:endParaRPr lang="pt-BR" sz="2400" b="1" kern="0" dirty="0">
              <a:solidFill>
                <a:schemeClr val="bg1"/>
              </a:solidFill>
              <a:latin typeface="Trebuchet MS" panose="020B0603020202020204" pitchFamily="34" charset="0"/>
            </a:endParaRPr>
          </a:p>
          <a:p>
            <a:pPr marL="0" lvl="1" defTabSz="914415">
              <a:defRPr/>
            </a:pPr>
            <a:r>
              <a:rPr lang="pt-BR" sz="2400" b="1" kern="0" dirty="0">
                <a:solidFill>
                  <a:srgbClr val="FFFF00"/>
                </a:solidFill>
              </a:rPr>
              <a:t>—</a:t>
            </a:r>
            <a:endParaRPr lang="pt-BR" sz="1800" b="1" kern="0" dirty="0">
              <a:solidFill>
                <a:srgbClr val="FFFF00"/>
              </a:solidFill>
            </a:endParaRPr>
          </a:p>
        </p:txBody>
      </p:sp>
      <p:sp>
        <p:nvSpPr>
          <p:cNvPr id="15" name="Espaço Reservado para Conteúdo 3">
            <a:extLst>
              <a:ext uri="{FF2B5EF4-FFF2-40B4-BE49-F238E27FC236}">
                <a16:creationId xmlns:a16="http://schemas.microsoft.com/office/drawing/2014/main" id="{6054F81A-8F89-43F2-A75B-276E64611AA8}"/>
              </a:ext>
            </a:extLst>
          </p:cNvPr>
          <p:cNvSpPr txBox="1">
            <a:spLocks/>
          </p:cNvSpPr>
          <p:nvPr/>
        </p:nvSpPr>
        <p:spPr>
          <a:xfrm>
            <a:off x="360003" y="1799655"/>
            <a:ext cx="11178854" cy="2847896"/>
          </a:xfrm>
          <a:prstGeom prst="rect">
            <a:avLst/>
          </a:prstGeom>
        </p:spPr>
        <p:txBody>
          <a:bodyPr wrap="square" lIns="0" tIns="0" rIns="0" bIns="0">
            <a:spAutoFit/>
          </a:bodyPr>
          <a:lstStyle>
            <a:lvl1pPr marL="171490" indent="-171490" algn="l" defTabSz="685960" rtl="0" eaLnBrk="1" latinLnBrk="0" hangingPunct="1">
              <a:lnSpc>
                <a:spcPct val="90000"/>
              </a:lnSpc>
              <a:spcBef>
                <a:spcPts val="751"/>
              </a:spcBef>
              <a:buFont typeface="Arial"/>
              <a:buChar char="•"/>
              <a:defRPr sz="2101" kern="1200">
                <a:solidFill>
                  <a:schemeClr val="tx1"/>
                </a:solidFill>
                <a:latin typeface="+mn-lt"/>
                <a:ea typeface="+mn-ea"/>
                <a:cs typeface="+mn-cs"/>
              </a:defRPr>
            </a:lvl1pPr>
            <a:lvl2pPr marL="514470" indent="-171490" algn="l" defTabSz="685960" rtl="0" eaLnBrk="1" latinLnBrk="0" hangingPunct="1">
              <a:lnSpc>
                <a:spcPct val="90000"/>
              </a:lnSpc>
              <a:spcBef>
                <a:spcPts val="375"/>
              </a:spcBef>
              <a:buFont typeface="Arial"/>
              <a:buChar char="•"/>
              <a:defRPr sz="1801" kern="1200">
                <a:solidFill>
                  <a:schemeClr val="tx1"/>
                </a:solidFill>
                <a:latin typeface="+mn-lt"/>
                <a:ea typeface="+mn-ea"/>
                <a:cs typeface="+mn-cs"/>
              </a:defRPr>
            </a:lvl2pPr>
            <a:lvl3pPr marL="857450" indent="-171490" algn="l" defTabSz="68596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429" indent="-171490" algn="l" defTabSz="68596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409" indent="-171490" algn="l" defTabSz="68596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6389" indent="-171490" algn="l" defTabSz="68596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9369" indent="-171490" algn="l" defTabSz="68596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2349" indent="-171490" algn="l" defTabSz="68596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5328" indent="-171490" algn="l" defTabSz="68596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algn="just" defTabSz="685971">
              <a:lnSpc>
                <a:spcPct val="150000"/>
              </a:lnSpc>
              <a:spcBef>
                <a:spcPts val="750"/>
              </a:spcBef>
              <a:defRPr/>
            </a:pPr>
            <a:r>
              <a:rPr lang="en-US" sz="1600" dirty="0">
                <a:solidFill>
                  <a:schemeClr val="bg1"/>
                </a:solidFill>
                <a:latin typeface="Trebuchet MS" panose="020B0603020202020204" pitchFamily="34" charset="0"/>
              </a:rPr>
              <a:t>By the year of 2011, there were about 20 thousand japanese immigrants living in New York City;</a:t>
            </a:r>
            <a:endParaRPr lang="pt-BR" sz="1600" dirty="0">
              <a:solidFill>
                <a:schemeClr val="bg1"/>
              </a:solidFill>
              <a:latin typeface="Trebuchet MS" panose="020B0603020202020204" pitchFamily="34" charset="0"/>
            </a:endParaRPr>
          </a:p>
          <a:p>
            <a:pPr algn="just" defTabSz="685971">
              <a:lnSpc>
                <a:spcPct val="150000"/>
              </a:lnSpc>
              <a:spcBef>
                <a:spcPts val="750"/>
              </a:spcBef>
              <a:defRPr/>
            </a:pPr>
            <a:r>
              <a:rPr lang="en-US" sz="1600" dirty="0">
                <a:solidFill>
                  <a:schemeClr val="bg1"/>
                </a:solidFill>
                <a:latin typeface="Trebuchet MS" panose="020B0603020202020204" pitchFamily="34" charset="0"/>
              </a:rPr>
              <a:t>According to the 2017 United States Census Bureau,</a:t>
            </a:r>
            <a:r>
              <a:rPr lang="pt-BR" sz="1600" b="1" dirty="0">
                <a:solidFill>
                  <a:schemeClr val="bg1"/>
                </a:solidFill>
                <a:latin typeface="Trebuchet MS" panose="020B0603020202020204" pitchFamily="34" charset="0"/>
              </a:rPr>
              <a:t> t</a:t>
            </a:r>
            <a:r>
              <a:rPr lang="en-US" sz="1600" dirty="0">
                <a:solidFill>
                  <a:schemeClr val="bg1"/>
                </a:solidFill>
                <a:latin typeface="Trebuchet MS" panose="020B0603020202020204" pitchFamily="34" charset="0"/>
              </a:rPr>
              <a:t>here were 1,466,514 Americans with japanese ancestry living in USA</a:t>
            </a:r>
            <a:r>
              <a:rPr lang="pt-BR" sz="1600" dirty="0">
                <a:solidFill>
                  <a:schemeClr val="bg1"/>
                </a:solidFill>
                <a:latin typeface="Trebuchet MS" panose="020B0603020202020204" pitchFamily="34" charset="0"/>
              </a:rPr>
              <a:t>;</a:t>
            </a:r>
          </a:p>
          <a:p>
            <a:pPr algn="just" defTabSz="685971">
              <a:lnSpc>
                <a:spcPct val="150000"/>
              </a:lnSpc>
              <a:spcBef>
                <a:spcPts val="750"/>
              </a:spcBef>
              <a:defRPr/>
            </a:pPr>
            <a:r>
              <a:rPr lang="en-US" sz="1600" dirty="0">
                <a:solidFill>
                  <a:schemeClr val="bg1"/>
                </a:solidFill>
                <a:latin typeface="Trebuchet MS" panose="020B0603020202020204" pitchFamily="34" charset="0"/>
              </a:rPr>
              <a:t>New York City is one of the three areas with the highest Asian American Populations (Greater Los Angeles Area, New York Metropolitan Area and San Francisco Bay Area);</a:t>
            </a:r>
          </a:p>
          <a:p>
            <a:pPr algn="just" defTabSz="685971">
              <a:lnSpc>
                <a:spcPct val="150000"/>
              </a:lnSpc>
              <a:spcBef>
                <a:spcPts val="750"/>
              </a:spcBef>
              <a:defRPr/>
            </a:pPr>
            <a:r>
              <a:rPr lang="en-US" sz="1600" dirty="0">
                <a:solidFill>
                  <a:schemeClr val="bg1"/>
                </a:solidFill>
                <a:latin typeface="Trebuchet MS" panose="020B0603020202020204" pitchFamily="34" charset="0"/>
              </a:rPr>
              <a:t>This project will attempt to answer the questions “Where should an investor open a Japanese Restaurant in NYC?” and “Where should I go If I want a great and highly rated Japanese food?”.</a:t>
            </a:r>
            <a:endParaRPr lang="pt-BR" sz="1600" dirty="0">
              <a:solidFill>
                <a:schemeClr val="bg1"/>
              </a:solidFill>
              <a:latin typeface="Trebuchet MS" panose="020B0603020202020204" pitchFamily="34" charset="0"/>
            </a:endParaRPr>
          </a:p>
        </p:txBody>
      </p:sp>
      <p:sp>
        <p:nvSpPr>
          <p:cNvPr id="16" name="CaixaDeTexto 15">
            <a:extLst>
              <a:ext uri="{FF2B5EF4-FFF2-40B4-BE49-F238E27FC236}">
                <a16:creationId xmlns:a16="http://schemas.microsoft.com/office/drawing/2014/main" id="{695603C9-EBA7-485C-B534-7360F2546801}"/>
              </a:ext>
            </a:extLst>
          </p:cNvPr>
          <p:cNvSpPr txBox="1"/>
          <p:nvPr/>
        </p:nvSpPr>
        <p:spPr>
          <a:xfrm>
            <a:off x="359998" y="307511"/>
            <a:ext cx="6129678" cy="307777"/>
          </a:xfrm>
          <a:prstGeom prst="rect">
            <a:avLst/>
          </a:prstGeom>
          <a:noFill/>
        </p:spPr>
        <p:txBody>
          <a:bodyPr wrap="square" lIns="0" tIns="0" rIns="0" bIns="0" rtlCol="0">
            <a:spAutoFit/>
          </a:bodyPr>
          <a:lstStyle/>
          <a:p>
            <a:r>
              <a:rPr lang="pt-BR" sz="1000" dirty="0">
                <a:solidFill>
                  <a:schemeClr val="bg1"/>
                </a:solidFill>
                <a:latin typeface="Trebuchet MS" panose="020B0603020202020204" pitchFamily="34" charset="0"/>
              </a:rPr>
              <a:t>Evaluating Japanese restaurants in New York City using Python and Machine Learning</a:t>
            </a:r>
          </a:p>
          <a:p>
            <a:pPr marL="0" lvl="1" defTabSz="914415">
              <a:defRPr/>
            </a:pPr>
            <a:r>
              <a:rPr lang="pt-BR" sz="1000" b="1" kern="0" dirty="0">
                <a:solidFill>
                  <a:srgbClr val="FFFF00"/>
                </a:solidFill>
                <a:latin typeface="Trebuchet MS" panose="020B0603020202020204" pitchFamily="34" charset="0"/>
              </a:rPr>
              <a:t>—</a:t>
            </a:r>
          </a:p>
        </p:txBody>
      </p:sp>
    </p:spTree>
    <p:extLst>
      <p:ext uri="{BB962C8B-B14F-4D97-AF65-F5344CB8AC3E}">
        <p14:creationId xmlns:p14="http://schemas.microsoft.com/office/powerpoint/2010/main" val="2103896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3EA71089-B106-4B6C-B134-77B3D9A5F1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CaixaDeTexto 11">
            <a:extLst>
              <a:ext uri="{FF2B5EF4-FFF2-40B4-BE49-F238E27FC236}">
                <a16:creationId xmlns:a16="http://schemas.microsoft.com/office/drawing/2014/main" id="{8322C9E2-6114-4D2B-8AFA-7538F9D25FF3}"/>
              </a:ext>
            </a:extLst>
          </p:cNvPr>
          <p:cNvSpPr txBox="1"/>
          <p:nvPr/>
        </p:nvSpPr>
        <p:spPr>
          <a:xfrm>
            <a:off x="368546" y="699530"/>
            <a:ext cx="6121130" cy="738664"/>
          </a:xfrm>
          <a:prstGeom prst="rect">
            <a:avLst/>
          </a:prstGeom>
          <a:noFill/>
        </p:spPr>
        <p:txBody>
          <a:bodyPr wrap="square" lIns="0" tIns="0" rIns="0" bIns="0" rtlCol="0">
            <a:spAutoFit/>
          </a:bodyPr>
          <a:lstStyle/>
          <a:p>
            <a:pPr marL="0" lvl="1" defTabSz="914415">
              <a:defRPr/>
            </a:pPr>
            <a:r>
              <a:rPr lang="pt-BR" sz="2400" b="1" kern="0" dirty="0">
                <a:solidFill>
                  <a:schemeClr val="bg1"/>
                </a:solidFill>
                <a:latin typeface="Trebuchet MS" panose="020B0603020202020204" pitchFamily="34" charset="0"/>
              </a:rPr>
              <a:t>Data</a:t>
            </a:r>
          </a:p>
          <a:p>
            <a:pPr marL="0" lvl="1" defTabSz="914415">
              <a:defRPr/>
            </a:pPr>
            <a:r>
              <a:rPr lang="pt-BR" sz="2400" b="1" kern="0" dirty="0">
                <a:solidFill>
                  <a:srgbClr val="FFFF00"/>
                </a:solidFill>
              </a:rPr>
              <a:t>—</a:t>
            </a:r>
            <a:endParaRPr lang="pt-BR" sz="1800" b="1" kern="0" dirty="0">
              <a:solidFill>
                <a:srgbClr val="FFFF00"/>
              </a:solidFill>
            </a:endParaRPr>
          </a:p>
        </p:txBody>
      </p:sp>
      <p:sp>
        <p:nvSpPr>
          <p:cNvPr id="15" name="Espaço Reservado para Conteúdo 3">
            <a:extLst>
              <a:ext uri="{FF2B5EF4-FFF2-40B4-BE49-F238E27FC236}">
                <a16:creationId xmlns:a16="http://schemas.microsoft.com/office/drawing/2014/main" id="{6054F81A-8F89-43F2-A75B-276E64611AA8}"/>
              </a:ext>
            </a:extLst>
          </p:cNvPr>
          <p:cNvSpPr txBox="1">
            <a:spLocks/>
          </p:cNvSpPr>
          <p:nvPr/>
        </p:nvSpPr>
        <p:spPr>
          <a:xfrm>
            <a:off x="360003" y="1799655"/>
            <a:ext cx="11178854" cy="2375971"/>
          </a:xfrm>
          <a:prstGeom prst="rect">
            <a:avLst/>
          </a:prstGeom>
        </p:spPr>
        <p:txBody>
          <a:bodyPr wrap="square" lIns="0" tIns="0" rIns="0" bIns="0">
            <a:spAutoFit/>
          </a:bodyPr>
          <a:lstStyle>
            <a:lvl1pPr marL="171490" indent="-171490" algn="l" defTabSz="685960" rtl="0" eaLnBrk="1" latinLnBrk="0" hangingPunct="1">
              <a:lnSpc>
                <a:spcPct val="90000"/>
              </a:lnSpc>
              <a:spcBef>
                <a:spcPts val="751"/>
              </a:spcBef>
              <a:buFont typeface="Arial"/>
              <a:buChar char="•"/>
              <a:defRPr sz="2101" kern="1200">
                <a:solidFill>
                  <a:schemeClr val="tx1"/>
                </a:solidFill>
                <a:latin typeface="+mn-lt"/>
                <a:ea typeface="+mn-ea"/>
                <a:cs typeface="+mn-cs"/>
              </a:defRPr>
            </a:lvl1pPr>
            <a:lvl2pPr marL="514470" indent="-171490" algn="l" defTabSz="685960" rtl="0" eaLnBrk="1" latinLnBrk="0" hangingPunct="1">
              <a:lnSpc>
                <a:spcPct val="90000"/>
              </a:lnSpc>
              <a:spcBef>
                <a:spcPts val="375"/>
              </a:spcBef>
              <a:buFont typeface="Arial"/>
              <a:buChar char="•"/>
              <a:defRPr sz="1801" kern="1200">
                <a:solidFill>
                  <a:schemeClr val="tx1"/>
                </a:solidFill>
                <a:latin typeface="+mn-lt"/>
                <a:ea typeface="+mn-ea"/>
                <a:cs typeface="+mn-cs"/>
              </a:defRPr>
            </a:lvl2pPr>
            <a:lvl3pPr marL="857450" indent="-171490" algn="l" defTabSz="68596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429" indent="-171490" algn="l" defTabSz="68596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409" indent="-171490" algn="l" defTabSz="68596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6389" indent="-171490" algn="l" defTabSz="68596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9369" indent="-171490" algn="l" defTabSz="68596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2349" indent="-171490" algn="l" defTabSz="68596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5328" indent="-171490" algn="l" defTabSz="68596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algn="just" defTabSz="685971">
              <a:lnSpc>
                <a:spcPct val="150000"/>
              </a:lnSpc>
              <a:spcBef>
                <a:spcPts val="750"/>
              </a:spcBef>
              <a:defRPr/>
            </a:pPr>
            <a:r>
              <a:rPr lang="en-US" sz="1600" dirty="0">
                <a:solidFill>
                  <a:schemeClr val="bg1"/>
                </a:solidFill>
                <a:latin typeface="Trebuchet MS" panose="020B0603020202020204" pitchFamily="34" charset="0"/>
              </a:rPr>
              <a:t>In order to answer the above questions, data on New York City neighborhoods and boroughs, including boundaries, latitude, longitude, restaurants and restaurants ratings are required;</a:t>
            </a:r>
          </a:p>
          <a:p>
            <a:pPr algn="just" defTabSz="685971">
              <a:lnSpc>
                <a:spcPct val="150000"/>
              </a:lnSpc>
              <a:spcBef>
                <a:spcPts val="750"/>
              </a:spcBef>
              <a:defRPr/>
            </a:pPr>
            <a:r>
              <a:rPr lang="en-US" sz="1600" dirty="0">
                <a:solidFill>
                  <a:schemeClr val="bg1"/>
                </a:solidFill>
                <a:latin typeface="Trebuchet MS" panose="020B0603020202020204" pitchFamily="34" charset="0"/>
              </a:rPr>
              <a:t>New York City data containing the neighborhoods and boroughs, latitudes, and longitudes will be obtained from the data source: https://cocl.us/new_york_dataset;</a:t>
            </a:r>
          </a:p>
          <a:p>
            <a:pPr algn="just" defTabSz="685971">
              <a:lnSpc>
                <a:spcPct val="150000"/>
              </a:lnSpc>
              <a:spcBef>
                <a:spcPts val="750"/>
              </a:spcBef>
              <a:defRPr/>
            </a:pPr>
            <a:r>
              <a:rPr lang="en-US" sz="1600" dirty="0">
                <a:solidFill>
                  <a:schemeClr val="bg1"/>
                </a:solidFill>
                <a:latin typeface="Trebuchet MS" panose="020B0603020202020204" pitchFamily="34" charset="0"/>
              </a:rPr>
              <a:t>All data related to locations and quality of Japanese restaurants will be obtained via the FourSquare API, using the Requests library in Python.</a:t>
            </a:r>
          </a:p>
        </p:txBody>
      </p:sp>
      <p:sp>
        <p:nvSpPr>
          <p:cNvPr id="16" name="CaixaDeTexto 15">
            <a:extLst>
              <a:ext uri="{FF2B5EF4-FFF2-40B4-BE49-F238E27FC236}">
                <a16:creationId xmlns:a16="http://schemas.microsoft.com/office/drawing/2014/main" id="{695603C9-EBA7-485C-B534-7360F2546801}"/>
              </a:ext>
            </a:extLst>
          </p:cNvPr>
          <p:cNvSpPr txBox="1"/>
          <p:nvPr/>
        </p:nvSpPr>
        <p:spPr>
          <a:xfrm>
            <a:off x="359998" y="307511"/>
            <a:ext cx="6129678" cy="307777"/>
          </a:xfrm>
          <a:prstGeom prst="rect">
            <a:avLst/>
          </a:prstGeom>
          <a:noFill/>
        </p:spPr>
        <p:txBody>
          <a:bodyPr wrap="square" lIns="0" tIns="0" rIns="0" bIns="0" rtlCol="0">
            <a:spAutoFit/>
          </a:bodyPr>
          <a:lstStyle/>
          <a:p>
            <a:r>
              <a:rPr lang="pt-BR" sz="1000" dirty="0">
                <a:solidFill>
                  <a:schemeClr val="bg1"/>
                </a:solidFill>
                <a:latin typeface="Trebuchet MS" panose="020B0603020202020204" pitchFamily="34" charset="0"/>
              </a:rPr>
              <a:t>Evaluating Japanese restaurants in New York City using Python and Machine Learning</a:t>
            </a:r>
          </a:p>
          <a:p>
            <a:pPr marL="0" lvl="1" defTabSz="914415">
              <a:defRPr/>
            </a:pPr>
            <a:r>
              <a:rPr lang="pt-BR" sz="1000" b="1" kern="0" dirty="0">
                <a:solidFill>
                  <a:srgbClr val="FFFF00"/>
                </a:solidFill>
                <a:latin typeface="Trebuchet MS" panose="020B0603020202020204" pitchFamily="34" charset="0"/>
              </a:rPr>
              <a:t>—</a:t>
            </a:r>
          </a:p>
        </p:txBody>
      </p:sp>
    </p:spTree>
    <p:extLst>
      <p:ext uri="{BB962C8B-B14F-4D97-AF65-F5344CB8AC3E}">
        <p14:creationId xmlns:p14="http://schemas.microsoft.com/office/powerpoint/2010/main" val="3524387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3EA71089-B106-4B6C-B134-77B3D9A5F1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CaixaDeTexto 11">
            <a:extLst>
              <a:ext uri="{FF2B5EF4-FFF2-40B4-BE49-F238E27FC236}">
                <a16:creationId xmlns:a16="http://schemas.microsoft.com/office/drawing/2014/main" id="{8322C9E2-6114-4D2B-8AFA-7538F9D25FF3}"/>
              </a:ext>
            </a:extLst>
          </p:cNvPr>
          <p:cNvSpPr txBox="1"/>
          <p:nvPr/>
        </p:nvSpPr>
        <p:spPr>
          <a:xfrm>
            <a:off x="368546" y="699530"/>
            <a:ext cx="6121130" cy="738664"/>
          </a:xfrm>
          <a:prstGeom prst="rect">
            <a:avLst/>
          </a:prstGeom>
          <a:noFill/>
        </p:spPr>
        <p:txBody>
          <a:bodyPr wrap="square" lIns="0" tIns="0" rIns="0" bIns="0" rtlCol="0">
            <a:spAutoFit/>
          </a:bodyPr>
          <a:lstStyle/>
          <a:p>
            <a:pPr marL="0" lvl="1" defTabSz="914415">
              <a:defRPr/>
            </a:pPr>
            <a:r>
              <a:rPr lang="pt-BR" sz="2400" b="1" kern="0" dirty="0" err="1">
                <a:solidFill>
                  <a:schemeClr val="bg1"/>
                </a:solidFill>
                <a:latin typeface="Trebuchet MS" panose="020B0603020202020204" pitchFamily="34" charset="0"/>
              </a:rPr>
              <a:t>Methods</a:t>
            </a:r>
            <a:endParaRPr lang="pt-BR" sz="2400" b="1" kern="0" dirty="0">
              <a:solidFill>
                <a:schemeClr val="bg1"/>
              </a:solidFill>
              <a:latin typeface="Trebuchet MS" panose="020B0603020202020204" pitchFamily="34" charset="0"/>
            </a:endParaRPr>
          </a:p>
          <a:p>
            <a:pPr marL="0" lvl="1" defTabSz="914415">
              <a:defRPr/>
            </a:pPr>
            <a:r>
              <a:rPr lang="pt-BR" sz="2400" b="1" kern="0" dirty="0">
                <a:solidFill>
                  <a:srgbClr val="FFFF00"/>
                </a:solidFill>
              </a:rPr>
              <a:t>—</a:t>
            </a:r>
            <a:endParaRPr lang="pt-BR" sz="1800" b="1" kern="0" dirty="0">
              <a:solidFill>
                <a:srgbClr val="FFFF00"/>
              </a:solidFill>
            </a:endParaRPr>
          </a:p>
        </p:txBody>
      </p:sp>
      <p:sp>
        <p:nvSpPr>
          <p:cNvPr id="15" name="Espaço Reservado para Conteúdo 3">
            <a:extLst>
              <a:ext uri="{FF2B5EF4-FFF2-40B4-BE49-F238E27FC236}">
                <a16:creationId xmlns:a16="http://schemas.microsoft.com/office/drawing/2014/main" id="{6054F81A-8F89-43F2-A75B-276E64611AA8}"/>
              </a:ext>
            </a:extLst>
          </p:cNvPr>
          <p:cNvSpPr txBox="1">
            <a:spLocks/>
          </p:cNvSpPr>
          <p:nvPr/>
        </p:nvSpPr>
        <p:spPr>
          <a:xfrm>
            <a:off x="360003" y="1799655"/>
            <a:ext cx="11178854" cy="1904047"/>
          </a:xfrm>
          <a:prstGeom prst="rect">
            <a:avLst/>
          </a:prstGeom>
        </p:spPr>
        <p:txBody>
          <a:bodyPr wrap="square" lIns="0" tIns="0" rIns="0" bIns="0">
            <a:spAutoFit/>
          </a:bodyPr>
          <a:lstStyle>
            <a:lvl1pPr marL="171490" indent="-171490" algn="l" defTabSz="685960" rtl="0" eaLnBrk="1" latinLnBrk="0" hangingPunct="1">
              <a:lnSpc>
                <a:spcPct val="90000"/>
              </a:lnSpc>
              <a:spcBef>
                <a:spcPts val="751"/>
              </a:spcBef>
              <a:buFont typeface="Arial"/>
              <a:buChar char="•"/>
              <a:defRPr sz="2101" kern="1200">
                <a:solidFill>
                  <a:schemeClr val="tx1"/>
                </a:solidFill>
                <a:latin typeface="+mn-lt"/>
                <a:ea typeface="+mn-ea"/>
                <a:cs typeface="+mn-cs"/>
              </a:defRPr>
            </a:lvl1pPr>
            <a:lvl2pPr marL="514470" indent="-171490" algn="l" defTabSz="685960" rtl="0" eaLnBrk="1" latinLnBrk="0" hangingPunct="1">
              <a:lnSpc>
                <a:spcPct val="90000"/>
              </a:lnSpc>
              <a:spcBef>
                <a:spcPts val="375"/>
              </a:spcBef>
              <a:buFont typeface="Arial"/>
              <a:buChar char="•"/>
              <a:defRPr sz="1801" kern="1200">
                <a:solidFill>
                  <a:schemeClr val="tx1"/>
                </a:solidFill>
                <a:latin typeface="+mn-lt"/>
                <a:ea typeface="+mn-ea"/>
                <a:cs typeface="+mn-cs"/>
              </a:defRPr>
            </a:lvl2pPr>
            <a:lvl3pPr marL="857450" indent="-171490" algn="l" defTabSz="68596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429" indent="-171490" algn="l" defTabSz="68596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409" indent="-171490" algn="l" defTabSz="68596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6389" indent="-171490" algn="l" defTabSz="68596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9369" indent="-171490" algn="l" defTabSz="68596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2349" indent="-171490" algn="l" defTabSz="68596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5328" indent="-171490" algn="l" defTabSz="68596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algn="just" defTabSz="685971">
              <a:lnSpc>
                <a:spcPct val="150000"/>
              </a:lnSpc>
              <a:spcBef>
                <a:spcPts val="750"/>
              </a:spcBef>
              <a:defRPr/>
            </a:pPr>
            <a:r>
              <a:rPr lang="en-US" sz="1600" dirty="0">
                <a:solidFill>
                  <a:schemeClr val="bg1"/>
                </a:solidFill>
                <a:latin typeface="Trebuchet MS" panose="020B0603020202020204" pitchFamily="34" charset="0"/>
              </a:rPr>
              <a:t>Data will be collected from https://cocl.us/new_york_dataset, cleaned and processed into a dataframe. FourSquare will be used to locate all venues and then filtered by Japanese restaurants. Users ratings will be counted and added to the dataframe;</a:t>
            </a:r>
          </a:p>
          <a:p>
            <a:pPr algn="just" defTabSz="685971">
              <a:lnSpc>
                <a:spcPct val="150000"/>
              </a:lnSpc>
              <a:spcBef>
                <a:spcPts val="750"/>
              </a:spcBef>
              <a:defRPr/>
            </a:pPr>
            <a:r>
              <a:rPr lang="en-US" sz="1600" dirty="0">
                <a:solidFill>
                  <a:schemeClr val="bg1"/>
                </a:solidFill>
                <a:latin typeface="Trebuchet MS" panose="020B0603020202020204" pitchFamily="34" charset="0"/>
              </a:rPr>
              <a:t>After the data is preprocessed, It will be sorted based on ratings. Finally, It will be visualized using charts from Python libraries and also divided into different clusters, using machine learning K-Means algorithm, from scikit-learn library.</a:t>
            </a:r>
          </a:p>
        </p:txBody>
      </p:sp>
      <p:sp>
        <p:nvSpPr>
          <p:cNvPr id="16" name="CaixaDeTexto 15">
            <a:extLst>
              <a:ext uri="{FF2B5EF4-FFF2-40B4-BE49-F238E27FC236}">
                <a16:creationId xmlns:a16="http://schemas.microsoft.com/office/drawing/2014/main" id="{695603C9-EBA7-485C-B534-7360F2546801}"/>
              </a:ext>
            </a:extLst>
          </p:cNvPr>
          <p:cNvSpPr txBox="1"/>
          <p:nvPr/>
        </p:nvSpPr>
        <p:spPr>
          <a:xfrm>
            <a:off x="359998" y="307511"/>
            <a:ext cx="6129678" cy="307777"/>
          </a:xfrm>
          <a:prstGeom prst="rect">
            <a:avLst/>
          </a:prstGeom>
          <a:noFill/>
        </p:spPr>
        <p:txBody>
          <a:bodyPr wrap="square" lIns="0" tIns="0" rIns="0" bIns="0" rtlCol="0">
            <a:spAutoFit/>
          </a:bodyPr>
          <a:lstStyle/>
          <a:p>
            <a:r>
              <a:rPr lang="pt-BR" sz="1000" dirty="0">
                <a:solidFill>
                  <a:schemeClr val="bg1"/>
                </a:solidFill>
                <a:latin typeface="Trebuchet MS" panose="020B0603020202020204" pitchFamily="34" charset="0"/>
              </a:rPr>
              <a:t>Evaluating Japanese restaurants in New York City using Python and Machine Learning</a:t>
            </a:r>
          </a:p>
          <a:p>
            <a:pPr marL="0" lvl="1" defTabSz="914415">
              <a:defRPr/>
            </a:pPr>
            <a:r>
              <a:rPr lang="pt-BR" sz="1000" b="1" kern="0" dirty="0">
                <a:solidFill>
                  <a:srgbClr val="FFFF00"/>
                </a:solidFill>
                <a:latin typeface="Trebuchet MS" panose="020B0603020202020204" pitchFamily="34" charset="0"/>
              </a:rPr>
              <a:t>—</a:t>
            </a:r>
          </a:p>
        </p:txBody>
      </p:sp>
    </p:spTree>
    <p:extLst>
      <p:ext uri="{BB962C8B-B14F-4D97-AF65-F5344CB8AC3E}">
        <p14:creationId xmlns:p14="http://schemas.microsoft.com/office/powerpoint/2010/main" val="1408394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3EA71089-B106-4B6C-B134-77B3D9A5F1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CaixaDeTexto 11">
            <a:extLst>
              <a:ext uri="{FF2B5EF4-FFF2-40B4-BE49-F238E27FC236}">
                <a16:creationId xmlns:a16="http://schemas.microsoft.com/office/drawing/2014/main" id="{8322C9E2-6114-4D2B-8AFA-7538F9D25FF3}"/>
              </a:ext>
            </a:extLst>
          </p:cNvPr>
          <p:cNvSpPr txBox="1"/>
          <p:nvPr/>
        </p:nvSpPr>
        <p:spPr>
          <a:xfrm>
            <a:off x="368546" y="699530"/>
            <a:ext cx="6121130" cy="738664"/>
          </a:xfrm>
          <a:prstGeom prst="rect">
            <a:avLst/>
          </a:prstGeom>
          <a:noFill/>
        </p:spPr>
        <p:txBody>
          <a:bodyPr wrap="square" lIns="0" tIns="0" rIns="0" bIns="0" rtlCol="0">
            <a:spAutoFit/>
          </a:bodyPr>
          <a:lstStyle/>
          <a:p>
            <a:pPr marL="0" lvl="1" defTabSz="914415">
              <a:defRPr/>
            </a:pPr>
            <a:r>
              <a:rPr lang="pt-BR" sz="2400" b="1" kern="0" dirty="0" err="1">
                <a:solidFill>
                  <a:schemeClr val="bg1"/>
                </a:solidFill>
                <a:latin typeface="Trebuchet MS" panose="020B0603020202020204" pitchFamily="34" charset="0"/>
              </a:rPr>
              <a:t>Results</a:t>
            </a:r>
            <a:endParaRPr lang="pt-BR" sz="2400" b="1" kern="0" dirty="0">
              <a:solidFill>
                <a:schemeClr val="bg1"/>
              </a:solidFill>
              <a:latin typeface="Trebuchet MS" panose="020B0603020202020204" pitchFamily="34" charset="0"/>
            </a:endParaRPr>
          </a:p>
          <a:p>
            <a:pPr marL="0" lvl="1" defTabSz="914415">
              <a:defRPr/>
            </a:pPr>
            <a:r>
              <a:rPr lang="pt-BR" sz="2400" b="1" kern="0" dirty="0">
                <a:solidFill>
                  <a:srgbClr val="FFFF00"/>
                </a:solidFill>
              </a:rPr>
              <a:t>—</a:t>
            </a:r>
            <a:endParaRPr lang="pt-BR" sz="1800" b="1" kern="0" dirty="0">
              <a:solidFill>
                <a:srgbClr val="FFFF00"/>
              </a:solidFill>
            </a:endParaRPr>
          </a:p>
        </p:txBody>
      </p:sp>
      <p:sp>
        <p:nvSpPr>
          <p:cNvPr id="15" name="Espaço Reservado para Conteúdo 3">
            <a:extLst>
              <a:ext uri="{FF2B5EF4-FFF2-40B4-BE49-F238E27FC236}">
                <a16:creationId xmlns:a16="http://schemas.microsoft.com/office/drawing/2014/main" id="{6054F81A-8F89-43F2-A75B-276E64611AA8}"/>
              </a:ext>
            </a:extLst>
          </p:cNvPr>
          <p:cNvSpPr txBox="1">
            <a:spLocks/>
          </p:cNvSpPr>
          <p:nvPr/>
        </p:nvSpPr>
        <p:spPr>
          <a:xfrm>
            <a:off x="360003" y="1799655"/>
            <a:ext cx="11178854" cy="693460"/>
          </a:xfrm>
          <a:prstGeom prst="rect">
            <a:avLst/>
          </a:prstGeom>
        </p:spPr>
        <p:txBody>
          <a:bodyPr wrap="square" lIns="0" tIns="0" rIns="0" bIns="0">
            <a:spAutoFit/>
          </a:bodyPr>
          <a:lstStyle>
            <a:lvl1pPr marL="171490" indent="-171490" algn="l" defTabSz="685960" rtl="0" eaLnBrk="1" latinLnBrk="0" hangingPunct="1">
              <a:lnSpc>
                <a:spcPct val="90000"/>
              </a:lnSpc>
              <a:spcBef>
                <a:spcPts val="751"/>
              </a:spcBef>
              <a:buFont typeface="Arial"/>
              <a:buChar char="•"/>
              <a:defRPr sz="2101" kern="1200">
                <a:solidFill>
                  <a:schemeClr val="tx1"/>
                </a:solidFill>
                <a:latin typeface="+mn-lt"/>
                <a:ea typeface="+mn-ea"/>
                <a:cs typeface="+mn-cs"/>
              </a:defRPr>
            </a:lvl1pPr>
            <a:lvl2pPr marL="514470" indent="-171490" algn="l" defTabSz="685960" rtl="0" eaLnBrk="1" latinLnBrk="0" hangingPunct="1">
              <a:lnSpc>
                <a:spcPct val="90000"/>
              </a:lnSpc>
              <a:spcBef>
                <a:spcPts val="375"/>
              </a:spcBef>
              <a:buFont typeface="Arial"/>
              <a:buChar char="•"/>
              <a:defRPr sz="1801" kern="1200">
                <a:solidFill>
                  <a:schemeClr val="tx1"/>
                </a:solidFill>
                <a:latin typeface="+mn-lt"/>
                <a:ea typeface="+mn-ea"/>
                <a:cs typeface="+mn-cs"/>
              </a:defRPr>
            </a:lvl2pPr>
            <a:lvl3pPr marL="857450" indent="-171490" algn="l" defTabSz="68596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429" indent="-171490" algn="l" defTabSz="68596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409" indent="-171490" algn="l" defTabSz="68596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6389" indent="-171490" algn="l" defTabSz="68596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9369" indent="-171490" algn="l" defTabSz="68596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2349" indent="-171490" algn="l" defTabSz="68596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5328" indent="-171490" algn="l" defTabSz="68596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algn="just" defTabSz="685971">
              <a:lnSpc>
                <a:spcPct val="150000"/>
              </a:lnSpc>
              <a:spcBef>
                <a:spcPts val="750"/>
              </a:spcBef>
              <a:defRPr/>
            </a:pPr>
            <a:r>
              <a:rPr lang="en-US" sz="1600" dirty="0">
                <a:solidFill>
                  <a:schemeClr val="bg1"/>
                </a:solidFill>
                <a:latin typeface="Trebuchet MS" panose="020B0603020202020204" pitchFamily="34" charset="0"/>
              </a:rPr>
              <a:t>Using the Requests library to retrieve New York city data from the URL, the data was visualized in a bar graphic and in a pandas dataframe.</a:t>
            </a:r>
          </a:p>
        </p:txBody>
      </p:sp>
      <p:sp>
        <p:nvSpPr>
          <p:cNvPr id="16" name="CaixaDeTexto 15">
            <a:extLst>
              <a:ext uri="{FF2B5EF4-FFF2-40B4-BE49-F238E27FC236}">
                <a16:creationId xmlns:a16="http://schemas.microsoft.com/office/drawing/2014/main" id="{695603C9-EBA7-485C-B534-7360F2546801}"/>
              </a:ext>
            </a:extLst>
          </p:cNvPr>
          <p:cNvSpPr txBox="1"/>
          <p:nvPr/>
        </p:nvSpPr>
        <p:spPr>
          <a:xfrm>
            <a:off x="359998" y="307511"/>
            <a:ext cx="6129678" cy="307777"/>
          </a:xfrm>
          <a:prstGeom prst="rect">
            <a:avLst/>
          </a:prstGeom>
          <a:noFill/>
        </p:spPr>
        <p:txBody>
          <a:bodyPr wrap="square" lIns="0" tIns="0" rIns="0" bIns="0" rtlCol="0">
            <a:spAutoFit/>
          </a:bodyPr>
          <a:lstStyle/>
          <a:p>
            <a:r>
              <a:rPr lang="pt-BR" sz="1000" dirty="0">
                <a:solidFill>
                  <a:schemeClr val="bg1"/>
                </a:solidFill>
                <a:latin typeface="Trebuchet MS" panose="020B0603020202020204" pitchFamily="34" charset="0"/>
              </a:rPr>
              <a:t>Evaluating Japanese restaurants in New York City using Python and Machine Learning</a:t>
            </a:r>
          </a:p>
          <a:p>
            <a:pPr marL="0" lvl="1" defTabSz="914415">
              <a:defRPr/>
            </a:pPr>
            <a:r>
              <a:rPr lang="pt-BR" sz="1000" b="1" kern="0" dirty="0">
                <a:solidFill>
                  <a:srgbClr val="FFFF00"/>
                </a:solidFill>
                <a:latin typeface="Trebuchet MS" panose="020B0603020202020204" pitchFamily="34" charset="0"/>
              </a:rPr>
              <a:t>—</a:t>
            </a:r>
          </a:p>
        </p:txBody>
      </p:sp>
      <p:graphicFrame>
        <p:nvGraphicFramePr>
          <p:cNvPr id="7" name="Tabela 6">
            <a:extLst>
              <a:ext uri="{FF2B5EF4-FFF2-40B4-BE49-F238E27FC236}">
                <a16:creationId xmlns:a16="http://schemas.microsoft.com/office/drawing/2014/main" id="{4D646661-4651-47EC-926A-337E188FF291}"/>
              </a:ext>
            </a:extLst>
          </p:cNvPr>
          <p:cNvGraphicFramePr>
            <a:graphicFrameLocks noGrp="1"/>
          </p:cNvGraphicFramePr>
          <p:nvPr>
            <p:extLst>
              <p:ext uri="{D42A27DB-BD31-4B8C-83A1-F6EECF244321}">
                <p14:modId xmlns:p14="http://schemas.microsoft.com/office/powerpoint/2010/main" val="3596040112"/>
              </p:ext>
            </p:extLst>
          </p:nvPr>
        </p:nvGraphicFramePr>
        <p:xfrm>
          <a:off x="404561" y="2947873"/>
          <a:ext cx="6085115" cy="3052742"/>
        </p:xfrm>
        <a:graphic>
          <a:graphicData uri="http://schemas.openxmlformats.org/drawingml/2006/table">
            <a:tbl>
              <a:tblPr firstRow="1" firstCol="1" bandRow="1">
                <a:tableStyleId>{EB344D84-9AFB-497E-A393-DC336BA19D2E}</a:tableStyleId>
              </a:tblPr>
              <a:tblGrid>
                <a:gridCol w="940683">
                  <a:extLst>
                    <a:ext uri="{9D8B030D-6E8A-4147-A177-3AD203B41FA5}">
                      <a16:colId xmlns:a16="http://schemas.microsoft.com/office/drawing/2014/main" val="2305257727"/>
                    </a:ext>
                  </a:extLst>
                </a:gridCol>
                <a:gridCol w="1149212">
                  <a:extLst>
                    <a:ext uri="{9D8B030D-6E8A-4147-A177-3AD203B41FA5}">
                      <a16:colId xmlns:a16="http://schemas.microsoft.com/office/drawing/2014/main" val="817185652"/>
                    </a:ext>
                  </a:extLst>
                </a:gridCol>
                <a:gridCol w="1562618">
                  <a:extLst>
                    <a:ext uri="{9D8B030D-6E8A-4147-A177-3AD203B41FA5}">
                      <a16:colId xmlns:a16="http://schemas.microsoft.com/office/drawing/2014/main" val="4059953525"/>
                    </a:ext>
                  </a:extLst>
                </a:gridCol>
                <a:gridCol w="1197618">
                  <a:extLst>
                    <a:ext uri="{9D8B030D-6E8A-4147-A177-3AD203B41FA5}">
                      <a16:colId xmlns:a16="http://schemas.microsoft.com/office/drawing/2014/main" val="339521992"/>
                    </a:ext>
                  </a:extLst>
                </a:gridCol>
                <a:gridCol w="1234984">
                  <a:extLst>
                    <a:ext uri="{9D8B030D-6E8A-4147-A177-3AD203B41FA5}">
                      <a16:colId xmlns:a16="http://schemas.microsoft.com/office/drawing/2014/main" val="1149263472"/>
                    </a:ext>
                  </a:extLst>
                </a:gridCol>
              </a:tblGrid>
              <a:tr h="436106">
                <a:tc>
                  <a:txBody>
                    <a:bodyPr/>
                    <a:lstStyle/>
                    <a:p>
                      <a:pPr indent="450215" algn="l">
                        <a:lnSpc>
                          <a:spcPct val="150000"/>
                        </a:lnSpc>
                        <a:spcBef>
                          <a:spcPts val="600"/>
                        </a:spcBef>
                        <a:spcAft>
                          <a:spcPts val="600"/>
                        </a:spcAft>
                      </a:pPr>
                      <a:r>
                        <a:rPr lang="pt-BR" sz="1200" b="1" dirty="0">
                          <a:solidFill>
                            <a:srgbClr val="000000"/>
                          </a:solidFill>
                          <a:effectLst/>
                        </a:rPr>
                        <a:t>Index</a:t>
                      </a:r>
                      <a:endParaRPr lang="pt-BR" sz="1800" dirty="0">
                        <a:effectLst/>
                        <a:latin typeface="Trebuchet MS" panose="020B060302020202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indent="450215" algn="l">
                        <a:lnSpc>
                          <a:spcPct val="150000"/>
                        </a:lnSpc>
                        <a:spcBef>
                          <a:spcPts val="600"/>
                        </a:spcBef>
                        <a:spcAft>
                          <a:spcPts val="600"/>
                        </a:spcAft>
                      </a:pPr>
                      <a:r>
                        <a:rPr lang="pt-BR" sz="1200" b="1" dirty="0" err="1">
                          <a:solidFill>
                            <a:srgbClr val="000000"/>
                          </a:solidFill>
                          <a:effectLst/>
                        </a:rPr>
                        <a:t>Borough</a:t>
                      </a:r>
                      <a:endParaRPr lang="pt-BR" sz="1800" dirty="0">
                        <a:effectLst/>
                        <a:latin typeface="Trebuchet MS" panose="020B0603020202020204" pitchFamily="34" charset="0"/>
                        <a:ea typeface="Calibri" panose="020F0502020204030204" pitchFamily="34" charset="0"/>
                        <a:cs typeface="Times New Roman" panose="02020603050405020304" pitchFamily="18" charset="0"/>
                      </a:endParaRPr>
                    </a:p>
                  </a:txBody>
                  <a:tcPr marL="44450" marR="44450" marT="0" marB="0" anchor="ctr">
                    <a:lnT w="12700" cap="flat" cmpd="sng" algn="ctr">
                      <a:solidFill>
                        <a:schemeClr val="tx1"/>
                      </a:solidFill>
                      <a:prstDash val="solid"/>
                      <a:round/>
                      <a:headEnd type="none" w="med" len="med"/>
                      <a:tailEnd type="none" w="med" len="med"/>
                    </a:lnT>
                  </a:tcPr>
                </a:tc>
                <a:tc>
                  <a:txBody>
                    <a:bodyPr/>
                    <a:lstStyle/>
                    <a:p>
                      <a:pPr indent="450215" algn="l">
                        <a:lnSpc>
                          <a:spcPct val="150000"/>
                        </a:lnSpc>
                        <a:spcBef>
                          <a:spcPts val="600"/>
                        </a:spcBef>
                        <a:spcAft>
                          <a:spcPts val="600"/>
                        </a:spcAft>
                      </a:pPr>
                      <a:r>
                        <a:rPr lang="pt-BR" sz="1200" b="1" dirty="0" err="1">
                          <a:solidFill>
                            <a:srgbClr val="000000"/>
                          </a:solidFill>
                          <a:effectLst/>
                        </a:rPr>
                        <a:t>Neighborhood</a:t>
                      </a:r>
                      <a:endParaRPr lang="pt-BR" sz="1800" dirty="0">
                        <a:effectLst/>
                        <a:latin typeface="Trebuchet MS" panose="020B0603020202020204" pitchFamily="34" charset="0"/>
                        <a:ea typeface="Calibri" panose="020F0502020204030204" pitchFamily="34" charset="0"/>
                        <a:cs typeface="Times New Roman" panose="02020603050405020304" pitchFamily="18" charset="0"/>
                      </a:endParaRPr>
                    </a:p>
                  </a:txBody>
                  <a:tcPr marL="44450" marR="44450" marT="0" marB="0" anchor="ctr">
                    <a:lnT w="12700" cap="flat" cmpd="sng" algn="ctr">
                      <a:solidFill>
                        <a:schemeClr val="tx1"/>
                      </a:solidFill>
                      <a:prstDash val="solid"/>
                      <a:round/>
                      <a:headEnd type="none" w="med" len="med"/>
                      <a:tailEnd type="none" w="med" len="med"/>
                    </a:lnT>
                  </a:tcPr>
                </a:tc>
                <a:tc>
                  <a:txBody>
                    <a:bodyPr/>
                    <a:lstStyle/>
                    <a:p>
                      <a:pPr indent="450215" algn="l">
                        <a:lnSpc>
                          <a:spcPct val="150000"/>
                        </a:lnSpc>
                        <a:spcBef>
                          <a:spcPts val="600"/>
                        </a:spcBef>
                        <a:spcAft>
                          <a:spcPts val="600"/>
                        </a:spcAft>
                      </a:pPr>
                      <a:r>
                        <a:rPr lang="pt-BR" sz="1200" b="1">
                          <a:solidFill>
                            <a:srgbClr val="000000"/>
                          </a:solidFill>
                          <a:effectLst/>
                        </a:rPr>
                        <a:t>Latitude</a:t>
                      </a:r>
                      <a:endParaRPr lang="pt-BR" sz="1800">
                        <a:effectLst/>
                        <a:latin typeface="Trebuchet MS" panose="020B0603020202020204" pitchFamily="34" charset="0"/>
                        <a:ea typeface="Calibri" panose="020F0502020204030204" pitchFamily="34" charset="0"/>
                        <a:cs typeface="Times New Roman" panose="02020603050405020304" pitchFamily="18" charset="0"/>
                      </a:endParaRPr>
                    </a:p>
                  </a:txBody>
                  <a:tcPr marL="44450" marR="44450" marT="0" marB="0" anchor="ctr">
                    <a:lnT w="12700" cap="flat" cmpd="sng" algn="ctr">
                      <a:solidFill>
                        <a:schemeClr val="tx1"/>
                      </a:solidFill>
                      <a:prstDash val="solid"/>
                      <a:round/>
                      <a:headEnd type="none" w="med" len="med"/>
                      <a:tailEnd type="none" w="med" len="med"/>
                    </a:lnT>
                  </a:tcPr>
                </a:tc>
                <a:tc>
                  <a:txBody>
                    <a:bodyPr/>
                    <a:lstStyle/>
                    <a:p>
                      <a:pPr indent="450215" algn="l">
                        <a:lnSpc>
                          <a:spcPct val="150000"/>
                        </a:lnSpc>
                        <a:spcBef>
                          <a:spcPts val="600"/>
                        </a:spcBef>
                        <a:spcAft>
                          <a:spcPts val="600"/>
                        </a:spcAft>
                      </a:pPr>
                      <a:r>
                        <a:rPr lang="pt-BR" sz="1200" b="1" dirty="0">
                          <a:solidFill>
                            <a:srgbClr val="000000"/>
                          </a:solidFill>
                          <a:effectLst/>
                        </a:rPr>
                        <a:t>Longitude</a:t>
                      </a:r>
                      <a:endParaRPr lang="pt-BR" sz="1800" dirty="0">
                        <a:effectLst/>
                        <a:latin typeface="Trebuchet MS" panose="020B0603020202020204" pitchFamily="34" charset="0"/>
                        <a:ea typeface="Calibri" panose="020F0502020204030204" pitchFamily="34" charset="0"/>
                        <a:cs typeface="Times New Roman" panose="02020603050405020304" pitchFamily="18" charset="0"/>
                      </a:endParaRPr>
                    </a:p>
                  </a:txBody>
                  <a:tcPr marL="44450" marR="4445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713897127"/>
                  </a:ext>
                </a:extLst>
              </a:tr>
              <a:tr h="436106">
                <a:tc>
                  <a:txBody>
                    <a:bodyPr/>
                    <a:lstStyle/>
                    <a:p>
                      <a:pPr indent="450215" algn="l">
                        <a:lnSpc>
                          <a:spcPct val="150000"/>
                        </a:lnSpc>
                        <a:spcBef>
                          <a:spcPts val="600"/>
                        </a:spcBef>
                        <a:spcAft>
                          <a:spcPts val="600"/>
                        </a:spcAft>
                      </a:pPr>
                      <a:r>
                        <a:rPr lang="pt-BR" sz="1200" b="1" dirty="0">
                          <a:solidFill>
                            <a:srgbClr val="000000"/>
                          </a:solidFill>
                          <a:effectLst/>
                        </a:rPr>
                        <a:t>0</a:t>
                      </a:r>
                      <a:endParaRPr lang="pt-BR" sz="1800" dirty="0">
                        <a:effectLst/>
                        <a:latin typeface="Trebuchet MS" panose="020B060302020202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chemeClr val="tx1"/>
                      </a:solidFill>
                      <a:prstDash val="solid"/>
                      <a:round/>
                      <a:headEnd type="none" w="med" len="med"/>
                      <a:tailEnd type="none" w="med" len="med"/>
                    </a:lnL>
                  </a:tcPr>
                </a:tc>
                <a:tc>
                  <a:txBody>
                    <a:bodyPr/>
                    <a:lstStyle/>
                    <a:p>
                      <a:pPr indent="450215" algn="l">
                        <a:lnSpc>
                          <a:spcPct val="150000"/>
                        </a:lnSpc>
                        <a:spcBef>
                          <a:spcPts val="600"/>
                        </a:spcBef>
                        <a:spcAft>
                          <a:spcPts val="600"/>
                        </a:spcAft>
                      </a:pPr>
                      <a:r>
                        <a:rPr lang="pt-BR" sz="1200" dirty="0">
                          <a:solidFill>
                            <a:srgbClr val="000000"/>
                          </a:solidFill>
                          <a:effectLst/>
                        </a:rPr>
                        <a:t>Bronx</a:t>
                      </a:r>
                      <a:endParaRPr lang="pt-BR" sz="1800" dirty="0">
                        <a:effectLst/>
                        <a:latin typeface="Trebuchet MS" panose="020B060302020202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indent="450215" algn="l">
                        <a:lnSpc>
                          <a:spcPct val="150000"/>
                        </a:lnSpc>
                        <a:spcBef>
                          <a:spcPts val="600"/>
                        </a:spcBef>
                        <a:spcAft>
                          <a:spcPts val="600"/>
                        </a:spcAft>
                      </a:pPr>
                      <a:r>
                        <a:rPr lang="pt-BR" sz="1200" dirty="0">
                          <a:solidFill>
                            <a:srgbClr val="000000"/>
                          </a:solidFill>
                          <a:effectLst/>
                        </a:rPr>
                        <a:t>Wakefield</a:t>
                      </a:r>
                      <a:endParaRPr lang="pt-BR" sz="1800" dirty="0">
                        <a:effectLst/>
                        <a:latin typeface="Trebuchet MS" panose="020B060302020202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indent="450215" algn="l">
                        <a:lnSpc>
                          <a:spcPct val="150000"/>
                        </a:lnSpc>
                        <a:spcBef>
                          <a:spcPts val="600"/>
                        </a:spcBef>
                        <a:spcAft>
                          <a:spcPts val="600"/>
                        </a:spcAft>
                      </a:pPr>
                      <a:r>
                        <a:rPr lang="pt-BR" sz="1200" dirty="0">
                          <a:solidFill>
                            <a:srgbClr val="000000"/>
                          </a:solidFill>
                          <a:effectLst/>
                        </a:rPr>
                        <a:t>40,89471</a:t>
                      </a:r>
                      <a:endParaRPr lang="pt-BR" sz="1800" dirty="0">
                        <a:effectLst/>
                        <a:latin typeface="Trebuchet MS" panose="020B060302020202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indent="450215" algn="l">
                        <a:lnSpc>
                          <a:spcPct val="150000"/>
                        </a:lnSpc>
                        <a:spcBef>
                          <a:spcPts val="600"/>
                        </a:spcBef>
                        <a:spcAft>
                          <a:spcPts val="600"/>
                        </a:spcAft>
                      </a:pPr>
                      <a:r>
                        <a:rPr lang="pt-BR" sz="1200">
                          <a:solidFill>
                            <a:srgbClr val="000000"/>
                          </a:solidFill>
                          <a:effectLst/>
                        </a:rPr>
                        <a:t>-73,8472</a:t>
                      </a:r>
                      <a:endParaRPr lang="pt-BR" sz="1800">
                        <a:effectLst/>
                        <a:latin typeface="Trebuchet MS" panose="020B0603020202020204" pitchFamily="34" charset="0"/>
                        <a:ea typeface="Calibri" panose="020F0502020204030204" pitchFamily="34" charset="0"/>
                        <a:cs typeface="Times New Roman" panose="02020603050405020304" pitchFamily="18" charset="0"/>
                      </a:endParaRPr>
                    </a:p>
                  </a:txBody>
                  <a:tcPr marL="44450" marR="4445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65672086"/>
                  </a:ext>
                </a:extLst>
              </a:tr>
              <a:tr h="436106">
                <a:tc>
                  <a:txBody>
                    <a:bodyPr/>
                    <a:lstStyle/>
                    <a:p>
                      <a:pPr indent="450215" algn="l">
                        <a:lnSpc>
                          <a:spcPct val="150000"/>
                        </a:lnSpc>
                        <a:spcBef>
                          <a:spcPts val="600"/>
                        </a:spcBef>
                        <a:spcAft>
                          <a:spcPts val="600"/>
                        </a:spcAft>
                      </a:pPr>
                      <a:r>
                        <a:rPr lang="pt-BR" sz="1200" b="1" dirty="0">
                          <a:solidFill>
                            <a:srgbClr val="000000"/>
                          </a:solidFill>
                          <a:effectLst/>
                        </a:rPr>
                        <a:t>1</a:t>
                      </a:r>
                      <a:endParaRPr lang="pt-BR" sz="1800" dirty="0">
                        <a:effectLst/>
                        <a:latin typeface="Trebuchet MS" panose="020B060302020202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chemeClr val="tx1"/>
                      </a:solidFill>
                      <a:prstDash val="solid"/>
                      <a:round/>
                      <a:headEnd type="none" w="med" len="med"/>
                      <a:tailEnd type="none" w="med" len="med"/>
                    </a:lnL>
                  </a:tcPr>
                </a:tc>
                <a:tc>
                  <a:txBody>
                    <a:bodyPr/>
                    <a:lstStyle/>
                    <a:p>
                      <a:pPr indent="450215" algn="l">
                        <a:lnSpc>
                          <a:spcPct val="150000"/>
                        </a:lnSpc>
                        <a:spcBef>
                          <a:spcPts val="600"/>
                        </a:spcBef>
                        <a:spcAft>
                          <a:spcPts val="600"/>
                        </a:spcAft>
                      </a:pPr>
                      <a:r>
                        <a:rPr lang="pt-BR" sz="1200" dirty="0">
                          <a:solidFill>
                            <a:srgbClr val="000000"/>
                          </a:solidFill>
                          <a:effectLst/>
                        </a:rPr>
                        <a:t>Bronx</a:t>
                      </a:r>
                      <a:endParaRPr lang="pt-BR" sz="1800" dirty="0">
                        <a:effectLst/>
                        <a:latin typeface="Trebuchet MS" panose="020B060302020202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indent="450215" algn="l">
                        <a:lnSpc>
                          <a:spcPct val="150000"/>
                        </a:lnSpc>
                        <a:spcBef>
                          <a:spcPts val="600"/>
                        </a:spcBef>
                        <a:spcAft>
                          <a:spcPts val="600"/>
                        </a:spcAft>
                      </a:pPr>
                      <a:r>
                        <a:rPr lang="pt-BR" sz="1200" dirty="0" err="1">
                          <a:solidFill>
                            <a:srgbClr val="000000"/>
                          </a:solidFill>
                          <a:effectLst/>
                        </a:rPr>
                        <a:t>Co-op</a:t>
                      </a:r>
                      <a:r>
                        <a:rPr lang="pt-BR" sz="1200" dirty="0">
                          <a:solidFill>
                            <a:srgbClr val="000000"/>
                          </a:solidFill>
                          <a:effectLst/>
                        </a:rPr>
                        <a:t> City</a:t>
                      </a:r>
                      <a:endParaRPr lang="pt-BR" sz="1800" dirty="0">
                        <a:effectLst/>
                        <a:latin typeface="Trebuchet MS" panose="020B060302020202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indent="450215" algn="l">
                        <a:lnSpc>
                          <a:spcPct val="150000"/>
                        </a:lnSpc>
                        <a:spcBef>
                          <a:spcPts val="600"/>
                        </a:spcBef>
                        <a:spcAft>
                          <a:spcPts val="600"/>
                        </a:spcAft>
                      </a:pPr>
                      <a:r>
                        <a:rPr lang="pt-BR" sz="1200" dirty="0">
                          <a:solidFill>
                            <a:srgbClr val="000000"/>
                          </a:solidFill>
                          <a:effectLst/>
                        </a:rPr>
                        <a:t>40,87429</a:t>
                      </a:r>
                      <a:endParaRPr lang="pt-BR" sz="1800" dirty="0">
                        <a:effectLst/>
                        <a:latin typeface="Trebuchet MS" panose="020B060302020202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indent="450215" algn="l">
                        <a:lnSpc>
                          <a:spcPct val="150000"/>
                        </a:lnSpc>
                        <a:spcBef>
                          <a:spcPts val="600"/>
                        </a:spcBef>
                        <a:spcAft>
                          <a:spcPts val="600"/>
                        </a:spcAft>
                      </a:pPr>
                      <a:r>
                        <a:rPr lang="pt-BR" sz="1200">
                          <a:solidFill>
                            <a:srgbClr val="000000"/>
                          </a:solidFill>
                          <a:effectLst/>
                        </a:rPr>
                        <a:t>-73,8299</a:t>
                      </a:r>
                      <a:endParaRPr lang="pt-BR" sz="1800">
                        <a:effectLst/>
                        <a:latin typeface="Trebuchet MS" panose="020B0603020202020204" pitchFamily="34" charset="0"/>
                        <a:ea typeface="Calibri" panose="020F0502020204030204" pitchFamily="34" charset="0"/>
                        <a:cs typeface="Times New Roman" panose="02020603050405020304" pitchFamily="18" charset="0"/>
                      </a:endParaRPr>
                    </a:p>
                  </a:txBody>
                  <a:tcPr marL="44450" marR="4445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26810164"/>
                  </a:ext>
                </a:extLst>
              </a:tr>
              <a:tr h="436106">
                <a:tc>
                  <a:txBody>
                    <a:bodyPr/>
                    <a:lstStyle/>
                    <a:p>
                      <a:pPr indent="450215" algn="l">
                        <a:lnSpc>
                          <a:spcPct val="150000"/>
                        </a:lnSpc>
                        <a:spcBef>
                          <a:spcPts val="600"/>
                        </a:spcBef>
                        <a:spcAft>
                          <a:spcPts val="600"/>
                        </a:spcAft>
                      </a:pPr>
                      <a:r>
                        <a:rPr lang="pt-BR" sz="1200" b="1" dirty="0">
                          <a:solidFill>
                            <a:srgbClr val="000000"/>
                          </a:solidFill>
                          <a:effectLst/>
                        </a:rPr>
                        <a:t>2</a:t>
                      </a:r>
                      <a:endParaRPr lang="pt-BR" sz="1800" dirty="0">
                        <a:effectLst/>
                        <a:latin typeface="Trebuchet MS" panose="020B060302020202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chemeClr val="tx1"/>
                      </a:solidFill>
                      <a:prstDash val="solid"/>
                      <a:round/>
                      <a:headEnd type="none" w="med" len="med"/>
                      <a:tailEnd type="none" w="med" len="med"/>
                    </a:lnL>
                  </a:tcPr>
                </a:tc>
                <a:tc>
                  <a:txBody>
                    <a:bodyPr/>
                    <a:lstStyle/>
                    <a:p>
                      <a:pPr indent="450215" algn="l">
                        <a:lnSpc>
                          <a:spcPct val="150000"/>
                        </a:lnSpc>
                        <a:spcBef>
                          <a:spcPts val="600"/>
                        </a:spcBef>
                        <a:spcAft>
                          <a:spcPts val="600"/>
                        </a:spcAft>
                      </a:pPr>
                      <a:r>
                        <a:rPr lang="pt-BR" sz="1200">
                          <a:solidFill>
                            <a:srgbClr val="000000"/>
                          </a:solidFill>
                          <a:effectLst/>
                        </a:rPr>
                        <a:t>Bronx</a:t>
                      </a:r>
                      <a:endParaRPr lang="pt-BR" sz="1800">
                        <a:effectLst/>
                        <a:latin typeface="Trebuchet MS" panose="020B060302020202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indent="450215" algn="l">
                        <a:lnSpc>
                          <a:spcPct val="150000"/>
                        </a:lnSpc>
                        <a:spcBef>
                          <a:spcPts val="600"/>
                        </a:spcBef>
                        <a:spcAft>
                          <a:spcPts val="600"/>
                        </a:spcAft>
                      </a:pPr>
                      <a:r>
                        <a:rPr lang="pt-BR" sz="1200" dirty="0" err="1">
                          <a:solidFill>
                            <a:srgbClr val="000000"/>
                          </a:solidFill>
                          <a:effectLst/>
                        </a:rPr>
                        <a:t>Eastchester</a:t>
                      </a:r>
                      <a:endParaRPr lang="pt-BR" sz="1800" dirty="0">
                        <a:effectLst/>
                        <a:latin typeface="Trebuchet MS" panose="020B060302020202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indent="450215" algn="l">
                        <a:lnSpc>
                          <a:spcPct val="150000"/>
                        </a:lnSpc>
                        <a:spcBef>
                          <a:spcPts val="600"/>
                        </a:spcBef>
                        <a:spcAft>
                          <a:spcPts val="600"/>
                        </a:spcAft>
                      </a:pPr>
                      <a:r>
                        <a:rPr lang="pt-BR" sz="1200" dirty="0">
                          <a:solidFill>
                            <a:srgbClr val="000000"/>
                          </a:solidFill>
                          <a:effectLst/>
                        </a:rPr>
                        <a:t>40,88756</a:t>
                      </a:r>
                      <a:endParaRPr lang="pt-BR" sz="1800" dirty="0">
                        <a:effectLst/>
                        <a:latin typeface="Trebuchet MS" panose="020B060302020202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indent="450215" algn="l">
                        <a:lnSpc>
                          <a:spcPct val="150000"/>
                        </a:lnSpc>
                        <a:spcBef>
                          <a:spcPts val="600"/>
                        </a:spcBef>
                        <a:spcAft>
                          <a:spcPts val="600"/>
                        </a:spcAft>
                      </a:pPr>
                      <a:r>
                        <a:rPr lang="pt-BR" sz="1200" dirty="0">
                          <a:solidFill>
                            <a:srgbClr val="000000"/>
                          </a:solidFill>
                          <a:effectLst/>
                        </a:rPr>
                        <a:t>-73,8278</a:t>
                      </a:r>
                      <a:endParaRPr lang="pt-BR" sz="1800" dirty="0">
                        <a:effectLst/>
                        <a:latin typeface="Trebuchet MS" panose="020B0603020202020204" pitchFamily="34" charset="0"/>
                        <a:ea typeface="Calibri" panose="020F0502020204030204" pitchFamily="34" charset="0"/>
                        <a:cs typeface="Times New Roman" panose="02020603050405020304" pitchFamily="18" charset="0"/>
                      </a:endParaRPr>
                    </a:p>
                  </a:txBody>
                  <a:tcPr marL="44450" marR="4445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03189867"/>
                  </a:ext>
                </a:extLst>
              </a:tr>
              <a:tr h="436106">
                <a:tc>
                  <a:txBody>
                    <a:bodyPr/>
                    <a:lstStyle/>
                    <a:p>
                      <a:pPr indent="450215" algn="l">
                        <a:lnSpc>
                          <a:spcPct val="150000"/>
                        </a:lnSpc>
                        <a:spcBef>
                          <a:spcPts val="600"/>
                        </a:spcBef>
                        <a:spcAft>
                          <a:spcPts val="600"/>
                        </a:spcAft>
                      </a:pPr>
                      <a:r>
                        <a:rPr lang="pt-BR" sz="1200" b="1" dirty="0">
                          <a:solidFill>
                            <a:srgbClr val="000000"/>
                          </a:solidFill>
                          <a:effectLst/>
                        </a:rPr>
                        <a:t>3</a:t>
                      </a:r>
                      <a:endParaRPr lang="pt-BR" sz="1800" dirty="0">
                        <a:effectLst/>
                        <a:latin typeface="Trebuchet MS" panose="020B060302020202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chemeClr val="tx1"/>
                      </a:solidFill>
                      <a:prstDash val="solid"/>
                      <a:round/>
                      <a:headEnd type="none" w="med" len="med"/>
                      <a:tailEnd type="none" w="med" len="med"/>
                    </a:lnL>
                  </a:tcPr>
                </a:tc>
                <a:tc>
                  <a:txBody>
                    <a:bodyPr/>
                    <a:lstStyle/>
                    <a:p>
                      <a:pPr indent="450215" algn="l">
                        <a:lnSpc>
                          <a:spcPct val="150000"/>
                        </a:lnSpc>
                        <a:spcBef>
                          <a:spcPts val="600"/>
                        </a:spcBef>
                        <a:spcAft>
                          <a:spcPts val="600"/>
                        </a:spcAft>
                      </a:pPr>
                      <a:r>
                        <a:rPr lang="pt-BR" sz="1200">
                          <a:solidFill>
                            <a:srgbClr val="000000"/>
                          </a:solidFill>
                          <a:effectLst/>
                        </a:rPr>
                        <a:t>Bronx</a:t>
                      </a:r>
                      <a:endParaRPr lang="pt-BR" sz="1800">
                        <a:effectLst/>
                        <a:latin typeface="Trebuchet MS" panose="020B060302020202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indent="450215" algn="l">
                        <a:lnSpc>
                          <a:spcPct val="150000"/>
                        </a:lnSpc>
                        <a:spcBef>
                          <a:spcPts val="600"/>
                        </a:spcBef>
                        <a:spcAft>
                          <a:spcPts val="600"/>
                        </a:spcAft>
                      </a:pPr>
                      <a:r>
                        <a:rPr lang="pt-BR" sz="1200" dirty="0" err="1">
                          <a:solidFill>
                            <a:srgbClr val="000000"/>
                          </a:solidFill>
                          <a:effectLst/>
                        </a:rPr>
                        <a:t>Fieldston</a:t>
                      </a:r>
                      <a:endParaRPr lang="pt-BR" sz="1800" dirty="0">
                        <a:effectLst/>
                        <a:latin typeface="Trebuchet MS" panose="020B060302020202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indent="450215" algn="l">
                        <a:lnSpc>
                          <a:spcPct val="150000"/>
                        </a:lnSpc>
                        <a:spcBef>
                          <a:spcPts val="600"/>
                        </a:spcBef>
                        <a:spcAft>
                          <a:spcPts val="600"/>
                        </a:spcAft>
                      </a:pPr>
                      <a:r>
                        <a:rPr lang="pt-BR" sz="1200" dirty="0">
                          <a:solidFill>
                            <a:srgbClr val="000000"/>
                          </a:solidFill>
                          <a:effectLst/>
                        </a:rPr>
                        <a:t>40,89544</a:t>
                      </a:r>
                      <a:endParaRPr lang="pt-BR" sz="1800" dirty="0">
                        <a:effectLst/>
                        <a:latin typeface="Trebuchet MS" panose="020B060302020202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indent="450215" algn="l">
                        <a:lnSpc>
                          <a:spcPct val="150000"/>
                        </a:lnSpc>
                        <a:spcBef>
                          <a:spcPts val="600"/>
                        </a:spcBef>
                        <a:spcAft>
                          <a:spcPts val="600"/>
                        </a:spcAft>
                      </a:pPr>
                      <a:r>
                        <a:rPr lang="pt-BR" sz="1200" dirty="0">
                          <a:solidFill>
                            <a:srgbClr val="000000"/>
                          </a:solidFill>
                          <a:effectLst/>
                        </a:rPr>
                        <a:t>-73,9056</a:t>
                      </a:r>
                      <a:endParaRPr lang="pt-BR" sz="1800" dirty="0">
                        <a:effectLst/>
                        <a:latin typeface="Trebuchet MS" panose="020B0603020202020204" pitchFamily="34" charset="0"/>
                        <a:ea typeface="Calibri" panose="020F0502020204030204" pitchFamily="34" charset="0"/>
                        <a:cs typeface="Times New Roman" panose="02020603050405020304" pitchFamily="18" charset="0"/>
                      </a:endParaRPr>
                    </a:p>
                  </a:txBody>
                  <a:tcPr marL="44450" marR="4445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71227818"/>
                  </a:ext>
                </a:extLst>
              </a:tr>
              <a:tr h="436106">
                <a:tc>
                  <a:txBody>
                    <a:bodyPr/>
                    <a:lstStyle/>
                    <a:p>
                      <a:pPr indent="450215" algn="l">
                        <a:lnSpc>
                          <a:spcPct val="150000"/>
                        </a:lnSpc>
                        <a:spcBef>
                          <a:spcPts val="600"/>
                        </a:spcBef>
                        <a:spcAft>
                          <a:spcPts val="600"/>
                        </a:spcAft>
                      </a:pPr>
                      <a:r>
                        <a:rPr lang="pt-BR" sz="1200" b="1" dirty="0">
                          <a:solidFill>
                            <a:srgbClr val="000000"/>
                          </a:solidFill>
                          <a:effectLst/>
                        </a:rPr>
                        <a:t>4</a:t>
                      </a:r>
                      <a:endParaRPr lang="pt-BR" sz="1800" dirty="0">
                        <a:effectLst/>
                        <a:latin typeface="Trebuchet MS" panose="020B060302020202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chemeClr val="tx1"/>
                      </a:solidFill>
                      <a:prstDash val="solid"/>
                      <a:round/>
                      <a:headEnd type="none" w="med" len="med"/>
                      <a:tailEnd type="none" w="med" len="med"/>
                    </a:lnL>
                  </a:tcPr>
                </a:tc>
                <a:tc>
                  <a:txBody>
                    <a:bodyPr/>
                    <a:lstStyle/>
                    <a:p>
                      <a:pPr indent="450215" algn="l">
                        <a:lnSpc>
                          <a:spcPct val="150000"/>
                        </a:lnSpc>
                        <a:spcBef>
                          <a:spcPts val="600"/>
                        </a:spcBef>
                        <a:spcAft>
                          <a:spcPts val="600"/>
                        </a:spcAft>
                      </a:pPr>
                      <a:r>
                        <a:rPr lang="pt-BR" sz="1200">
                          <a:solidFill>
                            <a:srgbClr val="000000"/>
                          </a:solidFill>
                          <a:effectLst/>
                        </a:rPr>
                        <a:t>Bronx</a:t>
                      </a:r>
                      <a:endParaRPr lang="pt-BR" sz="1800">
                        <a:effectLst/>
                        <a:latin typeface="Trebuchet MS" panose="020B060302020202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indent="450215" algn="l">
                        <a:lnSpc>
                          <a:spcPct val="150000"/>
                        </a:lnSpc>
                        <a:spcBef>
                          <a:spcPts val="600"/>
                        </a:spcBef>
                        <a:spcAft>
                          <a:spcPts val="600"/>
                        </a:spcAft>
                      </a:pPr>
                      <a:r>
                        <a:rPr lang="pt-BR" sz="1200">
                          <a:solidFill>
                            <a:srgbClr val="000000"/>
                          </a:solidFill>
                          <a:effectLst/>
                        </a:rPr>
                        <a:t>Riverdale</a:t>
                      </a:r>
                      <a:endParaRPr lang="pt-BR" sz="1800">
                        <a:effectLst/>
                        <a:latin typeface="Trebuchet MS" panose="020B060302020202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indent="450215" algn="l">
                        <a:lnSpc>
                          <a:spcPct val="150000"/>
                        </a:lnSpc>
                        <a:spcBef>
                          <a:spcPts val="600"/>
                        </a:spcBef>
                        <a:spcAft>
                          <a:spcPts val="600"/>
                        </a:spcAft>
                      </a:pPr>
                      <a:r>
                        <a:rPr lang="pt-BR" sz="1200" dirty="0">
                          <a:solidFill>
                            <a:srgbClr val="000000"/>
                          </a:solidFill>
                          <a:effectLst/>
                        </a:rPr>
                        <a:t>40,89083</a:t>
                      </a:r>
                      <a:endParaRPr lang="pt-BR" sz="1800" dirty="0">
                        <a:effectLst/>
                        <a:latin typeface="Trebuchet MS" panose="020B060302020202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indent="450215" algn="l">
                        <a:lnSpc>
                          <a:spcPct val="150000"/>
                        </a:lnSpc>
                        <a:spcBef>
                          <a:spcPts val="600"/>
                        </a:spcBef>
                        <a:spcAft>
                          <a:spcPts val="600"/>
                        </a:spcAft>
                      </a:pPr>
                      <a:r>
                        <a:rPr lang="pt-BR" sz="1200" dirty="0">
                          <a:solidFill>
                            <a:srgbClr val="000000"/>
                          </a:solidFill>
                          <a:effectLst/>
                        </a:rPr>
                        <a:t>-73,9126</a:t>
                      </a:r>
                      <a:endParaRPr lang="pt-BR" sz="1800" dirty="0">
                        <a:effectLst/>
                        <a:latin typeface="Trebuchet MS" panose="020B0603020202020204" pitchFamily="34" charset="0"/>
                        <a:ea typeface="Calibri" panose="020F0502020204030204" pitchFamily="34" charset="0"/>
                        <a:cs typeface="Times New Roman" panose="02020603050405020304" pitchFamily="18" charset="0"/>
                      </a:endParaRPr>
                    </a:p>
                  </a:txBody>
                  <a:tcPr marL="44450" marR="4445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80846108"/>
                  </a:ext>
                </a:extLst>
              </a:tr>
              <a:tr h="436106">
                <a:tc>
                  <a:txBody>
                    <a:bodyPr/>
                    <a:lstStyle/>
                    <a:p>
                      <a:pPr indent="450215" algn="l">
                        <a:lnSpc>
                          <a:spcPct val="150000"/>
                        </a:lnSpc>
                        <a:spcBef>
                          <a:spcPts val="600"/>
                        </a:spcBef>
                        <a:spcAft>
                          <a:spcPts val="600"/>
                        </a:spcAft>
                      </a:pPr>
                      <a:r>
                        <a:rPr lang="pt-BR" sz="1200" b="1" dirty="0">
                          <a:solidFill>
                            <a:srgbClr val="000000"/>
                          </a:solidFill>
                          <a:effectLst/>
                        </a:rPr>
                        <a:t>5</a:t>
                      </a:r>
                      <a:endParaRPr lang="pt-BR" sz="1800" dirty="0">
                        <a:effectLst/>
                        <a:latin typeface="Trebuchet MS" panose="020B060302020202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indent="450215" algn="l">
                        <a:lnSpc>
                          <a:spcPct val="150000"/>
                        </a:lnSpc>
                        <a:spcBef>
                          <a:spcPts val="600"/>
                        </a:spcBef>
                        <a:spcAft>
                          <a:spcPts val="600"/>
                        </a:spcAft>
                      </a:pPr>
                      <a:r>
                        <a:rPr lang="pt-BR" sz="1200" dirty="0">
                          <a:solidFill>
                            <a:srgbClr val="000000"/>
                          </a:solidFill>
                          <a:effectLst/>
                        </a:rPr>
                        <a:t>Bronx</a:t>
                      </a:r>
                      <a:endParaRPr lang="pt-BR" sz="1800" dirty="0">
                        <a:effectLst/>
                        <a:latin typeface="Trebuchet MS" panose="020B0603020202020204" pitchFamily="34" charset="0"/>
                        <a:ea typeface="Calibri" panose="020F0502020204030204" pitchFamily="34" charset="0"/>
                        <a:cs typeface="Times New Roman" panose="02020603050405020304" pitchFamily="18" charset="0"/>
                      </a:endParaRPr>
                    </a:p>
                  </a:txBody>
                  <a:tcPr marL="44450" marR="44450" marT="0" marB="0" anchor="ctr">
                    <a:lnB w="12700" cap="flat" cmpd="sng" algn="ctr">
                      <a:solidFill>
                        <a:schemeClr val="tx1"/>
                      </a:solidFill>
                      <a:prstDash val="solid"/>
                      <a:round/>
                      <a:headEnd type="none" w="med" len="med"/>
                      <a:tailEnd type="none" w="med" len="med"/>
                    </a:lnB>
                  </a:tcPr>
                </a:tc>
                <a:tc>
                  <a:txBody>
                    <a:bodyPr/>
                    <a:lstStyle/>
                    <a:p>
                      <a:pPr indent="450215" algn="l">
                        <a:lnSpc>
                          <a:spcPct val="150000"/>
                        </a:lnSpc>
                        <a:spcBef>
                          <a:spcPts val="600"/>
                        </a:spcBef>
                        <a:spcAft>
                          <a:spcPts val="600"/>
                        </a:spcAft>
                      </a:pPr>
                      <a:r>
                        <a:rPr lang="pt-BR" sz="1200" dirty="0" err="1">
                          <a:solidFill>
                            <a:srgbClr val="000000"/>
                          </a:solidFill>
                          <a:effectLst/>
                        </a:rPr>
                        <a:t>Kingsbridge</a:t>
                      </a:r>
                      <a:endParaRPr lang="pt-BR" sz="1800" dirty="0">
                        <a:effectLst/>
                        <a:latin typeface="Trebuchet MS" panose="020B0603020202020204" pitchFamily="34" charset="0"/>
                        <a:ea typeface="Calibri" panose="020F0502020204030204" pitchFamily="34" charset="0"/>
                        <a:cs typeface="Times New Roman" panose="02020603050405020304" pitchFamily="18" charset="0"/>
                      </a:endParaRPr>
                    </a:p>
                  </a:txBody>
                  <a:tcPr marL="44450" marR="44450" marT="0" marB="0" anchor="ctr">
                    <a:lnB w="12700" cap="flat" cmpd="sng" algn="ctr">
                      <a:solidFill>
                        <a:schemeClr val="tx1"/>
                      </a:solidFill>
                      <a:prstDash val="solid"/>
                      <a:round/>
                      <a:headEnd type="none" w="med" len="med"/>
                      <a:tailEnd type="none" w="med" len="med"/>
                    </a:lnB>
                  </a:tcPr>
                </a:tc>
                <a:tc>
                  <a:txBody>
                    <a:bodyPr/>
                    <a:lstStyle/>
                    <a:p>
                      <a:pPr indent="450215" algn="l">
                        <a:lnSpc>
                          <a:spcPct val="150000"/>
                        </a:lnSpc>
                        <a:spcBef>
                          <a:spcPts val="600"/>
                        </a:spcBef>
                        <a:spcAft>
                          <a:spcPts val="600"/>
                        </a:spcAft>
                      </a:pPr>
                      <a:r>
                        <a:rPr lang="pt-BR" sz="1200">
                          <a:solidFill>
                            <a:srgbClr val="000000"/>
                          </a:solidFill>
                          <a:effectLst/>
                        </a:rPr>
                        <a:t>40,88169</a:t>
                      </a:r>
                      <a:endParaRPr lang="pt-BR" sz="1800">
                        <a:effectLst/>
                        <a:latin typeface="Trebuchet MS" panose="020B0603020202020204" pitchFamily="34" charset="0"/>
                        <a:ea typeface="Calibri" panose="020F0502020204030204" pitchFamily="34" charset="0"/>
                        <a:cs typeface="Times New Roman" panose="02020603050405020304" pitchFamily="18" charset="0"/>
                      </a:endParaRPr>
                    </a:p>
                  </a:txBody>
                  <a:tcPr marL="44450" marR="44450" marT="0" marB="0" anchor="ctr">
                    <a:lnB w="12700" cap="flat" cmpd="sng" algn="ctr">
                      <a:solidFill>
                        <a:schemeClr val="tx1"/>
                      </a:solidFill>
                      <a:prstDash val="solid"/>
                      <a:round/>
                      <a:headEnd type="none" w="med" len="med"/>
                      <a:tailEnd type="none" w="med" len="med"/>
                    </a:lnB>
                  </a:tcPr>
                </a:tc>
                <a:tc>
                  <a:txBody>
                    <a:bodyPr/>
                    <a:lstStyle/>
                    <a:p>
                      <a:pPr indent="450215" algn="l">
                        <a:lnSpc>
                          <a:spcPct val="150000"/>
                        </a:lnSpc>
                        <a:spcBef>
                          <a:spcPts val="600"/>
                        </a:spcBef>
                        <a:spcAft>
                          <a:spcPts val="600"/>
                        </a:spcAft>
                      </a:pPr>
                      <a:r>
                        <a:rPr lang="pt-BR" sz="1200" dirty="0">
                          <a:solidFill>
                            <a:srgbClr val="000000"/>
                          </a:solidFill>
                          <a:effectLst/>
                        </a:rPr>
                        <a:t>-73,9028</a:t>
                      </a:r>
                      <a:endParaRPr lang="pt-BR" sz="1800" dirty="0">
                        <a:effectLst/>
                        <a:latin typeface="Trebuchet MS" panose="020B0603020202020204" pitchFamily="34" charset="0"/>
                        <a:ea typeface="Calibri" panose="020F0502020204030204" pitchFamily="34" charset="0"/>
                        <a:cs typeface="Times New Roman" panose="02020603050405020304" pitchFamily="18" charset="0"/>
                      </a:endParaRPr>
                    </a:p>
                  </a:txBody>
                  <a:tcPr marL="44450" marR="4445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87860598"/>
                  </a:ext>
                </a:extLst>
              </a:tr>
            </a:tbl>
          </a:graphicData>
        </a:graphic>
      </p:graphicFrame>
      <p:pic>
        <p:nvPicPr>
          <p:cNvPr id="9" name="Imagem 8">
            <a:extLst>
              <a:ext uri="{FF2B5EF4-FFF2-40B4-BE49-F238E27FC236}">
                <a16:creationId xmlns:a16="http://schemas.microsoft.com/office/drawing/2014/main" id="{6BB629B1-0B11-44B5-9BA9-FC527723840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06608" y="2947873"/>
            <a:ext cx="5268459" cy="3052738"/>
          </a:xfrm>
          <a:prstGeom prst="rect">
            <a:avLst/>
          </a:prstGeom>
          <a:solidFill>
            <a:schemeClr val="bg1">
              <a:alpha val="64000"/>
            </a:schemeClr>
          </a:solidFill>
          <a:ln>
            <a:solidFill>
              <a:schemeClr val="tx1"/>
            </a:solidFill>
          </a:ln>
        </p:spPr>
      </p:pic>
    </p:spTree>
    <p:extLst>
      <p:ext uri="{BB962C8B-B14F-4D97-AF65-F5344CB8AC3E}">
        <p14:creationId xmlns:p14="http://schemas.microsoft.com/office/powerpoint/2010/main" val="1731366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alpha val="64000"/>
          </a:schemeClr>
        </a:solidFill>
        <a:effectLst/>
      </p:bgPr>
    </p:bg>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3EA71089-B106-4B6C-B134-77B3D9A5F1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CaixaDeTexto 11">
            <a:extLst>
              <a:ext uri="{FF2B5EF4-FFF2-40B4-BE49-F238E27FC236}">
                <a16:creationId xmlns:a16="http://schemas.microsoft.com/office/drawing/2014/main" id="{8322C9E2-6114-4D2B-8AFA-7538F9D25FF3}"/>
              </a:ext>
            </a:extLst>
          </p:cNvPr>
          <p:cNvSpPr txBox="1"/>
          <p:nvPr/>
        </p:nvSpPr>
        <p:spPr>
          <a:xfrm>
            <a:off x="368546" y="699530"/>
            <a:ext cx="6121130" cy="738664"/>
          </a:xfrm>
          <a:prstGeom prst="rect">
            <a:avLst/>
          </a:prstGeom>
          <a:noFill/>
        </p:spPr>
        <p:txBody>
          <a:bodyPr wrap="square" lIns="0" tIns="0" rIns="0" bIns="0" rtlCol="0">
            <a:spAutoFit/>
          </a:bodyPr>
          <a:lstStyle/>
          <a:p>
            <a:pPr marL="0" lvl="1" defTabSz="914415">
              <a:defRPr/>
            </a:pPr>
            <a:r>
              <a:rPr lang="pt-BR" sz="2400" b="1" kern="0" dirty="0" err="1">
                <a:solidFill>
                  <a:schemeClr val="bg1"/>
                </a:solidFill>
                <a:latin typeface="Trebuchet MS" panose="020B0603020202020204" pitchFamily="34" charset="0"/>
              </a:rPr>
              <a:t>Results</a:t>
            </a:r>
            <a:endParaRPr lang="pt-BR" sz="2400" b="1" kern="0" dirty="0">
              <a:solidFill>
                <a:schemeClr val="bg1"/>
              </a:solidFill>
              <a:latin typeface="Trebuchet MS" panose="020B0603020202020204" pitchFamily="34" charset="0"/>
            </a:endParaRPr>
          </a:p>
          <a:p>
            <a:pPr marL="0" lvl="1" defTabSz="914415">
              <a:defRPr/>
            </a:pPr>
            <a:r>
              <a:rPr lang="pt-BR" sz="2400" b="1" kern="0" dirty="0">
                <a:solidFill>
                  <a:srgbClr val="FFFF00"/>
                </a:solidFill>
              </a:rPr>
              <a:t>—</a:t>
            </a:r>
            <a:endParaRPr lang="pt-BR" sz="1800" b="1" kern="0" dirty="0">
              <a:solidFill>
                <a:srgbClr val="FFFF00"/>
              </a:solidFill>
            </a:endParaRPr>
          </a:p>
        </p:txBody>
      </p:sp>
      <p:sp>
        <p:nvSpPr>
          <p:cNvPr id="15" name="Espaço Reservado para Conteúdo 3">
            <a:extLst>
              <a:ext uri="{FF2B5EF4-FFF2-40B4-BE49-F238E27FC236}">
                <a16:creationId xmlns:a16="http://schemas.microsoft.com/office/drawing/2014/main" id="{6054F81A-8F89-43F2-A75B-276E64611AA8}"/>
              </a:ext>
            </a:extLst>
          </p:cNvPr>
          <p:cNvSpPr txBox="1">
            <a:spLocks/>
          </p:cNvSpPr>
          <p:nvPr/>
        </p:nvSpPr>
        <p:spPr>
          <a:xfrm>
            <a:off x="360003" y="1799655"/>
            <a:ext cx="11178854" cy="693460"/>
          </a:xfrm>
          <a:prstGeom prst="rect">
            <a:avLst/>
          </a:prstGeom>
        </p:spPr>
        <p:txBody>
          <a:bodyPr wrap="square" lIns="0" tIns="0" rIns="0" bIns="0">
            <a:spAutoFit/>
          </a:bodyPr>
          <a:lstStyle>
            <a:lvl1pPr marL="171490" indent="-171490" algn="l" defTabSz="685960" rtl="0" eaLnBrk="1" latinLnBrk="0" hangingPunct="1">
              <a:lnSpc>
                <a:spcPct val="90000"/>
              </a:lnSpc>
              <a:spcBef>
                <a:spcPts val="751"/>
              </a:spcBef>
              <a:buFont typeface="Arial"/>
              <a:buChar char="•"/>
              <a:defRPr sz="2101" kern="1200">
                <a:solidFill>
                  <a:schemeClr val="tx1"/>
                </a:solidFill>
                <a:latin typeface="+mn-lt"/>
                <a:ea typeface="+mn-ea"/>
                <a:cs typeface="+mn-cs"/>
              </a:defRPr>
            </a:lvl1pPr>
            <a:lvl2pPr marL="514470" indent="-171490" algn="l" defTabSz="685960" rtl="0" eaLnBrk="1" latinLnBrk="0" hangingPunct="1">
              <a:lnSpc>
                <a:spcPct val="90000"/>
              </a:lnSpc>
              <a:spcBef>
                <a:spcPts val="375"/>
              </a:spcBef>
              <a:buFont typeface="Arial"/>
              <a:buChar char="•"/>
              <a:defRPr sz="1801" kern="1200">
                <a:solidFill>
                  <a:schemeClr val="tx1"/>
                </a:solidFill>
                <a:latin typeface="+mn-lt"/>
                <a:ea typeface="+mn-ea"/>
                <a:cs typeface="+mn-cs"/>
              </a:defRPr>
            </a:lvl2pPr>
            <a:lvl3pPr marL="857450" indent="-171490" algn="l" defTabSz="68596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429" indent="-171490" algn="l" defTabSz="68596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409" indent="-171490" algn="l" defTabSz="68596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6389" indent="-171490" algn="l" defTabSz="68596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9369" indent="-171490" algn="l" defTabSz="68596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2349" indent="-171490" algn="l" defTabSz="68596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5328" indent="-171490" algn="l" defTabSz="68596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algn="just" defTabSz="685971">
              <a:lnSpc>
                <a:spcPct val="150000"/>
              </a:lnSpc>
              <a:spcBef>
                <a:spcPts val="750"/>
              </a:spcBef>
              <a:defRPr/>
            </a:pPr>
            <a:r>
              <a:rPr lang="en-US" sz="1600" dirty="0">
                <a:solidFill>
                  <a:schemeClr val="bg1"/>
                </a:solidFill>
                <a:latin typeface="Trebuchet MS" panose="020B0603020202020204" pitchFamily="34" charset="0"/>
              </a:rPr>
              <a:t>Using the Foursquare API, It was able to retrieve data from 69 Japanese Restaurants in New York City, as shown in the table and figures below.</a:t>
            </a:r>
          </a:p>
        </p:txBody>
      </p:sp>
      <p:sp>
        <p:nvSpPr>
          <p:cNvPr id="16" name="CaixaDeTexto 15">
            <a:extLst>
              <a:ext uri="{FF2B5EF4-FFF2-40B4-BE49-F238E27FC236}">
                <a16:creationId xmlns:a16="http://schemas.microsoft.com/office/drawing/2014/main" id="{695603C9-EBA7-485C-B534-7360F2546801}"/>
              </a:ext>
            </a:extLst>
          </p:cNvPr>
          <p:cNvSpPr txBox="1"/>
          <p:nvPr/>
        </p:nvSpPr>
        <p:spPr>
          <a:xfrm>
            <a:off x="359998" y="307511"/>
            <a:ext cx="6129678" cy="307777"/>
          </a:xfrm>
          <a:prstGeom prst="rect">
            <a:avLst/>
          </a:prstGeom>
          <a:noFill/>
        </p:spPr>
        <p:txBody>
          <a:bodyPr wrap="square" lIns="0" tIns="0" rIns="0" bIns="0" rtlCol="0">
            <a:spAutoFit/>
          </a:bodyPr>
          <a:lstStyle/>
          <a:p>
            <a:r>
              <a:rPr lang="pt-BR" sz="1000" dirty="0">
                <a:solidFill>
                  <a:schemeClr val="bg1"/>
                </a:solidFill>
                <a:latin typeface="Trebuchet MS" panose="020B0603020202020204" pitchFamily="34" charset="0"/>
              </a:rPr>
              <a:t>Evaluating Japanese restaurants in New York City using Python and Machine Learning</a:t>
            </a:r>
          </a:p>
          <a:p>
            <a:pPr marL="0" lvl="1" defTabSz="914415">
              <a:defRPr/>
            </a:pPr>
            <a:r>
              <a:rPr lang="pt-BR" sz="1000" b="1" kern="0" dirty="0">
                <a:solidFill>
                  <a:srgbClr val="FFFF00"/>
                </a:solidFill>
                <a:latin typeface="Trebuchet MS" panose="020B0603020202020204" pitchFamily="34" charset="0"/>
              </a:rPr>
              <a:t>—</a:t>
            </a:r>
          </a:p>
        </p:txBody>
      </p:sp>
      <p:graphicFrame>
        <p:nvGraphicFramePr>
          <p:cNvPr id="4" name="Tabela 3">
            <a:extLst>
              <a:ext uri="{FF2B5EF4-FFF2-40B4-BE49-F238E27FC236}">
                <a16:creationId xmlns:a16="http://schemas.microsoft.com/office/drawing/2014/main" id="{FD9F4B92-F41D-4EEA-9D15-A5AD26807C98}"/>
              </a:ext>
            </a:extLst>
          </p:cNvPr>
          <p:cNvGraphicFramePr>
            <a:graphicFrameLocks noGrp="1"/>
          </p:cNvGraphicFramePr>
          <p:nvPr>
            <p:extLst>
              <p:ext uri="{D42A27DB-BD31-4B8C-83A1-F6EECF244321}">
                <p14:modId xmlns:p14="http://schemas.microsoft.com/office/powerpoint/2010/main" val="913635403"/>
              </p:ext>
            </p:extLst>
          </p:nvPr>
        </p:nvGraphicFramePr>
        <p:xfrm>
          <a:off x="249198" y="3158830"/>
          <a:ext cx="6696490" cy="2822512"/>
        </p:xfrm>
        <a:graphic>
          <a:graphicData uri="http://schemas.openxmlformats.org/drawingml/2006/table">
            <a:tbl>
              <a:tblPr firstRow="1" firstCol="1" bandRow="1">
                <a:tableStyleId>{EB344D84-9AFB-497E-A393-DC336BA19D2E}</a:tableStyleId>
              </a:tblPr>
              <a:tblGrid>
                <a:gridCol w="1066165">
                  <a:extLst>
                    <a:ext uri="{9D8B030D-6E8A-4147-A177-3AD203B41FA5}">
                      <a16:colId xmlns:a16="http://schemas.microsoft.com/office/drawing/2014/main" val="4051260538"/>
                    </a:ext>
                  </a:extLst>
                </a:gridCol>
                <a:gridCol w="1985107">
                  <a:extLst>
                    <a:ext uri="{9D8B030D-6E8A-4147-A177-3AD203B41FA5}">
                      <a16:colId xmlns:a16="http://schemas.microsoft.com/office/drawing/2014/main" val="623197588"/>
                    </a:ext>
                  </a:extLst>
                </a:gridCol>
                <a:gridCol w="2191703">
                  <a:extLst>
                    <a:ext uri="{9D8B030D-6E8A-4147-A177-3AD203B41FA5}">
                      <a16:colId xmlns:a16="http://schemas.microsoft.com/office/drawing/2014/main" val="3119286467"/>
                    </a:ext>
                  </a:extLst>
                </a:gridCol>
                <a:gridCol w="1453515">
                  <a:extLst>
                    <a:ext uri="{9D8B030D-6E8A-4147-A177-3AD203B41FA5}">
                      <a16:colId xmlns:a16="http://schemas.microsoft.com/office/drawing/2014/main" val="391097533"/>
                    </a:ext>
                  </a:extLst>
                </a:gridCol>
              </a:tblGrid>
              <a:tr h="0">
                <a:tc>
                  <a:txBody>
                    <a:bodyPr/>
                    <a:lstStyle/>
                    <a:p>
                      <a:pPr marL="0" indent="450215" algn="l" defTabSz="914400" rtl="0" eaLnBrk="1" latinLnBrk="0" hangingPunct="1">
                        <a:lnSpc>
                          <a:spcPct val="150000"/>
                        </a:lnSpc>
                        <a:spcBef>
                          <a:spcPts val="600"/>
                        </a:spcBef>
                        <a:spcAft>
                          <a:spcPts val="600"/>
                        </a:spcAft>
                      </a:pPr>
                      <a:r>
                        <a:rPr lang="pt-BR" sz="1050" b="1" kern="1200" dirty="0" err="1">
                          <a:solidFill>
                            <a:srgbClr val="000000"/>
                          </a:solidFill>
                          <a:effectLst/>
                        </a:rPr>
                        <a:t>Borough</a:t>
                      </a:r>
                      <a:endParaRPr lang="pt-BR" sz="1050" b="1" kern="1200" dirty="0">
                        <a:solidFill>
                          <a:srgbClr val="000000"/>
                        </a:solidFill>
                        <a:effectLst/>
                        <a:latin typeface="+mn-lt"/>
                        <a:ea typeface="+mn-ea"/>
                        <a:cs typeface="+mn-cs"/>
                      </a:endParaRPr>
                    </a:p>
                  </a:txBody>
                  <a:tcPr marL="44450" marR="4445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indent="450215" algn="l" defTabSz="914400" rtl="0" eaLnBrk="1" latinLnBrk="0" hangingPunct="1">
                        <a:lnSpc>
                          <a:spcPct val="150000"/>
                        </a:lnSpc>
                        <a:spcBef>
                          <a:spcPts val="600"/>
                        </a:spcBef>
                        <a:spcAft>
                          <a:spcPts val="600"/>
                        </a:spcAft>
                      </a:pPr>
                      <a:r>
                        <a:rPr lang="pt-BR" sz="1050" b="1" kern="1200" dirty="0" err="1">
                          <a:solidFill>
                            <a:srgbClr val="000000"/>
                          </a:solidFill>
                          <a:effectLst/>
                        </a:rPr>
                        <a:t>Neighborhood</a:t>
                      </a:r>
                      <a:endParaRPr lang="pt-BR" sz="1050" b="1" kern="1200" dirty="0">
                        <a:solidFill>
                          <a:srgbClr val="000000"/>
                        </a:solidFill>
                        <a:effectLst/>
                        <a:latin typeface="+mn-lt"/>
                        <a:ea typeface="+mn-ea"/>
                        <a:cs typeface="+mn-cs"/>
                      </a:endParaRPr>
                    </a:p>
                  </a:txBody>
                  <a:tcPr marL="44450" marR="44450" marT="0" marB="0" anchor="ctr">
                    <a:lnT w="12700" cap="flat" cmpd="sng" algn="ctr">
                      <a:solidFill>
                        <a:schemeClr val="tx1"/>
                      </a:solidFill>
                      <a:prstDash val="solid"/>
                      <a:round/>
                      <a:headEnd type="none" w="med" len="med"/>
                      <a:tailEnd type="none" w="med" len="med"/>
                    </a:lnT>
                  </a:tcPr>
                </a:tc>
                <a:tc>
                  <a:txBody>
                    <a:bodyPr/>
                    <a:lstStyle/>
                    <a:p>
                      <a:pPr marL="0" indent="450215" algn="l" defTabSz="914400" rtl="0" eaLnBrk="1" latinLnBrk="0" hangingPunct="1">
                        <a:lnSpc>
                          <a:spcPct val="150000"/>
                        </a:lnSpc>
                        <a:spcBef>
                          <a:spcPts val="600"/>
                        </a:spcBef>
                        <a:spcAft>
                          <a:spcPts val="600"/>
                        </a:spcAft>
                      </a:pPr>
                      <a:r>
                        <a:rPr lang="pt-BR" sz="1050" b="1" kern="1200" dirty="0">
                          <a:solidFill>
                            <a:srgbClr val="000000"/>
                          </a:solidFill>
                          <a:effectLst/>
                        </a:rPr>
                        <a:t>ID</a:t>
                      </a:r>
                      <a:endParaRPr lang="pt-BR" sz="1050" b="1" kern="1200" dirty="0">
                        <a:solidFill>
                          <a:srgbClr val="000000"/>
                        </a:solidFill>
                        <a:effectLst/>
                        <a:latin typeface="+mn-lt"/>
                        <a:ea typeface="+mn-ea"/>
                        <a:cs typeface="+mn-cs"/>
                      </a:endParaRPr>
                    </a:p>
                  </a:txBody>
                  <a:tcPr marL="44450" marR="44450" marT="0" marB="0" anchor="ctr">
                    <a:lnT w="12700" cap="flat" cmpd="sng" algn="ctr">
                      <a:solidFill>
                        <a:schemeClr val="tx1"/>
                      </a:solidFill>
                      <a:prstDash val="solid"/>
                      <a:round/>
                      <a:headEnd type="none" w="med" len="med"/>
                      <a:tailEnd type="none" w="med" len="med"/>
                    </a:lnT>
                  </a:tcPr>
                </a:tc>
                <a:tc>
                  <a:txBody>
                    <a:bodyPr/>
                    <a:lstStyle/>
                    <a:p>
                      <a:pPr marL="0" indent="450215" algn="l" defTabSz="914400" rtl="0" eaLnBrk="1" latinLnBrk="0" hangingPunct="1">
                        <a:lnSpc>
                          <a:spcPct val="150000"/>
                        </a:lnSpc>
                        <a:spcBef>
                          <a:spcPts val="600"/>
                        </a:spcBef>
                        <a:spcAft>
                          <a:spcPts val="600"/>
                        </a:spcAft>
                      </a:pPr>
                      <a:r>
                        <a:rPr lang="pt-BR" sz="1050" b="1" kern="1200" dirty="0" err="1">
                          <a:solidFill>
                            <a:srgbClr val="000000"/>
                          </a:solidFill>
                          <a:effectLst/>
                        </a:rPr>
                        <a:t>Name</a:t>
                      </a:r>
                      <a:endParaRPr lang="pt-BR" sz="1050" b="1" kern="1200" dirty="0">
                        <a:solidFill>
                          <a:srgbClr val="000000"/>
                        </a:solidFill>
                        <a:effectLst/>
                        <a:latin typeface="+mn-lt"/>
                        <a:ea typeface="+mn-ea"/>
                        <a:cs typeface="+mn-cs"/>
                      </a:endParaRPr>
                    </a:p>
                  </a:txBody>
                  <a:tcPr marL="44450" marR="4445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224500069"/>
                  </a:ext>
                </a:extLst>
              </a:tr>
              <a:tr h="321310">
                <a:tc>
                  <a:txBody>
                    <a:bodyPr/>
                    <a:lstStyle/>
                    <a:p>
                      <a:pPr marL="0" indent="450215" algn="l" defTabSz="914400" rtl="0" eaLnBrk="1" latinLnBrk="0" hangingPunct="1">
                        <a:lnSpc>
                          <a:spcPct val="150000"/>
                        </a:lnSpc>
                        <a:spcBef>
                          <a:spcPts val="600"/>
                        </a:spcBef>
                        <a:spcAft>
                          <a:spcPts val="600"/>
                        </a:spcAft>
                      </a:pPr>
                      <a:r>
                        <a:rPr lang="pt-BR" sz="1050" b="1" kern="1200" dirty="0">
                          <a:solidFill>
                            <a:srgbClr val="000000"/>
                          </a:solidFill>
                          <a:effectLst/>
                        </a:rPr>
                        <a:t>Brooklyn</a:t>
                      </a:r>
                      <a:endParaRPr lang="pt-BR" sz="1050" b="1" kern="1200" dirty="0">
                        <a:solidFill>
                          <a:srgbClr val="000000"/>
                        </a:solidFill>
                        <a:effectLst/>
                        <a:latin typeface="+mn-lt"/>
                        <a:ea typeface="+mn-ea"/>
                        <a:cs typeface="+mn-cs"/>
                      </a:endParaRPr>
                    </a:p>
                  </a:txBody>
                  <a:tcPr marL="44450" marR="44450" marT="0" marB="0" anchor="ctr">
                    <a:lnL w="12700" cap="flat" cmpd="sng" algn="ctr">
                      <a:solidFill>
                        <a:schemeClr val="tx1"/>
                      </a:solidFill>
                      <a:prstDash val="solid"/>
                      <a:round/>
                      <a:headEnd type="none" w="med" len="med"/>
                      <a:tailEnd type="none" w="med" len="med"/>
                    </a:lnL>
                  </a:tcPr>
                </a:tc>
                <a:tc>
                  <a:txBody>
                    <a:bodyPr/>
                    <a:lstStyle/>
                    <a:p>
                      <a:pPr marL="0" indent="450215" algn="l" defTabSz="914400" rtl="0" eaLnBrk="1" latinLnBrk="0" hangingPunct="1">
                        <a:lnSpc>
                          <a:spcPct val="150000"/>
                        </a:lnSpc>
                        <a:spcBef>
                          <a:spcPts val="600"/>
                        </a:spcBef>
                        <a:spcAft>
                          <a:spcPts val="600"/>
                        </a:spcAft>
                      </a:pPr>
                      <a:r>
                        <a:rPr lang="pt-BR" sz="1050" b="1" kern="1200" dirty="0">
                          <a:solidFill>
                            <a:srgbClr val="000000"/>
                          </a:solidFill>
                          <a:effectLst/>
                        </a:rPr>
                        <a:t>Kensington</a:t>
                      </a:r>
                      <a:endParaRPr lang="pt-BR" sz="1050" b="1" kern="1200" dirty="0">
                        <a:solidFill>
                          <a:srgbClr val="000000"/>
                        </a:solidFill>
                        <a:effectLst/>
                        <a:latin typeface="+mn-lt"/>
                        <a:ea typeface="+mn-ea"/>
                        <a:cs typeface="+mn-cs"/>
                      </a:endParaRPr>
                    </a:p>
                  </a:txBody>
                  <a:tcPr marL="44450" marR="44450" marT="0" marB="0" anchor="ctr"/>
                </a:tc>
                <a:tc>
                  <a:txBody>
                    <a:bodyPr/>
                    <a:lstStyle/>
                    <a:p>
                      <a:pPr marL="0" indent="450215" algn="l" defTabSz="914400" rtl="0" eaLnBrk="1" latinLnBrk="0" hangingPunct="1">
                        <a:lnSpc>
                          <a:spcPct val="150000"/>
                        </a:lnSpc>
                        <a:spcBef>
                          <a:spcPts val="600"/>
                        </a:spcBef>
                        <a:spcAft>
                          <a:spcPts val="600"/>
                        </a:spcAft>
                      </a:pPr>
                      <a:r>
                        <a:rPr lang="pt-BR" sz="1050" b="1" kern="1200">
                          <a:solidFill>
                            <a:srgbClr val="000000"/>
                          </a:solidFill>
                          <a:effectLst/>
                        </a:rPr>
                        <a:t>4d5c12a01e43236a87eb1583</a:t>
                      </a:r>
                      <a:endParaRPr lang="pt-BR" sz="1050" b="1" kern="1200">
                        <a:solidFill>
                          <a:srgbClr val="000000"/>
                        </a:solidFill>
                        <a:effectLst/>
                        <a:latin typeface="+mn-lt"/>
                        <a:ea typeface="+mn-ea"/>
                        <a:cs typeface="+mn-cs"/>
                      </a:endParaRPr>
                    </a:p>
                  </a:txBody>
                  <a:tcPr marL="44450" marR="44450" marT="0" marB="0" anchor="ctr"/>
                </a:tc>
                <a:tc>
                  <a:txBody>
                    <a:bodyPr/>
                    <a:lstStyle/>
                    <a:p>
                      <a:pPr marL="0" indent="450215" algn="l" defTabSz="914400" rtl="0" eaLnBrk="1" latinLnBrk="0" hangingPunct="1">
                        <a:lnSpc>
                          <a:spcPct val="150000"/>
                        </a:lnSpc>
                        <a:spcBef>
                          <a:spcPts val="600"/>
                        </a:spcBef>
                        <a:spcAft>
                          <a:spcPts val="600"/>
                        </a:spcAft>
                      </a:pPr>
                      <a:r>
                        <a:rPr lang="pt-BR" sz="1050" b="1" kern="1200">
                          <a:solidFill>
                            <a:srgbClr val="000000"/>
                          </a:solidFill>
                          <a:effectLst/>
                        </a:rPr>
                        <a:t>Sake Sushi</a:t>
                      </a:r>
                      <a:endParaRPr lang="pt-BR" sz="1050" b="1" kern="1200">
                        <a:solidFill>
                          <a:srgbClr val="000000"/>
                        </a:solidFill>
                        <a:effectLst/>
                        <a:latin typeface="+mn-lt"/>
                        <a:ea typeface="+mn-ea"/>
                        <a:cs typeface="+mn-cs"/>
                      </a:endParaRPr>
                    </a:p>
                  </a:txBody>
                  <a:tcPr marL="44450" marR="4445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79576334"/>
                  </a:ext>
                </a:extLst>
              </a:tr>
              <a:tr h="457200">
                <a:tc>
                  <a:txBody>
                    <a:bodyPr/>
                    <a:lstStyle/>
                    <a:p>
                      <a:pPr marL="0" indent="450215" algn="l" defTabSz="914400" rtl="0" eaLnBrk="1" latinLnBrk="0" hangingPunct="1">
                        <a:lnSpc>
                          <a:spcPct val="150000"/>
                        </a:lnSpc>
                        <a:spcBef>
                          <a:spcPts val="600"/>
                        </a:spcBef>
                        <a:spcAft>
                          <a:spcPts val="600"/>
                        </a:spcAft>
                      </a:pPr>
                      <a:r>
                        <a:rPr lang="pt-BR" sz="1050" b="1" kern="1200" dirty="0">
                          <a:solidFill>
                            <a:srgbClr val="000000"/>
                          </a:solidFill>
                          <a:effectLst/>
                        </a:rPr>
                        <a:t>Brooklyn</a:t>
                      </a:r>
                      <a:endParaRPr lang="pt-BR" sz="1050" b="1" kern="1200" dirty="0">
                        <a:solidFill>
                          <a:srgbClr val="000000"/>
                        </a:solidFill>
                        <a:effectLst/>
                        <a:latin typeface="+mn-lt"/>
                        <a:ea typeface="+mn-ea"/>
                        <a:cs typeface="+mn-cs"/>
                      </a:endParaRPr>
                    </a:p>
                  </a:txBody>
                  <a:tcPr marL="44450" marR="44450" marT="0" marB="0" anchor="ctr">
                    <a:lnL w="12700" cap="flat" cmpd="sng" algn="ctr">
                      <a:solidFill>
                        <a:schemeClr val="tx1"/>
                      </a:solidFill>
                      <a:prstDash val="solid"/>
                      <a:round/>
                      <a:headEnd type="none" w="med" len="med"/>
                      <a:tailEnd type="none" w="med" len="med"/>
                    </a:lnL>
                  </a:tcPr>
                </a:tc>
                <a:tc>
                  <a:txBody>
                    <a:bodyPr/>
                    <a:lstStyle/>
                    <a:p>
                      <a:pPr marL="0" indent="450215" algn="l" defTabSz="914400" rtl="0" eaLnBrk="1" latinLnBrk="0" hangingPunct="1">
                        <a:lnSpc>
                          <a:spcPct val="150000"/>
                        </a:lnSpc>
                        <a:spcBef>
                          <a:spcPts val="600"/>
                        </a:spcBef>
                        <a:spcAft>
                          <a:spcPts val="600"/>
                        </a:spcAft>
                      </a:pPr>
                      <a:r>
                        <a:rPr lang="pt-BR" sz="1050" b="1" kern="1200" dirty="0">
                          <a:solidFill>
                            <a:srgbClr val="000000"/>
                          </a:solidFill>
                          <a:effectLst/>
                        </a:rPr>
                        <a:t>Prospect Heights</a:t>
                      </a:r>
                      <a:endParaRPr lang="pt-BR" sz="1050" b="1" kern="1200" dirty="0">
                        <a:solidFill>
                          <a:srgbClr val="000000"/>
                        </a:solidFill>
                        <a:effectLst/>
                        <a:latin typeface="+mn-lt"/>
                        <a:ea typeface="+mn-ea"/>
                        <a:cs typeface="+mn-cs"/>
                      </a:endParaRPr>
                    </a:p>
                  </a:txBody>
                  <a:tcPr marL="44450" marR="44450" marT="0" marB="0" anchor="ctr"/>
                </a:tc>
                <a:tc>
                  <a:txBody>
                    <a:bodyPr/>
                    <a:lstStyle/>
                    <a:p>
                      <a:pPr marL="0" indent="450215" algn="l" defTabSz="914400" rtl="0" eaLnBrk="1" latinLnBrk="0" hangingPunct="1">
                        <a:lnSpc>
                          <a:spcPct val="150000"/>
                        </a:lnSpc>
                        <a:spcBef>
                          <a:spcPts val="600"/>
                        </a:spcBef>
                        <a:spcAft>
                          <a:spcPts val="600"/>
                        </a:spcAft>
                      </a:pPr>
                      <a:r>
                        <a:rPr lang="pt-BR" sz="1050" b="1" kern="1200" dirty="0">
                          <a:solidFill>
                            <a:srgbClr val="000000"/>
                          </a:solidFill>
                          <a:effectLst/>
                        </a:rPr>
                        <a:t>5cb5e5f9a35f4600255406c6</a:t>
                      </a:r>
                      <a:endParaRPr lang="pt-BR" sz="1050" b="1" kern="1200" dirty="0">
                        <a:solidFill>
                          <a:srgbClr val="000000"/>
                        </a:solidFill>
                        <a:effectLst/>
                        <a:latin typeface="+mn-lt"/>
                        <a:ea typeface="+mn-ea"/>
                        <a:cs typeface="+mn-cs"/>
                      </a:endParaRPr>
                    </a:p>
                  </a:txBody>
                  <a:tcPr marL="44450" marR="44450" marT="0" marB="0" anchor="ctr"/>
                </a:tc>
                <a:tc>
                  <a:txBody>
                    <a:bodyPr/>
                    <a:lstStyle/>
                    <a:p>
                      <a:pPr marL="0" indent="450215" algn="l" defTabSz="914400" rtl="0" eaLnBrk="1" latinLnBrk="0" hangingPunct="1">
                        <a:lnSpc>
                          <a:spcPct val="150000"/>
                        </a:lnSpc>
                        <a:spcBef>
                          <a:spcPts val="600"/>
                        </a:spcBef>
                        <a:spcAft>
                          <a:spcPts val="600"/>
                        </a:spcAft>
                      </a:pPr>
                      <a:r>
                        <a:rPr lang="pt-BR" sz="1050" b="1" kern="1200">
                          <a:solidFill>
                            <a:srgbClr val="000000"/>
                          </a:solidFill>
                          <a:effectLst/>
                        </a:rPr>
                        <a:t>Maison Yaki</a:t>
                      </a:r>
                      <a:endParaRPr lang="pt-BR" sz="1050" b="1" kern="1200">
                        <a:solidFill>
                          <a:srgbClr val="000000"/>
                        </a:solidFill>
                        <a:effectLst/>
                        <a:latin typeface="+mn-lt"/>
                        <a:ea typeface="+mn-ea"/>
                        <a:cs typeface="+mn-cs"/>
                      </a:endParaRPr>
                    </a:p>
                  </a:txBody>
                  <a:tcPr marL="44450" marR="4445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97058169"/>
                  </a:ext>
                </a:extLst>
              </a:tr>
              <a:tr h="457200">
                <a:tc>
                  <a:txBody>
                    <a:bodyPr/>
                    <a:lstStyle/>
                    <a:p>
                      <a:pPr marL="0" indent="450215" algn="l" defTabSz="914400" rtl="0" eaLnBrk="1" latinLnBrk="0" hangingPunct="1">
                        <a:lnSpc>
                          <a:spcPct val="150000"/>
                        </a:lnSpc>
                        <a:spcBef>
                          <a:spcPts val="600"/>
                        </a:spcBef>
                        <a:spcAft>
                          <a:spcPts val="600"/>
                        </a:spcAft>
                      </a:pPr>
                      <a:r>
                        <a:rPr lang="pt-BR" sz="1050" b="1" kern="1200" dirty="0">
                          <a:solidFill>
                            <a:srgbClr val="000000"/>
                          </a:solidFill>
                          <a:effectLst/>
                        </a:rPr>
                        <a:t>Brooklyn</a:t>
                      </a:r>
                      <a:endParaRPr lang="pt-BR" sz="1050" b="1" kern="1200" dirty="0">
                        <a:solidFill>
                          <a:srgbClr val="000000"/>
                        </a:solidFill>
                        <a:effectLst/>
                        <a:latin typeface="+mn-lt"/>
                        <a:ea typeface="+mn-ea"/>
                        <a:cs typeface="+mn-cs"/>
                      </a:endParaRPr>
                    </a:p>
                  </a:txBody>
                  <a:tcPr marL="44450" marR="44450" marT="0" marB="0" anchor="ctr">
                    <a:lnL w="12700" cap="flat" cmpd="sng" algn="ctr">
                      <a:solidFill>
                        <a:schemeClr val="tx1"/>
                      </a:solidFill>
                      <a:prstDash val="solid"/>
                      <a:round/>
                      <a:headEnd type="none" w="med" len="med"/>
                      <a:tailEnd type="none" w="med" len="med"/>
                    </a:lnL>
                  </a:tcPr>
                </a:tc>
                <a:tc>
                  <a:txBody>
                    <a:bodyPr/>
                    <a:lstStyle/>
                    <a:p>
                      <a:pPr marL="0" indent="450215" algn="l" defTabSz="914400" rtl="0" eaLnBrk="1" latinLnBrk="0" hangingPunct="1">
                        <a:lnSpc>
                          <a:spcPct val="150000"/>
                        </a:lnSpc>
                        <a:spcBef>
                          <a:spcPts val="600"/>
                        </a:spcBef>
                        <a:spcAft>
                          <a:spcPts val="600"/>
                        </a:spcAft>
                      </a:pPr>
                      <a:r>
                        <a:rPr lang="pt-BR" sz="1050" b="1" kern="1200" dirty="0" err="1">
                          <a:solidFill>
                            <a:srgbClr val="000000"/>
                          </a:solidFill>
                          <a:effectLst/>
                        </a:rPr>
                        <a:t>Williamsburg</a:t>
                      </a:r>
                      <a:endParaRPr lang="pt-BR" sz="1050" b="1" kern="1200" dirty="0">
                        <a:solidFill>
                          <a:srgbClr val="000000"/>
                        </a:solidFill>
                        <a:effectLst/>
                        <a:latin typeface="+mn-lt"/>
                        <a:ea typeface="+mn-ea"/>
                        <a:cs typeface="+mn-cs"/>
                      </a:endParaRPr>
                    </a:p>
                  </a:txBody>
                  <a:tcPr marL="44450" marR="44450" marT="0" marB="0" anchor="ctr"/>
                </a:tc>
                <a:tc>
                  <a:txBody>
                    <a:bodyPr/>
                    <a:lstStyle/>
                    <a:p>
                      <a:pPr marL="0" indent="450215" algn="l" defTabSz="914400" rtl="0" eaLnBrk="1" latinLnBrk="0" hangingPunct="1">
                        <a:lnSpc>
                          <a:spcPct val="150000"/>
                        </a:lnSpc>
                        <a:spcBef>
                          <a:spcPts val="600"/>
                        </a:spcBef>
                        <a:spcAft>
                          <a:spcPts val="600"/>
                        </a:spcAft>
                      </a:pPr>
                      <a:r>
                        <a:rPr lang="pt-BR" sz="1050" b="1" kern="1200" dirty="0">
                          <a:solidFill>
                            <a:srgbClr val="000000"/>
                          </a:solidFill>
                          <a:effectLst/>
                        </a:rPr>
                        <a:t>51f9b7b3498eefe896caeb23</a:t>
                      </a:r>
                      <a:endParaRPr lang="pt-BR" sz="1050" b="1" kern="1200" dirty="0">
                        <a:solidFill>
                          <a:srgbClr val="000000"/>
                        </a:solidFill>
                        <a:effectLst/>
                        <a:latin typeface="+mn-lt"/>
                        <a:ea typeface="+mn-ea"/>
                        <a:cs typeface="+mn-cs"/>
                      </a:endParaRPr>
                    </a:p>
                  </a:txBody>
                  <a:tcPr marL="44450" marR="44450" marT="0" marB="0" anchor="ctr"/>
                </a:tc>
                <a:tc>
                  <a:txBody>
                    <a:bodyPr/>
                    <a:lstStyle/>
                    <a:p>
                      <a:pPr marL="0" indent="450215" algn="l" defTabSz="914400" rtl="0" eaLnBrk="1" latinLnBrk="0" hangingPunct="1">
                        <a:lnSpc>
                          <a:spcPct val="150000"/>
                        </a:lnSpc>
                        <a:spcBef>
                          <a:spcPts val="600"/>
                        </a:spcBef>
                        <a:spcAft>
                          <a:spcPts val="600"/>
                        </a:spcAft>
                      </a:pPr>
                      <a:r>
                        <a:rPr lang="pt-BR" sz="1050" b="1" kern="1200" dirty="0" err="1">
                          <a:solidFill>
                            <a:srgbClr val="000000"/>
                          </a:solidFill>
                          <a:effectLst/>
                        </a:rPr>
                        <a:t>Shalom</a:t>
                      </a:r>
                      <a:r>
                        <a:rPr lang="pt-BR" sz="1050" b="1" kern="1200" dirty="0">
                          <a:solidFill>
                            <a:srgbClr val="000000"/>
                          </a:solidFill>
                          <a:effectLst/>
                        </a:rPr>
                        <a:t> </a:t>
                      </a:r>
                      <a:r>
                        <a:rPr lang="pt-BR" sz="1050" b="1" kern="1200" dirty="0" err="1">
                          <a:solidFill>
                            <a:srgbClr val="000000"/>
                          </a:solidFill>
                          <a:effectLst/>
                        </a:rPr>
                        <a:t>Japan</a:t>
                      </a:r>
                      <a:endParaRPr lang="pt-BR" sz="1050" b="1" kern="1200" dirty="0">
                        <a:solidFill>
                          <a:srgbClr val="000000"/>
                        </a:solidFill>
                        <a:effectLst/>
                        <a:latin typeface="+mn-lt"/>
                        <a:ea typeface="+mn-ea"/>
                        <a:cs typeface="+mn-cs"/>
                      </a:endParaRPr>
                    </a:p>
                  </a:txBody>
                  <a:tcPr marL="44450" marR="4445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92035658"/>
                  </a:ext>
                </a:extLst>
              </a:tr>
              <a:tr h="457200">
                <a:tc>
                  <a:txBody>
                    <a:bodyPr/>
                    <a:lstStyle/>
                    <a:p>
                      <a:pPr marL="0" indent="450215" algn="l" defTabSz="914400" rtl="0" eaLnBrk="1" latinLnBrk="0" hangingPunct="1">
                        <a:lnSpc>
                          <a:spcPct val="150000"/>
                        </a:lnSpc>
                        <a:spcBef>
                          <a:spcPts val="600"/>
                        </a:spcBef>
                        <a:spcAft>
                          <a:spcPts val="600"/>
                        </a:spcAft>
                      </a:pPr>
                      <a:r>
                        <a:rPr lang="pt-BR" sz="1050" b="1" kern="1200" dirty="0">
                          <a:solidFill>
                            <a:srgbClr val="000000"/>
                          </a:solidFill>
                          <a:effectLst/>
                        </a:rPr>
                        <a:t>Brooklyn</a:t>
                      </a:r>
                      <a:endParaRPr lang="pt-BR" sz="1050" b="1" kern="1200" dirty="0">
                        <a:solidFill>
                          <a:srgbClr val="000000"/>
                        </a:solidFill>
                        <a:effectLst/>
                        <a:latin typeface="+mn-lt"/>
                        <a:ea typeface="+mn-ea"/>
                        <a:cs typeface="+mn-cs"/>
                      </a:endParaRPr>
                    </a:p>
                  </a:txBody>
                  <a:tcPr marL="44450" marR="44450" marT="0" marB="0" anchor="ctr">
                    <a:lnL w="12700" cap="flat" cmpd="sng" algn="ctr">
                      <a:solidFill>
                        <a:schemeClr val="tx1"/>
                      </a:solidFill>
                      <a:prstDash val="solid"/>
                      <a:round/>
                      <a:headEnd type="none" w="med" len="med"/>
                      <a:tailEnd type="none" w="med" len="med"/>
                    </a:lnL>
                  </a:tcPr>
                </a:tc>
                <a:tc>
                  <a:txBody>
                    <a:bodyPr/>
                    <a:lstStyle/>
                    <a:p>
                      <a:pPr marL="0" indent="450215" algn="l" defTabSz="914400" rtl="0" eaLnBrk="1" latinLnBrk="0" hangingPunct="1">
                        <a:lnSpc>
                          <a:spcPct val="150000"/>
                        </a:lnSpc>
                        <a:spcBef>
                          <a:spcPts val="600"/>
                        </a:spcBef>
                        <a:spcAft>
                          <a:spcPts val="600"/>
                        </a:spcAft>
                      </a:pPr>
                      <a:r>
                        <a:rPr lang="pt-BR" sz="1050" b="1" kern="1200" dirty="0">
                          <a:solidFill>
                            <a:srgbClr val="000000"/>
                          </a:solidFill>
                          <a:effectLst/>
                        </a:rPr>
                        <a:t>Bedford </a:t>
                      </a:r>
                      <a:r>
                        <a:rPr lang="pt-BR" sz="1050" b="1" kern="1200" dirty="0" err="1">
                          <a:solidFill>
                            <a:srgbClr val="000000"/>
                          </a:solidFill>
                          <a:effectLst/>
                        </a:rPr>
                        <a:t>Stuyvesant</a:t>
                      </a:r>
                      <a:endParaRPr lang="pt-BR" sz="1050" b="1" kern="1200" dirty="0">
                        <a:solidFill>
                          <a:srgbClr val="000000"/>
                        </a:solidFill>
                        <a:effectLst/>
                        <a:latin typeface="+mn-lt"/>
                        <a:ea typeface="+mn-ea"/>
                        <a:cs typeface="+mn-cs"/>
                      </a:endParaRPr>
                    </a:p>
                  </a:txBody>
                  <a:tcPr marL="44450" marR="44450" marT="0" marB="0" anchor="ctr"/>
                </a:tc>
                <a:tc>
                  <a:txBody>
                    <a:bodyPr/>
                    <a:lstStyle/>
                    <a:p>
                      <a:pPr marL="0" indent="450215" algn="l" defTabSz="914400" rtl="0" eaLnBrk="1" latinLnBrk="0" hangingPunct="1">
                        <a:lnSpc>
                          <a:spcPct val="150000"/>
                        </a:lnSpc>
                        <a:spcBef>
                          <a:spcPts val="600"/>
                        </a:spcBef>
                        <a:spcAft>
                          <a:spcPts val="600"/>
                        </a:spcAft>
                      </a:pPr>
                      <a:r>
                        <a:rPr lang="pt-BR" sz="1050" b="1" kern="1200" dirty="0">
                          <a:solidFill>
                            <a:srgbClr val="000000"/>
                          </a:solidFill>
                          <a:effectLst/>
                        </a:rPr>
                        <a:t>5b3bcb69bfc6d0002ca9bf17</a:t>
                      </a:r>
                      <a:endParaRPr lang="pt-BR" sz="1050" b="1" kern="1200" dirty="0">
                        <a:solidFill>
                          <a:srgbClr val="000000"/>
                        </a:solidFill>
                        <a:effectLst/>
                        <a:latin typeface="+mn-lt"/>
                        <a:ea typeface="+mn-ea"/>
                        <a:cs typeface="+mn-cs"/>
                      </a:endParaRPr>
                    </a:p>
                  </a:txBody>
                  <a:tcPr marL="44450" marR="44450" marT="0" marB="0" anchor="ctr"/>
                </a:tc>
                <a:tc>
                  <a:txBody>
                    <a:bodyPr/>
                    <a:lstStyle/>
                    <a:p>
                      <a:pPr marL="0" indent="450215" algn="l" defTabSz="914400" rtl="0" eaLnBrk="1" latinLnBrk="0" hangingPunct="1">
                        <a:lnSpc>
                          <a:spcPct val="150000"/>
                        </a:lnSpc>
                        <a:spcBef>
                          <a:spcPts val="600"/>
                        </a:spcBef>
                        <a:spcAft>
                          <a:spcPts val="600"/>
                        </a:spcAft>
                      </a:pPr>
                      <a:r>
                        <a:rPr lang="pt-BR" sz="1050" b="1" kern="1200" dirty="0" err="1">
                          <a:solidFill>
                            <a:srgbClr val="000000"/>
                          </a:solidFill>
                          <a:effectLst/>
                        </a:rPr>
                        <a:t>Warude</a:t>
                      </a:r>
                      <a:endParaRPr lang="pt-BR" sz="1050" b="1" kern="1200" dirty="0">
                        <a:solidFill>
                          <a:srgbClr val="000000"/>
                        </a:solidFill>
                        <a:effectLst/>
                        <a:latin typeface="+mn-lt"/>
                        <a:ea typeface="+mn-ea"/>
                        <a:cs typeface="+mn-cs"/>
                      </a:endParaRPr>
                    </a:p>
                  </a:txBody>
                  <a:tcPr marL="44450" marR="4445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12088246"/>
                  </a:ext>
                </a:extLst>
              </a:tr>
              <a:tr h="457200">
                <a:tc>
                  <a:txBody>
                    <a:bodyPr/>
                    <a:lstStyle/>
                    <a:p>
                      <a:pPr marL="0" indent="450215" algn="l" defTabSz="914400" rtl="0" eaLnBrk="1" latinLnBrk="0" hangingPunct="1">
                        <a:lnSpc>
                          <a:spcPct val="150000"/>
                        </a:lnSpc>
                        <a:spcBef>
                          <a:spcPts val="600"/>
                        </a:spcBef>
                        <a:spcAft>
                          <a:spcPts val="600"/>
                        </a:spcAft>
                      </a:pPr>
                      <a:r>
                        <a:rPr lang="pt-BR" sz="1050" b="1" kern="1200" dirty="0">
                          <a:solidFill>
                            <a:srgbClr val="000000"/>
                          </a:solidFill>
                          <a:effectLst/>
                        </a:rPr>
                        <a:t>Brooklyn</a:t>
                      </a:r>
                      <a:endParaRPr lang="pt-BR" sz="1050" b="1" kern="1200" dirty="0">
                        <a:solidFill>
                          <a:srgbClr val="000000"/>
                        </a:solidFill>
                        <a:effectLst/>
                        <a:latin typeface="+mn-lt"/>
                        <a:ea typeface="+mn-ea"/>
                        <a:cs typeface="+mn-cs"/>
                      </a:endParaRPr>
                    </a:p>
                  </a:txBody>
                  <a:tcPr marL="44450" marR="44450" marT="0" marB="0" anchor="ctr">
                    <a:lnL w="12700" cap="flat" cmpd="sng" algn="ctr">
                      <a:solidFill>
                        <a:schemeClr val="tx1"/>
                      </a:solidFill>
                      <a:prstDash val="solid"/>
                      <a:round/>
                      <a:headEnd type="none" w="med" len="med"/>
                      <a:tailEnd type="none" w="med" len="med"/>
                    </a:lnL>
                  </a:tcPr>
                </a:tc>
                <a:tc>
                  <a:txBody>
                    <a:bodyPr/>
                    <a:lstStyle/>
                    <a:p>
                      <a:pPr marL="0" indent="450215" algn="l" defTabSz="914400" rtl="0" eaLnBrk="1" latinLnBrk="0" hangingPunct="1">
                        <a:lnSpc>
                          <a:spcPct val="150000"/>
                        </a:lnSpc>
                        <a:spcBef>
                          <a:spcPts val="600"/>
                        </a:spcBef>
                        <a:spcAft>
                          <a:spcPts val="600"/>
                        </a:spcAft>
                      </a:pPr>
                      <a:r>
                        <a:rPr lang="pt-BR" sz="1050" b="1" kern="1200">
                          <a:solidFill>
                            <a:srgbClr val="000000"/>
                          </a:solidFill>
                          <a:effectLst/>
                        </a:rPr>
                        <a:t>Brooklyn Heights</a:t>
                      </a:r>
                      <a:endParaRPr lang="pt-BR" sz="1050" b="1" kern="1200">
                        <a:solidFill>
                          <a:srgbClr val="000000"/>
                        </a:solidFill>
                        <a:effectLst/>
                        <a:latin typeface="+mn-lt"/>
                        <a:ea typeface="+mn-ea"/>
                        <a:cs typeface="+mn-cs"/>
                      </a:endParaRPr>
                    </a:p>
                  </a:txBody>
                  <a:tcPr marL="44450" marR="44450" marT="0" marB="0" anchor="ctr"/>
                </a:tc>
                <a:tc>
                  <a:txBody>
                    <a:bodyPr/>
                    <a:lstStyle/>
                    <a:p>
                      <a:pPr marL="0" indent="450215" algn="l" defTabSz="914400" rtl="0" eaLnBrk="1" latinLnBrk="0" hangingPunct="1">
                        <a:lnSpc>
                          <a:spcPct val="150000"/>
                        </a:lnSpc>
                        <a:spcBef>
                          <a:spcPts val="600"/>
                        </a:spcBef>
                        <a:spcAft>
                          <a:spcPts val="600"/>
                        </a:spcAft>
                      </a:pPr>
                      <a:r>
                        <a:rPr lang="pt-BR" sz="1050" b="1" kern="1200" dirty="0">
                          <a:solidFill>
                            <a:srgbClr val="000000"/>
                          </a:solidFill>
                          <a:effectLst/>
                        </a:rPr>
                        <a:t>479ccb47f964a5206b4d1fe3</a:t>
                      </a:r>
                      <a:endParaRPr lang="pt-BR" sz="1050" b="1" kern="1200" dirty="0">
                        <a:solidFill>
                          <a:srgbClr val="000000"/>
                        </a:solidFill>
                        <a:effectLst/>
                        <a:latin typeface="+mn-lt"/>
                        <a:ea typeface="+mn-ea"/>
                        <a:cs typeface="+mn-cs"/>
                      </a:endParaRPr>
                    </a:p>
                  </a:txBody>
                  <a:tcPr marL="44450" marR="44450" marT="0" marB="0" anchor="ctr"/>
                </a:tc>
                <a:tc>
                  <a:txBody>
                    <a:bodyPr/>
                    <a:lstStyle/>
                    <a:p>
                      <a:pPr marL="0" indent="450215" algn="l" defTabSz="914400" rtl="0" eaLnBrk="1" latinLnBrk="0" hangingPunct="1">
                        <a:lnSpc>
                          <a:spcPct val="150000"/>
                        </a:lnSpc>
                        <a:spcBef>
                          <a:spcPts val="600"/>
                        </a:spcBef>
                        <a:spcAft>
                          <a:spcPts val="600"/>
                        </a:spcAft>
                      </a:pPr>
                      <a:r>
                        <a:rPr lang="pt-BR" sz="1050" b="1" kern="1200" dirty="0">
                          <a:solidFill>
                            <a:srgbClr val="000000"/>
                          </a:solidFill>
                          <a:effectLst/>
                        </a:rPr>
                        <a:t>Iron Chef </a:t>
                      </a:r>
                      <a:r>
                        <a:rPr lang="pt-BR" sz="1050" b="1" kern="1200" dirty="0" err="1">
                          <a:solidFill>
                            <a:srgbClr val="000000"/>
                          </a:solidFill>
                          <a:effectLst/>
                        </a:rPr>
                        <a:t>House</a:t>
                      </a:r>
                      <a:endParaRPr lang="pt-BR" sz="1050" b="1" kern="1200" dirty="0">
                        <a:solidFill>
                          <a:srgbClr val="000000"/>
                        </a:solidFill>
                        <a:effectLst/>
                        <a:latin typeface="+mn-lt"/>
                        <a:ea typeface="+mn-ea"/>
                        <a:cs typeface="+mn-cs"/>
                      </a:endParaRPr>
                    </a:p>
                  </a:txBody>
                  <a:tcPr marL="44450" marR="4445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53287765"/>
                  </a:ext>
                </a:extLst>
              </a:tr>
              <a:tr h="457200">
                <a:tc>
                  <a:txBody>
                    <a:bodyPr/>
                    <a:lstStyle/>
                    <a:p>
                      <a:pPr marL="0" indent="450215" algn="l" defTabSz="914400" rtl="0" eaLnBrk="1" latinLnBrk="0" hangingPunct="1">
                        <a:lnSpc>
                          <a:spcPct val="150000"/>
                        </a:lnSpc>
                        <a:spcBef>
                          <a:spcPts val="600"/>
                        </a:spcBef>
                        <a:spcAft>
                          <a:spcPts val="600"/>
                        </a:spcAft>
                      </a:pPr>
                      <a:r>
                        <a:rPr lang="pt-BR" sz="1050" b="1" kern="1200" dirty="0">
                          <a:solidFill>
                            <a:srgbClr val="000000"/>
                          </a:solidFill>
                          <a:effectLst/>
                        </a:rPr>
                        <a:t>Brooklyn</a:t>
                      </a:r>
                      <a:endParaRPr lang="pt-BR" sz="1050" b="1" kern="1200" dirty="0">
                        <a:solidFill>
                          <a:srgbClr val="000000"/>
                        </a:solidFill>
                        <a:effectLst/>
                        <a:latin typeface="+mn-lt"/>
                        <a:ea typeface="+mn-ea"/>
                        <a:cs typeface="+mn-cs"/>
                      </a:endParaRPr>
                    </a:p>
                  </a:txBody>
                  <a:tcPr marL="44450" marR="4445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indent="450215" algn="l" defTabSz="914400" rtl="0" eaLnBrk="1" latinLnBrk="0" hangingPunct="1">
                        <a:lnSpc>
                          <a:spcPct val="150000"/>
                        </a:lnSpc>
                        <a:spcBef>
                          <a:spcPts val="600"/>
                        </a:spcBef>
                        <a:spcAft>
                          <a:spcPts val="600"/>
                        </a:spcAft>
                      </a:pPr>
                      <a:r>
                        <a:rPr lang="pt-BR" sz="1050" b="1" kern="1200">
                          <a:solidFill>
                            <a:srgbClr val="000000"/>
                          </a:solidFill>
                          <a:effectLst/>
                        </a:rPr>
                        <a:t>Cobble Hill</a:t>
                      </a:r>
                      <a:endParaRPr lang="pt-BR" sz="1050" b="1" kern="1200">
                        <a:solidFill>
                          <a:srgbClr val="000000"/>
                        </a:solidFill>
                        <a:effectLst/>
                        <a:latin typeface="+mn-lt"/>
                        <a:ea typeface="+mn-ea"/>
                        <a:cs typeface="+mn-cs"/>
                      </a:endParaRPr>
                    </a:p>
                  </a:txBody>
                  <a:tcPr marL="44450" marR="44450" marT="0" marB="0" anchor="ctr">
                    <a:lnB w="12700" cap="flat" cmpd="sng" algn="ctr">
                      <a:solidFill>
                        <a:schemeClr val="tx1"/>
                      </a:solidFill>
                      <a:prstDash val="solid"/>
                      <a:round/>
                      <a:headEnd type="none" w="med" len="med"/>
                      <a:tailEnd type="none" w="med" len="med"/>
                    </a:lnB>
                  </a:tcPr>
                </a:tc>
                <a:tc>
                  <a:txBody>
                    <a:bodyPr/>
                    <a:lstStyle/>
                    <a:p>
                      <a:pPr marL="0" indent="450215" algn="l" defTabSz="914400" rtl="0" eaLnBrk="1" latinLnBrk="0" hangingPunct="1">
                        <a:lnSpc>
                          <a:spcPct val="150000"/>
                        </a:lnSpc>
                        <a:spcBef>
                          <a:spcPts val="600"/>
                        </a:spcBef>
                        <a:spcAft>
                          <a:spcPts val="600"/>
                        </a:spcAft>
                      </a:pPr>
                      <a:r>
                        <a:rPr lang="pt-BR" sz="1050" b="1" kern="1200" dirty="0">
                          <a:solidFill>
                            <a:srgbClr val="000000"/>
                          </a:solidFill>
                          <a:effectLst/>
                        </a:rPr>
                        <a:t>48a41073f964a52091511fe3</a:t>
                      </a:r>
                      <a:endParaRPr lang="pt-BR" sz="1050" b="1" kern="1200" dirty="0">
                        <a:solidFill>
                          <a:srgbClr val="000000"/>
                        </a:solidFill>
                        <a:effectLst/>
                        <a:latin typeface="+mn-lt"/>
                        <a:ea typeface="+mn-ea"/>
                        <a:cs typeface="+mn-cs"/>
                      </a:endParaRPr>
                    </a:p>
                  </a:txBody>
                  <a:tcPr marL="44450" marR="44450" marT="0" marB="0" anchor="ctr">
                    <a:lnB w="12700" cap="flat" cmpd="sng" algn="ctr">
                      <a:solidFill>
                        <a:schemeClr val="tx1"/>
                      </a:solidFill>
                      <a:prstDash val="solid"/>
                      <a:round/>
                      <a:headEnd type="none" w="med" len="med"/>
                      <a:tailEnd type="none" w="med" len="med"/>
                    </a:lnB>
                  </a:tcPr>
                </a:tc>
                <a:tc>
                  <a:txBody>
                    <a:bodyPr/>
                    <a:lstStyle/>
                    <a:p>
                      <a:pPr marL="0" indent="450215" algn="l" defTabSz="914400" rtl="0" eaLnBrk="1" latinLnBrk="0" hangingPunct="1">
                        <a:lnSpc>
                          <a:spcPct val="150000"/>
                        </a:lnSpc>
                        <a:spcBef>
                          <a:spcPts val="600"/>
                        </a:spcBef>
                        <a:spcAft>
                          <a:spcPts val="600"/>
                        </a:spcAft>
                      </a:pPr>
                      <a:r>
                        <a:rPr lang="pt-BR" sz="1050" b="1" kern="1200" dirty="0" err="1">
                          <a:solidFill>
                            <a:srgbClr val="000000"/>
                          </a:solidFill>
                          <a:effectLst/>
                        </a:rPr>
                        <a:t>Hibino</a:t>
                      </a:r>
                      <a:endParaRPr lang="pt-BR" sz="1050" b="1" kern="1200" dirty="0">
                        <a:solidFill>
                          <a:srgbClr val="000000"/>
                        </a:solidFill>
                        <a:effectLst/>
                        <a:latin typeface="+mn-lt"/>
                        <a:ea typeface="+mn-ea"/>
                        <a:cs typeface="+mn-cs"/>
                      </a:endParaRPr>
                    </a:p>
                  </a:txBody>
                  <a:tcPr marL="44450" marR="4445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8073702"/>
                  </a:ext>
                </a:extLst>
              </a:tr>
            </a:tbl>
          </a:graphicData>
        </a:graphic>
      </p:graphicFrame>
      <p:pic>
        <p:nvPicPr>
          <p:cNvPr id="11" name="Imagem 10">
            <a:extLst>
              <a:ext uri="{FF2B5EF4-FFF2-40B4-BE49-F238E27FC236}">
                <a16:creationId xmlns:a16="http://schemas.microsoft.com/office/drawing/2014/main" id="{F5970002-66A9-453E-9656-A6DC93FADBE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070287" y="3158831"/>
            <a:ext cx="4997114" cy="2822512"/>
          </a:xfrm>
          <a:prstGeom prst="rect">
            <a:avLst/>
          </a:prstGeom>
          <a:solidFill>
            <a:schemeClr val="bg1">
              <a:alpha val="62000"/>
            </a:schemeClr>
          </a:solidFill>
          <a:ln>
            <a:solidFill>
              <a:schemeClr val="tx1"/>
            </a:solidFill>
          </a:ln>
        </p:spPr>
      </p:pic>
    </p:spTree>
    <p:extLst>
      <p:ext uri="{BB962C8B-B14F-4D97-AF65-F5344CB8AC3E}">
        <p14:creationId xmlns:p14="http://schemas.microsoft.com/office/powerpoint/2010/main" val="2598043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alpha val="64000"/>
          </a:schemeClr>
        </a:solidFill>
        <a:effectLst/>
      </p:bgPr>
    </p:bg>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3EA71089-B106-4B6C-B134-77B3D9A5F1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CaixaDeTexto 11">
            <a:extLst>
              <a:ext uri="{FF2B5EF4-FFF2-40B4-BE49-F238E27FC236}">
                <a16:creationId xmlns:a16="http://schemas.microsoft.com/office/drawing/2014/main" id="{8322C9E2-6114-4D2B-8AFA-7538F9D25FF3}"/>
              </a:ext>
            </a:extLst>
          </p:cNvPr>
          <p:cNvSpPr txBox="1"/>
          <p:nvPr/>
        </p:nvSpPr>
        <p:spPr>
          <a:xfrm>
            <a:off x="368546" y="699530"/>
            <a:ext cx="6121130" cy="738664"/>
          </a:xfrm>
          <a:prstGeom prst="rect">
            <a:avLst/>
          </a:prstGeom>
          <a:noFill/>
        </p:spPr>
        <p:txBody>
          <a:bodyPr wrap="square" lIns="0" tIns="0" rIns="0" bIns="0" rtlCol="0">
            <a:spAutoFit/>
          </a:bodyPr>
          <a:lstStyle/>
          <a:p>
            <a:pPr marL="0" lvl="1" defTabSz="914415">
              <a:defRPr/>
            </a:pPr>
            <a:r>
              <a:rPr lang="pt-BR" sz="2400" b="1" kern="0" dirty="0" err="1">
                <a:solidFill>
                  <a:schemeClr val="bg1"/>
                </a:solidFill>
                <a:latin typeface="Trebuchet MS" panose="020B0603020202020204" pitchFamily="34" charset="0"/>
              </a:rPr>
              <a:t>Results</a:t>
            </a:r>
            <a:endParaRPr lang="pt-BR" sz="2400" b="1" kern="0" dirty="0">
              <a:solidFill>
                <a:schemeClr val="bg1"/>
              </a:solidFill>
              <a:latin typeface="Trebuchet MS" panose="020B0603020202020204" pitchFamily="34" charset="0"/>
            </a:endParaRPr>
          </a:p>
          <a:p>
            <a:pPr marL="0" lvl="1" defTabSz="914415">
              <a:defRPr/>
            </a:pPr>
            <a:r>
              <a:rPr lang="pt-BR" sz="2400" b="1" kern="0" dirty="0">
                <a:solidFill>
                  <a:srgbClr val="FFFF00"/>
                </a:solidFill>
              </a:rPr>
              <a:t>—</a:t>
            </a:r>
            <a:endParaRPr lang="pt-BR" sz="1800" b="1" kern="0" dirty="0">
              <a:solidFill>
                <a:srgbClr val="FFFF00"/>
              </a:solidFill>
            </a:endParaRPr>
          </a:p>
        </p:txBody>
      </p:sp>
      <p:sp>
        <p:nvSpPr>
          <p:cNvPr id="15" name="Espaço Reservado para Conteúdo 3">
            <a:extLst>
              <a:ext uri="{FF2B5EF4-FFF2-40B4-BE49-F238E27FC236}">
                <a16:creationId xmlns:a16="http://schemas.microsoft.com/office/drawing/2014/main" id="{6054F81A-8F89-43F2-A75B-276E64611AA8}"/>
              </a:ext>
            </a:extLst>
          </p:cNvPr>
          <p:cNvSpPr txBox="1">
            <a:spLocks/>
          </p:cNvSpPr>
          <p:nvPr/>
        </p:nvSpPr>
        <p:spPr>
          <a:xfrm>
            <a:off x="360003" y="1799655"/>
            <a:ext cx="11178854" cy="693460"/>
          </a:xfrm>
          <a:prstGeom prst="rect">
            <a:avLst/>
          </a:prstGeom>
        </p:spPr>
        <p:txBody>
          <a:bodyPr wrap="square" lIns="0" tIns="0" rIns="0" bIns="0">
            <a:spAutoFit/>
          </a:bodyPr>
          <a:lstStyle>
            <a:lvl1pPr marL="171490" indent="-171490" algn="l" defTabSz="685960" rtl="0" eaLnBrk="1" latinLnBrk="0" hangingPunct="1">
              <a:lnSpc>
                <a:spcPct val="90000"/>
              </a:lnSpc>
              <a:spcBef>
                <a:spcPts val="751"/>
              </a:spcBef>
              <a:buFont typeface="Arial"/>
              <a:buChar char="•"/>
              <a:defRPr sz="2101" kern="1200">
                <a:solidFill>
                  <a:schemeClr val="tx1"/>
                </a:solidFill>
                <a:latin typeface="+mn-lt"/>
                <a:ea typeface="+mn-ea"/>
                <a:cs typeface="+mn-cs"/>
              </a:defRPr>
            </a:lvl1pPr>
            <a:lvl2pPr marL="514470" indent="-171490" algn="l" defTabSz="685960" rtl="0" eaLnBrk="1" latinLnBrk="0" hangingPunct="1">
              <a:lnSpc>
                <a:spcPct val="90000"/>
              </a:lnSpc>
              <a:spcBef>
                <a:spcPts val="375"/>
              </a:spcBef>
              <a:buFont typeface="Arial"/>
              <a:buChar char="•"/>
              <a:defRPr sz="1801" kern="1200">
                <a:solidFill>
                  <a:schemeClr val="tx1"/>
                </a:solidFill>
                <a:latin typeface="+mn-lt"/>
                <a:ea typeface="+mn-ea"/>
                <a:cs typeface="+mn-cs"/>
              </a:defRPr>
            </a:lvl2pPr>
            <a:lvl3pPr marL="857450" indent="-171490" algn="l" defTabSz="68596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429" indent="-171490" algn="l" defTabSz="68596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409" indent="-171490" algn="l" defTabSz="68596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6389" indent="-171490" algn="l" defTabSz="68596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9369" indent="-171490" algn="l" defTabSz="68596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2349" indent="-171490" algn="l" defTabSz="68596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5328" indent="-171490" algn="l" defTabSz="68596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algn="just" defTabSz="685971">
              <a:lnSpc>
                <a:spcPct val="150000"/>
              </a:lnSpc>
              <a:spcBef>
                <a:spcPts val="750"/>
              </a:spcBef>
              <a:defRPr/>
            </a:pPr>
            <a:r>
              <a:rPr lang="en-US" sz="1600" dirty="0">
                <a:solidFill>
                  <a:schemeClr val="bg1"/>
                </a:solidFill>
                <a:latin typeface="Trebuchet MS" panose="020B0603020202020204" pitchFamily="34" charset="0"/>
              </a:rPr>
              <a:t>After retrieving data from japanese, data from likes and ratings were obtained also via Foursquare API, and the results were grouped by neighborhoods and </a:t>
            </a:r>
            <a:r>
              <a:rPr lang="en-US" sz="1600" dirty="0" err="1">
                <a:solidFill>
                  <a:schemeClr val="bg1"/>
                </a:solidFill>
                <a:latin typeface="Trebuchet MS" panose="020B0603020202020204" pitchFamily="34" charset="0"/>
              </a:rPr>
              <a:t>borougs</a:t>
            </a:r>
            <a:r>
              <a:rPr lang="en-US" sz="1600" dirty="0">
                <a:solidFill>
                  <a:schemeClr val="bg1"/>
                </a:solidFill>
                <a:latin typeface="Trebuchet MS" panose="020B0603020202020204" pitchFamily="34" charset="0"/>
              </a:rPr>
              <a:t>, as shown in the tables and chart below.</a:t>
            </a:r>
          </a:p>
        </p:txBody>
      </p:sp>
      <p:sp>
        <p:nvSpPr>
          <p:cNvPr id="16" name="CaixaDeTexto 15">
            <a:extLst>
              <a:ext uri="{FF2B5EF4-FFF2-40B4-BE49-F238E27FC236}">
                <a16:creationId xmlns:a16="http://schemas.microsoft.com/office/drawing/2014/main" id="{695603C9-EBA7-485C-B534-7360F2546801}"/>
              </a:ext>
            </a:extLst>
          </p:cNvPr>
          <p:cNvSpPr txBox="1"/>
          <p:nvPr/>
        </p:nvSpPr>
        <p:spPr>
          <a:xfrm>
            <a:off x="359998" y="307511"/>
            <a:ext cx="6129678" cy="307777"/>
          </a:xfrm>
          <a:prstGeom prst="rect">
            <a:avLst/>
          </a:prstGeom>
          <a:noFill/>
        </p:spPr>
        <p:txBody>
          <a:bodyPr wrap="square" lIns="0" tIns="0" rIns="0" bIns="0" rtlCol="0">
            <a:spAutoFit/>
          </a:bodyPr>
          <a:lstStyle/>
          <a:p>
            <a:r>
              <a:rPr lang="pt-BR" sz="1000" dirty="0">
                <a:solidFill>
                  <a:schemeClr val="bg1"/>
                </a:solidFill>
                <a:latin typeface="Trebuchet MS" panose="020B0603020202020204" pitchFamily="34" charset="0"/>
              </a:rPr>
              <a:t>Evaluating Japanese restaurants in New York City using Python and Machine Learning</a:t>
            </a:r>
          </a:p>
          <a:p>
            <a:pPr marL="0" lvl="1" defTabSz="914415">
              <a:defRPr/>
            </a:pPr>
            <a:r>
              <a:rPr lang="pt-BR" sz="1000" b="1" kern="0" dirty="0">
                <a:solidFill>
                  <a:srgbClr val="FFFF00"/>
                </a:solidFill>
                <a:latin typeface="Trebuchet MS" panose="020B0603020202020204" pitchFamily="34" charset="0"/>
              </a:rPr>
              <a:t>—</a:t>
            </a:r>
          </a:p>
        </p:txBody>
      </p:sp>
      <p:graphicFrame>
        <p:nvGraphicFramePr>
          <p:cNvPr id="3" name="Tabela 2">
            <a:extLst>
              <a:ext uri="{FF2B5EF4-FFF2-40B4-BE49-F238E27FC236}">
                <a16:creationId xmlns:a16="http://schemas.microsoft.com/office/drawing/2014/main" id="{2FA83B72-2D06-44F4-A210-EE89CABE6CC7}"/>
              </a:ext>
            </a:extLst>
          </p:cNvPr>
          <p:cNvGraphicFramePr>
            <a:graphicFrameLocks noGrp="1"/>
          </p:cNvGraphicFramePr>
          <p:nvPr>
            <p:extLst>
              <p:ext uri="{D42A27DB-BD31-4B8C-83A1-F6EECF244321}">
                <p14:modId xmlns:p14="http://schemas.microsoft.com/office/powerpoint/2010/main" val="846602531"/>
              </p:ext>
            </p:extLst>
          </p:nvPr>
        </p:nvGraphicFramePr>
        <p:xfrm>
          <a:off x="2342489" y="2854576"/>
          <a:ext cx="2693968" cy="2243582"/>
        </p:xfrm>
        <a:graphic>
          <a:graphicData uri="http://schemas.openxmlformats.org/drawingml/2006/table">
            <a:tbl>
              <a:tblPr firstRow="1" firstCol="1" bandRow="1">
                <a:tableStyleId>{EB344D84-9AFB-497E-A393-DC336BA19D2E}</a:tableStyleId>
              </a:tblPr>
              <a:tblGrid>
                <a:gridCol w="1336040">
                  <a:extLst>
                    <a:ext uri="{9D8B030D-6E8A-4147-A177-3AD203B41FA5}">
                      <a16:colId xmlns:a16="http://schemas.microsoft.com/office/drawing/2014/main" val="3933284164"/>
                    </a:ext>
                  </a:extLst>
                </a:gridCol>
                <a:gridCol w="1357928">
                  <a:extLst>
                    <a:ext uri="{9D8B030D-6E8A-4147-A177-3AD203B41FA5}">
                      <a16:colId xmlns:a16="http://schemas.microsoft.com/office/drawing/2014/main" val="1887653331"/>
                    </a:ext>
                  </a:extLst>
                </a:gridCol>
              </a:tblGrid>
              <a:tr h="179705">
                <a:tc>
                  <a:txBody>
                    <a:bodyPr/>
                    <a:lstStyle/>
                    <a:p>
                      <a:pPr indent="450215" algn="l">
                        <a:lnSpc>
                          <a:spcPct val="150000"/>
                        </a:lnSpc>
                        <a:spcBef>
                          <a:spcPts val="600"/>
                        </a:spcBef>
                        <a:spcAft>
                          <a:spcPts val="600"/>
                        </a:spcAft>
                      </a:pPr>
                      <a:r>
                        <a:rPr lang="pt-BR" sz="1000" b="1">
                          <a:solidFill>
                            <a:srgbClr val="000000"/>
                          </a:solidFill>
                          <a:effectLst/>
                        </a:rPr>
                        <a:t>Neighborhood</a:t>
                      </a:r>
                      <a:endParaRPr lang="pt-BR" sz="1200">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lvl="0" indent="450215" algn="l">
                        <a:lnSpc>
                          <a:spcPct val="150000"/>
                        </a:lnSpc>
                        <a:spcBef>
                          <a:spcPts val="600"/>
                        </a:spcBef>
                        <a:spcAft>
                          <a:spcPts val="600"/>
                        </a:spcAft>
                      </a:pPr>
                      <a:r>
                        <a:rPr lang="pt-BR" sz="1000" b="1" dirty="0" err="1">
                          <a:solidFill>
                            <a:srgbClr val="000000"/>
                          </a:solidFill>
                          <a:effectLst/>
                        </a:rPr>
                        <a:t>Average</a:t>
                      </a:r>
                      <a:r>
                        <a:rPr lang="pt-BR" sz="1000" b="1" dirty="0">
                          <a:solidFill>
                            <a:srgbClr val="000000"/>
                          </a:solidFill>
                          <a:effectLst/>
                        </a:rPr>
                        <a:t> Rating</a:t>
                      </a:r>
                      <a:endParaRPr lang="pt-BR" sz="1200" dirty="0">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692465902"/>
                  </a:ext>
                </a:extLst>
              </a:tr>
              <a:tr h="179705">
                <a:tc>
                  <a:txBody>
                    <a:bodyPr/>
                    <a:lstStyle/>
                    <a:p>
                      <a:pPr indent="450215" algn="l">
                        <a:lnSpc>
                          <a:spcPct val="150000"/>
                        </a:lnSpc>
                        <a:spcBef>
                          <a:spcPts val="600"/>
                        </a:spcBef>
                        <a:spcAft>
                          <a:spcPts val="600"/>
                        </a:spcAft>
                      </a:pPr>
                      <a:r>
                        <a:rPr lang="pt-BR" sz="1000">
                          <a:solidFill>
                            <a:srgbClr val="000000"/>
                          </a:solidFill>
                          <a:effectLst/>
                        </a:rPr>
                        <a:t>East Village</a:t>
                      </a:r>
                      <a:endParaRPr lang="pt-BR" sz="1200">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chemeClr val="tx1"/>
                      </a:solidFill>
                      <a:prstDash val="solid"/>
                      <a:round/>
                      <a:headEnd type="none" w="med" len="med"/>
                      <a:tailEnd type="none" w="med" len="med"/>
                    </a:lnL>
                  </a:tcPr>
                </a:tc>
                <a:tc>
                  <a:txBody>
                    <a:bodyPr/>
                    <a:lstStyle/>
                    <a:p>
                      <a:pPr indent="450215" algn="l">
                        <a:lnSpc>
                          <a:spcPct val="150000"/>
                        </a:lnSpc>
                        <a:spcBef>
                          <a:spcPts val="600"/>
                        </a:spcBef>
                        <a:spcAft>
                          <a:spcPts val="600"/>
                        </a:spcAft>
                      </a:pPr>
                      <a:r>
                        <a:rPr lang="pt-BR" sz="1000">
                          <a:solidFill>
                            <a:srgbClr val="000000"/>
                          </a:solidFill>
                          <a:effectLst/>
                        </a:rPr>
                        <a:t>9.25</a:t>
                      </a:r>
                      <a:endParaRPr lang="pt-BR" sz="1200">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71389166"/>
                  </a:ext>
                </a:extLst>
              </a:tr>
              <a:tr h="179705">
                <a:tc>
                  <a:txBody>
                    <a:bodyPr/>
                    <a:lstStyle/>
                    <a:p>
                      <a:pPr indent="450215" algn="l">
                        <a:lnSpc>
                          <a:spcPct val="150000"/>
                        </a:lnSpc>
                        <a:spcBef>
                          <a:spcPts val="600"/>
                        </a:spcBef>
                        <a:spcAft>
                          <a:spcPts val="600"/>
                        </a:spcAft>
                      </a:pPr>
                      <a:r>
                        <a:rPr lang="pt-BR" sz="1000">
                          <a:solidFill>
                            <a:srgbClr val="000000"/>
                          </a:solidFill>
                          <a:effectLst/>
                        </a:rPr>
                        <a:t>Cobble Hill</a:t>
                      </a:r>
                      <a:endParaRPr lang="pt-BR" sz="1200">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chemeClr val="tx1"/>
                      </a:solidFill>
                      <a:prstDash val="solid"/>
                      <a:round/>
                      <a:headEnd type="none" w="med" len="med"/>
                      <a:tailEnd type="none" w="med" len="med"/>
                    </a:lnL>
                  </a:tcPr>
                </a:tc>
                <a:tc>
                  <a:txBody>
                    <a:bodyPr/>
                    <a:lstStyle/>
                    <a:p>
                      <a:pPr indent="450215" algn="l">
                        <a:lnSpc>
                          <a:spcPct val="150000"/>
                        </a:lnSpc>
                        <a:spcBef>
                          <a:spcPts val="600"/>
                        </a:spcBef>
                        <a:spcAft>
                          <a:spcPts val="600"/>
                        </a:spcAft>
                      </a:pPr>
                      <a:r>
                        <a:rPr lang="pt-BR" sz="1000">
                          <a:solidFill>
                            <a:srgbClr val="000000"/>
                          </a:solidFill>
                          <a:effectLst/>
                        </a:rPr>
                        <a:t>9.10</a:t>
                      </a:r>
                      <a:endParaRPr lang="pt-BR" sz="1200">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24350277"/>
                  </a:ext>
                </a:extLst>
              </a:tr>
              <a:tr h="179705">
                <a:tc>
                  <a:txBody>
                    <a:bodyPr/>
                    <a:lstStyle/>
                    <a:p>
                      <a:pPr indent="450215" algn="l">
                        <a:lnSpc>
                          <a:spcPct val="150000"/>
                        </a:lnSpc>
                        <a:spcBef>
                          <a:spcPts val="600"/>
                        </a:spcBef>
                        <a:spcAft>
                          <a:spcPts val="600"/>
                        </a:spcAft>
                      </a:pPr>
                      <a:r>
                        <a:rPr lang="pt-BR" sz="1000">
                          <a:solidFill>
                            <a:srgbClr val="000000"/>
                          </a:solidFill>
                          <a:effectLst/>
                        </a:rPr>
                        <a:t>North Side</a:t>
                      </a:r>
                      <a:endParaRPr lang="pt-BR" sz="1200">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chemeClr val="tx1"/>
                      </a:solidFill>
                      <a:prstDash val="solid"/>
                      <a:round/>
                      <a:headEnd type="none" w="med" len="med"/>
                      <a:tailEnd type="none" w="med" len="med"/>
                    </a:lnL>
                  </a:tcPr>
                </a:tc>
                <a:tc>
                  <a:txBody>
                    <a:bodyPr/>
                    <a:lstStyle/>
                    <a:p>
                      <a:pPr indent="450215" algn="l">
                        <a:lnSpc>
                          <a:spcPct val="150000"/>
                        </a:lnSpc>
                        <a:spcBef>
                          <a:spcPts val="600"/>
                        </a:spcBef>
                        <a:spcAft>
                          <a:spcPts val="600"/>
                        </a:spcAft>
                      </a:pPr>
                      <a:r>
                        <a:rPr lang="pt-BR" sz="1000">
                          <a:solidFill>
                            <a:srgbClr val="000000"/>
                          </a:solidFill>
                          <a:effectLst/>
                        </a:rPr>
                        <a:t>9.00</a:t>
                      </a:r>
                      <a:endParaRPr lang="pt-BR" sz="1200">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14722967"/>
                  </a:ext>
                </a:extLst>
              </a:tr>
              <a:tr h="179705">
                <a:tc>
                  <a:txBody>
                    <a:bodyPr/>
                    <a:lstStyle/>
                    <a:p>
                      <a:pPr indent="450215" algn="l">
                        <a:lnSpc>
                          <a:spcPct val="150000"/>
                        </a:lnSpc>
                        <a:spcBef>
                          <a:spcPts val="600"/>
                        </a:spcBef>
                        <a:spcAft>
                          <a:spcPts val="600"/>
                        </a:spcAft>
                      </a:pPr>
                      <a:r>
                        <a:rPr lang="pt-BR" sz="1000">
                          <a:solidFill>
                            <a:srgbClr val="000000"/>
                          </a:solidFill>
                          <a:effectLst/>
                        </a:rPr>
                        <a:t>Park Slope</a:t>
                      </a:r>
                      <a:endParaRPr lang="pt-BR" sz="1200">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chemeClr val="tx1"/>
                      </a:solidFill>
                      <a:prstDash val="solid"/>
                      <a:round/>
                      <a:headEnd type="none" w="med" len="med"/>
                      <a:tailEnd type="none" w="med" len="med"/>
                    </a:lnL>
                  </a:tcPr>
                </a:tc>
                <a:tc>
                  <a:txBody>
                    <a:bodyPr/>
                    <a:lstStyle/>
                    <a:p>
                      <a:pPr indent="450215" algn="l">
                        <a:lnSpc>
                          <a:spcPct val="150000"/>
                        </a:lnSpc>
                        <a:spcBef>
                          <a:spcPts val="600"/>
                        </a:spcBef>
                        <a:spcAft>
                          <a:spcPts val="600"/>
                        </a:spcAft>
                      </a:pPr>
                      <a:r>
                        <a:rPr lang="pt-BR" sz="1000">
                          <a:solidFill>
                            <a:srgbClr val="000000"/>
                          </a:solidFill>
                          <a:effectLst/>
                        </a:rPr>
                        <a:t>8.90</a:t>
                      </a:r>
                      <a:endParaRPr lang="pt-BR" sz="1200">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183165856"/>
                  </a:ext>
                </a:extLst>
              </a:tr>
              <a:tr h="179705">
                <a:tc>
                  <a:txBody>
                    <a:bodyPr/>
                    <a:lstStyle/>
                    <a:p>
                      <a:pPr indent="450215" algn="l">
                        <a:lnSpc>
                          <a:spcPct val="150000"/>
                        </a:lnSpc>
                        <a:spcBef>
                          <a:spcPts val="600"/>
                        </a:spcBef>
                        <a:spcAft>
                          <a:spcPts val="600"/>
                        </a:spcAft>
                      </a:pPr>
                      <a:r>
                        <a:rPr lang="pt-BR" sz="1000">
                          <a:solidFill>
                            <a:srgbClr val="000000"/>
                          </a:solidFill>
                          <a:effectLst/>
                        </a:rPr>
                        <a:t>Downtown</a:t>
                      </a:r>
                      <a:endParaRPr lang="pt-BR" sz="1200">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chemeClr val="tx1"/>
                      </a:solidFill>
                      <a:prstDash val="solid"/>
                      <a:round/>
                      <a:headEnd type="none" w="med" len="med"/>
                      <a:tailEnd type="none" w="med" len="med"/>
                    </a:lnL>
                  </a:tcPr>
                </a:tc>
                <a:tc>
                  <a:txBody>
                    <a:bodyPr/>
                    <a:lstStyle/>
                    <a:p>
                      <a:pPr indent="450215" algn="l">
                        <a:lnSpc>
                          <a:spcPct val="150000"/>
                        </a:lnSpc>
                        <a:spcBef>
                          <a:spcPts val="600"/>
                        </a:spcBef>
                        <a:spcAft>
                          <a:spcPts val="600"/>
                        </a:spcAft>
                      </a:pPr>
                      <a:r>
                        <a:rPr lang="pt-BR" sz="1000">
                          <a:solidFill>
                            <a:srgbClr val="000000"/>
                          </a:solidFill>
                          <a:effectLst/>
                        </a:rPr>
                        <a:t>8.90</a:t>
                      </a:r>
                      <a:endParaRPr lang="pt-BR" sz="1200">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99461059"/>
                  </a:ext>
                </a:extLst>
              </a:tr>
              <a:tr h="179705">
                <a:tc>
                  <a:txBody>
                    <a:bodyPr/>
                    <a:lstStyle/>
                    <a:p>
                      <a:pPr indent="450215" algn="l">
                        <a:lnSpc>
                          <a:spcPct val="150000"/>
                        </a:lnSpc>
                        <a:spcBef>
                          <a:spcPts val="600"/>
                        </a:spcBef>
                        <a:spcAft>
                          <a:spcPts val="600"/>
                        </a:spcAft>
                      </a:pPr>
                      <a:r>
                        <a:rPr lang="pt-BR" sz="1000">
                          <a:solidFill>
                            <a:srgbClr val="000000"/>
                          </a:solidFill>
                          <a:effectLst/>
                        </a:rPr>
                        <a:t>Soho</a:t>
                      </a:r>
                      <a:endParaRPr lang="pt-BR" sz="1200">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chemeClr val="tx1"/>
                      </a:solidFill>
                      <a:prstDash val="solid"/>
                      <a:round/>
                      <a:headEnd type="none" w="med" len="med"/>
                      <a:tailEnd type="none" w="med" len="med"/>
                    </a:lnL>
                  </a:tcPr>
                </a:tc>
                <a:tc>
                  <a:txBody>
                    <a:bodyPr/>
                    <a:lstStyle/>
                    <a:p>
                      <a:pPr indent="450215" algn="l">
                        <a:lnSpc>
                          <a:spcPct val="150000"/>
                        </a:lnSpc>
                        <a:spcBef>
                          <a:spcPts val="600"/>
                        </a:spcBef>
                        <a:spcAft>
                          <a:spcPts val="600"/>
                        </a:spcAft>
                      </a:pPr>
                      <a:r>
                        <a:rPr lang="pt-BR" sz="1000">
                          <a:solidFill>
                            <a:srgbClr val="000000"/>
                          </a:solidFill>
                          <a:effectLst/>
                        </a:rPr>
                        <a:t>8.80</a:t>
                      </a:r>
                      <a:endParaRPr lang="pt-BR" sz="1200">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2563996"/>
                  </a:ext>
                </a:extLst>
              </a:tr>
              <a:tr h="179705">
                <a:tc>
                  <a:txBody>
                    <a:bodyPr/>
                    <a:lstStyle/>
                    <a:p>
                      <a:pPr indent="450215" algn="l">
                        <a:lnSpc>
                          <a:spcPct val="150000"/>
                        </a:lnSpc>
                        <a:spcBef>
                          <a:spcPts val="600"/>
                        </a:spcBef>
                        <a:spcAft>
                          <a:spcPts val="600"/>
                        </a:spcAft>
                      </a:pPr>
                      <a:r>
                        <a:rPr lang="pt-BR" sz="1000">
                          <a:solidFill>
                            <a:srgbClr val="000000"/>
                          </a:solidFill>
                          <a:effectLst/>
                        </a:rPr>
                        <a:t>Lindenwood</a:t>
                      </a:r>
                      <a:endParaRPr lang="pt-BR" sz="1200">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chemeClr val="tx1"/>
                      </a:solidFill>
                      <a:prstDash val="solid"/>
                      <a:round/>
                      <a:headEnd type="none" w="med" len="med"/>
                      <a:tailEnd type="none" w="med" len="med"/>
                    </a:lnL>
                  </a:tcPr>
                </a:tc>
                <a:tc>
                  <a:txBody>
                    <a:bodyPr/>
                    <a:lstStyle/>
                    <a:p>
                      <a:pPr indent="450215" algn="l">
                        <a:lnSpc>
                          <a:spcPct val="150000"/>
                        </a:lnSpc>
                        <a:spcBef>
                          <a:spcPts val="600"/>
                        </a:spcBef>
                        <a:spcAft>
                          <a:spcPts val="600"/>
                        </a:spcAft>
                      </a:pPr>
                      <a:r>
                        <a:rPr lang="pt-BR" sz="1000">
                          <a:solidFill>
                            <a:srgbClr val="000000"/>
                          </a:solidFill>
                          <a:effectLst/>
                        </a:rPr>
                        <a:t>8.80</a:t>
                      </a:r>
                      <a:endParaRPr lang="pt-BR" sz="1200">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19925143"/>
                  </a:ext>
                </a:extLst>
              </a:tr>
              <a:tr h="179705">
                <a:tc>
                  <a:txBody>
                    <a:bodyPr/>
                    <a:lstStyle/>
                    <a:p>
                      <a:pPr indent="450215" algn="l">
                        <a:lnSpc>
                          <a:spcPct val="150000"/>
                        </a:lnSpc>
                        <a:spcBef>
                          <a:spcPts val="600"/>
                        </a:spcBef>
                        <a:spcAft>
                          <a:spcPts val="600"/>
                        </a:spcAft>
                      </a:pPr>
                      <a:r>
                        <a:rPr lang="pt-BR" sz="1000">
                          <a:solidFill>
                            <a:srgbClr val="000000"/>
                          </a:solidFill>
                          <a:effectLst/>
                        </a:rPr>
                        <a:t>Chelsea</a:t>
                      </a:r>
                      <a:endParaRPr lang="pt-BR" sz="1200">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chemeClr val="tx1"/>
                      </a:solidFill>
                      <a:prstDash val="solid"/>
                      <a:round/>
                      <a:headEnd type="none" w="med" len="med"/>
                      <a:tailEnd type="none" w="med" len="med"/>
                    </a:lnL>
                  </a:tcPr>
                </a:tc>
                <a:tc>
                  <a:txBody>
                    <a:bodyPr/>
                    <a:lstStyle/>
                    <a:p>
                      <a:pPr indent="450215" algn="l">
                        <a:lnSpc>
                          <a:spcPct val="150000"/>
                        </a:lnSpc>
                        <a:spcBef>
                          <a:spcPts val="600"/>
                        </a:spcBef>
                        <a:spcAft>
                          <a:spcPts val="600"/>
                        </a:spcAft>
                      </a:pPr>
                      <a:r>
                        <a:rPr lang="pt-BR" sz="1000">
                          <a:solidFill>
                            <a:srgbClr val="000000"/>
                          </a:solidFill>
                          <a:effectLst/>
                        </a:rPr>
                        <a:t>8.80</a:t>
                      </a:r>
                      <a:endParaRPr lang="pt-BR" sz="1200">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54550042"/>
                  </a:ext>
                </a:extLst>
              </a:tr>
              <a:tr h="179705">
                <a:tc>
                  <a:txBody>
                    <a:bodyPr/>
                    <a:lstStyle/>
                    <a:p>
                      <a:pPr indent="450215" algn="l">
                        <a:lnSpc>
                          <a:spcPct val="150000"/>
                        </a:lnSpc>
                        <a:spcBef>
                          <a:spcPts val="600"/>
                        </a:spcBef>
                        <a:spcAft>
                          <a:spcPts val="600"/>
                        </a:spcAft>
                      </a:pPr>
                      <a:r>
                        <a:rPr lang="pt-BR" sz="1000">
                          <a:solidFill>
                            <a:srgbClr val="000000"/>
                          </a:solidFill>
                          <a:effectLst/>
                        </a:rPr>
                        <a:t>Boerum Hill</a:t>
                      </a:r>
                      <a:endParaRPr lang="pt-BR" sz="1200">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chemeClr val="tx1"/>
                      </a:solidFill>
                      <a:prstDash val="solid"/>
                      <a:round/>
                      <a:headEnd type="none" w="med" len="med"/>
                      <a:tailEnd type="none" w="med" len="med"/>
                    </a:lnL>
                  </a:tcPr>
                </a:tc>
                <a:tc>
                  <a:txBody>
                    <a:bodyPr/>
                    <a:lstStyle/>
                    <a:p>
                      <a:pPr indent="450215" algn="l">
                        <a:lnSpc>
                          <a:spcPct val="150000"/>
                        </a:lnSpc>
                        <a:spcBef>
                          <a:spcPts val="600"/>
                        </a:spcBef>
                        <a:spcAft>
                          <a:spcPts val="600"/>
                        </a:spcAft>
                      </a:pPr>
                      <a:r>
                        <a:rPr lang="pt-BR" sz="1000">
                          <a:solidFill>
                            <a:srgbClr val="000000"/>
                          </a:solidFill>
                          <a:effectLst/>
                        </a:rPr>
                        <a:t>8.70</a:t>
                      </a:r>
                      <a:endParaRPr lang="pt-BR" sz="1200">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74735657"/>
                  </a:ext>
                </a:extLst>
              </a:tr>
              <a:tr h="179705">
                <a:tc>
                  <a:txBody>
                    <a:bodyPr/>
                    <a:lstStyle/>
                    <a:p>
                      <a:pPr indent="450215" algn="l">
                        <a:lnSpc>
                          <a:spcPct val="150000"/>
                        </a:lnSpc>
                        <a:spcBef>
                          <a:spcPts val="600"/>
                        </a:spcBef>
                        <a:spcAft>
                          <a:spcPts val="600"/>
                        </a:spcAft>
                      </a:pPr>
                      <a:r>
                        <a:rPr lang="pt-BR" sz="1000">
                          <a:solidFill>
                            <a:srgbClr val="000000"/>
                          </a:solidFill>
                          <a:effectLst/>
                        </a:rPr>
                        <a:t>Fort Greene</a:t>
                      </a:r>
                      <a:endParaRPr lang="pt-BR" sz="1200">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indent="450215" algn="l">
                        <a:lnSpc>
                          <a:spcPct val="150000"/>
                        </a:lnSpc>
                        <a:spcBef>
                          <a:spcPts val="600"/>
                        </a:spcBef>
                        <a:spcAft>
                          <a:spcPts val="600"/>
                        </a:spcAft>
                      </a:pPr>
                      <a:r>
                        <a:rPr lang="pt-BR" sz="1000" dirty="0">
                          <a:solidFill>
                            <a:srgbClr val="000000"/>
                          </a:solidFill>
                          <a:effectLst/>
                        </a:rPr>
                        <a:t>8.60</a:t>
                      </a:r>
                      <a:endParaRPr lang="pt-BR" sz="1200" dirty="0">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62112201"/>
                  </a:ext>
                </a:extLst>
              </a:tr>
            </a:tbl>
          </a:graphicData>
        </a:graphic>
      </p:graphicFrame>
      <p:graphicFrame>
        <p:nvGraphicFramePr>
          <p:cNvPr id="7" name="Tabela 6">
            <a:extLst>
              <a:ext uri="{FF2B5EF4-FFF2-40B4-BE49-F238E27FC236}">
                <a16:creationId xmlns:a16="http://schemas.microsoft.com/office/drawing/2014/main" id="{12E7CE93-B510-4438-94BA-8468614CF9C8}"/>
              </a:ext>
            </a:extLst>
          </p:cNvPr>
          <p:cNvGraphicFramePr>
            <a:graphicFrameLocks noGrp="1"/>
          </p:cNvGraphicFramePr>
          <p:nvPr>
            <p:extLst>
              <p:ext uri="{D42A27DB-BD31-4B8C-83A1-F6EECF244321}">
                <p14:modId xmlns:p14="http://schemas.microsoft.com/office/powerpoint/2010/main" val="278828303"/>
              </p:ext>
            </p:extLst>
          </p:nvPr>
        </p:nvGraphicFramePr>
        <p:xfrm>
          <a:off x="2342489" y="5218478"/>
          <a:ext cx="2693968" cy="1260475"/>
        </p:xfrm>
        <a:graphic>
          <a:graphicData uri="http://schemas.openxmlformats.org/drawingml/2006/table">
            <a:tbl>
              <a:tblPr firstRow="1" firstCol="1" bandRow="1">
                <a:tableStyleId>{EB344D84-9AFB-497E-A393-DC336BA19D2E}</a:tableStyleId>
              </a:tblPr>
              <a:tblGrid>
                <a:gridCol w="1333343">
                  <a:extLst>
                    <a:ext uri="{9D8B030D-6E8A-4147-A177-3AD203B41FA5}">
                      <a16:colId xmlns:a16="http://schemas.microsoft.com/office/drawing/2014/main" val="4131600498"/>
                    </a:ext>
                  </a:extLst>
                </a:gridCol>
                <a:gridCol w="1360625">
                  <a:extLst>
                    <a:ext uri="{9D8B030D-6E8A-4147-A177-3AD203B41FA5}">
                      <a16:colId xmlns:a16="http://schemas.microsoft.com/office/drawing/2014/main" val="2969166273"/>
                    </a:ext>
                  </a:extLst>
                </a:gridCol>
              </a:tblGrid>
              <a:tr h="252095">
                <a:tc>
                  <a:txBody>
                    <a:bodyPr/>
                    <a:lstStyle/>
                    <a:p>
                      <a:pPr indent="450215" algn="ctr">
                        <a:lnSpc>
                          <a:spcPct val="150000"/>
                        </a:lnSpc>
                        <a:spcBef>
                          <a:spcPts val="600"/>
                        </a:spcBef>
                        <a:spcAft>
                          <a:spcPts val="600"/>
                        </a:spcAft>
                      </a:pPr>
                      <a:r>
                        <a:rPr lang="pt-BR" sz="1000" b="1">
                          <a:solidFill>
                            <a:srgbClr val="000000"/>
                          </a:solidFill>
                          <a:effectLst/>
                        </a:rPr>
                        <a:t>Borough</a:t>
                      </a:r>
                      <a:endParaRPr lang="pt-BR" sz="1200">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indent="450215" algn="ctr">
                        <a:lnSpc>
                          <a:spcPct val="150000"/>
                        </a:lnSpc>
                        <a:spcBef>
                          <a:spcPts val="600"/>
                        </a:spcBef>
                        <a:spcAft>
                          <a:spcPts val="600"/>
                        </a:spcAft>
                      </a:pPr>
                      <a:r>
                        <a:rPr lang="pt-BR" sz="1000" b="1">
                          <a:solidFill>
                            <a:srgbClr val="000000"/>
                          </a:solidFill>
                          <a:effectLst/>
                        </a:rPr>
                        <a:t>Average Rating</a:t>
                      </a:r>
                      <a:endParaRPr lang="pt-BR" sz="1200">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576032453"/>
                  </a:ext>
                </a:extLst>
              </a:tr>
              <a:tr h="252095">
                <a:tc>
                  <a:txBody>
                    <a:bodyPr/>
                    <a:lstStyle/>
                    <a:p>
                      <a:pPr indent="450215" algn="ctr">
                        <a:lnSpc>
                          <a:spcPct val="150000"/>
                        </a:lnSpc>
                        <a:spcBef>
                          <a:spcPts val="600"/>
                        </a:spcBef>
                        <a:spcAft>
                          <a:spcPts val="600"/>
                        </a:spcAft>
                      </a:pPr>
                      <a:r>
                        <a:rPr lang="pt-BR" sz="1000">
                          <a:solidFill>
                            <a:srgbClr val="000000"/>
                          </a:solidFill>
                          <a:effectLst/>
                        </a:rPr>
                        <a:t>Manhattan</a:t>
                      </a:r>
                      <a:endParaRPr lang="pt-BR" sz="1200">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chemeClr val="tx1"/>
                      </a:solidFill>
                      <a:prstDash val="solid"/>
                      <a:round/>
                      <a:headEnd type="none" w="med" len="med"/>
                      <a:tailEnd type="none" w="med" len="med"/>
                    </a:lnL>
                  </a:tcPr>
                </a:tc>
                <a:tc>
                  <a:txBody>
                    <a:bodyPr/>
                    <a:lstStyle/>
                    <a:p>
                      <a:pPr indent="450215" algn="ctr">
                        <a:lnSpc>
                          <a:spcPct val="150000"/>
                        </a:lnSpc>
                        <a:spcBef>
                          <a:spcPts val="600"/>
                        </a:spcBef>
                        <a:spcAft>
                          <a:spcPts val="600"/>
                        </a:spcAft>
                      </a:pPr>
                      <a:r>
                        <a:rPr lang="pt-BR" sz="1000">
                          <a:solidFill>
                            <a:srgbClr val="000000"/>
                          </a:solidFill>
                          <a:effectLst/>
                        </a:rPr>
                        <a:t>8.310.526</a:t>
                      </a:r>
                      <a:endParaRPr lang="pt-BR" sz="1200">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41692867"/>
                  </a:ext>
                </a:extLst>
              </a:tr>
              <a:tr h="252095">
                <a:tc>
                  <a:txBody>
                    <a:bodyPr/>
                    <a:lstStyle/>
                    <a:p>
                      <a:pPr indent="450215" algn="ctr">
                        <a:lnSpc>
                          <a:spcPct val="150000"/>
                        </a:lnSpc>
                        <a:spcBef>
                          <a:spcPts val="600"/>
                        </a:spcBef>
                        <a:spcAft>
                          <a:spcPts val="600"/>
                        </a:spcAft>
                      </a:pPr>
                      <a:r>
                        <a:rPr lang="pt-BR" sz="1000">
                          <a:solidFill>
                            <a:srgbClr val="000000"/>
                          </a:solidFill>
                          <a:effectLst/>
                        </a:rPr>
                        <a:t>Brooklyn</a:t>
                      </a:r>
                      <a:endParaRPr lang="pt-BR" sz="1200">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chemeClr val="tx1"/>
                      </a:solidFill>
                      <a:prstDash val="solid"/>
                      <a:round/>
                      <a:headEnd type="none" w="med" len="med"/>
                      <a:tailEnd type="none" w="med" len="med"/>
                    </a:lnL>
                  </a:tcPr>
                </a:tc>
                <a:tc>
                  <a:txBody>
                    <a:bodyPr/>
                    <a:lstStyle/>
                    <a:p>
                      <a:pPr indent="450215" algn="ctr">
                        <a:lnSpc>
                          <a:spcPct val="150000"/>
                        </a:lnSpc>
                        <a:spcBef>
                          <a:spcPts val="600"/>
                        </a:spcBef>
                        <a:spcAft>
                          <a:spcPts val="600"/>
                        </a:spcAft>
                      </a:pPr>
                      <a:r>
                        <a:rPr lang="pt-BR" sz="1000">
                          <a:solidFill>
                            <a:srgbClr val="000000"/>
                          </a:solidFill>
                          <a:effectLst/>
                        </a:rPr>
                        <a:t>8.306.667</a:t>
                      </a:r>
                      <a:endParaRPr lang="pt-BR" sz="1200">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492504809"/>
                  </a:ext>
                </a:extLst>
              </a:tr>
              <a:tr h="252095">
                <a:tc>
                  <a:txBody>
                    <a:bodyPr/>
                    <a:lstStyle/>
                    <a:p>
                      <a:pPr indent="450215" algn="ctr">
                        <a:lnSpc>
                          <a:spcPct val="150000"/>
                        </a:lnSpc>
                        <a:spcBef>
                          <a:spcPts val="600"/>
                        </a:spcBef>
                        <a:spcAft>
                          <a:spcPts val="600"/>
                        </a:spcAft>
                      </a:pPr>
                      <a:r>
                        <a:rPr lang="pt-BR" sz="1000">
                          <a:solidFill>
                            <a:srgbClr val="000000"/>
                          </a:solidFill>
                          <a:effectLst/>
                        </a:rPr>
                        <a:t>Staten Island</a:t>
                      </a:r>
                      <a:endParaRPr lang="pt-BR" sz="1200">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chemeClr val="tx1"/>
                      </a:solidFill>
                      <a:prstDash val="solid"/>
                      <a:round/>
                      <a:headEnd type="none" w="med" len="med"/>
                      <a:tailEnd type="none" w="med" len="med"/>
                    </a:lnL>
                  </a:tcPr>
                </a:tc>
                <a:tc>
                  <a:txBody>
                    <a:bodyPr/>
                    <a:lstStyle/>
                    <a:p>
                      <a:pPr indent="450215" algn="ctr">
                        <a:lnSpc>
                          <a:spcPct val="150000"/>
                        </a:lnSpc>
                        <a:spcBef>
                          <a:spcPts val="600"/>
                        </a:spcBef>
                        <a:spcAft>
                          <a:spcPts val="600"/>
                        </a:spcAft>
                      </a:pPr>
                      <a:r>
                        <a:rPr lang="pt-BR" sz="1000">
                          <a:solidFill>
                            <a:srgbClr val="000000"/>
                          </a:solidFill>
                          <a:effectLst/>
                        </a:rPr>
                        <a:t>5.660.000</a:t>
                      </a:r>
                      <a:endParaRPr lang="pt-BR" sz="1200">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0883789"/>
                  </a:ext>
                </a:extLst>
              </a:tr>
              <a:tr h="252095">
                <a:tc>
                  <a:txBody>
                    <a:bodyPr/>
                    <a:lstStyle/>
                    <a:p>
                      <a:pPr indent="450215" algn="ctr">
                        <a:lnSpc>
                          <a:spcPct val="150000"/>
                        </a:lnSpc>
                        <a:spcBef>
                          <a:spcPts val="600"/>
                        </a:spcBef>
                        <a:spcAft>
                          <a:spcPts val="600"/>
                        </a:spcAft>
                      </a:pPr>
                      <a:r>
                        <a:rPr lang="pt-BR" sz="1000">
                          <a:solidFill>
                            <a:srgbClr val="000000"/>
                          </a:solidFill>
                          <a:effectLst/>
                        </a:rPr>
                        <a:t>Queens</a:t>
                      </a:r>
                      <a:endParaRPr lang="pt-BR" sz="1200">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indent="450215" algn="ctr">
                        <a:lnSpc>
                          <a:spcPct val="150000"/>
                        </a:lnSpc>
                        <a:spcBef>
                          <a:spcPts val="600"/>
                        </a:spcBef>
                        <a:spcAft>
                          <a:spcPts val="600"/>
                        </a:spcAft>
                      </a:pPr>
                      <a:r>
                        <a:rPr lang="pt-BR" sz="1000" dirty="0">
                          <a:solidFill>
                            <a:srgbClr val="000000"/>
                          </a:solidFill>
                          <a:effectLst/>
                        </a:rPr>
                        <a:t>5.472.727</a:t>
                      </a:r>
                      <a:endParaRPr lang="pt-BR" sz="1200" dirty="0">
                        <a:effectLst/>
                        <a:latin typeface="Arial" panose="020B0604020202020204" pitchFamily="34" charset="0"/>
                        <a:ea typeface="Calibri" panose="020F0502020204030204" pitchFamily="34" charset="0"/>
                        <a:cs typeface="Times New Roman" panose="02020603050405020304" pitchFamily="18" charset="0"/>
                      </a:endParaRPr>
                    </a:p>
                  </a:txBody>
                  <a:tcPr marL="44450" marR="4445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5755291"/>
                  </a:ext>
                </a:extLst>
              </a:tr>
            </a:tbl>
          </a:graphicData>
        </a:graphic>
      </p:graphicFrame>
      <p:pic>
        <p:nvPicPr>
          <p:cNvPr id="13" name="Imagem 12">
            <a:extLst>
              <a:ext uri="{FF2B5EF4-FFF2-40B4-BE49-F238E27FC236}">
                <a16:creationId xmlns:a16="http://schemas.microsoft.com/office/drawing/2014/main" id="{4657BC32-86D6-4A5F-B414-BA07FD5BFB0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434283" y="2854576"/>
            <a:ext cx="5219203" cy="3624377"/>
          </a:xfrm>
          <a:prstGeom prst="rect">
            <a:avLst/>
          </a:prstGeom>
          <a:solidFill>
            <a:schemeClr val="bg1">
              <a:alpha val="64000"/>
            </a:schemeClr>
          </a:solidFill>
          <a:ln>
            <a:noFill/>
          </a:ln>
        </p:spPr>
      </p:pic>
    </p:spTree>
    <p:extLst>
      <p:ext uri="{BB962C8B-B14F-4D97-AF65-F5344CB8AC3E}">
        <p14:creationId xmlns:p14="http://schemas.microsoft.com/office/powerpoint/2010/main" val="3530761811"/>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406</TotalTime>
  <Words>1073</Words>
  <Application>Microsoft Office PowerPoint</Application>
  <PresentationFormat>Widescreen</PresentationFormat>
  <Paragraphs>214</Paragraphs>
  <Slides>13</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13</vt:i4>
      </vt:variant>
    </vt:vector>
  </HeadingPairs>
  <TitlesOfParts>
    <vt:vector size="18" baseType="lpstr">
      <vt:lpstr>Arial</vt:lpstr>
      <vt:lpstr>Calibri</vt:lpstr>
      <vt:lpstr>Calibri Light</vt:lpstr>
      <vt:lpstr>Trebuchet MS</vt:lpstr>
      <vt:lpstr>Tema do Office</vt:lpstr>
      <vt:lpstr>IBM Data Science Professional Certificate Capstone Project – The Battle of Neighborhoods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Marcelo Abbehusen Magalhaes</dc:creator>
  <cp:lastModifiedBy>Marcelo Abbehusen Magalhaes</cp:lastModifiedBy>
  <cp:revision>7</cp:revision>
  <dcterms:created xsi:type="dcterms:W3CDTF">2021-03-14T15:01:05Z</dcterms:created>
  <dcterms:modified xsi:type="dcterms:W3CDTF">2021-03-14T21:47:39Z</dcterms:modified>
</cp:coreProperties>
</file>