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95" r:id="rId4"/>
    <p:sldId id="296" r:id="rId6"/>
    <p:sldId id="313" r:id="rId7"/>
    <p:sldId id="316" r:id="rId8"/>
    <p:sldId id="315" r:id="rId9"/>
    <p:sldId id="317" r:id="rId10"/>
    <p:sldId id="319" r:id="rId11"/>
    <p:sldId id="321" r:id="rId12"/>
    <p:sldId id="320" r:id="rId13"/>
    <p:sldId id="323" r:id="rId14"/>
    <p:sldId id="324" r:id="rId15"/>
    <p:sldId id="322" r:id="rId16"/>
    <p:sldId id="325" r:id="rId17"/>
    <p:sldId id="326" r:id="rId18"/>
    <p:sldId id="274" r:id="rId19"/>
    <p:sldId id="275" r:id="rId20"/>
    <p:sldId id="268" r:id="rId21"/>
    <p:sldId id="291" r:id="rId22"/>
    <p:sldId id="292" r:id="rId23"/>
    <p:sldId id="293" r:id="rId24"/>
    <p:sldId id="294" r:id="rId25"/>
    <p:sldId id="312" r:id="rId26"/>
    <p:sldId id="314" r:id="rId27"/>
    <p:sldId id="276" r:id="rId28"/>
    <p:sldId id="27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51"/>
    <p:restoredTop sz="94161"/>
  </p:normalViewPr>
  <p:slideViewPr>
    <p:cSldViewPr snapToGrid="0" snapToObjects="1">
      <p:cViewPr>
        <p:scale>
          <a:sx n="80" d="100"/>
          <a:sy n="80" d="100"/>
        </p:scale>
        <p:origin x="-104" y="3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什么是版本控制系统</a:t>
            </a:r>
            <a:endParaRPr lang="zh-CN" altLang="en-US">
              <a:sym typeface="+mn-ea"/>
            </a:endParaRPr>
          </a:p>
          <a:p>
            <a:r>
              <a:rPr lang="zh-CN" altLang="en-US">
                <a:sym typeface="+mn-ea"/>
              </a:rPr>
              <a:t>版本控制系统是一种记录一个或若干文件内容变化，以便将来查阅特定版本修订情况的系统。版本控制系统不仅可以应用于软件源代码的文本文件，而且可以对任何类型的文件进行版本控制。</a:t>
            </a:r>
            <a:endParaRPr lang="zh-CN" altLang="en-US"/>
          </a:p>
          <a:p>
            <a:endParaRPr lang="zh-CN" altLang="en-US"/>
          </a:p>
          <a:p>
            <a:endParaRPr lang="zh-CN" altLang="en-US"/>
          </a:p>
          <a:p>
            <a:r>
              <a:rPr lang="zh-CN" altLang="en-US"/>
              <a:t>集中式和分布式的区别（</a:t>
            </a:r>
            <a:r>
              <a:rPr lang="zh-CN" altLang="en-US">
                <a:sym typeface="+mn-ea"/>
              </a:rPr>
              <a:t>Git与SVN的主要差别</a:t>
            </a:r>
            <a:r>
              <a:rPr lang="zh-CN" altLang="en-US"/>
              <a:t>）：</a:t>
            </a:r>
            <a:endParaRPr lang="zh-CN" altLang="en-US"/>
          </a:p>
          <a:p>
            <a:endParaRPr lang="zh-CN" altLang="en-US"/>
          </a:p>
          <a:p>
            <a:r>
              <a:rPr lang="zh-CN" altLang="en-US"/>
              <a:t>集中式：版本库是集中存放在中央服务器的，而干活的时候，用的都是自己的电脑，所以要先从中央服务器取得最新的版本，然后开始干活，干完活了，再把自己的活推送给中央服务器。​集中式版本控制系统最大的毛病就是必须联网才能工作。</a:t>
            </a:r>
            <a:endParaRPr lang="zh-CN" altLang="en-US"/>
          </a:p>
          <a:p>
            <a:endParaRPr lang="zh-CN" altLang="en-US"/>
          </a:p>
          <a:p>
            <a:r>
              <a:rPr lang="zh-CN" altLang="en-US"/>
              <a:t>分布式：分布式版本控制系统根本没有“中央服务器”，每个人的电脑上都是一个完整的版本库，这样，你工作的时候，就不需要联网了，因为版本库就在你自己的电脑上。比方说你在自己电脑上改了文件A，你的同事也在他的电脑上改了文件A，这时，你们俩之间只需把各自的修改推送给对方，就可以互相看到对方的修改了。</a:t>
            </a:r>
            <a:endParaRPr lang="zh-CN" altLang="en-US"/>
          </a:p>
          <a:p>
            <a:endParaRPr lang="zh-CN" altLang="en-US"/>
          </a:p>
          <a:p>
            <a:r>
              <a:rPr lang="zh-CN" altLang="en-US">
                <a:sym typeface="+mn-ea"/>
              </a:rPr>
              <a:t>我觉得这两个工具主要的区别在于历史版本维护的位置</a:t>
            </a:r>
            <a:endParaRPr lang="zh-CN" altLang="en-US"/>
          </a:p>
          <a:p>
            <a:r>
              <a:rPr lang="zh-CN" altLang="en-US">
                <a:sym typeface="+mn-ea"/>
              </a:rPr>
              <a:t>Git本地仓库包含代码库还有历史库，在本地的环境开发就可以记录历史</a:t>
            </a:r>
            <a:endParaRPr lang="zh-CN" altLang="en-US"/>
          </a:p>
          <a:p>
            <a:r>
              <a:rPr lang="zh-CN" altLang="en-US">
                <a:sym typeface="+mn-ea"/>
              </a:rPr>
              <a:t>而SVN的历史库存在于中央仓库，每次对比与提交代码都必须连接到中央仓库才能进行</a:t>
            </a:r>
            <a:endParaRPr lang="zh-CN" altLang="en-US"/>
          </a:p>
          <a:p>
            <a:endParaRPr lang="zh-CN" altLang="en-US"/>
          </a:p>
          <a:p>
            <a:r>
              <a:rPr lang="zh-CN" altLang="en-US">
                <a:sym typeface="+mn-ea"/>
              </a:rPr>
              <a:t>这样的好处在于：</a:t>
            </a:r>
            <a:endParaRPr lang="zh-CN" altLang="en-US"/>
          </a:p>
          <a:p>
            <a:r>
              <a:rPr lang="zh-CN" altLang="en-US">
                <a:sym typeface="+mn-ea"/>
              </a:rPr>
              <a:t>1、自己可以在脱机环境查看开发的版本历史</a:t>
            </a:r>
            <a:endParaRPr lang="zh-CN" altLang="en-US"/>
          </a:p>
          <a:p>
            <a:r>
              <a:rPr lang="zh-CN" altLang="en-US">
                <a:sym typeface="+mn-ea"/>
              </a:rPr>
              <a:t>2、分布式版本控制系统的安全性要高很多，多人开发时如果充当中央仓库的Git仓库挂了，可以随时创建一个新的中央库然后同步某一个开发者的仓库就立刻恢复了中央库。而集中式版本控制系统的中央服务器要是出了问题，所有人都没法干活了</a:t>
            </a:r>
            <a:endParaRPr lang="zh-CN" altLang="en-US"/>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在GitHub上的这个learngit仓库还是空的，GitHub告诉我们，可以从这个仓库克隆出新的仓库，也可以把一个已有的本地仓库与之关联，然后，把本地仓库的内容推送到GitHub仓库。</a:t>
            </a:r>
            <a:endParaRPr lang="zh-CN" altLang="en-US">
              <a:sym typeface="+mn-ea"/>
            </a:endParaRPr>
          </a:p>
          <a:p>
            <a:endParaRPr lang="zh-CN" altLang="en-US">
              <a:sym typeface="+mn-ea"/>
            </a:endParaRPr>
          </a:p>
          <a:p>
            <a:r>
              <a:rPr lang="zh-CN" altLang="en-US">
                <a:sym typeface="+mn-ea"/>
              </a:rPr>
              <a:t>现在，我们根据GitHub的提示，在本地的learngit仓库下运行命令：</a:t>
            </a:r>
            <a:r>
              <a:rPr lang="zh-CN" altLang="en-US">
                <a:sym typeface="+mn-ea"/>
              </a:rPr>
              <a:t>$ git remote add origin git@github.com:</a:t>
            </a:r>
            <a:r>
              <a:rPr lang="en-US" altLang="zh-CN">
                <a:sym typeface="+mn-ea"/>
              </a:rPr>
              <a:t>lilei</a:t>
            </a:r>
            <a:r>
              <a:rPr lang="zh-CN" altLang="en-US">
                <a:sym typeface="+mn-ea"/>
              </a:rPr>
              <a:t>/</a:t>
            </a:r>
            <a:r>
              <a:rPr lang="en-US" altLang="zh-CN">
                <a:sym typeface="+mn-ea"/>
              </a:rPr>
              <a:t>gitex</a:t>
            </a:r>
            <a:r>
              <a:rPr lang="zh-CN" altLang="en-US">
                <a:sym typeface="+mn-ea"/>
              </a:rPr>
              <a:t>.git</a:t>
            </a:r>
            <a:endParaRPr lang="zh-CN" altLang="en-US">
              <a:sym typeface="+mn-ea"/>
            </a:endParaRPr>
          </a:p>
          <a:p>
            <a:endParaRPr lang="zh-CN" altLang="en-US">
              <a:sym typeface="+mn-ea"/>
            </a:endParaRPr>
          </a:p>
          <a:p>
            <a:r>
              <a:rPr lang="zh-CN" altLang="en-US">
                <a:sym typeface="+mn-ea"/>
              </a:rPr>
              <a:t>把本地库的内容推送到远程，用git push命令，实际上是把当前分支master推送到远程。</a:t>
            </a:r>
            <a:endParaRPr lang="zh-CN" altLang="en-US">
              <a:sym typeface="+mn-ea"/>
            </a:endParaRPr>
          </a:p>
          <a:p>
            <a:endParaRPr lang="zh-CN" altLang="en-US">
              <a:sym typeface="+mn-ea"/>
            </a:endParaRPr>
          </a:p>
          <a:p>
            <a:r>
              <a:rPr lang="zh-CN" altLang="en-US">
                <a:sym typeface="+mn-ea"/>
              </a:rPr>
              <a:t>我们第一次推送master分支时，加上了-u参数，Git不但会把本地的master分支内容推送的远程新的master分支，还会把本地的master分支和远程的master分支关联起来，在以后的推送或者拉取时就可以简化命令。</a:t>
            </a:r>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如果有多个人协作开发，那么每个人各自从远程克隆一份就可以了</a:t>
            </a:r>
            <a:endParaRPr lang="zh-CN" altLang="en-US">
              <a:sym typeface="+mn-ea"/>
            </a:endParaRPr>
          </a:p>
          <a:p>
            <a:endParaRPr lang="zh-CN" altLang="en-US">
              <a:sym typeface="+mn-ea"/>
            </a:endParaRPr>
          </a:p>
          <a:p>
            <a:r>
              <a:rPr lang="zh-CN" altLang="en-US">
                <a:sym typeface="+mn-ea"/>
              </a:rPr>
              <a:t>使用https除了速度慢以外，还有个最大的麻烦是每次推送都必须输入口令，但是在某些只开放http端口的公司内部就无法使用ssh协议而只能用https</a:t>
            </a:r>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分支本质上其实就是一个指向某次提交的可变指针。Git 的默认分支名字为 master 。而我们是怎么知道当前处于哪个分支当中呢？答案就是在于 HEAD 这个十分特殊的指针，它专门用于指向于本地分支中的当前分支。</a:t>
            </a:r>
            <a:endParaRPr lang="zh-CN" altLang="en-US">
              <a:sym typeface="+mn-ea"/>
            </a:endParaRPr>
          </a:p>
          <a:p>
            <a:endParaRPr lang="zh-CN" altLang="en-US">
              <a:sym typeface="+mn-ea"/>
            </a:endParaRPr>
          </a:p>
          <a:p>
            <a:endParaRPr lang="zh-CN" altLang="en-US">
              <a:sym typeface="+mn-ea"/>
            </a:endParaRPr>
          </a:p>
          <a:p>
            <a:r>
              <a:rPr lang="zh-CN" altLang="en-US">
                <a:sym typeface="+mn-ea"/>
              </a:rPr>
              <a:t>在实际开发中，我们应该按照几个基本原则进行分支管理：</a:t>
            </a:r>
            <a:endParaRPr lang="zh-CN" altLang="en-US"/>
          </a:p>
          <a:p>
            <a:r>
              <a:rPr lang="zh-CN" altLang="en-US">
                <a:sym typeface="+mn-ea"/>
              </a:rPr>
              <a:t>首先，master分支应该是非常稳定的，也就是仅用来发布新版本，平时不能在上面干活；</a:t>
            </a:r>
            <a:endParaRPr lang="zh-CN" altLang="en-US"/>
          </a:p>
          <a:p>
            <a:r>
              <a:rPr lang="zh-CN" altLang="en-US">
                <a:sym typeface="+mn-ea"/>
              </a:rPr>
              <a:t>那在哪干活呢？干活都在dev分支上，也就是说，dev分支是不稳定的，到某个时候，比如1.0版本发布时，再把dev分支合并到master上，在master分支发布1.0版本；</a:t>
            </a:r>
            <a:endParaRPr lang="zh-CN" altLang="en-US"/>
          </a:p>
          <a:p>
            <a:pPr algn="l"/>
            <a:r>
              <a:rPr lang="zh-CN" altLang="en-US">
                <a:sym typeface="+mn-ea"/>
              </a:rPr>
              <a:t>你和你的小伙伴们每个人都在dev分支上干活，每个人都有自己的分支，时不时地往dev分支上合并就可以了。</a:t>
            </a:r>
            <a:endParaRPr lang="zh-CN" altLang="en-US"/>
          </a:p>
          <a:p>
            <a:r>
              <a:rPr lang="zh-CN" altLang="en-US">
                <a:sym typeface="+mn-ea"/>
              </a:rPr>
              <a:t>所以，团队合作的分支看起来就像这样：如上图</a:t>
            </a:r>
            <a:endParaRPr lang="zh-CN" altLang="en-US">
              <a:sym typeface="+mn-ea"/>
            </a:endParaRPr>
          </a:p>
          <a:p>
            <a:endParaRPr lang="zh-CN" altLang="en-US">
              <a:sym typeface="+mn-ea"/>
            </a:endParaRPr>
          </a:p>
          <a:p>
            <a:r>
              <a:rPr lang="zh-CN" altLang="en-US">
                <a:sym typeface="+mn-ea"/>
              </a:rPr>
              <a:t>分支在实际中有什么用呢？假设你准备开发一个新功能，但是需要两周才能完成，第一周你写了50%的代码，如果立刻提交，由于代码还没写完，不完整的代码库会导致别人不能干活了。如果等代码全部写完再一次提交，又存在丢失每天进度的巨大风险。</a:t>
            </a:r>
            <a:endParaRPr lang="zh-CN" altLang="en-US">
              <a:sym typeface="+mn-ea"/>
            </a:endParaRPr>
          </a:p>
          <a:p>
            <a:endParaRPr lang="zh-CN" altLang="en-US">
              <a:sym typeface="+mn-ea"/>
            </a:endParaRPr>
          </a:p>
          <a:p>
            <a:r>
              <a:rPr lang="zh-CN" altLang="en-US">
                <a:sym typeface="+mn-ea"/>
              </a:rPr>
              <a:t>现在有了分支，就不用怕了。你创建了一个属于你自己的分支，别人看不到，还继续在原来的分支上正常工作，而你在自己的分支上干活，想提交就提交，直到开发完毕后，再一次性合并到原来的分支上，这样，既安全，又不影响别人工作。</a:t>
            </a:r>
            <a:endParaRPr lang="zh-CN" altLang="en-US">
              <a:sym typeface="+mn-ea"/>
            </a:endParaRPr>
          </a:p>
          <a:p>
            <a:endParaRPr lang="zh-CN" altLang="en-US">
              <a:sym typeface="+mn-ea"/>
            </a:endParaRPr>
          </a:p>
          <a:p>
            <a:r>
              <a:rPr lang="zh-CN" altLang="en-US">
                <a:sym typeface="+mn-ea"/>
              </a:rPr>
              <a:t>其他版本控制系统如SVN等都有分支管理，但是用过之后你会发现，这些版本控制系统创建和切换分支比蜗牛还慢，简直让人无法忍受，结果分支功能成了摆设，大家都不去用。</a:t>
            </a:r>
            <a:endParaRPr lang="zh-CN" altLang="en-US">
              <a:sym typeface="+mn-ea"/>
            </a:endParaRPr>
          </a:p>
          <a:p>
            <a:endParaRPr lang="zh-CN" altLang="en-US">
              <a:sym typeface="+mn-ea"/>
            </a:endParaRPr>
          </a:p>
          <a:p>
            <a:r>
              <a:rPr lang="zh-CN" altLang="en-US">
                <a:sym typeface="+mn-ea"/>
              </a:rPr>
              <a:t>但Git的分支是与众不同的，无论创建、切换和删除分支，Git在1秒钟之内就能完成！无论你的版本库是1个文件还是1万个文件。</a:t>
            </a:r>
            <a:endParaRPr lang="zh-CN" altLang="en-U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在版本回退里，你已经知道，每次提交，Git都把它们串成一条时间线，这条时间线就是一个分支</a:t>
            </a:r>
            <a:endParaRPr lang="zh-CN" altLang="en-US">
              <a:sym typeface="+mn-ea"/>
            </a:endParaRPr>
          </a:p>
          <a:p>
            <a:endParaRPr lang="zh-CN" altLang="en-US">
              <a:sym typeface="+mn-ea"/>
            </a:endParaRPr>
          </a:p>
          <a:p>
            <a:r>
              <a:rPr lang="zh-CN" altLang="en-US">
                <a:sym typeface="+mn-ea"/>
              </a:rPr>
              <a:t>git checkout命令加上-b参数表示创建并切换，相当于以下两条命令：$ git branch dev</a:t>
            </a:r>
            <a:endParaRPr lang="zh-CN" altLang="en-US">
              <a:sym typeface="+mn-ea"/>
            </a:endParaRPr>
          </a:p>
          <a:p>
            <a:r>
              <a:rPr lang="zh-CN" altLang="en-US">
                <a:sym typeface="+mn-ea"/>
              </a:rPr>
              <a:t>$ git checkout dev</a:t>
            </a:r>
            <a:endParaRPr lang="zh-CN" altLang="en-US">
              <a:sym typeface="+mn-ea"/>
            </a:endParaRPr>
          </a:p>
          <a:p>
            <a:r>
              <a:rPr lang="zh-CN" altLang="en-US">
                <a:sym typeface="+mn-ea"/>
              </a:rPr>
              <a:t>Switched to branch 'dev'</a:t>
            </a:r>
            <a:endParaRPr lang="zh-CN" altLang="en-US">
              <a:sym typeface="+mn-ea"/>
            </a:endParaRPr>
          </a:p>
          <a:p>
            <a:endParaRPr lang="zh-CN" altLang="en-US">
              <a:sym typeface="+mn-ea"/>
            </a:endParaRPr>
          </a:p>
          <a:p>
            <a:r>
              <a:rPr lang="zh-CN" altLang="en-US">
                <a:sym typeface="+mn-ea"/>
              </a:rPr>
              <a:t>删除</a:t>
            </a:r>
            <a:r>
              <a:rPr lang="en-US" altLang="zh-CN">
                <a:sym typeface="+mn-ea"/>
              </a:rPr>
              <a:t>dev</a:t>
            </a:r>
            <a:r>
              <a:rPr lang="zh-CN" altLang="en-US">
                <a:sym typeface="+mn-ea"/>
              </a:rPr>
              <a:t>分支</a:t>
            </a:r>
            <a:endParaRPr lang="zh-CN" altLang="en-US">
              <a:sym typeface="+mn-ea"/>
            </a:endParaRPr>
          </a:p>
          <a:p>
            <a:r>
              <a:rPr lang="zh-CN" altLang="en-US">
                <a:sym typeface="+mn-ea"/>
              </a:rPr>
              <a:t>删除分支时需要先切换到其他分账上</a:t>
            </a:r>
            <a:endParaRPr lang="zh-CN" altLang="en-US">
              <a:sym typeface="+mn-ea"/>
            </a:endParaRPr>
          </a:p>
          <a:p>
            <a:endParaRPr lang="zh-CN" altLang="en-US">
              <a:sym typeface="+mn-ea"/>
            </a:endParaRPr>
          </a:p>
          <a:p>
            <a:r>
              <a:rPr lang="zh-CN" altLang="en-US">
                <a:sym typeface="+mn-ea"/>
              </a:rPr>
              <a:t>如果修改的文件已经</a:t>
            </a:r>
            <a:r>
              <a:rPr lang="en-US" altLang="zh-CN">
                <a:sym typeface="+mn-ea"/>
              </a:rPr>
              <a:t>commit</a:t>
            </a:r>
            <a:r>
              <a:rPr lang="zh-CN" altLang="en-US">
                <a:sym typeface="+mn-ea"/>
              </a:rPr>
              <a:t>过 无法直接删除文件   如果确定删除 执行</a:t>
            </a:r>
            <a:r>
              <a:rPr lang="en-US" altLang="zh-CN">
                <a:sym typeface="+mn-ea"/>
              </a:rPr>
              <a:t>git branch -D dev</a:t>
            </a:r>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合并分支往往也不是一帆风顺的</a:t>
            </a:r>
            <a:endParaRPr lang="zh-CN" altLang="en-US">
              <a:sym typeface="+mn-ea"/>
            </a:endParaRPr>
          </a:p>
          <a:p>
            <a:endParaRPr lang="zh-CN" altLang="en-US">
              <a:sym typeface="+mn-ea"/>
            </a:endParaRPr>
          </a:p>
          <a:p>
            <a:r>
              <a:rPr lang="en-US" altLang="zh-CN">
                <a:sym typeface="+mn-ea"/>
              </a:rPr>
              <a:t>a</a:t>
            </a:r>
            <a:r>
              <a:rPr lang="zh-CN" altLang="en-US">
                <a:sym typeface="+mn-ea"/>
              </a:rPr>
              <a:t>在</a:t>
            </a:r>
            <a:r>
              <a:rPr lang="en-US" altLang="zh-CN">
                <a:sym typeface="+mn-ea"/>
              </a:rPr>
              <a:t>feature1</a:t>
            </a:r>
            <a:r>
              <a:rPr lang="zh-CN" altLang="en-US">
                <a:sym typeface="+mn-ea"/>
              </a:rPr>
              <a:t>分支上修改了某文件</a:t>
            </a:r>
            <a:endParaRPr lang="zh-CN" altLang="en-US">
              <a:sym typeface="+mn-ea"/>
            </a:endParaRPr>
          </a:p>
          <a:p>
            <a:r>
              <a:rPr lang="en-US" altLang="zh-CN">
                <a:sym typeface="+mn-ea"/>
              </a:rPr>
              <a:t>b</a:t>
            </a:r>
            <a:r>
              <a:rPr lang="zh-CN" altLang="en-US">
                <a:sym typeface="+mn-ea"/>
              </a:rPr>
              <a:t>在</a:t>
            </a:r>
            <a:r>
              <a:rPr lang="en-US" altLang="zh-CN">
                <a:sym typeface="+mn-ea"/>
              </a:rPr>
              <a:t>master</a:t>
            </a:r>
            <a:r>
              <a:rPr lang="zh-CN" altLang="en-US">
                <a:sym typeface="+mn-ea"/>
              </a:rPr>
              <a:t>分支上也修改了此文件</a:t>
            </a:r>
            <a:endParaRPr lang="zh-CN" altLang="en-US">
              <a:sym typeface="+mn-ea"/>
            </a:endParaRPr>
          </a:p>
          <a:p>
            <a:endParaRPr lang="zh-CN" altLang="en-US">
              <a:sym typeface="+mn-ea"/>
            </a:endParaRPr>
          </a:p>
          <a:p>
            <a:r>
              <a:rPr lang="zh-CN" altLang="en-US">
                <a:sym typeface="+mn-ea"/>
              </a:rPr>
              <a:t>提交以后切换到</a:t>
            </a:r>
            <a:r>
              <a:rPr lang="en-US" altLang="zh-CN">
                <a:sym typeface="+mn-ea"/>
              </a:rPr>
              <a:t>master</a:t>
            </a:r>
            <a:r>
              <a:rPr lang="zh-CN" altLang="en-US">
                <a:sym typeface="+mn-ea"/>
              </a:rPr>
              <a:t>分支上 把</a:t>
            </a:r>
            <a:r>
              <a:rPr lang="en-US" altLang="zh-CN">
                <a:sym typeface="+mn-ea"/>
              </a:rPr>
              <a:t>feature</a:t>
            </a:r>
            <a:r>
              <a:rPr lang="zh-CN" altLang="en-US">
                <a:sym typeface="+mn-ea"/>
              </a:rPr>
              <a:t>分支上的修改</a:t>
            </a:r>
            <a:r>
              <a:rPr lang="en-US" altLang="zh-CN">
                <a:sym typeface="+mn-ea"/>
              </a:rPr>
              <a:t>merge</a:t>
            </a:r>
            <a:r>
              <a:rPr lang="zh-CN" altLang="en-US">
                <a:sym typeface="+mn-ea"/>
              </a:rPr>
              <a:t>到</a:t>
            </a:r>
            <a:r>
              <a:rPr lang="en-US" altLang="zh-CN">
                <a:sym typeface="+mn-ea"/>
              </a:rPr>
              <a:t>master</a:t>
            </a:r>
            <a:r>
              <a:rPr lang="zh-CN" altLang="en-US">
                <a:sym typeface="+mn-ea"/>
              </a:rPr>
              <a:t>上 </a:t>
            </a:r>
            <a:endParaRPr lang="zh-CN" altLang="en-US">
              <a:sym typeface="+mn-ea"/>
            </a:endParaRPr>
          </a:p>
          <a:p>
            <a:endParaRPr lang="zh-CN" altLang="en-US">
              <a:sym typeface="+mn-ea"/>
            </a:endParaRPr>
          </a:p>
          <a:p>
            <a:r>
              <a:rPr lang="zh-CN" altLang="en-US">
                <a:sym typeface="+mn-ea"/>
              </a:rPr>
              <a:t>Git用&lt;&lt;&lt;&lt;&lt;&lt;&lt;，=======，&gt;&gt;&gt;&gt;&gt;&gt;&gt;标记出不同分支的内容，手动修改后保存</a:t>
            </a:r>
            <a:endParaRPr lang="zh-CN" altLang="en-US">
              <a:sym typeface="+mn-ea"/>
            </a:endParaRPr>
          </a:p>
          <a:p>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6A21C2-C31B-402E-8E35-5A529430140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机智</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因为Git是分布式版本控制系统，所以，每个机器都必须自报家门。</a:t>
            </a:r>
            <a:endParaRPr lang="zh-CN" altLang="en-US"/>
          </a:p>
          <a:p>
            <a:endParaRPr lang="zh-CN" altLang="en-US"/>
          </a:p>
          <a:p>
            <a:r>
              <a:rPr lang="zh-CN" altLang="en-US">
                <a:sym typeface="+mn-ea"/>
              </a:rPr>
              <a:t>git config --list 显示当前的Git配置</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了解</a:t>
            </a:r>
            <a:r>
              <a:rPr lang="en-US" altLang="zh-CN">
                <a:sym typeface="+mn-ea"/>
              </a:rPr>
              <a:t>git</a:t>
            </a:r>
            <a:r>
              <a:rPr lang="zh-CN" altLang="en-US">
                <a:sym typeface="+mn-ea"/>
              </a:rPr>
              <a:t>的工作流程</a:t>
            </a:r>
            <a:endParaRPr lang="zh-CN" altLang="en-US">
              <a:sym typeface="+mn-ea"/>
            </a:endParaRPr>
          </a:p>
          <a:p>
            <a:r>
              <a:rPr lang="zh-CN" altLang="en-US">
                <a:sym typeface="+mn-ea"/>
              </a:rPr>
              <a:t>Git在管理项目时，文件流转的三个工作区域是：本地仓库(工作区)-&gt;暂存区域-&gt;Git的工作目录（版本库）。</a:t>
            </a:r>
            <a:endParaRPr lang="zh-CN" altLang="en-US">
              <a:sym typeface="+mn-ea"/>
            </a:endParaRPr>
          </a:p>
          <a:p>
            <a:r>
              <a:rPr lang="zh-CN" altLang="en-US">
                <a:sym typeface="+mn-ea"/>
              </a:rPr>
              <a:t>Git管理中文件的三种状态</a:t>
            </a:r>
            <a:endParaRPr lang="zh-CN" altLang="en-US"/>
          </a:p>
          <a:p>
            <a:r>
              <a:rPr lang="zh-CN" altLang="en-US">
                <a:sym typeface="+mn-ea"/>
              </a:rPr>
              <a:t>         对于任何一个文件，在Git内部都只有三种状态：已修改，已暂存和已提交。</a:t>
            </a:r>
            <a:endParaRPr lang="zh-CN" altLang="en-US"/>
          </a:p>
          <a:p>
            <a:r>
              <a:rPr lang="zh-CN" altLang="en-US">
                <a:sym typeface="+mn-ea"/>
              </a:rPr>
              <a:t>         已修改 表示修改了某个文件，但还没有提交保存；</a:t>
            </a:r>
            <a:endParaRPr lang="zh-CN" altLang="en-US"/>
          </a:p>
          <a:p>
            <a:r>
              <a:rPr lang="zh-CN" altLang="en-US">
                <a:sym typeface="+mn-ea"/>
              </a:rPr>
              <a:t>         已暂存 表示把已修改的文件放在下次提交时要保存的清单中了；</a:t>
            </a:r>
            <a:endParaRPr lang="zh-CN" altLang="en-US"/>
          </a:p>
          <a:p>
            <a:r>
              <a:rPr lang="zh-CN" altLang="en-US">
                <a:sym typeface="+mn-ea"/>
              </a:rPr>
              <a:t>         已提交 表示该文件已经被安全的保存在本地数据库中了。</a:t>
            </a:r>
            <a:endParaRPr lang="zh-CN" altLang="en-US"/>
          </a:p>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sym typeface="+mn-ea"/>
              </a:rPr>
              <a:t>pwd命令用于显示当前目录</a:t>
            </a:r>
            <a:endParaRPr lang="zh-CN" altLang="en-US">
              <a:sym typeface="+mn-ea"/>
            </a:endParaRPr>
          </a:p>
          <a:p>
            <a:endParaRPr lang="zh-CN" altLang="en-US">
              <a:sym typeface="+mn-ea"/>
            </a:endParaRPr>
          </a:p>
          <a:p>
            <a:r>
              <a:rPr lang="zh-CN" altLang="en-US">
                <a:sym typeface="+mn-ea"/>
              </a:rPr>
              <a:t>瞬间Git就把仓库建好了，而且告诉你是一个空的仓库（empty Git repository），可以发现当前目录下多了一个.git的目录，这个目录是Git来跟踪管理版本库的，千万不要手动修改这个目录里面的文件，不然改乱了，就把Git仓库给破坏了。</a:t>
            </a:r>
            <a:endParaRPr lang="zh-CN" altLang="en-US">
              <a:sym typeface="+mn-ea"/>
            </a:endParaRPr>
          </a:p>
          <a:p>
            <a:endParaRPr lang="zh-CN" altLang="en-US">
              <a:sym typeface="+mn-ea"/>
            </a:endParaRPr>
          </a:p>
          <a:p>
            <a:r>
              <a:rPr lang="zh-CN" altLang="en-US">
                <a:sym typeface="+mn-ea"/>
              </a:rPr>
              <a:t>$ ls -ah 查看当前目录下的隐藏文件</a:t>
            </a:r>
            <a:endParaRPr lang="zh-CN" altLang="en-US">
              <a:sym typeface="+mn-ea"/>
            </a:endParaRPr>
          </a:p>
          <a:p>
            <a:endParaRPr lang="zh-CN" altLang="en-US">
              <a:sym typeface="+mn-ea"/>
            </a:endParaRPr>
          </a:p>
          <a:p>
            <a:endParaRPr lang="zh-CN" altLang="en-US">
              <a:sym typeface="+mn-ea"/>
            </a:endParaRPr>
          </a:p>
          <a:p>
            <a:r>
              <a:rPr lang="zh-CN" altLang="en-US">
                <a:sym typeface="+mn-ea"/>
              </a:rPr>
              <a:t>所有的版本控制系统，其实只能跟踪文本文件的改动，比如TXT文件，网页，所有的程序代码等等，Git也不例外。版本控制系统可以告诉你每次的改动，比如在第5行加了一个单词“Linux”，在第8行删了一个单词“Windows”。而图片、视频这些二进制文件，虽然也能由版本控制系统管理，但没法跟踪文件的变化，只能把二进制文件每次改动串起来，也就是只知道图片从100KB改成了120KB，但到底改了啥，版本控制系统不知道，也没法知道。</a:t>
            </a:r>
            <a:endParaRPr lang="zh-CN" altLang="en-US">
              <a:sym typeface="+mn-ea"/>
            </a:endParaRPr>
          </a:p>
          <a:p>
            <a:r>
              <a:rPr lang="zh-CN" altLang="en-US">
                <a:sym typeface="+mn-ea"/>
              </a:rPr>
              <a:t>Microsoft的Word格式是二进制格式，因此，版本控制系统是没法跟踪Word文件的改动的</a:t>
            </a:r>
            <a:endParaRPr lang="zh-CN" altLang="en-US">
              <a:sym typeface="+mn-ea"/>
            </a:endParaRPr>
          </a:p>
          <a:p>
            <a:endParaRPr lang="zh-CN" altLang="en-US">
              <a:sym typeface="+mn-ea"/>
            </a:endParaRPr>
          </a:p>
          <a:p>
            <a:r>
              <a:rPr lang="zh-CN" altLang="en-US">
                <a:sym typeface="+mn-ea"/>
              </a:rPr>
              <a:t>git commit命令，-m后面输入的是本次提交的说明，可以输入任意内容，当然最好是有意义的，这样你就能从历史记录里方便地找到改动记录</a:t>
            </a:r>
            <a:endParaRPr lang="zh-CN" altLang="en-US">
              <a:sym typeface="+mn-ea"/>
            </a:endParaRPr>
          </a:p>
          <a:p>
            <a:r>
              <a:rPr lang="zh-CN" altLang="en-US">
                <a:sym typeface="+mn-ea"/>
              </a:rPr>
              <a:t>git commit命令执行成功后会告诉你，1个文件被改动（我们新添加的readme.txt文件），插入了</a:t>
            </a:r>
            <a:r>
              <a:rPr lang="en-US" altLang="zh-CN">
                <a:sym typeface="+mn-ea"/>
              </a:rPr>
              <a:t>3</a:t>
            </a:r>
            <a:r>
              <a:rPr lang="zh-CN" altLang="en-US">
                <a:sym typeface="+mn-ea"/>
              </a:rPr>
              <a:t>行内容（readme.txt有</a:t>
            </a:r>
            <a:r>
              <a:rPr lang="en-US" altLang="zh-CN">
                <a:sym typeface="+mn-ea"/>
              </a:rPr>
              <a:t>3</a:t>
            </a:r>
            <a:r>
              <a:rPr lang="zh-CN" altLang="en-US">
                <a:sym typeface="+mn-ea"/>
              </a:rPr>
              <a:t>行内容）。</a:t>
            </a:r>
            <a:endParaRPr lang="zh-CN" altLang="en-US">
              <a:sym typeface="+mn-ea"/>
            </a:endParaRPr>
          </a:p>
          <a:p>
            <a:r>
              <a:rPr lang="zh-CN" altLang="en-US">
                <a:sym typeface="+mn-ea"/>
              </a:rPr>
              <a:t>为什么Git添加文件需要add，commit一共两步呢？因为commit可以一次提交很多文件，所以你可以多次add不同的文件，比如：</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lang="zh-CN" altLang="en-US">
                <a:sym typeface="+mn-ea"/>
              </a:rPr>
              <a:t>git status命令可以让我们时刻掌握仓库当前的状态，上面的命令告诉我们，readme.txt被修改过了，但还没有准备提交的修改。</a:t>
            </a:r>
            <a:endParaRPr lang="zh-CN" altLang="en-US">
              <a:sym typeface="+mn-ea"/>
            </a:endParaRPr>
          </a:p>
          <a:p>
            <a:endParaRPr lang="zh-CN" altLang="en-US">
              <a:sym typeface="+mn-ea"/>
            </a:endParaRPr>
          </a:p>
          <a:p>
            <a:r>
              <a:rPr lang="zh-CN" altLang="en-US">
                <a:sym typeface="+mn-ea"/>
              </a:rPr>
              <a:t>虽然Git告诉我们readme.txt被修改了，但如果能看看具体修改了什么内容，自然是很好的。比如你休假两周从国外回来，第一天上班时，已经记不清上次怎么修改的readme.txt，所以，需要用git diff这个命令看看：</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比如在文件中不小心提交错了，想回到上一个版本改怎么办呢</a:t>
            </a:r>
            <a:endParaRPr lang="zh-CN" altLang="en-US">
              <a:sym typeface="+mn-ea"/>
            </a:endParaRPr>
          </a:p>
          <a:p>
            <a:r>
              <a:rPr lang="zh-CN" altLang="en-US">
                <a:sym typeface="+mn-ea"/>
              </a:rPr>
              <a:t>其实每一次的</a:t>
            </a:r>
            <a:r>
              <a:rPr lang="en-US" altLang="zh-CN">
                <a:sym typeface="+mn-ea"/>
              </a:rPr>
              <a:t>commit</a:t>
            </a:r>
            <a:r>
              <a:rPr lang="zh-CN" altLang="en-US">
                <a:sym typeface="+mn-ea"/>
              </a:rPr>
              <a:t>都有一个</a:t>
            </a:r>
            <a:r>
              <a:rPr lang="en-US" altLang="zh-CN">
                <a:sym typeface="+mn-ea"/>
              </a:rPr>
              <a:t>commit id </a:t>
            </a:r>
            <a:r>
              <a:rPr lang="zh-CN" altLang="en-US">
                <a:sym typeface="+mn-ea"/>
              </a:rPr>
              <a:t>通过</a:t>
            </a:r>
            <a:r>
              <a:rPr lang="en-US" altLang="zh-CN">
                <a:sym typeface="+mn-ea"/>
              </a:rPr>
              <a:t>git log </a:t>
            </a:r>
            <a:r>
              <a:rPr lang="zh-CN" altLang="en-US">
                <a:sym typeface="+mn-ea"/>
              </a:rPr>
              <a:t>可以找到想要回去的那个版本的</a:t>
            </a:r>
            <a:r>
              <a:rPr lang="en-US" altLang="zh-CN">
                <a:sym typeface="+mn-ea"/>
              </a:rPr>
              <a:t>commit id</a:t>
            </a:r>
            <a:endParaRPr lang="en-US" altLang="zh-CN">
              <a:sym typeface="+mn-ea"/>
            </a:endParaRPr>
          </a:p>
          <a:p>
            <a:r>
              <a:rPr lang="zh-CN" altLang="en-US">
                <a:sym typeface="+mn-ea"/>
              </a:rPr>
              <a:t>在实际工作中，我们不可能记得一个几千行的文件每次都改了什么内容，不然要版本控制系统干什么。版本控制系统肯定有某个命令可以告诉我们历史记录，在Git中，我们用git log命令查看：</a:t>
            </a:r>
            <a:endParaRPr lang="zh-CN" altLang="en-US">
              <a:sym typeface="+mn-ea"/>
            </a:endParaRPr>
          </a:p>
          <a:p>
            <a:endParaRPr lang="en-US" altLang="zh-CN">
              <a:sym typeface="+mn-ea"/>
            </a:endParaRPr>
          </a:p>
          <a:p>
            <a:r>
              <a:rPr lang="zh-CN" altLang="en-US">
                <a:solidFill>
                  <a:srgbClr val="FF0000"/>
                </a:solidFill>
                <a:sym typeface="+mn-ea"/>
              </a:rPr>
              <a:t>回退后后悔了</a:t>
            </a:r>
            <a:endParaRPr lang="zh-CN" altLang="en-US">
              <a:solidFill>
                <a:srgbClr val="FF0000"/>
              </a:solidFill>
              <a:sym typeface="+mn-ea"/>
            </a:endParaRPr>
          </a:p>
          <a:p>
            <a:r>
              <a:rPr lang="zh-CN" altLang="en-US">
                <a:solidFill>
                  <a:srgbClr val="FF0000"/>
                </a:solidFill>
                <a:sym typeface="+mn-ea"/>
              </a:rPr>
              <a:t>找到</a:t>
            </a:r>
            <a:r>
              <a:rPr lang="en-US" altLang="zh-CN">
                <a:solidFill>
                  <a:srgbClr val="FF0000"/>
                </a:solidFill>
                <a:sym typeface="+mn-ea"/>
              </a:rPr>
              <a:t>commit id </a:t>
            </a:r>
            <a:r>
              <a:rPr lang="zh-CN" altLang="en-US">
                <a:solidFill>
                  <a:srgbClr val="FF0000"/>
                </a:solidFill>
                <a:sym typeface="+mn-ea"/>
              </a:rPr>
              <a:t>直接执行 </a:t>
            </a:r>
            <a:r>
              <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rPr>
              <a:t>git reset --hard commit-id</a:t>
            </a:r>
            <a:endPar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endParaRPr>
          </a:p>
          <a:p>
            <a:endPar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endParaRPr>
          </a:p>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如果找不到</a:t>
            </a:r>
            <a:r>
              <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rPr>
              <a:t>commit-id </a:t>
            </a:r>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执行git reflog  记录了每一次命令</a:t>
            </a:r>
            <a:endPar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endParaRPr>
          </a:p>
          <a:p>
            <a:endPar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endParaRPr>
          </a:p>
          <a:p>
            <a:endPar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endParaRPr>
          </a:p>
          <a:p>
            <a:endParaRPr lang="en-US" altLang="zh-CN">
              <a:solidFill>
                <a:srgbClr val="FF0000"/>
              </a:solidFill>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命令git rm用于删除一个文件。如果一个文件已经被提交到版本库，那么你永远不用担心误删，但是要小心，你只能恢复文件到最新版本，你会丢失最近一次提交后你修改的内容。</a:t>
            </a:r>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sym typeface="+mn-ea"/>
              </a:rPr>
              <a:t>简单提一下</a:t>
            </a:r>
            <a:r>
              <a:rPr lang="en-US" altLang="zh-CN">
                <a:sym typeface="+mn-ea"/>
              </a:rPr>
              <a:t>git</a:t>
            </a:r>
            <a:r>
              <a:rPr lang="zh-CN" altLang="en-US">
                <a:sym typeface="+mn-ea"/>
              </a:rPr>
              <a:t>与</a:t>
            </a:r>
            <a:r>
              <a:rPr lang="en-US" altLang="zh-CN">
                <a:sym typeface="+mn-ea"/>
              </a:rPr>
              <a:t>GitHub</a:t>
            </a:r>
            <a:r>
              <a:rPr lang="zh-CN" altLang="en-US">
                <a:sym typeface="+mn-ea"/>
              </a:rPr>
              <a:t>的区别</a:t>
            </a:r>
            <a:endParaRPr lang="zh-CN" altLang="en-US"/>
          </a:p>
          <a:p>
            <a:r>
              <a:rPr lang="en-US" altLang="zh-CN">
                <a:sym typeface="+mn-ea"/>
              </a:rPr>
              <a:t>git</a:t>
            </a:r>
            <a:r>
              <a:rPr lang="zh-CN" altLang="en-US">
                <a:sym typeface="+mn-ea"/>
              </a:rPr>
              <a:t>:分布式版本控制工具</a:t>
            </a:r>
            <a:endParaRPr lang="zh-CN" altLang="en-US">
              <a:sym typeface="+mn-ea"/>
            </a:endParaRPr>
          </a:p>
          <a:p>
            <a:r>
              <a:rPr lang="zh-CN" altLang="en-US">
                <a:sym typeface="+mn-ea"/>
              </a:rPr>
              <a:t>Github: Git项目托管网站</a:t>
            </a:r>
            <a:endParaRPr lang="zh-CN" altLang="en-US"/>
          </a:p>
          <a:p>
            <a:endParaRPr lang="zh-CN" altLang="en-US">
              <a:sym typeface="+mn-ea"/>
            </a:endParaRPr>
          </a:p>
          <a:p>
            <a:endParaRPr lang="zh-CN" altLang="en-US">
              <a:sym typeface="+mn-ea"/>
            </a:endParaRPr>
          </a:p>
          <a:p>
            <a:r>
              <a:rPr lang="zh-CN" altLang="en-US">
                <a:sym typeface="+mn-ea"/>
              </a:rPr>
              <a:t>由于你的本地Git仓库和GitHub仓库之间的传输是通过SSH加密的</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0D2E1-B755-1948-A72C-7C179DC8246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hyperlink" Target="https://git-scm.com/"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hyperlink" Target="https://git-scm.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GIT</a:t>
            </a:r>
            <a:endParaRPr kumimoji="1"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四、远程仓库</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507865" cy="3811905"/>
          </a:xfrm>
        </p:spPr>
        <p:txBody>
          <a:bodyPr/>
          <a:p>
            <a:r>
              <a:rPr lang="en-US" altLang="zh-CN" sz="1800" b="1">
                <a:sym typeface="+mn-ea"/>
              </a:rPr>
              <a:t>1</a:t>
            </a:r>
            <a:r>
              <a:rPr lang="zh-CN" altLang="en-US" sz="1800" b="1">
                <a:sym typeface="+mn-ea"/>
              </a:rPr>
              <a:t>、创建远程仓库</a:t>
            </a:r>
            <a:endParaRPr lang="zh-CN" altLang="en-US" sz="1800" b="1">
              <a:sym typeface="+mn-ea"/>
            </a:endParaRPr>
          </a:p>
          <a:p>
            <a:endParaRPr lang="en-US" sz="1800" b="1">
              <a:sym typeface="+mn-ea"/>
            </a:endParaRPr>
          </a:p>
          <a:p>
            <a:r>
              <a:rPr lang="zh-CN" altLang="en-US" sz="1800" b="1">
                <a:sym typeface="+mn-ea"/>
              </a:rPr>
              <a:t>     （</a:t>
            </a:r>
            <a:r>
              <a:rPr lang="en-US" altLang="zh-CN" sz="1800" b="1">
                <a:sym typeface="+mn-ea"/>
              </a:rPr>
              <a:t>1</a:t>
            </a:r>
            <a:r>
              <a:rPr lang="zh-CN" altLang="en-US" sz="1800" b="1">
                <a:sym typeface="+mn-ea"/>
              </a:rPr>
              <a:t>）自行搭建</a:t>
            </a:r>
            <a:r>
              <a:rPr lang="en-US" altLang="zh-CN" sz="1800" b="1">
                <a:sym typeface="+mn-ea"/>
              </a:rPr>
              <a:t>Git</a:t>
            </a:r>
            <a:r>
              <a:rPr lang="zh-CN" altLang="en-US" sz="1800" b="1">
                <a:sym typeface="+mn-ea"/>
              </a:rPr>
              <a:t>服务器</a:t>
            </a:r>
            <a:endParaRPr lang="zh-CN" altLang="en-US" sz="1800" b="1">
              <a:sym typeface="+mn-ea"/>
            </a:endParaRPr>
          </a:p>
          <a:p>
            <a:endParaRPr lang="zh-CN" altLang="en-US" sz="1800">
              <a:hlinkClick r:id="rId1" action="ppaction://hlinkfile"/>
            </a:endParaRPr>
          </a:p>
          <a:p>
            <a:r>
              <a:rPr lang="zh-CN" altLang="en-US" sz="1800" b="1">
                <a:sym typeface="+mn-ea"/>
              </a:rPr>
              <a:t>     </a:t>
            </a:r>
            <a:r>
              <a:rPr lang="zh-CN" altLang="en-US" sz="1800" b="1">
                <a:sym typeface="+mn-ea"/>
              </a:rPr>
              <a:t>（</a:t>
            </a:r>
            <a:r>
              <a:rPr lang="en-US" altLang="zh-CN" sz="1800" b="1">
                <a:sym typeface="+mn-ea"/>
              </a:rPr>
              <a:t>2</a:t>
            </a:r>
            <a:r>
              <a:rPr lang="zh-CN" altLang="en-US" sz="1800" b="1">
                <a:sym typeface="+mn-ea"/>
              </a:rPr>
              <a:t>）借助</a:t>
            </a:r>
            <a:r>
              <a:rPr lang="en-US" altLang="zh-CN" sz="1800" b="1">
                <a:sym typeface="+mn-ea"/>
              </a:rPr>
              <a:t>GitHub</a:t>
            </a:r>
            <a:r>
              <a:rPr lang="zh-CN" altLang="en-US" sz="1800" b="1">
                <a:sym typeface="+mn-ea"/>
              </a:rPr>
              <a:t>创建</a:t>
            </a:r>
            <a:r>
              <a:rPr lang="zh-CN" altLang="en-US" sz="1800" b="1">
                <a:sym typeface="+mn-ea"/>
              </a:rPr>
              <a:t>Git远程仓库</a:t>
            </a:r>
            <a:endParaRPr lang="zh-CN" altLang="en-US" sz="1800" b="1">
              <a:sym typeface="+mn-ea"/>
            </a:endParaRPr>
          </a:p>
          <a:p>
            <a:pPr lvl="1"/>
            <a:r>
              <a:rPr lang="zh-CN" altLang="en-US" sz="1575"/>
              <a:t>      注册</a:t>
            </a:r>
            <a:r>
              <a:rPr lang="en-US" altLang="zh-CN" sz="1575"/>
              <a:t>GitHub</a:t>
            </a:r>
            <a:r>
              <a:rPr lang="zh-CN" altLang="en-US" sz="1575"/>
              <a:t>账号</a:t>
            </a:r>
            <a:endParaRPr lang="zh-CN" altLang="en-US" sz="1575"/>
          </a:p>
          <a:p>
            <a:pPr lvl="1"/>
            <a:r>
              <a:rPr lang="zh-CN" altLang="en-US" sz="1575"/>
              <a:t>      创建</a:t>
            </a:r>
            <a:r>
              <a:rPr lang="zh-CN" altLang="en-US" sz="1575">
                <a:sym typeface="+mn-ea"/>
              </a:rPr>
              <a:t>SSH Key</a:t>
            </a:r>
            <a:r>
              <a:rPr lang="zh-CN" altLang="en-US" sz="1575"/>
              <a:t>   $ ssh-keygen -t rsa -C "</a:t>
            </a:r>
            <a:r>
              <a:rPr lang="en-US" altLang="zh-CN" sz="1575"/>
              <a:t>lilei</a:t>
            </a:r>
            <a:r>
              <a:rPr lang="zh-CN" altLang="en-US" sz="1575"/>
              <a:t>@example.com"</a:t>
            </a:r>
            <a:endParaRPr lang="zh-CN" altLang="en-US" sz="1575"/>
          </a:p>
          <a:p>
            <a:pPr lvl="1"/>
            <a:r>
              <a:rPr lang="en-US" altLang="zh-CN"/>
              <a:t>       登陆GitHub，打开“Account settings”，</a:t>
            </a:r>
            <a:r>
              <a:rPr lang="zh-CN" altLang="en-US"/>
              <a:t>添加</a:t>
            </a:r>
            <a:r>
              <a:rPr lang="zh-CN" altLang="en-US">
                <a:sym typeface="+mn-ea"/>
              </a:rPr>
              <a:t>SSH Key</a:t>
            </a:r>
            <a:endParaRPr lang="zh-CN" altLang="en-US">
              <a:sym typeface="+mn-ea"/>
            </a:endParaRPr>
          </a:p>
          <a:p>
            <a:pPr lvl="1"/>
            <a:r>
              <a:rPr>
                <a:sym typeface="+mn-ea"/>
              </a:rPr>
              <a:t>       检验是否链接上了github</a:t>
            </a:r>
            <a:endParaRPr>
              <a:sym typeface="+mn-ea"/>
            </a:endParaRPr>
          </a:p>
          <a:p>
            <a:pPr lvl="1"/>
            <a:r>
              <a:rPr>
                <a:sym typeface="+mn-ea"/>
              </a:rPr>
              <a:t>$ ssh git@github.com</a:t>
            </a:r>
            <a:endParaRPr lang="en-US" altLang="zh-CN"/>
          </a:p>
          <a:p>
            <a:endParaRPr lang="en-US" altLang="zh-CN"/>
          </a:p>
          <a:p>
            <a:endParaRPr lang="en-US" altLang="zh-CN"/>
          </a:p>
        </p:txBody>
      </p:sp>
      <p:pic>
        <p:nvPicPr>
          <p:cNvPr id="4" name="图片 3"/>
          <p:cNvPicPr>
            <a:picLocks noChangeAspect="1"/>
          </p:cNvPicPr>
          <p:nvPr/>
        </p:nvPicPr>
        <p:blipFill>
          <a:blip r:embed="rId2"/>
          <a:stretch>
            <a:fillRect/>
          </a:stretch>
        </p:blipFill>
        <p:spPr>
          <a:xfrm>
            <a:off x="5473700" y="405130"/>
            <a:ext cx="6546850" cy="6047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四、远程仓库</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6683375" cy="3811905"/>
          </a:xfrm>
        </p:spPr>
        <p:txBody>
          <a:bodyPr/>
          <a:p>
            <a:r>
              <a:rPr lang="en-US" altLang="zh-CN" sz="1800" b="1"/>
              <a:t>2</a:t>
            </a:r>
            <a:r>
              <a:rPr lang="zh-CN" altLang="en-US" sz="1800" b="1"/>
              <a:t>、添加远程库</a:t>
            </a:r>
            <a:endParaRPr lang="zh-CN" altLang="en-US" sz="1800" b="1"/>
          </a:p>
          <a:p>
            <a:endParaRPr lang="zh-CN" altLang="en-US" sz="1800" b="1">
              <a:sym typeface="+mn-ea"/>
            </a:endParaRPr>
          </a:p>
          <a:p>
            <a:r>
              <a:rPr lang="zh-CN" altLang="en-US" sz="1800" b="1">
                <a:sym typeface="+mn-ea"/>
              </a:rPr>
              <a:t>  </a:t>
            </a:r>
            <a:r>
              <a:rPr lang="zh-CN" altLang="en-US" sz="1800"/>
              <a:t>    登录</a:t>
            </a:r>
            <a:r>
              <a:rPr lang="en-US" altLang="zh-CN" sz="1800"/>
              <a:t>GitHub</a:t>
            </a:r>
            <a:endParaRPr lang="en-US" altLang="zh-CN" sz="1800"/>
          </a:p>
          <a:p>
            <a:r>
              <a:rPr lang="zh-CN" altLang="en-US" sz="1800"/>
              <a:t>      创建New repository</a:t>
            </a:r>
            <a:endParaRPr lang="zh-CN" altLang="en-US" sz="1800"/>
          </a:p>
          <a:p>
            <a:endParaRPr lang="zh-CN" altLang="en-US" sz="1800"/>
          </a:p>
          <a:p>
            <a:r>
              <a:rPr lang="zh-CN" altLang="en-US" sz="1800"/>
              <a:t>      $ git remote add origin git@github.com:</a:t>
            </a:r>
            <a:r>
              <a:rPr lang="en-US" altLang="zh-CN" sz="1800"/>
              <a:t>lilei</a:t>
            </a:r>
            <a:r>
              <a:rPr lang="zh-CN" altLang="en-US" sz="1800"/>
              <a:t>/</a:t>
            </a:r>
            <a:r>
              <a:rPr lang="en-US" altLang="zh-CN" sz="1800"/>
              <a:t>gitex</a:t>
            </a:r>
            <a:r>
              <a:rPr lang="zh-CN" altLang="en-US" sz="1800"/>
              <a:t>.git  关联一个叫</a:t>
            </a:r>
            <a:r>
              <a:rPr lang="en-US" altLang="zh-CN" sz="1800">
                <a:sym typeface="+mn-ea"/>
              </a:rPr>
              <a:t>gitex</a:t>
            </a:r>
            <a:r>
              <a:rPr lang="zh-CN" altLang="en-US" sz="1800">
                <a:sym typeface="+mn-ea"/>
              </a:rPr>
              <a:t>的</a:t>
            </a:r>
            <a:r>
              <a:rPr lang="zh-CN" altLang="en-US" sz="1800"/>
              <a:t>远程库</a:t>
            </a:r>
            <a:endParaRPr lang="zh-CN" altLang="en-US" sz="1800"/>
          </a:p>
          <a:p>
            <a:r>
              <a:rPr lang="en-US" altLang="zh-CN"/>
              <a:t>     </a:t>
            </a:r>
            <a:r>
              <a:rPr lang="zh-CN" altLang="en-US" sz="1800"/>
              <a:t>  $ git push -u origin master   把本地库的所有内容推送到远程库上</a:t>
            </a:r>
            <a:endParaRPr lang="zh-CN" altLang="en-US" sz="1800"/>
          </a:p>
        </p:txBody>
      </p:sp>
      <p:sp>
        <p:nvSpPr>
          <p:cNvPr id="3" name="圆角矩形 2"/>
          <p:cNvSpPr/>
          <p:nvPr/>
        </p:nvSpPr>
        <p:spPr>
          <a:xfrm>
            <a:off x="3789045" y="3328670"/>
            <a:ext cx="1655445" cy="3486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GitHub</a:t>
            </a:r>
            <a:r>
              <a:rPr lang="zh-CN" altLang="en-US"/>
              <a:t>账户名</a:t>
            </a:r>
            <a:endParaRPr lang="zh-CN" altLang="en-US"/>
          </a:p>
        </p:txBody>
      </p:sp>
      <p:sp>
        <p:nvSpPr>
          <p:cNvPr id="4" name="圆角矩形 3"/>
          <p:cNvSpPr/>
          <p:nvPr/>
        </p:nvSpPr>
        <p:spPr>
          <a:xfrm>
            <a:off x="5596255" y="3328670"/>
            <a:ext cx="1655445" cy="3486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t>关联的文件名</a:t>
            </a:r>
            <a:endParaRPr lang="zh-CN"/>
          </a:p>
        </p:txBody>
      </p:sp>
      <p:cxnSp>
        <p:nvCxnSpPr>
          <p:cNvPr id="7" name="直接箭头连接符 6"/>
          <p:cNvCxnSpPr/>
          <p:nvPr/>
        </p:nvCxnSpPr>
        <p:spPr>
          <a:xfrm>
            <a:off x="4986655" y="3677285"/>
            <a:ext cx="374015" cy="305435"/>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911215" y="3677285"/>
            <a:ext cx="369570" cy="305435"/>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a:stretch>
            <a:fillRect/>
          </a:stretch>
        </p:blipFill>
        <p:spPr>
          <a:xfrm>
            <a:off x="6445885" y="720090"/>
            <a:ext cx="5287010" cy="2077085"/>
          </a:xfrm>
          <a:prstGeom prst="rect">
            <a:avLst/>
          </a:prstGeom>
        </p:spPr>
      </p:pic>
      <p:pic>
        <p:nvPicPr>
          <p:cNvPr id="11" name="图片 10"/>
          <p:cNvPicPr>
            <a:picLocks noChangeAspect="1"/>
          </p:cNvPicPr>
          <p:nvPr/>
        </p:nvPicPr>
        <p:blipFill>
          <a:blip r:embed="rId2"/>
          <a:stretch>
            <a:fillRect/>
          </a:stretch>
        </p:blipFill>
        <p:spPr>
          <a:xfrm>
            <a:off x="7809230" y="2797175"/>
            <a:ext cx="3923665" cy="3723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四、远程仓库</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11680"/>
            <a:ext cx="5476875" cy="3281680"/>
          </a:xfrm>
        </p:spPr>
        <p:txBody>
          <a:bodyPr>
            <a:normAutofit lnSpcReduction="20000"/>
          </a:bodyPr>
          <a:p>
            <a:r>
              <a:rPr lang="en-US" altLang="zh-CN" sz="1800" b="1"/>
              <a:t>3</a:t>
            </a:r>
            <a:r>
              <a:rPr lang="zh-CN" altLang="en-US" sz="1800" b="1"/>
              <a:t>、从远程库克隆</a:t>
            </a:r>
            <a:endParaRPr lang="zh-CN" altLang="en-US" sz="1800" b="1"/>
          </a:p>
          <a:p>
            <a:endParaRPr lang="zh-CN" altLang="en-US" sz="1800" b="1">
              <a:sym typeface="+mn-ea"/>
            </a:endParaRPr>
          </a:p>
          <a:p>
            <a:r>
              <a:rPr lang="zh-CN" altLang="en-US" sz="1800" b="1">
                <a:sym typeface="+mn-ea"/>
              </a:rPr>
              <a:t>  </a:t>
            </a:r>
            <a:r>
              <a:rPr lang="zh-CN" altLang="en-US" sz="1800"/>
              <a:t>   获取仓库地址</a:t>
            </a:r>
            <a:endParaRPr lang="en-US" sz="1800"/>
          </a:p>
          <a:p>
            <a:r>
              <a:rPr lang="zh-CN" altLang="en-US" sz="1800" b="1">
                <a:sym typeface="+mn-ea"/>
              </a:rPr>
              <a:t>  </a:t>
            </a:r>
            <a:r>
              <a:rPr lang="zh-CN" altLang="en-US" sz="1800">
                <a:sym typeface="+mn-ea"/>
              </a:rPr>
              <a:t>   </a:t>
            </a:r>
            <a:r>
              <a:rPr lang="en-US" altLang="zh-CN" sz="1800">
                <a:sym typeface="+mn-ea"/>
              </a:rPr>
              <a:t>$ </a:t>
            </a:r>
            <a:r>
              <a:rPr lang="zh-CN" altLang="en-US" sz="1800">
                <a:sym typeface="+mn-ea"/>
              </a:rPr>
              <a:t>git@github.com:</a:t>
            </a:r>
            <a:r>
              <a:rPr lang="en-US" altLang="zh-CN" sz="1800">
                <a:sym typeface="+mn-ea"/>
              </a:rPr>
              <a:t>lilei</a:t>
            </a:r>
            <a:r>
              <a:rPr lang="zh-CN" altLang="en-US" sz="1800">
                <a:sym typeface="+mn-ea"/>
              </a:rPr>
              <a:t>/gitex.git</a:t>
            </a:r>
            <a:endParaRPr lang="zh-CN" altLang="en-US" sz="1800">
              <a:sym typeface="+mn-ea"/>
            </a:endParaRPr>
          </a:p>
          <a:p>
            <a:r>
              <a:rPr lang="zh-CN" altLang="en-US" sz="1800">
                <a:sym typeface="+mn-ea"/>
              </a:rPr>
              <a:t>     </a:t>
            </a:r>
            <a:r>
              <a:rPr lang="en-US" altLang="zh-CN" sz="1800">
                <a:sym typeface="+mn-ea"/>
              </a:rPr>
              <a:t>$ </a:t>
            </a:r>
            <a:r>
              <a:rPr lang="zh-CN" altLang="en-US" sz="1800">
                <a:sym typeface="+mn-ea"/>
              </a:rPr>
              <a:t>git@git.rangedigit.com:platform</a:t>
            </a:r>
            <a:r>
              <a:rPr lang="en-US" altLang="zh-CN" sz="1800">
                <a:sym typeface="+mn-ea"/>
              </a:rPr>
              <a:t>←</a:t>
            </a:r>
            <a:r>
              <a:rPr lang="zh-CN" altLang="en-US" sz="1800">
                <a:sym typeface="+mn-ea"/>
              </a:rPr>
              <a:t>我司项目地址</a:t>
            </a:r>
            <a:endParaRPr lang="zh-CN" altLang="en-US" sz="1800">
              <a:sym typeface="+mn-ea"/>
            </a:endParaRPr>
          </a:p>
          <a:p>
            <a:endParaRPr lang="zh-CN" altLang="en-US" sz="1800"/>
          </a:p>
          <a:p>
            <a:pPr>
              <a:lnSpc>
                <a:spcPct val="110000"/>
              </a:lnSpc>
            </a:pPr>
            <a:r>
              <a:rPr lang="zh-CN" altLang="en-US" sz="1800"/>
              <a:t>     ps：Git支持多种协议，包括https，但通过ssh支持的原生git协议速度最快</a:t>
            </a:r>
            <a:endParaRPr lang="zh-CN" altLang="en-US" sz="1800"/>
          </a:p>
        </p:txBody>
      </p:sp>
      <p:pic>
        <p:nvPicPr>
          <p:cNvPr id="2" name="图片 1"/>
          <p:cNvPicPr>
            <a:picLocks noChangeAspect="1"/>
          </p:cNvPicPr>
          <p:nvPr/>
        </p:nvPicPr>
        <p:blipFill>
          <a:blip r:embed="rId1"/>
          <a:stretch>
            <a:fillRect/>
          </a:stretch>
        </p:blipFill>
        <p:spPr>
          <a:xfrm>
            <a:off x="7064375" y="2299970"/>
            <a:ext cx="4085590" cy="27044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五、分支管理</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en-US" altLang="zh-CN" sz="1800" b="1"/>
              <a:t>1</a:t>
            </a:r>
            <a:r>
              <a:rPr lang="zh-CN" altLang="en-US" sz="1800" b="1"/>
              <a:t>、了解分支</a:t>
            </a:r>
            <a:endParaRPr lang="zh-CN" altLang="en-US" sz="1800" b="1"/>
          </a:p>
          <a:p>
            <a:endParaRPr lang="zh-CN" altLang="en-US" sz="1800" b="1">
              <a:sym typeface="+mn-ea"/>
            </a:endParaRPr>
          </a:p>
          <a:p>
            <a:r>
              <a:rPr lang="zh-CN" altLang="en-US" sz="1800" b="1">
                <a:sym typeface="+mn-ea"/>
              </a:rPr>
              <a:t>  </a:t>
            </a:r>
            <a:r>
              <a:rPr lang="zh-CN" altLang="en-US" sz="1800"/>
              <a:t>    </a:t>
            </a:r>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6883400" y="236855"/>
            <a:ext cx="4890135" cy="6522720"/>
          </a:xfrm>
          <a:prstGeom prst="rect">
            <a:avLst/>
          </a:prstGeom>
        </p:spPr>
      </p:pic>
      <p:sp>
        <p:nvSpPr>
          <p:cNvPr id="7" name="左大括号 6"/>
          <p:cNvSpPr/>
          <p:nvPr/>
        </p:nvSpPr>
        <p:spPr>
          <a:xfrm>
            <a:off x="1252220" y="2799080"/>
            <a:ext cx="231775" cy="280035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圆角矩形 10"/>
          <p:cNvSpPr/>
          <p:nvPr/>
        </p:nvSpPr>
        <p:spPr>
          <a:xfrm>
            <a:off x="1622425" y="2608580"/>
            <a:ext cx="1151890" cy="3702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master</a:t>
            </a:r>
            <a:endParaRPr lang="en-US" altLang="zh-CN"/>
          </a:p>
        </p:txBody>
      </p:sp>
      <p:sp>
        <p:nvSpPr>
          <p:cNvPr id="12" name="圆角矩形 11"/>
          <p:cNvSpPr/>
          <p:nvPr/>
        </p:nvSpPr>
        <p:spPr>
          <a:xfrm>
            <a:off x="1622425" y="4014470"/>
            <a:ext cx="1151890" cy="3702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release</a:t>
            </a:r>
            <a:endParaRPr lang="en-US" altLang="zh-CN"/>
          </a:p>
        </p:txBody>
      </p:sp>
      <p:sp>
        <p:nvSpPr>
          <p:cNvPr id="13" name="圆角矩形 12"/>
          <p:cNvSpPr/>
          <p:nvPr/>
        </p:nvSpPr>
        <p:spPr>
          <a:xfrm>
            <a:off x="1622425" y="3313430"/>
            <a:ext cx="1151890" cy="3702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hoxfix</a:t>
            </a:r>
            <a:endParaRPr lang="en-US" altLang="zh-CN"/>
          </a:p>
        </p:txBody>
      </p:sp>
      <p:sp>
        <p:nvSpPr>
          <p:cNvPr id="14" name="圆角矩形 13"/>
          <p:cNvSpPr/>
          <p:nvPr/>
        </p:nvSpPr>
        <p:spPr>
          <a:xfrm>
            <a:off x="1622425" y="4740275"/>
            <a:ext cx="1151890" cy="3702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develop</a:t>
            </a:r>
            <a:endParaRPr lang="en-US" altLang="zh-CN"/>
          </a:p>
        </p:txBody>
      </p:sp>
      <p:sp>
        <p:nvSpPr>
          <p:cNvPr id="15" name="圆角矩形 14"/>
          <p:cNvSpPr/>
          <p:nvPr/>
        </p:nvSpPr>
        <p:spPr>
          <a:xfrm>
            <a:off x="1622425" y="5394960"/>
            <a:ext cx="1151890" cy="37020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feature</a:t>
            </a:r>
            <a:endParaRPr lang="en-US" altLang="zh-CN"/>
          </a:p>
        </p:txBody>
      </p:sp>
      <p:sp>
        <p:nvSpPr>
          <p:cNvPr id="16" name="文本框 15"/>
          <p:cNvSpPr txBox="1"/>
          <p:nvPr/>
        </p:nvSpPr>
        <p:spPr>
          <a:xfrm>
            <a:off x="3026410" y="2610485"/>
            <a:ext cx="868680" cy="368300"/>
          </a:xfrm>
          <a:prstGeom prst="rect">
            <a:avLst/>
          </a:prstGeom>
          <a:noFill/>
        </p:spPr>
        <p:txBody>
          <a:bodyPr wrap="none" rtlCol="0" anchor="t">
            <a:spAutoFit/>
          </a:bodyPr>
          <a:p>
            <a:r>
              <a:rPr lang="zh-CN" altLang="en-US">
                <a:sym typeface="+mn-ea"/>
              </a:rPr>
              <a:t>主分支</a:t>
            </a:r>
            <a:endParaRPr lang="en-US" altLang="zh-CN">
              <a:sym typeface="+mn-ea"/>
            </a:endParaRPr>
          </a:p>
        </p:txBody>
      </p:sp>
      <p:sp>
        <p:nvSpPr>
          <p:cNvPr id="17" name="文本框 16"/>
          <p:cNvSpPr txBox="1"/>
          <p:nvPr/>
        </p:nvSpPr>
        <p:spPr>
          <a:xfrm>
            <a:off x="3026410" y="3315335"/>
            <a:ext cx="1028700" cy="368300"/>
          </a:xfrm>
          <a:prstGeom prst="rect">
            <a:avLst/>
          </a:prstGeom>
          <a:noFill/>
        </p:spPr>
        <p:txBody>
          <a:bodyPr wrap="none" rtlCol="0" anchor="t">
            <a:spAutoFit/>
          </a:bodyPr>
          <a:p>
            <a:r>
              <a:rPr lang="en-US">
                <a:sym typeface="+mn-ea"/>
              </a:rPr>
              <a:t>bug</a:t>
            </a:r>
            <a:r>
              <a:rPr lang="zh-CN" altLang="en-US">
                <a:sym typeface="+mn-ea"/>
              </a:rPr>
              <a:t>分支</a:t>
            </a:r>
            <a:endParaRPr lang="zh-CN" altLang="en-US">
              <a:sym typeface="+mn-ea"/>
            </a:endParaRPr>
          </a:p>
        </p:txBody>
      </p:sp>
      <p:sp>
        <p:nvSpPr>
          <p:cNvPr id="18" name="文本框 17"/>
          <p:cNvSpPr txBox="1"/>
          <p:nvPr/>
        </p:nvSpPr>
        <p:spPr>
          <a:xfrm>
            <a:off x="3026410" y="4014470"/>
            <a:ext cx="1325880" cy="368300"/>
          </a:xfrm>
          <a:prstGeom prst="rect">
            <a:avLst/>
          </a:prstGeom>
          <a:noFill/>
        </p:spPr>
        <p:txBody>
          <a:bodyPr wrap="none" rtlCol="0" anchor="t">
            <a:spAutoFit/>
          </a:bodyPr>
          <a:p>
            <a:r>
              <a:rPr lang="zh-CN" altLang="en-US">
                <a:sym typeface="+mn-ea"/>
              </a:rPr>
              <a:t>预发布分支</a:t>
            </a:r>
            <a:endParaRPr lang="zh-CN" altLang="en-US">
              <a:sym typeface="+mn-ea"/>
            </a:endParaRPr>
          </a:p>
        </p:txBody>
      </p:sp>
      <p:sp>
        <p:nvSpPr>
          <p:cNvPr id="19" name="文本框 18"/>
          <p:cNvSpPr txBox="1"/>
          <p:nvPr/>
        </p:nvSpPr>
        <p:spPr>
          <a:xfrm>
            <a:off x="3026410" y="4742180"/>
            <a:ext cx="1097280" cy="368300"/>
          </a:xfrm>
          <a:prstGeom prst="rect">
            <a:avLst/>
          </a:prstGeom>
          <a:noFill/>
        </p:spPr>
        <p:txBody>
          <a:bodyPr wrap="none" rtlCol="0" anchor="t">
            <a:spAutoFit/>
          </a:bodyPr>
          <a:p>
            <a:r>
              <a:rPr lang="zh-CN">
                <a:sym typeface="+mn-ea"/>
              </a:rPr>
              <a:t>日常开发</a:t>
            </a:r>
            <a:endParaRPr lang="zh-CN">
              <a:sym typeface="+mn-ea"/>
            </a:endParaRPr>
          </a:p>
        </p:txBody>
      </p:sp>
      <p:sp>
        <p:nvSpPr>
          <p:cNvPr id="20" name="文本框 19"/>
          <p:cNvSpPr txBox="1"/>
          <p:nvPr/>
        </p:nvSpPr>
        <p:spPr>
          <a:xfrm>
            <a:off x="3026410" y="5396865"/>
            <a:ext cx="1097280" cy="368300"/>
          </a:xfrm>
          <a:prstGeom prst="rect">
            <a:avLst/>
          </a:prstGeom>
          <a:noFill/>
        </p:spPr>
        <p:txBody>
          <a:bodyPr wrap="none" rtlCol="0" anchor="t">
            <a:spAutoFit/>
          </a:bodyPr>
          <a:p>
            <a:r>
              <a:rPr lang="zh-CN">
                <a:sym typeface="+mn-ea"/>
              </a:rPr>
              <a:t>功能分支</a:t>
            </a:r>
            <a:endParaRPr lang="zh-CN">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五、分支管理</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1818005"/>
            <a:ext cx="4938395" cy="2468880"/>
          </a:xfrm>
        </p:spPr>
        <p:txBody>
          <a:bodyPr>
            <a:normAutofit lnSpcReduction="20000"/>
          </a:bodyPr>
          <a:p>
            <a:r>
              <a:rPr lang="en-US" altLang="zh-CN" sz="1800" b="1">
                <a:sym typeface="+mn-ea"/>
              </a:rPr>
              <a:t>2</a:t>
            </a:r>
            <a:r>
              <a:rPr lang="zh-CN" altLang="en-US" sz="1800" b="1">
                <a:sym typeface="+mn-ea"/>
              </a:rPr>
              <a:t>、创建与合并分支</a:t>
            </a:r>
            <a:endParaRPr lang="zh-CN" altLang="en-US" sz="1800" b="1"/>
          </a:p>
          <a:p>
            <a:endParaRPr lang="zh-CN" altLang="en-US" sz="1800" b="1">
              <a:sym typeface="+mn-ea"/>
            </a:endParaRPr>
          </a:p>
          <a:p>
            <a:r>
              <a:rPr lang="zh-CN" altLang="en-US" sz="1800" b="1">
                <a:sym typeface="+mn-ea"/>
              </a:rPr>
              <a:t>  </a:t>
            </a:r>
            <a:r>
              <a:rPr lang="zh-CN" altLang="en-US" sz="1800"/>
              <a:t>  </a:t>
            </a:r>
            <a:r>
              <a:rPr lang="en-US" altLang="zh-CN" sz="1800">
                <a:sym typeface="+mn-ea"/>
              </a:rPr>
              <a:t>git checkout -b dev   </a:t>
            </a:r>
            <a:r>
              <a:rPr lang="zh-CN" altLang="en-US" sz="1800">
                <a:sym typeface="+mn-ea"/>
              </a:rPr>
              <a:t>创建</a:t>
            </a:r>
            <a:r>
              <a:rPr lang="en-US" altLang="zh-CN" sz="1800">
                <a:sym typeface="+mn-ea"/>
              </a:rPr>
              <a:t>dev</a:t>
            </a:r>
            <a:r>
              <a:rPr lang="zh-CN" altLang="en-US" sz="1800">
                <a:sym typeface="+mn-ea"/>
              </a:rPr>
              <a:t>分支</a:t>
            </a:r>
            <a:endParaRPr lang="zh-CN" altLang="en-US" sz="1800">
              <a:sym typeface="+mn-ea"/>
            </a:endParaRPr>
          </a:p>
          <a:p>
            <a:r>
              <a:rPr lang="en-US" altLang="zh-CN" sz="1800">
                <a:sym typeface="+mn-ea"/>
              </a:rPr>
              <a:t>    git branch                 </a:t>
            </a:r>
            <a:r>
              <a:rPr sz="1800">
                <a:sym typeface="+mn-ea"/>
              </a:rPr>
              <a:t>查看当前分支</a:t>
            </a:r>
            <a:endParaRPr sz="1800">
              <a:sym typeface="+mn-ea"/>
            </a:endParaRPr>
          </a:p>
          <a:p>
            <a:r>
              <a:rPr lang="en-US" altLang="zh-CN" sz="1800">
                <a:sym typeface="+mn-ea"/>
              </a:rPr>
              <a:t>    git merge dev           </a:t>
            </a:r>
            <a:r>
              <a:rPr lang="zh-CN" altLang="en-US" sz="1800">
                <a:sym typeface="+mn-ea"/>
              </a:rPr>
              <a:t>合并某分支到当前分支</a:t>
            </a:r>
            <a:endParaRPr lang="zh-CN" altLang="en-US" sz="1800">
              <a:sym typeface="+mn-ea"/>
            </a:endParaRPr>
          </a:p>
          <a:p>
            <a:r>
              <a:rPr lang="en-US" altLang="zh-CN" sz="1800">
                <a:sym typeface="+mn-ea"/>
              </a:rPr>
              <a:t>    git branch -d dev      </a:t>
            </a:r>
            <a:r>
              <a:rPr lang="zh-CN" altLang="en-US" sz="1800">
                <a:sym typeface="+mn-ea"/>
              </a:rPr>
              <a:t>删除</a:t>
            </a:r>
            <a:r>
              <a:rPr lang="en-US" altLang="zh-CN" sz="1800">
                <a:sym typeface="+mn-ea"/>
              </a:rPr>
              <a:t>dev</a:t>
            </a:r>
            <a:r>
              <a:rPr lang="zh-CN" altLang="en-US" sz="1800">
                <a:sym typeface="+mn-ea"/>
              </a:rPr>
              <a:t>分支</a:t>
            </a:r>
            <a:endParaRPr lang="zh-CN" altLang="en-US" sz="1800"/>
          </a:p>
          <a:p>
            <a:r>
              <a:rPr lang="en-US" altLang="zh-CN" sz="1800">
                <a:sym typeface="+mn-ea"/>
              </a:rPr>
              <a:t>    git branch -D dev </a:t>
            </a:r>
            <a:endParaRPr lang="zh-CN" altLang="en-US" sz="1800"/>
          </a:p>
        </p:txBody>
      </p:sp>
      <p:pic>
        <p:nvPicPr>
          <p:cNvPr id="3" name="图片 2"/>
          <p:cNvPicPr>
            <a:picLocks noChangeAspect="1"/>
          </p:cNvPicPr>
          <p:nvPr/>
        </p:nvPicPr>
        <p:blipFill>
          <a:blip r:embed="rId1"/>
          <a:stretch>
            <a:fillRect/>
          </a:stretch>
        </p:blipFill>
        <p:spPr>
          <a:xfrm>
            <a:off x="480060" y="4369435"/>
            <a:ext cx="2503805" cy="1257300"/>
          </a:xfrm>
          <a:prstGeom prst="rect">
            <a:avLst/>
          </a:prstGeom>
        </p:spPr>
      </p:pic>
      <p:pic>
        <p:nvPicPr>
          <p:cNvPr id="6" name="图片 5"/>
          <p:cNvPicPr>
            <a:picLocks noChangeAspect="1"/>
          </p:cNvPicPr>
          <p:nvPr/>
        </p:nvPicPr>
        <p:blipFill>
          <a:blip r:embed="rId2"/>
          <a:stretch>
            <a:fillRect/>
          </a:stretch>
        </p:blipFill>
        <p:spPr>
          <a:xfrm>
            <a:off x="3457575" y="4727575"/>
            <a:ext cx="2874645" cy="1825625"/>
          </a:xfrm>
          <a:prstGeom prst="rect">
            <a:avLst/>
          </a:prstGeom>
        </p:spPr>
      </p:pic>
      <p:pic>
        <p:nvPicPr>
          <p:cNvPr id="7" name="图片 6"/>
          <p:cNvPicPr>
            <a:picLocks noChangeAspect="1"/>
          </p:cNvPicPr>
          <p:nvPr/>
        </p:nvPicPr>
        <p:blipFill>
          <a:blip r:embed="rId3"/>
          <a:stretch>
            <a:fillRect/>
          </a:stretch>
        </p:blipFill>
        <p:spPr>
          <a:xfrm>
            <a:off x="7459980" y="384175"/>
            <a:ext cx="3802380" cy="1794510"/>
          </a:xfrm>
          <a:prstGeom prst="rect">
            <a:avLst/>
          </a:prstGeom>
        </p:spPr>
      </p:pic>
      <p:pic>
        <p:nvPicPr>
          <p:cNvPr id="9" name="图片 8"/>
          <p:cNvPicPr>
            <a:picLocks noChangeAspect="1"/>
          </p:cNvPicPr>
          <p:nvPr/>
        </p:nvPicPr>
        <p:blipFill>
          <a:blip r:embed="rId4"/>
          <a:stretch>
            <a:fillRect/>
          </a:stretch>
        </p:blipFill>
        <p:spPr>
          <a:xfrm>
            <a:off x="7459980" y="2533015"/>
            <a:ext cx="4028440" cy="2114550"/>
          </a:xfrm>
          <a:prstGeom prst="rect">
            <a:avLst/>
          </a:prstGeom>
        </p:spPr>
      </p:pic>
      <p:pic>
        <p:nvPicPr>
          <p:cNvPr id="10" name="图片 9"/>
          <p:cNvPicPr>
            <a:picLocks noChangeAspect="1"/>
          </p:cNvPicPr>
          <p:nvPr/>
        </p:nvPicPr>
        <p:blipFill>
          <a:blip r:embed="rId5"/>
          <a:stretch>
            <a:fillRect/>
          </a:stretch>
        </p:blipFill>
        <p:spPr>
          <a:xfrm>
            <a:off x="7459980" y="4883150"/>
            <a:ext cx="4028440" cy="1514475"/>
          </a:xfrm>
          <a:prstGeom prst="rect">
            <a:avLst/>
          </a:prstGeom>
        </p:spPr>
      </p:pic>
      <p:sp>
        <p:nvSpPr>
          <p:cNvPr id="11" name="椭圆 10"/>
          <p:cNvSpPr/>
          <p:nvPr/>
        </p:nvSpPr>
        <p:spPr>
          <a:xfrm>
            <a:off x="946150" y="4471670"/>
            <a:ext cx="547370" cy="537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800" b="1"/>
              <a:t>1</a:t>
            </a:r>
            <a:endParaRPr lang="en-US" altLang="zh-CN" sz="2800" b="1"/>
          </a:p>
        </p:txBody>
      </p:sp>
      <p:sp>
        <p:nvSpPr>
          <p:cNvPr id="12" name="椭圆 11"/>
          <p:cNvSpPr/>
          <p:nvPr/>
        </p:nvSpPr>
        <p:spPr>
          <a:xfrm>
            <a:off x="3982085" y="4471670"/>
            <a:ext cx="547370" cy="537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800" b="1"/>
              <a:t>2</a:t>
            </a:r>
            <a:endParaRPr lang="en-US" altLang="zh-CN" sz="2800" b="1"/>
          </a:p>
        </p:txBody>
      </p:sp>
      <p:sp>
        <p:nvSpPr>
          <p:cNvPr id="14" name="椭圆 13"/>
          <p:cNvSpPr/>
          <p:nvPr/>
        </p:nvSpPr>
        <p:spPr>
          <a:xfrm>
            <a:off x="7849870" y="1408430"/>
            <a:ext cx="547370" cy="537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800" b="1"/>
              <a:t>3</a:t>
            </a:r>
            <a:endParaRPr lang="en-US" altLang="zh-CN" sz="2800" b="1"/>
          </a:p>
        </p:txBody>
      </p:sp>
      <p:sp>
        <p:nvSpPr>
          <p:cNvPr id="15" name="椭圆 14"/>
          <p:cNvSpPr/>
          <p:nvPr/>
        </p:nvSpPr>
        <p:spPr>
          <a:xfrm>
            <a:off x="7849870" y="2918460"/>
            <a:ext cx="547370" cy="537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800" b="1"/>
              <a:t>4</a:t>
            </a:r>
            <a:endParaRPr lang="en-US" altLang="zh-CN" sz="2800" b="1"/>
          </a:p>
        </p:txBody>
      </p:sp>
      <p:sp>
        <p:nvSpPr>
          <p:cNvPr id="16" name="椭圆 15"/>
          <p:cNvSpPr/>
          <p:nvPr/>
        </p:nvSpPr>
        <p:spPr>
          <a:xfrm>
            <a:off x="7849870" y="5234940"/>
            <a:ext cx="547370" cy="537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800" b="1"/>
              <a:t>5</a:t>
            </a:r>
            <a:endParaRPr lang="en-US" altLang="zh-CN" sz="2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23495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五、分支管理</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1322705"/>
            <a:ext cx="5476875" cy="4971415"/>
          </a:xfrm>
        </p:spPr>
        <p:txBody>
          <a:bodyPr>
            <a:normAutofit lnSpcReduction="10000"/>
          </a:bodyPr>
          <a:p>
            <a:r>
              <a:rPr lang="en-US" altLang="zh-CN" sz="1800" b="1"/>
              <a:t>3</a:t>
            </a:r>
            <a:r>
              <a:rPr lang="zh-CN" altLang="en-US" sz="1800" b="1"/>
              <a:t>、解决冲突</a:t>
            </a:r>
            <a:endParaRPr lang="zh-CN" altLang="en-US" sz="1800" b="1">
              <a:sym typeface="+mn-ea"/>
            </a:endParaRPr>
          </a:p>
          <a:p>
            <a:r>
              <a:rPr lang="zh-CN" altLang="en-US" sz="1800" b="1">
                <a:sym typeface="+mn-ea"/>
              </a:rPr>
              <a:t>  </a:t>
            </a:r>
            <a:r>
              <a:rPr lang="zh-CN" altLang="en-US" sz="1800"/>
              <a:t>   $ git merge feature1</a:t>
            </a:r>
            <a:endParaRPr lang="zh-CN" altLang="en-US" sz="1800"/>
          </a:p>
          <a:p>
            <a:pPr lvl="1"/>
            <a:endParaRPr lang="zh-CN" altLang="en-US" sz="1575">
              <a:solidFill>
                <a:schemeClr val="tx1"/>
              </a:solidFill>
            </a:endParaRPr>
          </a:p>
          <a:p>
            <a:endParaRPr lang="zh-CN" altLang="en-US" sz="1800"/>
          </a:p>
          <a:p>
            <a:pPr>
              <a:lnSpc>
                <a:spcPct val="110000"/>
              </a:lnSpc>
            </a:pPr>
            <a:r>
              <a:rPr lang="zh-CN" altLang="en-US" sz="1800"/>
              <a:t>    </a:t>
            </a:r>
            <a:endParaRPr lang="zh-CN" altLang="en-US" sz="1800"/>
          </a:p>
          <a:p>
            <a:pPr>
              <a:lnSpc>
                <a:spcPct val="110000"/>
              </a:lnSpc>
            </a:pPr>
            <a:endParaRPr lang="zh-CN" altLang="en-US" sz="1800"/>
          </a:p>
          <a:p>
            <a:pPr>
              <a:lnSpc>
                <a:spcPct val="110000"/>
              </a:lnSpc>
            </a:pPr>
            <a:r>
              <a:rPr lang="en-US" altLang="zh-CN" sz="1800">
                <a:sym typeface="+mn-ea"/>
              </a:rPr>
              <a:t>     </a:t>
            </a:r>
            <a:r>
              <a:rPr lang="zh-CN" altLang="en-US" sz="1800">
                <a:sym typeface="+mn-ea"/>
              </a:rPr>
              <a:t>查看</a:t>
            </a:r>
            <a:r>
              <a:rPr lang="en-US" altLang="zh-CN" sz="1800">
                <a:sym typeface="+mn-ea"/>
              </a:rPr>
              <a:t>readme</a:t>
            </a:r>
            <a:r>
              <a:rPr lang="zh-CN" altLang="en-US" sz="1800">
                <a:sym typeface="+mn-ea"/>
              </a:rPr>
              <a:t>内容</a:t>
            </a:r>
            <a:endParaRPr lang="zh-CN" altLang="en-US" sz="1800">
              <a:sym typeface="+mn-ea"/>
            </a:endParaRPr>
          </a:p>
          <a:p>
            <a:pPr>
              <a:lnSpc>
                <a:spcPct val="110000"/>
              </a:lnSpc>
            </a:pPr>
            <a:endParaRPr lang="zh-CN" altLang="en-US" sz="1800"/>
          </a:p>
          <a:p>
            <a:pPr>
              <a:lnSpc>
                <a:spcPct val="110000"/>
              </a:lnSpc>
            </a:pPr>
            <a:r>
              <a:rPr lang="zh-CN" altLang="en-US" sz="1800"/>
              <a:t> </a:t>
            </a:r>
            <a:endParaRPr lang="zh-CN" altLang="en-US" sz="1800"/>
          </a:p>
          <a:p>
            <a:pPr>
              <a:lnSpc>
                <a:spcPct val="110000"/>
              </a:lnSpc>
            </a:pPr>
            <a:endParaRPr lang="zh-CN" altLang="en-US" sz="1800"/>
          </a:p>
          <a:p>
            <a:pPr>
              <a:lnSpc>
                <a:spcPct val="110000"/>
              </a:lnSpc>
            </a:pPr>
            <a:endParaRPr lang="zh-CN" altLang="en-US" sz="1800"/>
          </a:p>
          <a:p>
            <a:pPr>
              <a:lnSpc>
                <a:spcPct val="110000"/>
              </a:lnSpc>
            </a:pPr>
            <a:r>
              <a:rPr lang="zh-CN" altLang="en-US" sz="1800"/>
              <a:t>    $ git log --graph --pretty=oneline --abbrev-commit   查看分支的合并情况</a:t>
            </a:r>
            <a:endParaRPr lang="zh-CN" altLang="en-US" sz="1800"/>
          </a:p>
        </p:txBody>
      </p:sp>
      <p:pic>
        <p:nvPicPr>
          <p:cNvPr id="3" name="图片 2"/>
          <p:cNvPicPr>
            <a:picLocks noChangeAspect="1"/>
          </p:cNvPicPr>
          <p:nvPr/>
        </p:nvPicPr>
        <p:blipFill>
          <a:blip r:embed="rId1"/>
          <a:stretch>
            <a:fillRect/>
          </a:stretch>
        </p:blipFill>
        <p:spPr>
          <a:xfrm>
            <a:off x="6998970" y="594995"/>
            <a:ext cx="4047490" cy="2590165"/>
          </a:xfrm>
          <a:prstGeom prst="rect">
            <a:avLst/>
          </a:prstGeom>
        </p:spPr>
      </p:pic>
      <p:pic>
        <p:nvPicPr>
          <p:cNvPr id="6" name="图片 5"/>
          <p:cNvPicPr>
            <a:picLocks noChangeAspect="1"/>
          </p:cNvPicPr>
          <p:nvPr/>
        </p:nvPicPr>
        <p:blipFill>
          <a:blip r:embed="rId2"/>
          <a:stretch>
            <a:fillRect/>
          </a:stretch>
        </p:blipFill>
        <p:spPr>
          <a:xfrm>
            <a:off x="6758305" y="3877310"/>
            <a:ext cx="5247640" cy="2590165"/>
          </a:xfrm>
          <a:prstGeom prst="rect">
            <a:avLst/>
          </a:prstGeom>
        </p:spPr>
      </p:pic>
      <p:sp>
        <p:nvSpPr>
          <p:cNvPr id="11" name="椭圆 10"/>
          <p:cNvSpPr/>
          <p:nvPr/>
        </p:nvSpPr>
        <p:spPr>
          <a:xfrm>
            <a:off x="7465695" y="915670"/>
            <a:ext cx="547370" cy="537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800" b="1"/>
              <a:t>1</a:t>
            </a:r>
            <a:endParaRPr lang="en-US" altLang="zh-CN" sz="2800" b="1"/>
          </a:p>
        </p:txBody>
      </p:sp>
      <p:sp>
        <p:nvSpPr>
          <p:cNvPr id="7" name="椭圆 6"/>
          <p:cNvSpPr/>
          <p:nvPr/>
        </p:nvSpPr>
        <p:spPr>
          <a:xfrm>
            <a:off x="7465695" y="3877310"/>
            <a:ext cx="547370" cy="537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800" b="1"/>
              <a:t>2</a:t>
            </a:r>
            <a:endParaRPr lang="en-US" altLang="zh-CN" sz="2800" b="1"/>
          </a:p>
        </p:txBody>
      </p:sp>
      <p:sp>
        <p:nvSpPr>
          <p:cNvPr id="9" name="圆角矩形 8"/>
          <p:cNvSpPr/>
          <p:nvPr/>
        </p:nvSpPr>
        <p:spPr>
          <a:xfrm>
            <a:off x="1508125" y="2094230"/>
            <a:ext cx="4808855" cy="109093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p>
            <a:pPr lvl="1" algn="l"/>
            <a:r>
              <a:rPr lang="zh-CN" altLang="en-US" sz="1400">
                <a:solidFill>
                  <a:schemeClr val="tx1"/>
                </a:solidFill>
                <a:sym typeface="+mn-ea"/>
              </a:rPr>
              <a:t>Auto-merging readme.txt</a:t>
            </a:r>
            <a:endParaRPr lang="zh-CN" altLang="en-US" sz="1400">
              <a:solidFill>
                <a:schemeClr val="tx1"/>
              </a:solidFill>
              <a:sym typeface="+mn-ea"/>
            </a:endParaRPr>
          </a:p>
          <a:p>
            <a:pPr lvl="1" algn="l"/>
            <a:r>
              <a:rPr lang="zh-CN" altLang="en-US" sz="1400">
                <a:solidFill>
                  <a:schemeClr val="tx1"/>
                </a:solidFill>
                <a:sym typeface="+mn-ea"/>
              </a:rPr>
              <a:t>CONFLICT (content): Merge conflict in readme.txt</a:t>
            </a:r>
            <a:endParaRPr lang="zh-CN" altLang="en-US" sz="1400">
              <a:solidFill>
                <a:schemeClr val="tx1"/>
              </a:solidFill>
              <a:sym typeface="+mn-ea"/>
            </a:endParaRPr>
          </a:p>
          <a:p>
            <a:pPr lvl="1" algn="l"/>
            <a:r>
              <a:rPr lang="zh-CN" altLang="en-US" sz="1400">
                <a:solidFill>
                  <a:schemeClr val="tx1"/>
                </a:solidFill>
                <a:sym typeface="+mn-ea"/>
              </a:rPr>
              <a:t>Automatic merge failed; fix conflicts and then commit the result.</a:t>
            </a:r>
            <a:endParaRPr lang="zh-CN" altLang="en-US" sz="1400">
              <a:solidFill>
                <a:schemeClr val="tx1"/>
              </a:solidFill>
              <a:sym typeface="+mn-ea"/>
            </a:endParaRPr>
          </a:p>
        </p:txBody>
      </p:sp>
      <p:sp>
        <p:nvSpPr>
          <p:cNvPr id="10" name="圆角矩形 9"/>
          <p:cNvSpPr/>
          <p:nvPr/>
        </p:nvSpPr>
        <p:spPr>
          <a:xfrm>
            <a:off x="1508125" y="3813810"/>
            <a:ext cx="4808855" cy="109093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p>
            <a:pPr lvl="1" algn="l"/>
            <a:r>
              <a:rPr lang="zh-CN" altLang="en-US" sz="1400">
                <a:solidFill>
                  <a:schemeClr val="tx1"/>
                </a:solidFill>
                <a:sym typeface="+mn-ea"/>
              </a:rPr>
              <a:t>&lt;&lt;&lt;&lt;&lt;&lt;&lt; HEAD</a:t>
            </a:r>
            <a:endParaRPr lang="zh-CN" altLang="en-US" sz="1400">
              <a:solidFill>
                <a:schemeClr val="tx1"/>
              </a:solidFill>
              <a:sym typeface="+mn-ea"/>
            </a:endParaRPr>
          </a:p>
          <a:p>
            <a:pPr lvl="1" algn="l"/>
            <a:r>
              <a:rPr lang="zh-CN" altLang="en-US" sz="1400">
                <a:solidFill>
                  <a:schemeClr val="tx1"/>
                </a:solidFill>
                <a:sym typeface="+mn-ea"/>
              </a:rPr>
              <a:t>我是master分支上的修改</a:t>
            </a:r>
            <a:endParaRPr lang="zh-CN" altLang="en-US" sz="1400">
              <a:solidFill>
                <a:schemeClr val="tx1"/>
              </a:solidFill>
              <a:sym typeface="+mn-ea"/>
            </a:endParaRPr>
          </a:p>
          <a:p>
            <a:pPr lvl="1" algn="l"/>
            <a:r>
              <a:rPr lang="zh-CN" altLang="en-US" sz="1400">
                <a:solidFill>
                  <a:schemeClr val="tx1"/>
                </a:solidFill>
                <a:sym typeface="+mn-ea"/>
              </a:rPr>
              <a:t>=======</a:t>
            </a:r>
            <a:endParaRPr lang="zh-CN" altLang="en-US" sz="1400">
              <a:solidFill>
                <a:schemeClr val="tx1"/>
              </a:solidFill>
              <a:sym typeface="+mn-ea"/>
            </a:endParaRPr>
          </a:p>
          <a:p>
            <a:pPr lvl="1" algn="l"/>
            <a:r>
              <a:rPr lang="zh-CN" altLang="en-US" sz="1400">
                <a:solidFill>
                  <a:schemeClr val="tx1"/>
                </a:solidFill>
                <a:sym typeface="+mn-ea"/>
              </a:rPr>
              <a:t>我是</a:t>
            </a:r>
            <a:r>
              <a:rPr lang="zh-CN" altLang="en-US" sz="1400">
                <a:sym typeface="+mn-ea"/>
              </a:rPr>
              <a:t>feature1</a:t>
            </a:r>
            <a:r>
              <a:rPr lang="zh-CN" altLang="en-US" sz="1400">
                <a:solidFill>
                  <a:schemeClr val="tx1"/>
                </a:solidFill>
                <a:sym typeface="+mn-ea"/>
              </a:rPr>
              <a:t>分支上的修改</a:t>
            </a:r>
            <a:endParaRPr lang="zh-CN" altLang="en-US" sz="1400">
              <a:solidFill>
                <a:schemeClr val="tx1"/>
              </a:solidFill>
              <a:sym typeface="+mn-ea"/>
            </a:endParaRPr>
          </a:p>
          <a:p>
            <a:pPr lvl="1" algn="l"/>
            <a:r>
              <a:rPr lang="zh-CN" altLang="en-US" sz="1400">
                <a:solidFill>
                  <a:schemeClr val="tx1"/>
                </a:solidFill>
                <a:sym typeface="+mn-ea"/>
              </a:rPr>
              <a:t>&gt;&gt;&gt;&gt;&gt;&gt;&gt; dev</a:t>
            </a:r>
            <a:endParaRPr lang="zh-CN" altLang="en-US" sz="1400">
              <a:solidFill>
                <a:schemeClr val="tx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5615" y="386080"/>
            <a:ext cx="3690620" cy="365760"/>
          </a:xfrm>
          <a:prstGeom prst="rect">
            <a:avLst/>
          </a:prstGeom>
          <a:noFill/>
        </p:spPr>
        <p:txBody>
          <a:bodyPr wrap="square" rtlCol="0" anchor="t">
            <a:spAutoFit/>
          </a:bodyPr>
          <a:p>
            <a:r>
              <a:rPr lang="en-US" altLang="zh-CN"/>
              <a:t>git checkout -b dev  </a:t>
            </a:r>
            <a:r>
              <a:rPr lang="zh-CN" altLang="en-US"/>
              <a:t>创建</a:t>
            </a:r>
            <a:r>
              <a:rPr lang="en-US" altLang="zh-CN"/>
              <a:t>dev</a:t>
            </a:r>
            <a:r>
              <a:rPr lang="zh-CN" altLang="en-US"/>
              <a:t>分支</a:t>
            </a:r>
            <a:endParaRPr lang="zh-CN" altLang="en-US"/>
          </a:p>
        </p:txBody>
      </p:sp>
      <p:sp>
        <p:nvSpPr>
          <p:cNvPr id="4" name="文本框 3"/>
          <p:cNvSpPr txBox="1"/>
          <p:nvPr/>
        </p:nvSpPr>
        <p:spPr>
          <a:xfrm>
            <a:off x="939800" y="1873250"/>
            <a:ext cx="3690620" cy="365760"/>
          </a:xfrm>
          <a:prstGeom prst="rect">
            <a:avLst/>
          </a:prstGeom>
          <a:noFill/>
        </p:spPr>
        <p:txBody>
          <a:bodyPr wrap="square" rtlCol="0" anchor="t">
            <a:spAutoFit/>
          </a:bodyPr>
          <a:p>
            <a:r>
              <a:rPr lang="en-US" altLang="zh-CN"/>
              <a:t>git branch -d dev  </a:t>
            </a:r>
            <a:r>
              <a:rPr lang="zh-CN" altLang="en-US"/>
              <a:t>删除</a:t>
            </a:r>
            <a:r>
              <a:rPr lang="en-US" altLang="zh-CN"/>
              <a:t>dev</a:t>
            </a:r>
            <a:r>
              <a:rPr lang="zh-CN" altLang="en-US"/>
              <a:t>分支</a:t>
            </a:r>
            <a:endParaRPr lang="zh-CN" altLang="en-US"/>
          </a:p>
        </p:txBody>
      </p:sp>
      <p:sp>
        <p:nvSpPr>
          <p:cNvPr id="5" name="文本框 4"/>
          <p:cNvSpPr txBox="1"/>
          <p:nvPr/>
        </p:nvSpPr>
        <p:spPr>
          <a:xfrm>
            <a:off x="475615" y="987425"/>
            <a:ext cx="4154805" cy="365760"/>
          </a:xfrm>
          <a:prstGeom prst="rect">
            <a:avLst/>
          </a:prstGeom>
          <a:noFill/>
        </p:spPr>
        <p:txBody>
          <a:bodyPr wrap="square" rtlCol="0" anchor="t">
            <a:spAutoFit/>
          </a:bodyPr>
          <a:p>
            <a:r>
              <a:rPr lang="en-US" altLang="zh-CN"/>
              <a:t>git branch master  </a:t>
            </a:r>
            <a:r>
              <a:rPr lang="zh-CN"/>
              <a:t>切换到</a:t>
            </a:r>
            <a:r>
              <a:rPr lang="en-US" altLang="zh-CN"/>
              <a:t>master</a:t>
            </a:r>
            <a:r>
              <a:rPr lang="zh-CN" altLang="en-US"/>
              <a:t>分支</a:t>
            </a:r>
            <a:endParaRPr lang="zh-CN" altLang="en-US"/>
          </a:p>
        </p:txBody>
      </p:sp>
      <p:sp>
        <p:nvSpPr>
          <p:cNvPr id="6" name="文本框 5"/>
          <p:cNvSpPr txBox="1"/>
          <p:nvPr/>
        </p:nvSpPr>
        <p:spPr>
          <a:xfrm>
            <a:off x="475615" y="1442085"/>
            <a:ext cx="8736330" cy="365760"/>
          </a:xfrm>
          <a:prstGeom prst="rect">
            <a:avLst/>
          </a:prstGeom>
          <a:noFill/>
        </p:spPr>
        <p:txBody>
          <a:bodyPr wrap="square" rtlCol="0" anchor="t">
            <a:spAutoFit/>
          </a:bodyPr>
          <a:p>
            <a:r>
              <a:rPr lang="en-US" altLang="zh-CN"/>
              <a:t>git merge dev  </a:t>
            </a:r>
            <a:r>
              <a:rPr lang="zh-CN" altLang="en-US"/>
              <a:t>合并某分支到当前分支（把</a:t>
            </a:r>
            <a:r>
              <a:rPr lang="en-US" altLang="zh-CN"/>
              <a:t>dev</a:t>
            </a:r>
            <a:r>
              <a:rPr lang="zh-CN" altLang="en-US"/>
              <a:t>分支上的改动合并到</a:t>
            </a:r>
            <a:r>
              <a:rPr lang="en-US" altLang="zh-CN"/>
              <a:t>master</a:t>
            </a:r>
            <a:r>
              <a:rPr lang="zh-CN" altLang="en-US"/>
              <a:t>分支上）</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977900" y="635000"/>
            <a:ext cx="2580640" cy="365760"/>
          </a:xfrm>
          <a:prstGeom prst="rect">
            <a:avLst/>
          </a:prstGeom>
          <a:noFill/>
        </p:spPr>
        <p:txBody>
          <a:bodyPr wrap="square" rtlCol="0" anchor="t">
            <a:spAutoFit/>
          </a:bodyPr>
          <a:p>
            <a:r>
              <a:rPr lang="zh-CN" altLang="en-US"/>
              <a:t>分支策略</a:t>
            </a:r>
            <a:endParaRPr lang="zh-CN" altLang="en-US"/>
          </a:p>
        </p:txBody>
      </p:sp>
      <p:sp>
        <p:nvSpPr>
          <p:cNvPr id="9" name="文本框 8"/>
          <p:cNvSpPr txBox="1"/>
          <p:nvPr/>
        </p:nvSpPr>
        <p:spPr>
          <a:xfrm>
            <a:off x="977900" y="1206500"/>
            <a:ext cx="7614285" cy="2834640"/>
          </a:xfrm>
          <a:prstGeom prst="rect">
            <a:avLst/>
          </a:prstGeom>
          <a:noFill/>
        </p:spPr>
        <p:txBody>
          <a:bodyPr wrap="square" rtlCol="0" anchor="t">
            <a:spAutoFit/>
          </a:bodyPr>
          <a:p>
            <a:r>
              <a:rPr lang="zh-CN" altLang="en-US"/>
              <a:t>在实际开发中，我们应该按照几个基本原则进行分支管理：</a:t>
            </a:r>
            <a:endParaRPr lang="zh-CN" altLang="en-US"/>
          </a:p>
          <a:p>
            <a:r>
              <a:rPr lang="zh-CN" altLang="en-US"/>
              <a:t>首先，master分支应该是非常稳定的，也就是仅用来发布新版本，平时不能在上面干活；</a:t>
            </a:r>
            <a:endParaRPr lang="zh-CN" altLang="en-US"/>
          </a:p>
          <a:p>
            <a:r>
              <a:rPr lang="zh-CN" altLang="en-US"/>
              <a:t>那在哪干活呢？干活都在dev分支上，也就是说，dev分支是不稳定的，到某个时候，比如1.0版本发布时，再把dev分支合并到master上，在master分支发布1.0版本；</a:t>
            </a:r>
            <a:endParaRPr lang="zh-CN" altLang="en-US"/>
          </a:p>
          <a:p>
            <a:pPr algn="l"/>
            <a:r>
              <a:rPr lang="zh-CN" altLang="en-US"/>
              <a:t>你和你的小伙伴们每个人都在dev分支上干活，每个人都有自己的分支，时不时地往dev分支上合并就可以了。</a:t>
            </a:r>
            <a:endParaRPr lang="zh-CN" altLang="en-US"/>
          </a:p>
          <a:p>
            <a:r>
              <a:rPr lang="zh-CN" altLang="en-US"/>
              <a:t>所以，团队合作的分支看起来就像这样：</a:t>
            </a:r>
            <a:endParaRPr lang="zh-CN" altLang="en-US"/>
          </a:p>
          <a:p>
            <a:endParaRPr lang="zh-CN" altLang="en-US"/>
          </a:p>
        </p:txBody>
      </p:sp>
      <p:pic>
        <p:nvPicPr>
          <p:cNvPr id="10" name="图片 9"/>
          <p:cNvPicPr>
            <a:picLocks noChangeAspect="1"/>
          </p:cNvPicPr>
          <p:nvPr/>
        </p:nvPicPr>
        <p:blipFill>
          <a:blip r:embed="rId1"/>
          <a:stretch>
            <a:fillRect/>
          </a:stretch>
        </p:blipFill>
        <p:spPr>
          <a:xfrm>
            <a:off x="1235075" y="4041140"/>
            <a:ext cx="4742815" cy="119062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410" y="541020"/>
            <a:ext cx="4019550" cy="2011680"/>
          </a:xfrm>
          <a:prstGeom prst="rect">
            <a:avLst/>
          </a:prstGeom>
          <a:noFill/>
        </p:spPr>
        <p:txBody>
          <a:bodyPr wrap="square" rtlCol="0" anchor="t">
            <a:spAutoFit/>
          </a:bodyPr>
          <a:p>
            <a:r>
              <a:rPr lang="zh-CN" altLang="en-US"/>
              <a:t>默认情况下，Git执行"快进式合并"（fast-farward merge），会直接将Master分支指向Develop分支。使用--no-ff参数后，会执行正常合并，在Master分支上生成一个新节点。为了保证版本演进的清晰，我们希望采用这种做法。</a:t>
            </a:r>
            <a:endParaRPr lang="zh-CN" altLang="en-US"/>
          </a:p>
        </p:txBody>
      </p:sp>
      <p:pic>
        <p:nvPicPr>
          <p:cNvPr id="4" name="图片 3"/>
          <p:cNvPicPr>
            <a:picLocks noChangeAspect="1"/>
          </p:cNvPicPr>
          <p:nvPr/>
        </p:nvPicPr>
        <p:blipFill>
          <a:blip r:embed="rId1"/>
          <a:stretch>
            <a:fillRect/>
          </a:stretch>
        </p:blipFill>
        <p:spPr>
          <a:xfrm>
            <a:off x="5024755" y="602615"/>
            <a:ext cx="4761865" cy="5771515"/>
          </a:xfrm>
          <a:prstGeom prst="rect">
            <a:avLst/>
          </a:prstGeom>
        </p:spPr>
      </p:pic>
      <p:pic>
        <p:nvPicPr>
          <p:cNvPr id="5" name="图片 4"/>
          <p:cNvPicPr>
            <a:picLocks noChangeAspect="1"/>
          </p:cNvPicPr>
          <p:nvPr/>
        </p:nvPicPr>
        <p:blipFill>
          <a:blip r:embed="rId2"/>
          <a:stretch>
            <a:fillRect/>
          </a:stretch>
        </p:blipFill>
        <p:spPr>
          <a:xfrm>
            <a:off x="9786620" y="541020"/>
            <a:ext cx="1918970" cy="5572125"/>
          </a:xfrm>
          <a:prstGeom prst="rect">
            <a:avLst/>
          </a:prstGeom>
        </p:spPr>
      </p:pic>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7035" y="529590"/>
            <a:ext cx="10215880" cy="3657600"/>
          </a:xfrm>
          <a:prstGeom prst="rect">
            <a:avLst/>
          </a:prstGeom>
          <a:noFill/>
        </p:spPr>
        <p:txBody>
          <a:bodyPr wrap="square" rtlCol="0" anchor="t">
            <a:spAutoFit/>
          </a:bodyPr>
          <a:p>
            <a:r>
              <a:rPr lang="zh-CN" altLang="en-US"/>
              <a:t>Git的基础</a:t>
            </a:r>
            <a:endParaRPr lang="zh-CN" altLang="en-US"/>
          </a:p>
          <a:p>
            <a:endParaRPr lang="zh-CN" altLang="en-US"/>
          </a:p>
          <a:p>
            <a:r>
              <a:rPr lang="zh-CN" altLang="en-US"/>
              <a:t>让Git以彩色显示</a:t>
            </a:r>
            <a:endParaRPr lang="zh-CN" altLang="en-US"/>
          </a:p>
          <a:p>
            <a:r>
              <a:rPr lang="zh-CN" altLang="en-US"/>
              <a:t>$ git config --global color.ui auto</a:t>
            </a:r>
            <a:endParaRPr lang="zh-CN" altLang="en-US"/>
          </a:p>
          <a:p>
            <a:endParaRPr lang="zh-CN" altLang="en-US"/>
          </a:p>
          <a:p>
            <a:r>
              <a:rPr lang="zh-CN" altLang="en-US"/>
              <a:t>为Git命令设定别名</a:t>
            </a:r>
            <a:endParaRPr lang="zh-CN" altLang="en-US"/>
          </a:p>
          <a:p>
            <a:r>
              <a:rPr lang="zh-CN" altLang="en-US"/>
              <a:t>$ git config --global alias.co checkout</a:t>
            </a:r>
            <a:endParaRPr lang="zh-CN" altLang="en-US"/>
          </a:p>
          <a:p>
            <a:endParaRPr lang="zh-CN" altLang="en-US"/>
          </a:p>
          <a:p>
            <a:r>
              <a:rPr lang="zh-CN" altLang="en-US"/>
              <a:t>如果在Windows使用命令行 (Git Bash), 含非ASCII字符的文件名会显示为 "\346\226\260\350\246..."。若设定如下，就可以让含非ASCII字符的文件名正确显示了。</a:t>
            </a:r>
            <a:endParaRPr lang="zh-CN" altLang="en-US"/>
          </a:p>
          <a:p>
            <a:r>
              <a:rPr lang="zh-CN" altLang="en-US"/>
              <a:t>$ git config --global core.quotepath off</a:t>
            </a:r>
            <a:endParaRPr lang="zh-CN" altLang="en-US"/>
          </a:p>
          <a:p>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28675" y="549910"/>
            <a:ext cx="5109210" cy="1188720"/>
          </a:xfrm>
          <a:prstGeom prst="rect">
            <a:avLst/>
          </a:prstGeom>
          <a:noFill/>
        </p:spPr>
        <p:txBody>
          <a:bodyPr wrap="square" rtlCol="0" anchor="t">
            <a:spAutoFit/>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GIT</a:t>
            </a:r>
            <a:r>
              <a:rPr lang="zh-CN" altLang="en-US">
                <a:ln w="12700">
                  <a:solidFill>
                    <a:schemeClr val="accent5"/>
                  </a:solidFill>
                  <a:prstDash val="solid"/>
                </a:ln>
                <a:pattFill prst="ltDnDiag">
                  <a:fgClr>
                    <a:schemeClr val="accent5">
                      <a:lumMod val="60000"/>
                      <a:lumOff val="40000"/>
                    </a:schemeClr>
                  </a:fgClr>
                  <a:bgClr>
                    <a:schemeClr val="bg1"/>
                  </a:bgClr>
                </a:pattFill>
                <a:effectLst/>
              </a:rPr>
              <a:t>是什么？</a:t>
            </a:r>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a:p>
            <a:endParaRPr lang="zh-CN" altLang="en-US"/>
          </a:p>
          <a:p>
            <a:r>
              <a:rPr lang="zh-CN" altLang="en-US"/>
              <a:t>    Git是一款免费、开源 的</a:t>
            </a:r>
            <a:endParaRPr lang="zh-CN" altLang="en-US"/>
          </a:p>
          <a:p>
            <a:endParaRPr lang="zh-CN" altLang="en-US"/>
          </a:p>
        </p:txBody>
      </p:sp>
      <p:sp>
        <p:nvSpPr>
          <p:cNvPr id="2" name="圆角矩形 1"/>
          <p:cNvSpPr/>
          <p:nvPr/>
        </p:nvSpPr>
        <p:spPr>
          <a:xfrm>
            <a:off x="4208780" y="1132840"/>
            <a:ext cx="1502410" cy="3092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3" name="文本框 2"/>
          <p:cNvSpPr txBox="1"/>
          <p:nvPr/>
        </p:nvSpPr>
        <p:spPr>
          <a:xfrm>
            <a:off x="4189730" y="1113790"/>
            <a:ext cx="1626870" cy="365760"/>
          </a:xfrm>
          <a:prstGeom prst="rect">
            <a:avLst/>
          </a:prstGeom>
          <a:noFill/>
        </p:spPr>
        <p:txBody>
          <a:bodyPr wrap="square" rtlCol="0">
            <a:spAutoFit/>
          </a:bodyPr>
          <a:p>
            <a:r>
              <a:rPr lang="zh-CN" altLang="en-US">
                <a:sym typeface="+mn-ea"/>
              </a:rPr>
              <a:t>版本控制系统</a:t>
            </a:r>
            <a:endParaRPr lang="zh-CN" altLang="en-US"/>
          </a:p>
        </p:txBody>
      </p:sp>
      <p:sp>
        <p:nvSpPr>
          <p:cNvPr id="6" name="圆角矩形 5"/>
          <p:cNvSpPr/>
          <p:nvPr/>
        </p:nvSpPr>
        <p:spPr>
          <a:xfrm>
            <a:off x="3335020" y="1132840"/>
            <a:ext cx="825500" cy="3092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7" name="文本框 6"/>
          <p:cNvSpPr txBox="1"/>
          <p:nvPr/>
        </p:nvSpPr>
        <p:spPr>
          <a:xfrm>
            <a:off x="3297555" y="1112520"/>
            <a:ext cx="911225" cy="365760"/>
          </a:xfrm>
          <a:prstGeom prst="rect">
            <a:avLst/>
          </a:prstGeom>
          <a:noFill/>
        </p:spPr>
        <p:txBody>
          <a:bodyPr wrap="square" rtlCol="0">
            <a:spAutoFit/>
          </a:bodyPr>
          <a:p>
            <a:r>
              <a:rPr lang="zh-CN" altLang="en-US">
                <a:sym typeface="+mn-ea"/>
              </a:rPr>
              <a:t>分布式</a:t>
            </a:r>
            <a:endParaRPr lang="zh-CN" altLang="en-US"/>
          </a:p>
        </p:txBody>
      </p:sp>
      <p:pic>
        <p:nvPicPr>
          <p:cNvPr id="9" name="图片 8"/>
          <p:cNvPicPr>
            <a:picLocks noChangeAspect="1"/>
          </p:cNvPicPr>
          <p:nvPr/>
        </p:nvPicPr>
        <p:blipFill>
          <a:blip r:embed="rId1"/>
          <a:stretch>
            <a:fillRect/>
          </a:stretch>
        </p:blipFill>
        <p:spPr>
          <a:xfrm>
            <a:off x="7148830" y="549910"/>
            <a:ext cx="3441065" cy="2487930"/>
          </a:xfrm>
          <a:prstGeom prst="rect">
            <a:avLst/>
          </a:prstGeom>
        </p:spPr>
      </p:pic>
      <p:pic>
        <p:nvPicPr>
          <p:cNvPr id="10" name="图片 9"/>
          <p:cNvPicPr>
            <a:picLocks noChangeAspect="1"/>
          </p:cNvPicPr>
          <p:nvPr/>
        </p:nvPicPr>
        <p:blipFill>
          <a:blip r:embed="rId2"/>
          <a:stretch>
            <a:fillRect/>
          </a:stretch>
        </p:blipFill>
        <p:spPr>
          <a:xfrm>
            <a:off x="7341870" y="3536315"/>
            <a:ext cx="3248025" cy="2792095"/>
          </a:xfrm>
          <a:prstGeom prst="rect">
            <a:avLst/>
          </a:prstGeom>
        </p:spPr>
      </p:pic>
      <p:sp>
        <p:nvSpPr>
          <p:cNvPr id="15" name="文本框 14"/>
          <p:cNvSpPr txBox="1"/>
          <p:nvPr/>
        </p:nvSpPr>
        <p:spPr>
          <a:xfrm>
            <a:off x="10788015" y="4749165"/>
            <a:ext cx="868680" cy="365760"/>
          </a:xfrm>
          <a:prstGeom prst="rect">
            <a:avLst/>
          </a:prstGeom>
          <a:noFill/>
        </p:spPr>
        <p:txBody>
          <a:bodyPr wrap="none" rtlCol="0" anchor="t">
            <a:spAutoFit/>
          </a:bodyPr>
          <a:p>
            <a:r>
              <a:rPr lang="zh-CN" altLang="en-US">
                <a:sym typeface="+mn-ea"/>
              </a:rPr>
              <a:t>分布式</a:t>
            </a:r>
            <a:endParaRPr lang="zh-CN" altLang="en-US"/>
          </a:p>
        </p:txBody>
      </p:sp>
      <p:sp>
        <p:nvSpPr>
          <p:cNvPr id="16" name="文本框 15"/>
          <p:cNvSpPr txBox="1"/>
          <p:nvPr/>
        </p:nvSpPr>
        <p:spPr>
          <a:xfrm>
            <a:off x="10861675" y="1895475"/>
            <a:ext cx="868680" cy="365760"/>
          </a:xfrm>
          <a:prstGeom prst="rect">
            <a:avLst/>
          </a:prstGeom>
          <a:noFill/>
        </p:spPr>
        <p:txBody>
          <a:bodyPr wrap="none" rtlCol="0" anchor="t">
            <a:spAutoFit/>
          </a:bodyPr>
          <a:p>
            <a:r>
              <a:rPr lang="zh-CN" altLang="en-US">
                <a:sym typeface="+mn-ea"/>
              </a:rPr>
              <a:t>集中式</a:t>
            </a:r>
            <a:endParaRPr lang="zh-CN" altLang="en-US"/>
          </a:p>
        </p:txBody>
      </p:sp>
      <p:pic>
        <p:nvPicPr>
          <p:cNvPr id="20" name="图片 19"/>
          <p:cNvPicPr>
            <a:picLocks noChangeAspect="1"/>
          </p:cNvPicPr>
          <p:nvPr/>
        </p:nvPicPr>
        <p:blipFill>
          <a:blip r:embed="rId3"/>
          <a:stretch>
            <a:fillRect/>
          </a:stretch>
        </p:blipFill>
        <p:spPr>
          <a:xfrm>
            <a:off x="1136650" y="2428240"/>
            <a:ext cx="1853565" cy="3733165"/>
          </a:xfrm>
          <a:prstGeom prst="rect">
            <a:avLst/>
          </a:prstGeom>
        </p:spPr>
      </p:pic>
      <p:sp>
        <p:nvSpPr>
          <p:cNvPr id="21" name="文本框 20"/>
          <p:cNvSpPr txBox="1"/>
          <p:nvPr/>
        </p:nvSpPr>
        <p:spPr>
          <a:xfrm>
            <a:off x="828675" y="1895475"/>
            <a:ext cx="2468880" cy="365760"/>
          </a:xfrm>
          <a:prstGeom prst="rect">
            <a:avLst/>
          </a:prstGeom>
          <a:noFill/>
        </p:spPr>
        <p:txBody>
          <a:bodyPr wrap="square" rtlCol="0" anchor="t">
            <a:spAutoFit/>
          </a:bodyPr>
          <a:p>
            <a:r>
              <a:rPr lang="zh-CN">
                <a:ln w="12700">
                  <a:solidFill>
                    <a:schemeClr val="accent5"/>
                  </a:solidFill>
                  <a:prstDash val="solid"/>
                </a:ln>
                <a:pattFill prst="ltDnDiag">
                  <a:fgClr>
                    <a:schemeClr val="accent5">
                      <a:lumMod val="60000"/>
                      <a:lumOff val="40000"/>
                    </a:schemeClr>
                  </a:fgClr>
                  <a:bgClr>
                    <a:schemeClr val="bg1"/>
                  </a:bgClr>
                </a:pattFill>
                <a:effectLst/>
                <a:sym typeface="+mn-ea"/>
              </a:rPr>
              <a:t>什么是版本控制系统</a:t>
            </a:r>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a:t>
            </a:r>
            <a:endPar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pic>
        <p:nvPicPr>
          <p:cNvPr id="22" name="图片 21"/>
          <p:cNvPicPr>
            <a:picLocks noChangeAspect="1"/>
          </p:cNvPicPr>
          <p:nvPr/>
        </p:nvPicPr>
        <p:blipFill>
          <a:blip r:embed="rId4"/>
          <a:stretch>
            <a:fillRect/>
          </a:stretch>
        </p:blipFill>
        <p:spPr>
          <a:xfrm>
            <a:off x="3335020" y="3232785"/>
            <a:ext cx="3625215" cy="16116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290" y="620395"/>
            <a:ext cx="7842250" cy="640080"/>
          </a:xfrm>
          <a:prstGeom prst="rect">
            <a:avLst/>
          </a:prstGeom>
          <a:noFill/>
        </p:spPr>
        <p:txBody>
          <a:bodyPr wrap="square" rtlCol="0" anchor="t">
            <a:spAutoFit/>
          </a:bodyPr>
          <a:p>
            <a:r>
              <a:rPr lang="zh-CN" altLang="en-US"/>
              <a:t>git log --pretty=oneline --abbrev-commit</a:t>
            </a:r>
            <a:endParaRPr lang="zh-CN" altLang="en-US"/>
          </a:p>
          <a:p>
            <a:r>
              <a:rPr lang="zh-CN" altLang="en-US"/>
              <a:t>git log --graph --pretty=oneline --abbrev-commit 查看分支合并情况</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377305" y="1295400"/>
            <a:ext cx="5447665" cy="3523615"/>
          </a:xfrm>
          <a:prstGeom prst="rect">
            <a:avLst/>
          </a:prstGeom>
        </p:spPr>
      </p:pic>
      <p:sp>
        <p:nvSpPr>
          <p:cNvPr id="3" name="文本框 2"/>
          <p:cNvSpPr txBox="1"/>
          <p:nvPr/>
        </p:nvSpPr>
        <p:spPr>
          <a:xfrm>
            <a:off x="775970" y="741045"/>
            <a:ext cx="4350385" cy="2560320"/>
          </a:xfrm>
          <a:prstGeom prst="rect">
            <a:avLst/>
          </a:prstGeom>
          <a:noFill/>
        </p:spPr>
        <p:txBody>
          <a:bodyPr wrap="square" rtlCol="0" anchor="t">
            <a:spAutoFit/>
          </a:bodyPr>
          <a:p>
            <a:r>
              <a:rPr lang="zh-CN" altLang="en-US"/>
              <a:t>主分支有两种：master分支和develop分支</a:t>
            </a:r>
            <a:endParaRPr lang="zh-CN" altLang="en-US"/>
          </a:p>
          <a:p>
            <a:endParaRPr lang="zh-CN" altLang="en-US"/>
          </a:p>
          <a:p>
            <a:r>
              <a:rPr lang="zh-CN" altLang="en-US"/>
              <a:t>master</a:t>
            </a:r>
            <a:endParaRPr lang="zh-CN" altLang="en-US"/>
          </a:p>
          <a:p>
            <a:r>
              <a:rPr lang="zh-CN" altLang="en-US"/>
              <a:t>master分支只负责管理发布的状态。在提交时使用标签记录发布版本号。</a:t>
            </a:r>
            <a:endParaRPr lang="zh-CN" altLang="en-US"/>
          </a:p>
          <a:p>
            <a:r>
              <a:rPr lang="zh-CN" altLang="en-US"/>
              <a:t>develop</a:t>
            </a:r>
            <a:endParaRPr lang="zh-CN" altLang="en-US"/>
          </a:p>
          <a:p>
            <a:r>
              <a:rPr lang="zh-CN" altLang="en-US"/>
              <a:t>develop分支是针对发布的日常开发分支。刚才我们已经讲解过有合并分支的功用。</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3750" y="3872230"/>
            <a:ext cx="5208270" cy="365760"/>
          </a:xfrm>
          <a:prstGeom prst="rect">
            <a:avLst/>
          </a:prstGeom>
          <a:noFill/>
        </p:spPr>
        <p:txBody>
          <a:bodyPr wrap="square" rtlCol="0" anchor="t">
            <a:spAutoFit/>
          </a:bodyPr>
          <a:p>
            <a:r>
              <a:rPr lang="en-US" altLang="zh-CN"/>
              <a:t>2</a:t>
            </a:r>
            <a:r>
              <a:rPr lang="zh-CN" altLang="en-US"/>
              <a:t>、用reset删除提交。</a:t>
            </a:r>
            <a:r>
              <a:rPr lang="zh-CN" altLang="en-US">
                <a:sym typeface="+mn-ea"/>
              </a:rPr>
              <a:t>git reset --hard HEAD~~</a:t>
            </a:r>
            <a:endParaRPr lang="zh-CN" altLang="en-US"/>
          </a:p>
        </p:txBody>
      </p:sp>
      <p:pic>
        <p:nvPicPr>
          <p:cNvPr id="3" name="图片 2"/>
          <p:cNvPicPr>
            <a:picLocks noChangeAspect="1"/>
          </p:cNvPicPr>
          <p:nvPr/>
        </p:nvPicPr>
        <p:blipFill>
          <a:blip r:embed="rId1"/>
          <a:stretch>
            <a:fillRect/>
          </a:stretch>
        </p:blipFill>
        <p:spPr>
          <a:xfrm>
            <a:off x="793750" y="909955"/>
            <a:ext cx="4828540" cy="2466975"/>
          </a:xfrm>
          <a:prstGeom prst="rect">
            <a:avLst/>
          </a:prstGeom>
        </p:spPr>
      </p:pic>
      <p:sp>
        <p:nvSpPr>
          <p:cNvPr id="4" name="文本框 3"/>
          <p:cNvSpPr txBox="1"/>
          <p:nvPr/>
        </p:nvSpPr>
        <p:spPr>
          <a:xfrm>
            <a:off x="793750" y="401955"/>
            <a:ext cx="5996305" cy="365760"/>
          </a:xfrm>
          <a:prstGeom prst="rect">
            <a:avLst/>
          </a:prstGeom>
          <a:noFill/>
        </p:spPr>
        <p:txBody>
          <a:bodyPr wrap="square" rtlCol="0" anchor="t">
            <a:spAutoFit/>
          </a:bodyPr>
          <a:p>
            <a:r>
              <a:rPr lang="en-US" altLang="zh-CN"/>
              <a:t>1</a:t>
            </a:r>
            <a:r>
              <a:rPr lang="zh-CN" altLang="en-US"/>
              <a:t>、我们将用revert命令来取消「添加pull的讲解」提交。</a:t>
            </a:r>
            <a:endParaRPr lang="zh-CN" altLang="en-US"/>
          </a:p>
        </p:txBody>
      </p:sp>
      <p:sp>
        <p:nvSpPr>
          <p:cNvPr id="6" name="文本框 5"/>
          <p:cNvSpPr txBox="1"/>
          <p:nvPr/>
        </p:nvSpPr>
        <p:spPr>
          <a:xfrm>
            <a:off x="793750" y="4979035"/>
            <a:ext cx="7385050" cy="640080"/>
          </a:xfrm>
          <a:prstGeom prst="rect">
            <a:avLst/>
          </a:prstGeom>
          <a:noFill/>
        </p:spPr>
        <p:txBody>
          <a:bodyPr wrap="none" rtlCol="0" anchor="t">
            <a:spAutoFit/>
          </a:bodyPr>
          <a:p>
            <a:pPr algn="l"/>
            <a:r>
              <a:rPr lang="en-US" altLang="zh-CN">
                <a:sym typeface="+mn-ea"/>
              </a:rPr>
              <a:t>3</a:t>
            </a:r>
            <a:r>
              <a:rPr lang="zh-CN" altLang="en-US">
                <a:sym typeface="+mn-ea"/>
              </a:rPr>
              <a:t>、</a:t>
            </a:r>
            <a:r>
              <a:rPr lang="zh-CN" altLang="en-US"/>
              <a:t>Reset错误的时候，在ORIG_HEAD上reset 就可以还原到reset前的状态</a:t>
            </a:r>
            <a:endParaRPr lang="zh-CN" altLang="en-US"/>
          </a:p>
          <a:p>
            <a:pPr algn="l"/>
            <a:r>
              <a:rPr lang="en-US" altLang="zh-CN"/>
              <a:t>	git reset --hard ORIG_HEAD</a:t>
            </a:r>
            <a:endParaRPr lang="en-US" altLang="zh-CN"/>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9405" y="577850"/>
            <a:ext cx="2540000" cy="365760"/>
          </a:xfrm>
          <a:prstGeom prst="rect">
            <a:avLst/>
          </a:prstGeom>
          <a:noFill/>
        </p:spPr>
        <p:txBody>
          <a:bodyPr wrap="square" rtlCol="0" anchor="t">
            <a:spAutoFit/>
          </a:bodyPr>
          <a:p>
            <a:r>
              <a:rPr lang="zh-CN" altLang="en-US"/>
              <a:t>$ git commit --amend</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0130" y="779145"/>
            <a:ext cx="5173345" cy="2560320"/>
          </a:xfrm>
          <a:prstGeom prst="rect">
            <a:avLst/>
          </a:prstGeom>
          <a:noFill/>
        </p:spPr>
        <p:txBody>
          <a:bodyPr wrap="square" rtlCol="0" anchor="t">
            <a:spAutoFit/>
          </a:bodyPr>
          <a:p>
            <a:r>
              <a:rPr lang="zh-CN" altLang="en-US"/>
              <a:t>Git管理中文件的三种状态</a:t>
            </a:r>
            <a:endParaRPr lang="zh-CN" altLang="en-US"/>
          </a:p>
          <a:p>
            <a:r>
              <a:rPr lang="zh-CN" altLang="en-US"/>
              <a:t>         对于任何一个文件，在Git内部都只有三种状态：已修改，已暂存和已提交。</a:t>
            </a:r>
            <a:endParaRPr lang="zh-CN" altLang="en-US"/>
          </a:p>
          <a:p>
            <a:r>
              <a:rPr lang="zh-CN" altLang="en-US"/>
              <a:t>         已修改 表示修改了某个文件，但还没有提交保存；</a:t>
            </a:r>
            <a:endParaRPr lang="zh-CN" altLang="en-US"/>
          </a:p>
          <a:p>
            <a:r>
              <a:rPr lang="zh-CN" altLang="en-US"/>
              <a:t>         已暂存 表示把已修改的文件放在下次提交时要保存的清单中了；</a:t>
            </a:r>
            <a:endParaRPr lang="zh-CN" altLang="en-US"/>
          </a:p>
          <a:p>
            <a:r>
              <a:rPr lang="zh-CN" altLang="en-US"/>
              <a:t>         已提交 表示该文件已经被安全的保存在本地数据库中了。</a:t>
            </a:r>
            <a:endParaRPr lang="zh-CN" altLang="en-US"/>
          </a:p>
        </p:txBody>
      </p:sp>
      <p:sp>
        <p:nvSpPr>
          <p:cNvPr id="3" name="文本框 2"/>
          <p:cNvSpPr txBox="1"/>
          <p:nvPr/>
        </p:nvSpPr>
        <p:spPr>
          <a:xfrm>
            <a:off x="905510" y="3979545"/>
            <a:ext cx="10550525" cy="1188720"/>
          </a:xfrm>
          <a:prstGeom prst="rect">
            <a:avLst/>
          </a:prstGeom>
          <a:noFill/>
        </p:spPr>
        <p:txBody>
          <a:bodyPr wrap="square" rtlCol="0" anchor="t">
            <a:spAutoFit/>
          </a:bodyPr>
          <a:p>
            <a:r>
              <a:rPr lang="zh-CN" altLang="en-US"/>
              <a:t> Git在管理项目时，文件流转的三个工作区域是：本地仓库(即工作目录，也就是项目的源文件)-&gt;暂存区域-&gt;Git的工作目录。因此，基本的Git工作流程如下：  在本地的工作目录修改某些文件；然后对修改后的文件进行快照，保存到暂存区域；最后提交更新，将保存在暂存区域中的文件快照永久转存到Git的工作目录中。</a:t>
            </a:r>
            <a:endParaRPr lang="zh-CN" altLang="en-US"/>
          </a:p>
        </p:txBody>
      </p:sp>
      <p:sp>
        <p:nvSpPr>
          <p:cNvPr id="4" name="流程图: 终止 3"/>
          <p:cNvSpPr/>
          <p:nvPr/>
        </p:nvSpPr>
        <p:spPr>
          <a:xfrm>
            <a:off x="7149465" y="772795"/>
            <a:ext cx="1186180" cy="39814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5" name="流程图: 终止 4"/>
          <p:cNvSpPr/>
          <p:nvPr/>
        </p:nvSpPr>
        <p:spPr>
          <a:xfrm>
            <a:off x="8712200" y="779145"/>
            <a:ext cx="1186180" cy="398145"/>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流程图: 终止 5"/>
          <p:cNvSpPr/>
          <p:nvPr/>
        </p:nvSpPr>
        <p:spPr>
          <a:xfrm>
            <a:off x="10187305" y="779145"/>
            <a:ext cx="1186180" cy="3981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7338695" y="795655"/>
            <a:ext cx="868680" cy="365760"/>
          </a:xfrm>
          <a:prstGeom prst="rect">
            <a:avLst/>
          </a:prstGeom>
          <a:noFill/>
        </p:spPr>
        <p:txBody>
          <a:bodyPr wrap="none" rtlCol="0">
            <a:spAutoFit/>
          </a:bodyPr>
          <a:p>
            <a:r>
              <a:rPr lang="zh-CN" altLang="en-US"/>
              <a:t>工作区</a:t>
            </a:r>
            <a:endParaRPr lang="zh-CN" altLang="en-US"/>
          </a:p>
        </p:txBody>
      </p:sp>
      <p:sp>
        <p:nvSpPr>
          <p:cNvPr id="10" name="文本框 9"/>
          <p:cNvSpPr txBox="1"/>
          <p:nvPr/>
        </p:nvSpPr>
        <p:spPr>
          <a:xfrm>
            <a:off x="8875395" y="811530"/>
            <a:ext cx="1148715" cy="365760"/>
          </a:xfrm>
          <a:prstGeom prst="rect">
            <a:avLst/>
          </a:prstGeom>
          <a:noFill/>
        </p:spPr>
        <p:txBody>
          <a:bodyPr wrap="square" rtlCol="0">
            <a:spAutoFit/>
          </a:bodyPr>
          <a:p>
            <a:r>
              <a:rPr lang="zh-CN" altLang="en-US"/>
              <a:t>暂存区</a:t>
            </a:r>
            <a:endParaRPr lang="zh-CN" altLang="en-US"/>
          </a:p>
        </p:txBody>
      </p:sp>
      <p:sp>
        <p:nvSpPr>
          <p:cNvPr id="11" name="文本框 10"/>
          <p:cNvSpPr txBox="1"/>
          <p:nvPr/>
        </p:nvSpPr>
        <p:spPr>
          <a:xfrm>
            <a:off x="10359390" y="795655"/>
            <a:ext cx="1096645" cy="365760"/>
          </a:xfrm>
          <a:prstGeom prst="rect">
            <a:avLst/>
          </a:prstGeom>
          <a:noFill/>
        </p:spPr>
        <p:txBody>
          <a:bodyPr wrap="square" rtlCol="0">
            <a:spAutoFit/>
          </a:bodyPr>
          <a:p>
            <a:r>
              <a:rPr lang="zh-CN" altLang="en-US"/>
              <a:t>版本库</a:t>
            </a:r>
            <a:endParaRPr lang="zh-CN" altLang="en-US"/>
          </a:p>
        </p:txBody>
      </p:sp>
      <p:cxnSp>
        <p:nvCxnSpPr>
          <p:cNvPr id="12" name="直接连接符 11"/>
          <p:cNvCxnSpPr/>
          <p:nvPr/>
        </p:nvCxnSpPr>
        <p:spPr>
          <a:xfrm>
            <a:off x="7742555" y="117094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305290" y="117729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48975" y="117094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右箭头 15"/>
          <p:cNvSpPr/>
          <p:nvPr/>
        </p:nvSpPr>
        <p:spPr>
          <a:xfrm>
            <a:off x="7743190" y="1390650"/>
            <a:ext cx="1562735" cy="5708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7" name="右箭头 16"/>
          <p:cNvSpPr/>
          <p:nvPr/>
        </p:nvSpPr>
        <p:spPr>
          <a:xfrm>
            <a:off x="9305290" y="1961515"/>
            <a:ext cx="1544320" cy="57086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8" name="文本框 17"/>
          <p:cNvSpPr txBox="1"/>
          <p:nvPr/>
        </p:nvSpPr>
        <p:spPr>
          <a:xfrm>
            <a:off x="8005445" y="1490980"/>
            <a:ext cx="1228090" cy="365760"/>
          </a:xfrm>
          <a:prstGeom prst="rect">
            <a:avLst/>
          </a:prstGeom>
          <a:noFill/>
        </p:spPr>
        <p:txBody>
          <a:bodyPr wrap="square" rtlCol="0">
            <a:spAutoFit/>
          </a:bodyPr>
          <a:p>
            <a:r>
              <a:rPr lang="en-US" altLang="zh-CN"/>
              <a:t>git add</a:t>
            </a:r>
            <a:endParaRPr lang="en-US" altLang="zh-CN"/>
          </a:p>
        </p:txBody>
      </p:sp>
      <p:sp>
        <p:nvSpPr>
          <p:cNvPr id="19" name="文本框 18"/>
          <p:cNvSpPr txBox="1"/>
          <p:nvPr/>
        </p:nvSpPr>
        <p:spPr>
          <a:xfrm>
            <a:off x="9363075" y="2061210"/>
            <a:ext cx="1290320" cy="365760"/>
          </a:xfrm>
          <a:prstGeom prst="rect">
            <a:avLst/>
          </a:prstGeom>
          <a:noFill/>
        </p:spPr>
        <p:txBody>
          <a:bodyPr wrap="square" rtlCol="0">
            <a:spAutoFit/>
          </a:bodyPr>
          <a:p>
            <a:r>
              <a:rPr lang="en-US" altLang="zh-CN"/>
              <a:t>git commit</a:t>
            </a:r>
            <a:endParaRPr lang="en-US" altLang="zh-CN"/>
          </a:p>
        </p:txBody>
      </p:sp>
      <p:sp>
        <p:nvSpPr>
          <p:cNvPr id="22" name="右箭头 21"/>
          <p:cNvSpPr/>
          <p:nvPr/>
        </p:nvSpPr>
        <p:spPr>
          <a:xfrm rot="10800000">
            <a:off x="7751445" y="2687955"/>
            <a:ext cx="3107055" cy="57086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3" name="文本框 22"/>
          <p:cNvSpPr txBox="1"/>
          <p:nvPr/>
        </p:nvSpPr>
        <p:spPr>
          <a:xfrm>
            <a:off x="8291195" y="2790190"/>
            <a:ext cx="2317115" cy="365760"/>
          </a:xfrm>
          <a:prstGeom prst="rect">
            <a:avLst/>
          </a:prstGeom>
          <a:noFill/>
        </p:spPr>
        <p:txBody>
          <a:bodyPr wrap="square" rtlCol="0">
            <a:spAutoFit/>
          </a:bodyPr>
          <a:p>
            <a:r>
              <a:rPr lang="en-US" altLang="zh-CN"/>
              <a:t>checkout the project</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5750"/>
            <a:ext cx="5415280" cy="5852160"/>
          </a:xfrm>
          <a:prstGeom prst="rect">
            <a:avLst/>
          </a:prstGeom>
          <a:noFill/>
        </p:spPr>
        <p:txBody>
          <a:bodyPr wrap="square" rtlCol="0" anchor="t">
            <a:spAutoFit/>
          </a:bodyPr>
          <a:p>
            <a:r>
              <a:rPr lang="zh-CN" altLang="en-US"/>
              <a:t>本地仓库如何关联远程仓库</a:t>
            </a:r>
            <a:endParaRPr lang="zh-CN" altLang="en-US"/>
          </a:p>
          <a:p>
            <a:r>
              <a:rPr lang="zh-CN" altLang="en-US"/>
              <a:t>1、安装git</a:t>
            </a:r>
            <a:endParaRPr lang="zh-CN" altLang="en-US"/>
          </a:p>
          <a:p>
            <a:endParaRPr lang="zh-CN" altLang="en-US"/>
          </a:p>
          <a:p>
            <a:r>
              <a:rPr lang="zh-CN" altLang="en-US"/>
              <a:t>2、配置本机的git</a:t>
            </a:r>
            <a:endParaRPr lang="zh-CN" altLang="en-US"/>
          </a:p>
          <a:p>
            <a:r>
              <a:rPr lang="zh-CN" altLang="en-US"/>
              <a:t>$ git config --global user.name "</a:t>
            </a:r>
            <a:r>
              <a:rPr lang="en-US" altLang="zh-CN"/>
              <a:t>username</a:t>
            </a:r>
            <a:r>
              <a:rPr lang="zh-CN" altLang="en-US"/>
              <a:t>"</a:t>
            </a:r>
            <a:endParaRPr lang="zh-CN" altLang="en-US"/>
          </a:p>
          <a:p>
            <a:r>
              <a:rPr lang="zh-CN" altLang="en-US"/>
              <a:t>$ git config --global user.email </a:t>
            </a:r>
            <a:r>
              <a:rPr lang="en-US" altLang="zh-CN">
                <a:sym typeface="+mn-ea"/>
              </a:rPr>
              <a:t>username</a:t>
            </a:r>
            <a:r>
              <a:rPr lang="zh-CN" altLang="en-US"/>
              <a:t>@</a:t>
            </a:r>
            <a:r>
              <a:rPr lang="zh-CN" altLang="en-US">
                <a:sym typeface="+mn-ea"/>
              </a:rPr>
              <a:t>efgh</a:t>
            </a:r>
            <a:r>
              <a:rPr lang="zh-CN" altLang="en-US"/>
              <a:t>.com</a:t>
            </a:r>
            <a:endParaRPr lang="zh-CN" altLang="en-US"/>
          </a:p>
          <a:p>
            <a:endParaRPr lang="zh-CN" altLang="en-US"/>
          </a:p>
          <a:p>
            <a:r>
              <a:rPr lang="zh-CN" altLang="en-US"/>
              <a:t>3、生成密钥</a:t>
            </a:r>
            <a:endParaRPr lang="zh-CN" altLang="en-US"/>
          </a:p>
          <a:p>
            <a:r>
              <a:rPr lang="zh-CN" altLang="en-US"/>
              <a:t>$ ssh-keygen -t rsa -C "</a:t>
            </a:r>
            <a:r>
              <a:rPr lang="en-US" altLang="zh-CN">
                <a:sym typeface="+mn-ea"/>
              </a:rPr>
              <a:t>username</a:t>
            </a:r>
            <a:r>
              <a:rPr lang="zh-CN" altLang="en-US"/>
              <a:t>@efgh.com" //邮箱同上</a:t>
            </a:r>
            <a:endParaRPr lang="zh-CN" altLang="en-US"/>
          </a:p>
          <a:p>
            <a:endParaRPr lang="zh-CN" altLang="en-US"/>
          </a:p>
          <a:p>
            <a:r>
              <a:t>4、提交密钥</a:t>
            </a:r>
          </a:p>
          <a:p>
            <a:r>
              <a:t>vim /home/linx/.ssh/id_rsa.pub //复制里面的密钥</a:t>
            </a:r>
          </a:p>
          <a:p/>
          <a:p>
            <a:r>
              <a:t>5、检验是否链接上了github</a:t>
            </a:r>
          </a:p>
          <a:p>
            <a:r>
              <a:t>$ ssh git@github.com</a:t>
            </a:r>
          </a:p>
          <a:p>
            <a:r>
              <a:t>//正常情况下，</a:t>
            </a:r>
            <a:r>
              <a:rPr lang="zh-CN"/>
              <a:t>会</a:t>
            </a:r>
            <a:r>
              <a:t>显如下</a:t>
            </a:r>
          </a:p>
          <a:p>
            <a:r>
              <a:t>PTY allocation request failed on channel 0</a:t>
            </a:r>
          </a:p>
          <a:p>
            <a:r>
              <a:t>Hi plinx! You've successfully authenticated, but GitHub does not provide shell access.</a:t>
            </a:r>
          </a:p>
          <a:p>
            <a:r>
              <a:t>Connection to github.com closed.</a:t>
            </a:r>
          </a:p>
        </p:txBody>
      </p:sp>
      <p:sp>
        <p:nvSpPr>
          <p:cNvPr id="3" name="文本框 2"/>
          <p:cNvSpPr txBox="1"/>
          <p:nvPr/>
        </p:nvSpPr>
        <p:spPr>
          <a:xfrm>
            <a:off x="6594475" y="683260"/>
            <a:ext cx="3671570" cy="3657600"/>
          </a:xfrm>
          <a:prstGeom prst="rect">
            <a:avLst/>
          </a:prstGeom>
          <a:noFill/>
        </p:spPr>
        <p:txBody>
          <a:bodyPr wrap="square" rtlCol="0" anchor="t">
            <a:spAutoFit/>
          </a:bodyPr>
          <a:p>
            <a:r>
              <a:rPr lang="zh-CN" altLang="en-US"/>
              <a:t>6、首次推送</a:t>
            </a:r>
            <a:endParaRPr lang="zh-CN" altLang="en-US"/>
          </a:p>
          <a:p>
            <a:r>
              <a:rPr lang="zh-CN" altLang="en-US"/>
              <a:t>$ mkdir tmp      //创建推送目录</a:t>
            </a:r>
            <a:endParaRPr lang="zh-CN" altLang="en-US"/>
          </a:p>
          <a:p>
            <a:r>
              <a:rPr lang="zh-CN" altLang="en-US"/>
              <a:t>$ cd tmp         //进入推送目录    </a:t>
            </a:r>
            <a:endParaRPr lang="zh-CN" altLang="en-US"/>
          </a:p>
          <a:p>
            <a:r>
              <a:rPr lang="zh-CN" altLang="en-US"/>
              <a:t>$ git init       //设置该目录为推送</a:t>
            </a:r>
            <a:endParaRPr lang="zh-CN" altLang="en-US"/>
          </a:p>
          <a:p>
            <a:r>
              <a:rPr lang="zh-CN" altLang="en-US"/>
              <a:t>$ touch README   //生成readme</a:t>
            </a:r>
            <a:endParaRPr lang="zh-CN" altLang="en-US"/>
          </a:p>
          <a:p>
            <a:r>
              <a:rPr lang="zh-CN" altLang="en-US"/>
              <a:t>$ git add README //加入修改列表</a:t>
            </a:r>
            <a:endParaRPr lang="zh-CN" altLang="en-US"/>
          </a:p>
          <a:p>
            <a:r>
              <a:rPr lang="zh-CN" altLang="en-US"/>
              <a:t>$ git commit -m 'first commit' //递交修改声明</a:t>
            </a:r>
            <a:endParaRPr lang="zh-CN" altLang="en-US"/>
          </a:p>
          <a:p>
            <a:r>
              <a:rPr lang="zh-CN" altLang="en-US"/>
              <a:t>$ git remote add origin git@github.com:abcd/tmp.git //为远程Git更名为origin</a:t>
            </a:r>
            <a:endParaRPr lang="zh-CN" altLang="en-US"/>
          </a:p>
          <a:p>
            <a:r>
              <a:rPr lang="zh-CN" altLang="en-US"/>
              <a:t>$ git push -u origin master //推送此次修改</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3715" y="452120"/>
            <a:ext cx="5358130" cy="1737360"/>
          </a:xfrm>
          <a:prstGeom prst="rect">
            <a:avLst/>
          </a:prstGeom>
          <a:noFill/>
        </p:spPr>
        <p:txBody>
          <a:bodyPr wrap="none" rtlCol="0" anchor="t">
            <a:spAutoFit/>
          </a:bodyPr>
          <a:p>
            <a:pPr algn="l"/>
            <a:r>
              <a:rPr lang="zh-CN" altLang="en-US">
                <a:sym typeface="+mn-ea"/>
              </a:rPr>
              <a:t>远程仓库克隆到本地</a:t>
            </a:r>
            <a:endParaRPr lang="zh-CN" altLang="en-US">
              <a:sym typeface="+mn-ea"/>
            </a:endParaRPr>
          </a:p>
          <a:p>
            <a:pPr algn="l"/>
            <a:endParaRPr lang="zh-CN" altLang="en-US"/>
          </a:p>
          <a:p>
            <a:pPr algn="l"/>
            <a:r>
              <a:rPr lang="en-US" altLang="zh-CN"/>
              <a:t>1</a:t>
            </a:r>
            <a:r>
              <a:rPr lang="zh-CN" altLang="en-US"/>
              <a:t>、登陆GitHub，创建一个新的仓库，名字叫gitskills</a:t>
            </a:r>
            <a:endParaRPr lang="zh-CN" altLang="en-US"/>
          </a:p>
          <a:p>
            <a:pPr algn="l"/>
            <a:endParaRPr lang="zh-CN" altLang="en-US"/>
          </a:p>
          <a:p>
            <a:pPr algn="l"/>
            <a:r>
              <a:rPr lang="en-US" altLang="zh-CN"/>
              <a:t>2</a:t>
            </a:r>
            <a:r>
              <a:rPr lang="zh-CN" altLang="en-US"/>
              <a:t>、用命令git clone克隆一个本地库</a:t>
            </a:r>
            <a:endParaRPr lang="zh-CN" altLang="en-US"/>
          </a:p>
          <a:p>
            <a:pPr algn="l"/>
            <a:r>
              <a:rPr lang="zh-CN" altLang="en-US"/>
              <a:t>git clone git@github.com:</a:t>
            </a:r>
            <a:r>
              <a:rPr lang="en-US" altLang="zh-CN">
                <a:sym typeface="+mn-ea"/>
              </a:rPr>
              <a:t>username</a:t>
            </a:r>
            <a:r>
              <a:rPr lang="zh-CN" altLang="en-US"/>
              <a:t>/</a:t>
            </a:r>
            <a:r>
              <a:rPr lang="en-US" altLang="zh-CN"/>
              <a:t>filename</a:t>
            </a:r>
            <a:r>
              <a:rPr lang="zh-CN" altLang="en-US"/>
              <a:t>.git</a:t>
            </a:r>
            <a:endParaRPr lang="zh-CN" altLang="en-US"/>
          </a:p>
        </p:txBody>
      </p:sp>
      <p:sp>
        <p:nvSpPr>
          <p:cNvPr id="3" name="文本框 2"/>
          <p:cNvSpPr txBox="1"/>
          <p:nvPr/>
        </p:nvSpPr>
        <p:spPr>
          <a:xfrm>
            <a:off x="6798310" y="452120"/>
            <a:ext cx="4178935" cy="1463040"/>
          </a:xfrm>
          <a:prstGeom prst="rect">
            <a:avLst/>
          </a:prstGeom>
          <a:noFill/>
        </p:spPr>
        <p:txBody>
          <a:bodyPr wrap="square" rtlCol="0" anchor="t">
            <a:spAutoFit/>
          </a:bodyPr>
          <a:p>
            <a:r>
              <a:rPr lang="zh-CN" altLang="en-US"/>
              <a:t>克隆远程仓库后默认情况下 只能看到本地的</a:t>
            </a:r>
            <a:r>
              <a:rPr lang="en-US" altLang="zh-CN"/>
              <a:t>master</a:t>
            </a:r>
            <a:r>
              <a:rPr lang="zh-CN" altLang="en-US"/>
              <a:t>分支，  如果要在</a:t>
            </a:r>
            <a:r>
              <a:rPr lang="en-US" altLang="zh-CN"/>
              <a:t>dev</a:t>
            </a:r>
            <a:r>
              <a:rPr lang="zh-CN" altLang="en-US"/>
              <a:t>分支上开发  就必须创建远程</a:t>
            </a:r>
            <a:r>
              <a:rPr lang="en-US" altLang="zh-CN"/>
              <a:t>origin</a:t>
            </a:r>
            <a:r>
              <a:rPr lang="zh-CN" altLang="en-US"/>
              <a:t>的</a:t>
            </a:r>
            <a:r>
              <a:rPr lang="en-US" altLang="zh-CN"/>
              <a:t>dev</a:t>
            </a:r>
            <a:r>
              <a:rPr lang="zh-CN" altLang="en-US"/>
              <a:t>分支到本地，命令行：</a:t>
            </a:r>
            <a:endParaRPr lang="zh-CN" altLang="en-US"/>
          </a:p>
          <a:p>
            <a:r>
              <a:rPr lang="zh-CN" altLang="en-US"/>
              <a:t>$ git checkout -b dev origin/dev</a:t>
            </a:r>
            <a:endParaRPr lang="zh-CN" altLang="en-US"/>
          </a:p>
        </p:txBody>
      </p:sp>
      <p:sp>
        <p:nvSpPr>
          <p:cNvPr id="4" name="文本框 3"/>
          <p:cNvSpPr txBox="1"/>
          <p:nvPr/>
        </p:nvSpPr>
        <p:spPr>
          <a:xfrm>
            <a:off x="513715" y="2706370"/>
            <a:ext cx="11626215" cy="3931920"/>
          </a:xfrm>
          <a:prstGeom prst="rect">
            <a:avLst/>
          </a:prstGeom>
          <a:noFill/>
        </p:spPr>
        <p:txBody>
          <a:bodyPr wrap="square" rtlCol="0" anchor="t">
            <a:spAutoFit/>
          </a:bodyPr>
          <a:p>
            <a:r>
              <a:rPr lang="zh-CN" altLang="en-US"/>
              <a:t>因此，多人协作的工作模式通常是这样：</a:t>
            </a:r>
            <a:endParaRPr lang="zh-CN" altLang="en-US"/>
          </a:p>
          <a:p>
            <a:endParaRPr lang="zh-CN" altLang="en-US"/>
          </a:p>
          <a:p>
            <a:r>
              <a:rPr lang="zh-CN" altLang="en-US"/>
              <a:t>首先，可以试图用git push origin branch-name推送自己的修改；</a:t>
            </a:r>
            <a:endParaRPr lang="zh-CN" altLang="en-US"/>
          </a:p>
          <a:p>
            <a:endParaRPr lang="zh-CN" altLang="en-US"/>
          </a:p>
          <a:p>
            <a:r>
              <a:rPr lang="zh-CN" altLang="en-US"/>
              <a:t>如果推送失败，则因为远程分支比你的本地更新，需要先用git pull试图合并；</a:t>
            </a:r>
            <a:endParaRPr lang="zh-CN" altLang="en-US"/>
          </a:p>
          <a:p>
            <a:endParaRPr lang="zh-CN" altLang="en-US"/>
          </a:p>
          <a:p>
            <a:r>
              <a:rPr lang="zh-CN" altLang="en-US"/>
              <a:t>如果合并有冲突，则解决冲突，并在本地提交；</a:t>
            </a:r>
            <a:endParaRPr lang="zh-CN" altLang="en-US"/>
          </a:p>
          <a:p>
            <a:endParaRPr lang="zh-CN" altLang="en-US"/>
          </a:p>
          <a:p>
            <a:r>
              <a:rPr lang="zh-CN" altLang="en-US"/>
              <a:t>没有冲突或者解决掉冲突后，再用git push origin branch-name推送就能成功！</a:t>
            </a:r>
            <a:endParaRPr lang="zh-CN" altLang="en-US"/>
          </a:p>
          <a:p>
            <a:endParaRPr lang="zh-CN" altLang="en-US"/>
          </a:p>
          <a:p>
            <a:r>
              <a:rPr lang="zh-CN" altLang="en-US"/>
              <a:t>如果git pull提示“no tracking information”，则说明本地分支和远程分支的链接关系没有创建，用命令git branch --set-upstream branch-name origin/branch-name。</a:t>
            </a:r>
            <a:endParaRPr lang="zh-CN" altLang="en-US"/>
          </a:p>
          <a:p>
            <a:endParaRPr lang="zh-CN" altLang="en-US"/>
          </a:p>
          <a:p>
            <a:r>
              <a:rPr lang="zh-CN" altLang="en-US"/>
              <a:t>这就是多人协作的工作模式，一旦熟悉了，就非常简单。</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一、开始使用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en-US" altLang="zh-CN" sz="1800" b="1"/>
              <a:t>1</a:t>
            </a:r>
            <a:r>
              <a:rPr lang="zh-CN" altLang="en-US" sz="1800" b="1"/>
              <a:t>、安装git</a:t>
            </a:r>
            <a:endParaRPr lang="zh-CN" altLang="en-US" sz="1800" b="1"/>
          </a:p>
          <a:p>
            <a:r>
              <a:rPr lang="zh-CN" altLang="en-US" sz="1800"/>
              <a:t>      </a:t>
            </a:r>
            <a:r>
              <a:rPr lang="zh-CN" altLang="en-US" sz="1800">
                <a:hlinkClick r:id="rId1" action="ppaction://hlinkfile"/>
              </a:rPr>
              <a:t>https://git-scm.com/</a:t>
            </a:r>
            <a:endParaRPr lang="zh-CN" altLang="en-US" sz="1800">
              <a:hlinkClick r:id="rId1" action="ppaction://hlinkfile"/>
            </a:endParaRPr>
          </a:p>
          <a:p>
            <a:endParaRPr lang="zh-CN" altLang="en-US" sz="1800">
              <a:hlinkClick r:id="rId1" action="ppaction://hlinkfile"/>
            </a:endParaRPr>
          </a:p>
          <a:p>
            <a:r>
              <a:rPr lang="en-US" altLang="zh-CN" sz="1800" b="1">
                <a:sym typeface="+mn-ea"/>
              </a:rPr>
              <a:t>2</a:t>
            </a:r>
            <a:r>
              <a:rPr lang="zh-CN" altLang="en-US" sz="1800" b="1">
                <a:sym typeface="+mn-ea"/>
              </a:rPr>
              <a:t>、设置</a:t>
            </a:r>
            <a:endParaRPr lang="zh-CN" altLang="en-US" sz="1800" b="1">
              <a:sym typeface="+mn-ea"/>
            </a:endParaRPr>
          </a:p>
          <a:p>
            <a:r>
              <a:rPr lang="zh-CN" altLang="en-US" sz="1800"/>
              <a:t>      $ git config --global user.name "用户名"</a:t>
            </a:r>
            <a:endParaRPr lang="zh-CN" altLang="en-US" sz="1800"/>
          </a:p>
          <a:p>
            <a:r>
              <a:rPr lang="zh-CN" altLang="en-US" sz="1800"/>
              <a:t>      $ git config --global user.email "邮箱"</a:t>
            </a:r>
            <a:endParaRPr lang="zh-CN" altLang="en-US" sz="1800"/>
          </a:p>
          <a:p>
            <a:endParaRPr lang="zh-CN" altLang="en-US" sz="1800"/>
          </a:p>
          <a:p>
            <a:r>
              <a:rPr lang="zh-CN" altLang="en-US" sz="1800"/>
              <a:t>      ps：为git命令设定别名</a:t>
            </a:r>
            <a:endParaRPr lang="zh-CN" altLang="en-US" sz="1800"/>
          </a:p>
          <a:p>
            <a:r>
              <a:rPr lang="zh-CN" altLang="en-US" sz="1800"/>
              <a:t>      $ git config --global alias.st status</a:t>
            </a:r>
            <a:endParaRPr lang="zh-CN" altLang="en-US" sz="1800"/>
          </a:p>
          <a:p>
            <a:r>
              <a:rPr lang="zh-CN" altLang="en-US" sz="1800"/>
              <a:t>      $ git config --list</a:t>
            </a:r>
            <a:endParaRPr lang="en-US" altLang="zh-CN"/>
          </a:p>
          <a:p>
            <a:endParaRPr lang="en-US" altLang="zh-CN"/>
          </a:p>
          <a:p>
            <a:endParaRPr lang="en-US" altLang="zh-CN"/>
          </a:p>
        </p:txBody>
      </p:sp>
      <p:pic>
        <p:nvPicPr>
          <p:cNvPr id="2" name="图片 1"/>
          <p:cNvPicPr>
            <a:picLocks noChangeAspect="1"/>
          </p:cNvPicPr>
          <p:nvPr/>
        </p:nvPicPr>
        <p:blipFill>
          <a:blip r:embed="rId2"/>
          <a:stretch>
            <a:fillRect/>
          </a:stretch>
        </p:blipFill>
        <p:spPr>
          <a:xfrm>
            <a:off x="6447790" y="313690"/>
            <a:ext cx="4909820" cy="62299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一、开始使用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zh-CN" altLang="en-US" sz="1800" b="1">
                <a:sym typeface="+mn-ea"/>
              </a:rPr>
              <a:t>基本的 Git 工作流程如下：</a:t>
            </a:r>
            <a:endParaRPr lang="zh-CN" altLang="en-US" sz="1800" b="1">
              <a:sym typeface="+mn-ea"/>
            </a:endParaRPr>
          </a:p>
          <a:p>
            <a:endParaRPr lang="zh-CN" altLang="en-US" sz="1800"/>
          </a:p>
          <a:p>
            <a:r>
              <a:rPr lang="zh-CN" altLang="en-US" sz="1800">
                <a:sym typeface="+mn-ea"/>
              </a:rPr>
              <a:t>    1. 在工作目录中修改某些文件。 </a:t>
            </a:r>
            <a:endParaRPr lang="zh-CN" altLang="en-US" sz="1800">
              <a:sym typeface="+mn-ea"/>
            </a:endParaRPr>
          </a:p>
          <a:p>
            <a:r>
              <a:rPr lang="zh-CN" altLang="en-US" sz="1800">
                <a:sym typeface="+mn-ea"/>
              </a:rPr>
              <a:t>    2. 对修改后的文件进行快照，然后保存到暂存区域。 </a:t>
            </a:r>
            <a:endParaRPr lang="zh-CN" altLang="en-US" sz="1800">
              <a:sym typeface="+mn-ea"/>
            </a:endParaRPr>
          </a:p>
          <a:p>
            <a:r>
              <a:rPr lang="zh-CN" altLang="en-US" sz="1800">
                <a:sym typeface="+mn-ea"/>
              </a:rPr>
              <a:t>    3. 提交更新，将保存在暂存区域的文件快照永久转储到 Git 目录中。</a:t>
            </a:r>
            <a:endParaRPr lang="zh-CN" altLang="en-US" sz="1800"/>
          </a:p>
          <a:p>
            <a:endParaRPr lang="en-US" altLang="zh-CN"/>
          </a:p>
          <a:p>
            <a:endParaRPr lang="en-US" altLang="zh-CN"/>
          </a:p>
          <a:p>
            <a:endParaRPr lang="en-US" altLang="zh-CN"/>
          </a:p>
        </p:txBody>
      </p:sp>
      <p:sp>
        <p:nvSpPr>
          <p:cNvPr id="4" name="流程图: 终止 3"/>
          <p:cNvSpPr/>
          <p:nvPr/>
        </p:nvSpPr>
        <p:spPr>
          <a:xfrm>
            <a:off x="6986905" y="1961515"/>
            <a:ext cx="1186180" cy="39814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3" name="流程图: 终止 2"/>
          <p:cNvSpPr/>
          <p:nvPr/>
        </p:nvSpPr>
        <p:spPr>
          <a:xfrm>
            <a:off x="8549640" y="1967865"/>
            <a:ext cx="1186180" cy="398145"/>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流程图: 终止 5"/>
          <p:cNvSpPr/>
          <p:nvPr/>
        </p:nvSpPr>
        <p:spPr>
          <a:xfrm>
            <a:off x="10024745" y="1967865"/>
            <a:ext cx="1186180" cy="3981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7176135" y="1984375"/>
            <a:ext cx="868680" cy="365760"/>
          </a:xfrm>
          <a:prstGeom prst="rect">
            <a:avLst/>
          </a:prstGeom>
          <a:noFill/>
        </p:spPr>
        <p:txBody>
          <a:bodyPr wrap="none" rtlCol="0">
            <a:spAutoFit/>
          </a:bodyPr>
          <a:p>
            <a:r>
              <a:rPr lang="zh-CN" altLang="en-US"/>
              <a:t>工作区</a:t>
            </a:r>
            <a:endParaRPr lang="zh-CN" altLang="en-US"/>
          </a:p>
        </p:txBody>
      </p:sp>
      <p:sp>
        <p:nvSpPr>
          <p:cNvPr id="10" name="文本框 9"/>
          <p:cNvSpPr txBox="1"/>
          <p:nvPr/>
        </p:nvSpPr>
        <p:spPr>
          <a:xfrm>
            <a:off x="8712835" y="2000250"/>
            <a:ext cx="1148715" cy="365760"/>
          </a:xfrm>
          <a:prstGeom prst="rect">
            <a:avLst/>
          </a:prstGeom>
          <a:noFill/>
        </p:spPr>
        <p:txBody>
          <a:bodyPr wrap="square" rtlCol="0">
            <a:spAutoFit/>
          </a:bodyPr>
          <a:p>
            <a:r>
              <a:rPr lang="zh-CN" altLang="en-US"/>
              <a:t>暂存区</a:t>
            </a:r>
            <a:endParaRPr lang="zh-CN" altLang="en-US"/>
          </a:p>
        </p:txBody>
      </p:sp>
      <p:sp>
        <p:nvSpPr>
          <p:cNvPr id="11" name="文本框 10"/>
          <p:cNvSpPr txBox="1"/>
          <p:nvPr/>
        </p:nvSpPr>
        <p:spPr>
          <a:xfrm>
            <a:off x="10196830" y="1984375"/>
            <a:ext cx="1096645" cy="365760"/>
          </a:xfrm>
          <a:prstGeom prst="rect">
            <a:avLst/>
          </a:prstGeom>
          <a:noFill/>
        </p:spPr>
        <p:txBody>
          <a:bodyPr wrap="square" rtlCol="0">
            <a:spAutoFit/>
          </a:bodyPr>
          <a:p>
            <a:r>
              <a:rPr lang="zh-CN" altLang="en-US"/>
              <a:t>版本库</a:t>
            </a:r>
            <a:endParaRPr lang="zh-CN" altLang="en-US"/>
          </a:p>
        </p:txBody>
      </p:sp>
      <p:cxnSp>
        <p:nvCxnSpPr>
          <p:cNvPr id="12" name="直接连接符 11"/>
          <p:cNvCxnSpPr/>
          <p:nvPr/>
        </p:nvCxnSpPr>
        <p:spPr>
          <a:xfrm>
            <a:off x="7579995" y="235966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142730" y="236601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686415" y="235966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右箭头 15"/>
          <p:cNvSpPr/>
          <p:nvPr/>
        </p:nvSpPr>
        <p:spPr>
          <a:xfrm>
            <a:off x="7580630" y="2579370"/>
            <a:ext cx="1562735" cy="5708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7" name="右箭头 16"/>
          <p:cNvSpPr/>
          <p:nvPr/>
        </p:nvSpPr>
        <p:spPr>
          <a:xfrm>
            <a:off x="9142730" y="3150235"/>
            <a:ext cx="1544320" cy="57086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8" name="文本框 17"/>
          <p:cNvSpPr txBox="1"/>
          <p:nvPr/>
        </p:nvSpPr>
        <p:spPr>
          <a:xfrm>
            <a:off x="7842885" y="2679700"/>
            <a:ext cx="1228090" cy="365760"/>
          </a:xfrm>
          <a:prstGeom prst="rect">
            <a:avLst/>
          </a:prstGeom>
          <a:noFill/>
        </p:spPr>
        <p:txBody>
          <a:bodyPr wrap="square" rtlCol="0">
            <a:spAutoFit/>
          </a:bodyPr>
          <a:p>
            <a:r>
              <a:rPr lang="en-US" altLang="zh-CN"/>
              <a:t>git add</a:t>
            </a:r>
            <a:endParaRPr lang="en-US" altLang="zh-CN"/>
          </a:p>
        </p:txBody>
      </p:sp>
      <p:sp>
        <p:nvSpPr>
          <p:cNvPr id="19" name="文本框 18"/>
          <p:cNvSpPr txBox="1"/>
          <p:nvPr/>
        </p:nvSpPr>
        <p:spPr>
          <a:xfrm>
            <a:off x="9200515" y="3249930"/>
            <a:ext cx="1290320" cy="365760"/>
          </a:xfrm>
          <a:prstGeom prst="rect">
            <a:avLst/>
          </a:prstGeom>
          <a:noFill/>
        </p:spPr>
        <p:txBody>
          <a:bodyPr wrap="square" rtlCol="0">
            <a:spAutoFit/>
          </a:bodyPr>
          <a:p>
            <a:r>
              <a:rPr lang="en-US" altLang="zh-CN"/>
              <a:t>git commit</a:t>
            </a:r>
            <a:endParaRPr lang="en-US" altLang="zh-CN"/>
          </a:p>
        </p:txBody>
      </p:sp>
      <p:sp>
        <p:nvSpPr>
          <p:cNvPr id="22" name="右箭头 21"/>
          <p:cNvSpPr/>
          <p:nvPr/>
        </p:nvSpPr>
        <p:spPr>
          <a:xfrm rot="10800000">
            <a:off x="7588885" y="3876675"/>
            <a:ext cx="3107055" cy="57086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3" name="文本框 22"/>
          <p:cNvSpPr txBox="1"/>
          <p:nvPr/>
        </p:nvSpPr>
        <p:spPr>
          <a:xfrm>
            <a:off x="8128635" y="3978910"/>
            <a:ext cx="2317115" cy="365760"/>
          </a:xfrm>
          <a:prstGeom prst="rect">
            <a:avLst/>
          </a:prstGeom>
          <a:noFill/>
        </p:spPr>
        <p:txBody>
          <a:bodyPr wrap="square" rtlCol="0">
            <a:spAutoFit/>
          </a:bodyPr>
          <a:p>
            <a:r>
              <a:rPr lang="en-US" altLang="zh-CN"/>
              <a:t>checkout the project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二、创建版本库</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en-US" altLang="zh-CN" sz="1800" b="1">
                <a:sym typeface="+mn-ea"/>
              </a:rPr>
              <a:t>1</a:t>
            </a:r>
            <a:r>
              <a:rPr lang="zh-CN" altLang="en-US" sz="1800" b="1">
                <a:sym typeface="+mn-ea"/>
              </a:rPr>
              <a:t>、</a:t>
            </a:r>
            <a:r>
              <a:rPr lang="zh-CN" sz="1800" b="1">
                <a:sym typeface="+mn-ea"/>
              </a:rPr>
              <a:t>什么是版本库（repository）</a:t>
            </a:r>
            <a:endParaRPr lang="zh-CN" sz="1800" b="1">
              <a:sym typeface="+mn-ea"/>
            </a:endParaRPr>
          </a:p>
          <a:p>
            <a:r>
              <a:rPr lang="zh-CN"/>
              <a:t>       版本库又名仓库，可以简单理解成一个目录，这个目录里面的所有文件都可以被Git管理起来，每个文件的修改、删除，Git都能跟踪，以便任何时刻都可以追踪历史，或者在将来某个时刻可以“还原”。</a:t>
            </a:r>
            <a:endParaRPr lang="zh-CN"/>
          </a:p>
          <a:p>
            <a:endParaRPr lang="zh-CN"/>
          </a:p>
          <a:p>
            <a:r>
              <a:rPr lang="en-US" altLang="zh-CN" b="1"/>
              <a:t>2</a:t>
            </a:r>
            <a:r>
              <a:rPr lang="zh-CN" altLang="en-US" b="1"/>
              <a:t>、创建</a:t>
            </a:r>
            <a:endParaRPr lang="zh-CN" altLang="en-US" b="1"/>
          </a:p>
          <a:p>
            <a:r>
              <a:rPr lang="en-US" altLang="zh-CN"/>
              <a:t>      </a:t>
            </a:r>
            <a:r>
              <a:rPr lang="zh-CN" altLang="en-US"/>
              <a:t>执行</a:t>
            </a:r>
            <a:r>
              <a:rPr lang="en-US" altLang="zh-CN"/>
              <a:t>git init</a:t>
            </a:r>
            <a:r>
              <a:rPr lang="zh-CN" altLang="en-US"/>
              <a:t>命令</a:t>
            </a:r>
            <a:endParaRPr lang="zh-CN" altLang="en-US"/>
          </a:p>
          <a:p>
            <a:endParaRPr lang="zh-CN" altLang="en-US"/>
          </a:p>
          <a:p>
            <a:r>
              <a:rPr lang="en-US" altLang="zh-CN" b="1"/>
              <a:t>3</a:t>
            </a:r>
            <a:r>
              <a:rPr lang="zh-CN" altLang="en-US" b="1"/>
              <a:t>、提交文件到数据库</a:t>
            </a:r>
            <a:endParaRPr lang="zh-CN" altLang="en-US" b="1"/>
          </a:p>
          <a:p>
            <a:r>
              <a:rPr lang="zh-CN" altLang="en-US"/>
              <a:t>      </a:t>
            </a:r>
            <a:r>
              <a:rPr lang="en-US" altLang="zh-CN"/>
              <a:t>git add &lt;file&gt;                </a:t>
            </a:r>
            <a:r>
              <a:rPr lang="zh-CN" altLang="en-US"/>
              <a:t>添加文件</a:t>
            </a:r>
            <a:endParaRPr lang="zh-CN" altLang="en-US"/>
          </a:p>
          <a:p>
            <a:r>
              <a:rPr lang="en-US" altLang="zh-CN"/>
              <a:t>      git commit -m '</a:t>
            </a:r>
            <a:r>
              <a:rPr lang="zh-CN" altLang="en-US"/>
              <a:t>说明</a:t>
            </a:r>
            <a:r>
              <a:rPr lang="en-US" altLang="zh-CN"/>
              <a:t>'     </a:t>
            </a:r>
            <a:r>
              <a:rPr lang="zh-CN" altLang="en-US"/>
              <a:t>提交文件</a:t>
            </a:r>
            <a:endParaRPr lang="zh-CN" altLang="en-US"/>
          </a:p>
        </p:txBody>
      </p:sp>
      <p:pic>
        <p:nvPicPr>
          <p:cNvPr id="3" name="图片 2"/>
          <p:cNvPicPr>
            <a:picLocks noChangeAspect="1"/>
          </p:cNvPicPr>
          <p:nvPr/>
        </p:nvPicPr>
        <p:blipFill>
          <a:blip r:embed="rId1"/>
          <a:stretch>
            <a:fillRect/>
          </a:stretch>
        </p:blipFill>
        <p:spPr>
          <a:xfrm>
            <a:off x="5993765" y="457200"/>
            <a:ext cx="5212715" cy="2879090"/>
          </a:xfrm>
          <a:prstGeom prst="rect">
            <a:avLst/>
          </a:prstGeom>
        </p:spPr>
      </p:pic>
      <p:pic>
        <p:nvPicPr>
          <p:cNvPr id="10" name="图片 9"/>
          <p:cNvPicPr>
            <a:picLocks noChangeAspect="1"/>
          </p:cNvPicPr>
          <p:nvPr/>
        </p:nvPicPr>
        <p:blipFill>
          <a:blip r:embed="rId2"/>
          <a:stretch>
            <a:fillRect/>
          </a:stretch>
        </p:blipFill>
        <p:spPr>
          <a:xfrm>
            <a:off x="5993765" y="3445510"/>
            <a:ext cx="5212715" cy="3084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三、基础使用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397375" cy="3811905"/>
          </a:xfrm>
        </p:spPr>
        <p:txBody>
          <a:bodyPr/>
          <a:p>
            <a:r>
              <a:rPr lang="en-US" altLang="zh-CN" sz="1800" b="1">
                <a:sym typeface="+mn-ea"/>
              </a:rPr>
              <a:t>1</a:t>
            </a:r>
            <a:r>
              <a:rPr lang="zh-CN" altLang="en-US" sz="1800" b="1">
                <a:sym typeface="+mn-ea"/>
              </a:rPr>
              <a:t>、掌控版本库状态</a:t>
            </a:r>
            <a:endParaRPr lang="zh-CN" altLang="en-US" sz="1800" b="1">
              <a:sym typeface="+mn-ea"/>
            </a:endParaRPr>
          </a:p>
          <a:p>
            <a:endParaRPr lang="en-US" altLang="zh-CN" b="1"/>
          </a:p>
          <a:p>
            <a:endParaRPr lang="en-US" altLang="zh-CN" b="1"/>
          </a:p>
          <a:p>
            <a:r>
              <a:rPr lang="en-US" altLang="zh-CN"/>
              <a:t>       git status    </a:t>
            </a:r>
            <a:r>
              <a:rPr lang="zh-CN" altLang="en-US"/>
              <a:t>查看</a:t>
            </a:r>
            <a:r>
              <a:rPr lang="en-US" altLang="zh-CN"/>
              <a:t>仓库当前的状态</a:t>
            </a:r>
            <a:endParaRPr lang="en-US" altLang="zh-CN"/>
          </a:p>
          <a:p>
            <a:r>
              <a:rPr lang="en-US" altLang="zh-CN"/>
              <a:t>       </a:t>
            </a:r>
            <a:r>
              <a:rPr lang="zh-CN" altLang="en-US">
                <a:sym typeface="+mn-ea"/>
              </a:rPr>
              <a:t>git diff  查看修改内容</a:t>
            </a:r>
            <a:endParaRPr lang="en-US" altLang="zh-CN"/>
          </a:p>
        </p:txBody>
      </p:sp>
      <p:pic>
        <p:nvPicPr>
          <p:cNvPr id="9" name="图片 8"/>
          <p:cNvPicPr>
            <a:picLocks noChangeAspect="1"/>
          </p:cNvPicPr>
          <p:nvPr/>
        </p:nvPicPr>
        <p:blipFill>
          <a:blip r:embed="rId1"/>
          <a:stretch>
            <a:fillRect/>
          </a:stretch>
        </p:blipFill>
        <p:spPr>
          <a:xfrm>
            <a:off x="5515610" y="457200"/>
            <a:ext cx="6207125" cy="5990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三、基础使用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4083050"/>
          </a:xfrm>
        </p:spPr>
        <p:txBody>
          <a:bodyPr>
            <a:normAutofit lnSpcReduction="10000"/>
          </a:bodyPr>
          <a:p>
            <a:r>
              <a:rPr lang="en-US" altLang="zh-CN" sz="1800" b="1">
                <a:sym typeface="+mn-ea"/>
              </a:rPr>
              <a:t>2</a:t>
            </a:r>
            <a:r>
              <a:rPr lang="zh-CN" altLang="en-US" sz="1800" b="1">
                <a:sym typeface="+mn-ea"/>
              </a:rPr>
              <a:t>、版本回退</a:t>
            </a:r>
            <a:endParaRPr lang="en-US" altLang="zh-CN" sz="1800"/>
          </a:p>
          <a:p>
            <a:r>
              <a:rPr lang="en-US" altLang="zh-CN" sz="1800"/>
              <a:t>      </a:t>
            </a:r>
            <a:r>
              <a:rPr lang="en-US" altLang="zh-CN" sz="1800">
                <a:hlinkClick r:id="rId1" tooltip="" action="ppaction://hlinksldjump"/>
              </a:rPr>
              <a:t>git log </a:t>
            </a:r>
            <a:r>
              <a:rPr lang="en-US" altLang="zh-CN" sz="1800"/>
              <a:t>   </a:t>
            </a:r>
            <a:r>
              <a:rPr lang="zh-CN" altLang="en-US" sz="1800"/>
              <a:t>查看历史记录</a:t>
            </a:r>
            <a:endParaRPr lang="zh-CN" altLang="en-US" sz="1800"/>
          </a:p>
          <a:p>
            <a:r>
              <a:rPr lang="zh-CN" altLang="en-US" sz="1800">
                <a:sym typeface="+mn-ea"/>
              </a:rPr>
              <a:t>      </a:t>
            </a:r>
            <a:r>
              <a:rPr lang="en-US" altLang="zh-CN" sz="1800">
                <a:sym typeface="+mn-ea"/>
              </a:rPr>
              <a:t>git reset  </a:t>
            </a:r>
            <a:r>
              <a:rPr lang="zh-CN" altLang="en-US" sz="1800">
                <a:sym typeface="+mn-ea"/>
              </a:rPr>
              <a:t>版本回退</a:t>
            </a:r>
            <a:endParaRPr lang="zh-CN" altLang="en-US" sz="1800">
              <a:sym typeface="+mn-ea"/>
            </a:endParaRPr>
          </a:p>
          <a:p>
            <a:endParaRPr lang="zh-CN" altLang="en-US" sz="1800">
              <a:sym typeface="+mn-ea"/>
            </a:endParaRPr>
          </a:p>
          <a:p>
            <a:r>
              <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rPr>
              <a:t>git reset --hard HEAD^</a:t>
            </a:r>
            <a:endPar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endParaRPr>
          </a:p>
          <a:p>
            <a:r>
              <a:rPr lang="en-US" altLang="zh-CN">
                <a:sym typeface="+mn-ea"/>
              </a:rPr>
              <a:t>       在Git中，</a:t>
            </a:r>
            <a:r>
              <a:rPr lang="en-US" altLang="zh-CN">
                <a:solidFill>
                  <a:schemeClr val="tx1"/>
                </a:solidFill>
                <a:sym typeface="+mn-ea"/>
              </a:rPr>
              <a:t>用HEAD表示当前版本，也就是最新的提交</a:t>
            </a:r>
            <a:r>
              <a:rPr lang="zh-CN" altLang="en-US">
                <a:solidFill>
                  <a:schemeClr val="tx1"/>
                </a:solidFill>
                <a:sym typeface="+mn-ea"/>
              </a:rPr>
              <a:t>，</a:t>
            </a:r>
            <a:r>
              <a:rPr lang="en-US" altLang="zh-CN">
                <a:solidFill>
                  <a:schemeClr val="tx1"/>
                </a:solidFill>
                <a:sym typeface="+mn-ea"/>
              </a:rPr>
              <a:t>上一个版本是HEAD^，上上一个版本是HEAD^^</a:t>
            </a:r>
            <a:r>
              <a:rPr lang="zh-CN" altLang="en-US">
                <a:solidFill>
                  <a:schemeClr val="tx1"/>
                </a:solidFill>
                <a:sym typeface="+mn-ea"/>
              </a:rPr>
              <a:t>，</a:t>
            </a:r>
            <a:r>
              <a:rPr lang="zh-CN" altLang="en-US">
                <a:sym typeface="+mn-ea"/>
              </a:rPr>
              <a:t>上</a:t>
            </a:r>
            <a:r>
              <a:rPr lang="en-US" altLang="zh-CN">
                <a:sym typeface="+mn-ea"/>
              </a:rPr>
              <a:t>100</a:t>
            </a:r>
            <a:r>
              <a:rPr lang="zh-CN" altLang="en-US">
                <a:sym typeface="+mn-ea"/>
              </a:rPr>
              <a:t>个版本就是</a:t>
            </a:r>
            <a:r>
              <a:rPr lang="en-US" altLang="zh-CN">
                <a:solidFill>
                  <a:schemeClr val="tx1"/>
                </a:solidFill>
                <a:sym typeface="+mn-ea"/>
              </a:rPr>
              <a:t>HEAD~100</a:t>
            </a:r>
            <a:r>
              <a:rPr lang="zh-CN" altLang="en-US">
                <a:solidFill>
                  <a:schemeClr val="tx1"/>
                </a:solidFill>
                <a:sym typeface="+mn-ea"/>
              </a:rPr>
              <a:t>。</a:t>
            </a:r>
            <a:r>
              <a:rPr lang="en-US" altLang="zh-CN">
                <a:solidFill>
                  <a:schemeClr val="tx1"/>
                </a:solidFill>
                <a:sym typeface="+mn-ea"/>
              </a:rPr>
              <a:t>     </a:t>
            </a:r>
            <a:endParaRPr lang="en-US" altLang="zh-CN">
              <a:solidFill>
                <a:schemeClr val="tx1"/>
              </a:solidFill>
              <a:sym typeface="+mn-ea"/>
            </a:endParaRPr>
          </a:p>
          <a:p>
            <a:r>
              <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rPr>
              <a:t>git reset --hard 3628164←</a:t>
            </a:r>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a:t>
            </a:r>
            <a:r>
              <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rPr>
              <a:t>commit-id</a:t>
            </a:r>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a:t>
            </a:r>
            <a:endPar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endParaRPr>
          </a:p>
          <a:p>
            <a:r>
              <a:rPr lang="en-US" altLang="zh-CN">
                <a:sym typeface="+mn-ea"/>
              </a:rPr>
              <a:t>       </a:t>
            </a:r>
            <a:r>
              <a:rPr lang="zh-CN" altLang="en-US">
                <a:sym typeface="+mn-ea"/>
              </a:rPr>
              <a:t>回到指定的版本上</a:t>
            </a:r>
            <a:endParaRPr lang="zh-CN" altLang="en-US">
              <a:sym typeface="+mn-ea"/>
            </a:endParaRPr>
          </a:p>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git reflog</a:t>
            </a:r>
            <a:endPar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endParaRPr>
          </a:p>
          <a:p>
            <a:r>
              <a:rPr lang="en-US" altLang="zh-CN">
                <a:sym typeface="+mn-ea"/>
              </a:rPr>
              <a:t>       </a:t>
            </a:r>
            <a:r>
              <a:rPr lang="zh-CN" altLang="en-US">
                <a:sym typeface="+mn-ea"/>
              </a:rPr>
              <a:t>查看命令历史</a:t>
            </a:r>
            <a:endParaRPr lang="zh-CN" altLang="en-US">
              <a:sym typeface="+mn-ea"/>
            </a:endParaRPr>
          </a:p>
        </p:txBody>
      </p:sp>
      <p:grpSp>
        <p:nvGrpSpPr>
          <p:cNvPr id="41" name="组合 40"/>
          <p:cNvGrpSpPr/>
          <p:nvPr/>
        </p:nvGrpSpPr>
        <p:grpSpPr>
          <a:xfrm>
            <a:off x="7327900" y="3204845"/>
            <a:ext cx="3008630" cy="1517015"/>
            <a:chOff x="11773" y="1560"/>
            <a:chExt cx="4738" cy="2389"/>
          </a:xfrm>
        </p:grpSpPr>
        <p:sp>
          <p:nvSpPr>
            <p:cNvPr id="7" name="圆角矩形 6"/>
            <p:cNvSpPr/>
            <p:nvPr/>
          </p:nvSpPr>
          <p:spPr>
            <a:xfrm>
              <a:off x="11773" y="1560"/>
              <a:ext cx="1299" cy="4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t>HEAD</a:t>
              </a:r>
              <a:endParaRPr lang="en-US"/>
            </a:p>
          </p:txBody>
        </p:sp>
        <p:cxnSp>
          <p:nvCxnSpPr>
            <p:cNvPr id="11" name="曲线连接符 10"/>
            <p:cNvCxnSpPr>
              <a:stCxn id="7" idx="2"/>
            </p:cNvCxnSpPr>
            <p:nvPr/>
          </p:nvCxnSpPr>
          <p:spPr>
            <a:xfrm rot="5400000" flipV="1">
              <a:off x="12679" y="1802"/>
              <a:ext cx="431" cy="944"/>
            </a:xfrm>
            <a:prstGeom prst="curvedConnector2">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流程图: 联系 11"/>
            <p:cNvSpPr/>
            <p:nvPr/>
          </p:nvSpPr>
          <p:spPr>
            <a:xfrm>
              <a:off x="13329" y="2395"/>
              <a:ext cx="237" cy="228"/>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cxnSp>
          <p:nvCxnSpPr>
            <p:cNvPr id="14" name="直接连接符 13"/>
            <p:cNvCxnSpPr>
              <a:stCxn id="12" idx="4"/>
            </p:cNvCxnSpPr>
            <p:nvPr/>
          </p:nvCxnSpPr>
          <p:spPr>
            <a:xfrm>
              <a:off x="13448" y="2623"/>
              <a:ext cx="0" cy="338"/>
            </a:xfrm>
            <a:prstGeom prst="line">
              <a:avLst/>
            </a:prstGeom>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13337" y="2963"/>
              <a:ext cx="237" cy="228"/>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cxnSp>
          <p:nvCxnSpPr>
            <p:cNvPr id="16" name="直接连接符 15"/>
            <p:cNvCxnSpPr>
              <a:stCxn id="15" idx="4"/>
            </p:cNvCxnSpPr>
            <p:nvPr/>
          </p:nvCxnSpPr>
          <p:spPr>
            <a:xfrm>
              <a:off x="13456" y="3207"/>
              <a:ext cx="0" cy="33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13338" y="3545"/>
              <a:ext cx="237" cy="228"/>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8" name="文本框 17"/>
            <p:cNvSpPr txBox="1"/>
            <p:nvPr/>
          </p:nvSpPr>
          <p:spPr>
            <a:xfrm>
              <a:off x="13575" y="2787"/>
              <a:ext cx="2936" cy="580"/>
            </a:xfrm>
            <a:prstGeom prst="rect">
              <a:avLst/>
            </a:prstGeom>
            <a:noFill/>
          </p:spPr>
          <p:txBody>
            <a:bodyPr wrap="square" rtlCol="0" anchor="t">
              <a:spAutoFit/>
            </a:bodyPr>
            <a:p>
              <a:r>
                <a:rPr lang="zh-CN" altLang="en-US"/>
                <a:t>查看文件状态</a:t>
              </a:r>
              <a:endParaRPr lang="zh-CN" altLang="en-US"/>
            </a:p>
          </p:txBody>
        </p:sp>
        <p:sp>
          <p:nvSpPr>
            <p:cNvPr id="19" name="文本框 18"/>
            <p:cNvSpPr txBox="1"/>
            <p:nvPr/>
          </p:nvSpPr>
          <p:spPr>
            <a:xfrm>
              <a:off x="13575" y="2207"/>
              <a:ext cx="2420" cy="580"/>
            </a:xfrm>
            <a:prstGeom prst="rect">
              <a:avLst/>
            </a:prstGeom>
            <a:noFill/>
          </p:spPr>
          <p:txBody>
            <a:bodyPr wrap="square" rtlCol="0" anchor="t">
              <a:spAutoFit/>
            </a:bodyPr>
            <a:p>
              <a:r>
                <a:rPr lang="zh-CN" altLang="en-US"/>
                <a:t>new content</a:t>
              </a:r>
              <a:endParaRPr lang="zh-CN" altLang="en-US"/>
            </a:p>
          </p:txBody>
        </p:sp>
        <p:sp>
          <p:nvSpPr>
            <p:cNvPr id="20" name="文本框 19"/>
            <p:cNvSpPr txBox="1"/>
            <p:nvPr/>
          </p:nvSpPr>
          <p:spPr>
            <a:xfrm>
              <a:off x="13575" y="3369"/>
              <a:ext cx="2320" cy="580"/>
            </a:xfrm>
            <a:prstGeom prst="rect">
              <a:avLst/>
            </a:prstGeom>
            <a:noFill/>
          </p:spPr>
          <p:txBody>
            <a:bodyPr wrap="square" rtlCol="0" anchor="t">
              <a:spAutoFit/>
            </a:bodyPr>
            <a:p>
              <a:r>
                <a:rPr lang="zh-CN" altLang="en-US"/>
                <a:t>new file</a:t>
              </a:r>
              <a:endParaRPr lang="zh-CN" altLang="en-US"/>
            </a:p>
          </p:txBody>
        </p:sp>
      </p:grpSp>
      <p:grpSp>
        <p:nvGrpSpPr>
          <p:cNvPr id="42" name="组合 41"/>
          <p:cNvGrpSpPr/>
          <p:nvPr/>
        </p:nvGrpSpPr>
        <p:grpSpPr>
          <a:xfrm>
            <a:off x="7327900" y="5177155"/>
            <a:ext cx="3009900" cy="1517015"/>
            <a:chOff x="11770" y="4848"/>
            <a:chExt cx="4740" cy="2389"/>
          </a:xfrm>
        </p:grpSpPr>
        <p:sp>
          <p:nvSpPr>
            <p:cNvPr id="21" name="圆角矩形 20"/>
            <p:cNvSpPr/>
            <p:nvPr/>
          </p:nvSpPr>
          <p:spPr>
            <a:xfrm>
              <a:off x="11770" y="4848"/>
              <a:ext cx="1299" cy="4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t>HEAD</a:t>
              </a:r>
              <a:endParaRPr lang="en-US"/>
            </a:p>
          </p:txBody>
        </p:sp>
        <p:cxnSp>
          <p:nvCxnSpPr>
            <p:cNvPr id="22" name="曲线连接符 21"/>
            <p:cNvCxnSpPr>
              <a:stCxn id="21" idx="2"/>
              <a:endCxn id="25" idx="2"/>
            </p:cNvCxnSpPr>
            <p:nvPr/>
          </p:nvCxnSpPr>
          <p:spPr>
            <a:xfrm rot="5400000" flipV="1">
              <a:off x="12374" y="5394"/>
              <a:ext cx="1018" cy="925"/>
            </a:xfrm>
            <a:prstGeom prst="curvedConnector2">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流程图: 联系 22"/>
            <p:cNvSpPr/>
            <p:nvPr/>
          </p:nvSpPr>
          <p:spPr>
            <a:xfrm>
              <a:off x="13337" y="5683"/>
              <a:ext cx="237" cy="228"/>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cxnSp>
          <p:nvCxnSpPr>
            <p:cNvPr id="24" name="直接连接符 23"/>
            <p:cNvCxnSpPr>
              <a:stCxn id="23" idx="4"/>
            </p:cNvCxnSpPr>
            <p:nvPr/>
          </p:nvCxnSpPr>
          <p:spPr>
            <a:xfrm>
              <a:off x="13472" y="5911"/>
              <a:ext cx="0" cy="33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流程图: 联系 24"/>
            <p:cNvSpPr/>
            <p:nvPr/>
          </p:nvSpPr>
          <p:spPr>
            <a:xfrm>
              <a:off x="13345" y="6251"/>
              <a:ext cx="237" cy="228"/>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cxnSp>
          <p:nvCxnSpPr>
            <p:cNvPr id="26" name="直接连接符 25"/>
            <p:cNvCxnSpPr>
              <a:stCxn id="25" idx="4"/>
            </p:cNvCxnSpPr>
            <p:nvPr/>
          </p:nvCxnSpPr>
          <p:spPr>
            <a:xfrm>
              <a:off x="13480" y="6479"/>
              <a:ext cx="0" cy="338"/>
            </a:xfrm>
            <a:prstGeom prst="line">
              <a:avLst/>
            </a:prstGeom>
          </p:spPr>
          <p:style>
            <a:lnRef idx="1">
              <a:schemeClr val="accent1"/>
            </a:lnRef>
            <a:fillRef idx="0">
              <a:schemeClr val="accent1"/>
            </a:fillRef>
            <a:effectRef idx="0">
              <a:schemeClr val="accent1"/>
            </a:effectRef>
            <a:fontRef idx="minor">
              <a:schemeClr val="tx1"/>
            </a:fontRef>
          </p:style>
        </p:cxnSp>
        <p:sp>
          <p:nvSpPr>
            <p:cNvPr id="27" name="流程图: 联系 26"/>
            <p:cNvSpPr/>
            <p:nvPr/>
          </p:nvSpPr>
          <p:spPr>
            <a:xfrm>
              <a:off x="13346" y="6833"/>
              <a:ext cx="237" cy="228"/>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28" name="文本框 27"/>
            <p:cNvSpPr txBox="1"/>
            <p:nvPr/>
          </p:nvSpPr>
          <p:spPr>
            <a:xfrm>
              <a:off x="13583" y="6075"/>
              <a:ext cx="2927" cy="580"/>
            </a:xfrm>
            <a:prstGeom prst="rect">
              <a:avLst/>
            </a:prstGeom>
            <a:noFill/>
          </p:spPr>
          <p:txBody>
            <a:bodyPr wrap="square" rtlCol="0" anchor="t">
              <a:spAutoFit/>
            </a:bodyPr>
            <a:p>
              <a:r>
                <a:rPr lang="zh-CN" altLang="en-US"/>
                <a:t>查看文件状态</a:t>
              </a:r>
              <a:endParaRPr lang="zh-CN" altLang="en-US"/>
            </a:p>
          </p:txBody>
        </p:sp>
        <p:sp>
          <p:nvSpPr>
            <p:cNvPr id="29" name="文本框 28"/>
            <p:cNvSpPr txBox="1"/>
            <p:nvPr/>
          </p:nvSpPr>
          <p:spPr>
            <a:xfrm>
              <a:off x="13583" y="5495"/>
              <a:ext cx="2535" cy="580"/>
            </a:xfrm>
            <a:prstGeom prst="rect">
              <a:avLst/>
            </a:prstGeom>
            <a:noFill/>
          </p:spPr>
          <p:txBody>
            <a:bodyPr wrap="square" rtlCol="0" anchor="t">
              <a:spAutoFit/>
            </a:bodyPr>
            <a:p>
              <a:r>
                <a:rPr lang="zh-CN" altLang="en-US"/>
                <a:t>new content</a:t>
              </a:r>
              <a:endParaRPr lang="zh-CN" altLang="en-US"/>
            </a:p>
          </p:txBody>
        </p:sp>
        <p:sp>
          <p:nvSpPr>
            <p:cNvPr id="30" name="文本框 29"/>
            <p:cNvSpPr txBox="1"/>
            <p:nvPr/>
          </p:nvSpPr>
          <p:spPr>
            <a:xfrm>
              <a:off x="13583" y="6657"/>
              <a:ext cx="2203" cy="580"/>
            </a:xfrm>
            <a:prstGeom prst="rect">
              <a:avLst/>
            </a:prstGeom>
            <a:noFill/>
          </p:spPr>
          <p:txBody>
            <a:bodyPr wrap="square" rtlCol="0" anchor="t">
              <a:spAutoFit/>
            </a:bodyPr>
            <a:p>
              <a:r>
                <a:rPr lang="zh-CN" altLang="en-US"/>
                <a:t>new file</a:t>
              </a:r>
              <a:endParaRPr lang="zh-CN" altLang="en-US"/>
            </a:p>
          </p:txBody>
        </p:sp>
      </p:grpSp>
      <p:pic>
        <p:nvPicPr>
          <p:cNvPr id="43" name="图片 42"/>
          <p:cNvPicPr>
            <a:picLocks noChangeAspect="1"/>
          </p:cNvPicPr>
          <p:nvPr/>
        </p:nvPicPr>
        <p:blipFill>
          <a:blip r:embed="rId2"/>
          <a:stretch>
            <a:fillRect/>
          </a:stretch>
        </p:blipFill>
        <p:spPr>
          <a:xfrm>
            <a:off x="7123430" y="214630"/>
            <a:ext cx="4361180" cy="2713355"/>
          </a:xfrm>
          <a:prstGeom prst="rect">
            <a:avLst/>
          </a:prstGeom>
        </p:spPr>
      </p:pic>
      <p:sp>
        <p:nvSpPr>
          <p:cNvPr id="44" name="文本框 43"/>
          <p:cNvSpPr txBox="1"/>
          <p:nvPr/>
        </p:nvSpPr>
        <p:spPr>
          <a:xfrm>
            <a:off x="7264400" y="4808855"/>
            <a:ext cx="3488055" cy="368300"/>
          </a:xfrm>
          <a:prstGeom prst="rect">
            <a:avLst/>
          </a:prstGeom>
          <a:noFill/>
        </p:spPr>
        <p:txBody>
          <a:bodyPr wrap="none" rtlCol="0" anchor="t">
            <a:spAutoFit/>
            <a:scene3d>
              <a:camera prst="orthographicFront"/>
              <a:lightRig rig="threePt" dir="t"/>
            </a:scene3d>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执行指令 </a:t>
            </a:r>
            <a:r>
              <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rPr>
              <a:t>git reset --hard HEAD^</a:t>
            </a:r>
            <a:endPar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786765" y="231775"/>
            <a:ext cx="3931920" cy="995680"/>
          </a:xfrm>
        </p:spPr>
        <p:txBody>
          <a:bodyPr/>
          <a:p>
            <a:r>
              <a:rPr lang="en-US" altLang="zh-CN">
                <a:ln w="12700">
                  <a:solidFill>
                    <a:schemeClr val="accent5"/>
                  </a:solidFill>
                  <a:prstDash val="solid"/>
                </a:ln>
                <a:pattFill prst="ltDnDiag">
                  <a:fgClr>
                    <a:schemeClr val="accent5">
                      <a:lumMod val="60000"/>
                      <a:lumOff val="40000"/>
                    </a:schemeClr>
                  </a:fgClr>
                  <a:bgClr>
                    <a:schemeClr val="bg1"/>
                  </a:bgClr>
                </a:pattFill>
                <a:effectLst/>
                <a:sym typeface="+mn-ea"/>
              </a:rPr>
              <a:t>git log </a:t>
            </a:r>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进阶</a:t>
            </a:r>
            <a:endPar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graphicFrame>
        <p:nvGraphicFramePr>
          <p:cNvPr id="10" name="表格 9"/>
          <p:cNvGraphicFramePr/>
          <p:nvPr/>
        </p:nvGraphicFramePr>
        <p:xfrm>
          <a:off x="910590" y="1447800"/>
          <a:ext cx="10508615" cy="4450080"/>
        </p:xfrm>
        <a:graphic>
          <a:graphicData uri="http://schemas.openxmlformats.org/drawingml/2006/table">
            <a:tbl>
              <a:tblPr firstRow="1" bandRow="1">
                <a:tableStyleId>{5C22544A-7EE6-4342-B048-85BDC9FD1C3A}</a:tableStyleId>
              </a:tblPr>
              <a:tblGrid>
                <a:gridCol w="4673600"/>
                <a:gridCol w="5835015"/>
              </a:tblGrid>
              <a:tr h="381000">
                <a:tc>
                  <a:txBody>
                    <a:bodyPr/>
                    <a:p>
                      <a:pPr algn="ctr">
                        <a:buNone/>
                      </a:pPr>
                      <a:r>
                        <a:rPr lang="zh-CN" altLang="en-US"/>
                        <a:t>描述</a:t>
                      </a:r>
                      <a:endParaRPr lang="zh-CN" altLang="en-US"/>
                    </a:p>
                  </a:txBody>
                  <a:tcPr/>
                </a:tc>
                <a:tc>
                  <a:txBody>
                    <a:bodyPr/>
                    <a:p>
                      <a:pPr algn="ctr">
                        <a:buNone/>
                      </a:pPr>
                      <a:r>
                        <a:rPr lang="zh-CN" altLang="en-US"/>
                        <a:t>指令</a:t>
                      </a:r>
                      <a:endParaRPr lang="zh-CN" altLang="en-US"/>
                    </a:p>
                  </a:txBody>
                  <a:tcPr/>
                </a:tc>
              </a:tr>
              <a:tr h="381000">
                <a:tc>
                  <a:txBody>
                    <a:bodyPr/>
                    <a:p>
                      <a:pPr>
                        <a:buNone/>
                      </a:pPr>
                      <a:r>
                        <a:rPr lang="en-US" altLang="zh-CN" sz="1800">
                          <a:sym typeface="+mn-ea"/>
                        </a:rPr>
                        <a:t>展示commit的id和-m信息 </a:t>
                      </a:r>
                      <a:endParaRPr lang="zh-CN" altLang="en-US"/>
                    </a:p>
                  </a:txBody>
                  <a:tcPr/>
                </a:tc>
                <a:tc>
                  <a:txBody>
                    <a:bodyPr/>
                    <a:p>
                      <a:pPr>
                        <a:buNone/>
                      </a:pPr>
                      <a:r>
                        <a:rPr lang="en-US" altLang="zh-CN" sz="1800">
                          <a:sym typeface="+mn-ea"/>
                        </a:rPr>
                        <a:t>git log --oneline </a:t>
                      </a:r>
                      <a:endParaRPr lang="zh-CN" altLang="en-US"/>
                    </a:p>
                  </a:txBody>
                  <a:tcPr/>
                </a:tc>
              </a:tr>
              <a:tr h="381000">
                <a:tc>
                  <a:txBody>
                    <a:bodyPr/>
                    <a:p>
                      <a:pPr>
                        <a:buNone/>
                      </a:pPr>
                      <a:r>
                        <a:rPr lang="zh-CN" altLang="en-US" sz="1800">
                          <a:sym typeface="+mn-ea"/>
                        </a:rPr>
                        <a:t>了解commit关联的分支或者是标签</a:t>
                      </a:r>
                      <a:endParaRPr lang="zh-CN" altLang="en-US"/>
                    </a:p>
                  </a:txBody>
                  <a:tcPr/>
                </a:tc>
                <a:tc>
                  <a:txBody>
                    <a:bodyPr/>
                    <a:p>
                      <a:pPr>
                        <a:buNone/>
                      </a:pPr>
                      <a:r>
                        <a:rPr lang="zh-CN" altLang="en-US" sz="1800">
                          <a:sym typeface="+mn-ea"/>
                        </a:rPr>
                        <a:t>git log --oneline --decorate</a:t>
                      </a:r>
                      <a:endParaRPr lang="zh-CN" altLang="en-US"/>
                    </a:p>
                  </a:txBody>
                  <a:tcPr/>
                </a:tc>
              </a:tr>
              <a:tr h="381000">
                <a:tc>
                  <a:txBody>
                    <a:bodyPr/>
                    <a:p>
                      <a:pPr>
                        <a:buNone/>
                      </a:pPr>
                      <a:r>
                        <a:rPr lang="en-US" altLang="zh-CN" sz="1800">
                          <a:sym typeface="+mn-ea"/>
                        </a:rPr>
                        <a:t>--graph 参数会根据分枝提交历史绘出图像</a:t>
                      </a:r>
                      <a:endParaRPr lang="zh-CN" altLang="en-US"/>
                    </a:p>
                  </a:txBody>
                  <a:tcPr/>
                </a:tc>
                <a:tc>
                  <a:txBody>
                    <a:bodyPr/>
                    <a:p>
                      <a:pPr>
                        <a:buNone/>
                      </a:pPr>
                      <a:r>
                        <a:rPr lang="en-US" altLang="zh-CN" sz="1800">
                          <a:sym typeface="+mn-ea"/>
                        </a:rPr>
                        <a:t>git log --graph --oneline --decorate</a:t>
                      </a:r>
                      <a:endParaRPr lang="zh-CN" altLang="en-US"/>
                    </a:p>
                  </a:txBody>
                  <a:tcPr/>
                </a:tc>
              </a:tr>
              <a:tr h="381000">
                <a:tc>
                  <a:txBody>
                    <a:bodyPr/>
                    <a:p>
                      <a:pPr>
                        <a:buNone/>
                      </a:pPr>
                      <a:r>
                        <a:rPr lang="en-US" altLang="zh-CN" sz="1800">
                          <a:sym typeface="+mn-ea"/>
                        </a:rPr>
                        <a:t>根据数量过滤</a:t>
                      </a:r>
                      <a:endParaRPr lang="zh-CN" altLang="en-US"/>
                    </a:p>
                  </a:txBody>
                  <a:tcPr/>
                </a:tc>
                <a:tc>
                  <a:txBody>
                    <a:bodyPr/>
                    <a:p>
                      <a:pPr>
                        <a:buNone/>
                      </a:pPr>
                      <a:r>
                        <a:rPr lang="en-US" altLang="zh-CN" sz="1800">
                          <a:sym typeface="+mn-ea"/>
                        </a:rPr>
                        <a:t>git log -3</a:t>
                      </a:r>
                      <a:endParaRPr lang="zh-CN" altLang="en-US"/>
                    </a:p>
                  </a:txBody>
                  <a:tcPr/>
                </a:tc>
              </a:tr>
              <a:tr h="381000">
                <a:tc>
                  <a:txBody>
                    <a:bodyPr/>
                    <a:p>
                      <a:pPr>
                        <a:buNone/>
                      </a:pPr>
                      <a:r>
                        <a:rPr lang="en-US" altLang="zh-CN" sz="1800">
                          <a:sym typeface="+mn-ea"/>
                        </a:rPr>
                        <a:t>根据日期过滤 </a:t>
                      </a:r>
                      <a:endParaRPr lang="zh-CN" altLang="en-US"/>
                    </a:p>
                  </a:txBody>
                  <a:tcPr/>
                </a:tc>
                <a:tc>
                  <a:txBody>
                    <a:bodyPr/>
                    <a:p>
                      <a:pPr>
                        <a:buNone/>
                      </a:pPr>
                      <a:r>
                        <a:rPr lang="en-US" altLang="zh-CN" sz="1800">
                          <a:sym typeface="+mn-ea"/>
                        </a:rPr>
                        <a:t>git log --after="2017-5-20" </a:t>
                      </a:r>
                      <a:endParaRPr lang="en-US" altLang="zh-CN" sz="1800">
                        <a:sym typeface="+mn-ea"/>
                      </a:endParaRPr>
                    </a:p>
                    <a:p>
                      <a:pPr>
                        <a:buNone/>
                      </a:pPr>
                      <a:r>
                        <a:rPr lang="en-US" altLang="zh-CN" sz="1800">
                          <a:sym typeface="+mn-ea"/>
                        </a:rPr>
                        <a:t>git log --after="2014-7-1" --before="2014-7-4"</a:t>
                      </a:r>
                      <a:endParaRPr lang="zh-CN" altLang="en-US"/>
                    </a:p>
                  </a:txBody>
                  <a:tcPr/>
                </a:tc>
              </a:tr>
              <a:tr h="381000">
                <a:tc>
                  <a:txBody>
                    <a:bodyPr/>
                    <a:p>
                      <a:pPr>
                        <a:buNone/>
                      </a:pPr>
                      <a:r>
                        <a:rPr lang="en-US" altLang="zh-CN" sz="1800">
                          <a:sym typeface="+mn-ea"/>
                        </a:rPr>
                        <a:t>按照提交者过滤</a:t>
                      </a:r>
                      <a:endParaRPr lang="zh-CN" altLang="en-US"/>
                    </a:p>
                  </a:txBody>
                  <a:tcPr/>
                </a:tc>
                <a:tc>
                  <a:txBody>
                    <a:bodyPr/>
                    <a:p>
                      <a:pPr>
                        <a:buNone/>
                      </a:pPr>
                      <a:r>
                        <a:rPr lang="en-US" altLang="zh-CN" sz="1800">
                          <a:sym typeface="+mn-ea"/>
                        </a:rPr>
                        <a:t>git log --author="lilei"</a:t>
                      </a:r>
                      <a:endParaRPr lang="zh-CN" altLang="en-US"/>
                    </a:p>
                  </a:txBody>
                  <a:tcPr/>
                </a:tc>
              </a:tr>
              <a:tr h="381000">
                <a:tc>
                  <a:txBody>
                    <a:bodyPr/>
                    <a:p>
                      <a:pPr>
                        <a:buNone/>
                      </a:pPr>
                      <a:r>
                        <a:rPr lang="en-US" altLang="zh-CN" sz="1800">
                          <a:sym typeface="+mn-ea"/>
                        </a:rPr>
                        <a:t>根据commit信息过滤 </a:t>
                      </a:r>
                      <a:endParaRPr lang="zh-CN" altLang="en-US"/>
                    </a:p>
                  </a:txBody>
                  <a:tcPr/>
                </a:tc>
                <a:tc>
                  <a:txBody>
                    <a:bodyPr/>
                    <a:p>
                      <a:pPr>
                        <a:buNone/>
                      </a:pPr>
                      <a:r>
                        <a:rPr lang="en-US" altLang="zh-CN" sz="1800">
                          <a:sym typeface="+mn-ea"/>
                        </a:rPr>
                        <a:t>git log --grep="new file"</a:t>
                      </a:r>
                      <a:endParaRPr lang="zh-CN" altLang="en-US"/>
                    </a:p>
                  </a:txBody>
                  <a:tcPr/>
                </a:tc>
              </a:tr>
              <a:tr h="381000">
                <a:tc>
                  <a:txBody>
                    <a:bodyPr/>
                    <a:p>
                      <a:pPr>
                        <a:buNone/>
                      </a:pPr>
                      <a:r>
                        <a:rPr lang="en-US" altLang="zh-CN" sz="1800">
                          <a:sym typeface="+mn-ea"/>
                        </a:rPr>
                        <a:t>根据文件过滤 </a:t>
                      </a:r>
                      <a:endParaRPr lang="zh-CN" altLang="en-US"/>
                    </a:p>
                  </a:txBody>
                  <a:tcPr/>
                </a:tc>
                <a:tc>
                  <a:txBody>
                    <a:bodyPr/>
                    <a:p>
                      <a:pPr>
                        <a:buNone/>
                      </a:pPr>
                      <a:r>
                        <a:rPr lang="en-US" altLang="zh-CN" sz="1800">
                          <a:sym typeface="+mn-ea"/>
                        </a:rPr>
                        <a:t>git log -- foo.py bar.py</a:t>
                      </a:r>
                      <a:endParaRPr lang="zh-CN" altLang="en-US"/>
                    </a:p>
                  </a:txBody>
                  <a:tcPr/>
                </a:tc>
              </a:tr>
              <a:tr h="381000">
                <a:tc>
                  <a:txBody>
                    <a:bodyPr/>
                    <a:p>
                      <a:pPr>
                        <a:buNone/>
                      </a:pPr>
                      <a:r>
                        <a:rPr lang="en-US" altLang="zh-CN" sz="1800">
                          <a:sym typeface="+mn-ea"/>
                        </a:rPr>
                        <a:t>根据改动过滤</a:t>
                      </a:r>
                      <a:endParaRPr lang="zh-CN" altLang="en-US"/>
                    </a:p>
                  </a:txBody>
                  <a:tcPr/>
                </a:tc>
                <a:tc>
                  <a:txBody>
                    <a:bodyPr/>
                    <a:p>
                      <a:pPr>
                        <a:buNone/>
                      </a:pPr>
                      <a:r>
                        <a:rPr lang="en-US" altLang="zh-CN" sz="1800">
                          <a:sym typeface="+mn-ea"/>
                        </a:rPr>
                        <a:t>git log -S"</a:t>
                      </a:r>
                      <a:r>
                        <a:rPr lang="zh-CN" altLang="en-US" sz="1800">
                          <a:sym typeface="+mn-ea"/>
                        </a:rPr>
                        <a:t>提交文件到仓库</a:t>
                      </a:r>
                      <a:r>
                        <a:rPr lang="en-US" altLang="zh-CN" sz="1800">
                          <a:sym typeface="+mn-ea"/>
                        </a:rPr>
                        <a:t>"</a:t>
                      </a:r>
                      <a:endParaRPr lang="zh-CN" altLang="en-US"/>
                    </a:p>
                  </a:txBody>
                  <a:tcPr/>
                </a:tc>
              </a:tr>
              <a:tr h="381000">
                <a:tc>
                  <a:txBody>
                    <a:bodyPr/>
                    <a:p>
                      <a:pPr>
                        <a:buNone/>
                      </a:pPr>
                      <a:r>
                        <a:rPr lang="zh-CN" altLang="en-US" sz="1800">
                          <a:sym typeface="+mn-ea"/>
                        </a:rPr>
                        <a:t>展示</a:t>
                      </a:r>
                      <a:r>
                        <a:rPr lang="en-US" altLang="zh-CN" sz="1800">
                          <a:sym typeface="+mn-ea"/>
                        </a:rPr>
                        <a:t>改动的详细信息</a:t>
                      </a:r>
                      <a:endParaRPr lang="zh-CN" altLang="en-US"/>
                    </a:p>
                  </a:txBody>
                  <a:tcPr/>
                </a:tc>
                <a:tc>
                  <a:txBody>
                    <a:bodyPr/>
                    <a:p>
                      <a:pPr>
                        <a:buNone/>
                      </a:pPr>
                      <a:r>
                        <a:rPr lang="en-US" altLang="zh-CN" sz="1800">
                          <a:sym typeface="+mn-ea"/>
                        </a:rPr>
                        <a:t>git log -p</a:t>
                      </a:r>
                      <a:endParaRPr lang="zh-CN"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72961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三、基础使用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729615" y="2047240"/>
            <a:ext cx="4166235" cy="3811905"/>
          </a:xfrm>
        </p:spPr>
        <p:txBody>
          <a:bodyPr>
            <a:normAutofit lnSpcReduction="10000"/>
          </a:bodyPr>
          <a:p>
            <a:r>
              <a:rPr lang="en-US" sz="1800" b="1"/>
              <a:t>3</a:t>
            </a:r>
            <a:r>
              <a:rPr lang="zh-CN" altLang="en-US" sz="1800" b="1"/>
              <a:t>、撤销修改与删除文件</a:t>
            </a:r>
            <a:endParaRPr lang="zh-CN" altLang="en-US" sz="1800" b="1"/>
          </a:p>
          <a:p>
            <a:endParaRPr lang="zh-CN" altLang="en-US" sz="1800">
              <a:ln w="12700">
                <a:solidFill>
                  <a:schemeClr val="accent5"/>
                </a:solidFill>
                <a:prstDash val="solid"/>
              </a:ln>
              <a:pattFill prst="ltDnDiag">
                <a:fgClr>
                  <a:schemeClr val="accent5">
                    <a:lumMod val="60000"/>
                    <a:lumOff val="40000"/>
                  </a:schemeClr>
                </a:fgClr>
                <a:bgClr>
                  <a:schemeClr val="bg1"/>
                </a:bgClr>
              </a:pattFill>
              <a:effectLst/>
              <a:sym typeface="+mn-ea"/>
            </a:endParaRPr>
          </a:p>
          <a:p>
            <a:r>
              <a:rPr lang="zh-CN" altLang="en-US" sz="1800">
                <a:ln w="12700">
                  <a:solidFill>
                    <a:schemeClr val="accent5"/>
                  </a:solidFill>
                  <a:prstDash val="solid"/>
                </a:ln>
                <a:pattFill prst="ltDnDiag">
                  <a:fgClr>
                    <a:schemeClr val="accent5">
                      <a:lumMod val="60000"/>
                      <a:lumOff val="40000"/>
                    </a:schemeClr>
                  </a:fgClr>
                  <a:bgClr>
                    <a:schemeClr val="bg1"/>
                  </a:bgClr>
                </a:pattFill>
                <a:effectLst/>
                <a:sym typeface="+mn-ea"/>
              </a:rPr>
              <a:t>撤销</a:t>
            </a:r>
            <a:endParaRPr lang="zh-CN" altLang="en-US" sz="1800" b="1">
              <a:ln w="12700">
                <a:solidFill>
                  <a:schemeClr val="accent5"/>
                </a:solidFill>
                <a:prstDash val="solid"/>
              </a:ln>
              <a:pattFill prst="ltDnDiag">
                <a:fgClr>
                  <a:schemeClr val="accent5">
                    <a:lumMod val="60000"/>
                    <a:lumOff val="40000"/>
                  </a:schemeClr>
                </a:fgClr>
                <a:bgClr>
                  <a:schemeClr val="bg1"/>
                </a:bgClr>
              </a:pattFill>
              <a:effectLst/>
              <a:sym typeface="+mn-ea"/>
            </a:endParaRPr>
          </a:p>
          <a:p>
            <a:r>
              <a:rPr lang="zh-CN" altLang="en-US" sz="1800"/>
              <a:t>      $ </a:t>
            </a:r>
            <a:r>
              <a:rPr lang="en-US" altLang="zh-CN" sz="1800"/>
              <a:t>git checkout &lt;file&gt;</a:t>
            </a:r>
            <a:endParaRPr lang="en-US" altLang="zh-CN" sz="1800"/>
          </a:p>
          <a:p>
            <a:r>
              <a:rPr lang="zh-CN" altLang="en-US" sz="1800">
                <a:sym typeface="+mn-ea"/>
              </a:rPr>
              <a:t>      $ </a:t>
            </a:r>
            <a:r>
              <a:rPr lang="en-US" altLang="zh-CN" sz="1800">
                <a:sym typeface="+mn-ea"/>
              </a:rPr>
              <a:t>git reset HEAD &lt;file&gt;</a:t>
            </a:r>
            <a:endParaRPr lang="en-US" altLang="zh-CN" sz="1800">
              <a:sym typeface="+mn-ea"/>
            </a:endParaRPr>
          </a:p>
          <a:p>
            <a:endParaRPr lang="en-US" altLang="zh-CN" sz="1800">
              <a:sym typeface="+mn-ea"/>
            </a:endParaRPr>
          </a:p>
          <a:p>
            <a:r>
              <a:rPr lang="zh-CN" altLang="en-US" sz="1800">
                <a:ln w="12700">
                  <a:solidFill>
                    <a:schemeClr val="accent5"/>
                  </a:solidFill>
                  <a:prstDash val="solid"/>
                </a:ln>
                <a:pattFill prst="ltDnDiag">
                  <a:fgClr>
                    <a:schemeClr val="accent5">
                      <a:lumMod val="60000"/>
                      <a:lumOff val="40000"/>
                    </a:schemeClr>
                  </a:fgClr>
                  <a:bgClr>
                    <a:schemeClr val="bg1"/>
                  </a:bgClr>
                </a:pattFill>
                <a:effectLst/>
                <a:sym typeface="+mn-ea"/>
              </a:rPr>
              <a:t>删除</a:t>
            </a:r>
            <a:endParaRPr lang="en-US" altLang="zh-CN" sz="1800">
              <a:sym typeface="+mn-ea"/>
            </a:endParaRPr>
          </a:p>
          <a:p>
            <a:r>
              <a:rPr lang="en-US" altLang="zh-CN"/>
              <a:t>      $ rm &lt;file&gt;</a:t>
            </a:r>
            <a:endParaRPr lang="zh-CN" altLang="en-US"/>
          </a:p>
          <a:p>
            <a:r>
              <a:rPr lang="en-US" altLang="zh-CN">
                <a:sym typeface="+mn-ea"/>
              </a:rPr>
              <a:t>      从版本库中删除该文件   $ git rm &lt;file&gt;</a:t>
            </a:r>
            <a:endParaRPr lang="en-US" altLang="zh-CN">
              <a:sym typeface="+mn-ea"/>
            </a:endParaRPr>
          </a:p>
          <a:p>
            <a:r>
              <a:rPr lang="en-US" altLang="zh-CN">
                <a:sym typeface="+mn-ea"/>
              </a:rPr>
              <a:t>      </a:t>
            </a:r>
            <a:r>
              <a:rPr lang="zh-CN" altLang="en-US">
                <a:sym typeface="+mn-ea"/>
              </a:rPr>
              <a:t>取消删除</a:t>
            </a:r>
            <a:r>
              <a:rPr lang="en-US" altLang="zh-CN">
                <a:sym typeface="+mn-ea"/>
              </a:rPr>
              <a:t>   $</a:t>
            </a:r>
            <a:r>
              <a:rPr lang="en-US" altLang="zh-CN"/>
              <a:t>git checkout </a:t>
            </a:r>
            <a:r>
              <a:rPr lang="en-US" altLang="zh-CN">
                <a:sym typeface="+mn-ea"/>
              </a:rPr>
              <a:t>&lt;file&gt;</a:t>
            </a:r>
            <a:endParaRPr lang="en-US" altLang="zh-CN"/>
          </a:p>
        </p:txBody>
      </p:sp>
      <p:pic>
        <p:nvPicPr>
          <p:cNvPr id="4" name="图片 3"/>
          <p:cNvPicPr>
            <a:picLocks noChangeAspect="1"/>
          </p:cNvPicPr>
          <p:nvPr/>
        </p:nvPicPr>
        <p:blipFill>
          <a:blip r:embed="rId1"/>
          <a:stretch>
            <a:fillRect/>
          </a:stretch>
        </p:blipFill>
        <p:spPr>
          <a:xfrm>
            <a:off x="5339715" y="528320"/>
            <a:ext cx="6433185" cy="2625090"/>
          </a:xfrm>
          <a:prstGeom prst="rect">
            <a:avLst/>
          </a:prstGeom>
        </p:spPr>
      </p:pic>
      <p:sp>
        <p:nvSpPr>
          <p:cNvPr id="7" name="圆角矩形 6"/>
          <p:cNvSpPr/>
          <p:nvPr/>
        </p:nvSpPr>
        <p:spPr>
          <a:xfrm>
            <a:off x="5339715" y="140335"/>
            <a:ext cx="2546985" cy="3168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sym typeface="+mn-ea"/>
              </a:rPr>
              <a:t>git checkout readme.txt</a:t>
            </a:r>
            <a:endParaRPr lang="en-US"/>
          </a:p>
        </p:txBody>
      </p:sp>
      <p:pic>
        <p:nvPicPr>
          <p:cNvPr id="6" name="图片 5"/>
          <p:cNvPicPr>
            <a:picLocks noChangeAspect="1"/>
          </p:cNvPicPr>
          <p:nvPr/>
        </p:nvPicPr>
        <p:blipFill>
          <a:blip r:embed="rId2"/>
          <a:stretch>
            <a:fillRect/>
          </a:stretch>
        </p:blipFill>
        <p:spPr>
          <a:xfrm>
            <a:off x="5339715" y="3755390"/>
            <a:ext cx="6532245" cy="2985770"/>
          </a:xfrm>
          <a:prstGeom prst="rect">
            <a:avLst/>
          </a:prstGeom>
        </p:spPr>
      </p:pic>
      <p:sp>
        <p:nvSpPr>
          <p:cNvPr id="10" name="圆角矩形 9"/>
          <p:cNvSpPr/>
          <p:nvPr/>
        </p:nvSpPr>
        <p:spPr>
          <a:xfrm>
            <a:off x="5339715" y="3342640"/>
            <a:ext cx="2852420" cy="3168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sym typeface="+mn-ea"/>
              </a:rPr>
              <a:t>git </a:t>
            </a:r>
            <a:r>
              <a:rPr lang="en-US" altLang="zh-CN">
                <a:sym typeface="+mn-ea"/>
              </a:rPr>
              <a:t>reset HEAD </a:t>
            </a:r>
            <a:r>
              <a:rPr lang="en-US" altLang="zh-CN">
                <a:sym typeface="+mn-ea"/>
              </a:rPr>
              <a:t>readme.txt</a:t>
            </a:r>
            <a:endParaRPr lang="en-US"/>
          </a:p>
        </p:txBody>
      </p:sp>
    </p:spTree>
  </p:cSld>
  <p:clrMapOvr>
    <a:masterClrMapping/>
  </p:clrMapOvr>
</p:sld>
</file>

<file path=ppt/tags/tag1.xml><?xml version="1.0" encoding="utf-8"?>
<p:tagLst xmlns:p="http://schemas.openxmlformats.org/presentationml/2006/main">
  <p:tag name="KSO_WM_BEAUTIFY_FLAG" val="#wm#"/>
  <p:tag name="KSO_WM_TEMPLATE_CATEGORY" val="diagram"/>
  <p:tag name="KSO_WM_TEMPLATE_INDEX" val="160362"/>
</p:tagLst>
</file>

<file path=ppt/tags/tag10.xml><?xml version="1.0" encoding="utf-8"?>
<p:tagLst xmlns:p="http://schemas.openxmlformats.org/presentationml/2006/main">
  <p:tag name="KSO_WM_BEAUTIFY_FLAG" val="#wm#"/>
  <p:tag name="KSO_WM_TEMPLATE_CATEGORY" val="diagram"/>
  <p:tag name="KSO_WM_TEMPLATE_INDEX" val="160362"/>
</p:tagLst>
</file>

<file path=ppt/tags/tag11.xml><?xml version="1.0" encoding="utf-8"?>
<p:tagLst xmlns:p="http://schemas.openxmlformats.org/presentationml/2006/main">
  <p:tag name="KSO_WM_BEAUTIFY_FLAG" val="#wm#"/>
  <p:tag name="KSO_WM_TEMPLATE_CATEGORY" val="diagram"/>
  <p:tag name="KSO_WM_TEMPLATE_INDEX" val="160362"/>
</p:tagLst>
</file>

<file path=ppt/tags/tag2.xml><?xml version="1.0" encoding="utf-8"?>
<p:tagLst xmlns:p="http://schemas.openxmlformats.org/presentationml/2006/main">
  <p:tag name="KSO_WM_BEAUTIFY_FLAG" val="#wm#"/>
  <p:tag name="KSO_WM_TEMPLATE_CATEGORY" val="diagram"/>
  <p:tag name="KSO_WM_TEMPLATE_INDEX" val="160362"/>
</p:tagLst>
</file>

<file path=ppt/tags/tag3.xml><?xml version="1.0" encoding="utf-8"?>
<p:tagLst xmlns:p="http://schemas.openxmlformats.org/presentationml/2006/main">
  <p:tag name="KSO_WM_SLIDE_ID" val="diagram160362_3"/>
  <p:tag name="KSO_WM_SLIDE_INDEX" val="3"/>
  <p:tag name="KSO_WM_SLIDE_ITEM_CNT" val="3"/>
  <p:tag name="KSO_WM_SLIDE_LAYOUT" val="l_a"/>
  <p:tag name="KSO_WM_SLIDE_LAYOUT_CNT" val="1_1"/>
  <p:tag name="KSO_WM_SLIDE_TYPE" val="text"/>
  <p:tag name="KSO_WM_BEAUTIFY_FLAG" val="#wm#"/>
  <p:tag name="KSO_WM_SLIDE_POSITION" val="123*190"/>
  <p:tag name="KSO_WM_SLIDE_SIZE" val="714*264"/>
  <p:tag name="KSO_WM_TEMPLATE_CATEGORY" val="diagram"/>
  <p:tag name="KSO_WM_TEMPLATE_INDEX" val="160362"/>
  <p:tag name="KSO_WM_TAG_VERSION" val="1.0"/>
  <p:tag name="KSO_WM_DIAGRAM_GROUP_CODE" val="l1-1"/>
</p:tagLst>
</file>

<file path=ppt/tags/tag4.xml><?xml version="1.0" encoding="utf-8"?>
<p:tagLst xmlns:p="http://schemas.openxmlformats.org/presentationml/2006/main">
  <p:tag name="KSO_WM_BEAUTIFY_FLAG" val="#wm#"/>
  <p:tag name="KSO_WM_TEMPLATE_CATEGORY" val="diagram"/>
  <p:tag name="KSO_WM_TEMPLATE_INDEX" val="160362"/>
</p:tagLst>
</file>

<file path=ppt/tags/tag5.xml><?xml version="1.0" encoding="utf-8"?>
<p:tagLst xmlns:p="http://schemas.openxmlformats.org/presentationml/2006/main">
  <p:tag name="KSO_WM_BEAUTIFY_FLAG" val="#wm#"/>
  <p:tag name="KSO_WM_TEMPLATE_CATEGORY" val="diagram"/>
  <p:tag name="KSO_WM_TEMPLATE_INDEX" val="160362"/>
</p:tagLst>
</file>

<file path=ppt/tags/tag6.xml><?xml version="1.0" encoding="utf-8"?>
<p:tagLst xmlns:p="http://schemas.openxmlformats.org/presentationml/2006/main">
  <p:tag name="KSO_WM_BEAUTIFY_FLAG" val="#wm#"/>
  <p:tag name="KSO_WM_TEMPLATE_CATEGORY" val="diagram"/>
  <p:tag name="KSO_WM_TEMPLATE_INDEX" val="160362"/>
</p:tagLst>
</file>

<file path=ppt/tags/tag7.xml><?xml version="1.0" encoding="utf-8"?>
<p:tagLst xmlns:p="http://schemas.openxmlformats.org/presentationml/2006/main">
  <p:tag name="KSO_WM_BEAUTIFY_FLAG" val="#wm#"/>
  <p:tag name="KSO_WM_TEMPLATE_CATEGORY" val="diagram"/>
  <p:tag name="KSO_WM_TEMPLATE_INDEX" val="160362"/>
</p:tagLst>
</file>

<file path=ppt/tags/tag8.xml><?xml version="1.0" encoding="utf-8"?>
<p:tagLst xmlns:p="http://schemas.openxmlformats.org/presentationml/2006/main">
  <p:tag name="KSO_WM_BEAUTIFY_FLAG" val="#wm#"/>
  <p:tag name="KSO_WM_TEMPLATE_CATEGORY" val="diagram"/>
  <p:tag name="KSO_WM_TEMPLATE_INDEX" val="160362"/>
</p:tagLst>
</file>

<file path=ppt/tags/tag9.xml><?xml version="1.0" encoding="utf-8"?>
<p:tagLst xmlns:p="http://schemas.openxmlformats.org/presentationml/2006/main">
  <p:tag name="KSO_WM_BEAUTIFY_FLAG" val="#wm#"/>
  <p:tag name="KSO_WM_TEMPLATE_CATEGORY" val="diagram"/>
  <p:tag name="KSO_WM_TEMPLATE_INDEX" val="16036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5486</Words>
  <Application>WPS 演示</Application>
  <PresentationFormat>宽屏</PresentationFormat>
  <Paragraphs>411</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Arial</vt:lpstr>
      <vt:lpstr>等线 Light</vt:lpstr>
      <vt:lpstr>微软雅黑</vt:lpstr>
      <vt:lpstr>等线</vt:lpstr>
      <vt:lpstr>Calibri</vt:lpstr>
      <vt:lpstr>Office 主题</vt:lpstr>
      <vt:lpstr>GIT</vt:lpstr>
      <vt:lpstr>PowerPoint 演示文稿</vt:lpstr>
      <vt:lpstr>开始使用</vt:lpstr>
      <vt:lpstr>开始使用</vt:lpstr>
      <vt:lpstr>一、标题</vt:lpstr>
      <vt:lpstr>一、开始使用</vt:lpstr>
      <vt:lpstr>一、标题</vt:lpstr>
      <vt:lpstr>三、基础使用</vt:lpstr>
      <vt:lpstr>一、开始使用</vt:lpstr>
      <vt:lpstr>一、开始使用</vt:lpstr>
      <vt:lpstr>一、开始使用</vt:lpstr>
      <vt:lpstr>四、远程仓库</vt:lpstr>
      <vt:lpstr>一、开始使用</vt:lpstr>
      <vt:lpstr>四、远程仓库</vt:lpstr>
      <vt:lpstr>四、远程仓库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一道自媒体方案包功能</dc:title>
  <dc:creator>Microsoft Office 用户</dc:creator>
  <cp:lastModifiedBy>admin</cp:lastModifiedBy>
  <cp:revision>365</cp:revision>
  <dcterms:created xsi:type="dcterms:W3CDTF">2017-03-29T07:22:00Z</dcterms:created>
  <dcterms:modified xsi:type="dcterms:W3CDTF">2017-05-25T10:20:57Z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2052-10.1.0.6479</vt:lpwstr>
  </property>
</Properties>
</file>