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95" r:id="rId4"/>
    <p:sldId id="296" r:id="rId6"/>
    <p:sldId id="313" r:id="rId7"/>
    <p:sldId id="297" r:id="rId8"/>
    <p:sldId id="316" r:id="rId9"/>
    <p:sldId id="315" r:id="rId10"/>
    <p:sldId id="269" r:id="rId11"/>
    <p:sldId id="270" r:id="rId12"/>
    <p:sldId id="273" r:id="rId13"/>
    <p:sldId id="274" r:id="rId14"/>
    <p:sldId id="276" r:id="rId15"/>
    <p:sldId id="277" r:id="rId16"/>
    <p:sldId id="275" r:id="rId17"/>
    <p:sldId id="272" r:id="rId18"/>
    <p:sldId id="268" r:id="rId19"/>
    <p:sldId id="291" r:id="rId20"/>
    <p:sldId id="292" r:id="rId21"/>
    <p:sldId id="293" r:id="rId22"/>
    <p:sldId id="294" r:id="rId23"/>
    <p:sldId id="312" r:id="rId24"/>
    <p:sldId id="31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51"/>
    <p:restoredTop sz="94161"/>
  </p:normalViewPr>
  <p:slideViewPr>
    <p:cSldViewPr snapToGrid="0" snapToObjects="1">
      <p:cViewPr>
        <p:scale>
          <a:sx n="80" d="100"/>
          <a:sy n="80" d="100"/>
        </p:scale>
        <p:origin x="-104" y="35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什么是版本控制系统</a:t>
            </a:r>
            <a:endParaRPr lang="zh-CN" altLang="en-US">
              <a:sym typeface="+mn-ea"/>
            </a:endParaRPr>
          </a:p>
          <a:p>
            <a:r>
              <a:rPr lang="zh-CN" altLang="en-US">
                <a:sym typeface="+mn-ea"/>
              </a:rPr>
              <a:t>版本控制系统是一种记录一个或若干文件内容变化，以便将来查阅特定版本修订情况的系统。版本控制系统不仅可以应用于软件源代码的文本文件，而且可以对任何类型的文件进行版本控制。</a:t>
            </a:r>
            <a:endParaRPr lang="zh-CN" altLang="en-US"/>
          </a:p>
          <a:p>
            <a:endParaRPr lang="zh-CN" altLang="en-US"/>
          </a:p>
          <a:p>
            <a:endParaRPr lang="zh-CN" altLang="en-US"/>
          </a:p>
          <a:p>
            <a:r>
              <a:rPr lang="zh-CN" altLang="en-US"/>
              <a:t>集中式和分布式的区别（</a:t>
            </a:r>
            <a:r>
              <a:rPr lang="zh-CN" altLang="en-US">
                <a:sym typeface="+mn-ea"/>
              </a:rPr>
              <a:t>Git与SVN的主要差别</a:t>
            </a:r>
            <a:r>
              <a:rPr lang="zh-CN" altLang="en-US"/>
              <a:t>）：</a:t>
            </a:r>
            <a:endParaRPr lang="zh-CN" altLang="en-US"/>
          </a:p>
          <a:p>
            <a:endParaRPr lang="zh-CN" altLang="en-US"/>
          </a:p>
          <a:p>
            <a:r>
              <a:rPr lang="zh-CN" altLang="en-US"/>
              <a:t>集中式：版本库是集中存放在中央服务器的，而干活的时候，用的都是自己的电脑，所以要先从中央服务器取得最新的版本，然后开始干活，干完活了，再把自己的活推送给中央服务器。​集中式版本控制系统最大的毛病就是必须联网才能工作。</a:t>
            </a:r>
            <a:endParaRPr lang="zh-CN" altLang="en-US"/>
          </a:p>
          <a:p>
            <a:endParaRPr lang="zh-CN" altLang="en-US"/>
          </a:p>
          <a:p>
            <a:r>
              <a:rPr lang="zh-CN" altLang="en-US"/>
              <a:t>分布式：分布式版本控制系统根本没有“中央服务器”，每个人的电脑上都是一个完整的版本库，这样，你工作的时候，就不需要联网了，因为版本库就在你自己的电脑上。比方说你在自己电脑上改了文件A，你的同事也在他的电脑上改了文件A，这时，你们俩之间只需把各自的修改推送给对方，就可以互相看到对方的修改了。</a:t>
            </a:r>
            <a:endParaRPr lang="zh-CN" altLang="en-US"/>
          </a:p>
          <a:p>
            <a:endParaRPr lang="zh-CN" altLang="en-US"/>
          </a:p>
          <a:p>
            <a:r>
              <a:rPr lang="zh-CN" altLang="en-US">
                <a:sym typeface="+mn-ea"/>
              </a:rPr>
              <a:t>我觉得这两个工具主要的区别在于历史版本维护的位置</a:t>
            </a:r>
            <a:endParaRPr lang="zh-CN" altLang="en-US"/>
          </a:p>
          <a:p>
            <a:r>
              <a:rPr lang="zh-CN" altLang="en-US">
                <a:sym typeface="+mn-ea"/>
              </a:rPr>
              <a:t>Git本地仓库包含代码库还有历史库，在本地的环境开发就可以记录历史</a:t>
            </a:r>
            <a:endParaRPr lang="zh-CN" altLang="en-US"/>
          </a:p>
          <a:p>
            <a:r>
              <a:rPr lang="zh-CN" altLang="en-US">
                <a:sym typeface="+mn-ea"/>
              </a:rPr>
              <a:t>而SVN的历史库存在于中央仓库，每次对比与提交代码都必须连接到中央仓库才能进行</a:t>
            </a:r>
            <a:endParaRPr lang="zh-CN" altLang="en-US"/>
          </a:p>
          <a:p>
            <a:endParaRPr lang="zh-CN" altLang="en-US"/>
          </a:p>
          <a:p>
            <a:r>
              <a:rPr lang="zh-CN" altLang="en-US">
                <a:sym typeface="+mn-ea"/>
              </a:rPr>
              <a:t>这样的好处在于：</a:t>
            </a:r>
            <a:endParaRPr lang="zh-CN" altLang="en-US"/>
          </a:p>
          <a:p>
            <a:r>
              <a:rPr lang="zh-CN" altLang="en-US">
                <a:sym typeface="+mn-ea"/>
              </a:rPr>
              <a:t>1、自己可以在脱机环境查看开发的版本历史</a:t>
            </a:r>
            <a:endParaRPr lang="zh-CN" altLang="en-US"/>
          </a:p>
          <a:p>
            <a:r>
              <a:rPr lang="zh-CN" altLang="en-US">
                <a:sym typeface="+mn-ea"/>
              </a:rPr>
              <a:t>2、分布式版本控制系统的安全性要高很多，多人开发时如果充当中央仓库的Git仓库挂了，可以随时创建一个新的中央库然后同步某一个开发者的仓库就立刻恢复了中央库。而集中式版本控制系统的中央服务器要是出了问题，所有人都没法干活了</a:t>
            </a:r>
            <a:endParaRPr lang="zh-CN" altLang="en-US"/>
          </a:p>
          <a:p>
            <a:endParaRPr lang="zh-CN" altLang="en-US"/>
          </a:p>
          <a:p>
            <a:endParaRPr lang="zh-CN" altLang="en-US"/>
          </a:p>
          <a:p>
            <a:r>
              <a:rPr lang="zh-CN" altLang="en-US"/>
              <a:t>简单提一下</a:t>
            </a:r>
            <a:r>
              <a:rPr lang="en-US" altLang="zh-CN"/>
              <a:t>git</a:t>
            </a:r>
            <a:r>
              <a:rPr lang="zh-CN" altLang="en-US"/>
              <a:t>与</a:t>
            </a:r>
            <a:r>
              <a:rPr lang="en-US" altLang="zh-CN"/>
              <a:t>GitHub</a:t>
            </a:r>
            <a:r>
              <a:rPr lang="zh-CN" altLang="en-US"/>
              <a:t>的区别</a:t>
            </a:r>
            <a:endParaRPr lang="zh-CN" altLang="en-US"/>
          </a:p>
          <a:p>
            <a:r>
              <a:rPr lang="en-US" altLang="zh-CN"/>
              <a:t>git</a:t>
            </a:r>
            <a:r>
              <a:rPr lang="zh-CN" altLang="en-US">
                <a:sym typeface="+mn-ea"/>
              </a:rPr>
              <a:t>:分布式版本控制工具</a:t>
            </a:r>
            <a:endParaRPr lang="zh-CN" altLang="en-US">
              <a:sym typeface="+mn-ea"/>
            </a:endParaRPr>
          </a:p>
          <a:p>
            <a:r>
              <a:rPr lang="zh-CN" altLang="en-US">
                <a:sym typeface="+mn-ea"/>
              </a:rPr>
              <a:t>Github: Git项目托管网站</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机智</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因为Git是分布式版本控制系统，所以，每个机器都必须自报家门。</a:t>
            </a:r>
            <a:endParaRPr lang="zh-CN" altLang="en-US"/>
          </a:p>
          <a:p>
            <a:endParaRPr lang="zh-CN" altLang="en-US"/>
          </a:p>
          <a:p>
            <a:r>
              <a:rPr lang="zh-CN" altLang="en-US">
                <a:sym typeface="+mn-ea"/>
              </a:rPr>
              <a:t>git config --list 显示当前的Git配置</a:t>
            </a:r>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了解</a:t>
            </a:r>
            <a:r>
              <a:rPr lang="en-US" altLang="zh-CN">
                <a:sym typeface="+mn-ea"/>
              </a:rPr>
              <a:t>git</a:t>
            </a:r>
            <a:r>
              <a:rPr lang="zh-CN" altLang="en-US">
                <a:sym typeface="+mn-ea"/>
              </a:rPr>
              <a:t>的工作流程</a:t>
            </a:r>
            <a:endParaRPr lang="zh-CN" altLang="en-US">
              <a:sym typeface="+mn-ea"/>
            </a:endParaRPr>
          </a:p>
          <a:p>
            <a:r>
              <a:rPr lang="zh-CN" altLang="en-US">
                <a:sym typeface="+mn-ea"/>
              </a:rPr>
              <a:t>Git在管理项目时，文件流转的三个工作区域是：本地仓库(工作区)-&gt;暂存区域-&gt;Git的工作目录（版本库）。</a:t>
            </a:r>
            <a:endParaRPr lang="zh-CN" altLang="en-US">
              <a:sym typeface="+mn-ea"/>
            </a:endParaRPr>
          </a:p>
          <a:p>
            <a:r>
              <a:rPr lang="zh-CN" altLang="en-US">
                <a:sym typeface="+mn-ea"/>
              </a:rPr>
              <a:t>Git管理中文件的三种状态</a:t>
            </a:r>
            <a:endParaRPr lang="zh-CN" altLang="en-US"/>
          </a:p>
          <a:p>
            <a:r>
              <a:rPr lang="zh-CN" altLang="en-US">
                <a:sym typeface="+mn-ea"/>
              </a:rPr>
              <a:t>         对于任何一个文件，在Git内部都只有三种状态：已修改，已暂存和已提交。</a:t>
            </a:r>
            <a:endParaRPr lang="zh-CN" altLang="en-US"/>
          </a:p>
          <a:p>
            <a:r>
              <a:rPr lang="zh-CN" altLang="en-US">
                <a:sym typeface="+mn-ea"/>
              </a:rPr>
              <a:t>         已修改 表示修改了某个文件，但还没有提交保存；</a:t>
            </a:r>
            <a:endParaRPr lang="zh-CN" altLang="en-US"/>
          </a:p>
          <a:p>
            <a:r>
              <a:rPr lang="zh-CN" altLang="en-US">
                <a:sym typeface="+mn-ea"/>
              </a:rPr>
              <a:t>         已暂存 表示把已修改的文件放在下次提交时要保存的清单中了；</a:t>
            </a:r>
            <a:endParaRPr lang="zh-CN" altLang="en-US"/>
          </a:p>
          <a:p>
            <a:r>
              <a:rPr lang="zh-CN" altLang="en-US">
                <a:sym typeface="+mn-ea"/>
              </a:rPr>
              <a:t>         已提交 表示该文件已经被安全的保存在本地数据库中了。</a:t>
            </a:r>
            <a:endParaRPr lang="zh-CN" altLang="en-US"/>
          </a:p>
          <a:p>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了解</a:t>
            </a:r>
            <a:r>
              <a:rPr lang="en-US" altLang="zh-CN">
                <a:sym typeface="+mn-ea"/>
              </a:rPr>
              <a:t>git</a:t>
            </a:r>
            <a:r>
              <a:rPr lang="zh-CN" altLang="en-US">
                <a:sym typeface="+mn-ea"/>
              </a:rPr>
              <a:t>的工作流程</a:t>
            </a:r>
            <a:endParaRPr lang="zh-CN" altLang="en-US">
              <a:sym typeface="+mn-ea"/>
            </a:endParaRPr>
          </a:p>
          <a:p>
            <a:r>
              <a:rPr lang="zh-CN" altLang="en-US">
                <a:sym typeface="+mn-ea"/>
              </a:rPr>
              <a:t>Git在管理项目时，文件流转的三个工作区域是：本地仓库(工作区)-&gt;暂存区域-&gt;Git的工作目录（版本库）。</a:t>
            </a:r>
            <a:endParaRPr lang="zh-CN" altLang="en-US">
              <a:sym typeface="+mn-ea"/>
            </a:endParaRPr>
          </a:p>
          <a:p>
            <a:r>
              <a:rPr lang="zh-CN" altLang="en-US">
                <a:sym typeface="+mn-ea"/>
              </a:rPr>
              <a:t>Git管理中文件的三种状态</a:t>
            </a:r>
            <a:endParaRPr lang="zh-CN" altLang="en-US"/>
          </a:p>
          <a:p>
            <a:r>
              <a:rPr lang="zh-CN" altLang="en-US">
                <a:sym typeface="+mn-ea"/>
              </a:rPr>
              <a:t>         对于任何一个文件，在Git内部都只有三种状态：已修改，已暂存和已提交。</a:t>
            </a:r>
            <a:endParaRPr lang="zh-CN" altLang="en-US"/>
          </a:p>
          <a:p>
            <a:r>
              <a:rPr lang="zh-CN" altLang="en-US">
                <a:sym typeface="+mn-ea"/>
              </a:rPr>
              <a:t>         已修改 表示修改了某个文件，但还没有提交保存；</a:t>
            </a:r>
            <a:endParaRPr lang="zh-CN" altLang="en-US"/>
          </a:p>
          <a:p>
            <a:r>
              <a:rPr lang="zh-CN" altLang="en-US">
                <a:sym typeface="+mn-ea"/>
              </a:rPr>
              <a:t>         已暂存 表示把已修改的文件放在下次提交时要保存的清单中了；</a:t>
            </a:r>
            <a:endParaRPr lang="zh-CN" altLang="en-US"/>
          </a:p>
          <a:p>
            <a:r>
              <a:rPr lang="zh-CN" altLang="en-US">
                <a:sym typeface="+mn-ea"/>
              </a:rPr>
              <a:t>         已提交 表示该文件已经被安全的保存在本地数据库中了。</a:t>
            </a:r>
            <a:endParaRPr lang="zh-CN" altLang="en-US"/>
          </a:p>
          <a:p>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了解</a:t>
            </a:r>
            <a:r>
              <a:rPr lang="en-US" altLang="zh-CN">
                <a:sym typeface="+mn-ea"/>
              </a:rPr>
              <a:t>git</a:t>
            </a:r>
            <a:r>
              <a:rPr lang="zh-CN" altLang="en-US">
                <a:sym typeface="+mn-ea"/>
              </a:rPr>
              <a:t>的工作流程</a:t>
            </a:r>
            <a:endParaRPr lang="zh-CN" altLang="en-US">
              <a:sym typeface="+mn-ea"/>
            </a:endParaRPr>
          </a:p>
          <a:p>
            <a:r>
              <a:rPr lang="zh-CN" altLang="en-US">
                <a:sym typeface="+mn-ea"/>
              </a:rPr>
              <a:t>Git在管理项目时，文件流转的三个工作区域是：本地仓库(工作区)-&gt;暂存区域-&gt;Git的工作目录（版本库）。</a:t>
            </a:r>
            <a:endParaRPr lang="zh-CN" altLang="en-US">
              <a:sym typeface="+mn-ea"/>
            </a:endParaRPr>
          </a:p>
          <a:p>
            <a:r>
              <a:rPr lang="zh-CN" altLang="en-US">
                <a:sym typeface="+mn-ea"/>
              </a:rPr>
              <a:t>Git管理中文件的三种状态</a:t>
            </a:r>
            <a:endParaRPr lang="zh-CN" altLang="en-US"/>
          </a:p>
          <a:p>
            <a:r>
              <a:rPr lang="zh-CN" altLang="en-US">
                <a:sym typeface="+mn-ea"/>
              </a:rPr>
              <a:t>         对于任何一个文件，在Git内部都只有三种状态：已修改，已暂存和已提交。</a:t>
            </a:r>
            <a:endParaRPr lang="zh-CN" altLang="en-US"/>
          </a:p>
          <a:p>
            <a:r>
              <a:rPr lang="zh-CN" altLang="en-US">
                <a:sym typeface="+mn-ea"/>
              </a:rPr>
              <a:t>         已修改 表示修改了某个文件，但还没有提交保存；</a:t>
            </a:r>
            <a:endParaRPr lang="zh-CN" altLang="en-US"/>
          </a:p>
          <a:p>
            <a:r>
              <a:rPr lang="zh-CN" altLang="en-US">
                <a:sym typeface="+mn-ea"/>
              </a:rPr>
              <a:t>         已暂存 表示把已修改的文件放在下次提交时要保存的清单中了；</a:t>
            </a:r>
            <a:endParaRPr lang="zh-CN" altLang="en-US"/>
          </a:p>
          <a:p>
            <a:r>
              <a:rPr lang="zh-CN" altLang="en-US">
                <a:sym typeface="+mn-ea"/>
              </a:rPr>
              <a:t>         已提交 表示该文件已经被安全的保存在本地数据库中了。</a:t>
            </a:r>
            <a:endParaRPr lang="zh-CN" altLang="en-US"/>
          </a:p>
          <a:p>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6A21C2-C31B-402E-8E35-5A529430140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6A21C2-C31B-402E-8E35-5A529430140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365C0052-F359-AA4C-957F-15D8AE973F17}"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190D2E1-B755-1948-A72C-7C179DC8246E}"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C0052-F359-AA4C-957F-15D8AE973F17}"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90D2E1-B755-1948-A72C-7C179DC8246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hyperlink" Target="https://git-scm.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GIT</a:t>
            </a:r>
            <a:endParaRPr kumimoji="1"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5615" y="396875"/>
            <a:ext cx="3690620" cy="365760"/>
          </a:xfrm>
          <a:prstGeom prst="rect">
            <a:avLst/>
          </a:prstGeom>
          <a:noFill/>
        </p:spPr>
        <p:txBody>
          <a:bodyPr wrap="square" rtlCol="0" anchor="t">
            <a:spAutoFit/>
          </a:bodyPr>
          <a:p>
            <a:r>
              <a:rPr lang="en-US" altLang="zh-CN"/>
              <a:t>git checkout -b dev  </a:t>
            </a:r>
            <a:r>
              <a:rPr lang="zh-CN" altLang="en-US"/>
              <a:t>创建</a:t>
            </a:r>
            <a:r>
              <a:rPr lang="en-US" altLang="zh-CN"/>
              <a:t>dev</a:t>
            </a:r>
            <a:r>
              <a:rPr lang="zh-CN" altLang="en-US"/>
              <a:t>分支</a:t>
            </a:r>
            <a:endParaRPr lang="zh-CN" altLang="en-US"/>
          </a:p>
        </p:txBody>
      </p:sp>
      <p:sp>
        <p:nvSpPr>
          <p:cNvPr id="4" name="文本框 3"/>
          <p:cNvSpPr txBox="1"/>
          <p:nvPr/>
        </p:nvSpPr>
        <p:spPr>
          <a:xfrm>
            <a:off x="475615" y="1936115"/>
            <a:ext cx="3690620" cy="365760"/>
          </a:xfrm>
          <a:prstGeom prst="rect">
            <a:avLst/>
          </a:prstGeom>
          <a:noFill/>
        </p:spPr>
        <p:txBody>
          <a:bodyPr wrap="square" rtlCol="0" anchor="t">
            <a:spAutoFit/>
          </a:bodyPr>
          <a:p>
            <a:r>
              <a:rPr lang="en-US" altLang="zh-CN"/>
              <a:t>git branch -d dev  </a:t>
            </a:r>
            <a:r>
              <a:rPr lang="zh-CN" altLang="en-US"/>
              <a:t>删除</a:t>
            </a:r>
            <a:r>
              <a:rPr lang="en-US" altLang="zh-CN"/>
              <a:t>dev</a:t>
            </a:r>
            <a:r>
              <a:rPr lang="zh-CN" altLang="en-US"/>
              <a:t>分支</a:t>
            </a:r>
            <a:endParaRPr lang="zh-CN" altLang="en-US"/>
          </a:p>
        </p:txBody>
      </p:sp>
      <p:sp>
        <p:nvSpPr>
          <p:cNvPr id="5" name="文本框 4"/>
          <p:cNvSpPr txBox="1"/>
          <p:nvPr/>
        </p:nvSpPr>
        <p:spPr>
          <a:xfrm>
            <a:off x="475615" y="987425"/>
            <a:ext cx="4154805" cy="365760"/>
          </a:xfrm>
          <a:prstGeom prst="rect">
            <a:avLst/>
          </a:prstGeom>
          <a:noFill/>
        </p:spPr>
        <p:txBody>
          <a:bodyPr wrap="square" rtlCol="0" anchor="t">
            <a:spAutoFit/>
          </a:bodyPr>
          <a:p>
            <a:r>
              <a:rPr lang="en-US" altLang="zh-CN"/>
              <a:t>git branch master  </a:t>
            </a:r>
            <a:r>
              <a:rPr lang="zh-CN"/>
              <a:t>切换到</a:t>
            </a:r>
            <a:r>
              <a:rPr lang="en-US" altLang="zh-CN"/>
              <a:t>master</a:t>
            </a:r>
            <a:r>
              <a:rPr lang="zh-CN" altLang="en-US"/>
              <a:t>分支</a:t>
            </a:r>
            <a:endParaRPr lang="zh-CN" altLang="en-US"/>
          </a:p>
        </p:txBody>
      </p:sp>
      <p:sp>
        <p:nvSpPr>
          <p:cNvPr id="6" name="文本框 5"/>
          <p:cNvSpPr txBox="1"/>
          <p:nvPr/>
        </p:nvSpPr>
        <p:spPr>
          <a:xfrm>
            <a:off x="475615" y="1442085"/>
            <a:ext cx="8736330" cy="365760"/>
          </a:xfrm>
          <a:prstGeom prst="rect">
            <a:avLst/>
          </a:prstGeom>
          <a:noFill/>
        </p:spPr>
        <p:txBody>
          <a:bodyPr wrap="square" rtlCol="0" anchor="t">
            <a:spAutoFit/>
          </a:bodyPr>
          <a:p>
            <a:r>
              <a:rPr lang="en-US" altLang="zh-CN"/>
              <a:t>git merge dev  </a:t>
            </a:r>
            <a:r>
              <a:rPr lang="zh-CN" altLang="en-US"/>
              <a:t>合并某分支到当前分支（把</a:t>
            </a:r>
            <a:r>
              <a:rPr lang="en-US" altLang="zh-CN"/>
              <a:t>dev</a:t>
            </a:r>
            <a:r>
              <a:rPr lang="zh-CN" altLang="en-US"/>
              <a:t>分支上的改动合并到</a:t>
            </a:r>
            <a:r>
              <a:rPr lang="en-US" altLang="zh-CN"/>
              <a:t>master</a:t>
            </a:r>
            <a:r>
              <a:rPr lang="zh-CN" altLang="en-US"/>
              <a:t>分支上）</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895" y="285750"/>
            <a:ext cx="5415280" cy="5852160"/>
          </a:xfrm>
          <a:prstGeom prst="rect">
            <a:avLst/>
          </a:prstGeom>
          <a:noFill/>
        </p:spPr>
        <p:txBody>
          <a:bodyPr wrap="square" rtlCol="0" anchor="t">
            <a:spAutoFit/>
          </a:bodyPr>
          <a:p>
            <a:r>
              <a:rPr lang="zh-CN" altLang="en-US"/>
              <a:t>本地仓库如何关联远程仓库</a:t>
            </a:r>
            <a:endParaRPr lang="zh-CN" altLang="en-US"/>
          </a:p>
          <a:p>
            <a:r>
              <a:rPr lang="zh-CN" altLang="en-US"/>
              <a:t>1、安装git</a:t>
            </a:r>
            <a:endParaRPr lang="zh-CN" altLang="en-US"/>
          </a:p>
          <a:p>
            <a:endParaRPr lang="zh-CN" altLang="en-US"/>
          </a:p>
          <a:p>
            <a:r>
              <a:rPr lang="zh-CN" altLang="en-US"/>
              <a:t>2、配置本机的git</a:t>
            </a:r>
            <a:endParaRPr lang="zh-CN" altLang="en-US"/>
          </a:p>
          <a:p>
            <a:r>
              <a:rPr lang="zh-CN" altLang="en-US"/>
              <a:t>$ git config --global user.name "</a:t>
            </a:r>
            <a:r>
              <a:rPr lang="en-US" altLang="zh-CN"/>
              <a:t>username</a:t>
            </a:r>
            <a:r>
              <a:rPr lang="zh-CN" altLang="en-US"/>
              <a:t>"</a:t>
            </a:r>
            <a:endParaRPr lang="zh-CN" altLang="en-US"/>
          </a:p>
          <a:p>
            <a:r>
              <a:rPr lang="zh-CN" altLang="en-US"/>
              <a:t>$ git config --global user.email </a:t>
            </a:r>
            <a:r>
              <a:rPr lang="en-US" altLang="zh-CN">
                <a:sym typeface="+mn-ea"/>
              </a:rPr>
              <a:t>username</a:t>
            </a:r>
            <a:r>
              <a:rPr lang="zh-CN" altLang="en-US"/>
              <a:t>@</a:t>
            </a:r>
            <a:r>
              <a:rPr lang="zh-CN" altLang="en-US">
                <a:sym typeface="+mn-ea"/>
              </a:rPr>
              <a:t>efgh</a:t>
            </a:r>
            <a:r>
              <a:rPr lang="zh-CN" altLang="en-US"/>
              <a:t>.com</a:t>
            </a:r>
            <a:endParaRPr lang="zh-CN" altLang="en-US"/>
          </a:p>
          <a:p>
            <a:endParaRPr lang="zh-CN" altLang="en-US"/>
          </a:p>
          <a:p>
            <a:r>
              <a:rPr lang="zh-CN" altLang="en-US"/>
              <a:t>3、生成密钥</a:t>
            </a:r>
            <a:endParaRPr lang="zh-CN" altLang="en-US"/>
          </a:p>
          <a:p>
            <a:r>
              <a:rPr lang="zh-CN" altLang="en-US"/>
              <a:t>$ ssh-keygen -t rsa -C "</a:t>
            </a:r>
            <a:r>
              <a:rPr lang="en-US" altLang="zh-CN">
                <a:sym typeface="+mn-ea"/>
              </a:rPr>
              <a:t>username</a:t>
            </a:r>
            <a:r>
              <a:rPr lang="zh-CN" altLang="en-US"/>
              <a:t>@efgh.com" //邮箱同上</a:t>
            </a:r>
            <a:endParaRPr lang="zh-CN" altLang="en-US"/>
          </a:p>
          <a:p>
            <a:endParaRPr lang="zh-CN" altLang="en-US"/>
          </a:p>
          <a:p>
            <a:r>
              <a:t>4、提交密钥</a:t>
            </a:r>
          </a:p>
          <a:p>
            <a:r>
              <a:t>vim /home/linx/.ssh/id_rsa.pub //复制里面的密钥</a:t>
            </a:r>
          </a:p>
          <a:p/>
          <a:p>
            <a:r>
              <a:t>5、检验是否链接上了github</a:t>
            </a:r>
          </a:p>
          <a:p>
            <a:r>
              <a:t>$ ssh git@github.com</a:t>
            </a:r>
          </a:p>
          <a:p>
            <a:r>
              <a:t>//正常情况下，</a:t>
            </a:r>
            <a:r>
              <a:rPr lang="zh-CN"/>
              <a:t>会</a:t>
            </a:r>
            <a:r>
              <a:t>显如下</a:t>
            </a:r>
          </a:p>
          <a:p>
            <a:r>
              <a:t>PTY allocation request failed on channel 0</a:t>
            </a:r>
          </a:p>
          <a:p>
            <a:r>
              <a:t>Hi plinx! You've successfully authenticated, but GitHub does not provide shell access.</a:t>
            </a:r>
          </a:p>
          <a:p>
            <a:r>
              <a:t>Connection to github.com closed.</a:t>
            </a:r>
          </a:p>
        </p:txBody>
      </p:sp>
      <p:sp>
        <p:nvSpPr>
          <p:cNvPr id="3" name="文本框 2"/>
          <p:cNvSpPr txBox="1"/>
          <p:nvPr/>
        </p:nvSpPr>
        <p:spPr>
          <a:xfrm>
            <a:off x="6594475" y="683260"/>
            <a:ext cx="3671570" cy="3657600"/>
          </a:xfrm>
          <a:prstGeom prst="rect">
            <a:avLst/>
          </a:prstGeom>
          <a:noFill/>
        </p:spPr>
        <p:txBody>
          <a:bodyPr wrap="square" rtlCol="0" anchor="t">
            <a:spAutoFit/>
          </a:bodyPr>
          <a:p>
            <a:r>
              <a:rPr lang="zh-CN" altLang="en-US"/>
              <a:t>6、首次推送</a:t>
            </a:r>
            <a:endParaRPr lang="zh-CN" altLang="en-US"/>
          </a:p>
          <a:p>
            <a:r>
              <a:rPr lang="zh-CN" altLang="en-US"/>
              <a:t>$ mkdir tmp      //创建推送目录</a:t>
            </a:r>
            <a:endParaRPr lang="zh-CN" altLang="en-US"/>
          </a:p>
          <a:p>
            <a:r>
              <a:rPr lang="zh-CN" altLang="en-US"/>
              <a:t>$ cd tmp         //进入推送目录    </a:t>
            </a:r>
            <a:endParaRPr lang="zh-CN" altLang="en-US"/>
          </a:p>
          <a:p>
            <a:r>
              <a:rPr lang="zh-CN" altLang="en-US"/>
              <a:t>$ git init       //设置该目录为推送</a:t>
            </a:r>
            <a:endParaRPr lang="zh-CN" altLang="en-US"/>
          </a:p>
          <a:p>
            <a:r>
              <a:rPr lang="zh-CN" altLang="en-US"/>
              <a:t>$ touch README   //生成readme</a:t>
            </a:r>
            <a:endParaRPr lang="zh-CN" altLang="en-US"/>
          </a:p>
          <a:p>
            <a:r>
              <a:rPr lang="zh-CN" altLang="en-US"/>
              <a:t>$ git add README //加入修改列表</a:t>
            </a:r>
            <a:endParaRPr lang="zh-CN" altLang="en-US"/>
          </a:p>
          <a:p>
            <a:r>
              <a:rPr lang="zh-CN" altLang="en-US"/>
              <a:t>$ git commit -m 'first commit' //递交修改声明</a:t>
            </a:r>
            <a:endParaRPr lang="zh-CN" altLang="en-US"/>
          </a:p>
          <a:p>
            <a:r>
              <a:rPr lang="zh-CN" altLang="en-US"/>
              <a:t>$ git remote add origin git@github.com:abcd/tmp.git //为远程Git更名为origin</a:t>
            </a:r>
            <a:endParaRPr lang="zh-CN" altLang="en-US"/>
          </a:p>
          <a:p>
            <a:r>
              <a:rPr lang="zh-CN" altLang="en-US"/>
              <a:t>$ git push -u origin master //推送此次修改</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3715" y="452120"/>
            <a:ext cx="5358130" cy="1737360"/>
          </a:xfrm>
          <a:prstGeom prst="rect">
            <a:avLst/>
          </a:prstGeom>
          <a:noFill/>
        </p:spPr>
        <p:txBody>
          <a:bodyPr wrap="none" rtlCol="0" anchor="t">
            <a:spAutoFit/>
          </a:bodyPr>
          <a:p>
            <a:pPr algn="l"/>
            <a:r>
              <a:rPr lang="zh-CN" altLang="en-US">
                <a:sym typeface="+mn-ea"/>
              </a:rPr>
              <a:t>远程仓库克隆到本地</a:t>
            </a:r>
            <a:endParaRPr lang="zh-CN" altLang="en-US">
              <a:sym typeface="+mn-ea"/>
            </a:endParaRPr>
          </a:p>
          <a:p>
            <a:pPr algn="l"/>
            <a:endParaRPr lang="zh-CN" altLang="en-US"/>
          </a:p>
          <a:p>
            <a:pPr algn="l"/>
            <a:r>
              <a:rPr lang="en-US" altLang="zh-CN"/>
              <a:t>1</a:t>
            </a:r>
            <a:r>
              <a:rPr lang="zh-CN" altLang="en-US"/>
              <a:t>、登陆GitHub，创建一个新的仓库，名字叫gitskills</a:t>
            </a:r>
            <a:endParaRPr lang="zh-CN" altLang="en-US"/>
          </a:p>
          <a:p>
            <a:pPr algn="l"/>
            <a:endParaRPr lang="zh-CN" altLang="en-US"/>
          </a:p>
          <a:p>
            <a:pPr algn="l"/>
            <a:r>
              <a:rPr lang="en-US" altLang="zh-CN"/>
              <a:t>2</a:t>
            </a:r>
            <a:r>
              <a:rPr lang="zh-CN" altLang="en-US"/>
              <a:t>、用命令git clone克隆一个本地库</a:t>
            </a:r>
            <a:endParaRPr lang="zh-CN" altLang="en-US"/>
          </a:p>
          <a:p>
            <a:pPr algn="l"/>
            <a:r>
              <a:rPr lang="zh-CN" altLang="en-US"/>
              <a:t>git clone git@github.com:</a:t>
            </a:r>
            <a:r>
              <a:rPr lang="en-US" altLang="zh-CN">
                <a:sym typeface="+mn-ea"/>
              </a:rPr>
              <a:t>username</a:t>
            </a:r>
            <a:r>
              <a:rPr lang="zh-CN" altLang="en-US"/>
              <a:t>/</a:t>
            </a:r>
            <a:r>
              <a:rPr lang="en-US" altLang="zh-CN"/>
              <a:t>filename</a:t>
            </a:r>
            <a:r>
              <a:rPr lang="zh-CN" altLang="en-US"/>
              <a:t>.git</a:t>
            </a:r>
            <a:endParaRPr lang="zh-CN" altLang="en-US"/>
          </a:p>
        </p:txBody>
      </p:sp>
      <p:sp>
        <p:nvSpPr>
          <p:cNvPr id="3" name="文本框 2"/>
          <p:cNvSpPr txBox="1"/>
          <p:nvPr/>
        </p:nvSpPr>
        <p:spPr>
          <a:xfrm>
            <a:off x="6798310" y="452120"/>
            <a:ext cx="4178935" cy="1463040"/>
          </a:xfrm>
          <a:prstGeom prst="rect">
            <a:avLst/>
          </a:prstGeom>
          <a:noFill/>
        </p:spPr>
        <p:txBody>
          <a:bodyPr wrap="square" rtlCol="0" anchor="t">
            <a:spAutoFit/>
          </a:bodyPr>
          <a:p>
            <a:r>
              <a:rPr lang="zh-CN" altLang="en-US"/>
              <a:t>克隆远程仓库后默认情况下 只能看到本地的</a:t>
            </a:r>
            <a:r>
              <a:rPr lang="en-US" altLang="zh-CN"/>
              <a:t>master</a:t>
            </a:r>
            <a:r>
              <a:rPr lang="zh-CN" altLang="en-US"/>
              <a:t>分支，  如果要在</a:t>
            </a:r>
            <a:r>
              <a:rPr lang="en-US" altLang="zh-CN"/>
              <a:t>dev</a:t>
            </a:r>
            <a:r>
              <a:rPr lang="zh-CN" altLang="en-US"/>
              <a:t>分支上开发  就必须创建远程</a:t>
            </a:r>
            <a:r>
              <a:rPr lang="en-US" altLang="zh-CN"/>
              <a:t>origin</a:t>
            </a:r>
            <a:r>
              <a:rPr lang="zh-CN" altLang="en-US"/>
              <a:t>的</a:t>
            </a:r>
            <a:r>
              <a:rPr lang="en-US" altLang="zh-CN"/>
              <a:t>dev</a:t>
            </a:r>
            <a:r>
              <a:rPr lang="zh-CN" altLang="en-US"/>
              <a:t>分支到本地，命令行：</a:t>
            </a:r>
            <a:endParaRPr lang="zh-CN" altLang="en-US"/>
          </a:p>
          <a:p>
            <a:r>
              <a:rPr lang="zh-CN" altLang="en-US"/>
              <a:t>$ git checkout -b dev origin/dev</a:t>
            </a:r>
            <a:endParaRPr lang="zh-CN" altLang="en-US"/>
          </a:p>
        </p:txBody>
      </p:sp>
      <p:sp>
        <p:nvSpPr>
          <p:cNvPr id="4" name="文本框 3"/>
          <p:cNvSpPr txBox="1"/>
          <p:nvPr/>
        </p:nvSpPr>
        <p:spPr>
          <a:xfrm>
            <a:off x="513715" y="2706370"/>
            <a:ext cx="11626215" cy="3931920"/>
          </a:xfrm>
          <a:prstGeom prst="rect">
            <a:avLst/>
          </a:prstGeom>
          <a:noFill/>
        </p:spPr>
        <p:txBody>
          <a:bodyPr wrap="square" rtlCol="0" anchor="t">
            <a:spAutoFit/>
          </a:bodyPr>
          <a:p>
            <a:r>
              <a:rPr lang="zh-CN" altLang="en-US"/>
              <a:t>因此，多人协作的工作模式通常是这样：</a:t>
            </a:r>
            <a:endParaRPr lang="zh-CN" altLang="en-US"/>
          </a:p>
          <a:p>
            <a:endParaRPr lang="zh-CN" altLang="en-US"/>
          </a:p>
          <a:p>
            <a:r>
              <a:rPr lang="zh-CN" altLang="en-US"/>
              <a:t>首先，可以试图用git push origin branch-name推送自己的修改；</a:t>
            </a:r>
            <a:endParaRPr lang="zh-CN" altLang="en-US"/>
          </a:p>
          <a:p>
            <a:endParaRPr lang="zh-CN" altLang="en-US"/>
          </a:p>
          <a:p>
            <a:r>
              <a:rPr lang="zh-CN" altLang="en-US"/>
              <a:t>如果推送失败，则因为远程分支比你的本地更新，需要先用git pull试图合并；</a:t>
            </a:r>
            <a:endParaRPr lang="zh-CN" altLang="en-US"/>
          </a:p>
          <a:p>
            <a:endParaRPr lang="zh-CN" altLang="en-US"/>
          </a:p>
          <a:p>
            <a:r>
              <a:rPr lang="zh-CN" altLang="en-US"/>
              <a:t>如果合并有冲突，则解决冲突，并在本地提交；</a:t>
            </a:r>
            <a:endParaRPr lang="zh-CN" altLang="en-US"/>
          </a:p>
          <a:p>
            <a:endParaRPr lang="zh-CN" altLang="en-US"/>
          </a:p>
          <a:p>
            <a:r>
              <a:rPr lang="zh-CN" altLang="en-US"/>
              <a:t>没有冲突或者解决掉冲突后，再用git push origin branch-name推送就能成功！</a:t>
            </a:r>
            <a:endParaRPr lang="zh-CN" altLang="en-US"/>
          </a:p>
          <a:p>
            <a:endParaRPr lang="zh-CN" altLang="en-US"/>
          </a:p>
          <a:p>
            <a:r>
              <a:rPr lang="zh-CN" altLang="en-US"/>
              <a:t>如果git pull提示“no tracking information”，则说明本地分支和远程分支的链接关系没有创建，用命令git branch --set-upstream branch-name origin/branch-name。</a:t>
            </a:r>
            <a:endParaRPr lang="zh-CN" altLang="en-US"/>
          </a:p>
          <a:p>
            <a:endParaRPr lang="zh-CN" altLang="en-US"/>
          </a:p>
          <a:p>
            <a:r>
              <a:rPr lang="zh-CN" altLang="en-US"/>
              <a:t>这就是多人协作的工作模式，一旦熟悉了，就非常简单。</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977900" y="635000"/>
            <a:ext cx="2580640" cy="365760"/>
          </a:xfrm>
          <a:prstGeom prst="rect">
            <a:avLst/>
          </a:prstGeom>
          <a:noFill/>
        </p:spPr>
        <p:txBody>
          <a:bodyPr wrap="square" rtlCol="0" anchor="t">
            <a:spAutoFit/>
          </a:bodyPr>
          <a:p>
            <a:r>
              <a:rPr lang="zh-CN" altLang="en-US"/>
              <a:t>分支策略</a:t>
            </a:r>
            <a:endParaRPr lang="zh-CN" altLang="en-US"/>
          </a:p>
        </p:txBody>
      </p:sp>
      <p:sp>
        <p:nvSpPr>
          <p:cNvPr id="9" name="文本框 8"/>
          <p:cNvSpPr txBox="1"/>
          <p:nvPr/>
        </p:nvSpPr>
        <p:spPr>
          <a:xfrm>
            <a:off x="977900" y="1206500"/>
            <a:ext cx="7614285" cy="2834640"/>
          </a:xfrm>
          <a:prstGeom prst="rect">
            <a:avLst/>
          </a:prstGeom>
          <a:noFill/>
        </p:spPr>
        <p:txBody>
          <a:bodyPr wrap="square" rtlCol="0" anchor="t">
            <a:spAutoFit/>
          </a:bodyPr>
          <a:p>
            <a:r>
              <a:rPr lang="zh-CN" altLang="en-US"/>
              <a:t>在实际开发中，我们应该按照几个基本原则进行分支管理：</a:t>
            </a:r>
            <a:endParaRPr lang="zh-CN" altLang="en-US"/>
          </a:p>
          <a:p>
            <a:r>
              <a:rPr lang="zh-CN" altLang="en-US"/>
              <a:t>首先，master分支应该是非常稳定的，也就是仅用来发布新版本，平时不能在上面干活；</a:t>
            </a:r>
            <a:endParaRPr lang="zh-CN" altLang="en-US"/>
          </a:p>
          <a:p>
            <a:r>
              <a:rPr lang="zh-CN" altLang="en-US"/>
              <a:t>那在哪干活呢？干活都在dev分支上，也就是说，dev分支是不稳定的，到某个时候，比如1.0版本发布时，再把dev分支合并到master上，在master分支发布1.0版本；</a:t>
            </a:r>
            <a:endParaRPr lang="zh-CN" altLang="en-US"/>
          </a:p>
          <a:p>
            <a:pPr algn="l"/>
            <a:r>
              <a:rPr lang="zh-CN" altLang="en-US"/>
              <a:t>你和你的小伙伴们每个人都在dev分支上干活，每个人都有自己的分支，时不时地往dev分支上合并就可以了。</a:t>
            </a:r>
            <a:endParaRPr lang="zh-CN" altLang="en-US"/>
          </a:p>
          <a:p>
            <a:r>
              <a:rPr lang="zh-CN" altLang="en-US"/>
              <a:t>所以，团队合作的分支看起来就像这样：</a:t>
            </a:r>
            <a:endParaRPr lang="zh-CN" altLang="en-US"/>
          </a:p>
          <a:p>
            <a:endParaRPr lang="zh-CN" altLang="en-US"/>
          </a:p>
        </p:txBody>
      </p:sp>
      <p:pic>
        <p:nvPicPr>
          <p:cNvPr id="10" name="图片 9"/>
          <p:cNvPicPr>
            <a:picLocks noChangeAspect="1"/>
          </p:cNvPicPr>
          <p:nvPr/>
        </p:nvPicPr>
        <p:blipFill>
          <a:blip r:embed="rId1"/>
          <a:stretch>
            <a:fillRect/>
          </a:stretch>
        </p:blipFill>
        <p:spPr>
          <a:xfrm>
            <a:off x="1235075" y="4041140"/>
            <a:ext cx="4742815" cy="119062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810385" y="1905000"/>
            <a:ext cx="8571230" cy="304736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9410" y="541020"/>
            <a:ext cx="4019550" cy="2011680"/>
          </a:xfrm>
          <a:prstGeom prst="rect">
            <a:avLst/>
          </a:prstGeom>
          <a:noFill/>
        </p:spPr>
        <p:txBody>
          <a:bodyPr wrap="square" rtlCol="0" anchor="t">
            <a:spAutoFit/>
          </a:bodyPr>
          <a:p>
            <a:r>
              <a:rPr lang="zh-CN" altLang="en-US"/>
              <a:t>默认情况下，Git执行"快进式合并"（fast-farward merge），会直接将Master分支指向Develop分支。使用--no-ff参数后，会执行正常合并，在Master分支上生成一个新节点。为了保证版本演进的清晰，我们希望采用这种做法。</a:t>
            </a:r>
            <a:endParaRPr lang="zh-CN" altLang="en-US"/>
          </a:p>
        </p:txBody>
      </p:sp>
      <p:pic>
        <p:nvPicPr>
          <p:cNvPr id="4" name="图片 3"/>
          <p:cNvPicPr>
            <a:picLocks noChangeAspect="1"/>
          </p:cNvPicPr>
          <p:nvPr/>
        </p:nvPicPr>
        <p:blipFill>
          <a:blip r:embed="rId1"/>
          <a:stretch>
            <a:fillRect/>
          </a:stretch>
        </p:blipFill>
        <p:spPr>
          <a:xfrm>
            <a:off x="5024755" y="602615"/>
            <a:ext cx="4761865" cy="5771515"/>
          </a:xfrm>
          <a:prstGeom prst="rect">
            <a:avLst/>
          </a:prstGeom>
        </p:spPr>
      </p:pic>
      <p:pic>
        <p:nvPicPr>
          <p:cNvPr id="5" name="图片 4"/>
          <p:cNvPicPr>
            <a:picLocks noChangeAspect="1"/>
          </p:cNvPicPr>
          <p:nvPr/>
        </p:nvPicPr>
        <p:blipFill>
          <a:blip r:embed="rId2"/>
          <a:stretch>
            <a:fillRect/>
          </a:stretch>
        </p:blipFill>
        <p:spPr>
          <a:xfrm>
            <a:off x="9786620" y="541020"/>
            <a:ext cx="1918970" cy="5572125"/>
          </a:xfrm>
          <a:prstGeom prst="rect">
            <a:avLst/>
          </a:prstGeom>
        </p:spPr>
      </p:pic>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7035" y="529590"/>
            <a:ext cx="10215880" cy="3657600"/>
          </a:xfrm>
          <a:prstGeom prst="rect">
            <a:avLst/>
          </a:prstGeom>
          <a:noFill/>
        </p:spPr>
        <p:txBody>
          <a:bodyPr wrap="square" rtlCol="0" anchor="t">
            <a:spAutoFit/>
          </a:bodyPr>
          <a:p>
            <a:r>
              <a:rPr lang="zh-CN" altLang="en-US"/>
              <a:t>Git的基础</a:t>
            </a:r>
            <a:endParaRPr lang="zh-CN" altLang="en-US"/>
          </a:p>
          <a:p>
            <a:endParaRPr lang="zh-CN" altLang="en-US"/>
          </a:p>
          <a:p>
            <a:r>
              <a:rPr lang="zh-CN" altLang="en-US"/>
              <a:t>让Git以彩色显示</a:t>
            </a:r>
            <a:endParaRPr lang="zh-CN" altLang="en-US"/>
          </a:p>
          <a:p>
            <a:r>
              <a:rPr lang="zh-CN" altLang="en-US"/>
              <a:t>$ git config --global color.ui auto</a:t>
            </a:r>
            <a:endParaRPr lang="zh-CN" altLang="en-US"/>
          </a:p>
          <a:p>
            <a:endParaRPr lang="zh-CN" altLang="en-US"/>
          </a:p>
          <a:p>
            <a:r>
              <a:rPr lang="zh-CN" altLang="en-US"/>
              <a:t>为Git命令设定别名</a:t>
            </a:r>
            <a:endParaRPr lang="zh-CN" altLang="en-US"/>
          </a:p>
          <a:p>
            <a:r>
              <a:rPr lang="zh-CN" altLang="en-US"/>
              <a:t>$ git config --global alias.co checkout</a:t>
            </a:r>
            <a:endParaRPr lang="zh-CN" altLang="en-US"/>
          </a:p>
          <a:p>
            <a:endParaRPr lang="zh-CN" altLang="en-US"/>
          </a:p>
          <a:p>
            <a:r>
              <a:rPr lang="zh-CN" altLang="en-US"/>
              <a:t>如果在Windows使用命令行 (Git Bash), 含非ASCII字符的文件名会显示为 "\346\226\260\350\246..."。若设定如下，就可以让含非ASCII字符的文件名正确显示了。</a:t>
            </a:r>
            <a:endParaRPr lang="zh-CN" altLang="en-US"/>
          </a:p>
          <a:p>
            <a:r>
              <a:rPr lang="zh-CN" altLang="en-US"/>
              <a:t>$ git config --global core.quotepath off</a:t>
            </a:r>
            <a:endParaRPr lang="zh-CN" altLang="en-US"/>
          </a:p>
          <a:p>
            <a:endParaRPr lang="zh-CN" altLang="en-US"/>
          </a:p>
          <a:p>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69290" y="620395"/>
            <a:ext cx="7842250" cy="640080"/>
          </a:xfrm>
          <a:prstGeom prst="rect">
            <a:avLst/>
          </a:prstGeom>
          <a:noFill/>
        </p:spPr>
        <p:txBody>
          <a:bodyPr wrap="square" rtlCol="0" anchor="t">
            <a:spAutoFit/>
          </a:bodyPr>
          <a:p>
            <a:r>
              <a:rPr lang="zh-CN" altLang="en-US"/>
              <a:t>git log --pretty=oneline --abbrev-commit</a:t>
            </a:r>
            <a:endParaRPr lang="zh-CN" altLang="en-US"/>
          </a:p>
          <a:p>
            <a:r>
              <a:rPr lang="zh-CN" altLang="en-US"/>
              <a:t>git log --graph --pretty=oneline --abbrev-commit 查看分支合并情况</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377305" y="1295400"/>
            <a:ext cx="5447665" cy="3523615"/>
          </a:xfrm>
          <a:prstGeom prst="rect">
            <a:avLst/>
          </a:prstGeom>
        </p:spPr>
      </p:pic>
      <p:sp>
        <p:nvSpPr>
          <p:cNvPr id="3" name="文本框 2"/>
          <p:cNvSpPr txBox="1"/>
          <p:nvPr/>
        </p:nvSpPr>
        <p:spPr>
          <a:xfrm>
            <a:off x="775970" y="741045"/>
            <a:ext cx="4350385" cy="2560320"/>
          </a:xfrm>
          <a:prstGeom prst="rect">
            <a:avLst/>
          </a:prstGeom>
          <a:noFill/>
        </p:spPr>
        <p:txBody>
          <a:bodyPr wrap="square" rtlCol="0" anchor="t">
            <a:spAutoFit/>
          </a:bodyPr>
          <a:p>
            <a:r>
              <a:rPr lang="zh-CN" altLang="en-US"/>
              <a:t>主分支有两种：master分支和develop分支</a:t>
            </a:r>
            <a:endParaRPr lang="zh-CN" altLang="en-US"/>
          </a:p>
          <a:p>
            <a:endParaRPr lang="zh-CN" altLang="en-US"/>
          </a:p>
          <a:p>
            <a:r>
              <a:rPr lang="zh-CN" altLang="en-US"/>
              <a:t>master</a:t>
            </a:r>
            <a:endParaRPr lang="zh-CN" altLang="en-US"/>
          </a:p>
          <a:p>
            <a:r>
              <a:rPr lang="zh-CN" altLang="en-US"/>
              <a:t>master分支只负责管理发布的状态。在提交时使用标签记录发布版本号。</a:t>
            </a:r>
            <a:endParaRPr lang="zh-CN" altLang="en-US"/>
          </a:p>
          <a:p>
            <a:r>
              <a:rPr lang="zh-CN" altLang="en-US"/>
              <a:t>develop</a:t>
            </a:r>
            <a:endParaRPr lang="zh-CN" altLang="en-US"/>
          </a:p>
          <a:p>
            <a:r>
              <a:rPr lang="zh-CN" altLang="en-US"/>
              <a:t>develop分支是针对发布的日常开发分支。刚才我们已经讲解过有合并分支的功用。</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828675" y="549910"/>
            <a:ext cx="5109210" cy="1188720"/>
          </a:xfrm>
          <a:prstGeom prst="rect">
            <a:avLst/>
          </a:prstGeom>
          <a:noFill/>
        </p:spPr>
        <p:txBody>
          <a:bodyPr wrap="square" rtlCol="0" anchor="t">
            <a:spAutoFit/>
          </a:bodyPr>
          <a:p>
            <a:r>
              <a:rPr lang="en-US" altLang="zh-CN">
                <a:ln w="12700">
                  <a:solidFill>
                    <a:schemeClr val="accent5"/>
                  </a:solidFill>
                  <a:prstDash val="solid"/>
                </a:ln>
                <a:pattFill prst="ltDnDiag">
                  <a:fgClr>
                    <a:schemeClr val="accent5">
                      <a:lumMod val="60000"/>
                      <a:lumOff val="40000"/>
                    </a:schemeClr>
                  </a:fgClr>
                  <a:bgClr>
                    <a:schemeClr val="bg1"/>
                  </a:bgClr>
                </a:pattFill>
                <a:effectLst/>
              </a:rPr>
              <a:t>GIT</a:t>
            </a:r>
            <a:r>
              <a:rPr lang="zh-CN" altLang="en-US">
                <a:ln w="12700">
                  <a:solidFill>
                    <a:schemeClr val="accent5"/>
                  </a:solidFill>
                  <a:prstDash val="solid"/>
                </a:ln>
                <a:pattFill prst="ltDnDiag">
                  <a:fgClr>
                    <a:schemeClr val="accent5">
                      <a:lumMod val="60000"/>
                      <a:lumOff val="40000"/>
                    </a:schemeClr>
                  </a:fgClr>
                  <a:bgClr>
                    <a:schemeClr val="bg1"/>
                  </a:bgClr>
                </a:pattFill>
                <a:effectLst/>
              </a:rPr>
              <a:t>是什么？</a:t>
            </a:r>
            <a:endParaRPr lang="zh-CN" altLang="en-US">
              <a:ln w="12700">
                <a:solidFill>
                  <a:schemeClr val="accent5"/>
                </a:solidFill>
                <a:prstDash val="solid"/>
              </a:ln>
              <a:pattFill prst="ltDnDiag">
                <a:fgClr>
                  <a:schemeClr val="accent5">
                    <a:lumMod val="60000"/>
                    <a:lumOff val="40000"/>
                  </a:schemeClr>
                </a:fgClr>
                <a:bgClr>
                  <a:schemeClr val="bg1"/>
                </a:bgClr>
              </a:pattFill>
              <a:effectLst/>
            </a:endParaRPr>
          </a:p>
          <a:p>
            <a:endParaRPr lang="zh-CN" altLang="en-US"/>
          </a:p>
          <a:p>
            <a:r>
              <a:rPr lang="zh-CN" altLang="en-US"/>
              <a:t>    Git是一款免费、开源 的</a:t>
            </a:r>
            <a:endParaRPr lang="zh-CN" altLang="en-US"/>
          </a:p>
          <a:p>
            <a:endParaRPr lang="zh-CN" altLang="en-US"/>
          </a:p>
        </p:txBody>
      </p:sp>
      <p:sp>
        <p:nvSpPr>
          <p:cNvPr id="2" name="圆角矩形 1"/>
          <p:cNvSpPr/>
          <p:nvPr/>
        </p:nvSpPr>
        <p:spPr>
          <a:xfrm>
            <a:off x="4208780" y="1132840"/>
            <a:ext cx="1502410" cy="3092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3" name="文本框 2"/>
          <p:cNvSpPr txBox="1"/>
          <p:nvPr/>
        </p:nvSpPr>
        <p:spPr>
          <a:xfrm>
            <a:off x="4189730" y="1113790"/>
            <a:ext cx="1626870" cy="365760"/>
          </a:xfrm>
          <a:prstGeom prst="rect">
            <a:avLst/>
          </a:prstGeom>
          <a:noFill/>
        </p:spPr>
        <p:txBody>
          <a:bodyPr wrap="square" rtlCol="0">
            <a:spAutoFit/>
          </a:bodyPr>
          <a:p>
            <a:r>
              <a:rPr lang="zh-CN" altLang="en-US">
                <a:sym typeface="+mn-ea"/>
              </a:rPr>
              <a:t>版本控制系统</a:t>
            </a:r>
            <a:endParaRPr lang="zh-CN" altLang="en-US"/>
          </a:p>
        </p:txBody>
      </p:sp>
      <p:sp>
        <p:nvSpPr>
          <p:cNvPr id="6" name="圆角矩形 5"/>
          <p:cNvSpPr/>
          <p:nvPr/>
        </p:nvSpPr>
        <p:spPr>
          <a:xfrm>
            <a:off x="3335020" y="1132840"/>
            <a:ext cx="825500" cy="3092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7" name="文本框 6"/>
          <p:cNvSpPr txBox="1"/>
          <p:nvPr/>
        </p:nvSpPr>
        <p:spPr>
          <a:xfrm>
            <a:off x="3297555" y="1112520"/>
            <a:ext cx="911225" cy="365760"/>
          </a:xfrm>
          <a:prstGeom prst="rect">
            <a:avLst/>
          </a:prstGeom>
          <a:noFill/>
        </p:spPr>
        <p:txBody>
          <a:bodyPr wrap="square" rtlCol="0">
            <a:spAutoFit/>
          </a:bodyPr>
          <a:p>
            <a:r>
              <a:rPr lang="zh-CN" altLang="en-US">
                <a:sym typeface="+mn-ea"/>
              </a:rPr>
              <a:t>分布式</a:t>
            </a:r>
            <a:endParaRPr lang="zh-CN" altLang="en-US"/>
          </a:p>
        </p:txBody>
      </p:sp>
      <p:pic>
        <p:nvPicPr>
          <p:cNvPr id="9" name="图片 8"/>
          <p:cNvPicPr>
            <a:picLocks noChangeAspect="1"/>
          </p:cNvPicPr>
          <p:nvPr/>
        </p:nvPicPr>
        <p:blipFill>
          <a:blip r:embed="rId1"/>
          <a:stretch>
            <a:fillRect/>
          </a:stretch>
        </p:blipFill>
        <p:spPr>
          <a:xfrm>
            <a:off x="7148830" y="549910"/>
            <a:ext cx="3441065" cy="2487930"/>
          </a:xfrm>
          <a:prstGeom prst="rect">
            <a:avLst/>
          </a:prstGeom>
        </p:spPr>
      </p:pic>
      <p:pic>
        <p:nvPicPr>
          <p:cNvPr id="10" name="图片 9"/>
          <p:cNvPicPr>
            <a:picLocks noChangeAspect="1"/>
          </p:cNvPicPr>
          <p:nvPr/>
        </p:nvPicPr>
        <p:blipFill>
          <a:blip r:embed="rId2"/>
          <a:stretch>
            <a:fillRect/>
          </a:stretch>
        </p:blipFill>
        <p:spPr>
          <a:xfrm>
            <a:off x="7341870" y="3536315"/>
            <a:ext cx="3248025" cy="2792095"/>
          </a:xfrm>
          <a:prstGeom prst="rect">
            <a:avLst/>
          </a:prstGeom>
        </p:spPr>
      </p:pic>
      <p:sp>
        <p:nvSpPr>
          <p:cNvPr id="15" name="文本框 14"/>
          <p:cNvSpPr txBox="1"/>
          <p:nvPr/>
        </p:nvSpPr>
        <p:spPr>
          <a:xfrm>
            <a:off x="10788015" y="4749165"/>
            <a:ext cx="868680" cy="365760"/>
          </a:xfrm>
          <a:prstGeom prst="rect">
            <a:avLst/>
          </a:prstGeom>
          <a:noFill/>
        </p:spPr>
        <p:txBody>
          <a:bodyPr wrap="none" rtlCol="0" anchor="t">
            <a:spAutoFit/>
          </a:bodyPr>
          <a:p>
            <a:r>
              <a:rPr lang="zh-CN" altLang="en-US">
                <a:sym typeface="+mn-ea"/>
              </a:rPr>
              <a:t>分布式</a:t>
            </a:r>
            <a:endParaRPr lang="zh-CN" altLang="en-US"/>
          </a:p>
        </p:txBody>
      </p:sp>
      <p:sp>
        <p:nvSpPr>
          <p:cNvPr id="16" name="文本框 15"/>
          <p:cNvSpPr txBox="1"/>
          <p:nvPr/>
        </p:nvSpPr>
        <p:spPr>
          <a:xfrm>
            <a:off x="10861675" y="1895475"/>
            <a:ext cx="868680" cy="365760"/>
          </a:xfrm>
          <a:prstGeom prst="rect">
            <a:avLst/>
          </a:prstGeom>
          <a:noFill/>
        </p:spPr>
        <p:txBody>
          <a:bodyPr wrap="none" rtlCol="0" anchor="t">
            <a:spAutoFit/>
          </a:bodyPr>
          <a:p>
            <a:r>
              <a:rPr lang="zh-CN" altLang="en-US">
                <a:sym typeface="+mn-ea"/>
              </a:rPr>
              <a:t>集中式</a:t>
            </a:r>
            <a:endParaRPr lang="zh-CN" altLang="en-US"/>
          </a:p>
        </p:txBody>
      </p:sp>
      <p:pic>
        <p:nvPicPr>
          <p:cNvPr id="20" name="图片 19"/>
          <p:cNvPicPr>
            <a:picLocks noChangeAspect="1"/>
          </p:cNvPicPr>
          <p:nvPr/>
        </p:nvPicPr>
        <p:blipFill>
          <a:blip r:embed="rId3"/>
          <a:stretch>
            <a:fillRect/>
          </a:stretch>
        </p:blipFill>
        <p:spPr>
          <a:xfrm>
            <a:off x="1136650" y="2428240"/>
            <a:ext cx="1853565" cy="3733165"/>
          </a:xfrm>
          <a:prstGeom prst="rect">
            <a:avLst/>
          </a:prstGeom>
        </p:spPr>
      </p:pic>
      <p:sp>
        <p:nvSpPr>
          <p:cNvPr id="21" name="文本框 20"/>
          <p:cNvSpPr txBox="1"/>
          <p:nvPr/>
        </p:nvSpPr>
        <p:spPr>
          <a:xfrm>
            <a:off x="828675" y="1895475"/>
            <a:ext cx="2468880" cy="365760"/>
          </a:xfrm>
          <a:prstGeom prst="rect">
            <a:avLst/>
          </a:prstGeom>
          <a:noFill/>
        </p:spPr>
        <p:txBody>
          <a:bodyPr wrap="square" rtlCol="0" anchor="t">
            <a:spAutoFit/>
          </a:bodyPr>
          <a:p>
            <a:r>
              <a:rPr lang="zh-CN">
                <a:ln w="12700">
                  <a:solidFill>
                    <a:schemeClr val="accent5"/>
                  </a:solidFill>
                  <a:prstDash val="solid"/>
                </a:ln>
                <a:pattFill prst="ltDnDiag">
                  <a:fgClr>
                    <a:schemeClr val="accent5">
                      <a:lumMod val="60000"/>
                      <a:lumOff val="40000"/>
                    </a:schemeClr>
                  </a:fgClr>
                  <a:bgClr>
                    <a:schemeClr val="bg1"/>
                  </a:bgClr>
                </a:pattFill>
                <a:effectLst/>
                <a:sym typeface="+mn-ea"/>
              </a:rPr>
              <a:t>什么是版本控制系统</a:t>
            </a:r>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a:t>
            </a:r>
            <a:endPar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endParaRPr>
          </a:p>
        </p:txBody>
      </p:sp>
      <p:pic>
        <p:nvPicPr>
          <p:cNvPr id="22" name="图片 21"/>
          <p:cNvPicPr>
            <a:picLocks noChangeAspect="1"/>
          </p:cNvPicPr>
          <p:nvPr/>
        </p:nvPicPr>
        <p:blipFill>
          <a:blip r:embed="rId4"/>
          <a:stretch>
            <a:fillRect/>
          </a:stretch>
        </p:blipFill>
        <p:spPr>
          <a:xfrm>
            <a:off x="3335020" y="3232785"/>
            <a:ext cx="3625215" cy="161163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93750" y="3872230"/>
            <a:ext cx="5208270" cy="365760"/>
          </a:xfrm>
          <a:prstGeom prst="rect">
            <a:avLst/>
          </a:prstGeom>
          <a:noFill/>
        </p:spPr>
        <p:txBody>
          <a:bodyPr wrap="square" rtlCol="0" anchor="t">
            <a:spAutoFit/>
          </a:bodyPr>
          <a:p>
            <a:r>
              <a:rPr lang="en-US" altLang="zh-CN"/>
              <a:t>2</a:t>
            </a:r>
            <a:r>
              <a:rPr lang="zh-CN" altLang="en-US"/>
              <a:t>、用reset删除提交。</a:t>
            </a:r>
            <a:r>
              <a:rPr lang="zh-CN" altLang="en-US">
                <a:sym typeface="+mn-ea"/>
              </a:rPr>
              <a:t>git reset --hard HEAD~~</a:t>
            </a:r>
            <a:endParaRPr lang="zh-CN" altLang="en-US"/>
          </a:p>
        </p:txBody>
      </p:sp>
      <p:pic>
        <p:nvPicPr>
          <p:cNvPr id="3" name="图片 2"/>
          <p:cNvPicPr>
            <a:picLocks noChangeAspect="1"/>
          </p:cNvPicPr>
          <p:nvPr/>
        </p:nvPicPr>
        <p:blipFill>
          <a:blip r:embed="rId1"/>
          <a:stretch>
            <a:fillRect/>
          </a:stretch>
        </p:blipFill>
        <p:spPr>
          <a:xfrm>
            <a:off x="793750" y="909955"/>
            <a:ext cx="4828540" cy="2466975"/>
          </a:xfrm>
          <a:prstGeom prst="rect">
            <a:avLst/>
          </a:prstGeom>
        </p:spPr>
      </p:pic>
      <p:sp>
        <p:nvSpPr>
          <p:cNvPr id="4" name="文本框 3"/>
          <p:cNvSpPr txBox="1"/>
          <p:nvPr/>
        </p:nvSpPr>
        <p:spPr>
          <a:xfrm>
            <a:off x="793750" y="401955"/>
            <a:ext cx="5996305" cy="365760"/>
          </a:xfrm>
          <a:prstGeom prst="rect">
            <a:avLst/>
          </a:prstGeom>
          <a:noFill/>
        </p:spPr>
        <p:txBody>
          <a:bodyPr wrap="square" rtlCol="0" anchor="t">
            <a:spAutoFit/>
          </a:bodyPr>
          <a:p>
            <a:r>
              <a:rPr lang="en-US" altLang="zh-CN"/>
              <a:t>1</a:t>
            </a:r>
            <a:r>
              <a:rPr lang="zh-CN" altLang="en-US"/>
              <a:t>、我们将用revert命令来取消「添加pull的讲解」提交。</a:t>
            </a:r>
            <a:endParaRPr lang="zh-CN" altLang="en-US"/>
          </a:p>
        </p:txBody>
      </p:sp>
      <p:sp>
        <p:nvSpPr>
          <p:cNvPr id="6" name="文本框 5"/>
          <p:cNvSpPr txBox="1"/>
          <p:nvPr/>
        </p:nvSpPr>
        <p:spPr>
          <a:xfrm>
            <a:off x="793750" y="4979035"/>
            <a:ext cx="7385050" cy="640080"/>
          </a:xfrm>
          <a:prstGeom prst="rect">
            <a:avLst/>
          </a:prstGeom>
          <a:noFill/>
        </p:spPr>
        <p:txBody>
          <a:bodyPr wrap="none" rtlCol="0" anchor="t">
            <a:spAutoFit/>
          </a:bodyPr>
          <a:p>
            <a:pPr algn="l"/>
            <a:r>
              <a:rPr lang="en-US" altLang="zh-CN">
                <a:sym typeface="+mn-ea"/>
              </a:rPr>
              <a:t>3</a:t>
            </a:r>
            <a:r>
              <a:rPr lang="zh-CN" altLang="en-US">
                <a:sym typeface="+mn-ea"/>
              </a:rPr>
              <a:t>、</a:t>
            </a:r>
            <a:r>
              <a:rPr lang="zh-CN" altLang="en-US"/>
              <a:t>Reset错误的时候，在ORIG_HEAD上reset 就可以还原到reset前的状态</a:t>
            </a:r>
            <a:endParaRPr lang="zh-CN" altLang="en-US"/>
          </a:p>
          <a:p>
            <a:pPr algn="l"/>
            <a:r>
              <a:rPr lang="en-US" altLang="zh-CN"/>
              <a:t>	git reset --hard ORIG_HEAD</a:t>
            </a:r>
            <a:endParaRPr lang="en-US" altLang="zh-CN"/>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19405" y="577850"/>
            <a:ext cx="2540000" cy="365760"/>
          </a:xfrm>
          <a:prstGeom prst="rect">
            <a:avLst/>
          </a:prstGeom>
          <a:noFill/>
        </p:spPr>
        <p:txBody>
          <a:bodyPr wrap="square" rtlCol="0" anchor="t">
            <a:spAutoFit/>
          </a:bodyPr>
          <a:p>
            <a:r>
              <a:rPr lang="zh-CN" altLang="en-US"/>
              <a:t>$ git commit --amend</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40130" y="779145"/>
            <a:ext cx="5173345" cy="2560320"/>
          </a:xfrm>
          <a:prstGeom prst="rect">
            <a:avLst/>
          </a:prstGeom>
          <a:noFill/>
        </p:spPr>
        <p:txBody>
          <a:bodyPr wrap="square" rtlCol="0" anchor="t">
            <a:spAutoFit/>
          </a:bodyPr>
          <a:p>
            <a:r>
              <a:rPr lang="zh-CN" altLang="en-US"/>
              <a:t>Git管理中文件的三种状态</a:t>
            </a:r>
            <a:endParaRPr lang="zh-CN" altLang="en-US"/>
          </a:p>
          <a:p>
            <a:r>
              <a:rPr lang="zh-CN" altLang="en-US"/>
              <a:t>         对于任何一个文件，在Git内部都只有三种状态：已修改，已暂存和已提交。</a:t>
            </a:r>
            <a:endParaRPr lang="zh-CN" altLang="en-US"/>
          </a:p>
          <a:p>
            <a:r>
              <a:rPr lang="zh-CN" altLang="en-US"/>
              <a:t>         已修改 表示修改了某个文件，但还没有提交保存；</a:t>
            </a:r>
            <a:endParaRPr lang="zh-CN" altLang="en-US"/>
          </a:p>
          <a:p>
            <a:r>
              <a:rPr lang="zh-CN" altLang="en-US"/>
              <a:t>         已暂存 表示把已修改的文件放在下次提交时要保存的清单中了；</a:t>
            </a:r>
            <a:endParaRPr lang="zh-CN" altLang="en-US"/>
          </a:p>
          <a:p>
            <a:r>
              <a:rPr lang="zh-CN" altLang="en-US"/>
              <a:t>         已提交 表示该文件已经被安全的保存在本地数据库中了。</a:t>
            </a:r>
            <a:endParaRPr lang="zh-CN" altLang="en-US"/>
          </a:p>
        </p:txBody>
      </p:sp>
      <p:sp>
        <p:nvSpPr>
          <p:cNvPr id="3" name="文本框 2"/>
          <p:cNvSpPr txBox="1"/>
          <p:nvPr/>
        </p:nvSpPr>
        <p:spPr>
          <a:xfrm>
            <a:off x="905510" y="3979545"/>
            <a:ext cx="10550525" cy="1188720"/>
          </a:xfrm>
          <a:prstGeom prst="rect">
            <a:avLst/>
          </a:prstGeom>
          <a:noFill/>
        </p:spPr>
        <p:txBody>
          <a:bodyPr wrap="square" rtlCol="0" anchor="t">
            <a:spAutoFit/>
          </a:bodyPr>
          <a:p>
            <a:r>
              <a:rPr lang="zh-CN" altLang="en-US"/>
              <a:t> Git在管理项目时，文件流转的三个工作区域是：本地仓库(即工作目录，也就是项目的源文件)-&gt;暂存区域-&gt;Git的工作目录。因此，基本的Git工作流程如下：  在本地的工作目录修改某些文件；然后对修改后的文件进行快照，保存到暂存区域；最后提交更新，将保存在暂存区域中的文件快照永久转存到Git的工作目录中。</a:t>
            </a:r>
            <a:endParaRPr lang="zh-CN" altLang="en-US"/>
          </a:p>
        </p:txBody>
      </p:sp>
      <p:sp>
        <p:nvSpPr>
          <p:cNvPr id="4" name="流程图: 终止 3"/>
          <p:cNvSpPr/>
          <p:nvPr/>
        </p:nvSpPr>
        <p:spPr>
          <a:xfrm>
            <a:off x="7149465" y="772795"/>
            <a:ext cx="1186180" cy="398145"/>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5" name="流程图: 终止 4"/>
          <p:cNvSpPr/>
          <p:nvPr/>
        </p:nvSpPr>
        <p:spPr>
          <a:xfrm>
            <a:off x="8712200" y="779145"/>
            <a:ext cx="1186180" cy="398145"/>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6" name="流程图: 终止 5"/>
          <p:cNvSpPr/>
          <p:nvPr/>
        </p:nvSpPr>
        <p:spPr>
          <a:xfrm>
            <a:off x="10187305" y="779145"/>
            <a:ext cx="1186180" cy="398145"/>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7" name="文本框 6"/>
          <p:cNvSpPr txBox="1"/>
          <p:nvPr/>
        </p:nvSpPr>
        <p:spPr>
          <a:xfrm>
            <a:off x="7338695" y="795655"/>
            <a:ext cx="868680" cy="365760"/>
          </a:xfrm>
          <a:prstGeom prst="rect">
            <a:avLst/>
          </a:prstGeom>
          <a:noFill/>
        </p:spPr>
        <p:txBody>
          <a:bodyPr wrap="none" rtlCol="0">
            <a:spAutoFit/>
          </a:bodyPr>
          <a:p>
            <a:r>
              <a:rPr lang="zh-CN" altLang="en-US"/>
              <a:t>工作区</a:t>
            </a:r>
            <a:endParaRPr lang="zh-CN" altLang="en-US"/>
          </a:p>
        </p:txBody>
      </p:sp>
      <p:sp>
        <p:nvSpPr>
          <p:cNvPr id="10" name="文本框 9"/>
          <p:cNvSpPr txBox="1"/>
          <p:nvPr/>
        </p:nvSpPr>
        <p:spPr>
          <a:xfrm>
            <a:off x="8875395" y="811530"/>
            <a:ext cx="1148715" cy="365760"/>
          </a:xfrm>
          <a:prstGeom prst="rect">
            <a:avLst/>
          </a:prstGeom>
          <a:noFill/>
        </p:spPr>
        <p:txBody>
          <a:bodyPr wrap="square" rtlCol="0">
            <a:spAutoFit/>
          </a:bodyPr>
          <a:p>
            <a:r>
              <a:rPr lang="zh-CN" altLang="en-US"/>
              <a:t>暂存区</a:t>
            </a:r>
            <a:endParaRPr lang="zh-CN" altLang="en-US"/>
          </a:p>
        </p:txBody>
      </p:sp>
      <p:sp>
        <p:nvSpPr>
          <p:cNvPr id="11" name="文本框 10"/>
          <p:cNvSpPr txBox="1"/>
          <p:nvPr/>
        </p:nvSpPr>
        <p:spPr>
          <a:xfrm>
            <a:off x="10359390" y="795655"/>
            <a:ext cx="1096645" cy="365760"/>
          </a:xfrm>
          <a:prstGeom prst="rect">
            <a:avLst/>
          </a:prstGeom>
          <a:noFill/>
        </p:spPr>
        <p:txBody>
          <a:bodyPr wrap="square" rtlCol="0">
            <a:spAutoFit/>
          </a:bodyPr>
          <a:p>
            <a:r>
              <a:rPr lang="zh-CN" altLang="en-US"/>
              <a:t>版本库</a:t>
            </a:r>
            <a:endParaRPr lang="zh-CN" altLang="en-US"/>
          </a:p>
        </p:txBody>
      </p:sp>
      <p:cxnSp>
        <p:nvCxnSpPr>
          <p:cNvPr id="12" name="直接连接符 11"/>
          <p:cNvCxnSpPr/>
          <p:nvPr/>
        </p:nvCxnSpPr>
        <p:spPr>
          <a:xfrm>
            <a:off x="7742555" y="1170940"/>
            <a:ext cx="0" cy="25717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305290" y="1177290"/>
            <a:ext cx="0" cy="25717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848975" y="1170940"/>
            <a:ext cx="0" cy="25717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右箭头 15"/>
          <p:cNvSpPr/>
          <p:nvPr/>
        </p:nvSpPr>
        <p:spPr>
          <a:xfrm>
            <a:off x="7743190" y="1390650"/>
            <a:ext cx="1562735" cy="57086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7" name="右箭头 16"/>
          <p:cNvSpPr/>
          <p:nvPr/>
        </p:nvSpPr>
        <p:spPr>
          <a:xfrm>
            <a:off x="9305290" y="1961515"/>
            <a:ext cx="1544320" cy="570865"/>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8" name="文本框 17"/>
          <p:cNvSpPr txBox="1"/>
          <p:nvPr/>
        </p:nvSpPr>
        <p:spPr>
          <a:xfrm>
            <a:off x="8005445" y="1490980"/>
            <a:ext cx="1228090" cy="365760"/>
          </a:xfrm>
          <a:prstGeom prst="rect">
            <a:avLst/>
          </a:prstGeom>
          <a:noFill/>
        </p:spPr>
        <p:txBody>
          <a:bodyPr wrap="square" rtlCol="0">
            <a:spAutoFit/>
          </a:bodyPr>
          <a:p>
            <a:r>
              <a:rPr lang="en-US" altLang="zh-CN"/>
              <a:t>git add</a:t>
            </a:r>
            <a:endParaRPr lang="en-US" altLang="zh-CN"/>
          </a:p>
        </p:txBody>
      </p:sp>
      <p:sp>
        <p:nvSpPr>
          <p:cNvPr id="19" name="文本框 18"/>
          <p:cNvSpPr txBox="1"/>
          <p:nvPr/>
        </p:nvSpPr>
        <p:spPr>
          <a:xfrm>
            <a:off x="9363075" y="2061210"/>
            <a:ext cx="1290320" cy="365760"/>
          </a:xfrm>
          <a:prstGeom prst="rect">
            <a:avLst/>
          </a:prstGeom>
          <a:noFill/>
        </p:spPr>
        <p:txBody>
          <a:bodyPr wrap="square" rtlCol="0">
            <a:spAutoFit/>
          </a:bodyPr>
          <a:p>
            <a:r>
              <a:rPr lang="en-US" altLang="zh-CN"/>
              <a:t>git commit</a:t>
            </a:r>
            <a:endParaRPr lang="en-US" altLang="zh-CN"/>
          </a:p>
        </p:txBody>
      </p:sp>
      <p:sp>
        <p:nvSpPr>
          <p:cNvPr id="22" name="右箭头 21"/>
          <p:cNvSpPr/>
          <p:nvPr/>
        </p:nvSpPr>
        <p:spPr>
          <a:xfrm rot="10800000">
            <a:off x="7751445" y="2687955"/>
            <a:ext cx="3107055" cy="57086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23" name="文本框 22"/>
          <p:cNvSpPr txBox="1"/>
          <p:nvPr/>
        </p:nvSpPr>
        <p:spPr>
          <a:xfrm>
            <a:off x="8291195" y="2790190"/>
            <a:ext cx="2317115" cy="365760"/>
          </a:xfrm>
          <a:prstGeom prst="rect">
            <a:avLst/>
          </a:prstGeom>
          <a:noFill/>
        </p:spPr>
        <p:txBody>
          <a:bodyPr wrap="square" rtlCol="0">
            <a:spAutoFit/>
          </a:bodyPr>
          <a:p>
            <a:r>
              <a:rPr lang="en-US" altLang="zh-CN"/>
              <a:t>checkout the project</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40105" y="457200"/>
            <a:ext cx="3931920" cy="995680"/>
          </a:xfrm>
        </p:spPr>
        <p:txBody>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一、开始使用</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占位符 7"/>
          <p:cNvSpPr>
            <a:spLocks noGrp="1"/>
          </p:cNvSpPr>
          <p:nvPr>
            <p:ph type="body" sz="half" idx="2"/>
          </p:nvPr>
        </p:nvSpPr>
        <p:spPr>
          <a:xfrm>
            <a:off x="840105" y="2057400"/>
            <a:ext cx="4758055" cy="3811905"/>
          </a:xfrm>
        </p:spPr>
        <p:txBody>
          <a:bodyPr/>
          <a:p>
            <a:r>
              <a:rPr lang="en-US" altLang="zh-CN" sz="1800"/>
              <a:t>1</a:t>
            </a:r>
            <a:r>
              <a:rPr lang="zh-CN" altLang="en-US" sz="1800"/>
              <a:t>、安装git</a:t>
            </a:r>
            <a:endParaRPr lang="zh-CN" altLang="en-US" sz="1800"/>
          </a:p>
          <a:p>
            <a:r>
              <a:rPr lang="zh-CN" altLang="en-US" sz="1800"/>
              <a:t>    </a:t>
            </a:r>
            <a:r>
              <a:rPr lang="zh-CN" altLang="en-US" sz="1800">
                <a:hlinkClick r:id="rId1" action="ppaction://hlinkfile"/>
              </a:rPr>
              <a:t>https://git-scm.com/</a:t>
            </a:r>
            <a:endParaRPr lang="zh-CN" altLang="en-US" sz="1800">
              <a:hlinkClick r:id="rId1" action="ppaction://hlinkfile"/>
            </a:endParaRPr>
          </a:p>
          <a:p>
            <a:endParaRPr lang="zh-CN" altLang="en-US" sz="1800">
              <a:hlinkClick r:id="rId1" action="ppaction://hlinkfile"/>
            </a:endParaRPr>
          </a:p>
          <a:p>
            <a:r>
              <a:rPr lang="en-US" altLang="zh-CN" sz="1800">
                <a:sym typeface="+mn-ea"/>
              </a:rPr>
              <a:t>2</a:t>
            </a:r>
            <a:r>
              <a:rPr lang="zh-CN" altLang="en-US" sz="1800">
                <a:sym typeface="+mn-ea"/>
              </a:rPr>
              <a:t>、设置</a:t>
            </a:r>
            <a:endParaRPr lang="zh-CN" altLang="en-US" sz="1800">
              <a:sym typeface="+mn-ea"/>
            </a:endParaRPr>
          </a:p>
          <a:p>
            <a:r>
              <a:rPr lang="zh-CN" altLang="en-US" sz="1800"/>
              <a:t>·    $ git config --global user.name "用户名"</a:t>
            </a:r>
            <a:endParaRPr lang="zh-CN" altLang="en-US" sz="1800"/>
          </a:p>
          <a:p>
            <a:r>
              <a:rPr lang="zh-CN" altLang="en-US" sz="1800"/>
              <a:t>     $ git config --global user.email "邮箱"</a:t>
            </a:r>
            <a:endParaRPr lang="zh-CN" altLang="en-US" sz="1800"/>
          </a:p>
          <a:p>
            <a:endParaRPr lang="zh-CN" altLang="en-US" sz="1800"/>
          </a:p>
          <a:p>
            <a:r>
              <a:rPr lang="zh-CN" altLang="en-US" sz="1800"/>
              <a:t>     ps：为git命令设定别名</a:t>
            </a:r>
            <a:endParaRPr lang="zh-CN" altLang="en-US" sz="1800"/>
          </a:p>
          <a:p>
            <a:r>
              <a:rPr lang="zh-CN" altLang="en-US" sz="1800"/>
              <a:t>     $ git config --global alias.st status</a:t>
            </a:r>
            <a:endParaRPr lang="zh-CN" altLang="en-US" sz="1800"/>
          </a:p>
          <a:p>
            <a:r>
              <a:rPr lang="zh-CN" altLang="en-US" sz="1800"/>
              <a:t>     $ git config --list</a:t>
            </a:r>
            <a:endParaRPr lang="en-US" altLang="zh-CN"/>
          </a:p>
          <a:p>
            <a:endParaRPr lang="en-US" altLang="zh-CN"/>
          </a:p>
          <a:p>
            <a:endParaRPr lang="en-US" altLang="zh-CN"/>
          </a:p>
        </p:txBody>
      </p:sp>
      <p:pic>
        <p:nvPicPr>
          <p:cNvPr id="2" name="图片 1"/>
          <p:cNvPicPr>
            <a:picLocks noChangeAspect="1"/>
          </p:cNvPicPr>
          <p:nvPr/>
        </p:nvPicPr>
        <p:blipFill>
          <a:blip r:embed="rId2"/>
          <a:stretch>
            <a:fillRect/>
          </a:stretch>
        </p:blipFill>
        <p:spPr>
          <a:xfrm>
            <a:off x="6447790" y="313690"/>
            <a:ext cx="4909820" cy="62299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40105" y="457200"/>
            <a:ext cx="3931920" cy="995680"/>
          </a:xfrm>
        </p:spPr>
        <p:txBody>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一、开始使用</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占位符 7"/>
          <p:cNvSpPr>
            <a:spLocks noGrp="1"/>
          </p:cNvSpPr>
          <p:nvPr>
            <p:ph type="body" sz="half" idx="2"/>
          </p:nvPr>
        </p:nvSpPr>
        <p:spPr>
          <a:xfrm>
            <a:off x="840105" y="2057400"/>
            <a:ext cx="4758055" cy="3811905"/>
          </a:xfrm>
        </p:spPr>
        <p:txBody>
          <a:bodyPr/>
          <a:p>
            <a:r>
              <a:rPr lang="zh-CN" altLang="en-US" sz="1800">
                <a:sym typeface="+mn-ea"/>
              </a:rPr>
              <a:t>基本的 Git 工作流程如下：</a:t>
            </a:r>
            <a:endParaRPr lang="zh-CN" altLang="en-US" sz="1800"/>
          </a:p>
          <a:p>
            <a:endParaRPr lang="zh-CN" altLang="en-US" sz="1800"/>
          </a:p>
          <a:p>
            <a:r>
              <a:rPr lang="zh-CN" altLang="en-US" sz="1800">
                <a:sym typeface="+mn-ea"/>
              </a:rPr>
              <a:t>    1. 在工作目录中修改某些文件。 </a:t>
            </a:r>
            <a:endParaRPr lang="zh-CN" altLang="en-US" sz="1800">
              <a:sym typeface="+mn-ea"/>
            </a:endParaRPr>
          </a:p>
          <a:p>
            <a:r>
              <a:rPr lang="zh-CN" altLang="en-US" sz="1800">
                <a:sym typeface="+mn-ea"/>
              </a:rPr>
              <a:t>    2. 对修改后的文件进行快照，然后保存到暂存区域。 </a:t>
            </a:r>
            <a:endParaRPr lang="zh-CN" altLang="en-US" sz="1800">
              <a:sym typeface="+mn-ea"/>
            </a:endParaRPr>
          </a:p>
          <a:p>
            <a:r>
              <a:rPr lang="zh-CN" altLang="en-US" sz="1800">
                <a:sym typeface="+mn-ea"/>
              </a:rPr>
              <a:t>    3. 提交更新，将保存在暂存区域的文件快照永久转储到 Git 目录中。</a:t>
            </a:r>
            <a:endParaRPr lang="zh-CN" altLang="en-US" sz="1800"/>
          </a:p>
          <a:p>
            <a:endParaRPr lang="en-US" altLang="zh-CN"/>
          </a:p>
          <a:p>
            <a:endParaRPr lang="en-US" altLang="zh-CN"/>
          </a:p>
          <a:p>
            <a:endParaRPr lang="en-US" altLang="zh-CN"/>
          </a:p>
        </p:txBody>
      </p:sp>
      <p:sp>
        <p:nvSpPr>
          <p:cNvPr id="4" name="流程图: 终止 3"/>
          <p:cNvSpPr/>
          <p:nvPr/>
        </p:nvSpPr>
        <p:spPr>
          <a:xfrm>
            <a:off x="6986905" y="1961515"/>
            <a:ext cx="1186180" cy="398145"/>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3" name="流程图: 终止 2"/>
          <p:cNvSpPr/>
          <p:nvPr/>
        </p:nvSpPr>
        <p:spPr>
          <a:xfrm>
            <a:off x="8549640" y="1967865"/>
            <a:ext cx="1186180" cy="398145"/>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6" name="流程图: 终止 5"/>
          <p:cNvSpPr/>
          <p:nvPr/>
        </p:nvSpPr>
        <p:spPr>
          <a:xfrm>
            <a:off x="10024745" y="1967865"/>
            <a:ext cx="1186180" cy="398145"/>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7" name="文本框 6"/>
          <p:cNvSpPr txBox="1"/>
          <p:nvPr/>
        </p:nvSpPr>
        <p:spPr>
          <a:xfrm>
            <a:off x="7176135" y="1984375"/>
            <a:ext cx="868680" cy="365760"/>
          </a:xfrm>
          <a:prstGeom prst="rect">
            <a:avLst/>
          </a:prstGeom>
          <a:noFill/>
        </p:spPr>
        <p:txBody>
          <a:bodyPr wrap="none" rtlCol="0">
            <a:spAutoFit/>
          </a:bodyPr>
          <a:p>
            <a:r>
              <a:rPr lang="zh-CN" altLang="en-US"/>
              <a:t>工作区</a:t>
            </a:r>
            <a:endParaRPr lang="zh-CN" altLang="en-US"/>
          </a:p>
        </p:txBody>
      </p:sp>
      <p:sp>
        <p:nvSpPr>
          <p:cNvPr id="10" name="文本框 9"/>
          <p:cNvSpPr txBox="1"/>
          <p:nvPr/>
        </p:nvSpPr>
        <p:spPr>
          <a:xfrm>
            <a:off x="8712835" y="2000250"/>
            <a:ext cx="1148715" cy="365760"/>
          </a:xfrm>
          <a:prstGeom prst="rect">
            <a:avLst/>
          </a:prstGeom>
          <a:noFill/>
        </p:spPr>
        <p:txBody>
          <a:bodyPr wrap="square" rtlCol="0">
            <a:spAutoFit/>
          </a:bodyPr>
          <a:p>
            <a:r>
              <a:rPr lang="zh-CN" altLang="en-US"/>
              <a:t>暂存区</a:t>
            </a:r>
            <a:endParaRPr lang="zh-CN" altLang="en-US"/>
          </a:p>
        </p:txBody>
      </p:sp>
      <p:sp>
        <p:nvSpPr>
          <p:cNvPr id="11" name="文本框 10"/>
          <p:cNvSpPr txBox="1"/>
          <p:nvPr/>
        </p:nvSpPr>
        <p:spPr>
          <a:xfrm>
            <a:off x="10196830" y="1984375"/>
            <a:ext cx="1096645" cy="365760"/>
          </a:xfrm>
          <a:prstGeom prst="rect">
            <a:avLst/>
          </a:prstGeom>
          <a:noFill/>
        </p:spPr>
        <p:txBody>
          <a:bodyPr wrap="square" rtlCol="0">
            <a:spAutoFit/>
          </a:bodyPr>
          <a:p>
            <a:r>
              <a:rPr lang="zh-CN" altLang="en-US"/>
              <a:t>版本库</a:t>
            </a:r>
            <a:endParaRPr lang="zh-CN" altLang="en-US"/>
          </a:p>
        </p:txBody>
      </p:sp>
      <p:cxnSp>
        <p:nvCxnSpPr>
          <p:cNvPr id="12" name="直接连接符 11"/>
          <p:cNvCxnSpPr/>
          <p:nvPr/>
        </p:nvCxnSpPr>
        <p:spPr>
          <a:xfrm>
            <a:off x="7579995" y="2359660"/>
            <a:ext cx="0" cy="25717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142730" y="2366010"/>
            <a:ext cx="0" cy="25717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686415" y="2359660"/>
            <a:ext cx="0" cy="25717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右箭头 15"/>
          <p:cNvSpPr/>
          <p:nvPr/>
        </p:nvSpPr>
        <p:spPr>
          <a:xfrm>
            <a:off x="7580630" y="2579370"/>
            <a:ext cx="1562735" cy="57086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7" name="右箭头 16"/>
          <p:cNvSpPr/>
          <p:nvPr/>
        </p:nvSpPr>
        <p:spPr>
          <a:xfrm>
            <a:off x="9142730" y="3150235"/>
            <a:ext cx="1544320" cy="570865"/>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8" name="文本框 17"/>
          <p:cNvSpPr txBox="1"/>
          <p:nvPr/>
        </p:nvSpPr>
        <p:spPr>
          <a:xfrm>
            <a:off x="7842885" y="2679700"/>
            <a:ext cx="1228090" cy="365760"/>
          </a:xfrm>
          <a:prstGeom prst="rect">
            <a:avLst/>
          </a:prstGeom>
          <a:noFill/>
        </p:spPr>
        <p:txBody>
          <a:bodyPr wrap="square" rtlCol="0">
            <a:spAutoFit/>
          </a:bodyPr>
          <a:p>
            <a:r>
              <a:rPr lang="en-US" altLang="zh-CN"/>
              <a:t>git add</a:t>
            </a:r>
            <a:endParaRPr lang="en-US" altLang="zh-CN"/>
          </a:p>
        </p:txBody>
      </p:sp>
      <p:sp>
        <p:nvSpPr>
          <p:cNvPr id="19" name="文本框 18"/>
          <p:cNvSpPr txBox="1"/>
          <p:nvPr/>
        </p:nvSpPr>
        <p:spPr>
          <a:xfrm>
            <a:off x="9200515" y="3249930"/>
            <a:ext cx="1290320" cy="365760"/>
          </a:xfrm>
          <a:prstGeom prst="rect">
            <a:avLst/>
          </a:prstGeom>
          <a:noFill/>
        </p:spPr>
        <p:txBody>
          <a:bodyPr wrap="square" rtlCol="0">
            <a:spAutoFit/>
          </a:bodyPr>
          <a:p>
            <a:r>
              <a:rPr lang="en-US" altLang="zh-CN"/>
              <a:t>git commit</a:t>
            </a:r>
            <a:endParaRPr lang="en-US" altLang="zh-CN"/>
          </a:p>
        </p:txBody>
      </p:sp>
      <p:sp>
        <p:nvSpPr>
          <p:cNvPr id="22" name="右箭头 21"/>
          <p:cNvSpPr/>
          <p:nvPr/>
        </p:nvSpPr>
        <p:spPr>
          <a:xfrm rot="10800000">
            <a:off x="7588885" y="3876675"/>
            <a:ext cx="3107055" cy="57086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23" name="文本框 22"/>
          <p:cNvSpPr txBox="1"/>
          <p:nvPr/>
        </p:nvSpPr>
        <p:spPr>
          <a:xfrm>
            <a:off x="8128635" y="3978910"/>
            <a:ext cx="2317115" cy="365760"/>
          </a:xfrm>
          <a:prstGeom prst="rect">
            <a:avLst/>
          </a:prstGeom>
          <a:noFill/>
        </p:spPr>
        <p:txBody>
          <a:bodyPr wrap="square" rtlCol="0">
            <a:spAutoFit/>
          </a:bodyPr>
          <a:p>
            <a:r>
              <a:rPr lang="en-US" altLang="zh-CN"/>
              <a:t>checkout the project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40105" y="457200"/>
            <a:ext cx="3931920" cy="995680"/>
          </a:xfrm>
        </p:spPr>
        <p:txBody>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二、创建版本库</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占位符 7"/>
          <p:cNvSpPr>
            <a:spLocks noGrp="1"/>
          </p:cNvSpPr>
          <p:nvPr>
            <p:ph type="body" sz="half" idx="2"/>
          </p:nvPr>
        </p:nvSpPr>
        <p:spPr>
          <a:xfrm>
            <a:off x="840105" y="2057400"/>
            <a:ext cx="4758055" cy="3811905"/>
          </a:xfrm>
        </p:spPr>
        <p:txBody>
          <a:bodyPr/>
          <a:p>
            <a:r>
              <a:rPr lang="zh-CN" altLang="en-US" sz="1800">
                <a:sym typeface="+mn-ea"/>
              </a:rPr>
              <a:t>内容</a:t>
            </a:r>
            <a:endParaRPr lang="en-US" altLang="zh-CN"/>
          </a:p>
        </p:txBody>
      </p:sp>
      <p:pic>
        <p:nvPicPr>
          <p:cNvPr id="2" name="图片 1"/>
          <p:cNvPicPr>
            <a:picLocks noChangeAspect="1"/>
          </p:cNvPicPr>
          <p:nvPr/>
        </p:nvPicPr>
        <p:blipFill>
          <a:blip r:embed="rId1"/>
          <a:stretch>
            <a:fillRect/>
          </a:stretch>
        </p:blipFill>
        <p:spPr>
          <a:xfrm>
            <a:off x="6447790" y="313690"/>
            <a:ext cx="4909820" cy="62299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40105" y="457200"/>
            <a:ext cx="3931920" cy="995680"/>
          </a:xfrm>
        </p:spPr>
        <p:txBody>
          <a:bodyPr/>
          <a:p>
            <a:r>
              <a:rPr lang="zh-CN" altLang="en-US">
                <a:ln w="12700">
                  <a:solidFill>
                    <a:schemeClr val="accent5"/>
                  </a:solidFill>
                  <a:prstDash val="solid"/>
                </a:ln>
                <a:pattFill prst="ltDnDiag">
                  <a:fgClr>
                    <a:schemeClr val="accent5">
                      <a:lumMod val="60000"/>
                      <a:lumOff val="40000"/>
                    </a:schemeClr>
                  </a:fgClr>
                  <a:bgClr>
                    <a:schemeClr val="bg1"/>
                  </a:bgClr>
                </a:pattFill>
                <a:effectLst/>
                <a:sym typeface="+mn-ea"/>
              </a:rPr>
              <a:t>一、标题</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占位符 7"/>
          <p:cNvSpPr>
            <a:spLocks noGrp="1"/>
          </p:cNvSpPr>
          <p:nvPr>
            <p:ph type="body" sz="half" idx="2"/>
          </p:nvPr>
        </p:nvSpPr>
        <p:spPr>
          <a:xfrm>
            <a:off x="840105" y="2057400"/>
            <a:ext cx="4758055" cy="3811905"/>
          </a:xfrm>
        </p:spPr>
        <p:txBody>
          <a:bodyPr/>
          <a:p>
            <a:r>
              <a:rPr lang="zh-CN" altLang="en-US" sz="1800">
                <a:sym typeface="+mn-ea"/>
              </a:rPr>
              <a:t>内容</a:t>
            </a:r>
            <a:endParaRPr lang="zh-CN" altLang="en-US" sz="1800"/>
          </a:p>
          <a:p>
            <a:endParaRPr lang="en-US" altLang="zh-CN"/>
          </a:p>
          <a:p>
            <a:endParaRPr lang="en-US" altLang="zh-CN"/>
          </a:p>
          <a:p>
            <a:endParaRPr lang="en-US" altLang="zh-CN"/>
          </a:p>
        </p:txBody>
      </p:sp>
      <p:pic>
        <p:nvPicPr>
          <p:cNvPr id="2" name="图片 1"/>
          <p:cNvPicPr>
            <a:picLocks noChangeAspect="1"/>
          </p:cNvPicPr>
          <p:nvPr/>
        </p:nvPicPr>
        <p:blipFill>
          <a:blip r:embed="rId1"/>
          <a:stretch>
            <a:fillRect/>
          </a:stretch>
        </p:blipFill>
        <p:spPr>
          <a:xfrm>
            <a:off x="6447790" y="313690"/>
            <a:ext cx="4909820" cy="62299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tags/tag1.xml><?xml version="1.0" encoding="utf-8"?>
<p:tagLst xmlns:p="http://schemas.openxmlformats.org/presentationml/2006/main">
  <p:tag name="KSO_WM_SLIDE_ID" val="diagram160362_3"/>
  <p:tag name="KSO_WM_SLIDE_INDEX" val="3"/>
  <p:tag name="KSO_WM_SLIDE_ITEM_CNT" val="3"/>
  <p:tag name="KSO_WM_SLIDE_LAYOUT" val="l_a"/>
  <p:tag name="KSO_WM_SLIDE_LAYOUT_CNT" val="1_1"/>
  <p:tag name="KSO_WM_SLIDE_TYPE" val="text"/>
  <p:tag name="KSO_WM_BEAUTIFY_FLAG" val="#wm#"/>
  <p:tag name="KSO_WM_SLIDE_POSITION" val="123*190"/>
  <p:tag name="KSO_WM_SLIDE_SIZE" val="714*264"/>
  <p:tag name="KSO_WM_TEMPLATE_CATEGORY" val="diagram"/>
  <p:tag name="KSO_WM_TEMPLATE_INDEX" val="160362"/>
  <p:tag name="KSO_WM_TAG_VERSION" val="1.0"/>
  <p:tag name="KSO_WM_DIAGRAM_GROUP_CODE" val="l1-1"/>
</p:tagLst>
</file>

<file path=ppt/tags/tag10.xml><?xml version="1.0" encoding="utf-8"?>
<p:tagLst xmlns:p="http://schemas.openxmlformats.org/presentationml/2006/main">
  <p:tag name="KSO_WM_BEAUTIFY_FLAG" val="#wm#"/>
  <p:tag name="KSO_WM_TEMPLATE_CATEGORY" val="diagram"/>
  <p:tag name="KSO_WM_TEMPLATE_INDEX" val="160362"/>
</p:tagLst>
</file>

<file path=ppt/tags/tag11.xml><?xml version="1.0" encoding="utf-8"?>
<p:tagLst xmlns:p="http://schemas.openxmlformats.org/presentationml/2006/main">
  <p:tag name="KSO_WM_BEAUTIFY_FLAG" val="#wm#"/>
  <p:tag name="KSO_WM_TEMPLATE_CATEGORY" val="diagram"/>
  <p:tag name="KSO_WM_TEMPLATE_INDEX" val="160362"/>
</p:tagLst>
</file>

<file path=ppt/tags/tag12.xml><?xml version="1.0" encoding="utf-8"?>
<p:tagLst xmlns:p="http://schemas.openxmlformats.org/presentationml/2006/main">
  <p:tag name="KSO_WM_BEAUTIFY_FLAG" val="#wm#"/>
  <p:tag name="KSO_WM_TEMPLATE_CATEGORY" val="diagram"/>
  <p:tag name="KSO_WM_TEMPLATE_INDEX" val="160362"/>
</p:tagLst>
</file>

<file path=ppt/tags/tag13.xml><?xml version="1.0" encoding="utf-8"?>
<p:tagLst xmlns:p="http://schemas.openxmlformats.org/presentationml/2006/main">
  <p:tag name="KSO_WM_BEAUTIFY_FLAG" val="#wm#"/>
  <p:tag name="KSO_WM_TEMPLATE_CATEGORY" val="diagram"/>
  <p:tag name="KSO_WM_TEMPLATE_INDEX" val="160362"/>
</p:tagLst>
</file>

<file path=ppt/tags/tag14.xml><?xml version="1.0" encoding="utf-8"?>
<p:tagLst xmlns:p="http://schemas.openxmlformats.org/presentationml/2006/main">
  <p:tag name="KSO_WM_BEAUTIFY_FLAG" val="#wm#"/>
  <p:tag name="KSO_WM_TEMPLATE_CATEGORY" val="diagram"/>
  <p:tag name="KSO_WM_TEMPLATE_INDEX" val="160362"/>
</p:tagLst>
</file>

<file path=ppt/tags/tag15.xml><?xml version="1.0" encoding="utf-8"?>
<p:tagLst xmlns:p="http://schemas.openxmlformats.org/presentationml/2006/main">
  <p:tag name="KSO_WM_BEAUTIFY_FLAG" val="#wm#"/>
  <p:tag name="KSO_WM_TEMPLATE_CATEGORY" val="diagram"/>
  <p:tag name="KSO_WM_TEMPLATE_INDEX" val="160362"/>
</p:tagLst>
</file>

<file path=ppt/tags/tag2.xml><?xml version="1.0" encoding="utf-8"?>
<p:tagLst xmlns:p="http://schemas.openxmlformats.org/presentationml/2006/main">
  <p:tag name="KSO_WM_BEAUTIFY_FLAG" val="#wm#"/>
  <p:tag name="KSO_WM_TEMPLATE_CATEGORY" val="diagram"/>
  <p:tag name="KSO_WM_TEMPLATE_INDEX" val="160362"/>
</p:tagLst>
</file>

<file path=ppt/tags/tag3.xml><?xml version="1.0" encoding="utf-8"?>
<p:tagLst xmlns:p="http://schemas.openxmlformats.org/presentationml/2006/main">
  <p:tag name="KSO_WM_BEAUTIFY_FLAG" val="#wm#"/>
  <p:tag name="KSO_WM_TEMPLATE_CATEGORY" val="diagram"/>
  <p:tag name="KSO_WM_TEMPLATE_INDEX" val="160362"/>
</p:tagLst>
</file>

<file path=ppt/tags/tag4.xml><?xml version="1.0" encoding="utf-8"?>
<p:tagLst xmlns:p="http://schemas.openxmlformats.org/presentationml/2006/main">
  <p:tag name="KSO_WM_BEAUTIFY_FLAG" val="#wm#"/>
  <p:tag name="KSO_WM_TEMPLATE_CATEGORY" val="diagram"/>
  <p:tag name="KSO_WM_TEMPLATE_INDEX" val="160362"/>
</p:tagLst>
</file>

<file path=ppt/tags/tag5.xml><?xml version="1.0" encoding="utf-8"?>
<p:tagLst xmlns:p="http://schemas.openxmlformats.org/presentationml/2006/main">
  <p:tag name="KSO_WM_BEAUTIFY_FLAG" val="#wm#"/>
  <p:tag name="KSO_WM_TEMPLATE_CATEGORY" val="diagram"/>
  <p:tag name="KSO_WM_TEMPLATE_INDEX" val="160362"/>
</p:tagLst>
</file>

<file path=ppt/tags/tag6.xml><?xml version="1.0" encoding="utf-8"?>
<p:tagLst xmlns:p="http://schemas.openxmlformats.org/presentationml/2006/main">
  <p:tag name="KSO_WM_BEAUTIFY_FLAG" val="#wm#"/>
  <p:tag name="KSO_WM_TEMPLATE_CATEGORY" val="diagram"/>
  <p:tag name="KSO_WM_TEMPLATE_INDEX" val="160362"/>
</p:tagLst>
</file>

<file path=ppt/tags/tag7.xml><?xml version="1.0" encoding="utf-8"?>
<p:tagLst xmlns:p="http://schemas.openxmlformats.org/presentationml/2006/main">
  <p:tag name="KSO_WM_BEAUTIFY_FLAG" val="#wm#"/>
  <p:tag name="KSO_WM_TEMPLATE_CATEGORY" val="diagram"/>
  <p:tag name="KSO_WM_TEMPLATE_INDEX" val="160362"/>
</p:tagLst>
</file>

<file path=ppt/tags/tag8.xml><?xml version="1.0" encoding="utf-8"?>
<p:tagLst xmlns:p="http://schemas.openxmlformats.org/presentationml/2006/main">
  <p:tag name="KSO_WM_BEAUTIFY_FLAG" val="#wm#"/>
  <p:tag name="KSO_WM_TEMPLATE_CATEGORY" val="diagram"/>
  <p:tag name="KSO_WM_TEMPLATE_INDEX" val="160362"/>
</p:tagLst>
</file>

<file path=ppt/tags/tag9.xml><?xml version="1.0" encoding="utf-8"?>
<p:tagLst xmlns:p="http://schemas.openxmlformats.org/presentationml/2006/main">
  <p:tag name="KSO_WM_SLIDE_ID" val="diagram160362_3"/>
  <p:tag name="KSO_WM_SLIDE_INDEX" val="3"/>
  <p:tag name="KSO_WM_SLIDE_ITEM_CNT" val="3"/>
  <p:tag name="KSO_WM_SLIDE_LAYOUT" val="l_a"/>
  <p:tag name="KSO_WM_SLIDE_LAYOUT_CNT" val="1_1"/>
  <p:tag name="KSO_WM_SLIDE_TYPE" val="text"/>
  <p:tag name="KSO_WM_BEAUTIFY_FLAG" val="#wm#"/>
  <p:tag name="KSO_WM_SLIDE_POSITION" val="123*190"/>
  <p:tag name="KSO_WM_SLIDE_SIZE" val="714*264"/>
  <p:tag name="KSO_WM_TEMPLATE_CATEGORY" val="diagram"/>
  <p:tag name="KSO_WM_TEMPLATE_INDEX" val="160362"/>
  <p:tag name="KSO_WM_TAG_VERSION" val="1.0"/>
  <p:tag name="KSO_WM_DIAGRAM_GROUP_CODE" val="l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3128</Words>
  <Application>WPS 演示</Application>
  <PresentationFormat>宽屏</PresentationFormat>
  <Paragraphs>191</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Arial</vt:lpstr>
      <vt:lpstr>等线 Light</vt:lpstr>
      <vt:lpstr>微软雅黑</vt:lpstr>
      <vt:lpstr>等线</vt:lpstr>
      <vt:lpstr>Calibri</vt:lpstr>
      <vt:lpstr>Office 主题</vt:lpstr>
      <vt:lpstr>GIT</vt:lpstr>
      <vt:lpstr>PowerPoint 演示文稿</vt:lpstr>
      <vt:lpstr>开始使用</vt:lpstr>
      <vt:lpstr>开始使用</vt:lpstr>
      <vt:lpstr>PowerPoint 演示文稿</vt:lpstr>
      <vt:lpstr>一、标题</vt:lpstr>
      <vt:lpstr>一、开始使用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一道自媒体方案包功能</dc:title>
  <dc:creator>Microsoft Office 用户</dc:creator>
  <cp:lastModifiedBy>admin</cp:lastModifiedBy>
  <cp:revision>253</cp:revision>
  <dcterms:created xsi:type="dcterms:W3CDTF">2017-03-29T07:22:00Z</dcterms:created>
  <dcterms:modified xsi:type="dcterms:W3CDTF">2017-05-24T10:20:16Z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2052-10.1.0.6479</vt:lpwstr>
  </property>
</Properties>
</file>