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4807"/>
  </p:normalViewPr>
  <p:slideViewPr>
    <p:cSldViewPr>
      <p:cViewPr varScale="1">
        <p:scale>
          <a:sx n="119" d="100"/>
          <a:sy n="119" d="100"/>
        </p:scale>
        <p:origin x="216" y="296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5/29/22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2022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Pipeline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294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973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1473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Quality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19057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Emissions Calculator Microservice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104908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Lineage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8718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Data Analytics &amp; AI/ML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</a:t>
            </a:r>
            <a:r>
              <a:rPr lang="en-US" sz="1000" i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</a:t>
            </a:r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49180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48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GHG Emissions Accounting and Analytics Accelerator </a:t>
            </a:r>
            <a:b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Detailed Application Interface Architecture</a:t>
            </a:r>
          </a:p>
          <a:p>
            <a:r>
              <a:rPr 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Comprehensive architectural view of data from customer scope 1-3 emissions records including data pipeline, data quality check, data lineage ledger, GHG calculator, and Analytics, AI/ML, and Application Interfaces outputs. See detailed architectures on Pg. 2-4 targeted views of each stack.</a:t>
            </a:r>
          </a:p>
        </p:txBody>
      </p: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4248" y="1"/>
            <a:ext cx="3214562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231C-A82E-DE4D-9DF3-EFC73A3536CF}"/>
              </a:ext>
            </a:extLst>
          </p:cNvPr>
          <p:cNvCxnSpPr>
            <a:cxnSpLocks/>
          </p:cNvCxnSpPr>
          <p:nvPr/>
        </p:nvCxnSpPr>
        <p:spPr>
          <a:xfrm>
            <a:off x="3374211" y="292258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201909" y="1219200"/>
            <a:ext cx="8674823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11041" y="404051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23265" y="3190922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21341" y="2381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18709" y="1530792"/>
            <a:ext cx="274320" cy="274320"/>
          </a:xfrm>
          <a:prstGeom prst="roundRect">
            <a:avLst>
              <a:gd name="adj" fmla="val 204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21341" y="96016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26297" y="10777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15150" y="49822"/>
            <a:ext cx="287685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Scope 1-3 customer data is supported in formats including including JSON, CSV, Image, and PDF. Supported sources include existing databases, historians, and data stores, APIs, and streaming IoT and Sensor Data.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a single landing zone for all ingested emissions data. Data ingress to the landing zone bucket triggers the data pipeline. 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Step Functions Workflow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facilitates the data pipeline including data quality check, data compaction, transformation, standardization, and enrichment with an emissions calculator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 Data Brew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quality auditing and alerting workflow,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integration with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Amplify Web Application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Functions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 data lineage processing,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 DB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provides NoSQL pointer storage for the lineage ledger, and an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data audit reverse traversal.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Function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calculation of scope 1-3 emissions using Dynamo DB GHG Protocol Emissions factor lookup database.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enriched data object storage for analytics workloads 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Dynamo DB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storage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API.</a:t>
            </a:r>
          </a:p>
          <a:p>
            <a:pPr>
              <a:spcAft>
                <a:spcPts val="1200"/>
              </a:spcAft>
            </a:pP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Data Exchange 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en-US" sz="9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Sustainability Data Initiative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sets are curated and pre-selected for optional auxiliary data enrichment.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Analytics and AI/ML stack provide integrated analytics, business intelligence, and forecasting toolsets. Services are pre-integrated with Amazon S3 enriched object store.</a:t>
            </a:r>
          </a:p>
          <a:p>
            <a:pPr>
              <a:spcAft>
                <a:spcPts val="1200"/>
              </a:spcAft>
            </a:pP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Interface stack includes AWS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Appsync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en-US" sz="9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GraphQL</a:t>
            </a:r>
            <a:r>
              <a:rPr 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backend, and AWS Amplify for preconfigured management web application.</a:t>
            </a:r>
          </a:p>
          <a:p>
            <a:pPr>
              <a:spcAft>
                <a:spcPts val="1200"/>
              </a:spcAft>
            </a:pPr>
            <a:endParaRPr 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spcAft>
                <a:spcPts val="1200"/>
              </a:spcAft>
            </a:pP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EA8C4-41EB-9E48-9C23-C3438223AD94}"/>
              </a:ext>
            </a:extLst>
          </p:cNvPr>
          <p:cNvSpPr/>
          <p:nvPr/>
        </p:nvSpPr>
        <p:spPr>
          <a:xfrm>
            <a:off x="1672030" y="1443340"/>
            <a:ext cx="6669945" cy="46526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74E4E73-DC84-9949-A9BE-DB1699C78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345" y="1443340"/>
            <a:ext cx="266131" cy="2661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44601F7-E2AE-F34E-8582-9ED554FB3916}"/>
              </a:ext>
            </a:extLst>
          </p:cNvPr>
          <p:cNvSpPr/>
          <p:nvPr/>
        </p:nvSpPr>
        <p:spPr>
          <a:xfrm>
            <a:off x="114675" y="1451051"/>
            <a:ext cx="1346276" cy="464494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b="1" dirty="0">
                <a:solidFill>
                  <a:schemeClr val="tx1"/>
                </a:solidFill>
              </a:rPr>
              <a:t>Customer Emissions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F2C9E-CA48-DA49-A74B-BEB1A93CD941}"/>
              </a:ext>
            </a:extLst>
          </p:cNvPr>
          <p:cNvSpPr/>
          <p:nvPr/>
        </p:nvSpPr>
        <p:spPr>
          <a:xfrm>
            <a:off x="2393271" y="1893685"/>
            <a:ext cx="3434034" cy="1020822"/>
          </a:xfrm>
          <a:prstGeom prst="rect">
            <a:avLst/>
          </a:prstGeom>
          <a:solidFill>
            <a:schemeClr val="accent3">
              <a:lumMod val="40000"/>
              <a:lumOff val="60000"/>
              <a:alpha val="9804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E646D7-CDEA-FC40-AE00-42048F63F24A}"/>
              </a:ext>
            </a:extLst>
          </p:cNvPr>
          <p:cNvSpPr/>
          <p:nvPr/>
        </p:nvSpPr>
        <p:spPr>
          <a:xfrm>
            <a:off x="2337774" y="3145379"/>
            <a:ext cx="3562899" cy="12608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2567CDEC-30C7-0B4A-8307-3F480BC6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7774" y="3134877"/>
            <a:ext cx="243341" cy="24334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C816EDFC-3A7E-3A42-8E24-33E8FA3F0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76" y="1451052"/>
            <a:ext cx="300106" cy="300106"/>
          </a:xfrm>
          <a:prstGeom prst="rect">
            <a:avLst/>
          </a:prstGeom>
        </p:spPr>
      </p:pic>
      <p:pic>
        <p:nvPicPr>
          <p:cNvPr id="62" name="Graphic 8">
            <a:extLst>
              <a:ext uri="{FF2B5EF4-FFF2-40B4-BE49-F238E27FC236}">
                <a16:creationId xmlns:a16="http://schemas.microsoft.com/office/drawing/2014/main" id="{3A512267-FA54-2745-B566-DF439474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43" y="363247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040E27C1-03BD-2343-8CD8-63D87F0C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9" y="4014574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0E6C351-7C4D-AF45-AFDE-275EC00B2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2454" y="3627612"/>
            <a:ext cx="389824" cy="389824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DC2D7CC-640E-2D49-83BD-8C1A14D2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04652"/>
            <a:ext cx="83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Brew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079035B-48F3-F74D-AFE0-CCF291D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2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7093586-8342-9B43-A5B9-41BE16FB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68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C847C877-2A9F-F144-8396-18624268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8" y="3625981"/>
            <a:ext cx="383304" cy="3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1B0E9DB0-E8E4-554A-AEDA-808EC3F9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41" y="3627612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7F88BC36-BF78-CF49-AF28-5878E57E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92984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E34A238-47F6-D14E-A2AC-FADE7501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349" y="3992109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7265F79-7B7C-7140-83EF-1692DAFC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275" y="3660331"/>
            <a:ext cx="365775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740BB7D7-3347-AC44-AC05-85F0596C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03" y="3040790"/>
            <a:ext cx="381572" cy="3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">
            <a:extLst>
              <a:ext uri="{FF2B5EF4-FFF2-40B4-BE49-F238E27FC236}">
                <a16:creationId xmlns:a16="http://schemas.microsoft.com/office/drawing/2014/main" id="{6165B2B9-30F6-9B4E-B566-C4DED89E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2" y="2325738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67AC369D-A882-3148-A9E2-A0982F9FE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15" y="2694940"/>
            <a:ext cx="137921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Exchange</a:t>
            </a:r>
          </a:p>
        </p:txBody>
      </p:sp>
      <p:pic>
        <p:nvPicPr>
          <p:cNvPr id="84" name="Graphic 32">
            <a:extLst>
              <a:ext uri="{FF2B5EF4-FFF2-40B4-BE49-F238E27FC236}">
                <a16:creationId xmlns:a16="http://schemas.microsoft.com/office/drawing/2014/main" id="{D2820E93-F6B2-4243-9CB6-863D3EF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00" y="4572000"/>
            <a:ext cx="396269" cy="3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4">
            <a:extLst>
              <a:ext uri="{FF2B5EF4-FFF2-40B4-BE49-F238E27FC236}">
                <a16:creationId xmlns:a16="http://schemas.microsoft.com/office/drawing/2014/main" id="{42EDC5A5-525A-DA45-B4CD-4F0418EA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07" y="5343643"/>
            <a:ext cx="386553" cy="3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9">
            <a:extLst>
              <a:ext uri="{FF2B5EF4-FFF2-40B4-BE49-F238E27FC236}">
                <a16:creationId xmlns:a16="http://schemas.microsoft.com/office/drawing/2014/main" id="{4190FA29-C461-AE4D-AD84-0C97722C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693" y="4974007"/>
            <a:ext cx="944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436B0299-4EEE-0D48-9E62-BB9817F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7726436" y="4573480"/>
            <a:ext cx="396505" cy="3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4B79F286-47A1-F340-84E5-3CD67C6A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7" y="4974007"/>
            <a:ext cx="809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92" name="Graphic 23">
            <a:extLst>
              <a:ext uri="{FF2B5EF4-FFF2-40B4-BE49-F238E27FC236}">
                <a16:creationId xmlns:a16="http://schemas.microsoft.com/office/drawing/2014/main" id="{F1837A25-FDB6-EA40-93A9-8CAD9E5A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6" y="4050976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1F3C8FB9-45E5-4546-ABF1-02484318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8" y="3625981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D6EF31D-11B6-C84D-864A-58E24845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31" y="4012512"/>
            <a:ext cx="7801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01E1108-A171-1D49-92EC-9810A8D8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9" y="334441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56EA6787-C0AD-BB46-B298-7FA94138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632" y="3690008"/>
            <a:ext cx="8212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116DC37D-7599-DB4A-9F2C-41F4EB58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484" y="4383452"/>
            <a:ext cx="895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D8AB7024-EDE5-F046-80DD-E1CDB83F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78" y="3132613"/>
            <a:ext cx="1972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CB0E336D-90F1-0E47-92A9-FB747644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56" y="2172959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96B7AB97-454F-D640-9EA7-AA9001A2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068" y="2532196"/>
            <a:ext cx="86339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CEBB7725-3DD4-B944-B0B6-9C7FB981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98" y="458994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B7FE8793-914F-5240-B493-CE3BB6A9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971" y="4940126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07" name="Graphic 7">
            <a:extLst>
              <a:ext uri="{FF2B5EF4-FFF2-40B4-BE49-F238E27FC236}">
                <a16:creationId xmlns:a16="http://schemas.microsoft.com/office/drawing/2014/main" id="{A178064B-830E-0A40-894C-B04F539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14" y="4592030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00E703BD-ACEC-7A4D-ACB8-6D8F80A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118" y="4953000"/>
            <a:ext cx="7081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9" name="Graphic 23">
            <a:extLst>
              <a:ext uri="{FF2B5EF4-FFF2-40B4-BE49-F238E27FC236}">
                <a16:creationId xmlns:a16="http://schemas.microsoft.com/office/drawing/2014/main" id="{D0A0F221-5317-6A4C-99EA-A321972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58" y="459201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DFC6C81F-8AF5-724F-8D60-52589FB4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014" y="4999881"/>
            <a:ext cx="7081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pic>
        <p:nvPicPr>
          <p:cNvPr id="111" name="Graphic 7">
            <a:extLst>
              <a:ext uri="{FF2B5EF4-FFF2-40B4-BE49-F238E27FC236}">
                <a16:creationId xmlns:a16="http://schemas.microsoft.com/office/drawing/2014/main" id="{B5299B14-DBF3-7142-90D8-B72DA582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96" y="2168925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7">
            <a:extLst>
              <a:ext uri="{FF2B5EF4-FFF2-40B4-BE49-F238E27FC236}">
                <a16:creationId xmlns:a16="http://schemas.microsoft.com/office/drawing/2014/main" id="{D9536DF3-24D4-DF4B-8DAC-A726691F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82" y="217076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0656D072-597D-DC44-82ED-8773AA40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23" y="25554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7E2D9744-124B-5F49-AF3F-475289E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72" y="4028912"/>
            <a:ext cx="10339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A750A3EE-6B25-AD4E-904C-55CFFF56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75" y="3400821"/>
            <a:ext cx="1020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26">
            <a:extLst>
              <a:ext uri="{FF2B5EF4-FFF2-40B4-BE49-F238E27FC236}">
                <a16:creationId xmlns:a16="http://schemas.microsoft.com/office/drawing/2014/main" id="{FA79E2CD-7FD0-8043-9FBB-E42CF7D8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5" y="2165624"/>
            <a:ext cx="386643" cy="3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DDAB72D6-2134-BA46-B7FD-91F0CE6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1" y="2175408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3">
            <a:extLst>
              <a:ext uri="{FF2B5EF4-FFF2-40B4-BE49-F238E27FC236}">
                <a16:creationId xmlns:a16="http://schemas.microsoft.com/office/drawing/2014/main" id="{377362CA-D10E-4041-862D-00B3C2E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10888" y="17094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40">
            <a:extLst>
              <a:ext uri="{FF2B5EF4-FFF2-40B4-BE49-F238E27FC236}">
                <a16:creationId xmlns:a16="http://schemas.microsoft.com/office/drawing/2014/main" id="{A1683CC8-DAE1-B44A-B94C-4C26F04D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263" y="2280973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</a:p>
        </p:txBody>
      </p:sp>
      <p:pic>
        <p:nvPicPr>
          <p:cNvPr id="124" name="Graphic 11">
            <a:extLst>
              <a:ext uri="{FF2B5EF4-FFF2-40B4-BE49-F238E27FC236}">
                <a16:creationId xmlns:a16="http://schemas.microsoft.com/office/drawing/2014/main" id="{72F4655D-2478-524F-B75D-B90AAD21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" y="19749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>
            <a:extLst>
              <a:ext uri="{FF2B5EF4-FFF2-40B4-BE49-F238E27FC236}">
                <a16:creationId xmlns:a16="http://schemas.microsoft.com/office/drawing/2014/main" id="{2DB73877-6841-6C43-A21F-BA16B6D3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" y="2450646"/>
            <a:ext cx="14398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Databases, Historians, Existing Data Lakes</a:t>
            </a:r>
          </a:p>
        </p:txBody>
      </p:sp>
      <p:pic>
        <p:nvPicPr>
          <p:cNvPr id="126" name="Graphic 21">
            <a:extLst>
              <a:ext uri="{FF2B5EF4-FFF2-40B4-BE49-F238E27FC236}">
                <a16:creationId xmlns:a16="http://schemas.microsoft.com/office/drawing/2014/main" id="{171F5702-FF95-3B45-9706-D323908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" y="290202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38">
            <a:extLst>
              <a:ext uri="{FF2B5EF4-FFF2-40B4-BE49-F238E27FC236}">
                <a16:creationId xmlns:a16="http://schemas.microsoft.com/office/drawing/2014/main" id="{FB5F5234-F6AF-F24F-847D-967F904F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1" y="3407716"/>
            <a:ext cx="1071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and External APIs</a:t>
            </a:r>
          </a:p>
        </p:txBody>
      </p:sp>
      <p:pic>
        <p:nvPicPr>
          <p:cNvPr id="128" name="Graphic 16">
            <a:extLst>
              <a:ext uri="{FF2B5EF4-FFF2-40B4-BE49-F238E27FC236}">
                <a16:creationId xmlns:a16="http://schemas.microsoft.com/office/drawing/2014/main" id="{519C5618-1891-644C-8687-672F6EAF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25784" y="37833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33">
            <a:extLst>
              <a:ext uri="{FF2B5EF4-FFF2-40B4-BE49-F238E27FC236}">
                <a16:creationId xmlns:a16="http://schemas.microsoft.com/office/drawing/2014/main" id="{20137C58-C2ED-2340-9B68-2B3378D7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356" y="4278115"/>
            <a:ext cx="16946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Images, CSVs, JSON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E154B242-5E7B-A24F-AC8A-C8FCA4752997}"/>
              </a:ext>
            </a:extLst>
          </p:cNvPr>
          <p:cNvSpPr/>
          <p:nvPr/>
        </p:nvSpPr>
        <p:spPr>
          <a:xfrm>
            <a:off x="1295162" y="13061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34" name="TextBox 15">
            <a:extLst>
              <a:ext uri="{FF2B5EF4-FFF2-40B4-BE49-F238E27FC236}">
                <a16:creationId xmlns:a16="http://schemas.microsoft.com/office/drawing/2014/main" id="{0515AFE4-C061-3A42-90BB-E102E0C9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09" y="4994567"/>
            <a:ext cx="16271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and Sensor Data</a:t>
            </a:r>
          </a:p>
        </p:txBody>
      </p:sp>
      <p:pic>
        <p:nvPicPr>
          <p:cNvPr id="135" name="Graphic 53">
            <a:extLst>
              <a:ext uri="{FF2B5EF4-FFF2-40B4-BE49-F238E27FC236}">
                <a16:creationId xmlns:a16="http://schemas.microsoft.com/office/drawing/2014/main" id="{309BA18F-74B8-7443-8149-ACBC653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" y="45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9">
            <a:extLst>
              <a:ext uri="{FF2B5EF4-FFF2-40B4-BE49-F238E27FC236}">
                <a16:creationId xmlns:a16="http://schemas.microsoft.com/office/drawing/2014/main" id="{28A9749E-FDDB-7444-B814-C6460CCE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97" y="2552095"/>
            <a:ext cx="82008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39" name="Graphic 23">
            <a:extLst>
              <a:ext uri="{FF2B5EF4-FFF2-40B4-BE49-F238E27FC236}">
                <a16:creationId xmlns:a16="http://schemas.microsoft.com/office/drawing/2014/main" id="{0A6467E2-A560-D54C-9C03-CB58B958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1898" y="2578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2A4B4DAB-605A-B14D-AD8D-D7B1D65C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273" y="3038526"/>
            <a:ext cx="1073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Engineers</a:t>
            </a:r>
          </a:p>
        </p:txBody>
      </p:sp>
      <p:pic>
        <p:nvPicPr>
          <p:cNvPr id="141" name="Graphic 23">
            <a:extLst>
              <a:ext uri="{FF2B5EF4-FFF2-40B4-BE49-F238E27FC236}">
                <a16:creationId xmlns:a16="http://schemas.microsoft.com/office/drawing/2014/main" id="{058FE49E-C0F8-D64E-8730-4979A750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736" y="33843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0">
            <a:extLst>
              <a:ext uri="{FF2B5EF4-FFF2-40B4-BE49-F238E27FC236}">
                <a16:creationId xmlns:a16="http://schemas.microsoft.com/office/drawing/2014/main" id="{36FF5480-3155-0F41-B07B-C219E020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28" y="386128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43" name="Graphic 23">
            <a:extLst>
              <a:ext uri="{FF2B5EF4-FFF2-40B4-BE49-F238E27FC236}">
                <a16:creationId xmlns:a16="http://schemas.microsoft.com/office/drawing/2014/main" id="{918999A1-7D1B-554C-AC61-98622052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427041" y="4413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40">
            <a:extLst>
              <a:ext uri="{FF2B5EF4-FFF2-40B4-BE49-F238E27FC236}">
                <a16:creationId xmlns:a16="http://schemas.microsoft.com/office/drawing/2014/main" id="{232C5E66-CF4A-F54F-8FCF-FA623D71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564" y="4852707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C585F6-924D-7941-B823-A680DFE16A71}"/>
              </a:ext>
            </a:extLst>
          </p:cNvPr>
          <p:cNvSpPr/>
          <p:nvPr/>
        </p:nvSpPr>
        <p:spPr>
          <a:xfrm>
            <a:off x="6969801" y="1462912"/>
            <a:ext cx="1275173" cy="276622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17">
            <a:extLst>
              <a:ext uri="{FF2B5EF4-FFF2-40B4-BE49-F238E27FC236}">
                <a16:creationId xmlns:a16="http://schemas.microsoft.com/office/drawing/2014/main" id="{3CB2C45C-5E8F-7240-9601-838E3AB8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/>
          <a:srcRect/>
          <a:stretch/>
        </p:blipFill>
        <p:spPr bwMode="auto">
          <a:xfrm>
            <a:off x="7352768" y="5348076"/>
            <a:ext cx="407753" cy="40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9">
            <a:extLst>
              <a:ext uri="{FF2B5EF4-FFF2-40B4-BE49-F238E27FC236}">
                <a16:creationId xmlns:a16="http://schemas.microsoft.com/office/drawing/2014/main" id="{46745362-5818-D449-B121-8475EC3B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723" y="1438551"/>
            <a:ext cx="1276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Analytics &amp; AI/ML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71461E-974D-534F-9647-62B39194292E}"/>
              </a:ext>
            </a:extLst>
          </p:cNvPr>
          <p:cNvSpPr/>
          <p:nvPr/>
        </p:nvSpPr>
        <p:spPr>
          <a:xfrm>
            <a:off x="6840391" y="4286597"/>
            <a:ext cx="1443694" cy="175607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9">
            <a:extLst>
              <a:ext uri="{FF2B5EF4-FFF2-40B4-BE49-F238E27FC236}">
                <a16:creationId xmlns:a16="http://schemas.microsoft.com/office/drawing/2014/main" id="{85C8FA83-9CF7-074D-944E-F3EF639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65" y="4294263"/>
            <a:ext cx="15003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27B6D6-69F0-3047-8E08-C44BFC384CED}"/>
              </a:ext>
            </a:extLst>
          </p:cNvPr>
          <p:cNvSpPr/>
          <p:nvPr/>
        </p:nvSpPr>
        <p:spPr>
          <a:xfrm>
            <a:off x="2385621" y="3429000"/>
            <a:ext cx="1296133" cy="2555324"/>
          </a:xfrm>
          <a:prstGeom prst="rect">
            <a:avLst/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NumBox 4">
            <a:extLst>
              <a:ext uri="{FF2B5EF4-FFF2-40B4-BE49-F238E27FC236}">
                <a16:creationId xmlns:a16="http://schemas.microsoft.com/office/drawing/2014/main" id="{4E5D8AB7-AD57-0740-B974-4AA2F2E693DA}"/>
              </a:ext>
            </a:extLst>
          </p:cNvPr>
          <p:cNvSpPr/>
          <p:nvPr/>
        </p:nvSpPr>
        <p:spPr>
          <a:xfrm>
            <a:off x="8112116" y="126382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sp>
        <p:nvSpPr>
          <p:cNvPr id="157" name="NumBox 5">
            <a:extLst>
              <a:ext uri="{FF2B5EF4-FFF2-40B4-BE49-F238E27FC236}">
                <a16:creationId xmlns:a16="http://schemas.microsoft.com/office/drawing/2014/main" id="{E11736DC-1EB1-D14C-B06B-1410ADA6E246}"/>
              </a:ext>
            </a:extLst>
          </p:cNvPr>
          <p:cNvSpPr/>
          <p:nvPr/>
        </p:nvSpPr>
        <p:spPr>
          <a:xfrm>
            <a:off x="8133113" y="4103837"/>
            <a:ext cx="302085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14EC8F-BA3D-CA43-8959-E513FEE017B0}"/>
              </a:ext>
            </a:extLst>
          </p:cNvPr>
          <p:cNvSpPr/>
          <p:nvPr/>
        </p:nvSpPr>
        <p:spPr>
          <a:xfrm>
            <a:off x="5056354" y="3509963"/>
            <a:ext cx="756256" cy="19046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umBox 3">
            <a:extLst>
              <a:ext uri="{FF2B5EF4-FFF2-40B4-BE49-F238E27FC236}">
                <a16:creationId xmlns:a16="http://schemas.microsoft.com/office/drawing/2014/main" id="{5E188A2F-AF3D-EA48-8ADF-F3ABF4D2C9B0}"/>
              </a:ext>
            </a:extLst>
          </p:cNvPr>
          <p:cNvSpPr/>
          <p:nvPr/>
        </p:nvSpPr>
        <p:spPr>
          <a:xfrm>
            <a:off x="3518588" y="331225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E810FA-7731-CB4E-A73C-5DD018F86678}"/>
              </a:ext>
            </a:extLst>
          </p:cNvPr>
          <p:cNvSpPr/>
          <p:nvPr/>
        </p:nvSpPr>
        <p:spPr>
          <a:xfrm>
            <a:off x="6007889" y="3139148"/>
            <a:ext cx="769298" cy="150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NumBox 3">
            <a:extLst>
              <a:ext uri="{FF2B5EF4-FFF2-40B4-BE49-F238E27FC236}">
                <a16:creationId xmlns:a16="http://schemas.microsoft.com/office/drawing/2014/main" id="{E1B1264E-0A9E-764E-BE03-A3F5863AF90D}"/>
              </a:ext>
            </a:extLst>
          </p:cNvPr>
          <p:cNvSpPr/>
          <p:nvPr/>
        </p:nvSpPr>
        <p:spPr>
          <a:xfrm>
            <a:off x="4358402" y="308814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pic>
        <p:nvPicPr>
          <p:cNvPr id="165" name="Graphic 8">
            <a:extLst>
              <a:ext uri="{FF2B5EF4-FFF2-40B4-BE49-F238E27FC236}">
                <a16:creationId xmlns:a16="http://schemas.microsoft.com/office/drawing/2014/main" id="{371764DF-ACAB-304C-81B5-8F4637F9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96" y="169926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9">
            <a:extLst>
              <a:ext uri="{FF2B5EF4-FFF2-40B4-BE49-F238E27FC236}">
                <a16:creationId xmlns:a16="http://schemas.microsoft.com/office/drawing/2014/main" id="{17458D67-3828-824A-B362-9093067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869" y="2055401"/>
            <a:ext cx="1141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ASDI Data Sets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54F64BB-AADF-034E-BB3E-BA96A4171411}"/>
              </a:ext>
            </a:extLst>
          </p:cNvPr>
          <p:cNvSpPr/>
          <p:nvPr/>
        </p:nvSpPr>
        <p:spPr>
          <a:xfrm>
            <a:off x="5919864" y="1478681"/>
            <a:ext cx="992394" cy="1535573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033EE3E0-44F8-8C4F-B1F5-FE248CCA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610" y="1487147"/>
            <a:ext cx="12605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Auxiliary Datasets</a:t>
            </a:r>
          </a:p>
        </p:txBody>
      </p:sp>
      <p:sp>
        <p:nvSpPr>
          <p:cNvPr id="169" name="TextBox 9">
            <a:extLst>
              <a:ext uri="{FF2B5EF4-FFF2-40B4-BE49-F238E27FC236}">
                <a16:creationId xmlns:a16="http://schemas.microsoft.com/office/drawing/2014/main" id="{974F0B01-9DCE-C149-B4E3-2367BD2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84" y="1879132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Lineage</a:t>
            </a:r>
          </a:p>
        </p:txBody>
      </p:sp>
      <p:sp>
        <p:nvSpPr>
          <p:cNvPr id="170" name="TextBox 9">
            <a:extLst>
              <a:ext uri="{FF2B5EF4-FFF2-40B4-BE49-F238E27FC236}">
                <a16:creationId xmlns:a16="http://schemas.microsoft.com/office/drawing/2014/main" id="{9B424E71-D008-8044-9A5D-0FF5D4C9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607" y="3406565"/>
            <a:ext cx="12495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171" name="TextBox 9">
            <a:extLst>
              <a:ext uri="{FF2B5EF4-FFF2-40B4-BE49-F238E27FC236}">
                <a16:creationId xmlns:a16="http://schemas.microsoft.com/office/drawing/2014/main" id="{6F0B6897-D731-5648-B4A0-90D94A4E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42" y="3124200"/>
            <a:ext cx="1718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75" name="TextBox 9">
            <a:extLst>
              <a:ext uri="{FF2B5EF4-FFF2-40B4-BE49-F238E27FC236}">
                <a16:creationId xmlns:a16="http://schemas.microsoft.com/office/drawing/2014/main" id="{73F82666-2050-5447-A152-0D0EB70B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96" y="5755829"/>
            <a:ext cx="123637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BF9DEACF-44F9-8848-A2DE-0A469AF2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055" y="5732461"/>
            <a:ext cx="86985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78" name="NumBox 4">
            <a:extLst>
              <a:ext uri="{FF2B5EF4-FFF2-40B4-BE49-F238E27FC236}">
                <a16:creationId xmlns:a16="http://schemas.microsoft.com/office/drawing/2014/main" id="{FD31E431-9617-3A46-B801-0A2559AF9B28}"/>
              </a:ext>
            </a:extLst>
          </p:cNvPr>
          <p:cNvSpPr/>
          <p:nvPr/>
        </p:nvSpPr>
        <p:spPr>
          <a:xfrm>
            <a:off x="5448316" y="17526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79" name="NumBox 4">
            <a:extLst>
              <a:ext uri="{FF2B5EF4-FFF2-40B4-BE49-F238E27FC236}">
                <a16:creationId xmlns:a16="http://schemas.microsoft.com/office/drawing/2014/main" id="{ED063961-AD40-1A4A-85C1-FA829DB4C4B9}"/>
              </a:ext>
            </a:extLst>
          </p:cNvPr>
          <p:cNvSpPr/>
          <p:nvPr/>
        </p:nvSpPr>
        <p:spPr>
          <a:xfrm>
            <a:off x="6808320" y="127176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0" name="NumBox 6">
            <a:extLst>
              <a:ext uri="{FF2B5EF4-FFF2-40B4-BE49-F238E27FC236}">
                <a16:creationId xmlns:a16="http://schemas.microsoft.com/office/drawing/2014/main" id="{B9B5442C-07EB-C44A-9E7E-42D64B69B66D}"/>
              </a:ext>
            </a:extLst>
          </p:cNvPr>
          <p:cNvSpPr/>
          <p:nvPr/>
        </p:nvSpPr>
        <p:spPr>
          <a:xfrm>
            <a:off x="9034266" y="45949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1" name="NumBox 6">
            <a:extLst>
              <a:ext uri="{FF2B5EF4-FFF2-40B4-BE49-F238E27FC236}">
                <a16:creationId xmlns:a16="http://schemas.microsoft.com/office/drawing/2014/main" id="{3B1B8EAF-3F4C-9A47-9070-8F598FEEE4D0}"/>
              </a:ext>
            </a:extLst>
          </p:cNvPr>
          <p:cNvSpPr/>
          <p:nvPr/>
        </p:nvSpPr>
        <p:spPr>
          <a:xfrm>
            <a:off x="9033564" y="5168915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82" name="NumBox 6">
            <a:extLst>
              <a:ext uri="{FF2B5EF4-FFF2-40B4-BE49-F238E27FC236}">
                <a16:creationId xmlns:a16="http://schemas.microsoft.com/office/drawing/2014/main" id="{3448B4FB-4DAC-6749-8530-715891BC9F7B}"/>
              </a:ext>
            </a:extLst>
          </p:cNvPr>
          <p:cNvSpPr/>
          <p:nvPr/>
        </p:nvSpPr>
        <p:spPr>
          <a:xfrm>
            <a:off x="9025936" y="5713173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83" name="NumBox 6">
            <a:extLst>
              <a:ext uri="{FF2B5EF4-FFF2-40B4-BE49-F238E27FC236}">
                <a16:creationId xmlns:a16="http://schemas.microsoft.com/office/drawing/2014/main" id="{29C74216-19EC-594F-B820-C78C6DAD4DB3}"/>
              </a:ext>
            </a:extLst>
          </p:cNvPr>
          <p:cNvSpPr/>
          <p:nvPr/>
        </p:nvSpPr>
        <p:spPr>
          <a:xfrm>
            <a:off x="9023238" y="640002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581A10E-180C-DF4E-80E6-FFEC7FF36DF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159885" y="3822491"/>
            <a:ext cx="342569" cy="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933B37-43F0-AF49-8757-10E9519B0BC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2892278" y="3817633"/>
            <a:ext cx="304544" cy="4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EBDAF0A-DB31-C143-83A4-3590B4020613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576864" y="3817633"/>
            <a:ext cx="2951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663B34-868A-9947-B31B-70FF2A141B0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4255352" y="3817633"/>
            <a:ext cx="3078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DAF733-C006-3640-9A4C-B330F20A5765}"/>
              </a:ext>
            </a:extLst>
          </p:cNvPr>
          <p:cNvCxnSpPr>
            <a:cxnSpLocks/>
            <a:stCxn id="72" idx="3"/>
            <a:endCxn id="93" idx="1"/>
          </p:cNvCxnSpPr>
          <p:nvPr/>
        </p:nvCxnSpPr>
        <p:spPr>
          <a:xfrm flipV="1">
            <a:off x="4943283" y="381600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618B0B6-E803-D246-8AAE-0B41B3AE120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>
            <a:off x="5447385" y="4212567"/>
            <a:ext cx="1394" cy="3794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98B631-48F0-7740-9ED9-828E30389A9D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7411869" y="4770135"/>
            <a:ext cx="314567" cy="15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NumBox 2">
            <a:extLst>
              <a:ext uri="{FF2B5EF4-FFF2-40B4-BE49-F238E27FC236}">
                <a16:creationId xmlns:a16="http://schemas.microsoft.com/office/drawing/2014/main" id="{03FF10A6-0939-9740-AE0E-87A6A5CF6EBF}"/>
              </a:ext>
            </a:extLst>
          </p:cNvPr>
          <p:cNvSpPr/>
          <p:nvPr/>
        </p:nvSpPr>
        <p:spPr>
          <a:xfrm>
            <a:off x="6643832" y="3031669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520180-8872-4C44-99B7-D81AD0183103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2912124" y="2358946"/>
            <a:ext cx="316201" cy="18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B9E35C-5EF6-D64C-AD63-9762CAEC132F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>
            <a:off x="3614968" y="2358946"/>
            <a:ext cx="323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FF5C85-17A5-A147-9B23-53EF892AE0A2}"/>
              </a:ext>
            </a:extLst>
          </p:cNvPr>
          <p:cNvCxnSpPr>
            <a:cxnSpLocks/>
            <a:stCxn id="111" idx="3"/>
            <a:endCxn id="101" idx="1"/>
          </p:cNvCxnSpPr>
          <p:nvPr/>
        </p:nvCxnSpPr>
        <p:spPr>
          <a:xfrm>
            <a:off x="4318038" y="2358946"/>
            <a:ext cx="297818" cy="4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0542BEF-392C-8543-9839-EE1405096C0B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>
            <a:off x="4995898" y="2362980"/>
            <a:ext cx="324543" cy="24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4BDA03D-A9C8-7E47-B1D9-53B8FCBB1B7F}"/>
              </a:ext>
            </a:extLst>
          </p:cNvPr>
          <p:cNvCxnSpPr>
            <a:cxnSpLocks/>
          </p:cNvCxnSpPr>
          <p:nvPr/>
        </p:nvCxnSpPr>
        <p:spPr>
          <a:xfrm>
            <a:off x="4748439" y="2929406"/>
            <a:ext cx="0" cy="2165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8C3112-1289-5B44-A84C-BE2398603C3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703064" y="4312429"/>
            <a:ext cx="0" cy="2595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51681EF4-4EE3-3346-BAB0-6B7E6FD2ADA8}"/>
              </a:ext>
            </a:extLst>
          </p:cNvPr>
          <p:cNvSpPr/>
          <p:nvPr/>
        </p:nvSpPr>
        <p:spPr bwMode="auto">
          <a:xfrm rot="10800000">
            <a:off x="5732260" y="3556443"/>
            <a:ext cx="452528" cy="696854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NumBox 3">
            <a:extLst>
              <a:ext uri="{FF2B5EF4-FFF2-40B4-BE49-F238E27FC236}">
                <a16:creationId xmlns:a16="http://schemas.microsoft.com/office/drawing/2014/main" id="{6588EB02-C318-6445-A14D-2A2B022D0B1C}"/>
              </a:ext>
            </a:extLst>
          </p:cNvPr>
          <p:cNvSpPr/>
          <p:nvPr/>
        </p:nvSpPr>
        <p:spPr>
          <a:xfrm>
            <a:off x="5653646" y="3363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232" name="TextBox 9">
            <a:extLst>
              <a:ext uri="{FF2B5EF4-FFF2-40B4-BE49-F238E27FC236}">
                <a16:creationId xmlns:a16="http://schemas.microsoft.com/office/drawing/2014/main" id="{BD6E3C34-8BD5-A24E-9F31-D4CBAB7D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06" y="2540259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33" name="TextBox 9">
            <a:extLst>
              <a:ext uri="{FF2B5EF4-FFF2-40B4-BE49-F238E27FC236}">
                <a16:creationId xmlns:a16="http://schemas.microsoft.com/office/drawing/2014/main" id="{14ABA546-369C-4C4D-97AA-BC5CD4A1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20" y="2543150"/>
            <a:ext cx="82996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A8F30B-5E39-3E4C-9DCF-59F0225AA686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2889340" y="4779964"/>
            <a:ext cx="311674" cy="20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94AE11E-A58F-644C-B378-F201BA581F4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00800" y="4770135"/>
            <a:ext cx="614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9612CAC-A392-FC42-B883-76ECD3D03DE3}"/>
              </a:ext>
            </a:extLst>
          </p:cNvPr>
          <p:cNvCxnSpPr>
            <a:cxnSpLocks/>
          </p:cNvCxnSpPr>
          <p:nvPr/>
        </p:nvCxnSpPr>
        <p:spPr>
          <a:xfrm>
            <a:off x="5638800" y="3825725"/>
            <a:ext cx="90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>
            <a:extLst>
              <a:ext uri="{FF2B5EF4-FFF2-40B4-BE49-F238E27FC236}">
                <a16:creationId xmlns:a16="http://schemas.microsoft.com/office/drawing/2014/main" id="{87A48675-9355-D242-96A1-625C7D6127F2}"/>
              </a:ext>
            </a:extLst>
          </p:cNvPr>
          <p:cNvSpPr/>
          <p:nvPr/>
        </p:nvSpPr>
        <p:spPr>
          <a:xfrm rot="16200000">
            <a:off x="6333532" y="4629483"/>
            <a:ext cx="1040227" cy="91014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3" name="Graphic 21">
            <a:extLst>
              <a:ext uri="{FF2B5EF4-FFF2-40B4-BE49-F238E27FC236}">
                <a16:creationId xmlns:a16="http://schemas.microsoft.com/office/drawing/2014/main" id="{50F29452-8B2D-6A41-8378-915E297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8" y="52866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40">
            <a:extLst>
              <a:ext uri="{FF2B5EF4-FFF2-40B4-BE49-F238E27FC236}">
                <a16:creationId xmlns:a16="http://schemas.microsoft.com/office/drawing/2014/main" id="{93E99D82-97F9-0244-9997-3D9DC65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72" y="574350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eaLnBrk="1" hangingPunct="1"/>
            <a:r>
              <a:rPr lang="en-US" alt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315" name="NumBox 2">
            <a:extLst>
              <a:ext uri="{FF2B5EF4-FFF2-40B4-BE49-F238E27FC236}">
                <a16:creationId xmlns:a16="http://schemas.microsoft.com/office/drawing/2014/main" id="{A946E30D-2AD3-3847-8E06-5AB5CDC0CEDD}"/>
              </a:ext>
            </a:extLst>
          </p:cNvPr>
          <p:cNvSpPr/>
          <p:nvPr/>
        </p:nvSpPr>
        <p:spPr>
          <a:xfrm>
            <a:off x="2021286" y="343836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18" name="TextBox 9">
            <a:extLst>
              <a:ext uri="{FF2B5EF4-FFF2-40B4-BE49-F238E27FC236}">
                <a16:creationId xmlns:a16="http://schemas.microsoft.com/office/drawing/2014/main" id="{128BC94D-7402-A445-859E-21BEB6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84" y="1463819"/>
            <a:ext cx="10205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2FFD0B1-5FF0-FE43-83B1-66320B71D235}"/>
              </a:ext>
            </a:extLst>
          </p:cNvPr>
          <p:cNvCxnSpPr>
            <a:cxnSpLocks/>
          </p:cNvCxnSpPr>
          <p:nvPr/>
        </p:nvCxnSpPr>
        <p:spPr>
          <a:xfrm flipV="1">
            <a:off x="1453372" y="3826572"/>
            <a:ext cx="314605" cy="1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Graphic 21">
            <a:extLst>
              <a:ext uri="{FF2B5EF4-FFF2-40B4-BE49-F238E27FC236}">
                <a16:creationId xmlns:a16="http://schemas.microsoft.com/office/drawing/2014/main" id="{B9BF5A42-B45C-0C4F-A06E-EDA2893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22" y="2328993"/>
            <a:ext cx="380042" cy="38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9">
            <a:extLst>
              <a:ext uri="{FF2B5EF4-FFF2-40B4-BE49-F238E27FC236}">
                <a16:creationId xmlns:a16="http://schemas.microsoft.com/office/drawing/2014/main" id="{949FE27F-6E3E-194B-88DC-9E9FA2B0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19" y="2723344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Forecast</a:t>
            </a:r>
          </a:p>
        </p:txBody>
      </p:sp>
      <p:pic>
        <p:nvPicPr>
          <p:cNvPr id="331" name="Graphic 22">
            <a:extLst>
              <a:ext uri="{FF2B5EF4-FFF2-40B4-BE49-F238E27FC236}">
                <a16:creationId xmlns:a16="http://schemas.microsoft.com/office/drawing/2014/main" id="{CC40B752-5D97-0146-BE56-B9EC2BCC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35" y="1695062"/>
            <a:ext cx="376160" cy="37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TextBox 9">
            <a:extLst>
              <a:ext uri="{FF2B5EF4-FFF2-40B4-BE49-F238E27FC236}">
                <a16:creationId xmlns:a16="http://schemas.microsoft.com/office/drawing/2014/main" id="{E385BE42-52A6-8440-926D-D3D22C6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512" y="2039106"/>
            <a:ext cx="1147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7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4CE00E78-A9C3-2E42-8F3A-EEA6B667B284}"/>
              </a:ext>
            </a:extLst>
          </p:cNvPr>
          <p:cNvSpPr/>
          <p:nvPr/>
        </p:nvSpPr>
        <p:spPr bwMode="auto">
          <a:xfrm rot="10800000">
            <a:off x="6812715" y="1888328"/>
            <a:ext cx="565147" cy="628091"/>
          </a:xfrm>
          <a:custGeom>
            <a:avLst/>
            <a:gdLst>
              <a:gd name="connsiteX0" fmla="*/ 38637 w 914400"/>
              <a:gd name="connsiteY0" fmla="*/ 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9837 w 914400"/>
              <a:gd name="connsiteY0" fmla="*/ 3600 h 399245"/>
              <a:gd name="connsiteX1" fmla="*/ 914400 w 914400"/>
              <a:gd name="connsiteY1" fmla="*/ 0 h 399245"/>
              <a:gd name="connsiteX2" fmla="*/ 914400 w 914400"/>
              <a:gd name="connsiteY2" fmla="*/ 399245 h 399245"/>
              <a:gd name="connsiteX3" fmla="*/ 0 w 914400"/>
              <a:gd name="connsiteY3" fmla="*/ 399245 h 399245"/>
              <a:gd name="connsiteX0" fmla="*/ 0 w 922563"/>
              <a:gd name="connsiteY0" fmla="*/ 7200 h 399245"/>
              <a:gd name="connsiteX1" fmla="*/ 922563 w 922563"/>
              <a:gd name="connsiteY1" fmla="*/ 0 h 399245"/>
              <a:gd name="connsiteX2" fmla="*/ 922563 w 922563"/>
              <a:gd name="connsiteY2" fmla="*/ 399245 h 399245"/>
              <a:gd name="connsiteX3" fmla="*/ 8163 w 922563"/>
              <a:gd name="connsiteY3" fmla="*/ 399245 h 399245"/>
              <a:gd name="connsiteX0" fmla="*/ 0 w 915363"/>
              <a:gd name="connsiteY0" fmla="*/ 3600 h 399245"/>
              <a:gd name="connsiteX1" fmla="*/ 915363 w 915363"/>
              <a:gd name="connsiteY1" fmla="*/ 0 h 399245"/>
              <a:gd name="connsiteX2" fmla="*/ 915363 w 915363"/>
              <a:gd name="connsiteY2" fmla="*/ 399245 h 399245"/>
              <a:gd name="connsiteX3" fmla="*/ 963 w 915363"/>
              <a:gd name="connsiteY3" fmla="*/ 399245 h 399245"/>
              <a:gd name="connsiteX0" fmla="*/ 0 w 915363"/>
              <a:gd name="connsiteY0" fmla="*/ 0 h 399415"/>
              <a:gd name="connsiteX1" fmla="*/ 915363 w 915363"/>
              <a:gd name="connsiteY1" fmla="*/ 170 h 399415"/>
              <a:gd name="connsiteX2" fmla="*/ 915363 w 915363"/>
              <a:gd name="connsiteY2" fmla="*/ 399415 h 399415"/>
              <a:gd name="connsiteX3" fmla="*/ 963 w 915363"/>
              <a:gd name="connsiteY3" fmla="*/ 399415 h 3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63" h="399415">
                <a:moveTo>
                  <a:pt x="0" y="0"/>
                </a:moveTo>
                <a:lnTo>
                  <a:pt x="915363" y="170"/>
                </a:lnTo>
                <a:lnTo>
                  <a:pt x="915363" y="399415"/>
                </a:lnTo>
                <a:lnTo>
                  <a:pt x="963" y="399415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4EC0EBE-B596-884C-9689-706DCB537BCD}"/>
              </a:ext>
            </a:extLst>
          </p:cNvPr>
          <p:cNvCxnSpPr>
            <a:cxnSpLocks/>
            <a:stCxn id="82" idx="3"/>
            <a:endCxn id="337" idx="1"/>
          </p:cNvCxnSpPr>
          <p:nvPr/>
        </p:nvCxnSpPr>
        <p:spPr>
          <a:xfrm flipV="1">
            <a:off x="6604625" y="2516152"/>
            <a:ext cx="208090" cy="28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1234E01-32B6-7E44-8FED-C8634C740EFA}"/>
              </a:ext>
            </a:extLst>
          </p:cNvPr>
          <p:cNvCxnSpPr>
            <a:cxnSpLocks/>
            <a:stCxn id="165" idx="3"/>
            <a:endCxn id="337" idx="2"/>
          </p:cNvCxnSpPr>
          <p:nvPr/>
        </p:nvCxnSpPr>
        <p:spPr>
          <a:xfrm flipV="1">
            <a:off x="6601638" y="1888328"/>
            <a:ext cx="211077" cy="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raphic 21">
            <a:extLst>
              <a:ext uri="{FF2B5EF4-FFF2-40B4-BE49-F238E27FC236}">
                <a16:creationId xmlns:a16="http://schemas.microsoft.com/office/drawing/2014/main" id="{DCC6F467-22E3-9B45-971B-A12453A2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1" y="52790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5">
            <a:extLst>
              <a:ext uri="{FF2B5EF4-FFF2-40B4-BE49-F238E27FC236}">
                <a16:creationId xmlns:a16="http://schemas.microsoft.com/office/drawing/2014/main" id="{09B06660-3840-3D43-80F5-5B958001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0" y="5750305"/>
            <a:ext cx="1627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 Party Applications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(CRM, ERP, MES etc.)</a:t>
            </a:r>
          </a:p>
        </p:txBody>
      </p:sp>
    </p:spTree>
    <p:extLst>
      <p:ext uri="{BB962C8B-B14F-4D97-AF65-F5344CB8AC3E}">
        <p14:creationId xmlns:p14="http://schemas.microsoft.com/office/powerpoint/2010/main" val="36036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3265</Words>
  <Application>Microsoft Macintosh PowerPoint</Application>
  <PresentationFormat>Widescreen</PresentationFormat>
  <Paragraphs>602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Amazon Ember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Sam Ward Biddle</cp:lastModifiedBy>
  <cp:revision>121</cp:revision>
  <dcterms:created xsi:type="dcterms:W3CDTF">2018-02-11T04:20:17Z</dcterms:created>
  <dcterms:modified xsi:type="dcterms:W3CDTF">2022-05-31T09:48:50Z</dcterms:modified>
  <cp:category/>
</cp:coreProperties>
</file>