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257" r:id="rId3"/>
    <p:sldId id="259" r:id="rId4"/>
    <p:sldId id="261" r:id="rId5"/>
    <p:sldId id="262" r:id="rId6"/>
    <p:sldId id="264" r:id="rId7"/>
    <p:sldId id="265" r:id="rId8"/>
    <p:sldId id="263" r:id="rId9"/>
    <p:sldId id="258" r:id="rId10"/>
    <p:sldId id="26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708" autoAdjust="0"/>
  </p:normalViewPr>
  <p:slideViewPr>
    <p:cSldViewPr snapToGrid="0">
      <p:cViewPr>
        <p:scale>
          <a:sx n="51" d="100"/>
          <a:sy n="51" d="100"/>
        </p:scale>
        <p:origin x="1256"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0EDA4-FC87-4F91-AA80-7BB790E09467}"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358C9-D9F9-401C-B5DA-23F780548D12}" type="slidenum">
              <a:rPr lang="en-US" smtClean="0"/>
              <a:t>‹#›</a:t>
            </a:fld>
            <a:endParaRPr lang="en-US"/>
          </a:p>
        </p:txBody>
      </p:sp>
    </p:spTree>
    <p:extLst>
      <p:ext uri="{BB962C8B-B14F-4D97-AF65-F5344CB8AC3E}">
        <p14:creationId xmlns:p14="http://schemas.microsoft.com/office/powerpoint/2010/main" val="287147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 would like to preface this whole presentation with the fact that I had little to no knowledge about the specifics of the stock market before this assignment. Thus, I based my investment portfolio on the little knowledge I had, stocks that I or my Friends have invested in, and a few of my selections were random ones I found.</a:t>
            </a:r>
          </a:p>
          <a:p>
            <a:pPr marL="171450" indent="-171450">
              <a:buFontTx/>
              <a:buChar char="-"/>
            </a:pPr>
            <a:r>
              <a:rPr lang="en-US" dirty="0"/>
              <a:t>Picked apple because known to be a fairly “safe” stock</a:t>
            </a:r>
          </a:p>
          <a:p>
            <a:pPr marL="171450" indent="-171450">
              <a:buFontTx/>
              <a:buChar char="-"/>
            </a:pPr>
            <a:r>
              <a:rPr lang="en-US" dirty="0"/>
              <a:t>Picked because I thought their company sounded interesting. </a:t>
            </a:r>
            <a:r>
              <a:rPr lang="en-US" b="0" dirty="0">
                <a:solidFill>
                  <a:srgbClr val="CCCCCC"/>
                </a:solidFill>
                <a:effectLst/>
                <a:highlight>
                  <a:srgbClr val="1F1F1F"/>
                </a:highlight>
                <a:latin typeface="Consolas" panose="020B0609020204030204" pitchFamily="49" charset="0"/>
              </a:rPr>
              <a:t>They lease entire hotels on a long-term basis and rent out hotel rooms in the property it leases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A few of my friends owned/bought GameStop Stocks a few years ago when the stock blew up, so I thought it would be fun to see how this stock preforms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I like working out and my favorite athletic brand is privately owned so I picked lululemon who has quickly become a top athletic brand in both </a:t>
            </a:r>
            <a:r>
              <a:rPr lang="en-US" b="0" dirty="0" err="1">
                <a:solidFill>
                  <a:srgbClr val="CCCCCC"/>
                </a:solidFill>
                <a:effectLst/>
                <a:highlight>
                  <a:srgbClr val="1F1F1F"/>
                </a:highlight>
                <a:latin typeface="Consolas" panose="020B0609020204030204" pitchFamily="49" charset="0"/>
              </a:rPr>
              <a:t>mens</a:t>
            </a:r>
            <a:r>
              <a:rPr lang="en-US" b="0" dirty="0">
                <a:solidFill>
                  <a:srgbClr val="CCCCCC"/>
                </a:solidFill>
                <a:effectLst/>
                <a:highlight>
                  <a:srgbClr val="1F1F1F"/>
                </a:highlight>
                <a:latin typeface="Consolas" panose="020B0609020204030204" pitchFamily="49" charset="0"/>
              </a:rPr>
              <a:t> and </a:t>
            </a:r>
            <a:r>
              <a:rPr lang="en-US" b="0" dirty="0" err="1">
                <a:solidFill>
                  <a:srgbClr val="CCCCCC"/>
                </a:solidFill>
                <a:effectLst/>
                <a:highlight>
                  <a:srgbClr val="1F1F1F"/>
                </a:highlight>
                <a:latin typeface="Consolas" panose="020B0609020204030204" pitchFamily="49" charset="0"/>
              </a:rPr>
              <a:t>womens</a:t>
            </a:r>
            <a:r>
              <a:rPr lang="en-US" b="0" dirty="0">
                <a:solidFill>
                  <a:srgbClr val="CCCCCC"/>
                </a:solidFill>
                <a:effectLst/>
                <a:highlight>
                  <a:srgbClr val="1F1F1F"/>
                </a:highlight>
                <a:latin typeface="Consolas" panose="020B0609020204030204" pitchFamily="49" charset="0"/>
              </a:rPr>
              <a:t> clothing.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I picked DFSI because someone mentioned it in the chat and I thought it sounded interesting.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I picked the Euro to USD foreign exchange because I want to travel Europe one day and the Euro is the currency of all 20 EU countries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My </a:t>
            </a:r>
            <a:r>
              <a:rPr lang="en-US" b="0" i="0" dirty="0">
                <a:solidFill>
                  <a:srgbClr val="2D3B45"/>
                </a:solidFill>
                <a:effectLst/>
                <a:highlight>
                  <a:srgbClr val="FFFFFF"/>
                </a:highlight>
                <a:latin typeface="Lato Extended"/>
              </a:rPr>
              <a:t>Indices was the only free to access one</a:t>
            </a:r>
            <a:endParaRPr lang="en-US" b="0" dirty="0">
              <a:solidFill>
                <a:srgbClr val="CCCCCC"/>
              </a:solidFill>
              <a:effectLst/>
              <a:highlight>
                <a:srgbClr val="1F1F1F"/>
              </a:highlight>
              <a:latin typeface="Consolas" panose="020B0609020204030204" pitchFamily="49" charset="0"/>
            </a:endParaRPr>
          </a:p>
          <a:p>
            <a:pPr marL="0" indent="0">
              <a:buFontTx/>
              <a:buNone/>
            </a:pPr>
            <a:r>
              <a:rPr lang="en-US" b="0" dirty="0">
                <a:solidFill>
                  <a:srgbClr val="CCCCCC"/>
                </a:solidFill>
                <a:effectLst/>
                <a:highlight>
                  <a:srgbClr val="1F1F1F"/>
                </a:highlight>
                <a:latin typeface="Consolas" panose="020B0609020204030204" pitchFamily="49" charset="0"/>
              </a:rPr>
              <a:t>My investment strategy was to split my 100K evenly amongst my 4 stocks, 1 ETF, and 1 Forex.</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2</a:t>
            </a:fld>
            <a:endParaRPr lang="en-US"/>
          </a:p>
        </p:txBody>
      </p:sp>
    </p:spTree>
    <p:extLst>
      <p:ext uri="{BB962C8B-B14F-4D97-AF65-F5344CB8AC3E}">
        <p14:creationId xmlns:p14="http://schemas.microsoft.com/office/powerpoint/2010/main" val="128133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this we can see that our portfolio is much less </a:t>
            </a:r>
            <a:r>
              <a:rPr lang="en-US" b="0" dirty="0" err="1">
                <a:solidFill>
                  <a:srgbClr val="CCCCCC"/>
                </a:solidFill>
                <a:effectLst/>
                <a:highlight>
                  <a:srgbClr val="1F1F1F"/>
                </a:highlight>
                <a:latin typeface="Consolas" panose="020B0609020204030204" pitchFamily="49" charset="0"/>
              </a:rPr>
              <a:t>volitile</a:t>
            </a:r>
            <a:r>
              <a:rPr lang="en-US" b="0" dirty="0">
                <a:solidFill>
                  <a:srgbClr val="CCCCCC"/>
                </a:solidFill>
                <a:effectLst/>
                <a:highlight>
                  <a:srgbClr val="1F1F1F"/>
                </a:highlight>
                <a:latin typeface="Consolas" panose="020B0609020204030204" pitchFamily="49" charset="0"/>
              </a:rPr>
              <a:t> than the overall market which is good because that means we are </a:t>
            </a:r>
            <a:r>
              <a:rPr lang="en-US" b="0" dirty="0" err="1">
                <a:solidFill>
                  <a:srgbClr val="CCCCCC"/>
                </a:solidFill>
                <a:effectLst/>
                <a:highlight>
                  <a:srgbClr val="1F1F1F"/>
                </a:highlight>
                <a:latin typeface="Consolas" panose="020B0609020204030204" pitchFamily="49" charset="0"/>
              </a:rPr>
              <a:t>makeing</a:t>
            </a:r>
            <a:r>
              <a:rPr lang="en-US" b="0" dirty="0">
                <a:solidFill>
                  <a:srgbClr val="CCCCCC"/>
                </a:solidFill>
                <a:effectLst/>
                <a:highlight>
                  <a:srgbClr val="1F1F1F"/>
                </a:highlight>
                <a:latin typeface="Consolas" panose="020B0609020204030204" pitchFamily="49" charset="0"/>
              </a:rPr>
              <a:t> fairly safe investments.</a:t>
            </a:r>
          </a:p>
          <a:p>
            <a:pPr marL="171450"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4</a:t>
            </a:fld>
            <a:endParaRPr lang="en-US"/>
          </a:p>
        </p:txBody>
      </p:sp>
    </p:spTree>
    <p:extLst>
      <p:ext uri="{BB962C8B-B14F-4D97-AF65-F5344CB8AC3E}">
        <p14:creationId xmlns:p14="http://schemas.microsoft.com/office/powerpoint/2010/main" val="151303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Knowing that a </a:t>
            </a:r>
            <a:r>
              <a:rPr lang="en-US" b="0" dirty="0" err="1">
                <a:solidFill>
                  <a:srgbClr val="CCCCCC"/>
                </a:solidFill>
                <a:effectLst/>
                <a:highlight>
                  <a:srgbClr val="1F1F1F"/>
                </a:highlight>
                <a:latin typeface="Consolas" panose="020B0609020204030204" pitchFamily="49" charset="0"/>
              </a:rPr>
              <a:t>sharpe</a:t>
            </a:r>
            <a:r>
              <a:rPr lang="en-US" b="0" dirty="0">
                <a:solidFill>
                  <a:srgbClr val="CCCCCC"/>
                </a:solidFill>
                <a:effectLst/>
                <a:highlight>
                  <a:srgbClr val="1F1F1F"/>
                </a:highlight>
                <a:latin typeface="Consolas" panose="020B0609020204030204" pitchFamily="49" charset="0"/>
              </a:rPr>
              <a:t> ratio of less than 1 is poor, we can see that overall our portfolio is doing poorly.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this graph we can see which of our stocks and ETFs had a high enough return to be worth the instability. Knowing that a </a:t>
            </a:r>
            <a:r>
              <a:rPr lang="en-US" b="0" dirty="0" err="1">
                <a:solidFill>
                  <a:srgbClr val="CCCCCC"/>
                </a:solidFill>
                <a:effectLst/>
                <a:highlight>
                  <a:srgbClr val="1F1F1F"/>
                </a:highlight>
                <a:latin typeface="Consolas" panose="020B0609020204030204" pitchFamily="49" charset="0"/>
              </a:rPr>
              <a:t>sharpe</a:t>
            </a:r>
            <a:r>
              <a:rPr lang="en-US" b="0" dirty="0">
                <a:solidFill>
                  <a:srgbClr val="CCCCCC"/>
                </a:solidFill>
                <a:effectLst/>
                <a:highlight>
                  <a:srgbClr val="1F1F1F"/>
                </a:highlight>
                <a:latin typeface="Consolas" panose="020B0609020204030204" pitchFamily="49" charset="0"/>
              </a:rPr>
              <a:t> ratio of less than 1 is poor, we can see that </a:t>
            </a:r>
            <a:r>
              <a:rPr lang="en-US" b="0" dirty="0" err="1">
                <a:solidFill>
                  <a:srgbClr val="CCCCCC"/>
                </a:solidFill>
                <a:effectLst/>
                <a:highlight>
                  <a:srgbClr val="1F1F1F"/>
                </a:highlight>
                <a:latin typeface="Consolas" panose="020B0609020204030204" pitchFamily="49" charset="0"/>
              </a:rPr>
              <a:t>gme</a:t>
            </a:r>
            <a:r>
              <a:rPr lang="en-US" b="0" dirty="0">
                <a:solidFill>
                  <a:srgbClr val="CCCCCC"/>
                </a:solidFill>
                <a:effectLst/>
                <a:highlight>
                  <a:srgbClr val="1F1F1F"/>
                </a:highlight>
                <a:latin typeface="Consolas" panose="020B0609020204030204" pitchFamily="49" charset="0"/>
              </a:rPr>
              <a:t>, </a:t>
            </a:r>
            <a:r>
              <a:rPr lang="en-US" b="0" dirty="0" err="1">
                <a:solidFill>
                  <a:srgbClr val="CCCCCC"/>
                </a:solidFill>
                <a:effectLst/>
                <a:highlight>
                  <a:srgbClr val="1F1F1F"/>
                </a:highlight>
                <a:latin typeface="Consolas" panose="020B0609020204030204" pitchFamily="49" charset="0"/>
              </a:rPr>
              <a:t>dfsi</a:t>
            </a:r>
            <a:r>
              <a:rPr lang="en-US" b="0" dirty="0">
                <a:solidFill>
                  <a:srgbClr val="CCCCCC"/>
                </a:solidFill>
                <a:effectLst/>
                <a:highlight>
                  <a:srgbClr val="1F1F1F"/>
                </a:highlight>
                <a:latin typeface="Consolas" panose="020B0609020204030204" pitchFamily="49" charset="0"/>
              </a:rPr>
              <a:t>, and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are under preforming at all less than .5 consistently. We can also see that </a:t>
            </a:r>
            <a:r>
              <a:rPr lang="en-US" b="0" dirty="0" err="1">
                <a:solidFill>
                  <a:srgbClr val="CCCCCC"/>
                </a:solidFill>
                <a:effectLst/>
                <a:highlight>
                  <a:srgbClr val="1F1F1F"/>
                </a:highlight>
                <a:latin typeface="Consolas" panose="020B0609020204030204" pitchFamily="49" charset="0"/>
              </a:rPr>
              <a:t>aaple</a:t>
            </a:r>
            <a:r>
              <a:rPr lang="en-US" b="0" dirty="0">
                <a:solidFill>
                  <a:srgbClr val="CCCCCC"/>
                </a:solidFill>
                <a:effectLst/>
                <a:highlight>
                  <a:srgbClr val="1F1F1F"/>
                </a:highlight>
                <a:latin typeface="Consolas" panose="020B0609020204030204" pitchFamily="49" charset="0"/>
              </a:rPr>
              <a:t> and lulu are very good stocks to invest in.</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5</a:t>
            </a:fld>
            <a:endParaRPr lang="en-US"/>
          </a:p>
        </p:txBody>
      </p:sp>
    </p:spTree>
    <p:extLst>
      <p:ext uri="{BB962C8B-B14F-4D97-AF65-F5344CB8AC3E}">
        <p14:creationId xmlns:p14="http://schemas.microsoft.com/office/powerpoint/2010/main" val="2247297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Consolas" panose="020B0609020204030204" pitchFamily="49" charset="0"/>
              </a:rPr>
              <a:t>From this graph we can see that the market price and Whole Market Index followed almost the same trend over the course of our investment.</a:t>
            </a:r>
          </a:p>
        </p:txBody>
      </p:sp>
      <p:sp>
        <p:nvSpPr>
          <p:cNvPr id="4" name="Slide Number Placeholder 3"/>
          <p:cNvSpPr>
            <a:spLocks noGrp="1"/>
          </p:cNvSpPr>
          <p:nvPr>
            <p:ph type="sldNum" sz="quarter" idx="5"/>
          </p:nvPr>
        </p:nvSpPr>
        <p:spPr/>
        <p:txBody>
          <a:bodyPr/>
          <a:lstStyle/>
          <a:p>
            <a:fld id="{CE3358C9-D9F9-401C-B5DA-23F780548D12}" type="slidenum">
              <a:rPr lang="en-US" smtClean="0"/>
              <a:t>6</a:t>
            </a:fld>
            <a:endParaRPr lang="en-US"/>
          </a:p>
        </p:txBody>
      </p:sp>
    </p:spTree>
    <p:extLst>
      <p:ext uri="{BB962C8B-B14F-4D97-AF65-F5344CB8AC3E}">
        <p14:creationId xmlns:p14="http://schemas.microsoft.com/office/powerpoint/2010/main" val="243197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Consolas" panose="020B0609020204030204" pitchFamily="49" charset="0"/>
              </a:rPr>
              <a:t>From this fairly chaotic graph was can see that the Euro USD exchange rate was almost constantly fluctuating between positive and negative amounts of about 1 % with a few spikes both up and down to approximately 2%.</a:t>
            </a:r>
          </a:p>
        </p:txBody>
      </p:sp>
      <p:sp>
        <p:nvSpPr>
          <p:cNvPr id="4" name="Slide Number Placeholder 3"/>
          <p:cNvSpPr>
            <a:spLocks noGrp="1"/>
          </p:cNvSpPr>
          <p:nvPr>
            <p:ph type="sldNum" sz="quarter" idx="5"/>
          </p:nvPr>
        </p:nvSpPr>
        <p:spPr/>
        <p:txBody>
          <a:bodyPr/>
          <a:lstStyle/>
          <a:p>
            <a:fld id="{CE3358C9-D9F9-401C-B5DA-23F780548D12}" type="slidenum">
              <a:rPr lang="en-US" smtClean="0"/>
              <a:t>7</a:t>
            </a:fld>
            <a:endParaRPr lang="en-US"/>
          </a:p>
        </p:txBody>
      </p:sp>
    </p:spTree>
    <p:extLst>
      <p:ext uri="{BB962C8B-B14F-4D97-AF65-F5344CB8AC3E}">
        <p14:creationId xmlns:p14="http://schemas.microsoft.com/office/powerpoint/2010/main" val="4284934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the 10 day average graph we can see that the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is a very </a:t>
            </a:r>
            <a:r>
              <a:rPr lang="en-US" b="0" dirty="0" err="1">
                <a:solidFill>
                  <a:srgbClr val="CCCCCC"/>
                </a:solidFill>
                <a:effectLst/>
                <a:highlight>
                  <a:srgbClr val="1F1F1F"/>
                </a:highlight>
                <a:latin typeface="Consolas" panose="020B0609020204030204" pitchFamily="49" charset="0"/>
              </a:rPr>
              <a:t>volitile</a:t>
            </a:r>
            <a:r>
              <a:rPr lang="en-US" b="0" dirty="0">
                <a:solidFill>
                  <a:srgbClr val="CCCCCC"/>
                </a:solidFill>
                <a:effectLst/>
                <a:highlight>
                  <a:srgbClr val="1F1F1F"/>
                </a:highlight>
                <a:latin typeface="Consolas" panose="020B0609020204030204" pitchFamily="49" charset="0"/>
              </a:rPr>
              <a:t> stock as the 10 day average return is constantly changing. We can also see that </a:t>
            </a:r>
            <a:r>
              <a:rPr lang="en-US" b="0" dirty="0" err="1">
                <a:solidFill>
                  <a:srgbClr val="CCCCCC"/>
                </a:solidFill>
                <a:effectLst/>
                <a:highlight>
                  <a:srgbClr val="1F1F1F"/>
                </a:highlight>
                <a:latin typeface="Consolas" panose="020B0609020204030204" pitchFamily="49" charset="0"/>
              </a:rPr>
              <a:t>gme</a:t>
            </a:r>
            <a:r>
              <a:rPr lang="en-US" b="0" dirty="0">
                <a:solidFill>
                  <a:srgbClr val="CCCCCC"/>
                </a:solidFill>
                <a:effectLst/>
                <a:highlight>
                  <a:srgbClr val="1F1F1F"/>
                </a:highlight>
                <a:latin typeface="Consolas" panose="020B0609020204030204" pitchFamily="49" charset="0"/>
              </a:rPr>
              <a:t> becomes fairly </a:t>
            </a:r>
            <a:r>
              <a:rPr lang="en-US" b="0" dirty="0" err="1">
                <a:solidFill>
                  <a:srgbClr val="CCCCCC"/>
                </a:solidFill>
                <a:effectLst/>
                <a:highlight>
                  <a:srgbClr val="1F1F1F"/>
                </a:highlight>
                <a:latin typeface="Consolas" panose="020B0609020204030204" pitchFamily="49" charset="0"/>
              </a:rPr>
              <a:t>volitile</a:t>
            </a:r>
            <a:r>
              <a:rPr lang="en-US" b="0" dirty="0">
                <a:solidFill>
                  <a:srgbClr val="CCCCCC"/>
                </a:solidFill>
                <a:effectLst/>
                <a:highlight>
                  <a:srgbClr val="1F1F1F"/>
                </a:highlight>
                <a:latin typeface="Consolas" panose="020B0609020204030204" pitchFamily="49" charset="0"/>
              </a:rPr>
              <a:t> towards the end of 2023 and through 2024 as there are a lot of large changes in the average return. Finally We can see that our other stocks are fairly "safe" stocks as they approximately followed the trend of the market index.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this graph we can see that, both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and </a:t>
            </a:r>
            <a:r>
              <a:rPr lang="en-US" b="0" dirty="0" err="1">
                <a:solidFill>
                  <a:srgbClr val="CCCCCC"/>
                </a:solidFill>
                <a:effectLst/>
                <a:highlight>
                  <a:srgbClr val="1F1F1F"/>
                </a:highlight>
                <a:latin typeface="Consolas" panose="020B0609020204030204" pitchFamily="49" charset="0"/>
              </a:rPr>
              <a:t>gme</a:t>
            </a:r>
            <a:r>
              <a:rPr lang="en-US" b="0" dirty="0">
                <a:solidFill>
                  <a:srgbClr val="CCCCCC"/>
                </a:solidFill>
                <a:effectLst/>
                <a:highlight>
                  <a:srgbClr val="1F1F1F"/>
                </a:highlight>
                <a:latin typeface="Consolas" panose="020B0609020204030204" pitchFamily="49" charset="0"/>
              </a:rPr>
              <a:t> change a lot over the course of their 100 day averages. We can also see that lulu and </a:t>
            </a:r>
            <a:r>
              <a:rPr lang="en-US" b="0" dirty="0" err="1">
                <a:solidFill>
                  <a:srgbClr val="CCCCCC"/>
                </a:solidFill>
                <a:effectLst/>
                <a:highlight>
                  <a:srgbClr val="1F1F1F"/>
                </a:highlight>
                <a:latin typeface="Consolas" panose="020B0609020204030204" pitchFamily="49" charset="0"/>
              </a:rPr>
              <a:t>aapl</a:t>
            </a:r>
            <a:r>
              <a:rPr lang="en-US" b="0" dirty="0">
                <a:solidFill>
                  <a:srgbClr val="CCCCCC"/>
                </a:solidFill>
                <a:effectLst/>
                <a:highlight>
                  <a:srgbClr val="1F1F1F"/>
                </a:highlight>
                <a:latin typeface="Consolas" panose="020B0609020204030204" pitchFamily="49" charset="0"/>
              </a:rPr>
              <a:t> are the most stable and "safe" investments in relation to the Market index over a 100 day average. </a:t>
            </a:r>
            <a:r>
              <a:rPr lang="en-US" b="0" dirty="0" err="1">
                <a:solidFill>
                  <a:srgbClr val="CCCCCC"/>
                </a:solidFill>
                <a:effectLst/>
                <a:highlight>
                  <a:srgbClr val="1F1F1F"/>
                </a:highlight>
                <a:latin typeface="Consolas" panose="020B0609020204030204" pitchFamily="49" charset="0"/>
              </a:rPr>
              <a:t>dfsi</a:t>
            </a:r>
            <a:r>
              <a:rPr lang="en-US" b="0" dirty="0">
                <a:solidFill>
                  <a:srgbClr val="CCCCCC"/>
                </a:solidFill>
                <a:effectLst/>
                <a:highlight>
                  <a:srgbClr val="1F1F1F"/>
                </a:highlight>
                <a:latin typeface="Consolas" panose="020B0609020204030204" pitchFamily="49" charset="0"/>
              </a:rPr>
              <a:t> 100 day average stays fairly stable over the course of our investment, but this is not great as the market increased over the course of the investment</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8</a:t>
            </a:fld>
            <a:endParaRPr lang="en-US"/>
          </a:p>
        </p:txBody>
      </p:sp>
    </p:spTree>
    <p:extLst>
      <p:ext uri="{BB962C8B-B14F-4D97-AF65-F5344CB8AC3E}">
        <p14:creationId xmlns:p14="http://schemas.microsoft.com/office/powerpoint/2010/main" val="330971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this graph we can see that over the course of our investment we </a:t>
            </a:r>
            <a:r>
              <a:rPr lang="en-US" b="0" dirty="0" err="1">
                <a:solidFill>
                  <a:srgbClr val="CCCCCC"/>
                </a:solidFill>
                <a:effectLst/>
                <a:highlight>
                  <a:srgbClr val="1F1F1F"/>
                </a:highlight>
                <a:latin typeface="Consolas" panose="020B0609020204030204" pitchFamily="49" charset="0"/>
              </a:rPr>
              <a:t>consistantly</a:t>
            </a:r>
            <a:r>
              <a:rPr lang="en-US" b="0" dirty="0">
                <a:solidFill>
                  <a:srgbClr val="CCCCCC"/>
                </a:solidFill>
                <a:effectLst/>
                <a:highlight>
                  <a:srgbClr val="1F1F1F"/>
                </a:highlight>
                <a:latin typeface="Consolas" panose="020B0609020204030204" pitchFamily="49" charset="0"/>
              </a:rPr>
              <a:t> made money. We can also see that there were periods during our investment period where we lost money, but the overall trend was positive.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From the upward trend of our stocks returns we know that we are generally making money from our stocks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CCCCC"/>
                </a:solidFill>
                <a:effectLst/>
                <a:highlight>
                  <a:srgbClr val="1F1F1F"/>
                </a:highlight>
                <a:latin typeface="Consolas" panose="020B0609020204030204" pitchFamily="49" charset="0"/>
              </a:rPr>
              <a:t>We can see from the steepness of the line that our portfolio has started to do worse in recent days as the line is less steep indicating that the average return has dropped</a:t>
            </a:r>
          </a:p>
          <a:p>
            <a:pPr marL="171450" indent="-171450">
              <a:buFontTx/>
              <a:buChar char="-"/>
            </a:pPr>
            <a:r>
              <a:rPr lang="en-US" dirty="0"/>
              <a:t>Stocks and port look very similar because the foreign exchange return was so small that it did very little to change our graph</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9</a:t>
            </a:fld>
            <a:endParaRPr lang="en-US"/>
          </a:p>
        </p:txBody>
      </p:sp>
    </p:spTree>
    <p:extLst>
      <p:ext uri="{BB962C8B-B14F-4D97-AF65-F5344CB8AC3E}">
        <p14:creationId xmlns:p14="http://schemas.microsoft.com/office/powerpoint/2010/main" val="270513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dirty="0">
                <a:solidFill>
                  <a:srgbClr val="CCCCCC"/>
                </a:solidFill>
                <a:effectLst/>
                <a:highlight>
                  <a:srgbClr val="1F1F1F"/>
                </a:highlight>
                <a:latin typeface="Consolas" panose="020B0609020204030204" pitchFamily="49" charset="0"/>
              </a:rPr>
              <a:t>From this graph we can see that over the course of my investment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was by far my highest return an my foreign exchange of the euro to </a:t>
            </a:r>
            <a:r>
              <a:rPr lang="en-US" b="0" dirty="0" err="1">
                <a:solidFill>
                  <a:srgbClr val="CCCCCC"/>
                </a:solidFill>
                <a:effectLst/>
                <a:highlight>
                  <a:srgbClr val="1F1F1F"/>
                </a:highlight>
                <a:latin typeface="Consolas" panose="020B0609020204030204" pitchFamily="49" charset="0"/>
              </a:rPr>
              <a:t>usd</a:t>
            </a:r>
            <a:r>
              <a:rPr lang="en-US" b="0" dirty="0">
                <a:solidFill>
                  <a:srgbClr val="CCCCCC"/>
                </a:solidFill>
                <a:effectLst/>
                <a:highlight>
                  <a:srgbClr val="1F1F1F"/>
                </a:highlight>
                <a:latin typeface="Consolas" panose="020B0609020204030204" pitchFamily="49" charset="0"/>
              </a:rPr>
              <a:t> was by far the smallest.</a:t>
            </a:r>
          </a:p>
          <a:p>
            <a:r>
              <a:rPr lang="en-US" dirty="0"/>
              <a:t>- </a:t>
            </a:r>
            <a:r>
              <a:rPr lang="en-US" b="0" dirty="0">
                <a:solidFill>
                  <a:srgbClr val="CCCCCC"/>
                </a:solidFill>
                <a:effectLst/>
                <a:highlight>
                  <a:srgbClr val="1F1F1F"/>
                </a:highlight>
                <a:latin typeface="Consolas" panose="020B0609020204030204" pitchFamily="49" charset="0"/>
              </a:rPr>
              <a:t>As we can see our two years roughly add up to our total return values. It also appears that we did worse in 2024 than in 2023, but this is not true as 2024 only goes through early July rather than the whole year. Considering we have </a:t>
            </a:r>
            <a:r>
              <a:rPr lang="en-US" b="0" dirty="0" err="1">
                <a:solidFill>
                  <a:srgbClr val="CCCCCC"/>
                </a:solidFill>
                <a:effectLst/>
                <a:highlight>
                  <a:srgbClr val="1F1F1F"/>
                </a:highlight>
                <a:latin typeface="Consolas" panose="020B0609020204030204" pitchFamily="49" charset="0"/>
              </a:rPr>
              <a:t>approximatly</a:t>
            </a:r>
            <a:r>
              <a:rPr lang="en-US" b="0" dirty="0">
                <a:solidFill>
                  <a:srgbClr val="CCCCCC"/>
                </a:solidFill>
                <a:effectLst/>
                <a:highlight>
                  <a:srgbClr val="1F1F1F"/>
                </a:highlight>
                <a:latin typeface="Consolas" panose="020B0609020204030204" pitchFamily="49" charset="0"/>
              </a:rPr>
              <a:t> half as many data points for 2024 than 2023 it would appear that we are doing about the same if not slightly better in 2024 than in 2023.</a:t>
            </a:r>
          </a:p>
          <a:p>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10</a:t>
            </a:fld>
            <a:endParaRPr lang="en-US"/>
          </a:p>
        </p:txBody>
      </p:sp>
    </p:spTree>
    <p:extLst>
      <p:ext uri="{BB962C8B-B14F-4D97-AF65-F5344CB8AC3E}">
        <p14:creationId xmlns:p14="http://schemas.microsoft.com/office/powerpoint/2010/main" val="352626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a:solidFill>
                  <a:srgbClr val="CCCCCC"/>
                </a:solidFill>
                <a:effectLst/>
                <a:highlight>
                  <a:srgbClr val="1F1F1F"/>
                </a:highlight>
                <a:latin typeface="Consolas" panose="020B0609020204030204" pitchFamily="49" charset="0"/>
              </a:rPr>
              <a:t>From these graphs although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was by far my largest overall return, I should have bought more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at the beginning when the return was rapidly increasing and then sold the shares in early 2024 when the stock returns tanked. I should then have taken the money made from selling my </a:t>
            </a:r>
            <a:r>
              <a:rPr lang="en-US" b="0" dirty="0" err="1">
                <a:solidFill>
                  <a:srgbClr val="CCCCCC"/>
                </a:solidFill>
                <a:effectLst/>
                <a:highlight>
                  <a:srgbClr val="1F1F1F"/>
                </a:highlight>
                <a:latin typeface="Consolas" panose="020B0609020204030204" pitchFamily="49" charset="0"/>
              </a:rPr>
              <a:t>luxh</a:t>
            </a:r>
            <a:r>
              <a:rPr lang="en-US" b="0" dirty="0">
                <a:solidFill>
                  <a:srgbClr val="CCCCCC"/>
                </a:solidFill>
                <a:effectLst/>
                <a:highlight>
                  <a:srgbClr val="1F1F1F"/>
                </a:highlight>
                <a:latin typeface="Consolas" panose="020B0609020204030204" pitchFamily="49" charset="0"/>
              </a:rPr>
              <a:t> stock and bough more </a:t>
            </a:r>
            <a:r>
              <a:rPr lang="en-US" b="0" dirty="0" err="1">
                <a:solidFill>
                  <a:srgbClr val="CCCCCC"/>
                </a:solidFill>
                <a:effectLst/>
                <a:highlight>
                  <a:srgbClr val="1F1F1F"/>
                </a:highlight>
                <a:latin typeface="Consolas" panose="020B0609020204030204" pitchFamily="49" charset="0"/>
              </a:rPr>
              <a:t>aapl</a:t>
            </a:r>
            <a:r>
              <a:rPr lang="en-US" b="0" dirty="0">
                <a:solidFill>
                  <a:srgbClr val="CCCCCC"/>
                </a:solidFill>
                <a:effectLst/>
                <a:highlight>
                  <a:srgbClr val="1F1F1F"/>
                </a:highlight>
                <a:latin typeface="Consolas" panose="020B0609020204030204" pitchFamily="49" charset="0"/>
              </a:rPr>
              <a:t> and </a:t>
            </a:r>
            <a:r>
              <a:rPr lang="en-US" b="0" dirty="0" err="1">
                <a:solidFill>
                  <a:srgbClr val="CCCCCC"/>
                </a:solidFill>
                <a:effectLst/>
                <a:highlight>
                  <a:srgbClr val="1F1F1F"/>
                </a:highlight>
                <a:latin typeface="Consolas" panose="020B0609020204030204" pitchFamily="49" charset="0"/>
              </a:rPr>
              <a:t>dfsi</a:t>
            </a:r>
            <a:r>
              <a:rPr lang="en-US" b="0" dirty="0">
                <a:solidFill>
                  <a:srgbClr val="CCCCCC"/>
                </a:solidFill>
                <a:effectLst/>
                <a:highlight>
                  <a:srgbClr val="1F1F1F"/>
                </a:highlight>
                <a:latin typeface="Consolas" panose="020B0609020204030204" pitchFamily="49" charset="0"/>
              </a:rPr>
              <a:t> stocks. </a:t>
            </a:r>
          </a:p>
          <a:p>
            <a:pPr marL="171450" indent="-171450">
              <a:buFontTx/>
              <a:buChar char="-"/>
            </a:pPr>
            <a:r>
              <a:rPr lang="en-US" b="0" dirty="0">
                <a:solidFill>
                  <a:srgbClr val="CCCCCC"/>
                </a:solidFill>
                <a:effectLst/>
                <a:highlight>
                  <a:srgbClr val="1F1F1F"/>
                </a:highlight>
                <a:latin typeface="Consolas" panose="020B0609020204030204" pitchFamily="49" charset="0"/>
              </a:rPr>
              <a:t>Looking at the resent data from this portfolio I also should begin selling my lulu shares as the returns on lulu are going down on average.</a:t>
            </a:r>
          </a:p>
          <a:p>
            <a:pPr marL="171450" indent="-171450">
              <a:buFontTx/>
              <a:buChar char="-"/>
            </a:pPr>
            <a:r>
              <a:rPr lang="en-US" b="0" dirty="0">
                <a:solidFill>
                  <a:srgbClr val="CCCCCC"/>
                </a:solidFill>
                <a:effectLst/>
                <a:highlight>
                  <a:srgbClr val="1F1F1F"/>
                </a:highlight>
                <a:latin typeface="Consolas" panose="020B0609020204030204" pitchFamily="49" charset="0"/>
              </a:rPr>
              <a:t>In addition, I should have invested less money in a foreign exchange as it has a very low return value, and I should have been trying to sell my shares when they peaked at 2% and bought more when they tanked to -2% a few months later.</a:t>
            </a:r>
            <a:endParaRPr lang="en-US" dirty="0"/>
          </a:p>
        </p:txBody>
      </p:sp>
      <p:sp>
        <p:nvSpPr>
          <p:cNvPr id="4" name="Slide Number Placeholder 3"/>
          <p:cNvSpPr>
            <a:spLocks noGrp="1"/>
          </p:cNvSpPr>
          <p:nvPr>
            <p:ph type="sldNum" sz="quarter" idx="5"/>
          </p:nvPr>
        </p:nvSpPr>
        <p:spPr/>
        <p:txBody>
          <a:bodyPr/>
          <a:lstStyle/>
          <a:p>
            <a:fld id="{CE3358C9-D9F9-401C-B5DA-23F780548D12}" type="slidenum">
              <a:rPr lang="en-US" smtClean="0"/>
              <a:t>11</a:t>
            </a:fld>
            <a:endParaRPr lang="en-US"/>
          </a:p>
        </p:txBody>
      </p:sp>
    </p:spTree>
    <p:extLst>
      <p:ext uri="{BB962C8B-B14F-4D97-AF65-F5344CB8AC3E}">
        <p14:creationId xmlns:p14="http://schemas.microsoft.com/office/powerpoint/2010/main" val="1899981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DAF83B-E6AA-4AB4-B661-26E5D6B7384F}" type="datetimeFigureOut">
              <a:rPr lang="en-US" smtClean="0"/>
              <a:t>7/11/2024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150369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36354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157118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312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190321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DAF83B-E6AA-4AB4-B661-26E5D6B7384F}"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649215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DAF83B-E6AA-4AB4-B661-26E5D6B7384F}"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301701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AF83B-E6AA-4AB4-B661-26E5D6B7384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368370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AF83B-E6AA-4AB4-B661-26E5D6B7384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323754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AF83B-E6AA-4AB4-B661-26E5D6B7384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418141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AF83B-E6AA-4AB4-B661-26E5D6B7384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6137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15730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DAF83B-E6AA-4AB4-B661-26E5D6B7384F}"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176766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AF83B-E6AA-4AB4-B661-26E5D6B7384F}"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09645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F83B-E6AA-4AB4-B661-26E5D6B7384F}"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39559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91216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DAF83B-E6AA-4AB4-B661-26E5D6B7384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A234A-F7D3-4F71-BC21-9DA909831F01}" type="slidenum">
              <a:rPr lang="en-US" smtClean="0"/>
              <a:t>‹#›</a:t>
            </a:fld>
            <a:endParaRPr lang="en-US"/>
          </a:p>
        </p:txBody>
      </p:sp>
    </p:spTree>
    <p:extLst>
      <p:ext uri="{BB962C8B-B14F-4D97-AF65-F5344CB8AC3E}">
        <p14:creationId xmlns:p14="http://schemas.microsoft.com/office/powerpoint/2010/main" val="203002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DAF83B-E6AA-4AB4-B661-26E5D6B7384F}" type="datetimeFigureOut">
              <a:rPr lang="en-US" smtClean="0"/>
              <a:t>7/11/2024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9A234A-F7D3-4F71-BC21-9DA909831F01}" type="slidenum">
              <a:rPr lang="en-US" smtClean="0"/>
              <a:t>‹#›</a:t>
            </a:fld>
            <a:endParaRPr lang="en-US"/>
          </a:p>
        </p:txBody>
      </p:sp>
    </p:spTree>
    <p:extLst>
      <p:ext uri="{BB962C8B-B14F-4D97-AF65-F5344CB8AC3E}">
        <p14:creationId xmlns:p14="http://schemas.microsoft.com/office/powerpoint/2010/main" val="7150267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335A-6FA2-FDBB-DBB5-8F1A95361E5C}"/>
              </a:ext>
            </a:extLst>
          </p:cNvPr>
          <p:cNvSpPr>
            <a:spLocks noGrp="1"/>
          </p:cNvSpPr>
          <p:nvPr>
            <p:ph type="ctrTitle"/>
          </p:nvPr>
        </p:nvSpPr>
        <p:spPr>
          <a:xfrm>
            <a:off x="1112520" y="1997984"/>
            <a:ext cx="9966960" cy="1431016"/>
          </a:xfrm>
        </p:spPr>
        <p:txBody>
          <a:bodyPr/>
          <a:lstStyle/>
          <a:p>
            <a:pPr algn="ctr"/>
            <a:r>
              <a:rPr lang="en-US" dirty="0">
                <a:solidFill>
                  <a:schemeClr val="tx1">
                    <a:lumMod val="95000"/>
                  </a:schemeClr>
                </a:solidFill>
              </a:rPr>
              <a:t>Project 1: Investment Portfolio</a:t>
            </a:r>
          </a:p>
        </p:txBody>
      </p:sp>
      <p:sp>
        <p:nvSpPr>
          <p:cNvPr id="3" name="Subtitle 2">
            <a:extLst>
              <a:ext uri="{FF2B5EF4-FFF2-40B4-BE49-F238E27FC236}">
                <a16:creationId xmlns:a16="http://schemas.microsoft.com/office/drawing/2014/main" id="{9670140C-DF8B-2F60-8D88-0E131EA078C4}"/>
              </a:ext>
            </a:extLst>
          </p:cNvPr>
          <p:cNvSpPr>
            <a:spLocks noGrp="1"/>
          </p:cNvSpPr>
          <p:nvPr>
            <p:ph type="subTitle" idx="1"/>
          </p:nvPr>
        </p:nvSpPr>
        <p:spPr>
          <a:xfrm>
            <a:off x="4621149" y="3648616"/>
            <a:ext cx="2949702" cy="585216"/>
          </a:xfrm>
        </p:spPr>
        <p:txBody>
          <a:bodyPr>
            <a:normAutofit/>
          </a:bodyPr>
          <a:lstStyle/>
          <a:p>
            <a:pPr algn="ctr"/>
            <a:r>
              <a:rPr lang="en-US" sz="2800" dirty="0">
                <a:solidFill>
                  <a:schemeClr val="tx1">
                    <a:lumMod val="95000"/>
                  </a:schemeClr>
                </a:solidFill>
              </a:rPr>
              <a:t>Abigail Smith</a:t>
            </a:r>
          </a:p>
        </p:txBody>
      </p:sp>
    </p:spTree>
    <p:extLst>
      <p:ext uri="{BB962C8B-B14F-4D97-AF65-F5344CB8AC3E}">
        <p14:creationId xmlns:p14="http://schemas.microsoft.com/office/powerpoint/2010/main" val="278916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6F6DE-083A-9FC2-67CE-C5A15B248A91}"/>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Total Returns</a:t>
            </a:r>
          </a:p>
        </p:txBody>
      </p:sp>
      <p:sp>
        <p:nvSpPr>
          <p:cNvPr id="70"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person&#10;&#10;Description automatically generated with medium confidence">
            <a:extLst>
              <a:ext uri="{FF2B5EF4-FFF2-40B4-BE49-F238E27FC236}">
                <a16:creationId xmlns:a16="http://schemas.microsoft.com/office/drawing/2014/main" id="{0FDE4FA5-55CD-69B2-D473-925F9E438425}"/>
              </a:ext>
            </a:extLst>
          </p:cNvPr>
          <p:cNvPicPr>
            <a:picLocks noChangeAspect="1"/>
          </p:cNvPicPr>
          <p:nvPr/>
        </p:nvPicPr>
        <p:blipFill>
          <a:blip r:embed="rId5"/>
          <a:stretch>
            <a:fillRect/>
          </a:stretch>
        </p:blipFill>
        <p:spPr>
          <a:xfrm>
            <a:off x="1146998" y="657371"/>
            <a:ext cx="4704674" cy="3563792"/>
          </a:xfrm>
          <a:prstGeom prst="rect">
            <a:avLst/>
          </a:prstGeom>
        </p:spPr>
      </p:pic>
      <p:pic>
        <p:nvPicPr>
          <p:cNvPr id="7" name="Picture 6" descr="A graph of blue rectangular bars&#10;&#10;Description automatically generated with medium confidence">
            <a:extLst>
              <a:ext uri="{FF2B5EF4-FFF2-40B4-BE49-F238E27FC236}">
                <a16:creationId xmlns:a16="http://schemas.microsoft.com/office/drawing/2014/main" id="{203166F5-5514-F273-F3A7-A1972175F79C}"/>
              </a:ext>
            </a:extLst>
          </p:cNvPr>
          <p:cNvPicPr>
            <a:picLocks noChangeAspect="1"/>
          </p:cNvPicPr>
          <p:nvPr/>
        </p:nvPicPr>
        <p:blipFill>
          <a:blip r:embed="rId6"/>
          <a:stretch>
            <a:fillRect/>
          </a:stretch>
        </p:blipFill>
        <p:spPr>
          <a:xfrm>
            <a:off x="6346636" y="657371"/>
            <a:ext cx="4735936" cy="3563792"/>
          </a:xfrm>
          <a:prstGeom prst="rect">
            <a:avLst/>
          </a:prstGeom>
        </p:spPr>
      </p:pic>
      <p:sp>
        <p:nvSpPr>
          <p:cNvPr id="8" name="TextBox 7">
            <a:extLst>
              <a:ext uri="{FF2B5EF4-FFF2-40B4-BE49-F238E27FC236}">
                <a16:creationId xmlns:a16="http://schemas.microsoft.com/office/drawing/2014/main" id="{1A33AD74-FC17-977C-E77C-37D7EB58CE42}"/>
              </a:ext>
            </a:extLst>
          </p:cNvPr>
          <p:cNvSpPr txBox="1"/>
          <p:nvPr/>
        </p:nvSpPr>
        <p:spPr>
          <a:xfrm>
            <a:off x="1689924" y="724456"/>
            <a:ext cx="2138278" cy="369332"/>
          </a:xfrm>
          <a:prstGeom prst="rect">
            <a:avLst/>
          </a:prstGeom>
          <a:noFill/>
        </p:spPr>
        <p:txBody>
          <a:bodyPr wrap="none" rtlCol="0">
            <a:spAutoFit/>
          </a:bodyPr>
          <a:lstStyle/>
          <a:p>
            <a:r>
              <a:rPr lang="en-US" dirty="0">
                <a:solidFill>
                  <a:schemeClr val="accent1"/>
                </a:solidFill>
              </a:rPr>
              <a:t>Return per Investment</a:t>
            </a:r>
          </a:p>
        </p:txBody>
      </p:sp>
      <p:sp>
        <p:nvSpPr>
          <p:cNvPr id="9" name="TextBox 8">
            <a:extLst>
              <a:ext uri="{FF2B5EF4-FFF2-40B4-BE49-F238E27FC236}">
                <a16:creationId xmlns:a16="http://schemas.microsoft.com/office/drawing/2014/main" id="{BA84B371-EC26-BD69-16BC-E6D85F89B557}"/>
              </a:ext>
            </a:extLst>
          </p:cNvPr>
          <p:cNvSpPr txBox="1"/>
          <p:nvPr/>
        </p:nvSpPr>
        <p:spPr>
          <a:xfrm>
            <a:off x="7051822" y="772691"/>
            <a:ext cx="1629100" cy="369332"/>
          </a:xfrm>
          <a:prstGeom prst="rect">
            <a:avLst/>
          </a:prstGeom>
          <a:noFill/>
        </p:spPr>
        <p:txBody>
          <a:bodyPr wrap="none" rtlCol="0">
            <a:spAutoFit/>
          </a:bodyPr>
          <a:lstStyle/>
          <a:p>
            <a:r>
              <a:rPr lang="en-US" dirty="0">
                <a:solidFill>
                  <a:schemeClr val="accent1"/>
                </a:solidFill>
              </a:rPr>
              <a:t>Return per Year</a:t>
            </a:r>
          </a:p>
        </p:txBody>
      </p:sp>
    </p:spTree>
    <p:extLst>
      <p:ext uri="{BB962C8B-B14F-4D97-AF65-F5344CB8AC3E}">
        <p14:creationId xmlns:p14="http://schemas.microsoft.com/office/powerpoint/2010/main" val="12055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619D-544C-313D-65AD-F375E22F4DB6}"/>
              </a:ext>
            </a:extLst>
          </p:cNvPr>
          <p:cNvSpPr>
            <a:spLocks noGrp="1"/>
          </p:cNvSpPr>
          <p:nvPr>
            <p:ph type="ctrTitle"/>
          </p:nvPr>
        </p:nvSpPr>
        <p:spPr/>
        <p:txBody>
          <a:bodyPr/>
          <a:lstStyle/>
          <a:p>
            <a:pPr algn="ctr"/>
            <a:r>
              <a:rPr lang="en-US" dirty="0"/>
              <a:t>Key Takeaways</a:t>
            </a:r>
          </a:p>
        </p:txBody>
      </p:sp>
    </p:spTree>
    <p:extLst>
      <p:ext uri="{BB962C8B-B14F-4D97-AF65-F5344CB8AC3E}">
        <p14:creationId xmlns:p14="http://schemas.microsoft.com/office/powerpoint/2010/main" val="69196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4DAC-8745-8749-1B72-539DBFEDFD66}"/>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65314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EFE2-1898-C8E3-2655-FEBB82F8B5AE}"/>
              </a:ext>
            </a:extLst>
          </p:cNvPr>
          <p:cNvSpPr>
            <a:spLocks noGrp="1"/>
          </p:cNvSpPr>
          <p:nvPr>
            <p:ph type="title"/>
          </p:nvPr>
        </p:nvSpPr>
        <p:spPr/>
        <p:txBody>
          <a:bodyPr/>
          <a:lstStyle/>
          <a:p>
            <a:r>
              <a:rPr lang="en-US" dirty="0"/>
              <a:t>Investment Overview</a:t>
            </a:r>
          </a:p>
        </p:txBody>
      </p:sp>
      <p:sp>
        <p:nvSpPr>
          <p:cNvPr id="3" name="Content Placeholder 2">
            <a:extLst>
              <a:ext uri="{FF2B5EF4-FFF2-40B4-BE49-F238E27FC236}">
                <a16:creationId xmlns:a16="http://schemas.microsoft.com/office/drawing/2014/main" id="{13A239A7-9883-A4B5-7996-CE752B785CD1}"/>
              </a:ext>
            </a:extLst>
          </p:cNvPr>
          <p:cNvSpPr>
            <a:spLocks noGrp="1"/>
          </p:cNvSpPr>
          <p:nvPr>
            <p:ph idx="1"/>
          </p:nvPr>
        </p:nvSpPr>
        <p:spPr>
          <a:xfrm>
            <a:off x="1141412" y="1741118"/>
            <a:ext cx="9905999" cy="4498363"/>
          </a:xfrm>
        </p:spPr>
        <p:txBody>
          <a:bodyPr>
            <a:normAutofit fontScale="92500" lnSpcReduction="20000"/>
          </a:bodyPr>
          <a:lstStyle/>
          <a:p>
            <a:r>
              <a:rPr lang="en-US" dirty="0"/>
              <a:t>Stocks</a:t>
            </a:r>
          </a:p>
          <a:p>
            <a:pPr lvl="1"/>
            <a:r>
              <a:rPr lang="en-US" dirty="0"/>
              <a:t>Apple</a:t>
            </a:r>
          </a:p>
          <a:p>
            <a:pPr lvl="1"/>
            <a:r>
              <a:rPr lang="en-US" dirty="0"/>
              <a:t>Lux urban Hotels</a:t>
            </a:r>
          </a:p>
          <a:p>
            <a:pPr lvl="1"/>
            <a:r>
              <a:rPr lang="en-US" dirty="0"/>
              <a:t>GameStop </a:t>
            </a:r>
          </a:p>
          <a:p>
            <a:pPr lvl="1"/>
            <a:r>
              <a:rPr lang="en-US" dirty="0"/>
              <a:t>Lululemon</a:t>
            </a:r>
          </a:p>
          <a:p>
            <a:r>
              <a:rPr lang="en-US" dirty="0"/>
              <a:t>ETF</a:t>
            </a:r>
          </a:p>
          <a:p>
            <a:pPr lvl="1"/>
            <a:r>
              <a:rPr lang="en-US" dirty="0"/>
              <a:t>DFSI</a:t>
            </a:r>
          </a:p>
          <a:p>
            <a:r>
              <a:rPr lang="en-US" dirty="0"/>
              <a:t>FOREX</a:t>
            </a:r>
          </a:p>
          <a:p>
            <a:pPr lvl="1"/>
            <a:r>
              <a:rPr lang="en-US" dirty="0"/>
              <a:t>Euro to USD</a:t>
            </a:r>
          </a:p>
          <a:p>
            <a:r>
              <a:rPr lang="en-US" dirty="0"/>
              <a:t>Indices</a:t>
            </a:r>
          </a:p>
          <a:p>
            <a:pPr lvl="1"/>
            <a:r>
              <a:rPr lang="en-US" dirty="0"/>
              <a:t>NDX</a:t>
            </a:r>
          </a:p>
        </p:txBody>
      </p:sp>
    </p:spTree>
    <p:extLst>
      <p:ext uri="{BB962C8B-B14F-4D97-AF65-F5344CB8AC3E}">
        <p14:creationId xmlns:p14="http://schemas.microsoft.com/office/powerpoint/2010/main" val="233121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F9A4-2F50-CA98-DC79-212860377BE0}"/>
              </a:ext>
            </a:extLst>
          </p:cNvPr>
          <p:cNvSpPr>
            <a:spLocks noGrp="1"/>
          </p:cNvSpPr>
          <p:nvPr>
            <p:ph type="title"/>
          </p:nvPr>
        </p:nvSpPr>
        <p:spPr>
          <a:xfrm>
            <a:off x="1143000" y="3007518"/>
            <a:ext cx="9906000" cy="842963"/>
          </a:xfrm>
        </p:spPr>
        <p:txBody>
          <a:bodyPr>
            <a:normAutofit/>
          </a:bodyPr>
          <a:lstStyle/>
          <a:p>
            <a:pPr algn="ctr"/>
            <a:r>
              <a:rPr lang="en-US" sz="4800" dirty="0"/>
              <a:t>Pipeline Overview</a:t>
            </a:r>
          </a:p>
        </p:txBody>
      </p:sp>
    </p:spTree>
    <p:extLst>
      <p:ext uri="{BB962C8B-B14F-4D97-AF65-F5344CB8AC3E}">
        <p14:creationId xmlns:p14="http://schemas.microsoft.com/office/powerpoint/2010/main" val="219710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F6E716-81FC-8E7F-375D-822EEE9E6D3B}"/>
              </a:ext>
            </a:extLst>
          </p:cNvPr>
          <p:cNvSpPr>
            <a:spLocks noGrp="1"/>
          </p:cNvSpPr>
          <p:nvPr>
            <p:ph type="title"/>
          </p:nvPr>
        </p:nvSpPr>
        <p:spPr>
          <a:xfrm>
            <a:off x="7973768" y="3256682"/>
            <a:ext cx="3489569" cy="801687"/>
          </a:xfrm>
        </p:spPr>
        <p:txBody>
          <a:bodyPr vert="horz" lIns="91440" tIns="45720" rIns="91440" bIns="45720" rtlCol="0" anchor="b">
            <a:normAutofit/>
          </a:bodyPr>
          <a:lstStyle/>
          <a:p>
            <a:pPr algn="ctr"/>
            <a:r>
              <a:rPr lang="en-US" sz="4400" dirty="0">
                <a:solidFill>
                  <a:srgbClr val="FFFFFF"/>
                </a:solidFill>
              </a:rPr>
              <a:t>Volatility</a:t>
            </a:r>
          </a:p>
        </p:txBody>
      </p:sp>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A26312-1F47-4433-AE27-6A34EBBE6D90}"/>
              </a:ext>
            </a:extLst>
          </p:cNvPr>
          <p:cNvPicPr>
            <a:picLocks noChangeAspect="1"/>
          </p:cNvPicPr>
          <p:nvPr/>
        </p:nvPicPr>
        <p:blipFill>
          <a:blip r:embed="rId4"/>
          <a:stretch>
            <a:fillRect/>
          </a:stretch>
        </p:blipFill>
        <p:spPr>
          <a:xfrm>
            <a:off x="1118988" y="1140751"/>
            <a:ext cx="6112382" cy="4569006"/>
          </a:xfrm>
          <a:prstGeom prst="rect">
            <a:avLst/>
          </a:prstGeom>
        </p:spPr>
      </p:pic>
    </p:spTree>
    <p:extLst>
      <p:ext uri="{BB962C8B-B14F-4D97-AF65-F5344CB8AC3E}">
        <p14:creationId xmlns:p14="http://schemas.microsoft.com/office/powerpoint/2010/main" val="4896115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6"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9"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1"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2"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7"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9"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8"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9"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0"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1"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B103C659-7EA2-E493-ADE6-628004ED5B26}"/>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Sharpe Ratio</a:t>
            </a:r>
          </a:p>
        </p:txBody>
      </p:sp>
      <p:sp>
        <p:nvSpPr>
          <p:cNvPr id="192"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square with white text&#10;&#10;Description automatically generated">
            <a:extLst>
              <a:ext uri="{FF2B5EF4-FFF2-40B4-BE49-F238E27FC236}">
                <a16:creationId xmlns:a16="http://schemas.microsoft.com/office/drawing/2014/main" id="{892BED77-91BB-86B7-7050-A7E8E92F81A2}"/>
              </a:ext>
            </a:extLst>
          </p:cNvPr>
          <p:cNvPicPr>
            <a:picLocks noChangeAspect="1"/>
          </p:cNvPicPr>
          <p:nvPr/>
        </p:nvPicPr>
        <p:blipFill>
          <a:blip r:embed="rId5"/>
          <a:stretch>
            <a:fillRect/>
          </a:stretch>
        </p:blipFill>
        <p:spPr>
          <a:xfrm>
            <a:off x="1139666" y="635203"/>
            <a:ext cx="4725653" cy="3603310"/>
          </a:xfrm>
          <a:prstGeom prst="rect">
            <a:avLst/>
          </a:prstGeom>
        </p:spPr>
      </p:pic>
      <p:pic>
        <p:nvPicPr>
          <p:cNvPr id="8" name="Picture 7" descr="A graph of stock prices&#10;&#10;Description automatically generated with medium confidence">
            <a:extLst>
              <a:ext uri="{FF2B5EF4-FFF2-40B4-BE49-F238E27FC236}">
                <a16:creationId xmlns:a16="http://schemas.microsoft.com/office/drawing/2014/main" id="{1A258684-C243-A62A-6EFC-9C9E5849989F}"/>
              </a:ext>
            </a:extLst>
          </p:cNvPr>
          <p:cNvPicPr>
            <a:picLocks noChangeAspect="1"/>
          </p:cNvPicPr>
          <p:nvPr/>
        </p:nvPicPr>
        <p:blipFill>
          <a:blip r:embed="rId6"/>
          <a:stretch>
            <a:fillRect/>
          </a:stretch>
        </p:blipFill>
        <p:spPr>
          <a:xfrm>
            <a:off x="6347102" y="635203"/>
            <a:ext cx="4741197" cy="3603310"/>
          </a:xfrm>
          <a:prstGeom prst="rect">
            <a:avLst/>
          </a:prstGeom>
        </p:spPr>
      </p:pic>
    </p:spTree>
    <p:extLst>
      <p:ext uri="{BB962C8B-B14F-4D97-AF65-F5344CB8AC3E}">
        <p14:creationId xmlns:p14="http://schemas.microsoft.com/office/powerpoint/2010/main" val="377782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BF3EF6-F004-92CA-3E86-FB1EF46C7AB0}"/>
              </a:ext>
            </a:extLst>
          </p:cNvPr>
          <p:cNvSpPr>
            <a:spLocks noGrp="1"/>
          </p:cNvSpPr>
          <p:nvPr>
            <p:ph type="title"/>
          </p:nvPr>
        </p:nvSpPr>
        <p:spPr>
          <a:xfrm>
            <a:off x="8107118" y="2420756"/>
            <a:ext cx="3489569" cy="2008993"/>
          </a:xfrm>
        </p:spPr>
        <p:txBody>
          <a:bodyPr vert="horz" lIns="91440" tIns="45720" rIns="91440" bIns="45720" rtlCol="0" anchor="b">
            <a:normAutofit/>
          </a:bodyPr>
          <a:lstStyle/>
          <a:p>
            <a:pPr algn="ctr"/>
            <a:r>
              <a:rPr lang="en-US" sz="3400" dirty="0">
                <a:solidFill>
                  <a:srgbClr val="FFFFFF"/>
                </a:solidFill>
              </a:rPr>
              <a:t>Total stock market index and Total Price index over time</a:t>
            </a:r>
          </a:p>
        </p:txBody>
      </p:sp>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price&#10;&#10;Description automatically generated">
            <a:extLst>
              <a:ext uri="{FF2B5EF4-FFF2-40B4-BE49-F238E27FC236}">
                <a16:creationId xmlns:a16="http://schemas.microsoft.com/office/drawing/2014/main" id="{0F7A812C-471A-2ED0-B002-F814E03AE832}"/>
              </a:ext>
            </a:extLst>
          </p:cNvPr>
          <p:cNvPicPr>
            <a:picLocks noChangeAspect="1"/>
          </p:cNvPicPr>
          <p:nvPr/>
        </p:nvPicPr>
        <p:blipFill>
          <a:blip r:embed="rId4"/>
          <a:stretch>
            <a:fillRect/>
          </a:stretch>
        </p:blipFill>
        <p:spPr>
          <a:xfrm>
            <a:off x="1163799" y="1136606"/>
            <a:ext cx="6022759" cy="4577297"/>
          </a:xfrm>
          <a:prstGeom prst="rect">
            <a:avLst/>
          </a:prstGeom>
        </p:spPr>
      </p:pic>
    </p:spTree>
    <p:extLst>
      <p:ext uri="{BB962C8B-B14F-4D97-AF65-F5344CB8AC3E}">
        <p14:creationId xmlns:p14="http://schemas.microsoft.com/office/powerpoint/2010/main" val="1699723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1"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9"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1"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25"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B68844-143A-69E7-CC7A-118515906C26}"/>
              </a:ext>
            </a:extLst>
          </p:cNvPr>
          <p:cNvSpPr>
            <a:spLocks noGrp="1"/>
          </p:cNvSpPr>
          <p:nvPr>
            <p:ph type="title"/>
          </p:nvPr>
        </p:nvSpPr>
        <p:spPr>
          <a:xfrm>
            <a:off x="8107118" y="2383743"/>
            <a:ext cx="3489569" cy="2068290"/>
          </a:xfrm>
        </p:spPr>
        <p:txBody>
          <a:bodyPr vert="horz" lIns="91440" tIns="45720" rIns="91440" bIns="45720" rtlCol="0" anchor="b">
            <a:normAutofit/>
          </a:bodyPr>
          <a:lstStyle/>
          <a:p>
            <a:pPr algn="ctr"/>
            <a:r>
              <a:rPr lang="en-US" sz="3400" dirty="0">
                <a:solidFill>
                  <a:srgbClr val="FFFFFF"/>
                </a:solidFill>
              </a:rPr>
              <a:t>Foreign Exchange Percent change Over time</a:t>
            </a:r>
          </a:p>
        </p:txBody>
      </p:sp>
      <p:sp useBgFill="1">
        <p:nvSpPr>
          <p:cNvPr id="12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arcode with numbers and a grid&#10;&#10;Description automatically generated">
            <a:extLst>
              <a:ext uri="{FF2B5EF4-FFF2-40B4-BE49-F238E27FC236}">
                <a16:creationId xmlns:a16="http://schemas.microsoft.com/office/drawing/2014/main" id="{8D391BAA-B2CE-757A-EAF6-26E07A2E2E47}"/>
              </a:ext>
            </a:extLst>
          </p:cNvPr>
          <p:cNvPicPr>
            <a:picLocks noChangeAspect="1"/>
          </p:cNvPicPr>
          <p:nvPr/>
        </p:nvPicPr>
        <p:blipFill>
          <a:blip r:embed="rId4"/>
          <a:stretch>
            <a:fillRect/>
          </a:stretch>
        </p:blipFill>
        <p:spPr>
          <a:xfrm>
            <a:off x="1118988" y="1140751"/>
            <a:ext cx="6112382" cy="4569006"/>
          </a:xfrm>
          <a:prstGeom prst="rect">
            <a:avLst/>
          </a:prstGeom>
        </p:spPr>
      </p:pic>
    </p:spTree>
    <p:extLst>
      <p:ext uri="{BB962C8B-B14F-4D97-AF65-F5344CB8AC3E}">
        <p14:creationId xmlns:p14="http://schemas.microsoft.com/office/powerpoint/2010/main" val="5403441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6C6FBA81-851A-1076-845F-19CA0A6BA52D}"/>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3700" dirty="0"/>
              <a:t>Ten and One hundred day moving Average</a:t>
            </a:r>
          </a:p>
        </p:txBody>
      </p:sp>
      <p:sp>
        <p:nvSpPr>
          <p:cNvPr id="69" name="Round Diagonal Corner Rectangle 6">
            <a:extLst>
              <a:ext uri="{FF2B5EF4-FFF2-40B4-BE49-F238E27FC236}">
                <a16:creationId xmlns:a16="http://schemas.microsoft.com/office/drawing/2014/main" id="{9CE97880-B96A-4BF9-BFFB-34DAA44F8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stock prices&#10;&#10;Description automatically generated">
            <a:extLst>
              <a:ext uri="{FF2B5EF4-FFF2-40B4-BE49-F238E27FC236}">
                <a16:creationId xmlns:a16="http://schemas.microsoft.com/office/drawing/2014/main" id="{A0FDA03E-0558-2F06-2398-F2D78D070D4E}"/>
              </a:ext>
            </a:extLst>
          </p:cNvPr>
          <p:cNvPicPr>
            <a:picLocks noChangeAspect="1"/>
          </p:cNvPicPr>
          <p:nvPr/>
        </p:nvPicPr>
        <p:blipFill>
          <a:blip r:embed="rId5"/>
          <a:stretch>
            <a:fillRect/>
          </a:stretch>
        </p:blipFill>
        <p:spPr>
          <a:xfrm>
            <a:off x="1131904" y="636588"/>
            <a:ext cx="4739375" cy="3601925"/>
          </a:xfrm>
          <a:prstGeom prst="rect">
            <a:avLst/>
          </a:prstGeom>
        </p:spPr>
      </p:pic>
      <p:pic>
        <p:nvPicPr>
          <p:cNvPr id="4" name="Picture 3" descr="A graph of stock prices&#10;&#10;Description automatically generated with medium confidence">
            <a:extLst>
              <a:ext uri="{FF2B5EF4-FFF2-40B4-BE49-F238E27FC236}">
                <a16:creationId xmlns:a16="http://schemas.microsoft.com/office/drawing/2014/main" id="{8196DA97-630A-BF68-3BCA-8F78247E2144}"/>
              </a:ext>
            </a:extLst>
          </p:cNvPr>
          <p:cNvPicPr>
            <a:picLocks noChangeAspect="1"/>
          </p:cNvPicPr>
          <p:nvPr/>
        </p:nvPicPr>
        <p:blipFill>
          <a:blip r:embed="rId6"/>
          <a:stretch>
            <a:fillRect/>
          </a:stretch>
        </p:blipFill>
        <p:spPr>
          <a:xfrm>
            <a:off x="6342658" y="636589"/>
            <a:ext cx="4734932" cy="3598548"/>
          </a:xfrm>
          <a:prstGeom prst="rect">
            <a:avLst/>
          </a:prstGeom>
        </p:spPr>
      </p:pic>
      <p:sp>
        <p:nvSpPr>
          <p:cNvPr id="7" name="TextBox 6">
            <a:extLst>
              <a:ext uri="{FF2B5EF4-FFF2-40B4-BE49-F238E27FC236}">
                <a16:creationId xmlns:a16="http://schemas.microsoft.com/office/drawing/2014/main" id="{21CE71A2-29BF-C160-62C8-A6AF26064B3E}"/>
              </a:ext>
            </a:extLst>
          </p:cNvPr>
          <p:cNvSpPr txBox="1"/>
          <p:nvPr/>
        </p:nvSpPr>
        <p:spPr>
          <a:xfrm>
            <a:off x="8172010" y="270632"/>
            <a:ext cx="1719262" cy="369332"/>
          </a:xfrm>
          <a:prstGeom prst="rect">
            <a:avLst/>
          </a:prstGeom>
          <a:noFill/>
        </p:spPr>
        <p:txBody>
          <a:bodyPr wrap="square" rtlCol="0">
            <a:spAutoFit/>
          </a:bodyPr>
          <a:lstStyle/>
          <a:p>
            <a:pPr algn="ctr"/>
            <a:r>
              <a:rPr lang="en-US" sz="1800" dirty="0"/>
              <a:t>10 day moving</a:t>
            </a:r>
            <a:endParaRPr lang="en-US" dirty="0"/>
          </a:p>
        </p:txBody>
      </p:sp>
      <p:sp>
        <p:nvSpPr>
          <p:cNvPr id="8" name="TextBox 7">
            <a:extLst>
              <a:ext uri="{FF2B5EF4-FFF2-40B4-BE49-F238E27FC236}">
                <a16:creationId xmlns:a16="http://schemas.microsoft.com/office/drawing/2014/main" id="{7A2F5BD9-D6EB-6CA3-4CCC-B60A0D31CF3E}"/>
              </a:ext>
            </a:extLst>
          </p:cNvPr>
          <p:cNvSpPr txBox="1"/>
          <p:nvPr/>
        </p:nvSpPr>
        <p:spPr>
          <a:xfrm>
            <a:off x="2722321" y="255182"/>
            <a:ext cx="1719262" cy="369332"/>
          </a:xfrm>
          <a:prstGeom prst="rect">
            <a:avLst/>
          </a:prstGeom>
          <a:noFill/>
        </p:spPr>
        <p:txBody>
          <a:bodyPr wrap="square" rtlCol="0">
            <a:spAutoFit/>
          </a:bodyPr>
          <a:lstStyle/>
          <a:p>
            <a:pPr algn="ctr"/>
            <a:r>
              <a:rPr lang="en-US" sz="1800" dirty="0"/>
              <a:t>100 day moving</a:t>
            </a:r>
            <a:endParaRPr lang="en-US" dirty="0"/>
          </a:p>
        </p:txBody>
      </p:sp>
    </p:spTree>
    <p:extLst>
      <p:ext uri="{BB962C8B-B14F-4D97-AF65-F5344CB8AC3E}">
        <p14:creationId xmlns:p14="http://schemas.microsoft.com/office/powerpoint/2010/main" val="244242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5BD33659-8797-414B-BBDC-24F9423295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810FE48-5F0C-4E97-BD7F-FDE128D85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9E9C04BA-ABF7-4D41-9977-2AC221BD44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 name="Freeform 6">
              <a:extLst>
                <a:ext uri="{FF2B5EF4-FFF2-40B4-BE49-F238E27FC236}">
                  <a16:creationId xmlns:a16="http://schemas.microsoft.com/office/drawing/2014/main" id="{56AF6CAB-66FF-4AA8-8332-92421FA16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7">
              <a:extLst>
                <a:ext uri="{FF2B5EF4-FFF2-40B4-BE49-F238E27FC236}">
                  <a16:creationId xmlns:a16="http://schemas.microsoft.com/office/drawing/2014/main" id="{2A7D0399-D212-4CE1-A9C0-9B98A2F0C1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Rectangle 8">
              <a:extLst>
                <a:ext uri="{FF2B5EF4-FFF2-40B4-BE49-F238E27FC236}">
                  <a16:creationId xmlns:a16="http://schemas.microsoft.com/office/drawing/2014/main" id="{18DF3D3C-1A48-496B-B941-76DF67EA73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3" name="Freeform 9">
              <a:extLst>
                <a:ext uri="{FF2B5EF4-FFF2-40B4-BE49-F238E27FC236}">
                  <a16:creationId xmlns:a16="http://schemas.microsoft.com/office/drawing/2014/main" id="{913F4BC7-7179-4E16-9FD6-A32BC13A0B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0">
              <a:extLst>
                <a:ext uri="{FF2B5EF4-FFF2-40B4-BE49-F238E27FC236}">
                  <a16:creationId xmlns:a16="http://schemas.microsoft.com/office/drawing/2014/main" id="{509355FA-2026-4EBE-8C72-9B94B1F1B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1">
              <a:extLst>
                <a:ext uri="{FF2B5EF4-FFF2-40B4-BE49-F238E27FC236}">
                  <a16:creationId xmlns:a16="http://schemas.microsoft.com/office/drawing/2014/main" id="{CDD190A1-6E3E-4C34-A19B-A52C6D31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2">
              <a:extLst>
                <a:ext uri="{FF2B5EF4-FFF2-40B4-BE49-F238E27FC236}">
                  <a16:creationId xmlns:a16="http://schemas.microsoft.com/office/drawing/2014/main" id="{D5BA1962-F2E3-4CA2-BE44-53381D18F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3">
              <a:extLst>
                <a:ext uri="{FF2B5EF4-FFF2-40B4-BE49-F238E27FC236}">
                  <a16:creationId xmlns:a16="http://schemas.microsoft.com/office/drawing/2014/main" id="{C2FA9E59-0DE1-449C-8D17-1475D5CC7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4">
              <a:extLst>
                <a:ext uri="{FF2B5EF4-FFF2-40B4-BE49-F238E27FC236}">
                  <a16:creationId xmlns:a16="http://schemas.microsoft.com/office/drawing/2014/main" id="{F1582807-3DE3-42F1-9941-728273E08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5">
              <a:extLst>
                <a:ext uri="{FF2B5EF4-FFF2-40B4-BE49-F238E27FC236}">
                  <a16:creationId xmlns:a16="http://schemas.microsoft.com/office/drawing/2014/main" id="{6C574FB1-69C5-49C2-A1C4-2A6590BF4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6">
              <a:extLst>
                <a:ext uri="{FF2B5EF4-FFF2-40B4-BE49-F238E27FC236}">
                  <a16:creationId xmlns:a16="http://schemas.microsoft.com/office/drawing/2014/main" id="{D4175D29-82CB-41CD-9E0F-17524FB027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7">
              <a:extLst>
                <a:ext uri="{FF2B5EF4-FFF2-40B4-BE49-F238E27FC236}">
                  <a16:creationId xmlns:a16="http://schemas.microsoft.com/office/drawing/2014/main" id="{9893387B-BD94-47D2-80DC-B9ADB6BD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8">
              <a:extLst>
                <a:ext uri="{FF2B5EF4-FFF2-40B4-BE49-F238E27FC236}">
                  <a16:creationId xmlns:a16="http://schemas.microsoft.com/office/drawing/2014/main" id="{BC2223CF-E8B9-48C3-8E70-7B38DBE2A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9">
              <a:extLst>
                <a:ext uri="{FF2B5EF4-FFF2-40B4-BE49-F238E27FC236}">
                  <a16:creationId xmlns:a16="http://schemas.microsoft.com/office/drawing/2014/main" id="{CB660EF5-7021-48D0-B131-DA22FAF8D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7A02052F-7B58-4423-9CBA-27D8D838A9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1">
              <a:extLst>
                <a:ext uri="{FF2B5EF4-FFF2-40B4-BE49-F238E27FC236}">
                  <a16:creationId xmlns:a16="http://schemas.microsoft.com/office/drawing/2014/main" id="{42231171-7F2B-4B11-B34A-D98DB4143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2">
              <a:extLst>
                <a:ext uri="{FF2B5EF4-FFF2-40B4-BE49-F238E27FC236}">
                  <a16:creationId xmlns:a16="http://schemas.microsoft.com/office/drawing/2014/main" id="{AED192E7-1105-4649-8D4D-C86FFEDF6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3">
              <a:extLst>
                <a:ext uri="{FF2B5EF4-FFF2-40B4-BE49-F238E27FC236}">
                  <a16:creationId xmlns:a16="http://schemas.microsoft.com/office/drawing/2014/main" id="{8BA48BFE-2223-4E9C-A0EE-DE11843C3D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4">
              <a:extLst>
                <a:ext uri="{FF2B5EF4-FFF2-40B4-BE49-F238E27FC236}">
                  <a16:creationId xmlns:a16="http://schemas.microsoft.com/office/drawing/2014/main" id="{B3FB57C9-C83B-4ADC-8E93-312492D431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5">
              <a:extLst>
                <a:ext uri="{FF2B5EF4-FFF2-40B4-BE49-F238E27FC236}">
                  <a16:creationId xmlns:a16="http://schemas.microsoft.com/office/drawing/2014/main" id="{AF6405A6-6E98-40DD-945A-E6D969231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6">
              <a:extLst>
                <a:ext uri="{FF2B5EF4-FFF2-40B4-BE49-F238E27FC236}">
                  <a16:creationId xmlns:a16="http://schemas.microsoft.com/office/drawing/2014/main" id="{2D181A4A-23A5-4683-9F05-61228AD26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7">
              <a:extLst>
                <a:ext uri="{FF2B5EF4-FFF2-40B4-BE49-F238E27FC236}">
                  <a16:creationId xmlns:a16="http://schemas.microsoft.com/office/drawing/2014/main" id="{201ABEF6-F58B-46EC-85FB-228E6096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8">
              <a:extLst>
                <a:ext uri="{FF2B5EF4-FFF2-40B4-BE49-F238E27FC236}">
                  <a16:creationId xmlns:a16="http://schemas.microsoft.com/office/drawing/2014/main" id="{D6EBECB6-1B5C-43E5-84BF-8D5385C030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9">
              <a:extLst>
                <a:ext uri="{FF2B5EF4-FFF2-40B4-BE49-F238E27FC236}">
                  <a16:creationId xmlns:a16="http://schemas.microsoft.com/office/drawing/2014/main" id="{6D5B4EBF-EF44-4914-AE66-247EF3D35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0">
              <a:extLst>
                <a:ext uri="{FF2B5EF4-FFF2-40B4-BE49-F238E27FC236}">
                  <a16:creationId xmlns:a16="http://schemas.microsoft.com/office/drawing/2014/main" id="{43593E76-10EF-45B3-86EB-CA59047CC6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1">
              <a:extLst>
                <a:ext uri="{FF2B5EF4-FFF2-40B4-BE49-F238E27FC236}">
                  <a16:creationId xmlns:a16="http://schemas.microsoft.com/office/drawing/2014/main" id="{FC3720B0-AA35-49D1-B5A6-9215D0138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2">
              <a:extLst>
                <a:ext uri="{FF2B5EF4-FFF2-40B4-BE49-F238E27FC236}">
                  <a16:creationId xmlns:a16="http://schemas.microsoft.com/office/drawing/2014/main" id="{EEE267FA-B493-44EE-B372-8CB3A0450D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Rectangle 33">
              <a:extLst>
                <a:ext uri="{FF2B5EF4-FFF2-40B4-BE49-F238E27FC236}">
                  <a16:creationId xmlns:a16="http://schemas.microsoft.com/office/drawing/2014/main" id="{3DA75F6F-8EDF-4DF8-89BF-9C1137D172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8" name="Freeform 34">
              <a:extLst>
                <a:ext uri="{FF2B5EF4-FFF2-40B4-BE49-F238E27FC236}">
                  <a16:creationId xmlns:a16="http://schemas.microsoft.com/office/drawing/2014/main" id="{5BEEC465-A6AB-47E5-8FB5-DCA91F165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5">
              <a:extLst>
                <a:ext uri="{FF2B5EF4-FFF2-40B4-BE49-F238E27FC236}">
                  <a16:creationId xmlns:a16="http://schemas.microsoft.com/office/drawing/2014/main" id="{89B9E785-F9F2-4951-8158-002B55126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6">
              <a:extLst>
                <a:ext uri="{FF2B5EF4-FFF2-40B4-BE49-F238E27FC236}">
                  <a16:creationId xmlns:a16="http://schemas.microsoft.com/office/drawing/2014/main" id="{E1F4058F-C686-4BF1-9DE9-C917CAB90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7">
              <a:extLst>
                <a:ext uri="{FF2B5EF4-FFF2-40B4-BE49-F238E27FC236}">
                  <a16:creationId xmlns:a16="http://schemas.microsoft.com/office/drawing/2014/main" id="{F1337D0C-63AE-4024-A976-139287761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8">
              <a:extLst>
                <a:ext uri="{FF2B5EF4-FFF2-40B4-BE49-F238E27FC236}">
                  <a16:creationId xmlns:a16="http://schemas.microsoft.com/office/drawing/2014/main" id="{7F12E32F-60F1-4DA3-A0B8-05E6AF31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9">
              <a:extLst>
                <a:ext uri="{FF2B5EF4-FFF2-40B4-BE49-F238E27FC236}">
                  <a16:creationId xmlns:a16="http://schemas.microsoft.com/office/drawing/2014/main" id="{7CC92CAE-5F95-49A9-B9F9-94A1DEE98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0">
              <a:extLst>
                <a:ext uri="{FF2B5EF4-FFF2-40B4-BE49-F238E27FC236}">
                  <a16:creationId xmlns:a16="http://schemas.microsoft.com/office/drawing/2014/main" id="{610BE2B0-1D02-4099-9DD8-339F22FEE2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1">
              <a:extLst>
                <a:ext uri="{FF2B5EF4-FFF2-40B4-BE49-F238E27FC236}">
                  <a16:creationId xmlns:a16="http://schemas.microsoft.com/office/drawing/2014/main" id="{E10409A3-2BB1-41E7-90AE-3D296FC1F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2">
              <a:extLst>
                <a:ext uri="{FF2B5EF4-FFF2-40B4-BE49-F238E27FC236}">
                  <a16:creationId xmlns:a16="http://schemas.microsoft.com/office/drawing/2014/main" id="{F8F8E99E-F806-4235-ADFB-25B49D4A83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3">
              <a:extLst>
                <a:ext uri="{FF2B5EF4-FFF2-40B4-BE49-F238E27FC236}">
                  <a16:creationId xmlns:a16="http://schemas.microsoft.com/office/drawing/2014/main" id="{3C4715E6-9985-446B-ADB4-B82272988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4">
              <a:extLst>
                <a:ext uri="{FF2B5EF4-FFF2-40B4-BE49-F238E27FC236}">
                  <a16:creationId xmlns:a16="http://schemas.microsoft.com/office/drawing/2014/main" id="{071C6B3A-09E9-4DEC-ADEE-FA919B782D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Rectangle 45">
              <a:extLst>
                <a:ext uri="{FF2B5EF4-FFF2-40B4-BE49-F238E27FC236}">
                  <a16:creationId xmlns:a16="http://schemas.microsoft.com/office/drawing/2014/main" id="{DE1E82C9-0A74-451A-A063-6818E33B0E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46">
              <a:extLst>
                <a:ext uri="{FF2B5EF4-FFF2-40B4-BE49-F238E27FC236}">
                  <a16:creationId xmlns:a16="http://schemas.microsoft.com/office/drawing/2014/main" id="{F3662B80-5B88-475B-89A9-8E6AFBDCA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47">
              <a:extLst>
                <a:ext uri="{FF2B5EF4-FFF2-40B4-BE49-F238E27FC236}">
                  <a16:creationId xmlns:a16="http://schemas.microsoft.com/office/drawing/2014/main" id="{ECA55A40-ECA9-4F56-9D04-8C68C1910E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48">
              <a:extLst>
                <a:ext uri="{FF2B5EF4-FFF2-40B4-BE49-F238E27FC236}">
                  <a16:creationId xmlns:a16="http://schemas.microsoft.com/office/drawing/2014/main" id="{D1CED64C-F0D9-4EA6-B88B-E4795F81D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49">
              <a:extLst>
                <a:ext uri="{FF2B5EF4-FFF2-40B4-BE49-F238E27FC236}">
                  <a16:creationId xmlns:a16="http://schemas.microsoft.com/office/drawing/2014/main" id="{4641FE6D-04B5-4BBE-B700-E3A0C057B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0">
              <a:extLst>
                <a:ext uri="{FF2B5EF4-FFF2-40B4-BE49-F238E27FC236}">
                  <a16:creationId xmlns:a16="http://schemas.microsoft.com/office/drawing/2014/main" id="{1426A56A-D27A-4C9A-A74C-5A73E5AD6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1">
              <a:extLst>
                <a:ext uri="{FF2B5EF4-FFF2-40B4-BE49-F238E27FC236}">
                  <a16:creationId xmlns:a16="http://schemas.microsoft.com/office/drawing/2014/main" id="{0D2887A6-6597-4932-AEA0-A1B3C719B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2">
              <a:extLst>
                <a:ext uri="{FF2B5EF4-FFF2-40B4-BE49-F238E27FC236}">
                  <a16:creationId xmlns:a16="http://schemas.microsoft.com/office/drawing/2014/main" id="{32CCC3DB-409A-48A3-A79A-2E37A9603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3">
              <a:extLst>
                <a:ext uri="{FF2B5EF4-FFF2-40B4-BE49-F238E27FC236}">
                  <a16:creationId xmlns:a16="http://schemas.microsoft.com/office/drawing/2014/main" id="{1C2C9C8A-AD45-4AA6-817C-3010FCF20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4">
              <a:extLst>
                <a:ext uri="{FF2B5EF4-FFF2-40B4-BE49-F238E27FC236}">
                  <a16:creationId xmlns:a16="http://schemas.microsoft.com/office/drawing/2014/main" id="{BD8D346A-C641-4BD2-B5AE-C48CC6A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5">
              <a:extLst>
                <a:ext uri="{FF2B5EF4-FFF2-40B4-BE49-F238E27FC236}">
                  <a16:creationId xmlns:a16="http://schemas.microsoft.com/office/drawing/2014/main" id="{6BD8EEEB-07A6-4582-9E40-4AA094FE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6">
              <a:extLst>
                <a:ext uri="{FF2B5EF4-FFF2-40B4-BE49-F238E27FC236}">
                  <a16:creationId xmlns:a16="http://schemas.microsoft.com/office/drawing/2014/main" id="{9E6A63A8-37FA-425D-86BE-BF9A568AFE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57">
              <a:extLst>
                <a:ext uri="{FF2B5EF4-FFF2-40B4-BE49-F238E27FC236}">
                  <a16:creationId xmlns:a16="http://schemas.microsoft.com/office/drawing/2014/main" id="{3F5FAEF2-49E0-4F5C-A6D4-26C2FE15F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58">
              <a:extLst>
                <a:ext uri="{FF2B5EF4-FFF2-40B4-BE49-F238E27FC236}">
                  <a16:creationId xmlns:a16="http://schemas.microsoft.com/office/drawing/2014/main" id="{BF106702-ED0E-4145-BF3A-08F15BCC2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61A22636-5112-45C7-3D54-95392CF831F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Cumulative returns over time</a:t>
            </a:r>
          </a:p>
        </p:txBody>
      </p:sp>
      <p:sp>
        <p:nvSpPr>
          <p:cNvPr id="74" name="Round Diagonal Corner Rectangle 6">
            <a:extLst>
              <a:ext uri="{FF2B5EF4-FFF2-40B4-BE49-F238E27FC236}">
                <a16:creationId xmlns:a16="http://schemas.microsoft.com/office/drawing/2014/main" id="{693B9BB4-93D5-4ECE-B756-18E59A44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9C291B9-E71F-928E-E266-63301C71BA62}"/>
              </a:ext>
            </a:extLst>
          </p:cNvPr>
          <p:cNvPicPr>
            <a:picLocks noChangeAspect="1"/>
          </p:cNvPicPr>
          <p:nvPr/>
        </p:nvPicPr>
        <p:blipFill>
          <a:blip r:embed="rId5"/>
          <a:stretch>
            <a:fillRect/>
          </a:stretch>
        </p:blipFill>
        <p:spPr>
          <a:xfrm>
            <a:off x="650682" y="1148253"/>
            <a:ext cx="3646551" cy="2844309"/>
          </a:xfrm>
          <a:prstGeom prst="rect">
            <a:avLst/>
          </a:prstGeom>
        </p:spPr>
      </p:pic>
      <p:pic>
        <p:nvPicPr>
          <p:cNvPr id="5" name="Picture 4">
            <a:extLst>
              <a:ext uri="{FF2B5EF4-FFF2-40B4-BE49-F238E27FC236}">
                <a16:creationId xmlns:a16="http://schemas.microsoft.com/office/drawing/2014/main" id="{7D479F49-5A01-D5D8-03D2-B78FE12D588F}"/>
              </a:ext>
            </a:extLst>
          </p:cNvPr>
          <p:cNvPicPr>
            <a:picLocks noChangeAspect="1"/>
          </p:cNvPicPr>
          <p:nvPr/>
        </p:nvPicPr>
        <p:blipFill>
          <a:blip r:embed="rId6"/>
          <a:stretch>
            <a:fillRect/>
          </a:stretch>
        </p:blipFill>
        <p:spPr>
          <a:xfrm>
            <a:off x="4352602" y="1208011"/>
            <a:ext cx="3591359" cy="2684540"/>
          </a:xfrm>
          <a:prstGeom prst="rect">
            <a:avLst/>
          </a:prstGeom>
        </p:spPr>
      </p:pic>
      <p:pic>
        <p:nvPicPr>
          <p:cNvPr id="11" name="Picture 10">
            <a:extLst>
              <a:ext uri="{FF2B5EF4-FFF2-40B4-BE49-F238E27FC236}">
                <a16:creationId xmlns:a16="http://schemas.microsoft.com/office/drawing/2014/main" id="{90660344-6AFE-4956-C8EB-53932CD5B18B}"/>
              </a:ext>
            </a:extLst>
          </p:cNvPr>
          <p:cNvPicPr>
            <a:picLocks noChangeAspect="1"/>
          </p:cNvPicPr>
          <p:nvPr/>
        </p:nvPicPr>
        <p:blipFill>
          <a:blip r:embed="rId6"/>
          <a:stretch>
            <a:fillRect/>
          </a:stretch>
        </p:blipFill>
        <p:spPr>
          <a:xfrm>
            <a:off x="7920560" y="1198485"/>
            <a:ext cx="3620758" cy="2706516"/>
          </a:xfrm>
          <a:prstGeom prst="rect">
            <a:avLst/>
          </a:prstGeom>
        </p:spPr>
      </p:pic>
      <p:sp>
        <p:nvSpPr>
          <p:cNvPr id="12" name="TextBox 11">
            <a:extLst>
              <a:ext uri="{FF2B5EF4-FFF2-40B4-BE49-F238E27FC236}">
                <a16:creationId xmlns:a16="http://schemas.microsoft.com/office/drawing/2014/main" id="{CD9F3018-2224-D69E-D082-2F4C9134A160}"/>
              </a:ext>
            </a:extLst>
          </p:cNvPr>
          <p:cNvSpPr txBox="1"/>
          <p:nvPr/>
        </p:nvSpPr>
        <p:spPr>
          <a:xfrm>
            <a:off x="1738537" y="862427"/>
            <a:ext cx="1410835" cy="369332"/>
          </a:xfrm>
          <a:prstGeom prst="rect">
            <a:avLst/>
          </a:prstGeom>
          <a:noFill/>
        </p:spPr>
        <p:txBody>
          <a:bodyPr wrap="none" rtlCol="0">
            <a:spAutoFit/>
          </a:bodyPr>
          <a:lstStyle/>
          <a:p>
            <a:r>
              <a:rPr lang="en-US" dirty="0">
                <a:solidFill>
                  <a:schemeClr val="accent1"/>
                </a:solidFill>
              </a:rPr>
              <a:t>Forex Returns</a:t>
            </a:r>
          </a:p>
        </p:txBody>
      </p:sp>
      <p:sp>
        <p:nvSpPr>
          <p:cNvPr id="13" name="TextBox 12">
            <a:extLst>
              <a:ext uri="{FF2B5EF4-FFF2-40B4-BE49-F238E27FC236}">
                <a16:creationId xmlns:a16="http://schemas.microsoft.com/office/drawing/2014/main" id="{FC74C324-B48A-4F42-8BF1-3B157B6B6939}"/>
              </a:ext>
            </a:extLst>
          </p:cNvPr>
          <p:cNvSpPr txBox="1"/>
          <p:nvPr/>
        </p:nvSpPr>
        <p:spPr>
          <a:xfrm>
            <a:off x="5244990" y="912813"/>
            <a:ext cx="2168351" cy="369332"/>
          </a:xfrm>
          <a:prstGeom prst="rect">
            <a:avLst/>
          </a:prstGeom>
          <a:noFill/>
        </p:spPr>
        <p:txBody>
          <a:bodyPr wrap="none" rtlCol="0">
            <a:spAutoFit/>
          </a:bodyPr>
          <a:lstStyle/>
          <a:p>
            <a:r>
              <a:rPr lang="en-US" dirty="0">
                <a:solidFill>
                  <a:schemeClr val="accent1"/>
                </a:solidFill>
              </a:rPr>
              <a:t>Stock and ETF Returns</a:t>
            </a:r>
          </a:p>
        </p:txBody>
      </p:sp>
      <p:sp>
        <p:nvSpPr>
          <p:cNvPr id="14" name="TextBox 13">
            <a:extLst>
              <a:ext uri="{FF2B5EF4-FFF2-40B4-BE49-F238E27FC236}">
                <a16:creationId xmlns:a16="http://schemas.microsoft.com/office/drawing/2014/main" id="{F8189035-C19E-B3E6-0ED1-566650C08208}"/>
              </a:ext>
            </a:extLst>
          </p:cNvPr>
          <p:cNvSpPr txBox="1"/>
          <p:nvPr/>
        </p:nvSpPr>
        <p:spPr>
          <a:xfrm>
            <a:off x="9126011" y="897425"/>
            <a:ext cx="1664943" cy="369332"/>
          </a:xfrm>
          <a:prstGeom prst="rect">
            <a:avLst/>
          </a:prstGeom>
          <a:noFill/>
        </p:spPr>
        <p:txBody>
          <a:bodyPr wrap="none" rtlCol="0">
            <a:spAutoFit/>
          </a:bodyPr>
          <a:lstStyle/>
          <a:p>
            <a:r>
              <a:rPr lang="en-US" dirty="0">
                <a:solidFill>
                  <a:schemeClr val="accent1"/>
                </a:solidFill>
              </a:rPr>
              <a:t>Portfolio Returns</a:t>
            </a:r>
          </a:p>
        </p:txBody>
      </p:sp>
    </p:spTree>
    <p:extLst>
      <p:ext uri="{BB962C8B-B14F-4D97-AF65-F5344CB8AC3E}">
        <p14:creationId xmlns:p14="http://schemas.microsoft.com/office/powerpoint/2010/main" val="62335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991</TotalTime>
  <Words>1063</Words>
  <Application>Microsoft Office PowerPoint</Application>
  <PresentationFormat>Widescreen</PresentationFormat>
  <Paragraphs>66</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Consolas</vt:lpstr>
      <vt:lpstr>Lato Extended</vt:lpstr>
      <vt:lpstr>Tw Cen MT</vt:lpstr>
      <vt:lpstr>Circuit</vt:lpstr>
      <vt:lpstr>Project 1: Investment Portfolio</vt:lpstr>
      <vt:lpstr>Investment Overview</vt:lpstr>
      <vt:lpstr>Pipeline Overview</vt:lpstr>
      <vt:lpstr>Volatility</vt:lpstr>
      <vt:lpstr>Sharpe Ratio</vt:lpstr>
      <vt:lpstr>Total stock market index and Total Price index over time</vt:lpstr>
      <vt:lpstr>Foreign Exchange Percent change Over time</vt:lpstr>
      <vt:lpstr>Ten and One hundred day moving Average</vt:lpstr>
      <vt:lpstr>Cumulative returns over time</vt:lpstr>
      <vt:lpstr>Total Returns</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Abigail Smith</dc:creator>
  <cp:lastModifiedBy>Abigail Smith</cp:lastModifiedBy>
  <cp:revision>3</cp:revision>
  <dcterms:created xsi:type="dcterms:W3CDTF">2024-07-11T20:06:19Z</dcterms:created>
  <dcterms:modified xsi:type="dcterms:W3CDTF">2024-07-12T12:37:58Z</dcterms:modified>
</cp:coreProperties>
</file>