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35" r:id="rId5"/>
    <p:sldId id="336" r:id="rId6"/>
    <p:sldId id="339" r:id="rId7"/>
    <p:sldId id="341" r:id="rId8"/>
    <p:sldId id="342" r:id="rId9"/>
    <p:sldId id="344" r:id="rId10"/>
    <p:sldId id="345" r:id="rId11"/>
    <p:sldId id="346" r:id="rId12"/>
    <p:sldId id="343" r:id="rId13"/>
    <p:sldId id="34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6" autoAdjust="0"/>
    <p:restoredTop sz="95394" autoAdjust="0"/>
  </p:normalViewPr>
  <p:slideViewPr>
    <p:cSldViewPr snapToGrid="0">
      <p:cViewPr>
        <p:scale>
          <a:sx n="75" d="100"/>
          <a:sy n="75" d="100"/>
        </p:scale>
        <p:origin x="320" y="-65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6/10/2025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6/10/2025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5163671" y="960120"/>
            <a:ext cx="6795247" cy="3056343"/>
          </a:xfrm>
        </p:spPr>
        <p:txBody>
          <a:bodyPr>
            <a:normAutofit fontScale="90000"/>
          </a:bodyPr>
          <a:lstStyle/>
          <a:p>
            <a:r>
              <a:rPr lang="en-US" dirty="0"/>
              <a:t>Rethinking NHL Goalie Scouting: An AI-Driven Analysis Challenging Conventional practices</a:t>
            </a:r>
          </a:p>
        </p:txBody>
      </p:sp>
      <p:sp>
        <p:nvSpPr>
          <p:cNvPr id="2" name="TextBox 1">
            <a:extLst>
              <a:ext uri="{FF2B5EF4-FFF2-40B4-BE49-F238E27FC236}">
                <a16:creationId xmlns:a16="http://schemas.microsoft.com/office/drawing/2014/main" id="{ADB6B680-A92C-0DA0-0ED3-E3F168CD783D}"/>
              </a:ext>
            </a:extLst>
          </p:cNvPr>
          <p:cNvSpPr txBox="1"/>
          <p:nvPr/>
        </p:nvSpPr>
        <p:spPr>
          <a:xfrm>
            <a:off x="5724144" y="4306824"/>
            <a:ext cx="3383280" cy="369332"/>
          </a:xfrm>
          <a:prstGeom prst="rect">
            <a:avLst/>
          </a:prstGeom>
          <a:noFill/>
        </p:spPr>
        <p:txBody>
          <a:bodyPr wrap="square" rtlCol="0">
            <a:spAutoFit/>
          </a:bodyPr>
          <a:lstStyle/>
          <a:p>
            <a:r>
              <a:rPr lang="en-US" dirty="0"/>
              <a:t>By Abbie Ives</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dirty="0"/>
              <a:t>Q &amp; A</a:t>
            </a:r>
          </a:p>
          <a:p>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Personal Background &amp; Reason for Project</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normAutofit fontScale="77500" lnSpcReduction="20000"/>
          </a:bodyPr>
          <a:lstStyle/>
          <a:p>
            <a:r>
              <a:rPr lang="en-US" b="1" dirty="0"/>
              <a:t>Project Inspiration: </a:t>
            </a:r>
            <a:r>
              <a:rPr lang="en-US" dirty="0"/>
              <a:t>My career goal is to work for an NHL team’s analytics department.  I believe this project could demonstrate value I could bring to a department.</a:t>
            </a:r>
          </a:p>
          <a:p>
            <a:r>
              <a:rPr lang="en-US" b="1" dirty="0"/>
              <a:t>Expert Knowledge: </a:t>
            </a:r>
            <a:r>
              <a:rPr lang="en-US" dirty="0"/>
              <a:t>My expert knowledge of hockey comes from extensive experience as an NCAA Division 1 player &amp; coach, and as a professional hockey goalie.</a:t>
            </a:r>
          </a:p>
          <a:p>
            <a:r>
              <a:rPr lang="en-US" b="1" dirty="0"/>
              <a:t>Extremely Valuable Subject Matter: </a:t>
            </a:r>
            <a:r>
              <a:rPr lang="en-US" dirty="0"/>
              <a:t>In hockey, goaltending is both extremely consequential to outcomes and very obscure--since it is objectively different than any other position. Capturing insights on this position is extremely valuable to any team.</a:t>
            </a:r>
            <a:endParaRPr lang="en-US" b="1" dirty="0"/>
          </a:p>
          <a:p>
            <a:endParaRPr lang="en-US" dirty="0"/>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Motivation &amp; Problem</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1691640"/>
            <a:ext cx="8324089" cy="4215384"/>
          </a:xfrm>
        </p:spPr>
        <p:txBody>
          <a:bodyPr/>
          <a:lstStyle/>
          <a:p>
            <a:r>
              <a:rPr lang="en-US" b="1" dirty="0"/>
              <a:t>NHL Teams Inconsistent Success in drafting goalies: </a:t>
            </a:r>
            <a:r>
              <a:rPr lang="en-US" dirty="0"/>
              <a:t>”The teams that have the best goaltenders almost always acquired them through the draft but finding that player is one of the most difficult tasks general managers face.”-</a:t>
            </a:r>
            <a:r>
              <a:rPr lang="en-US" b="1" dirty="0"/>
              <a:t>Josh Beneteau, SPORTSNET</a:t>
            </a:r>
          </a:p>
          <a:p>
            <a:r>
              <a:rPr lang="en-US" b="1" dirty="0"/>
              <a:t>My Theory: </a:t>
            </a:r>
            <a:r>
              <a:rPr lang="en-US" dirty="0"/>
              <a:t>The difficulty NHL teams have drafting goalies that will actually be assets to their organization is a result of ineffective goalie scouting processes.</a:t>
            </a:r>
          </a:p>
          <a:p>
            <a:r>
              <a:rPr lang="en-US" b="1" dirty="0"/>
              <a:t>How I Will Prove It: </a:t>
            </a:r>
            <a:r>
              <a:rPr lang="en-US" dirty="0"/>
              <a:t>The aim of this project is to use Natural Language Processing to illuminate certain flaws in the NHL’s current scouting process for goalies.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Method/approach</a:t>
            </a:r>
            <a:endParaRPr lang="en-ZA" dirty="0"/>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flipH="1">
            <a:off x="14219852" y="3219060"/>
            <a:ext cx="998375" cy="2541977"/>
          </a:xfrm>
        </p:spPr>
        <p:txBody>
          <a:bodyPr/>
          <a:lstStyle/>
          <a:p>
            <a:endParaRPr lang="en-US"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
        <p:nvSpPr>
          <p:cNvPr id="6" name="Rectangle 1">
            <a:extLst>
              <a:ext uri="{FF2B5EF4-FFF2-40B4-BE49-F238E27FC236}">
                <a16:creationId xmlns:a16="http://schemas.microsoft.com/office/drawing/2014/main" id="{59F7D600-A762-9FAD-442D-0AFC914675F4}"/>
              </a:ext>
            </a:extLst>
          </p:cNvPr>
          <p:cNvSpPr>
            <a:spLocks noGrp="1" noChangeArrowheads="1"/>
          </p:cNvSpPr>
          <p:nvPr>
            <p:ph sz="quarter" idx="13"/>
          </p:nvPr>
        </p:nvSpPr>
        <p:spPr bwMode="auto">
          <a:xfrm flipH="1">
            <a:off x="12192000" y="3786352"/>
            <a:ext cx="11134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100" dirty="0"/>
          </a:p>
        </p:txBody>
      </p:sp>
      <p:sp>
        <p:nvSpPr>
          <p:cNvPr id="14" name="TextBox 13">
            <a:extLst>
              <a:ext uri="{FF2B5EF4-FFF2-40B4-BE49-F238E27FC236}">
                <a16:creationId xmlns:a16="http://schemas.microsoft.com/office/drawing/2014/main" id="{DA21A2E2-A401-08A8-340A-B5FAF21E5B14}"/>
              </a:ext>
            </a:extLst>
          </p:cNvPr>
          <p:cNvSpPr txBox="1"/>
          <p:nvPr/>
        </p:nvSpPr>
        <p:spPr>
          <a:xfrm>
            <a:off x="911352" y="1754155"/>
            <a:ext cx="10639946" cy="4801314"/>
          </a:xfrm>
          <a:prstGeom prst="rect">
            <a:avLst/>
          </a:prstGeom>
          <a:noFill/>
        </p:spPr>
        <p:txBody>
          <a:bodyPr wrap="square" rtlCol="0">
            <a:spAutoFit/>
          </a:bodyPr>
          <a:lstStyle/>
          <a:p>
            <a:r>
              <a:rPr lang="en-US" sz="1600" b="1" dirty="0"/>
              <a:t>1. Data Collection &amp; Labeling</a:t>
            </a:r>
          </a:p>
          <a:p>
            <a:r>
              <a:rPr lang="en-US" sz="1600" dirty="0"/>
              <a:t>• Collected scouting reports for all NHL goalies drafted (2010–2020) from TheHockeyWriters.com</a:t>
            </a:r>
          </a:p>
          <a:p>
            <a:r>
              <a:rPr lang="en-US" sz="1600" dirty="0"/>
              <a:t>• Assigned success labels based on career NHL games played:</a:t>
            </a:r>
          </a:p>
          <a:p>
            <a:r>
              <a:rPr lang="en-US" sz="1600" dirty="0"/>
              <a:t> – Elite, Successful, Average, or Unsuccessful</a:t>
            </a:r>
          </a:p>
          <a:p>
            <a:endParaRPr lang="en-US" sz="1600" dirty="0"/>
          </a:p>
          <a:p>
            <a:r>
              <a:rPr lang="en-US" sz="1600" b="1" dirty="0"/>
              <a:t>2. Text Processing (NLP)</a:t>
            </a:r>
          </a:p>
          <a:p>
            <a:r>
              <a:rPr lang="en-US" sz="1600" dirty="0"/>
              <a:t>• Cleaned reports: removed punctuation, numbers, and </a:t>
            </a:r>
            <a:r>
              <a:rPr lang="en-US" sz="1600" dirty="0" err="1"/>
              <a:t>stopwords</a:t>
            </a:r>
            <a:r>
              <a:rPr lang="en-US" sz="1600" dirty="0"/>
              <a:t> (including hockey terms)</a:t>
            </a:r>
          </a:p>
          <a:p>
            <a:r>
              <a:rPr lang="en-US" sz="1600" dirty="0"/>
              <a:t>• Converted text to numerical features using TF-IDF vectorization</a:t>
            </a:r>
          </a:p>
          <a:p>
            <a:endParaRPr lang="en-US" sz="1600" dirty="0"/>
          </a:p>
          <a:p>
            <a:r>
              <a:rPr lang="en-US" sz="1600" b="1" dirty="0"/>
              <a:t>3. Model Training</a:t>
            </a:r>
          </a:p>
          <a:p>
            <a:r>
              <a:rPr lang="en-US" sz="1600" dirty="0"/>
              <a:t>• Trained a Logistic Regression model on scouting report text</a:t>
            </a:r>
          </a:p>
          <a:p>
            <a:r>
              <a:rPr lang="en-US" sz="1600" dirty="0"/>
              <a:t>• Used a 70/30 train-test split</a:t>
            </a:r>
          </a:p>
          <a:p>
            <a:r>
              <a:rPr lang="en-US" sz="1600" dirty="0"/>
              <a:t>• Evaluated with: Accuracy, Precision, Recall, F1-score</a:t>
            </a:r>
          </a:p>
          <a:p>
            <a:endParaRPr lang="en-US" sz="1600" dirty="0"/>
          </a:p>
          <a:p>
            <a:r>
              <a:rPr lang="en-US" sz="1600" b="1" dirty="0"/>
              <a:t>4. Clustering &amp; Embeddings</a:t>
            </a:r>
          </a:p>
          <a:p>
            <a:r>
              <a:rPr lang="en-US" sz="1600" dirty="0"/>
              <a:t>• Used sentence embeddings to measure report similarity</a:t>
            </a:r>
          </a:p>
          <a:p>
            <a:r>
              <a:rPr lang="en-US" sz="1600" dirty="0"/>
              <a:t>• Applied K-Means clustering to group reports into 3 clusters</a:t>
            </a:r>
          </a:p>
          <a:p>
            <a:r>
              <a:rPr lang="en-US" sz="1600" dirty="0"/>
              <a:t>• Analyzed cluster composition by success label</a:t>
            </a:r>
          </a:p>
          <a:p>
            <a:endParaRPr lang="en-US" dirty="0"/>
          </a:p>
        </p:txBody>
      </p:sp>
    </p:spTree>
    <p:extLst>
      <p:ext uri="{BB962C8B-B14F-4D97-AF65-F5344CB8AC3E}">
        <p14:creationId xmlns:p14="http://schemas.microsoft.com/office/powerpoint/2010/main" val="1041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Implementation/ and Dataset</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flipH="1">
            <a:off x="-347472" y="2073275"/>
            <a:ext cx="82296" cy="285877"/>
          </a:xfrm>
        </p:spPr>
        <p:txBody>
          <a:bodyPr>
            <a:normAutofit fontScale="70000" lnSpcReduction="20000"/>
          </a:bodyPr>
          <a:lstStyle/>
          <a:p>
            <a:pPr marL="0" indent="0">
              <a:buNone/>
            </a:pPr>
            <a:endParaRPr lang="en-US" dirty="0"/>
          </a:p>
        </p:txBody>
      </p:sp>
      <p:pic>
        <p:nvPicPr>
          <p:cNvPr id="5" name="Content Placeholder 4">
            <a:extLst>
              <a:ext uri="{FF2B5EF4-FFF2-40B4-BE49-F238E27FC236}">
                <a16:creationId xmlns:a16="http://schemas.microsoft.com/office/drawing/2014/main" id="{B6EEB493-AA59-D081-82A2-F017FE0F2998}"/>
              </a:ext>
            </a:extLst>
          </p:cNvPr>
          <p:cNvPicPr>
            <a:picLocks noGrp="1" noChangeAspect="1"/>
          </p:cNvPicPr>
          <p:nvPr>
            <p:ph sz="quarter" idx="14"/>
          </p:nvPr>
        </p:nvPicPr>
        <p:blipFill>
          <a:blip r:embed="rId2"/>
          <a:stretch>
            <a:fillRect/>
          </a:stretch>
        </p:blipFill>
        <p:spPr>
          <a:xfrm>
            <a:off x="6261291" y="1553155"/>
            <a:ext cx="5367528" cy="2257825"/>
          </a:xfrm>
        </p:spPr>
      </p:pic>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pic>
        <p:nvPicPr>
          <p:cNvPr id="7" name="Picture 6">
            <a:extLst>
              <a:ext uri="{FF2B5EF4-FFF2-40B4-BE49-F238E27FC236}">
                <a16:creationId xmlns:a16="http://schemas.microsoft.com/office/drawing/2014/main" id="{E47B023D-7C22-44BD-5E1D-862DC8BD0CDB}"/>
              </a:ext>
            </a:extLst>
          </p:cNvPr>
          <p:cNvPicPr>
            <a:picLocks noChangeAspect="1"/>
          </p:cNvPicPr>
          <p:nvPr/>
        </p:nvPicPr>
        <p:blipFill>
          <a:blip r:embed="rId3"/>
          <a:stretch>
            <a:fillRect/>
          </a:stretch>
        </p:blipFill>
        <p:spPr>
          <a:xfrm>
            <a:off x="6278880" y="4233488"/>
            <a:ext cx="5367528" cy="2240632"/>
          </a:xfrm>
          <a:prstGeom prst="rect">
            <a:avLst/>
          </a:prstGeom>
        </p:spPr>
      </p:pic>
      <p:sp>
        <p:nvSpPr>
          <p:cNvPr id="13" name="TextBox 12">
            <a:extLst>
              <a:ext uri="{FF2B5EF4-FFF2-40B4-BE49-F238E27FC236}">
                <a16:creationId xmlns:a16="http://schemas.microsoft.com/office/drawing/2014/main" id="{FD48DFFA-D0A2-1B08-2F6C-6EC5595C1921}"/>
              </a:ext>
            </a:extLst>
          </p:cNvPr>
          <p:cNvSpPr txBox="1"/>
          <p:nvPr/>
        </p:nvSpPr>
        <p:spPr>
          <a:xfrm>
            <a:off x="240792" y="1553155"/>
            <a:ext cx="6020499" cy="4616648"/>
          </a:xfrm>
          <a:prstGeom prst="rect">
            <a:avLst/>
          </a:prstGeom>
          <a:noFill/>
        </p:spPr>
        <p:txBody>
          <a:bodyPr wrap="square" rtlCol="0">
            <a:spAutoFit/>
          </a:bodyPr>
          <a:lstStyle/>
          <a:p>
            <a:r>
              <a:rPr lang="en-US" sz="1200" b="1" dirty="0"/>
              <a:t>Dataset</a:t>
            </a:r>
          </a:p>
          <a:p>
            <a:r>
              <a:rPr lang="en-US" sz="1200" b="1" dirty="0"/>
              <a:t>• </a:t>
            </a:r>
            <a:r>
              <a:rPr lang="en-US" sz="1200" dirty="0"/>
              <a:t>Pre-draft scouting reports for NHL goalie prospects from 2012-2020</a:t>
            </a:r>
          </a:p>
          <a:p>
            <a:r>
              <a:rPr lang="en-US" sz="1200" dirty="0"/>
              <a:t>• Includes metadata: Draft Year and NHL Games Played, Career Save%</a:t>
            </a:r>
          </a:p>
          <a:p>
            <a:r>
              <a:rPr lang="en-US" sz="1200" dirty="0"/>
              <a:t>• Source: The Hockey Writers – quotes from NHL scouts for consistency</a:t>
            </a:r>
          </a:p>
          <a:p>
            <a:endParaRPr lang="en-US" sz="1200" b="1" dirty="0"/>
          </a:p>
          <a:p>
            <a:r>
              <a:rPr lang="en-US" sz="1200" b="1" dirty="0"/>
              <a:t>Data Processing</a:t>
            </a:r>
          </a:p>
          <a:p>
            <a:r>
              <a:rPr lang="en-US" sz="1200" b="1" dirty="0"/>
              <a:t>• </a:t>
            </a:r>
            <a:r>
              <a:rPr lang="en-US" sz="1200" dirty="0"/>
              <a:t>Cleaned text: removed hockey jargon and filler words that weren’t meaningful</a:t>
            </a:r>
          </a:p>
          <a:p>
            <a:r>
              <a:rPr lang="en-US" sz="1200" dirty="0"/>
              <a:t>• Labeled goalies into 4 success categories based on career outcomes:</a:t>
            </a:r>
          </a:p>
          <a:p>
            <a:r>
              <a:rPr lang="en-US" sz="1200" dirty="0"/>
              <a:t> – Elite (500+ games)</a:t>
            </a:r>
          </a:p>
          <a:p>
            <a:r>
              <a:rPr lang="en-US" sz="1200" dirty="0"/>
              <a:t> – Successful</a:t>
            </a:r>
          </a:p>
          <a:p>
            <a:r>
              <a:rPr lang="en-US" sz="1200" dirty="0"/>
              <a:t> – Average</a:t>
            </a:r>
          </a:p>
          <a:p>
            <a:r>
              <a:rPr lang="en-US" sz="1200" dirty="0"/>
              <a:t> – Unsuccessful (≤ 20 games)</a:t>
            </a:r>
          </a:p>
          <a:p>
            <a:endParaRPr lang="en-US" sz="1200" dirty="0"/>
          </a:p>
          <a:p>
            <a:r>
              <a:rPr lang="en-US" sz="1200" b="1" dirty="0"/>
              <a:t>Analysis Pipeline</a:t>
            </a:r>
          </a:p>
          <a:p>
            <a:r>
              <a:rPr lang="en-US" sz="1200" dirty="0"/>
              <a:t>• Used TF-IDF vectorization to extract numerical text features</a:t>
            </a:r>
          </a:p>
          <a:p>
            <a:r>
              <a:rPr lang="en-US" sz="1200" dirty="0"/>
              <a:t>• Generated sentence embeddings (</a:t>
            </a:r>
            <a:r>
              <a:rPr lang="en-US" sz="1200" dirty="0" err="1"/>
              <a:t>SentenceTransformer</a:t>
            </a:r>
            <a:r>
              <a:rPr lang="en-US" sz="1200" dirty="0"/>
              <a:t>) for semantic similarity</a:t>
            </a:r>
          </a:p>
          <a:p>
            <a:r>
              <a:rPr lang="en-US" sz="1200" dirty="0"/>
              <a:t>• Applied K-Means clustering to group similar scouting language</a:t>
            </a:r>
          </a:p>
          <a:p>
            <a:r>
              <a:rPr lang="en-US" sz="1200" dirty="0"/>
              <a:t>• Trained classification models to predict goalie success from text</a:t>
            </a:r>
          </a:p>
          <a:p>
            <a:r>
              <a:rPr lang="en-US" sz="1200" dirty="0"/>
              <a:t>• Analyzed common terms by success category and visualized trends over time</a:t>
            </a:r>
          </a:p>
          <a:p>
            <a:endParaRPr lang="en-US" sz="1200" b="1" dirty="0"/>
          </a:p>
          <a:p>
            <a:r>
              <a:rPr lang="en-US" sz="1200" b="1" dirty="0"/>
              <a:t>Purpose</a:t>
            </a:r>
          </a:p>
          <a:p>
            <a:r>
              <a:rPr lang="en-US" sz="1200" dirty="0"/>
              <a:t>• To test whether scouting language meaningfully predicts goalie success</a:t>
            </a:r>
          </a:p>
          <a:p>
            <a:r>
              <a:rPr lang="en-US" sz="1200" dirty="0"/>
              <a:t>• Explore how pre-draft evaluations align with actual career outcomes</a:t>
            </a:r>
          </a:p>
          <a:p>
            <a:endParaRPr lang="en-US" dirty="0"/>
          </a:p>
        </p:txBody>
      </p:sp>
    </p:spTree>
    <p:extLst>
      <p:ext uri="{BB962C8B-B14F-4D97-AF65-F5344CB8AC3E}">
        <p14:creationId xmlns:p14="http://schemas.microsoft.com/office/powerpoint/2010/main" val="8122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Results</a:t>
            </a:r>
            <a:br>
              <a:rPr lang="en-US" dirty="0"/>
            </a:b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580256" y="1386840"/>
            <a:ext cx="3336424" cy="4541838"/>
          </a:xfrm>
        </p:spPr>
        <p:txBody>
          <a:bodyPr>
            <a:normAutofit fontScale="47500" lnSpcReduction="20000"/>
          </a:bodyPr>
          <a:lstStyle/>
          <a:p>
            <a:r>
              <a:rPr lang="en-US" b="1" dirty="0"/>
              <a:t>Success Category Distribution</a:t>
            </a:r>
            <a:endParaRPr lang="en-US" dirty="0"/>
          </a:p>
          <a:p>
            <a:r>
              <a:rPr lang="en-US" b="1" dirty="0"/>
              <a:t>Unsuccessful</a:t>
            </a:r>
            <a:r>
              <a:rPr lang="en-US" dirty="0"/>
              <a:t>: 25</a:t>
            </a:r>
          </a:p>
          <a:p>
            <a:r>
              <a:rPr lang="en-US" b="1" dirty="0"/>
              <a:t>Successful</a:t>
            </a:r>
            <a:r>
              <a:rPr lang="en-US" dirty="0"/>
              <a:t>: 23</a:t>
            </a:r>
          </a:p>
          <a:p>
            <a:r>
              <a:rPr lang="en-US" b="1" dirty="0"/>
              <a:t>Average</a:t>
            </a:r>
            <a:r>
              <a:rPr lang="en-US" dirty="0"/>
              <a:t>: 8</a:t>
            </a:r>
          </a:p>
          <a:p>
            <a:r>
              <a:rPr lang="en-US" b="1" dirty="0"/>
              <a:t>Elite</a:t>
            </a:r>
            <a:r>
              <a:rPr lang="en-US" dirty="0"/>
              <a:t>: 2</a:t>
            </a:r>
          </a:p>
          <a:p>
            <a:r>
              <a:rPr lang="en-US" b="1" dirty="0"/>
              <a:t>Classification Performance</a:t>
            </a:r>
            <a:endParaRPr lang="en-US" dirty="0"/>
          </a:p>
          <a:p>
            <a:r>
              <a:rPr lang="en-US" b="1" dirty="0"/>
              <a:t>Accuracy</a:t>
            </a:r>
            <a:r>
              <a:rPr lang="en-US" dirty="0"/>
              <a:t>: 39%</a:t>
            </a:r>
          </a:p>
          <a:p>
            <a:r>
              <a:rPr lang="en-US" b="1" dirty="0"/>
              <a:t>F1-score (Successful)</a:t>
            </a:r>
            <a:r>
              <a:rPr lang="en-US" dirty="0"/>
              <a:t>: 0.27</a:t>
            </a:r>
          </a:p>
          <a:p>
            <a:r>
              <a:rPr lang="en-US" b="1" dirty="0"/>
              <a:t>F1-score (Unsuccessful)</a:t>
            </a:r>
            <a:r>
              <a:rPr lang="en-US" dirty="0"/>
              <a:t>: 0.48</a:t>
            </a:r>
          </a:p>
          <a:p>
            <a:r>
              <a:rPr lang="en-US" b="1" dirty="0"/>
              <a:t>Top Words by Category</a:t>
            </a:r>
            <a:endParaRPr lang="en-US" dirty="0"/>
          </a:p>
          <a:p>
            <a:r>
              <a:rPr lang="en-US" b="1" dirty="0"/>
              <a:t>Elite</a:t>
            </a:r>
            <a:r>
              <a:rPr lang="en-US" dirty="0"/>
              <a:t>: calm, strong, size</a:t>
            </a:r>
          </a:p>
          <a:p>
            <a:r>
              <a:rPr lang="en-US" b="1" dirty="0"/>
              <a:t>Successful</a:t>
            </a:r>
            <a:r>
              <a:rPr lang="en-US" dirty="0"/>
              <a:t>: quick, </a:t>
            </a:r>
            <a:r>
              <a:rPr lang="en-US" dirty="0" err="1"/>
              <a:t>nhl</a:t>
            </a:r>
            <a:r>
              <a:rPr lang="en-US" dirty="0"/>
              <a:t>, prospect</a:t>
            </a:r>
          </a:p>
          <a:p>
            <a:r>
              <a:rPr lang="en-US" b="1" dirty="0"/>
              <a:t>Unsuccessful</a:t>
            </a:r>
            <a:r>
              <a:rPr lang="en-US" dirty="0"/>
              <a:t>: control, glove, quickness</a:t>
            </a:r>
          </a:p>
          <a:p>
            <a:r>
              <a:rPr lang="en-US" b="1" dirty="0"/>
              <a:t>Cluster Breakdown</a:t>
            </a:r>
            <a:endParaRPr lang="en-US" dirty="0"/>
          </a:p>
          <a:p>
            <a:r>
              <a:rPr lang="en-US" b="1" dirty="0"/>
              <a:t>Cluster 1</a:t>
            </a:r>
            <a:r>
              <a:rPr lang="en-US" dirty="0"/>
              <a:t>: Most Successful players (23), also 28 Unsuccessful</a:t>
            </a:r>
          </a:p>
          <a:p>
            <a:r>
              <a:rPr lang="en-US" b="1" dirty="0"/>
              <a:t>Cluster 0 &amp; 2</a:t>
            </a:r>
            <a:r>
              <a:rPr lang="en-US" dirty="0"/>
              <a:t>: Small, mixed clusters with few Successful</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6</a:t>
            </a:fld>
            <a:endParaRPr lang="en-US" dirty="0"/>
          </a:p>
        </p:txBody>
      </p:sp>
      <p:pic>
        <p:nvPicPr>
          <p:cNvPr id="7" name="Picture 6">
            <a:extLst>
              <a:ext uri="{FF2B5EF4-FFF2-40B4-BE49-F238E27FC236}">
                <a16:creationId xmlns:a16="http://schemas.microsoft.com/office/drawing/2014/main" id="{EC8EEF45-E2A7-4F35-5DC1-9E0E2ED4E3FA}"/>
              </a:ext>
            </a:extLst>
          </p:cNvPr>
          <p:cNvPicPr>
            <a:picLocks noChangeAspect="1"/>
          </p:cNvPicPr>
          <p:nvPr/>
        </p:nvPicPr>
        <p:blipFill>
          <a:blip r:embed="rId2"/>
          <a:stretch>
            <a:fillRect/>
          </a:stretch>
        </p:blipFill>
        <p:spPr>
          <a:xfrm>
            <a:off x="4525963" y="2026920"/>
            <a:ext cx="7085781" cy="3886198"/>
          </a:xfrm>
          <a:prstGeom prst="rect">
            <a:avLst/>
          </a:prstGeom>
        </p:spPr>
      </p:pic>
    </p:spTree>
    <p:extLst>
      <p:ext uri="{BB962C8B-B14F-4D97-AF65-F5344CB8AC3E}">
        <p14:creationId xmlns:p14="http://schemas.microsoft.com/office/powerpoint/2010/main" val="311926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Results continued-WHAT IT MEANS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1847089"/>
            <a:ext cx="10765536" cy="4279392"/>
          </a:xfrm>
        </p:spPr>
        <p:txBody>
          <a:bodyPr>
            <a:noAutofit/>
          </a:bodyPr>
          <a:lstStyle/>
          <a:p>
            <a:r>
              <a:rPr lang="en-US" sz="1400" b="1" dirty="0"/>
              <a:t>Theory: </a:t>
            </a:r>
            <a:r>
              <a:rPr lang="en-US" sz="1400" dirty="0"/>
              <a:t>My theory is based on the idea that scouting reports </a:t>
            </a:r>
            <a:r>
              <a:rPr lang="en-US" sz="1400" b="1" dirty="0"/>
              <a:t>should</a:t>
            </a:r>
            <a:r>
              <a:rPr lang="en-US" sz="1400" dirty="0"/>
              <a:t> be predictive of NHL success, there </a:t>
            </a:r>
            <a:r>
              <a:rPr lang="en-US" sz="1400" b="1" dirty="0"/>
              <a:t>should</a:t>
            </a:r>
            <a:r>
              <a:rPr lang="en-US" sz="1400" dirty="0"/>
              <a:t> be qualities captured in these reports that at least somewhat differentiate goalies that make it to the NHL and goalies that don’t.</a:t>
            </a:r>
          </a:p>
          <a:p>
            <a:r>
              <a:rPr lang="en-US" sz="1400" b="1" dirty="0"/>
              <a:t>Results Meaning:</a:t>
            </a:r>
            <a:r>
              <a:rPr lang="en-US" sz="1400" dirty="0"/>
              <a:t>These results suggest that NHL pre-draft scouting reports do not reliably capture qualities that predict goaltender success. Despite using natural language processing and classification techniques, the model achieved only 39% accuracy and low F1-scores, indicating poor predictive power. Moreover, the most common descriptors—such as </a:t>
            </a:r>
            <a:r>
              <a:rPr lang="en-US" sz="1400" b="1" dirty="0"/>
              <a:t>"quick," "big," "strong," and "calm"—appear across all success categories, including both successful and unsuccessful goalies.</a:t>
            </a:r>
            <a:r>
              <a:rPr lang="en-US" sz="1400" dirty="0"/>
              <a:t> The clustering analysis further supports this, </a:t>
            </a:r>
            <a:r>
              <a:rPr lang="en-US" sz="1400" b="1" dirty="0"/>
              <a:t>as each cluster contained a mix of both outcomes, with no group clearly distinguishing future NHL success. </a:t>
            </a:r>
            <a:r>
              <a:rPr lang="en-US" sz="1400" dirty="0"/>
              <a:t>This implies that the language used in these reports lacks the specificity or consistency needed to identify which prospects will become successful professionals.</a:t>
            </a:r>
          </a:p>
          <a:p>
            <a:r>
              <a:rPr lang="en-US" sz="1400" b="1" dirty="0"/>
              <a:t>Major Insight Gained: </a:t>
            </a:r>
            <a:r>
              <a:rPr lang="en-US" sz="1400" dirty="0"/>
              <a:t>I am making an expert assumption that there ARE discernable qualities between goalies that will be successful in the NHL and goalies that wont. </a:t>
            </a:r>
            <a:r>
              <a:rPr lang="en-US" sz="1400" b="1" dirty="0"/>
              <a:t>What this model tells us is that the current process used to evaluate goalies does not capture these qualities.</a:t>
            </a:r>
          </a:p>
          <a:p>
            <a:r>
              <a:rPr lang="en-US" sz="1400" b="1" dirty="0"/>
              <a:t>Expert Observation: </a:t>
            </a:r>
            <a:r>
              <a:rPr lang="en-US" sz="1400" dirty="0"/>
              <a:t>In my expert opinion, </a:t>
            </a:r>
            <a:r>
              <a:rPr lang="en-US" sz="1400" b="1" dirty="0"/>
              <a:t>patience</a:t>
            </a:r>
            <a:r>
              <a:rPr lang="en-US" sz="1400" dirty="0"/>
              <a:t> is an extremely important discerning quality for NHL success, that word appears only once in these scouting reports—further illuminating the issue of current scouting processes.</a:t>
            </a:r>
          </a:p>
          <a:p>
            <a:r>
              <a:rPr lang="en-US" sz="1400" b="1" dirty="0"/>
              <a:t>Recurring Language: </a:t>
            </a:r>
            <a:r>
              <a:rPr lang="en-US" sz="1400" dirty="0"/>
              <a:t>Athleticism, size, and quickness are essentially meaningless qualities to capture. To be drafted to any professional sports league, you need to possess those qualities. My model provides strong evidence that the process for evaluating goalies needs to be rethought. </a:t>
            </a:r>
          </a:p>
          <a:p>
            <a:endParaRPr lang="en-US" sz="1400" dirty="0"/>
          </a:p>
        </p:txBody>
      </p:sp>
      <p:sp>
        <p:nvSpPr>
          <p:cNvPr id="13" name="Content Placeholder 12">
            <a:extLst>
              <a:ext uri="{FF2B5EF4-FFF2-40B4-BE49-F238E27FC236}">
                <a16:creationId xmlns:a16="http://schemas.microsoft.com/office/drawing/2014/main" id="{A36326E3-7418-ADEF-0CFC-09C0C60DE169}"/>
              </a:ext>
            </a:extLst>
          </p:cNvPr>
          <p:cNvSpPr>
            <a:spLocks noGrp="1"/>
          </p:cNvSpPr>
          <p:nvPr>
            <p:ph sz="quarter" idx="13"/>
          </p:nvPr>
        </p:nvSpPr>
        <p:spPr>
          <a:xfrm>
            <a:off x="13295376" y="2058670"/>
            <a:ext cx="219456" cy="3687763"/>
          </a:xfrm>
        </p:spPr>
        <p:txBody>
          <a:bodyPr/>
          <a:lstStyle/>
          <a:p>
            <a:endParaRPr lang="en-US" dirty="0"/>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5DD-6B55-DF45-4C6B-6B767B71B1F8}"/>
              </a:ext>
            </a:extLst>
          </p:cNvPr>
          <p:cNvSpPr>
            <a:spLocks noGrp="1"/>
          </p:cNvSpPr>
          <p:nvPr>
            <p:ph type="title"/>
          </p:nvPr>
        </p:nvSpPr>
        <p:spPr>
          <a:xfrm>
            <a:off x="893064" y="72518"/>
            <a:ext cx="10405174" cy="1326514"/>
          </a:xfrm>
        </p:spPr>
        <p:txBody>
          <a:bodyPr/>
          <a:lstStyle/>
          <a:p>
            <a:r>
              <a:rPr lang="en-US" dirty="0"/>
              <a:t>Challenges &amp; limitations</a:t>
            </a:r>
            <a:endParaRPr lang="en-ZA" dirty="0"/>
          </a:p>
        </p:txBody>
      </p:sp>
      <p:sp>
        <p:nvSpPr>
          <p:cNvPr id="3" name="Slide Number Placeholder 2">
            <a:extLst>
              <a:ext uri="{FF2B5EF4-FFF2-40B4-BE49-F238E27FC236}">
                <a16:creationId xmlns:a16="http://schemas.microsoft.com/office/drawing/2014/main" id="{C849FABB-E5A7-5275-61DB-17B427E9CED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
        <p:nvSpPr>
          <p:cNvPr id="6" name="Content Placeholder 5">
            <a:extLst>
              <a:ext uri="{FF2B5EF4-FFF2-40B4-BE49-F238E27FC236}">
                <a16:creationId xmlns:a16="http://schemas.microsoft.com/office/drawing/2014/main" id="{16767D57-AB59-C803-E74E-B4D641FBD794}"/>
              </a:ext>
            </a:extLst>
          </p:cNvPr>
          <p:cNvSpPr>
            <a:spLocks noGrp="1"/>
          </p:cNvSpPr>
          <p:nvPr>
            <p:ph sz="quarter" idx="14"/>
          </p:nvPr>
        </p:nvSpPr>
        <p:spPr/>
        <p:txBody>
          <a:bodyPr/>
          <a:lstStyle/>
          <a:p>
            <a:r>
              <a:rPr lang="en-US" b="1" dirty="0"/>
              <a:t>Only publicly accessible data: </a:t>
            </a:r>
            <a:r>
              <a:rPr lang="en-US" dirty="0"/>
              <a:t>My theory makes the inference that the scouting reports obtained resemble the scouting reports that actual teams are using but it is impossible to be sure of that inference without access to those reports.</a:t>
            </a:r>
          </a:p>
          <a:p>
            <a:r>
              <a:rPr lang="en-US" dirty="0"/>
              <a:t>The data set does not capture every single goalie drafted during this time frame, some goalies drafted did not have draft profiles with the website I used for this project and thus were not in my dataset</a:t>
            </a:r>
          </a:p>
          <a:p>
            <a:r>
              <a:rPr lang="en-US" dirty="0"/>
              <a:t>The work to prove my point further hasn’t been done yet but I believe I could accomplish a more accurate evaluation tool while working for an NHL team.</a:t>
            </a:r>
          </a:p>
          <a:p>
            <a:endParaRPr lang="en-US" dirty="0"/>
          </a:p>
        </p:txBody>
      </p:sp>
    </p:spTree>
    <p:extLst>
      <p:ext uri="{BB962C8B-B14F-4D97-AF65-F5344CB8AC3E}">
        <p14:creationId xmlns:p14="http://schemas.microsoft.com/office/powerpoint/2010/main" val="29810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Future work</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899160" y="2087880"/>
            <a:ext cx="10210800" cy="3389376"/>
          </a:xfrm>
        </p:spPr>
        <p:txBody>
          <a:bodyPr/>
          <a:lstStyle/>
          <a:p>
            <a:r>
              <a:rPr lang="en-US" dirty="0"/>
              <a:t>-I believe this would be a great project to show to NHL GM’s and Analytical Departments to start a conversation on how the process of goalie scouting can be improved and rethought</a:t>
            </a:r>
          </a:p>
          <a:p>
            <a:r>
              <a:rPr lang="en-US" dirty="0"/>
              <a:t>-From my own expertise on goaltending I can provide numerous ideas on how scouting can be improved</a:t>
            </a:r>
          </a:p>
          <a:p>
            <a:r>
              <a:rPr lang="en-US" dirty="0"/>
              <a:t>-Useful context would also be the same study done with different positions and different sports that are better understood</a:t>
            </a:r>
          </a:p>
          <a:p>
            <a:endParaRPr lang="en-US" dirty="0"/>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9</a:t>
            </a:fld>
            <a:endParaRPr lang="en-US" dirty="0"/>
          </a:p>
        </p:txBody>
      </p:sp>
      <p:sp>
        <p:nvSpPr>
          <p:cNvPr id="6" name="Picture Placeholder 5">
            <a:extLst>
              <a:ext uri="{FF2B5EF4-FFF2-40B4-BE49-F238E27FC236}">
                <a16:creationId xmlns:a16="http://schemas.microsoft.com/office/drawing/2014/main" id="{6BF0B7FB-4448-1EA1-CE03-FAD878C8143B}"/>
              </a:ext>
            </a:extLst>
          </p:cNvPr>
          <p:cNvSpPr>
            <a:spLocks noGrp="1"/>
          </p:cNvSpPr>
          <p:nvPr>
            <p:ph type="pic" sz="quarter" idx="10"/>
          </p:nvPr>
        </p:nvSpPr>
        <p:spPr>
          <a:xfrm>
            <a:off x="2179320" y="6517962"/>
            <a:ext cx="10027919" cy="45719"/>
          </a:xfrm>
        </p:spPr>
        <p:txBody>
          <a:bodyPr>
            <a:normAutofit fontScale="25000" lnSpcReduction="20000"/>
          </a:bodyPr>
          <a:lstStyle/>
          <a:p>
            <a:endParaRPr lang="en-US"/>
          </a:p>
        </p:txBody>
      </p:sp>
    </p:spTree>
    <p:extLst>
      <p:ext uri="{BB962C8B-B14F-4D97-AF65-F5344CB8AC3E}">
        <p14:creationId xmlns:p14="http://schemas.microsoft.com/office/powerpoint/2010/main" val="381394816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{8DF1D236-2E75-4FC5-AEA3-064F338558DB}tf16411248_win32</Template>
  <TotalTime>4738</TotalTime>
  <Words>1157</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 Light</vt:lpstr>
      <vt:lpstr>Calibri</vt:lpstr>
      <vt:lpstr>Posterama</vt:lpstr>
      <vt:lpstr>Custom</vt:lpstr>
      <vt:lpstr>Rethinking NHL Goalie Scouting: An AI-Driven Analysis Challenging Conventional practices</vt:lpstr>
      <vt:lpstr>Personal Background &amp; Reason for Project</vt:lpstr>
      <vt:lpstr>Motivation &amp; Problem</vt:lpstr>
      <vt:lpstr>Method/approach</vt:lpstr>
      <vt:lpstr>Implementation/ and Dataset</vt:lpstr>
      <vt:lpstr>Results </vt:lpstr>
      <vt:lpstr>Results continued-WHAT IT MEANS</vt:lpstr>
      <vt:lpstr>Challenges &amp; limitations</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Abbie Ives</dc:creator>
  <cp:lastModifiedBy>Abbie Ives</cp:lastModifiedBy>
  <cp:revision>1</cp:revision>
  <dcterms:created xsi:type="dcterms:W3CDTF">2025-06-10T19:28:41Z</dcterms:created>
  <dcterms:modified xsi:type="dcterms:W3CDTF">2025-06-14T02:27:32Z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