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3" r:id="rId4"/>
    <p:sldId id="285" r:id="rId5"/>
    <p:sldId id="264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60" r:id="rId16"/>
    <p:sldId id="279" r:id="rId17"/>
  </p:sldIdLst>
  <p:sldSz cx="9144000" cy="5143500" type="screen16x9"/>
  <p:notesSz cx="6858000" cy="9144000"/>
  <p:embeddedFontLst>
    <p:embeddedFont>
      <p:font typeface="Sitka Display" panose="02000505000000020004" pitchFamily="2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Dosis ExtraLight" panose="020B0604020202020204" charset="0"/>
      <p:regular r:id="rId27"/>
      <p:bold r:id="rId28"/>
    </p:embeddedFont>
    <p:embeddedFont>
      <p:font typeface="Dosis" panose="020B0604020202020204" charset="0"/>
      <p:regular r:id="rId29"/>
      <p:bold r:id="rId30"/>
    </p:embeddedFont>
    <p:embeddedFont>
      <p:font typeface="Titillium Web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35371B-54FA-497B-98F7-F366BD0BBBE6}">
  <a:tblStyle styleId="{0135371B-54FA-497B-98F7-F366BD0BB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797" autoAdjust="0"/>
  </p:normalViewPr>
  <p:slideViewPr>
    <p:cSldViewPr>
      <p:cViewPr>
        <p:scale>
          <a:sx n="112" d="100"/>
          <a:sy n="112" d="100"/>
        </p:scale>
        <p:origin x="-72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161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85800" y="514350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Shortest Job First Round Robin Burst Time based Time  Quantum Scheduling Algorithm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EXPERIMENTS AND RESULTS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62000" y="971550"/>
            <a:ext cx="69342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 </a:t>
            </a:r>
            <a:r>
              <a:rPr lang="en-US" dirty="0" smtClean="0">
                <a:latin typeface="Titillium Web" panose="020B0604020202020204" charset="0"/>
              </a:rPr>
              <a:t>Comparison </a:t>
            </a:r>
            <a:r>
              <a:rPr lang="en-US" dirty="0">
                <a:latin typeface="Titillium Web" panose="020B0604020202020204" charset="0"/>
              </a:rPr>
              <a:t>of the </a:t>
            </a:r>
            <a:r>
              <a:rPr lang="en-US" dirty="0" smtClean="0">
                <a:latin typeface="Titillium Web" panose="020B0604020202020204" charset="0"/>
              </a:rPr>
              <a:t>performance </a:t>
            </a:r>
            <a:r>
              <a:rPr lang="en-US" dirty="0">
                <a:latin typeface="Titillium Web" panose="020B0604020202020204" charset="0"/>
              </a:rPr>
              <a:t>measures of the proposed algorithm with RR, ADRR, </a:t>
            </a:r>
            <a:r>
              <a:rPr lang="en-US" dirty="0" smtClean="0">
                <a:latin typeface="Titillium Web" panose="020B0604020202020204" charset="0"/>
              </a:rPr>
              <a:t>IMRRSJF </a:t>
            </a:r>
            <a:r>
              <a:rPr lang="en-US" dirty="0">
                <a:latin typeface="Titillium Web" panose="020B0604020202020204" charset="0"/>
              </a:rPr>
              <a:t>and </a:t>
            </a:r>
            <a:r>
              <a:rPr lang="en-US" dirty="0" smtClean="0">
                <a:latin typeface="Titillium Web" panose="020B0604020202020204" charset="0"/>
              </a:rPr>
              <a:t>S</a:t>
            </a:r>
            <a:br>
              <a:rPr lang="en-US" dirty="0" smtClean="0">
                <a:latin typeface="Titillium Web" panose="020B0604020202020204" charset="0"/>
              </a:rPr>
            </a:br>
            <a:endParaRPr lang="en-US" dirty="0">
              <a:latin typeface="Titillium Web" panose="020B0604020202020204" charset="0"/>
            </a:endParaRPr>
          </a:p>
          <a:p>
            <a:pPr marL="127000" indent="0">
              <a:buNone/>
            </a:pPr>
            <a:r>
              <a:rPr lang="en-US" sz="1400" dirty="0">
                <a:latin typeface="Titillium Web" panose="020B0604020202020204" charset="0"/>
              </a:rPr>
              <a:t>Round Robin Algorithm</a:t>
            </a:r>
            <a:r>
              <a:rPr lang="en-US" sz="1400" dirty="0" smtClean="0">
                <a:latin typeface="Titillium Web" panose="020B0604020202020204" charset="0"/>
              </a:rPr>
              <a:t>:			ADRR</a:t>
            </a:r>
          </a:p>
          <a:p>
            <a:pPr marL="127000" indent="0">
              <a:buNone/>
            </a:pP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0750"/>
            <a:ext cx="34430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16" y="2269927"/>
            <a:ext cx="34911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2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EXPERIMENTS AND RESULTS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62000" y="971550"/>
            <a:ext cx="69342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/>
            </a:r>
            <a:br>
              <a:rPr lang="en-US" dirty="0">
                <a:latin typeface="Titillium Web" panose="020B0604020202020204" charset="0"/>
              </a:rPr>
            </a:br>
            <a:r>
              <a:rPr lang="en-US" dirty="0">
                <a:latin typeface="Titillium Web" panose="020B0604020202020204" charset="0"/>
              </a:rPr>
              <a:t>IMRRSJF: </a:t>
            </a:r>
            <a:r>
              <a:rPr lang="en-US" sz="1400" dirty="0" smtClean="0">
                <a:latin typeface="Titillium Web" panose="020B0604020202020204" charset="0"/>
              </a:rPr>
              <a:t>:			</a:t>
            </a:r>
            <a:r>
              <a:rPr lang="en-US" sz="1400" dirty="0">
                <a:latin typeface="Titillium Web" panose="020B0604020202020204" charset="0"/>
              </a:rPr>
              <a:t>	</a:t>
            </a:r>
            <a:r>
              <a:rPr lang="en-US" sz="1400" dirty="0" smtClean="0">
                <a:latin typeface="Titillium Web" panose="020B0604020202020204" charset="0"/>
              </a:rPr>
              <a:t>SJFRRBTT</a:t>
            </a:r>
            <a:r>
              <a:rPr lang="en-US" sz="1400" dirty="0">
                <a:latin typeface="Titillium Web" panose="020B0604020202020204" charset="0"/>
              </a:rPr>
              <a:t>:</a:t>
            </a: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5950"/>
            <a:ext cx="3733800" cy="236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85950"/>
            <a:ext cx="3190875" cy="83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99" y="2659132"/>
            <a:ext cx="3119437" cy="12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EXPERIMENTS AND RESULTS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00" y="1047750"/>
            <a:ext cx="50768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EXPERIMENTS AND RESULTS: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905;p21"/>
          <p:cNvSpPr txBox="1">
            <a:spLocks/>
          </p:cNvSpPr>
          <p:nvPr/>
        </p:nvSpPr>
        <p:spPr>
          <a:xfrm>
            <a:off x="838200" y="895350"/>
            <a:ext cx="246688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dirty="0">
                <a:latin typeface="Titillium Web" panose="020B0604020202020204" charset="0"/>
              </a:rPr>
              <a:t>Graphical Comparison of average waiting-time in various algorithms: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7459"/>
            <a:ext cx="3581400" cy="23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103100"/>
            <a:ext cx="3680275" cy="230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3905;p21"/>
          <p:cNvSpPr txBox="1">
            <a:spLocks/>
          </p:cNvSpPr>
          <p:nvPr/>
        </p:nvSpPr>
        <p:spPr>
          <a:xfrm>
            <a:off x="4814709" y="1047750"/>
            <a:ext cx="246688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dirty="0">
                <a:latin typeface="Titillium Web" panose="020B0604020202020204" charset="0"/>
              </a:rPr>
              <a:t>Graphical comparison of average turnaround time in various algorithm: </a:t>
            </a:r>
          </a:p>
        </p:txBody>
      </p:sp>
    </p:spTree>
    <p:extLst>
      <p:ext uri="{BB962C8B-B14F-4D97-AF65-F5344CB8AC3E}">
        <p14:creationId xmlns:p14="http://schemas.microsoft.com/office/powerpoint/2010/main" val="29403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EXPERIMENTS AND RESULTS: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05;p21"/>
          <p:cNvSpPr txBox="1">
            <a:spLocks/>
          </p:cNvSpPr>
          <p:nvPr/>
        </p:nvSpPr>
        <p:spPr>
          <a:xfrm>
            <a:off x="852996" y="1363410"/>
            <a:ext cx="246688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dirty="0">
                <a:latin typeface="Titillium Web" panose="020B0604020202020204" charset="0"/>
              </a:rPr>
              <a:t>Graphical comparison of the number of Context Switches Fig. 3. Number Of Context Switches Comparison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14550"/>
            <a:ext cx="4068745" cy="247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8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143000" y="285750"/>
            <a:ext cx="5181600" cy="3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Conclusion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Proposed Algorithm provides improved performance as is  </a:t>
            </a:r>
            <a:r>
              <a:rPr lang="en-US" sz="1800" dirty="0" smtClean="0"/>
              <a:t>evident </a:t>
            </a:r>
            <a:r>
              <a:rPr lang="en-US" sz="1800" dirty="0"/>
              <a:t>from the experiment results of previous section. The </a:t>
            </a:r>
            <a:r>
              <a:rPr lang="en-US" sz="1800" dirty="0" smtClean="0"/>
              <a:t>number </a:t>
            </a:r>
            <a:r>
              <a:rPr lang="en-US" sz="1800" dirty="0"/>
              <a:t>of context switches is lessened compared to RR         algorithm. It also reduces both Average Waiting-time and  </a:t>
            </a:r>
            <a:r>
              <a:rPr lang="en-US" sz="1800" dirty="0" smtClean="0"/>
              <a:t>Average </a:t>
            </a:r>
            <a:r>
              <a:rPr lang="en-US" sz="1800" dirty="0"/>
              <a:t>Turnaround Time. </a:t>
            </a:r>
            <a:endParaRPr lang="en-US" sz="1800" dirty="0" smtClean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lang="en-US" sz="2000" b="1" dirty="0" smtClean="0"/>
          </a:p>
          <a:p>
            <a:pPr marL="0" lvl="0" indent="0">
              <a:buNone/>
            </a:pPr>
            <a:r>
              <a:rPr lang="en-US" sz="2000" b="1" dirty="0" smtClean="0"/>
              <a:t>Future </a:t>
            </a:r>
            <a:r>
              <a:rPr lang="en-US" sz="2000" b="1" dirty="0"/>
              <a:t>Works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SJFRRBTTQ </a:t>
            </a:r>
            <a:r>
              <a:rPr lang="en-US" sz="1800" dirty="0"/>
              <a:t>algorithm can be further enhanced by integrating        appropriate strategy to control starvation, and can also be </a:t>
            </a:r>
            <a:r>
              <a:rPr lang="en-US" sz="1800" dirty="0" smtClean="0"/>
              <a:t> </a:t>
            </a:r>
            <a:r>
              <a:rPr lang="en-US" sz="1800" dirty="0"/>
              <a:t>modified to consider arrival-time of the different processes. </a:t>
            </a:r>
            <a:endParaRPr sz="18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914400" y="1962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80BFB7"/>
                </a:solidFill>
              </a:rPr>
              <a:t>END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62000" y="1123950"/>
            <a:ext cx="67493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Titillium Web" panose="020B0604020202020204" charset="0"/>
                <a:ea typeface="Titillium Web"/>
                <a:cs typeface="Titillium Web"/>
                <a:sym typeface="Titillium Web"/>
              </a:rPr>
              <a:t>Shortest Job First Round Robin (SJF RR) </a:t>
            </a:r>
            <a:r>
              <a:rPr lang="en-US" dirty="0">
                <a:latin typeface="Titillium Web" panose="020B0604020202020204" charset="0"/>
                <a:ea typeface="Titillium Web"/>
                <a:cs typeface="Titillium Web"/>
                <a:sym typeface="Titillium Web"/>
              </a:rPr>
              <a:t>is a hybrid scheduling           algorithm that specializes in priority scheduling of lowest burst         time in </a:t>
            </a:r>
            <a:r>
              <a:rPr lang="en-US" dirty="0" smtClean="0">
                <a:latin typeface="Titillium Web" panose="020B0604020202020204" charset="0"/>
                <a:ea typeface="Titillium Web"/>
                <a:cs typeface="Titillium Web"/>
                <a:sym typeface="Titillium Web"/>
              </a:rPr>
              <a:t>a single CPU environment</a:t>
            </a:r>
            <a:br>
              <a:rPr lang="en-US" dirty="0" smtClean="0">
                <a:latin typeface="Titillium Web" panose="020B0604020202020204" charset="0"/>
                <a:ea typeface="Titillium Web"/>
                <a:cs typeface="Titillium Web"/>
                <a:sym typeface="Titillium Web"/>
              </a:rPr>
            </a:br>
            <a:endParaRPr lang="en-US" b="1" dirty="0">
              <a:latin typeface="Sitka Display" panose="02000505000000020004" pitchFamily="2" charset="0"/>
              <a:ea typeface="Titillium Web"/>
              <a:cs typeface="Titillium Web"/>
              <a:sym typeface="Titillium Web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Shortest job first</a:t>
            </a:r>
            <a:r>
              <a:rPr lang="en-US" dirty="0"/>
              <a:t> (</a:t>
            </a:r>
            <a:r>
              <a:rPr lang="en-US" b="1" dirty="0"/>
              <a:t>SJF</a:t>
            </a:r>
            <a:r>
              <a:rPr lang="en-US" dirty="0"/>
              <a:t>) or </a:t>
            </a:r>
            <a:r>
              <a:rPr lang="en-US" b="1" dirty="0"/>
              <a:t>shortest job</a:t>
            </a:r>
            <a:r>
              <a:rPr lang="en-US" dirty="0"/>
              <a:t> next, is a </a:t>
            </a:r>
            <a:r>
              <a:rPr lang="en-US" b="1" dirty="0"/>
              <a:t>scheduling</a:t>
            </a:r>
            <a:r>
              <a:rPr lang="en-US" dirty="0"/>
              <a:t> policy that selects the waiting process with the smallest execution time to execute next.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Round robin scheduling</a:t>
            </a:r>
            <a:r>
              <a:rPr lang="en-US" dirty="0"/>
              <a:t> is the preemptive scheduling in which every process get executed in a cyclic way</a:t>
            </a:r>
            <a:endParaRPr b="1" dirty="0">
              <a:latin typeface="Sitka Display" panose="02000505000000020004" pitchFamily="2" charset="0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685800" y="1123950"/>
            <a:ext cx="6781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CPU scheduling is a technique that approves one </a:t>
            </a:r>
            <a:r>
              <a:rPr lang="en-US" sz="1600" dirty="0" smtClean="0"/>
              <a:t>method </a:t>
            </a:r>
            <a:r>
              <a:rPr lang="en-US" sz="1600" dirty="0"/>
              <a:t>to use the CPU whilst the execution of every other </a:t>
            </a:r>
            <a:r>
              <a:rPr lang="en-US" sz="1600" dirty="0" smtClean="0"/>
              <a:t> </a:t>
            </a:r>
            <a:r>
              <a:rPr lang="en-US" sz="1600" dirty="0"/>
              <a:t>system is on hold (in waiting for state) due to the </a:t>
            </a:r>
            <a:r>
              <a:rPr lang="en-US" sz="1600" dirty="0" smtClean="0"/>
              <a:t>unavailability </a:t>
            </a:r>
            <a:r>
              <a:rPr lang="en-US" sz="1600" dirty="0"/>
              <a:t>of any useful resource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This paper focuses on the improvement of </a:t>
            </a:r>
            <a:r>
              <a:rPr lang="en-US" sz="1600" dirty="0" smtClean="0"/>
              <a:t>the </a:t>
            </a:r>
            <a:r>
              <a:rPr lang="en-US" sz="1600" dirty="0"/>
              <a:t>existing scheduling algorithm based on a 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Shortest </a:t>
            </a:r>
            <a:r>
              <a:rPr lang="en-US" sz="1600" dirty="0"/>
              <a:t>Job </a:t>
            </a:r>
            <a:r>
              <a:rPr lang="en-US" sz="1600" dirty="0" smtClean="0"/>
              <a:t>First  </a:t>
            </a:r>
            <a:r>
              <a:rPr lang="en-US" sz="1600" dirty="0"/>
              <a:t>which ​selects the waiting process with the smallest execution </a:t>
            </a:r>
            <a:r>
              <a:rPr lang="en-US" sz="1600" dirty="0" smtClean="0"/>
              <a:t> time </a:t>
            </a:r>
            <a:r>
              <a:rPr lang="en-US" sz="1600" dirty="0"/>
              <a:t>to execute next ​and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Round </a:t>
            </a:r>
            <a:r>
              <a:rPr lang="en-US" sz="1600" dirty="0"/>
              <a:t>Robin which assigns </a:t>
            </a:r>
            <a:r>
              <a:rPr lang="en-US" sz="1600" dirty="0" smtClean="0"/>
              <a:t>a </a:t>
            </a:r>
            <a:r>
              <a:rPr lang="en-US" sz="1600" dirty="0"/>
              <a:t>fixed priority rank to each process. </a:t>
            </a:r>
            <a:endParaRPr lang="en-US" sz="1600" dirty="0" smtClean="0"/>
          </a:p>
          <a:p>
            <a:pPr marL="0" lv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Burst Time is the time when the process is being  executed in the CPU</a:t>
            </a:r>
          </a:p>
          <a:p>
            <a:pPr marL="0" lvl="0" indent="0">
              <a:buNone/>
            </a:pPr>
            <a:endParaRPr sz="16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6781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two algorithms will be combined with </a:t>
            </a:r>
            <a:r>
              <a:rPr lang="en-US" dirty="0" smtClean="0"/>
              <a:t>one </a:t>
            </a:r>
            <a:r>
              <a:rPr lang="en-US" dirty="0"/>
              <a:t>another </a:t>
            </a:r>
            <a:r>
              <a:rPr lang="en-US" dirty="0" smtClean="0"/>
              <a:t>to make a new and better version of the older version of  the </a:t>
            </a:r>
            <a:r>
              <a:rPr lang="en-US" dirty="0"/>
              <a:t>algorithms thus calling it Shortest Job First Round Robin </a:t>
            </a:r>
            <a:r>
              <a:rPr lang="en-US" dirty="0" smtClean="0"/>
              <a:t>Scheduling </a:t>
            </a:r>
            <a:r>
              <a:rPr lang="en-US" dirty="0"/>
              <a:t>Algorithm using Priority Scheduling of </a:t>
            </a:r>
            <a:r>
              <a:rPr lang="en-US" dirty="0" smtClean="0"/>
              <a:t>Lowest </a:t>
            </a:r>
            <a:r>
              <a:rPr lang="en-US" dirty="0"/>
              <a:t>Burst Time.</a:t>
            </a:r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06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RELATED WORKS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838200" y="1352550"/>
            <a:ext cx="6934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In the year 2011, </a:t>
            </a:r>
            <a:r>
              <a:rPr lang="en-US" dirty="0" smtClean="0"/>
              <a:t>[8]</a:t>
            </a:r>
            <a:r>
              <a:rPr lang="en-US" dirty="0" err="1" smtClean="0"/>
              <a:t>Saroj</a:t>
            </a:r>
            <a:r>
              <a:rPr lang="en-US" dirty="0" smtClean="0"/>
              <a:t> </a:t>
            </a:r>
            <a:r>
              <a:rPr lang="en-US" dirty="0" err="1"/>
              <a:t>Hiranwal</a:t>
            </a:r>
            <a:r>
              <a:rPr lang="en-US" dirty="0"/>
              <a:t> in which first of </a:t>
            </a:r>
            <a:r>
              <a:rPr lang="en-US" dirty="0" smtClean="0"/>
              <a:t>all </a:t>
            </a:r>
            <a:r>
              <a:rPr lang="en-US" dirty="0"/>
              <a:t>we arrange the processes according to the execution time/burst  </a:t>
            </a:r>
            <a:r>
              <a:rPr lang="en-US" dirty="0" smtClean="0"/>
              <a:t>time </a:t>
            </a:r>
            <a:r>
              <a:rPr lang="en-US" dirty="0"/>
              <a:t>in increasing order that is smallest the burst time higher </a:t>
            </a:r>
            <a:r>
              <a:rPr lang="en-US" dirty="0" smtClean="0"/>
              <a:t>the priority of the running process. The smart time slice is equal to the mid-process </a:t>
            </a:r>
            <a:r>
              <a:rPr lang="en-US" dirty="0"/>
              <a:t>burst time of all CPU burst </a:t>
            </a:r>
            <a:r>
              <a:rPr lang="en-US" dirty="0" smtClean="0"/>
              <a:t>time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N </a:t>
            </a:r>
            <a:r>
              <a:rPr lang="en-US" dirty="0" err="1"/>
              <a:t>Srinivasu</a:t>
            </a:r>
            <a:r>
              <a:rPr lang="en-US" dirty="0" smtClean="0"/>
              <a:t>, et al [17</a:t>
            </a:r>
            <a:r>
              <a:rPr lang="en-US" dirty="0"/>
              <a:t>]: </a:t>
            </a:r>
            <a:r>
              <a:rPr lang="en-US" dirty="0" smtClean="0"/>
              <a:t> Improved Mean Round Robin with Shortest Job </a:t>
            </a:r>
            <a:r>
              <a:rPr lang="en-US" dirty="0"/>
              <a:t>First Scheduling (IMRRSJF) </a:t>
            </a:r>
            <a:r>
              <a:rPr lang="en-US" dirty="0" smtClean="0"/>
              <a:t>This </a:t>
            </a:r>
            <a:r>
              <a:rPr lang="en-US" dirty="0"/>
              <a:t>algorithm has </a:t>
            </a:r>
            <a:r>
              <a:rPr lang="en-US" dirty="0" smtClean="0"/>
              <a:t>combined </a:t>
            </a:r>
            <a:r>
              <a:rPr lang="en-US" dirty="0"/>
              <a:t>elements of each RR two and SJF, </a:t>
            </a:r>
            <a:r>
              <a:rPr lang="en-US" dirty="0" err="1"/>
              <a:t>ie</a:t>
            </a:r>
            <a:r>
              <a:rPr lang="en-US" dirty="0"/>
              <a:t>, the processes are </a:t>
            </a:r>
            <a:r>
              <a:rPr lang="en-US" dirty="0" smtClean="0"/>
              <a:t>arranged  according to the burst-time values and time-quantum is </a:t>
            </a:r>
            <a:r>
              <a:rPr lang="en-US" dirty="0"/>
              <a:t>calculated  </a:t>
            </a:r>
            <a:r>
              <a:rPr lang="en-US" dirty="0" smtClean="0"/>
              <a:t> </a:t>
            </a:r>
            <a:r>
              <a:rPr lang="en-US" dirty="0"/>
              <a:t>as the square root of the product of mean and highest </a:t>
            </a:r>
            <a:r>
              <a:rPr lang="en-US" dirty="0" smtClean="0"/>
              <a:t>burst  time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838200" y="1352550"/>
            <a:ext cx="6934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3.1 Assumptions: </a:t>
            </a: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 </a:t>
            </a: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1. The arrival times of the set of processes are assumed to be 0.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2</a:t>
            </a:r>
            <a:r>
              <a:rPr lang="en-US" dirty="0">
                <a:latin typeface="Titillium Web" panose="020B0604020202020204" charset="0"/>
              </a:rPr>
              <a:t>. The burst times of each process are assumed to be known.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3.2 </a:t>
            </a:r>
            <a:r>
              <a:rPr lang="en-US" dirty="0">
                <a:latin typeface="Titillium Web" panose="020B0604020202020204" charset="0"/>
              </a:rPr>
              <a:t>Proposed Methodology: </a:t>
            </a: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The proposed methodology works similarly to      Round-Robin with added features of IMRRSJF to efficiently </a:t>
            </a:r>
            <a:r>
              <a:rPr lang="en-US" dirty="0" smtClean="0">
                <a:latin typeface="Titillium Web" panose="020B0604020202020204" charset="0"/>
              </a:rPr>
              <a:t>compute </a:t>
            </a:r>
            <a:r>
              <a:rPr lang="en-US" dirty="0">
                <a:latin typeface="Titillium Web" panose="020B0604020202020204" charset="0"/>
              </a:rPr>
              <a:t>for the Time-Quantum and ADRR to be able to </a:t>
            </a:r>
            <a:r>
              <a:rPr lang="en-US" dirty="0" smtClean="0">
                <a:latin typeface="Titillium Web" panose="020B0604020202020204" charset="0"/>
              </a:rPr>
              <a:t>lessen </a:t>
            </a:r>
            <a:r>
              <a:rPr lang="en-US" dirty="0">
                <a:latin typeface="Titillium Web" panose="020B0604020202020204" charset="0"/>
              </a:rPr>
              <a:t>the number of Context Switches. </a:t>
            </a: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838200" y="1352550"/>
            <a:ext cx="6934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3.3 Approach: </a:t>
            </a: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 </a:t>
            </a: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The processes present in the Ready Queue (RQ) </a:t>
            </a:r>
            <a:r>
              <a:rPr lang="en-US" dirty="0" smtClean="0">
                <a:latin typeface="Titillium Web" panose="020B0604020202020204" charset="0"/>
              </a:rPr>
              <a:t>are </a:t>
            </a:r>
            <a:r>
              <a:rPr lang="en-US" dirty="0">
                <a:latin typeface="Titillium Web" panose="020B0604020202020204" charset="0"/>
              </a:rPr>
              <a:t>sorted in </a:t>
            </a:r>
            <a:r>
              <a:rPr lang="en-US" dirty="0" smtClean="0">
                <a:latin typeface="Titillium Web" panose="020B0604020202020204" charset="0"/>
              </a:rPr>
              <a:t>ascending order. Time Quantum(TQ) is computed using the </a:t>
            </a:r>
            <a:r>
              <a:rPr lang="en-US" dirty="0">
                <a:latin typeface="Titillium Web" panose="020B0604020202020204" charset="0"/>
              </a:rPr>
              <a:t>formula used in IMRRSJF. Time Quantum = Square root of </a:t>
            </a:r>
            <a:r>
              <a:rPr lang="en-US" dirty="0" smtClean="0">
                <a:latin typeface="Titillium Web" panose="020B0604020202020204" charset="0"/>
              </a:rPr>
              <a:t>(</a:t>
            </a:r>
            <a:r>
              <a:rPr lang="en-US" dirty="0">
                <a:latin typeface="Titillium Web" panose="020B0604020202020204" charset="0"/>
              </a:rPr>
              <a:t>Mean of Burst-Times*Highest Burst-Time</a:t>
            </a:r>
            <a:r>
              <a:rPr lang="en-US" dirty="0" smtClean="0">
                <a:latin typeface="Titillium Web" panose="020B0604020202020204" charset="0"/>
              </a:rPr>
              <a:t>).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 </a:t>
            </a:r>
            <a:r>
              <a:rPr lang="en-US" dirty="0">
                <a:latin typeface="Titillium Web" panose="020B0604020202020204" charset="0"/>
              </a:rPr>
              <a:t>Each process will </a:t>
            </a:r>
            <a:r>
              <a:rPr lang="en-US" dirty="0" smtClean="0">
                <a:latin typeface="Titillium Web" panose="020B0604020202020204" charset="0"/>
              </a:rPr>
              <a:t>now </a:t>
            </a:r>
            <a:r>
              <a:rPr lang="en-US" dirty="0">
                <a:latin typeface="Titillium Web" panose="020B0604020202020204" charset="0"/>
              </a:rPr>
              <a:t>be executed for the TQ. Calculation of the remaining          Burst-Time will begin and if the remaining Burst-Time is less  </a:t>
            </a:r>
            <a:r>
              <a:rPr lang="en-US" dirty="0" smtClean="0">
                <a:latin typeface="Titillium Web" panose="020B0604020202020204" charset="0"/>
              </a:rPr>
              <a:t>than </a:t>
            </a:r>
            <a:r>
              <a:rPr lang="en-US" dirty="0">
                <a:latin typeface="Titillium Web" panose="020B0604020202020204" charset="0"/>
              </a:rPr>
              <a:t>or equal to </a:t>
            </a:r>
            <a:r>
              <a:rPr lang="en-US" dirty="0" smtClean="0">
                <a:latin typeface="Titillium Web" panose="020B0604020202020204" charset="0"/>
              </a:rPr>
              <a:t>the TQ, the same process will be executed until it completes</a:t>
            </a:r>
            <a:r>
              <a:rPr lang="en-US" dirty="0">
                <a:latin typeface="Titillium Web" panose="020B0604020202020204" charset="0"/>
              </a:rPr>
              <a:t>. Then it will continue to execute </a:t>
            </a:r>
            <a:r>
              <a:rPr lang="en-US" dirty="0" smtClean="0">
                <a:latin typeface="Titillium Web" panose="020B0604020202020204" charset="0"/>
              </a:rPr>
              <a:t>the next process until every </a:t>
            </a:r>
            <a:r>
              <a:rPr lang="en-US" dirty="0">
                <a:latin typeface="Titillium Web" panose="020B0604020202020204" charset="0"/>
              </a:rPr>
              <a:t>process is done. the number of Context Switches. </a:t>
            </a: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27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PSEUDOCODE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62000" y="971550"/>
            <a:ext cx="6934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Step 1: start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 </a:t>
            </a:r>
            <a:r>
              <a:rPr lang="en-US" dirty="0">
                <a:latin typeface="Titillium Web" panose="020B0604020202020204" charset="0"/>
              </a:rPr>
              <a:t>Step 2: sort the processes in increasing order of </a:t>
            </a:r>
            <a:r>
              <a:rPr lang="en-US" dirty="0" smtClean="0">
                <a:latin typeface="Titillium Web" panose="020B0604020202020204" charset="0"/>
              </a:rPr>
              <a:t>BT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 	  // </a:t>
            </a:r>
            <a:r>
              <a:rPr lang="en-US" dirty="0">
                <a:latin typeface="Titillium Web" panose="020B0604020202020204" charset="0"/>
              </a:rPr>
              <a:t>BT =  </a:t>
            </a:r>
            <a:r>
              <a:rPr lang="en-US" dirty="0" smtClean="0">
                <a:latin typeface="Titillium Web" panose="020B0604020202020204" charset="0"/>
              </a:rPr>
              <a:t>Burst-Time  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Step 3: compute for the TQ    </a:t>
            </a:r>
            <a:r>
              <a:rPr lang="en-US" dirty="0" err="1" smtClean="0">
                <a:latin typeface="Titillium Web" panose="020B0604020202020204" charset="0"/>
              </a:rPr>
              <a:t>TQ</a:t>
            </a:r>
            <a:r>
              <a:rPr lang="en-US" dirty="0" smtClean="0">
                <a:latin typeface="Titillium Web" panose="020B0604020202020204" charset="0"/>
              </a:rPr>
              <a:t> = √(mean of BT*highest BT)    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	 </a:t>
            </a:r>
            <a:r>
              <a:rPr lang="en-US" dirty="0">
                <a:latin typeface="Titillium Web" panose="020B0604020202020204" charset="0"/>
              </a:rPr>
              <a:t>// TQ = Time-Quantum </a:t>
            </a:r>
            <a:endParaRPr lang="en-US" dirty="0" smtClean="0">
              <a:latin typeface="Titillium Web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Titillium Web" panose="020B0604020202020204" charset="0"/>
            </a:endParaRPr>
          </a:p>
          <a:p>
            <a:pPr marL="127000" indent="0">
              <a:buNone/>
            </a:pPr>
            <a:r>
              <a:rPr lang="en-US" dirty="0" smtClean="0">
                <a:latin typeface="Titillium Web" panose="020B0604020202020204" charset="0"/>
              </a:rPr>
              <a:t>Step </a:t>
            </a:r>
            <a:r>
              <a:rPr lang="en-US" dirty="0">
                <a:latin typeface="Titillium Web" panose="020B0604020202020204" charset="0"/>
              </a:rPr>
              <a:t>4: keep doing steps 5 and 6 until all processes are </a:t>
            </a:r>
            <a:r>
              <a:rPr lang="en-US" dirty="0" smtClean="0">
                <a:latin typeface="Titillium Web" panose="020B0604020202020204" charset="0"/>
              </a:rPr>
              <a:t>done</a:t>
            </a:r>
          </a:p>
          <a:p>
            <a:pPr marL="127000" indent="0">
              <a:buNone/>
            </a:pPr>
            <a:endParaRPr lang="en-US" dirty="0">
              <a:latin typeface="Titillium Web" panose="020B0604020202020204" charset="0"/>
            </a:endParaRPr>
          </a:p>
          <a:p>
            <a:pPr marL="127000" indent="0">
              <a:buNone/>
            </a:pPr>
            <a:r>
              <a:rPr lang="en-US" dirty="0" smtClean="0">
                <a:latin typeface="Titillium Web" panose="020B0604020202020204" charset="0"/>
              </a:rPr>
              <a:t> </a:t>
            </a:r>
            <a:r>
              <a:rPr lang="en-US" dirty="0">
                <a:latin typeface="Titillium Web" panose="020B0604020202020204" charset="0"/>
              </a:rPr>
              <a:t>Step 5a: if </a:t>
            </a:r>
            <a:r>
              <a:rPr lang="en-US" dirty="0" err="1">
                <a:latin typeface="Titillium Web" panose="020B0604020202020204" charset="0"/>
              </a:rPr>
              <a:t>rem_BT</a:t>
            </a:r>
            <a:r>
              <a:rPr lang="en-US" dirty="0">
                <a:latin typeface="Titillium Web" panose="020B0604020202020204" charset="0"/>
              </a:rPr>
              <a:t> &gt; 0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	//</a:t>
            </a:r>
            <a:r>
              <a:rPr lang="en-US" dirty="0" err="1">
                <a:latin typeface="Titillium Web" panose="020B0604020202020204" charset="0"/>
              </a:rPr>
              <a:t>rem_BT</a:t>
            </a:r>
            <a:r>
              <a:rPr lang="en-US" dirty="0">
                <a:latin typeface="Titillium Web" panose="020B0604020202020204" charset="0"/>
              </a:rPr>
              <a:t> = Remaining Burst-Time allocate CPU for time quantum and move on to the </a:t>
            </a:r>
            <a:r>
              <a:rPr lang="en-US" dirty="0" smtClean="0">
                <a:latin typeface="Titillium Web" panose="020B0604020202020204" charset="0"/>
              </a:rPr>
              <a:t>  </a:t>
            </a:r>
            <a:r>
              <a:rPr lang="en-US" dirty="0">
                <a:latin typeface="Titillium Web" panose="020B0604020202020204" charset="0"/>
              </a:rPr>
              <a:t>next </a:t>
            </a:r>
            <a:r>
              <a:rPr lang="en-US" dirty="0" smtClean="0">
                <a:latin typeface="Titillium Web" panose="020B0604020202020204" charset="0"/>
              </a:rPr>
              <a:t>process</a:t>
            </a: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21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PSEUDOCODE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62000" y="971550"/>
            <a:ext cx="69342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Step 5b: if </a:t>
            </a:r>
            <a:r>
              <a:rPr lang="en-US" dirty="0" err="1">
                <a:latin typeface="Titillium Web" panose="020B0604020202020204" charset="0"/>
              </a:rPr>
              <a:t>rem_BT</a:t>
            </a:r>
            <a:r>
              <a:rPr lang="en-US" dirty="0">
                <a:latin typeface="Titillium Web" panose="020B0604020202020204" charset="0"/>
              </a:rPr>
              <a:t> &lt;= </a:t>
            </a:r>
            <a:r>
              <a:rPr lang="en-US" dirty="0" smtClean="0">
                <a:latin typeface="Titillium Web" panose="020B0604020202020204" charset="0"/>
              </a:rPr>
              <a:t>TQ   &gt;&gt; do </a:t>
            </a:r>
            <a:r>
              <a:rPr lang="en-US" dirty="0">
                <a:latin typeface="Titillium Web" panose="020B0604020202020204" charset="0"/>
              </a:rPr>
              <a:t>step 6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Step </a:t>
            </a:r>
            <a:r>
              <a:rPr lang="en-US" dirty="0">
                <a:latin typeface="Titillium Web" panose="020B0604020202020204" charset="0"/>
              </a:rPr>
              <a:t>6: else allocate CPU for remaining time then </a:t>
            </a:r>
            <a:r>
              <a:rPr lang="en-US" dirty="0" smtClean="0">
                <a:latin typeface="Titillium Web" panose="020B0604020202020204" charset="0"/>
              </a:rPr>
              <a:t>calculate for its    WT    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	// </a:t>
            </a:r>
            <a:r>
              <a:rPr lang="en-US" dirty="0">
                <a:latin typeface="Titillium Web" panose="020B0604020202020204" charset="0"/>
              </a:rPr>
              <a:t>WT = Waiting-Time </a:t>
            </a:r>
            <a:endParaRPr lang="en-US" dirty="0" smtClean="0">
              <a:latin typeface="Titillium Web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Titillium Web" panose="020B0604020202020204" charset="0"/>
            </a:endParaRPr>
          </a:p>
          <a:p>
            <a:pPr marL="127000" indent="0">
              <a:buNone/>
            </a:pPr>
            <a:r>
              <a:rPr lang="en-US" dirty="0">
                <a:latin typeface="Titillium Web" panose="020B0604020202020204" charset="0"/>
              </a:rPr>
              <a:t>Step 7: calculate for the processes' TAT </a:t>
            </a: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	// </a:t>
            </a:r>
            <a:r>
              <a:rPr lang="en-US" dirty="0">
                <a:latin typeface="Titillium Web" panose="020B0604020202020204" charset="0"/>
              </a:rPr>
              <a:t>TAT </a:t>
            </a:r>
            <a:r>
              <a:rPr lang="en-US" dirty="0" smtClean="0">
                <a:latin typeface="Titillium Web" panose="020B0604020202020204" charset="0"/>
              </a:rPr>
              <a:t>= Turnaround-Time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 </a:t>
            </a:r>
            <a:r>
              <a:rPr lang="en-US" dirty="0">
                <a:latin typeface="Titillium Web" panose="020B0604020202020204" charset="0"/>
              </a:rPr>
              <a:t>Step 8: calculate the AWT and </a:t>
            </a:r>
            <a:r>
              <a:rPr lang="en-US" dirty="0" smtClean="0">
                <a:latin typeface="Titillium Web" panose="020B0604020202020204" charset="0"/>
              </a:rPr>
              <a:t>ATAT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	 </a:t>
            </a:r>
            <a:r>
              <a:rPr lang="en-US" dirty="0">
                <a:latin typeface="Titillium Web" panose="020B0604020202020204" charset="0"/>
              </a:rPr>
              <a:t>// AWT = Average Waiting-Time</a:t>
            </a:r>
            <a:r>
              <a:rPr lang="en-US" dirty="0" smtClean="0">
                <a:latin typeface="Titillium Web" panose="020B0604020202020204" charset="0"/>
              </a:rPr>
              <a:t>,   </a:t>
            </a:r>
            <a:r>
              <a:rPr lang="en-US" dirty="0">
                <a:latin typeface="Titillium Web" panose="020B0604020202020204" charset="0"/>
              </a:rPr>
              <a:t>ATAT = Average </a:t>
            </a:r>
            <a:r>
              <a:rPr lang="en-US" dirty="0" smtClean="0">
                <a:latin typeface="Titillium Web" panose="020B0604020202020204" charset="0"/>
              </a:rPr>
              <a:t>Turnaround-Time </a:t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/>
            </a:r>
            <a:br>
              <a:rPr lang="en-US" dirty="0" smtClean="0">
                <a:latin typeface="Titillium Web" panose="020B0604020202020204" charset="0"/>
              </a:rPr>
            </a:br>
            <a:r>
              <a:rPr lang="en-US" dirty="0" smtClean="0">
                <a:latin typeface="Titillium Web" panose="020B0604020202020204" charset="0"/>
              </a:rPr>
              <a:t>Step </a:t>
            </a:r>
            <a:r>
              <a:rPr lang="en-US" dirty="0">
                <a:latin typeface="Titillium Web" panose="020B0604020202020204" charset="0"/>
              </a:rPr>
              <a:t>9: stop </a:t>
            </a:r>
            <a:endParaRPr lang="en-PH" dirty="0">
              <a:latin typeface="Titillium Web" panose="020B0604020202020204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7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409</Words>
  <Application>Microsoft Office PowerPoint</Application>
  <PresentationFormat>On-screen Show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Sitka Display</vt:lpstr>
      <vt:lpstr>Titillium Web</vt:lpstr>
      <vt:lpstr>Dosis ExtraLight</vt:lpstr>
      <vt:lpstr>Dosis</vt:lpstr>
      <vt:lpstr>Titillium Web Light</vt:lpstr>
      <vt:lpstr>Mowbray template</vt:lpstr>
      <vt:lpstr>Shortest Job First Round Robin Burst Time based Time  Quantum Scheduling Algorithm</vt:lpstr>
      <vt:lpstr>ABSTRACT</vt:lpstr>
      <vt:lpstr>INTRODUCTION</vt:lpstr>
      <vt:lpstr>INTRODUCTION</vt:lpstr>
      <vt:lpstr>RELATED WORKS</vt:lpstr>
      <vt:lpstr>METHODOLOGY</vt:lpstr>
      <vt:lpstr>METHODOLOGY</vt:lpstr>
      <vt:lpstr>PSEUDOCODE</vt:lpstr>
      <vt:lpstr>PSEUDOCODE</vt:lpstr>
      <vt:lpstr>EXPERIMENTS AND RESULTS</vt:lpstr>
      <vt:lpstr>EXPERIMENTS AND RESULTS</vt:lpstr>
      <vt:lpstr>EXPERIMENTS AND RESULTS</vt:lpstr>
      <vt:lpstr>EXPERIMENTS AND RESULTS:</vt:lpstr>
      <vt:lpstr>EXPERIMENTS AND RESULTS: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Job First Round Robin Burst Time based Time  Quantum Scheduling Algorithm</dc:title>
  <dc:creator>Sharrie Mitabtab</dc:creator>
  <cp:lastModifiedBy>Sharrie Mitabtab</cp:lastModifiedBy>
  <cp:revision>8</cp:revision>
  <dcterms:modified xsi:type="dcterms:W3CDTF">2019-11-17T06:47:12Z</dcterms:modified>
</cp:coreProperties>
</file>