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60" r:id="rId4"/>
  </p:sldMasterIdLst>
  <p:notesMasterIdLst>
    <p:notesMasterId r:id="rId26"/>
  </p:notesMasterIdLst>
  <p:handoutMasterIdLst>
    <p:handoutMasterId r:id="rId27"/>
  </p:handoutMasterIdLst>
  <p:sldIdLst>
    <p:sldId id="256" r:id="rId5"/>
    <p:sldId id="262" r:id="rId6"/>
    <p:sldId id="266" r:id="rId7"/>
    <p:sldId id="257" r:id="rId8"/>
    <p:sldId id="267" r:id="rId9"/>
    <p:sldId id="268" r:id="rId10"/>
    <p:sldId id="269" r:id="rId11"/>
    <p:sldId id="271" r:id="rId12"/>
    <p:sldId id="273" r:id="rId13"/>
    <p:sldId id="274" r:id="rId14"/>
    <p:sldId id="275" r:id="rId15"/>
    <p:sldId id="276" r:id="rId16"/>
    <p:sldId id="277" r:id="rId17"/>
    <p:sldId id="278" r:id="rId18"/>
    <p:sldId id="279" r:id="rId19"/>
    <p:sldId id="281" r:id="rId20"/>
    <p:sldId id="288" r:id="rId21"/>
    <p:sldId id="283" r:id="rId22"/>
    <p:sldId id="284" r:id="rId23"/>
    <p:sldId id="286" r:id="rId24"/>
    <p:sldId id="265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CB3411-CC2A-4460-B421-30F424536C49}" v="103" dt="2020-08-10T13:06:01.550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36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424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6C3D2F-5A05-4596-A225-FC14565701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9C051B-F26C-4470-B56C-092B4E1C4CF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9A1B5-1BE4-4CD6-80C4-143959F034D3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59DB8B-3A1C-4291-8A97-C19C5D31C36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6310B9-42FE-4FE9-8C0B-5C7382DBB0E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CFFF0-B784-4FE7-8A38-F89DE294F8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156693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E6120A-21AF-4F12-ABAA-66A70823631B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C672F-171E-46DC-915C-C7BCF99F5C4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8498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11186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73036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878850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615692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3698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90C2E3-DBC8-6D4F-6554-3403A5497C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C04766B-FE06-CB27-D79B-D99B694CB6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3B4F9C1-3443-0A79-CF48-85E0FCBF0B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E58889-08B5-5EC8-60EC-05350392A3E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30544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26868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3771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1589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021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810397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Stora och små bokstäver har betydelse och är olika variabler.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Använd meningsfulla namn på variablerna: inte x och y utan </a:t>
            </a:r>
            <a:r>
              <a:rPr lang="sv-SE" dirty="0" err="1"/>
              <a:t>name</a:t>
            </a:r>
            <a:r>
              <a:rPr lang="sv-SE" dirty="0"/>
              <a:t>, </a:t>
            </a:r>
            <a:r>
              <a:rPr lang="sv-SE" dirty="0" err="1"/>
              <a:t>user</a:t>
            </a:r>
            <a:r>
              <a:rPr lang="sv-SE" dirty="0"/>
              <a:t> osv.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3139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04671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132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735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76109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sv-SE" dirty="0"/>
              <a:t>Ibland måste vi utföra olika åtgärder baserade på olika förhållanden.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98C672F-171E-46DC-915C-C7BCF99F5C42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121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4052461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2191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3596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611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513194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027440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832357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99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6351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886372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38376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F63B152-7103-4FFE-90AC-D94EB7F44A7E}" type="datetimeFigureOut">
              <a:rPr lang="en-US" smtClean="0"/>
              <a:t>8/28/2025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299DD5A9-4EF1-497E-92EF-2D23CF305E03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8072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188DD-3717-47D0-B979-D111D81B46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/>
          <a:lstStyle/>
          <a:p>
            <a:r>
              <a:rPr lang="en-US" dirty="0">
                <a:latin typeface="Bodoni MT" panose="02070603080606020203" pitchFamily="18" charset="0"/>
              </a:rPr>
              <a:t>C++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DFBFC-5564-4D5D-8F01-C829B7B40C08}"/>
              </a:ext>
            </a:extLst>
          </p:cNvPr>
          <p:cNvSpPr txBox="1"/>
          <p:nvPr/>
        </p:nvSpPr>
        <p:spPr>
          <a:xfrm>
            <a:off x="1983828" y="6043352"/>
            <a:ext cx="82243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Programmering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 – Jeton Mustini</a:t>
            </a:r>
          </a:p>
        </p:txBody>
      </p:sp>
    </p:spTree>
    <p:extLst>
      <p:ext uri="{BB962C8B-B14F-4D97-AF65-F5344CB8AC3E}">
        <p14:creationId xmlns:p14="http://schemas.microsoft.com/office/powerpoint/2010/main" val="19570173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while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behöver ofta upprepa saker, till exempel mata ut varor från en lista efter varandra eller bara köra samma kod för varje nummer från 1 till 10.</a:t>
            </a:r>
          </a:p>
          <a:p>
            <a:r>
              <a:rPr lang="sv-SE" dirty="0"/>
              <a:t>Loopar är ett sätt att upprepa samma kod flera gånger.</a:t>
            </a:r>
          </a:p>
          <a:p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Har följande syntax: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Om villkoret är sant körs kodblocket.</a:t>
            </a:r>
          </a:p>
          <a:p>
            <a:pPr lvl="1"/>
            <a:r>
              <a:rPr lang="sv-SE" dirty="0"/>
              <a:t>Till exempel skriver följande </a:t>
            </a:r>
            <a:r>
              <a:rPr lang="sv-SE" dirty="0" err="1"/>
              <a:t>while</a:t>
            </a:r>
            <a:r>
              <a:rPr lang="sv-SE" dirty="0"/>
              <a:t>-loop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medan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 &lt; 3</a:t>
            </a:r>
            <a:r>
              <a:rPr lang="sv-SE" dirty="0"/>
              <a:t>.</a:t>
            </a:r>
          </a:p>
          <a:p>
            <a:pPr lvl="1"/>
            <a:r>
              <a:rPr lang="sv-SE" dirty="0"/>
              <a:t>En enda exekvering av loopen kallas en iteration. Loopen</a:t>
            </a:r>
            <a:br>
              <a:rPr lang="sv-SE" dirty="0"/>
            </a:br>
            <a:r>
              <a:rPr lang="sv-SE" dirty="0"/>
              <a:t>gör tre iterationer. 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i++ </a:t>
            </a:r>
            <a:r>
              <a:rPr lang="sv-SE" dirty="0"/>
              <a:t>saknades skulle loopen</a:t>
            </a:r>
            <a:br>
              <a:rPr lang="sv-SE" dirty="0"/>
            </a:br>
            <a:r>
              <a:rPr lang="sv-SE" dirty="0"/>
              <a:t>upprepa (i teorin) för alltid.</a:t>
            </a:r>
          </a:p>
          <a:p>
            <a:r>
              <a:rPr lang="sv-SE" dirty="0"/>
              <a:t>Do-</a:t>
            </a:r>
            <a:r>
              <a:rPr lang="sv-SE" dirty="0" err="1"/>
              <a:t>While</a:t>
            </a:r>
            <a:r>
              <a:rPr lang="sv-SE" dirty="0"/>
              <a:t>-loopen</a:t>
            </a:r>
          </a:p>
          <a:p>
            <a:pPr lvl="1"/>
            <a:r>
              <a:rPr lang="sv-SE" dirty="0"/>
              <a:t>Villkoret kan flyttas under kodblocket om man vill köra det innan man kollar villkoret: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24D352B-E199-4BB6-BC7E-F56B4E911E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49654" y="2079959"/>
            <a:ext cx="3371850" cy="9334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55414650-1481-4CEE-BAA8-F26E2C1337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80160" y="5987886"/>
            <a:ext cx="3762375" cy="666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97AA426-7E70-4F68-9136-A32CC3124F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2895" y="5633471"/>
            <a:ext cx="3238500" cy="108585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2CB643-2638-70EF-F7C9-6F6DD0FBEAC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996019" y="3184561"/>
            <a:ext cx="1882303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0003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Loopar</a:t>
            </a:r>
            <a:r>
              <a:rPr lang="en-US" sz="4000" dirty="0">
                <a:latin typeface="Bodoni MT" panose="02070603080606020203" pitchFamily="18" charset="0"/>
              </a:rPr>
              <a:t>: For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For-loopen är den vanligaste loopen.</a:t>
            </a:r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Loopen kör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alert(i)</a:t>
            </a:r>
            <a:r>
              <a:rPr lang="sv-SE" dirty="0"/>
              <a:t> för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</a:t>
            </a:r>
            <a:r>
              <a:rPr lang="sv-SE" dirty="0"/>
              <a:t> från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 upp till (men inkluderar inte)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3</a:t>
            </a: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graphicFrame>
        <p:nvGraphicFramePr>
          <p:cNvPr id="7" name="Table 8">
            <a:extLst>
              <a:ext uri="{FF2B5EF4-FFF2-40B4-BE49-F238E27FC236}">
                <a16:creationId xmlns:a16="http://schemas.microsoft.com/office/drawing/2014/main" id="{55ED9154-9BC6-4354-851E-A86BBA399A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40174502"/>
              </p:ext>
            </p:extLst>
          </p:nvPr>
        </p:nvGraphicFramePr>
        <p:xfrm>
          <a:off x="1494672" y="3502560"/>
          <a:ext cx="9493893" cy="1752600"/>
        </p:xfrm>
        <a:graphic>
          <a:graphicData uri="http://schemas.openxmlformats.org/drawingml/2006/table">
            <a:tbl>
              <a:tblPr bandRow="1">
                <a:tableStyleId>{073A0DAA-6AF3-43AB-8588-CEC1D06C72B9}</a:tableStyleId>
              </a:tblPr>
              <a:tblGrid>
                <a:gridCol w="1649581">
                  <a:extLst>
                    <a:ext uri="{9D8B030D-6E8A-4147-A177-3AD203B41FA5}">
                      <a16:colId xmlns:a16="http://schemas.microsoft.com/office/drawing/2014/main" val="509907113"/>
                    </a:ext>
                  </a:extLst>
                </a:gridCol>
                <a:gridCol w="1957136">
                  <a:extLst>
                    <a:ext uri="{9D8B030D-6E8A-4147-A177-3AD203B41FA5}">
                      <a16:colId xmlns:a16="http://schemas.microsoft.com/office/drawing/2014/main" val="1306976198"/>
                    </a:ext>
                  </a:extLst>
                </a:gridCol>
                <a:gridCol w="5887176">
                  <a:extLst>
                    <a:ext uri="{9D8B030D-6E8A-4147-A177-3AD203B41FA5}">
                      <a16:colId xmlns:a16="http://schemas.microsoft.com/office/drawing/2014/main" val="42684977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begin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= 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en gång när in i loopen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39637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condition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 &lt;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Kontrolleras före varje loop-iteration. Om det är falskt stannar loopen.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34781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body</a:t>
                      </a:r>
                      <a:endParaRPr lang="sv-SE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cout</a:t>
                      </a:r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 &lt;&lt; 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om och om medan villkoret är sant.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04937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step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i++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sv-S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</a:rPr>
                        <a:t>Körs efter kroppen på varje iteration.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910681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60D9D4AC-BC16-CADB-AA82-EF5AB9D2D3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443" y="679270"/>
            <a:ext cx="3413156" cy="111079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7BD84E5-C82A-2901-B016-DD844E7257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443836"/>
            <a:ext cx="3665538" cy="8154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9316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Switch-</a:t>
            </a:r>
            <a:r>
              <a:rPr lang="en-US" sz="4000" dirty="0" err="1">
                <a:latin typeface="Bodoni MT" panose="02070603080606020203" pitchFamily="18" charset="0"/>
              </a:rPr>
              <a:t>satsen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En switch-sats kan ersätta flera </a:t>
            </a:r>
            <a:r>
              <a:rPr lang="sv-SE" dirty="0" err="1"/>
              <a:t>if</a:t>
            </a:r>
            <a:r>
              <a:rPr lang="sv-SE" dirty="0"/>
              <a:t>-satser. Det ger ett mer beskrivande sätt att jämföra ett värde med flera varianter.</a:t>
            </a: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Switch-satsen har ett eller flera fall ”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case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”-block och ett default block som är valfritt och körs bara om inte någon av de andra fallen inte körs.</a:t>
            </a:r>
          </a:p>
          <a:p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Steg för steg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Värdet x kontrolleras för en strikt likhet med värdet från det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första fallet (dvs value1) sedan till det andra (value2) och så</a:t>
            </a:r>
            <a:b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</a:b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vidare.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Och likhet hittas, körs koden i blocket under fallet.</a:t>
            </a:r>
          </a:p>
          <a:p>
            <a:pPr lvl="1"/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Om inget fall matchar, körs </a:t>
            </a:r>
            <a:r>
              <a:rPr lang="sv-SE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defaultkoden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(om den finns).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AF2577-AD59-E0C8-CE0F-EFB191122B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8561" y="2196165"/>
            <a:ext cx="3063505" cy="2941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46738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Ofta måste vi utföra samma uppgift på flera ställen i ett program, tex visa ett meddelande, göra en beräkning, logga in eller ut en användare.</a:t>
            </a:r>
          </a:p>
          <a:p>
            <a:r>
              <a:rPr lang="sv-SE" dirty="0"/>
              <a:t>Funktioner låter oss gruppera kod och anropa den vid behov utan att duplicera.</a:t>
            </a:r>
          </a:p>
          <a:p>
            <a:r>
              <a:rPr lang="sv-SE" b="1" dirty="0"/>
              <a:t>Funktionsdeklaration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Börja med returtypen (t.ex. </a:t>
            </a:r>
            <a:r>
              <a:rPr lang="sv-SE" dirty="0" err="1"/>
              <a:t>int</a:t>
            </a:r>
            <a:r>
              <a:rPr lang="sv-SE" dirty="0"/>
              <a:t>, </a:t>
            </a:r>
            <a:r>
              <a:rPr lang="sv-SE" dirty="0" err="1"/>
              <a:t>void</a:t>
            </a:r>
            <a:r>
              <a:rPr lang="sv-SE" dirty="0"/>
              <a:t>),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kommer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namnet</a:t>
            </a:r>
            <a:r>
              <a:rPr lang="sv-SE" dirty="0"/>
              <a:t> på funktionen, 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sedan en lista över parametrar mellan parenteserna (kommaseparerade)</a:t>
            </a:r>
          </a:p>
          <a:p>
            <a:pPr marL="800100" lvl="1" indent="-342900">
              <a:buFont typeface="+mj-lt"/>
              <a:buAutoNum type="arabicPeriod"/>
            </a:pPr>
            <a:r>
              <a:rPr lang="sv-SE" dirty="0"/>
              <a:t>slutligen funktionskoden mellan måsvingarna {}. 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Fördelar</a:t>
            </a:r>
          </a:p>
          <a:p>
            <a:pPr lvl="1"/>
            <a:r>
              <a:rPr lang="sv-SE" dirty="0"/>
              <a:t>Slipper duplicera kod</a:t>
            </a:r>
          </a:p>
          <a:p>
            <a:pPr lvl="1"/>
            <a:r>
              <a:rPr lang="sv-SE" dirty="0"/>
              <a:t>Behöver bara göra ändringar på ett ställe i koden</a:t>
            </a:r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7F32C3F-67E7-839D-7C4F-94A8DEDB8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7565" y="2002652"/>
            <a:ext cx="2491956" cy="8992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EA22936-FE74-3B41-0D3A-412F4DF1C8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77114" y="4131637"/>
            <a:ext cx="2918713" cy="81541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4BD8ADC-A1A4-208D-FEC6-65BDA787E33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2595" y="4101155"/>
            <a:ext cx="2179509" cy="845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63806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Lokala variabler</a:t>
            </a:r>
          </a:p>
          <a:p>
            <a:pPr lvl="1"/>
            <a:r>
              <a:rPr lang="sv-SE" dirty="0"/>
              <a:t>En variabel som deklareras inuti en funktion är endast synlig inuti den funktionen: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342900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Yttre variabler</a:t>
            </a:r>
          </a:p>
          <a:p>
            <a:pPr lvl="1"/>
            <a:r>
              <a:rPr lang="sv-SE" dirty="0"/>
              <a:t>Funktioner kan också komma åt yttre variabler: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13C46B-E1D3-7E26-3CEB-E10D0C6EFB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89056" y="1837994"/>
            <a:ext cx="3558848" cy="1219306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EE3ACAB-44B0-27B9-5E98-AA89E73FD4D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9931" y="4556161"/>
            <a:ext cx="4496190" cy="127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24900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Funktioner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Parametrar</a:t>
            </a:r>
          </a:p>
          <a:p>
            <a:pPr lvl="1"/>
            <a:r>
              <a:rPr lang="sv-SE" dirty="0"/>
              <a:t>Vi kan tillhandahålla data till funktionerna med hjälp av parametrar, i exemplet har funktionen två parametrar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r>
              <a:rPr lang="sv-SE" dirty="0"/>
              <a:t>Förklaring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from</a:t>
            </a:r>
            <a:r>
              <a:rPr lang="sv-SE" dirty="0"/>
              <a:t> och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text</a:t>
            </a:r>
            <a:r>
              <a:rPr lang="sv-SE" dirty="0"/>
              <a:t> är parametrar</a:t>
            </a:r>
          </a:p>
          <a:p>
            <a:pPr lvl="1"/>
            <a:r>
              <a:rPr lang="sv-SE" dirty="0"/>
              <a:t>text har ett standardvärde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”no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” </a:t>
            </a:r>
            <a:r>
              <a:rPr lang="sv-SE" dirty="0"/>
              <a:t>som används om inget annat skickas in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showMessage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(”Bob”) </a:t>
            </a:r>
            <a:r>
              <a:rPr lang="sv-SE" dirty="0"/>
              <a:t>använder alltså bara första parametern.</a:t>
            </a:r>
          </a:p>
          <a:p>
            <a:pPr lvl="1"/>
            <a:endParaRPr lang="sv-SE" dirty="0"/>
          </a:p>
          <a:p>
            <a:pPr marL="800100" lvl="1" indent="-342900">
              <a:buFont typeface="+mj-lt"/>
              <a:buAutoNum type="arabicPeriod"/>
            </a:pPr>
            <a:endParaRPr lang="sv-SE" dirty="0"/>
          </a:p>
          <a:p>
            <a:pPr lvl="1"/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08114FD-6BEA-BD6E-BC53-E4ADB251BA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20342" y="1618155"/>
            <a:ext cx="5040086" cy="2778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2095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Klaser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och</a:t>
            </a:r>
            <a:r>
              <a:rPr lang="en-US" sz="4000" dirty="0">
                <a:latin typeface="Bodoni MT" panose="02070603080606020203" pitchFamily="18" charset="0"/>
              </a:rPr>
              <a:t>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3174274"/>
          </a:xfrm>
        </p:spPr>
        <p:txBody>
          <a:bodyPr>
            <a:normAutofit/>
          </a:bodyPr>
          <a:lstStyle/>
          <a:p>
            <a:r>
              <a:rPr lang="sv-SE" dirty="0"/>
              <a:t>Vad är en klass</a:t>
            </a:r>
          </a:p>
          <a:p>
            <a:pPr lvl="1"/>
            <a:r>
              <a:rPr lang="sv-SE" dirty="0"/>
              <a:t>En klass är en mall (eller ritning) som beskriver hur ett objekt ska se ut och fungera.</a:t>
            </a:r>
          </a:p>
          <a:p>
            <a:pPr lvl="1"/>
            <a:r>
              <a:rPr lang="sv-SE" dirty="0"/>
              <a:t>Klassen innehåller</a:t>
            </a:r>
          </a:p>
          <a:p>
            <a:pPr lvl="2"/>
            <a:r>
              <a:rPr lang="sv-SE" dirty="0"/>
              <a:t>Egenskaper (data/variabler) – t.ex. namn, ålder</a:t>
            </a:r>
          </a:p>
          <a:p>
            <a:pPr lvl="2"/>
            <a:r>
              <a:rPr lang="sv-SE" dirty="0"/>
              <a:t>Metoder (funktioner) – t.ex. visa uppgifter, ändra namn</a:t>
            </a:r>
          </a:p>
          <a:p>
            <a:pPr lvl="1"/>
            <a:r>
              <a:rPr lang="sv-SE" dirty="0"/>
              <a:t>Med en klass kan vi skapa flera objekt som fungerar på samma sätt, men har olika data.</a:t>
            </a:r>
          </a:p>
        </p:txBody>
      </p:sp>
    </p:spTree>
    <p:extLst>
      <p:ext uri="{BB962C8B-B14F-4D97-AF65-F5344CB8AC3E}">
        <p14:creationId xmlns:p14="http://schemas.microsoft.com/office/powerpoint/2010/main" val="866942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0DC68-AF05-4F5E-5840-0D54964A2D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DE242A-F6FF-8A93-8B6E-B8D51F8A2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Klaser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och</a:t>
            </a:r>
            <a:r>
              <a:rPr lang="en-US" sz="4000" dirty="0">
                <a:latin typeface="Bodoni MT" panose="02070603080606020203" pitchFamily="18" charset="0"/>
              </a:rPr>
              <a:t> Object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895D26-D50A-D78E-6ADB-371EF5A646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7733" y="615166"/>
            <a:ext cx="3021996" cy="615958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3D449D-105E-8B6F-C27A-6ABDA1B57B5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85622" y="217784"/>
            <a:ext cx="3950782" cy="3039737"/>
          </a:xfrm>
          <a:prstGeom prst="rect">
            <a:avLst/>
          </a:prstGeom>
        </p:spPr>
      </p:pic>
      <p:sp>
        <p:nvSpPr>
          <p:cNvPr id="10" name="Content Placeholder 4">
            <a:extLst>
              <a:ext uri="{FF2B5EF4-FFF2-40B4-BE49-F238E27FC236}">
                <a16:creationId xmlns:a16="http://schemas.microsoft.com/office/drawing/2014/main" id="{C2DF8DBD-C6B9-D90B-2B7F-40C1D096B6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1010" y="3257520"/>
            <a:ext cx="6705394" cy="3600479"/>
          </a:xfrm>
        </p:spPr>
        <p:txBody>
          <a:bodyPr>
            <a:normAutofit/>
          </a:bodyPr>
          <a:lstStyle/>
          <a:p>
            <a:r>
              <a:rPr lang="sv-SE" dirty="0"/>
              <a:t>Begrepp</a:t>
            </a:r>
          </a:p>
          <a:p>
            <a:pPr lvl="1"/>
            <a:r>
              <a:rPr lang="sv-SE" dirty="0"/>
              <a:t>Klass</a:t>
            </a:r>
          </a:p>
          <a:p>
            <a:pPr lvl="2"/>
            <a:r>
              <a:rPr lang="sv-SE" dirty="0"/>
              <a:t>En mall som beskriver objektets struktur och beteende</a:t>
            </a:r>
          </a:p>
          <a:p>
            <a:pPr lvl="1"/>
            <a:r>
              <a:rPr lang="sv-SE" dirty="0"/>
              <a:t>Objekt</a:t>
            </a:r>
          </a:p>
          <a:p>
            <a:pPr lvl="2"/>
            <a:r>
              <a:rPr lang="sv-SE" dirty="0"/>
              <a:t>En instans av en klass (en faktiskt person t.ex.)</a:t>
            </a:r>
          </a:p>
          <a:p>
            <a:pPr lvl="1"/>
            <a:r>
              <a:rPr lang="sv-SE" dirty="0"/>
              <a:t>Egenskaper</a:t>
            </a:r>
          </a:p>
          <a:p>
            <a:pPr lvl="2"/>
            <a:r>
              <a:rPr lang="sv-SE" dirty="0"/>
              <a:t>Variabler som lagrar objektets data</a:t>
            </a:r>
          </a:p>
          <a:p>
            <a:pPr lvl="1"/>
            <a:r>
              <a:rPr lang="sv-SE" dirty="0"/>
              <a:t>Metoder</a:t>
            </a:r>
          </a:p>
          <a:p>
            <a:pPr lvl="2"/>
            <a:r>
              <a:rPr lang="sv-SE" dirty="0"/>
              <a:t>Funktioner som utför handlingar på objektet</a:t>
            </a:r>
          </a:p>
          <a:p>
            <a:pPr marL="0" indent="0">
              <a:buNone/>
            </a:pPr>
            <a:endParaRPr lang="sv-SE" dirty="0"/>
          </a:p>
        </p:txBody>
      </p:sp>
    </p:spTree>
    <p:extLst>
      <p:ext uri="{BB962C8B-B14F-4D97-AF65-F5344CB8AC3E}">
        <p14:creationId xmlns:p14="http://schemas.microsoft.com/office/powerpoint/2010/main" val="3082161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Array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Array är en datastruktur för att lagra en ordnad lista av värden med samma </a:t>
            </a:r>
            <a:r>
              <a:rPr lang="sv-SE" dirty="0" err="1"/>
              <a:t>datatyp</a:t>
            </a:r>
            <a:r>
              <a:rPr lang="sv-SE" dirty="0"/>
              <a:t>.</a:t>
            </a:r>
          </a:p>
          <a:p>
            <a:r>
              <a:rPr lang="sv-SE" dirty="0"/>
              <a:t>Deklaration</a:t>
            </a:r>
          </a:p>
          <a:p>
            <a:pPr lvl="1"/>
            <a:r>
              <a:rPr lang="sv-SE" dirty="0"/>
              <a:t>Det finns två vanliga sätt att </a:t>
            </a:r>
            <a:r>
              <a:rPr lang="sv-SE" dirty="0" err="1"/>
              <a:t>att</a:t>
            </a:r>
            <a:r>
              <a:rPr lang="sv-SE" dirty="0"/>
              <a:t> deklarera </a:t>
            </a:r>
            <a:r>
              <a:rPr lang="sv-SE" dirty="0" err="1"/>
              <a:t>arrays</a:t>
            </a:r>
            <a:r>
              <a:rPr lang="sv-SE" dirty="0"/>
              <a:t> i C++:</a:t>
            </a:r>
          </a:p>
          <a:p>
            <a:pPr marL="457200" lvl="1" indent="0">
              <a:buNone/>
            </a:pPr>
            <a:r>
              <a:rPr lang="sv-SE" dirty="0"/>
              <a:t>   </a:t>
            </a:r>
          </a:p>
          <a:p>
            <a:pPr lvl="1"/>
            <a:endParaRPr lang="sv-SE" dirty="0"/>
          </a:p>
          <a:p>
            <a:r>
              <a:rPr lang="sv-SE" dirty="0"/>
              <a:t>Indexering</a:t>
            </a:r>
          </a:p>
          <a:p>
            <a:pPr lvl="1"/>
            <a:r>
              <a:rPr lang="sv-SE" dirty="0"/>
              <a:t>Array-elementen är numrerade från 0, precis som i JavaScript. För att få ett värde på ett visst index: 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lvl="1"/>
            <a:r>
              <a:rPr lang="sv-SE" dirty="0"/>
              <a:t>Du kan ändra ett element på ett visst index så här: 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Vanliga C++ </a:t>
            </a:r>
            <a:r>
              <a:rPr lang="sv-SE" dirty="0" err="1"/>
              <a:t>arrays</a:t>
            </a:r>
            <a:r>
              <a:rPr lang="sv-SE" dirty="0"/>
              <a:t> har fast storlek. För dynamiska listor (där man kan lägga till värden) använder vi istället </a:t>
            </a:r>
            <a:r>
              <a:rPr lang="sv-SE" dirty="0" err="1"/>
              <a:t>std</a:t>
            </a:r>
            <a:r>
              <a:rPr lang="sv-SE" dirty="0"/>
              <a:t>::</a:t>
            </a:r>
            <a:r>
              <a:rPr lang="sv-SE" dirty="0" err="1"/>
              <a:t>vector</a:t>
            </a:r>
            <a:r>
              <a:rPr lang="sv-SE" dirty="0"/>
              <a:t> från &lt;</a:t>
            </a:r>
            <a:r>
              <a:rPr lang="sv-SE" dirty="0" err="1"/>
              <a:t>vector</a:t>
            </a:r>
            <a:r>
              <a:rPr lang="sv-SE" dirty="0"/>
              <a:t>&gt;</a:t>
            </a:r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A43148A-8231-B7B3-8925-758324C241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48624" y="2000753"/>
            <a:ext cx="6700126" cy="5960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8A989C-F575-0F48-CEF5-A74F3D48A0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8624" y="3676651"/>
            <a:ext cx="6253400" cy="41909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4ECEF2-C838-0EE1-5401-80096F2418A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148623" y="4646823"/>
            <a:ext cx="4808611" cy="41909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6D61588-6F27-00D5-2F82-8FA4C040A79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87378" y="5616996"/>
            <a:ext cx="3991806" cy="1075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36687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FORTS(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69"/>
            <a:ext cx="10178322" cy="5946119"/>
          </a:xfrm>
        </p:spPr>
        <p:txBody>
          <a:bodyPr>
            <a:normAutofit/>
          </a:bodyPr>
          <a:lstStyle/>
          <a:p>
            <a:r>
              <a:rPr lang="sv-SE" dirty="0"/>
              <a:t>Hitta längden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275E053-A24D-760E-38C4-B3894CCEDC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2890" y="1389888"/>
            <a:ext cx="7773264" cy="113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68604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sv-SE"/>
          </a:p>
        </p:txBody>
      </p:sp>
      <p:sp>
        <p:nvSpPr>
          <p:cNvPr id="16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sv-SE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3CBCD6-EAB9-4FFF-BE53-A44BD32B72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1933" y="1162940"/>
            <a:ext cx="4515598" cy="4532120"/>
          </a:xfrm>
        </p:spPr>
        <p:txBody>
          <a:bodyPr anchor="ctr">
            <a:normAutofit/>
          </a:bodyPr>
          <a:lstStyle/>
          <a:p>
            <a:r>
              <a:rPr lang="en-US" sz="4000" dirty="0" err="1">
                <a:solidFill>
                  <a:srgbClr val="2A1A00"/>
                </a:solidFill>
                <a:latin typeface="Bodoni MT" panose="02070603080606020203" pitchFamily="18" charset="0"/>
              </a:rPr>
              <a:t>Innehåll</a:t>
            </a:r>
            <a:endParaRPr lang="en-US" sz="4000" dirty="0">
              <a:solidFill>
                <a:srgbClr val="2A1A00"/>
              </a:solidFill>
              <a:latin typeface="Bodoni MT" panose="02070603080606020203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BE1F60-FB9A-4C02-94AC-E5C4C13586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9271" y="1128451"/>
            <a:ext cx="4680729" cy="4566609"/>
          </a:xfrm>
        </p:spPr>
        <p:txBody>
          <a:bodyPr anchor="ctr">
            <a:normAutofit fontScale="775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Variabler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Datatyper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Operatorer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Jämförelser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Satser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Loopar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While &amp; For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Switch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Arrow-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funktioner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Array -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Listor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71633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Metoder</a:t>
            </a:r>
            <a:r>
              <a:rPr lang="en-US" sz="4000" dirty="0">
                <a:latin typeface="Bodoni MT" panose="02070603080606020203" pitchFamily="18" charset="0"/>
              </a:rPr>
              <a:t> </a:t>
            </a:r>
            <a:r>
              <a:rPr lang="en-US" sz="4000" dirty="0" err="1">
                <a:latin typeface="Bodoni MT" panose="02070603080606020203" pitchFamily="18" charset="0"/>
              </a:rPr>
              <a:t>på</a:t>
            </a:r>
            <a:r>
              <a:rPr lang="en-US" sz="4000" dirty="0">
                <a:latin typeface="Bodoni MT" panose="02070603080606020203" pitchFamily="18" charset="0"/>
              </a:rPr>
              <a:t> Arrays (</a:t>
            </a:r>
            <a:r>
              <a:rPr lang="en-US" sz="4000" dirty="0" err="1">
                <a:latin typeface="Bodoni MT" panose="02070603080606020203" pitchFamily="18" charset="0"/>
              </a:rPr>
              <a:t>Listor</a:t>
            </a:r>
            <a:r>
              <a:rPr lang="en-US" sz="4000" dirty="0">
                <a:latin typeface="Bodoni MT" panose="02070603080606020203" pitchFamily="18" charset="0"/>
              </a:rPr>
              <a:t>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537332"/>
            <a:ext cx="10178322" cy="5946119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sv-SE" dirty="0"/>
          </a:p>
          <a:p>
            <a:r>
              <a:rPr lang="sv-SE" dirty="0"/>
              <a:t>Tar bort det första elementet i </a:t>
            </a:r>
            <a:r>
              <a:rPr lang="sv-SE" dirty="0" err="1"/>
              <a:t>arrayen</a:t>
            </a:r>
            <a:r>
              <a:rPr lang="sv-SE" dirty="0"/>
              <a:t>/listan och returnerar det: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lvl="1"/>
            <a:endParaRPr lang="sv-SE" dirty="0"/>
          </a:p>
          <a:p>
            <a:r>
              <a:rPr lang="sv-SE" dirty="0"/>
              <a:t>Lägg till elementet i början av </a:t>
            </a:r>
            <a:r>
              <a:rPr lang="sv-SE" dirty="0" err="1"/>
              <a:t>arrayen</a:t>
            </a:r>
            <a:r>
              <a:rPr lang="sv-SE" dirty="0"/>
              <a:t>: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r>
              <a:rPr lang="sv-SE" dirty="0"/>
              <a:t>Lägg till flera element i början: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F664209-59D6-F964-4981-D0BC84E32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6889" y="1300631"/>
            <a:ext cx="3679111" cy="165974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A2BC5D5-82A1-ACD1-7BCC-40C31D1339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16889" y="3581741"/>
            <a:ext cx="4618062" cy="38483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02E6FF8-0018-9136-7A07-63EAE6C14A3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16889" y="4642034"/>
            <a:ext cx="4389500" cy="388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8465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 hidden="1">
            <a:extLst>
              <a:ext uri="{FF2B5EF4-FFF2-40B4-BE49-F238E27FC236}">
                <a16:creationId xmlns:a16="http://schemas.microsoft.com/office/drawing/2014/main" id="{28A3E57F-DE9A-45F6-BEF3-EF8EEA07E0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02662" y="756357"/>
            <a:ext cx="8187071" cy="1253066"/>
          </a:xfrm>
        </p:spPr>
        <p:txBody>
          <a:bodyPr/>
          <a:lstStyle/>
          <a:p>
            <a:r>
              <a:rPr lang="en-US" dirty="0"/>
              <a:t>Slide Tite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CA1257-66A3-465A-A773-E2D1F421929F}"/>
              </a:ext>
            </a:extLst>
          </p:cNvPr>
          <p:cNvSpPr txBox="1"/>
          <p:nvPr/>
        </p:nvSpPr>
        <p:spPr>
          <a:xfrm>
            <a:off x="4828457" y="2721114"/>
            <a:ext cx="8487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Lets Go Champ!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306841-1670-9085-5B3E-0F6B7AAA55C9}"/>
              </a:ext>
            </a:extLst>
          </p:cNvPr>
          <p:cNvSpPr txBox="1"/>
          <p:nvPr/>
        </p:nvSpPr>
        <p:spPr>
          <a:xfrm>
            <a:off x="4190260" y="3672681"/>
            <a:ext cx="66582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sv-SE" dirty="0"/>
              <a:t>https://www.youtube.com/watch?v=iVmyG1qNuPQ</a:t>
            </a:r>
          </a:p>
        </p:txBody>
      </p:sp>
    </p:spTree>
    <p:extLst>
      <p:ext uri="{BB962C8B-B14F-4D97-AF65-F5344CB8AC3E}">
        <p14:creationId xmlns:p14="http://schemas.microsoft.com/office/powerpoint/2010/main" val="10593490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E692B8B-B613-80B6-7B7D-162E1C1078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9281" y="4335993"/>
            <a:ext cx="1495612" cy="95812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>
            <a:normAutofit/>
          </a:bodyPr>
          <a:lstStyle/>
          <a:p>
            <a:r>
              <a:rPr lang="sv-SE" dirty="0"/>
              <a:t>En variabel är en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namngiven lagring</a:t>
            </a:r>
            <a:r>
              <a:rPr lang="sv-SE" dirty="0"/>
              <a:t>” för data.</a:t>
            </a:r>
          </a:p>
          <a:p>
            <a:r>
              <a:rPr lang="sv-SE" dirty="0"/>
              <a:t> Vi kan använda variabler för att lagra alla typer av data:</a:t>
            </a:r>
          </a:p>
          <a:p>
            <a:pPr lvl="1"/>
            <a:r>
              <a:rPr lang="sv-SE" dirty="0"/>
              <a:t>ett namn (t.ex. en sträng)</a:t>
            </a:r>
          </a:p>
          <a:p>
            <a:pPr lvl="1"/>
            <a:r>
              <a:rPr lang="sv-SE" dirty="0"/>
              <a:t>ett tal (heltal, decimaltal)</a:t>
            </a:r>
          </a:p>
          <a:p>
            <a:pPr lvl="1"/>
            <a:r>
              <a:rPr lang="sv-SE" dirty="0"/>
              <a:t>ett objekt (t.ex. en klassinstans)</a:t>
            </a:r>
          </a:p>
          <a:p>
            <a:pPr lvl="1"/>
            <a:r>
              <a:rPr lang="sv-SE" dirty="0"/>
              <a:t>och annan data</a:t>
            </a:r>
          </a:p>
          <a:p>
            <a:pPr lvl="1"/>
            <a:r>
              <a:rPr lang="sv-SE" dirty="0"/>
              <a:t>För att skapa en variabel i C++ anger vi först datatypen och sedan variabelnamnet. Sedan kan vi lägga till data i det genom att använda tilldelningsoperatorn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=</a:t>
            </a:r>
            <a:r>
              <a:rPr lang="sv-SE" dirty="0"/>
              <a:t>”:</a:t>
            </a:r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Vi kan kombinera variabeldeklarationen och tilldelningen till en enda rad:</a:t>
            </a:r>
            <a:br>
              <a:rPr lang="sv-SE" dirty="0"/>
            </a:br>
            <a:br>
              <a:rPr lang="sv-SE" dirty="0"/>
            </a:br>
            <a:endParaRPr lang="sv-SE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42AE4871-AC70-4981-ADD0-6A4830681B3F}"/>
              </a:ext>
            </a:extLst>
          </p:cNvPr>
          <p:cNvCxnSpPr>
            <a:cxnSpLocks/>
          </p:cNvCxnSpPr>
          <p:nvPr/>
        </p:nvCxnSpPr>
        <p:spPr>
          <a:xfrm flipH="1">
            <a:off x="3400926" y="4368797"/>
            <a:ext cx="3914274" cy="265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CF6E466-7F1B-4421-9AA7-541469C52FF1}"/>
              </a:ext>
            </a:extLst>
          </p:cNvPr>
          <p:cNvCxnSpPr>
            <a:cxnSpLocks/>
          </p:cNvCxnSpPr>
          <p:nvPr/>
        </p:nvCxnSpPr>
        <p:spPr>
          <a:xfrm flipH="1">
            <a:off x="3802983" y="4693730"/>
            <a:ext cx="3762320" cy="2065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30EF72E-75A2-41E6-9697-4E04B36E7D28}"/>
              </a:ext>
            </a:extLst>
          </p:cNvPr>
          <p:cNvSpPr txBox="1"/>
          <p:nvPr/>
        </p:nvSpPr>
        <p:spPr>
          <a:xfrm>
            <a:off x="7431381" y="4151327"/>
            <a:ext cx="21451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namn – tal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5658810-E793-4421-A7B5-0F286DB5FBEA}"/>
              </a:ext>
            </a:extLst>
          </p:cNvPr>
          <p:cNvSpPr txBox="1"/>
          <p:nvPr/>
        </p:nvSpPr>
        <p:spPr>
          <a:xfrm>
            <a:off x="7565303" y="4509064"/>
            <a:ext cx="21577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/>
              <a:t>variabelns värde – 10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5EFD1EB-EC7E-3585-4074-830126029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7372" y="5852571"/>
            <a:ext cx="1495611" cy="588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1117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Variabler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978408"/>
            <a:ext cx="10178322" cy="5727192"/>
          </a:xfrm>
        </p:spPr>
        <p:txBody>
          <a:bodyPr>
            <a:normAutofit lnSpcReduction="10000"/>
          </a:bodyPr>
          <a:lstStyle/>
          <a:p>
            <a:r>
              <a:rPr lang="sv-SE" dirty="0"/>
              <a:t>Namngivning av en variabel får endast innehålla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bokstäver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siffror</a:t>
            </a:r>
            <a:r>
              <a:rPr lang="sv-SE" dirty="0"/>
              <a:t> eller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_ </a:t>
            </a:r>
            <a:r>
              <a:rPr lang="sv-SE" dirty="0"/>
              <a:t>(understreck).</a:t>
            </a:r>
          </a:p>
          <a:p>
            <a:r>
              <a:rPr lang="sv-SE" dirty="0"/>
              <a:t>Exempel på tillåtna namn:</a:t>
            </a:r>
            <a:br>
              <a:rPr lang="sv-SE" dirty="0"/>
            </a:b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Exempel på otillåtna namn:</a:t>
            </a: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Om man vill deklarera en oföränderlig variabel använd nyckelordet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 framför datatypen:</a:t>
            </a:r>
            <a:br>
              <a:rPr lang="sv-SE" dirty="0"/>
            </a:br>
            <a:br>
              <a:rPr lang="sv-SE" dirty="0"/>
            </a:br>
            <a:endParaRPr lang="sv-SE" dirty="0"/>
          </a:p>
          <a:p>
            <a:r>
              <a:rPr lang="sv-SE" dirty="0"/>
              <a:t>Kan ni ange någon variabel från matematiken som skulle kunna deklareras som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const</a:t>
            </a:r>
            <a:r>
              <a:rPr lang="sv-SE" dirty="0"/>
              <a:t>?</a:t>
            </a:r>
          </a:p>
          <a:p>
            <a:r>
              <a:rPr lang="sv-SE" dirty="0"/>
              <a:t>Det finns en lista med reserverade ord som inte kan användas som variabla namn eftersom de används av själva språket. Exempel är: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class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return</a:t>
            </a:r>
            <a:r>
              <a:rPr lang="sv-SE" dirty="0"/>
              <a:t> och </a:t>
            </a:r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while</a:t>
            </a:r>
            <a:r>
              <a:rPr lang="sv-SE" dirty="0"/>
              <a:t> m.m.</a:t>
            </a:r>
          </a:p>
          <a:p>
            <a:endParaRPr lang="sv-SE" dirty="0"/>
          </a:p>
          <a:p>
            <a:endParaRPr lang="sv-S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35E978-E17C-90A7-89EE-075E31B49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38593" y="1494687"/>
            <a:ext cx="1792935" cy="10945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E183F5-CF97-90E2-586E-B075A17FED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8338" y="2924624"/>
            <a:ext cx="4324960" cy="109452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232F4AF-531B-57B6-056C-EBBFBC0C98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3188" y="4914900"/>
            <a:ext cx="3316175" cy="4484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4095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382385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Datatyper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882634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Ett värde i C++ har alltid en bestämd </a:t>
            </a:r>
            <a:r>
              <a:rPr lang="sv-SE" dirty="0" err="1"/>
              <a:t>datatyp</a:t>
            </a:r>
            <a:r>
              <a:rPr lang="sv-SE" dirty="0"/>
              <a:t>. Till exempel en sträng (text) eller ett nummer.</a:t>
            </a:r>
          </a:p>
          <a:p>
            <a:r>
              <a:rPr lang="sv-SE" dirty="0"/>
              <a:t>Exempel på vanliga </a:t>
            </a:r>
            <a:r>
              <a:rPr lang="sv-SE" dirty="0" err="1"/>
              <a:t>datatype</a:t>
            </a:r>
            <a:r>
              <a:rPr lang="sv-SE" dirty="0"/>
              <a:t>.</a:t>
            </a:r>
          </a:p>
          <a:p>
            <a:pPr lvl="1"/>
            <a:r>
              <a:rPr lang="sv-SE" dirty="0" err="1">
                <a:solidFill>
                  <a:schemeClr val="tx2">
                    <a:lumMod val="75000"/>
                    <a:lumOff val="25000"/>
                  </a:schemeClr>
                </a:solidFill>
              </a:rPr>
              <a:t>int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heltal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string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textsträngar. En sträng kan ha noll eller flera tecken. Det finns ingen separat typ av enstaka tecken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boolean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för sant/falsk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char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enstaka tecken</a:t>
            </a: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double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decimaltal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lvl="1"/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auto </a:t>
            </a:r>
            <a:r>
              <a:rPr lang="sv-SE" dirty="0">
                <a:solidFill>
                  <a:schemeClr val="tx1">
                    <a:lumMod val="75000"/>
                    <a:lumOff val="25000"/>
                  </a:schemeClr>
                </a:solidFill>
              </a:rPr>
              <a:t>låter kompilatorn avgöra typen automatiskt</a:t>
            </a:r>
            <a:endParaRPr lang="sv-SE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457200" lvl="1" indent="0">
              <a:buNone/>
            </a:pPr>
            <a:endParaRPr lang="sv-SE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r>
              <a:rPr lang="sv-SE" dirty="0"/>
              <a:t>Till skillnad från JavaScript är C++ ett ”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statiskt typat</a:t>
            </a:r>
            <a:r>
              <a:rPr lang="sv-SE" dirty="0"/>
              <a:t>” språk.</a:t>
            </a:r>
            <a:br>
              <a:rPr lang="sv-SE" dirty="0"/>
            </a:br>
            <a:r>
              <a:rPr lang="sv-SE" dirty="0"/>
              <a:t>Det betyder att en variabel har en fast typ som inte kan ändras efter deklarationen.</a:t>
            </a:r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011038-2054-03F8-6834-12D1D2A099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5957" y="2834214"/>
            <a:ext cx="2983314" cy="20045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9041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Operatorer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matematikoperationer stöds i C++:</a:t>
            </a:r>
          </a:p>
          <a:p>
            <a:pPr lvl="1"/>
            <a:r>
              <a:rPr lang="sv-SE" sz="1600" dirty="0"/>
              <a:t>Addition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+</a:t>
            </a:r>
          </a:p>
          <a:p>
            <a:pPr lvl="1"/>
            <a:r>
              <a:rPr lang="sv-SE" sz="1600" dirty="0"/>
              <a:t>Subraktion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–</a:t>
            </a:r>
          </a:p>
          <a:p>
            <a:pPr lvl="1"/>
            <a:r>
              <a:rPr lang="sv-SE" sz="1600" dirty="0"/>
              <a:t>Multiplikation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*</a:t>
            </a:r>
          </a:p>
          <a:p>
            <a:pPr lvl="1"/>
            <a:r>
              <a:rPr lang="sv-SE" sz="1600" dirty="0"/>
              <a:t>Division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/</a:t>
            </a:r>
          </a:p>
          <a:p>
            <a:pPr lvl="2"/>
            <a:r>
              <a:rPr lang="sv-SE" sz="1400" dirty="0"/>
              <a:t>Vid heltalsdivision (</a:t>
            </a:r>
            <a:r>
              <a:rPr lang="sv-SE" sz="1400" dirty="0" err="1"/>
              <a:t>int</a:t>
            </a:r>
            <a:r>
              <a:rPr lang="sv-SE" sz="1400" dirty="0"/>
              <a:t>/</a:t>
            </a:r>
            <a:r>
              <a:rPr lang="sv-SE" sz="1400" dirty="0" err="1"/>
              <a:t>int</a:t>
            </a:r>
            <a:r>
              <a:rPr lang="sv-SE" sz="1400" dirty="0"/>
              <a:t>) försvinner decimalerna!</a:t>
            </a:r>
          </a:p>
          <a:p>
            <a:pPr lvl="2"/>
            <a:r>
              <a:rPr lang="sv-SE" sz="1400" dirty="0"/>
              <a:t>Exempel: 5/2 ger 2, inte 2.5</a:t>
            </a:r>
          </a:p>
          <a:p>
            <a:pPr lvl="1"/>
            <a:r>
              <a:rPr lang="sv-SE" sz="1600" dirty="0"/>
              <a:t>Restopreatorn</a:t>
            </a:r>
            <a:r>
              <a:rPr lang="sv-SE" sz="16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%</a:t>
            </a:r>
          </a:p>
          <a:p>
            <a:pPr lvl="2"/>
            <a:r>
              <a:rPr lang="sv-SE" sz="1400" dirty="0"/>
              <a:t>Restoperatorn trots dess utseende är inte relaterad till procent.</a:t>
            </a:r>
          </a:p>
          <a:p>
            <a:pPr lvl="2"/>
            <a:r>
              <a:rPr lang="sv-SE" sz="1400" dirty="0"/>
              <a:t>Resultatet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% b </a:t>
            </a:r>
            <a:r>
              <a:rPr lang="sv-SE" sz="1400" dirty="0"/>
              <a:t>är resten av heltalsdivisionen av 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</a:t>
            </a:r>
            <a:r>
              <a:rPr lang="sv-SE" sz="1400" dirty="0"/>
              <a:t>med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b</a:t>
            </a:r>
          </a:p>
          <a:p>
            <a:pPr lvl="2"/>
            <a:r>
              <a:rPr lang="sv-SE" sz="1400" dirty="0"/>
              <a:t>Exempel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7 % 3 </a:t>
            </a:r>
            <a:r>
              <a:rPr lang="sv-SE" sz="1400" dirty="0"/>
              <a:t>ger</a:t>
            </a:r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 1</a:t>
            </a:r>
            <a:endParaRPr lang="sv-SE" dirty="0"/>
          </a:p>
          <a:p>
            <a:pPr lvl="1"/>
            <a:r>
              <a:rPr lang="sv-SE" sz="1600" dirty="0" err="1"/>
              <a:t>Exponentiering</a:t>
            </a:r>
            <a:r>
              <a:rPr lang="sv-SE" sz="1600" dirty="0"/>
              <a:t> (upphöjt till)</a:t>
            </a:r>
          </a:p>
          <a:p>
            <a:pPr lvl="2"/>
            <a:r>
              <a:rPr lang="sv-SE" sz="1400" dirty="0">
                <a:solidFill>
                  <a:schemeClr val="tx2">
                    <a:lumMod val="75000"/>
                    <a:lumOff val="25000"/>
                  </a:schemeClr>
                </a:solidFill>
              </a:rPr>
              <a:t>C++ </a:t>
            </a:r>
            <a:r>
              <a:rPr lang="sv-SE" sz="1400" dirty="0"/>
              <a:t>har ingen inbyggd operator för upphöjt till, men man kan använda funktionen </a:t>
            </a:r>
            <a:r>
              <a:rPr lang="sv-SE" sz="1400" dirty="0" err="1"/>
              <a:t>pow</a:t>
            </a:r>
            <a:r>
              <a:rPr lang="sv-SE" sz="1400" dirty="0"/>
              <a:t>() från &lt;</a:t>
            </a:r>
            <a:r>
              <a:rPr lang="sv-SE" sz="1400" dirty="0" err="1"/>
              <a:t>cmath</a:t>
            </a:r>
            <a:r>
              <a:rPr lang="sv-SE" sz="1400" dirty="0"/>
              <a:t>&gt;</a:t>
            </a:r>
            <a:endParaRPr lang="sv-SE" sz="1400" dirty="0">
              <a:solidFill>
                <a:schemeClr val="tx2">
                  <a:lumMod val="75000"/>
                  <a:lumOff val="25000"/>
                </a:schemeClr>
              </a:solidFill>
            </a:endParaRPr>
          </a:p>
          <a:p>
            <a:pPr marL="0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  <a:p>
            <a:r>
              <a:rPr lang="sv-SE" dirty="0" err="1"/>
              <a:t>Strängkonkatenering</a:t>
            </a:r>
            <a:r>
              <a:rPr lang="sv-SE" dirty="0"/>
              <a:t>: I C++ använder man + för att slå ihop (konkatenera) strängar.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698C49C-191E-0F98-214F-12594778DB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5542" y="5306218"/>
            <a:ext cx="4077053" cy="55630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9AB4F5-FC3E-FDF0-5C49-24D879643F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463" y="1214283"/>
            <a:ext cx="4534293" cy="1082134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ED86D63-CECD-3877-601B-406EFA8C7FC3}"/>
              </a:ext>
            </a:extLst>
          </p:cNvPr>
          <p:cNvCxnSpPr>
            <a:cxnSpLocks/>
          </p:cNvCxnSpPr>
          <p:nvPr/>
        </p:nvCxnSpPr>
        <p:spPr>
          <a:xfrm flipH="1" flipV="1">
            <a:off x="9617529" y="2296417"/>
            <a:ext cx="653142" cy="40576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33798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 err="1">
                <a:latin typeface="Bodoni MT" panose="02070603080606020203" pitchFamily="18" charset="0"/>
              </a:rPr>
              <a:t>JAmförelser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Följande jämförelseoperatorer finns i C++:</a:t>
            </a:r>
          </a:p>
          <a:p>
            <a:pPr lvl="1"/>
            <a:r>
              <a:rPr lang="sv-SE" dirty="0"/>
              <a:t>större / mindre än: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&lt; b</a:t>
            </a:r>
          </a:p>
          <a:p>
            <a:pPr lvl="1"/>
            <a:r>
              <a:rPr lang="sv-SE" dirty="0"/>
              <a:t>Större / mindre än eller lika med: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&gt;= b</a:t>
            </a:r>
            <a:r>
              <a:rPr lang="sv-SE" dirty="0"/>
              <a:t>,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a&lt;= b</a:t>
            </a:r>
          </a:p>
          <a:p>
            <a:pPr lvl="1"/>
            <a:r>
              <a:rPr lang="sv-SE" dirty="0"/>
              <a:t>Lika med: 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== b</a:t>
            </a:r>
            <a:r>
              <a:rPr lang="sv-SE" dirty="0"/>
              <a:t>, notera att dubbla likhetstecken == betyder ”samma som” eller ”lika med” medan ett likhetstecken = betyder tilldelning</a:t>
            </a:r>
          </a:p>
          <a:p>
            <a:pPr lvl="1"/>
            <a:r>
              <a:rPr lang="sv-SE" dirty="0"/>
              <a:t>Inte lika med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a != b</a:t>
            </a:r>
          </a:p>
          <a:p>
            <a:r>
              <a:rPr lang="sv-SE" dirty="0"/>
              <a:t>Resultatet av en jämförelse är alltid en boolean:</a:t>
            </a:r>
          </a:p>
          <a:p>
            <a:pPr lvl="1"/>
            <a:r>
              <a:rPr lang="sv-SE" dirty="0"/>
              <a:t>true: betyder ”ja”, ”rätt” eller ”sant”</a:t>
            </a:r>
          </a:p>
          <a:p>
            <a:pPr lvl="1"/>
            <a:r>
              <a:rPr lang="sv-SE" dirty="0"/>
              <a:t>false: betyder ”nej”, ”fel” eller ”falskt”</a:t>
            </a:r>
          </a:p>
          <a:p>
            <a:pPr lvl="1"/>
            <a:endParaRPr lang="sv-SE" dirty="0"/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jämförelseresultat kan tilldelas en variabel, precis som vilket värde som helst:</a:t>
            </a:r>
          </a:p>
          <a:p>
            <a:pPr lvl="1"/>
            <a:endParaRPr lang="sv-SE" dirty="0"/>
          </a:p>
          <a:p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endParaRPr lang="sv-SE" dirty="0"/>
          </a:p>
          <a:p>
            <a:pPr marL="0" indent="0">
              <a:buNone/>
            </a:pPr>
            <a:endParaRPr lang="sv-SE" dirty="0"/>
          </a:p>
          <a:p>
            <a:pPr lvl="1"/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448156-0521-BDC7-4DDF-B54478B74C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3599" y="5868610"/>
            <a:ext cx="4016088" cy="88399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8BCB2D6-A7FB-4754-63D0-89D4326AA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3599" y="4233173"/>
            <a:ext cx="2286198" cy="891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85233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endParaRPr lang="en-US" sz="4000" dirty="0">
              <a:latin typeface="Bodoni MT" panose="02070603080606020203" pitchFamily="18" charset="0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Vi använder If-satser när vi vill utföra saker baserade på olika villkor.  If-satsen utvärderar ett villkor inom parantes och om resultatet är sant, körs ett kodblock: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Ett nummer </a:t>
            </a:r>
            <a:r>
              <a:rPr lang="sv-SE" dirty="0">
                <a:solidFill>
                  <a:schemeClr val="tx2">
                    <a:lumMod val="75000"/>
                    <a:lumOff val="25000"/>
                  </a:schemeClr>
                </a:solidFill>
              </a:rPr>
              <a:t>0</a:t>
            </a:r>
            <a:r>
              <a:rPr lang="sv-SE" dirty="0"/>
              <a:t>, </a:t>
            </a:r>
            <a:r>
              <a:rPr lang="sv-SE" dirty="0" err="1"/>
              <a:t>false</a:t>
            </a:r>
            <a:r>
              <a:rPr lang="sv-SE" dirty="0"/>
              <a:t>, </a:t>
            </a:r>
            <a:r>
              <a:rPr lang="sv-SE" dirty="0" err="1"/>
              <a:t>nullpekare</a:t>
            </a:r>
            <a:r>
              <a:rPr lang="sv-SE" dirty="0"/>
              <a:t> (</a:t>
            </a:r>
            <a:r>
              <a:rPr lang="sv-SE" dirty="0" err="1"/>
              <a:t>nullptr</a:t>
            </a:r>
            <a:r>
              <a:rPr lang="sv-SE" dirty="0"/>
              <a:t>) blir alla falska. Därför kallas de för ”falska” värden.</a:t>
            </a:r>
          </a:p>
          <a:p>
            <a:r>
              <a:rPr lang="sv-SE" dirty="0"/>
              <a:t>Andra värden blir sanna, så de kallas ”sanna” värden.</a:t>
            </a:r>
          </a:p>
          <a:p>
            <a:pPr lvl="1"/>
            <a:endParaRPr lang="sv-SE" dirty="0"/>
          </a:p>
          <a:p>
            <a:endParaRPr lang="sv-SE" dirty="0"/>
          </a:p>
          <a:p>
            <a:r>
              <a:rPr lang="sv-SE" dirty="0"/>
              <a:t>En </a:t>
            </a:r>
            <a:r>
              <a:rPr lang="sv-SE" dirty="0" err="1"/>
              <a:t>if</a:t>
            </a:r>
            <a:r>
              <a:rPr lang="sv-SE" dirty="0"/>
              <a:t>-sats kan innehålla ett valfritt ”</a:t>
            </a:r>
            <a:r>
              <a:rPr lang="sv-SE" dirty="0" err="1"/>
              <a:t>else</a:t>
            </a:r>
            <a:r>
              <a:rPr lang="sv-SE" dirty="0"/>
              <a:t>”- block. Den körs när villkoret är felaktigt.</a:t>
            </a:r>
          </a:p>
          <a:p>
            <a:endParaRPr lang="sv-SE" dirty="0"/>
          </a:p>
          <a:p>
            <a:endParaRPr lang="sv-SE" dirty="0"/>
          </a:p>
          <a:p>
            <a:pPr marL="457200" lvl="1" indent="0">
              <a:buNone/>
            </a:pPr>
            <a:endParaRPr lang="sv-SE" dirty="0"/>
          </a:p>
          <a:p>
            <a:pPr marL="0" indent="0">
              <a:buNone/>
            </a:pPr>
            <a:endParaRPr lang="sv-S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5A13CD-B6AB-F155-9233-3D437BF85F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95577" y="1466422"/>
            <a:ext cx="3063505" cy="83827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18E40B7-6570-4E31-085B-9259ACF80C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4611" y="4553306"/>
            <a:ext cx="3124471" cy="1242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0899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AE078-3CB3-4D1F-8E4E-75C6D5DA8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03434" y="83247"/>
            <a:ext cx="10893973" cy="596023"/>
          </a:xfrm>
        </p:spPr>
        <p:txBody>
          <a:bodyPr>
            <a:normAutofit fontScale="90000"/>
          </a:bodyPr>
          <a:lstStyle/>
          <a:p>
            <a:r>
              <a:rPr lang="en-US" sz="4000" dirty="0">
                <a:latin typeface="Bodoni MT" panose="02070603080606020203" pitchFamily="18" charset="0"/>
              </a:rPr>
              <a:t>If-</a:t>
            </a:r>
            <a:r>
              <a:rPr lang="en-US" sz="4000" dirty="0" err="1">
                <a:latin typeface="Bodoni MT" panose="02070603080606020203" pitchFamily="18" charset="0"/>
              </a:rPr>
              <a:t>satser</a:t>
            </a:r>
            <a:r>
              <a:rPr lang="en-US" sz="4000" dirty="0">
                <a:latin typeface="Bodoni MT" panose="02070603080606020203" pitchFamily="18" charset="0"/>
              </a:rPr>
              <a:t> Forts.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FC6430F-1FDE-4D8C-8C11-DD71247919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03434" y="679270"/>
            <a:ext cx="10178322" cy="5975366"/>
          </a:xfrm>
        </p:spPr>
        <p:txBody>
          <a:bodyPr>
            <a:normAutofit/>
          </a:bodyPr>
          <a:lstStyle/>
          <a:p>
            <a:r>
              <a:rPr lang="sv-SE" dirty="0"/>
              <a:t>Ibland vill vi testa flera varianter av ett villkor, ”</a:t>
            </a:r>
            <a:r>
              <a:rPr lang="sv-SE" dirty="0" err="1"/>
              <a:t>if-else</a:t>
            </a:r>
            <a:r>
              <a:rPr lang="sv-SE" dirty="0"/>
              <a:t>” villkoret låter oss göra det:</a:t>
            </a:r>
          </a:p>
          <a:p>
            <a:endParaRPr lang="sv-SE" dirty="0"/>
          </a:p>
          <a:p>
            <a:endParaRPr lang="sv-SE" dirty="0"/>
          </a:p>
          <a:p>
            <a:endParaRPr lang="sv-SE" dirty="0"/>
          </a:p>
          <a:p>
            <a:r>
              <a:rPr lang="sv-SE" dirty="0"/>
              <a:t>Villkorsoperatorn</a:t>
            </a:r>
          </a:p>
          <a:p>
            <a:pPr lvl="1"/>
            <a:r>
              <a:rPr lang="sv-SE" dirty="0"/>
              <a:t>Ibland måste vi tilldela en variabel beroende på ett villkor.</a:t>
            </a:r>
          </a:p>
          <a:p>
            <a:pPr lvl="1"/>
            <a:r>
              <a:rPr lang="sv-SE" dirty="0"/>
              <a:t>Villkorsoperatorn tillåter oss göra det kortare. Operatorn</a:t>
            </a:r>
            <a:br>
              <a:rPr lang="sv-SE" dirty="0"/>
            </a:br>
            <a:r>
              <a:rPr lang="sv-SE" dirty="0"/>
              <a:t>representeras av ett frågetecken ”?”. Ibland kallas den för </a:t>
            </a:r>
            <a:br>
              <a:rPr lang="sv-SE" dirty="0"/>
            </a:br>
            <a:r>
              <a:rPr lang="sv-SE" dirty="0"/>
              <a:t>”</a:t>
            </a:r>
            <a:r>
              <a:rPr lang="sv-SE" dirty="0" err="1"/>
              <a:t>ternary</a:t>
            </a:r>
            <a:r>
              <a:rPr lang="sv-SE" dirty="0"/>
              <a:t>” operatorn.</a:t>
            </a:r>
          </a:p>
          <a:p>
            <a:pPr lvl="1"/>
            <a:endParaRPr lang="sv-SE" dirty="0"/>
          </a:p>
          <a:p>
            <a:pPr lvl="1"/>
            <a:r>
              <a:rPr lang="sv-SE" dirty="0"/>
              <a:t>Villkoret utvärderas: om det är sant, returneras värde 1, annars värde 2.</a:t>
            </a:r>
          </a:p>
          <a:p>
            <a:pPr lvl="1"/>
            <a:endParaRPr lang="sv-SE" dirty="0"/>
          </a:p>
          <a:p>
            <a:pPr marL="457200" lvl="1" indent="0">
              <a:buNone/>
            </a:pPr>
            <a:endParaRPr lang="sv-S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357ED7-DDB2-31C3-B02B-013B121A4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52325" y="1221550"/>
            <a:ext cx="3036241" cy="220745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3CA60A3-501C-B21D-60F9-E494506D3A1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17290" y="3940530"/>
            <a:ext cx="3763324" cy="486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8FC08A-41ED-50B4-0331-A2A227151A3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48057" y="5241471"/>
            <a:ext cx="4406088" cy="7505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73851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55916208_Getting to know your teacher_RVA_v2" id="{9D60EAE5-D0A0-4E9F-AE23-1B333D14ABD6}" vid="{DD8DD7D2-976B-4092-A04B-0CF2FAEFF74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0FF52724AC48D47B010AA362D489A4D" ma:contentTypeVersion="0" ma:contentTypeDescription="Skapa ett nytt dokument." ma:contentTypeScope="" ma:versionID="fbd70824283940ea0b15ba881b9ff887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4a658d11712873d45d049e4e4d5765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ehållstyp"/>
        <xsd:element ref="dc:title" minOccurs="0" maxOccurs="1" ma:index="4" ma:displayName="Rubrik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960489F5-0CD1-4209-9233-965B9732F0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52D0167F-E486-4F9B-83E2-993954E11F0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DB3E54F-9BB9-4821-81E3-A4EFEC7BD0AD}">
  <ds:schemaRefs>
    <ds:schemaRef ds:uri="http://purl.org/dc/elements/1.1/"/>
    <ds:schemaRef ds:uri="http://purl.org/dc/dcmitype/"/>
    <ds:schemaRef ds:uri="http://www.w3.org/XML/1998/namespace"/>
    <ds:schemaRef ds:uri="http://schemas.microsoft.com/office/2006/metadata/properties"/>
    <ds:schemaRef ds:uri="http://schemas.microsoft.com/office/2006/documentManagement/types"/>
    <ds:schemaRef ds:uri="http://purl.org/dc/terms/"/>
    <ds:schemaRef ds:uri="http://schemas.microsoft.com/office/infopath/2007/PartnerControls"/>
    <ds:schemaRef ds:uri="http://schemas.openxmlformats.org/package/2006/metadata/core-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1717</Words>
  <Application>Microsoft Office PowerPoint</Application>
  <PresentationFormat>Widescreen</PresentationFormat>
  <Paragraphs>284</Paragraphs>
  <Slides>21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Bodoni MT</vt:lpstr>
      <vt:lpstr>Calibri</vt:lpstr>
      <vt:lpstr>Gill Sans MT</vt:lpstr>
      <vt:lpstr>Impact</vt:lpstr>
      <vt:lpstr>Times New Roman</vt:lpstr>
      <vt:lpstr>Badge</vt:lpstr>
      <vt:lpstr>C++</vt:lpstr>
      <vt:lpstr>Innehåll</vt:lpstr>
      <vt:lpstr>Variabler</vt:lpstr>
      <vt:lpstr>Variabler forts.</vt:lpstr>
      <vt:lpstr>Datatyper</vt:lpstr>
      <vt:lpstr>Operatorer</vt:lpstr>
      <vt:lpstr>JAmförelser</vt:lpstr>
      <vt:lpstr>If-satser</vt:lpstr>
      <vt:lpstr>If-satser Forts.</vt:lpstr>
      <vt:lpstr>Loopar: while</vt:lpstr>
      <vt:lpstr>Loopar: For</vt:lpstr>
      <vt:lpstr>Switch-satsen</vt:lpstr>
      <vt:lpstr>Funktioner</vt:lpstr>
      <vt:lpstr>Funktioner FORTS.</vt:lpstr>
      <vt:lpstr>Funktioner FORTS.</vt:lpstr>
      <vt:lpstr>Klaser och Object</vt:lpstr>
      <vt:lpstr>Klaser och Object</vt:lpstr>
      <vt:lpstr>Array (Listor)</vt:lpstr>
      <vt:lpstr>FORTS(Listor)</vt:lpstr>
      <vt:lpstr>Metoder på Arrays (Listor)</vt:lpstr>
      <vt:lpstr>Slide Tite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2020-08-14T09:34:52Z</dcterms:created>
  <dcterms:modified xsi:type="dcterms:W3CDTF">2025-08-28T09:22:23Z</dcterms:modified>
</cp:coreProperties>
</file>