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53" r:id="rId3"/>
    <p:sldId id="354" r:id="rId4"/>
    <p:sldId id="493" r:id="rId5"/>
    <p:sldId id="530" r:id="rId6"/>
    <p:sldId id="529" r:id="rId7"/>
    <p:sldId id="531" r:id="rId8"/>
    <p:sldId id="532" r:id="rId9"/>
    <p:sldId id="533" r:id="rId10"/>
    <p:sldId id="534" r:id="rId11"/>
    <p:sldId id="535" r:id="rId12"/>
    <p:sldId id="537" r:id="rId13"/>
    <p:sldId id="536" r:id="rId14"/>
    <p:sldId id="538" r:id="rId15"/>
    <p:sldId id="539" r:id="rId16"/>
    <p:sldId id="5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7D7"/>
    <a:srgbClr val="002060"/>
    <a:srgbClr val="FFFFFF"/>
    <a:srgbClr val="D2D2D2"/>
    <a:srgbClr val="888888"/>
    <a:srgbClr val="FFFDFF"/>
    <a:srgbClr val="FF951D"/>
    <a:srgbClr val="514870"/>
    <a:srgbClr val="D2D0D2"/>
    <a:srgbClr val="D5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8" y="4049248"/>
            <a:ext cx="2027060" cy="1572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Computer Frustration Funny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4" y="3517531"/>
            <a:ext cx="2635440" cy="26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1618488" y="2615184"/>
            <a:ext cx="2642616" cy="1164741"/>
          </a:xfrm>
          <a:prstGeom prst="cloudCallout">
            <a:avLst>
              <a:gd name="adj1" fmla="val -46093"/>
              <a:gd name="adj2" fmla="val 73491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works on my machine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081016" y="2493264"/>
            <a:ext cx="2642616" cy="1164741"/>
          </a:xfrm>
          <a:prstGeom prst="cloudCallout">
            <a:avLst>
              <a:gd name="adj1" fmla="val 13077"/>
              <a:gd name="adj2" fmla="val 9076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There is some problem with the code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7032" y="2276856"/>
            <a:ext cx="448056" cy="415201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1872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Development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2324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0140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An application works in developer’s machine but not in testing or production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This is due to difference in computing environment between Dev, Test, and Prod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The idea behind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is that some types of applications becomes easier to build and maintain when they are broken into smaller, </a:t>
            </a:r>
            <a:r>
              <a:rPr lang="en-US" sz="2200" dirty="0" err="1" smtClean="0">
                <a:latin typeface="Candara" panose="020E0502030303020204" pitchFamily="34" charset="0"/>
              </a:rPr>
              <a:t>composable</a:t>
            </a:r>
            <a:r>
              <a:rPr lang="en-US" sz="2200" dirty="0" smtClean="0">
                <a:latin typeface="Candara" panose="020E0502030303020204" pitchFamily="34" charset="0"/>
              </a:rPr>
              <a:t> pieces that work together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992" y="3392424"/>
            <a:ext cx="1655064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Online Shopping 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4224528" y="235000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Account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24528" y="330828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Product catalog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224528" y="466344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Cart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4224528" y="562172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Order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7336" y="2410939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Account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7336" y="3374136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Product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7336" y="4794475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Cart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17336" y="5730240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Order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6992" y="3392424"/>
            <a:ext cx="4061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Imagine an online shop with separate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for user accounts, product-catalog order processing, and shopping cart </a:t>
            </a:r>
            <a:endParaRPr lang="en-US" sz="2200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/>
          <p:cNvCxnSpPr>
            <a:stCxn id="3" idx="3"/>
            <a:endCxn id="6" idx="2"/>
          </p:cNvCxnSpPr>
          <p:nvPr/>
        </p:nvCxnSpPr>
        <p:spPr>
          <a:xfrm flipV="1">
            <a:off x="2734056" y="2847213"/>
            <a:ext cx="1490472" cy="1070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6" idx="2"/>
          </p:cNvCxnSpPr>
          <p:nvPr/>
        </p:nvCxnSpPr>
        <p:spPr>
          <a:xfrm flipV="1">
            <a:off x="2734056" y="3805493"/>
            <a:ext cx="1490472" cy="112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2"/>
          </p:cNvCxnSpPr>
          <p:nvPr/>
        </p:nvCxnSpPr>
        <p:spPr>
          <a:xfrm>
            <a:off x="2734056" y="3918204"/>
            <a:ext cx="1490472" cy="124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18" idx="2"/>
          </p:cNvCxnSpPr>
          <p:nvPr/>
        </p:nvCxnSpPr>
        <p:spPr>
          <a:xfrm>
            <a:off x="2734056" y="3918204"/>
            <a:ext cx="1490472" cy="2200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2" idx="1"/>
          </p:cNvCxnSpPr>
          <p:nvPr/>
        </p:nvCxnSpPr>
        <p:spPr>
          <a:xfrm>
            <a:off x="5349240" y="2648331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5"/>
            <a:endCxn id="19" idx="1"/>
          </p:cNvCxnSpPr>
          <p:nvPr/>
        </p:nvCxnSpPr>
        <p:spPr>
          <a:xfrm>
            <a:off x="5349240" y="3606611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9240" y="4966429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49240" y="5924709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5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Developing an application requires starting several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in one machine.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If you are starting five of those services, you are require five virtual machines.  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2" name="Flowchart: Data 1"/>
          <p:cNvSpPr/>
          <p:nvPr/>
        </p:nvSpPr>
        <p:spPr>
          <a:xfrm>
            <a:off x="1581557" y="3480558"/>
            <a:ext cx="638251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72716" y="3253740"/>
            <a:ext cx="236900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0759" y="3450336"/>
            <a:ext cx="236900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8310" y="3617976"/>
            <a:ext cx="236900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6353" y="3837432"/>
            <a:ext cx="236900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3904" y="4050792"/>
            <a:ext cx="236900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1810" y="4453128"/>
            <a:ext cx="233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anose="020E0502030303020204" pitchFamily="34" charset="0"/>
              </a:rPr>
              <a:t>Host Machine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639" y="2641443"/>
            <a:ext cx="49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Machines for starting multiple services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ata 13"/>
          <p:cNvSpPr/>
          <p:nvPr/>
        </p:nvSpPr>
        <p:spPr>
          <a:xfrm>
            <a:off x="806238" y="3592510"/>
            <a:ext cx="477953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Docker Solves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653838" y="3440110"/>
            <a:ext cx="4779532" cy="1947672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8548" y="3217164"/>
            <a:ext cx="177402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6591" y="3413760"/>
            <a:ext cx="177402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4142" y="3581400"/>
            <a:ext cx="177402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185" y="3800856"/>
            <a:ext cx="177402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9736" y="4014216"/>
            <a:ext cx="177402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1056" y="5704568"/>
            <a:ext cx="21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ndara" panose="020E0502030303020204" pitchFamily="34" charset="0"/>
              </a:rPr>
              <a:t>Host Machine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577" y="2718857"/>
            <a:ext cx="369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1908" y="3817353"/>
            <a:ext cx="12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</a:t>
            </a:r>
            <a:endParaRPr lang="en-US" b="1" dirty="0">
              <a:latin typeface="Candara" panose="020E0502030303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5256" y="4133088"/>
            <a:ext cx="393192" cy="9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H="1" flipV="1">
            <a:off x="2718051" y="5540182"/>
            <a:ext cx="6861" cy="27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81764" y="1641811"/>
            <a:ext cx="5090" cy="43932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02" name="Picture 6" descr="What is SDLC? How we can explain our project with SDLC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16" y="3103429"/>
            <a:ext cx="5131683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 Diagonal Corner Rectangle 27"/>
          <p:cNvSpPr/>
          <p:nvPr/>
        </p:nvSpPr>
        <p:spPr>
          <a:xfrm>
            <a:off x="347527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You can run several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microservices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in the same VM by running various Docker containers for each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6461815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Provide a consistent computing environment throughout the whole SDLC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5032" y="1207300"/>
            <a:ext cx="8313261" cy="5285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Docker is a tool designed to make it easier to create, deploy, and run applications by using containers.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contains are lightweight alternatives to Virtual Machines and it used the host OS.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don’t have to pre-allocate any RAM in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ke.mahaloz.re/2_operating_systems/ms_container_v_v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6" t="10433" r="18595" b="6608"/>
          <a:stretch/>
        </p:blipFill>
        <p:spPr bwMode="auto">
          <a:xfrm>
            <a:off x="654394" y="3705651"/>
            <a:ext cx="2513530" cy="268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39112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349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23444" y="1207301"/>
            <a:ext cx="8830370" cy="1974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Docker files builds a Docker image and that image contains all the project’s code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You can run that image to create as many Docker containers as you want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This image can be uploaded on Docker hub, from Docker hub any one can pull the image and build a container.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be 1"/>
          <p:cNvSpPr/>
          <p:nvPr/>
        </p:nvSpPr>
        <p:spPr>
          <a:xfrm>
            <a:off x="632166" y="4325112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4991394" y="4224528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Hub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0048" y="4507992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Image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0048" y="5277069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7168" y="4224528"/>
            <a:ext cx="1801368" cy="20939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0320" y="5961888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Virtual Machine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2" idx="5"/>
            <a:endCxn id="3" idx="1"/>
          </p:cNvCxnSpPr>
          <p:nvPr/>
        </p:nvCxnSpPr>
        <p:spPr>
          <a:xfrm>
            <a:off x="1948902" y="4736592"/>
            <a:ext cx="7211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4050792" y="4736592"/>
            <a:ext cx="9406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2" idx="0"/>
          </p:cNvCxnSpPr>
          <p:nvPr/>
        </p:nvCxnSpPr>
        <p:spPr>
          <a:xfrm>
            <a:off x="3360420" y="4965192"/>
            <a:ext cx="0" cy="31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3128" y="3593592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Staging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2816" y="3411694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25968" y="4232885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3128" y="5423407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Production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52816" y="5241509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25968" y="6062700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6" name="Straight Arrow Connector 35"/>
          <p:cNvCxnSpPr>
            <a:stCxn id="10" idx="5"/>
            <a:endCxn id="29" idx="1"/>
          </p:cNvCxnSpPr>
          <p:nvPr/>
        </p:nvCxnSpPr>
        <p:spPr>
          <a:xfrm flipV="1">
            <a:off x="6308130" y="3872484"/>
            <a:ext cx="1954998" cy="763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5"/>
            <a:endCxn id="33" idx="1"/>
          </p:cNvCxnSpPr>
          <p:nvPr/>
        </p:nvCxnSpPr>
        <p:spPr>
          <a:xfrm>
            <a:off x="6308130" y="4636008"/>
            <a:ext cx="1954998" cy="106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9682" y="3355436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3959" y="380475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63959" y="4244938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Straight Arrow Connector 44"/>
          <p:cNvCxnSpPr>
            <a:stCxn id="29" idx="3"/>
            <a:endCxn id="42" idx="1"/>
          </p:cNvCxnSpPr>
          <p:nvPr/>
        </p:nvCxnSpPr>
        <p:spPr>
          <a:xfrm flipV="1">
            <a:off x="9643872" y="3502009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43" idx="1"/>
          </p:cNvCxnSpPr>
          <p:nvPr/>
        </p:nvCxnSpPr>
        <p:spPr>
          <a:xfrm>
            <a:off x="9643872" y="3872484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  <a:endCxn id="44" idx="1"/>
          </p:cNvCxnSpPr>
          <p:nvPr/>
        </p:nvCxnSpPr>
        <p:spPr>
          <a:xfrm>
            <a:off x="9643872" y="3872484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50376" y="5173197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64653" y="5622520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64653" y="606269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57" name="Straight Arrow Connector 56"/>
          <p:cNvCxnSpPr>
            <a:endCxn id="54" idx="1"/>
          </p:cNvCxnSpPr>
          <p:nvPr/>
        </p:nvCxnSpPr>
        <p:spPr>
          <a:xfrm flipV="1">
            <a:off x="9644566" y="5319770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9644566" y="5690245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1"/>
          </p:cNvCxnSpPr>
          <p:nvPr/>
        </p:nvCxnSpPr>
        <p:spPr>
          <a:xfrm>
            <a:off x="9644566" y="5690245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Containerization?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Example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Case Study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entails placing a software component and its environment, dependencies, and configuration, into an isolated unit called a container.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possible to deploy an application consistently on any computing environment, whether on-premises or cloud-based. </a:t>
            </a:r>
            <a:endParaRPr lang="en-US" dirty="0" smtClean="0"/>
          </a:p>
          <a:p>
            <a:r>
              <a:rPr lang="en-US" dirty="0"/>
              <a:t>A container is a standardized unit of software abstracted from the operating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code and all its dependencies that can be transferred and run without changing one environment to another.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23" y="1651087"/>
            <a:ext cx="54197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8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289304"/>
            <a:ext cx="11650767" cy="4863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Ease of </a:t>
            </a:r>
            <a:r>
              <a:rPr lang="en-US" dirty="0" smtClean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Containers </a:t>
            </a:r>
            <a:r>
              <a:rPr lang="en-US" dirty="0"/>
              <a:t>are built and deployed from a local image in only a few seconds. 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 and </a:t>
            </a:r>
            <a:r>
              <a:rPr lang="en-US" dirty="0" smtClean="0"/>
              <a:t>Flexibility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Containerized </a:t>
            </a:r>
            <a:r>
              <a:rPr lang="en-US" dirty="0"/>
              <a:t>applications are perfect for scaling both up and down.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dirty="0"/>
              <a:t>containers are standardized units, they will work in any provided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advantage of containers is that they are lightweight and portable and thus helps the developer a lot in configuring and deploying their application.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reasons for using Containers but only some of them are listed below:</a:t>
            </a:r>
          </a:p>
          <a:p>
            <a:pPr lvl="1"/>
            <a:r>
              <a:rPr lang="en-US" b="1" dirty="0" smtClean="0"/>
              <a:t>Lightweight</a:t>
            </a:r>
            <a:r>
              <a:rPr lang="en-US" dirty="0"/>
              <a:t>: </a:t>
            </a:r>
            <a:r>
              <a:rPr lang="en-US" dirty="0" smtClean="0"/>
              <a:t>Share </a:t>
            </a:r>
            <a:r>
              <a:rPr lang="en-US" dirty="0"/>
              <a:t>the machine </a:t>
            </a:r>
            <a:r>
              <a:rPr lang="en-US" dirty="0" smtClean="0"/>
              <a:t>OS, they </a:t>
            </a:r>
            <a:r>
              <a:rPr lang="en-US" dirty="0"/>
              <a:t>don’t need a full OS instance per application. </a:t>
            </a:r>
          </a:p>
          <a:p>
            <a:pPr lvl="1"/>
            <a:r>
              <a:rPr lang="en-US" b="1" dirty="0"/>
              <a:t>Portable</a:t>
            </a:r>
            <a:r>
              <a:rPr lang="en-US" dirty="0"/>
              <a:t>: </a:t>
            </a:r>
            <a:r>
              <a:rPr lang="en-US" dirty="0" smtClean="0"/>
              <a:t>A package </a:t>
            </a:r>
            <a:r>
              <a:rPr lang="en-US" dirty="0"/>
              <a:t>having all their dependencies with them, </a:t>
            </a:r>
            <a:r>
              <a:rPr lang="en-US" dirty="0" smtClean="0"/>
              <a:t>write </a:t>
            </a:r>
            <a:r>
              <a:rPr lang="en-US" dirty="0"/>
              <a:t>the software once and </a:t>
            </a:r>
            <a:r>
              <a:rPr lang="en-US" dirty="0" smtClean="0"/>
              <a:t>run </a:t>
            </a:r>
            <a:r>
              <a:rPr lang="en-US" dirty="0"/>
              <a:t>across different </a:t>
            </a:r>
            <a:r>
              <a:rPr lang="en-US" dirty="0" smtClean="0"/>
              <a:t>computing environments.</a:t>
            </a:r>
            <a:endParaRPr lang="en-US" dirty="0"/>
          </a:p>
          <a:p>
            <a:pPr lvl="1"/>
            <a:r>
              <a:rPr lang="en-US" b="1" dirty="0"/>
              <a:t>Supports CI/CD</a:t>
            </a:r>
            <a:r>
              <a:rPr lang="en-US" dirty="0"/>
              <a:t>: </a:t>
            </a:r>
            <a:r>
              <a:rPr lang="en-US" dirty="0" smtClean="0"/>
              <a:t>Deployment </a:t>
            </a:r>
            <a:r>
              <a:rPr lang="en-US" dirty="0"/>
              <a:t>portability/consistency across platforms and their small </a:t>
            </a:r>
            <a:r>
              <a:rPr lang="en-US" dirty="0" smtClean="0"/>
              <a:t>size.</a:t>
            </a:r>
            <a:endParaRPr lang="en-US" dirty="0"/>
          </a:p>
          <a:p>
            <a:pPr lvl="1"/>
            <a:r>
              <a:rPr lang="en-US" b="1" dirty="0"/>
              <a:t>Improves utilization</a:t>
            </a:r>
            <a:r>
              <a:rPr lang="en-US" dirty="0"/>
              <a:t>: </a:t>
            </a:r>
            <a:r>
              <a:rPr lang="en-US" dirty="0" smtClean="0"/>
              <a:t>Enable </a:t>
            </a:r>
            <a:r>
              <a:rPr lang="en-US" dirty="0"/>
              <a:t>developers and operators to improve CPU and memory </a:t>
            </a:r>
            <a:r>
              <a:rPr lang="en-US" dirty="0" smtClean="0"/>
              <a:t>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Features of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Benefits of 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30" y="1406880"/>
            <a:ext cx="8377862" cy="477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610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Office Theme</vt:lpstr>
      <vt:lpstr>Containerization</vt:lpstr>
      <vt:lpstr>Outline</vt:lpstr>
      <vt:lpstr>Containerization?</vt:lpstr>
      <vt:lpstr>Containerization?</vt:lpstr>
      <vt:lpstr>Containerization</vt:lpstr>
      <vt:lpstr>Containerization Benefits</vt:lpstr>
      <vt:lpstr>Why Do We Need Containers?</vt:lpstr>
      <vt:lpstr>Common Features of Containers</vt:lpstr>
      <vt:lpstr>Why we need Docker?</vt:lpstr>
      <vt:lpstr>Problems before Docker</vt:lpstr>
      <vt:lpstr>Problems before Docker</vt:lpstr>
      <vt:lpstr>Problems before Docker</vt:lpstr>
      <vt:lpstr>How Docker Solves these problems</vt:lpstr>
      <vt:lpstr>What is Docker?</vt:lpstr>
      <vt:lpstr>What is Docker?</vt:lpstr>
      <vt:lpstr>Docker 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123</cp:revision>
  <cp:lastPrinted>2021-10-18T07:27:50Z</cp:lastPrinted>
  <dcterms:created xsi:type="dcterms:W3CDTF">2021-10-12T10:09:12Z</dcterms:created>
  <dcterms:modified xsi:type="dcterms:W3CDTF">2022-03-16T06:32:46Z</dcterms:modified>
</cp:coreProperties>
</file>