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9" r:id="rId19"/>
    <p:sldId id="280" r:id="rId20"/>
    <p:sldId id="281" r:id="rId21"/>
    <p:sldId id="282" r:id="rId22"/>
    <p:sldId id="283" r:id="rId23"/>
    <p:sldId id="413"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2" r:id="rId39"/>
    <p:sldId id="305" r:id="rId40"/>
    <p:sldId id="306" r:id="rId41"/>
    <p:sldId id="307" r:id="rId42"/>
    <p:sldId id="308" r:id="rId43"/>
    <p:sldId id="309" r:id="rId44"/>
    <p:sldId id="310" r:id="rId45"/>
    <p:sldId id="311" r:id="rId46"/>
    <p:sldId id="312" r:id="rId47"/>
    <p:sldId id="313" r:id="rId48"/>
    <p:sldId id="314" r:id="rId49"/>
    <p:sldId id="315" r:id="rId50"/>
    <p:sldId id="321" r:id="rId51"/>
    <p:sldId id="316" r:id="rId52"/>
    <p:sldId id="317" r:id="rId53"/>
    <p:sldId id="318" r:id="rId54"/>
    <p:sldId id="319" r:id="rId55"/>
    <p:sldId id="320" r:id="rId56"/>
    <p:sldId id="341" r:id="rId57"/>
    <p:sldId id="342" r:id="rId58"/>
    <p:sldId id="343" r:id="rId59"/>
    <p:sldId id="344" r:id="rId60"/>
    <p:sldId id="345" r:id="rId61"/>
    <p:sldId id="346" r:id="rId62"/>
    <p:sldId id="347" r:id="rId63"/>
    <p:sldId id="348" r:id="rId64"/>
    <p:sldId id="349" r:id="rId65"/>
    <p:sldId id="350" r:id="rId66"/>
    <p:sldId id="357" r:id="rId67"/>
    <p:sldId id="358" r:id="rId68"/>
    <p:sldId id="362" r:id="rId69"/>
    <p:sldId id="363" r:id="rId70"/>
    <p:sldId id="364" r:id="rId71"/>
    <p:sldId id="365" r:id="rId72"/>
    <p:sldId id="366" r:id="rId73"/>
    <p:sldId id="369" r:id="rId74"/>
    <p:sldId id="368"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397" r:id="rId103"/>
    <p:sldId id="398" r:id="rId104"/>
    <p:sldId id="399" r:id="rId105"/>
    <p:sldId id="400" r:id="rId106"/>
    <p:sldId id="401" r:id="rId107"/>
    <p:sldId id="402" r:id="rId108"/>
    <p:sldId id="403" r:id="rId109"/>
    <p:sldId id="404" r:id="rId110"/>
    <p:sldId id="405" r:id="rId111"/>
    <p:sldId id="406" r:id="rId112"/>
    <p:sldId id="407" r:id="rId113"/>
    <p:sldId id="408" r:id="rId114"/>
    <p:sldId id="409" r:id="rId115"/>
    <p:sldId id="410" r:id="rId116"/>
    <p:sldId id="411" r:id="rId117"/>
    <p:sldId id="412"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A74A04-F888-4331-BF18-5A8D0ED0C9F6}" type="doc">
      <dgm:prSet loTypeId="urn:microsoft.com/office/officeart/2005/8/layout/hProcess9" loCatId="process" qsTypeId="urn:microsoft.com/office/officeart/2005/8/quickstyle/simple1" qsCatId="simple" csTypeId="urn:microsoft.com/office/officeart/2005/8/colors/accent1_2" csCatId="accent1" phldr="1"/>
      <dgm:spPr/>
    </dgm:pt>
    <dgm:pt modelId="{5095F1FB-0E83-4467-8CEF-6D70FD3BB2A0}">
      <dgm:prSet phldrT="[Text]"/>
      <dgm:spPr/>
      <dgm:t>
        <a:bodyPr/>
        <a:lstStyle/>
        <a:p>
          <a:r>
            <a:rPr lang="en-US" dirty="0" smtClean="0"/>
            <a:t>Pre-conditions</a:t>
          </a:r>
          <a:endParaRPr lang="en-US" dirty="0"/>
        </a:p>
      </dgm:t>
    </dgm:pt>
    <dgm:pt modelId="{BCB478F8-8CE6-4B43-B263-AB055C487455}" type="parTrans" cxnId="{9831FEFD-0205-4414-931F-F54CFA799FF3}">
      <dgm:prSet/>
      <dgm:spPr/>
      <dgm:t>
        <a:bodyPr/>
        <a:lstStyle/>
        <a:p>
          <a:endParaRPr lang="en-US"/>
        </a:p>
      </dgm:t>
    </dgm:pt>
    <dgm:pt modelId="{8EA0F2C3-AE6F-4B02-AE6F-0CAEEF41087D}" type="sibTrans" cxnId="{9831FEFD-0205-4414-931F-F54CFA799FF3}">
      <dgm:prSet/>
      <dgm:spPr/>
      <dgm:t>
        <a:bodyPr/>
        <a:lstStyle/>
        <a:p>
          <a:endParaRPr lang="en-US"/>
        </a:p>
      </dgm:t>
    </dgm:pt>
    <dgm:pt modelId="{0A12D774-D58A-47B0-AB0D-060E8D4B7058}">
      <dgm:prSet phldrT="[Text]"/>
      <dgm:spPr/>
      <dgm:t>
        <a:bodyPr/>
        <a:lstStyle/>
        <a:p>
          <a:r>
            <a:rPr lang="en-US" dirty="0" smtClean="0"/>
            <a:t>Inputs</a:t>
          </a:r>
          <a:endParaRPr lang="en-US" dirty="0"/>
        </a:p>
      </dgm:t>
    </dgm:pt>
    <dgm:pt modelId="{313F88BF-E487-4C8E-A76F-F9C38B26B4C4}" type="parTrans" cxnId="{F9956207-9633-4376-8687-20EAA4D8259A}">
      <dgm:prSet/>
      <dgm:spPr/>
      <dgm:t>
        <a:bodyPr/>
        <a:lstStyle/>
        <a:p>
          <a:endParaRPr lang="en-US"/>
        </a:p>
      </dgm:t>
    </dgm:pt>
    <dgm:pt modelId="{CA76DE74-31DB-4F76-8A0E-4C7F1EE8F579}" type="sibTrans" cxnId="{F9956207-9633-4376-8687-20EAA4D8259A}">
      <dgm:prSet/>
      <dgm:spPr/>
      <dgm:t>
        <a:bodyPr/>
        <a:lstStyle/>
        <a:p>
          <a:endParaRPr lang="en-US"/>
        </a:p>
      </dgm:t>
    </dgm:pt>
    <dgm:pt modelId="{76BF5953-E347-464D-8EEF-BFFE44CA4A74}">
      <dgm:prSet phldrT="[Text]"/>
      <dgm:spPr/>
      <dgm:t>
        <a:bodyPr/>
        <a:lstStyle/>
        <a:p>
          <a:r>
            <a:rPr lang="en-US" dirty="0" smtClean="0"/>
            <a:t>Expected results</a:t>
          </a:r>
          <a:endParaRPr lang="en-US" dirty="0"/>
        </a:p>
      </dgm:t>
    </dgm:pt>
    <dgm:pt modelId="{AFDF0CA6-BE78-4FC6-8FE1-F1D1F98E0324}" type="parTrans" cxnId="{7B7852EB-9662-47AC-BE00-0E390B168865}">
      <dgm:prSet/>
      <dgm:spPr/>
      <dgm:t>
        <a:bodyPr/>
        <a:lstStyle/>
        <a:p>
          <a:endParaRPr lang="en-US"/>
        </a:p>
      </dgm:t>
    </dgm:pt>
    <dgm:pt modelId="{1FB7E774-67ED-4446-8F83-C39F6284DD83}" type="sibTrans" cxnId="{7B7852EB-9662-47AC-BE00-0E390B168865}">
      <dgm:prSet/>
      <dgm:spPr/>
      <dgm:t>
        <a:bodyPr/>
        <a:lstStyle/>
        <a:p>
          <a:endParaRPr lang="en-US"/>
        </a:p>
      </dgm:t>
    </dgm:pt>
    <dgm:pt modelId="{1A5D45B2-174A-412A-9B36-EC56D0692A01}">
      <dgm:prSet phldrT="[Text]"/>
      <dgm:spPr/>
      <dgm:t>
        <a:bodyPr/>
        <a:lstStyle/>
        <a:p>
          <a:r>
            <a:rPr lang="en-US" dirty="0" smtClean="0"/>
            <a:t>Post-conditions</a:t>
          </a:r>
          <a:endParaRPr lang="en-US" dirty="0"/>
        </a:p>
      </dgm:t>
    </dgm:pt>
    <dgm:pt modelId="{9020BC2F-A1E8-4932-85A5-C28D11CCDCB0}" type="parTrans" cxnId="{FC275DD2-790D-443A-A859-090318073111}">
      <dgm:prSet/>
      <dgm:spPr/>
      <dgm:t>
        <a:bodyPr/>
        <a:lstStyle/>
        <a:p>
          <a:endParaRPr lang="en-US"/>
        </a:p>
      </dgm:t>
    </dgm:pt>
    <dgm:pt modelId="{AF68AE2C-45A0-42BA-8621-2D8FB4079ECF}" type="sibTrans" cxnId="{FC275DD2-790D-443A-A859-090318073111}">
      <dgm:prSet/>
      <dgm:spPr/>
      <dgm:t>
        <a:bodyPr/>
        <a:lstStyle/>
        <a:p>
          <a:endParaRPr lang="en-US"/>
        </a:p>
      </dgm:t>
    </dgm:pt>
    <dgm:pt modelId="{6AF5D1FC-EC9D-467E-9E44-EE1183860626}" type="pres">
      <dgm:prSet presAssocID="{B4A74A04-F888-4331-BF18-5A8D0ED0C9F6}" presName="CompostProcess" presStyleCnt="0">
        <dgm:presLayoutVars>
          <dgm:dir/>
          <dgm:resizeHandles val="exact"/>
        </dgm:presLayoutVars>
      </dgm:prSet>
      <dgm:spPr/>
    </dgm:pt>
    <dgm:pt modelId="{165C4097-EA9F-40F4-B418-F642375E2F2B}" type="pres">
      <dgm:prSet presAssocID="{B4A74A04-F888-4331-BF18-5A8D0ED0C9F6}" presName="arrow" presStyleLbl="bgShp" presStyleIdx="0" presStyleCnt="1"/>
      <dgm:spPr/>
    </dgm:pt>
    <dgm:pt modelId="{281EFB67-46C5-4BAB-9FEA-4E279B6EA916}" type="pres">
      <dgm:prSet presAssocID="{B4A74A04-F888-4331-BF18-5A8D0ED0C9F6}" presName="linearProcess" presStyleCnt="0"/>
      <dgm:spPr/>
    </dgm:pt>
    <dgm:pt modelId="{01F04DC0-D22F-4568-8390-D79665C7C601}" type="pres">
      <dgm:prSet presAssocID="{5095F1FB-0E83-4467-8CEF-6D70FD3BB2A0}" presName="textNode" presStyleLbl="node1" presStyleIdx="0" presStyleCnt="4">
        <dgm:presLayoutVars>
          <dgm:bulletEnabled val="1"/>
        </dgm:presLayoutVars>
      </dgm:prSet>
      <dgm:spPr/>
      <dgm:t>
        <a:bodyPr/>
        <a:lstStyle/>
        <a:p>
          <a:endParaRPr lang="en-US"/>
        </a:p>
      </dgm:t>
    </dgm:pt>
    <dgm:pt modelId="{DD19AAB2-4C70-4296-8A96-4BCA0250E3E0}" type="pres">
      <dgm:prSet presAssocID="{8EA0F2C3-AE6F-4B02-AE6F-0CAEEF41087D}" presName="sibTrans" presStyleCnt="0"/>
      <dgm:spPr/>
    </dgm:pt>
    <dgm:pt modelId="{20A1CBF6-DAC4-4D3C-A128-1DA1F998FB08}" type="pres">
      <dgm:prSet presAssocID="{0A12D774-D58A-47B0-AB0D-060E8D4B7058}" presName="textNode" presStyleLbl="node1" presStyleIdx="1" presStyleCnt="4">
        <dgm:presLayoutVars>
          <dgm:bulletEnabled val="1"/>
        </dgm:presLayoutVars>
      </dgm:prSet>
      <dgm:spPr/>
      <dgm:t>
        <a:bodyPr/>
        <a:lstStyle/>
        <a:p>
          <a:endParaRPr lang="en-US"/>
        </a:p>
      </dgm:t>
    </dgm:pt>
    <dgm:pt modelId="{DFEB1B0C-9908-464E-A4A6-DE6266505F48}" type="pres">
      <dgm:prSet presAssocID="{CA76DE74-31DB-4F76-8A0E-4C7F1EE8F579}" presName="sibTrans" presStyleCnt="0"/>
      <dgm:spPr/>
    </dgm:pt>
    <dgm:pt modelId="{2C1BEE31-DAB0-41A2-8B22-4AF4867707F1}" type="pres">
      <dgm:prSet presAssocID="{76BF5953-E347-464D-8EEF-BFFE44CA4A74}" presName="textNode" presStyleLbl="node1" presStyleIdx="2" presStyleCnt="4">
        <dgm:presLayoutVars>
          <dgm:bulletEnabled val="1"/>
        </dgm:presLayoutVars>
      </dgm:prSet>
      <dgm:spPr/>
      <dgm:t>
        <a:bodyPr/>
        <a:lstStyle/>
        <a:p>
          <a:endParaRPr lang="en-US"/>
        </a:p>
      </dgm:t>
    </dgm:pt>
    <dgm:pt modelId="{41A76BF0-CDE4-44D8-9C3B-A348C331840A}" type="pres">
      <dgm:prSet presAssocID="{1FB7E774-67ED-4446-8F83-C39F6284DD83}" presName="sibTrans" presStyleCnt="0"/>
      <dgm:spPr/>
    </dgm:pt>
    <dgm:pt modelId="{C61401FC-CE9A-49A9-8F33-A011267B07FE}" type="pres">
      <dgm:prSet presAssocID="{1A5D45B2-174A-412A-9B36-EC56D0692A01}" presName="textNode" presStyleLbl="node1" presStyleIdx="3" presStyleCnt="4">
        <dgm:presLayoutVars>
          <dgm:bulletEnabled val="1"/>
        </dgm:presLayoutVars>
      </dgm:prSet>
      <dgm:spPr/>
      <dgm:t>
        <a:bodyPr/>
        <a:lstStyle/>
        <a:p>
          <a:endParaRPr lang="en-US"/>
        </a:p>
      </dgm:t>
    </dgm:pt>
  </dgm:ptLst>
  <dgm:cxnLst>
    <dgm:cxn modelId="{9831FEFD-0205-4414-931F-F54CFA799FF3}" srcId="{B4A74A04-F888-4331-BF18-5A8D0ED0C9F6}" destId="{5095F1FB-0E83-4467-8CEF-6D70FD3BB2A0}" srcOrd="0" destOrd="0" parTransId="{BCB478F8-8CE6-4B43-B263-AB055C487455}" sibTransId="{8EA0F2C3-AE6F-4B02-AE6F-0CAEEF41087D}"/>
    <dgm:cxn modelId="{ACA3D6FE-3084-4ECD-BB6E-A0C64F29D876}" type="presOf" srcId="{0A12D774-D58A-47B0-AB0D-060E8D4B7058}" destId="{20A1CBF6-DAC4-4D3C-A128-1DA1F998FB08}" srcOrd="0" destOrd="0" presId="urn:microsoft.com/office/officeart/2005/8/layout/hProcess9"/>
    <dgm:cxn modelId="{7B7852EB-9662-47AC-BE00-0E390B168865}" srcId="{B4A74A04-F888-4331-BF18-5A8D0ED0C9F6}" destId="{76BF5953-E347-464D-8EEF-BFFE44CA4A74}" srcOrd="2" destOrd="0" parTransId="{AFDF0CA6-BE78-4FC6-8FE1-F1D1F98E0324}" sibTransId="{1FB7E774-67ED-4446-8F83-C39F6284DD83}"/>
    <dgm:cxn modelId="{BD74C074-187D-4F55-B91B-E654CC3E87F3}" type="presOf" srcId="{76BF5953-E347-464D-8EEF-BFFE44CA4A74}" destId="{2C1BEE31-DAB0-41A2-8B22-4AF4867707F1}" srcOrd="0" destOrd="0" presId="urn:microsoft.com/office/officeart/2005/8/layout/hProcess9"/>
    <dgm:cxn modelId="{3C04B94B-60CA-47C9-A08E-81A0DFE46C4A}" type="presOf" srcId="{1A5D45B2-174A-412A-9B36-EC56D0692A01}" destId="{C61401FC-CE9A-49A9-8F33-A011267B07FE}" srcOrd="0" destOrd="0" presId="urn:microsoft.com/office/officeart/2005/8/layout/hProcess9"/>
    <dgm:cxn modelId="{F9956207-9633-4376-8687-20EAA4D8259A}" srcId="{B4A74A04-F888-4331-BF18-5A8D0ED0C9F6}" destId="{0A12D774-D58A-47B0-AB0D-060E8D4B7058}" srcOrd="1" destOrd="0" parTransId="{313F88BF-E487-4C8E-A76F-F9C38B26B4C4}" sibTransId="{CA76DE74-31DB-4F76-8A0E-4C7F1EE8F579}"/>
    <dgm:cxn modelId="{FC275DD2-790D-443A-A859-090318073111}" srcId="{B4A74A04-F888-4331-BF18-5A8D0ED0C9F6}" destId="{1A5D45B2-174A-412A-9B36-EC56D0692A01}" srcOrd="3" destOrd="0" parTransId="{9020BC2F-A1E8-4932-85A5-C28D11CCDCB0}" sibTransId="{AF68AE2C-45A0-42BA-8621-2D8FB4079ECF}"/>
    <dgm:cxn modelId="{2413C716-D814-47F9-AC4F-77F82AFA514B}" type="presOf" srcId="{5095F1FB-0E83-4467-8CEF-6D70FD3BB2A0}" destId="{01F04DC0-D22F-4568-8390-D79665C7C601}" srcOrd="0" destOrd="0" presId="urn:microsoft.com/office/officeart/2005/8/layout/hProcess9"/>
    <dgm:cxn modelId="{66980FAA-BF20-43CC-940D-C26FD8968F86}" type="presOf" srcId="{B4A74A04-F888-4331-BF18-5A8D0ED0C9F6}" destId="{6AF5D1FC-EC9D-467E-9E44-EE1183860626}" srcOrd="0" destOrd="0" presId="urn:microsoft.com/office/officeart/2005/8/layout/hProcess9"/>
    <dgm:cxn modelId="{91BEC6D0-80E9-4776-9466-4E689E9DDBD6}" type="presParOf" srcId="{6AF5D1FC-EC9D-467E-9E44-EE1183860626}" destId="{165C4097-EA9F-40F4-B418-F642375E2F2B}" srcOrd="0" destOrd="0" presId="urn:microsoft.com/office/officeart/2005/8/layout/hProcess9"/>
    <dgm:cxn modelId="{C92FF3D8-633C-482D-94D1-B4C27436BD02}" type="presParOf" srcId="{6AF5D1FC-EC9D-467E-9E44-EE1183860626}" destId="{281EFB67-46C5-4BAB-9FEA-4E279B6EA916}" srcOrd="1" destOrd="0" presId="urn:microsoft.com/office/officeart/2005/8/layout/hProcess9"/>
    <dgm:cxn modelId="{94C4F4FE-99C0-4A32-BD72-550DBA6E235C}" type="presParOf" srcId="{281EFB67-46C5-4BAB-9FEA-4E279B6EA916}" destId="{01F04DC0-D22F-4568-8390-D79665C7C601}" srcOrd="0" destOrd="0" presId="urn:microsoft.com/office/officeart/2005/8/layout/hProcess9"/>
    <dgm:cxn modelId="{CC30B4D7-F909-4C21-B348-DD1D0A9A6BD7}" type="presParOf" srcId="{281EFB67-46C5-4BAB-9FEA-4E279B6EA916}" destId="{DD19AAB2-4C70-4296-8A96-4BCA0250E3E0}" srcOrd="1" destOrd="0" presId="urn:microsoft.com/office/officeart/2005/8/layout/hProcess9"/>
    <dgm:cxn modelId="{B86D8AA5-B6D1-48F3-9DF3-B3331CC4890D}" type="presParOf" srcId="{281EFB67-46C5-4BAB-9FEA-4E279B6EA916}" destId="{20A1CBF6-DAC4-4D3C-A128-1DA1F998FB08}" srcOrd="2" destOrd="0" presId="urn:microsoft.com/office/officeart/2005/8/layout/hProcess9"/>
    <dgm:cxn modelId="{4A2A0B81-AF8E-44CC-B7DC-856F87E27CB2}" type="presParOf" srcId="{281EFB67-46C5-4BAB-9FEA-4E279B6EA916}" destId="{DFEB1B0C-9908-464E-A4A6-DE6266505F48}" srcOrd="3" destOrd="0" presId="urn:microsoft.com/office/officeart/2005/8/layout/hProcess9"/>
    <dgm:cxn modelId="{55DDE1C5-8579-4E6D-ADE6-38850E83569C}" type="presParOf" srcId="{281EFB67-46C5-4BAB-9FEA-4E279B6EA916}" destId="{2C1BEE31-DAB0-41A2-8B22-4AF4867707F1}" srcOrd="4" destOrd="0" presId="urn:microsoft.com/office/officeart/2005/8/layout/hProcess9"/>
    <dgm:cxn modelId="{6E94A9E7-F5D0-4F44-A3DC-B207F795509E}" type="presParOf" srcId="{281EFB67-46C5-4BAB-9FEA-4E279B6EA916}" destId="{41A76BF0-CDE4-44D8-9C3B-A348C331840A}" srcOrd="5" destOrd="0" presId="urn:microsoft.com/office/officeart/2005/8/layout/hProcess9"/>
    <dgm:cxn modelId="{C4EB7726-7137-40ED-813A-7796B1258D4D}" type="presParOf" srcId="{281EFB67-46C5-4BAB-9FEA-4E279B6EA916}" destId="{C61401FC-CE9A-49A9-8F33-A011267B07F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C4097-EA9F-40F4-B418-F642375E2F2B}">
      <dsp:nvSpPr>
        <dsp:cNvPr id="0" name=""/>
        <dsp:cNvSpPr/>
      </dsp:nvSpPr>
      <dsp:spPr>
        <a:xfrm>
          <a:off x="670559" y="0"/>
          <a:ext cx="7599680" cy="2111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04DC0-D22F-4568-8390-D79665C7C601}">
      <dsp:nvSpPr>
        <dsp:cNvPr id="0" name=""/>
        <dsp:cNvSpPr/>
      </dsp:nvSpPr>
      <dsp:spPr>
        <a:xfrm>
          <a:off x="1173"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Pre-conditions</a:t>
          </a:r>
          <a:endParaRPr lang="en-US" sz="2200" kern="1200" dirty="0"/>
        </a:p>
      </dsp:txBody>
      <dsp:txXfrm>
        <a:off x="42395" y="674542"/>
        <a:ext cx="2026275" cy="761983"/>
      </dsp:txXfrm>
    </dsp:sp>
    <dsp:sp modelId="{20A1CBF6-DAC4-4D3C-A128-1DA1F998FB08}">
      <dsp:nvSpPr>
        <dsp:cNvPr id="0" name=""/>
        <dsp:cNvSpPr/>
      </dsp:nvSpPr>
      <dsp:spPr>
        <a:xfrm>
          <a:off x="2277751"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Inputs</a:t>
          </a:r>
          <a:endParaRPr lang="en-US" sz="2200" kern="1200" dirty="0"/>
        </a:p>
      </dsp:txBody>
      <dsp:txXfrm>
        <a:off x="2318973" y="674542"/>
        <a:ext cx="2026275" cy="761983"/>
      </dsp:txXfrm>
    </dsp:sp>
    <dsp:sp modelId="{2C1BEE31-DAB0-41A2-8B22-4AF4867707F1}">
      <dsp:nvSpPr>
        <dsp:cNvPr id="0" name=""/>
        <dsp:cNvSpPr/>
      </dsp:nvSpPr>
      <dsp:spPr>
        <a:xfrm>
          <a:off x="4554329"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Expected results</a:t>
          </a:r>
          <a:endParaRPr lang="en-US" sz="2200" kern="1200" dirty="0"/>
        </a:p>
      </dsp:txBody>
      <dsp:txXfrm>
        <a:off x="4595551" y="674542"/>
        <a:ext cx="2026275" cy="761983"/>
      </dsp:txXfrm>
    </dsp:sp>
    <dsp:sp modelId="{C61401FC-CE9A-49A9-8F33-A011267B07FE}">
      <dsp:nvSpPr>
        <dsp:cNvPr id="0" name=""/>
        <dsp:cNvSpPr/>
      </dsp:nvSpPr>
      <dsp:spPr>
        <a:xfrm>
          <a:off x="6830907" y="633320"/>
          <a:ext cx="2108719" cy="8444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Post-conditions</a:t>
          </a:r>
          <a:endParaRPr lang="en-US" sz="2200" kern="1200" dirty="0"/>
        </a:p>
      </dsp:txBody>
      <dsp:txXfrm>
        <a:off x="6872129" y="674542"/>
        <a:ext cx="2026275" cy="7619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89F17-51F6-4897-9C46-26D10F1D1D3F}"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EF644-959D-4B9C-89AE-6B13FBEFBDC6}" type="slidenum">
              <a:rPr lang="en-US" smtClean="0"/>
              <a:t>‹#›</a:t>
            </a:fld>
            <a:endParaRPr lang="en-US"/>
          </a:p>
        </p:txBody>
      </p:sp>
    </p:spTree>
    <p:extLst>
      <p:ext uri="{BB962C8B-B14F-4D97-AF65-F5344CB8AC3E}">
        <p14:creationId xmlns:p14="http://schemas.microsoft.com/office/powerpoint/2010/main" val="18445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101</a:t>
            </a:r>
            <a:endParaRPr lang="en-US" dirty="0"/>
          </a:p>
        </p:txBody>
      </p:sp>
    </p:spTree>
    <p:extLst>
      <p:ext uri="{BB962C8B-B14F-4D97-AF65-F5344CB8AC3E}">
        <p14:creationId xmlns:p14="http://schemas.microsoft.com/office/powerpoint/2010/main" val="667026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101</a:t>
            </a:r>
            <a:endParaRPr lang="en-US" dirty="0"/>
          </a:p>
        </p:txBody>
      </p:sp>
    </p:spTree>
    <p:extLst>
      <p:ext uri="{BB962C8B-B14F-4D97-AF65-F5344CB8AC3E}">
        <p14:creationId xmlns:p14="http://schemas.microsoft.com/office/powerpoint/2010/main" val="311342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151419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101</a:t>
            </a:r>
            <a:endParaRPr lang="en-US" dirty="0"/>
          </a:p>
        </p:txBody>
      </p:sp>
    </p:spTree>
    <p:extLst>
      <p:ext uri="{BB962C8B-B14F-4D97-AF65-F5344CB8AC3E}">
        <p14:creationId xmlns:p14="http://schemas.microsoft.com/office/powerpoint/2010/main" val="1455667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101</a:t>
            </a:r>
            <a:endParaRPr lang="en-US" dirty="0"/>
          </a:p>
        </p:txBody>
      </p:sp>
    </p:spTree>
    <p:extLst>
      <p:ext uri="{BB962C8B-B14F-4D97-AF65-F5344CB8AC3E}">
        <p14:creationId xmlns:p14="http://schemas.microsoft.com/office/powerpoint/2010/main" val="1485700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101</a:t>
            </a:r>
            <a:endParaRPr lang="en-US" dirty="0"/>
          </a:p>
        </p:txBody>
      </p:sp>
    </p:spTree>
    <p:extLst>
      <p:ext uri="{BB962C8B-B14F-4D97-AF65-F5344CB8AC3E}">
        <p14:creationId xmlns:p14="http://schemas.microsoft.com/office/powerpoint/2010/main" val="214291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38</a:t>
            </a:fld>
            <a:r>
              <a:rPr lang="en-US" dirty="0" smtClean="0"/>
              <a:t> of 101</a:t>
            </a:r>
            <a:endParaRPr lang="en-US" dirty="0"/>
          </a:p>
        </p:txBody>
      </p:sp>
    </p:spTree>
    <p:extLst>
      <p:ext uri="{BB962C8B-B14F-4D97-AF65-F5344CB8AC3E}">
        <p14:creationId xmlns:p14="http://schemas.microsoft.com/office/powerpoint/2010/main" val="3168172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101</a:t>
            </a:r>
            <a:endParaRPr lang="en-US" dirty="0"/>
          </a:p>
        </p:txBody>
      </p:sp>
    </p:spTree>
    <p:extLst>
      <p:ext uri="{BB962C8B-B14F-4D97-AF65-F5344CB8AC3E}">
        <p14:creationId xmlns:p14="http://schemas.microsoft.com/office/powerpoint/2010/main" val="404466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41</a:t>
            </a:fld>
            <a:r>
              <a:rPr lang="en-US" dirty="0" smtClean="0"/>
              <a:t> of 94</a:t>
            </a:r>
            <a:endParaRPr lang="en-US" dirty="0"/>
          </a:p>
        </p:txBody>
      </p:sp>
    </p:spTree>
    <p:extLst>
      <p:ext uri="{BB962C8B-B14F-4D97-AF65-F5344CB8AC3E}">
        <p14:creationId xmlns:p14="http://schemas.microsoft.com/office/powerpoint/2010/main" val="1581514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42</a:t>
            </a:fld>
            <a:r>
              <a:rPr lang="en-US" dirty="0" smtClean="0"/>
              <a:t> of 94</a:t>
            </a:r>
            <a:endParaRPr lang="en-US" dirty="0"/>
          </a:p>
        </p:txBody>
      </p:sp>
    </p:spTree>
    <p:extLst>
      <p:ext uri="{BB962C8B-B14F-4D97-AF65-F5344CB8AC3E}">
        <p14:creationId xmlns:p14="http://schemas.microsoft.com/office/powerpoint/2010/main" val="1611778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43</a:t>
            </a:fld>
            <a:r>
              <a:rPr lang="en-US" dirty="0" smtClean="0"/>
              <a:t> of 94</a:t>
            </a:r>
            <a:endParaRPr lang="en-US" dirty="0"/>
          </a:p>
        </p:txBody>
      </p:sp>
    </p:spTree>
    <p:extLst>
      <p:ext uri="{BB962C8B-B14F-4D97-AF65-F5344CB8AC3E}">
        <p14:creationId xmlns:p14="http://schemas.microsoft.com/office/powerpoint/2010/main" val="332111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17</a:t>
            </a:fld>
            <a:r>
              <a:rPr lang="en-US" smtClean="0"/>
              <a:t> of 101</a:t>
            </a:r>
            <a:endParaRPr lang="en-US" dirty="0"/>
          </a:p>
        </p:txBody>
      </p:sp>
    </p:spTree>
    <p:extLst>
      <p:ext uri="{BB962C8B-B14F-4D97-AF65-F5344CB8AC3E}">
        <p14:creationId xmlns:p14="http://schemas.microsoft.com/office/powerpoint/2010/main" val="2271388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44</a:t>
            </a:fld>
            <a:r>
              <a:rPr lang="en-US" dirty="0" smtClean="0"/>
              <a:t> of 94</a:t>
            </a:r>
            <a:endParaRPr lang="en-US" dirty="0"/>
          </a:p>
        </p:txBody>
      </p:sp>
    </p:spTree>
    <p:extLst>
      <p:ext uri="{BB962C8B-B14F-4D97-AF65-F5344CB8AC3E}">
        <p14:creationId xmlns:p14="http://schemas.microsoft.com/office/powerpoint/2010/main" val="2937622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45</a:t>
            </a:fld>
            <a:r>
              <a:rPr lang="en-US" dirty="0" smtClean="0"/>
              <a:t> of 94</a:t>
            </a:r>
            <a:endParaRPr lang="en-US" dirty="0"/>
          </a:p>
        </p:txBody>
      </p:sp>
    </p:spTree>
    <p:extLst>
      <p:ext uri="{BB962C8B-B14F-4D97-AF65-F5344CB8AC3E}">
        <p14:creationId xmlns:p14="http://schemas.microsoft.com/office/powerpoint/2010/main" val="4122397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46</a:t>
            </a:fld>
            <a:r>
              <a:rPr lang="en-US" dirty="0" smtClean="0"/>
              <a:t> of 94</a:t>
            </a:r>
            <a:endParaRPr lang="en-US" dirty="0"/>
          </a:p>
        </p:txBody>
      </p:sp>
    </p:spTree>
    <p:extLst>
      <p:ext uri="{BB962C8B-B14F-4D97-AF65-F5344CB8AC3E}">
        <p14:creationId xmlns:p14="http://schemas.microsoft.com/office/powerpoint/2010/main" val="2122011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47</a:t>
            </a:fld>
            <a:r>
              <a:rPr lang="en-US" dirty="0" smtClean="0"/>
              <a:t> of 94</a:t>
            </a:r>
            <a:endParaRPr lang="en-US" dirty="0"/>
          </a:p>
        </p:txBody>
      </p:sp>
    </p:spTree>
    <p:extLst>
      <p:ext uri="{BB962C8B-B14F-4D97-AF65-F5344CB8AC3E}">
        <p14:creationId xmlns:p14="http://schemas.microsoft.com/office/powerpoint/2010/main" val="2057885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48</a:t>
            </a:fld>
            <a:r>
              <a:rPr lang="en-US" dirty="0" smtClean="0"/>
              <a:t> of 94</a:t>
            </a:r>
            <a:endParaRPr lang="en-US" dirty="0"/>
          </a:p>
        </p:txBody>
      </p:sp>
    </p:spTree>
    <p:extLst>
      <p:ext uri="{BB962C8B-B14F-4D97-AF65-F5344CB8AC3E}">
        <p14:creationId xmlns:p14="http://schemas.microsoft.com/office/powerpoint/2010/main" val="277267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50</a:t>
            </a:fld>
            <a:r>
              <a:rPr lang="en-US" dirty="0" smtClean="0"/>
              <a:t> of 101</a:t>
            </a:r>
            <a:endParaRPr lang="en-US" dirty="0"/>
          </a:p>
        </p:txBody>
      </p:sp>
    </p:spTree>
    <p:extLst>
      <p:ext uri="{BB962C8B-B14F-4D97-AF65-F5344CB8AC3E}">
        <p14:creationId xmlns:p14="http://schemas.microsoft.com/office/powerpoint/2010/main" val="2383311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51</a:t>
            </a:fld>
            <a:r>
              <a:rPr lang="en-US" dirty="0" smtClean="0"/>
              <a:t> of 94</a:t>
            </a:r>
            <a:endParaRPr lang="en-US" dirty="0"/>
          </a:p>
        </p:txBody>
      </p:sp>
    </p:spTree>
    <p:extLst>
      <p:ext uri="{BB962C8B-B14F-4D97-AF65-F5344CB8AC3E}">
        <p14:creationId xmlns:p14="http://schemas.microsoft.com/office/powerpoint/2010/main" val="602882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52</a:t>
            </a:fld>
            <a:r>
              <a:rPr lang="en-US" dirty="0" smtClean="0"/>
              <a:t> of 94</a:t>
            </a:r>
            <a:endParaRPr lang="en-US" dirty="0"/>
          </a:p>
        </p:txBody>
      </p:sp>
    </p:spTree>
    <p:extLst>
      <p:ext uri="{BB962C8B-B14F-4D97-AF65-F5344CB8AC3E}">
        <p14:creationId xmlns:p14="http://schemas.microsoft.com/office/powerpoint/2010/main" val="3112372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53</a:t>
            </a:fld>
            <a:r>
              <a:rPr lang="en-US" dirty="0" smtClean="0"/>
              <a:t> of 94</a:t>
            </a:r>
            <a:endParaRPr lang="en-US" dirty="0"/>
          </a:p>
        </p:txBody>
      </p:sp>
    </p:spTree>
    <p:extLst>
      <p:ext uri="{BB962C8B-B14F-4D97-AF65-F5344CB8AC3E}">
        <p14:creationId xmlns:p14="http://schemas.microsoft.com/office/powerpoint/2010/main" val="4262299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54</a:t>
            </a:fld>
            <a:r>
              <a:rPr lang="en-US" dirty="0" smtClean="0"/>
              <a:t> of 94</a:t>
            </a:r>
            <a:endParaRPr lang="en-US" dirty="0"/>
          </a:p>
        </p:txBody>
      </p:sp>
    </p:spTree>
    <p:extLst>
      <p:ext uri="{BB962C8B-B14F-4D97-AF65-F5344CB8AC3E}">
        <p14:creationId xmlns:p14="http://schemas.microsoft.com/office/powerpoint/2010/main" val="1426029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101</a:t>
            </a:r>
            <a:endParaRPr lang="en-US" dirty="0"/>
          </a:p>
        </p:txBody>
      </p:sp>
    </p:spTree>
    <p:extLst>
      <p:ext uri="{BB962C8B-B14F-4D97-AF65-F5344CB8AC3E}">
        <p14:creationId xmlns:p14="http://schemas.microsoft.com/office/powerpoint/2010/main" val="3941435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55</a:t>
            </a:fld>
            <a:r>
              <a:rPr lang="en-US" dirty="0" smtClean="0"/>
              <a:t> of 94</a:t>
            </a:r>
            <a:endParaRPr lang="en-US" dirty="0"/>
          </a:p>
        </p:txBody>
      </p:sp>
    </p:spTree>
    <p:extLst>
      <p:ext uri="{BB962C8B-B14F-4D97-AF65-F5344CB8AC3E}">
        <p14:creationId xmlns:p14="http://schemas.microsoft.com/office/powerpoint/2010/main" val="3689517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101</a:t>
            </a:r>
            <a:endParaRPr lang="en-US" dirty="0"/>
          </a:p>
        </p:txBody>
      </p:sp>
    </p:spTree>
    <p:extLst>
      <p:ext uri="{BB962C8B-B14F-4D97-AF65-F5344CB8AC3E}">
        <p14:creationId xmlns:p14="http://schemas.microsoft.com/office/powerpoint/2010/main" val="2845818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61</a:t>
            </a:fld>
            <a:r>
              <a:rPr lang="en-US" dirty="0" smtClean="0"/>
              <a:t> of 94</a:t>
            </a:r>
            <a:endParaRPr lang="en-US" dirty="0"/>
          </a:p>
        </p:txBody>
      </p:sp>
    </p:spTree>
    <p:extLst>
      <p:ext uri="{BB962C8B-B14F-4D97-AF65-F5344CB8AC3E}">
        <p14:creationId xmlns:p14="http://schemas.microsoft.com/office/powerpoint/2010/main" val="1084547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62</a:t>
            </a:fld>
            <a:r>
              <a:rPr lang="en-US" dirty="0" smtClean="0"/>
              <a:t> of 94</a:t>
            </a:r>
            <a:endParaRPr lang="en-US" dirty="0"/>
          </a:p>
        </p:txBody>
      </p:sp>
    </p:spTree>
    <p:extLst>
      <p:ext uri="{BB962C8B-B14F-4D97-AF65-F5344CB8AC3E}">
        <p14:creationId xmlns:p14="http://schemas.microsoft.com/office/powerpoint/2010/main" val="2403049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63</a:t>
            </a:fld>
            <a:r>
              <a:rPr lang="en-US" dirty="0" smtClean="0"/>
              <a:t> of 94</a:t>
            </a:r>
            <a:endParaRPr lang="en-US" dirty="0"/>
          </a:p>
        </p:txBody>
      </p:sp>
    </p:spTree>
    <p:extLst>
      <p:ext uri="{BB962C8B-B14F-4D97-AF65-F5344CB8AC3E}">
        <p14:creationId xmlns:p14="http://schemas.microsoft.com/office/powerpoint/2010/main" val="4070511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64</a:t>
            </a:fld>
            <a:r>
              <a:rPr lang="en-US" dirty="0" smtClean="0"/>
              <a:t> of 94</a:t>
            </a:r>
            <a:endParaRPr lang="en-US" dirty="0"/>
          </a:p>
        </p:txBody>
      </p:sp>
    </p:spTree>
    <p:extLst>
      <p:ext uri="{BB962C8B-B14F-4D97-AF65-F5344CB8AC3E}">
        <p14:creationId xmlns:p14="http://schemas.microsoft.com/office/powerpoint/2010/main" val="41227485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65</a:t>
            </a:fld>
            <a:r>
              <a:rPr lang="en-US" dirty="0" smtClean="0"/>
              <a:t> of 94</a:t>
            </a:r>
            <a:endParaRPr lang="en-US" dirty="0"/>
          </a:p>
        </p:txBody>
      </p:sp>
    </p:spTree>
    <p:extLst>
      <p:ext uri="{BB962C8B-B14F-4D97-AF65-F5344CB8AC3E}">
        <p14:creationId xmlns:p14="http://schemas.microsoft.com/office/powerpoint/2010/main" val="760886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66</a:t>
            </a:fld>
            <a:r>
              <a:rPr lang="en-US" dirty="0" smtClean="0"/>
              <a:t> of 94</a:t>
            </a:r>
            <a:endParaRPr lang="en-US" dirty="0"/>
          </a:p>
        </p:txBody>
      </p:sp>
    </p:spTree>
    <p:extLst>
      <p:ext uri="{BB962C8B-B14F-4D97-AF65-F5344CB8AC3E}">
        <p14:creationId xmlns:p14="http://schemas.microsoft.com/office/powerpoint/2010/main" val="523340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67</a:t>
            </a:fld>
            <a:r>
              <a:rPr lang="en-US" dirty="0" smtClean="0"/>
              <a:t> of 94</a:t>
            </a:r>
            <a:endParaRPr lang="en-US" dirty="0"/>
          </a:p>
        </p:txBody>
      </p:sp>
    </p:spTree>
    <p:extLst>
      <p:ext uri="{BB962C8B-B14F-4D97-AF65-F5344CB8AC3E}">
        <p14:creationId xmlns:p14="http://schemas.microsoft.com/office/powerpoint/2010/main" val="3086235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101</a:t>
            </a:r>
            <a:endParaRPr lang="en-US" dirty="0"/>
          </a:p>
        </p:txBody>
      </p:sp>
    </p:spTree>
    <p:extLst>
      <p:ext uri="{BB962C8B-B14F-4D97-AF65-F5344CB8AC3E}">
        <p14:creationId xmlns:p14="http://schemas.microsoft.com/office/powerpoint/2010/main" val="39747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101</a:t>
            </a:r>
            <a:endParaRPr lang="en-US" dirty="0"/>
          </a:p>
        </p:txBody>
      </p:sp>
    </p:spTree>
    <p:extLst>
      <p:ext uri="{BB962C8B-B14F-4D97-AF65-F5344CB8AC3E}">
        <p14:creationId xmlns:p14="http://schemas.microsoft.com/office/powerpoint/2010/main" val="41285053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96</a:t>
            </a:fld>
            <a:r>
              <a:rPr lang="en-US" dirty="0" smtClean="0"/>
              <a:t> of 94</a:t>
            </a:r>
            <a:endParaRPr lang="en-US" dirty="0"/>
          </a:p>
        </p:txBody>
      </p:sp>
    </p:spTree>
    <p:extLst>
      <p:ext uri="{BB962C8B-B14F-4D97-AF65-F5344CB8AC3E}">
        <p14:creationId xmlns:p14="http://schemas.microsoft.com/office/powerpoint/2010/main" val="992639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97</a:t>
            </a:fld>
            <a:r>
              <a:rPr lang="en-US" dirty="0" smtClean="0"/>
              <a:t> of 94</a:t>
            </a:r>
            <a:endParaRPr lang="en-US" dirty="0"/>
          </a:p>
        </p:txBody>
      </p:sp>
    </p:spTree>
    <p:extLst>
      <p:ext uri="{BB962C8B-B14F-4D97-AF65-F5344CB8AC3E}">
        <p14:creationId xmlns:p14="http://schemas.microsoft.com/office/powerpoint/2010/main" val="21998721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98</a:t>
            </a:fld>
            <a:r>
              <a:rPr lang="en-US" dirty="0" smtClean="0"/>
              <a:t> of 94</a:t>
            </a:r>
            <a:endParaRPr lang="en-US" dirty="0"/>
          </a:p>
        </p:txBody>
      </p:sp>
    </p:spTree>
    <p:extLst>
      <p:ext uri="{BB962C8B-B14F-4D97-AF65-F5344CB8AC3E}">
        <p14:creationId xmlns:p14="http://schemas.microsoft.com/office/powerpoint/2010/main" val="83844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99</a:t>
            </a:fld>
            <a:r>
              <a:rPr lang="en-US" dirty="0" smtClean="0"/>
              <a:t> of 94</a:t>
            </a:r>
            <a:endParaRPr lang="en-US" dirty="0"/>
          </a:p>
        </p:txBody>
      </p:sp>
    </p:spTree>
    <p:extLst>
      <p:ext uri="{BB962C8B-B14F-4D97-AF65-F5344CB8AC3E}">
        <p14:creationId xmlns:p14="http://schemas.microsoft.com/office/powerpoint/2010/main" val="29272058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100</a:t>
            </a:fld>
            <a:r>
              <a:rPr lang="en-US" dirty="0" smtClean="0"/>
              <a:t> of 94</a:t>
            </a:r>
            <a:endParaRPr lang="en-US" dirty="0"/>
          </a:p>
        </p:txBody>
      </p:sp>
    </p:spTree>
    <p:extLst>
      <p:ext uri="{BB962C8B-B14F-4D97-AF65-F5344CB8AC3E}">
        <p14:creationId xmlns:p14="http://schemas.microsoft.com/office/powerpoint/2010/main" val="36614952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101</a:t>
            </a:fld>
            <a:r>
              <a:rPr lang="en-US" dirty="0" smtClean="0"/>
              <a:t> of 94</a:t>
            </a:r>
            <a:endParaRPr lang="en-US" dirty="0"/>
          </a:p>
        </p:txBody>
      </p:sp>
    </p:spTree>
    <p:extLst>
      <p:ext uri="{BB962C8B-B14F-4D97-AF65-F5344CB8AC3E}">
        <p14:creationId xmlns:p14="http://schemas.microsoft.com/office/powerpoint/2010/main" val="2673837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102</a:t>
            </a:fld>
            <a:r>
              <a:rPr lang="en-US" dirty="0" smtClean="0"/>
              <a:t> of 94</a:t>
            </a:r>
            <a:endParaRPr lang="en-US" dirty="0"/>
          </a:p>
        </p:txBody>
      </p:sp>
    </p:spTree>
    <p:extLst>
      <p:ext uri="{BB962C8B-B14F-4D97-AF65-F5344CB8AC3E}">
        <p14:creationId xmlns:p14="http://schemas.microsoft.com/office/powerpoint/2010/main" val="28157766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103</a:t>
            </a:fld>
            <a:r>
              <a:rPr lang="en-US" dirty="0" smtClean="0"/>
              <a:t> of 94</a:t>
            </a:r>
            <a:endParaRPr lang="en-US" dirty="0"/>
          </a:p>
        </p:txBody>
      </p:sp>
    </p:spTree>
    <p:extLst>
      <p:ext uri="{BB962C8B-B14F-4D97-AF65-F5344CB8AC3E}">
        <p14:creationId xmlns:p14="http://schemas.microsoft.com/office/powerpoint/2010/main" val="25493548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104</a:t>
            </a:fld>
            <a:r>
              <a:rPr lang="en-US" dirty="0" smtClean="0"/>
              <a:t> of 94</a:t>
            </a:r>
            <a:endParaRPr lang="en-US" dirty="0"/>
          </a:p>
        </p:txBody>
      </p:sp>
    </p:spTree>
    <p:extLst>
      <p:ext uri="{BB962C8B-B14F-4D97-AF65-F5344CB8AC3E}">
        <p14:creationId xmlns:p14="http://schemas.microsoft.com/office/powerpoint/2010/main" val="311693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105</a:t>
            </a:fld>
            <a:r>
              <a:rPr lang="en-US" dirty="0" smtClean="0"/>
              <a:t> of 94</a:t>
            </a:r>
            <a:endParaRPr lang="en-US" dirty="0"/>
          </a:p>
        </p:txBody>
      </p:sp>
    </p:spTree>
    <p:extLst>
      <p:ext uri="{BB962C8B-B14F-4D97-AF65-F5344CB8AC3E}">
        <p14:creationId xmlns:p14="http://schemas.microsoft.com/office/powerpoint/2010/main" val="786202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24</a:t>
            </a:fld>
            <a:r>
              <a:rPr lang="en-US" dirty="0" smtClean="0"/>
              <a:t> of 94</a:t>
            </a:r>
            <a:endParaRPr lang="en-US" dirty="0"/>
          </a:p>
        </p:txBody>
      </p:sp>
    </p:spTree>
    <p:extLst>
      <p:ext uri="{BB962C8B-B14F-4D97-AF65-F5344CB8AC3E}">
        <p14:creationId xmlns:p14="http://schemas.microsoft.com/office/powerpoint/2010/main" val="25512610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106</a:t>
            </a:fld>
            <a:r>
              <a:rPr lang="en-US" dirty="0" smtClean="0"/>
              <a:t> of 94</a:t>
            </a:r>
            <a:endParaRPr lang="en-US" dirty="0"/>
          </a:p>
        </p:txBody>
      </p:sp>
    </p:spTree>
    <p:extLst>
      <p:ext uri="{BB962C8B-B14F-4D97-AF65-F5344CB8AC3E}">
        <p14:creationId xmlns:p14="http://schemas.microsoft.com/office/powerpoint/2010/main" val="3353039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107</a:t>
            </a:fld>
            <a:r>
              <a:rPr lang="en-US" dirty="0" smtClean="0"/>
              <a:t> of 94</a:t>
            </a:r>
            <a:endParaRPr lang="en-US" dirty="0"/>
          </a:p>
        </p:txBody>
      </p:sp>
    </p:spTree>
    <p:extLst>
      <p:ext uri="{BB962C8B-B14F-4D97-AF65-F5344CB8AC3E}">
        <p14:creationId xmlns:p14="http://schemas.microsoft.com/office/powerpoint/2010/main" val="33697501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108</a:t>
            </a:fld>
            <a:r>
              <a:rPr lang="en-US" dirty="0" smtClean="0"/>
              <a:t> of 94</a:t>
            </a:r>
            <a:endParaRPr lang="en-US" dirty="0"/>
          </a:p>
        </p:txBody>
      </p:sp>
    </p:spTree>
    <p:extLst>
      <p:ext uri="{BB962C8B-B14F-4D97-AF65-F5344CB8AC3E}">
        <p14:creationId xmlns:p14="http://schemas.microsoft.com/office/powerpoint/2010/main" val="37944127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113</a:t>
            </a:fld>
            <a:r>
              <a:rPr lang="en-US" dirty="0" smtClean="0"/>
              <a:t> of 101</a:t>
            </a:r>
            <a:endParaRPr lang="en-US" dirty="0"/>
          </a:p>
        </p:txBody>
      </p:sp>
    </p:spTree>
    <p:extLst>
      <p:ext uri="{BB962C8B-B14F-4D97-AF65-F5344CB8AC3E}">
        <p14:creationId xmlns:p14="http://schemas.microsoft.com/office/powerpoint/2010/main" val="42643230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114</a:t>
            </a:fld>
            <a:r>
              <a:rPr lang="en-US" dirty="0" smtClean="0"/>
              <a:t> of 101</a:t>
            </a:r>
            <a:endParaRPr lang="en-US" dirty="0"/>
          </a:p>
        </p:txBody>
      </p:sp>
    </p:spTree>
    <p:extLst>
      <p:ext uri="{BB962C8B-B14F-4D97-AF65-F5344CB8AC3E}">
        <p14:creationId xmlns:p14="http://schemas.microsoft.com/office/powerpoint/2010/main" val="25340900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115</a:t>
            </a:fld>
            <a:r>
              <a:rPr lang="en-US" dirty="0" smtClean="0"/>
              <a:t> of 101</a:t>
            </a:r>
            <a:endParaRPr lang="en-US" dirty="0"/>
          </a:p>
        </p:txBody>
      </p:sp>
    </p:spTree>
    <p:extLst>
      <p:ext uri="{BB962C8B-B14F-4D97-AF65-F5344CB8AC3E}">
        <p14:creationId xmlns:p14="http://schemas.microsoft.com/office/powerpoint/2010/main" val="242385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27</a:t>
            </a:fld>
            <a:r>
              <a:rPr lang="en-US" dirty="0" smtClean="0"/>
              <a:t> of 94</a:t>
            </a:r>
            <a:endParaRPr lang="en-US" dirty="0"/>
          </a:p>
        </p:txBody>
      </p:sp>
    </p:spTree>
    <p:extLst>
      <p:ext uri="{BB962C8B-B14F-4D97-AF65-F5344CB8AC3E}">
        <p14:creationId xmlns:p14="http://schemas.microsoft.com/office/powerpoint/2010/main" val="39028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28</a:t>
            </a:fld>
            <a:r>
              <a:rPr lang="en-US" dirty="0" smtClean="0"/>
              <a:t> of 94</a:t>
            </a:r>
            <a:endParaRPr lang="en-US" dirty="0"/>
          </a:p>
        </p:txBody>
      </p:sp>
    </p:spTree>
    <p:extLst>
      <p:ext uri="{BB962C8B-B14F-4D97-AF65-F5344CB8AC3E}">
        <p14:creationId xmlns:p14="http://schemas.microsoft.com/office/powerpoint/2010/main" val="2213364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101</a:t>
            </a:r>
            <a:endParaRPr lang="en-US" dirty="0"/>
          </a:p>
        </p:txBody>
      </p:sp>
    </p:spTree>
    <p:extLst>
      <p:ext uri="{BB962C8B-B14F-4D97-AF65-F5344CB8AC3E}">
        <p14:creationId xmlns:p14="http://schemas.microsoft.com/office/powerpoint/2010/main" val="2313967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101</a:t>
            </a:r>
            <a:endParaRPr lang="en-US" dirty="0"/>
          </a:p>
        </p:txBody>
      </p:sp>
    </p:spTree>
    <p:extLst>
      <p:ext uri="{BB962C8B-B14F-4D97-AF65-F5344CB8AC3E}">
        <p14:creationId xmlns:p14="http://schemas.microsoft.com/office/powerpoint/2010/main" val="35298439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837180-9721-446C-AC6D-776BB2F38775}" type="datetime1">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B3A1F2-E165-4A76-9805-3AB30D43FF05}" type="datetime1">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7FC97-FD57-4BD7-82C7-ED3E4255A4B6}" type="datetime1">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C4DA2B20-E683-403E-906F-7D0C82CB9596}" type="datetime1">
              <a:rPr lang="en-US" smtClean="0"/>
              <a:t>3/21/2022</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413209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7257E4-776A-45C2-BD19-4B5A6E21B830}" type="datetime1">
              <a:rPr lang="en-US" smtClean="0"/>
              <a:t>3/21/2022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B15613-4326-4AF9-920A-352460887503}" type="datetime1">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403E61-CF59-41CC-9B8C-77AE93C3157C}" type="datetime1">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35FF4D-2167-4E59-A2E4-411504250139}" type="datetime1">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0E855D-48A6-4AC5-A850-805C20C19ACB}" type="datetime1">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3/21/2022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27071-F04B-4A92-891A-312A70E61267}" type="datetime1">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90889F-25C5-4A8B-AE34-87B726EAA0DF}" type="datetime1">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AFD45A-B96A-4E4F-ADFB-3B910FAD57D1}" type="datetime1">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D9BED-BB21-42A4-9534-2DA4335EA0CD}" type="datetime1">
              <a:rPr lang="en-US" smtClean="0"/>
              <a:t>3/21/2022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Design Techniques</a:t>
            </a:r>
          </a:p>
        </p:txBody>
      </p:sp>
      <p:sp>
        <p:nvSpPr>
          <p:cNvPr id="3" name="Subtitle 2"/>
          <p:cNvSpPr>
            <a:spLocks noGrp="1"/>
          </p:cNvSpPr>
          <p:nvPr>
            <p:ph type="subTitle" idx="1"/>
          </p:nvPr>
        </p:nvSpPr>
        <p:spPr/>
        <p:txBody>
          <a:bodyPr/>
          <a:lstStyle/>
          <a:p>
            <a:r>
              <a:rPr lang="en-US"/>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a:xfrm>
            <a:off x="534838" y="1414732"/>
            <a:ext cx="10818962" cy="4940347"/>
          </a:xfrm>
        </p:spPr>
        <p:txBody>
          <a:bodyPr>
            <a:normAutofit/>
          </a:bodyPr>
          <a:lstStyle/>
          <a:p>
            <a:r>
              <a:rPr lang="en-US" dirty="0" smtClean="0"/>
              <a:t>During test implementation the test cases are organized in the test procedures</a:t>
            </a:r>
          </a:p>
          <a:p>
            <a:endParaRPr lang="en-US" dirty="0" smtClean="0"/>
          </a:p>
          <a:p>
            <a:endParaRPr lang="en-US" dirty="0"/>
          </a:p>
          <a:p>
            <a:endParaRPr lang="en-US" dirty="0" smtClean="0"/>
          </a:p>
          <a:p>
            <a:r>
              <a:rPr lang="en-US" dirty="0" smtClean="0"/>
              <a:t>A manual test procedure </a:t>
            </a:r>
          </a:p>
          <a:p>
            <a:pPr lvl="1"/>
            <a:r>
              <a:rPr lang="en-US" dirty="0" smtClean="0"/>
              <a:t>Specifies the sequence of action to be taken for executing of a test. </a:t>
            </a:r>
          </a:p>
          <a:p>
            <a:r>
              <a:rPr lang="en-US" dirty="0" smtClean="0"/>
              <a:t>An automated test procedure (test script)</a:t>
            </a:r>
          </a:p>
          <a:p>
            <a:pPr lvl="1"/>
            <a:r>
              <a:rPr lang="en-US" dirty="0" smtClean="0"/>
              <a:t>If tests are run using a test execution tool , the sequence of action is specified in a test script</a:t>
            </a:r>
            <a:endParaRPr lang="en-US" dirty="0"/>
          </a:p>
        </p:txBody>
      </p:sp>
      <p:pic>
        <p:nvPicPr>
          <p:cNvPr id="4" name="Picture 3"/>
          <p:cNvPicPr>
            <a:picLocks noChangeAspect="1"/>
          </p:cNvPicPr>
          <p:nvPr/>
        </p:nvPicPr>
        <p:blipFill>
          <a:blip r:embed="rId2"/>
          <a:stretch>
            <a:fillRect/>
          </a:stretch>
        </p:blipFill>
        <p:spPr>
          <a:xfrm>
            <a:off x="5676060" y="1807406"/>
            <a:ext cx="1414114" cy="216276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088380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37936706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27507506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27735078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103</a:t>
            </a:fld>
            <a:endParaRPr lang="en-US"/>
          </a:p>
        </p:txBody>
      </p:sp>
    </p:spTree>
    <p:extLst>
      <p:ext uri="{BB962C8B-B14F-4D97-AF65-F5344CB8AC3E}">
        <p14:creationId xmlns:p14="http://schemas.microsoft.com/office/powerpoint/2010/main" val="38711553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2402411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105</a:t>
            </a:fld>
            <a:endParaRPr lang="en-US"/>
          </a:p>
        </p:txBody>
      </p:sp>
    </p:spTree>
    <p:extLst>
      <p:ext uri="{BB962C8B-B14F-4D97-AF65-F5344CB8AC3E}">
        <p14:creationId xmlns:p14="http://schemas.microsoft.com/office/powerpoint/2010/main" val="258699816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106</a:t>
            </a:fld>
            <a:endParaRPr lang="en-US"/>
          </a:p>
        </p:txBody>
      </p:sp>
    </p:spTree>
    <p:extLst>
      <p:ext uri="{BB962C8B-B14F-4D97-AF65-F5344CB8AC3E}">
        <p14:creationId xmlns:p14="http://schemas.microsoft.com/office/powerpoint/2010/main" val="39150945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107</a:t>
            </a:fld>
            <a:endParaRPr lang="en-US"/>
          </a:p>
        </p:txBody>
      </p:sp>
    </p:spTree>
    <p:extLst>
      <p:ext uri="{BB962C8B-B14F-4D97-AF65-F5344CB8AC3E}">
        <p14:creationId xmlns:p14="http://schemas.microsoft.com/office/powerpoint/2010/main" val="40293523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108</a:t>
            </a:fld>
            <a:endParaRPr lang="en-US"/>
          </a:p>
        </p:txBody>
      </p:sp>
    </p:spTree>
    <p:extLst>
      <p:ext uri="{BB962C8B-B14F-4D97-AF65-F5344CB8AC3E}">
        <p14:creationId xmlns:p14="http://schemas.microsoft.com/office/powerpoint/2010/main" val="400312248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Experience-based </a:t>
            </a:r>
            <a:r>
              <a:rPr lang="en-US" dirty="0"/>
              <a:t>techniques</a:t>
            </a:r>
          </a:p>
        </p:txBody>
      </p:sp>
      <p:sp>
        <p:nvSpPr>
          <p:cNvPr id="3" name="Slide Number Placeholder 2"/>
          <p:cNvSpPr>
            <a:spLocks noGrp="1"/>
          </p:cNvSpPr>
          <p:nvPr>
            <p:ph type="sldNum" sz="quarter" idx="12"/>
          </p:nvPr>
        </p:nvSpPr>
        <p:spPr/>
        <p:txBody>
          <a:bodyPr/>
          <a:lstStyle/>
          <a:p>
            <a:fld id="{B543A0FD-1CA6-4228-86A2-78061B4844C8}" type="slidenum">
              <a:rPr lang="en-US" smtClean="0"/>
              <a:t>109</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561" r="14062" b="31346"/>
          <a:stretch/>
        </p:blipFill>
        <p:spPr>
          <a:xfrm>
            <a:off x="3877056" y="192563"/>
            <a:ext cx="3264408" cy="3446749"/>
          </a:xfrm>
          <a:prstGeom prst="rect">
            <a:avLst/>
          </a:prstGeom>
        </p:spPr>
      </p:pic>
      <p:sp>
        <p:nvSpPr>
          <p:cNvPr id="5" name="Rectangle 4"/>
          <p:cNvSpPr/>
          <p:nvPr/>
        </p:nvSpPr>
        <p:spPr>
          <a:xfrm>
            <a:off x="6044184" y="2414016"/>
            <a:ext cx="1261872" cy="131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79292" y="456025"/>
            <a:ext cx="982980"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028" y="192562"/>
            <a:ext cx="1011936" cy="1051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724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p:txBody>
          <a:bodyPr>
            <a:normAutofit/>
          </a:bodyPr>
          <a:lstStyle/>
          <a:p>
            <a:r>
              <a:rPr lang="en-US" dirty="0" smtClean="0"/>
              <a:t>The test execution schedule defines:</a:t>
            </a:r>
          </a:p>
          <a:p>
            <a:pPr lvl="1"/>
            <a:r>
              <a:rPr lang="en-US" dirty="0" smtClean="0"/>
              <a:t>The order of execution of the test procedures &amp; (possibly) automated test scripts</a:t>
            </a:r>
          </a:p>
          <a:p>
            <a:pPr lvl="1"/>
            <a:r>
              <a:rPr lang="en-US" dirty="0" smtClean="0"/>
              <a:t>When they will be executed.</a:t>
            </a:r>
          </a:p>
          <a:p>
            <a:pPr lvl="1"/>
            <a:r>
              <a:rPr lang="en-US" dirty="0" smtClean="0"/>
              <a:t>By whom to be executed.</a:t>
            </a:r>
          </a:p>
          <a:p>
            <a:pPr lvl="1"/>
            <a:endParaRPr lang="en-US" dirty="0" smtClean="0"/>
          </a:p>
          <a:p>
            <a:r>
              <a:rPr lang="en-US" dirty="0" smtClean="0"/>
              <a:t>The test execution schedule will take into account such factors as:</a:t>
            </a:r>
          </a:p>
          <a:p>
            <a:pPr lvl="1"/>
            <a:r>
              <a:rPr lang="en-US" dirty="0" smtClean="0"/>
              <a:t>risks</a:t>
            </a:r>
          </a:p>
          <a:p>
            <a:pPr lvl="1"/>
            <a:r>
              <a:rPr lang="en-US" dirty="0" smtClean="0"/>
              <a:t>regression tests</a:t>
            </a:r>
          </a:p>
          <a:p>
            <a:pPr lvl="1"/>
            <a:r>
              <a:rPr lang="en-US" dirty="0" smtClean="0"/>
              <a:t>prioritization</a:t>
            </a:r>
          </a:p>
          <a:p>
            <a:pPr lvl="1"/>
            <a:r>
              <a:rPr lang="en-US" dirty="0" smtClean="0"/>
              <a:t>technical and logical dependencies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7411780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Tests are derived from the tester’s skill and intuition and </a:t>
            </a:r>
            <a:r>
              <a:rPr lang="en-US" dirty="0" smtClean="0"/>
              <a:t>their experience </a:t>
            </a:r>
            <a:r>
              <a:rPr lang="en-US" dirty="0"/>
              <a:t>with similar applications and technologies</a:t>
            </a:r>
            <a:r>
              <a:rPr lang="en-US" dirty="0" smtClean="0"/>
              <a:t>.</a:t>
            </a:r>
          </a:p>
          <a:p>
            <a:r>
              <a:rPr lang="en-US" dirty="0"/>
              <a:t>When used to augment systematic techniques, experienced </a:t>
            </a:r>
            <a:r>
              <a:rPr lang="en-US" dirty="0" smtClean="0"/>
              <a:t>based testing </a:t>
            </a:r>
            <a:r>
              <a:rPr lang="en-US" dirty="0"/>
              <a:t>can be useful in identifying special tests not easily </a:t>
            </a:r>
            <a:r>
              <a:rPr lang="en-US" dirty="0" smtClean="0"/>
              <a:t>captured by </a:t>
            </a:r>
            <a:r>
              <a:rPr lang="en-US" dirty="0"/>
              <a:t>formal techniques, especially when applied after more </a:t>
            </a:r>
            <a:r>
              <a:rPr lang="en-US" dirty="0" smtClean="0"/>
              <a:t>formal approaches.</a:t>
            </a:r>
          </a:p>
          <a:p>
            <a:r>
              <a:rPr lang="en-US" dirty="0"/>
              <a:t>May yield widely varying degrees of effectiveness , depending on </a:t>
            </a:r>
            <a:r>
              <a:rPr lang="en-US" dirty="0" smtClean="0"/>
              <a:t>the testers </a:t>
            </a:r>
            <a:r>
              <a:rPr lang="en-US" dirty="0"/>
              <a:t>experience</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110</a:t>
            </a:fld>
            <a:endParaRPr lang="en-US"/>
          </a:p>
        </p:txBody>
      </p:sp>
    </p:spTree>
    <p:extLst>
      <p:ext uri="{BB962C8B-B14F-4D97-AF65-F5344CB8AC3E}">
        <p14:creationId xmlns:p14="http://schemas.microsoft.com/office/powerpoint/2010/main" val="8952795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lstStyle/>
          <a:p>
            <a:r>
              <a:rPr lang="en-US" dirty="0"/>
              <a:t>Error guessing = a commonly used </a:t>
            </a:r>
            <a:r>
              <a:rPr lang="en-US" dirty="0" smtClean="0"/>
              <a:t>experienced-based technique</a:t>
            </a:r>
            <a:r>
              <a:rPr lang="en-US" dirty="0"/>
              <a:t>.</a:t>
            </a:r>
          </a:p>
          <a:p>
            <a:r>
              <a:rPr lang="en-US" dirty="0"/>
              <a:t>Generally testers anticipate defects based on experience. </a:t>
            </a:r>
          </a:p>
          <a:p>
            <a:r>
              <a:rPr lang="en-US" dirty="0"/>
              <a:t>A structured approach to the error guessing technique is to enumerate a list of possible errors and to design tests that attack these errors. </a:t>
            </a:r>
          </a:p>
          <a:p>
            <a:r>
              <a:rPr lang="en-US" dirty="0"/>
              <a:t>This systematic approach is called fault attack.</a:t>
            </a:r>
          </a:p>
        </p:txBody>
      </p:sp>
      <p:sp>
        <p:nvSpPr>
          <p:cNvPr id="4" name="Slide Number Placeholder 3"/>
          <p:cNvSpPr>
            <a:spLocks noGrp="1"/>
          </p:cNvSpPr>
          <p:nvPr>
            <p:ph type="sldNum" sz="quarter" idx="12"/>
          </p:nvPr>
        </p:nvSpPr>
        <p:spPr/>
        <p:txBody>
          <a:bodyPr/>
          <a:lstStyle/>
          <a:p>
            <a:fld id="{B543A0FD-1CA6-4228-86A2-78061B4844C8}" type="slidenum">
              <a:rPr lang="en-US" smtClean="0"/>
              <a:t>111</a:t>
            </a:fld>
            <a:endParaRPr lang="en-US"/>
          </a:p>
        </p:txBody>
      </p:sp>
    </p:spTree>
    <p:extLst>
      <p:ext uri="{BB962C8B-B14F-4D97-AF65-F5344CB8AC3E}">
        <p14:creationId xmlns:p14="http://schemas.microsoft.com/office/powerpoint/2010/main" val="34464707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techniques</a:t>
            </a:r>
          </a:p>
        </p:txBody>
      </p:sp>
      <p:sp>
        <p:nvSpPr>
          <p:cNvPr id="3" name="Content Placeholder 2"/>
          <p:cNvSpPr>
            <a:spLocks noGrp="1"/>
          </p:cNvSpPr>
          <p:nvPr>
            <p:ph idx="1"/>
          </p:nvPr>
        </p:nvSpPr>
        <p:spPr/>
        <p:txBody>
          <a:bodyPr>
            <a:normAutofit/>
          </a:bodyPr>
          <a:lstStyle/>
          <a:p>
            <a:r>
              <a:rPr lang="en-US" dirty="0"/>
              <a:t>Exploratory testing = </a:t>
            </a:r>
            <a:r>
              <a:rPr lang="en-US" dirty="0" smtClean="0"/>
              <a:t>concurrent test </a:t>
            </a:r>
            <a:r>
              <a:rPr lang="en-US" dirty="0"/>
              <a:t>design, test execution, test logging and learning,</a:t>
            </a:r>
          </a:p>
          <a:p>
            <a:r>
              <a:rPr lang="en-US" i="1" dirty="0"/>
              <a:t>based on a test charter containing test objectives</a:t>
            </a:r>
            <a:r>
              <a:rPr lang="en-US" i="1" dirty="0" smtClean="0"/>
              <a:t>, </a:t>
            </a:r>
            <a:r>
              <a:rPr lang="en-US" dirty="0" smtClean="0"/>
              <a:t>and </a:t>
            </a:r>
            <a:r>
              <a:rPr lang="en-US" i="1" dirty="0"/>
              <a:t>carried out within time-boxes</a:t>
            </a:r>
            <a:r>
              <a:rPr lang="en-US" dirty="0"/>
              <a:t>.</a:t>
            </a:r>
          </a:p>
          <a:p>
            <a:r>
              <a:rPr lang="en-US" dirty="0"/>
              <a:t>It is most useful …</a:t>
            </a:r>
          </a:p>
          <a:p>
            <a:pPr lvl="1"/>
            <a:r>
              <a:rPr lang="en-US" dirty="0" smtClean="0"/>
              <a:t>where </a:t>
            </a:r>
            <a:r>
              <a:rPr lang="en-US" dirty="0"/>
              <a:t>there are few </a:t>
            </a:r>
            <a:r>
              <a:rPr lang="en-US" dirty="0" smtClean="0"/>
              <a:t>or inadequate </a:t>
            </a:r>
            <a:r>
              <a:rPr lang="en-US" dirty="0"/>
              <a:t>specifications </a:t>
            </a:r>
          </a:p>
          <a:p>
            <a:pPr lvl="1"/>
            <a:r>
              <a:rPr lang="en-US" dirty="0" smtClean="0"/>
              <a:t>under </a:t>
            </a:r>
            <a:r>
              <a:rPr lang="en-US" dirty="0"/>
              <a:t>severe time pressure </a:t>
            </a:r>
          </a:p>
          <a:p>
            <a:pPr lvl="1"/>
            <a:r>
              <a:rPr lang="en-US" dirty="0" smtClean="0"/>
              <a:t>to </a:t>
            </a:r>
            <a:r>
              <a:rPr lang="en-US" dirty="0"/>
              <a:t>complement other, more formal testing</a:t>
            </a:r>
          </a:p>
          <a:p>
            <a:pPr lvl="1"/>
            <a:r>
              <a:rPr lang="en-US" dirty="0" smtClean="0"/>
              <a:t>It </a:t>
            </a:r>
            <a:r>
              <a:rPr lang="en-US" dirty="0"/>
              <a:t>can serve to help ensure that the most serious defects are found.</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112</a:t>
            </a:fld>
            <a:endParaRPr lang="en-US"/>
          </a:p>
        </p:txBody>
      </p:sp>
    </p:spTree>
    <p:extLst>
      <p:ext uri="{BB962C8B-B14F-4D97-AF65-F5344CB8AC3E}">
        <p14:creationId xmlns:p14="http://schemas.microsoft.com/office/powerpoint/2010/main" val="33425623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113</a:t>
            </a:fld>
            <a:endParaRPr lang="en-US"/>
          </a:p>
        </p:txBody>
      </p:sp>
    </p:spTree>
    <p:extLst>
      <p:ext uri="{BB962C8B-B14F-4D97-AF65-F5344CB8AC3E}">
        <p14:creationId xmlns:p14="http://schemas.microsoft.com/office/powerpoint/2010/main" val="254418061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Testing</a:t>
            </a:r>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114</a:t>
            </a:fld>
            <a:endParaRPr lang="en-US"/>
          </a:p>
        </p:txBody>
      </p:sp>
    </p:spTree>
    <p:extLst>
      <p:ext uri="{BB962C8B-B14F-4D97-AF65-F5344CB8AC3E}">
        <p14:creationId xmlns:p14="http://schemas.microsoft.com/office/powerpoint/2010/main" val="39615677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115</a:t>
            </a:fld>
            <a:endParaRPr lang="en-US"/>
          </a:p>
        </p:txBody>
      </p:sp>
    </p:spTree>
    <p:extLst>
      <p:ext uri="{BB962C8B-B14F-4D97-AF65-F5344CB8AC3E}">
        <p14:creationId xmlns:p14="http://schemas.microsoft.com/office/powerpoint/2010/main" val="6573040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techniques</a:t>
            </a:r>
          </a:p>
        </p:txBody>
      </p:sp>
      <p:sp>
        <p:nvSpPr>
          <p:cNvPr id="3" name="Content Placeholder 2"/>
          <p:cNvSpPr>
            <a:spLocks noGrp="1"/>
          </p:cNvSpPr>
          <p:nvPr>
            <p:ph idx="1"/>
          </p:nvPr>
        </p:nvSpPr>
        <p:spPr>
          <a:xfrm>
            <a:off x="838200" y="1551305"/>
            <a:ext cx="10515600" cy="4351338"/>
          </a:xfrm>
        </p:spPr>
        <p:txBody>
          <a:bodyPr/>
          <a:lstStyle/>
          <a:p>
            <a:r>
              <a:rPr lang="en-US" dirty="0" smtClean="0"/>
              <a:t>The choice </a:t>
            </a:r>
            <a:r>
              <a:rPr lang="en-US" dirty="0"/>
              <a:t>of which test techniques to use depends on a number </a:t>
            </a:r>
            <a:r>
              <a:rPr lang="en-US" dirty="0" smtClean="0"/>
              <a:t>of factors</a:t>
            </a:r>
            <a:r>
              <a:rPr lang="en-US" dirty="0"/>
              <a:t>, including:</a:t>
            </a:r>
          </a:p>
        </p:txBody>
      </p:sp>
      <p:sp>
        <p:nvSpPr>
          <p:cNvPr id="4" name="Slide Number Placeholder 3"/>
          <p:cNvSpPr>
            <a:spLocks noGrp="1"/>
          </p:cNvSpPr>
          <p:nvPr>
            <p:ph type="sldNum" sz="quarter" idx="12"/>
          </p:nvPr>
        </p:nvSpPr>
        <p:spPr/>
        <p:txBody>
          <a:bodyPr/>
          <a:lstStyle/>
          <a:p>
            <a:fld id="{B543A0FD-1CA6-4228-86A2-78061B4844C8}" type="slidenum">
              <a:rPr lang="en-US" smtClean="0"/>
              <a:t>116</a:t>
            </a:fld>
            <a:endParaRPr lang="en-US"/>
          </a:p>
        </p:txBody>
      </p:sp>
      <p:pic>
        <p:nvPicPr>
          <p:cNvPr id="5" name="Picture 4"/>
          <p:cNvPicPr>
            <a:picLocks noChangeAspect="1"/>
          </p:cNvPicPr>
          <p:nvPr/>
        </p:nvPicPr>
        <p:blipFill>
          <a:blip r:embed="rId2">
            <a:grayscl/>
          </a:blip>
          <a:stretch>
            <a:fillRect/>
          </a:stretch>
        </p:blipFill>
        <p:spPr>
          <a:xfrm>
            <a:off x="2617492" y="2553418"/>
            <a:ext cx="6214467" cy="3862295"/>
          </a:xfrm>
          <a:prstGeom prst="rect">
            <a:avLst/>
          </a:prstGeom>
        </p:spPr>
      </p:pic>
    </p:spTree>
    <p:extLst>
      <p:ext uri="{BB962C8B-B14F-4D97-AF65-F5344CB8AC3E}">
        <p14:creationId xmlns:p14="http://schemas.microsoft.com/office/powerpoint/2010/main" val="41737693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Summary</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smtClean="0"/>
              <a:t>Testing </a:t>
            </a:r>
            <a:r>
              <a:rPr lang="en-US" dirty="0"/>
              <a:t>techniques</a:t>
            </a:r>
          </a:p>
          <a:p>
            <a:r>
              <a:rPr lang="en-US" dirty="0" smtClean="0"/>
              <a:t>Black </a:t>
            </a:r>
            <a:r>
              <a:rPr lang="en-US" dirty="0"/>
              <a:t>Box </a:t>
            </a:r>
            <a:r>
              <a:rPr lang="en-US" dirty="0" smtClean="0"/>
              <a:t>Testing</a:t>
            </a:r>
          </a:p>
          <a:p>
            <a:r>
              <a:rPr lang="en-US" dirty="0" smtClean="0"/>
              <a:t>Black </a:t>
            </a:r>
            <a:r>
              <a:rPr lang="en-US" dirty="0"/>
              <a:t>Box Testing Techniques </a:t>
            </a:r>
            <a:endParaRPr lang="en-US" dirty="0" smtClean="0"/>
          </a:p>
          <a:p>
            <a:r>
              <a:rPr lang="en-US" dirty="0"/>
              <a:t>General </a:t>
            </a:r>
            <a:r>
              <a:rPr lang="en-US" dirty="0" smtClean="0"/>
              <a:t>Testing</a:t>
            </a:r>
          </a:p>
          <a:p>
            <a:r>
              <a:rPr lang="en-US" dirty="0"/>
              <a:t>Experience based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117</a:t>
            </a:fld>
            <a:endParaRPr lang="en-US"/>
          </a:p>
        </p:txBody>
      </p:sp>
    </p:spTree>
    <p:extLst>
      <p:ext uri="{BB962C8B-B14F-4D97-AF65-F5344CB8AC3E}">
        <p14:creationId xmlns:p14="http://schemas.microsoft.com/office/powerpoint/2010/main" val="251570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 implementation</a:t>
            </a:r>
            <a:endParaRPr lang="en-US" dirty="0"/>
          </a:p>
        </p:txBody>
      </p:sp>
      <p:sp>
        <p:nvSpPr>
          <p:cNvPr id="3" name="Content Placeholder 2"/>
          <p:cNvSpPr>
            <a:spLocks noGrp="1"/>
          </p:cNvSpPr>
          <p:nvPr>
            <p:ph idx="1"/>
          </p:nvPr>
        </p:nvSpPr>
        <p:spPr/>
        <p:txBody>
          <a:bodyPr/>
          <a:lstStyle/>
          <a:p>
            <a:r>
              <a:rPr lang="en-US" dirty="0"/>
              <a:t>Writing the test procedure is another opportunity to prioritize the tests, to ensure that the best testing is done in the time available</a:t>
            </a:r>
            <a:r>
              <a:rPr lang="en-US" dirty="0" smtClean="0"/>
              <a:t>.</a:t>
            </a:r>
          </a:p>
          <a:p>
            <a:endParaRPr lang="en-US" dirty="0"/>
          </a:p>
          <a:p>
            <a:r>
              <a:rPr lang="en-US" dirty="0"/>
              <a:t>A good </a:t>
            </a:r>
            <a:r>
              <a:rPr lang="en-US" b="1" dirty="0"/>
              <a:t>rule of thumb </a:t>
            </a:r>
            <a:r>
              <a:rPr lang="en-US" dirty="0"/>
              <a:t>is ‘Find the scary stuff first’. However the definition of what is ‘scary’ </a:t>
            </a:r>
            <a:r>
              <a:rPr lang="en-US" dirty="0" smtClean="0"/>
              <a:t>depends on </a:t>
            </a:r>
            <a:r>
              <a:rPr lang="en-US" dirty="0"/>
              <a:t>the business, </a:t>
            </a:r>
            <a:r>
              <a:rPr lang="en-US" dirty="0" smtClean="0"/>
              <a:t>system or project and </a:t>
            </a:r>
            <a:r>
              <a:rPr lang="en-US" dirty="0"/>
              <a:t>on the risks 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278063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3249133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49757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347526" y="1471605"/>
            <a:ext cx="10953077"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617150" y="4785094"/>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222912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89878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4227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Testing </a:t>
            </a:r>
            <a:r>
              <a:rPr lang="en-US" sz="4800" dirty="0" smtClean="0"/>
              <a:t>Techniques</a:t>
            </a:r>
            <a:endParaRPr lang="en-US" sz="4800"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pic>
        <p:nvPicPr>
          <p:cNvPr id="2050" name="Picture 2" descr="Test Design in Software Testing - Testing Basics - The Testers Corner"/>
          <p:cNvPicPr>
            <a:picLocks noChangeAspect="1" noChangeArrowheads="1"/>
          </p:cNvPicPr>
          <p:nvPr/>
        </p:nvPicPr>
        <p:blipFill rotWithShape="1">
          <a:blip r:embed="rId2">
            <a:extLst>
              <a:ext uri="{28A0092B-C50C-407E-A947-70E740481C1C}">
                <a14:useLocalDpi xmlns:a14="http://schemas.microsoft.com/office/drawing/2010/main" val="0"/>
              </a:ext>
            </a:extLst>
          </a:blip>
          <a:srcRect t="11479" b="13871"/>
          <a:stretch/>
        </p:blipFill>
        <p:spPr bwMode="auto">
          <a:xfrm>
            <a:off x="3712464" y="1227969"/>
            <a:ext cx="4663440" cy="224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280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
        <p:nvSpPr>
          <p:cNvPr id="5" name="object 2"/>
          <p:cNvSpPr txBox="1"/>
          <p:nvPr/>
        </p:nvSpPr>
        <p:spPr>
          <a:xfrm>
            <a:off x="1933187" y="2205135"/>
            <a:ext cx="184277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Static</a:t>
            </a:r>
            <a:r>
              <a:rPr sz="2500" spc="-4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6" name="object 3"/>
          <p:cNvSpPr/>
          <p:nvPr/>
        </p:nvSpPr>
        <p:spPr>
          <a:xfrm>
            <a:off x="1186228" y="3431848"/>
            <a:ext cx="3336689" cy="322325"/>
          </a:xfrm>
          <a:prstGeom prst="rect">
            <a:avLst/>
          </a:prstGeom>
          <a:blipFill>
            <a:blip r:embed="rId2" cstate="print"/>
            <a:stretch>
              <a:fillRect/>
            </a:stretch>
          </a:blipFill>
        </p:spPr>
        <p:txBody>
          <a:bodyPr wrap="square" lIns="0" tIns="0" rIns="0" bIns="0" rtlCol="0"/>
          <a:lstStyle/>
          <a:p>
            <a:endParaRPr>
              <a:latin typeface="Candara" panose="020E0502030303020204" pitchFamily="34" charset="0"/>
            </a:endParaRPr>
          </a:p>
        </p:txBody>
      </p:sp>
      <p:sp>
        <p:nvSpPr>
          <p:cNvPr id="7" name="object 4"/>
          <p:cNvSpPr/>
          <p:nvPr/>
        </p:nvSpPr>
        <p:spPr>
          <a:xfrm>
            <a:off x="7513803" y="2703122"/>
            <a:ext cx="3327605" cy="1779778"/>
          </a:xfrm>
          <a:prstGeom prst="rect">
            <a:avLst/>
          </a:prstGeom>
          <a:blipFill>
            <a:blip r:embed="rId3" cstate="print"/>
            <a:stretch>
              <a:fillRect/>
            </a:stretch>
          </a:blipFill>
        </p:spPr>
        <p:txBody>
          <a:bodyPr wrap="square" lIns="0" tIns="0" rIns="0" bIns="0" rtlCol="0"/>
          <a:lstStyle/>
          <a:p>
            <a:endParaRPr>
              <a:latin typeface="Candara" panose="020E0502030303020204" pitchFamily="34" charset="0"/>
            </a:endParaRPr>
          </a:p>
        </p:txBody>
      </p:sp>
      <p:sp>
        <p:nvSpPr>
          <p:cNvPr id="8" name="object 5"/>
          <p:cNvSpPr txBox="1"/>
          <p:nvPr/>
        </p:nvSpPr>
        <p:spPr>
          <a:xfrm>
            <a:off x="8035875" y="2157376"/>
            <a:ext cx="228346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Dynamic</a:t>
            </a:r>
            <a:r>
              <a:rPr sz="2500" spc="-35" dirty="0">
                <a:solidFill>
                  <a:srgbClr val="C00000"/>
                </a:solidFill>
                <a:latin typeface="Candara" panose="020E0502030303020204" pitchFamily="34" charset="0"/>
                <a:cs typeface="Arial"/>
              </a:rPr>
              <a:t> </a:t>
            </a:r>
            <a:r>
              <a:rPr sz="2500" spc="-5" dirty="0">
                <a:latin typeface="Candara" panose="020E0502030303020204" pitchFamily="34" charset="0"/>
                <a:cs typeface="Arial"/>
              </a:rPr>
              <a:t>testing</a:t>
            </a:r>
            <a:endParaRPr sz="2500" dirty="0">
              <a:latin typeface="Candara" panose="020E0502030303020204" pitchFamily="34" charset="0"/>
              <a:cs typeface="Arial"/>
            </a:endParaRPr>
          </a:p>
        </p:txBody>
      </p:sp>
      <p:sp>
        <p:nvSpPr>
          <p:cNvPr id="9" name="object 6"/>
          <p:cNvSpPr txBox="1"/>
          <p:nvPr/>
        </p:nvSpPr>
        <p:spPr>
          <a:xfrm>
            <a:off x="838200" y="4256288"/>
            <a:ext cx="4538472" cy="1275862"/>
          </a:xfrm>
          <a:prstGeom prst="rect">
            <a:avLst/>
          </a:prstGeom>
        </p:spPr>
        <p:txBody>
          <a:bodyPr vert="horz" wrap="square" lIns="0" tIns="4445" rIns="0" bIns="0" rtlCol="0">
            <a:spAutoFit/>
          </a:bodyPr>
          <a:lstStyle/>
          <a:p>
            <a:pPr marL="354965" marR="5080" indent="-354965">
              <a:lnSpc>
                <a:spcPct val="101800"/>
              </a:lnSpc>
              <a:spcBef>
                <a:spcPts val="35"/>
              </a:spcBef>
              <a:buFont typeface="Arial"/>
              <a:buChar char="•"/>
              <a:tabLst>
                <a:tab pos="354965" algn="l"/>
                <a:tab pos="355600" algn="l"/>
              </a:tabLst>
            </a:pPr>
            <a:r>
              <a:rPr sz="2800" spc="-5" dirty="0">
                <a:latin typeface="Candara" panose="020E0502030303020204" pitchFamily="34" charset="0"/>
                <a:cs typeface="Carlito"/>
              </a:rPr>
              <a:t>Manual</a:t>
            </a:r>
            <a:r>
              <a:rPr sz="2800" spc="-55" dirty="0">
                <a:latin typeface="Candara" panose="020E0502030303020204" pitchFamily="34" charset="0"/>
                <a:cs typeface="Carlito"/>
              </a:rPr>
              <a:t> </a:t>
            </a:r>
            <a:r>
              <a:rPr sz="2800" spc="-15" dirty="0">
                <a:latin typeface="Candara" panose="020E0502030303020204" pitchFamily="34" charset="0"/>
                <a:cs typeface="Carlito"/>
              </a:rPr>
              <a:t>examination  </a:t>
            </a:r>
            <a:r>
              <a:rPr sz="2800" spc="-5" dirty="0">
                <a:latin typeface="Candara" panose="020E0502030303020204" pitchFamily="34" charset="0"/>
                <a:cs typeface="Carlito"/>
              </a:rPr>
              <a:t>and </a:t>
            </a:r>
            <a:r>
              <a:rPr sz="2800" spc="-15" dirty="0">
                <a:latin typeface="Candara" panose="020E0502030303020204" pitchFamily="34" charset="0"/>
                <a:cs typeface="Carlito"/>
              </a:rPr>
              <a:t>automated  </a:t>
            </a:r>
            <a:r>
              <a:rPr sz="2500" spc="-5" dirty="0">
                <a:latin typeface="Candara" panose="020E0502030303020204" pitchFamily="34" charset="0"/>
                <a:cs typeface="Arial"/>
              </a:rPr>
              <a:t>analysis of</a:t>
            </a:r>
            <a:r>
              <a:rPr sz="2500" spc="-10" dirty="0">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code</a:t>
            </a:r>
            <a:r>
              <a:rPr lang="en-US" sz="2500" spc="-5" dirty="0" smtClean="0">
                <a:solidFill>
                  <a:srgbClr val="C00000"/>
                </a:solidFill>
                <a:latin typeface="Candara" panose="020E0502030303020204" pitchFamily="34" charset="0"/>
                <a:cs typeface="Arial"/>
              </a:rPr>
              <a:t> </a:t>
            </a:r>
            <a:r>
              <a:rPr sz="2500" spc="-5" dirty="0" smtClean="0">
                <a:solidFill>
                  <a:srgbClr val="C00000"/>
                </a:solidFill>
                <a:latin typeface="Candara" panose="020E0502030303020204" pitchFamily="34" charset="0"/>
                <a:cs typeface="Arial"/>
              </a:rPr>
              <a:t>without </a:t>
            </a:r>
            <a:r>
              <a:rPr sz="2500" spc="-5" dirty="0">
                <a:solidFill>
                  <a:srgbClr val="C00000"/>
                </a:solidFill>
                <a:latin typeface="Candara" panose="020E0502030303020204" pitchFamily="34" charset="0"/>
                <a:cs typeface="Arial"/>
              </a:rPr>
              <a:t>executing</a:t>
            </a:r>
            <a:r>
              <a:rPr sz="2500" dirty="0">
                <a:solidFill>
                  <a:srgbClr val="C00000"/>
                </a:solidFill>
                <a:latin typeface="Candara" panose="020E0502030303020204" pitchFamily="34" charset="0"/>
                <a:cs typeface="Arial"/>
              </a:rPr>
              <a:t> </a:t>
            </a:r>
            <a:r>
              <a:rPr sz="2500" spc="-10" dirty="0">
                <a:latin typeface="Candara" panose="020E0502030303020204" pitchFamily="34" charset="0"/>
                <a:cs typeface="Arial"/>
              </a:rPr>
              <a:t>it</a:t>
            </a:r>
            <a:endParaRPr sz="2500" dirty="0">
              <a:latin typeface="Candara" panose="020E0502030303020204" pitchFamily="34" charset="0"/>
              <a:cs typeface="Arial"/>
            </a:endParaRPr>
          </a:p>
        </p:txBody>
      </p:sp>
      <p:sp>
        <p:nvSpPr>
          <p:cNvPr id="10" name="object 9"/>
          <p:cNvSpPr txBox="1"/>
          <p:nvPr/>
        </p:nvSpPr>
        <p:spPr>
          <a:xfrm>
            <a:off x="7736791" y="4761592"/>
            <a:ext cx="288163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C00000"/>
                </a:solidFill>
                <a:latin typeface="Candara" panose="020E0502030303020204" pitchFamily="34" charset="0"/>
                <a:cs typeface="Arial"/>
              </a:rPr>
              <a:t>code </a:t>
            </a:r>
            <a:r>
              <a:rPr sz="2500" spc="-5" dirty="0">
                <a:latin typeface="Candara" panose="020E0502030303020204" pitchFamily="34" charset="0"/>
                <a:cs typeface="Arial"/>
              </a:rPr>
              <a:t>to be</a:t>
            </a:r>
            <a:r>
              <a:rPr sz="2500" spc="-45" dirty="0">
                <a:latin typeface="Candara" panose="020E0502030303020204" pitchFamily="34" charset="0"/>
                <a:cs typeface="Arial"/>
              </a:rPr>
              <a:t> </a:t>
            </a:r>
            <a:r>
              <a:rPr sz="2500" spc="-5" dirty="0">
                <a:solidFill>
                  <a:srgbClr val="C00000"/>
                </a:solidFill>
                <a:latin typeface="Candara" panose="020E0502030303020204" pitchFamily="34" charset="0"/>
                <a:cs typeface="Arial"/>
              </a:rPr>
              <a:t>executed</a:t>
            </a:r>
            <a:endParaRPr sz="2500" dirty="0">
              <a:latin typeface="Candara" panose="020E0502030303020204" pitchFamily="34" charset="0"/>
              <a:cs typeface="Arial"/>
            </a:endParaRPr>
          </a:p>
        </p:txBody>
      </p:sp>
      <p:sp>
        <p:nvSpPr>
          <p:cNvPr id="11" name="object 10"/>
          <p:cNvSpPr txBox="1"/>
          <p:nvPr/>
        </p:nvSpPr>
        <p:spPr>
          <a:xfrm>
            <a:off x="838200" y="1477383"/>
            <a:ext cx="10073211" cy="443070"/>
          </a:xfrm>
          <a:prstGeom prst="rect">
            <a:avLst/>
          </a:prstGeom>
        </p:spPr>
        <p:txBody>
          <a:bodyPr vert="horz" wrap="square" lIns="0" tIns="12065" rIns="0" bIns="0" rtlCol="0">
            <a:spAutoFit/>
          </a:bodyPr>
          <a:lstStyle/>
          <a:p>
            <a:pPr marL="12700">
              <a:lnSpc>
                <a:spcPct val="100000"/>
              </a:lnSpc>
              <a:spcBef>
                <a:spcPts val="95"/>
              </a:spcBef>
            </a:pPr>
            <a:r>
              <a:rPr sz="2800" spc="-15" dirty="0">
                <a:latin typeface="Candara" panose="020E0502030303020204" pitchFamily="34" charset="0"/>
                <a:cs typeface="Carlito"/>
              </a:rPr>
              <a:t>Recall </a:t>
            </a:r>
            <a:r>
              <a:rPr sz="2800" spc="-5" dirty="0">
                <a:latin typeface="Candara" panose="020E0502030303020204" pitchFamily="34" charset="0"/>
                <a:cs typeface="Carlito"/>
              </a:rPr>
              <a:t>the </a:t>
            </a:r>
            <a:r>
              <a:rPr sz="2800" spc="-20" dirty="0">
                <a:latin typeface="Candara" panose="020E0502030303020204" pitchFamily="34" charset="0"/>
                <a:cs typeface="Carlito"/>
              </a:rPr>
              <a:t>difference </a:t>
            </a:r>
            <a:r>
              <a:rPr sz="2800" spc="-10" dirty="0">
                <a:latin typeface="Candara" panose="020E0502030303020204" pitchFamily="34" charset="0"/>
                <a:cs typeface="Carlito"/>
              </a:rPr>
              <a:t>between </a:t>
            </a:r>
            <a:r>
              <a:rPr sz="2800" spc="-20" dirty="0">
                <a:latin typeface="Candara" panose="020E0502030303020204" pitchFamily="34" charset="0"/>
                <a:cs typeface="Carlito"/>
              </a:rPr>
              <a:t>static </a:t>
            </a:r>
            <a:r>
              <a:rPr sz="2800" spc="-5" dirty="0">
                <a:latin typeface="Candara" panose="020E0502030303020204" pitchFamily="34" charset="0"/>
                <a:cs typeface="Carlito"/>
              </a:rPr>
              <a:t>and </a:t>
            </a:r>
            <a:r>
              <a:rPr sz="2800" spc="-10" dirty="0">
                <a:latin typeface="Candara" panose="020E0502030303020204" pitchFamily="34" charset="0"/>
                <a:cs typeface="Carlito"/>
              </a:rPr>
              <a:t>dynamic </a:t>
            </a:r>
            <a:r>
              <a:rPr sz="2800" spc="-20" dirty="0">
                <a:latin typeface="Candara" panose="020E0502030303020204" pitchFamily="34" charset="0"/>
                <a:cs typeface="Carlito"/>
              </a:rPr>
              <a:t>test</a:t>
            </a:r>
            <a:r>
              <a:rPr sz="2800" spc="145" dirty="0">
                <a:latin typeface="Candara" panose="020E0502030303020204" pitchFamily="34" charset="0"/>
                <a:cs typeface="Carlito"/>
              </a:rPr>
              <a:t> </a:t>
            </a:r>
            <a:r>
              <a:rPr sz="2800" spc="-10" dirty="0">
                <a:latin typeface="Candara" panose="020E0502030303020204" pitchFamily="34" charset="0"/>
                <a:cs typeface="Carlito"/>
              </a:rPr>
              <a:t>techniques:</a:t>
            </a:r>
            <a:endParaRPr sz="2800" dirty="0">
              <a:latin typeface="Candara" panose="020E0502030303020204" pitchFamily="34" charset="0"/>
              <a:cs typeface="Carlito"/>
            </a:endParaRPr>
          </a:p>
        </p:txBody>
      </p:sp>
    </p:spTree>
    <p:extLst>
      <p:ext uri="{BB962C8B-B14F-4D97-AF65-F5344CB8AC3E}">
        <p14:creationId xmlns:p14="http://schemas.microsoft.com/office/powerpoint/2010/main" val="89263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The test development process</a:t>
            </a:r>
          </a:p>
          <a:p>
            <a:r>
              <a:rPr lang="en-US" dirty="0" smtClean="0"/>
              <a:t>Categories of test design techniques</a:t>
            </a:r>
          </a:p>
          <a:p>
            <a:r>
              <a:rPr lang="en-US" dirty="0" smtClean="0"/>
              <a:t>Case </a:t>
            </a:r>
            <a:r>
              <a:rPr lang="en-US" dirty="0"/>
              <a:t>Study – Knight </a:t>
            </a:r>
            <a:r>
              <a:rPr lang="en-US" dirty="0" smtClean="0"/>
              <a:t>Capital</a:t>
            </a:r>
          </a:p>
          <a:p>
            <a:r>
              <a:rPr lang="en-US" dirty="0"/>
              <a:t>Specification based testing (Black box)</a:t>
            </a:r>
          </a:p>
          <a:p>
            <a:r>
              <a:rPr lang="en-US" dirty="0" smtClean="0"/>
              <a:t>Black </a:t>
            </a:r>
            <a:r>
              <a:rPr lang="en-US" dirty="0"/>
              <a:t>Box Testing Techniques </a:t>
            </a:r>
          </a:p>
          <a:p>
            <a:r>
              <a:rPr lang="en-US" dirty="0"/>
              <a:t>General Testing</a:t>
            </a:r>
          </a:p>
          <a:p>
            <a:r>
              <a:rPr lang="en-US" dirty="0"/>
              <a:t>Experience based 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90433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test design techniques</a:t>
            </a:r>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88" y="1518443"/>
            <a:ext cx="6611112" cy="5020469"/>
          </a:xfrm>
          <a:prstGeom prst="rect">
            <a:avLst/>
          </a:prstGeom>
        </p:spPr>
      </p:pic>
    </p:spTree>
    <p:extLst>
      <p:ext uri="{BB962C8B-B14F-4D97-AF65-F5344CB8AC3E}">
        <p14:creationId xmlns:p14="http://schemas.microsoft.com/office/powerpoint/2010/main" val="196664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831850" y="1709738"/>
            <a:ext cx="10515600" cy="3602926"/>
          </a:xfrm>
        </p:spPr>
        <p:txBody>
          <a:bodyPr>
            <a:normAutofit/>
          </a:bodyPr>
          <a:lstStyle/>
          <a:p>
            <a:pPr algn="ctr" eaLnBrk="1" hangingPunct="1"/>
            <a:r>
              <a:rPr lang="en-US" sz="4800" dirty="0" smtClean="0"/>
              <a:t>Specification-Based Testing</a:t>
            </a:r>
            <a:br>
              <a:rPr lang="en-US" sz="4800" dirty="0" smtClean="0"/>
            </a:br>
            <a:r>
              <a:rPr lang="en-US" sz="4800" dirty="0" smtClean="0"/>
              <a:t>Black </a:t>
            </a:r>
            <a:r>
              <a:rPr lang="en-US" sz="4800" dirty="0"/>
              <a:t>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21</a:t>
            </a:fld>
            <a:endParaRPr lang="en-US"/>
          </a:p>
        </p:txBody>
      </p:sp>
      <p:pic>
        <p:nvPicPr>
          <p:cNvPr id="2050" name="Picture 2" descr="What is Black Box Testing | Techniques &amp;amp; Examples | Imperv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334" r="6725" b="19561"/>
          <a:stretch/>
        </p:blipFill>
        <p:spPr bwMode="auto">
          <a:xfrm>
            <a:off x="3538474" y="1415367"/>
            <a:ext cx="5102352" cy="178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951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448574" y="1483743"/>
            <a:ext cx="10981426" cy="4578729"/>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049423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features </a:t>
            </a:r>
            <a:r>
              <a:rPr lang="en-US" dirty="0"/>
              <a:t>of black box techniques</a:t>
            </a:r>
          </a:p>
        </p:txBody>
      </p:sp>
      <p:sp>
        <p:nvSpPr>
          <p:cNvPr id="3" name="Content Placeholder 2"/>
          <p:cNvSpPr>
            <a:spLocks noGrp="1"/>
          </p:cNvSpPr>
          <p:nvPr>
            <p:ph idx="1"/>
          </p:nvPr>
        </p:nvSpPr>
        <p:spPr/>
        <p:txBody>
          <a:bodyPr>
            <a:normAutofit lnSpcReduction="10000"/>
          </a:bodyPr>
          <a:lstStyle/>
          <a:p>
            <a:r>
              <a:rPr lang="en-US" dirty="0" smtClean="0"/>
              <a:t>Derive </a:t>
            </a:r>
            <a:r>
              <a:rPr lang="en-US" dirty="0"/>
              <a:t>systematically </a:t>
            </a:r>
            <a:r>
              <a:rPr lang="en-US" dirty="0" smtClean="0"/>
              <a:t>test </a:t>
            </a:r>
            <a:r>
              <a:rPr lang="en-US" dirty="0"/>
              <a:t>cases from </a:t>
            </a:r>
            <a:r>
              <a:rPr lang="en-US" dirty="0" smtClean="0"/>
              <a:t>specification</a:t>
            </a:r>
          </a:p>
          <a:p>
            <a:r>
              <a:rPr lang="en-US" dirty="0" smtClean="0"/>
              <a:t>Test </a:t>
            </a:r>
            <a:r>
              <a:rPr lang="en-US" dirty="0"/>
              <a:t>cases are derived from </a:t>
            </a:r>
            <a:r>
              <a:rPr lang="en-US" dirty="0" smtClean="0"/>
              <a:t>how </a:t>
            </a:r>
            <a:r>
              <a:rPr lang="en-US" dirty="0"/>
              <a:t>the software is constructed for example: code and design</a:t>
            </a:r>
            <a:r>
              <a:rPr lang="en-US" dirty="0" smtClean="0"/>
              <a:t>.</a:t>
            </a:r>
            <a:endParaRPr lang="en-US" dirty="0"/>
          </a:p>
          <a:p>
            <a:r>
              <a:rPr lang="en-US" dirty="0" smtClean="0"/>
              <a:t>Using </a:t>
            </a:r>
            <a:r>
              <a:rPr lang="en-US" dirty="0"/>
              <a:t>existing test cases, we can measure the test coverage of the </a:t>
            </a:r>
            <a:r>
              <a:rPr lang="en-US" dirty="0" smtClean="0"/>
              <a:t>software</a:t>
            </a:r>
            <a:endParaRPr lang="en-US" dirty="0"/>
          </a:p>
          <a:p>
            <a:r>
              <a:rPr lang="en-US" dirty="0"/>
              <a:t>Further test cases can be derived systematically to increase the test </a:t>
            </a:r>
            <a:r>
              <a:rPr lang="en-US" dirty="0" smtClean="0"/>
              <a:t>coverage</a:t>
            </a:r>
          </a:p>
          <a:p>
            <a:r>
              <a:rPr lang="en-US" dirty="0"/>
              <a:t>The test cases are derived from the knowledge and experience of people:</a:t>
            </a:r>
          </a:p>
          <a:p>
            <a:pPr lvl="1"/>
            <a:r>
              <a:rPr lang="en-US" dirty="0"/>
              <a:t>Knowledge of testers, developers, users and other stakeholders about the software, its usage and its environment</a:t>
            </a:r>
          </a:p>
          <a:p>
            <a:pPr lvl="1"/>
            <a:r>
              <a:rPr lang="en-US" dirty="0"/>
              <a:t>Knowledge about likely defects and their </a:t>
            </a:r>
            <a:r>
              <a:rPr lang="en-US" dirty="0" smtClean="0"/>
              <a:t>distribution</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129335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85071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a:t>
            </a:r>
            <a:r>
              <a:rPr lang="en-US" dirty="0" smtClean="0"/>
              <a:t>Errors Categories</a:t>
            </a:r>
            <a:endParaRPr lang="en-US" dirty="0"/>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989036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534838" y="1475117"/>
            <a:ext cx="10765766" cy="4697083"/>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4161651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256090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491706" y="1397479"/>
            <a:ext cx="10862094" cy="5113049"/>
          </a:xfrm>
        </p:spPr>
        <p:txBody>
          <a:bodyPr>
            <a:normAutofit fontScale="92500" lnSpcReduction="1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566020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089472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a:t>Before we start testing, we need to know </a:t>
            </a:r>
          </a:p>
          <a:p>
            <a:pPr lvl="1"/>
            <a:r>
              <a:rPr lang="en-US" dirty="0" smtClean="0"/>
              <a:t>What </a:t>
            </a:r>
            <a:r>
              <a:rPr lang="en-US" dirty="0"/>
              <a:t>are we trying to test?</a:t>
            </a:r>
          </a:p>
          <a:p>
            <a:pPr lvl="1"/>
            <a:r>
              <a:rPr lang="en-US" dirty="0" smtClean="0"/>
              <a:t>What are </a:t>
            </a:r>
            <a:r>
              <a:rPr lang="en-US" dirty="0"/>
              <a:t>the inputs?</a:t>
            </a:r>
          </a:p>
          <a:p>
            <a:pPr lvl="1"/>
            <a:r>
              <a:rPr lang="en-US" dirty="0" smtClean="0"/>
              <a:t>What are </a:t>
            </a:r>
            <a:r>
              <a:rPr lang="en-US" dirty="0"/>
              <a:t>the </a:t>
            </a:r>
            <a:r>
              <a:rPr lang="en-US" dirty="0" smtClean="0"/>
              <a:t>results that </a:t>
            </a:r>
            <a:r>
              <a:rPr lang="en-US" dirty="0"/>
              <a:t>should be produced by those inputs?</a:t>
            </a:r>
          </a:p>
          <a:p>
            <a:pPr lvl="1"/>
            <a:r>
              <a:rPr lang="en-US" dirty="0" smtClean="0"/>
              <a:t>How </a:t>
            </a:r>
            <a:r>
              <a:rPr lang="en-US" dirty="0"/>
              <a:t>do we </a:t>
            </a:r>
            <a:r>
              <a:rPr lang="en-US" dirty="0" smtClean="0"/>
              <a:t>prepare the </a:t>
            </a:r>
            <a:r>
              <a:rPr lang="en-US" dirty="0"/>
              <a:t>tests?</a:t>
            </a:r>
          </a:p>
          <a:p>
            <a:pPr lvl="1"/>
            <a:r>
              <a:rPr lang="en-US" dirty="0" smtClean="0"/>
              <a:t>How do </a:t>
            </a:r>
            <a:r>
              <a:rPr lang="en-US" dirty="0"/>
              <a:t>we </a:t>
            </a:r>
            <a:r>
              <a:rPr lang="en-US" dirty="0" smtClean="0"/>
              <a:t>run the </a:t>
            </a:r>
            <a:r>
              <a:rPr lang="en-US" dirty="0"/>
              <a:t>tests?</a:t>
            </a:r>
          </a:p>
          <a:p>
            <a:endParaRPr lang="en-US" dirty="0"/>
          </a:p>
          <a:p>
            <a:r>
              <a:rPr lang="en-US" dirty="0"/>
              <a:t>To answer these questions we will look at </a:t>
            </a:r>
          </a:p>
          <a:p>
            <a:pPr lvl="1"/>
            <a:r>
              <a:rPr lang="en-US" dirty="0" smtClean="0"/>
              <a:t>Test </a:t>
            </a:r>
            <a:r>
              <a:rPr lang="en-US" dirty="0"/>
              <a:t>conditions</a:t>
            </a:r>
          </a:p>
          <a:p>
            <a:pPr lvl="1"/>
            <a:r>
              <a:rPr lang="en-US" dirty="0" smtClean="0"/>
              <a:t>Test </a:t>
            </a:r>
            <a:r>
              <a:rPr lang="en-US" dirty="0"/>
              <a:t>cases</a:t>
            </a:r>
          </a:p>
          <a:p>
            <a:pPr lvl="1"/>
            <a:r>
              <a:rPr lang="en-US" dirty="0" smtClean="0"/>
              <a:t>Test </a:t>
            </a:r>
            <a:r>
              <a:rPr lang="en-US" dirty="0"/>
              <a:t>procedures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735080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918359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803771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3745588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465827" y="1354347"/>
            <a:ext cx="10887974" cy="4822617"/>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2431268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40"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cap="flat" cmpd="sng">
                            <a:solidFill>
                              <a:schemeClr val="tx1"/>
                            </a:solidFill>
                            <a:prstDash val="solid"/>
                            <a:miter lim="800000"/>
                            <a:headEnd type="none" w="med" len="med"/>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281408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105828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841248" y="3200400"/>
            <a:ext cx="6739128"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1353313" y="1676401"/>
            <a:ext cx="433023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squar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5044440" y="5169027"/>
            <a:ext cx="3810000" cy="1219200"/>
          </a:xfrm>
          <a:prstGeom prst="wedgeRectCallout">
            <a:avLst>
              <a:gd name="adj1" fmla="val -68618"/>
              <a:gd name="adj2" fmla="val -24139"/>
            </a:avLst>
          </a:prstGeom>
          <a:solidFill>
            <a:srgbClr val="FEFDC7"/>
          </a:solidFill>
          <a:ln w="9525">
            <a:solidFill>
              <a:schemeClr val="tx1"/>
            </a:solidFill>
            <a:miter lim="800000"/>
            <a:headEnd/>
            <a:tailEnd type="none" w="sm" len="sm"/>
          </a:ln>
        </p:spPr>
        <p:txBody>
          <a:bodyPr anchor="ctr"/>
          <a:lstStyle/>
          <a:p>
            <a:pPr algn="ctr"/>
            <a:r>
              <a:rPr lang="en-US" sz="2000" dirty="0">
                <a:latin typeface="Candara" panose="020E0502030303020204" pitchFamily="34" charset="0"/>
              </a:rPr>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2212070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758698" y="2825496"/>
            <a:ext cx="10515600" cy="1060323"/>
          </a:xfrm>
        </p:spPr>
        <p:txBody>
          <a:bodyPr>
            <a:normAutofit/>
          </a:bodyPr>
          <a:lstStyle/>
          <a:p>
            <a:pPr algn="ctr"/>
            <a:r>
              <a:rPr lang="en-US" sz="4800" dirty="0" smtClean="0"/>
              <a:t>Black </a:t>
            </a:r>
            <a:r>
              <a:rPr lang="en-US" sz="4800" dirty="0"/>
              <a:t>Box Testing Techniques</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0765" t="41698"/>
          <a:stretch/>
        </p:blipFill>
        <p:spPr>
          <a:xfrm>
            <a:off x="4575440" y="438912"/>
            <a:ext cx="2114919" cy="2386584"/>
          </a:xfrm>
          <a:prstGeom prst="rect">
            <a:avLst/>
          </a:prstGeom>
        </p:spPr>
      </p:pic>
    </p:spTree>
    <p:extLst>
      <p:ext uri="{BB962C8B-B14F-4D97-AF65-F5344CB8AC3E}">
        <p14:creationId xmlns:p14="http://schemas.microsoft.com/office/powerpoint/2010/main" val="3371533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b="1" dirty="0"/>
              <a:t>Single Defect </a:t>
            </a:r>
            <a:r>
              <a:rPr lang="en-US" b="1" dirty="0" smtClean="0"/>
              <a:t>Assumption</a:t>
            </a:r>
            <a:r>
              <a:rPr lang="en-US" dirty="0"/>
              <a:t>: Failures are rarely the result of the simultaneous effects of two (or more) defects.</a:t>
            </a:r>
            <a:endParaRPr lang="en-US" dirty="0" smtClean="0"/>
          </a:p>
          <a:p>
            <a:pPr marL="0" indent="0">
              <a:buNone/>
            </a:pPr>
            <a:r>
              <a:rPr lang="en-US" dirty="0" smtClean="0"/>
              <a:t>The 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544042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xfrm>
            <a:off x="347527" y="1509623"/>
            <a:ext cx="11237748" cy="4667340"/>
          </a:xfrm>
          <a:noFill/>
        </p:spPr>
        <p:txBody>
          <a:bodyPr vert="horz" lIns="92075" tIns="46038" rIns="92075" bIns="46038" rtlCol="0">
            <a:normAutofit/>
          </a:bodyPr>
          <a:lstStyle/>
          <a:p>
            <a:r>
              <a:rPr lang="en-US" i="1" dirty="0" smtClean="0"/>
              <a:t>The </a:t>
            </a:r>
            <a:r>
              <a:rPr lang="en-US" i="1" dirty="0"/>
              <a:t>basic idea is to divide a set of </a:t>
            </a:r>
            <a:r>
              <a:rPr lang="en-US" i="1" dirty="0" smtClean="0"/>
              <a:t>test conditions </a:t>
            </a:r>
            <a:r>
              <a:rPr lang="en-US" i="1" dirty="0"/>
              <a:t>into sub groups or sub </a:t>
            </a:r>
            <a:r>
              <a:rPr lang="en-US" i="1" dirty="0" smtClean="0"/>
              <a:t>sets (</a:t>
            </a:r>
            <a:r>
              <a:rPr lang="en-US" i="1" dirty="0"/>
              <a:t>partitions) that can be considered the same .</a:t>
            </a:r>
          </a:p>
          <a:p>
            <a:endParaRPr lang="en-US" i="1" dirty="0"/>
          </a:p>
          <a:p>
            <a:r>
              <a:rPr lang="en-US" i="1" dirty="0"/>
              <a:t>It is important that the different </a:t>
            </a:r>
            <a:r>
              <a:rPr lang="en-US" i="1" dirty="0" smtClean="0"/>
              <a:t>partitions do </a:t>
            </a:r>
            <a:r>
              <a:rPr lang="en-US" i="1" dirty="0"/>
              <a:t>not have common elements</a:t>
            </a:r>
          </a:p>
          <a:p>
            <a:endParaRPr lang="en-US" i="1" dirty="0"/>
          </a:p>
          <a:p>
            <a:r>
              <a:rPr lang="en-US" i="1" dirty="0"/>
              <a:t>We need only to test one condition </a:t>
            </a:r>
            <a:r>
              <a:rPr lang="en-US" i="1" dirty="0" smtClean="0"/>
              <a:t>from each </a:t>
            </a:r>
            <a:r>
              <a:rPr lang="en-US" i="1" dirty="0"/>
              <a:t>partition , because all the conditions </a:t>
            </a:r>
            <a:r>
              <a:rPr lang="en-US" i="1" dirty="0" smtClean="0"/>
              <a:t>in the </a:t>
            </a:r>
            <a:r>
              <a:rPr lang="en-US" i="1" dirty="0"/>
              <a:t>same partition will be treated in </a:t>
            </a:r>
            <a:r>
              <a:rPr lang="en-US" i="1" dirty="0" smtClean="0"/>
              <a:t>the same </a:t>
            </a:r>
            <a:r>
              <a:rPr lang="en-US" i="1" dirty="0"/>
              <a:t>way by the software.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275904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a:t>The test design process can be done in different ways, from very informal (little or no documentation), to very formal. </a:t>
            </a:r>
          </a:p>
          <a:p>
            <a:r>
              <a:rPr lang="en-US" dirty="0"/>
              <a:t>The level of formality depends on the context of the testing, including:</a:t>
            </a:r>
          </a:p>
        </p:txBody>
      </p:sp>
      <p:pic>
        <p:nvPicPr>
          <p:cNvPr id="4" name="Picture 3"/>
          <p:cNvPicPr>
            <a:picLocks noChangeAspect="1"/>
          </p:cNvPicPr>
          <p:nvPr/>
        </p:nvPicPr>
        <p:blipFill>
          <a:blip r:embed="rId2"/>
          <a:stretch>
            <a:fillRect/>
          </a:stretch>
        </p:blipFill>
        <p:spPr>
          <a:xfrm>
            <a:off x="2938324" y="3475462"/>
            <a:ext cx="5455868" cy="228860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69791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9175716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8727510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9261257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12126152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536410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6331630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26685758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3003438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570917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347527" y="1630393"/>
            <a:ext cx="11263628" cy="4725958"/>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670537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development process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Test analysis</a:t>
            </a:r>
          </a:p>
          <a:p>
            <a:pPr marL="514350" indent="-514350">
              <a:buFont typeface="+mj-lt"/>
              <a:buAutoNum type="arabicPeriod"/>
            </a:pPr>
            <a:r>
              <a:rPr lang="en-US" dirty="0" smtClean="0"/>
              <a:t>Test design</a:t>
            </a:r>
          </a:p>
          <a:p>
            <a:pPr marL="514350" indent="-514350">
              <a:buFont typeface="+mj-lt"/>
              <a:buAutoNum type="arabicPeriod"/>
            </a:pPr>
            <a:r>
              <a:rPr lang="en-US" dirty="0" smtClean="0"/>
              <a:t>Test implementation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970965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dirty="0"/>
              <a:t>Don</a:t>
            </a:r>
            <a:r>
              <a:rPr lang="en-US" altLang="ja-JP" dirty="0"/>
              <a:t>’t 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11895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9880887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ext uri="{D42A27DB-BD31-4B8C-83A1-F6EECF244321}">
                <p14:modId xmlns:p14="http://schemas.microsoft.com/office/powerpoint/2010/main" val="937702398"/>
              </p:ext>
            </p:extLst>
          </p:nvPr>
        </p:nvGraphicFramePr>
        <p:xfrm>
          <a:off x="1217762" y="2187258"/>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42343001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ext uri="{D42A27DB-BD31-4B8C-83A1-F6EECF244321}">
                <p14:modId xmlns:p14="http://schemas.microsoft.com/office/powerpoint/2010/main" val="3145915053"/>
              </p:ext>
            </p:extLst>
          </p:nvPr>
        </p:nvGraphicFramePr>
        <p:xfrm>
          <a:off x="1197576" y="2007571"/>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42066531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ext uri="{D42A27DB-BD31-4B8C-83A1-F6EECF244321}">
                <p14:modId xmlns:p14="http://schemas.microsoft.com/office/powerpoint/2010/main" val="375255147"/>
              </p:ext>
            </p:extLst>
          </p:nvPr>
        </p:nvGraphicFramePr>
        <p:xfrm>
          <a:off x="1354577" y="186126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53076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7121070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a:t>
            </a:r>
            <a:r>
              <a:rPr lang="en-US" dirty="0" smtClean="0"/>
              <a:t>Partitioning</a:t>
            </a:r>
            <a:endParaRPr lang="en-US" dirty="0"/>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Examples</a:t>
            </a:r>
          </a:p>
          <a:p>
            <a:pPr lvl="1"/>
            <a:r>
              <a:rPr lang="en-US" dirty="0" smtClean="0"/>
              <a:t>People (woman </a:t>
            </a:r>
            <a:r>
              <a:rPr lang="en-US" dirty="0"/>
              <a:t>/ </a:t>
            </a:r>
            <a:r>
              <a:rPr lang="en-US" dirty="0" smtClean="0"/>
              <a:t>man)</a:t>
            </a:r>
            <a:endParaRPr lang="en-US" dirty="0"/>
          </a:p>
          <a:p>
            <a:pPr lvl="1"/>
            <a:r>
              <a:rPr lang="en-US" dirty="0" smtClean="0"/>
              <a:t>Students (bachelor </a:t>
            </a:r>
            <a:r>
              <a:rPr lang="en-US" dirty="0"/>
              <a:t>/ </a:t>
            </a:r>
            <a:r>
              <a:rPr lang="en-US" dirty="0" smtClean="0"/>
              <a:t>master)</a:t>
            </a:r>
            <a:endParaRPr lang="en-US" dirty="0"/>
          </a:p>
          <a:p>
            <a:pPr lvl="1"/>
            <a:r>
              <a:rPr lang="en-US" dirty="0" smtClean="0"/>
              <a:t>Tickets (children </a:t>
            </a:r>
            <a:r>
              <a:rPr lang="en-US" dirty="0"/>
              <a:t>/ youth / adults </a:t>
            </a:r>
            <a:r>
              <a:rPr lang="en-US" dirty="0" smtClean="0"/>
              <a:t>/older)</a:t>
            </a:r>
            <a:endParaRPr lang="en-US" dirty="0"/>
          </a:p>
          <a:p>
            <a:pPr lvl="1"/>
            <a:r>
              <a:rPr lang="en-US" dirty="0" smtClean="0"/>
              <a:t>Vehicles (gasoline </a:t>
            </a:r>
            <a:r>
              <a:rPr lang="en-US" dirty="0"/>
              <a:t>/ diesel / </a:t>
            </a:r>
            <a:r>
              <a:rPr lang="en-US" dirty="0" smtClean="0"/>
              <a:t>electric)</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269391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a:t>
            </a:r>
            <a:r>
              <a:rPr lang="en-US" dirty="0" smtClean="0"/>
              <a:t>Partitioning</a:t>
            </a:r>
            <a:endParaRPr lang="en-US" dirty="0"/>
          </a:p>
        </p:txBody>
      </p:sp>
      <p:sp>
        <p:nvSpPr>
          <p:cNvPr id="3" name="Content Placeholder 2"/>
          <p:cNvSpPr>
            <a:spLocks noGrp="1"/>
          </p:cNvSpPr>
          <p:nvPr>
            <p:ph idx="1"/>
          </p:nvPr>
        </p:nvSpPr>
        <p:spPr/>
        <p:txBody>
          <a:bodyPr>
            <a:normAutofit/>
          </a:bodyPr>
          <a:lstStyle/>
          <a:p>
            <a:r>
              <a:rPr lang="en-US" dirty="0"/>
              <a:t>Technique</a:t>
            </a:r>
          </a:p>
          <a:p>
            <a:pPr lvl="1"/>
            <a:r>
              <a:rPr lang="en-US" dirty="0" smtClean="0"/>
              <a:t>Inputs/outputs/internal values </a:t>
            </a:r>
            <a:r>
              <a:rPr lang="en-US" dirty="0"/>
              <a:t>of the software are divided into </a:t>
            </a:r>
            <a:r>
              <a:rPr lang="en-US" dirty="0" smtClean="0"/>
              <a:t>groups that </a:t>
            </a:r>
            <a:r>
              <a:rPr lang="en-US" dirty="0"/>
              <a:t>are expected to exhibit similar behavior </a:t>
            </a:r>
            <a:r>
              <a:rPr lang="en-US" dirty="0" smtClean="0"/>
              <a:t>.</a:t>
            </a:r>
          </a:p>
          <a:p>
            <a:r>
              <a:rPr lang="en-US" dirty="0"/>
              <a:t>Equivalence </a:t>
            </a:r>
            <a:r>
              <a:rPr lang="en-US" dirty="0" smtClean="0"/>
              <a:t>partitions can </a:t>
            </a:r>
            <a:r>
              <a:rPr lang="en-US" dirty="0"/>
              <a:t>be found for both valid data and </a:t>
            </a:r>
            <a:r>
              <a:rPr lang="en-US" dirty="0" smtClean="0"/>
              <a:t>invalid data</a:t>
            </a:r>
            <a:r>
              <a:rPr lang="en-US" dirty="0"/>
              <a:t>, i.e. values that should be rejected</a:t>
            </a:r>
            <a:r>
              <a:rPr lang="en-US" dirty="0" smtClean="0"/>
              <a:t>.</a:t>
            </a:r>
          </a:p>
          <a:p>
            <a:r>
              <a:rPr lang="en-US" dirty="0"/>
              <a:t>Notes</a:t>
            </a:r>
          </a:p>
          <a:p>
            <a:pPr lvl="1"/>
            <a:r>
              <a:rPr lang="en-US" dirty="0" smtClean="0"/>
              <a:t>Tests </a:t>
            </a:r>
            <a:r>
              <a:rPr lang="en-US" dirty="0"/>
              <a:t>can be designed to cover more than one partitions</a:t>
            </a:r>
          </a:p>
          <a:p>
            <a:pPr lvl="1"/>
            <a:r>
              <a:rPr lang="en-US" dirty="0" smtClean="0"/>
              <a:t>Equivalence </a:t>
            </a:r>
            <a:r>
              <a:rPr lang="en-US" dirty="0"/>
              <a:t>partitioning is applicable at all levels of testing.</a:t>
            </a:r>
          </a:p>
          <a:p>
            <a:pPr lvl="1"/>
            <a:r>
              <a:rPr lang="en-US" dirty="0" smtClean="0"/>
              <a:t>Equivalence </a:t>
            </a:r>
            <a:r>
              <a:rPr lang="en-US" dirty="0"/>
              <a:t>partitioning as a technique can be used to </a:t>
            </a:r>
            <a:r>
              <a:rPr lang="en-US" dirty="0" smtClean="0"/>
              <a:t>achieve input </a:t>
            </a:r>
            <a:r>
              <a:rPr lang="en-US" dirty="0"/>
              <a:t>and output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378324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251539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3017817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Test analysis</a:t>
            </a:r>
            <a:endParaRPr lang="en-US" dirty="0"/>
          </a:p>
        </p:txBody>
      </p:sp>
      <p:sp>
        <p:nvSpPr>
          <p:cNvPr id="3" name="Content Placeholder 2"/>
          <p:cNvSpPr>
            <a:spLocks noGrp="1"/>
          </p:cNvSpPr>
          <p:nvPr>
            <p:ph idx="1"/>
          </p:nvPr>
        </p:nvSpPr>
        <p:spPr/>
        <p:txBody>
          <a:bodyPr>
            <a:normAutofit lnSpcReduction="10000"/>
          </a:bodyPr>
          <a:lstStyle/>
          <a:p>
            <a:r>
              <a:rPr lang="en-US" b="1" dirty="0"/>
              <a:t>The test basis documentation </a:t>
            </a:r>
            <a:r>
              <a:rPr lang="en-US" dirty="0"/>
              <a:t>is analyzed in order to determine </a:t>
            </a:r>
            <a:r>
              <a:rPr lang="en-US" i="1" dirty="0" smtClean="0"/>
              <a:t>what </a:t>
            </a:r>
            <a:r>
              <a:rPr lang="en-US" dirty="0" smtClean="0"/>
              <a:t>to </a:t>
            </a:r>
            <a:r>
              <a:rPr lang="en-US" dirty="0"/>
              <a:t>test, i.e. to </a:t>
            </a:r>
            <a:r>
              <a:rPr lang="en-US" i="1" dirty="0"/>
              <a:t>identify </a:t>
            </a:r>
            <a:r>
              <a:rPr lang="en-US" i="1" dirty="0" smtClean="0"/>
              <a:t>the test </a:t>
            </a:r>
            <a:r>
              <a:rPr lang="en-US" i="1" dirty="0"/>
              <a:t>conditions</a:t>
            </a:r>
            <a:r>
              <a:rPr lang="en-US" dirty="0"/>
              <a:t>. </a:t>
            </a:r>
            <a:endParaRPr lang="en-US" dirty="0" smtClean="0"/>
          </a:p>
          <a:p>
            <a:endParaRPr lang="en-US" dirty="0"/>
          </a:p>
          <a:p>
            <a:r>
              <a:rPr lang="en-US" dirty="0"/>
              <a:t>Test condition </a:t>
            </a:r>
            <a:r>
              <a:rPr lang="en-US" i="1" dirty="0"/>
              <a:t>(Def.) </a:t>
            </a:r>
            <a:r>
              <a:rPr lang="en-US" dirty="0"/>
              <a:t>= an </a:t>
            </a:r>
            <a:r>
              <a:rPr lang="en-US" dirty="0" smtClean="0"/>
              <a:t>item or event that </a:t>
            </a:r>
            <a:r>
              <a:rPr lang="en-US" dirty="0"/>
              <a:t>could be verified by one or more test cases </a:t>
            </a:r>
            <a:endParaRPr lang="en-US" dirty="0" smtClean="0"/>
          </a:p>
          <a:p>
            <a:endParaRPr lang="en-US" dirty="0"/>
          </a:p>
          <a:p>
            <a:r>
              <a:rPr lang="en-US" b="1" dirty="0"/>
              <a:t>Examples of test conditions</a:t>
            </a:r>
            <a:endParaRPr lang="en-US" dirty="0"/>
          </a:p>
          <a:p>
            <a:pPr lvl="1"/>
            <a:r>
              <a:rPr lang="en-US" dirty="0" smtClean="0"/>
              <a:t>A </a:t>
            </a:r>
            <a:r>
              <a:rPr lang="en-US" dirty="0"/>
              <a:t>function</a:t>
            </a:r>
          </a:p>
          <a:p>
            <a:pPr lvl="1"/>
            <a:r>
              <a:rPr lang="en-US" dirty="0" smtClean="0"/>
              <a:t>A </a:t>
            </a:r>
            <a:r>
              <a:rPr lang="en-US" dirty="0"/>
              <a:t>transaction</a:t>
            </a:r>
          </a:p>
          <a:p>
            <a:pPr lvl="1"/>
            <a:r>
              <a:rPr lang="en-US" dirty="0" smtClean="0"/>
              <a:t>A </a:t>
            </a:r>
            <a:r>
              <a:rPr lang="en-US" dirty="0"/>
              <a:t>quality characteristic </a:t>
            </a:r>
          </a:p>
          <a:p>
            <a:pPr lvl="1"/>
            <a:r>
              <a:rPr lang="en-US" dirty="0" smtClean="0"/>
              <a:t>Other</a:t>
            </a:r>
            <a:r>
              <a:rPr lang="fr-FR" dirty="0" smtClean="0"/>
              <a:t> </a:t>
            </a:r>
            <a:r>
              <a:rPr lang="fr-FR" dirty="0"/>
              <a:t>structural </a:t>
            </a:r>
            <a:r>
              <a:rPr lang="en-US" dirty="0" smtClean="0"/>
              <a:t>elements</a:t>
            </a:r>
            <a:r>
              <a:rPr lang="fr-FR" dirty="0" smtClean="0"/>
              <a:t> </a:t>
            </a:r>
            <a:r>
              <a:rPr lang="fr-FR" dirty="0"/>
              <a:t>(menus in web pages, etc.)</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642301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817892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8771131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10889850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3924192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5202764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784030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dirty="0"/>
              <a:t>Boundary Value Analysis - examples</a:t>
            </a:r>
          </a:p>
        </p:txBody>
      </p:sp>
      <p:sp>
        <p:nvSpPr>
          <p:cNvPr id="24579" name="Rectangle 18"/>
          <p:cNvSpPr>
            <a:spLocks noGrp="1" noChangeArrowheads="1"/>
          </p:cNvSpPr>
          <p:nvPr>
            <p:ph idx="1"/>
          </p:nvPr>
        </p:nvSpPr>
        <p:spPr/>
        <p:txBody>
          <a:bodyPr>
            <a:normAutofit/>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66</a:t>
            </a:fld>
            <a:endParaRPr lang="en-US" dirty="0">
              <a:solidFill>
                <a:schemeClr val="tx2"/>
              </a:solidFill>
            </a:endParaRPr>
          </a:p>
        </p:txBody>
      </p:sp>
      <p:graphicFrame>
        <p:nvGraphicFramePr>
          <p:cNvPr id="168123" name="Group 187"/>
          <p:cNvGraphicFramePr>
            <a:graphicFrameLocks noGrp="1"/>
          </p:cNvGraphicFramePr>
          <p:nvPr>
            <p:ph sz="half" idx="4294967295"/>
            <p:extLst>
              <p:ext uri="{D42A27DB-BD31-4B8C-83A1-F6EECF244321}">
                <p14:modId xmlns:p14="http://schemas.microsoft.com/office/powerpoint/2010/main" val="4134334741"/>
              </p:ext>
            </p:extLst>
          </p:nvPr>
        </p:nvGraphicFramePr>
        <p:xfrm>
          <a:off x="2449902" y="522151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31904" cy="369332"/>
          </a:xfrm>
          <a:prstGeom prst="rect">
            <a:avLst/>
          </a:prstGeom>
          <a:noFill/>
          <a:ln w="9525">
            <a:noFill/>
            <a:miter lim="800000"/>
            <a:headEnd/>
            <a:tailEnd/>
          </a:ln>
        </p:spPr>
        <p:txBody>
          <a:bodyPr wrap="none">
            <a:spAutoFit/>
          </a:bodyPr>
          <a:lstStyle/>
          <a:p>
            <a:r>
              <a:rPr lang="en-US" dirty="0">
                <a:latin typeface="Candara" panose="020E0502030303020204" pitchFamily="34" charset="0"/>
              </a:rPr>
              <a:t>Char</a:t>
            </a:r>
          </a:p>
        </p:txBody>
      </p:sp>
      <p:sp>
        <p:nvSpPr>
          <p:cNvPr id="24622" name="Text Box 189"/>
          <p:cNvSpPr txBox="1">
            <a:spLocks noChangeArrowheads="1"/>
          </p:cNvSpPr>
          <p:nvPr/>
        </p:nvSpPr>
        <p:spPr bwMode="auto">
          <a:xfrm>
            <a:off x="1508761" y="5711952"/>
            <a:ext cx="700833" cy="369332"/>
          </a:xfrm>
          <a:prstGeom prst="rect">
            <a:avLst/>
          </a:prstGeom>
          <a:noFill/>
          <a:ln w="9525">
            <a:noFill/>
            <a:miter lim="800000"/>
            <a:headEnd/>
            <a:tailEnd/>
          </a:ln>
        </p:spPr>
        <p:txBody>
          <a:bodyPr wrap="none">
            <a:spAutoFit/>
          </a:bodyPr>
          <a:lstStyle/>
          <a:p>
            <a:r>
              <a:rPr lang="en-US" dirty="0">
                <a:latin typeface="Candara" panose="020E0502030303020204" pitchFamily="34" charset="0"/>
              </a:rPr>
              <a:t>ASCII</a:t>
            </a:r>
          </a:p>
        </p:txBody>
      </p:sp>
    </p:spTree>
    <p:extLst>
      <p:ext uri="{BB962C8B-B14F-4D97-AF65-F5344CB8AC3E}">
        <p14:creationId xmlns:p14="http://schemas.microsoft.com/office/powerpoint/2010/main" val="3696051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28164744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38078146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a:t>Notes</a:t>
            </a:r>
          </a:p>
          <a:p>
            <a:pPr lvl="1"/>
            <a:r>
              <a:rPr lang="en-US" dirty="0" smtClean="0"/>
              <a:t>Boundary </a:t>
            </a:r>
            <a:r>
              <a:rPr lang="en-US" dirty="0"/>
              <a:t>value analysis can be applied at all test levels .</a:t>
            </a:r>
          </a:p>
          <a:p>
            <a:pPr lvl="1"/>
            <a:r>
              <a:rPr lang="en-US" dirty="0" smtClean="0"/>
              <a:t>Its </a:t>
            </a:r>
            <a:r>
              <a:rPr lang="en-US" dirty="0"/>
              <a:t>relatively easy to apply and its defect finding capability is high</a:t>
            </a:r>
          </a:p>
          <a:p>
            <a:pPr lvl="1"/>
            <a:r>
              <a:rPr lang="en-US" dirty="0" smtClean="0"/>
              <a:t>Detailed </a:t>
            </a:r>
            <a:r>
              <a:rPr lang="en-US" dirty="0"/>
              <a:t>specifications are helpful.</a:t>
            </a:r>
          </a:p>
          <a:p>
            <a:pPr lvl="1"/>
            <a:r>
              <a:rPr lang="en-US" dirty="0" smtClean="0"/>
              <a:t>This </a:t>
            </a:r>
            <a:r>
              <a:rPr lang="en-US" dirty="0"/>
              <a:t>technique is often considered as an extension of </a:t>
            </a:r>
            <a:r>
              <a:rPr lang="en-US" dirty="0" smtClean="0"/>
              <a:t>equivalence partitioning</a:t>
            </a:r>
            <a:endParaRPr lang="en-US" dirty="0"/>
          </a:p>
          <a:p>
            <a:pPr lvl="1"/>
            <a:r>
              <a:rPr lang="en-US" dirty="0" smtClean="0"/>
              <a:t>Boundary </a:t>
            </a:r>
            <a:r>
              <a:rPr lang="en-US" dirty="0"/>
              <a:t>values are used for test data selection</a:t>
            </a:r>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7534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possibilities</a:t>
            </a:r>
            <a:endParaRPr lang="en-US" dirty="0"/>
          </a:p>
        </p:txBody>
      </p:sp>
      <p:sp>
        <p:nvSpPr>
          <p:cNvPr id="3" name="Content Placeholder 2"/>
          <p:cNvSpPr>
            <a:spLocks noGrp="1"/>
          </p:cNvSpPr>
          <p:nvPr>
            <p:ph idx="1"/>
          </p:nvPr>
        </p:nvSpPr>
        <p:spPr/>
        <p:txBody>
          <a:bodyPr/>
          <a:lstStyle/>
          <a:p>
            <a:r>
              <a:rPr lang="en-US" b="1" dirty="0"/>
              <a:t>“Throw a wide net!”</a:t>
            </a:r>
            <a:endParaRPr lang="en-US" dirty="0"/>
          </a:p>
          <a:p>
            <a:r>
              <a:rPr lang="en-US" dirty="0"/>
              <a:t>First; identify as many test conditions as possible</a:t>
            </a:r>
          </a:p>
          <a:p>
            <a:r>
              <a:rPr lang="en-US" dirty="0"/>
              <a:t>Second; </a:t>
            </a:r>
            <a:r>
              <a:rPr lang="en-US" dirty="0" smtClean="0"/>
              <a:t>select which </a:t>
            </a:r>
            <a:r>
              <a:rPr lang="en-US" dirty="0"/>
              <a:t>one to develop in more detail</a:t>
            </a:r>
          </a:p>
          <a:p>
            <a:r>
              <a:rPr lang="en-US" dirty="0"/>
              <a:t>We can't test everything (P2). We have to select a subset of all possible tests, but this subset must have a high probability of </a:t>
            </a:r>
            <a:r>
              <a:rPr lang="en-US" dirty="0" smtClean="0"/>
              <a:t>finding most </a:t>
            </a:r>
            <a:r>
              <a:rPr lang="en-US" dirty="0"/>
              <a:t>of the </a:t>
            </a:r>
            <a:r>
              <a:rPr lang="en-US" dirty="0" smtClean="0"/>
              <a:t>defects in </a:t>
            </a:r>
            <a:r>
              <a:rPr lang="en-US" dirty="0"/>
              <a:t>the system.</a:t>
            </a:r>
          </a:p>
          <a:p>
            <a:r>
              <a:rPr lang="en-US" dirty="0"/>
              <a:t>We need a suitable  test design technique to guide our selection and to </a:t>
            </a:r>
            <a:r>
              <a:rPr lang="en-US" dirty="0" smtClean="0"/>
              <a:t>prioritize the </a:t>
            </a:r>
            <a:r>
              <a:rPr lang="en-US" dirty="0"/>
              <a:t>test conditions.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064972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 </a:t>
            </a:r>
            <a:r>
              <a:rPr lang="en-US" dirty="0"/>
              <a:t>and boundary</a:t>
            </a:r>
          </a:p>
        </p:txBody>
      </p:sp>
      <p:sp>
        <p:nvSpPr>
          <p:cNvPr id="3" name="Content Placeholder 2"/>
          <p:cNvSpPr>
            <a:spLocks noGrp="1"/>
          </p:cNvSpPr>
          <p:nvPr>
            <p:ph idx="1"/>
          </p:nvPr>
        </p:nvSpPr>
        <p:spPr/>
        <p:txBody>
          <a:bodyPr>
            <a:normAutofit/>
          </a:bodyPr>
          <a:lstStyle/>
          <a:p>
            <a:r>
              <a:rPr lang="en-US" dirty="0"/>
              <a:t>Why </a:t>
            </a:r>
            <a:r>
              <a:rPr lang="en-US" dirty="0" smtClean="0"/>
              <a:t>do both </a:t>
            </a:r>
            <a:r>
              <a:rPr lang="en-US" dirty="0"/>
              <a:t>equivalence partitioning and </a:t>
            </a:r>
            <a:r>
              <a:rPr lang="en-US" dirty="0" smtClean="0"/>
              <a:t>boundary value analysis?</a:t>
            </a:r>
          </a:p>
          <a:p>
            <a:r>
              <a:rPr lang="en-US" dirty="0"/>
              <a:t>Boundary values are usually extreme </a:t>
            </a:r>
            <a:r>
              <a:rPr lang="en-US" dirty="0" smtClean="0"/>
              <a:t>values</a:t>
            </a:r>
          </a:p>
          <a:p>
            <a:r>
              <a:rPr lang="en-US" dirty="0"/>
              <a:t>To </a:t>
            </a:r>
            <a:r>
              <a:rPr lang="en-US" dirty="0" smtClean="0"/>
              <a:t>gain confidence </a:t>
            </a:r>
            <a:r>
              <a:rPr lang="en-US" dirty="0"/>
              <a:t>to the system we also want to test it under </a:t>
            </a:r>
            <a:r>
              <a:rPr lang="en-US" dirty="0" smtClean="0"/>
              <a:t>normal circumstances</a:t>
            </a:r>
          </a:p>
          <a:p>
            <a:r>
              <a:rPr lang="en-US" dirty="0"/>
              <a:t>Rule of </a:t>
            </a:r>
            <a:r>
              <a:rPr lang="en-US" dirty="0" smtClean="0"/>
              <a:t>thumb (Closed</a:t>
            </a:r>
            <a:r>
              <a:rPr lang="en-US" dirty="0"/>
              <a:t>, valid partitions)</a:t>
            </a:r>
          </a:p>
          <a:p>
            <a:pPr lvl="1"/>
            <a:r>
              <a:rPr lang="en-US" dirty="0" smtClean="0"/>
              <a:t>Pick two </a:t>
            </a:r>
            <a:r>
              <a:rPr lang="en-US" dirty="0"/>
              <a:t>boundary values </a:t>
            </a:r>
            <a:r>
              <a:rPr lang="en-US" dirty="0" smtClean="0"/>
              <a:t>(min </a:t>
            </a:r>
            <a:r>
              <a:rPr lang="en-US" dirty="0"/>
              <a:t>and </a:t>
            </a:r>
            <a:r>
              <a:rPr lang="en-US" dirty="0" smtClean="0"/>
              <a:t>max), </a:t>
            </a:r>
            <a:r>
              <a:rPr lang="en-US" dirty="0"/>
              <a:t>and one value from the middle </a:t>
            </a:r>
            <a:r>
              <a:rPr lang="en-US" dirty="0" smtClean="0"/>
              <a:t>of the </a:t>
            </a:r>
            <a:r>
              <a:rPr lang="en-US" dirty="0"/>
              <a:t>partition</a:t>
            </a:r>
            <a:r>
              <a:rPr lang="en-US"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9861051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15592916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dirty="0" smtClean="0"/>
              <a:t>Decision tables </a:t>
            </a:r>
            <a:r>
              <a:rPr lang="en-US" dirty="0"/>
              <a:t>are a good way</a:t>
            </a:r>
          </a:p>
          <a:p>
            <a:pPr lvl="1"/>
            <a:r>
              <a:rPr lang="en-US" dirty="0" smtClean="0"/>
              <a:t>to </a:t>
            </a:r>
            <a:r>
              <a:rPr lang="en-US" dirty="0"/>
              <a:t>capture system requirements that contain logical conditions</a:t>
            </a:r>
          </a:p>
          <a:p>
            <a:pPr lvl="1"/>
            <a:r>
              <a:rPr lang="en-US" dirty="0" smtClean="0"/>
              <a:t>to </a:t>
            </a:r>
            <a:r>
              <a:rPr lang="en-US" dirty="0"/>
              <a:t>document internal system design</a:t>
            </a:r>
          </a:p>
          <a:p>
            <a:pPr lvl="1"/>
            <a:r>
              <a:rPr lang="en-US" dirty="0" smtClean="0"/>
              <a:t>to </a:t>
            </a:r>
            <a:r>
              <a:rPr lang="en-US" dirty="0"/>
              <a:t>record complex business rules that a system is to </a:t>
            </a:r>
            <a:r>
              <a:rPr lang="en-US" dirty="0" smtClean="0"/>
              <a:t>implement</a:t>
            </a:r>
          </a:p>
          <a:p>
            <a:pPr lvl="1"/>
            <a:endParaRPr lang="en-US" dirty="0"/>
          </a:p>
          <a:p>
            <a:r>
              <a:rPr lang="en-US" dirty="0"/>
              <a:t>Recall truth tables in mathematical logic :</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06989582"/>
              </p:ext>
            </p:extLst>
          </p:nvPr>
        </p:nvGraphicFramePr>
        <p:xfrm>
          <a:off x="1733699" y="4298771"/>
          <a:ext cx="8128000" cy="1854200"/>
        </p:xfrm>
        <a:graphic>
          <a:graphicData uri="http://schemas.openxmlformats.org/drawingml/2006/table">
            <a:tbl>
              <a:tblPr firstRow="1" bandRow="1">
                <a:tableStyleId>{616DA210-FB5B-4158-B5E0-FEB733F419BA}</a:tableStyleId>
              </a:tblPr>
              <a:tblGrid>
                <a:gridCol w="2032000">
                  <a:extLst>
                    <a:ext uri="{9D8B030D-6E8A-4147-A177-3AD203B41FA5}">
                      <a16:colId xmlns:a16="http://schemas.microsoft.com/office/drawing/2014/main" val="2177617380"/>
                    </a:ext>
                  </a:extLst>
                </a:gridCol>
                <a:gridCol w="2032000">
                  <a:extLst>
                    <a:ext uri="{9D8B030D-6E8A-4147-A177-3AD203B41FA5}">
                      <a16:colId xmlns:a16="http://schemas.microsoft.com/office/drawing/2014/main" val="658739049"/>
                    </a:ext>
                  </a:extLst>
                </a:gridCol>
                <a:gridCol w="2032000">
                  <a:extLst>
                    <a:ext uri="{9D8B030D-6E8A-4147-A177-3AD203B41FA5}">
                      <a16:colId xmlns:a16="http://schemas.microsoft.com/office/drawing/2014/main" val="543235087"/>
                    </a:ext>
                  </a:extLst>
                </a:gridCol>
                <a:gridCol w="2032000">
                  <a:extLst>
                    <a:ext uri="{9D8B030D-6E8A-4147-A177-3AD203B41FA5}">
                      <a16:colId xmlns:a16="http://schemas.microsoft.com/office/drawing/2014/main" val="1526497221"/>
                    </a:ext>
                  </a:extLst>
                </a:gridCol>
              </a:tblGrid>
              <a:tr h="370840">
                <a:tc>
                  <a:txBody>
                    <a:bodyPr/>
                    <a:lstStyle/>
                    <a:p>
                      <a:endParaRPr lang="en-US" dirty="0">
                        <a:latin typeface="Candara" panose="020E0502030303020204" pitchFamily="34" charset="0"/>
                      </a:endParaRPr>
                    </a:p>
                  </a:txBody>
                  <a:tcPr/>
                </a:tc>
                <a:tc>
                  <a:txBody>
                    <a:bodyPr/>
                    <a:lstStyle/>
                    <a:p>
                      <a:pPr algn="ctr"/>
                      <a:r>
                        <a:rPr lang="en-US" dirty="0" smtClean="0"/>
                        <a:t>P</a:t>
                      </a:r>
                      <a:endParaRPr lang="en-US" dirty="0">
                        <a:latin typeface="Candara" panose="020E0502030303020204" pitchFamily="34" charset="0"/>
                      </a:endParaRPr>
                    </a:p>
                  </a:txBody>
                  <a:tcPr/>
                </a:tc>
                <a:tc>
                  <a:txBody>
                    <a:bodyPr/>
                    <a:lstStyle/>
                    <a:p>
                      <a:pPr algn="ctr"/>
                      <a:r>
                        <a:rPr lang="en-US" dirty="0" smtClean="0"/>
                        <a:t>Q</a:t>
                      </a:r>
                      <a:endParaRPr lang="en-US" dirty="0">
                        <a:latin typeface="Candara" panose="020E0502030303020204" pitchFamily="34" charset="0"/>
                      </a:endParaRPr>
                    </a:p>
                  </a:txBody>
                  <a:tcPr/>
                </a:tc>
                <a:tc>
                  <a:txBody>
                    <a:bodyPr/>
                    <a:lstStyle/>
                    <a:p>
                      <a:pPr algn="ctr"/>
                      <a:r>
                        <a:rPr lang="en-US" dirty="0" smtClean="0"/>
                        <a:t>P </a:t>
                      </a:r>
                      <a:r>
                        <a:rPr lang="el-GR" dirty="0" smtClean="0"/>
                        <a:t>ᴧ</a:t>
                      </a:r>
                      <a:r>
                        <a:rPr lang="en-US" dirty="0" smtClean="0"/>
                        <a:t> Q</a:t>
                      </a:r>
                      <a:endParaRPr lang="en-US" dirty="0">
                        <a:latin typeface="Candara" panose="020E0502030303020204" pitchFamily="34" charset="0"/>
                      </a:endParaRPr>
                    </a:p>
                  </a:txBody>
                  <a:tcPr/>
                </a:tc>
                <a:extLst>
                  <a:ext uri="{0D108BD9-81ED-4DB2-BD59-A6C34878D82A}">
                    <a16:rowId xmlns:a16="http://schemas.microsoft.com/office/drawing/2014/main" val="3771784854"/>
                  </a:ext>
                </a:extLst>
              </a:tr>
              <a:tr h="370840">
                <a:tc>
                  <a:txBody>
                    <a:bodyPr/>
                    <a:lstStyle/>
                    <a:p>
                      <a:r>
                        <a:rPr lang="en-US" dirty="0" smtClean="0"/>
                        <a:t>Case 1</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extLst>
                  <a:ext uri="{0D108BD9-81ED-4DB2-BD59-A6C34878D82A}">
                    <a16:rowId xmlns:a16="http://schemas.microsoft.com/office/drawing/2014/main" val="2914813512"/>
                  </a:ext>
                </a:extLst>
              </a:tr>
              <a:tr h="370840">
                <a:tc>
                  <a:txBody>
                    <a:bodyPr/>
                    <a:lstStyle/>
                    <a:p>
                      <a:r>
                        <a:rPr lang="en-US" dirty="0" smtClean="0"/>
                        <a:t>Case 2</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extLst>
                  <a:ext uri="{0D108BD9-81ED-4DB2-BD59-A6C34878D82A}">
                    <a16:rowId xmlns:a16="http://schemas.microsoft.com/office/drawing/2014/main" val="413030771"/>
                  </a:ext>
                </a:extLst>
              </a:tr>
              <a:tr h="370840">
                <a:tc>
                  <a:txBody>
                    <a:bodyPr/>
                    <a:lstStyle/>
                    <a:p>
                      <a:r>
                        <a:rPr lang="en-US" dirty="0" smtClean="0"/>
                        <a:t>Case 3</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T</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extLst>
                  <a:ext uri="{0D108BD9-81ED-4DB2-BD59-A6C34878D82A}">
                    <a16:rowId xmlns:a16="http://schemas.microsoft.com/office/drawing/2014/main" val="2802216504"/>
                  </a:ext>
                </a:extLst>
              </a:tr>
              <a:tr h="370840">
                <a:tc>
                  <a:txBody>
                    <a:bodyPr/>
                    <a:lstStyle/>
                    <a:p>
                      <a:r>
                        <a:rPr lang="en-US" smtClean="0"/>
                        <a:t>Case 4</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tc>
                  <a:txBody>
                    <a:bodyPr/>
                    <a:lstStyle/>
                    <a:p>
                      <a:pPr algn="ctr"/>
                      <a:r>
                        <a:rPr lang="en-US" dirty="0" smtClean="0"/>
                        <a:t>F</a:t>
                      </a:r>
                      <a:endParaRPr lang="en-US" dirty="0">
                        <a:latin typeface="Candara" panose="020E0502030303020204" pitchFamily="34" charset="0"/>
                      </a:endParaRPr>
                    </a:p>
                  </a:txBody>
                  <a:tcPr/>
                </a:tc>
                <a:extLst>
                  <a:ext uri="{0D108BD9-81ED-4DB2-BD59-A6C34878D82A}">
                    <a16:rowId xmlns:a16="http://schemas.microsoft.com/office/drawing/2014/main" val="554672281"/>
                  </a:ext>
                </a:extLst>
              </a:tr>
            </a:tbl>
          </a:graphicData>
        </a:graphic>
      </p:graphicFrame>
    </p:spTree>
    <p:extLst>
      <p:ext uri="{BB962C8B-B14F-4D97-AF65-F5344CB8AC3E}">
        <p14:creationId xmlns:p14="http://schemas.microsoft.com/office/powerpoint/2010/main" val="9796297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normAutofit/>
          </a:bodyPr>
          <a:lstStyle/>
          <a:p>
            <a:r>
              <a:rPr lang="en-US" dirty="0"/>
              <a:t>When creating decision tables, the specification is </a:t>
            </a:r>
            <a:r>
              <a:rPr lang="en-US" dirty="0" smtClean="0"/>
              <a:t>analyzed, </a:t>
            </a:r>
            <a:r>
              <a:rPr lang="en-US" dirty="0"/>
              <a:t>and </a:t>
            </a:r>
            <a:r>
              <a:rPr lang="en-US" dirty="0" smtClean="0"/>
              <a:t>actions of </a:t>
            </a:r>
            <a:r>
              <a:rPr lang="en-US" dirty="0"/>
              <a:t>the system are </a:t>
            </a:r>
            <a:r>
              <a:rPr lang="en-US" dirty="0" smtClean="0"/>
              <a:t>identified.</a:t>
            </a:r>
            <a:endParaRPr lang="en-US" dirty="0" smtClean="0"/>
          </a:p>
          <a:p>
            <a:r>
              <a:rPr lang="en-US" dirty="0"/>
              <a:t>If the input conditions and actions are stated in a way where they </a:t>
            </a:r>
            <a:r>
              <a:rPr lang="en-US" dirty="0" smtClean="0"/>
              <a:t>are either </a:t>
            </a:r>
            <a:r>
              <a:rPr lang="en-US" dirty="0"/>
              <a:t>be true or false (</a:t>
            </a:r>
            <a:r>
              <a:rPr lang="en-US" dirty="0" smtClean="0"/>
              <a:t>Boolean), </a:t>
            </a:r>
            <a:r>
              <a:rPr lang="en-US" dirty="0"/>
              <a:t>decision tables can be </a:t>
            </a:r>
            <a:r>
              <a:rPr lang="en-US" dirty="0" smtClean="0"/>
              <a:t>useful</a:t>
            </a:r>
            <a:endParaRPr lang="en-US" dirty="0"/>
          </a:p>
          <a:p>
            <a:r>
              <a:rPr lang="en-US" dirty="0" smtClean="0"/>
              <a:t>The </a:t>
            </a:r>
            <a:r>
              <a:rPr lang="en-US" dirty="0"/>
              <a:t>decision table contains the triggering </a:t>
            </a:r>
            <a:r>
              <a:rPr lang="en-US" dirty="0" smtClean="0"/>
              <a:t>conditions</a:t>
            </a:r>
          </a:p>
          <a:p>
            <a:pPr lvl="1"/>
            <a:r>
              <a:rPr lang="en-US" dirty="0" smtClean="0"/>
              <a:t>all combinations </a:t>
            </a:r>
            <a:r>
              <a:rPr lang="en-US" dirty="0"/>
              <a:t>of true and false for all input conditions, and </a:t>
            </a:r>
            <a:endParaRPr lang="en-US" dirty="0" smtClean="0"/>
          </a:p>
          <a:p>
            <a:pPr lvl="1"/>
            <a:r>
              <a:rPr lang="en-US" dirty="0" smtClean="0"/>
              <a:t>the resulting actions </a:t>
            </a:r>
            <a:r>
              <a:rPr lang="en-US" dirty="0"/>
              <a:t>for each combination of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466949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a:xfrm>
            <a:off x="347527" y="1382970"/>
            <a:ext cx="10515600" cy="4351338"/>
          </a:xfrm>
        </p:spPr>
        <p:txBody>
          <a:bodyPr/>
          <a:lstStyle/>
          <a:p>
            <a:r>
              <a:rPr lang="en-US" dirty="0" smtClean="0"/>
              <a:t>Decision tables</a:t>
            </a:r>
            <a:endParaRPr lang="en-US" dirty="0"/>
          </a:p>
          <a:p>
            <a:pPr lvl="1"/>
            <a:r>
              <a:rPr lang="en-US" dirty="0" smtClean="0"/>
              <a:t>Cause-effect table</a:t>
            </a:r>
            <a:endParaRPr lang="en-US" dirty="0"/>
          </a:p>
          <a:p>
            <a:pPr lvl="1"/>
            <a:r>
              <a:rPr lang="en-US" dirty="0" smtClean="0"/>
              <a:t>Used when input and actions can be expressed as Boolean</a:t>
            </a:r>
            <a:endParaRPr lang="en-US" dirty="0"/>
          </a:p>
          <a:p>
            <a:pPr lvl="1"/>
            <a:r>
              <a:rPr lang="en-US" dirty="0" smtClean="0"/>
              <a:t>Systematic way of stating complex business rules</a:t>
            </a:r>
          </a:p>
          <a:p>
            <a:pPr lvl="1"/>
            <a:r>
              <a:rPr lang="en-US" dirty="0" smtClean="0"/>
              <a:t>Help tester identify effects of combination of different input</a:t>
            </a:r>
          </a:p>
          <a:p>
            <a:pPr lvl="1"/>
            <a:r>
              <a:rPr lang="en-US" dirty="0" smtClean="0"/>
              <a:t>Effective approach to reveal faults in the requirements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pic>
        <p:nvPicPr>
          <p:cNvPr id="5" name="Picture 4"/>
          <p:cNvPicPr>
            <a:picLocks noChangeAspect="1"/>
          </p:cNvPicPr>
          <p:nvPr/>
        </p:nvPicPr>
        <p:blipFill>
          <a:blip r:embed="rId2"/>
          <a:stretch>
            <a:fillRect/>
          </a:stretch>
        </p:blipFill>
        <p:spPr>
          <a:xfrm>
            <a:off x="6474615" y="3883085"/>
            <a:ext cx="3638649" cy="2609790"/>
          </a:xfrm>
          <a:prstGeom prst="rect">
            <a:avLst/>
          </a:prstGeom>
        </p:spPr>
      </p:pic>
    </p:spTree>
    <p:extLst>
      <p:ext uri="{BB962C8B-B14F-4D97-AF65-F5344CB8AC3E}">
        <p14:creationId xmlns:p14="http://schemas.microsoft.com/office/powerpoint/2010/main" val="23327747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graphicFrame>
        <p:nvGraphicFramePr>
          <p:cNvPr id="5" name="object 7"/>
          <p:cNvGraphicFramePr>
            <a:graphicFrameLocks noGrp="1"/>
          </p:cNvGraphicFramePr>
          <p:nvPr>
            <p:extLst>
              <p:ext uri="{D42A27DB-BD31-4B8C-83A1-F6EECF244321}">
                <p14:modId xmlns:p14="http://schemas.microsoft.com/office/powerpoint/2010/main" val="1351184801"/>
              </p:ext>
            </p:extLst>
          </p:nvPr>
        </p:nvGraphicFramePr>
        <p:xfrm>
          <a:off x="812321" y="1379063"/>
          <a:ext cx="10088880" cy="4942049"/>
        </p:xfrm>
        <a:graphic>
          <a:graphicData uri="http://schemas.openxmlformats.org/drawingml/2006/table">
            <a:tbl>
              <a:tblPr firstRow="1" bandRow="1">
                <a:tableStyleId>{2D5ABB26-0587-4C30-8999-92F81FD0307C}</a:tableStyleId>
              </a:tblPr>
              <a:tblGrid>
                <a:gridCol w="1961290">
                  <a:extLst>
                    <a:ext uri="{9D8B030D-6E8A-4147-A177-3AD203B41FA5}">
                      <a16:colId xmlns:a16="http://schemas.microsoft.com/office/drawing/2014/main" val="20000"/>
                    </a:ext>
                  </a:extLst>
                </a:gridCol>
                <a:gridCol w="1110421">
                  <a:extLst>
                    <a:ext uri="{9D8B030D-6E8A-4147-A177-3AD203B41FA5}">
                      <a16:colId xmlns:a16="http://schemas.microsoft.com/office/drawing/2014/main" val="20001"/>
                    </a:ext>
                  </a:extLst>
                </a:gridCol>
                <a:gridCol w="1139735">
                  <a:extLst>
                    <a:ext uri="{9D8B030D-6E8A-4147-A177-3AD203B41FA5}">
                      <a16:colId xmlns:a16="http://schemas.microsoft.com/office/drawing/2014/main" val="20002"/>
                    </a:ext>
                  </a:extLst>
                </a:gridCol>
                <a:gridCol w="1023904">
                  <a:extLst>
                    <a:ext uri="{9D8B030D-6E8A-4147-A177-3AD203B41FA5}">
                      <a16:colId xmlns:a16="http://schemas.microsoft.com/office/drawing/2014/main" val="20003"/>
                    </a:ext>
                  </a:extLst>
                </a:gridCol>
                <a:gridCol w="995303">
                  <a:extLst>
                    <a:ext uri="{9D8B030D-6E8A-4147-A177-3AD203B41FA5}">
                      <a16:colId xmlns:a16="http://schemas.microsoft.com/office/drawing/2014/main" val="20004"/>
                    </a:ext>
                  </a:extLst>
                </a:gridCol>
                <a:gridCol w="981003">
                  <a:extLst>
                    <a:ext uri="{9D8B030D-6E8A-4147-A177-3AD203B41FA5}">
                      <a16:colId xmlns:a16="http://schemas.microsoft.com/office/drawing/2014/main" val="20005"/>
                    </a:ext>
                  </a:extLst>
                </a:gridCol>
                <a:gridCol w="1009603">
                  <a:extLst>
                    <a:ext uri="{9D8B030D-6E8A-4147-A177-3AD203B41FA5}">
                      <a16:colId xmlns:a16="http://schemas.microsoft.com/office/drawing/2014/main" val="20006"/>
                    </a:ext>
                  </a:extLst>
                </a:gridCol>
                <a:gridCol w="908785">
                  <a:extLst>
                    <a:ext uri="{9D8B030D-6E8A-4147-A177-3AD203B41FA5}">
                      <a16:colId xmlns:a16="http://schemas.microsoft.com/office/drawing/2014/main" val="20007"/>
                    </a:ext>
                  </a:extLst>
                </a:gridCol>
                <a:gridCol w="958836">
                  <a:extLst>
                    <a:ext uri="{9D8B030D-6E8A-4147-A177-3AD203B41FA5}">
                      <a16:colId xmlns:a16="http://schemas.microsoft.com/office/drawing/2014/main" val="20008"/>
                    </a:ext>
                  </a:extLst>
                </a:gridCol>
              </a:tblGrid>
              <a:tr h="32816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44932">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36117">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8983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4985">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9636">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09600">
                <a:tc>
                  <a:txBody>
                    <a:bodyPr/>
                    <a:lstStyle/>
                    <a:p>
                      <a:pPr marL="68580">
                        <a:lnSpc>
                          <a:spcPts val="2280"/>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0"/>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609574">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609600">
                <a:tc>
                  <a:txBody>
                    <a:bodyPr/>
                    <a:lstStyle/>
                    <a:p>
                      <a:pPr marL="68580">
                        <a:lnSpc>
                          <a:spcPts val="2285"/>
                        </a:lnSpc>
                      </a:pPr>
                      <a:r>
                        <a:rPr sz="2000" i="1" spc="-5" dirty="0">
                          <a:latin typeface="Candara" panose="020E0502030303020204" pitchFamily="34" charset="0"/>
                          <a:cs typeface="Carlito"/>
                        </a:rPr>
                        <a:t>Action</a:t>
                      </a:r>
                      <a:r>
                        <a:rPr sz="2000" i="1" dirty="0">
                          <a:latin typeface="Candara" panose="020E0502030303020204" pitchFamily="34" charset="0"/>
                          <a:cs typeface="Carlito"/>
                        </a:rPr>
                        <a:t> 4</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5"/>
                        </a:lnSpc>
                      </a:pPr>
                      <a:r>
                        <a:rPr sz="2000" spc="-15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85"/>
                        </a:lnSpc>
                      </a:pPr>
                      <a:r>
                        <a:rPr sz="2000" b="1"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5"/>
                        </a:lnSpc>
                      </a:pPr>
                      <a:r>
                        <a:rPr sz="2000" b="1" i="1" spc="-15"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510937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b="1" dirty="0"/>
              <a:t>coverage standard </a:t>
            </a:r>
            <a:r>
              <a:rPr lang="en-US" dirty="0"/>
              <a:t>commonly used with decision table testing is to have at least one test per column, which typically involves covering all </a:t>
            </a:r>
            <a:r>
              <a:rPr lang="en-US" dirty="0" smtClean="0"/>
              <a:t>combinations of </a:t>
            </a:r>
            <a:r>
              <a:rPr lang="en-US" dirty="0"/>
              <a:t>triggering conditions.</a:t>
            </a: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graphicFrame>
        <p:nvGraphicFramePr>
          <p:cNvPr id="5" name="object 9"/>
          <p:cNvGraphicFramePr>
            <a:graphicFrameLocks noGrp="1"/>
          </p:cNvGraphicFramePr>
          <p:nvPr>
            <p:extLst>
              <p:ext uri="{D42A27DB-BD31-4B8C-83A1-F6EECF244321}">
                <p14:modId xmlns:p14="http://schemas.microsoft.com/office/powerpoint/2010/main" val="316071953"/>
              </p:ext>
            </p:extLst>
          </p:nvPr>
        </p:nvGraphicFramePr>
        <p:xfrm>
          <a:off x="1068545" y="1484397"/>
          <a:ext cx="9264646" cy="2939031"/>
        </p:xfrm>
        <a:graphic>
          <a:graphicData uri="http://schemas.openxmlformats.org/drawingml/2006/table">
            <a:tbl>
              <a:tblPr firstRow="1" bandRow="1">
                <a:tableStyleId>{2D5ABB26-0587-4C30-8999-92F81FD0307C}</a:tableStyleId>
              </a:tblPr>
              <a:tblGrid>
                <a:gridCol w="1802130">
                  <a:extLst>
                    <a:ext uri="{9D8B030D-6E8A-4147-A177-3AD203B41FA5}">
                      <a16:colId xmlns:a16="http://schemas.microsoft.com/office/drawing/2014/main" val="20000"/>
                    </a:ext>
                  </a:extLst>
                </a:gridCol>
                <a:gridCol w="1019809">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1040130">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gridCol w="930274">
                  <a:extLst>
                    <a:ext uri="{9D8B030D-6E8A-4147-A177-3AD203B41FA5}">
                      <a16:colId xmlns:a16="http://schemas.microsoft.com/office/drawing/2014/main" val="20005"/>
                    </a:ext>
                  </a:extLst>
                </a:gridCol>
                <a:gridCol w="897254">
                  <a:extLst>
                    <a:ext uri="{9D8B030D-6E8A-4147-A177-3AD203B41FA5}">
                      <a16:colId xmlns:a16="http://schemas.microsoft.com/office/drawing/2014/main" val="20006"/>
                    </a:ext>
                  </a:extLst>
                </a:gridCol>
                <a:gridCol w="834390">
                  <a:extLst>
                    <a:ext uri="{9D8B030D-6E8A-4147-A177-3AD203B41FA5}">
                      <a16:colId xmlns:a16="http://schemas.microsoft.com/office/drawing/2014/main" val="20007"/>
                    </a:ext>
                  </a:extLst>
                </a:gridCol>
                <a:gridCol w="880745">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1</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2</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4"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3</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6</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a:latin typeface="Candara" panose="020E0502030303020204" pitchFamily="34" charset="0"/>
                          <a:cs typeface="Trebuchet MS"/>
                        </a:rPr>
                        <a:t>7</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8</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5045">
                <a:tc>
                  <a:txBody>
                    <a:bodyPr/>
                    <a:lstStyle/>
                    <a:p>
                      <a:pPr marL="68580">
                        <a:lnSpc>
                          <a:spcPts val="2275"/>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ts val="2275"/>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89">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327">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8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19">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5"/>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2355"/>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53434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a:t>The </a:t>
            </a:r>
            <a:r>
              <a:rPr lang="en-US" b="1" dirty="0"/>
              <a:t>coverage standard </a:t>
            </a:r>
            <a:r>
              <a:rPr lang="en-US" dirty="0"/>
              <a:t>commonly used with decision table testing is to have at least one test per column, which typically involves covering all combinations of triggering conditions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graphicFrame>
        <p:nvGraphicFramePr>
          <p:cNvPr id="5" name="object 10"/>
          <p:cNvGraphicFramePr>
            <a:graphicFrameLocks noGrp="1"/>
          </p:cNvGraphicFramePr>
          <p:nvPr>
            <p:extLst>
              <p:ext uri="{D42A27DB-BD31-4B8C-83A1-F6EECF244321}">
                <p14:modId xmlns:p14="http://schemas.microsoft.com/office/powerpoint/2010/main" val="3038425543"/>
              </p:ext>
            </p:extLst>
          </p:nvPr>
        </p:nvGraphicFramePr>
        <p:xfrm>
          <a:off x="1105064" y="1540953"/>
          <a:ext cx="9211438" cy="2960621"/>
        </p:xfrm>
        <a:graphic>
          <a:graphicData uri="http://schemas.openxmlformats.org/drawingml/2006/table">
            <a:tbl>
              <a:tblPr firstRow="1" bandRow="1">
                <a:tableStyleId>{2D5ABB26-0587-4C30-8999-92F81FD0307C}</a:tableStyleId>
              </a:tblPr>
              <a:tblGrid>
                <a:gridCol w="1695961">
                  <a:extLst>
                    <a:ext uri="{9D8B030D-6E8A-4147-A177-3AD203B41FA5}">
                      <a16:colId xmlns:a16="http://schemas.microsoft.com/office/drawing/2014/main" val="20000"/>
                    </a:ext>
                  </a:extLst>
                </a:gridCol>
                <a:gridCol w="1333873">
                  <a:extLst>
                    <a:ext uri="{9D8B030D-6E8A-4147-A177-3AD203B41FA5}">
                      <a16:colId xmlns:a16="http://schemas.microsoft.com/office/drawing/2014/main" val="20001"/>
                    </a:ext>
                  </a:extLst>
                </a:gridCol>
                <a:gridCol w="1472444">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115568">
                  <a:extLst>
                    <a:ext uri="{9D8B030D-6E8A-4147-A177-3AD203B41FA5}">
                      <a16:colId xmlns:a16="http://schemas.microsoft.com/office/drawing/2014/main" val="20004"/>
                    </a:ext>
                  </a:extLst>
                </a:gridCol>
                <a:gridCol w="1042416">
                  <a:extLst>
                    <a:ext uri="{9D8B030D-6E8A-4147-A177-3AD203B41FA5}">
                      <a16:colId xmlns:a16="http://schemas.microsoft.com/office/drawing/2014/main" val="20005"/>
                    </a:ext>
                  </a:extLst>
                </a:gridCol>
                <a:gridCol w="1225296">
                  <a:extLst>
                    <a:ext uri="{9D8B030D-6E8A-4147-A177-3AD203B41FA5}">
                      <a16:colId xmlns:a16="http://schemas.microsoft.com/office/drawing/2014/main" val="20006"/>
                    </a:ext>
                  </a:extLst>
                </a:gridCol>
              </a:tblGrid>
              <a:tr h="393827">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1</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smtClean="0">
                          <a:latin typeface="Candara" panose="020E0502030303020204" pitchFamily="34" charset="0"/>
                          <a:cs typeface="Trebuchet MS"/>
                        </a:rPr>
                        <a:t>2</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20" dirty="0" smtClean="0">
                          <a:latin typeface="Candara" panose="020E0502030303020204" pitchFamily="34" charset="0"/>
                          <a:cs typeface="Trebuchet MS"/>
                        </a:rPr>
                        <a:t> </a:t>
                      </a:r>
                      <a:r>
                        <a:rPr sz="2000" spc="-35" dirty="0">
                          <a:latin typeface="Candara" panose="020E0502030303020204" pitchFamily="34" charset="0"/>
                          <a:cs typeface="Trebuchet MS"/>
                        </a:rPr>
                        <a:t>6</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75"/>
                        </a:lnSpc>
                      </a:pPr>
                      <a:r>
                        <a:rPr sz="2000" spc="-114" dirty="0">
                          <a:latin typeface="Candara" panose="020E0502030303020204" pitchFamily="34" charset="0"/>
                          <a:cs typeface="Trebuchet MS"/>
                        </a:rPr>
                        <a:t>Rule</a:t>
                      </a:r>
                      <a:r>
                        <a:rPr sz="2000" spc="-225" dirty="0">
                          <a:latin typeface="Candara" panose="020E0502030303020204" pitchFamily="34" charset="0"/>
                          <a:cs typeface="Trebuchet MS"/>
                        </a:rPr>
                        <a:t> </a:t>
                      </a:r>
                      <a:r>
                        <a:rPr sz="2000" spc="-35" dirty="0">
                          <a:latin typeface="Candara" panose="020E0502030303020204" pitchFamily="34" charset="0"/>
                          <a:cs typeface="Trebuchet MS"/>
                        </a:rPr>
                        <a:t>3</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spc="-114" dirty="0">
                          <a:latin typeface="Candara" panose="020E0502030303020204" pitchFamily="34" charset="0"/>
                          <a:cs typeface="Trebuchet MS"/>
                        </a:rPr>
                        <a:t>Rule</a:t>
                      </a:r>
                      <a:r>
                        <a:rPr sz="2000" spc="-229" dirty="0">
                          <a:latin typeface="Candara" panose="020E0502030303020204" pitchFamily="34" charset="0"/>
                          <a:cs typeface="Trebuchet MS"/>
                        </a:rPr>
                        <a:t> </a:t>
                      </a:r>
                      <a:r>
                        <a:rPr sz="2000" spc="-35" dirty="0">
                          <a:latin typeface="Candara" panose="020E0502030303020204" pitchFamily="34" charset="0"/>
                          <a:cs typeface="Trebuchet MS"/>
                        </a:rPr>
                        <a:t>4</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75"/>
                        </a:lnSpc>
                      </a:pPr>
                      <a:r>
                        <a:rPr sz="2000" spc="-110" dirty="0">
                          <a:latin typeface="Candara" panose="020E0502030303020204" pitchFamily="34" charset="0"/>
                          <a:cs typeface="Trebuchet MS"/>
                        </a:rPr>
                        <a:t>Rule</a:t>
                      </a:r>
                      <a:r>
                        <a:rPr sz="2000" spc="-215" dirty="0">
                          <a:latin typeface="Candara" panose="020E0502030303020204" pitchFamily="34" charset="0"/>
                          <a:cs typeface="Trebuchet MS"/>
                        </a:rPr>
                        <a:t> </a:t>
                      </a:r>
                      <a:r>
                        <a:rPr sz="2000" spc="-35" dirty="0">
                          <a:latin typeface="Candara" panose="020E0502030303020204" pitchFamily="34" charset="0"/>
                          <a:cs typeface="Trebuchet MS"/>
                        </a:rPr>
                        <a:t>5</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spc="-110" dirty="0">
                          <a:latin typeface="Candara" panose="020E0502030303020204" pitchFamily="34" charset="0"/>
                          <a:cs typeface="Trebuchet MS"/>
                        </a:rPr>
                        <a:t>Rule</a:t>
                      </a:r>
                      <a:r>
                        <a:rPr sz="2000" spc="-220" dirty="0">
                          <a:latin typeface="Candara" panose="020E0502030303020204" pitchFamily="34" charset="0"/>
                          <a:cs typeface="Trebuchet MS"/>
                        </a:rPr>
                        <a:t> </a:t>
                      </a:r>
                      <a:r>
                        <a:rPr sz="2000" spc="-35" dirty="0" smtClean="0">
                          <a:latin typeface="Candara" panose="020E0502030303020204" pitchFamily="34" charset="0"/>
                          <a:cs typeface="Trebuchet MS"/>
                        </a:rPr>
                        <a:t>7</a:t>
                      </a:r>
                      <a:r>
                        <a:rPr lang="en-US" sz="2000" spc="-35" dirty="0" smtClean="0">
                          <a:latin typeface="Candara" panose="020E0502030303020204" pitchFamily="34" charset="0"/>
                          <a:cs typeface="Trebuchet MS"/>
                        </a:rPr>
                        <a:t> </a:t>
                      </a:r>
                      <a:r>
                        <a:rPr sz="2000" spc="-70" dirty="0" smtClean="0">
                          <a:latin typeface="Candara" panose="020E0502030303020204" pitchFamily="34" charset="0"/>
                          <a:cs typeface="Trebuchet MS"/>
                        </a:rPr>
                        <a:t>&amp;</a:t>
                      </a:r>
                      <a:r>
                        <a:rPr sz="2000" spc="-200" dirty="0" smtClean="0">
                          <a:latin typeface="Candara" panose="020E0502030303020204" pitchFamily="34" charset="0"/>
                          <a:cs typeface="Trebuchet MS"/>
                        </a:rPr>
                        <a:t> </a:t>
                      </a:r>
                      <a:r>
                        <a:rPr sz="2000" spc="-35" dirty="0">
                          <a:latin typeface="Candara" panose="020E0502030303020204" pitchFamily="34" charset="0"/>
                          <a:cs typeface="Trebuchet MS"/>
                        </a:rPr>
                        <a:t>8</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413">
                <a:tc>
                  <a:txBody>
                    <a:bodyPr/>
                    <a:lstStyle/>
                    <a:p>
                      <a:pPr marL="68580">
                        <a:lnSpc>
                          <a:spcPts val="2340"/>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94918">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1</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40" dirty="0">
                          <a:latin typeface="Candara" panose="020E0502030303020204" pitchFamily="34" charset="0"/>
                          <a:cs typeface="Trebuchet MS"/>
                        </a:rPr>
                        <a:t>----</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9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12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6890">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2</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6540">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2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84453">
                <a:tc>
                  <a:txBody>
                    <a:bodyPr/>
                    <a:lstStyle/>
                    <a:p>
                      <a:pPr marL="68580">
                        <a:lnSpc>
                          <a:spcPts val="2280"/>
                        </a:lnSpc>
                      </a:pPr>
                      <a:r>
                        <a:rPr sz="2000" i="1" spc="-5" dirty="0">
                          <a:latin typeface="Candara" panose="020E0502030303020204" pitchFamily="34" charset="0"/>
                          <a:cs typeface="Carlito"/>
                        </a:rPr>
                        <a:t>Condition</a:t>
                      </a:r>
                      <a:r>
                        <a:rPr sz="2000" i="1" spc="-30" dirty="0">
                          <a:latin typeface="Candara" panose="020E0502030303020204" pitchFamily="34" charset="0"/>
                          <a:cs typeface="Carlito"/>
                        </a:rPr>
                        <a:t> </a:t>
                      </a:r>
                      <a:r>
                        <a:rPr sz="2000"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9710">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280"/>
                        </a:lnSpc>
                      </a:pPr>
                      <a:r>
                        <a:rPr sz="2000" i="1" spc="-190" dirty="0">
                          <a:solidFill>
                            <a:srgbClr val="C00000"/>
                          </a:solidFill>
                          <a:latin typeface="Candara" panose="020E0502030303020204" pitchFamily="34" charset="0"/>
                          <a:cs typeface="Trebuchet MS"/>
                        </a:rPr>
                        <a:t>True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False</a:t>
                      </a:r>
                      <a:endParaRPr sz="20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180" dirty="0">
                          <a:solidFill>
                            <a:srgbClr val="C00000"/>
                          </a:solidFill>
                          <a:latin typeface="Candara" panose="020E0502030303020204" pitchFamily="34" charset="0"/>
                          <a:cs typeface="Trebuchet MS"/>
                        </a:rPr>
                        <a:t>True</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30" dirty="0">
                          <a:latin typeface="Candara" panose="020E0502030303020204" pitchFamily="34" charset="0"/>
                          <a:cs typeface="Trebuchet MS"/>
                        </a:rPr>
                        <a:t>---</a:t>
                      </a:r>
                      <a:endParaRPr sz="20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79120">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b="1" i="1" dirty="0">
                          <a:latin typeface="Candara" panose="020E0502030303020204" pitchFamily="34" charset="0"/>
                          <a:cs typeface="Carlito"/>
                        </a:rPr>
                        <a:t>Action</a:t>
                      </a:r>
                      <a:r>
                        <a:rPr sz="2000" b="1" i="1" spc="-70" dirty="0">
                          <a:latin typeface="Candara" panose="020E0502030303020204" pitchFamily="34" charset="0"/>
                          <a:cs typeface="Carlito"/>
                        </a:rPr>
                        <a:t> </a:t>
                      </a:r>
                      <a:r>
                        <a:rPr sz="2000" b="1" i="1" dirty="0">
                          <a:latin typeface="Candara" panose="020E0502030303020204" pitchFamily="34" charset="0"/>
                          <a:cs typeface="Carlito"/>
                        </a:rPr>
                        <a:t>3</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350"/>
                        </a:lnSpc>
                      </a:pPr>
                      <a:r>
                        <a:rPr sz="2000" b="1" dirty="0">
                          <a:latin typeface="Candara" panose="020E0502030303020204" pitchFamily="34" charset="0"/>
                          <a:cs typeface="Arial"/>
                        </a:rPr>
                        <a:t>x</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50"/>
                        </a:lnSpc>
                      </a:pPr>
                      <a:r>
                        <a:rPr sz="1800" b="1" i="1" dirty="0">
                          <a:latin typeface="Candara" panose="020E0502030303020204" pitchFamily="34" charset="0"/>
                          <a:cs typeface="Carlito"/>
                        </a:rPr>
                        <a:t>Action</a:t>
                      </a:r>
                      <a:r>
                        <a:rPr sz="1800" b="1" i="1" spc="-40" dirty="0">
                          <a:latin typeface="Candara" panose="020E0502030303020204" pitchFamily="34" charset="0"/>
                          <a:cs typeface="Carlito"/>
                        </a:rPr>
                        <a:t> </a:t>
                      </a:r>
                      <a:r>
                        <a:rPr sz="1800" b="1" i="1" dirty="0">
                          <a:latin typeface="Candara" panose="020E0502030303020204" pitchFamily="34" charset="0"/>
                          <a:cs typeface="Carlito"/>
                        </a:rPr>
                        <a:t>1</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0"/>
                        </a:lnSpc>
                      </a:pPr>
                      <a:r>
                        <a:rPr sz="1800" b="1" i="1" dirty="0">
                          <a:latin typeface="Candara" panose="020E0502030303020204" pitchFamily="34" charset="0"/>
                          <a:cs typeface="Carlito"/>
                        </a:rPr>
                        <a:t>Action</a:t>
                      </a:r>
                      <a:r>
                        <a:rPr sz="1800" b="1" i="1" spc="-55" dirty="0">
                          <a:latin typeface="Candara" panose="020E0502030303020204" pitchFamily="34" charset="0"/>
                          <a:cs typeface="Carlito"/>
                        </a:rPr>
                        <a:t> </a:t>
                      </a:r>
                      <a:r>
                        <a:rPr sz="1800" b="1" i="1" dirty="0">
                          <a:latin typeface="Candara" panose="020E0502030303020204" pitchFamily="34" charset="0"/>
                          <a:cs typeface="Carlito"/>
                        </a:rPr>
                        <a:t>2</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50"/>
                        </a:lnSpc>
                      </a:pPr>
                      <a:r>
                        <a:rPr sz="1800" b="1" i="1" dirty="0">
                          <a:latin typeface="Candara" panose="020E0502030303020204" pitchFamily="34" charset="0"/>
                          <a:cs typeface="Carlito"/>
                        </a:rPr>
                        <a:t>Action</a:t>
                      </a:r>
                      <a:r>
                        <a:rPr sz="1800" b="1" i="1" spc="-50" dirty="0">
                          <a:latin typeface="Candara" panose="020E0502030303020204" pitchFamily="34" charset="0"/>
                          <a:cs typeface="Carlito"/>
                        </a:rPr>
                        <a:t> </a:t>
                      </a:r>
                      <a:r>
                        <a:rPr sz="1800" b="1" i="1" dirty="0">
                          <a:latin typeface="Candara" panose="020E0502030303020204" pitchFamily="34" charset="0"/>
                          <a:cs typeface="Carlito"/>
                        </a:rPr>
                        <a:t>4</a:t>
                      </a:r>
                      <a:endParaRPr sz="18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350"/>
                        </a:lnSpc>
                      </a:pPr>
                      <a:r>
                        <a:rPr sz="2000" b="1" dirty="0">
                          <a:latin typeface="Candara" panose="020E0502030303020204" pitchFamily="34" charset="0"/>
                          <a:cs typeface="Arial"/>
                        </a:rPr>
                        <a:t>x</a:t>
                      </a:r>
                      <a:endParaRPr sz="2000" dirty="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27795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 </a:t>
            </a:r>
            <a:r>
              <a:rPr lang="en-US" dirty="0"/>
              <a:t>testing</a:t>
            </a:r>
          </a:p>
        </p:txBody>
      </p:sp>
      <p:sp>
        <p:nvSpPr>
          <p:cNvPr id="3" name="Content Placeholder 2"/>
          <p:cNvSpPr>
            <a:spLocks noGrp="1"/>
          </p:cNvSpPr>
          <p:nvPr>
            <p:ph idx="1"/>
          </p:nvPr>
        </p:nvSpPr>
        <p:spPr/>
        <p:txBody>
          <a:bodyPr/>
          <a:lstStyle/>
          <a:p>
            <a:r>
              <a:rPr lang="en-US" b="1" dirty="0"/>
              <a:t>Example-</a:t>
            </a:r>
            <a:r>
              <a:rPr lang="en-US" dirty="0"/>
              <a:t>Decision table for credit-card</a:t>
            </a:r>
          </a:p>
          <a:p>
            <a:pPr lvl="1"/>
            <a:r>
              <a:rPr lang="en-US" dirty="0" smtClean="0"/>
              <a:t>If </a:t>
            </a:r>
            <a:r>
              <a:rPr lang="en-US" dirty="0"/>
              <a:t>you are a new customer opening a credit card account, you will get a 15% discount on all your purchases today. </a:t>
            </a:r>
          </a:p>
          <a:p>
            <a:pPr lvl="1"/>
            <a:r>
              <a:rPr lang="en-US" dirty="0" smtClean="0"/>
              <a:t>If </a:t>
            </a:r>
            <a:r>
              <a:rPr lang="en-US" dirty="0"/>
              <a:t>are an existing customer and you hold a loyalty card, you get 10% discount.</a:t>
            </a:r>
          </a:p>
          <a:p>
            <a:pPr lvl="1"/>
            <a:r>
              <a:rPr lang="en-US" dirty="0" smtClean="0"/>
              <a:t>If </a:t>
            </a:r>
            <a:r>
              <a:rPr lang="en-US" dirty="0"/>
              <a:t>you have a coupon, you can get 20% off today (but it can’t be used with a ‘new-customer’ discount) </a:t>
            </a:r>
          </a:p>
          <a:p>
            <a:pPr lvl="1"/>
            <a:r>
              <a:rPr lang="en-US" dirty="0" smtClean="0"/>
              <a:t>Discount </a:t>
            </a:r>
            <a:r>
              <a:rPr lang="en-US" dirty="0"/>
              <a:t>are added, if applicable.</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434074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graphicFrame>
        <p:nvGraphicFramePr>
          <p:cNvPr id="5" name="object 9"/>
          <p:cNvGraphicFramePr>
            <a:graphicFrameLocks noGrp="1"/>
          </p:cNvGraphicFramePr>
          <p:nvPr/>
        </p:nvGraphicFramePr>
        <p:xfrm>
          <a:off x="1271269" y="1825625"/>
          <a:ext cx="9493879" cy="3200904"/>
        </p:xfrm>
        <a:graphic>
          <a:graphicData uri="http://schemas.openxmlformats.org/drawingml/2006/table">
            <a:tbl>
              <a:tblPr firstRow="1" bandRow="1">
                <a:tableStyleId>{2D5ABB26-0587-4C30-8999-92F81FD0307C}</a:tableStyleId>
              </a:tblPr>
              <a:tblGrid>
                <a:gridCol w="2368550">
                  <a:extLst>
                    <a:ext uri="{9D8B030D-6E8A-4147-A177-3AD203B41FA5}">
                      <a16:colId xmlns:a16="http://schemas.microsoft.com/office/drawing/2014/main" val="20000"/>
                    </a:ext>
                  </a:extLst>
                </a:gridCol>
                <a:gridCol w="924560">
                  <a:extLst>
                    <a:ext uri="{9D8B030D-6E8A-4147-A177-3AD203B41FA5}">
                      <a16:colId xmlns:a16="http://schemas.microsoft.com/office/drawing/2014/main" val="20001"/>
                    </a:ext>
                  </a:extLst>
                </a:gridCol>
                <a:gridCol w="874394">
                  <a:extLst>
                    <a:ext uri="{9D8B030D-6E8A-4147-A177-3AD203B41FA5}">
                      <a16:colId xmlns:a16="http://schemas.microsoft.com/office/drawing/2014/main" val="20002"/>
                    </a:ext>
                  </a:extLst>
                </a:gridCol>
                <a:gridCol w="887729">
                  <a:extLst>
                    <a:ext uri="{9D8B030D-6E8A-4147-A177-3AD203B41FA5}">
                      <a16:colId xmlns:a16="http://schemas.microsoft.com/office/drawing/2014/main" val="20003"/>
                    </a:ext>
                  </a:extLst>
                </a:gridCol>
                <a:gridCol w="887729">
                  <a:extLst>
                    <a:ext uri="{9D8B030D-6E8A-4147-A177-3AD203B41FA5}">
                      <a16:colId xmlns:a16="http://schemas.microsoft.com/office/drawing/2014/main" val="20004"/>
                    </a:ext>
                  </a:extLst>
                </a:gridCol>
                <a:gridCol w="861695">
                  <a:extLst>
                    <a:ext uri="{9D8B030D-6E8A-4147-A177-3AD203B41FA5}">
                      <a16:colId xmlns:a16="http://schemas.microsoft.com/office/drawing/2014/main" val="20005"/>
                    </a:ext>
                  </a:extLst>
                </a:gridCol>
                <a:gridCol w="861059">
                  <a:extLst>
                    <a:ext uri="{9D8B030D-6E8A-4147-A177-3AD203B41FA5}">
                      <a16:colId xmlns:a16="http://schemas.microsoft.com/office/drawing/2014/main" val="20006"/>
                    </a:ext>
                  </a:extLst>
                </a:gridCol>
                <a:gridCol w="887729">
                  <a:extLst>
                    <a:ext uri="{9D8B030D-6E8A-4147-A177-3AD203B41FA5}">
                      <a16:colId xmlns:a16="http://schemas.microsoft.com/office/drawing/2014/main" val="20007"/>
                    </a:ext>
                  </a:extLst>
                </a:gridCol>
                <a:gridCol w="940434">
                  <a:extLst>
                    <a:ext uri="{9D8B030D-6E8A-4147-A177-3AD203B41FA5}">
                      <a16:colId xmlns:a16="http://schemas.microsoft.com/office/drawing/2014/main" val="20008"/>
                    </a:ext>
                  </a:extLst>
                </a:gridCol>
              </a:tblGrid>
              <a:tr h="372364">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1</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2</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3</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7</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6">
                <a:tc>
                  <a:txBody>
                    <a:bodyPr/>
                    <a:lstStyle/>
                    <a:p>
                      <a:pPr marL="68580">
                        <a:lnSpc>
                          <a:spcPts val="2335"/>
                        </a:lnSpc>
                      </a:pPr>
                      <a:r>
                        <a:rPr sz="2000" b="1" spc="-10"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80"/>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b="1" spc="-5" dirty="0">
                          <a:latin typeface="Candara" panose="020E0502030303020204" pitchFamily="34" charset="0"/>
                          <a:cs typeface="Carlito"/>
                        </a:rPr>
                        <a:t>20</a:t>
                      </a:r>
                      <a:r>
                        <a:rPr sz="2000" b="1" spc="-5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80"/>
                        </a:lnSpc>
                      </a:pPr>
                      <a:r>
                        <a:rPr sz="2000" b="1"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7860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Test design</a:t>
            </a:r>
            <a:endParaRPr lang="en-US" dirty="0"/>
          </a:p>
        </p:txBody>
      </p:sp>
      <p:sp>
        <p:nvSpPr>
          <p:cNvPr id="3" name="Content Placeholder 2"/>
          <p:cNvSpPr>
            <a:spLocks noGrp="1"/>
          </p:cNvSpPr>
          <p:nvPr>
            <p:ph idx="1"/>
          </p:nvPr>
        </p:nvSpPr>
        <p:spPr/>
        <p:txBody>
          <a:bodyPr>
            <a:normAutofit/>
          </a:bodyPr>
          <a:lstStyle/>
          <a:p>
            <a:r>
              <a:rPr lang="en-US" dirty="0"/>
              <a:t>During test design:</a:t>
            </a:r>
          </a:p>
          <a:p>
            <a:pPr marL="0" indent="0">
              <a:buNone/>
            </a:pPr>
            <a:endParaRPr lang="en-US" dirty="0" smtClean="0"/>
          </a:p>
          <a:p>
            <a:pPr marL="0" indent="0">
              <a:buNone/>
            </a:pPr>
            <a:endParaRPr lang="en-US" dirty="0"/>
          </a:p>
          <a:p>
            <a:pPr marL="0" indent="0">
              <a:buNone/>
            </a:pPr>
            <a:r>
              <a:rPr lang="en-US" dirty="0" smtClean="0"/>
              <a:t>    are </a:t>
            </a:r>
            <a:r>
              <a:rPr lang="en-US" dirty="0"/>
              <a:t>created and specified</a:t>
            </a:r>
            <a:r>
              <a:rPr lang="en-US" dirty="0" smtClean="0"/>
              <a:t>.</a:t>
            </a:r>
          </a:p>
          <a:p>
            <a:pPr marL="0" indent="0">
              <a:buNone/>
            </a:pPr>
            <a:endParaRPr lang="en-US" sz="1600" dirty="0"/>
          </a:p>
          <a:p>
            <a:r>
              <a:rPr lang="en-US" b="1" dirty="0"/>
              <a:t>Test case </a:t>
            </a:r>
            <a:r>
              <a:rPr lang="en-US" dirty="0"/>
              <a:t>= a set of</a:t>
            </a:r>
            <a:r>
              <a:rPr lang="en-US" dirty="0" smtClean="0"/>
              <a:t>:</a:t>
            </a:r>
          </a:p>
          <a:p>
            <a:endParaRPr lang="en-US" dirty="0"/>
          </a:p>
          <a:p>
            <a:endParaRPr lang="en-US" sz="4800" dirty="0" smtClean="0"/>
          </a:p>
          <a:p>
            <a:pPr marL="0" indent="0">
              <a:buNone/>
            </a:pPr>
            <a:r>
              <a:rPr lang="en-US" dirty="0" smtClean="0"/>
              <a:t>     developed </a:t>
            </a:r>
            <a:r>
              <a:rPr lang="en-US" dirty="0"/>
              <a:t>to cover certain test condition(s).</a:t>
            </a:r>
          </a:p>
        </p:txBody>
      </p:sp>
      <p:pic>
        <p:nvPicPr>
          <p:cNvPr id="4" name="Picture 3"/>
          <p:cNvPicPr>
            <a:picLocks noChangeAspect="1"/>
          </p:cNvPicPr>
          <p:nvPr/>
        </p:nvPicPr>
        <p:blipFill>
          <a:blip r:embed="rId2"/>
          <a:stretch>
            <a:fillRect/>
          </a:stretch>
        </p:blipFill>
        <p:spPr>
          <a:xfrm>
            <a:off x="1437640" y="1922438"/>
            <a:ext cx="4227323" cy="1033902"/>
          </a:xfrm>
          <a:prstGeom prst="rect">
            <a:avLst/>
          </a:prstGeom>
        </p:spPr>
      </p:pic>
      <p:graphicFrame>
        <p:nvGraphicFramePr>
          <p:cNvPr id="5" name="Diagram 4"/>
          <p:cNvGraphicFramePr/>
          <p:nvPr>
            <p:extLst/>
          </p:nvPr>
        </p:nvGraphicFramePr>
        <p:xfrm>
          <a:off x="1437640" y="4001294"/>
          <a:ext cx="8940800" cy="211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812620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80</a:t>
            </a:fld>
            <a:endParaRPr lang="en-US"/>
          </a:p>
        </p:txBody>
      </p:sp>
      <p:graphicFrame>
        <p:nvGraphicFramePr>
          <p:cNvPr id="5" name="object 10"/>
          <p:cNvGraphicFramePr>
            <a:graphicFrameLocks noGrp="1"/>
          </p:cNvGraphicFramePr>
          <p:nvPr/>
        </p:nvGraphicFramePr>
        <p:xfrm>
          <a:off x="1371600" y="1825625"/>
          <a:ext cx="8436099" cy="3377181"/>
        </p:xfrm>
        <a:graphic>
          <a:graphicData uri="http://schemas.openxmlformats.org/drawingml/2006/table">
            <a:tbl>
              <a:tblPr firstRow="1" bandRow="1">
                <a:tableStyleId>{2D5ABB26-0587-4C30-8999-92F81FD0307C}</a:tableStyleId>
              </a:tblPr>
              <a:tblGrid>
                <a:gridCol w="2295144">
                  <a:extLst>
                    <a:ext uri="{9D8B030D-6E8A-4147-A177-3AD203B41FA5}">
                      <a16:colId xmlns:a16="http://schemas.microsoft.com/office/drawing/2014/main" val="20000"/>
                    </a:ext>
                  </a:extLst>
                </a:gridCol>
                <a:gridCol w="1133856">
                  <a:extLst>
                    <a:ext uri="{9D8B030D-6E8A-4147-A177-3AD203B41FA5}">
                      <a16:colId xmlns:a16="http://schemas.microsoft.com/office/drawing/2014/main" val="20001"/>
                    </a:ext>
                  </a:extLst>
                </a:gridCol>
                <a:gridCol w="1132703">
                  <a:extLst>
                    <a:ext uri="{9D8B030D-6E8A-4147-A177-3AD203B41FA5}">
                      <a16:colId xmlns:a16="http://schemas.microsoft.com/office/drawing/2014/main" val="20002"/>
                    </a:ext>
                  </a:extLst>
                </a:gridCol>
                <a:gridCol w="968599">
                  <a:extLst>
                    <a:ext uri="{9D8B030D-6E8A-4147-A177-3AD203B41FA5}">
                      <a16:colId xmlns:a16="http://schemas.microsoft.com/office/drawing/2014/main" val="20003"/>
                    </a:ext>
                  </a:extLst>
                </a:gridCol>
                <a:gridCol w="940193">
                  <a:extLst>
                    <a:ext uri="{9D8B030D-6E8A-4147-A177-3AD203B41FA5}">
                      <a16:colId xmlns:a16="http://schemas.microsoft.com/office/drawing/2014/main" val="20004"/>
                    </a:ext>
                  </a:extLst>
                </a:gridCol>
                <a:gridCol w="939499">
                  <a:extLst>
                    <a:ext uri="{9D8B030D-6E8A-4147-A177-3AD203B41FA5}">
                      <a16:colId xmlns:a16="http://schemas.microsoft.com/office/drawing/2014/main" val="20005"/>
                    </a:ext>
                  </a:extLst>
                </a:gridCol>
                <a:gridCol w="1026105">
                  <a:extLst>
                    <a:ext uri="{9D8B030D-6E8A-4147-A177-3AD203B41FA5}">
                      <a16:colId xmlns:a16="http://schemas.microsoft.com/office/drawing/2014/main" val="20006"/>
                    </a:ext>
                  </a:extLst>
                </a:gridCol>
              </a:tblGrid>
              <a:tr h="548640">
                <a:tc>
                  <a:txBody>
                    <a:bodyPr/>
                    <a:lstStyle/>
                    <a:p>
                      <a:pP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1</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2</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smtClean="0">
                          <a:latin typeface="Candara" panose="020E0502030303020204" pitchFamily="34" charset="0"/>
                          <a:cs typeface="Trebuchet MS"/>
                        </a:rPr>
                        <a:t>3</a:t>
                      </a:r>
                      <a:r>
                        <a:rPr lang="en-US" sz="1800" spc="-35" dirty="0" smtClean="0">
                          <a:latin typeface="Candara" panose="020E0502030303020204" pitchFamily="34" charset="0"/>
                          <a:cs typeface="Trebuchet MS"/>
                        </a:rPr>
                        <a:t> </a:t>
                      </a:r>
                      <a:r>
                        <a:rPr sz="1800" spc="-65" dirty="0" smtClean="0">
                          <a:latin typeface="Candara" panose="020E0502030303020204" pitchFamily="34" charset="0"/>
                          <a:cs typeface="Trebuchet MS"/>
                        </a:rPr>
                        <a:t>&amp;</a:t>
                      </a:r>
                      <a:r>
                        <a:rPr sz="1800" spc="-195" dirty="0" smtClean="0">
                          <a:latin typeface="Candara" panose="020E0502030303020204" pitchFamily="34" charset="0"/>
                          <a:cs typeface="Trebuchet MS"/>
                        </a:rPr>
                        <a:t> </a:t>
                      </a:r>
                      <a:r>
                        <a:rPr sz="1800" spc="-35" dirty="0">
                          <a:latin typeface="Candara" panose="020E0502030303020204" pitchFamily="34" charset="0"/>
                          <a:cs typeface="Trebuchet MS"/>
                        </a:rPr>
                        <a:t>7</a:t>
                      </a:r>
                      <a:endParaRPr sz="1800" dirty="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039"/>
                        </a:lnSpc>
                      </a:pPr>
                      <a:r>
                        <a:rPr sz="1800" spc="-105" dirty="0">
                          <a:latin typeface="Candara" panose="020E0502030303020204" pitchFamily="34" charset="0"/>
                          <a:cs typeface="Trebuchet MS"/>
                        </a:rPr>
                        <a:t>Rule</a:t>
                      </a:r>
                      <a:r>
                        <a:rPr sz="1800" spc="-229" dirty="0">
                          <a:latin typeface="Candara" panose="020E0502030303020204" pitchFamily="34" charset="0"/>
                          <a:cs typeface="Trebuchet MS"/>
                        </a:rPr>
                        <a:t> </a:t>
                      </a:r>
                      <a:r>
                        <a:rPr sz="1800" spc="-35" dirty="0">
                          <a:latin typeface="Candara" panose="020E0502030303020204" pitchFamily="34" charset="0"/>
                          <a:cs typeface="Trebuchet MS"/>
                        </a:rPr>
                        <a:t>4</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0495">
                        <a:lnSpc>
                          <a:spcPts val="2039"/>
                        </a:lnSpc>
                      </a:pPr>
                      <a:r>
                        <a:rPr sz="1800" spc="-100" dirty="0">
                          <a:latin typeface="Candara" panose="020E0502030303020204" pitchFamily="34" charset="0"/>
                          <a:cs typeface="Trebuchet MS"/>
                        </a:rPr>
                        <a:t>Rule</a:t>
                      </a:r>
                      <a:r>
                        <a:rPr sz="1800" spc="-210" dirty="0">
                          <a:latin typeface="Candara" panose="020E0502030303020204" pitchFamily="34" charset="0"/>
                          <a:cs typeface="Trebuchet MS"/>
                        </a:rPr>
                        <a:t> </a:t>
                      </a:r>
                      <a:r>
                        <a:rPr sz="1800" spc="-35" dirty="0">
                          <a:latin typeface="Candara" panose="020E0502030303020204" pitchFamily="34" charset="0"/>
                          <a:cs typeface="Trebuchet MS"/>
                        </a:rPr>
                        <a:t>5</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40335" algn="r">
                        <a:lnSpc>
                          <a:spcPts val="2039"/>
                        </a:lnSpc>
                      </a:pPr>
                      <a:r>
                        <a:rPr sz="1800" spc="-100" dirty="0">
                          <a:latin typeface="Candara" panose="020E0502030303020204" pitchFamily="34" charset="0"/>
                          <a:cs typeface="Trebuchet MS"/>
                        </a:rPr>
                        <a:t>Rule</a:t>
                      </a:r>
                      <a:r>
                        <a:rPr sz="1800" spc="-280" dirty="0">
                          <a:latin typeface="Candara" panose="020E0502030303020204" pitchFamily="34" charset="0"/>
                          <a:cs typeface="Trebuchet MS"/>
                        </a:rPr>
                        <a:t> </a:t>
                      </a:r>
                      <a:r>
                        <a:rPr sz="1800" spc="-35" dirty="0">
                          <a:latin typeface="Candara" panose="020E0502030303020204" pitchFamily="34" charset="0"/>
                          <a:cs typeface="Trebuchet MS"/>
                        </a:rPr>
                        <a:t>6</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039"/>
                        </a:lnSpc>
                      </a:pPr>
                      <a:r>
                        <a:rPr sz="1800" spc="-100" dirty="0">
                          <a:latin typeface="Candara" panose="020E0502030303020204" pitchFamily="34" charset="0"/>
                          <a:cs typeface="Trebuchet MS"/>
                        </a:rPr>
                        <a:t>Rule</a:t>
                      </a:r>
                      <a:r>
                        <a:rPr sz="1800" spc="-204" dirty="0">
                          <a:latin typeface="Candara" panose="020E0502030303020204" pitchFamily="34" charset="0"/>
                          <a:cs typeface="Trebuchet MS"/>
                        </a:rPr>
                        <a:t> </a:t>
                      </a:r>
                      <a:r>
                        <a:rPr sz="1800" spc="-35" dirty="0">
                          <a:latin typeface="Candara" panose="020E0502030303020204" pitchFamily="34" charset="0"/>
                          <a:cs typeface="Trebuchet MS"/>
                        </a:rPr>
                        <a:t>8</a:t>
                      </a:r>
                      <a:endParaRPr sz="1800">
                        <a:latin typeface="Candara" panose="020E0502030303020204" pitchFamily="34" charset="0"/>
                        <a:cs typeface="Trebuchet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1287">
                <a:tc>
                  <a:txBody>
                    <a:bodyPr/>
                    <a:lstStyle/>
                    <a:p>
                      <a:pPr marL="68580">
                        <a:lnSpc>
                          <a:spcPts val="2335"/>
                        </a:lnSpc>
                      </a:pPr>
                      <a:r>
                        <a:rPr sz="2000" b="1" spc="-15" dirty="0">
                          <a:latin typeface="Candara" panose="020E0502030303020204" pitchFamily="34" charset="0"/>
                          <a:cs typeface="Arial"/>
                        </a:rPr>
                        <a:t>Conditions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4388">
                <a:tc>
                  <a:txBody>
                    <a:bodyPr/>
                    <a:lstStyle/>
                    <a:p>
                      <a:pPr marL="68580">
                        <a:lnSpc>
                          <a:spcPts val="2275"/>
                        </a:lnSpc>
                      </a:pPr>
                      <a:r>
                        <a:rPr sz="2000" i="1" spc="-5" dirty="0">
                          <a:latin typeface="Candara" panose="020E0502030303020204" pitchFamily="34" charset="0"/>
                          <a:cs typeface="Carlito"/>
                        </a:rPr>
                        <a:t>New </a:t>
                      </a:r>
                      <a:r>
                        <a:rPr sz="2000" i="1" spc="-10" dirty="0">
                          <a:latin typeface="Candara" panose="020E0502030303020204" pitchFamily="34" charset="0"/>
                          <a:cs typeface="Carlito"/>
                        </a:rPr>
                        <a:t>customer</a:t>
                      </a:r>
                      <a:r>
                        <a:rPr sz="2000" i="1" spc="-60" dirty="0">
                          <a:latin typeface="Candara" panose="020E0502030303020204" pitchFamily="34" charset="0"/>
                          <a:cs typeface="Carlito"/>
                        </a:rPr>
                        <a:t> </a:t>
                      </a:r>
                      <a:r>
                        <a:rPr sz="2000" i="1"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75"/>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75"/>
                        </a:lnSpc>
                      </a:pPr>
                      <a:r>
                        <a:rPr sz="2000" i="1" spc="-15" dirty="0">
                          <a:latin typeface="Candara" panose="020E0502030303020204" pitchFamily="34" charset="0"/>
                          <a:cs typeface="Carlito"/>
                        </a:rPr>
                        <a:t>---</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ts val="2275"/>
                        </a:lnSpc>
                      </a:pPr>
                      <a:r>
                        <a:rPr sz="2000" i="1" spc="-40"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827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655" algn="ctr">
                        <a:lnSpc>
                          <a:spcPts val="2275"/>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75"/>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8827">
                <a:tc>
                  <a:txBody>
                    <a:bodyPr/>
                    <a:lstStyle/>
                    <a:p>
                      <a:pPr marL="68580">
                        <a:lnSpc>
                          <a:spcPts val="2280"/>
                        </a:lnSpc>
                      </a:pPr>
                      <a:r>
                        <a:rPr sz="2000" i="1" spc="-15" dirty="0">
                          <a:latin typeface="Candara" panose="020E0502030303020204" pitchFamily="34" charset="0"/>
                          <a:cs typeface="Carlito"/>
                        </a:rPr>
                        <a:t>Loyalty </a:t>
                      </a:r>
                      <a:r>
                        <a:rPr sz="2000" i="1" spc="-20" dirty="0">
                          <a:latin typeface="Candara" panose="020E0502030303020204" pitchFamily="34" charset="0"/>
                          <a:cs typeface="Carlito"/>
                        </a:rPr>
                        <a:t>card</a:t>
                      </a:r>
                      <a:r>
                        <a:rPr sz="2000" i="1" spc="-40" dirty="0">
                          <a:latin typeface="Candara" panose="020E0502030303020204" pitchFamily="34" charset="0"/>
                          <a:cs typeface="Carlito"/>
                        </a:rPr>
                        <a:t> </a:t>
                      </a:r>
                      <a:r>
                        <a:rPr sz="2000" i="1" spc="-10" dirty="0">
                          <a:latin typeface="Candara" panose="020E0502030303020204" pitchFamily="34" charset="0"/>
                          <a:cs typeface="Carlito"/>
                        </a:rPr>
                        <a:t>(10%)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40"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5895" algn="ctr">
                        <a:lnSpc>
                          <a:spcPts val="2280"/>
                        </a:lnSpc>
                      </a:pPr>
                      <a:r>
                        <a:rPr sz="2000" i="1" spc="-35" dirty="0">
                          <a:latin typeface="Candara" panose="020E0502030303020204" pitchFamily="34" charset="0"/>
                          <a:cs typeface="Carlito"/>
                        </a:rPr>
                        <a:t>F</a:t>
                      </a:r>
                      <a:r>
                        <a:rPr sz="2000" i="1" spc="-15" dirty="0">
                          <a:latin typeface="Candara" panose="020E0502030303020204" pitchFamily="34" charset="0"/>
                          <a:cs typeface="Carlito"/>
                        </a:rPr>
                        <a:t>als</a:t>
                      </a:r>
                      <a:r>
                        <a:rPr sz="2000" i="1" dirty="0">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6850" algn="ctr">
                        <a:lnSpc>
                          <a:spcPts val="2280"/>
                        </a:lnSpc>
                      </a:pPr>
                      <a:r>
                        <a:rPr sz="2000" i="1" spc="-105" dirty="0">
                          <a:solidFill>
                            <a:srgbClr val="C00000"/>
                          </a:solidFill>
                          <a:latin typeface="Candara" panose="020E0502030303020204" pitchFamily="34" charset="0"/>
                          <a:cs typeface="Carlito"/>
                        </a:rPr>
                        <a:t>T</a:t>
                      </a:r>
                      <a:r>
                        <a:rPr sz="2000" i="1" dirty="0">
                          <a:solidFill>
                            <a:srgbClr val="C00000"/>
                          </a:solidFill>
                          <a:latin typeface="Candara" panose="020E0502030303020204" pitchFamily="34" charset="0"/>
                          <a:cs typeface="Carlito"/>
                        </a:rPr>
                        <a:t>rue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280"/>
                        </a:lnSpc>
                      </a:pPr>
                      <a:r>
                        <a:rPr sz="2000" i="1" spc="-10"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6729">
                <a:tc>
                  <a:txBody>
                    <a:bodyPr/>
                    <a:lstStyle/>
                    <a:p>
                      <a:pPr marL="68580">
                        <a:lnSpc>
                          <a:spcPts val="2280"/>
                        </a:lnSpc>
                      </a:pPr>
                      <a:r>
                        <a:rPr sz="2000" i="1" spc="-10" dirty="0">
                          <a:latin typeface="Candara" panose="020E0502030303020204" pitchFamily="34" charset="0"/>
                          <a:cs typeface="Carlito"/>
                        </a:rPr>
                        <a:t>Coupon</a:t>
                      </a:r>
                      <a:r>
                        <a:rPr sz="2000" i="1" spc="-50" dirty="0">
                          <a:latin typeface="Candara" panose="020E0502030303020204" pitchFamily="34" charset="0"/>
                          <a:cs typeface="Carlito"/>
                        </a:rPr>
                        <a:t> </a:t>
                      </a:r>
                      <a:r>
                        <a:rPr sz="2000" i="1" spc="-10" dirty="0">
                          <a:latin typeface="Candara" panose="020E0502030303020204" pitchFamily="34" charset="0"/>
                          <a:cs typeface="Carlito"/>
                        </a:rPr>
                        <a:t>(20%)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280"/>
                        </a:lnSpc>
                      </a:pPr>
                      <a:r>
                        <a:rPr sz="2000" i="1" spc="-15"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10820" algn="ctr">
                        <a:lnSpc>
                          <a:spcPts val="2280"/>
                        </a:lnSpc>
                      </a:pPr>
                      <a:r>
                        <a:rPr sz="2000" i="1" spc="-114" dirty="0">
                          <a:solidFill>
                            <a:srgbClr val="C00000"/>
                          </a:solidFill>
                          <a:latin typeface="Candara" panose="020E0502030303020204" pitchFamily="34" charset="0"/>
                          <a:cs typeface="Carlito"/>
                        </a:rPr>
                        <a:t>T</a:t>
                      </a:r>
                      <a:r>
                        <a:rPr sz="2000" i="1" spc="-20" dirty="0">
                          <a:solidFill>
                            <a:srgbClr val="C00000"/>
                          </a:solidFill>
                          <a:latin typeface="Candara" panose="020E0502030303020204" pitchFamily="34" charset="0"/>
                          <a:cs typeface="Carlito"/>
                        </a:rPr>
                        <a:t>r</a:t>
                      </a:r>
                      <a:r>
                        <a:rPr sz="2000" i="1" spc="-15" dirty="0">
                          <a:solidFill>
                            <a:srgbClr val="C00000"/>
                          </a:solidFill>
                          <a:latin typeface="Candara" panose="020E0502030303020204" pitchFamily="34" charset="0"/>
                          <a:cs typeface="Carlito"/>
                        </a:rPr>
                        <a:t>u</a:t>
                      </a:r>
                      <a:r>
                        <a:rPr sz="2000" i="1" dirty="0">
                          <a:solidFill>
                            <a:srgbClr val="C00000"/>
                          </a:solidFill>
                          <a:latin typeface="Candara" panose="020E0502030303020204" pitchFamily="34" charset="0"/>
                          <a:cs typeface="Carlito"/>
                        </a:rPr>
                        <a:t>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2280"/>
                        </a:lnSpc>
                      </a:pPr>
                      <a:r>
                        <a:rPr sz="2000" i="1" spc="-15" dirty="0">
                          <a:latin typeface="Candara" panose="020E0502030303020204" pitchFamily="34" charset="0"/>
                          <a:cs typeface="Carlito"/>
                        </a:rPr>
                        <a:t>False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5104" algn="ctr">
                        <a:lnSpc>
                          <a:spcPts val="2280"/>
                        </a:lnSpc>
                      </a:pPr>
                      <a:r>
                        <a:rPr sz="2000" i="1" spc="-25" dirty="0">
                          <a:solidFill>
                            <a:srgbClr val="C00000"/>
                          </a:solidFill>
                          <a:latin typeface="Candara" panose="020E0502030303020204" pitchFamily="34" charset="0"/>
                          <a:cs typeface="Carlito"/>
                        </a:rPr>
                        <a:t>True</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0020" algn="ctr">
                        <a:lnSpc>
                          <a:spcPts val="2280"/>
                        </a:lnSpc>
                      </a:pPr>
                      <a:r>
                        <a:rPr sz="2000" i="1" spc="-25" dirty="0">
                          <a:latin typeface="Candara" panose="020E0502030303020204" pitchFamily="34" charset="0"/>
                          <a:cs typeface="Carlito"/>
                        </a:rPr>
                        <a:t>F</a:t>
                      </a:r>
                      <a:r>
                        <a:rPr sz="2000" i="1" spc="-5" dirty="0">
                          <a:latin typeface="Candara" panose="020E0502030303020204" pitchFamily="34" charset="0"/>
                          <a:cs typeface="Carlito"/>
                        </a:rPr>
                        <a:t>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i="1" spc="-10" dirty="0">
                          <a:latin typeface="Candara" panose="020E0502030303020204" pitchFamily="34" charset="0"/>
                          <a:cs typeface="Carlito"/>
                        </a:rPr>
                        <a:t>False</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42214">
                <a:tc>
                  <a:txBody>
                    <a:bodyPr/>
                    <a:lstStyle/>
                    <a:p>
                      <a:pPr marL="68580">
                        <a:lnSpc>
                          <a:spcPts val="2340"/>
                        </a:lnSpc>
                      </a:pPr>
                      <a:r>
                        <a:rPr sz="2000" b="1" spc="-10" dirty="0">
                          <a:latin typeface="Candara" panose="020E0502030303020204" pitchFamily="34" charset="0"/>
                          <a:cs typeface="Arial"/>
                        </a:rPr>
                        <a:t>Actions</a:t>
                      </a:r>
                      <a:endParaRPr sz="2000">
                        <a:latin typeface="Candara" panose="020E050203030302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sz="1500" dirty="0">
                        <a:latin typeface="Candara" panose="020E0502030303020204" pitchFamily="34" charset="0"/>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5096">
                <a:tc>
                  <a:txBody>
                    <a:bodyPr/>
                    <a:lstStyle/>
                    <a:p>
                      <a:pPr marL="68580">
                        <a:lnSpc>
                          <a:spcPts val="2280"/>
                        </a:lnSpc>
                      </a:pPr>
                      <a:r>
                        <a:rPr sz="2000" i="1" spc="-10" dirty="0">
                          <a:latin typeface="Candara" panose="020E0502030303020204" pitchFamily="34" charset="0"/>
                          <a:cs typeface="Carlito"/>
                        </a:rPr>
                        <a:t>Discount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ts val="2280"/>
                        </a:lnSpc>
                      </a:pPr>
                      <a:r>
                        <a:rPr sz="2000" dirty="0">
                          <a:latin typeface="Candara" panose="020E0502030303020204" pitchFamily="34" charset="0"/>
                          <a:cs typeface="Carlito"/>
                        </a:rPr>
                        <a:t>x</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6690" algn="r">
                        <a:lnSpc>
                          <a:spcPts val="2280"/>
                        </a:lnSpc>
                      </a:pPr>
                      <a:r>
                        <a:rPr sz="2000" b="1" spc="-5" dirty="0">
                          <a:latin typeface="Candara" panose="020E0502030303020204" pitchFamily="34" charset="0"/>
                          <a:cs typeface="Carlito"/>
                        </a:rPr>
                        <a:t>20</a:t>
                      </a:r>
                      <a:r>
                        <a:rPr sz="2000" b="1" spc="-125" dirty="0">
                          <a:latin typeface="Candara" panose="020E0502030303020204" pitchFamily="34" charset="0"/>
                          <a:cs typeface="Carlito"/>
                        </a:rPr>
                        <a:t> </a:t>
                      </a:r>
                      <a:r>
                        <a:rPr sz="2000" b="1" dirty="0">
                          <a:latin typeface="Candara" panose="020E0502030303020204" pitchFamily="34" charset="0"/>
                          <a:cs typeface="Carlito"/>
                        </a:rPr>
                        <a:t>%</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280"/>
                        </a:lnSpc>
                      </a:pPr>
                      <a:r>
                        <a:rPr sz="2000" b="1" spc="-10" dirty="0">
                          <a:latin typeface="Candara" panose="020E0502030303020204" pitchFamily="34" charset="0"/>
                          <a:cs typeface="Carlito"/>
                        </a:rPr>
                        <a:t>15%</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08279">
                        <a:lnSpc>
                          <a:spcPts val="2280"/>
                        </a:lnSpc>
                      </a:pPr>
                      <a:r>
                        <a:rPr sz="2000" b="1" dirty="0">
                          <a:latin typeface="Candara" panose="020E0502030303020204" pitchFamily="34" charset="0"/>
                          <a:cs typeface="Carlito"/>
                        </a:rPr>
                        <a:t>30%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9390" algn="r">
                        <a:lnSpc>
                          <a:spcPts val="2280"/>
                        </a:lnSpc>
                      </a:pPr>
                      <a:r>
                        <a:rPr sz="2000" b="1" dirty="0">
                          <a:latin typeface="Candara" panose="020E0502030303020204" pitchFamily="34" charset="0"/>
                          <a:cs typeface="Carlito"/>
                        </a:rPr>
                        <a:t>10%</a:t>
                      </a:r>
                      <a:endParaRPr sz="200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2280"/>
                        </a:lnSpc>
                      </a:pPr>
                      <a:r>
                        <a:rPr sz="2000" b="1" dirty="0">
                          <a:latin typeface="Candara" panose="020E0502030303020204" pitchFamily="34" charset="0"/>
                          <a:cs typeface="Carlito"/>
                        </a:rPr>
                        <a:t>0%</a:t>
                      </a:r>
                      <a:endParaRPr sz="2000" dirty="0">
                        <a:latin typeface="Candara" panose="020E0502030303020204" pitchFamily="34" charset="0"/>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07393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Table </a:t>
            </a:r>
            <a:r>
              <a:rPr lang="en-US" dirty="0"/>
              <a:t>testing</a:t>
            </a:r>
          </a:p>
        </p:txBody>
      </p:sp>
      <p:sp>
        <p:nvSpPr>
          <p:cNvPr id="3" name="Content Placeholder 2"/>
          <p:cNvSpPr>
            <a:spLocks noGrp="1"/>
          </p:cNvSpPr>
          <p:nvPr>
            <p:ph idx="1"/>
          </p:nvPr>
        </p:nvSpPr>
        <p:spPr/>
        <p:txBody>
          <a:bodyPr>
            <a:normAutofit/>
          </a:bodyPr>
          <a:lstStyle/>
          <a:p>
            <a:r>
              <a:rPr lang="en-US" b="1" dirty="0"/>
              <a:t>Decision tables </a:t>
            </a:r>
            <a:r>
              <a:rPr lang="en-US" dirty="0"/>
              <a:t>are a good way to:</a:t>
            </a:r>
          </a:p>
          <a:p>
            <a:pPr lvl="1"/>
            <a:r>
              <a:rPr lang="en-US" dirty="0" smtClean="0"/>
              <a:t>capture </a:t>
            </a:r>
            <a:r>
              <a:rPr lang="en-US" dirty="0"/>
              <a:t>system </a:t>
            </a:r>
            <a:r>
              <a:rPr lang="en-US" dirty="0" smtClean="0"/>
              <a:t>requirements that </a:t>
            </a:r>
            <a:r>
              <a:rPr lang="en-US" dirty="0"/>
              <a:t>contain </a:t>
            </a:r>
            <a:r>
              <a:rPr lang="en-US" i="1" dirty="0"/>
              <a:t>logical conditions</a:t>
            </a:r>
            <a:endParaRPr lang="en-US" dirty="0"/>
          </a:p>
          <a:p>
            <a:pPr lvl="1"/>
            <a:r>
              <a:rPr lang="en-US" dirty="0" smtClean="0"/>
              <a:t>to </a:t>
            </a:r>
            <a:r>
              <a:rPr lang="en-US" dirty="0"/>
              <a:t>document internal system design. </a:t>
            </a:r>
          </a:p>
          <a:p>
            <a:r>
              <a:rPr lang="en-US" dirty="0" smtClean="0"/>
              <a:t>The </a:t>
            </a:r>
            <a:r>
              <a:rPr lang="en-US" dirty="0"/>
              <a:t>input conditions and actions are most often stated in such a way that they can be either true or false (Boolean). </a:t>
            </a:r>
          </a:p>
          <a:p>
            <a:r>
              <a:rPr lang="en-US" dirty="0"/>
              <a:t>The </a:t>
            </a:r>
            <a:r>
              <a:rPr lang="en-US" dirty="0" smtClean="0"/>
              <a:t>strength of </a:t>
            </a:r>
            <a:r>
              <a:rPr lang="en-US" dirty="0"/>
              <a:t>decision table testing is that it creates combinations of conditions that might not otherwise have been exercised during testing. </a:t>
            </a:r>
          </a:p>
          <a:p>
            <a:r>
              <a:rPr lang="en-US" dirty="0"/>
              <a:t>It may be applied to all situations when the action of the software depends on several logical decisions.</a:t>
            </a:r>
          </a:p>
        </p:txBody>
      </p:sp>
      <p:sp>
        <p:nvSpPr>
          <p:cNvPr id="4" name="Slide Number Placeholder 3"/>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2683877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transition testing</a:t>
            </a:r>
            <a:endParaRPr lang="en-US" dirty="0"/>
          </a:p>
        </p:txBody>
      </p:sp>
      <p:sp>
        <p:nvSpPr>
          <p:cNvPr id="3" name="Content Placeholder 2"/>
          <p:cNvSpPr>
            <a:spLocks noGrp="1"/>
          </p:cNvSpPr>
          <p:nvPr>
            <p:ph idx="1"/>
          </p:nvPr>
        </p:nvSpPr>
        <p:spPr/>
        <p:txBody>
          <a:bodyPr/>
          <a:lstStyle/>
          <a:p>
            <a:r>
              <a:rPr lang="en-US" b="1" dirty="0"/>
              <a:t>A system </a:t>
            </a:r>
            <a:r>
              <a:rPr lang="en-US" dirty="0"/>
              <a:t>can be in a finite number of different states. This  aspects of the system can be described as a </a:t>
            </a:r>
            <a:r>
              <a:rPr lang="en-US" i="1" dirty="0"/>
              <a:t>‘finite state machine</a:t>
            </a:r>
            <a:r>
              <a:rPr lang="en-US" i="1" dirty="0" smtClean="0"/>
              <a:t>’ ; a </a:t>
            </a:r>
            <a:r>
              <a:rPr lang="en-US" i="1" dirty="0"/>
              <a:t>state diagram. </a:t>
            </a:r>
            <a:endParaRPr lang="en-US" dirty="0"/>
          </a:p>
          <a:p>
            <a:r>
              <a:rPr lang="en-US" dirty="0"/>
              <a:t>Any system where you get a different output for the same input, </a:t>
            </a:r>
            <a:r>
              <a:rPr lang="en-US" dirty="0" smtClean="0"/>
              <a:t>depending on </a:t>
            </a:r>
            <a:r>
              <a:rPr lang="en-US" dirty="0"/>
              <a:t>what has happened before, is a finite state system. </a:t>
            </a:r>
          </a:p>
          <a:p>
            <a:r>
              <a:rPr lang="en-US" dirty="0"/>
              <a:t>The </a:t>
            </a:r>
            <a:r>
              <a:rPr lang="en-US" dirty="0" smtClean="0"/>
              <a:t>transition from </a:t>
            </a:r>
            <a:r>
              <a:rPr lang="en-US" dirty="0"/>
              <a:t>one state to another  are determined by the rules of the ‘machine’.</a:t>
            </a:r>
          </a:p>
        </p:txBody>
      </p:sp>
      <p:sp>
        <p:nvSpPr>
          <p:cNvPr id="4" name="Slide Number Placeholder 3"/>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16792337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smtClean="0"/>
              <a:t>State transition testing</a:t>
            </a:r>
          </a:p>
          <a:p>
            <a:pPr lvl="1"/>
            <a:r>
              <a:rPr lang="en-US" dirty="0" smtClean="0"/>
              <a:t>System can be in a finite number of different states</a:t>
            </a:r>
          </a:p>
          <a:p>
            <a:r>
              <a:rPr lang="en-US" dirty="0" smtClean="0"/>
              <a:t>Elements of state transition models</a:t>
            </a:r>
          </a:p>
          <a:p>
            <a:pPr lvl="1"/>
            <a:r>
              <a:rPr lang="en-US" dirty="0" smtClean="0"/>
              <a:t>States (The software may occupy)</a:t>
            </a:r>
          </a:p>
          <a:p>
            <a:pPr lvl="2"/>
            <a:r>
              <a:rPr lang="en-US" dirty="0" smtClean="0"/>
              <a:t>Open/closed, active/inactive</a:t>
            </a:r>
          </a:p>
          <a:p>
            <a:pPr lvl="1"/>
            <a:r>
              <a:rPr lang="en-US" dirty="0" smtClean="0"/>
              <a:t>Transitions (From one state to another)</a:t>
            </a:r>
          </a:p>
          <a:p>
            <a:pPr lvl="2"/>
            <a:r>
              <a:rPr lang="en-US" dirty="0" smtClean="0"/>
              <a:t>Not all transitions are allowed</a:t>
            </a:r>
          </a:p>
          <a:p>
            <a:pPr lvl="1"/>
            <a:r>
              <a:rPr lang="en-US" dirty="0" smtClean="0"/>
              <a:t>Events (Causing state transition)</a:t>
            </a:r>
          </a:p>
          <a:p>
            <a:pPr lvl="2"/>
            <a:r>
              <a:rPr lang="en-US" dirty="0" smtClean="0"/>
              <a:t>Closing a files/withdrawing money</a:t>
            </a:r>
          </a:p>
          <a:p>
            <a:pPr lvl="1"/>
            <a:r>
              <a:rPr lang="en-US" dirty="0" smtClean="0"/>
              <a:t>Actions (Action resulting from transitions)</a:t>
            </a:r>
          </a:p>
          <a:p>
            <a:pPr lvl="2"/>
            <a:r>
              <a:rPr lang="en-US" dirty="0" smtClean="0"/>
              <a:t>Error message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sp>
        <p:nvSpPr>
          <p:cNvPr id="5" name="object 10"/>
          <p:cNvSpPr/>
          <p:nvPr/>
        </p:nvSpPr>
        <p:spPr>
          <a:xfrm>
            <a:off x="9171432" y="1825625"/>
            <a:ext cx="2593848" cy="4198812"/>
          </a:xfrm>
          <a:prstGeom prst="rect">
            <a:avLst/>
          </a:prstGeom>
          <a:blipFill>
            <a:blip r:embed="rId2" cstate="print"/>
            <a:srcRect/>
            <a:stretch>
              <a:fillRect l="-231890"/>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033779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612475" y="1380226"/>
            <a:ext cx="10620555" cy="5112649"/>
          </a:xfrm>
        </p:spPr>
        <p:txBody>
          <a:bodyPr/>
          <a:lstStyle/>
          <a:p>
            <a:r>
              <a:rPr lang="en-US" dirty="0" smtClean="0"/>
              <a:t>A ‘</a:t>
            </a:r>
            <a:r>
              <a:rPr lang="en-US" dirty="0"/>
              <a:t>finite state machine’ is often shown as a state </a:t>
            </a:r>
            <a:r>
              <a:rPr lang="en-US" dirty="0" smtClean="0"/>
              <a:t>diagram </a:t>
            </a:r>
          </a:p>
          <a:p>
            <a:r>
              <a:rPr lang="en-US" dirty="0" smtClean="0"/>
              <a:t>ATM </a:t>
            </a:r>
            <a:r>
              <a:rPr lang="en-US" dirty="0"/>
              <a:t>PIN example</a:t>
            </a:r>
            <a:r>
              <a:rPr lang="en-US" dirty="0" smtClean="0"/>
              <a:t>.</a:t>
            </a:r>
          </a:p>
          <a:p>
            <a:endParaRPr lang="en-US" dirty="0"/>
          </a:p>
          <a:p>
            <a:endParaRPr lang="en-US" dirty="0" smtClean="0"/>
          </a:p>
          <a:p>
            <a:endParaRPr lang="en-US" dirty="0"/>
          </a:p>
          <a:p>
            <a:endParaRPr lang="en-US" dirty="0" smtClean="0"/>
          </a:p>
          <a:p>
            <a:endParaRPr lang="en-US" dirty="0" smtClean="0"/>
          </a:p>
          <a:p>
            <a:r>
              <a:rPr lang="en-US" dirty="0"/>
              <a:t>The states of the system under test are separate, </a:t>
            </a:r>
            <a:r>
              <a:rPr lang="en-US" dirty="0" smtClean="0"/>
              <a:t>identifiable and </a:t>
            </a:r>
            <a:r>
              <a:rPr lang="en-US" dirty="0"/>
              <a:t>finite in number. </a:t>
            </a:r>
          </a:p>
          <a:p>
            <a:pPr marL="0"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pic>
        <p:nvPicPr>
          <p:cNvPr id="2050" name="Picture 2" descr="State Tran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017" y="1970527"/>
            <a:ext cx="6284976" cy="290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0103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p:txBody>
          <a:bodyPr/>
          <a:lstStyle/>
          <a:p>
            <a:r>
              <a:rPr lang="en-US" dirty="0"/>
              <a:t>How many tests do we need to exercise every state? </a:t>
            </a:r>
          </a:p>
        </p:txBody>
      </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pic>
        <p:nvPicPr>
          <p:cNvPr id="6" name="Picture 5"/>
          <p:cNvPicPr>
            <a:picLocks noChangeAspect="1"/>
          </p:cNvPicPr>
          <p:nvPr/>
        </p:nvPicPr>
        <p:blipFill>
          <a:blip r:embed="rId2"/>
          <a:stretch>
            <a:fillRect/>
          </a:stretch>
        </p:blipFill>
        <p:spPr>
          <a:xfrm>
            <a:off x="5421953" y="1948342"/>
            <a:ext cx="6377293" cy="2994179"/>
          </a:xfrm>
          <a:prstGeom prst="rect">
            <a:avLst/>
          </a:prstGeom>
        </p:spPr>
      </p:pic>
      <p:sp>
        <p:nvSpPr>
          <p:cNvPr id="8" name="Rectangle 7"/>
          <p:cNvSpPr/>
          <p:nvPr/>
        </p:nvSpPr>
        <p:spPr>
          <a:xfrm>
            <a:off x="569976" y="4568597"/>
            <a:ext cx="9151994" cy="1754326"/>
          </a:xfrm>
          <a:prstGeom prst="rect">
            <a:avLst/>
          </a:prstGeom>
        </p:spPr>
        <p:txBody>
          <a:bodyPr wrap="square">
            <a:spAutoFit/>
          </a:bodyPr>
          <a:lstStyle/>
          <a:p>
            <a:r>
              <a:rPr lang="en-US" b="1" u="sng" dirty="0">
                <a:solidFill>
                  <a:srgbClr val="212121"/>
                </a:solidFill>
                <a:latin typeface="Candara" panose="020E0502030303020204" pitchFamily="34" charset="0"/>
              </a:rPr>
              <a:t>States:</a:t>
            </a:r>
            <a:r>
              <a:rPr lang="en-US" dirty="0">
                <a:solidFill>
                  <a:srgbClr val="212121"/>
                </a:solidFill>
                <a:latin typeface="Candara" panose="020E0502030303020204" pitchFamily="34" charset="0"/>
              </a:rPr>
              <a:t> States can be numbered as S1, S2 or as alphabets A, B, C </a:t>
            </a:r>
            <a:r>
              <a:rPr lang="en-US" dirty="0" err="1">
                <a:solidFill>
                  <a:srgbClr val="212121"/>
                </a:solidFill>
                <a:latin typeface="Candara" panose="020E0502030303020204" pitchFamily="34" charset="0"/>
              </a:rPr>
              <a:t>etc</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S1:Start, S2:Wait for Pin, S3: 1st try, S4: 2nd Try, S5: 3rd Try, S6: access to account, S7: eat card</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Events:</a:t>
            </a:r>
            <a:r>
              <a:rPr lang="en-US" dirty="0">
                <a:latin typeface="Candara" panose="020E0502030303020204" pitchFamily="34" charset="0"/>
              </a:rPr>
              <a:t/>
            </a:r>
            <a:br>
              <a:rPr lang="en-US" dirty="0">
                <a:latin typeface="Candara" panose="020E0502030303020204" pitchFamily="34" charset="0"/>
              </a:rPr>
            </a:br>
            <a:r>
              <a:rPr lang="en-US" dirty="0">
                <a:solidFill>
                  <a:srgbClr val="212121"/>
                </a:solidFill>
                <a:latin typeface="Candara" panose="020E0502030303020204" pitchFamily="34" charset="0"/>
              </a:rPr>
              <a:t>Event1:Card inserted, Event 2: enter Pin, Event 3: Pin OK, Event 4: Pin not OK</a:t>
            </a:r>
            <a:r>
              <a:rPr lang="en-US" dirty="0">
                <a:latin typeface="Candara" panose="020E0502030303020204" pitchFamily="34" charset="0"/>
              </a:rPr>
              <a:t/>
            </a:r>
            <a:br>
              <a:rPr lang="en-US" dirty="0">
                <a:latin typeface="Candara" panose="020E0502030303020204" pitchFamily="34" charset="0"/>
              </a:rPr>
            </a:br>
            <a:r>
              <a:rPr lang="en-US" b="1" u="sng" dirty="0">
                <a:solidFill>
                  <a:srgbClr val="212121"/>
                </a:solidFill>
                <a:latin typeface="Candara" panose="020E0502030303020204" pitchFamily="34" charset="0"/>
              </a:rPr>
              <a:t>Actions :</a:t>
            </a:r>
            <a:r>
              <a:rPr lang="en-US" dirty="0">
                <a:solidFill>
                  <a:srgbClr val="212121"/>
                </a:solidFill>
                <a:latin typeface="Candara" panose="020E0502030303020204" pitchFamily="34" charset="0"/>
              </a:rPr>
              <a:t> (not shown in the above example) could be : Messages on the screen – error or otherwise.</a:t>
            </a:r>
            <a:endParaRPr lang="en-US" dirty="0">
              <a:latin typeface="Candara" panose="020E0502030303020204" pitchFamily="34" charset="0"/>
            </a:endParaRPr>
          </a:p>
        </p:txBody>
      </p:sp>
    </p:spTree>
    <p:extLst>
      <p:ext uri="{BB962C8B-B14F-4D97-AF65-F5344CB8AC3E}">
        <p14:creationId xmlns:p14="http://schemas.microsoft.com/office/powerpoint/2010/main" val="37360128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734683" y="1698244"/>
            <a:ext cx="10515600" cy="4794631"/>
          </a:xfrm>
        </p:spPr>
        <p:txBody>
          <a:bodyPr>
            <a:normAutofit lnSpcReduction="1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Invalid </a:t>
            </a:r>
            <a:r>
              <a:rPr lang="en-US" sz="2400" dirty="0"/>
              <a:t>or Null Transitions are represented as ‘-‘ in red in the table above.</a:t>
            </a:r>
          </a:p>
        </p:txBody>
      </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pic>
        <p:nvPicPr>
          <p:cNvPr id="3074" name="Picture 2" descr="Stat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83" y="3211085"/>
            <a:ext cx="8934079" cy="25849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tate Transition"/>
          <p:cNvPicPr>
            <a:picLocks noChangeAspect="1" noChangeArrowheads="1"/>
          </p:cNvPicPr>
          <p:nvPr/>
        </p:nvPicPr>
        <p:blipFill rotWithShape="1">
          <a:blip r:embed="rId3">
            <a:extLst>
              <a:ext uri="{28A0092B-C50C-407E-A947-70E740481C1C}">
                <a14:useLocalDpi xmlns:a14="http://schemas.microsoft.com/office/drawing/2010/main" val="0"/>
              </a:ext>
            </a:extLst>
          </a:blip>
          <a:srcRect b="5165"/>
          <a:stretch/>
        </p:blipFill>
        <p:spPr bwMode="auto">
          <a:xfrm>
            <a:off x="6823494" y="1207301"/>
            <a:ext cx="5026617" cy="220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48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347526" y="1406880"/>
            <a:ext cx="11556927" cy="4746091"/>
          </a:xfrm>
        </p:spPr>
        <p:txBody>
          <a:bodyPr/>
          <a:lstStyle/>
          <a:p>
            <a:r>
              <a:rPr lang="en-US" dirty="0" smtClean="0"/>
              <a:t>Why state </a:t>
            </a:r>
            <a:r>
              <a:rPr lang="en-US" dirty="0"/>
              <a:t>transition testing?</a:t>
            </a:r>
          </a:p>
          <a:p>
            <a:pPr lvl="1"/>
            <a:r>
              <a:rPr lang="en-US" dirty="0"/>
              <a:t>Because a system may exhibit a different response depending on current </a:t>
            </a:r>
            <a:r>
              <a:rPr lang="en-US" dirty="0" smtClean="0"/>
              <a:t>conditions or </a:t>
            </a:r>
            <a:r>
              <a:rPr lang="en-US" dirty="0"/>
              <a:t>previous history.</a:t>
            </a:r>
          </a:p>
          <a:p>
            <a:r>
              <a:rPr lang="en-US" dirty="0"/>
              <a:t>State transition testing allows the tester to view:</a:t>
            </a:r>
          </a:p>
          <a:p>
            <a:pPr lvl="1"/>
            <a:r>
              <a:rPr lang="en-US" dirty="0" smtClean="0"/>
              <a:t>the </a:t>
            </a:r>
            <a:r>
              <a:rPr lang="en-US" dirty="0"/>
              <a:t>software in terms of its states</a:t>
            </a:r>
          </a:p>
          <a:p>
            <a:pPr lvl="1"/>
            <a:r>
              <a:rPr lang="en-US" dirty="0" smtClean="0"/>
              <a:t>transitions between states </a:t>
            </a:r>
            <a:endParaRPr lang="en-US" dirty="0"/>
          </a:p>
          <a:p>
            <a:pPr lvl="1"/>
            <a:r>
              <a:rPr lang="en-US" dirty="0" smtClean="0"/>
              <a:t>the </a:t>
            </a:r>
            <a:r>
              <a:rPr lang="en-US" dirty="0"/>
              <a:t>inputs or events that trigger state changes (transitions) </a:t>
            </a:r>
          </a:p>
          <a:p>
            <a:pPr lvl="1"/>
            <a:r>
              <a:rPr lang="en-US" dirty="0" smtClean="0"/>
              <a:t>the actions </a:t>
            </a:r>
            <a:r>
              <a:rPr lang="en-US" dirty="0"/>
              <a:t>which may result from those transitions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7571554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testing</a:t>
            </a:r>
          </a:p>
        </p:txBody>
      </p:sp>
      <p:sp>
        <p:nvSpPr>
          <p:cNvPr id="3" name="Content Placeholder 2"/>
          <p:cNvSpPr>
            <a:spLocks noGrp="1"/>
          </p:cNvSpPr>
          <p:nvPr>
            <p:ph idx="1"/>
          </p:nvPr>
        </p:nvSpPr>
        <p:spPr>
          <a:xfrm>
            <a:off x="508958" y="1475117"/>
            <a:ext cx="8735626" cy="4701846"/>
          </a:xfrm>
        </p:spPr>
        <p:txBody>
          <a:bodyPr>
            <a:normAutofit/>
          </a:bodyPr>
          <a:lstStyle/>
          <a:p>
            <a:r>
              <a:rPr lang="en-US" dirty="0"/>
              <a:t>Tests can be designed</a:t>
            </a:r>
          </a:p>
          <a:p>
            <a:pPr lvl="1"/>
            <a:r>
              <a:rPr lang="en-US" dirty="0" smtClean="0"/>
              <a:t>to </a:t>
            </a:r>
            <a:r>
              <a:rPr lang="en-US" dirty="0"/>
              <a:t>cover a typical sequence </a:t>
            </a:r>
            <a:r>
              <a:rPr lang="en-US" dirty="0" smtClean="0"/>
              <a:t>of states</a:t>
            </a:r>
            <a:endParaRPr lang="en-US" dirty="0"/>
          </a:p>
          <a:p>
            <a:pPr lvl="1"/>
            <a:r>
              <a:rPr lang="en-US" dirty="0" smtClean="0"/>
              <a:t>to </a:t>
            </a:r>
            <a:r>
              <a:rPr lang="en-US" dirty="0"/>
              <a:t>exercise specific sequences of transitions</a:t>
            </a:r>
          </a:p>
          <a:p>
            <a:pPr lvl="1"/>
            <a:r>
              <a:rPr lang="en-US" dirty="0" smtClean="0"/>
              <a:t>to </a:t>
            </a:r>
            <a:r>
              <a:rPr lang="en-US" dirty="0"/>
              <a:t>cover every state</a:t>
            </a:r>
          </a:p>
          <a:p>
            <a:pPr lvl="1"/>
            <a:r>
              <a:rPr lang="en-US" dirty="0" smtClean="0"/>
              <a:t>to </a:t>
            </a:r>
            <a:r>
              <a:rPr lang="en-US" dirty="0"/>
              <a:t>exercise every transition </a:t>
            </a:r>
          </a:p>
          <a:p>
            <a:pPr lvl="1"/>
            <a:r>
              <a:rPr lang="en-US" dirty="0" smtClean="0"/>
              <a:t>to </a:t>
            </a:r>
            <a:r>
              <a:rPr lang="en-US" dirty="0"/>
              <a:t>test invalid transitions</a:t>
            </a:r>
          </a:p>
          <a:p>
            <a:r>
              <a:rPr lang="en-US" dirty="0" smtClean="0"/>
              <a:t>State </a:t>
            </a:r>
            <a:r>
              <a:rPr lang="en-US" dirty="0"/>
              <a:t>transition testing is much used within </a:t>
            </a:r>
            <a:r>
              <a:rPr lang="en-US" dirty="0" smtClean="0"/>
              <a:t>the software </a:t>
            </a:r>
            <a:r>
              <a:rPr lang="en-US" dirty="0"/>
              <a:t>industry and technical automation </a:t>
            </a:r>
            <a:r>
              <a:rPr lang="en-US" dirty="0" smtClean="0"/>
              <a:t>in general</a:t>
            </a:r>
            <a:r>
              <a:rPr lang="en-US" dirty="0"/>
              <a:t>. </a:t>
            </a:r>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pic>
        <p:nvPicPr>
          <p:cNvPr id="5" name="Picture 4"/>
          <p:cNvPicPr>
            <a:picLocks noChangeAspect="1"/>
          </p:cNvPicPr>
          <p:nvPr/>
        </p:nvPicPr>
        <p:blipFill>
          <a:blip r:embed="rId2"/>
          <a:stretch>
            <a:fillRect/>
          </a:stretch>
        </p:blipFill>
        <p:spPr>
          <a:xfrm>
            <a:off x="9134534" y="1671224"/>
            <a:ext cx="2787533" cy="4357726"/>
          </a:xfrm>
          <a:prstGeom prst="rect">
            <a:avLst/>
          </a:prstGeom>
        </p:spPr>
      </p:pic>
    </p:spTree>
    <p:extLst>
      <p:ext uri="{BB962C8B-B14F-4D97-AF65-F5344CB8AC3E}">
        <p14:creationId xmlns:p14="http://schemas.microsoft.com/office/powerpoint/2010/main" val="37784972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534838" y="1414732"/>
            <a:ext cx="10818962" cy="4478049"/>
          </a:xfrm>
        </p:spPr>
        <p:txBody>
          <a:bodyPr/>
          <a:lstStyle/>
          <a:p>
            <a:r>
              <a:rPr lang="en-US" dirty="0" smtClean="0"/>
              <a:t>Use case </a:t>
            </a:r>
            <a:r>
              <a:rPr lang="en-US" dirty="0"/>
              <a:t>describes interactions between actors (users and the system</a:t>
            </a:r>
            <a:r>
              <a:rPr lang="en-US" dirty="0" smtClean="0"/>
              <a:t>), which </a:t>
            </a:r>
            <a:r>
              <a:rPr lang="en-US" dirty="0"/>
              <a:t>produce a result of value to a system user</a:t>
            </a:r>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pic>
        <p:nvPicPr>
          <p:cNvPr id="5" name="Picture 4"/>
          <p:cNvPicPr>
            <a:picLocks noChangeAspect="1"/>
          </p:cNvPicPr>
          <p:nvPr/>
        </p:nvPicPr>
        <p:blipFill>
          <a:blip r:embed="rId2"/>
          <a:stretch>
            <a:fillRect/>
          </a:stretch>
        </p:blipFill>
        <p:spPr>
          <a:xfrm>
            <a:off x="6607338" y="2284157"/>
            <a:ext cx="4869662" cy="4103648"/>
          </a:xfrm>
          <a:prstGeom prst="rect">
            <a:avLst/>
          </a:prstGeom>
        </p:spPr>
      </p:pic>
      <p:sp>
        <p:nvSpPr>
          <p:cNvPr id="6" name="Rectangle 5"/>
          <p:cNvSpPr/>
          <p:nvPr/>
        </p:nvSpPr>
        <p:spPr>
          <a:xfrm>
            <a:off x="1155192" y="2914571"/>
            <a:ext cx="5298986" cy="2246769"/>
          </a:xfrm>
          <a:prstGeom prst="rect">
            <a:avLst/>
          </a:prstGeom>
        </p:spPr>
        <p:txBody>
          <a:bodyPr wrap="square">
            <a:spAutoFit/>
          </a:bodyPr>
          <a:lstStyle/>
          <a:p>
            <a:r>
              <a:rPr lang="en-US" sz="2000" b="1" dirty="0" smtClean="0">
                <a:solidFill>
                  <a:srgbClr val="000000"/>
                </a:solidFill>
                <a:latin typeface="Candara" panose="020E0502030303020204" pitchFamily="34" charset="0"/>
              </a:rPr>
              <a:t>Example</a:t>
            </a:r>
          </a:p>
          <a:p>
            <a:endParaRPr lang="en-US" sz="2000" dirty="0">
              <a:solidFill>
                <a:srgbClr val="000000"/>
              </a:solidFill>
              <a:latin typeface="Candara" panose="020E0502030303020204" pitchFamily="34" charset="0"/>
            </a:endParaRPr>
          </a:p>
          <a:p>
            <a:pPr lvl="1"/>
            <a:r>
              <a:rPr lang="en-US" sz="2000" dirty="0">
                <a:solidFill>
                  <a:srgbClr val="000000"/>
                </a:solidFill>
                <a:latin typeface="Candara" panose="020E0502030303020204" pitchFamily="34" charset="0"/>
              </a:rPr>
              <a:t>An on-line training website:</a:t>
            </a:r>
          </a:p>
          <a:p>
            <a:pPr lvl="1"/>
            <a:r>
              <a:rPr lang="en-US" sz="2000" dirty="0">
                <a:solidFill>
                  <a:srgbClr val="000000"/>
                </a:solidFill>
                <a:latin typeface="Candara" panose="020E0502030303020204" pitchFamily="34" charset="0"/>
              </a:rPr>
              <a:t>User 1: the learner</a:t>
            </a:r>
          </a:p>
          <a:p>
            <a:pPr lvl="1"/>
            <a:r>
              <a:rPr lang="en-US" sz="2000" dirty="0">
                <a:solidFill>
                  <a:srgbClr val="000000"/>
                </a:solidFill>
                <a:latin typeface="Candara" panose="020E0502030303020204" pitchFamily="34" charset="0"/>
              </a:rPr>
              <a:t>User 2: the tutor (instructor)</a:t>
            </a:r>
          </a:p>
          <a:p>
            <a:pPr lvl="1"/>
            <a:r>
              <a:rPr lang="en-US" sz="2000" dirty="0">
                <a:solidFill>
                  <a:srgbClr val="000000"/>
                </a:solidFill>
                <a:latin typeface="Candara" panose="020E0502030303020204" pitchFamily="34" charset="0"/>
              </a:rPr>
              <a:t>User 3: the training manager</a:t>
            </a:r>
          </a:p>
          <a:p>
            <a:pPr lvl="1"/>
            <a:r>
              <a:rPr lang="en-US" sz="2000" dirty="0">
                <a:solidFill>
                  <a:srgbClr val="000000"/>
                </a:solidFill>
                <a:latin typeface="Candara" panose="020E0502030303020204" pitchFamily="34" charset="0"/>
              </a:rPr>
              <a:t>User 4: the instructional designer</a:t>
            </a:r>
            <a:endParaRPr lang="en-US" sz="2000" dirty="0">
              <a:latin typeface="Candara" panose="020E0502030303020204" pitchFamily="34" charset="0"/>
            </a:endParaRPr>
          </a:p>
        </p:txBody>
      </p:sp>
    </p:spTree>
    <p:extLst>
      <p:ext uri="{BB962C8B-B14F-4D97-AF65-F5344CB8AC3E}">
        <p14:creationId xmlns:p14="http://schemas.microsoft.com/office/powerpoint/2010/main" val="355747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oracle</a:t>
            </a:r>
            <a:endParaRPr lang="en-US" dirty="0"/>
          </a:p>
        </p:txBody>
      </p:sp>
      <p:sp>
        <p:nvSpPr>
          <p:cNvPr id="3" name="Content Placeholder 2"/>
          <p:cNvSpPr>
            <a:spLocks noGrp="1"/>
          </p:cNvSpPr>
          <p:nvPr>
            <p:ph idx="1"/>
          </p:nvPr>
        </p:nvSpPr>
        <p:spPr/>
        <p:txBody>
          <a:bodyPr>
            <a:normAutofit/>
          </a:bodyPr>
          <a:lstStyle/>
          <a:p>
            <a:r>
              <a:rPr lang="en-US" dirty="0" smtClean="0"/>
              <a:t>In order to know what the system should do, we need to have a source of information about the correct behavior of the system an oracle</a:t>
            </a:r>
          </a:p>
          <a:p>
            <a:r>
              <a:rPr lang="en-US" dirty="0" smtClean="0"/>
              <a:t>Expected results include:</a:t>
            </a:r>
          </a:p>
          <a:p>
            <a:endParaRPr lang="en-US" dirty="0"/>
          </a:p>
          <a:p>
            <a:endParaRPr lang="en-US" dirty="0" smtClean="0"/>
          </a:p>
          <a:p>
            <a:endParaRPr lang="en-US" dirty="0" smtClean="0"/>
          </a:p>
          <a:p>
            <a:r>
              <a:rPr lang="en-US" dirty="0" smtClean="0"/>
              <a:t>If expected results have not been defined, then a plausible but erroneous result may be interpreted as the correct one</a:t>
            </a:r>
          </a:p>
          <a:p>
            <a:r>
              <a:rPr lang="en-US" dirty="0" smtClean="0"/>
              <a:t>Expected results should ideally be defined prior to test execution</a:t>
            </a:r>
            <a:endParaRPr lang="en-US" dirty="0"/>
          </a:p>
        </p:txBody>
      </p:sp>
      <p:sp>
        <p:nvSpPr>
          <p:cNvPr id="4" name="Oval 3"/>
          <p:cNvSpPr/>
          <p:nvPr/>
        </p:nvSpPr>
        <p:spPr>
          <a:xfrm>
            <a:off x="7241187" y="2365710"/>
            <a:ext cx="1563624" cy="98755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Outputs</a:t>
            </a:r>
            <a:endParaRPr lang="en-US" sz="2000" dirty="0">
              <a:solidFill>
                <a:schemeClr val="tx1"/>
              </a:solidFill>
              <a:latin typeface="Candara" panose="020E0502030303020204" pitchFamily="34" charset="0"/>
            </a:endParaRPr>
          </a:p>
        </p:txBody>
      </p:sp>
      <p:sp>
        <p:nvSpPr>
          <p:cNvPr id="5" name="Oval 4"/>
          <p:cNvSpPr/>
          <p:nvPr/>
        </p:nvSpPr>
        <p:spPr>
          <a:xfrm>
            <a:off x="5043579" y="2975310"/>
            <a:ext cx="2270760" cy="110947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Changes to data and states</a:t>
            </a:r>
            <a:endParaRPr lang="en-US" sz="2000" dirty="0">
              <a:solidFill>
                <a:schemeClr val="tx1"/>
              </a:solidFill>
              <a:latin typeface="Candara" panose="020E0502030303020204" pitchFamily="34" charset="0"/>
            </a:endParaRPr>
          </a:p>
        </p:txBody>
      </p:sp>
      <p:sp>
        <p:nvSpPr>
          <p:cNvPr id="6" name="Oval 5"/>
          <p:cNvSpPr/>
          <p:nvPr/>
        </p:nvSpPr>
        <p:spPr>
          <a:xfrm>
            <a:off x="8804811" y="2975310"/>
            <a:ext cx="2270760" cy="110947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ndara" panose="020E0502030303020204" pitchFamily="34" charset="0"/>
              </a:rPr>
              <a:t>Any other consequence of the test</a:t>
            </a:r>
            <a:endParaRPr lang="en-US" sz="2000" dirty="0">
              <a:solidFill>
                <a:schemeClr val="tx1"/>
              </a:solidFill>
              <a:latin typeface="Candara" panose="020E0502030303020204" pitchFamily="34" charset="0"/>
            </a:endParaRPr>
          </a:p>
        </p:txBody>
      </p:sp>
      <p:sp>
        <p:nvSpPr>
          <p:cNvPr id="7" name="Slide Number Placeholder 6"/>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3650447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a:xfrm>
            <a:off x="526211" y="1457864"/>
            <a:ext cx="7544028" cy="4719099"/>
          </a:xfrm>
        </p:spPr>
        <p:txBody>
          <a:bodyPr>
            <a:normAutofit/>
          </a:bodyPr>
          <a:lstStyle/>
          <a:p>
            <a:r>
              <a:rPr lang="en-US" dirty="0" smtClean="0"/>
              <a:t>Identify </a:t>
            </a:r>
            <a:r>
              <a:rPr lang="en-US" dirty="0"/>
              <a:t>test cases that exercise the whole system on a transaction by transaction basis from start to finish. </a:t>
            </a:r>
            <a:endParaRPr lang="en-US" dirty="0" smtClean="0"/>
          </a:p>
          <a:p>
            <a:r>
              <a:rPr lang="en-US" dirty="0" smtClean="0"/>
              <a:t>Describe interactions between actor and system</a:t>
            </a:r>
          </a:p>
          <a:p>
            <a:r>
              <a:rPr lang="en-US" dirty="0" smtClean="0"/>
              <a:t>Use </a:t>
            </a:r>
            <a:r>
              <a:rPr lang="en-US" dirty="0"/>
              <a:t>the language and terms of the business rather than technical terms, especially when the actor is a business user</a:t>
            </a:r>
            <a:r>
              <a:rPr lang="en-US" dirty="0" smtClean="0"/>
              <a:t>.</a:t>
            </a:r>
          </a:p>
          <a:p>
            <a:r>
              <a:rPr lang="en-US" dirty="0" smtClean="0"/>
              <a:t>Can </a:t>
            </a:r>
            <a:r>
              <a:rPr lang="en-US" dirty="0"/>
              <a:t>uncover integration defects, that is, defects caused by the incorrect interaction between different components.</a:t>
            </a:r>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pic>
        <p:nvPicPr>
          <p:cNvPr id="5" name="Picture 4"/>
          <p:cNvPicPr>
            <a:picLocks noChangeAspect="1"/>
          </p:cNvPicPr>
          <p:nvPr/>
        </p:nvPicPr>
        <p:blipFill>
          <a:blip r:embed="rId2"/>
          <a:stretch>
            <a:fillRect/>
          </a:stretch>
        </p:blipFill>
        <p:spPr>
          <a:xfrm>
            <a:off x="8070239" y="1825625"/>
            <a:ext cx="3823922" cy="3954196"/>
          </a:xfrm>
          <a:prstGeom prst="rect">
            <a:avLst/>
          </a:prstGeom>
        </p:spPr>
      </p:pic>
    </p:spTree>
    <p:extLst>
      <p:ext uri="{BB962C8B-B14F-4D97-AF65-F5344CB8AC3E}">
        <p14:creationId xmlns:p14="http://schemas.microsoft.com/office/powerpoint/2010/main" val="19258037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a:t>testing</a:t>
            </a:r>
          </a:p>
        </p:txBody>
      </p:sp>
      <p:sp>
        <p:nvSpPr>
          <p:cNvPr id="3" name="Content Placeholder 2"/>
          <p:cNvSpPr>
            <a:spLocks noGrp="1"/>
          </p:cNvSpPr>
          <p:nvPr>
            <p:ph idx="1"/>
          </p:nvPr>
        </p:nvSpPr>
        <p:spPr/>
        <p:txBody>
          <a:bodyPr/>
          <a:lstStyle/>
          <a:p>
            <a:r>
              <a:rPr lang="en-US" dirty="0"/>
              <a:t>Each use case has pre-conditions, which need to be met for a use case to work successfully. </a:t>
            </a:r>
          </a:p>
          <a:p>
            <a:r>
              <a:rPr lang="en-US" dirty="0"/>
              <a:t>Each use case terminates with post-conditions, which are the observable </a:t>
            </a:r>
            <a:r>
              <a:rPr lang="en-US" dirty="0" smtClean="0"/>
              <a:t>results and </a:t>
            </a:r>
            <a:r>
              <a:rPr lang="en-US" dirty="0"/>
              <a:t>final state of the system </a:t>
            </a:r>
            <a:r>
              <a:rPr lang="en-US" dirty="0" smtClean="0"/>
              <a:t>after the </a:t>
            </a:r>
            <a:r>
              <a:rPr lang="en-US" dirty="0"/>
              <a:t>use case has been completed. </a:t>
            </a:r>
          </a:p>
          <a:p>
            <a:r>
              <a:rPr lang="en-US" dirty="0"/>
              <a:t>A use case usually has a </a:t>
            </a:r>
            <a:r>
              <a:rPr lang="en-US" i="1" dirty="0"/>
              <a:t>mainstream</a:t>
            </a:r>
            <a:r>
              <a:rPr lang="en-US" dirty="0"/>
              <a:t>(i.e. most likely) scenario, and sometimes </a:t>
            </a:r>
            <a:r>
              <a:rPr lang="en-US" i="1" dirty="0"/>
              <a:t>alternative branches</a:t>
            </a:r>
            <a:r>
              <a:rPr lang="en-US" dirty="0"/>
              <a:t>.</a:t>
            </a:r>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41326641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pic>
        <p:nvPicPr>
          <p:cNvPr id="5" name="Picture 4"/>
          <p:cNvPicPr>
            <a:picLocks noChangeAspect="1"/>
          </p:cNvPicPr>
          <p:nvPr/>
        </p:nvPicPr>
        <p:blipFill>
          <a:blip r:embed="rId2"/>
          <a:stretch>
            <a:fillRect/>
          </a:stretch>
        </p:blipFill>
        <p:spPr>
          <a:xfrm>
            <a:off x="2269045" y="1496278"/>
            <a:ext cx="7113735" cy="4707619"/>
          </a:xfrm>
          <a:prstGeom prst="rect">
            <a:avLst/>
          </a:prstGeom>
        </p:spPr>
      </p:pic>
    </p:spTree>
    <p:extLst>
      <p:ext uri="{BB962C8B-B14F-4D97-AF65-F5344CB8AC3E}">
        <p14:creationId xmlns:p14="http://schemas.microsoft.com/office/powerpoint/2010/main" val="1775613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a:xfrm>
            <a:off x="422694" y="1509623"/>
            <a:ext cx="11098746" cy="4667340"/>
          </a:xfrm>
        </p:spPr>
        <p:txBody>
          <a:bodyPr>
            <a:normAutofit/>
          </a:bodyPr>
          <a:lstStyle/>
          <a:p>
            <a:r>
              <a:rPr lang="en-US" sz="2400" dirty="0" smtClean="0"/>
              <a:t>Very </a:t>
            </a:r>
            <a:r>
              <a:rPr lang="en-US" sz="2400" dirty="0"/>
              <a:t>useful for designing acceptance tests with customer/user participation. </a:t>
            </a:r>
          </a:p>
          <a:p>
            <a:r>
              <a:rPr lang="en-US" sz="2400" dirty="0" smtClean="0"/>
              <a:t>Describe </a:t>
            </a:r>
            <a:r>
              <a:rPr lang="en-US" sz="2400" dirty="0"/>
              <a:t>the ‘process flows’ through a system base on its actual likely use. </a:t>
            </a:r>
          </a:p>
          <a:p>
            <a:r>
              <a:rPr lang="en-US" sz="2400" dirty="0" smtClean="0"/>
              <a:t>Derived </a:t>
            </a:r>
            <a:r>
              <a:rPr lang="en-US" sz="2400" dirty="0"/>
              <a:t>from use cases are most useful in uncovering </a:t>
            </a:r>
            <a:r>
              <a:rPr lang="en-US" sz="2400" dirty="0" smtClean="0"/>
              <a:t>defects in </a:t>
            </a:r>
            <a:r>
              <a:rPr lang="en-US" sz="2400" dirty="0"/>
              <a:t>the process flows during real-world use of the system.</a:t>
            </a:r>
          </a:p>
          <a:p>
            <a:r>
              <a:rPr lang="en-US" sz="2400" dirty="0" smtClean="0"/>
              <a:t>Help </a:t>
            </a:r>
            <a:r>
              <a:rPr lang="en-US" sz="2400" dirty="0"/>
              <a:t>uncover integration defects caused by the integration and interference of different components, which individual testing would not see.</a:t>
            </a:r>
          </a:p>
          <a:p>
            <a:r>
              <a:rPr lang="en-US" sz="2400" dirty="0" smtClean="0"/>
              <a:t>Designing </a:t>
            </a:r>
            <a:r>
              <a:rPr lang="en-US" sz="2400" dirty="0"/>
              <a:t>test cases from use cases may be combined with other specification-based test techniques. </a:t>
            </a:r>
          </a:p>
        </p:txBody>
      </p:sp>
      <p:sp>
        <p:nvSpPr>
          <p:cNvPr id="4" name="Slide Number Placeholder 3"/>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37804822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517585" y="1397479"/>
            <a:ext cx="10299940" cy="4783865"/>
          </a:xfrm>
        </p:spPr>
        <p:txBody>
          <a:bodyPr>
            <a:normAutofit/>
          </a:bodyPr>
          <a:lstStyle/>
          <a:p>
            <a:r>
              <a:rPr lang="en-US" dirty="0"/>
              <a:t>Black-box testing</a:t>
            </a:r>
          </a:p>
          <a:p>
            <a:pPr lvl="1"/>
            <a:r>
              <a:rPr lang="en-US" sz="2600" dirty="0"/>
              <a:t>vs. random testing, white-box testing</a:t>
            </a:r>
          </a:p>
          <a:p>
            <a:r>
              <a:rPr lang="en-US" dirty="0" smtClean="0"/>
              <a:t>Black </a:t>
            </a:r>
            <a:r>
              <a:rPr lang="en-US" dirty="0"/>
              <a:t>box testing techniques </a:t>
            </a:r>
          </a:p>
          <a:p>
            <a:pPr lvl="1"/>
            <a:r>
              <a:rPr lang="en-US" sz="2600" dirty="0"/>
              <a:t>Equivalence class</a:t>
            </a:r>
          </a:p>
          <a:p>
            <a:pPr lvl="1"/>
            <a:r>
              <a:rPr lang="en-US" sz="2600" dirty="0"/>
              <a:t>Boundary value testing </a:t>
            </a:r>
          </a:p>
          <a:p>
            <a:pPr lvl="1"/>
            <a:r>
              <a:rPr lang="en-US" sz="2600" dirty="0" smtClean="0"/>
              <a:t>Decision tables</a:t>
            </a:r>
          </a:p>
          <a:p>
            <a:pPr lvl="1"/>
            <a:r>
              <a:rPr lang="en-US" sz="2600" dirty="0" smtClean="0"/>
              <a:t>State transition</a:t>
            </a:r>
          </a:p>
          <a:p>
            <a:pPr lvl="1"/>
            <a:r>
              <a:rPr lang="en-US" sz="2600" dirty="0" smtClean="0"/>
              <a:t>Use case testing</a:t>
            </a:r>
            <a:endParaRPr lang="en-US" sz="2600" dirty="0"/>
          </a:p>
        </p:txBody>
      </p:sp>
      <p:sp>
        <p:nvSpPr>
          <p:cNvPr id="4" name="Slide Number Placeholder 3"/>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1819337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34611767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543464" y="1457864"/>
            <a:ext cx="10933536" cy="471909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26278476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40788049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25786979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2157661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8057</Words>
  <Application>Microsoft Office PowerPoint</Application>
  <PresentationFormat>Widescreen</PresentationFormat>
  <Paragraphs>1385</Paragraphs>
  <Slides>117</Slides>
  <Notes>55</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32" baseType="lpstr">
      <vt:lpstr>ＭＳ Ｐゴシック</vt:lpstr>
      <vt:lpstr>游ゴシック</vt:lpstr>
      <vt:lpstr>Arial</vt:lpstr>
      <vt:lpstr>Calibri</vt:lpstr>
      <vt:lpstr>Calibri Light</vt:lpstr>
      <vt:lpstr>Candara</vt:lpstr>
      <vt:lpstr>Carlito</vt:lpstr>
      <vt:lpstr>Courier New</vt:lpstr>
      <vt:lpstr>Garamond</vt:lpstr>
      <vt:lpstr>Times New Roman</vt:lpstr>
      <vt:lpstr>Trebuchet MS</vt:lpstr>
      <vt:lpstr>Wingdings</vt:lpstr>
      <vt:lpstr>Wingdings 3</vt:lpstr>
      <vt:lpstr>Office Theme</vt:lpstr>
      <vt:lpstr>Visio</vt:lpstr>
      <vt:lpstr>Test Design Techniques</vt:lpstr>
      <vt:lpstr>Outline</vt:lpstr>
      <vt:lpstr>Background</vt:lpstr>
      <vt:lpstr>Background</vt:lpstr>
      <vt:lpstr>Test development process</vt:lpstr>
      <vt:lpstr>1. Test analysis</vt:lpstr>
      <vt:lpstr>Test possibilities</vt:lpstr>
      <vt:lpstr>2. Test design</vt:lpstr>
      <vt:lpstr>Test oracle</vt:lpstr>
      <vt:lpstr>3. Test implementation</vt:lpstr>
      <vt:lpstr>3. Test implementation</vt:lpstr>
      <vt:lpstr>3. Test implementation</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Testing Techniques</vt:lpstr>
      <vt:lpstr>Testing techniques</vt:lpstr>
      <vt:lpstr>Categories of test design techniques</vt:lpstr>
      <vt:lpstr>Specification-Based Testing Black Box Testing</vt:lpstr>
      <vt:lpstr>Functional Testing: A.k.a.: Black Box Testing</vt:lpstr>
      <vt:lpstr>Common features of black box techniques</vt:lpstr>
      <vt:lpstr>Black Box Testing</vt:lpstr>
      <vt:lpstr>Black-box Testing Errors Categories</vt:lpstr>
      <vt:lpstr>Questions answered by Black-box Testing</vt:lpstr>
      <vt:lpstr>The Information Domain: inputs and outputs</vt:lpstr>
      <vt:lpstr>The Information Domain: inputs and outputs</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Black Box Testing Techniques</vt:lpstr>
      <vt:lpstr>Functional Testing Concepts</vt:lpstr>
      <vt:lpstr>Equivalence Classes</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Determining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Equivalence Partitioning</vt:lpstr>
      <vt:lpstr>Equivalence Partitioning</vt:lpstr>
      <vt:lpstr>Boundary Value Testing</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Boundary Value Analysis - examples</vt:lpstr>
      <vt:lpstr>Mainstream usage testing</vt:lpstr>
      <vt:lpstr>Limitations of Boundary Value Testing</vt:lpstr>
      <vt:lpstr>Boundary value analysis</vt:lpstr>
      <vt:lpstr>Equivalence partitioning and boundary</vt:lpstr>
      <vt:lpstr>Guidelines and observations </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Decision Table testing</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Use case testing</vt:lpstr>
      <vt:lpstr>Use case testing</vt:lpstr>
      <vt:lpstr>Use case testing</vt:lpstr>
      <vt:lpstr>Use case testing</vt:lpstr>
      <vt:lpstr>Use case testing</vt:lpstr>
      <vt:lpstr>Summary: Key Concepts </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lpstr>Experience-based techniques</vt:lpstr>
      <vt:lpstr>Experience-based techniques</vt:lpstr>
      <vt:lpstr>Experience-based techniques</vt:lpstr>
      <vt:lpstr>Experience-based techniques</vt:lpstr>
      <vt:lpstr>Special Value Testing</vt:lpstr>
      <vt:lpstr>Uses of Special Value Testing</vt:lpstr>
      <vt:lpstr>Characteristics of Special Value Testing</vt:lpstr>
      <vt:lpstr>Choosing test techniques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16</cp:revision>
  <dcterms:created xsi:type="dcterms:W3CDTF">2021-10-12T10:09:12Z</dcterms:created>
  <dcterms:modified xsi:type="dcterms:W3CDTF">2022-03-21T04:45:48Z</dcterms:modified>
</cp:coreProperties>
</file>