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320" r:id="rId28"/>
    <p:sldId id="321" r:id="rId29"/>
    <p:sldId id="322" r:id="rId30"/>
    <p:sldId id="323" r:id="rId31"/>
    <p:sldId id="324" r:id="rId32"/>
    <p:sldId id="325" r:id="rId33"/>
    <p:sldId id="326" r:id="rId34"/>
    <p:sldId id="327" r:id="rId35"/>
    <p:sldId id="328"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8/layout/VerticalCurvedList" loCatId="list" qsTypeId="urn:microsoft.com/office/officeart/2005/8/quickstyle/simple2" qsCatId="simple" csTypeId="urn:microsoft.com/office/officeart/2005/8/colors/accent3_4" csCatId="accent3" phldr="1"/>
      <dgm:spPr/>
    </dgm:pt>
    <dgm:pt modelId="{E13674D0-621E-4D87-A6FE-A4720E0889EB}">
      <dgm:prSet phldrT="[Text]" custT="1"/>
      <dgm:spPr/>
      <dgm:t>
        <a:bodyPr/>
        <a:lstStyle/>
        <a:p>
          <a:r>
            <a:rPr lang="en-US" sz="2000" dirty="0" smtClean="0">
              <a:latin typeface="Candara" panose="020E0502030303020204" pitchFamily="34" charset="0"/>
            </a:rPr>
            <a:t>Test policy of the organization</a:t>
          </a:r>
          <a:endParaRPr lang="en-US" sz="2000" dirty="0">
            <a:latin typeface="Candara" panose="020E0502030303020204" pitchFamily="34" charset="0"/>
          </a:endParaRPr>
        </a:p>
      </dgm:t>
    </dgm:pt>
    <dgm:pt modelId="{A6195A60-C834-4D33-A165-499A1F69B07F}" type="parTrans" cxnId="{E189A79D-DDF5-400F-9147-F2B1033611FF}">
      <dgm:prSet/>
      <dgm:spPr/>
      <dgm:t>
        <a:bodyPr/>
        <a:lstStyle/>
        <a:p>
          <a:endParaRPr lang="en-US">
            <a:latin typeface="Candara" panose="020E0502030303020204" pitchFamily="34" charset="0"/>
          </a:endParaRPr>
        </a:p>
      </dgm:t>
    </dgm:pt>
    <dgm:pt modelId="{A543C659-4948-4FF6-9EB7-C920DE7122FE}" type="sibTrans" cxnId="{E189A79D-DDF5-400F-9147-F2B1033611FF}">
      <dgm:prSet/>
      <dgm:spPr/>
      <dgm:t>
        <a:bodyPr/>
        <a:lstStyle/>
        <a:p>
          <a:endParaRPr lang="en-US">
            <a:latin typeface="Candara" panose="020E0502030303020204" pitchFamily="34" charset="0"/>
          </a:endParaRPr>
        </a:p>
      </dgm:t>
    </dgm:pt>
    <dgm:pt modelId="{4A65A7A9-8F92-479C-A4E8-626AEC4EAC9E}">
      <dgm:prSet phldrT="[Text]" custT="1"/>
      <dgm:spPr>
        <a:solidFill>
          <a:srgbClr val="787878"/>
        </a:solidFill>
      </dgm:spPr>
      <dgm:t>
        <a:bodyPr/>
        <a:lstStyle/>
        <a:p>
          <a:r>
            <a:rPr lang="en-US" sz="2000" dirty="0" smtClean="0">
              <a:latin typeface="Candara" panose="020E0502030303020204" pitchFamily="34" charset="0"/>
            </a:rPr>
            <a:t>Scope of testing</a:t>
          </a:r>
          <a:endParaRPr lang="en-US" sz="2000" dirty="0">
            <a:latin typeface="Candara" panose="020E0502030303020204" pitchFamily="34" charset="0"/>
          </a:endParaRPr>
        </a:p>
      </dgm:t>
    </dgm:pt>
    <dgm:pt modelId="{455E563B-0718-47FA-8E13-A71F493B06E7}" type="parTrans" cxnId="{4F6234F0-C97D-4525-87B0-B4A64EE88232}">
      <dgm:prSet/>
      <dgm:spPr/>
      <dgm:t>
        <a:bodyPr/>
        <a:lstStyle/>
        <a:p>
          <a:endParaRPr lang="en-US">
            <a:latin typeface="Candara" panose="020E0502030303020204" pitchFamily="34" charset="0"/>
          </a:endParaRPr>
        </a:p>
      </dgm:t>
    </dgm:pt>
    <dgm:pt modelId="{C692A8E3-D4E4-4CE2-8677-D1BDB6F0AEEB}" type="sibTrans" cxnId="{4F6234F0-C97D-4525-87B0-B4A64EE88232}">
      <dgm:prSet/>
      <dgm:spPr/>
      <dgm:t>
        <a:bodyPr/>
        <a:lstStyle/>
        <a:p>
          <a:endParaRPr lang="en-US">
            <a:latin typeface="Candara" panose="020E0502030303020204" pitchFamily="34" charset="0"/>
          </a:endParaRPr>
        </a:p>
      </dgm:t>
    </dgm:pt>
    <dgm:pt modelId="{1D9FA69E-1A16-4C75-B0C5-267C192B9D19}">
      <dgm:prSet phldrT="[Text]" custT="1"/>
      <dgm:spPr>
        <a:solidFill>
          <a:srgbClr val="787878"/>
        </a:solidFill>
      </dgm:spPr>
      <dgm:t>
        <a:bodyPr/>
        <a:lstStyle/>
        <a:p>
          <a:r>
            <a:rPr lang="en-US" sz="2000" dirty="0" smtClean="0">
              <a:latin typeface="Candara" panose="020E0502030303020204" pitchFamily="34" charset="0"/>
            </a:rPr>
            <a:t>Objectives, risks, constraints</a:t>
          </a:r>
          <a:endParaRPr lang="en-US" sz="2000" dirty="0">
            <a:latin typeface="Candara" panose="020E0502030303020204" pitchFamily="34" charset="0"/>
          </a:endParaRPr>
        </a:p>
      </dgm:t>
    </dgm:pt>
    <dgm:pt modelId="{B428423A-AD8F-4043-AB29-D968756A6221}" type="parTrans" cxnId="{21757579-B9FC-495B-98AF-7570AC61E279}">
      <dgm:prSet/>
      <dgm:spPr/>
      <dgm:t>
        <a:bodyPr/>
        <a:lstStyle/>
        <a:p>
          <a:endParaRPr lang="en-US">
            <a:latin typeface="Candara" panose="020E0502030303020204" pitchFamily="34" charset="0"/>
          </a:endParaRPr>
        </a:p>
      </dgm:t>
    </dgm:pt>
    <dgm:pt modelId="{620F7D75-6B10-4BBB-8C59-8CE82E4283F7}" type="sibTrans" cxnId="{21757579-B9FC-495B-98AF-7570AC61E279}">
      <dgm:prSet/>
      <dgm:spPr/>
      <dgm:t>
        <a:bodyPr/>
        <a:lstStyle/>
        <a:p>
          <a:endParaRPr lang="en-US">
            <a:latin typeface="Candara" panose="020E0502030303020204" pitchFamily="34" charset="0"/>
          </a:endParaRPr>
        </a:p>
      </dgm:t>
    </dgm:pt>
    <dgm:pt modelId="{20C14246-8639-4962-9728-9C013FEF7AB6}">
      <dgm:prSet phldrT="[Text]" custT="1"/>
      <dgm:spPr>
        <a:solidFill>
          <a:srgbClr val="787878"/>
        </a:solidFill>
      </dgm:spPr>
      <dgm:t>
        <a:bodyPr/>
        <a:lstStyle/>
        <a:p>
          <a:r>
            <a:rPr lang="en-US" sz="2000" dirty="0" smtClean="0">
              <a:latin typeface="Candara" panose="020E0502030303020204" pitchFamily="34" charset="0"/>
            </a:rPr>
            <a:t>Criticality, testability and the availability of resources</a:t>
          </a:r>
          <a:endParaRPr lang="en-US" sz="2000" dirty="0">
            <a:latin typeface="Candara" panose="020E0502030303020204" pitchFamily="34" charset="0"/>
          </a:endParaRPr>
        </a:p>
      </dgm:t>
    </dgm:pt>
    <dgm:pt modelId="{0C6221A7-2B7B-4EC9-9783-124C758022A4}" type="parTrans" cxnId="{1344D384-4D19-46FC-AF76-28FC12D5B7B3}">
      <dgm:prSet/>
      <dgm:spPr/>
      <dgm:t>
        <a:bodyPr/>
        <a:lstStyle/>
        <a:p>
          <a:endParaRPr lang="en-US">
            <a:latin typeface="Candara" panose="020E0502030303020204" pitchFamily="34" charset="0"/>
          </a:endParaRPr>
        </a:p>
      </dgm:t>
    </dgm:pt>
    <dgm:pt modelId="{3C9859AF-B526-4400-AA3D-7ABA63E2C92C}" type="sibTrans" cxnId="{1344D384-4D19-46FC-AF76-28FC12D5B7B3}">
      <dgm:prSet/>
      <dgm:spPr/>
      <dgm:t>
        <a:bodyPr/>
        <a:lstStyle/>
        <a:p>
          <a:endParaRPr lang="en-US">
            <a:latin typeface="Candara" panose="020E0502030303020204" pitchFamily="34" charset="0"/>
          </a:endParaRPr>
        </a:p>
      </dgm:t>
    </dgm:pt>
    <dgm:pt modelId="{C9FDF1AE-128E-4FBF-92E4-84A40094D0B1}" type="pres">
      <dgm:prSet presAssocID="{9640356D-FAA9-445A-B988-ED0DA045F2E6}" presName="Name0" presStyleCnt="0">
        <dgm:presLayoutVars>
          <dgm:chMax val="7"/>
          <dgm:chPref val="7"/>
          <dgm:dir/>
        </dgm:presLayoutVars>
      </dgm:prSet>
      <dgm:spPr/>
    </dgm:pt>
    <dgm:pt modelId="{2EEE73D0-D7B9-42BB-AE5A-D9EFB91CB52D}" type="pres">
      <dgm:prSet presAssocID="{9640356D-FAA9-445A-B988-ED0DA045F2E6}" presName="Name1" presStyleCnt="0"/>
      <dgm:spPr/>
    </dgm:pt>
    <dgm:pt modelId="{F15F3042-CBB5-45F9-B04C-D7125C9DFAB6}" type="pres">
      <dgm:prSet presAssocID="{9640356D-FAA9-445A-B988-ED0DA045F2E6}" presName="cycle" presStyleCnt="0"/>
      <dgm:spPr/>
    </dgm:pt>
    <dgm:pt modelId="{00FC2205-41D1-4586-B315-2A1E9167965C}" type="pres">
      <dgm:prSet presAssocID="{9640356D-FAA9-445A-B988-ED0DA045F2E6}" presName="srcNode" presStyleLbl="node1" presStyleIdx="0" presStyleCnt="4"/>
      <dgm:spPr/>
    </dgm:pt>
    <dgm:pt modelId="{2B7062CB-0736-4A09-9EA4-0D1340606027}" type="pres">
      <dgm:prSet presAssocID="{9640356D-FAA9-445A-B988-ED0DA045F2E6}" presName="conn" presStyleLbl="parChTrans1D2" presStyleIdx="0" presStyleCnt="1"/>
      <dgm:spPr/>
      <dgm:t>
        <a:bodyPr/>
        <a:lstStyle/>
        <a:p>
          <a:endParaRPr lang="en-US"/>
        </a:p>
      </dgm:t>
    </dgm:pt>
    <dgm:pt modelId="{1D1A5344-9265-4232-ABC5-C47DF7677CF9}" type="pres">
      <dgm:prSet presAssocID="{9640356D-FAA9-445A-B988-ED0DA045F2E6}" presName="extraNode" presStyleLbl="node1" presStyleIdx="0" presStyleCnt="4"/>
      <dgm:spPr/>
    </dgm:pt>
    <dgm:pt modelId="{87BE0D82-0B84-4ACF-B773-1DF4E5A78380}" type="pres">
      <dgm:prSet presAssocID="{9640356D-FAA9-445A-B988-ED0DA045F2E6}" presName="dstNode" presStyleLbl="node1" presStyleIdx="0" presStyleCnt="4"/>
      <dgm:spPr/>
    </dgm:pt>
    <dgm:pt modelId="{B7BE8255-C049-4293-A266-3F9D3B597D47}" type="pres">
      <dgm:prSet presAssocID="{E13674D0-621E-4D87-A6FE-A4720E0889EB}" presName="text_1" presStyleLbl="node1" presStyleIdx="0" presStyleCnt="4">
        <dgm:presLayoutVars>
          <dgm:bulletEnabled val="1"/>
        </dgm:presLayoutVars>
      </dgm:prSet>
      <dgm:spPr/>
      <dgm:t>
        <a:bodyPr/>
        <a:lstStyle/>
        <a:p>
          <a:endParaRPr lang="en-US"/>
        </a:p>
      </dgm:t>
    </dgm:pt>
    <dgm:pt modelId="{FA710BE7-1D0A-4F0F-A90C-64DAC8E0F42C}" type="pres">
      <dgm:prSet presAssocID="{E13674D0-621E-4D87-A6FE-A4720E0889EB}" presName="accent_1" presStyleCnt="0"/>
      <dgm:spPr/>
    </dgm:pt>
    <dgm:pt modelId="{B693C648-0B4B-43BE-B2F1-4E5BCDD99CB1}" type="pres">
      <dgm:prSet presAssocID="{E13674D0-621E-4D87-A6FE-A4720E0889EB}" presName="accentRepeatNode" presStyleLbl="solidFgAcc1" presStyleIdx="0" presStyleCnt="4"/>
      <dgm:spPr/>
    </dgm:pt>
    <dgm:pt modelId="{63FCA66A-0427-40BC-904D-099D18FC12AF}" type="pres">
      <dgm:prSet presAssocID="{4A65A7A9-8F92-479C-A4E8-626AEC4EAC9E}" presName="text_2" presStyleLbl="node1" presStyleIdx="1" presStyleCnt="4">
        <dgm:presLayoutVars>
          <dgm:bulletEnabled val="1"/>
        </dgm:presLayoutVars>
      </dgm:prSet>
      <dgm:spPr/>
      <dgm:t>
        <a:bodyPr/>
        <a:lstStyle/>
        <a:p>
          <a:endParaRPr lang="en-US"/>
        </a:p>
      </dgm:t>
    </dgm:pt>
    <dgm:pt modelId="{F6A9FC87-0D45-485D-BD74-08BC399B447A}" type="pres">
      <dgm:prSet presAssocID="{4A65A7A9-8F92-479C-A4E8-626AEC4EAC9E}" presName="accent_2" presStyleCnt="0"/>
      <dgm:spPr/>
    </dgm:pt>
    <dgm:pt modelId="{2B35CDF2-38A0-4519-A257-84D2FACC0201}" type="pres">
      <dgm:prSet presAssocID="{4A65A7A9-8F92-479C-A4E8-626AEC4EAC9E}" presName="accentRepeatNode" presStyleLbl="solidFgAcc1" presStyleIdx="1" presStyleCnt="4"/>
      <dgm:spPr/>
    </dgm:pt>
    <dgm:pt modelId="{781055CD-600B-4A2D-A896-D2D7D0D55704}" type="pres">
      <dgm:prSet presAssocID="{1D9FA69E-1A16-4C75-B0C5-267C192B9D19}" presName="text_3" presStyleLbl="node1" presStyleIdx="2" presStyleCnt="4">
        <dgm:presLayoutVars>
          <dgm:bulletEnabled val="1"/>
        </dgm:presLayoutVars>
      </dgm:prSet>
      <dgm:spPr/>
      <dgm:t>
        <a:bodyPr/>
        <a:lstStyle/>
        <a:p>
          <a:endParaRPr lang="en-US"/>
        </a:p>
      </dgm:t>
    </dgm:pt>
    <dgm:pt modelId="{A845E84F-8FF6-42E9-9C24-ECD4F5597973}" type="pres">
      <dgm:prSet presAssocID="{1D9FA69E-1A16-4C75-B0C5-267C192B9D19}" presName="accent_3" presStyleCnt="0"/>
      <dgm:spPr/>
    </dgm:pt>
    <dgm:pt modelId="{E9135E51-05BB-4603-8DD8-F53802C668A1}" type="pres">
      <dgm:prSet presAssocID="{1D9FA69E-1A16-4C75-B0C5-267C192B9D19}" presName="accentRepeatNode" presStyleLbl="solidFgAcc1" presStyleIdx="2" presStyleCnt="4"/>
      <dgm:spPr/>
    </dgm:pt>
    <dgm:pt modelId="{1327EF9F-F214-4918-A726-245151B5B0B4}" type="pres">
      <dgm:prSet presAssocID="{20C14246-8639-4962-9728-9C013FEF7AB6}" presName="text_4" presStyleLbl="node1" presStyleIdx="3" presStyleCnt="4">
        <dgm:presLayoutVars>
          <dgm:bulletEnabled val="1"/>
        </dgm:presLayoutVars>
      </dgm:prSet>
      <dgm:spPr/>
      <dgm:t>
        <a:bodyPr/>
        <a:lstStyle/>
        <a:p>
          <a:endParaRPr lang="en-US"/>
        </a:p>
      </dgm:t>
    </dgm:pt>
    <dgm:pt modelId="{FC50C8C1-3B1C-44FD-94A9-14DCE00206E5}" type="pres">
      <dgm:prSet presAssocID="{20C14246-8639-4962-9728-9C013FEF7AB6}" presName="accent_4" presStyleCnt="0"/>
      <dgm:spPr/>
    </dgm:pt>
    <dgm:pt modelId="{9C81FA30-9896-424E-9733-74F39E97533D}" type="pres">
      <dgm:prSet presAssocID="{20C14246-8639-4962-9728-9C013FEF7AB6}" presName="accentRepeatNode" presStyleLbl="solidFgAcc1" presStyleIdx="3" presStyleCnt="4"/>
      <dgm:spPr/>
    </dgm:pt>
  </dgm:ptLst>
  <dgm:cxnLst>
    <dgm:cxn modelId="{A69701C8-355C-440C-B8D4-9330A4DCDD82}" type="presOf" srcId="{9640356D-FAA9-445A-B988-ED0DA045F2E6}" destId="{C9FDF1AE-128E-4FBF-92E4-84A40094D0B1}" srcOrd="0" destOrd="0" presId="urn:microsoft.com/office/officeart/2008/layout/VerticalCurvedList"/>
    <dgm:cxn modelId="{64D688F4-4A94-4ED2-88B8-844D8FAB132C}" type="presOf" srcId="{1D9FA69E-1A16-4C75-B0C5-267C192B9D19}" destId="{781055CD-600B-4A2D-A896-D2D7D0D55704}" srcOrd="0" destOrd="0" presId="urn:microsoft.com/office/officeart/2008/layout/VerticalCurvedList"/>
    <dgm:cxn modelId="{E189A79D-DDF5-400F-9147-F2B1033611FF}" srcId="{9640356D-FAA9-445A-B988-ED0DA045F2E6}" destId="{E13674D0-621E-4D87-A6FE-A4720E0889EB}" srcOrd="0" destOrd="0" parTransId="{A6195A60-C834-4D33-A165-499A1F69B07F}" sibTransId="{A543C659-4948-4FF6-9EB7-C920DE7122FE}"/>
    <dgm:cxn modelId="{E9B59B29-61FB-414A-A7C9-81C286C6214E}" type="presOf" srcId="{4A65A7A9-8F92-479C-A4E8-626AEC4EAC9E}" destId="{63FCA66A-0427-40BC-904D-099D18FC12AF}" srcOrd="0" destOrd="0" presId="urn:microsoft.com/office/officeart/2008/layout/VerticalCurvedList"/>
    <dgm:cxn modelId="{1344D384-4D19-46FC-AF76-28FC12D5B7B3}" srcId="{9640356D-FAA9-445A-B988-ED0DA045F2E6}" destId="{20C14246-8639-4962-9728-9C013FEF7AB6}" srcOrd="3" destOrd="0" parTransId="{0C6221A7-2B7B-4EC9-9783-124C758022A4}" sibTransId="{3C9859AF-B526-4400-AA3D-7ABA63E2C92C}"/>
    <dgm:cxn modelId="{37FF692F-340F-4AAA-B493-AFC5D96BD305}" type="presOf" srcId="{20C14246-8639-4962-9728-9C013FEF7AB6}" destId="{1327EF9F-F214-4918-A726-245151B5B0B4}" srcOrd="0" destOrd="0" presId="urn:microsoft.com/office/officeart/2008/layout/VerticalCurvedList"/>
    <dgm:cxn modelId="{21757579-B9FC-495B-98AF-7570AC61E279}" srcId="{9640356D-FAA9-445A-B988-ED0DA045F2E6}" destId="{1D9FA69E-1A16-4C75-B0C5-267C192B9D19}" srcOrd="2" destOrd="0" parTransId="{B428423A-AD8F-4043-AB29-D968756A6221}" sibTransId="{620F7D75-6B10-4BBB-8C59-8CE82E4283F7}"/>
    <dgm:cxn modelId="{DC027792-B7DF-4CC9-912A-DA198876CFBB}" type="presOf" srcId="{A543C659-4948-4FF6-9EB7-C920DE7122FE}" destId="{2B7062CB-0736-4A09-9EA4-0D1340606027}" srcOrd="0" destOrd="0" presId="urn:microsoft.com/office/officeart/2008/layout/VerticalCurvedList"/>
    <dgm:cxn modelId="{4F6234F0-C97D-4525-87B0-B4A64EE88232}" srcId="{9640356D-FAA9-445A-B988-ED0DA045F2E6}" destId="{4A65A7A9-8F92-479C-A4E8-626AEC4EAC9E}" srcOrd="1" destOrd="0" parTransId="{455E563B-0718-47FA-8E13-A71F493B06E7}" sibTransId="{C692A8E3-D4E4-4CE2-8677-D1BDB6F0AEEB}"/>
    <dgm:cxn modelId="{59A0EE32-2197-4DB3-BCB6-346CF4C0F49E}" type="presOf" srcId="{E13674D0-621E-4D87-A6FE-A4720E0889EB}" destId="{B7BE8255-C049-4293-A266-3F9D3B597D47}" srcOrd="0" destOrd="0" presId="urn:microsoft.com/office/officeart/2008/layout/VerticalCurvedList"/>
    <dgm:cxn modelId="{686BAF40-4FCE-4E30-A6BF-6F9BFE6D5887}" type="presParOf" srcId="{C9FDF1AE-128E-4FBF-92E4-84A40094D0B1}" destId="{2EEE73D0-D7B9-42BB-AE5A-D9EFB91CB52D}" srcOrd="0" destOrd="0" presId="urn:microsoft.com/office/officeart/2008/layout/VerticalCurvedList"/>
    <dgm:cxn modelId="{4AE6F748-B617-4F88-90D0-33A9C7437CEE}" type="presParOf" srcId="{2EEE73D0-D7B9-42BB-AE5A-D9EFB91CB52D}" destId="{F15F3042-CBB5-45F9-B04C-D7125C9DFAB6}" srcOrd="0" destOrd="0" presId="urn:microsoft.com/office/officeart/2008/layout/VerticalCurvedList"/>
    <dgm:cxn modelId="{70DA16CB-D66E-4256-8890-36E14448C14B}" type="presParOf" srcId="{F15F3042-CBB5-45F9-B04C-D7125C9DFAB6}" destId="{00FC2205-41D1-4586-B315-2A1E9167965C}" srcOrd="0" destOrd="0" presId="urn:microsoft.com/office/officeart/2008/layout/VerticalCurvedList"/>
    <dgm:cxn modelId="{E6028539-EC22-4B66-90EC-2B6B53F4345F}" type="presParOf" srcId="{F15F3042-CBB5-45F9-B04C-D7125C9DFAB6}" destId="{2B7062CB-0736-4A09-9EA4-0D1340606027}" srcOrd="1" destOrd="0" presId="urn:microsoft.com/office/officeart/2008/layout/VerticalCurvedList"/>
    <dgm:cxn modelId="{7E66A802-9D35-4171-BACE-8656AB3AFB07}" type="presParOf" srcId="{F15F3042-CBB5-45F9-B04C-D7125C9DFAB6}" destId="{1D1A5344-9265-4232-ABC5-C47DF7677CF9}" srcOrd="2" destOrd="0" presId="urn:microsoft.com/office/officeart/2008/layout/VerticalCurvedList"/>
    <dgm:cxn modelId="{1D396B57-CD31-4277-A7F3-EE19AD354EF1}" type="presParOf" srcId="{F15F3042-CBB5-45F9-B04C-D7125C9DFAB6}" destId="{87BE0D82-0B84-4ACF-B773-1DF4E5A78380}" srcOrd="3" destOrd="0" presId="urn:microsoft.com/office/officeart/2008/layout/VerticalCurvedList"/>
    <dgm:cxn modelId="{FA222FFF-9664-4923-B2F8-2940E2506A0E}" type="presParOf" srcId="{2EEE73D0-D7B9-42BB-AE5A-D9EFB91CB52D}" destId="{B7BE8255-C049-4293-A266-3F9D3B597D47}" srcOrd="1" destOrd="0" presId="urn:microsoft.com/office/officeart/2008/layout/VerticalCurvedList"/>
    <dgm:cxn modelId="{2EC261E0-1321-4E85-AA94-EFA47A9548F5}" type="presParOf" srcId="{2EEE73D0-D7B9-42BB-AE5A-D9EFB91CB52D}" destId="{FA710BE7-1D0A-4F0F-A90C-64DAC8E0F42C}" srcOrd="2" destOrd="0" presId="urn:microsoft.com/office/officeart/2008/layout/VerticalCurvedList"/>
    <dgm:cxn modelId="{23BE40C5-5998-4721-95EF-255C6EF32BDF}" type="presParOf" srcId="{FA710BE7-1D0A-4F0F-A90C-64DAC8E0F42C}" destId="{B693C648-0B4B-43BE-B2F1-4E5BCDD99CB1}" srcOrd="0" destOrd="0" presId="urn:microsoft.com/office/officeart/2008/layout/VerticalCurvedList"/>
    <dgm:cxn modelId="{1F06771F-AF8D-4F46-ACA9-FC6BF4162094}" type="presParOf" srcId="{2EEE73D0-D7B9-42BB-AE5A-D9EFB91CB52D}" destId="{63FCA66A-0427-40BC-904D-099D18FC12AF}" srcOrd="3" destOrd="0" presId="urn:microsoft.com/office/officeart/2008/layout/VerticalCurvedList"/>
    <dgm:cxn modelId="{26F94C65-53B6-48B2-936B-923339DF6207}" type="presParOf" srcId="{2EEE73D0-D7B9-42BB-AE5A-D9EFB91CB52D}" destId="{F6A9FC87-0D45-485D-BD74-08BC399B447A}" srcOrd="4" destOrd="0" presId="urn:microsoft.com/office/officeart/2008/layout/VerticalCurvedList"/>
    <dgm:cxn modelId="{823125D4-50FA-435B-9C3E-D53027511F16}" type="presParOf" srcId="{F6A9FC87-0D45-485D-BD74-08BC399B447A}" destId="{2B35CDF2-38A0-4519-A257-84D2FACC0201}" srcOrd="0" destOrd="0" presId="urn:microsoft.com/office/officeart/2008/layout/VerticalCurvedList"/>
    <dgm:cxn modelId="{50473933-CAE3-4F59-BDE1-F5B1E4576517}" type="presParOf" srcId="{2EEE73D0-D7B9-42BB-AE5A-D9EFB91CB52D}" destId="{781055CD-600B-4A2D-A896-D2D7D0D55704}" srcOrd="5" destOrd="0" presId="urn:microsoft.com/office/officeart/2008/layout/VerticalCurvedList"/>
    <dgm:cxn modelId="{48D5EB58-04E4-4399-A607-5E89D736E490}" type="presParOf" srcId="{2EEE73D0-D7B9-42BB-AE5A-D9EFB91CB52D}" destId="{A845E84F-8FF6-42E9-9C24-ECD4F5597973}" srcOrd="6" destOrd="0" presId="urn:microsoft.com/office/officeart/2008/layout/VerticalCurvedList"/>
    <dgm:cxn modelId="{FCADC7BF-EB51-463E-B60B-8C5DD4E8F16A}" type="presParOf" srcId="{A845E84F-8FF6-42E9-9C24-ECD4F5597973}" destId="{E9135E51-05BB-4603-8DD8-F53802C668A1}" srcOrd="0" destOrd="0" presId="urn:microsoft.com/office/officeart/2008/layout/VerticalCurvedList"/>
    <dgm:cxn modelId="{D91565AB-812B-4397-8700-F64DEC297CB4}" type="presParOf" srcId="{2EEE73D0-D7B9-42BB-AE5A-D9EFB91CB52D}" destId="{1327EF9F-F214-4918-A726-245151B5B0B4}" srcOrd="7" destOrd="0" presId="urn:microsoft.com/office/officeart/2008/layout/VerticalCurvedList"/>
    <dgm:cxn modelId="{79B8ADF8-A2E6-4DBC-8668-A368677E5C15}" type="presParOf" srcId="{2EEE73D0-D7B9-42BB-AE5A-D9EFB91CB52D}" destId="{FC50C8C1-3B1C-44FD-94A9-14DCE00206E5}" srcOrd="8" destOrd="0" presId="urn:microsoft.com/office/officeart/2008/layout/VerticalCurvedList"/>
    <dgm:cxn modelId="{CEB5EF5D-54AF-4B27-86FF-D18AA3299C66}" type="presParOf" srcId="{FC50C8C1-3B1C-44FD-94A9-14DCE00206E5}" destId="{9C81FA30-9896-424E-9733-74F39E9753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C74217A2-7D3C-4239-B713-C8B269175DD5}">
      <dgm:prSet phldrT="[Text]" custT="1"/>
      <dgm:spPr/>
      <dgm:t>
        <a:bodyPr/>
        <a:lstStyle/>
        <a:p>
          <a:r>
            <a:rPr lang="en-US" sz="2300" dirty="0" smtClean="0">
              <a:latin typeface="Candara" panose="020E0502030303020204" pitchFamily="34" charset="0"/>
            </a:rPr>
            <a:t>Organizational Factors</a:t>
          </a:r>
          <a:endParaRPr lang="en-US" sz="2300" dirty="0">
            <a:latin typeface="Candara" panose="020E0502030303020204" pitchFamily="34" charset="0"/>
          </a:endParaRPr>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custT="1"/>
      <dgm:spPr/>
      <dgm:t>
        <a:bodyPr/>
        <a:lstStyle/>
        <a:p>
          <a:r>
            <a:rPr lang="en-US" sz="2100" dirty="0" smtClean="0">
              <a:latin typeface="Candara" panose="020E0502030303020204" pitchFamily="34" charset="0"/>
            </a:rPr>
            <a:t>Skill/staff </a:t>
          </a:r>
          <a:r>
            <a:rPr lang="en-US" sz="2100" dirty="0" smtClean="0">
              <a:latin typeface="Candara" panose="020E0502030303020204" pitchFamily="34" charset="0"/>
            </a:rPr>
            <a:t>shortage</a:t>
          </a:r>
          <a:endParaRPr lang="en-US" sz="2100" dirty="0">
            <a:latin typeface="Candara" panose="020E0502030303020204" pitchFamily="34" charset="0"/>
          </a:endParaRPr>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custT="1"/>
      <dgm:spPr/>
      <dgm:t>
        <a:bodyPr/>
        <a:lstStyle/>
        <a:p>
          <a:r>
            <a:rPr lang="en-US" sz="2100" dirty="0" smtClean="0">
              <a:latin typeface="Candara" panose="020E0502030303020204" pitchFamily="34" charset="0"/>
            </a:rPr>
            <a:t>Personal/training </a:t>
          </a:r>
          <a:r>
            <a:rPr lang="en-US" sz="2100" dirty="0" smtClean="0">
              <a:latin typeface="Candara" panose="020E0502030303020204" pitchFamily="34" charset="0"/>
            </a:rPr>
            <a:t>issues</a:t>
          </a:r>
          <a:endParaRPr lang="en-US" sz="2100" dirty="0">
            <a:latin typeface="Candara" panose="020E0502030303020204" pitchFamily="34" charset="0"/>
          </a:endParaRPr>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custT="1"/>
      <dgm:spPr/>
      <dgm:t>
        <a:bodyPr/>
        <a:lstStyle/>
        <a:p>
          <a:r>
            <a:rPr lang="en-US" sz="2300" dirty="0" smtClean="0">
              <a:latin typeface="Candara" panose="020E0502030303020204" pitchFamily="34" charset="0"/>
            </a:rPr>
            <a:t>Technical Issues</a:t>
          </a:r>
          <a:endParaRPr lang="en-US" sz="2300" dirty="0">
            <a:latin typeface="Candara" panose="020E0502030303020204" pitchFamily="34" charset="0"/>
          </a:endParaRPr>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custT="1"/>
      <dgm:spPr/>
      <dgm:t>
        <a:bodyPr/>
        <a:lstStyle/>
        <a:p>
          <a:r>
            <a:rPr lang="en-US" sz="2100" dirty="0" smtClean="0">
              <a:latin typeface="Candara" panose="020E0502030303020204" pitchFamily="34" charset="0"/>
            </a:rPr>
            <a:t>Problems in defining the right requirements</a:t>
          </a:r>
          <a:endParaRPr lang="en-US" sz="2100" dirty="0">
            <a:latin typeface="Candara" panose="020E0502030303020204" pitchFamily="34" charset="0"/>
          </a:endParaRPr>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custT="1"/>
      <dgm:spPr/>
      <dgm:t>
        <a:bodyPr/>
        <a:lstStyle/>
        <a:p>
          <a:r>
            <a:rPr lang="en-US" sz="2100" dirty="0" smtClean="0">
              <a:latin typeface="Candara" panose="020E0502030303020204" pitchFamily="34" charset="0"/>
            </a:rPr>
            <a:t>The extent that requirements can be met given existing constraints</a:t>
          </a:r>
          <a:endParaRPr lang="en-US" sz="2100" dirty="0">
            <a:latin typeface="Candara" panose="020E0502030303020204" pitchFamily="34" charset="0"/>
          </a:endParaRPr>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custT="1"/>
      <dgm:spPr/>
      <dgm:t>
        <a:bodyPr/>
        <a:lstStyle/>
        <a:p>
          <a:r>
            <a:rPr lang="en-US" sz="2300" dirty="0" smtClean="0">
              <a:latin typeface="Candara" panose="020E0502030303020204" pitchFamily="34" charset="0"/>
            </a:rPr>
            <a:t>Supplier Issues</a:t>
          </a:r>
          <a:endParaRPr lang="en-US" sz="2300" dirty="0">
            <a:latin typeface="Candara" panose="020E0502030303020204" pitchFamily="34" charset="0"/>
          </a:endParaRPr>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custT="1"/>
      <dgm:spPr/>
      <dgm:t>
        <a:bodyPr/>
        <a:lstStyle/>
        <a:p>
          <a:r>
            <a:rPr lang="en-US" sz="2200" dirty="0" smtClean="0">
              <a:latin typeface="Candara" panose="020E0502030303020204" pitchFamily="34" charset="0"/>
            </a:rPr>
            <a:t>Failure of a third part</a:t>
          </a:r>
          <a:endParaRPr lang="en-US" sz="2200" dirty="0">
            <a:latin typeface="Candara" panose="020E0502030303020204" pitchFamily="34" charset="0"/>
          </a:endParaRPr>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custT="1"/>
      <dgm:spPr/>
      <dgm:t>
        <a:bodyPr/>
        <a:lstStyle/>
        <a:p>
          <a:r>
            <a:rPr lang="en-US" sz="2200" dirty="0" smtClean="0">
              <a:latin typeface="Candara" panose="020E0502030303020204" pitchFamily="34" charset="0"/>
            </a:rPr>
            <a:t>Contractual issues</a:t>
          </a:r>
          <a:endParaRPr lang="en-US" sz="2200" dirty="0">
            <a:latin typeface="Candara" panose="020E0502030303020204" pitchFamily="34" charset="0"/>
          </a:endParaRPr>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custT="1"/>
      <dgm:spPr/>
      <dgm:t>
        <a:bodyPr/>
        <a:lstStyle/>
        <a:p>
          <a:r>
            <a:rPr lang="en-US" sz="2100" dirty="0" smtClean="0">
              <a:latin typeface="Candara" panose="020E0502030303020204" pitchFamily="34" charset="0"/>
            </a:rPr>
            <a:t>Testers communicating </a:t>
          </a:r>
          <a:r>
            <a:rPr lang="en-US" sz="2100" dirty="0" smtClean="0">
              <a:latin typeface="Candara" panose="020E0502030303020204" pitchFamily="34" charset="0"/>
            </a:rPr>
            <a:t>their needs and test results</a:t>
          </a:r>
          <a:endParaRPr lang="en-US" sz="2100" dirty="0">
            <a:latin typeface="Candara" panose="020E0502030303020204" pitchFamily="34" charset="0"/>
          </a:endParaRPr>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custT="1"/>
      <dgm:spPr/>
      <dgm:t>
        <a:bodyPr/>
        <a:lstStyle/>
        <a:p>
          <a:r>
            <a:rPr lang="en-US" sz="2100" dirty="0" smtClean="0">
              <a:latin typeface="Candara" panose="020E0502030303020204" pitchFamily="34" charset="0"/>
            </a:rPr>
            <a:t>Improper attitude toward testing</a:t>
          </a:r>
          <a:endParaRPr lang="en-US" sz="2100" dirty="0">
            <a:latin typeface="Candara" panose="020E0502030303020204" pitchFamily="34" charset="0"/>
          </a:endParaRPr>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custT="1"/>
      <dgm:spPr/>
      <dgm:t>
        <a:bodyPr/>
        <a:lstStyle/>
        <a:p>
          <a:r>
            <a:rPr lang="en-US" sz="2100" dirty="0" smtClean="0">
              <a:latin typeface="Candara" panose="020E0502030303020204" pitchFamily="34" charset="0"/>
            </a:rPr>
            <a:t>The quality of design, code, and tests</a:t>
          </a:r>
          <a:endParaRPr lang="en-US" sz="2100" dirty="0">
            <a:latin typeface="Candara" panose="020E0502030303020204" pitchFamily="34" charset="0"/>
          </a:endParaRPr>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t>
        <a:bodyPr/>
        <a:lstStyle/>
        <a:p>
          <a:endParaRPr lang="en-US"/>
        </a:p>
      </dgm:t>
    </dgm:pt>
    <dgm:pt modelId="{41C55D64-83F5-4795-B11C-59E0BFEADE8D}" type="pres">
      <dgm:prSet presAssocID="{C74217A2-7D3C-4239-B713-C8B269175DD5}" presName="parTx" presStyleLbl="alignNode1" presStyleIdx="0" presStyleCnt="3" custScaleY="100000">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t>
        <a:bodyPr/>
        <a:lstStyle/>
        <a:p>
          <a:endParaRPr lang="en-US"/>
        </a:p>
      </dgm:t>
    </dgm:pt>
    <dgm:pt modelId="{1206C232-9BE4-4BB0-8D49-5B290548B559}" type="pres">
      <dgm:prSet presAssocID="{DDD0B274-FF42-44FA-9763-36432F12F6F9}" presName="composite" presStyleCnt="0"/>
      <dgm:spPr/>
      <dgm:t>
        <a:bodyPr/>
        <a:lstStyle/>
        <a:p>
          <a:endParaRPr lang="en-US"/>
        </a:p>
      </dgm:t>
    </dgm:pt>
    <dgm:pt modelId="{5CEC4D4E-DAA0-48F0-8D85-5F930E285A43}" type="pres">
      <dgm:prSet presAssocID="{DDD0B274-FF42-44FA-9763-36432F12F6F9}" presName="parTx" presStyleLbl="alignNode1" presStyleIdx="1" presStyleCnt="3" custScaleY="100000">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t>
        <a:bodyPr/>
        <a:lstStyle/>
        <a:p>
          <a:endParaRPr lang="en-US"/>
        </a:p>
      </dgm:t>
    </dgm:pt>
    <dgm:pt modelId="{E89FDCB2-4B75-4728-9D6A-BF8314479CAF}" type="pres">
      <dgm:prSet presAssocID="{731F9475-2C67-4995-B3D2-5C16341EFDC4}" presName="composite" presStyleCnt="0"/>
      <dgm:spPr/>
      <dgm:t>
        <a:bodyPr/>
        <a:lstStyle/>
        <a:p>
          <a:endParaRPr lang="en-US"/>
        </a:p>
      </dgm:t>
    </dgm:pt>
    <dgm:pt modelId="{F306744E-D93F-4D98-8D38-717E988F6949}" type="pres">
      <dgm:prSet presAssocID="{731F9475-2C67-4995-B3D2-5C16341EFDC4}" presName="parTx" presStyleLbl="alignNode1" presStyleIdx="2" presStyleCnt="3" custScaleY="100000">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199378E9-E316-425B-A1FE-203278FF0B58}" type="presOf" srcId="{624425B1-53DC-4BA1-B95C-C9BD9A8ABF3A}" destId="{5C254CA2-7E89-4F6D-90FC-2C1E9E11A380}" srcOrd="0" destOrd="3" presId="urn:microsoft.com/office/officeart/2005/8/layout/hList1"/>
    <dgm:cxn modelId="{9B871A3A-8620-4042-85A9-5D80244392A2}" type="presOf" srcId="{87B5D4FD-0B09-4110-BB16-D595328A9370}" destId="{93113A4E-EF60-49BF-865E-F74DD6EAD7A0}" srcOrd="0" destOrd="2"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62CB-0736-4A09-9EA4-0D1340606027}">
      <dsp:nvSpPr>
        <dsp:cNvPr id="0" name=""/>
        <dsp:cNvSpPr/>
      </dsp:nvSpPr>
      <dsp:spPr>
        <a:xfrm>
          <a:off x="-5374032" y="-822942"/>
          <a:ext cx="6399038" cy="6399038"/>
        </a:xfrm>
        <a:prstGeom prst="blockArc">
          <a:avLst>
            <a:gd name="adj1" fmla="val 18900000"/>
            <a:gd name="adj2" fmla="val 2700000"/>
            <a:gd name="adj3" fmla="val 338"/>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E8255-C049-4293-A266-3F9D3B597D47}">
      <dsp:nvSpPr>
        <dsp:cNvPr id="0" name=""/>
        <dsp:cNvSpPr/>
      </dsp:nvSpPr>
      <dsp:spPr>
        <a:xfrm>
          <a:off x="536628" y="365422"/>
          <a:ext cx="8118297" cy="731225"/>
        </a:xfrm>
        <a:prstGeom prst="rect">
          <a:avLst/>
        </a:prstGeom>
        <a:solidFill>
          <a:schemeClr val="accent3">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Test policy of the organization</a:t>
          </a:r>
          <a:endParaRPr lang="en-US" sz="2000" kern="1200" dirty="0">
            <a:latin typeface="Candara" panose="020E0502030303020204" pitchFamily="34" charset="0"/>
          </a:endParaRPr>
        </a:p>
      </dsp:txBody>
      <dsp:txXfrm>
        <a:off x="536628" y="365422"/>
        <a:ext cx="8118297" cy="731225"/>
      </dsp:txXfrm>
    </dsp:sp>
    <dsp:sp modelId="{B693C648-0B4B-43BE-B2F1-4E5BCDD99CB1}">
      <dsp:nvSpPr>
        <dsp:cNvPr id="0" name=""/>
        <dsp:cNvSpPr/>
      </dsp:nvSpPr>
      <dsp:spPr>
        <a:xfrm>
          <a:off x="79613" y="274019"/>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CA66A-0427-40BC-904D-099D18FC12AF}">
      <dsp:nvSpPr>
        <dsp:cNvPr id="0" name=""/>
        <dsp:cNvSpPr/>
      </dsp:nvSpPr>
      <dsp:spPr>
        <a:xfrm>
          <a:off x="955857" y="1462450"/>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Scope of testing</a:t>
          </a:r>
          <a:endParaRPr lang="en-US" sz="2000" kern="1200" dirty="0">
            <a:latin typeface="Candara" panose="020E0502030303020204" pitchFamily="34" charset="0"/>
          </a:endParaRPr>
        </a:p>
      </dsp:txBody>
      <dsp:txXfrm>
        <a:off x="955857" y="1462450"/>
        <a:ext cx="7699068" cy="731225"/>
      </dsp:txXfrm>
    </dsp:sp>
    <dsp:sp modelId="{2B35CDF2-38A0-4519-A257-84D2FACC0201}">
      <dsp:nvSpPr>
        <dsp:cNvPr id="0" name=""/>
        <dsp:cNvSpPr/>
      </dsp:nvSpPr>
      <dsp:spPr>
        <a:xfrm>
          <a:off x="498841" y="1371047"/>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055CD-600B-4A2D-A896-D2D7D0D55704}">
      <dsp:nvSpPr>
        <dsp:cNvPr id="0" name=""/>
        <dsp:cNvSpPr/>
      </dsp:nvSpPr>
      <dsp:spPr>
        <a:xfrm>
          <a:off x="955857" y="2559478"/>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Objectives, risks, constraints</a:t>
          </a:r>
          <a:endParaRPr lang="en-US" sz="2000" kern="1200" dirty="0">
            <a:latin typeface="Candara" panose="020E0502030303020204" pitchFamily="34" charset="0"/>
          </a:endParaRPr>
        </a:p>
      </dsp:txBody>
      <dsp:txXfrm>
        <a:off x="955857" y="2559478"/>
        <a:ext cx="7699068" cy="731225"/>
      </dsp:txXfrm>
    </dsp:sp>
    <dsp:sp modelId="{E9135E51-05BB-4603-8DD8-F53802C668A1}">
      <dsp:nvSpPr>
        <dsp:cNvPr id="0" name=""/>
        <dsp:cNvSpPr/>
      </dsp:nvSpPr>
      <dsp:spPr>
        <a:xfrm>
          <a:off x="498841" y="2468075"/>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27EF9F-F214-4918-A726-245151B5B0B4}">
      <dsp:nvSpPr>
        <dsp:cNvPr id="0" name=""/>
        <dsp:cNvSpPr/>
      </dsp:nvSpPr>
      <dsp:spPr>
        <a:xfrm>
          <a:off x="536628" y="3656506"/>
          <a:ext cx="8118297"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Criticality, testability and the availability of resources</a:t>
          </a:r>
          <a:endParaRPr lang="en-US" sz="2000" kern="1200" dirty="0">
            <a:latin typeface="Candara" panose="020E0502030303020204" pitchFamily="34" charset="0"/>
          </a:endParaRPr>
        </a:p>
      </dsp:txBody>
      <dsp:txXfrm>
        <a:off x="536628" y="3656506"/>
        <a:ext cx="8118297" cy="731225"/>
      </dsp:txXfrm>
    </dsp:sp>
    <dsp:sp modelId="{9C81FA30-9896-424E-9733-74F39E97533D}">
      <dsp:nvSpPr>
        <dsp:cNvPr id="0" name=""/>
        <dsp:cNvSpPr/>
      </dsp:nvSpPr>
      <dsp:spPr>
        <a:xfrm>
          <a:off x="79613" y="3565103"/>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Organizational Factors</a:t>
          </a:r>
          <a:endParaRPr lang="en-US" sz="2300" kern="1200" dirty="0">
            <a:latin typeface="Candara" panose="020E0502030303020204" pitchFamily="34" charset="0"/>
          </a:endParaRPr>
        </a:p>
      </dsp:txBody>
      <dsp:txXfrm>
        <a:off x="3286" y="301689"/>
        <a:ext cx="3203971" cy="1281588"/>
      </dsp:txXfrm>
    </dsp:sp>
    <dsp:sp modelId="{5C254CA2-7E89-4F6D-90FC-2C1E9E11A380}">
      <dsp:nvSpPr>
        <dsp:cNvPr id="0" name=""/>
        <dsp:cNvSpPr/>
      </dsp:nvSpPr>
      <dsp:spPr>
        <a:xfrm>
          <a:off x="3286"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Skill/staff </a:t>
          </a:r>
          <a:r>
            <a:rPr lang="en-US" sz="2100" kern="1200" dirty="0" smtClean="0">
              <a:latin typeface="Candara" panose="020E0502030303020204" pitchFamily="34" charset="0"/>
            </a:rPr>
            <a:t>shortage</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Personal/training </a:t>
          </a:r>
          <a:r>
            <a:rPr lang="en-US" sz="2100" kern="1200" dirty="0" smtClean="0">
              <a:latin typeface="Candara" panose="020E0502030303020204" pitchFamily="34" charset="0"/>
            </a:rPr>
            <a:t>issues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Testers communicating </a:t>
          </a:r>
          <a:r>
            <a:rPr lang="en-US" sz="2100" kern="1200" dirty="0" smtClean="0">
              <a:latin typeface="Candara" panose="020E0502030303020204" pitchFamily="34" charset="0"/>
            </a:rPr>
            <a:t>their needs and test results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Improper attitude toward testing</a:t>
          </a:r>
          <a:endParaRPr lang="en-US" sz="2100" kern="1200" dirty="0">
            <a:latin typeface="Candara" panose="020E0502030303020204" pitchFamily="34" charset="0"/>
          </a:endParaRPr>
        </a:p>
      </dsp:txBody>
      <dsp:txXfrm>
        <a:off x="3286" y="1583277"/>
        <a:ext cx="3203971" cy="2854800"/>
      </dsp:txXfrm>
    </dsp:sp>
    <dsp:sp modelId="{5CEC4D4E-DAA0-48F0-8D85-5F930E285A43}">
      <dsp:nvSpPr>
        <dsp:cNvPr id="0" name=""/>
        <dsp:cNvSpPr/>
      </dsp:nvSpPr>
      <dsp:spPr>
        <a:xfrm>
          <a:off x="3655814"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Technical Issues</a:t>
          </a:r>
          <a:endParaRPr lang="en-US" sz="2300" kern="1200" dirty="0">
            <a:latin typeface="Candara" panose="020E0502030303020204" pitchFamily="34" charset="0"/>
          </a:endParaRPr>
        </a:p>
      </dsp:txBody>
      <dsp:txXfrm>
        <a:off x="3655814" y="301689"/>
        <a:ext cx="3203971" cy="1281588"/>
      </dsp:txXfrm>
    </dsp:sp>
    <dsp:sp modelId="{93113A4E-EF60-49BF-865E-F74DD6EAD7A0}">
      <dsp:nvSpPr>
        <dsp:cNvPr id="0" name=""/>
        <dsp:cNvSpPr/>
      </dsp:nvSpPr>
      <dsp:spPr>
        <a:xfrm>
          <a:off x="3655814"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Problems in defining the right requirements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The extent that requirements can be met given existing constraints</a:t>
          </a:r>
          <a:endParaRPr lang="en-US" sz="2100" kern="1200" dirty="0">
            <a:latin typeface="Candara" panose="020E0502030303020204" pitchFamily="34" charset="0"/>
          </a:endParaRPr>
        </a:p>
        <a:p>
          <a:pPr marL="228600" lvl="1" indent="-228600" algn="l" defTabSz="933450">
            <a:lnSpc>
              <a:spcPct val="90000"/>
            </a:lnSpc>
            <a:spcBef>
              <a:spcPct val="0"/>
            </a:spcBef>
            <a:spcAft>
              <a:spcPct val="15000"/>
            </a:spcAft>
            <a:buChar char="••"/>
          </a:pPr>
          <a:r>
            <a:rPr lang="en-US" sz="2100" kern="1200" dirty="0" smtClean="0">
              <a:latin typeface="Candara" panose="020E0502030303020204" pitchFamily="34" charset="0"/>
            </a:rPr>
            <a:t>The quality of design, code, and tests</a:t>
          </a:r>
          <a:endParaRPr lang="en-US" sz="2100" kern="1200" dirty="0">
            <a:latin typeface="Candara" panose="020E0502030303020204" pitchFamily="34" charset="0"/>
          </a:endParaRPr>
        </a:p>
      </dsp:txBody>
      <dsp:txXfrm>
        <a:off x="3655814" y="1583277"/>
        <a:ext cx="3203971" cy="2854800"/>
      </dsp:txXfrm>
    </dsp:sp>
    <dsp:sp modelId="{F306744E-D93F-4D98-8D38-717E988F6949}">
      <dsp:nvSpPr>
        <dsp:cNvPr id="0" name=""/>
        <dsp:cNvSpPr/>
      </dsp:nvSpPr>
      <dsp:spPr>
        <a:xfrm>
          <a:off x="7308342" y="301689"/>
          <a:ext cx="3203971" cy="12815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Supplier Issues</a:t>
          </a:r>
          <a:endParaRPr lang="en-US" sz="2300" kern="1200" dirty="0">
            <a:latin typeface="Candara" panose="020E0502030303020204" pitchFamily="34" charset="0"/>
          </a:endParaRPr>
        </a:p>
      </dsp:txBody>
      <dsp:txXfrm>
        <a:off x="7308342" y="301689"/>
        <a:ext cx="3203971" cy="1281588"/>
      </dsp:txXfrm>
    </dsp:sp>
    <dsp:sp modelId="{3C261575-159D-4F5B-885D-C4CE9AAA9171}">
      <dsp:nvSpPr>
        <dsp:cNvPr id="0" name=""/>
        <dsp:cNvSpPr/>
      </dsp:nvSpPr>
      <dsp:spPr>
        <a:xfrm>
          <a:off x="7308342" y="1583277"/>
          <a:ext cx="3203971" cy="28548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latin typeface="Candara" panose="020E0502030303020204" pitchFamily="34" charset="0"/>
            </a:rPr>
            <a:t>Failure of a third part</a:t>
          </a:r>
          <a:endParaRPr lang="en-US" sz="2200" kern="1200" dirty="0">
            <a:latin typeface="Candara" panose="020E0502030303020204" pitchFamily="34" charset="0"/>
          </a:endParaRPr>
        </a:p>
        <a:p>
          <a:pPr marL="228600" lvl="1" indent="-228600" algn="l" defTabSz="977900">
            <a:lnSpc>
              <a:spcPct val="90000"/>
            </a:lnSpc>
            <a:spcBef>
              <a:spcPct val="0"/>
            </a:spcBef>
            <a:spcAft>
              <a:spcPct val="15000"/>
            </a:spcAft>
            <a:buChar char="••"/>
          </a:pPr>
          <a:r>
            <a:rPr lang="en-US" sz="2200" kern="1200" dirty="0" smtClean="0">
              <a:latin typeface="Candara" panose="020E0502030303020204" pitchFamily="34" charset="0"/>
            </a:rPr>
            <a:t>Contractual issues</a:t>
          </a:r>
          <a:endParaRPr lang="en-US" sz="2200" kern="1200" dirty="0">
            <a:latin typeface="Candara" panose="020E0502030303020204" pitchFamily="34" charset="0"/>
          </a:endParaRPr>
        </a:p>
      </dsp:txBody>
      <dsp:txXfrm>
        <a:off x="7308342" y="1583277"/>
        <a:ext cx="3203971" cy="28548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B901C-D91D-4E48-8F65-2B612B86E863}"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E314C-E4A1-4DFB-A1C3-DA91CCA0EC66}"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D94F2-1C16-452C-9EFA-DBDB3EE84D36}"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B9CCD-D3DD-4671-8A67-2B97EE80DE63}" type="datetime1">
              <a:rPr lang="en-US" smtClean="0"/>
              <a:t>2/20/2022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A1473-7FD4-4E97-8E2F-0C9660C7151E}" type="datetime1">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7C4DB-6487-4166-92C3-81FBA75CFF25}"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A7FAF-7A73-49AE-9086-58AC5955E409}" type="datetime1">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9B79EF-B44E-4FD9-BFF3-75C4A138F199}" type="datetime1">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2ED4-1F02-4677-8F73-FCBF72765583}" type="datetime1">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A94E1E-4C67-4465-A3EC-FE9E1DCEA69D}"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DB9D3-2F10-4022-ACFB-47E8A5182B6D}" type="datetime1">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B761F-58B3-40DB-B4FE-66B102AA63A8}" type="datetime1">
              <a:rPr lang="en-US" smtClean="0"/>
              <a:t>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a:xfrm>
            <a:off x="347527" y="1207300"/>
            <a:ext cx="10754669" cy="4746091"/>
          </a:xfrm>
        </p:spPr>
        <p:txBody>
          <a:bodyPr>
            <a:normAutofit/>
          </a:bodyPr>
          <a:lstStyle/>
          <a:p>
            <a:pPr marL="0" indent="0" algn="ctr">
              <a:buNone/>
            </a:pPr>
            <a:endParaRPr lang="en-US" sz="3600" dirty="0" smtClean="0"/>
          </a:p>
          <a:p>
            <a:pPr marL="0" indent="0" algn="ctr">
              <a:buNone/>
            </a:pPr>
            <a:r>
              <a:rPr lang="en-US" sz="4800" dirty="0" smtClean="0"/>
              <a:t>Who will do</a:t>
            </a:r>
          </a:p>
          <a:p>
            <a:pPr marL="0" indent="0" algn="ctr">
              <a:buNone/>
            </a:pPr>
            <a:r>
              <a:rPr lang="en-US" sz="4800" dirty="0" smtClean="0"/>
              <a:t>what,</a:t>
            </a:r>
          </a:p>
          <a:p>
            <a:pPr marL="0" indent="0" algn="ctr">
              <a:buNone/>
            </a:pPr>
            <a:r>
              <a:rPr lang="en-US" sz="4800" dirty="0" smtClean="0"/>
              <a:t>when</a:t>
            </a:r>
          </a:p>
          <a:p>
            <a:pPr marL="0" indent="0" algn="ctr">
              <a:buNone/>
            </a:pPr>
            <a:r>
              <a:rPr lang="en-US" sz="4800" dirty="0" smtClean="0"/>
              <a:t>and how</a:t>
            </a:r>
            <a:endParaRPr lang="en-US" sz="3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65829" y="2001332"/>
            <a:ext cx="11093568" cy="4554746"/>
          </a:xfrm>
        </p:spPr>
        <p:txBody>
          <a:bodyPr>
            <a:no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800" i="1" dirty="0" smtClean="0"/>
              <a:t>          Outlines </a:t>
            </a:r>
            <a:r>
              <a:rPr lang="en-US" sz="1800" i="1" dirty="0"/>
              <a:t>of test planning documents are covered by the ‘Standard for Software Test Documentation’ (IEEE 829).</a:t>
            </a:r>
            <a:endParaRPr lang="en-US" sz="1400"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15</a:t>
            </a:fld>
            <a:endParaRPr lang="en-US" dirty="0"/>
          </a:p>
        </p:txBody>
      </p:sp>
      <p:graphicFrame>
        <p:nvGraphicFramePr>
          <p:cNvPr id="4" name="Diagram 3"/>
          <p:cNvGraphicFramePr/>
          <p:nvPr>
            <p:extLst>
              <p:ext uri="{D42A27DB-BD31-4B8C-83A1-F6EECF244321}">
                <p14:modId xmlns:p14="http://schemas.microsoft.com/office/powerpoint/2010/main" val="4009274532"/>
              </p:ext>
            </p:extLst>
          </p:nvPr>
        </p:nvGraphicFramePr>
        <p:xfrm>
          <a:off x="1863614" y="1345722"/>
          <a:ext cx="8720997" cy="475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7728848"/>
              </p:ext>
            </p:extLst>
          </p:nvPr>
        </p:nvGraphicFramePr>
        <p:xfrm>
          <a:off x="838200" y="1238181"/>
          <a:ext cx="10638800" cy="5265420"/>
        </p:xfrm>
        <a:graphic>
          <a:graphicData uri="http://schemas.openxmlformats.org/drawingml/2006/table">
            <a:tbl>
              <a:tblPr firstRow="1" bandRow="1">
                <a:tableStyleId>{616DA210-FB5B-4158-B5E0-FEB733F419BA}</a:tableStyleId>
              </a:tblPr>
              <a:tblGrid>
                <a:gridCol w="2171689">
                  <a:extLst>
                    <a:ext uri="{9D8B030D-6E8A-4147-A177-3AD203B41FA5}">
                      <a16:colId xmlns:a16="http://schemas.microsoft.com/office/drawing/2014/main" val="4223945834"/>
                    </a:ext>
                  </a:extLst>
                </a:gridCol>
                <a:gridCol w="8467111">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Scope and risk</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pPr marL="0" algn="l" defTabSz="914400" rtl="0" eaLnBrk="1" latinLnBrk="0" hangingPunct="1"/>
                      <a:r>
                        <a:rPr lang="en-US" sz="1450" b="0" kern="1200" dirty="0" smtClean="0">
                          <a:latin typeface="Candara" panose="020E0502030303020204" pitchFamily="34" charset="0"/>
                        </a:rPr>
                        <a:t>Determining the scope and risks of testing</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Objectives</a:t>
                      </a:r>
                      <a:endParaRPr lang="en-US" sz="1500" b="0" dirty="0">
                        <a:solidFill>
                          <a:schemeClr val="tx1"/>
                        </a:solidFill>
                        <a:latin typeface="Candara" panose="020E0502030303020204" pitchFamily="34" charset="0"/>
                      </a:endParaRPr>
                    </a:p>
                  </a:txBody>
                  <a:tcPr/>
                </a:tc>
                <a:tc>
                  <a:txBody>
                    <a:bodyPr/>
                    <a:lstStyle/>
                    <a:p>
                      <a:pPr marL="0" algn="l" defTabSz="914400" rtl="0" eaLnBrk="1" latinLnBrk="0" hangingPunct="1"/>
                      <a:r>
                        <a:rPr lang="en-US" sz="1450" kern="1200" dirty="0" smtClean="0">
                          <a:latin typeface="Candara" panose="020E0502030303020204" pitchFamily="34" charset="0"/>
                        </a:rPr>
                        <a:t>Identifying the objectives of testing</a:t>
                      </a:r>
                      <a:endParaRPr lang="en-US" sz="1450" b="0" kern="120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Overall approach</a:t>
                      </a:r>
                      <a:endParaRPr lang="en-US" sz="1500" b="0" dirty="0">
                        <a:solidFill>
                          <a:schemeClr val="tx1"/>
                        </a:solidFill>
                        <a:latin typeface="Candara" panose="020E0502030303020204" pitchFamily="34" charset="0"/>
                      </a:endParaRPr>
                    </a:p>
                  </a:txBody>
                  <a:tcPr/>
                </a:tc>
                <a:tc>
                  <a:txBody>
                    <a:bodyPr/>
                    <a:lstStyle/>
                    <a:p>
                      <a:r>
                        <a:rPr lang="en-US" sz="1450" dirty="0" smtClean="0">
                          <a:latin typeface="Candara" panose="020E0502030303020204" pitchFamily="34" charset="0"/>
                        </a:rPr>
                        <a:t>Defining the overall approach of testing, including:</a:t>
                      </a:r>
                    </a:p>
                    <a:p>
                      <a:pPr marL="285750" indent="-285750">
                        <a:buFont typeface="Arial" panose="020B0604020202020204" pitchFamily="34" charset="0"/>
                        <a:buChar char="•"/>
                      </a:pPr>
                      <a:r>
                        <a:rPr lang="en-US" sz="1400" dirty="0" smtClean="0">
                          <a:latin typeface="Candara" panose="020E0502030303020204" pitchFamily="34" charset="0"/>
                        </a:rPr>
                        <a:t>the definition of the test levels</a:t>
                      </a:r>
                    </a:p>
                    <a:p>
                      <a:pPr marL="285750" indent="-285750">
                        <a:buFont typeface="Arial" panose="020B0604020202020204" pitchFamily="34" charset="0"/>
                        <a:buChar char="•"/>
                      </a:pPr>
                      <a:r>
                        <a:rPr lang="en-US" sz="1400" dirty="0" smtClean="0">
                          <a:latin typeface="Candara" panose="020E0502030303020204" pitchFamily="34" charset="0"/>
                        </a:rPr>
                        <a:t>entry and exit criteria</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activities</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Maintenance</a:t>
                      </a:r>
                      <a:endParaRPr lang="en-US" sz="14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Strategy</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Making decisions about:</a:t>
                      </a:r>
                    </a:p>
                    <a:p>
                      <a:pPr marL="285750" indent="-285750">
                        <a:buFont typeface="Arial" panose="020B0604020202020204" pitchFamily="34" charset="0"/>
                        <a:buChar char="•"/>
                      </a:pPr>
                      <a:r>
                        <a:rPr lang="en-US" sz="1400" dirty="0" smtClean="0">
                          <a:latin typeface="Candara" panose="020E0502030303020204" pitchFamily="34" charset="0"/>
                        </a:rPr>
                        <a:t>what to test</a:t>
                      </a:r>
                    </a:p>
                    <a:p>
                      <a:pPr marL="285750" indent="-285750">
                        <a:buFont typeface="Arial" panose="020B0604020202020204" pitchFamily="34" charset="0"/>
                        <a:buChar char="•"/>
                      </a:pPr>
                      <a:r>
                        <a:rPr lang="en-US" sz="1400" dirty="0" smtClean="0">
                          <a:latin typeface="Candara" panose="020E0502030303020204" pitchFamily="34" charset="0"/>
                        </a:rPr>
                        <a:t>what roles will perform the test activities</a:t>
                      </a:r>
                    </a:p>
                    <a:p>
                      <a:pPr marL="285750" indent="-285750">
                        <a:buFont typeface="Arial" panose="020B0604020202020204" pitchFamily="34" charset="0"/>
                        <a:buChar char="•"/>
                      </a:pPr>
                      <a:r>
                        <a:rPr lang="en-US" sz="1400" dirty="0" smtClean="0">
                          <a:latin typeface="Candara" panose="020E0502030303020204" pitchFamily="34" charset="0"/>
                        </a:rPr>
                        <a:t>how the test activities should be done</a:t>
                      </a:r>
                    </a:p>
                    <a:p>
                      <a:pPr marL="285750" indent="-285750">
                        <a:buFont typeface="Arial" panose="020B0604020202020204" pitchFamily="34" charset="0"/>
                        <a:buChar char="•"/>
                      </a:pPr>
                      <a:r>
                        <a:rPr lang="en-US" sz="1400" dirty="0" smtClean="0">
                          <a:latin typeface="Candara" panose="020E0502030303020204" pitchFamily="34" charset="0"/>
                        </a:rPr>
                        <a:t>and how the test results will be evaluated</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Schedule</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analysis and design activities</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implementation, execution and evaluation</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Resources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Assigning resources for the different activities defined.</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Metrics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resolution and risk issues.</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Entry/Exit </a:t>
            </a:r>
            <a:r>
              <a:rPr lang="en-US" dirty="0"/>
              <a:t>criteria</a:t>
            </a:r>
          </a:p>
        </p:txBody>
      </p:sp>
      <p:sp>
        <p:nvSpPr>
          <p:cNvPr id="3" name="Content Placeholder 2"/>
          <p:cNvSpPr>
            <a:spLocks noGrp="1"/>
          </p:cNvSpPr>
          <p:nvPr>
            <p:ph idx="1"/>
          </p:nvPr>
        </p:nvSpPr>
        <p:spPr>
          <a:xfrm>
            <a:off x="347527" y="1406880"/>
            <a:ext cx="5854866" cy="4746091"/>
          </a:xfrm>
        </p:spPr>
        <p:txBody>
          <a:bodyPr>
            <a:normAutofit/>
          </a:bodyPr>
          <a:lstStyle/>
          <a:p>
            <a:r>
              <a:rPr lang="en-US" sz="2000" dirty="0"/>
              <a:t>Entry </a:t>
            </a:r>
            <a:r>
              <a:rPr lang="en-US" sz="2000" dirty="0" smtClean="0"/>
              <a:t>criteria defines </a:t>
            </a:r>
            <a:r>
              <a:rPr lang="en-US" sz="2000" dirty="0"/>
              <a:t>when to start testing</a:t>
            </a:r>
          </a:p>
        </p:txBody>
      </p:sp>
      <p:pic>
        <p:nvPicPr>
          <p:cNvPr id="4" name="Picture 3"/>
          <p:cNvPicPr>
            <a:picLocks noChangeAspect="1"/>
          </p:cNvPicPr>
          <p:nvPr/>
        </p:nvPicPr>
        <p:blipFill>
          <a:blip r:embed="rId2"/>
          <a:stretch>
            <a:fillRect/>
          </a:stretch>
        </p:blipFill>
        <p:spPr>
          <a:xfrm>
            <a:off x="660645" y="2473251"/>
            <a:ext cx="4665543" cy="29613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a:t>
            </a:fld>
            <a:endParaRPr lang="en-US" dirty="0"/>
          </a:p>
        </p:txBody>
      </p:sp>
      <p:sp>
        <p:nvSpPr>
          <p:cNvPr id="6" name="Content Placeholder 2"/>
          <p:cNvSpPr txBox="1">
            <a:spLocks/>
          </p:cNvSpPr>
          <p:nvPr/>
        </p:nvSpPr>
        <p:spPr>
          <a:xfrm>
            <a:off x="6116128" y="1406880"/>
            <a:ext cx="5882165" cy="4746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Exit criteria is to define when to stop testing , such as at the end of a test level, end of project or when a set of tests has a specific goal.</a:t>
            </a:r>
            <a:endParaRPr lang="en-US" sz="2000" dirty="0"/>
          </a:p>
        </p:txBody>
      </p:sp>
      <p:pic>
        <p:nvPicPr>
          <p:cNvPr id="7" name="Picture 6"/>
          <p:cNvPicPr>
            <a:picLocks noChangeAspect="1"/>
          </p:cNvPicPr>
          <p:nvPr/>
        </p:nvPicPr>
        <p:blipFill>
          <a:blip r:embed="rId3"/>
          <a:stretch>
            <a:fillRect/>
          </a:stretch>
        </p:blipFill>
        <p:spPr>
          <a:xfrm>
            <a:off x="6728604" y="2473251"/>
            <a:ext cx="5052173" cy="3045835"/>
          </a:xfrm>
          <a:prstGeom prst="rect">
            <a:avLst/>
          </a:prstGeom>
        </p:spPr>
      </p:pic>
    </p:spTree>
    <p:extLst>
      <p:ext uri="{BB962C8B-B14F-4D97-AF65-F5344CB8AC3E}">
        <p14:creationId xmlns:p14="http://schemas.microsoft.com/office/powerpoint/2010/main" val="157964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andara" panose="020E0502030303020204" pitchFamily="34" charset="0"/>
              </a:rPr>
              <a:t>The </a:t>
            </a:r>
            <a:r>
              <a:rPr lang="en-US" sz="2800" dirty="0" smtClean="0">
                <a:latin typeface="Candara" panose="020E0502030303020204" pitchFamily="34" charset="0"/>
              </a:rPr>
              <a:t>metrics-based approach</a:t>
            </a:r>
            <a:endParaRPr lang="en-US" sz="2800" dirty="0">
              <a:latin typeface="Candara" panose="020E0502030303020204" pitchFamily="34" charset="0"/>
            </a:endParaRPr>
          </a:p>
        </p:txBody>
      </p:sp>
      <p:sp>
        <p:nvSpPr>
          <p:cNvPr id="5" name="Rounded Rectangle 4"/>
          <p:cNvSpPr/>
          <p:nvPr/>
        </p:nvSpPr>
        <p:spPr>
          <a:xfrm>
            <a:off x="6358128"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Candara" panose="020E0502030303020204" pitchFamily="34" charset="0"/>
              </a:rPr>
              <a:t>The expert-based  approach</a:t>
            </a:r>
            <a:endParaRPr lang="en-US" sz="2800" dirty="0">
              <a:latin typeface="Candara" panose="020E0502030303020204" pitchFamily="34" charset="0"/>
            </a:endParaRPr>
          </a:p>
        </p:txBody>
      </p:sp>
      <p:sp>
        <p:nvSpPr>
          <p:cNvPr id="6" name="Rounded Rectangle 5"/>
          <p:cNvSpPr/>
          <p:nvPr/>
        </p:nvSpPr>
        <p:spPr>
          <a:xfrm>
            <a:off x="1362456"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testing effort based</a:t>
            </a:r>
          </a:p>
          <a:p>
            <a:pPr algn="ctr"/>
            <a:r>
              <a:rPr lang="en-US" sz="2000" dirty="0">
                <a:latin typeface="Candara" panose="020E0502030303020204" pitchFamily="34" charset="0"/>
              </a:rPr>
              <a:t>on metrics of former or similar</a:t>
            </a:r>
          </a:p>
          <a:p>
            <a:pPr algn="ctr"/>
            <a:r>
              <a:rPr lang="en-US" sz="2000" dirty="0">
                <a:latin typeface="Candara" panose="020E0502030303020204" pitchFamily="34" charset="0"/>
              </a:rPr>
              <a:t>projects or based on typical values</a:t>
            </a:r>
          </a:p>
        </p:txBody>
      </p:sp>
      <p:sp>
        <p:nvSpPr>
          <p:cNvPr id="7" name="Rounded Rectangle 6"/>
          <p:cNvSpPr/>
          <p:nvPr/>
        </p:nvSpPr>
        <p:spPr>
          <a:xfrm>
            <a:off x="6358128"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tasks </a:t>
            </a:r>
            <a:r>
              <a:rPr lang="en-US" sz="2000" dirty="0" smtClean="0">
                <a:latin typeface="Candara" panose="020E0502030303020204" pitchFamily="34" charset="0"/>
              </a:rPr>
              <a:t>by the </a:t>
            </a:r>
            <a:r>
              <a:rPr lang="en-US" sz="2000" dirty="0">
                <a:latin typeface="Candara" panose="020E0502030303020204" pitchFamily="34" charset="0"/>
              </a:rPr>
              <a:t>owner of</a:t>
            </a:r>
          </a:p>
          <a:p>
            <a:pPr algn="ctr"/>
            <a:r>
              <a:rPr lang="en-US" sz="2000" dirty="0">
                <a:latin typeface="Candara" panose="020E0502030303020204" pitchFamily="34" charset="0"/>
              </a:rPr>
              <a:t>these tasks or by experts</a:t>
            </a:r>
          </a:p>
        </p:txBody>
      </p:sp>
      <p:sp>
        <p:nvSpPr>
          <p:cNvPr id="8" name="Down Arrow 7"/>
          <p:cNvSpPr/>
          <p:nvPr/>
        </p:nvSpPr>
        <p:spPr>
          <a:xfrm>
            <a:off x="3108960"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ext uri="{D42A27DB-BD31-4B8C-83A1-F6EECF244321}">
                <p14:modId xmlns:p14="http://schemas.microsoft.com/office/powerpoint/2010/main" val="2505335510"/>
              </p:ext>
            </p:extLst>
          </p:nvPr>
        </p:nvGraphicFramePr>
        <p:xfrm>
          <a:off x="578233" y="2494292"/>
          <a:ext cx="10903789" cy="3017520"/>
        </p:xfrm>
        <a:graphic>
          <a:graphicData uri="http://schemas.openxmlformats.org/drawingml/2006/table">
            <a:tbl>
              <a:tblPr firstRow="1" bandRow="1">
                <a:tableStyleId>{616DA210-FB5B-4158-B5E0-FEB733F419BA}</a:tableStyleId>
              </a:tblPr>
              <a:tblGrid>
                <a:gridCol w="2593191">
                  <a:extLst>
                    <a:ext uri="{9D8B030D-6E8A-4147-A177-3AD203B41FA5}">
                      <a16:colId xmlns:a16="http://schemas.microsoft.com/office/drawing/2014/main" val="1062333029"/>
                    </a:ext>
                  </a:extLst>
                </a:gridCol>
                <a:gridCol w="8310598">
                  <a:extLst>
                    <a:ext uri="{9D8B030D-6E8A-4147-A177-3AD203B41FA5}">
                      <a16:colId xmlns:a16="http://schemas.microsoft.com/office/drawing/2014/main" val="152196366"/>
                    </a:ext>
                  </a:extLst>
                </a:gridCol>
              </a:tblGrid>
              <a:tr h="370840">
                <a:tc>
                  <a:txBody>
                    <a:bodyPr/>
                    <a:lstStyle/>
                    <a:p>
                      <a:r>
                        <a:rPr lang="en-US" b="1" dirty="0" smtClean="0">
                          <a:latin typeface="Candara" panose="020E0502030303020204" pitchFamily="34" charset="0"/>
                        </a:rPr>
                        <a:t>Product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quality of the specification (the test basis)</a:t>
                      </a:r>
                    </a:p>
                    <a:p>
                      <a:pPr marL="285750" indent="-285750">
                        <a:buFont typeface="Arial" panose="020B0604020202020204" pitchFamily="34" charset="0"/>
                        <a:buChar char="•"/>
                      </a:pPr>
                      <a:r>
                        <a:rPr lang="en-US" b="0" dirty="0" smtClean="0">
                          <a:latin typeface="Candara" panose="020E0502030303020204" pitchFamily="34" charset="0"/>
                        </a:rPr>
                        <a:t>the size of the product</a:t>
                      </a:r>
                    </a:p>
                    <a:p>
                      <a:pPr marL="285750" indent="-285750">
                        <a:buFont typeface="Arial" panose="020B0604020202020204" pitchFamily="34" charset="0"/>
                        <a:buChar char="•"/>
                      </a:pPr>
                      <a:r>
                        <a:rPr lang="en-US" b="0" dirty="0" smtClean="0">
                          <a:latin typeface="Candara" panose="020E0502030303020204" pitchFamily="34" charset="0"/>
                        </a:rPr>
                        <a:t>the complexity of the problem domain</a:t>
                      </a:r>
                    </a:p>
                    <a:p>
                      <a:pPr marL="285750" indent="-285750">
                        <a:buFont typeface="Arial" panose="020B0604020202020204" pitchFamily="34" charset="0"/>
                        <a:buChar char="•"/>
                      </a:pPr>
                      <a:r>
                        <a:rPr lang="en-US" b="0" dirty="0" smtClean="0">
                          <a:latin typeface="Candara" panose="020E0502030303020204" pitchFamily="34" charset="0"/>
                        </a:rPr>
                        <a:t>the importance of non functional quality e.g. usability, performance, security etc.</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370840">
                <a:tc>
                  <a:txBody>
                    <a:bodyPr/>
                    <a:lstStyle/>
                    <a:p>
                      <a:r>
                        <a:rPr lang="en-US" b="1" dirty="0" smtClean="0">
                          <a:latin typeface="Candara" panose="020E0502030303020204" pitchFamily="34" charset="0"/>
                        </a:rPr>
                        <a:t>Process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development model</a:t>
                      </a:r>
                    </a:p>
                    <a:p>
                      <a:pPr marL="285750" indent="-285750">
                        <a:buFont typeface="Arial" panose="020B0604020202020204" pitchFamily="34" charset="0"/>
                        <a:buChar char="•"/>
                      </a:pPr>
                      <a:r>
                        <a:rPr lang="en-US" dirty="0" smtClean="0">
                          <a:latin typeface="Candara" panose="020E0502030303020204" pitchFamily="34" charset="0"/>
                        </a:rPr>
                        <a:t>availability of test tools </a:t>
                      </a:r>
                      <a:r>
                        <a:rPr lang="en-US" dirty="0" smtClean="0">
                          <a:latin typeface="Candara" panose="020E0502030303020204" pitchFamily="34" charset="0"/>
                        </a:rPr>
                        <a:t>(e.g</a:t>
                      </a:r>
                      <a:r>
                        <a:rPr lang="en-US" dirty="0" smtClean="0">
                          <a:latin typeface="Candara" panose="020E0502030303020204" pitchFamily="34" charset="0"/>
                        </a:rPr>
                        <a:t>. test executing tools)</a:t>
                      </a:r>
                    </a:p>
                    <a:p>
                      <a:pPr marL="285750" indent="-285750">
                        <a:buFont typeface="Arial" panose="020B0604020202020204" pitchFamily="34" charset="0"/>
                        <a:buChar char="•"/>
                      </a:pPr>
                      <a:r>
                        <a:rPr lang="en-US" dirty="0" smtClean="0">
                          <a:latin typeface="Candara" panose="020E0502030303020204" pitchFamily="34" charset="0"/>
                        </a:rPr>
                        <a:t>skills of the people involved</a:t>
                      </a:r>
                    </a:p>
                    <a:p>
                      <a:pPr marL="285750" indent="-285750">
                        <a:buFont typeface="Arial" panose="020B0604020202020204" pitchFamily="34" charset="0"/>
                        <a:buChar char="•"/>
                      </a:pPr>
                      <a:r>
                        <a:rPr lang="en-US" dirty="0" smtClean="0">
                          <a:latin typeface="Candara" panose="020E0502030303020204" pitchFamily="34" charset="0"/>
                        </a:rPr>
                        <a:t>time pressure</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370840">
                <a:tc>
                  <a:txBody>
                    <a:bodyPr/>
                    <a:lstStyle/>
                    <a:p>
                      <a:r>
                        <a:rPr lang="en-US" b="1" dirty="0" smtClean="0">
                          <a:latin typeface="Candara" panose="020E0502030303020204" pitchFamily="34" charset="0"/>
                        </a:rPr>
                        <a:t>The outcome of testing</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number of defects</a:t>
                      </a:r>
                    </a:p>
                    <a:p>
                      <a:pPr marL="285750" indent="-285750">
                        <a:buFont typeface="Arial" panose="020B0604020202020204" pitchFamily="34" charset="0"/>
                        <a:buChar char="•"/>
                      </a:pPr>
                      <a:r>
                        <a:rPr lang="en-US" dirty="0" smtClean="0">
                          <a:latin typeface="Candara" panose="020E0502030303020204" pitchFamily="34" charset="0"/>
                        </a:rPr>
                        <a:t>the amount of rework required</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Preventative </a:t>
            </a:r>
            <a:r>
              <a:rPr lang="en-US" sz="2000" dirty="0" smtClean="0">
                <a:latin typeface="Candara" panose="020E0502030303020204" pitchFamily="34" charset="0"/>
              </a:rPr>
              <a:t>approaches: Tests </a:t>
            </a:r>
            <a:r>
              <a:rPr lang="en-US" sz="2000" dirty="0">
                <a:latin typeface="Candara" panose="020E0502030303020204" pitchFamily="34" charset="0"/>
              </a:rPr>
              <a:t>are </a:t>
            </a:r>
            <a:r>
              <a:rPr lang="en-US" sz="2000" dirty="0" smtClean="0">
                <a:latin typeface="Candara" panose="020E0502030303020204" pitchFamily="34" charset="0"/>
              </a:rPr>
              <a:t>designed as </a:t>
            </a:r>
            <a:r>
              <a:rPr lang="en-US" sz="2000" dirty="0">
                <a:latin typeface="Candara" panose="020E0502030303020204" pitchFamily="34" charset="0"/>
              </a:rPr>
              <a:t>early </a:t>
            </a:r>
            <a:r>
              <a:rPr lang="en-US" sz="2000" dirty="0" smtClean="0">
                <a:latin typeface="Candara" panose="020E0502030303020204" pitchFamily="34" charset="0"/>
              </a:rPr>
              <a:t>as possible</a:t>
            </a:r>
            <a:endParaRPr lang="en-US" sz="2000" dirty="0">
              <a:latin typeface="Candara" panose="020E0502030303020204" pitchFamily="34" charset="0"/>
            </a:endParaRPr>
          </a:p>
        </p:txBody>
      </p:sp>
      <p:sp>
        <p:nvSpPr>
          <p:cNvPr id="5" name="Rounded Rectangle 4"/>
          <p:cNvSpPr/>
          <p:nvPr/>
        </p:nvSpPr>
        <p:spPr>
          <a:xfrm>
            <a:off x="6339840"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Reactive </a:t>
            </a:r>
            <a:r>
              <a:rPr lang="en-US" sz="2000" dirty="0" smtClean="0">
                <a:latin typeface="Candara" panose="020E0502030303020204" pitchFamily="34" charset="0"/>
              </a:rPr>
              <a:t>approaches: Test </a:t>
            </a:r>
            <a:r>
              <a:rPr lang="en-US" sz="2000" dirty="0">
                <a:latin typeface="Candara" panose="020E0502030303020204" pitchFamily="34" charset="0"/>
              </a:rPr>
              <a:t>design </a:t>
            </a:r>
            <a:r>
              <a:rPr lang="en-US" sz="2000" dirty="0" smtClean="0">
                <a:latin typeface="Candara" panose="020E0502030303020204" pitchFamily="34" charset="0"/>
              </a:rPr>
              <a:t>comes after the software </a:t>
            </a:r>
            <a:r>
              <a:rPr lang="en-US" sz="2000" dirty="0">
                <a:latin typeface="Candara" panose="020E0502030303020204" pitchFamily="34" charset="0"/>
              </a:rPr>
              <a:t>or system has </a:t>
            </a:r>
            <a:r>
              <a:rPr lang="en-US" sz="2000" dirty="0" smtClean="0">
                <a:latin typeface="Candara" panose="020E0502030303020204" pitchFamily="34" charset="0"/>
              </a:rPr>
              <a:t>been produced</a:t>
            </a:r>
            <a:endParaRPr lang="en-US" sz="2000" dirty="0">
              <a:latin typeface="Candara" panose="020E0502030303020204" pitchFamily="34" charset="0"/>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ext uri="{D42A27DB-BD31-4B8C-83A1-F6EECF244321}">
                <p14:modId xmlns:p14="http://schemas.microsoft.com/office/powerpoint/2010/main" val="2865495648"/>
              </p:ext>
            </p:extLst>
          </p:nvPr>
        </p:nvGraphicFramePr>
        <p:xfrm>
          <a:off x="672860" y="1604515"/>
          <a:ext cx="10680940" cy="4539848"/>
        </p:xfrm>
        <a:graphic>
          <a:graphicData uri="http://schemas.openxmlformats.org/drawingml/2006/table">
            <a:tbl>
              <a:tblPr firstRow="1" bandRow="1">
                <a:tableStyleId>{616DA210-FB5B-4158-B5E0-FEB733F419BA}</a:tableStyleId>
              </a:tblPr>
              <a:tblGrid>
                <a:gridCol w="3269412">
                  <a:extLst>
                    <a:ext uri="{9D8B030D-6E8A-4147-A177-3AD203B41FA5}">
                      <a16:colId xmlns:a16="http://schemas.microsoft.com/office/drawing/2014/main" val="1062333029"/>
                    </a:ext>
                  </a:extLst>
                </a:gridCol>
                <a:gridCol w="7411528">
                  <a:extLst>
                    <a:ext uri="{9D8B030D-6E8A-4147-A177-3AD203B41FA5}">
                      <a16:colId xmlns:a16="http://schemas.microsoft.com/office/drawing/2014/main" val="152196366"/>
                    </a:ext>
                  </a:extLst>
                </a:gridCol>
              </a:tblGrid>
              <a:tr h="649960">
                <a:tc>
                  <a:txBody>
                    <a:bodyPr/>
                    <a:lstStyle/>
                    <a:p>
                      <a:r>
                        <a:rPr lang="en-US" b="1" dirty="0" smtClean="0">
                          <a:latin typeface="Candara" panose="020E0502030303020204" pitchFamily="34" charset="0"/>
                        </a:rPr>
                        <a:t>Analytical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risk-based testing -testing is directed to areas of greatest risk, requirement based testing</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649960">
                <a:tc>
                  <a:txBody>
                    <a:bodyPr/>
                    <a:lstStyle/>
                    <a:p>
                      <a:r>
                        <a:rPr lang="en-US" b="1" dirty="0" smtClean="0">
                          <a:latin typeface="Candara" panose="020E0502030303020204" pitchFamily="34" charset="0"/>
                        </a:rPr>
                        <a:t>Model based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testing using statistical information about failure rates (such as</a:t>
                      </a:r>
                    </a:p>
                    <a:p>
                      <a:pPr marL="0" indent="0">
                        <a:buFont typeface="Arial" panose="020B0604020202020204" pitchFamily="34" charset="0"/>
                        <a:buNone/>
                      </a:pPr>
                      <a:r>
                        <a:rPr lang="en-US" dirty="0" smtClean="0">
                          <a:latin typeface="Candara" panose="020E0502030303020204" pitchFamily="34" charset="0"/>
                        </a:rPr>
                        <a:t>reliability growth models)</a:t>
                      </a:r>
                      <a:endParaRPr lang="en-US" b="0" dirty="0">
                        <a:latin typeface="Candara" panose="020E0502030303020204" pitchFamily="34" charset="0"/>
                      </a:endParaRPr>
                    </a:p>
                  </a:txBody>
                  <a:tcPr/>
                </a:tc>
                <a:extLst>
                  <a:ext uri="{0D108BD9-81ED-4DB2-BD59-A6C34878D82A}">
                    <a16:rowId xmlns:a16="http://schemas.microsoft.com/office/drawing/2014/main" val="2455110734"/>
                  </a:ext>
                </a:extLst>
              </a:tr>
              <a:tr h="649960">
                <a:tc>
                  <a:txBody>
                    <a:bodyPr/>
                    <a:lstStyle/>
                    <a:p>
                      <a:r>
                        <a:rPr lang="en-US" b="1" dirty="0" smtClean="0">
                          <a:latin typeface="Candara" panose="020E0502030303020204" pitchFamily="34" charset="0"/>
                        </a:rPr>
                        <a:t>Methodical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failure based (including error guessing and fault attacks),</a:t>
                      </a:r>
                    </a:p>
                    <a:p>
                      <a:pPr marL="0" indent="0">
                        <a:buFont typeface="Arial" panose="020B0604020202020204" pitchFamily="34" charset="0"/>
                        <a:buNone/>
                      </a:pPr>
                      <a:r>
                        <a:rPr lang="en-US" dirty="0" smtClean="0">
                          <a:latin typeface="Candara" panose="020E0502030303020204" pitchFamily="34" charset="0"/>
                        </a:rPr>
                        <a:t>experienced based, check list based, and quality characteristic based</a:t>
                      </a:r>
                      <a:endParaRPr lang="en-US" b="0" dirty="0">
                        <a:latin typeface="Candara" panose="020E0502030303020204" pitchFamily="34" charset="0"/>
                      </a:endParaRPr>
                    </a:p>
                  </a:txBody>
                  <a:tcPr/>
                </a:tc>
                <a:extLst>
                  <a:ext uri="{0D108BD9-81ED-4DB2-BD59-A6C34878D82A}">
                    <a16:rowId xmlns:a16="http://schemas.microsoft.com/office/drawing/2014/main" val="2682469873"/>
                  </a:ext>
                </a:extLst>
              </a:tr>
              <a:tr h="649960">
                <a:tc>
                  <a:txBody>
                    <a:bodyPr/>
                    <a:lstStyle/>
                    <a:p>
                      <a:r>
                        <a:rPr lang="en-US" b="1" dirty="0" smtClean="0">
                          <a:latin typeface="Candara" panose="020E0502030303020204" pitchFamily="34" charset="0"/>
                        </a:rPr>
                        <a:t>Process/standard compliant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specified by industry specific standards or the various agile</a:t>
                      </a:r>
                    </a:p>
                    <a:p>
                      <a:pPr marL="0" indent="0">
                        <a:buFont typeface="Arial" panose="020B0604020202020204" pitchFamily="34" charset="0"/>
                        <a:buNone/>
                      </a:pPr>
                      <a:r>
                        <a:rPr lang="en-US" dirty="0" smtClean="0">
                          <a:latin typeface="Candara" panose="020E0502030303020204" pitchFamily="34" charset="0"/>
                        </a:rPr>
                        <a:t>methodologies</a:t>
                      </a:r>
                      <a:endParaRPr lang="en-US" b="0" dirty="0">
                        <a:latin typeface="Candara" panose="020E0502030303020204" pitchFamily="34" charset="0"/>
                      </a:endParaRPr>
                    </a:p>
                  </a:txBody>
                  <a:tcPr/>
                </a:tc>
                <a:extLst>
                  <a:ext uri="{0D108BD9-81ED-4DB2-BD59-A6C34878D82A}">
                    <a16:rowId xmlns:a16="http://schemas.microsoft.com/office/drawing/2014/main" val="3765635084"/>
                  </a:ext>
                </a:extLst>
              </a:tr>
              <a:tr h="649960">
                <a:tc>
                  <a:txBody>
                    <a:bodyPr/>
                    <a:lstStyle/>
                    <a:p>
                      <a:r>
                        <a:rPr lang="en-US" b="1" dirty="0" smtClean="0">
                          <a:latin typeface="Candara" panose="020E0502030303020204" pitchFamily="34" charset="0"/>
                        </a:rPr>
                        <a:t>Dynamic and heuristic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exploratory testing, execution &amp; evaluation are concurrent tasks.</a:t>
                      </a:r>
                      <a:endParaRPr lang="en-US" b="0" dirty="0">
                        <a:latin typeface="Candara" panose="020E0502030303020204" pitchFamily="34" charset="0"/>
                      </a:endParaRPr>
                    </a:p>
                  </a:txBody>
                  <a:tcPr/>
                </a:tc>
                <a:extLst>
                  <a:ext uri="{0D108BD9-81ED-4DB2-BD59-A6C34878D82A}">
                    <a16:rowId xmlns:a16="http://schemas.microsoft.com/office/drawing/2014/main" val="1469854733"/>
                  </a:ext>
                </a:extLst>
              </a:tr>
              <a:tr h="372227">
                <a:tc>
                  <a:txBody>
                    <a:bodyPr/>
                    <a:lstStyle/>
                    <a:p>
                      <a:r>
                        <a:rPr lang="en-US" b="1" dirty="0" smtClean="0">
                          <a:latin typeface="Candara" panose="020E0502030303020204" pitchFamily="34" charset="0"/>
                        </a:rPr>
                        <a:t>Consultative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 coverage is evaluated by domain experts outside the test team.</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917821">
                <a:tc>
                  <a:txBody>
                    <a:bodyPr/>
                    <a:lstStyle/>
                    <a:p>
                      <a:r>
                        <a:rPr lang="en-US" b="1" dirty="0" smtClean="0">
                          <a:latin typeface="Candara" panose="020E0502030303020204" pitchFamily="34" charset="0"/>
                        </a:rPr>
                        <a:t>Regression-averse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include reuse of existing test material, extensive automation of functional</a:t>
                      </a:r>
                    </a:p>
                    <a:p>
                      <a:pPr marL="0" indent="0">
                        <a:buFont typeface="Arial" panose="020B0604020202020204" pitchFamily="34" charset="0"/>
                        <a:buNone/>
                      </a:pPr>
                      <a:r>
                        <a:rPr lang="en-US" dirty="0" smtClean="0">
                          <a:latin typeface="Candara" panose="020E0502030303020204" pitchFamily="34" charset="0"/>
                        </a:rPr>
                        <a:t>regression tests</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a:t>
            </a:r>
            <a:endParaRPr lang="en-US" dirty="0" smtClean="0"/>
          </a:p>
          <a:p>
            <a:pPr lvl="1">
              <a:lnSpc>
                <a:spcPct val="100000"/>
              </a:lnSpc>
            </a:pPr>
            <a:r>
              <a:rPr lang="en-US" dirty="0" smtClean="0"/>
              <a:t>It </a:t>
            </a:r>
            <a:r>
              <a:rPr lang="en-US" dirty="0"/>
              <a:t>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smtClean="0"/>
              <a:t>.</a:t>
            </a:r>
          </a:p>
          <a:p>
            <a:pPr marL="457200" lvl="1" indent="0">
              <a:lnSpc>
                <a:spcPct val="100000"/>
              </a:lnSpc>
              <a:buNone/>
            </a:pPr>
            <a:endParaRPr lang="en-US" dirty="0"/>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a:t>
            </a:r>
            <a:endParaRPr lang="en-US" dirty="0" smtClean="0"/>
          </a:p>
          <a:p>
            <a:pPr lvl="1">
              <a:lnSpc>
                <a:spcPct val="100000"/>
              </a:lnSpc>
            </a:pPr>
            <a:r>
              <a:rPr lang="en-US" dirty="0" smtClean="0"/>
              <a:t>It </a:t>
            </a:r>
            <a:r>
              <a:rPr lang="en-US" dirty="0"/>
              <a:t>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27</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28</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b="1"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sz="3200" dirty="0" smtClean="0"/>
              <a:t>Test Planning: Goal setting and strategic planning</a:t>
            </a:r>
            <a:endParaRPr lang="en-US" sz="32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36</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343" y="1406880"/>
            <a:ext cx="6525552" cy="45971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37</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29727" y="1578634"/>
            <a:ext cx="10575985" cy="3976591"/>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38</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047698" y="3040638"/>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0498" y="1647646"/>
            <a:ext cx="10146102" cy="3907580"/>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3833400439"/>
              </p:ext>
            </p:extLst>
          </p:nvPr>
        </p:nvGraphicFramePr>
        <p:xfrm>
          <a:off x="845389" y="2286000"/>
          <a:ext cx="10394111" cy="3940513"/>
        </p:xfrm>
        <a:graphic>
          <a:graphicData uri="http://schemas.openxmlformats.org/drawingml/2006/table">
            <a:tbl>
              <a:tblPr>
                <a:tableStyleId>{BC89EF96-8CEA-46FF-86C4-4CE0E7609802}</a:tableStyleId>
              </a:tblPr>
              <a:tblGrid>
                <a:gridCol w="4140679">
                  <a:extLst>
                    <a:ext uri="{9D8B030D-6E8A-4147-A177-3AD203B41FA5}">
                      <a16:colId xmlns:a16="http://schemas.microsoft.com/office/drawing/2014/main" val="850995660"/>
                    </a:ext>
                  </a:extLst>
                </a:gridCol>
                <a:gridCol w="6253432">
                  <a:extLst>
                    <a:ext uri="{9D8B030D-6E8A-4147-A177-3AD203B41FA5}">
                      <a16:colId xmlns:a16="http://schemas.microsoft.com/office/drawing/2014/main" val="1344314899"/>
                    </a:ext>
                  </a:extLst>
                </a:gridCol>
              </a:tblGrid>
              <a:tr h="388650">
                <a:tc>
                  <a:txBody>
                    <a:bodyPr/>
                    <a:lstStyle/>
                    <a:p>
                      <a:pPr algn="l" fontAlgn="t"/>
                      <a:r>
                        <a:rPr lang="en-US" sz="1800" baseline="0" dirty="0" smtClean="0">
                          <a:effectLst/>
                          <a:latin typeface="Candara" panose="020E0502030303020204" pitchFamily="34" charset="0"/>
                        </a:rPr>
                        <a:t>Risk</a:t>
                      </a:r>
                      <a:endParaRPr lang="en-US" sz="1800" b="1" baseline="0" dirty="0">
                        <a:effectLst/>
                        <a:latin typeface="Candara" panose="020E0502030303020204" pitchFamily="34" charset="0"/>
                      </a:endParaRPr>
                    </a:p>
                  </a:txBody>
                  <a:tcPr marL="40968" marR="40968" marT="40968" marB="40968"/>
                </a:tc>
                <a:tc>
                  <a:txBody>
                    <a:bodyPr/>
                    <a:lstStyle/>
                    <a:p>
                      <a:pPr algn="l" fontAlgn="t"/>
                      <a:r>
                        <a:rPr lang="en-US" sz="1800" baseline="0" dirty="0" smtClean="0">
                          <a:effectLst/>
                          <a:latin typeface="Candara" panose="020E0502030303020204" pitchFamily="34" charset="0"/>
                        </a:rPr>
                        <a:t>Mitigation</a:t>
                      </a:r>
                      <a:endParaRPr lang="en-US" sz="1800" b="1"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4165768172"/>
                  </a:ext>
                </a:extLst>
              </a:tr>
              <a:tr h="732155">
                <a:tc>
                  <a:txBody>
                    <a:bodyPr/>
                    <a:lstStyle/>
                    <a:p>
                      <a:pPr algn="l" fontAlgn="t"/>
                      <a:r>
                        <a:rPr lang="en-US" sz="1600" baseline="0" dirty="0" smtClean="0">
                          <a:effectLst/>
                          <a:latin typeface="Candara" panose="020E0502030303020204" pitchFamily="34" charset="0"/>
                        </a:rPr>
                        <a:t>Team </a:t>
                      </a:r>
                      <a:r>
                        <a:rPr lang="en-US" sz="1600" baseline="0" dirty="0">
                          <a:effectLst/>
                          <a:latin typeface="Candara" panose="020E0502030303020204" pitchFamily="34" charset="0"/>
                        </a:rPr>
                        <a:t>member lack the required skills for website testing.</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training course to skill up your members</a:t>
                      </a:r>
                    </a:p>
                  </a:txBody>
                  <a:tcPr marL="40968" marR="40968" marT="40968" marB="40968"/>
                </a:tc>
                <a:extLst>
                  <a:ext uri="{0D108BD9-81ED-4DB2-BD59-A6C34878D82A}">
                    <a16:rowId xmlns:a16="http://schemas.microsoft.com/office/drawing/2014/main" val="2087701720"/>
                  </a:ext>
                </a:extLst>
              </a:tr>
              <a:tr h="732155">
                <a:tc>
                  <a:txBody>
                    <a:bodyPr/>
                    <a:lstStyle/>
                    <a:p>
                      <a:pPr algn="l" fontAlgn="t"/>
                      <a:r>
                        <a:rPr lang="en-US" sz="1600" baseline="0" dirty="0" smtClean="0">
                          <a:effectLst/>
                          <a:latin typeface="Candara" panose="020E0502030303020204" pitchFamily="34" charset="0"/>
                        </a:rPr>
                        <a:t>The </a:t>
                      </a:r>
                      <a:r>
                        <a:rPr lang="en-US" sz="1600" baseline="0" dirty="0">
                          <a:effectLst/>
                          <a:latin typeface="Candara" panose="020E0502030303020204" pitchFamily="34" charset="0"/>
                        </a:rPr>
                        <a:t>project schedule is too tight; it's hard to complete this project on time</a:t>
                      </a:r>
                    </a:p>
                  </a:txBody>
                  <a:tcPr marL="40968" marR="40968" marT="40968" marB="40968"/>
                </a:tc>
                <a:tc>
                  <a:txBody>
                    <a:bodyPr/>
                    <a:lstStyle/>
                    <a:p>
                      <a:pPr algn="l" fontAlgn="t"/>
                      <a:r>
                        <a:rPr lang="en-US" sz="1600" baseline="0" dirty="0" smtClean="0">
                          <a:effectLst/>
                          <a:latin typeface="Candara" panose="020E0502030303020204" pitchFamily="34" charset="0"/>
                        </a:rPr>
                        <a:t>Set</a:t>
                      </a:r>
                      <a:r>
                        <a:rPr lang="en-US" sz="1600" baseline="0" dirty="0">
                          <a:effectLst/>
                          <a:latin typeface="Candara" panose="020E0502030303020204" pitchFamily="34" charset="0"/>
                        </a:rPr>
                        <a:t> Test Priority for each of the test </a:t>
                      </a:r>
                      <a:r>
                        <a:rPr lang="en-US" sz="1600" baseline="0" dirty="0" smtClean="0">
                          <a:effectLst/>
                          <a:latin typeface="Candara" panose="020E0502030303020204" pitchFamily="34" charset="0"/>
                        </a:rPr>
                        <a:t>activity</a:t>
                      </a:r>
                      <a:endParaRPr lang="en-US" sz="1600"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3188373244"/>
                  </a:ext>
                </a:extLst>
              </a:tr>
              <a:tr h="512686">
                <a:tc>
                  <a:txBody>
                    <a:bodyPr/>
                    <a:lstStyle/>
                    <a:p>
                      <a:pPr algn="l" fontAlgn="t"/>
                      <a:r>
                        <a:rPr lang="en-US" sz="1600" baseline="0" dirty="0" smtClean="0">
                          <a:effectLst/>
                          <a:latin typeface="Candara" panose="020E0502030303020204" pitchFamily="34" charset="0"/>
                        </a:rPr>
                        <a:t>Test </a:t>
                      </a:r>
                      <a:r>
                        <a:rPr lang="en-US" sz="1600" baseline="0" dirty="0">
                          <a:effectLst/>
                          <a:latin typeface="Candara" panose="020E0502030303020204" pitchFamily="34" charset="0"/>
                        </a:rPr>
                        <a:t>Manager has poor management skill</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leadership training for manager</a:t>
                      </a:r>
                    </a:p>
                  </a:txBody>
                  <a:tcPr marL="40968" marR="40968" marT="40968" marB="40968"/>
                </a:tc>
                <a:extLst>
                  <a:ext uri="{0D108BD9-81ED-4DB2-BD59-A6C34878D82A}">
                    <a16:rowId xmlns:a16="http://schemas.microsoft.com/office/drawing/2014/main" val="2576116142"/>
                  </a:ext>
                </a:extLst>
              </a:tr>
              <a:tr h="842712">
                <a:tc>
                  <a:txBody>
                    <a:bodyPr/>
                    <a:lstStyle/>
                    <a:p>
                      <a:pPr algn="l" fontAlgn="t"/>
                      <a:r>
                        <a:rPr lang="en-US" sz="1600" baseline="0" dirty="0" smtClean="0">
                          <a:effectLst/>
                          <a:latin typeface="Candara" panose="020E0502030303020204" pitchFamily="34" charset="0"/>
                        </a:rPr>
                        <a:t>A </a:t>
                      </a:r>
                      <a:r>
                        <a:rPr lang="en-US" sz="1600" baseline="0" dirty="0">
                          <a:effectLst/>
                          <a:latin typeface="Candara" panose="020E0502030303020204" pitchFamily="34" charset="0"/>
                        </a:rPr>
                        <a:t>lack of cooperation negatively affects your </a:t>
                      </a:r>
                      <a:endParaRPr lang="en-US" sz="1600" baseline="0" dirty="0" smtClean="0">
                        <a:effectLst/>
                        <a:latin typeface="Candara" panose="020E0502030303020204" pitchFamily="34" charset="0"/>
                      </a:endParaRPr>
                    </a:p>
                    <a:p>
                      <a:pPr algn="l" fontAlgn="t"/>
                      <a:r>
                        <a:rPr lang="en-US" sz="1600" baseline="0" dirty="0" smtClean="0">
                          <a:effectLst/>
                          <a:latin typeface="Candara" panose="020E0502030303020204" pitchFamily="34" charset="0"/>
                        </a:rPr>
                        <a:t>employees</a:t>
                      </a:r>
                      <a:r>
                        <a:rPr lang="en-US" sz="1600" baseline="0" dirty="0">
                          <a:effectLst/>
                          <a:latin typeface="Candara" panose="020E0502030303020204" pitchFamily="34" charset="0"/>
                        </a:rPr>
                        <a:t>' productivity</a:t>
                      </a:r>
                    </a:p>
                  </a:txBody>
                  <a:tcPr marL="40968" marR="40968" marT="40968" marB="40968"/>
                </a:tc>
                <a:tc>
                  <a:txBody>
                    <a:bodyPr/>
                    <a:lstStyle/>
                    <a:p>
                      <a:pPr algn="l" fontAlgn="t"/>
                      <a:r>
                        <a:rPr lang="en-US" sz="1600" baseline="0" dirty="0" smtClean="0">
                          <a:effectLst/>
                          <a:latin typeface="Candara" panose="020E0502030303020204" pitchFamily="34" charset="0"/>
                        </a:rPr>
                        <a:t>Encourage</a:t>
                      </a:r>
                      <a:r>
                        <a:rPr lang="en-US" sz="1600" baseline="0" dirty="0">
                          <a:effectLst/>
                          <a:latin typeface="Candara" panose="020E0502030303020204" pitchFamily="34" charset="0"/>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32155">
                <a:tc>
                  <a:txBody>
                    <a:bodyPr/>
                    <a:lstStyle/>
                    <a:p>
                      <a:pPr algn="l" fontAlgn="t"/>
                      <a:r>
                        <a:rPr lang="en-US" sz="1600" baseline="0" dirty="0" smtClean="0">
                          <a:effectLst/>
                          <a:latin typeface="Candara" panose="020E0502030303020204" pitchFamily="34" charset="0"/>
                        </a:rPr>
                        <a:t>Wrong </a:t>
                      </a:r>
                      <a:r>
                        <a:rPr lang="en-US" sz="1600" baseline="0" dirty="0">
                          <a:effectLst/>
                          <a:latin typeface="Candara" panose="020E0502030303020204" pitchFamily="34" charset="0"/>
                        </a:rPr>
                        <a:t>budget estimate and cost overruns</a:t>
                      </a:r>
                    </a:p>
                  </a:txBody>
                  <a:tcPr marL="40968" marR="40968" marT="40968" marB="40968"/>
                </a:tc>
                <a:tc>
                  <a:txBody>
                    <a:bodyPr/>
                    <a:lstStyle/>
                    <a:p>
                      <a:pPr algn="l" fontAlgn="t"/>
                      <a:r>
                        <a:rPr lang="en-US" sz="1600" baseline="0" dirty="0" smtClean="0">
                          <a:effectLst/>
                          <a:latin typeface="Candara" panose="020E0502030303020204" pitchFamily="34" charset="0"/>
                        </a:rPr>
                        <a:t>Establish </a:t>
                      </a:r>
                      <a:r>
                        <a:rPr lang="en-US" sz="1600" baseline="0" dirty="0">
                          <a:effectLst/>
                          <a:latin typeface="Candara" panose="020E0502030303020204" pitchFamily="34" charset="0"/>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66492"/>
            <a:ext cx="10128849" cy="3959338"/>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5656" y="4319524"/>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1474715" y="3991743"/>
            <a:ext cx="3623496" cy="2162715"/>
          </a:xfrm>
          <a:prstGeom prst="rect">
            <a:avLst/>
          </a:prstGeom>
        </p:spPr>
      </p:pic>
      <p:pic>
        <p:nvPicPr>
          <p:cNvPr id="6" name="Picture 5"/>
          <p:cNvPicPr>
            <a:picLocks noChangeAspect="1"/>
          </p:cNvPicPr>
          <p:nvPr/>
        </p:nvPicPr>
        <p:blipFill>
          <a:blip r:embed="rId3"/>
          <a:stretch>
            <a:fillRect/>
          </a:stretch>
        </p:blipFill>
        <p:spPr>
          <a:xfrm>
            <a:off x="6577812" y="3991744"/>
            <a:ext cx="3334888" cy="2223258"/>
          </a:xfrm>
          <a:prstGeom prst="rect">
            <a:avLst/>
          </a:prstGeom>
        </p:spPr>
      </p:pic>
      <p:sp>
        <p:nvSpPr>
          <p:cNvPr id="7" name="Rectangle 6"/>
          <p:cNvSpPr/>
          <p:nvPr/>
        </p:nvSpPr>
        <p:spPr>
          <a:xfrm>
            <a:off x="3470872" y="3410226"/>
            <a:ext cx="4559261" cy="523220"/>
          </a:xfrm>
          <a:prstGeom prst="rect">
            <a:avLst/>
          </a:prstGeom>
        </p:spPr>
        <p:txBody>
          <a:bodyPr wrap="none">
            <a:spAutoFit/>
          </a:bodyPr>
          <a:lstStyle/>
          <a:p>
            <a:r>
              <a:rPr lang="en-US" sz="2800" b="1" dirty="0">
                <a:latin typeface="Candara" panose="020E0502030303020204" pitchFamily="34" charset="0"/>
              </a:rPr>
              <a:t>Advantages &amp; disadvantages</a:t>
            </a:r>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50</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622830695"/>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Task</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Members</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Estimate </a:t>
                      </a:r>
                      <a:r>
                        <a:rPr lang="en-US" sz="1400" dirty="0">
                          <a:effectLst/>
                          <a:latin typeface="Candara" panose="020E0502030303020204" pitchFamily="34" charset="0"/>
                        </a:rPr>
                        <a:t>effort</a:t>
                      </a:r>
                      <a:endParaRPr lang="en-US" sz="1400" b="1" dirty="0">
                        <a:effectLst/>
                        <a:latin typeface="Candara" panose="020E0502030303020204" pitchFamily="34" charset="0"/>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Create </a:t>
                      </a:r>
                      <a:r>
                        <a:rPr lang="en-US" sz="1300" dirty="0">
                          <a:effectLst/>
                          <a:latin typeface="Candara" panose="020E0502030303020204" pitchFamily="34" charset="0"/>
                        </a:rPr>
                        <a:t>the test specification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Designer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170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Perform </a:t>
                      </a:r>
                      <a:r>
                        <a:rPr lang="en-US" sz="1300" dirty="0">
                          <a:effectLst/>
                          <a:latin typeface="Candara" panose="020E0502030303020204" pitchFamily="34" charset="0"/>
                        </a:rPr>
                        <a:t>Test Execution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r>
                        <a:rPr lang="en-US" sz="1300" dirty="0">
                          <a:effectLst/>
                          <a:latin typeface="Candara" panose="020E0502030303020204" pitchFamily="34" charset="0"/>
                        </a:rPr>
                        <a:t>, Test Administrator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Report</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endParaRPr lang="en-US" sz="1300" dirty="0">
                        <a:effectLst/>
                        <a:latin typeface="Candara" panose="020E0502030303020204" pitchFamily="34" charset="0"/>
                      </a:endParaRP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Delivery</a:t>
                      </a: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Total</a:t>
                      </a:r>
                      <a:endParaRPr lang="en-US" sz="1300" dirty="0">
                        <a:effectLst/>
                        <a:latin typeface="Candara" panose="020E0502030303020204" pitchFamily="34" charset="0"/>
                      </a:endParaRP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ndara" panose="020E0502030303020204" pitchFamily="34" charset="0"/>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26211" y="1483743"/>
            <a:ext cx="10774393" cy="460650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51</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52</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53</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16447" y="1585618"/>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24656" y="1619937"/>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What happened </a:t>
            </a:r>
            <a:r>
              <a:rPr lang="en-US" sz="2400" dirty="0" smtClean="0">
                <a:latin typeface="Candara" panose="020E0502030303020204" pitchFamily="34" charset="0"/>
              </a:rPr>
              <a:t>during a </a:t>
            </a:r>
            <a:r>
              <a:rPr lang="en-US" sz="2400" dirty="0">
                <a:latin typeface="Candara" panose="020E0502030303020204" pitchFamily="34" charset="0"/>
              </a:rPr>
              <a:t>period of testing </a:t>
            </a:r>
            <a:r>
              <a:rPr lang="en-US" sz="2400" dirty="0" smtClean="0">
                <a:latin typeface="Candara" panose="020E0502030303020204" pitchFamily="34" charset="0"/>
              </a:rPr>
              <a:t>(</a:t>
            </a:r>
            <a:r>
              <a:rPr lang="en-US" sz="2400" dirty="0">
                <a:latin typeface="Candara" panose="020E0502030303020204" pitchFamily="34" charset="0"/>
              </a:rPr>
              <a:t>ex: dates when exit criteria were met)</a:t>
            </a:r>
          </a:p>
        </p:txBody>
      </p:sp>
      <p:sp>
        <p:nvSpPr>
          <p:cNvPr id="5" name="Oval 4"/>
          <p:cNvSpPr/>
          <p:nvPr/>
        </p:nvSpPr>
        <p:spPr>
          <a:xfrm>
            <a:off x="6211824"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Analyzed </a:t>
            </a:r>
            <a:r>
              <a:rPr lang="en-US" sz="2400" dirty="0" smtClean="0">
                <a:latin typeface="Candara" panose="020E0502030303020204" pitchFamily="34" charset="0"/>
              </a:rPr>
              <a:t>metrics to support decisions about </a:t>
            </a:r>
            <a:r>
              <a:rPr lang="en-US" sz="2400" dirty="0">
                <a:latin typeface="Candara" panose="020E0502030303020204" pitchFamily="34" charset="0"/>
              </a:rPr>
              <a:t>future </a:t>
            </a:r>
            <a:r>
              <a:rPr lang="en-US" sz="2400" dirty="0" smtClean="0">
                <a:latin typeface="Candara" panose="020E0502030303020204" pitchFamily="34" charset="0"/>
              </a:rPr>
              <a:t>actions</a:t>
            </a:r>
            <a:endParaRPr lang="en-US" sz="2400" dirty="0">
              <a:latin typeface="Candara" panose="020E0502030303020204" pitchFamily="34" charset="0"/>
            </a:endParaRPr>
          </a:p>
          <a:p>
            <a:pPr algn="ctr"/>
            <a:r>
              <a:rPr lang="en-US" sz="2400" dirty="0">
                <a:latin typeface="Candara" panose="020E0502030303020204" pitchFamily="34" charset="0"/>
              </a:rPr>
              <a:t>(ex: the </a:t>
            </a:r>
            <a:r>
              <a:rPr lang="en-US" sz="2400" dirty="0" smtClean="0">
                <a:latin typeface="Candara" panose="020E0502030303020204" pitchFamily="34" charset="0"/>
              </a:rPr>
              <a:t>economic benefit </a:t>
            </a:r>
            <a:r>
              <a:rPr lang="en-US" sz="2400" dirty="0">
                <a:latin typeface="Candara" panose="020E0502030303020204" pitchFamily="34" charset="0"/>
              </a:rPr>
              <a:t>of </a:t>
            </a:r>
            <a:r>
              <a:rPr lang="en-US" sz="2400" dirty="0" smtClean="0">
                <a:latin typeface="Candara" panose="020E0502030303020204" pitchFamily="34" charset="0"/>
              </a:rPr>
              <a:t>continued testing</a:t>
            </a:r>
            <a:r>
              <a:rPr lang="en-US" sz="2400" dirty="0">
                <a:latin typeface="Candara" panose="020E0502030303020204" pitchFamily="34" charset="0"/>
              </a:rPr>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43235" y="3418331"/>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r>
              <a:rPr lang="en-US" b="1" dirty="0" smtClean="0"/>
              <a:t>Test </a:t>
            </a:r>
            <a:r>
              <a:rPr lang="en-US" b="1" dirty="0"/>
              <a:t>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smtClean="0"/>
              <a:t>.</a:t>
            </a:r>
          </a:p>
          <a:p>
            <a:pPr marL="457200" lvl="1" indent="0">
              <a:buNone/>
            </a:pPr>
            <a:endParaRPr lang="en-US" dirty="0"/>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likelihood of </a:t>
            </a:r>
            <a:r>
              <a:rPr lang="en-US" sz="2700" dirty="0">
                <a:latin typeface="Candara" panose="020E0502030303020204" pitchFamily="34" charset="0"/>
              </a:rPr>
              <a:t>an adverse </a:t>
            </a:r>
            <a:r>
              <a:rPr lang="en-US" sz="2700" dirty="0" smtClean="0">
                <a:latin typeface="Candara" panose="020E0502030303020204" pitchFamily="34" charset="0"/>
              </a:rPr>
              <a:t>event happening</a:t>
            </a:r>
            <a:endParaRPr lang="en-US" sz="2700" dirty="0">
              <a:latin typeface="Candara" panose="020E0502030303020204" pitchFamily="34" charset="0"/>
            </a:endParaRPr>
          </a:p>
        </p:txBody>
      </p:sp>
      <p:sp>
        <p:nvSpPr>
          <p:cNvPr id="5" name="Oval 4"/>
          <p:cNvSpPr/>
          <p:nvPr/>
        </p:nvSpPr>
        <p:spPr>
          <a:xfrm>
            <a:off x="6339840"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impact: the harm resulting from </a:t>
            </a:r>
            <a:r>
              <a:rPr lang="en-US" sz="2700" dirty="0">
                <a:latin typeface="Candara" panose="020E0502030303020204" pitchFamily="34" charset="0"/>
              </a:rPr>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344087"/>
              </p:ext>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15000" y="1445396"/>
            <a:ext cx="10638800" cy="830997"/>
          </a:xfrm>
          <a:prstGeom prst="rect">
            <a:avLst/>
          </a:prstGeom>
        </p:spPr>
        <p:txBody>
          <a:bodyPr wrap="square">
            <a:spAutoFit/>
          </a:bodyPr>
          <a:lstStyle/>
          <a:p>
            <a:r>
              <a:rPr lang="en-US" sz="2400" b="1" dirty="0">
                <a:solidFill>
                  <a:srgbClr val="000000"/>
                </a:solidFill>
                <a:latin typeface="Candara" panose="020E0502030303020204" pitchFamily="34" charset="0"/>
              </a:rPr>
              <a:t>Project risks </a:t>
            </a:r>
            <a:r>
              <a:rPr lang="en-US" sz="2400" dirty="0">
                <a:solidFill>
                  <a:srgbClr val="000000"/>
                </a:solidFill>
                <a:latin typeface="Candara" panose="020E0502030303020204" pitchFamily="34" charset="0"/>
              </a:rPr>
              <a:t>= the risks that surround the project’s capability to deliver its objectives, such as:</a:t>
            </a:r>
            <a:endParaRPr lang="en-US" sz="2400" dirty="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042151"/>
              </p:ext>
            </p:extLst>
          </p:nvPr>
        </p:nvGraphicFramePr>
        <p:xfrm>
          <a:off x="795068" y="1285875"/>
          <a:ext cx="10515600" cy="5207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Coordination	</a:t>
                      </a:r>
                      <a:endParaRPr lang="en-US" sz="1500" b="0" i="0" u="none" strike="noStrike" kern="1200" baseline="0" dirty="0" smtClean="0">
                        <a:solidFill>
                          <a:schemeClr val="lt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of the test strategy and plan with project managers</a:t>
                      </a:r>
                      <a:endParaRPr lang="en-US" sz="1500" b="0" dirty="0">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Plan the tests</a:t>
                      </a:r>
                      <a:endParaRPr lang="en-US" sz="1500" b="0" dirty="0">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Understanding the test objectives and risks –including: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selecting test approaches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estimating the time, effort and cost of testing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acquiring resources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defining test levels, cycles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planning defect management	</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p>
                    <a:p>
                      <a:r>
                        <a:rPr lang="en-US" sz="1500" dirty="0" smtClean="0">
                          <a:latin typeface="Candara" panose="020E0502030303020204" pitchFamily="34" charset="0"/>
                        </a:rPr>
                        <a:t>preparation and execution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Initiate the specification, preparation, implementation and execution of tests</a:t>
                      </a:r>
                    </a:p>
                    <a:p>
                      <a:pPr marL="285750" indent="-285750">
                        <a:buFont typeface="Arial" panose="020B0604020202020204" pitchFamily="34" charset="0"/>
                        <a:buChar char="•"/>
                      </a:pPr>
                      <a:r>
                        <a:rPr lang="en-US" sz="1500" dirty="0" smtClean="0">
                          <a:latin typeface="Candara" panose="020E0502030303020204" pitchFamily="34" charset="0"/>
                        </a:rPr>
                        <a:t>monitor the test results</a:t>
                      </a:r>
                    </a:p>
                    <a:p>
                      <a:pPr marL="285750" indent="-285750">
                        <a:buFont typeface="Arial" panose="020B0604020202020204" pitchFamily="34" charset="0"/>
                        <a:buChar char="•"/>
                      </a:pPr>
                      <a:r>
                        <a:rPr lang="en-US" sz="1500" dirty="0" smtClean="0">
                          <a:latin typeface="Candara" panose="020E0502030303020204" pitchFamily="34" charset="0"/>
                        </a:rPr>
                        <a:t>check the exit criteria</a:t>
                      </a:r>
                      <a:endParaRPr lang="en-US" sz="1500" b="0" dirty="0">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Adapt planning</a:t>
                      </a:r>
                      <a:endParaRPr lang="en-US" sz="1500" b="0" dirty="0">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based on test results and progress and take any action to compensate for problems</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Manage test configuration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Set up adequate configuration management for traceability</a:t>
                      </a:r>
                      <a:endParaRPr lang="en-US" sz="1500" b="0" dirty="0">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Introduce metrics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For measuring test progress and evaluating the quality of testing &amp; product</a:t>
                      </a:r>
                      <a:endParaRPr lang="en-US" sz="1500" b="0" dirty="0">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Automation of tests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what should be automated, to what degree, and how</a:t>
                      </a:r>
                      <a:endParaRPr lang="en-US" sz="1500" b="0" dirty="0">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Select test tools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Select tools to support testing and organize trainings for tool users</a:t>
                      </a:r>
                      <a:endParaRPr lang="en-US" sz="1500" b="0" dirty="0">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Test environment</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about the implementation of the test environment</a:t>
                      </a:r>
                      <a:endParaRPr lang="en-US" sz="1500" b="0" dirty="0">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Test summary reports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Write test summary reports based on the information gathered during testing</a:t>
                      </a:r>
                      <a:endParaRPr lang="en-US" sz="1500" b="0" dirty="0">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58860" y="1312101"/>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41031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91131"/>
              </p:ext>
            </p:extLst>
          </p:nvPr>
        </p:nvGraphicFramePr>
        <p:xfrm>
          <a:off x="812321" y="1407071"/>
          <a:ext cx="10515600" cy="4699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Test plans</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Review and contribute to test plans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Requirements and</a:t>
                      </a:r>
                    </a:p>
                    <a:p>
                      <a:r>
                        <a:rPr lang="en-US" sz="1500" dirty="0" smtClean="0">
                          <a:latin typeface="Candara" panose="020E0502030303020204" pitchFamily="34" charset="0"/>
                        </a:rPr>
                        <a:t>specifications</a:t>
                      </a:r>
                      <a:endParaRPr lang="en-US" sz="1500" b="0" dirty="0">
                        <a:solidFill>
                          <a:schemeClr val="tx1"/>
                        </a:solidFill>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Analyze review and assess user requirement s, specifications and models for testability.</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Create test specifications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environment</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Set up the test environment (often coordinating with system administration and network management).</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Test data</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Prepare and acquire test data</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Testing process</a:t>
                      </a:r>
                      <a:endParaRPr lang="en-US" sz="1500" b="0" dirty="0">
                        <a:solidFill>
                          <a:schemeClr val="tx1"/>
                        </a:solidFill>
                        <a:latin typeface="Candara" panose="020E0502030303020204" pitchFamily="34" charset="0"/>
                      </a:endParaRPr>
                    </a:p>
                  </a:txBody>
                  <a:tcPr/>
                </a:tc>
                <a:tc>
                  <a:txBody>
                    <a:bodyPr/>
                    <a:lstStyle/>
                    <a:p>
                      <a:pPr marL="285750" indent="-285750">
                        <a:buFont typeface="Arial" panose="020B0604020202020204" pitchFamily="34" charset="0"/>
                        <a:buChar char="•"/>
                      </a:pPr>
                      <a:r>
                        <a:rPr lang="en-US" sz="1500" dirty="0" smtClean="0">
                          <a:latin typeface="Candara" panose="020E0502030303020204" pitchFamily="34" charset="0"/>
                        </a:rPr>
                        <a:t>Implement tests on all test levels,</a:t>
                      </a:r>
                    </a:p>
                    <a:p>
                      <a:pPr marL="285750" indent="-285750">
                        <a:buFont typeface="Arial" panose="020B0604020202020204" pitchFamily="34" charset="0"/>
                        <a:buChar char="•"/>
                      </a:pPr>
                      <a:r>
                        <a:rPr lang="en-US" sz="1500" dirty="0" smtClean="0">
                          <a:latin typeface="Candara" panose="020E0502030303020204" pitchFamily="34" charset="0"/>
                        </a:rPr>
                        <a:t>execute and log the tests,</a:t>
                      </a:r>
                    </a:p>
                    <a:p>
                      <a:pPr marL="285750" indent="-285750">
                        <a:buFont typeface="Arial" panose="020B0604020202020204" pitchFamily="34" charset="0"/>
                        <a:buChar char="•"/>
                      </a:pPr>
                      <a:r>
                        <a:rPr lang="en-US" sz="1500" dirty="0" smtClean="0">
                          <a:latin typeface="Candara" panose="020E0502030303020204" pitchFamily="34" charset="0"/>
                        </a:rPr>
                        <a:t>Evaluate the results </a:t>
                      </a:r>
                    </a:p>
                    <a:p>
                      <a:pPr marL="285750" indent="-285750">
                        <a:buFont typeface="Arial" panose="020B0604020202020204" pitchFamily="34" charset="0"/>
                        <a:buChar char="•"/>
                      </a:pPr>
                      <a:r>
                        <a:rPr lang="en-US" sz="1500" dirty="0" smtClean="0">
                          <a:latin typeface="Candara" panose="020E0502030303020204" pitchFamily="34" charset="0"/>
                        </a:rPr>
                        <a:t>and document the deviations from expected results.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Test tools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Use test tools (for management or monitoring) as required</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Test automation</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Automate tests (may be supported by a developer or a test automation expert)</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Other metrics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Measure performance of components and systems (if applicable)</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Help the others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Review tests developed by others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08265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5440</Words>
  <Application>Microsoft Office PowerPoint</Application>
  <PresentationFormat>Widescreen</PresentationFormat>
  <Paragraphs>761</Paragraphs>
  <Slides>88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14</cp:revision>
  <dcterms:created xsi:type="dcterms:W3CDTF">2021-10-12T10:09:12Z</dcterms:created>
  <dcterms:modified xsi:type="dcterms:W3CDTF">2022-02-20T05:14:40Z</dcterms:modified>
</cp:coreProperties>
</file>