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9" r:id="rId83"/>
    <p:sldId id="340" r:id="rId84"/>
    <p:sldId id="341" r:id="rId85"/>
    <p:sldId id="342" r:id="rId86"/>
    <p:sldId id="343" r:id="rId87"/>
    <p:sldId id="344" r:id="rId88"/>
    <p:sldId id="345" r:id="rId89"/>
    <p:sldId id="346" r:id="rId90"/>
    <p:sldId id="347" r:id="rId91"/>
    <p:sldId id="34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10/31/2021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41</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10/31/2021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10/31/2021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10/31/2021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10/31/2021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35"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400" y="3698958"/>
            <a:ext cx="4038600" cy="27939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dirty="0" smtClean="0"/>
              <a:t>Test coverage measurement</a:t>
            </a:r>
          </a:p>
          <a:p>
            <a:pPr lvl="2"/>
            <a:r>
              <a:rPr lang="en-US" dirty="0" smtClean="0"/>
              <a:t>We can assess the amount of testing performed by tests derived from e.g. specification-based technique to asses coverage.</a:t>
            </a:r>
          </a:p>
          <a:p>
            <a:pPr lvl="1"/>
            <a:r>
              <a:rPr lang="en-US" dirty="0" smtClean="0"/>
              <a:t>Structural test case design</a:t>
            </a:r>
          </a:p>
          <a:p>
            <a:pPr lvl="2"/>
            <a:r>
              <a:rPr lang="en-US" dirty="0" smtClean="0"/>
              <a:t>We can generate additional test cases with the aim of increasing the test coverage.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omic Sans MS"/>
                <a:cs typeface="Comic Sans MS"/>
              </a:rPr>
              <a:t>A</a:t>
            </a:r>
            <a:r>
              <a:rPr sz="1950" spc="-5" dirty="0">
                <a:latin typeface="Comic Sans MS"/>
                <a:cs typeface="Comic Sans MS"/>
              </a:rPr>
              <a:t> </a:t>
            </a:r>
            <a:r>
              <a:rPr sz="1950" dirty="0">
                <a:latin typeface="Comic Sans MS"/>
                <a:cs typeface="Comic Sans MS"/>
              </a:rPr>
              <a:t>graph</a:t>
            </a:r>
          </a:p>
          <a:p>
            <a:pPr marL="109855" indent="-97790">
              <a:lnSpc>
                <a:spcPct val="100000"/>
              </a:lnSpc>
              <a:spcBef>
                <a:spcPts val="1789"/>
              </a:spcBef>
              <a:buSzPct val="94871"/>
              <a:buChar char="•"/>
              <a:tabLst>
                <a:tab pos="110489" algn="l"/>
              </a:tabLst>
            </a:pPr>
            <a:r>
              <a:rPr sz="1950" spc="5" dirty="0">
                <a:latin typeface="Comic Sans MS"/>
                <a:cs typeface="Comic Sans MS"/>
              </a:rPr>
              <a:t>Nodes are </a:t>
            </a:r>
            <a:r>
              <a:rPr sz="1950" spc="5" dirty="0">
                <a:solidFill>
                  <a:srgbClr val="CD665F"/>
                </a:solidFill>
                <a:latin typeface="Comic Sans MS"/>
                <a:cs typeface="Comic Sans MS"/>
              </a:rPr>
              <a:t>basic</a:t>
            </a:r>
            <a:r>
              <a:rPr sz="1950" spc="-50" dirty="0">
                <a:solidFill>
                  <a:srgbClr val="CD665F"/>
                </a:solidFill>
                <a:latin typeface="Comic Sans MS"/>
                <a:cs typeface="Comic Sans MS"/>
              </a:rPr>
              <a:t> </a:t>
            </a:r>
            <a:r>
              <a:rPr sz="1950" spc="5" dirty="0">
                <a:solidFill>
                  <a:srgbClr val="CD665F"/>
                </a:solidFill>
                <a:latin typeface="Comic Sans MS"/>
                <a:cs typeface="Comic Sans MS"/>
              </a:rPr>
              <a:t>blocks</a:t>
            </a:r>
            <a:endParaRPr sz="1950" dirty="0">
              <a:latin typeface="Comic Sans MS"/>
              <a:cs typeface="Comic Sans MS"/>
            </a:endParaRPr>
          </a:p>
          <a:p>
            <a:pPr marL="633095" lvl="1" indent="-172085">
              <a:lnSpc>
                <a:spcPct val="100000"/>
              </a:lnSpc>
              <a:spcBef>
                <a:spcPts val="1789"/>
              </a:spcBef>
              <a:buChar char="•"/>
              <a:tabLst>
                <a:tab pos="633730" algn="l"/>
              </a:tabLst>
            </a:pPr>
            <a:r>
              <a:rPr sz="1950" spc="5" dirty="0">
                <a:latin typeface="Comic Sans MS"/>
                <a:cs typeface="Comic Sans MS"/>
              </a:rPr>
              <a:t>statements</a:t>
            </a:r>
            <a:endParaRPr sz="1950" dirty="0">
              <a:latin typeface="Comic Sans MS"/>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omic Sans MS"/>
                <a:cs typeface="Comic Sans MS"/>
              </a:rPr>
              <a:t>Edges are transfers of control between basic blocks</a:t>
            </a:r>
            <a:endParaRPr sz="1950" dirty="0">
              <a:latin typeface="Comic Sans MS"/>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omic Sans MS"/>
                <a:cs typeface="Comic Sans MS"/>
              </a:rPr>
              <a:t>X </a:t>
            </a:r>
            <a:r>
              <a:rPr sz="1950" dirty="0" smtClean="0">
                <a:solidFill>
                  <a:srgbClr val="CD665F"/>
                </a:solidFill>
                <a:latin typeface="Comic Sans MS"/>
                <a:cs typeface="Comic Sans MS"/>
              </a:rPr>
              <a:t>=</a:t>
            </a:r>
            <a:r>
              <a:rPr sz="1950" spc="-35" dirty="0" smtClean="0">
                <a:solidFill>
                  <a:srgbClr val="CD665F"/>
                </a:solidFill>
                <a:latin typeface="Comic Sans MS"/>
                <a:cs typeface="Comic Sans MS"/>
              </a:rPr>
              <a:t> </a:t>
            </a:r>
            <a:r>
              <a:rPr sz="1950" spc="10" dirty="0">
                <a:solidFill>
                  <a:srgbClr val="CD665F"/>
                </a:solidFill>
                <a:latin typeface="Comic Sans MS"/>
                <a:cs typeface="Comic Sans MS"/>
              </a:rPr>
              <a:t>3</a:t>
            </a:r>
            <a:endParaRPr sz="1950" dirty="0">
              <a:latin typeface="Comic Sans MS"/>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omic Sans MS"/>
                <a:cs typeface="Comic Sans MS"/>
              </a:rPr>
              <a:t>Y </a:t>
            </a:r>
            <a:r>
              <a:rPr sz="1950" dirty="0" smtClean="0">
                <a:solidFill>
                  <a:srgbClr val="CD665F"/>
                </a:solidFill>
                <a:latin typeface="Comic Sans MS"/>
                <a:cs typeface="Comic Sans MS"/>
              </a:rPr>
              <a:t>= </a:t>
            </a:r>
            <a:r>
              <a:rPr sz="1950" spc="10" dirty="0">
                <a:solidFill>
                  <a:srgbClr val="CD665F"/>
                </a:solidFill>
                <a:latin typeface="Comic Sans MS"/>
                <a:cs typeface="Comic Sans MS"/>
              </a:rPr>
              <a:t>Z </a:t>
            </a:r>
            <a:r>
              <a:rPr sz="1950" spc="5" dirty="0">
                <a:solidFill>
                  <a:srgbClr val="CD665F"/>
                </a:solidFill>
                <a:latin typeface="Comic Sans MS"/>
                <a:cs typeface="Comic Sans MS"/>
              </a:rPr>
              <a:t>+</a:t>
            </a:r>
            <a:r>
              <a:rPr sz="1950" spc="-100" dirty="0">
                <a:solidFill>
                  <a:srgbClr val="CD665F"/>
                </a:solidFill>
                <a:latin typeface="Comic Sans MS"/>
                <a:cs typeface="Comic Sans MS"/>
              </a:rPr>
              <a:t> </a:t>
            </a:r>
            <a:r>
              <a:rPr sz="1950" spc="15" dirty="0">
                <a:solidFill>
                  <a:srgbClr val="CD665F"/>
                </a:solidFill>
                <a:latin typeface="Comic Sans MS"/>
                <a:cs typeface="Comic Sans MS"/>
              </a:rPr>
              <a:t>W</a:t>
            </a:r>
            <a:endParaRPr sz="1950" dirty="0">
              <a:latin typeface="Comic Sans MS"/>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omic Sans MS"/>
                <a:cs typeface="Comic Sans MS"/>
              </a:rPr>
              <a:t>Y </a:t>
            </a:r>
            <a:r>
              <a:rPr sz="1950" dirty="0" smtClean="0">
                <a:solidFill>
                  <a:srgbClr val="CD665F"/>
                </a:solidFill>
                <a:latin typeface="Comic Sans MS"/>
                <a:cs typeface="Comic Sans MS"/>
              </a:rPr>
              <a:t>=</a:t>
            </a:r>
            <a:r>
              <a:rPr sz="1950" spc="-95" dirty="0" smtClean="0">
                <a:solidFill>
                  <a:srgbClr val="CD665F"/>
                </a:solidFill>
                <a:latin typeface="Comic Sans MS"/>
                <a:cs typeface="Comic Sans MS"/>
              </a:rPr>
              <a:t> </a:t>
            </a:r>
            <a:r>
              <a:rPr sz="1950" spc="10" dirty="0">
                <a:solidFill>
                  <a:srgbClr val="CD665F"/>
                </a:solidFill>
                <a:latin typeface="Comic Sans MS"/>
                <a:cs typeface="Comic Sans MS"/>
              </a:rPr>
              <a:t>0</a:t>
            </a:r>
            <a:endParaRPr sz="1950" dirty="0">
              <a:latin typeface="Comic Sans MS"/>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omic Sans MS"/>
                <a:cs typeface="Comic Sans MS"/>
              </a:rPr>
              <a:t>A </a:t>
            </a:r>
            <a:r>
              <a:rPr sz="1950" dirty="0" smtClean="0">
                <a:solidFill>
                  <a:srgbClr val="CD665F"/>
                </a:solidFill>
                <a:latin typeface="Comic Sans MS"/>
                <a:cs typeface="Comic Sans MS"/>
              </a:rPr>
              <a:t>= </a:t>
            </a:r>
            <a:r>
              <a:rPr sz="1950" spc="10" dirty="0">
                <a:solidFill>
                  <a:srgbClr val="CD665F"/>
                </a:solidFill>
                <a:latin typeface="Comic Sans MS"/>
                <a:cs typeface="Comic Sans MS"/>
              </a:rPr>
              <a:t>2 </a:t>
            </a:r>
            <a:r>
              <a:rPr sz="1950" spc="5" dirty="0">
                <a:solidFill>
                  <a:srgbClr val="CD665F"/>
                </a:solidFill>
                <a:latin typeface="Comic Sans MS"/>
                <a:cs typeface="Comic Sans MS"/>
              </a:rPr>
              <a:t>*</a:t>
            </a:r>
            <a:r>
              <a:rPr sz="1950" spc="-60" dirty="0">
                <a:solidFill>
                  <a:srgbClr val="CD665F"/>
                </a:solidFill>
                <a:latin typeface="Comic Sans MS"/>
                <a:cs typeface="Comic Sans MS"/>
              </a:rPr>
              <a:t> </a:t>
            </a:r>
            <a:r>
              <a:rPr sz="1950" spc="10" dirty="0">
                <a:solidFill>
                  <a:srgbClr val="CD665F"/>
                </a:solidFill>
                <a:latin typeface="Comic Sans MS"/>
                <a:cs typeface="Comic Sans MS"/>
              </a:rPr>
              <a:t>3</a:t>
            </a:r>
            <a:endParaRPr sz="1950" dirty="0">
              <a:latin typeface="Comic Sans MS"/>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omic Sans MS"/>
                <a:cs typeface="Comic Sans MS"/>
              </a:rPr>
              <a:t>B </a:t>
            </a:r>
            <a:r>
              <a:rPr sz="1950" spc="5" dirty="0">
                <a:solidFill>
                  <a:srgbClr val="CD665F"/>
                </a:solidFill>
                <a:latin typeface="Comic Sans MS"/>
                <a:cs typeface="Comic Sans MS"/>
              </a:rPr>
              <a:t>&gt;</a:t>
            </a:r>
            <a:r>
              <a:rPr sz="1950" spc="-100" dirty="0">
                <a:solidFill>
                  <a:srgbClr val="CD665F"/>
                </a:solidFill>
                <a:latin typeface="Comic Sans MS"/>
                <a:cs typeface="Comic Sans MS"/>
              </a:rPr>
              <a:t> </a:t>
            </a:r>
            <a:r>
              <a:rPr sz="1950" spc="10" dirty="0">
                <a:solidFill>
                  <a:srgbClr val="CD665F"/>
                </a:solidFill>
                <a:latin typeface="Comic Sans MS"/>
                <a:cs typeface="Comic Sans MS"/>
              </a:rPr>
              <a:t>0</a:t>
            </a:r>
            <a:endParaRPr sz="1950">
              <a:latin typeface="Comic Sans MS"/>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omic Sans MS"/>
                <a:cs typeface="Comic Sans MS"/>
              </a:rPr>
              <a:t>X </a:t>
            </a:r>
            <a:r>
              <a:rPr sz="2150" dirty="0" smtClean="0">
                <a:latin typeface="Comic Sans MS"/>
                <a:cs typeface="Comic Sans MS"/>
              </a:rPr>
              <a:t>= </a:t>
            </a:r>
            <a:r>
              <a:rPr sz="2150" spc="5" dirty="0">
                <a:latin typeface="Comic Sans MS"/>
                <a:cs typeface="Comic Sans MS"/>
              </a:rPr>
              <a:t>3;  </a:t>
            </a:r>
            <a:r>
              <a:rPr sz="2150" dirty="0">
                <a:latin typeface="Comic Sans MS"/>
                <a:cs typeface="Comic Sans MS"/>
              </a:rPr>
              <a:t>if (B </a:t>
            </a:r>
            <a:r>
              <a:rPr sz="2150" spc="5" dirty="0">
                <a:latin typeface="Comic Sans MS"/>
                <a:cs typeface="Comic Sans MS"/>
              </a:rPr>
              <a:t>&gt;</a:t>
            </a:r>
            <a:r>
              <a:rPr sz="2150" spc="-85" dirty="0">
                <a:latin typeface="Comic Sans MS"/>
                <a:cs typeface="Comic Sans MS"/>
              </a:rPr>
              <a:t> </a:t>
            </a:r>
            <a:r>
              <a:rPr sz="2150" dirty="0">
                <a:latin typeface="Comic Sans MS"/>
                <a:cs typeface="Comic Sans MS"/>
              </a:rPr>
              <a:t>0)</a:t>
            </a:r>
          </a:p>
          <a:p>
            <a:pPr marL="349885">
              <a:lnSpc>
                <a:spcPct val="100000"/>
              </a:lnSpc>
              <a:spcBef>
                <a:spcPts val="1060"/>
              </a:spcBef>
            </a:pPr>
            <a:r>
              <a:rPr sz="2150" spc="5" dirty="0">
                <a:latin typeface="Comic Sans MS"/>
                <a:cs typeface="Comic Sans MS"/>
              </a:rPr>
              <a:t>Y </a:t>
            </a:r>
            <a:r>
              <a:rPr sz="2150" dirty="0" smtClean="0">
                <a:latin typeface="Comic Sans MS"/>
                <a:cs typeface="Comic Sans MS"/>
              </a:rPr>
              <a:t>=</a:t>
            </a:r>
            <a:r>
              <a:rPr sz="2150" spc="-25" dirty="0" smtClean="0">
                <a:latin typeface="Comic Sans MS"/>
                <a:cs typeface="Comic Sans MS"/>
              </a:rPr>
              <a:t> </a:t>
            </a:r>
            <a:r>
              <a:rPr sz="2150" dirty="0">
                <a:latin typeface="Comic Sans MS"/>
                <a:cs typeface="Comic Sans MS"/>
              </a:rPr>
              <a:t>0;</a:t>
            </a:r>
          </a:p>
          <a:p>
            <a:pPr marL="12700">
              <a:lnSpc>
                <a:spcPct val="100000"/>
              </a:lnSpc>
              <a:spcBef>
                <a:spcPts val="960"/>
              </a:spcBef>
            </a:pPr>
            <a:r>
              <a:rPr sz="2150" spc="5" dirty="0">
                <a:latin typeface="Comic Sans MS"/>
                <a:cs typeface="Comic Sans MS"/>
              </a:rPr>
              <a:t>else</a:t>
            </a:r>
            <a:endParaRPr sz="2150" dirty="0">
              <a:latin typeface="Comic Sans MS"/>
              <a:cs typeface="Comic Sans MS"/>
            </a:endParaRPr>
          </a:p>
          <a:p>
            <a:pPr marL="12700" marR="5080" indent="337185">
              <a:lnSpc>
                <a:spcPct val="141000"/>
              </a:lnSpc>
            </a:pPr>
            <a:r>
              <a:rPr sz="2150" spc="5" dirty="0">
                <a:latin typeface="Comic Sans MS"/>
                <a:cs typeface="Comic Sans MS"/>
              </a:rPr>
              <a:t>Y </a:t>
            </a:r>
            <a:r>
              <a:rPr sz="2150" dirty="0" smtClean="0">
                <a:latin typeface="Comic Sans MS"/>
                <a:cs typeface="Comic Sans MS"/>
              </a:rPr>
              <a:t>= </a:t>
            </a:r>
            <a:r>
              <a:rPr sz="2150" spc="5" dirty="0">
                <a:latin typeface="Comic Sans MS"/>
                <a:cs typeface="Comic Sans MS"/>
              </a:rPr>
              <a:t>Z +</a:t>
            </a:r>
            <a:r>
              <a:rPr sz="2150" spc="-95" dirty="0">
                <a:latin typeface="Comic Sans MS"/>
                <a:cs typeface="Comic Sans MS"/>
              </a:rPr>
              <a:t> </a:t>
            </a:r>
            <a:r>
              <a:rPr sz="2150" spc="5" dirty="0">
                <a:latin typeface="Comic Sans MS"/>
                <a:cs typeface="Comic Sans MS"/>
              </a:rPr>
              <a:t>W;  A = 2 *</a:t>
            </a:r>
            <a:r>
              <a:rPr sz="2150" spc="-50" dirty="0">
                <a:latin typeface="Comic Sans MS"/>
                <a:cs typeface="Comic Sans MS"/>
              </a:rPr>
              <a:t> </a:t>
            </a:r>
            <a:r>
              <a:rPr sz="2150" spc="5" dirty="0">
                <a:latin typeface="Comic Sans MS"/>
                <a:cs typeface="Comic Sans MS"/>
              </a:rPr>
              <a:t>3;</a:t>
            </a:r>
            <a:endParaRPr sz="2150" dirty="0">
              <a:latin typeface="Comic Sans MS"/>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2118867"/>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401104"/>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401104"/>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6052691"/>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614805" y="1528831"/>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71</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7691</Words>
  <Application>Microsoft Office PowerPoint</Application>
  <PresentationFormat>Widescreen</PresentationFormat>
  <Paragraphs>1361</Paragraphs>
  <Slides>91</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15"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12</cp:revision>
  <dcterms:created xsi:type="dcterms:W3CDTF">2021-10-12T10:09:12Z</dcterms:created>
  <dcterms:modified xsi:type="dcterms:W3CDTF">2021-10-31T09:52:41Z</dcterms:modified>
</cp:coreProperties>
</file>