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1" r:id="rId76"/>
    <p:sldId id="332" r:id="rId77"/>
    <p:sldId id="333" r:id="rId78"/>
    <p:sldId id="334" r:id="rId79"/>
    <p:sldId id="335" r:id="rId80"/>
    <p:sldId id="336" r:id="rId81"/>
    <p:sldId id="337" r:id="rId82"/>
    <p:sldId id="339" r:id="rId83"/>
    <p:sldId id="340" r:id="rId84"/>
    <p:sldId id="341" r:id="rId85"/>
    <p:sldId id="342" r:id="rId86"/>
    <p:sldId id="343" r:id="rId87"/>
    <p:sldId id="344" r:id="rId88"/>
    <p:sldId id="345" r:id="rId89"/>
    <p:sldId id="346" r:id="rId90"/>
    <p:sldId id="347" r:id="rId91"/>
    <p:sldId id="348"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395" autoAdjust="0"/>
  </p:normalViewPr>
  <p:slideViewPr>
    <p:cSldViewPr snapToGrid="0">
      <p:cViewPr varScale="1">
        <p:scale>
          <a:sx n="111" d="100"/>
          <a:sy n="111" d="100"/>
        </p:scale>
        <p:origin x="45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E1E140-AD19-4619-BC2B-3AF0ED914E93}" type="datetimeFigureOut">
              <a:rPr lang="en-US" smtClean="0"/>
              <a:t>4/3/2022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25B76C-3B33-4633-8802-CB98E49BB074}" type="slidenum">
              <a:rPr lang="en-US" smtClean="0"/>
              <a:t>‹#›</a:t>
            </a:fld>
            <a:endParaRPr lang="en-US"/>
          </a:p>
        </p:txBody>
      </p:sp>
    </p:spTree>
    <p:extLst>
      <p:ext uri="{BB962C8B-B14F-4D97-AF65-F5344CB8AC3E}">
        <p14:creationId xmlns:p14="http://schemas.microsoft.com/office/powerpoint/2010/main" val="3449605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a:t>
            </a:fld>
            <a:r>
              <a:rPr lang="en-US" dirty="0" smtClean="0"/>
              <a:t> of 93</a:t>
            </a:r>
            <a:endParaRPr lang="en-US" dirty="0"/>
          </a:p>
        </p:txBody>
      </p:sp>
    </p:spTree>
    <p:extLst>
      <p:ext uri="{BB962C8B-B14F-4D97-AF65-F5344CB8AC3E}">
        <p14:creationId xmlns:p14="http://schemas.microsoft.com/office/powerpoint/2010/main" val="2576668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5842"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15</a:t>
            </a:fld>
            <a:r>
              <a:rPr lang="en-US" dirty="0" smtClean="0"/>
              <a:t> of 93</a:t>
            </a:r>
            <a:endParaRPr lang="en-US" dirty="0"/>
          </a:p>
        </p:txBody>
      </p:sp>
    </p:spTree>
    <p:extLst>
      <p:ext uri="{BB962C8B-B14F-4D97-AF65-F5344CB8AC3E}">
        <p14:creationId xmlns:p14="http://schemas.microsoft.com/office/powerpoint/2010/main" val="2200986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993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16</a:t>
            </a:fld>
            <a:r>
              <a:rPr lang="en-US" dirty="0" smtClean="0"/>
              <a:t> of 93</a:t>
            </a:r>
            <a:endParaRPr lang="en-US" dirty="0"/>
          </a:p>
        </p:txBody>
      </p:sp>
    </p:spTree>
    <p:extLst>
      <p:ext uri="{BB962C8B-B14F-4D97-AF65-F5344CB8AC3E}">
        <p14:creationId xmlns:p14="http://schemas.microsoft.com/office/powerpoint/2010/main" val="1745669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198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 fundamental rationale for any systematic (non-random) testing technique is </a:t>
            </a:r>
          </a:p>
          <a:p>
            <a:r>
              <a:rPr lang="en-US" dirty="0">
                <a:latin typeface="Calibri" charset="0"/>
              </a:rPr>
              <a:t>variation:   Testing something different is more valuable than testing the same </a:t>
            </a:r>
          </a:p>
          <a:p>
            <a:r>
              <a:rPr lang="en-US" dirty="0">
                <a:latin typeface="Calibri" charset="0"/>
              </a:rPr>
              <a:t>thing again.   There are many ways to consider </a:t>
            </a:r>
            <a:r>
              <a:rPr lang="ja-JP" altLang="en-US" dirty="0">
                <a:latin typeface="Calibri" charset="0"/>
              </a:rPr>
              <a:t>“</a:t>
            </a:r>
            <a:r>
              <a:rPr lang="en-US" altLang="ja-JP" dirty="0">
                <a:latin typeface="Calibri" charset="0"/>
              </a:rPr>
              <a:t>same</a:t>
            </a:r>
            <a:r>
              <a:rPr lang="ja-JP" altLang="en-US" dirty="0">
                <a:latin typeface="Calibri" charset="0"/>
              </a:rPr>
              <a:t>”</a:t>
            </a:r>
            <a:r>
              <a:rPr lang="en-US" altLang="ja-JP" dirty="0">
                <a:latin typeface="Calibri" charset="0"/>
              </a:rPr>
              <a:t> and </a:t>
            </a:r>
            <a:r>
              <a:rPr lang="ja-JP" altLang="en-US" dirty="0">
                <a:latin typeface="Calibri" charset="0"/>
              </a:rPr>
              <a:t>“</a:t>
            </a:r>
            <a:r>
              <a:rPr lang="en-US" altLang="ja-JP" dirty="0">
                <a:latin typeface="Calibri" charset="0"/>
              </a:rPr>
              <a:t>different</a:t>
            </a:r>
            <a:r>
              <a:rPr lang="ja-JP" altLang="en-US" dirty="0">
                <a:latin typeface="Calibri" charset="0"/>
              </a:rPr>
              <a:t>”</a:t>
            </a:r>
            <a:r>
              <a:rPr lang="en-US" altLang="ja-JP" dirty="0">
                <a:latin typeface="Calibri" charset="0"/>
              </a:rPr>
              <a:t>, and we </a:t>
            </a:r>
          </a:p>
          <a:p>
            <a:r>
              <a:rPr lang="en-US" dirty="0">
                <a:latin typeface="Calibri" charset="0"/>
              </a:rPr>
              <a:t>find value in any sense of </a:t>
            </a:r>
            <a:r>
              <a:rPr lang="ja-JP" altLang="en-US" dirty="0">
                <a:latin typeface="Calibri" charset="0"/>
              </a:rPr>
              <a:t>“</a:t>
            </a:r>
            <a:r>
              <a:rPr lang="en-US" altLang="ja-JP" dirty="0">
                <a:latin typeface="Calibri" charset="0"/>
              </a:rPr>
              <a:t>different</a:t>
            </a:r>
            <a:r>
              <a:rPr lang="ja-JP" altLang="en-US" dirty="0">
                <a:latin typeface="Calibri" charset="0"/>
              </a:rPr>
              <a:t>”</a:t>
            </a:r>
            <a:r>
              <a:rPr lang="en-US" altLang="ja-JP" dirty="0">
                <a:latin typeface="Calibri" charset="0"/>
              </a:rPr>
              <a:t> that might reveal faults that were not </a:t>
            </a:r>
          </a:p>
          <a:p>
            <a:r>
              <a:rPr lang="en-US" dirty="0">
                <a:latin typeface="Calibri" charset="0"/>
              </a:rPr>
              <a:t>revealed by other test cases.  Functional testing uses the program specification </a:t>
            </a:r>
          </a:p>
          <a:p>
            <a:r>
              <a:rPr lang="en-US" dirty="0">
                <a:latin typeface="Calibri" charset="0"/>
              </a:rPr>
              <a:t>to say what is </a:t>
            </a:r>
            <a:r>
              <a:rPr lang="ja-JP" altLang="en-US" dirty="0">
                <a:latin typeface="Calibri" charset="0"/>
              </a:rPr>
              <a:t>“</a:t>
            </a:r>
            <a:r>
              <a:rPr lang="en-US" altLang="ja-JP" dirty="0">
                <a:latin typeface="Calibri" charset="0"/>
              </a:rPr>
              <a:t>different</a:t>
            </a:r>
            <a:r>
              <a:rPr lang="ja-JP" altLang="en-US" dirty="0">
                <a:latin typeface="Calibri" charset="0"/>
              </a:rPr>
              <a:t>”</a:t>
            </a:r>
            <a:r>
              <a:rPr lang="en-US" altLang="ja-JP" dirty="0">
                <a:latin typeface="Calibri" charset="0"/>
              </a:rPr>
              <a:t> (systematically covering cases that can be identified </a:t>
            </a:r>
          </a:p>
          <a:p>
            <a:r>
              <a:rPr lang="en-US" dirty="0">
                <a:latin typeface="Calibri" charset="0"/>
              </a:rPr>
              <a:t>in the specification).  Structural testing </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17</a:t>
            </a:fld>
            <a:r>
              <a:rPr lang="en-US" dirty="0" smtClean="0"/>
              <a:t> of 93</a:t>
            </a:r>
            <a:endParaRPr lang="en-US" dirty="0"/>
          </a:p>
        </p:txBody>
      </p:sp>
    </p:spTree>
    <p:extLst>
      <p:ext uri="{BB962C8B-B14F-4D97-AF65-F5344CB8AC3E}">
        <p14:creationId xmlns:p14="http://schemas.microsoft.com/office/powerpoint/2010/main" val="1190589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6626"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22</a:t>
            </a:fld>
            <a:r>
              <a:rPr lang="en-US" dirty="0" smtClean="0"/>
              <a:t> of 93</a:t>
            </a:r>
            <a:endParaRPr lang="en-US" dirty="0"/>
          </a:p>
        </p:txBody>
      </p:sp>
    </p:spTree>
    <p:extLst>
      <p:ext uri="{BB962C8B-B14F-4D97-AF65-F5344CB8AC3E}">
        <p14:creationId xmlns:p14="http://schemas.microsoft.com/office/powerpoint/2010/main" val="974857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23</a:t>
            </a:fld>
            <a:r>
              <a:rPr lang="en-US" dirty="0" smtClean="0"/>
              <a:t> of 93</a:t>
            </a:r>
            <a:endParaRPr lang="en-US" dirty="0"/>
          </a:p>
        </p:txBody>
      </p:sp>
    </p:spTree>
    <p:extLst>
      <p:ext uri="{BB962C8B-B14F-4D97-AF65-F5344CB8AC3E}">
        <p14:creationId xmlns:p14="http://schemas.microsoft.com/office/powerpoint/2010/main" val="3240184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4"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sz="1400" b="1"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24</a:t>
            </a:fld>
            <a:r>
              <a:rPr lang="en-US" dirty="0" smtClean="0"/>
              <a:t> of 93</a:t>
            </a:r>
            <a:endParaRPr lang="en-US" dirty="0"/>
          </a:p>
        </p:txBody>
      </p:sp>
    </p:spTree>
    <p:extLst>
      <p:ext uri="{BB962C8B-B14F-4D97-AF65-F5344CB8AC3E}">
        <p14:creationId xmlns:p14="http://schemas.microsoft.com/office/powerpoint/2010/main" val="3029074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632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12.2 STATEMENT TESTING</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25</a:t>
            </a:fld>
            <a:r>
              <a:rPr lang="en-US" dirty="0" smtClean="0"/>
              <a:t> of 93</a:t>
            </a:r>
            <a:endParaRPr lang="en-US" dirty="0"/>
          </a:p>
        </p:txBody>
      </p:sp>
    </p:spTree>
    <p:extLst>
      <p:ext uri="{BB962C8B-B14F-4D97-AF65-F5344CB8AC3E}">
        <p14:creationId xmlns:p14="http://schemas.microsoft.com/office/powerpoint/2010/main" val="2893196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837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26</a:t>
            </a:fld>
            <a:r>
              <a:rPr lang="en-US" dirty="0" smtClean="0"/>
              <a:t> of 93</a:t>
            </a:r>
            <a:endParaRPr lang="en-US" dirty="0"/>
          </a:p>
        </p:txBody>
      </p:sp>
    </p:spTree>
    <p:extLst>
      <p:ext uri="{BB962C8B-B14F-4D97-AF65-F5344CB8AC3E}">
        <p14:creationId xmlns:p14="http://schemas.microsoft.com/office/powerpoint/2010/main" val="3880104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66562"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29</a:t>
            </a:fld>
            <a:r>
              <a:rPr lang="en-US" dirty="0" smtClean="0"/>
              <a:t> of 93</a:t>
            </a:r>
            <a:endParaRPr lang="en-US" dirty="0"/>
          </a:p>
        </p:txBody>
      </p:sp>
    </p:spTree>
    <p:extLst>
      <p:ext uri="{BB962C8B-B14F-4D97-AF65-F5344CB8AC3E}">
        <p14:creationId xmlns:p14="http://schemas.microsoft.com/office/powerpoint/2010/main" val="1436158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6861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30</a:t>
            </a:fld>
            <a:r>
              <a:rPr lang="en-US" dirty="0" smtClean="0"/>
              <a:t> of 93</a:t>
            </a:r>
            <a:endParaRPr lang="en-US" dirty="0"/>
          </a:p>
        </p:txBody>
      </p:sp>
    </p:spTree>
    <p:extLst>
      <p:ext uri="{BB962C8B-B14F-4D97-AF65-F5344CB8AC3E}">
        <p14:creationId xmlns:p14="http://schemas.microsoft.com/office/powerpoint/2010/main" val="3098377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1"/>
          <p:cNvSpPr txBox="1">
            <a:spLocks noGrp="1" noChangeArrowheads="1"/>
          </p:cNvSpPr>
          <p:nvPr/>
        </p:nvSpPr>
        <p:spPr bwMode="auto">
          <a:xfrm>
            <a:off x="3884613"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DCF727A0-318F-3741-90E1-E869B3EF4F49}" type="datetime1">
              <a:rPr lang="en-US" sz="1200">
                <a:latin typeface="Calibri" charset="0"/>
              </a:rPr>
              <a:pPr algn="r" eaLnBrk="1" hangingPunct="1"/>
              <a:t>4/3/2022</a:t>
            </a:fld>
            <a:endParaRPr lang="en-US" sz="1200" dirty="0">
              <a:latin typeface="Calibri" charset="0"/>
            </a:endParaRPr>
          </a:p>
        </p:txBody>
      </p:sp>
      <p:sp>
        <p:nvSpPr>
          <p:cNvPr id="46082" name="Rectangle 1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BB43653E-0E81-AB49-922B-E0782E5B9249}" type="slidenum">
              <a:rPr lang="en-US" sz="1200">
                <a:latin typeface="Calibri" charset="0"/>
              </a:rPr>
              <a:pPr algn="r" eaLnBrk="1" hangingPunct="1"/>
              <a:t>4</a:t>
            </a:fld>
            <a:endParaRPr lang="en-US" sz="1200" dirty="0">
              <a:latin typeface="Calibri" charset="0"/>
            </a:endParaRPr>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4"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defTabSz="895301">
              <a:spcBef>
                <a:spcPct val="0"/>
              </a:spcBef>
            </a:pP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a:t>
            </a:fld>
            <a:r>
              <a:rPr lang="en-US" dirty="0" smtClean="0"/>
              <a:t> of 93</a:t>
            </a:r>
            <a:endParaRPr lang="en-US" dirty="0"/>
          </a:p>
        </p:txBody>
      </p:sp>
    </p:spTree>
    <p:extLst>
      <p:ext uri="{BB962C8B-B14F-4D97-AF65-F5344CB8AC3E}">
        <p14:creationId xmlns:p14="http://schemas.microsoft.com/office/powerpoint/2010/main" val="116850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475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 total number of truth values that the </a:t>
            </a:r>
            <a:r>
              <a:rPr lang="en-US" dirty="0" smtClean="0">
                <a:latin typeface="Calibri" charset="0"/>
              </a:rPr>
              <a:t>basic </a:t>
            </a:r>
            <a:r>
              <a:rPr lang="en-US" dirty="0">
                <a:latin typeface="Calibri" charset="0"/>
              </a:rPr>
              <a:t>conditions can take is twice the number of basic conditions, since each basic condition can assume value </a:t>
            </a:r>
            <a:r>
              <a:rPr lang="en-US" i="1" dirty="0">
                <a:latin typeface="Calibri" charset="0"/>
              </a:rPr>
              <a:t>true</a:t>
            </a:r>
            <a:r>
              <a:rPr lang="en-US" dirty="0">
                <a:latin typeface="Calibri" charset="0"/>
              </a:rPr>
              <a:t> or </a:t>
            </a:r>
            <a:r>
              <a:rPr lang="en-US" i="1" dirty="0">
                <a:latin typeface="Calibri" charset="0"/>
              </a:rPr>
              <a:t>false</a:t>
            </a:r>
            <a:endParaRPr lang="en-US" dirty="0">
              <a:latin typeface="Calibri" charset="0"/>
            </a:endParaRPr>
          </a:p>
          <a:p>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35</a:t>
            </a:fld>
            <a:r>
              <a:rPr lang="en-US" dirty="0" smtClean="0"/>
              <a:t> of 93</a:t>
            </a:r>
            <a:endParaRPr lang="en-US" dirty="0"/>
          </a:p>
        </p:txBody>
      </p:sp>
    </p:spTree>
    <p:extLst>
      <p:ext uri="{BB962C8B-B14F-4D97-AF65-F5344CB8AC3E}">
        <p14:creationId xmlns:p14="http://schemas.microsoft.com/office/powerpoint/2010/main" val="38210652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885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 Notice that due to the left-to-right evaluation order and short-circuit evaluation of logical OR expressions in the C language, the value true for the first condition does not need to be combined with both values false and true for the second condition. </a:t>
            </a:r>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37</a:t>
            </a:fld>
            <a:r>
              <a:rPr lang="en-US" dirty="0" smtClean="0"/>
              <a:t> of 93</a:t>
            </a:r>
            <a:endParaRPr lang="en-US" dirty="0"/>
          </a:p>
        </p:txBody>
      </p:sp>
    </p:spTree>
    <p:extLst>
      <p:ext uri="{BB962C8B-B14F-4D97-AF65-F5344CB8AC3E}">
        <p14:creationId xmlns:p14="http://schemas.microsoft.com/office/powerpoint/2010/main" val="571622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885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 Notice that due to the left-to-right evaluation order and short-circuit evaluation of logical OR expressions in the C language, the value true for the first condition does not need to be combined with both values false and true for the second condition. </a:t>
            </a:r>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38</a:t>
            </a:fld>
            <a:r>
              <a:rPr lang="en-US" dirty="0" smtClean="0"/>
              <a:t> of 93</a:t>
            </a:r>
            <a:endParaRPr lang="en-US" dirty="0"/>
          </a:p>
        </p:txBody>
      </p:sp>
    </p:spTree>
    <p:extLst>
      <p:ext uri="{BB962C8B-B14F-4D97-AF65-F5344CB8AC3E}">
        <p14:creationId xmlns:p14="http://schemas.microsoft.com/office/powerpoint/2010/main" val="3906311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8089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Why do we care?  Because even one very complex condition in a program could require </a:t>
            </a:r>
          </a:p>
          <a:p>
            <a:r>
              <a:rPr lang="en-US" dirty="0">
                <a:latin typeface="Calibri" charset="0"/>
              </a:rPr>
              <a:t>an impractical number of test cases.  For example, a condition with 16 basic conditions</a:t>
            </a:r>
          </a:p>
          <a:p>
            <a:r>
              <a:rPr lang="en-US" dirty="0">
                <a:latin typeface="Calibri" charset="0"/>
              </a:rPr>
              <a:t>could require more than 32,000 test cases (although this is unlikely in practice, because </a:t>
            </a:r>
          </a:p>
          <a:p>
            <a:r>
              <a:rPr lang="en-US" dirty="0">
                <a:latin typeface="Calibri" charset="0"/>
              </a:rPr>
              <a:t>very large conditions are more typically just one big disjunction or one big conjunction, </a:t>
            </a:r>
          </a:p>
          <a:p>
            <a:r>
              <a:rPr lang="en-US" dirty="0">
                <a:latin typeface="Calibri" charset="0"/>
              </a:rPr>
              <a:t>which are effectively reduced to a linear number of cases by short-circuit evaluation). </a:t>
            </a: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39</a:t>
            </a:fld>
            <a:r>
              <a:rPr lang="en-US" dirty="0" smtClean="0"/>
              <a:t> of 93</a:t>
            </a:r>
            <a:endParaRPr lang="en-US" dirty="0"/>
          </a:p>
        </p:txBody>
      </p:sp>
    </p:spTree>
    <p:extLst>
      <p:ext uri="{BB962C8B-B14F-4D97-AF65-F5344CB8AC3E}">
        <p14:creationId xmlns:p14="http://schemas.microsoft.com/office/powerpoint/2010/main" val="4067775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8294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If we </a:t>
            </a:r>
            <a:r>
              <a:rPr lang="en-US" dirty="0" smtClean="0">
                <a:latin typeface="Calibri" charset="0"/>
              </a:rPr>
              <a:t>don</a:t>
            </a:r>
            <a:r>
              <a:rPr lang="uk-UA" altLang="ja-JP" dirty="0" smtClean="0">
                <a:latin typeface="Calibri" charset="0"/>
              </a:rPr>
              <a:t>'</a:t>
            </a:r>
            <a:r>
              <a:rPr lang="en-US" altLang="ja-JP" dirty="0" smtClean="0">
                <a:latin typeface="Calibri" charset="0"/>
              </a:rPr>
              <a:t>t </a:t>
            </a:r>
            <a:r>
              <a:rPr lang="en-US" altLang="ja-JP" dirty="0">
                <a:latin typeface="Calibri" charset="0"/>
              </a:rPr>
              <a:t>want to test all possible combinations, then we have to say which combinations are important.</a:t>
            </a:r>
          </a:p>
          <a:p>
            <a:r>
              <a:rPr lang="en-US" dirty="0">
                <a:latin typeface="Calibri" charset="0"/>
              </a:rPr>
              <a:t>One good choice is to choose combinations that show how each basic condition can affect the outcome, </a:t>
            </a:r>
          </a:p>
          <a:p>
            <a:r>
              <a:rPr lang="en-US" dirty="0">
                <a:latin typeface="Calibri" charset="0"/>
              </a:rPr>
              <a:t>i.e., how changing that one condition can change the value of the whole compound condition.  </a:t>
            </a:r>
            <a:r>
              <a:rPr lang="en-US" dirty="0" smtClean="0">
                <a:latin typeface="Calibri" charset="0"/>
              </a:rPr>
              <a:t>That</a:t>
            </a:r>
            <a:r>
              <a:rPr lang="uk-UA" altLang="ja-JP" dirty="0" smtClean="0">
                <a:latin typeface="Calibri" charset="0"/>
              </a:rPr>
              <a:t>'</a:t>
            </a:r>
            <a:r>
              <a:rPr lang="en-US" altLang="ja-JP" dirty="0" smtClean="0">
                <a:latin typeface="Calibri" charset="0"/>
              </a:rPr>
              <a:t>s </a:t>
            </a:r>
            <a:endParaRPr lang="en-US" altLang="ja-JP" dirty="0">
              <a:latin typeface="Calibri" charset="0"/>
            </a:endParaRPr>
          </a:p>
          <a:p>
            <a:r>
              <a:rPr lang="en-US" dirty="0">
                <a:latin typeface="Calibri" charset="0"/>
              </a:rPr>
              <a:t>what the </a:t>
            </a:r>
            <a:r>
              <a:rPr lang="ja-JP" altLang="en-US" dirty="0">
                <a:latin typeface="Calibri" charset="0"/>
              </a:rPr>
              <a:t>“</a:t>
            </a:r>
            <a:r>
              <a:rPr lang="en-US" altLang="ja-JP" dirty="0">
                <a:latin typeface="Calibri" charset="0"/>
              </a:rPr>
              <a:t>modified condition/decision</a:t>
            </a:r>
            <a:r>
              <a:rPr lang="ja-JP" altLang="en-US" dirty="0">
                <a:latin typeface="Calibri" charset="0"/>
              </a:rPr>
              <a:t>”</a:t>
            </a:r>
            <a:r>
              <a:rPr lang="en-US" altLang="ja-JP" dirty="0">
                <a:latin typeface="Calibri" charset="0"/>
              </a:rPr>
              <a:t> criterion requires.  </a:t>
            </a: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40</a:t>
            </a:fld>
            <a:r>
              <a:rPr lang="en-US" dirty="0" smtClean="0"/>
              <a:t> of 93</a:t>
            </a:r>
            <a:endParaRPr lang="en-US" dirty="0"/>
          </a:p>
        </p:txBody>
      </p:sp>
    </p:spTree>
    <p:extLst>
      <p:ext uri="{BB962C8B-B14F-4D97-AF65-F5344CB8AC3E}">
        <p14:creationId xmlns:p14="http://schemas.microsoft.com/office/powerpoint/2010/main" val="10383340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May 2, 2017</a:t>
            </a:r>
            <a:endParaRPr lang="en-US" dirty="0"/>
          </a:p>
        </p:txBody>
      </p:sp>
      <p:sp>
        <p:nvSpPr>
          <p:cNvPr id="6" name="Footer Placeholder 5"/>
          <p:cNvSpPr>
            <a:spLocks noGrp="1"/>
          </p:cNvSpPr>
          <p:nvPr>
            <p:ph type="ftr" sz="quarter" idx="12"/>
          </p:nvPr>
        </p:nvSpPr>
        <p:spPr/>
        <p:txBody>
          <a:bodyPr/>
          <a:lstStyle/>
          <a:p>
            <a:pPr>
              <a:defRPr/>
            </a:pPr>
            <a:r>
              <a:rPr lang="en-US" smtClean="0"/>
              <a:t>Lecture 6</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41</a:t>
            </a:fld>
            <a:r>
              <a:rPr lang="en-US" smtClean="0"/>
              <a:t> of 93</a:t>
            </a:r>
            <a:endParaRPr lang="en-US" dirty="0"/>
          </a:p>
        </p:txBody>
      </p:sp>
    </p:spTree>
    <p:extLst>
      <p:ext uri="{BB962C8B-B14F-4D97-AF65-F5344CB8AC3E}">
        <p14:creationId xmlns:p14="http://schemas.microsoft.com/office/powerpoint/2010/main" val="32872334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May 2, 2017</a:t>
            </a:r>
            <a:endParaRPr lang="en-US" dirty="0"/>
          </a:p>
        </p:txBody>
      </p:sp>
      <p:sp>
        <p:nvSpPr>
          <p:cNvPr id="6" name="Footer Placeholder 5"/>
          <p:cNvSpPr>
            <a:spLocks noGrp="1"/>
          </p:cNvSpPr>
          <p:nvPr>
            <p:ph type="ftr" sz="quarter" idx="12"/>
          </p:nvPr>
        </p:nvSpPr>
        <p:spPr/>
        <p:txBody>
          <a:bodyPr/>
          <a:lstStyle/>
          <a:p>
            <a:pPr>
              <a:defRPr/>
            </a:pPr>
            <a:r>
              <a:rPr lang="en-US" smtClean="0"/>
              <a:t>Lecture 6</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42</a:t>
            </a:fld>
            <a:r>
              <a:rPr lang="en-US" smtClean="0"/>
              <a:t> of 93</a:t>
            </a:r>
            <a:endParaRPr lang="en-US" dirty="0"/>
          </a:p>
        </p:txBody>
      </p:sp>
    </p:spTree>
    <p:extLst>
      <p:ext uri="{BB962C8B-B14F-4D97-AF65-F5344CB8AC3E}">
        <p14:creationId xmlns:p14="http://schemas.microsoft.com/office/powerpoint/2010/main" val="35345950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May 2, 2017</a:t>
            </a:r>
            <a:endParaRPr lang="en-US" dirty="0"/>
          </a:p>
        </p:txBody>
      </p:sp>
      <p:sp>
        <p:nvSpPr>
          <p:cNvPr id="6" name="Footer Placeholder 5"/>
          <p:cNvSpPr>
            <a:spLocks noGrp="1"/>
          </p:cNvSpPr>
          <p:nvPr>
            <p:ph type="ftr" sz="quarter" idx="12"/>
          </p:nvPr>
        </p:nvSpPr>
        <p:spPr/>
        <p:txBody>
          <a:bodyPr/>
          <a:lstStyle/>
          <a:p>
            <a:pPr>
              <a:defRPr/>
            </a:pPr>
            <a:r>
              <a:rPr lang="en-US" smtClean="0"/>
              <a:t>Lecture 6</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43</a:t>
            </a:fld>
            <a:r>
              <a:rPr lang="en-US" smtClean="0"/>
              <a:t> of 93</a:t>
            </a:r>
            <a:endParaRPr lang="en-US" dirty="0"/>
          </a:p>
        </p:txBody>
      </p:sp>
    </p:spTree>
    <p:extLst>
      <p:ext uri="{BB962C8B-B14F-4D97-AF65-F5344CB8AC3E}">
        <p14:creationId xmlns:p14="http://schemas.microsoft.com/office/powerpoint/2010/main" val="353956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8806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This is the same table as two slides ago, omitting redundant cases. </a:t>
            </a:r>
          </a:p>
          <a:p>
            <a:r>
              <a:rPr lang="en-US" dirty="0">
                <a:latin typeface="Calibri" charset="0"/>
              </a:rPr>
              <a:t>Cases 4,5, 7-10, and 12 have been omitted. </a:t>
            </a:r>
          </a:p>
          <a:p>
            <a:endParaRPr lang="en-US" dirty="0">
              <a:latin typeface="Calibri" charset="0"/>
            </a:endParaRPr>
          </a:p>
          <a:p>
            <a:r>
              <a:rPr lang="en-US" dirty="0">
                <a:latin typeface="Calibri" charset="0"/>
              </a:rPr>
              <a:t>In each column we find two rows in which that column is underlined.  For example, the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column </a:t>
            </a:r>
            <a:r>
              <a:rPr lang="en-US" dirty="0" smtClean="0">
                <a:latin typeface="Calibri" charset="0"/>
              </a:rPr>
              <a:t>is </a:t>
            </a:r>
            <a:r>
              <a:rPr lang="en-US" dirty="0">
                <a:latin typeface="Calibri" charset="0"/>
              </a:rPr>
              <a:t>underlined in rows (1) and (13).  All the </a:t>
            </a:r>
            <a:r>
              <a:rPr lang="en-US" i="1" u="sng" dirty="0">
                <a:latin typeface="Calibri" charset="0"/>
              </a:rPr>
              <a:t>evaluated</a:t>
            </a:r>
            <a:r>
              <a:rPr lang="en-US" dirty="0">
                <a:latin typeface="Calibri" charset="0"/>
              </a:rPr>
              <a:t> conditions in those two rows are the </a:t>
            </a:r>
            <a:r>
              <a:rPr lang="en-US" dirty="0" smtClean="0">
                <a:latin typeface="Calibri" charset="0"/>
              </a:rPr>
              <a:t>same except </a:t>
            </a:r>
            <a:r>
              <a:rPr lang="en-US" dirty="0">
                <a:latin typeface="Calibri" charset="0"/>
              </a:rPr>
              <a:t>for that column.  For example, to show that changing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from true to false in case (1) </a:t>
            </a:r>
            <a:r>
              <a:rPr lang="en-US" altLang="ja-JP" dirty="0" smtClean="0">
                <a:latin typeface="Calibri" charset="0"/>
              </a:rPr>
              <a:t>would </a:t>
            </a:r>
            <a:r>
              <a:rPr lang="en-US" dirty="0" smtClean="0">
                <a:latin typeface="Calibri" charset="0"/>
              </a:rPr>
              <a:t>change </a:t>
            </a:r>
            <a:r>
              <a:rPr lang="en-US" dirty="0">
                <a:latin typeface="Calibri" charset="0"/>
              </a:rPr>
              <a:t>the outcome, we </a:t>
            </a:r>
          </a:p>
          <a:p>
            <a:r>
              <a:rPr lang="en-US" dirty="0">
                <a:latin typeface="Calibri" charset="0"/>
              </a:rPr>
              <a:t>   * Fill in the </a:t>
            </a:r>
            <a:r>
              <a:rPr lang="ja-JP" altLang="en-US" dirty="0">
                <a:latin typeface="Calibri" charset="0"/>
              </a:rPr>
              <a:t>“</a:t>
            </a:r>
            <a:r>
              <a:rPr lang="en-US" altLang="ja-JP" dirty="0" smtClean="0">
                <a:latin typeface="Calibri" charset="0"/>
              </a:rPr>
              <a:t>don</a:t>
            </a:r>
            <a:r>
              <a:rPr lang="uk-UA" altLang="ja-JP" dirty="0" smtClean="0">
                <a:latin typeface="Calibri" charset="0"/>
              </a:rPr>
              <a:t>'</a:t>
            </a:r>
            <a:r>
              <a:rPr lang="en-US" altLang="ja-JP" dirty="0" smtClean="0">
                <a:latin typeface="Calibri" charset="0"/>
              </a:rPr>
              <a:t>t </a:t>
            </a:r>
            <a:r>
              <a:rPr lang="en-US" altLang="ja-JP" dirty="0">
                <a:latin typeface="Calibri" charset="0"/>
              </a:rPr>
              <a:t>care</a:t>
            </a:r>
            <a:r>
              <a:rPr lang="ja-JP" altLang="en-US" dirty="0">
                <a:latin typeface="Calibri" charset="0"/>
              </a:rPr>
              <a:t>”</a:t>
            </a:r>
            <a:r>
              <a:rPr lang="en-US" altLang="ja-JP" dirty="0">
                <a:latin typeface="Calibri" charset="0"/>
              </a:rPr>
              <a:t> columns in row 1 with values from row 13  (because this </a:t>
            </a:r>
            <a:r>
              <a:rPr lang="en-US" altLang="ja-JP" dirty="0" smtClean="0">
                <a:latin typeface="Calibri" charset="0"/>
              </a:rPr>
              <a:t>doesn</a:t>
            </a:r>
            <a:r>
              <a:rPr lang="uk-UA" altLang="ja-JP" dirty="0" smtClean="0">
                <a:latin typeface="Calibri" charset="0"/>
              </a:rPr>
              <a:t>'</a:t>
            </a:r>
            <a:r>
              <a:rPr lang="en-US" altLang="ja-JP" dirty="0" smtClean="0">
                <a:latin typeface="Calibri" charset="0"/>
              </a:rPr>
              <a:t>t </a:t>
            </a:r>
            <a:r>
              <a:rPr lang="en-US" altLang="ja-JP" dirty="0">
                <a:latin typeface="Calibri" charset="0"/>
              </a:rPr>
              <a:t>change </a:t>
            </a:r>
            <a:r>
              <a:rPr lang="en-US" dirty="0" smtClean="0">
                <a:latin typeface="Calibri" charset="0"/>
              </a:rPr>
              <a:t>anything</a:t>
            </a:r>
            <a:endParaRPr lang="en-US" dirty="0">
              <a:latin typeface="Calibri" charset="0"/>
            </a:endParaRPr>
          </a:p>
          <a:p>
            <a:r>
              <a:rPr lang="en-US" dirty="0">
                <a:latin typeface="Calibri" charset="0"/>
              </a:rPr>
              <a:t>   * Then see that the rows are completely identical except in column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and the </a:t>
            </a:r>
            <a:r>
              <a:rPr lang="en-US" altLang="ja-JP" dirty="0" smtClean="0">
                <a:latin typeface="Calibri" charset="0"/>
              </a:rPr>
              <a:t>outcome</a:t>
            </a:r>
            <a:r>
              <a:rPr lang="en-US" dirty="0" smtClean="0">
                <a:latin typeface="Calibri" charset="0"/>
              </a:rPr>
              <a:t> </a:t>
            </a:r>
            <a:r>
              <a:rPr lang="en-US" dirty="0">
                <a:latin typeface="Calibri" charset="0"/>
              </a:rPr>
              <a:t>so clearly changing the value of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changed the outcome. </a:t>
            </a:r>
          </a:p>
          <a:p>
            <a:endParaRPr lang="en-US" dirty="0">
              <a:latin typeface="Calibri" charset="0"/>
            </a:endParaRPr>
          </a:p>
          <a:p>
            <a:r>
              <a:rPr lang="en-US" dirty="0">
                <a:latin typeface="Calibri" charset="0"/>
              </a:rPr>
              <a:t>The number of test cases needed is hardly more than for basic condition coverage, but MC/DC is </a:t>
            </a:r>
            <a:r>
              <a:rPr lang="en-US" dirty="0" smtClean="0">
                <a:latin typeface="Calibri" charset="0"/>
              </a:rPr>
              <a:t>much </a:t>
            </a:r>
            <a:r>
              <a:rPr lang="en-US" dirty="0">
                <a:latin typeface="Calibri" charset="0"/>
              </a:rPr>
              <a:t>better than basic condition coverage at exposing faults in conditional expressions, so it is </a:t>
            </a:r>
            <a:r>
              <a:rPr lang="en-US" dirty="0" smtClean="0">
                <a:latin typeface="Calibri" charset="0"/>
              </a:rPr>
              <a:t>clearly </a:t>
            </a:r>
            <a:r>
              <a:rPr lang="en-US" dirty="0">
                <a:latin typeface="Calibri" charset="0"/>
              </a:rPr>
              <a:t>superior  (and therefore very widely used, and specified in some standards).</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44</a:t>
            </a:fld>
            <a:r>
              <a:rPr lang="en-US" dirty="0" smtClean="0"/>
              <a:t> of 93</a:t>
            </a:r>
            <a:endParaRPr lang="en-US" dirty="0"/>
          </a:p>
        </p:txBody>
      </p:sp>
    </p:spTree>
    <p:extLst>
      <p:ext uri="{BB962C8B-B14F-4D97-AF65-F5344CB8AC3E}">
        <p14:creationId xmlns:p14="http://schemas.microsoft.com/office/powerpoint/2010/main" val="3505827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9011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(This mainly restates comments on the previous slide, and can be used </a:t>
            </a:r>
          </a:p>
          <a:p>
            <a:r>
              <a:rPr lang="en-US" dirty="0">
                <a:latin typeface="Calibri" charset="0"/>
              </a:rPr>
              <a:t>or skipped depending on lecture style)</a:t>
            </a: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45</a:t>
            </a:fld>
            <a:r>
              <a:rPr lang="en-US" dirty="0" smtClean="0"/>
              <a:t> of 93</a:t>
            </a:r>
            <a:endParaRPr lang="en-US" dirty="0"/>
          </a:p>
        </p:txBody>
      </p:sp>
    </p:spTree>
    <p:extLst>
      <p:ext uri="{BB962C8B-B14F-4D97-AF65-F5344CB8AC3E}">
        <p14:creationId xmlns:p14="http://schemas.microsoft.com/office/powerpoint/2010/main" val="3432907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lvl="1" eaLnBrk="1" hangingPunct="1">
              <a:lnSpc>
                <a:spcPct val="90000"/>
              </a:lnSpc>
            </a:pPr>
            <a:r>
              <a:rPr lang="en-US" sz="1900" dirty="0">
                <a:latin typeface="Helvetica" charset="0"/>
              </a:rPr>
              <a:t>Indian Airlines A320 during final approach</a:t>
            </a:r>
          </a:p>
          <a:p>
            <a:pPr lvl="1" eaLnBrk="1" hangingPunct="1">
              <a:lnSpc>
                <a:spcPct val="90000"/>
              </a:lnSpc>
            </a:pPr>
            <a:r>
              <a:rPr lang="en-US" sz="1900" dirty="0">
                <a:latin typeface="Helvetica" charset="0"/>
              </a:rPr>
              <a:t>Speed drops to dangerously low level causing rapid descent</a:t>
            </a:r>
          </a:p>
          <a:p>
            <a:pPr lvl="1" eaLnBrk="1" hangingPunct="1">
              <a:lnSpc>
                <a:spcPct val="90000"/>
              </a:lnSpc>
            </a:pPr>
            <a:r>
              <a:rPr lang="en-US" sz="1900" dirty="0">
                <a:latin typeface="Helvetica" charset="0"/>
              </a:rPr>
              <a:t>A320 slams into a golf course just short of runway</a:t>
            </a:r>
          </a:p>
          <a:p>
            <a:pPr lvl="1" eaLnBrk="1" hangingPunct="1">
              <a:lnSpc>
                <a:spcPct val="90000"/>
              </a:lnSpc>
            </a:pPr>
            <a:endParaRPr lang="en-US" sz="1900" dirty="0">
              <a:latin typeface="Helvetica" charset="0"/>
            </a:endParaRPr>
          </a:p>
          <a:p>
            <a:pPr lvl="1" eaLnBrk="1" hangingPunct="1">
              <a:lnSpc>
                <a:spcPct val="90000"/>
              </a:lnSpc>
            </a:pPr>
            <a:r>
              <a:rPr lang="en-US" sz="1900" dirty="0">
                <a:latin typeface="Helvetica" charset="0"/>
              </a:rPr>
              <a:t>Airbus A320 plows into pine forest, approach altitude reads 4700 feet on instruments </a:t>
            </a:r>
          </a:p>
          <a:p>
            <a:pPr lvl="1" eaLnBrk="1" hangingPunct="1">
              <a:lnSpc>
                <a:spcPct val="90000"/>
              </a:lnSpc>
            </a:pPr>
            <a:r>
              <a:rPr lang="en-US" sz="1900" dirty="0">
                <a:latin typeface="Helvetica" charset="0"/>
              </a:rPr>
              <a:t>Height at impact: about 2500 feet </a:t>
            </a:r>
          </a:p>
          <a:p>
            <a:pPr lvl="1" eaLnBrk="1" hangingPunct="1">
              <a:lnSpc>
                <a:spcPct val="90000"/>
              </a:lnSpc>
            </a:pPr>
            <a:endParaRPr lang="en-US" sz="1900" dirty="0">
              <a:latin typeface="Helvetica" charset="0"/>
            </a:endParaRPr>
          </a:p>
          <a:p>
            <a:endParaRPr lang="en-US" dirty="0">
              <a:latin typeface="Calibri" charset="0"/>
            </a:endParaRP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5</a:t>
            </a:fld>
            <a:r>
              <a:rPr lang="en-US" dirty="0" smtClean="0"/>
              <a:t> of 93</a:t>
            </a:r>
            <a:endParaRPr lang="en-US" dirty="0"/>
          </a:p>
        </p:txBody>
      </p:sp>
    </p:spTree>
    <p:extLst>
      <p:ext uri="{BB962C8B-B14F-4D97-AF65-F5344CB8AC3E}">
        <p14:creationId xmlns:p14="http://schemas.microsoft.com/office/powerpoint/2010/main" val="9520333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789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47</a:t>
            </a:fld>
            <a:r>
              <a:rPr lang="en-US" dirty="0" smtClean="0"/>
              <a:t> of 93</a:t>
            </a:r>
            <a:endParaRPr lang="en-US" dirty="0"/>
          </a:p>
        </p:txBody>
      </p:sp>
    </p:spTree>
    <p:extLst>
      <p:ext uri="{BB962C8B-B14F-4D97-AF65-F5344CB8AC3E}">
        <p14:creationId xmlns:p14="http://schemas.microsoft.com/office/powerpoint/2010/main" val="4134246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2162"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48</a:t>
            </a:fld>
            <a:r>
              <a:rPr lang="en-US" dirty="0" smtClean="0"/>
              <a:t> of 103</a:t>
            </a:r>
            <a:endParaRPr lang="en-US" dirty="0"/>
          </a:p>
        </p:txBody>
      </p:sp>
    </p:spTree>
    <p:extLst>
      <p:ext uri="{BB962C8B-B14F-4D97-AF65-F5344CB8AC3E}">
        <p14:creationId xmlns:p14="http://schemas.microsoft.com/office/powerpoint/2010/main" val="6410900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421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49</a:t>
            </a:fld>
            <a:r>
              <a:rPr lang="en-US" dirty="0" smtClean="0"/>
              <a:t> of 103</a:t>
            </a:r>
            <a:endParaRPr lang="en-US" dirty="0"/>
          </a:p>
        </p:txBody>
      </p:sp>
    </p:spTree>
    <p:extLst>
      <p:ext uri="{BB962C8B-B14F-4D97-AF65-F5344CB8AC3E}">
        <p14:creationId xmlns:p14="http://schemas.microsoft.com/office/powerpoint/2010/main" val="38675909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96258"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6036"/>
            <a:r>
              <a:rPr lang="it-IT" dirty="0">
                <a:latin typeface="Calibri" charset="0"/>
              </a:rPr>
              <a:t>12.5 PATH TESTING</a:t>
            </a:r>
          </a:p>
          <a:p>
            <a:pPr marL="46036">
              <a:spcBef>
                <a:spcPts val="413"/>
              </a:spcBef>
            </a:pPr>
            <a:r>
              <a:rPr lang="en-US" dirty="0">
                <a:solidFill>
                  <a:srgbClr val="000000"/>
                </a:solidFill>
                <a:latin typeface="Calibri" charset="0"/>
                <a:cs typeface="Arial" charset="0"/>
                <a:sym typeface="Arial" charset="0"/>
              </a:rPr>
              <a:t>Path coverage simply requires each path to be executed at least once, thus helping in revealing failures that occur when loops are executed several times.  Unfortunately, </a:t>
            </a:r>
            <a:r>
              <a:rPr lang="ja-JP" altLang="en-US">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pure</a:t>
            </a:r>
            <a:r>
              <a:rPr lang="ja-JP" altLang="en-US">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path coverage is impractical even for simple programs (the program on the slide has infinite many paths).  An easy way to reduce the number of paths is to limit the number of times of executions of each loop.</a:t>
            </a:r>
            <a:endParaRPr lang="en-US" dirty="0">
              <a:solidFill>
                <a:srgbClr val="000000"/>
              </a:solidFill>
              <a:latin typeface="Calibri" charset="0"/>
              <a:cs typeface="Arial" charset="0"/>
              <a:sym typeface="Arial"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51</a:t>
            </a:fld>
            <a:r>
              <a:rPr lang="en-US" dirty="0" smtClean="0"/>
              <a:t> of 103</a:t>
            </a:r>
            <a:endParaRPr lang="en-US" dirty="0"/>
          </a:p>
        </p:txBody>
      </p:sp>
    </p:spTree>
    <p:extLst>
      <p:ext uri="{BB962C8B-B14F-4D97-AF65-F5344CB8AC3E}">
        <p14:creationId xmlns:p14="http://schemas.microsoft.com/office/powerpoint/2010/main" val="32889065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9830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smtClean="0">
                <a:latin typeface="Calibri" charset="0"/>
              </a:rPr>
              <a:t>PATH </a:t>
            </a:r>
            <a:r>
              <a:rPr lang="it-IT" dirty="0">
                <a:latin typeface="Calibri" charset="0"/>
              </a:rPr>
              <a:t>TESTING</a:t>
            </a:r>
          </a:p>
          <a:p>
            <a:pPr>
              <a:spcBef>
                <a:spcPts val="413"/>
              </a:spcBef>
            </a:pPr>
            <a:r>
              <a:rPr lang="en-US" dirty="0">
                <a:solidFill>
                  <a:srgbClr val="000000"/>
                </a:solidFill>
                <a:latin typeface="Calibri" charset="0"/>
                <a:cs typeface="Arial" charset="0"/>
                <a:sym typeface="Arial" charset="0"/>
              </a:rPr>
              <a:t>Path coverage simply requires each path to be executed at least once, thus helping in revealing failures that occur when loops are executed several times.  Unfortunately,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pure</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path coverage is impractical even for simple programs with loops.  To ensure a finite number of paths, we must at least  limit the number of times of executions of each loop (e.g., lump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5 iterations</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and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105 iterations</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in the same class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more than 1 iteration</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requiring only one representative execution from that class). </a:t>
            </a:r>
          </a:p>
          <a:p>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52</a:t>
            </a:fld>
            <a:r>
              <a:rPr lang="en-US" dirty="0" smtClean="0"/>
              <a:t> of 103</a:t>
            </a:r>
            <a:endParaRPr lang="en-US" dirty="0"/>
          </a:p>
        </p:txBody>
      </p:sp>
    </p:spTree>
    <p:extLst>
      <p:ext uri="{BB962C8B-B14F-4D97-AF65-F5344CB8AC3E}">
        <p14:creationId xmlns:p14="http://schemas.microsoft.com/office/powerpoint/2010/main" val="40613981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0354"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53</a:t>
            </a:fld>
            <a:r>
              <a:rPr lang="en-US" dirty="0" smtClean="0"/>
              <a:t> of 103</a:t>
            </a:r>
            <a:endParaRPr lang="en-US" dirty="0"/>
          </a:p>
        </p:txBody>
      </p:sp>
    </p:spTree>
    <p:extLst>
      <p:ext uri="{BB962C8B-B14F-4D97-AF65-F5344CB8AC3E}">
        <p14:creationId xmlns:p14="http://schemas.microsoft.com/office/powerpoint/2010/main" val="5551680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02402"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6036">
              <a:spcBef>
                <a:spcPts val="413"/>
              </a:spcBef>
            </a:pPr>
            <a:r>
              <a:rPr lang="en-US" dirty="0">
                <a:solidFill>
                  <a:srgbClr val="000000"/>
                </a:solidFill>
                <a:latin typeface="Calibri" charset="0"/>
                <a:cs typeface="Arial" charset="0"/>
                <a:sym typeface="Arial" charset="0"/>
              </a:rPr>
              <a:t>The graph at the right shows the paths that must be covered in the control flow graph at the left, using the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boundary interior</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a:t>
            </a:r>
          </a:p>
          <a:p>
            <a:pPr marL="46036">
              <a:spcBef>
                <a:spcPts val="413"/>
              </a:spcBef>
            </a:pPr>
            <a:r>
              <a:rPr lang="en-US" dirty="0">
                <a:solidFill>
                  <a:srgbClr val="000000"/>
                </a:solidFill>
                <a:latin typeface="Calibri" charset="0"/>
                <a:cs typeface="Arial" charset="0"/>
                <a:sym typeface="Arial" charset="0"/>
              </a:rPr>
              <a:t>adequacy criiterion.  </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54</a:t>
            </a:fld>
            <a:r>
              <a:rPr lang="en-US" dirty="0" smtClean="0"/>
              <a:t> of 103</a:t>
            </a:r>
            <a:endParaRPr lang="en-US" dirty="0"/>
          </a:p>
        </p:txBody>
      </p:sp>
    </p:spTree>
    <p:extLst>
      <p:ext uri="{BB962C8B-B14F-4D97-AF65-F5344CB8AC3E}">
        <p14:creationId xmlns:p14="http://schemas.microsoft.com/office/powerpoint/2010/main" val="1011360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445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55</a:t>
            </a:fld>
            <a:r>
              <a:rPr lang="en-US" dirty="0" smtClean="0"/>
              <a:t> of 103</a:t>
            </a:r>
            <a:endParaRPr lang="en-US" dirty="0"/>
          </a:p>
        </p:txBody>
      </p:sp>
    </p:spTree>
    <p:extLst>
      <p:ext uri="{BB962C8B-B14F-4D97-AF65-F5344CB8AC3E}">
        <p14:creationId xmlns:p14="http://schemas.microsoft.com/office/powerpoint/2010/main" val="34165135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6498"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56</a:t>
            </a:fld>
            <a:r>
              <a:rPr lang="en-US" dirty="0" smtClean="0"/>
              <a:t> of 103</a:t>
            </a:r>
            <a:endParaRPr lang="en-US" dirty="0"/>
          </a:p>
        </p:txBody>
      </p:sp>
    </p:spTree>
    <p:extLst>
      <p:ext uri="{BB962C8B-B14F-4D97-AF65-F5344CB8AC3E}">
        <p14:creationId xmlns:p14="http://schemas.microsoft.com/office/powerpoint/2010/main" val="22738951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37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81379" name="Rectangle 3"/>
          <p:cNvSpPr>
            <a:spLocks noGrp="1" noChangeArrowheads="1"/>
          </p:cNvSpPr>
          <p:nvPr>
            <p:ph type="body" idx="1"/>
          </p:nvPr>
        </p:nvSpPr>
        <p:spPr/>
        <p:txBody>
          <a:bodyPr/>
          <a:lstStyle/>
          <a:p>
            <a:endParaRPr lang="en-US" dirty="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58</a:t>
            </a:fld>
            <a:r>
              <a:rPr lang="en-US" dirty="0" smtClean="0"/>
              <a:t> of 103</a:t>
            </a:r>
            <a:endParaRPr lang="en-US" dirty="0"/>
          </a:p>
        </p:txBody>
      </p:sp>
    </p:spTree>
    <p:extLst>
      <p:ext uri="{BB962C8B-B14F-4D97-AF65-F5344CB8AC3E}">
        <p14:creationId xmlns:p14="http://schemas.microsoft.com/office/powerpoint/2010/main" val="1986133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78"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6</a:t>
            </a:fld>
            <a:r>
              <a:rPr lang="en-US" dirty="0" smtClean="0"/>
              <a:t> of 93</a:t>
            </a:r>
            <a:endParaRPr lang="en-US" dirty="0"/>
          </a:p>
        </p:txBody>
      </p:sp>
    </p:spTree>
    <p:extLst>
      <p:ext uri="{BB962C8B-B14F-4D97-AF65-F5344CB8AC3E}">
        <p14:creationId xmlns:p14="http://schemas.microsoft.com/office/powerpoint/2010/main" val="25783259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42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83427" name="Rectangle 3"/>
          <p:cNvSpPr>
            <a:spLocks noGrp="1" noChangeArrowheads="1"/>
          </p:cNvSpPr>
          <p:nvPr>
            <p:ph type="body" idx="1"/>
          </p:nvPr>
        </p:nvSpPr>
        <p:spPr/>
        <p:txBody>
          <a:bodyPr/>
          <a:lstStyle/>
          <a:p>
            <a:endParaRPr lang="en-US" dirty="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59</a:t>
            </a:fld>
            <a:r>
              <a:rPr lang="en-US" dirty="0" smtClean="0"/>
              <a:t> of 103</a:t>
            </a:r>
            <a:endParaRPr lang="en-US" dirty="0"/>
          </a:p>
        </p:txBody>
      </p:sp>
    </p:spTree>
    <p:extLst>
      <p:ext uri="{BB962C8B-B14F-4D97-AF65-F5344CB8AC3E}">
        <p14:creationId xmlns:p14="http://schemas.microsoft.com/office/powerpoint/2010/main" val="9666114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4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85475" name="Rectangle 3"/>
          <p:cNvSpPr>
            <a:spLocks noGrp="1" noChangeArrowheads="1"/>
          </p:cNvSpPr>
          <p:nvPr>
            <p:ph type="body" idx="1"/>
          </p:nvPr>
        </p:nvSpPr>
        <p:spPr/>
        <p:txBody>
          <a:bodyPr/>
          <a:lstStyle/>
          <a:p>
            <a:endParaRPr lang="en-US" dirty="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60</a:t>
            </a:fld>
            <a:r>
              <a:rPr lang="en-US" dirty="0" smtClean="0"/>
              <a:t> of 103</a:t>
            </a:r>
            <a:endParaRPr lang="en-US" dirty="0"/>
          </a:p>
        </p:txBody>
      </p:sp>
    </p:spTree>
    <p:extLst>
      <p:ext uri="{BB962C8B-B14F-4D97-AF65-F5344CB8AC3E}">
        <p14:creationId xmlns:p14="http://schemas.microsoft.com/office/powerpoint/2010/main" val="16451229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0" name="Rectangle 2"/>
          <p:cNvSpPr>
            <a:spLocks noGrp="1" noRot="1" noChangeAspect="1" noChangeArrowheads="1" noTextEdit="1"/>
          </p:cNvSpPr>
          <p:nvPr>
            <p:ph type="sldImg"/>
          </p:nvPr>
        </p:nvSpPr>
        <p:spPr>
          <a:xfrm>
            <a:off x="246063" y="609600"/>
            <a:ext cx="6365875" cy="3581400"/>
          </a:xfrm>
          <a:ln/>
        </p:spPr>
      </p:sp>
      <p:sp>
        <p:nvSpPr>
          <p:cNvPr id="15975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61</a:t>
            </a:fld>
            <a:r>
              <a:rPr lang="en-US" dirty="0" smtClean="0"/>
              <a:t> of 103</a:t>
            </a:r>
            <a:endParaRPr lang="en-US" dirty="0"/>
          </a:p>
        </p:txBody>
      </p:sp>
    </p:spTree>
    <p:extLst>
      <p:ext uri="{BB962C8B-B14F-4D97-AF65-F5344CB8AC3E}">
        <p14:creationId xmlns:p14="http://schemas.microsoft.com/office/powerpoint/2010/main" val="22304325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8" name="Rectangle 2"/>
          <p:cNvSpPr>
            <a:spLocks noGrp="1" noRot="1" noChangeAspect="1" noChangeArrowheads="1" noTextEdit="1"/>
          </p:cNvSpPr>
          <p:nvPr>
            <p:ph type="sldImg"/>
          </p:nvPr>
        </p:nvSpPr>
        <p:spPr>
          <a:xfrm>
            <a:off x="246063" y="609600"/>
            <a:ext cx="6365875" cy="3581400"/>
          </a:xfrm>
          <a:ln/>
        </p:spPr>
      </p:sp>
      <p:sp>
        <p:nvSpPr>
          <p:cNvPr id="16179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62</a:t>
            </a:fld>
            <a:r>
              <a:rPr lang="en-US" dirty="0" smtClean="0"/>
              <a:t> of 103</a:t>
            </a:r>
            <a:endParaRPr lang="en-US" dirty="0"/>
          </a:p>
        </p:txBody>
      </p:sp>
    </p:spTree>
    <p:extLst>
      <p:ext uri="{BB962C8B-B14F-4D97-AF65-F5344CB8AC3E}">
        <p14:creationId xmlns:p14="http://schemas.microsoft.com/office/powerpoint/2010/main" val="25731306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6" name="Rectangle 2"/>
          <p:cNvSpPr>
            <a:spLocks noGrp="1" noRot="1" noChangeAspect="1" noChangeArrowheads="1" noTextEdit="1"/>
          </p:cNvSpPr>
          <p:nvPr>
            <p:ph type="sldImg"/>
          </p:nvPr>
        </p:nvSpPr>
        <p:spPr>
          <a:xfrm>
            <a:off x="246063" y="609600"/>
            <a:ext cx="6365875" cy="3581400"/>
          </a:xfrm>
          <a:ln/>
        </p:spPr>
      </p:sp>
      <p:sp>
        <p:nvSpPr>
          <p:cNvPr id="16384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63</a:t>
            </a:fld>
            <a:r>
              <a:rPr lang="en-US" dirty="0" smtClean="0"/>
              <a:t> of 103</a:t>
            </a:r>
            <a:endParaRPr lang="en-US" dirty="0"/>
          </a:p>
        </p:txBody>
      </p:sp>
    </p:spTree>
    <p:extLst>
      <p:ext uri="{BB962C8B-B14F-4D97-AF65-F5344CB8AC3E}">
        <p14:creationId xmlns:p14="http://schemas.microsoft.com/office/powerpoint/2010/main" val="21395400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4" name="Rectangle 2"/>
          <p:cNvSpPr>
            <a:spLocks noGrp="1" noRot="1" noChangeAspect="1" noChangeArrowheads="1" noTextEdit="1"/>
          </p:cNvSpPr>
          <p:nvPr>
            <p:ph type="sldImg"/>
          </p:nvPr>
        </p:nvSpPr>
        <p:spPr>
          <a:xfrm>
            <a:off x="246063" y="609600"/>
            <a:ext cx="6365875" cy="3581400"/>
          </a:xfrm>
          <a:ln/>
        </p:spPr>
      </p:sp>
      <p:sp>
        <p:nvSpPr>
          <p:cNvPr id="16589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64</a:t>
            </a:fld>
            <a:r>
              <a:rPr lang="en-US" dirty="0" smtClean="0"/>
              <a:t> of 103</a:t>
            </a:r>
            <a:endParaRPr lang="en-US" dirty="0"/>
          </a:p>
        </p:txBody>
      </p:sp>
    </p:spTree>
    <p:extLst>
      <p:ext uri="{BB962C8B-B14F-4D97-AF65-F5344CB8AC3E}">
        <p14:creationId xmlns:p14="http://schemas.microsoft.com/office/powerpoint/2010/main" val="8362272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2" name="Rectangle 2"/>
          <p:cNvSpPr>
            <a:spLocks noGrp="1" noRot="1" noChangeAspect="1" noChangeArrowheads="1" noTextEdit="1"/>
          </p:cNvSpPr>
          <p:nvPr>
            <p:ph type="sldImg"/>
          </p:nvPr>
        </p:nvSpPr>
        <p:spPr>
          <a:xfrm>
            <a:off x="246063" y="609600"/>
            <a:ext cx="6365875" cy="3581400"/>
          </a:xfrm>
          <a:ln/>
        </p:spPr>
      </p:sp>
      <p:sp>
        <p:nvSpPr>
          <p:cNvPr id="1679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65</a:t>
            </a:fld>
            <a:r>
              <a:rPr lang="en-US" dirty="0" smtClean="0"/>
              <a:t> of 103</a:t>
            </a:r>
            <a:endParaRPr lang="en-US" dirty="0"/>
          </a:p>
        </p:txBody>
      </p:sp>
    </p:spTree>
    <p:extLst>
      <p:ext uri="{BB962C8B-B14F-4D97-AF65-F5344CB8AC3E}">
        <p14:creationId xmlns:p14="http://schemas.microsoft.com/office/powerpoint/2010/main" val="15368512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90" name="Rectangle 2"/>
          <p:cNvSpPr>
            <a:spLocks noGrp="1" noRot="1" noChangeAspect="1" noChangeArrowheads="1" noTextEdit="1"/>
          </p:cNvSpPr>
          <p:nvPr>
            <p:ph type="sldImg"/>
          </p:nvPr>
        </p:nvSpPr>
        <p:spPr>
          <a:xfrm>
            <a:off x="246063" y="609600"/>
            <a:ext cx="6365875" cy="3581400"/>
          </a:xfrm>
          <a:ln/>
        </p:spPr>
      </p:sp>
      <p:sp>
        <p:nvSpPr>
          <p:cNvPr id="16999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68</a:t>
            </a:fld>
            <a:r>
              <a:rPr lang="en-US" dirty="0" smtClean="0"/>
              <a:t> of 103</a:t>
            </a:r>
            <a:endParaRPr lang="en-US" dirty="0"/>
          </a:p>
        </p:txBody>
      </p:sp>
    </p:spTree>
    <p:extLst>
      <p:ext uri="{BB962C8B-B14F-4D97-AF65-F5344CB8AC3E}">
        <p14:creationId xmlns:p14="http://schemas.microsoft.com/office/powerpoint/2010/main" val="20170407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8" name="Rectangle 2"/>
          <p:cNvSpPr>
            <a:spLocks noGrp="1" noRot="1" noChangeAspect="1" noChangeArrowheads="1" noTextEdit="1"/>
          </p:cNvSpPr>
          <p:nvPr>
            <p:ph type="sldImg"/>
          </p:nvPr>
        </p:nvSpPr>
        <p:spPr>
          <a:xfrm>
            <a:off x="246063" y="609600"/>
            <a:ext cx="6365875" cy="3581400"/>
          </a:xfrm>
          <a:ln/>
        </p:spPr>
      </p:sp>
      <p:sp>
        <p:nvSpPr>
          <p:cNvPr id="17203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kumimoji="0" lang="en-US" dirty="0">
                <a:ea typeface="ＭＳ Ｐゴシック" charset="0"/>
                <a:cs typeface="ＭＳ Ｐゴシック" charset="0"/>
              </a:rPr>
              <a:t>http://satc.gsfc.nasa.gov/support/STC_APR98/apply_oo/apply_oo.html</a:t>
            </a:r>
          </a:p>
          <a:p>
            <a:endParaRPr lang="en-US" dirty="0">
              <a:latin typeface="Times" charset="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69</a:t>
            </a:fld>
            <a:r>
              <a:rPr lang="en-US" dirty="0" smtClean="0"/>
              <a:t> of 103</a:t>
            </a:r>
            <a:endParaRPr lang="en-US" dirty="0"/>
          </a:p>
        </p:txBody>
      </p:sp>
    </p:spTree>
    <p:extLst>
      <p:ext uri="{BB962C8B-B14F-4D97-AF65-F5344CB8AC3E}">
        <p14:creationId xmlns:p14="http://schemas.microsoft.com/office/powerpoint/2010/main" val="8762617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6" name="Rectangle 2"/>
          <p:cNvSpPr>
            <a:spLocks noGrp="1" noRot="1" noChangeAspect="1" noChangeArrowheads="1" noTextEdit="1"/>
          </p:cNvSpPr>
          <p:nvPr>
            <p:ph type="sldImg"/>
          </p:nvPr>
        </p:nvSpPr>
        <p:spPr>
          <a:xfrm>
            <a:off x="246063" y="609600"/>
            <a:ext cx="6365875" cy="3581400"/>
          </a:xfrm>
          <a:ln/>
        </p:spPr>
      </p:sp>
      <p:sp>
        <p:nvSpPr>
          <p:cNvPr id="12288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kumimoji="0" lang="en-US" dirty="0">
                <a:ea typeface="ＭＳ Ｐゴシック" charset="0"/>
                <a:cs typeface="ＭＳ Ｐゴシック" charset="0"/>
              </a:rPr>
              <a:t>http://satc.gsfc.nasa.gov/support/STC_APR98/apply_oo/apply_oo.html</a:t>
            </a:r>
          </a:p>
          <a:p>
            <a:endParaRPr lang="en-US" dirty="0">
              <a:latin typeface="Times" charset="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70</a:t>
            </a:fld>
            <a:r>
              <a:rPr lang="en-US" dirty="0" smtClean="0"/>
              <a:t> of 103</a:t>
            </a:r>
            <a:endParaRPr lang="en-US" dirty="0"/>
          </a:p>
        </p:txBody>
      </p:sp>
    </p:spTree>
    <p:extLst>
      <p:ext uri="{BB962C8B-B14F-4D97-AF65-F5344CB8AC3E}">
        <p14:creationId xmlns:p14="http://schemas.microsoft.com/office/powerpoint/2010/main" val="1676112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9458"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7</a:t>
            </a:fld>
            <a:r>
              <a:rPr lang="en-US" dirty="0" smtClean="0"/>
              <a:t> of 93</a:t>
            </a:r>
            <a:endParaRPr lang="en-US" dirty="0"/>
          </a:p>
        </p:txBody>
      </p:sp>
    </p:spTree>
    <p:extLst>
      <p:ext uri="{BB962C8B-B14F-4D97-AF65-F5344CB8AC3E}">
        <p14:creationId xmlns:p14="http://schemas.microsoft.com/office/powerpoint/2010/main" val="761106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4" name="Rectangle 2"/>
          <p:cNvSpPr>
            <a:spLocks noGrp="1" noRot="1" noChangeAspect="1" noChangeArrowheads="1" noTextEdit="1"/>
          </p:cNvSpPr>
          <p:nvPr>
            <p:ph type="sldImg"/>
          </p:nvPr>
        </p:nvSpPr>
        <p:spPr>
          <a:xfrm>
            <a:off x="246063" y="609600"/>
            <a:ext cx="6365875" cy="3581400"/>
          </a:xfrm>
          <a:ln/>
        </p:spPr>
      </p:sp>
      <p:sp>
        <p:nvSpPr>
          <p:cNvPr id="1249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kumimoji="0" lang="en-US" dirty="0">
                <a:ea typeface="ＭＳ Ｐゴシック" charset="0"/>
                <a:cs typeface="ＭＳ Ｐゴシック" charset="0"/>
              </a:rPr>
              <a:t>http://satc.gsfc.nasa.gov/support/STC_APR98/apply_oo/apply_oo.html</a:t>
            </a:r>
          </a:p>
          <a:p>
            <a:endParaRPr lang="en-US" dirty="0">
              <a:latin typeface="Times" charset="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71</a:t>
            </a:fld>
            <a:r>
              <a:rPr lang="en-US" dirty="0" smtClean="0"/>
              <a:t> of 103</a:t>
            </a:r>
            <a:endParaRPr lang="en-US" dirty="0"/>
          </a:p>
        </p:txBody>
      </p:sp>
    </p:spTree>
    <p:extLst>
      <p:ext uri="{BB962C8B-B14F-4D97-AF65-F5344CB8AC3E}">
        <p14:creationId xmlns:p14="http://schemas.microsoft.com/office/powerpoint/2010/main" val="28760067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24930"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lIns="89910" tIns="44954" rIns="89910" bIns="44954"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72</a:t>
            </a:fld>
            <a:r>
              <a:rPr lang="en-US" dirty="0" smtClean="0"/>
              <a:t> of 103</a:t>
            </a:r>
            <a:endParaRPr lang="en-US" dirty="0"/>
          </a:p>
        </p:txBody>
      </p:sp>
    </p:spTree>
    <p:extLst>
      <p:ext uri="{BB962C8B-B14F-4D97-AF65-F5344CB8AC3E}">
        <p14:creationId xmlns:p14="http://schemas.microsoft.com/office/powerpoint/2010/main" val="12010236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1264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There is nothing deep to be grasped here about linearly independent paths, but cyclomatic complexity is </a:t>
            </a:r>
            <a:r>
              <a:rPr lang="en-US" baseline="0" dirty="0" smtClean="0">
                <a:latin typeface="Calibri" charset="0"/>
              </a:rPr>
              <a:t> </a:t>
            </a:r>
            <a:r>
              <a:rPr lang="en-US" dirty="0" smtClean="0">
                <a:latin typeface="Calibri" charset="0"/>
              </a:rPr>
              <a:t>used </a:t>
            </a:r>
            <a:r>
              <a:rPr lang="en-US" dirty="0">
                <a:latin typeface="Calibri" charset="0"/>
              </a:rPr>
              <a:t>in industry for test planning (estimating testing effort) and sometimes as an adequacy measure.  Its </a:t>
            </a:r>
            <a:r>
              <a:rPr lang="en-US" dirty="0" smtClean="0">
                <a:latin typeface="Calibri" charset="0"/>
              </a:rPr>
              <a:t>attractions </a:t>
            </a:r>
            <a:r>
              <a:rPr lang="en-US" dirty="0">
                <a:latin typeface="Calibri" charset="0"/>
              </a:rPr>
              <a:t>are that cyclomatic complexity serves as a simple, rough estimate of the complexity of code, </a:t>
            </a:r>
            <a:r>
              <a:rPr lang="en-US" dirty="0" smtClean="0">
                <a:latin typeface="Calibri" charset="0"/>
              </a:rPr>
              <a:t>and </a:t>
            </a:r>
            <a:r>
              <a:rPr lang="en-US" dirty="0">
                <a:latin typeface="Calibri" charset="0"/>
              </a:rPr>
              <a:t>it requires more testing effort for code with complex control flow than for code with simple control </a:t>
            </a:r>
            <a:r>
              <a:rPr lang="en-US" dirty="0" smtClean="0">
                <a:latin typeface="Calibri" charset="0"/>
              </a:rPr>
              <a:t>flow</a:t>
            </a:r>
            <a:r>
              <a:rPr lang="en-US" dirty="0">
                <a:latin typeface="Calibri" charset="0"/>
              </a:rPr>
              <a:t>.  </a:t>
            </a:r>
            <a:r>
              <a:rPr lang="ja-JP" altLang="en-US" dirty="0">
                <a:latin typeface="Calibri" charset="0"/>
              </a:rPr>
              <a:t>“</a:t>
            </a:r>
            <a:r>
              <a:rPr lang="en-US" altLang="ja-JP" dirty="0">
                <a:latin typeface="Calibri" charset="0"/>
              </a:rPr>
              <a:t>Linear independence</a:t>
            </a:r>
            <a:r>
              <a:rPr lang="ja-JP" altLang="en-US" dirty="0">
                <a:latin typeface="Calibri" charset="0"/>
              </a:rPr>
              <a:t>”</a:t>
            </a:r>
            <a:r>
              <a:rPr lang="en-US" altLang="ja-JP" dirty="0">
                <a:latin typeface="Calibri" charset="0"/>
              </a:rPr>
              <a:t> requires some differences between test cases that can be counted toward </a:t>
            </a:r>
            <a:r>
              <a:rPr lang="en-US" dirty="0" smtClean="0">
                <a:latin typeface="Calibri" charset="0"/>
              </a:rPr>
              <a:t>thorough </a:t>
            </a:r>
            <a:r>
              <a:rPr lang="en-US" dirty="0">
                <a:latin typeface="Calibri" charset="0"/>
              </a:rPr>
              <a:t>testing, even if it is not closely related to the </a:t>
            </a:r>
            <a:r>
              <a:rPr lang="en-US" dirty="0" smtClean="0">
                <a:latin typeface="Calibri" charset="0"/>
              </a:rPr>
              <a:t>programmer</a:t>
            </a:r>
            <a:r>
              <a:rPr lang="uk-UA" altLang="ja-JP" dirty="0" smtClean="0">
                <a:latin typeface="Calibri" charset="0"/>
              </a:rPr>
              <a:t>'</a:t>
            </a:r>
            <a:r>
              <a:rPr lang="en-US" altLang="ja-JP" dirty="0" smtClean="0">
                <a:latin typeface="Calibri" charset="0"/>
              </a:rPr>
              <a:t>s </a:t>
            </a:r>
            <a:r>
              <a:rPr lang="en-US" altLang="ja-JP" dirty="0">
                <a:latin typeface="Calibri" charset="0"/>
              </a:rPr>
              <a:t>case analysis. </a:t>
            </a: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80</a:t>
            </a:fld>
            <a:r>
              <a:rPr lang="en-US" dirty="0" smtClean="0"/>
              <a:t> of 103</a:t>
            </a:r>
            <a:endParaRPr lang="en-US" dirty="0"/>
          </a:p>
        </p:txBody>
      </p:sp>
    </p:spTree>
    <p:extLst>
      <p:ext uri="{BB962C8B-B14F-4D97-AF65-F5344CB8AC3E}">
        <p14:creationId xmlns:p14="http://schemas.microsoft.com/office/powerpoint/2010/main" val="9819596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4" name="Rectangle 2"/>
          <p:cNvSpPr>
            <a:spLocks noGrp="1" noRot="1" noChangeAspect="1" noChangeArrowheads="1" noTextEdit="1"/>
          </p:cNvSpPr>
          <p:nvPr>
            <p:ph type="sldImg"/>
          </p:nvPr>
        </p:nvSpPr>
        <p:spPr>
          <a:xfrm>
            <a:off x="246063" y="609600"/>
            <a:ext cx="6365875" cy="3581400"/>
          </a:xfrm>
          <a:ln/>
        </p:spPr>
      </p:sp>
      <p:sp>
        <p:nvSpPr>
          <p:cNvPr id="1761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81</a:t>
            </a:fld>
            <a:r>
              <a:rPr lang="en-US" dirty="0" smtClean="0"/>
              <a:t> of 103</a:t>
            </a:r>
            <a:endParaRPr lang="en-US" dirty="0"/>
          </a:p>
        </p:txBody>
      </p:sp>
    </p:spTree>
    <p:extLst>
      <p:ext uri="{BB962C8B-B14F-4D97-AF65-F5344CB8AC3E}">
        <p14:creationId xmlns:p14="http://schemas.microsoft.com/office/powerpoint/2010/main" val="27312871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30" name="Rectangle 2"/>
          <p:cNvSpPr>
            <a:spLocks noGrp="1" noRot="1" noChangeAspect="1" noChangeArrowheads="1" noTextEdit="1"/>
          </p:cNvSpPr>
          <p:nvPr>
            <p:ph type="sldImg"/>
          </p:nvPr>
        </p:nvSpPr>
        <p:spPr>
          <a:xfrm>
            <a:off x="246063" y="609600"/>
            <a:ext cx="6365875" cy="3581400"/>
          </a:xfrm>
          <a:ln/>
        </p:spPr>
      </p:sp>
      <p:sp>
        <p:nvSpPr>
          <p:cNvPr id="1802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82</a:t>
            </a:fld>
            <a:r>
              <a:rPr lang="en-US" dirty="0" smtClean="0"/>
              <a:t> of 103</a:t>
            </a:r>
            <a:endParaRPr lang="en-US" dirty="0"/>
          </a:p>
        </p:txBody>
      </p:sp>
    </p:spTree>
    <p:extLst>
      <p:ext uri="{BB962C8B-B14F-4D97-AF65-F5344CB8AC3E}">
        <p14:creationId xmlns:p14="http://schemas.microsoft.com/office/powerpoint/2010/main" val="5838038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8" name="Rectangle 2"/>
          <p:cNvSpPr>
            <a:spLocks noGrp="1" noRot="1" noChangeAspect="1" noChangeArrowheads="1" noTextEdit="1"/>
          </p:cNvSpPr>
          <p:nvPr>
            <p:ph type="sldImg"/>
          </p:nvPr>
        </p:nvSpPr>
        <p:spPr>
          <a:xfrm>
            <a:off x="246063" y="609600"/>
            <a:ext cx="6365875" cy="3581400"/>
          </a:xfrm>
          <a:ln/>
        </p:spPr>
      </p:sp>
      <p:sp>
        <p:nvSpPr>
          <p:cNvPr id="18227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83</a:t>
            </a:fld>
            <a:r>
              <a:rPr lang="en-US" dirty="0" smtClean="0"/>
              <a:t> of 103</a:t>
            </a:r>
            <a:endParaRPr lang="en-US" dirty="0"/>
          </a:p>
        </p:txBody>
      </p:sp>
    </p:spTree>
    <p:extLst>
      <p:ext uri="{BB962C8B-B14F-4D97-AF65-F5344CB8AC3E}">
        <p14:creationId xmlns:p14="http://schemas.microsoft.com/office/powerpoint/2010/main" val="38840630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6978"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84</a:t>
            </a:fld>
            <a:r>
              <a:rPr lang="en-US" dirty="0" smtClean="0"/>
              <a:t> of 103</a:t>
            </a:r>
            <a:endParaRPr lang="en-US" dirty="0"/>
          </a:p>
        </p:txBody>
      </p:sp>
    </p:spTree>
    <p:extLst>
      <p:ext uri="{BB962C8B-B14F-4D97-AF65-F5344CB8AC3E}">
        <p14:creationId xmlns:p14="http://schemas.microsoft.com/office/powerpoint/2010/main" val="30208065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9026"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86</a:t>
            </a:fld>
            <a:r>
              <a:rPr lang="en-US" dirty="0" smtClean="0"/>
              <a:t> of 103</a:t>
            </a:r>
            <a:endParaRPr lang="en-US" dirty="0"/>
          </a:p>
        </p:txBody>
      </p:sp>
    </p:spTree>
    <p:extLst>
      <p:ext uri="{BB962C8B-B14F-4D97-AF65-F5344CB8AC3E}">
        <p14:creationId xmlns:p14="http://schemas.microsoft.com/office/powerpoint/2010/main" val="5731804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3107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smtClean="0">
                <a:latin typeface="Calibri" charset="0"/>
              </a:rPr>
              <a:t>NOTE</a:t>
            </a:r>
            <a:r>
              <a:rPr lang="en-US" dirty="0">
                <a:latin typeface="Calibri" charset="0"/>
              </a:rPr>
              <a:t>: This diagram is revised (corrected) from the version that appears in the book --</a:t>
            </a:r>
            <a:r>
              <a:rPr lang="en-US" dirty="0" smtClean="0">
                <a:latin typeface="Calibri" charset="0"/>
              </a:rPr>
              <a:t>-</a:t>
            </a:r>
            <a:r>
              <a:rPr lang="en-US" baseline="0" dirty="0" smtClean="0">
                <a:latin typeface="Calibri" charset="0"/>
              </a:rPr>
              <a:t> </a:t>
            </a:r>
            <a:r>
              <a:rPr lang="en-US" dirty="0" smtClean="0">
                <a:latin typeface="Calibri" charset="0"/>
              </a:rPr>
              <a:t>the </a:t>
            </a:r>
            <a:r>
              <a:rPr lang="en-US" dirty="0">
                <a:latin typeface="Calibri" charset="0"/>
              </a:rPr>
              <a:t>position of </a:t>
            </a:r>
            <a:r>
              <a:rPr lang="ja-JP" altLang="en-US" dirty="0">
                <a:latin typeface="Calibri" charset="0"/>
              </a:rPr>
              <a:t>“</a:t>
            </a:r>
            <a:r>
              <a:rPr lang="en-US" altLang="ja-JP" dirty="0">
                <a:latin typeface="Calibri" charset="0"/>
              </a:rPr>
              <a:t>loop boundary testing</a:t>
            </a:r>
            <a:r>
              <a:rPr lang="ja-JP" altLang="en-US" dirty="0">
                <a:latin typeface="Calibri" charset="0"/>
              </a:rPr>
              <a:t>”</a:t>
            </a:r>
            <a:r>
              <a:rPr lang="en-US" altLang="ja-JP" dirty="0">
                <a:latin typeface="Calibri" charset="0"/>
              </a:rPr>
              <a:t> has been changed to properly reflect the definition </a:t>
            </a:r>
          </a:p>
          <a:p>
            <a:r>
              <a:rPr lang="en-US" dirty="0">
                <a:latin typeface="Calibri" charset="0"/>
              </a:rPr>
              <a:t>given in the book.  </a:t>
            </a:r>
          </a:p>
          <a:p>
            <a:endParaRPr lang="en-US" dirty="0">
              <a:latin typeface="Calibri" charset="0"/>
            </a:endParaRPr>
          </a:p>
          <a:p>
            <a:r>
              <a:rPr lang="en-US" dirty="0">
                <a:latin typeface="Calibri" charset="0"/>
              </a:rPr>
              <a:t>The criteria above the bar are of theoretical interest, but can require </a:t>
            </a:r>
            <a:r>
              <a:rPr lang="en-US" dirty="0" smtClean="0">
                <a:latin typeface="Calibri" charset="0"/>
              </a:rPr>
              <a:t>either </a:t>
            </a:r>
            <a:r>
              <a:rPr lang="en-US" dirty="0">
                <a:latin typeface="Calibri" charset="0"/>
              </a:rPr>
              <a:t>an exponential number of test cases relative to program size </a:t>
            </a:r>
            <a:r>
              <a:rPr lang="en-US" dirty="0" smtClean="0">
                <a:latin typeface="Calibri" charset="0"/>
              </a:rPr>
              <a:t>(</a:t>
            </a:r>
            <a:r>
              <a:rPr lang="en-US" dirty="0">
                <a:latin typeface="Calibri" charset="0"/>
              </a:rPr>
              <a:t>compound condition testing, boundary interior testing) or a</a:t>
            </a:r>
          </a:p>
          <a:p>
            <a:r>
              <a:rPr lang="en-US" dirty="0">
                <a:latin typeface="Calibri" charset="0"/>
              </a:rPr>
              <a:t>potentially infinite number of test cases (path testing).  </a:t>
            </a:r>
            <a:r>
              <a:rPr lang="en-US" dirty="0" smtClean="0">
                <a:latin typeface="Calibri" charset="0"/>
              </a:rPr>
              <a:t>The </a:t>
            </a:r>
            <a:r>
              <a:rPr lang="en-US" dirty="0">
                <a:latin typeface="Calibri" charset="0"/>
              </a:rPr>
              <a:t>criteria below the bar are </a:t>
            </a:r>
            <a:r>
              <a:rPr lang="ja-JP" altLang="en-US" dirty="0">
                <a:latin typeface="Calibri" charset="0"/>
              </a:rPr>
              <a:t>“</a:t>
            </a:r>
            <a:r>
              <a:rPr lang="en-US" altLang="ja-JP" dirty="0">
                <a:latin typeface="Calibri" charset="0"/>
              </a:rPr>
              <a:t>practical</a:t>
            </a:r>
            <a:r>
              <a:rPr lang="ja-JP" altLang="en-US" dirty="0">
                <a:latin typeface="Calibri" charset="0"/>
              </a:rPr>
              <a:t>”</a:t>
            </a:r>
            <a:r>
              <a:rPr lang="en-US" altLang="ja-JP" dirty="0">
                <a:latin typeface="Calibri" charset="0"/>
              </a:rPr>
              <a:t> in the sense that the number </a:t>
            </a:r>
            <a:r>
              <a:rPr lang="en-US" dirty="0" smtClean="0">
                <a:latin typeface="Calibri" charset="0"/>
              </a:rPr>
              <a:t>of </a:t>
            </a:r>
            <a:r>
              <a:rPr lang="en-US" dirty="0">
                <a:latin typeface="Calibri" charset="0"/>
              </a:rPr>
              <a:t>test cases they require, even in the worst case, is only linear in </a:t>
            </a:r>
          </a:p>
          <a:p>
            <a:r>
              <a:rPr lang="en-US" dirty="0">
                <a:latin typeface="Calibri" charset="0"/>
              </a:rPr>
              <a:t>program size, and all of them have been used in industrial practice. </a:t>
            </a:r>
          </a:p>
          <a:p>
            <a:endParaRPr lang="en-US" dirty="0">
              <a:latin typeface="Calibri" charset="0"/>
            </a:endParaRPr>
          </a:p>
          <a:p>
            <a:r>
              <a:rPr lang="en-US" dirty="0">
                <a:latin typeface="Calibri" charset="0"/>
              </a:rPr>
              <a:t>Since MC/DC and loop boundary testing are mutually incomparable, and </a:t>
            </a:r>
            <a:r>
              <a:rPr lang="en-US" dirty="0" smtClean="0">
                <a:latin typeface="Calibri" charset="0"/>
              </a:rPr>
              <a:t>since </a:t>
            </a:r>
            <a:r>
              <a:rPr lang="en-US" dirty="0">
                <a:latin typeface="Calibri" charset="0"/>
              </a:rPr>
              <a:t>each is closely tied to program logic (reflecting the case analysis </a:t>
            </a:r>
            <a:r>
              <a:rPr lang="en-US" dirty="0" smtClean="0">
                <a:latin typeface="Calibri" charset="0"/>
              </a:rPr>
              <a:t>that </a:t>
            </a:r>
            <a:r>
              <a:rPr lang="en-US" dirty="0">
                <a:latin typeface="Calibri" charset="0"/>
              </a:rPr>
              <a:t>a programmer must consider to write and justify the code), they are </a:t>
            </a:r>
            <a:r>
              <a:rPr lang="en-US" dirty="0" smtClean="0">
                <a:latin typeface="Calibri" charset="0"/>
              </a:rPr>
              <a:t>an </a:t>
            </a:r>
            <a:r>
              <a:rPr lang="en-US" dirty="0">
                <a:latin typeface="Calibri" charset="0"/>
              </a:rPr>
              <a:t>attractive combination. </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87</a:t>
            </a:fld>
            <a:r>
              <a:rPr lang="en-US" dirty="0" smtClean="0"/>
              <a:t> of 103</a:t>
            </a:r>
            <a:endParaRPr lang="en-US" dirty="0"/>
          </a:p>
        </p:txBody>
      </p:sp>
    </p:spTree>
    <p:extLst>
      <p:ext uri="{BB962C8B-B14F-4D97-AF65-F5344CB8AC3E}">
        <p14:creationId xmlns:p14="http://schemas.microsoft.com/office/powerpoint/2010/main" val="29855818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3312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12.8 THE INFEASIBILITY PROBLEM</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88</a:t>
            </a:fld>
            <a:r>
              <a:rPr lang="en-US" dirty="0" smtClean="0"/>
              <a:t> of 103</a:t>
            </a:r>
            <a:endParaRPr lang="en-US" dirty="0"/>
          </a:p>
        </p:txBody>
      </p:sp>
    </p:spTree>
    <p:extLst>
      <p:ext uri="{BB962C8B-B14F-4D97-AF65-F5344CB8AC3E}">
        <p14:creationId xmlns:p14="http://schemas.microsoft.com/office/powerpoint/2010/main" val="936708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63CA47BB-B602-1E4F-ADFF-EA5EC5D7C34C}" type="slidenum">
              <a:rPr lang="en-US" sz="1200"/>
              <a:pPr algn="r" eaLnBrk="1" hangingPunct="1"/>
              <a:t>8</a:t>
            </a:fld>
            <a:endParaRPr lang="en-US" sz="1200" dirty="0"/>
          </a:p>
        </p:txBody>
      </p:sp>
      <p:sp>
        <p:nvSpPr>
          <p:cNvPr id="2150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150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8</a:t>
            </a:fld>
            <a:r>
              <a:rPr lang="en-US" dirty="0" smtClean="0"/>
              <a:t> of 93</a:t>
            </a:r>
            <a:endParaRPr lang="en-US" dirty="0"/>
          </a:p>
        </p:txBody>
      </p:sp>
    </p:spTree>
    <p:extLst>
      <p:ext uri="{BB962C8B-B14F-4D97-AF65-F5344CB8AC3E}">
        <p14:creationId xmlns:p14="http://schemas.microsoft.com/office/powerpoint/2010/main" val="35057738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3517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12.8 THE INFEASIBILITY PROBLEM</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89</a:t>
            </a:fld>
            <a:r>
              <a:rPr lang="en-US" dirty="0" smtClean="0"/>
              <a:t> of 103</a:t>
            </a:r>
            <a:endParaRPr lang="en-US" dirty="0"/>
          </a:p>
        </p:txBody>
      </p:sp>
    </p:spTree>
    <p:extLst>
      <p:ext uri="{BB962C8B-B14F-4D97-AF65-F5344CB8AC3E}">
        <p14:creationId xmlns:p14="http://schemas.microsoft.com/office/powerpoint/2010/main" val="36647105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1554"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91</a:t>
            </a:fld>
            <a:r>
              <a:rPr lang="en-US" dirty="0" smtClean="0"/>
              <a:t> of 103</a:t>
            </a:r>
            <a:endParaRPr lang="en-US" dirty="0"/>
          </a:p>
        </p:txBody>
      </p:sp>
    </p:spTree>
    <p:extLst>
      <p:ext uri="{BB962C8B-B14F-4D97-AF65-F5344CB8AC3E}">
        <p14:creationId xmlns:p14="http://schemas.microsoft.com/office/powerpoint/2010/main" val="2418213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3275D-058D-465D-82F4-7557A5D034E1}" type="slidenum">
              <a:rPr lang="en-US" altLang="en-US"/>
              <a:pPr/>
              <a:t>12</a:t>
            </a:fld>
            <a:endParaRPr lang="en-US" alt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it-IT" altLang="en-US"/>
          </a:p>
        </p:txBody>
      </p:sp>
    </p:spTree>
    <p:extLst>
      <p:ext uri="{BB962C8B-B14F-4D97-AF65-F5344CB8AC3E}">
        <p14:creationId xmlns:p14="http://schemas.microsoft.com/office/powerpoint/2010/main" val="2859730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3554"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13</a:t>
            </a:fld>
            <a:r>
              <a:rPr lang="en-US" dirty="0" smtClean="0"/>
              <a:t> of 93</a:t>
            </a:r>
            <a:endParaRPr lang="en-US" dirty="0"/>
          </a:p>
        </p:txBody>
      </p:sp>
    </p:spTree>
    <p:extLst>
      <p:ext uri="{BB962C8B-B14F-4D97-AF65-F5344CB8AC3E}">
        <p14:creationId xmlns:p14="http://schemas.microsoft.com/office/powerpoint/2010/main" val="980518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1746"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14</a:t>
            </a:fld>
            <a:r>
              <a:rPr lang="en-US" dirty="0" smtClean="0"/>
              <a:t> of 93</a:t>
            </a:r>
            <a:endParaRPr lang="en-US" dirty="0"/>
          </a:p>
        </p:txBody>
      </p:sp>
    </p:spTree>
    <p:extLst>
      <p:ext uri="{BB962C8B-B14F-4D97-AF65-F5344CB8AC3E}">
        <p14:creationId xmlns:p14="http://schemas.microsoft.com/office/powerpoint/2010/main" val="40055557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5301A9-735B-4BFA-833A-5FED10B7A3C1}" type="datetime1">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38F88A-DEE1-4C93-B91B-89E7122E9089}" type="datetime1">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08EFC-369E-4F35-A152-C0DD637D26F0}" type="datetime1">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06400" y="1219200"/>
            <a:ext cx="11277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06400" y="3733800"/>
            <a:ext cx="11277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29871373-3876-4885-B005-A749414AEE89}" type="datetime1">
              <a:rPr lang="en-US" smtClean="0"/>
              <a:t>4/3/2022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B02A0768-703A-774C-B1AC-1F087F62C775}" type="slidenum">
              <a:rPr lang="en-US" smtClean="0"/>
              <a:pPr/>
              <a:t>‹#›</a:t>
            </a:fld>
            <a:r>
              <a:rPr lang="en-US" dirty="0" smtClean="0"/>
              <a:t> of 103</a:t>
            </a:r>
            <a:endParaRPr lang="en-US" dirty="0"/>
          </a:p>
        </p:txBody>
      </p:sp>
    </p:spTree>
    <p:extLst>
      <p:ext uri="{BB962C8B-B14F-4D97-AF65-F5344CB8AC3E}">
        <p14:creationId xmlns:p14="http://schemas.microsoft.com/office/powerpoint/2010/main" val="894715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09D3AA-81F8-4E84-A457-6AD61F7830E3}" type="datetime1">
              <a:rPr lang="en-US" smtClean="0"/>
              <a:t>4/3/2022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B01503-49DB-49F2-B14F-0C75549AD4ED}" type="datetime1">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0A5AF2-66CA-41F8-81C0-497E730B3803}" type="datetime1">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175236-61F8-429E-89E1-85AB57FC95CD}" type="datetime1">
              <a:rPr lang="en-US" smtClean="0"/>
              <a:t>4/3/2022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2250CD8-FD9F-4CB0-8475-8709D6CF8463}" type="datetime1">
              <a:rPr lang="en-US" smtClean="0"/>
              <a:t>4/3/2022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4/3/2022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26391D-C2B6-4849-A732-4BF8A667502E}" type="datetime1">
              <a:rPr lang="en-US" smtClean="0"/>
              <a:t>4/3/2022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CBE6B3-926C-4E32-A4ED-F947C9B28D3E}" type="datetime1">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F22E1DE-1A56-41B9-BBE5-06E99C1741EB}" type="datetime1">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4F8D4-D8E9-4505-AD82-9480ED9B1536}" type="datetime1">
              <a:rPr lang="en-US" smtClean="0"/>
              <a:t>4/3/2022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www.youtube.com/watch?v=_EM0hDchVl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https://en.wikipedia.org/wiki/Java_Code_Coverage_Tools"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Structural Testing </a:t>
            </a:r>
          </a:p>
        </p:txBody>
      </p:sp>
      <p:sp>
        <p:nvSpPr>
          <p:cNvPr id="3" name="Subtitle 2"/>
          <p:cNvSpPr>
            <a:spLocks noGrp="1"/>
          </p:cNvSpPr>
          <p:nvPr>
            <p:ph type="subTitle" idx="1"/>
          </p:nvPr>
        </p:nvSpPr>
        <p:spPr/>
        <p:txBody>
          <a:bodyPr/>
          <a:lstStyle/>
          <a:p>
            <a:r>
              <a:rPr lang="en-US"/>
              <a:t>SE401: Software Quality Assurance and Testing</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ltLang="en-US" sz="3600" dirty="0"/>
              <a:t>Graph Representations: labels and code</a:t>
            </a:r>
          </a:p>
        </p:txBody>
      </p:sp>
      <p:sp>
        <p:nvSpPr>
          <p:cNvPr id="243715" name="Rectangle 3"/>
          <p:cNvSpPr>
            <a:spLocks noGrp="1" noChangeArrowheads="1"/>
          </p:cNvSpPr>
          <p:nvPr>
            <p:ph type="body" idx="1"/>
          </p:nvPr>
        </p:nvSpPr>
        <p:spPr>
          <a:xfrm>
            <a:off x="560717" y="1535502"/>
            <a:ext cx="10420709" cy="2116655"/>
          </a:xfrm>
        </p:spPr>
        <p:txBody>
          <a:bodyPr/>
          <a:lstStyle/>
          <a:p>
            <a:r>
              <a:rPr lang="en-US" altLang="en-US" sz="2400" dirty="0"/>
              <a:t>We can label nodes with the names or descriptions of the entities they represent. </a:t>
            </a:r>
          </a:p>
          <a:p>
            <a:pPr lvl="1"/>
            <a:r>
              <a:rPr lang="en-US" altLang="en-US" sz="2000" dirty="0"/>
              <a:t>If nodes a and b represent program regions containing assignment statements, we might draw the two nodes and an edge (</a:t>
            </a:r>
            <a:r>
              <a:rPr lang="en-US" altLang="en-US" sz="2000" dirty="0" err="1"/>
              <a:t>a,b</a:t>
            </a:r>
            <a:r>
              <a:rPr lang="en-US" altLang="en-US" sz="2000" dirty="0"/>
              <a:t>) connecting them in this way:</a:t>
            </a:r>
          </a:p>
        </p:txBody>
      </p:sp>
      <p:grpSp>
        <p:nvGrpSpPr>
          <p:cNvPr id="243720" name="Group 8"/>
          <p:cNvGrpSpPr>
            <a:grpSpLocks/>
          </p:cNvGrpSpPr>
          <p:nvPr/>
        </p:nvGrpSpPr>
        <p:grpSpPr bwMode="auto">
          <a:xfrm>
            <a:off x="5029200" y="3962400"/>
            <a:ext cx="2133600" cy="1447800"/>
            <a:chOff x="2064" y="2496"/>
            <a:chExt cx="960" cy="672"/>
          </a:xfrm>
        </p:grpSpPr>
        <p:sp>
          <p:nvSpPr>
            <p:cNvPr id="243716" name="AutoShape 4"/>
            <p:cNvSpPr>
              <a:spLocks noChangeArrowheads="1"/>
            </p:cNvSpPr>
            <p:nvPr/>
          </p:nvSpPr>
          <p:spPr bwMode="auto">
            <a:xfrm>
              <a:off x="2064" y="2496"/>
              <a:ext cx="960" cy="192"/>
            </a:xfrm>
            <a:prstGeom prst="plaque">
              <a:avLst>
                <a:gd name="adj" fmla="val 16667"/>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en-US">
                  <a:latin typeface="Courier New" panose="02070309020205020404" pitchFamily="49" charset="0"/>
                  <a:cs typeface="Courier New" panose="02070309020205020404" pitchFamily="49" charset="0"/>
                </a:rPr>
                <a:t>x = y + z;</a:t>
              </a:r>
            </a:p>
          </p:txBody>
        </p:sp>
        <p:sp>
          <p:nvSpPr>
            <p:cNvPr id="243718" name="AutoShape 6"/>
            <p:cNvSpPr>
              <a:spLocks noChangeArrowheads="1"/>
            </p:cNvSpPr>
            <p:nvPr/>
          </p:nvSpPr>
          <p:spPr bwMode="auto">
            <a:xfrm>
              <a:off x="2064" y="2976"/>
              <a:ext cx="960" cy="192"/>
            </a:xfrm>
            <a:prstGeom prst="plaque">
              <a:avLst>
                <a:gd name="adj" fmla="val 16667"/>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en-US" dirty="0">
                  <a:latin typeface="Courier New" panose="02070309020205020404" pitchFamily="49" charset="0"/>
                  <a:cs typeface="Courier New" panose="02070309020205020404" pitchFamily="49" charset="0"/>
                </a:rPr>
                <a:t>a = f(x);</a:t>
              </a:r>
            </a:p>
          </p:txBody>
        </p:sp>
        <p:cxnSp>
          <p:nvCxnSpPr>
            <p:cNvPr id="243719" name="AutoShape 7"/>
            <p:cNvCxnSpPr>
              <a:cxnSpLocks noChangeShapeType="1"/>
              <a:stCxn id="243716" idx="2"/>
              <a:endCxn id="243718" idx="0"/>
            </p:cNvCxnSpPr>
            <p:nvPr/>
          </p:nvCxnSpPr>
          <p:spPr bwMode="auto">
            <a:xfrm>
              <a:off x="2544" y="2688"/>
              <a:ext cx="0" cy="288"/>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2" name="Slide Number Placeholder 1"/>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2905763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521323" y="181221"/>
            <a:ext cx="8839200" cy="1096962"/>
          </a:xfrm>
        </p:spPr>
        <p:txBody>
          <a:bodyPr/>
          <a:lstStyle/>
          <a:p>
            <a:r>
              <a:rPr lang="en-US" altLang="en-US" sz="3600" dirty="0"/>
              <a:t>Multidimensional Graph Representations</a:t>
            </a:r>
          </a:p>
        </p:txBody>
      </p:sp>
      <p:sp>
        <p:nvSpPr>
          <p:cNvPr id="244739" name="Rectangle 3"/>
          <p:cNvSpPr>
            <a:spLocks noGrp="1" noChangeArrowheads="1"/>
          </p:cNvSpPr>
          <p:nvPr>
            <p:ph type="body" idx="1"/>
          </p:nvPr>
        </p:nvSpPr>
        <p:spPr>
          <a:xfrm>
            <a:off x="521323" y="1404086"/>
            <a:ext cx="9698621" cy="2183306"/>
          </a:xfrm>
        </p:spPr>
        <p:txBody>
          <a:bodyPr/>
          <a:lstStyle/>
          <a:p>
            <a:pPr>
              <a:lnSpc>
                <a:spcPct val="90000"/>
              </a:lnSpc>
            </a:pPr>
            <a:r>
              <a:rPr lang="en-US" altLang="en-US" dirty="0"/>
              <a:t>Sometimes we draw a single diagram to represent more than one directed graph, drawing the shared nodes only once</a:t>
            </a:r>
          </a:p>
          <a:p>
            <a:pPr lvl="1">
              <a:lnSpc>
                <a:spcPct val="90000"/>
              </a:lnSpc>
            </a:pPr>
            <a:r>
              <a:rPr lang="en-US" altLang="en-US" dirty="0"/>
              <a:t>class B extends (is a subclass of) class A </a:t>
            </a:r>
          </a:p>
          <a:p>
            <a:pPr lvl="1">
              <a:lnSpc>
                <a:spcPct val="90000"/>
              </a:lnSpc>
            </a:pPr>
            <a:r>
              <a:rPr lang="en-US" altLang="en-US" dirty="0"/>
              <a:t>class B has a field that is an object of type C</a:t>
            </a:r>
          </a:p>
        </p:txBody>
      </p:sp>
      <p:sp>
        <p:nvSpPr>
          <p:cNvPr id="244742" name="Text Box 6"/>
          <p:cNvSpPr txBox="1">
            <a:spLocks noChangeArrowheads="1"/>
          </p:cNvSpPr>
          <p:nvPr/>
        </p:nvSpPr>
        <p:spPr bwMode="auto">
          <a:xfrm>
            <a:off x="2347215" y="3913168"/>
            <a:ext cx="1832553" cy="1938992"/>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b" anchorCtr="1">
            <a:spAutoFit/>
          </a:bodyPr>
          <a:lstStyle/>
          <a:p>
            <a:pPr>
              <a:lnSpc>
                <a:spcPct val="90000"/>
              </a:lnSpc>
              <a:spcBef>
                <a:spcPct val="20000"/>
              </a:spcBef>
            </a:pPr>
            <a:r>
              <a:rPr lang="en-US" altLang="en-US" sz="1600" i="1" dirty="0">
                <a:latin typeface="Candara" panose="020E0502030303020204" pitchFamily="34" charset="0"/>
              </a:rPr>
              <a:t>extends</a:t>
            </a:r>
            <a:r>
              <a:rPr lang="en-US" altLang="en-US" sz="1600" dirty="0">
                <a:latin typeface="Candara" panose="020E0502030303020204" pitchFamily="34" charset="0"/>
              </a:rPr>
              <a:t> relation </a:t>
            </a:r>
          </a:p>
          <a:p>
            <a:pPr>
              <a:lnSpc>
                <a:spcPct val="90000"/>
              </a:lnSpc>
              <a:spcBef>
                <a:spcPct val="20000"/>
              </a:spcBef>
            </a:pPr>
            <a:r>
              <a:rPr lang="en-US" altLang="en-US" sz="1600" dirty="0">
                <a:latin typeface="Candara" panose="020E0502030303020204" pitchFamily="34" charset="0"/>
              </a:rPr>
              <a:t>   NODES = {A, B, C}</a:t>
            </a:r>
          </a:p>
          <a:p>
            <a:pPr>
              <a:lnSpc>
                <a:spcPct val="90000"/>
              </a:lnSpc>
              <a:spcBef>
                <a:spcPct val="20000"/>
              </a:spcBef>
            </a:pPr>
            <a:r>
              <a:rPr lang="en-US" altLang="en-US" sz="1600" dirty="0">
                <a:latin typeface="Candara" panose="020E0502030303020204" pitchFamily="34" charset="0"/>
              </a:rPr>
              <a:t>   EDGES = {(A,B)} </a:t>
            </a:r>
          </a:p>
          <a:p>
            <a:pPr>
              <a:lnSpc>
                <a:spcPct val="90000"/>
              </a:lnSpc>
              <a:spcBef>
                <a:spcPct val="20000"/>
              </a:spcBef>
            </a:pPr>
            <a:endParaRPr lang="en-US" altLang="en-US" sz="1600" dirty="0">
              <a:latin typeface="Candara" panose="020E0502030303020204" pitchFamily="34" charset="0"/>
            </a:endParaRPr>
          </a:p>
          <a:p>
            <a:pPr>
              <a:lnSpc>
                <a:spcPct val="90000"/>
              </a:lnSpc>
              <a:spcBef>
                <a:spcPct val="20000"/>
              </a:spcBef>
            </a:pPr>
            <a:r>
              <a:rPr lang="en-US" altLang="en-US" sz="1600" i="1" dirty="0">
                <a:latin typeface="Candara" panose="020E0502030303020204" pitchFamily="34" charset="0"/>
              </a:rPr>
              <a:t>includes</a:t>
            </a:r>
            <a:r>
              <a:rPr lang="en-US" altLang="en-US" sz="1600" dirty="0">
                <a:latin typeface="Candara" panose="020E0502030303020204" pitchFamily="34" charset="0"/>
              </a:rPr>
              <a:t> relation</a:t>
            </a:r>
          </a:p>
          <a:p>
            <a:pPr>
              <a:lnSpc>
                <a:spcPct val="90000"/>
              </a:lnSpc>
              <a:spcBef>
                <a:spcPct val="20000"/>
              </a:spcBef>
            </a:pPr>
            <a:r>
              <a:rPr lang="en-US" altLang="en-US" sz="1600" dirty="0">
                <a:latin typeface="Candara" panose="020E0502030303020204" pitchFamily="34" charset="0"/>
              </a:rPr>
              <a:t>   NODES = {A, B, C}</a:t>
            </a:r>
          </a:p>
          <a:p>
            <a:pPr>
              <a:lnSpc>
                <a:spcPct val="90000"/>
              </a:lnSpc>
              <a:spcBef>
                <a:spcPct val="20000"/>
              </a:spcBef>
            </a:pPr>
            <a:r>
              <a:rPr lang="en-US" altLang="en-US" sz="1600" dirty="0">
                <a:latin typeface="Candara" panose="020E0502030303020204" pitchFamily="34" charset="0"/>
              </a:rPr>
              <a:t>   EDGES = {(B,C)}</a:t>
            </a:r>
          </a:p>
        </p:txBody>
      </p:sp>
      <p:grpSp>
        <p:nvGrpSpPr>
          <p:cNvPr id="244761" name="Group 25"/>
          <p:cNvGrpSpPr>
            <a:grpSpLocks/>
          </p:cNvGrpSpPr>
          <p:nvPr/>
        </p:nvGrpSpPr>
        <p:grpSpPr bwMode="auto">
          <a:xfrm>
            <a:off x="5312664" y="3982086"/>
            <a:ext cx="2895600" cy="1946275"/>
            <a:chOff x="3120" y="2439"/>
            <a:chExt cx="1628" cy="1113"/>
          </a:xfrm>
        </p:grpSpPr>
        <p:grpSp>
          <p:nvGrpSpPr>
            <p:cNvPr id="244747" name="Group 11"/>
            <p:cNvGrpSpPr>
              <a:grpSpLocks/>
            </p:cNvGrpSpPr>
            <p:nvPr/>
          </p:nvGrpSpPr>
          <p:grpSpPr bwMode="auto">
            <a:xfrm>
              <a:off x="3120" y="2448"/>
              <a:ext cx="624" cy="432"/>
              <a:chOff x="3120" y="2448"/>
              <a:chExt cx="624" cy="432"/>
            </a:xfrm>
          </p:grpSpPr>
          <p:sp>
            <p:nvSpPr>
              <p:cNvPr id="244743" name="Rectangle 7"/>
              <p:cNvSpPr>
                <a:spLocks noChangeArrowheads="1"/>
              </p:cNvSpPr>
              <p:nvPr/>
            </p:nvSpPr>
            <p:spPr bwMode="auto">
              <a:xfrm>
                <a:off x="3120" y="2448"/>
                <a:ext cx="624" cy="43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45" name="Line 9"/>
              <p:cNvSpPr>
                <a:spLocks noChangeShapeType="1"/>
              </p:cNvSpPr>
              <p:nvPr/>
            </p:nvSpPr>
            <p:spPr bwMode="auto">
              <a:xfrm>
                <a:off x="3120" y="2592"/>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46" name="Line 10"/>
              <p:cNvSpPr>
                <a:spLocks noChangeShapeType="1"/>
              </p:cNvSpPr>
              <p:nvPr/>
            </p:nvSpPr>
            <p:spPr bwMode="auto">
              <a:xfrm>
                <a:off x="3120" y="2736"/>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4748" name="Text Box 12"/>
            <p:cNvSpPr txBox="1">
              <a:spLocks noChangeArrowheads="1"/>
            </p:cNvSpPr>
            <p:nvPr/>
          </p:nvSpPr>
          <p:spPr bwMode="auto">
            <a:xfrm>
              <a:off x="3373" y="2439"/>
              <a:ext cx="163" cy="192"/>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b" anchorCtr="1">
              <a:spAutoFit/>
            </a:bodyPr>
            <a:lstStyle/>
            <a:p>
              <a:r>
                <a:rPr lang="en-US" altLang="en-US" sz="1600"/>
                <a:t>a</a:t>
              </a:r>
            </a:p>
          </p:txBody>
        </p:sp>
        <p:grpSp>
          <p:nvGrpSpPr>
            <p:cNvPr id="244749" name="Group 13"/>
            <p:cNvGrpSpPr>
              <a:grpSpLocks/>
            </p:cNvGrpSpPr>
            <p:nvPr/>
          </p:nvGrpSpPr>
          <p:grpSpPr bwMode="auto">
            <a:xfrm>
              <a:off x="3120" y="3120"/>
              <a:ext cx="624" cy="432"/>
              <a:chOff x="3120" y="2448"/>
              <a:chExt cx="624" cy="432"/>
            </a:xfrm>
          </p:grpSpPr>
          <p:sp>
            <p:nvSpPr>
              <p:cNvPr id="244750" name="Rectangle 14"/>
              <p:cNvSpPr>
                <a:spLocks noChangeArrowheads="1"/>
              </p:cNvSpPr>
              <p:nvPr/>
            </p:nvSpPr>
            <p:spPr bwMode="auto">
              <a:xfrm>
                <a:off x="3120" y="2448"/>
                <a:ext cx="624" cy="43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51" name="Line 15"/>
              <p:cNvSpPr>
                <a:spLocks noChangeShapeType="1"/>
              </p:cNvSpPr>
              <p:nvPr/>
            </p:nvSpPr>
            <p:spPr bwMode="auto">
              <a:xfrm>
                <a:off x="3120" y="2592"/>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52" name="Line 16"/>
              <p:cNvSpPr>
                <a:spLocks noChangeShapeType="1"/>
              </p:cNvSpPr>
              <p:nvPr/>
            </p:nvSpPr>
            <p:spPr bwMode="auto">
              <a:xfrm>
                <a:off x="3120" y="2736"/>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4753" name="Text Box 17"/>
            <p:cNvSpPr txBox="1">
              <a:spLocks noChangeArrowheads="1"/>
            </p:cNvSpPr>
            <p:nvPr/>
          </p:nvSpPr>
          <p:spPr bwMode="auto">
            <a:xfrm>
              <a:off x="3372" y="3111"/>
              <a:ext cx="167" cy="192"/>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b" anchorCtr="1">
              <a:spAutoFit/>
            </a:bodyPr>
            <a:lstStyle/>
            <a:p>
              <a:r>
                <a:rPr lang="en-US" altLang="en-US" sz="1600"/>
                <a:t>b</a:t>
              </a:r>
            </a:p>
          </p:txBody>
        </p:sp>
        <p:grpSp>
          <p:nvGrpSpPr>
            <p:cNvPr id="244754" name="Group 18"/>
            <p:cNvGrpSpPr>
              <a:grpSpLocks/>
            </p:cNvGrpSpPr>
            <p:nvPr/>
          </p:nvGrpSpPr>
          <p:grpSpPr bwMode="auto">
            <a:xfrm>
              <a:off x="4124" y="3120"/>
              <a:ext cx="624" cy="432"/>
              <a:chOff x="3120" y="2448"/>
              <a:chExt cx="624" cy="432"/>
            </a:xfrm>
          </p:grpSpPr>
          <p:sp>
            <p:nvSpPr>
              <p:cNvPr id="244755" name="Rectangle 19"/>
              <p:cNvSpPr>
                <a:spLocks noChangeArrowheads="1"/>
              </p:cNvSpPr>
              <p:nvPr/>
            </p:nvSpPr>
            <p:spPr bwMode="auto">
              <a:xfrm>
                <a:off x="3120" y="2448"/>
                <a:ext cx="624" cy="43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56" name="Line 20"/>
              <p:cNvSpPr>
                <a:spLocks noChangeShapeType="1"/>
              </p:cNvSpPr>
              <p:nvPr/>
            </p:nvSpPr>
            <p:spPr bwMode="auto">
              <a:xfrm>
                <a:off x="3120" y="2592"/>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57" name="Line 21"/>
              <p:cNvSpPr>
                <a:spLocks noChangeShapeType="1"/>
              </p:cNvSpPr>
              <p:nvPr/>
            </p:nvSpPr>
            <p:spPr bwMode="auto">
              <a:xfrm>
                <a:off x="3120" y="2736"/>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4758" name="Text Box 22"/>
            <p:cNvSpPr txBox="1">
              <a:spLocks noChangeArrowheads="1"/>
            </p:cNvSpPr>
            <p:nvPr/>
          </p:nvSpPr>
          <p:spPr bwMode="auto">
            <a:xfrm>
              <a:off x="4379" y="3109"/>
              <a:ext cx="152" cy="194"/>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b" anchorCtr="1">
              <a:spAutoFit/>
            </a:bodyPr>
            <a:lstStyle/>
            <a:p>
              <a:r>
                <a:rPr lang="en-US" altLang="en-US" sz="1600"/>
                <a:t>c</a:t>
              </a:r>
            </a:p>
          </p:txBody>
        </p:sp>
        <p:cxnSp>
          <p:nvCxnSpPr>
            <p:cNvPr id="244759" name="AutoShape 23"/>
            <p:cNvCxnSpPr>
              <a:cxnSpLocks noChangeShapeType="1"/>
              <a:stCxn id="244750" idx="0"/>
              <a:endCxn id="244743" idx="2"/>
            </p:cNvCxnSpPr>
            <p:nvPr/>
          </p:nvCxnSpPr>
          <p:spPr bwMode="auto">
            <a:xfrm flipV="1">
              <a:off x="3432" y="2880"/>
              <a:ext cx="0" cy="240"/>
            </a:xfrm>
            <a:prstGeom prst="straightConnector1">
              <a:avLst/>
            </a:prstGeom>
            <a:noFill/>
            <a:ln w="9525">
              <a:solidFill>
                <a:schemeClr val="tx1"/>
              </a:solidFill>
              <a:miter lim="800000"/>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4760" name="AutoShape 24"/>
            <p:cNvCxnSpPr>
              <a:cxnSpLocks noChangeShapeType="1"/>
              <a:stCxn id="244755" idx="1"/>
              <a:endCxn id="244750" idx="3"/>
            </p:cNvCxnSpPr>
            <p:nvPr/>
          </p:nvCxnSpPr>
          <p:spPr bwMode="auto">
            <a:xfrm flipH="1">
              <a:off x="3744" y="3336"/>
              <a:ext cx="380" cy="0"/>
            </a:xfrm>
            <a:prstGeom prst="straightConnector1">
              <a:avLst/>
            </a:prstGeom>
            <a:noFill/>
            <a:ln w="9525">
              <a:solidFill>
                <a:schemeClr val="tx1"/>
              </a:solidFill>
              <a:miter lim="800000"/>
              <a:headEnd/>
              <a:tailEnd type="oval"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2" name="Slide Number Placeholder 1"/>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30074167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ltLang="en-US"/>
              <a:t>Example of Control Flow Graph </a:t>
            </a:r>
          </a:p>
        </p:txBody>
      </p:sp>
      <p:graphicFrame>
        <p:nvGraphicFramePr>
          <p:cNvPr id="201731" name="Object 3"/>
          <p:cNvGraphicFramePr>
            <a:graphicFrameLocks noGrp="1" noChangeAspect="1"/>
          </p:cNvGraphicFramePr>
          <p:nvPr>
            <p:ph idx="1"/>
            <p:extLst>
              <p:ext uri="{D42A27DB-BD31-4B8C-83A1-F6EECF244321}">
                <p14:modId xmlns:p14="http://schemas.microsoft.com/office/powerpoint/2010/main" val="2301677723"/>
              </p:ext>
            </p:extLst>
          </p:nvPr>
        </p:nvGraphicFramePr>
        <p:xfrm>
          <a:off x="5163542" y="1443890"/>
          <a:ext cx="5181600" cy="4968875"/>
        </p:xfrm>
        <a:graphic>
          <a:graphicData uri="http://schemas.openxmlformats.org/presentationml/2006/ole">
            <mc:AlternateContent xmlns:mc="http://schemas.openxmlformats.org/markup-compatibility/2006">
              <mc:Choice xmlns:v="urn:schemas-microsoft-com:vml" Requires="v">
                <p:oleObj spid="_x0000_s1040" name="Visio" r:id="rId4" imgW="5518099" imgH="5292547" progId="Visio.Drawing.11">
                  <p:embed/>
                </p:oleObj>
              </mc:Choice>
              <mc:Fallback>
                <p:oleObj name="Visio" r:id="rId4" imgW="5518099" imgH="5292547" progId="Visio.Drawing.11">
                  <p:embed/>
                  <p:pic>
                    <p:nvPicPr>
                      <p:cNvPr id="20173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3542" y="1443890"/>
                        <a:ext cx="5181600" cy="4968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201733" name="Rectangle 5"/>
          <p:cNvSpPr>
            <a:spLocks noChangeArrowheads="1"/>
          </p:cNvSpPr>
          <p:nvPr/>
        </p:nvSpPr>
        <p:spPr bwMode="auto">
          <a:xfrm>
            <a:off x="421889" y="1682758"/>
            <a:ext cx="4495168" cy="4278094"/>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b" anchorCtr="1">
            <a:spAutoFit/>
          </a:bodyPr>
          <a:lstStyle/>
          <a:p>
            <a:r>
              <a:rPr lang="it-IT" altLang="en-US" sz="1600" b="1" dirty="0">
                <a:latin typeface="Arial Narrow" panose="020B0606020202030204" pitchFamily="34" charset="0"/>
              </a:rPr>
              <a:t>public static String collapseNewlines(String argStr)</a:t>
            </a:r>
          </a:p>
          <a:p>
            <a:r>
              <a:rPr lang="it-IT" altLang="en-US" sz="1600" b="1" dirty="0">
                <a:latin typeface="Arial Narrow" panose="020B0606020202030204" pitchFamily="34" charset="0"/>
              </a:rPr>
              <a:t>    {</a:t>
            </a:r>
          </a:p>
          <a:p>
            <a:r>
              <a:rPr lang="it-IT" altLang="en-US" sz="1600" b="1" dirty="0">
                <a:latin typeface="Arial Narrow" panose="020B0606020202030204" pitchFamily="34" charset="0"/>
              </a:rPr>
              <a:t>        char last = argStr.charAt(0);</a:t>
            </a:r>
          </a:p>
          <a:p>
            <a:r>
              <a:rPr lang="it-IT" altLang="en-US" sz="1600" b="1" dirty="0">
                <a:latin typeface="Arial Narrow" panose="020B0606020202030204" pitchFamily="34" charset="0"/>
              </a:rPr>
              <a:t>        StringBuffer argBuf = new StringBuffer();</a:t>
            </a:r>
          </a:p>
          <a:p>
            <a:endParaRPr lang="it-IT" altLang="en-US" sz="1600" b="1" dirty="0">
              <a:latin typeface="Arial Narrow" panose="020B0606020202030204" pitchFamily="34" charset="0"/>
            </a:endParaRPr>
          </a:p>
          <a:p>
            <a:r>
              <a:rPr lang="it-IT" altLang="en-US" sz="1600" b="1" dirty="0">
                <a:latin typeface="Arial Narrow" panose="020B0606020202030204" pitchFamily="34" charset="0"/>
              </a:rPr>
              <a:t>        for (int cIdx = 0 ; cIdx &lt; argStr.length(); cIdx++)</a:t>
            </a:r>
          </a:p>
          <a:p>
            <a:r>
              <a:rPr lang="it-IT" altLang="en-US" sz="1600" b="1" dirty="0">
                <a:latin typeface="Arial Narrow" panose="020B0606020202030204" pitchFamily="34" charset="0"/>
              </a:rPr>
              <a:t>        {</a:t>
            </a:r>
          </a:p>
          <a:p>
            <a:r>
              <a:rPr lang="it-IT" altLang="en-US" sz="1600" b="1" dirty="0">
                <a:latin typeface="Arial Narrow" panose="020B0606020202030204" pitchFamily="34" charset="0"/>
              </a:rPr>
              <a:t>            char ch = argStr.charAt(cIdx);</a:t>
            </a:r>
          </a:p>
          <a:p>
            <a:r>
              <a:rPr lang="it-IT" altLang="en-US" sz="1600" b="1" dirty="0">
                <a:latin typeface="Arial Narrow" panose="020B0606020202030204" pitchFamily="34" charset="0"/>
              </a:rPr>
              <a:t>            if (ch != '\n' || last != '\n')</a:t>
            </a:r>
          </a:p>
          <a:p>
            <a:r>
              <a:rPr lang="it-IT" altLang="en-US" sz="1600" b="1" dirty="0">
                <a:latin typeface="Arial Narrow" panose="020B0606020202030204" pitchFamily="34" charset="0"/>
              </a:rPr>
              <a:t>            {</a:t>
            </a:r>
          </a:p>
          <a:p>
            <a:r>
              <a:rPr lang="it-IT" altLang="en-US" sz="1600" b="1" dirty="0">
                <a:latin typeface="Arial Narrow" panose="020B0606020202030204" pitchFamily="34" charset="0"/>
              </a:rPr>
              <a:t>                argBuf.append(ch);</a:t>
            </a:r>
          </a:p>
          <a:p>
            <a:r>
              <a:rPr lang="it-IT" altLang="en-US" sz="1600" b="1" dirty="0">
                <a:latin typeface="Arial Narrow" panose="020B0606020202030204" pitchFamily="34" charset="0"/>
              </a:rPr>
              <a:t>                last = ch;</a:t>
            </a:r>
          </a:p>
          <a:p>
            <a:r>
              <a:rPr lang="it-IT" altLang="en-US" sz="1600" b="1" dirty="0">
                <a:latin typeface="Arial Narrow" panose="020B0606020202030204" pitchFamily="34" charset="0"/>
              </a:rPr>
              <a:t>            }</a:t>
            </a:r>
          </a:p>
          <a:p>
            <a:r>
              <a:rPr lang="it-IT" altLang="en-US" sz="1600" b="1" dirty="0">
                <a:latin typeface="Arial Narrow" panose="020B0606020202030204" pitchFamily="34" charset="0"/>
              </a:rPr>
              <a:t>        }</a:t>
            </a:r>
          </a:p>
          <a:p>
            <a:endParaRPr lang="it-IT" altLang="en-US" sz="1600" b="1" dirty="0">
              <a:latin typeface="Arial Narrow" panose="020B0606020202030204" pitchFamily="34" charset="0"/>
            </a:endParaRPr>
          </a:p>
          <a:p>
            <a:r>
              <a:rPr lang="it-IT" altLang="en-US" sz="1600" b="1" dirty="0">
                <a:latin typeface="Arial Narrow" panose="020B0606020202030204" pitchFamily="34" charset="0"/>
              </a:rPr>
              <a:t>        return argBuf.toString();</a:t>
            </a:r>
          </a:p>
          <a:p>
            <a:r>
              <a:rPr lang="it-IT" altLang="en-US" sz="1600" b="1" dirty="0">
                <a:latin typeface="Arial Narrow" panose="020B0606020202030204" pitchFamily="34" charset="0"/>
              </a:rPr>
              <a:t>    }</a:t>
            </a:r>
          </a:p>
        </p:txBody>
      </p:sp>
      <p:sp>
        <p:nvSpPr>
          <p:cNvPr id="2" name="Slide Number Placeholder 1"/>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1998135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p:cNvSpPr>
          <p:nvPr>
            <p:ph type="title"/>
          </p:nvPr>
        </p:nvSpPr>
        <p:spPr/>
        <p:txBody>
          <a:bodyPr/>
          <a:lstStyle/>
          <a:p>
            <a:r>
              <a:rPr lang="en-US" sz="4000" dirty="0"/>
              <a:t>Flowchart</a:t>
            </a:r>
          </a:p>
        </p:txBody>
      </p:sp>
      <p:sp>
        <p:nvSpPr>
          <p:cNvPr id="4" name="Rectangle 3"/>
          <p:cNvSpPr>
            <a:spLocks noGrp="1"/>
          </p:cNvSpPr>
          <p:nvPr>
            <p:ph idx="1"/>
          </p:nvPr>
        </p:nvSpPr>
        <p:spPr>
          <a:xfrm>
            <a:off x="491706" y="1457864"/>
            <a:ext cx="10230928" cy="3899140"/>
          </a:xfrm>
        </p:spPr>
        <p:txBody>
          <a:bodyPr/>
          <a:lstStyle/>
          <a:p>
            <a:r>
              <a:rPr lang="en-US" altLang="ja-JP" dirty="0"/>
              <a:t>Testers usually use flowcharts in the test plan, test strategy, requirements artifacts or other process documents.</a:t>
            </a:r>
          </a:p>
          <a:p>
            <a:r>
              <a:rPr lang="en-US" dirty="0"/>
              <a:t>Here are two ways we testers use flow charts:</a:t>
            </a:r>
          </a:p>
          <a:p>
            <a:pPr lvl="1"/>
            <a:r>
              <a:rPr lang="en-US" dirty="0"/>
              <a:t>Flowcharts for control flow and statistical analysis</a:t>
            </a:r>
          </a:p>
          <a:p>
            <a:pPr lvl="1"/>
            <a:r>
              <a:rPr lang="en-US" dirty="0"/>
              <a:t>Flow charts for process illustration</a:t>
            </a:r>
          </a:p>
        </p:txBody>
      </p:sp>
      <p:pic>
        <p:nvPicPr>
          <p:cNvPr id="9218" name="Picture 2" descr="Image result for flowchart software tes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9704" y="3207252"/>
            <a:ext cx="4528979" cy="3133163"/>
          </a:xfrm>
          <a:prstGeom prst="rect">
            <a:avLst/>
          </a:prstGeom>
          <a:noFill/>
          <a:extLst>
            <a:ext uri="{909E8E84-426E-40dd-AFC4-6F175D3DCCD1}">
              <a14:hiddenFill xmlns:a14="http://schemas.microsoft.com/office/drawing/2010/main" xmlns="">
                <a:solidFill>
                  <a:srgbClr val="FFFFFF"/>
                </a:solidFill>
              </a14:hiddenFill>
            </a:ext>
          </a:extLst>
        </p:spPr>
      </p:pic>
      <p:sp>
        <p:nvSpPr>
          <p:cNvPr id="2" name="Slide Number Placeholder 1"/>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1933879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r>
              <a:rPr lang="en-US" dirty="0"/>
              <a:t>Control Flow Graph (CFG)</a:t>
            </a:r>
          </a:p>
        </p:txBody>
      </p:sp>
      <p:sp>
        <p:nvSpPr>
          <p:cNvPr id="30725" name="Rectangle 3"/>
          <p:cNvSpPr>
            <a:spLocks noGrp="1" noChangeArrowheads="1"/>
          </p:cNvSpPr>
          <p:nvPr>
            <p:ph idx="1"/>
          </p:nvPr>
        </p:nvSpPr>
        <p:spPr/>
        <p:txBody>
          <a:bodyPr/>
          <a:lstStyle/>
          <a:p>
            <a:pPr eaLnBrk="1" hangingPunct="1"/>
            <a:r>
              <a:rPr lang="en-US" sz="3200" dirty="0"/>
              <a:t>Intra-procedural control flow graph</a:t>
            </a:r>
          </a:p>
          <a:p>
            <a:pPr eaLnBrk="1" hangingPunct="1"/>
            <a:r>
              <a:rPr lang="en-US" sz="3200" dirty="0"/>
              <a:t>Nodes = regions of source code, basic blocks</a:t>
            </a:r>
          </a:p>
          <a:p>
            <a:pPr lvl="1" eaLnBrk="1" hangingPunct="1"/>
            <a:r>
              <a:rPr lang="en-US" sz="2800" dirty="0"/>
              <a:t>maximal program region with a single entry and single exit</a:t>
            </a:r>
          </a:p>
          <a:p>
            <a:pPr lvl="2"/>
            <a:r>
              <a:rPr lang="en-US" sz="2400" dirty="0"/>
              <a:t>Statements are grouped in single block</a:t>
            </a:r>
          </a:p>
          <a:p>
            <a:pPr lvl="2"/>
            <a:r>
              <a:rPr lang="en-US" sz="2400" dirty="0"/>
              <a:t>Single statement can also be broken into multiple nodes </a:t>
            </a:r>
          </a:p>
          <a:p>
            <a:r>
              <a:rPr lang="en-US" sz="3200" dirty="0"/>
              <a:t>Directed edges = control flow</a:t>
            </a:r>
          </a:p>
          <a:p>
            <a:pPr lvl="1" eaLnBrk="1" hangingPunct="1"/>
            <a:r>
              <a:rPr lang="en-US" sz="2800" dirty="0"/>
              <a:t>program execution may proceed from one node to another</a:t>
            </a:r>
          </a:p>
        </p:txBody>
      </p:sp>
      <p:sp>
        <p:nvSpPr>
          <p:cNvPr id="2" name="Slide Number Placeholder 1"/>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1788429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
          <p:cNvSpPr>
            <a:spLocks noGrp="1" noChangeArrowheads="1"/>
          </p:cNvSpPr>
          <p:nvPr>
            <p:ph type="title"/>
          </p:nvPr>
        </p:nvSpPr>
        <p:spPr/>
        <p:txBody>
          <a:bodyPr vert="horz" lIns="91440" tIns="45720" rIns="132080" bIns="45720" rtlCol="0" anchor="b">
            <a:normAutofit/>
          </a:bodyPr>
          <a:lstStyle/>
          <a:p>
            <a:pPr algn="ctr"/>
            <a:r>
              <a:rPr lang="en-US" sz="5400" dirty="0"/>
              <a:t>White Box Testing</a:t>
            </a:r>
            <a:br>
              <a:rPr lang="en-US" sz="5400" dirty="0"/>
            </a:br>
            <a:r>
              <a:rPr lang="en-US" sz="5400" dirty="0"/>
              <a:t>a.k.a. Structural Testing </a:t>
            </a:r>
            <a:endParaRPr lang="en-US" dirty="0"/>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173972782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p:cNvSpPr>
          <p:nvPr>
            <p:ph type="title"/>
          </p:nvPr>
        </p:nvSpPr>
        <p:spPr/>
        <p:txBody>
          <a:bodyPr/>
          <a:lstStyle/>
          <a:p>
            <a:r>
              <a:rPr lang="en-US" dirty="0" smtClean="0"/>
              <a:t>Structural Testing</a:t>
            </a:r>
            <a:endParaRPr lang="en-US" dirty="0"/>
          </a:p>
        </p:txBody>
      </p:sp>
      <p:sp>
        <p:nvSpPr>
          <p:cNvPr id="38917" name="Rectangle 3"/>
          <p:cNvSpPr>
            <a:spLocks noGrp="1"/>
          </p:cNvSpPr>
          <p:nvPr>
            <p:ph idx="1"/>
          </p:nvPr>
        </p:nvSpPr>
        <p:spPr/>
        <p:txBody>
          <a:bodyPr/>
          <a:lstStyle/>
          <a:p>
            <a:pPr>
              <a:lnSpc>
                <a:spcPct val="90000"/>
              </a:lnSpc>
            </a:pPr>
            <a:r>
              <a:rPr lang="en-US" sz="3200" dirty="0"/>
              <a:t>Judging the </a:t>
            </a:r>
            <a:r>
              <a:rPr lang="en-US" sz="3200" i="1" dirty="0"/>
              <a:t>thoroughness</a:t>
            </a:r>
            <a:r>
              <a:rPr lang="en-US" sz="3200" dirty="0"/>
              <a:t> of a test suite based on the </a:t>
            </a:r>
            <a:r>
              <a:rPr lang="en-US" sz="3200" i="1" dirty="0"/>
              <a:t>structure</a:t>
            </a:r>
            <a:r>
              <a:rPr lang="en-US" sz="3200" dirty="0"/>
              <a:t> of the program</a:t>
            </a:r>
          </a:p>
          <a:p>
            <a:pPr>
              <a:lnSpc>
                <a:spcPct val="90000"/>
              </a:lnSpc>
            </a:pPr>
            <a:r>
              <a:rPr lang="en-US" sz="3200" dirty="0"/>
              <a:t>Compare to functional (requirements based, </a:t>
            </a:r>
            <a:r>
              <a:rPr lang="en-US" altLang="ja-JP" sz="3200" dirty="0"/>
              <a:t>black-box) testing</a:t>
            </a:r>
          </a:p>
          <a:p>
            <a:pPr lvl="1">
              <a:lnSpc>
                <a:spcPct val="90000"/>
              </a:lnSpc>
            </a:pPr>
            <a:r>
              <a:rPr lang="en-US" altLang="ja-JP" sz="2800" dirty="0"/>
              <a:t>Structural testing is still testing product functionality against its specification.  </a:t>
            </a:r>
          </a:p>
          <a:p>
            <a:pPr lvl="1">
              <a:lnSpc>
                <a:spcPct val="90000"/>
              </a:lnSpc>
            </a:pPr>
            <a:r>
              <a:rPr lang="en-US" sz="2800" dirty="0"/>
              <a:t>Only the measure of thoroughness has changed.</a:t>
            </a:r>
          </a:p>
          <a:p>
            <a:pPr eaLnBrk="1" hangingPunct="1">
              <a:lnSpc>
                <a:spcPct val="90000"/>
              </a:lnSpc>
            </a:pPr>
            <a:r>
              <a:rPr lang="en-US" sz="3200" dirty="0"/>
              <a:t>Usually done by the programmers as part of </a:t>
            </a:r>
            <a:r>
              <a:rPr lang="en-US" sz="3200" i="1" dirty="0"/>
              <a:t>unit testing</a:t>
            </a:r>
          </a:p>
          <a:p>
            <a:pPr eaLnBrk="1" hangingPunct="1">
              <a:lnSpc>
                <a:spcPct val="90000"/>
              </a:lnSpc>
            </a:pPr>
            <a:endParaRPr lang="en-US" sz="3200" i="1" dirty="0"/>
          </a:p>
        </p:txBody>
      </p:sp>
      <p:sp>
        <p:nvSpPr>
          <p:cNvPr id="2" name="Slide Number Placeholder 1"/>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3110883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1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91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p:cNvSpPr>
          <p:nvPr>
            <p:ph type="title"/>
          </p:nvPr>
        </p:nvSpPr>
        <p:spPr/>
        <p:txBody>
          <a:bodyPr/>
          <a:lstStyle/>
          <a:p>
            <a:r>
              <a:rPr lang="en-US" dirty="0"/>
              <a:t>Why Structural </a:t>
            </a:r>
            <a:r>
              <a:rPr lang="en-US" dirty="0" smtClean="0"/>
              <a:t>Testing</a:t>
            </a:r>
            <a:r>
              <a:rPr lang="en-US" dirty="0"/>
              <a:t>?</a:t>
            </a:r>
          </a:p>
        </p:txBody>
      </p:sp>
      <p:sp>
        <p:nvSpPr>
          <p:cNvPr id="40965" name="Rectangle 3"/>
          <p:cNvSpPr>
            <a:spLocks noGrp="1"/>
          </p:cNvSpPr>
          <p:nvPr>
            <p:ph idx="1"/>
          </p:nvPr>
        </p:nvSpPr>
        <p:spPr/>
        <p:txBody>
          <a:bodyPr/>
          <a:lstStyle/>
          <a:p>
            <a:r>
              <a:rPr lang="ja-JP" altLang="en-US" dirty="0"/>
              <a:t>“</a:t>
            </a:r>
            <a:r>
              <a:rPr lang="en-US" altLang="ja-JP" dirty="0"/>
              <a:t>What is </a:t>
            </a:r>
            <a:r>
              <a:rPr lang="en-US" altLang="ja-JP" i="1" dirty="0"/>
              <a:t>missing</a:t>
            </a:r>
            <a:r>
              <a:rPr lang="en-US" altLang="ja-JP" dirty="0"/>
              <a:t> in our test suite?</a:t>
            </a:r>
            <a:r>
              <a:rPr lang="ja-JP" altLang="en-US" dirty="0"/>
              <a:t>”</a:t>
            </a:r>
            <a:endParaRPr lang="en-US" altLang="ja-JP" dirty="0"/>
          </a:p>
          <a:p>
            <a:r>
              <a:rPr lang="en-US" dirty="0"/>
              <a:t>If part of a program is not executed by any test case in the suite, defects in that part cannot be exposed.</a:t>
            </a:r>
          </a:p>
          <a:p>
            <a:r>
              <a:rPr lang="en-US" dirty="0"/>
              <a:t>What i</a:t>
            </a:r>
            <a:r>
              <a:rPr lang="en-US" altLang="ja-JP" dirty="0"/>
              <a:t>s a </a:t>
            </a:r>
            <a:r>
              <a:rPr lang="ja-JP" altLang="en-US" dirty="0"/>
              <a:t>“</a:t>
            </a:r>
            <a:r>
              <a:rPr lang="en-US" altLang="ja-JP" dirty="0"/>
              <a:t>part</a:t>
            </a:r>
            <a:r>
              <a:rPr lang="ja-JP" altLang="en-US" dirty="0"/>
              <a:t>”</a:t>
            </a:r>
            <a:r>
              <a:rPr lang="en-US" altLang="ja-JP" dirty="0"/>
              <a:t>?</a:t>
            </a:r>
          </a:p>
          <a:p>
            <a:pPr marL="742950" lvl="1" indent="-285750"/>
            <a:r>
              <a:rPr lang="en-US" dirty="0"/>
              <a:t>Typically, a control flow element or combination: </a:t>
            </a:r>
          </a:p>
          <a:p>
            <a:pPr marL="1017587" lvl="2" indent="-285750"/>
            <a:r>
              <a:rPr lang="en-US" dirty="0"/>
              <a:t>Statements (or CFG nodes), branches (or CFG edges)</a:t>
            </a:r>
          </a:p>
          <a:p>
            <a:pPr marL="1017587" lvl="2" indent="-285750"/>
            <a:r>
              <a:rPr lang="en-US" dirty="0"/>
              <a:t>Fragments and combinations: conditions, paths </a:t>
            </a:r>
          </a:p>
          <a:p>
            <a:pPr marL="342900" indent="-342900"/>
            <a:r>
              <a:rPr lang="en-US" dirty="0"/>
              <a:t>Complements functional testing: </a:t>
            </a:r>
          </a:p>
          <a:p>
            <a:pPr marL="742950" lvl="1" indent="-285750"/>
            <a:r>
              <a:rPr lang="en-US" dirty="0"/>
              <a:t>Another way to recognize cases that are treated </a:t>
            </a:r>
            <a:r>
              <a:rPr lang="en-US" i="1" dirty="0"/>
              <a:t>differently</a:t>
            </a:r>
          </a:p>
        </p:txBody>
      </p:sp>
      <p:sp>
        <p:nvSpPr>
          <p:cNvPr id="2" name="Slide Number Placeholder 1"/>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272217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6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6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6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96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96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Testing</a:t>
            </a:r>
            <a:endParaRPr lang="en-US" dirty="0"/>
          </a:p>
        </p:txBody>
      </p:sp>
      <p:sp>
        <p:nvSpPr>
          <p:cNvPr id="3" name="Content Placeholder 2"/>
          <p:cNvSpPr>
            <a:spLocks noGrp="1"/>
          </p:cNvSpPr>
          <p:nvPr>
            <p:ph idx="1"/>
          </p:nvPr>
        </p:nvSpPr>
        <p:spPr/>
        <p:txBody>
          <a:bodyPr/>
          <a:lstStyle/>
          <a:p>
            <a:r>
              <a:rPr lang="en-US" dirty="0" smtClean="0"/>
              <a:t>Structural testing techniques serve two purposes:</a:t>
            </a:r>
          </a:p>
          <a:p>
            <a:pPr lvl="1"/>
            <a:r>
              <a:rPr lang="en-US" sz="2600" dirty="0" smtClean="0"/>
              <a:t>Test coverage measurement</a:t>
            </a:r>
          </a:p>
          <a:p>
            <a:pPr lvl="2"/>
            <a:r>
              <a:rPr lang="en-US" sz="2200" dirty="0" smtClean="0"/>
              <a:t>We can assess the amount of testing performed by tests derived from e.g. specification-based technique to asses coverage.</a:t>
            </a:r>
          </a:p>
          <a:p>
            <a:pPr lvl="1"/>
            <a:r>
              <a:rPr lang="en-US" sz="2600" dirty="0" smtClean="0"/>
              <a:t>Structural test case design</a:t>
            </a:r>
          </a:p>
          <a:p>
            <a:pPr lvl="2"/>
            <a:r>
              <a:rPr lang="en-US" sz="2200" dirty="0" smtClean="0"/>
              <a:t>We can generate additional test cases with the aim of increasing the test coverage.</a:t>
            </a:r>
            <a:endParaRPr lang="en-US" sz="2200"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4129329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coverage?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𝐶𝑜𝑣𝑒𝑟𝑎𝑔𝑒</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𝑐𝑜𝑣𝑒𝑟𝑎𝑔𝑒</m:t>
                        </m:r>
                        <m:r>
                          <a:rPr lang="en-US" b="0" i="1" smtClean="0">
                            <a:latin typeface="Cambria Math" panose="02040503050406030204" pitchFamily="18" charset="0"/>
                          </a:rPr>
                          <m:t> </m:t>
                        </m:r>
                        <m:r>
                          <a:rPr lang="en-US" b="0" i="1" smtClean="0">
                            <a:latin typeface="Cambria Math" panose="02040503050406030204" pitchFamily="18" charset="0"/>
                          </a:rPr>
                          <m:t>𝑖𝑡𝑒𝑚𝑠</m:t>
                        </m:r>
                        <m:r>
                          <a:rPr lang="en-US" b="0" i="1" smtClean="0">
                            <a:latin typeface="Cambria Math" panose="02040503050406030204" pitchFamily="18" charset="0"/>
                          </a:rPr>
                          <m:t> </m:t>
                        </m:r>
                        <m:r>
                          <a:rPr lang="en-US" b="0" i="1" smtClean="0">
                            <a:latin typeface="Cambria Math" panose="02040503050406030204" pitchFamily="18" charset="0"/>
                          </a:rPr>
                          <m:t>𝑒𝑥𝑐𝑒𝑟𝑐𝑖𝑠𝑒𝑑</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𝑐𝑜𝑣𝑒𝑟𝑎𝑔𝑒</m:t>
                        </m:r>
                        <m:r>
                          <a:rPr lang="en-US" b="0" i="1" smtClean="0">
                            <a:latin typeface="Cambria Math" panose="02040503050406030204" pitchFamily="18" charset="0"/>
                          </a:rPr>
                          <m:t> </m:t>
                        </m:r>
                        <m:r>
                          <a:rPr lang="en-US" b="0" i="1" smtClean="0">
                            <a:latin typeface="Cambria Math" panose="02040503050406030204" pitchFamily="18" charset="0"/>
                          </a:rPr>
                          <m:t>𝑖𝑡𝑒𝑚𝑠</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100</m:t>
                    </m:r>
                  </m:oMath>
                </a14:m>
                <a:endParaRPr lang="en-US" b="0" dirty="0" smtClean="0"/>
              </a:p>
              <a:p>
                <a:endParaRPr lang="en-US" dirty="0" smtClean="0"/>
              </a:p>
              <a:p>
                <a:r>
                  <a:rPr lang="en-US" dirty="0" smtClean="0"/>
                  <a:t>A coverage item is whatever we have been able to count and see whether a test has exercised or used this item. </a:t>
                </a:r>
              </a:p>
              <a:p>
                <a:r>
                  <a:rPr lang="en-US" dirty="0" smtClean="0"/>
                  <a:t>NB! 100% coverage does not mean that 100% tested!</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3689092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p:txBody>
          <a:bodyPr/>
          <a:lstStyle/>
          <a:p>
            <a:r>
              <a:rPr lang="en-US" sz="3600" dirty="0" smtClean="0"/>
              <a:t>Outline</a:t>
            </a:r>
            <a:endParaRPr lang="en-US" sz="2400" dirty="0"/>
          </a:p>
        </p:txBody>
      </p:sp>
      <p:sp>
        <p:nvSpPr>
          <p:cNvPr id="47106" name="Rectangle 3"/>
          <p:cNvSpPr>
            <a:spLocks noGrp="1"/>
          </p:cNvSpPr>
          <p:nvPr>
            <p:ph idx="1"/>
          </p:nvPr>
        </p:nvSpPr>
        <p:spPr>
          <a:xfrm>
            <a:off x="621102" y="1449238"/>
            <a:ext cx="10543722" cy="4713818"/>
          </a:xfrm>
        </p:spPr>
        <p:txBody>
          <a:bodyPr>
            <a:normAutofit/>
          </a:bodyPr>
          <a:lstStyle/>
          <a:p>
            <a:r>
              <a:rPr lang="en-US" dirty="0"/>
              <a:t>Case Study </a:t>
            </a:r>
            <a:r>
              <a:rPr lang="en-US" dirty="0" smtClean="0"/>
              <a:t>- </a:t>
            </a:r>
            <a:r>
              <a:rPr lang="en-US" dirty="0"/>
              <a:t>Airbus A320 </a:t>
            </a:r>
            <a:endParaRPr lang="en-US" dirty="0" smtClean="0"/>
          </a:p>
          <a:p>
            <a:r>
              <a:rPr lang="en-US" dirty="0"/>
              <a:t>Program Models and </a:t>
            </a:r>
            <a:r>
              <a:rPr lang="en-US" dirty="0" smtClean="0"/>
              <a:t>Graphs</a:t>
            </a:r>
          </a:p>
          <a:p>
            <a:r>
              <a:rPr lang="en-US" dirty="0"/>
              <a:t>White Box </a:t>
            </a:r>
            <a:r>
              <a:rPr lang="en-US" dirty="0" smtClean="0"/>
              <a:t>(Structural) Testing</a:t>
            </a:r>
          </a:p>
          <a:p>
            <a:r>
              <a:rPr lang="en-US" dirty="0"/>
              <a:t>Control Flow </a:t>
            </a:r>
            <a:r>
              <a:rPr lang="en-US" dirty="0" smtClean="0"/>
              <a:t>Coverage</a:t>
            </a:r>
          </a:p>
          <a:p>
            <a:r>
              <a:rPr lang="en-US" dirty="0"/>
              <a:t>Beyond Branch and Condition </a:t>
            </a:r>
            <a:r>
              <a:rPr lang="en-US" dirty="0" smtClean="0"/>
              <a:t>Testing</a:t>
            </a:r>
          </a:p>
          <a:p>
            <a:r>
              <a:rPr lang="en-US" dirty="0"/>
              <a:t>Path Testing</a:t>
            </a:r>
          </a:p>
          <a:p>
            <a:r>
              <a:rPr lang="en-US" dirty="0"/>
              <a:t>Cyclomatic Complexity</a:t>
            </a:r>
          </a:p>
          <a:p>
            <a:r>
              <a:rPr lang="en-US" dirty="0" smtClean="0"/>
              <a:t>Java </a:t>
            </a:r>
            <a:r>
              <a:rPr lang="en-US" dirty="0"/>
              <a:t>Code Coverage Tools</a:t>
            </a:r>
          </a:p>
          <a:p>
            <a:r>
              <a:rPr lang="en-US" dirty="0" smtClean="0"/>
              <a:t>Summary</a:t>
            </a:r>
          </a:p>
          <a:p>
            <a:endParaRPr lang="en-US" dirty="0" smtClean="0"/>
          </a:p>
          <a:p>
            <a:endParaRPr lang="en-US" dirty="0" smtClean="0"/>
          </a:p>
          <a:p>
            <a:endParaRPr lang="en-US" sz="2400" dirty="0"/>
          </a:p>
        </p:txBody>
      </p:sp>
      <p:sp>
        <p:nvSpPr>
          <p:cNvPr id="2" name="Slide Number Placeholder 1"/>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312803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1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1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1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710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Coverage Testing</a:t>
            </a:r>
            <a:endParaRPr lang="en-US" dirty="0"/>
          </a:p>
        </p:txBody>
      </p:sp>
      <p:sp>
        <p:nvSpPr>
          <p:cNvPr id="3" name="Content Placeholder 2"/>
          <p:cNvSpPr>
            <a:spLocks noGrp="1"/>
          </p:cNvSpPr>
          <p:nvPr>
            <p:ph idx="1"/>
          </p:nvPr>
        </p:nvSpPr>
        <p:spPr/>
        <p:txBody>
          <a:bodyPr/>
          <a:lstStyle/>
          <a:p>
            <a:pPr marL="349885" indent="-337185">
              <a:lnSpc>
                <a:spcPct val="100000"/>
              </a:lnSpc>
              <a:spcBef>
                <a:spcPts val="325"/>
              </a:spcBef>
              <a:buFont typeface="Arial"/>
              <a:buChar char="•"/>
              <a:tabLst>
                <a:tab pos="349250" algn="l"/>
                <a:tab pos="349885" algn="l"/>
              </a:tabLst>
            </a:pPr>
            <a:r>
              <a:rPr lang="en-US" sz="2950" spc="85" dirty="0" smtClean="0">
                <a:cs typeface="Trebuchet MS"/>
              </a:rPr>
              <a:t>Idea</a:t>
            </a:r>
            <a:endParaRPr lang="en-US" sz="2950" dirty="0" smtClean="0">
              <a:cs typeface="Trebuchet MS"/>
            </a:endParaRPr>
          </a:p>
          <a:p>
            <a:pPr marL="742950" marR="12700" lvl="1" indent="-281305">
              <a:lnSpc>
                <a:spcPts val="2650"/>
              </a:lnSpc>
              <a:spcBef>
                <a:spcPts val="635"/>
              </a:spcBef>
              <a:buFont typeface="Arial"/>
              <a:buChar char="–"/>
              <a:tabLst>
                <a:tab pos="743585" algn="l"/>
              </a:tabLst>
            </a:pPr>
            <a:r>
              <a:rPr lang="en-US" sz="2550" spc="165" dirty="0" smtClean="0">
                <a:cs typeface="Trebuchet MS"/>
              </a:rPr>
              <a:t>Code </a:t>
            </a:r>
            <a:r>
              <a:rPr lang="en-US" sz="2550" spc="35" dirty="0" smtClean="0">
                <a:cs typeface="Trebuchet MS"/>
              </a:rPr>
              <a:t>that </a:t>
            </a:r>
            <a:r>
              <a:rPr lang="en-US" sz="2550" spc="175" dirty="0" smtClean="0">
                <a:cs typeface="Trebuchet MS"/>
              </a:rPr>
              <a:t>has </a:t>
            </a:r>
            <a:r>
              <a:rPr lang="en-US" sz="2550" spc="75" dirty="0" smtClean="0">
                <a:cs typeface="Trebuchet MS"/>
              </a:rPr>
              <a:t>never </a:t>
            </a:r>
            <a:r>
              <a:rPr lang="en-US" sz="2550" spc="105" dirty="0" smtClean="0">
                <a:cs typeface="Trebuchet MS"/>
              </a:rPr>
              <a:t>been </a:t>
            </a:r>
            <a:r>
              <a:rPr lang="en-US" sz="2550" spc="90" dirty="0" smtClean="0">
                <a:cs typeface="Trebuchet MS"/>
              </a:rPr>
              <a:t>executed </a:t>
            </a:r>
            <a:r>
              <a:rPr lang="en-US" sz="2550" spc="50" dirty="0" smtClean="0">
                <a:cs typeface="Trebuchet MS"/>
              </a:rPr>
              <a:t>likely</a:t>
            </a:r>
            <a:r>
              <a:rPr lang="en-US" sz="2550" spc="-390" dirty="0" smtClean="0">
                <a:cs typeface="Trebuchet MS"/>
              </a:rPr>
              <a:t> </a:t>
            </a:r>
            <a:r>
              <a:rPr lang="en-US" sz="2550" spc="175" dirty="0" smtClean="0">
                <a:cs typeface="Trebuchet MS"/>
              </a:rPr>
              <a:t>has </a:t>
            </a:r>
            <a:r>
              <a:rPr lang="en-US" sz="2550" spc="235" dirty="0" smtClean="0">
                <a:cs typeface="Trebuchet MS"/>
              </a:rPr>
              <a:t>bugs</a:t>
            </a:r>
            <a:endParaRPr lang="en-US" sz="2550" dirty="0" smtClean="0">
              <a:cs typeface="Trebuchet MS"/>
            </a:endParaRPr>
          </a:p>
          <a:p>
            <a:pPr marL="1136650" lvl="2" indent="-225425">
              <a:lnSpc>
                <a:spcPct val="100000"/>
              </a:lnSpc>
              <a:spcBef>
                <a:spcPts val="175"/>
              </a:spcBef>
              <a:buFont typeface="Arial"/>
              <a:buChar char="•"/>
              <a:tabLst>
                <a:tab pos="1136015" algn="l"/>
                <a:tab pos="1136650" algn="l"/>
                <a:tab pos="5930265" algn="l"/>
              </a:tabLst>
            </a:pPr>
            <a:r>
              <a:rPr lang="en-US" sz="2150" spc="85" dirty="0" smtClean="0">
                <a:cs typeface="Trebuchet MS"/>
              </a:rPr>
              <a:t>At </a:t>
            </a:r>
            <a:r>
              <a:rPr lang="en-US" sz="2150" spc="50" dirty="0" smtClean="0">
                <a:cs typeface="Trebuchet MS"/>
              </a:rPr>
              <a:t>least </a:t>
            </a:r>
            <a:r>
              <a:rPr lang="en-US" sz="2150" spc="45" dirty="0" smtClean="0">
                <a:cs typeface="Trebuchet MS"/>
              </a:rPr>
              <a:t>the </a:t>
            </a:r>
            <a:r>
              <a:rPr lang="en-US" sz="2150" spc="40" dirty="0" smtClean="0">
                <a:cs typeface="Trebuchet MS"/>
              </a:rPr>
              <a:t>test </a:t>
            </a:r>
            <a:r>
              <a:rPr lang="en-US" sz="2150" spc="75" dirty="0" smtClean="0">
                <a:cs typeface="Trebuchet MS"/>
              </a:rPr>
              <a:t>suite </a:t>
            </a:r>
            <a:r>
              <a:rPr lang="en-US" sz="2150" spc="120" dirty="0" smtClean="0">
                <a:cs typeface="Trebuchet MS"/>
              </a:rPr>
              <a:t>is</a:t>
            </a:r>
            <a:r>
              <a:rPr lang="en-US" sz="2150" spc="-10" dirty="0" smtClean="0">
                <a:cs typeface="Trebuchet MS"/>
              </a:rPr>
              <a:t> </a:t>
            </a:r>
            <a:r>
              <a:rPr lang="en-US" sz="2150" spc="30" dirty="0" smtClean="0">
                <a:cs typeface="Trebuchet MS"/>
              </a:rPr>
              <a:t>clearly</a:t>
            </a:r>
            <a:r>
              <a:rPr lang="en-US" sz="2150" spc="50" dirty="0" smtClean="0">
                <a:cs typeface="Trebuchet MS"/>
              </a:rPr>
              <a:t> </a:t>
            </a:r>
            <a:r>
              <a:rPr lang="en-US" sz="2150" spc="95" dirty="0" smtClean="0">
                <a:cs typeface="Trebuchet MS"/>
              </a:rPr>
              <a:t>not </a:t>
            </a:r>
            <a:r>
              <a:rPr lang="en-US" sz="2150" spc="75" dirty="0" smtClean="0">
                <a:cs typeface="Trebuchet MS"/>
              </a:rPr>
              <a:t>complete</a:t>
            </a:r>
            <a:endParaRPr lang="en-US" sz="2150" dirty="0" smtClean="0">
              <a:cs typeface="Trebuchet MS"/>
            </a:endParaRPr>
          </a:p>
          <a:p>
            <a:pPr lvl="2">
              <a:lnSpc>
                <a:spcPct val="100000"/>
              </a:lnSpc>
              <a:spcBef>
                <a:spcPts val="25"/>
              </a:spcBef>
              <a:buFont typeface="Arial"/>
              <a:buChar char="•"/>
            </a:pPr>
            <a:endParaRPr lang="en-US" sz="3250" dirty="0" smtClean="0">
              <a:cs typeface="Trebuchet MS"/>
            </a:endParaRPr>
          </a:p>
          <a:p>
            <a:pPr marL="349885" indent="-337185">
              <a:lnSpc>
                <a:spcPct val="100000"/>
              </a:lnSpc>
              <a:buFont typeface="Arial"/>
              <a:buChar char="•"/>
              <a:tabLst>
                <a:tab pos="349250" algn="l"/>
                <a:tab pos="349885" algn="l"/>
              </a:tabLst>
            </a:pPr>
            <a:r>
              <a:rPr lang="en-US" sz="2950" spc="170" dirty="0" smtClean="0">
                <a:cs typeface="Trebuchet MS"/>
              </a:rPr>
              <a:t>This </a:t>
            </a:r>
            <a:r>
              <a:rPr lang="en-US" sz="2950" spc="120" dirty="0" smtClean="0">
                <a:cs typeface="Trebuchet MS"/>
              </a:rPr>
              <a:t>leads </a:t>
            </a:r>
            <a:r>
              <a:rPr lang="en-US" sz="2950" spc="75" dirty="0" smtClean="0">
                <a:cs typeface="Trebuchet MS"/>
              </a:rPr>
              <a:t>to </a:t>
            </a:r>
            <a:r>
              <a:rPr lang="en-US" sz="2950" spc="55" dirty="0" smtClean="0">
                <a:cs typeface="Trebuchet MS"/>
              </a:rPr>
              <a:t>the </a:t>
            </a:r>
            <a:r>
              <a:rPr lang="en-US" sz="2950" spc="135" dirty="0" smtClean="0">
                <a:cs typeface="Trebuchet MS"/>
              </a:rPr>
              <a:t>notion </a:t>
            </a:r>
            <a:r>
              <a:rPr lang="en-US" sz="2950" spc="110" dirty="0" smtClean="0">
                <a:cs typeface="Trebuchet MS"/>
              </a:rPr>
              <a:t>of </a:t>
            </a:r>
            <a:r>
              <a:rPr lang="en-US" sz="2950" spc="125" dirty="0" smtClean="0">
                <a:cs typeface="Trebuchet MS"/>
              </a:rPr>
              <a:t>code</a:t>
            </a:r>
            <a:r>
              <a:rPr lang="en-US" sz="2950" spc="-365" dirty="0" smtClean="0">
                <a:cs typeface="Trebuchet MS"/>
              </a:rPr>
              <a:t> </a:t>
            </a:r>
            <a:r>
              <a:rPr lang="en-US" sz="2950" spc="110" dirty="0" smtClean="0">
                <a:cs typeface="Trebuchet MS"/>
              </a:rPr>
              <a:t>coverage</a:t>
            </a:r>
            <a:endParaRPr lang="en-US" sz="2950" dirty="0" smtClean="0">
              <a:cs typeface="Trebuchet MS"/>
            </a:endParaRPr>
          </a:p>
          <a:p>
            <a:pPr marL="742950" marR="1273175" lvl="1" indent="-281305">
              <a:lnSpc>
                <a:spcPts val="2650"/>
              </a:lnSpc>
              <a:spcBef>
                <a:spcPts val="635"/>
              </a:spcBef>
              <a:buFont typeface="Arial"/>
              <a:buChar char="–"/>
              <a:tabLst>
                <a:tab pos="743585" algn="l"/>
              </a:tabLst>
            </a:pPr>
            <a:r>
              <a:rPr lang="en-US" sz="2550" spc="110" dirty="0" smtClean="0">
                <a:cs typeface="Trebuchet MS"/>
              </a:rPr>
              <a:t>Divide </a:t>
            </a:r>
            <a:r>
              <a:rPr lang="en-US" sz="2550" spc="70" dirty="0" smtClean="0">
                <a:cs typeface="Trebuchet MS"/>
              </a:rPr>
              <a:t>a </a:t>
            </a:r>
            <a:r>
              <a:rPr lang="en-US" sz="2550" spc="160" dirty="0" smtClean="0">
                <a:cs typeface="Trebuchet MS"/>
              </a:rPr>
              <a:t>program </a:t>
            </a:r>
            <a:r>
              <a:rPr lang="en-US" sz="2550" spc="85" dirty="0" smtClean="0">
                <a:cs typeface="Trebuchet MS"/>
              </a:rPr>
              <a:t>into </a:t>
            </a:r>
            <a:r>
              <a:rPr lang="en-US" sz="2550" spc="90" dirty="0" smtClean="0">
                <a:cs typeface="Trebuchet MS"/>
              </a:rPr>
              <a:t>elements</a:t>
            </a:r>
            <a:r>
              <a:rPr lang="en-US" sz="2550" spc="-254" dirty="0" smtClean="0">
                <a:cs typeface="Trebuchet MS"/>
              </a:rPr>
              <a:t> </a:t>
            </a:r>
            <a:r>
              <a:rPr lang="en-US" sz="2550" spc="-25" dirty="0" smtClean="0">
                <a:cs typeface="Trebuchet MS"/>
              </a:rPr>
              <a:t>(e.g.,  </a:t>
            </a:r>
            <a:r>
              <a:rPr lang="en-US" sz="2550" spc="75" dirty="0" smtClean="0">
                <a:cs typeface="Trebuchet MS"/>
              </a:rPr>
              <a:t>statements)</a:t>
            </a:r>
            <a:endParaRPr lang="en-US" sz="2550" dirty="0" smtClean="0">
              <a:cs typeface="Trebuchet MS"/>
            </a:endParaRPr>
          </a:p>
          <a:p>
            <a:pPr marL="742950" lvl="1" indent="-281940">
              <a:lnSpc>
                <a:spcPct val="100000"/>
              </a:lnSpc>
              <a:spcBef>
                <a:spcPts val="265"/>
              </a:spcBef>
              <a:buFont typeface="Arial"/>
              <a:buChar char="–"/>
              <a:tabLst>
                <a:tab pos="743585" algn="l"/>
              </a:tabLst>
            </a:pPr>
            <a:r>
              <a:rPr lang="en-US" sz="2550" spc="95" dirty="0" smtClean="0">
                <a:cs typeface="Trebuchet MS"/>
              </a:rPr>
              <a:t>Define </a:t>
            </a:r>
            <a:r>
              <a:rPr lang="en-US" sz="2550" spc="50" dirty="0" smtClean="0">
                <a:cs typeface="Trebuchet MS"/>
              </a:rPr>
              <a:t>the </a:t>
            </a:r>
            <a:r>
              <a:rPr lang="en-US" sz="2550" spc="100" dirty="0" smtClean="0">
                <a:cs typeface="Trebuchet MS"/>
              </a:rPr>
              <a:t>coverage </a:t>
            </a:r>
            <a:r>
              <a:rPr lang="en-US" sz="2550" spc="95" dirty="0" smtClean="0">
                <a:cs typeface="Trebuchet MS"/>
              </a:rPr>
              <a:t>of </a:t>
            </a:r>
            <a:r>
              <a:rPr lang="en-US" sz="2550" spc="70" dirty="0" smtClean="0">
                <a:cs typeface="Trebuchet MS"/>
              </a:rPr>
              <a:t>a </a:t>
            </a:r>
            <a:r>
              <a:rPr lang="en-US" sz="2550" spc="45" dirty="0" smtClean="0">
                <a:cs typeface="Trebuchet MS"/>
              </a:rPr>
              <a:t>test </a:t>
            </a:r>
            <a:r>
              <a:rPr lang="en-US" sz="2550" spc="90" dirty="0" smtClean="0">
                <a:cs typeface="Trebuchet MS"/>
              </a:rPr>
              <a:t>suite </a:t>
            </a:r>
            <a:r>
              <a:rPr lang="en-US" sz="2550" spc="70" dirty="0" smtClean="0">
                <a:cs typeface="Trebuchet MS"/>
              </a:rPr>
              <a:t>to</a:t>
            </a:r>
            <a:r>
              <a:rPr lang="en-US" sz="2550" spc="-245" dirty="0" smtClean="0">
                <a:cs typeface="Trebuchet MS"/>
              </a:rPr>
              <a:t> </a:t>
            </a:r>
            <a:r>
              <a:rPr lang="en-US" sz="2550" spc="110" dirty="0" smtClean="0">
                <a:cs typeface="Trebuchet MS"/>
              </a:rPr>
              <a:t>be</a:t>
            </a:r>
            <a:endParaRPr lang="en-US" sz="2550" dirty="0" smtClean="0">
              <a:cs typeface="Trebuchet MS"/>
            </a:endParaRP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3363783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Graphs: The One  Slide Tutorial</a:t>
            </a:r>
            <a:endParaRPr lang="en-US" dirty="0"/>
          </a:p>
        </p:txBody>
      </p:sp>
      <p:sp>
        <p:nvSpPr>
          <p:cNvPr id="4" name="object 3"/>
          <p:cNvSpPr txBox="1"/>
          <p:nvPr/>
        </p:nvSpPr>
        <p:spPr>
          <a:xfrm>
            <a:off x="2545207" y="4574519"/>
            <a:ext cx="2795270" cy="1374140"/>
          </a:xfrm>
          <a:prstGeom prst="rect">
            <a:avLst/>
          </a:prstGeom>
        </p:spPr>
        <p:txBody>
          <a:bodyPr vert="horz" wrap="square" lIns="0" tIns="14604" rIns="0" bIns="0" rtlCol="0">
            <a:spAutoFit/>
          </a:bodyPr>
          <a:lstStyle/>
          <a:p>
            <a:pPr marL="109855" indent="-97790">
              <a:lnSpc>
                <a:spcPct val="100000"/>
              </a:lnSpc>
              <a:spcBef>
                <a:spcPts val="114"/>
              </a:spcBef>
              <a:buSzPct val="94871"/>
              <a:buChar char="•"/>
              <a:tabLst>
                <a:tab pos="110489" algn="l"/>
              </a:tabLst>
            </a:pPr>
            <a:r>
              <a:rPr sz="1950" spc="10" dirty="0">
                <a:latin typeface="Candara" panose="020E0502030303020204" pitchFamily="34" charset="0"/>
                <a:cs typeface="Comic Sans MS"/>
              </a:rPr>
              <a:t>A</a:t>
            </a:r>
            <a:r>
              <a:rPr sz="1950" spc="-5" dirty="0">
                <a:latin typeface="Candara" panose="020E0502030303020204" pitchFamily="34" charset="0"/>
                <a:cs typeface="Comic Sans MS"/>
              </a:rPr>
              <a:t> </a:t>
            </a:r>
            <a:r>
              <a:rPr sz="1950" dirty="0">
                <a:latin typeface="Candara" panose="020E0502030303020204" pitchFamily="34" charset="0"/>
                <a:cs typeface="Comic Sans MS"/>
              </a:rPr>
              <a:t>graph</a:t>
            </a:r>
          </a:p>
          <a:p>
            <a:pPr marL="109855" indent="-97790">
              <a:lnSpc>
                <a:spcPct val="100000"/>
              </a:lnSpc>
              <a:spcBef>
                <a:spcPts val="1789"/>
              </a:spcBef>
              <a:buSzPct val="94871"/>
              <a:buChar char="•"/>
              <a:tabLst>
                <a:tab pos="110489" algn="l"/>
              </a:tabLst>
            </a:pPr>
            <a:r>
              <a:rPr sz="1950" spc="5" dirty="0">
                <a:latin typeface="Candara" panose="020E0502030303020204" pitchFamily="34" charset="0"/>
                <a:cs typeface="Comic Sans MS"/>
              </a:rPr>
              <a:t>Nodes are </a:t>
            </a:r>
            <a:r>
              <a:rPr sz="1950" spc="5" dirty="0">
                <a:solidFill>
                  <a:srgbClr val="CD665F"/>
                </a:solidFill>
                <a:latin typeface="Candara" panose="020E0502030303020204" pitchFamily="34" charset="0"/>
                <a:cs typeface="Comic Sans MS"/>
              </a:rPr>
              <a:t>basic</a:t>
            </a:r>
            <a:r>
              <a:rPr sz="1950" spc="-50" dirty="0">
                <a:solidFill>
                  <a:srgbClr val="CD665F"/>
                </a:solidFill>
                <a:latin typeface="Candara" panose="020E0502030303020204" pitchFamily="34" charset="0"/>
                <a:cs typeface="Comic Sans MS"/>
              </a:rPr>
              <a:t> </a:t>
            </a:r>
            <a:r>
              <a:rPr sz="1950" spc="5" dirty="0">
                <a:solidFill>
                  <a:srgbClr val="CD665F"/>
                </a:solidFill>
                <a:latin typeface="Candara" panose="020E0502030303020204" pitchFamily="34" charset="0"/>
                <a:cs typeface="Comic Sans MS"/>
              </a:rPr>
              <a:t>blocks</a:t>
            </a:r>
            <a:endParaRPr sz="1950" dirty="0">
              <a:latin typeface="Candara" panose="020E0502030303020204" pitchFamily="34" charset="0"/>
              <a:cs typeface="Comic Sans MS"/>
            </a:endParaRPr>
          </a:p>
          <a:p>
            <a:pPr marL="633095" lvl="1" indent="-172085">
              <a:lnSpc>
                <a:spcPct val="100000"/>
              </a:lnSpc>
              <a:spcBef>
                <a:spcPts val="1789"/>
              </a:spcBef>
              <a:buChar char="•"/>
              <a:tabLst>
                <a:tab pos="633730" algn="l"/>
              </a:tabLst>
            </a:pPr>
            <a:r>
              <a:rPr sz="1950" spc="5" dirty="0">
                <a:latin typeface="Candara" panose="020E0502030303020204" pitchFamily="34" charset="0"/>
                <a:cs typeface="Comic Sans MS"/>
              </a:rPr>
              <a:t>statements</a:t>
            </a:r>
            <a:endParaRPr sz="1950" dirty="0">
              <a:latin typeface="Candara" panose="020E0502030303020204" pitchFamily="34" charset="0"/>
              <a:cs typeface="Comic Sans MS"/>
            </a:endParaRPr>
          </a:p>
        </p:txBody>
      </p:sp>
      <p:sp>
        <p:nvSpPr>
          <p:cNvPr id="5" name="object 4"/>
          <p:cNvSpPr txBox="1"/>
          <p:nvPr/>
        </p:nvSpPr>
        <p:spPr>
          <a:xfrm>
            <a:off x="2413506" y="6016612"/>
            <a:ext cx="6313805" cy="325120"/>
          </a:xfrm>
          <a:prstGeom prst="rect">
            <a:avLst/>
          </a:prstGeom>
        </p:spPr>
        <p:txBody>
          <a:bodyPr vert="horz" wrap="square" lIns="0" tIns="14604" rIns="0" bIns="0" rtlCol="0">
            <a:spAutoFit/>
          </a:bodyPr>
          <a:lstStyle/>
          <a:p>
            <a:pPr marL="183515" indent="-171450">
              <a:lnSpc>
                <a:spcPct val="100000"/>
              </a:lnSpc>
              <a:spcBef>
                <a:spcPts val="114"/>
              </a:spcBef>
              <a:buChar char="•"/>
              <a:tabLst>
                <a:tab pos="184150" algn="l"/>
              </a:tabLst>
            </a:pPr>
            <a:r>
              <a:rPr sz="1950" spc="5" dirty="0">
                <a:latin typeface="Candara" panose="020E0502030303020204" pitchFamily="34" charset="0"/>
                <a:cs typeface="Comic Sans MS"/>
              </a:rPr>
              <a:t>Edges are transfers of control between basic blocks</a:t>
            </a:r>
            <a:endParaRPr sz="1950" dirty="0">
              <a:latin typeface="Candara" panose="020E0502030303020204" pitchFamily="34" charset="0"/>
              <a:cs typeface="Comic Sans MS"/>
            </a:endParaRPr>
          </a:p>
        </p:txBody>
      </p:sp>
      <p:sp>
        <p:nvSpPr>
          <p:cNvPr id="6" name="object 5"/>
          <p:cNvSpPr/>
          <p:nvPr/>
        </p:nvSpPr>
        <p:spPr>
          <a:xfrm>
            <a:off x="7665591" y="1615058"/>
            <a:ext cx="1061720" cy="474980"/>
          </a:xfrm>
          <a:custGeom>
            <a:avLst/>
            <a:gdLst/>
            <a:ahLst/>
            <a:cxnLst/>
            <a:rect l="l" t="t" r="r" b="b"/>
            <a:pathLst>
              <a:path w="1061720" h="474980">
                <a:moveTo>
                  <a:pt x="0" y="0"/>
                </a:moveTo>
                <a:lnTo>
                  <a:pt x="1061507" y="0"/>
                </a:lnTo>
                <a:lnTo>
                  <a:pt x="1061507" y="474556"/>
                </a:lnTo>
                <a:lnTo>
                  <a:pt x="0" y="474556"/>
                </a:lnTo>
                <a:lnTo>
                  <a:pt x="0" y="0"/>
                </a:lnTo>
                <a:close/>
              </a:path>
            </a:pathLst>
          </a:custGeom>
          <a:ln w="18732">
            <a:solidFill>
              <a:srgbClr val="FF2600"/>
            </a:solidFill>
          </a:ln>
        </p:spPr>
        <p:txBody>
          <a:bodyPr wrap="square" lIns="0" tIns="0" rIns="0" bIns="0" rtlCol="0"/>
          <a:lstStyle/>
          <a:p>
            <a:endParaRPr/>
          </a:p>
        </p:txBody>
      </p:sp>
      <p:sp>
        <p:nvSpPr>
          <p:cNvPr id="7" name="object 6"/>
          <p:cNvSpPr txBox="1"/>
          <p:nvPr/>
        </p:nvSpPr>
        <p:spPr>
          <a:xfrm>
            <a:off x="7665591" y="1615058"/>
            <a:ext cx="1061720" cy="390492"/>
          </a:xfrm>
          <a:prstGeom prst="rect">
            <a:avLst/>
          </a:prstGeom>
          <a:ln w="18732">
            <a:noFill/>
          </a:ln>
        </p:spPr>
        <p:txBody>
          <a:bodyPr vert="horz" wrap="square" lIns="0" tIns="89535" rIns="0" bIns="0" rtlCol="0">
            <a:spAutoFit/>
          </a:bodyPr>
          <a:lstStyle/>
          <a:p>
            <a:pPr marL="102235" algn="ctr">
              <a:lnSpc>
                <a:spcPct val="100000"/>
              </a:lnSpc>
              <a:spcBef>
                <a:spcPts val="705"/>
              </a:spcBef>
            </a:pPr>
            <a:r>
              <a:rPr sz="1950" spc="10" dirty="0">
                <a:solidFill>
                  <a:srgbClr val="CD665F"/>
                </a:solidFill>
                <a:latin typeface="Candara" panose="020E0502030303020204" pitchFamily="34" charset="0"/>
                <a:cs typeface="Comic Sans MS"/>
              </a:rPr>
              <a:t>X </a:t>
            </a:r>
            <a:r>
              <a:rPr sz="1950" dirty="0" smtClean="0">
                <a:solidFill>
                  <a:srgbClr val="CD665F"/>
                </a:solidFill>
                <a:latin typeface="Candara" panose="020E0502030303020204" pitchFamily="34" charset="0"/>
                <a:cs typeface="Comic Sans MS"/>
              </a:rPr>
              <a:t>=</a:t>
            </a:r>
            <a:r>
              <a:rPr sz="1950" spc="-35" dirty="0" smtClean="0">
                <a:solidFill>
                  <a:srgbClr val="CD665F"/>
                </a:solidFill>
                <a:latin typeface="Candara" panose="020E0502030303020204" pitchFamily="34" charset="0"/>
                <a:cs typeface="Comic Sans MS"/>
              </a:rPr>
              <a:t> </a:t>
            </a:r>
            <a:r>
              <a:rPr sz="1950" spc="10" dirty="0">
                <a:solidFill>
                  <a:srgbClr val="CD665F"/>
                </a:solidFill>
                <a:latin typeface="Candara" panose="020E0502030303020204" pitchFamily="34" charset="0"/>
                <a:cs typeface="Comic Sans MS"/>
              </a:rPr>
              <a:t>3</a:t>
            </a:r>
            <a:endParaRPr sz="1950" dirty="0">
              <a:latin typeface="Candara" panose="020E0502030303020204" pitchFamily="34" charset="0"/>
              <a:cs typeface="Comic Sans MS"/>
            </a:endParaRPr>
          </a:p>
        </p:txBody>
      </p:sp>
      <p:sp>
        <p:nvSpPr>
          <p:cNvPr id="8" name="object 7"/>
          <p:cNvSpPr/>
          <p:nvPr/>
        </p:nvSpPr>
        <p:spPr>
          <a:xfrm>
            <a:off x="5567551" y="3372790"/>
            <a:ext cx="1736089" cy="428092"/>
          </a:xfrm>
          <a:custGeom>
            <a:avLst/>
            <a:gdLst/>
            <a:ahLst/>
            <a:cxnLst/>
            <a:rect l="l" t="t" r="r" b="b"/>
            <a:pathLst>
              <a:path w="1736089" h="474979">
                <a:moveTo>
                  <a:pt x="0" y="0"/>
                </a:moveTo>
                <a:lnTo>
                  <a:pt x="1735877" y="0"/>
                </a:lnTo>
                <a:lnTo>
                  <a:pt x="1735877" y="474556"/>
                </a:lnTo>
                <a:lnTo>
                  <a:pt x="0" y="474556"/>
                </a:lnTo>
                <a:lnTo>
                  <a:pt x="0" y="0"/>
                </a:lnTo>
                <a:close/>
              </a:path>
            </a:pathLst>
          </a:custGeom>
          <a:ln w="18732">
            <a:solidFill>
              <a:srgbClr val="FF2600"/>
            </a:solidFill>
          </a:ln>
        </p:spPr>
        <p:txBody>
          <a:bodyPr wrap="square" lIns="0" tIns="0" rIns="0" bIns="0" rtlCol="0"/>
          <a:lstStyle/>
          <a:p>
            <a:endParaRPr/>
          </a:p>
        </p:txBody>
      </p:sp>
      <p:sp>
        <p:nvSpPr>
          <p:cNvPr id="9" name="object 8"/>
          <p:cNvSpPr txBox="1"/>
          <p:nvPr/>
        </p:nvSpPr>
        <p:spPr>
          <a:xfrm>
            <a:off x="5657253" y="3447516"/>
            <a:ext cx="1236980" cy="325120"/>
          </a:xfrm>
          <a:prstGeom prst="rect">
            <a:avLst/>
          </a:prstGeom>
        </p:spPr>
        <p:txBody>
          <a:bodyPr vert="horz" wrap="square" lIns="0" tIns="14604" rIns="0" bIns="0" rtlCol="0">
            <a:spAutoFit/>
          </a:bodyPr>
          <a:lstStyle/>
          <a:p>
            <a:pPr marL="12700" algn="ctr">
              <a:lnSpc>
                <a:spcPct val="100000"/>
              </a:lnSpc>
              <a:spcBef>
                <a:spcPts val="114"/>
              </a:spcBef>
            </a:pPr>
            <a:r>
              <a:rPr sz="1950" spc="10" dirty="0">
                <a:solidFill>
                  <a:srgbClr val="CD665F"/>
                </a:solidFill>
                <a:latin typeface="Candara" panose="020E0502030303020204" pitchFamily="34" charset="0"/>
                <a:cs typeface="Comic Sans MS"/>
              </a:rPr>
              <a:t>Y </a:t>
            </a:r>
            <a:r>
              <a:rPr sz="1950" dirty="0" smtClean="0">
                <a:solidFill>
                  <a:srgbClr val="CD665F"/>
                </a:solidFill>
                <a:latin typeface="Candara" panose="020E0502030303020204" pitchFamily="34" charset="0"/>
                <a:cs typeface="Comic Sans MS"/>
              </a:rPr>
              <a:t>= </a:t>
            </a:r>
            <a:r>
              <a:rPr sz="1950" spc="10" dirty="0">
                <a:solidFill>
                  <a:srgbClr val="CD665F"/>
                </a:solidFill>
                <a:latin typeface="Candara" panose="020E0502030303020204" pitchFamily="34" charset="0"/>
                <a:cs typeface="Comic Sans MS"/>
              </a:rPr>
              <a:t>Z </a:t>
            </a:r>
            <a:r>
              <a:rPr sz="1950" spc="5" dirty="0">
                <a:solidFill>
                  <a:srgbClr val="CD665F"/>
                </a:solidFill>
                <a:latin typeface="Candara" panose="020E0502030303020204" pitchFamily="34" charset="0"/>
                <a:cs typeface="Comic Sans MS"/>
              </a:rPr>
              <a:t>+</a:t>
            </a:r>
            <a:r>
              <a:rPr sz="1950" spc="-100" dirty="0">
                <a:solidFill>
                  <a:srgbClr val="CD665F"/>
                </a:solidFill>
                <a:latin typeface="Candara" panose="020E0502030303020204" pitchFamily="34" charset="0"/>
                <a:cs typeface="Comic Sans MS"/>
              </a:rPr>
              <a:t> </a:t>
            </a:r>
            <a:r>
              <a:rPr sz="1950" spc="15" dirty="0">
                <a:solidFill>
                  <a:srgbClr val="CD665F"/>
                </a:solidFill>
                <a:latin typeface="Candara" panose="020E0502030303020204" pitchFamily="34" charset="0"/>
                <a:cs typeface="Comic Sans MS"/>
              </a:rPr>
              <a:t>W</a:t>
            </a:r>
            <a:endParaRPr sz="1950" dirty="0">
              <a:latin typeface="Candara" panose="020E0502030303020204" pitchFamily="34" charset="0"/>
              <a:cs typeface="Comic Sans MS"/>
            </a:endParaRPr>
          </a:p>
        </p:txBody>
      </p:sp>
      <p:sp>
        <p:nvSpPr>
          <p:cNvPr id="10" name="object 9"/>
          <p:cNvSpPr/>
          <p:nvPr/>
        </p:nvSpPr>
        <p:spPr>
          <a:xfrm>
            <a:off x="9314050" y="3372790"/>
            <a:ext cx="1211580" cy="428092"/>
          </a:xfrm>
          <a:custGeom>
            <a:avLst/>
            <a:gdLst/>
            <a:ahLst/>
            <a:cxnLst/>
            <a:rect l="l" t="t" r="r" b="b"/>
            <a:pathLst>
              <a:path w="1211579" h="474979">
                <a:moveTo>
                  <a:pt x="0" y="0"/>
                </a:moveTo>
                <a:lnTo>
                  <a:pt x="1211367" y="0"/>
                </a:lnTo>
                <a:lnTo>
                  <a:pt x="1211367" y="474556"/>
                </a:lnTo>
                <a:lnTo>
                  <a:pt x="0" y="474556"/>
                </a:lnTo>
                <a:lnTo>
                  <a:pt x="0" y="0"/>
                </a:lnTo>
                <a:close/>
              </a:path>
            </a:pathLst>
          </a:custGeom>
          <a:ln w="18732">
            <a:solidFill>
              <a:srgbClr val="FF2600"/>
            </a:solidFill>
          </a:ln>
        </p:spPr>
        <p:txBody>
          <a:bodyPr wrap="square" lIns="0" tIns="0" rIns="0" bIns="0" rtlCol="0"/>
          <a:lstStyle/>
          <a:p>
            <a:endParaRPr/>
          </a:p>
        </p:txBody>
      </p:sp>
      <p:sp>
        <p:nvSpPr>
          <p:cNvPr id="11" name="object 10"/>
          <p:cNvSpPr txBox="1"/>
          <p:nvPr/>
        </p:nvSpPr>
        <p:spPr>
          <a:xfrm>
            <a:off x="9403752" y="3447516"/>
            <a:ext cx="687705" cy="325120"/>
          </a:xfrm>
          <a:prstGeom prst="rect">
            <a:avLst/>
          </a:prstGeom>
        </p:spPr>
        <p:txBody>
          <a:bodyPr vert="horz" wrap="square" lIns="0" tIns="14604" rIns="0" bIns="0" rtlCol="0">
            <a:spAutoFit/>
          </a:bodyPr>
          <a:lstStyle/>
          <a:p>
            <a:pPr marL="12700" algn="ctr">
              <a:lnSpc>
                <a:spcPct val="100000"/>
              </a:lnSpc>
              <a:spcBef>
                <a:spcPts val="114"/>
              </a:spcBef>
            </a:pPr>
            <a:r>
              <a:rPr sz="1950" spc="10" dirty="0">
                <a:solidFill>
                  <a:srgbClr val="CD665F"/>
                </a:solidFill>
                <a:latin typeface="Candara" panose="020E0502030303020204" pitchFamily="34" charset="0"/>
                <a:cs typeface="Comic Sans MS"/>
              </a:rPr>
              <a:t>Y </a:t>
            </a:r>
            <a:r>
              <a:rPr sz="1950" dirty="0" smtClean="0">
                <a:solidFill>
                  <a:srgbClr val="CD665F"/>
                </a:solidFill>
                <a:latin typeface="Candara" panose="020E0502030303020204" pitchFamily="34" charset="0"/>
                <a:cs typeface="Comic Sans MS"/>
              </a:rPr>
              <a:t>=</a:t>
            </a:r>
            <a:r>
              <a:rPr sz="1950" spc="-95" dirty="0" smtClean="0">
                <a:solidFill>
                  <a:srgbClr val="CD665F"/>
                </a:solidFill>
                <a:latin typeface="Candara" panose="020E0502030303020204" pitchFamily="34" charset="0"/>
                <a:cs typeface="Comic Sans MS"/>
              </a:rPr>
              <a:t> </a:t>
            </a:r>
            <a:r>
              <a:rPr sz="1950" spc="10" dirty="0">
                <a:solidFill>
                  <a:srgbClr val="CD665F"/>
                </a:solidFill>
                <a:latin typeface="Candara" panose="020E0502030303020204" pitchFamily="34" charset="0"/>
                <a:cs typeface="Comic Sans MS"/>
              </a:rPr>
              <a:t>0</a:t>
            </a:r>
            <a:endParaRPr sz="1950" dirty="0">
              <a:latin typeface="Candara" panose="020E0502030303020204" pitchFamily="34" charset="0"/>
              <a:cs typeface="Comic Sans MS"/>
            </a:endParaRPr>
          </a:p>
        </p:txBody>
      </p:sp>
      <p:sp>
        <p:nvSpPr>
          <p:cNvPr id="12" name="object 11"/>
          <p:cNvSpPr txBox="1"/>
          <p:nvPr/>
        </p:nvSpPr>
        <p:spPr>
          <a:xfrm>
            <a:off x="7515731" y="4287560"/>
            <a:ext cx="1586230" cy="390492"/>
          </a:xfrm>
          <a:prstGeom prst="rect">
            <a:avLst/>
          </a:prstGeom>
          <a:ln w="18732">
            <a:solidFill>
              <a:srgbClr val="FF2600"/>
            </a:solidFill>
          </a:ln>
        </p:spPr>
        <p:txBody>
          <a:bodyPr vert="horz" wrap="square" lIns="0" tIns="89535" rIns="0" bIns="0" rtlCol="0">
            <a:spAutoFit/>
          </a:bodyPr>
          <a:lstStyle/>
          <a:p>
            <a:pPr marL="102235" algn="ctr">
              <a:lnSpc>
                <a:spcPct val="100000"/>
              </a:lnSpc>
              <a:spcBef>
                <a:spcPts val="705"/>
              </a:spcBef>
            </a:pPr>
            <a:r>
              <a:rPr sz="1950" spc="10" dirty="0">
                <a:solidFill>
                  <a:srgbClr val="CD665F"/>
                </a:solidFill>
                <a:latin typeface="Candara" panose="020E0502030303020204" pitchFamily="34" charset="0"/>
                <a:cs typeface="Comic Sans MS"/>
              </a:rPr>
              <a:t>A </a:t>
            </a:r>
            <a:r>
              <a:rPr sz="1950" dirty="0" smtClean="0">
                <a:solidFill>
                  <a:srgbClr val="CD665F"/>
                </a:solidFill>
                <a:latin typeface="Candara" panose="020E0502030303020204" pitchFamily="34" charset="0"/>
                <a:cs typeface="Comic Sans MS"/>
              </a:rPr>
              <a:t>= </a:t>
            </a:r>
            <a:r>
              <a:rPr sz="1950" spc="10" dirty="0">
                <a:solidFill>
                  <a:srgbClr val="CD665F"/>
                </a:solidFill>
                <a:latin typeface="Candara" panose="020E0502030303020204" pitchFamily="34" charset="0"/>
                <a:cs typeface="Comic Sans MS"/>
              </a:rPr>
              <a:t>2 </a:t>
            </a:r>
            <a:r>
              <a:rPr sz="1950" spc="5" dirty="0">
                <a:solidFill>
                  <a:srgbClr val="CD665F"/>
                </a:solidFill>
                <a:latin typeface="Candara" panose="020E0502030303020204" pitchFamily="34" charset="0"/>
                <a:cs typeface="Comic Sans MS"/>
              </a:rPr>
              <a:t>*</a:t>
            </a:r>
            <a:r>
              <a:rPr sz="1950" spc="-60" dirty="0">
                <a:solidFill>
                  <a:srgbClr val="CD665F"/>
                </a:solidFill>
                <a:latin typeface="Candara" panose="020E0502030303020204" pitchFamily="34" charset="0"/>
                <a:cs typeface="Comic Sans MS"/>
              </a:rPr>
              <a:t> </a:t>
            </a:r>
            <a:r>
              <a:rPr sz="1950" spc="10" dirty="0">
                <a:solidFill>
                  <a:srgbClr val="CD665F"/>
                </a:solidFill>
                <a:latin typeface="Candara" panose="020E0502030303020204" pitchFamily="34" charset="0"/>
                <a:cs typeface="Comic Sans MS"/>
              </a:rPr>
              <a:t>3</a:t>
            </a:r>
            <a:endParaRPr sz="1950" dirty="0">
              <a:latin typeface="Candara" panose="020E0502030303020204" pitchFamily="34" charset="0"/>
              <a:cs typeface="Comic Sans MS"/>
            </a:endParaRPr>
          </a:p>
        </p:txBody>
      </p:sp>
      <p:grpSp>
        <p:nvGrpSpPr>
          <p:cNvPr id="13" name="object 12"/>
          <p:cNvGrpSpPr/>
          <p:nvPr/>
        </p:nvGrpSpPr>
        <p:grpSpPr>
          <a:xfrm>
            <a:off x="6419721" y="2350820"/>
            <a:ext cx="3477135" cy="1943620"/>
            <a:chOff x="5057265" y="2679254"/>
            <a:chExt cx="3503295" cy="1944370"/>
          </a:xfrm>
        </p:grpSpPr>
        <p:sp>
          <p:nvSpPr>
            <p:cNvPr id="14" name="object 13"/>
            <p:cNvSpPr/>
            <p:nvPr/>
          </p:nvSpPr>
          <p:spPr>
            <a:xfrm>
              <a:off x="5125160" y="3219613"/>
              <a:ext cx="1701164" cy="457834"/>
            </a:xfrm>
            <a:custGeom>
              <a:avLst/>
              <a:gdLst/>
              <a:ahLst/>
              <a:cxnLst/>
              <a:rect l="l" t="t" r="r" b="b"/>
              <a:pathLst>
                <a:path w="1701165" h="457835">
                  <a:moveTo>
                    <a:pt x="1700922" y="0"/>
                  </a:moveTo>
                  <a:lnTo>
                    <a:pt x="9054" y="454862"/>
                  </a:lnTo>
                  <a:lnTo>
                    <a:pt x="0" y="457297"/>
                  </a:lnTo>
                </a:path>
              </a:pathLst>
            </a:custGeom>
            <a:ln w="18732">
              <a:solidFill>
                <a:srgbClr val="FF2600"/>
              </a:solidFill>
            </a:ln>
          </p:spPr>
          <p:txBody>
            <a:bodyPr wrap="square" lIns="0" tIns="0" rIns="0" bIns="0" rtlCol="0"/>
            <a:lstStyle/>
            <a:p>
              <a:endParaRPr/>
            </a:p>
          </p:txBody>
        </p:sp>
        <p:sp>
          <p:nvSpPr>
            <p:cNvPr id="15" name="object 14"/>
            <p:cNvSpPr/>
            <p:nvPr/>
          </p:nvSpPr>
          <p:spPr>
            <a:xfrm>
              <a:off x="5066791" y="3640772"/>
              <a:ext cx="76835" cy="67945"/>
            </a:xfrm>
            <a:custGeom>
              <a:avLst/>
              <a:gdLst/>
              <a:ahLst/>
              <a:cxnLst/>
              <a:rect l="l" t="t" r="r" b="b"/>
              <a:pathLst>
                <a:path w="76835" h="67945">
                  <a:moveTo>
                    <a:pt x="58356" y="0"/>
                  </a:moveTo>
                  <a:lnTo>
                    <a:pt x="0" y="51841"/>
                  </a:lnTo>
                  <a:lnTo>
                    <a:pt x="76479" y="67424"/>
                  </a:lnTo>
                  <a:lnTo>
                    <a:pt x="58356" y="0"/>
                  </a:lnTo>
                  <a:close/>
                </a:path>
              </a:pathLst>
            </a:custGeom>
            <a:solidFill>
              <a:srgbClr val="FF2600"/>
            </a:solidFill>
          </p:spPr>
          <p:txBody>
            <a:bodyPr wrap="square" lIns="0" tIns="0" rIns="0" bIns="0" rtlCol="0"/>
            <a:lstStyle/>
            <a:p>
              <a:endParaRPr/>
            </a:p>
          </p:txBody>
        </p:sp>
        <p:sp>
          <p:nvSpPr>
            <p:cNvPr id="16" name="object 15"/>
            <p:cNvSpPr/>
            <p:nvPr/>
          </p:nvSpPr>
          <p:spPr>
            <a:xfrm>
              <a:off x="6826083" y="3219613"/>
              <a:ext cx="1666875" cy="457200"/>
            </a:xfrm>
            <a:custGeom>
              <a:avLst/>
              <a:gdLst/>
              <a:ahLst/>
              <a:cxnLst/>
              <a:rect l="l" t="t" r="r" b="b"/>
              <a:pathLst>
                <a:path w="1666875" h="457200">
                  <a:moveTo>
                    <a:pt x="0" y="0"/>
                  </a:moveTo>
                  <a:lnTo>
                    <a:pt x="1657613" y="454537"/>
                  </a:lnTo>
                  <a:lnTo>
                    <a:pt x="1666654" y="457010"/>
                  </a:lnTo>
                </a:path>
              </a:pathLst>
            </a:custGeom>
            <a:ln w="18732">
              <a:solidFill>
                <a:srgbClr val="FF2600"/>
              </a:solidFill>
            </a:ln>
          </p:spPr>
          <p:txBody>
            <a:bodyPr wrap="square" lIns="0" tIns="0" rIns="0" bIns="0" rtlCol="0"/>
            <a:lstStyle/>
            <a:p>
              <a:endParaRPr/>
            </a:p>
          </p:txBody>
        </p:sp>
        <p:sp>
          <p:nvSpPr>
            <p:cNvPr id="17" name="object 16"/>
            <p:cNvSpPr/>
            <p:nvPr/>
          </p:nvSpPr>
          <p:spPr>
            <a:xfrm>
              <a:off x="8474481" y="3640493"/>
              <a:ext cx="76835" cy="67945"/>
            </a:xfrm>
            <a:custGeom>
              <a:avLst/>
              <a:gdLst/>
              <a:ahLst/>
              <a:cxnLst/>
              <a:rect l="l" t="t" r="r" b="b"/>
              <a:pathLst>
                <a:path w="76834" h="67945">
                  <a:moveTo>
                    <a:pt x="18465" y="0"/>
                  </a:moveTo>
                  <a:lnTo>
                    <a:pt x="0" y="67322"/>
                  </a:lnTo>
                  <a:lnTo>
                    <a:pt x="76555" y="52120"/>
                  </a:lnTo>
                  <a:lnTo>
                    <a:pt x="18465" y="0"/>
                  </a:lnTo>
                  <a:close/>
                </a:path>
              </a:pathLst>
            </a:custGeom>
            <a:solidFill>
              <a:srgbClr val="FF2600"/>
            </a:solidFill>
          </p:spPr>
          <p:txBody>
            <a:bodyPr wrap="square" lIns="0" tIns="0" rIns="0" bIns="0" rtlCol="0"/>
            <a:lstStyle/>
            <a:p>
              <a:endParaRPr/>
            </a:p>
          </p:txBody>
        </p:sp>
        <p:sp>
          <p:nvSpPr>
            <p:cNvPr id="18" name="object 17"/>
            <p:cNvSpPr/>
            <p:nvPr/>
          </p:nvSpPr>
          <p:spPr>
            <a:xfrm>
              <a:off x="5066790" y="4120333"/>
              <a:ext cx="1814830" cy="472440"/>
            </a:xfrm>
            <a:custGeom>
              <a:avLst/>
              <a:gdLst/>
              <a:ahLst/>
              <a:cxnLst/>
              <a:rect l="l" t="t" r="r" b="b"/>
              <a:pathLst>
                <a:path w="1814829" h="472439">
                  <a:moveTo>
                    <a:pt x="0" y="0"/>
                  </a:moveTo>
                  <a:lnTo>
                    <a:pt x="1805675" y="469473"/>
                  </a:lnTo>
                  <a:lnTo>
                    <a:pt x="1814754" y="471834"/>
                  </a:lnTo>
                </a:path>
              </a:pathLst>
            </a:custGeom>
            <a:ln w="18732">
              <a:solidFill>
                <a:srgbClr val="FF2600"/>
              </a:solidFill>
            </a:ln>
          </p:spPr>
          <p:txBody>
            <a:bodyPr wrap="square" lIns="0" tIns="0" rIns="0" bIns="0" rtlCol="0"/>
            <a:lstStyle/>
            <a:p>
              <a:endParaRPr/>
            </a:p>
          </p:txBody>
        </p:sp>
        <p:sp>
          <p:nvSpPr>
            <p:cNvPr id="19" name="object 18"/>
            <p:cNvSpPr/>
            <p:nvPr/>
          </p:nvSpPr>
          <p:spPr>
            <a:xfrm>
              <a:off x="6863689" y="4556036"/>
              <a:ext cx="76835" cy="67945"/>
            </a:xfrm>
            <a:custGeom>
              <a:avLst/>
              <a:gdLst/>
              <a:ahLst/>
              <a:cxnLst/>
              <a:rect l="l" t="t" r="r" b="b"/>
              <a:pathLst>
                <a:path w="76834" h="67945">
                  <a:moveTo>
                    <a:pt x="17564" y="0"/>
                  </a:moveTo>
                  <a:lnTo>
                    <a:pt x="0" y="67563"/>
                  </a:lnTo>
                  <a:lnTo>
                    <a:pt x="76352" y="51346"/>
                  </a:lnTo>
                  <a:lnTo>
                    <a:pt x="17564" y="0"/>
                  </a:lnTo>
                  <a:close/>
                </a:path>
              </a:pathLst>
            </a:custGeom>
            <a:solidFill>
              <a:srgbClr val="FF2600"/>
            </a:solidFill>
          </p:spPr>
          <p:txBody>
            <a:bodyPr wrap="square" lIns="0" tIns="0" rIns="0" bIns="0" rtlCol="0"/>
            <a:lstStyle/>
            <a:p>
              <a:endParaRPr/>
            </a:p>
          </p:txBody>
        </p:sp>
        <p:sp>
          <p:nvSpPr>
            <p:cNvPr id="20" name="object 19"/>
            <p:cNvSpPr/>
            <p:nvPr/>
          </p:nvSpPr>
          <p:spPr>
            <a:xfrm>
              <a:off x="6997898" y="4120333"/>
              <a:ext cx="1553210" cy="469900"/>
            </a:xfrm>
            <a:custGeom>
              <a:avLst/>
              <a:gdLst/>
              <a:ahLst/>
              <a:cxnLst/>
              <a:rect l="l" t="t" r="r" b="b"/>
              <a:pathLst>
                <a:path w="1553209" h="469900">
                  <a:moveTo>
                    <a:pt x="1553136" y="0"/>
                  </a:moveTo>
                  <a:lnTo>
                    <a:pt x="8979" y="466838"/>
                  </a:lnTo>
                  <a:lnTo>
                    <a:pt x="0" y="469548"/>
                  </a:lnTo>
                </a:path>
              </a:pathLst>
            </a:custGeom>
            <a:ln w="18732">
              <a:solidFill>
                <a:srgbClr val="FF2600"/>
              </a:solidFill>
            </a:ln>
          </p:spPr>
          <p:txBody>
            <a:bodyPr wrap="square" lIns="0" tIns="0" rIns="0" bIns="0" rtlCol="0"/>
            <a:lstStyle/>
            <a:p>
              <a:endParaRPr/>
            </a:p>
          </p:txBody>
        </p:sp>
        <p:sp>
          <p:nvSpPr>
            <p:cNvPr id="21" name="object 20"/>
            <p:cNvSpPr/>
            <p:nvPr/>
          </p:nvSpPr>
          <p:spPr>
            <a:xfrm>
              <a:off x="6940041" y="4553762"/>
              <a:ext cx="77470" cy="67310"/>
            </a:xfrm>
            <a:custGeom>
              <a:avLst/>
              <a:gdLst/>
              <a:ahLst/>
              <a:cxnLst/>
              <a:rect l="l" t="t" r="r" b="b"/>
              <a:pathLst>
                <a:path w="77470" h="67310">
                  <a:moveTo>
                    <a:pt x="56718" y="0"/>
                  </a:moveTo>
                  <a:lnTo>
                    <a:pt x="0" y="53619"/>
                  </a:lnTo>
                  <a:lnTo>
                    <a:pt x="76923" y="66827"/>
                  </a:lnTo>
                  <a:lnTo>
                    <a:pt x="56718" y="0"/>
                  </a:lnTo>
                  <a:close/>
                </a:path>
              </a:pathLst>
            </a:custGeom>
            <a:solidFill>
              <a:srgbClr val="FF2600"/>
            </a:solidFill>
          </p:spPr>
          <p:txBody>
            <a:bodyPr wrap="square" lIns="0" tIns="0" rIns="0" bIns="0" rtlCol="0"/>
            <a:lstStyle/>
            <a:p>
              <a:endParaRPr/>
            </a:p>
          </p:txBody>
        </p:sp>
        <p:sp>
          <p:nvSpPr>
            <p:cNvPr id="22" name="object 21"/>
            <p:cNvSpPr/>
            <p:nvPr/>
          </p:nvSpPr>
          <p:spPr>
            <a:xfrm>
              <a:off x="6153274" y="2693542"/>
              <a:ext cx="1344295" cy="512445"/>
            </a:xfrm>
            <a:custGeom>
              <a:avLst/>
              <a:gdLst/>
              <a:ahLst/>
              <a:cxnLst/>
              <a:rect l="l" t="t" r="r" b="b"/>
              <a:pathLst>
                <a:path w="1344295" h="512444">
                  <a:moveTo>
                    <a:pt x="672021" y="0"/>
                  </a:moveTo>
                  <a:lnTo>
                    <a:pt x="1344056" y="256010"/>
                  </a:lnTo>
                  <a:lnTo>
                    <a:pt x="672021" y="512021"/>
                  </a:lnTo>
                  <a:lnTo>
                    <a:pt x="0" y="256010"/>
                  </a:lnTo>
                  <a:lnTo>
                    <a:pt x="672021" y="0"/>
                  </a:lnTo>
                  <a:close/>
                </a:path>
              </a:pathLst>
            </a:custGeom>
            <a:ln w="28098">
              <a:solidFill>
                <a:srgbClr val="FF2600"/>
              </a:solidFill>
            </a:ln>
          </p:spPr>
          <p:txBody>
            <a:bodyPr wrap="square" lIns="0" tIns="0" rIns="0" bIns="0" rtlCol="0"/>
            <a:lstStyle/>
            <a:p>
              <a:endParaRPr/>
            </a:p>
          </p:txBody>
        </p:sp>
      </p:grpSp>
      <p:sp>
        <p:nvSpPr>
          <p:cNvPr id="23" name="object 22"/>
          <p:cNvSpPr txBox="1"/>
          <p:nvPr/>
        </p:nvSpPr>
        <p:spPr>
          <a:xfrm>
            <a:off x="7919398" y="2501519"/>
            <a:ext cx="579755" cy="325120"/>
          </a:xfrm>
          <a:prstGeom prst="rect">
            <a:avLst/>
          </a:prstGeom>
        </p:spPr>
        <p:txBody>
          <a:bodyPr vert="horz" wrap="square" lIns="0" tIns="14604" rIns="0" bIns="0" rtlCol="0">
            <a:spAutoFit/>
          </a:bodyPr>
          <a:lstStyle/>
          <a:p>
            <a:pPr marL="12700">
              <a:lnSpc>
                <a:spcPct val="100000"/>
              </a:lnSpc>
              <a:spcBef>
                <a:spcPts val="114"/>
              </a:spcBef>
            </a:pPr>
            <a:r>
              <a:rPr sz="1950" spc="10" dirty="0">
                <a:solidFill>
                  <a:srgbClr val="CD665F"/>
                </a:solidFill>
                <a:latin typeface="Candara" panose="020E0502030303020204" pitchFamily="34" charset="0"/>
                <a:cs typeface="Comic Sans MS"/>
              </a:rPr>
              <a:t>B </a:t>
            </a:r>
            <a:r>
              <a:rPr sz="1950" spc="5" dirty="0">
                <a:solidFill>
                  <a:srgbClr val="CD665F"/>
                </a:solidFill>
                <a:latin typeface="Candara" panose="020E0502030303020204" pitchFamily="34" charset="0"/>
                <a:cs typeface="Comic Sans MS"/>
              </a:rPr>
              <a:t>&gt;</a:t>
            </a:r>
            <a:r>
              <a:rPr sz="1950" spc="-100" dirty="0">
                <a:solidFill>
                  <a:srgbClr val="CD665F"/>
                </a:solidFill>
                <a:latin typeface="Candara" panose="020E0502030303020204" pitchFamily="34" charset="0"/>
                <a:cs typeface="Comic Sans MS"/>
              </a:rPr>
              <a:t> </a:t>
            </a:r>
            <a:r>
              <a:rPr sz="1950" spc="10" dirty="0">
                <a:solidFill>
                  <a:srgbClr val="CD665F"/>
                </a:solidFill>
                <a:latin typeface="Candara" panose="020E0502030303020204" pitchFamily="34" charset="0"/>
                <a:cs typeface="Comic Sans MS"/>
              </a:rPr>
              <a:t>0</a:t>
            </a:r>
            <a:endParaRPr sz="1950">
              <a:latin typeface="Candara" panose="020E0502030303020204" pitchFamily="34" charset="0"/>
              <a:cs typeface="Comic Sans MS"/>
            </a:endParaRPr>
          </a:p>
        </p:txBody>
      </p:sp>
      <p:grpSp>
        <p:nvGrpSpPr>
          <p:cNvPr id="24" name="object 23"/>
          <p:cNvGrpSpPr/>
          <p:nvPr/>
        </p:nvGrpSpPr>
        <p:grpSpPr>
          <a:xfrm>
            <a:off x="8153983" y="2058171"/>
            <a:ext cx="76469" cy="329184"/>
            <a:chOff x="6791528" y="2352441"/>
            <a:chExt cx="69850" cy="327660"/>
          </a:xfrm>
        </p:grpSpPr>
        <p:sp>
          <p:nvSpPr>
            <p:cNvPr id="25" name="object 24"/>
            <p:cNvSpPr/>
            <p:nvPr/>
          </p:nvSpPr>
          <p:spPr>
            <a:xfrm>
              <a:off x="6826383" y="2362601"/>
              <a:ext cx="1270" cy="256540"/>
            </a:xfrm>
            <a:custGeom>
              <a:avLst/>
              <a:gdLst/>
              <a:ahLst/>
              <a:cxnLst/>
              <a:rect l="l" t="t" r="r" b="b"/>
              <a:pathLst>
                <a:path w="1270" h="256539">
                  <a:moveTo>
                    <a:pt x="630" y="-9366"/>
                  </a:moveTo>
                  <a:lnTo>
                    <a:pt x="630" y="265814"/>
                  </a:lnTo>
                </a:path>
              </a:pathLst>
            </a:custGeom>
            <a:ln w="19993">
              <a:solidFill>
                <a:srgbClr val="FF2600"/>
              </a:solidFill>
            </a:ln>
          </p:spPr>
          <p:txBody>
            <a:bodyPr wrap="square" lIns="0" tIns="0" rIns="0" bIns="0" rtlCol="0"/>
            <a:lstStyle/>
            <a:p>
              <a:endParaRPr/>
            </a:p>
          </p:txBody>
        </p:sp>
        <p:sp>
          <p:nvSpPr>
            <p:cNvPr id="26" name="object 25"/>
            <p:cNvSpPr/>
            <p:nvPr/>
          </p:nvSpPr>
          <p:spPr>
            <a:xfrm>
              <a:off x="6791528" y="2609519"/>
              <a:ext cx="69850" cy="70485"/>
            </a:xfrm>
            <a:custGeom>
              <a:avLst/>
              <a:gdLst/>
              <a:ahLst/>
              <a:cxnLst/>
              <a:rect l="l" t="t" r="r" b="b"/>
              <a:pathLst>
                <a:path w="69850" h="70485">
                  <a:moveTo>
                    <a:pt x="0" y="0"/>
                  </a:moveTo>
                  <a:lnTo>
                    <a:pt x="34556" y="69976"/>
                  </a:lnTo>
                  <a:lnTo>
                    <a:pt x="69811" y="342"/>
                  </a:lnTo>
                  <a:lnTo>
                    <a:pt x="0" y="0"/>
                  </a:lnTo>
                  <a:close/>
                </a:path>
              </a:pathLst>
            </a:custGeom>
            <a:solidFill>
              <a:srgbClr val="FF2600"/>
            </a:solidFill>
          </p:spPr>
          <p:txBody>
            <a:bodyPr wrap="square" lIns="0" tIns="0" rIns="0" bIns="0" rtlCol="0"/>
            <a:lstStyle/>
            <a:p>
              <a:endParaRPr/>
            </a:p>
          </p:txBody>
        </p:sp>
      </p:grpSp>
      <p:sp>
        <p:nvSpPr>
          <p:cNvPr id="27" name="object 26"/>
          <p:cNvSpPr txBox="1"/>
          <p:nvPr/>
        </p:nvSpPr>
        <p:spPr>
          <a:xfrm>
            <a:off x="1060322" y="1736725"/>
            <a:ext cx="1777364" cy="2760345"/>
          </a:xfrm>
          <a:prstGeom prst="rect">
            <a:avLst/>
          </a:prstGeom>
        </p:spPr>
        <p:txBody>
          <a:bodyPr vert="horz" wrap="square" lIns="0" tIns="12065" rIns="0" bIns="0" rtlCol="0">
            <a:spAutoFit/>
          </a:bodyPr>
          <a:lstStyle/>
          <a:p>
            <a:pPr marL="12700" marR="647700">
              <a:lnSpc>
                <a:spcPct val="137200"/>
              </a:lnSpc>
              <a:spcBef>
                <a:spcPts val="95"/>
              </a:spcBef>
            </a:pPr>
            <a:r>
              <a:rPr sz="2150" spc="5" dirty="0">
                <a:latin typeface="Candara" panose="020E0502030303020204" pitchFamily="34" charset="0"/>
                <a:cs typeface="Comic Sans MS"/>
              </a:rPr>
              <a:t>X </a:t>
            </a:r>
            <a:r>
              <a:rPr sz="2150" dirty="0" smtClean="0">
                <a:latin typeface="Candara" panose="020E0502030303020204" pitchFamily="34" charset="0"/>
                <a:cs typeface="Comic Sans MS"/>
              </a:rPr>
              <a:t>= </a:t>
            </a:r>
            <a:r>
              <a:rPr sz="2150" spc="5" dirty="0">
                <a:latin typeface="Candara" panose="020E0502030303020204" pitchFamily="34" charset="0"/>
                <a:cs typeface="Comic Sans MS"/>
              </a:rPr>
              <a:t>3;  </a:t>
            </a:r>
            <a:r>
              <a:rPr sz="2150" dirty="0">
                <a:latin typeface="Candara" panose="020E0502030303020204" pitchFamily="34" charset="0"/>
                <a:cs typeface="Comic Sans MS"/>
              </a:rPr>
              <a:t>if (B </a:t>
            </a:r>
            <a:r>
              <a:rPr sz="2150" spc="5" dirty="0">
                <a:latin typeface="Candara" panose="020E0502030303020204" pitchFamily="34" charset="0"/>
                <a:cs typeface="Comic Sans MS"/>
              </a:rPr>
              <a:t>&gt;</a:t>
            </a:r>
            <a:r>
              <a:rPr sz="2150" spc="-85" dirty="0">
                <a:latin typeface="Candara" panose="020E0502030303020204" pitchFamily="34" charset="0"/>
                <a:cs typeface="Comic Sans MS"/>
              </a:rPr>
              <a:t> </a:t>
            </a:r>
            <a:r>
              <a:rPr sz="2150" dirty="0">
                <a:latin typeface="Candara" panose="020E0502030303020204" pitchFamily="34" charset="0"/>
                <a:cs typeface="Comic Sans MS"/>
              </a:rPr>
              <a:t>0)</a:t>
            </a:r>
          </a:p>
          <a:p>
            <a:pPr marL="349885">
              <a:lnSpc>
                <a:spcPct val="100000"/>
              </a:lnSpc>
              <a:spcBef>
                <a:spcPts val="1060"/>
              </a:spcBef>
            </a:pPr>
            <a:r>
              <a:rPr sz="2150" spc="5" dirty="0">
                <a:latin typeface="Candara" panose="020E0502030303020204" pitchFamily="34" charset="0"/>
                <a:cs typeface="Comic Sans MS"/>
              </a:rPr>
              <a:t>Y </a:t>
            </a:r>
            <a:r>
              <a:rPr sz="2150" dirty="0" smtClean="0">
                <a:latin typeface="Candara" panose="020E0502030303020204" pitchFamily="34" charset="0"/>
                <a:cs typeface="Comic Sans MS"/>
              </a:rPr>
              <a:t>=</a:t>
            </a:r>
            <a:r>
              <a:rPr sz="2150" spc="-25" dirty="0" smtClean="0">
                <a:latin typeface="Candara" panose="020E0502030303020204" pitchFamily="34" charset="0"/>
                <a:cs typeface="Comic Sans MS"/>
              </a:rPr>
              <a:t> </a:t>
            </a:r>
            <a:r>
              <a:rPr sz="2150" dirty="0">
                <a:latin typeface="Candara" panose="020E0502030303020204" pitchFamily="34" charset="0"/>
                <a:cs typeface="Comic Sans MS"/>
              </a:rPr>
              <a:t>0;</a:t>
            </a:r>
          </a:p>
          <a:p>
            <a:pPr marL="12700">
              <a:lnSpc>
                <a:spcPct val="100000"/>
              </a:lnSpc>
              <a:spcBef>
                <a:spcPts val="960"/>
              </a:spcBef>
            </a:pPr>
            <a:r>
              <a:rPr sz="2150" spc="5" dirty="0">
                <a:latin typeface="Candara" panose="020E0502030303020204" pitchFamily="34" charset="0"/>
                <a:cs typeface="Comic Sans MS"/>
              </a:rPr>
              <a:t>else</a:t>
            </a:r>
            <a:endParaRPr sz="2150" dirty="0">
              <a:latin typeface="Candara" panose="020E0502030303020204" pitchFamily="34" charset="0"/>
              <a:cs typeface="Comic Sans MS"/>
            </a:endParaRPr>
          </a:p>
          <a:p>
            <a:pPr marL="12700" marR="5080" indent="337185">
              <a:lnSpc>
                <a:spcPct val="141000"/>
              </a:lnSpc>
            </a:pPr>
            <a:r>
              <a:rPr sz="2150" spc="5" dirty="0">
                <a:latin typeface="Candara" panose="020E0502030303020204" pitchFamily="34" charset="0"/>
                <a:cs typeface="Comic Sans MS"/>
              </a:rPr>
              <a:t>Y </a:t>
            </a:r>
            <a:r>
              <a:rPr sz="2150" dirty="0" smtClean="0">
                <a:latin typeface="Candara" panose="020E0502030303020204" pitchFamily="34" charset="0"/>
                <a:cs typeface="Comic Sans MS"/>
              </a:rPr>
              <a:t>= </a:t>
            </a:r>
            <a:r>
              <a:rPr sz="2150" spc="5" dirty="0">
                <a:latin typeface="Candara" panose="020E0502030303020204" pitchFamily="34" charset="0"/>
                <a:cs typeface="Comic Sans MS"/>
              </a:rPr>
              <a:t>Z +</a:t>
            </a:r>
            <a:r>
              <a:rPr sz="2150" spc="-95" dirty="0">
                <a:latin typeface="Candara" panose="020E0502030303020204" pitchFamily="34" charset="0"/>
                <a:cs typeface="Comic Sans MS"/>
              </a:rPr>
              <a:t> </a:t>
            </a:r>
            <a:r>
              <a:rPr sz="2150" spc="5" dirty="0">
                <a:latin typeface="Candara" panose="020E0502030303020204" pitchFamily="34" charset="0"/>
                <a:cs typeface="Comic Sans MS"/>
              </a:rPr>
              <a:t>W;  A = 2 *</a:t>
            </a:r>
            <a:r>
              <a:rPr sz="2150" spc="-50" dirty="0">
                <a:latin typeface="Candara" panose="020E0502030303020204" pitchFamily="34" charset="0"/>
                <a:cs typeface="Comic Sans MS"/>
              </a:rPr>
              <a:t> </a:t>
            </a:r>
            <a:r>
              <a:rPr sz="2150" spc="5" dirty="0">
                <a:latin typeface="Candara" panose="020E0502030303020204" pitchFamily="34" charset="0"/>
                <a:cs typeface="Comic Sans MS"/>
              </a:rPr>
              <a:t>3;</a:t>
            </a:r>
            <a:endParaRPr sz="2150" dirty="0">
              <a:latin typeface="Candara" panose="020E0502030303020204" pitchFamily="34" charset="0"/>
              <a:cs typeface="Comic Sans MS"/>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10686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6"/>
          <p:cNvSpPr>
            <a:spLocks noGrp="1" noChangeArrowheads="1"/>
          </p:cNvSpPr>
          <p:nvPr>
            <p:ph type="title"/>
          </p:nvPr>
        </p:nvSpPr>
        <p:spPr/>
        <p:txBody>
          <a:bodyPr/>
          <a:lstStyle/>
          <a:p>
            <a:pPr eaLnBrk="1" hangingPunct="1"/>
            <a:r>
              <a:rPr lang="en-US" dirty="0" smtClean="0"/>
              <a:t>Test Adequacy Criterion</a:t>
            </a:r>
            <a:endParaRPr lang="en-US" dirty="0"/>
          </a:p>
        </p:txBody>
      </p:sp>
      <p:sp>
        <p:nvSpPr>
          <p:cNvPr id="338947" name="Rectangle 7"/>
          <p:cNvSpPr>
            <a:spLocks noGrp="1" noChangeArrowheads="1"/>
          </p:cNvSpPr>
          <p:nvPr>
            <p:ph sz="quarter" idx="1"/>
          </p:nvPr>
        </p:nvSpPr>
        <p:spPr/>
        <p:txBody>
          <a:bodyPr/>
          <a:lstStyle/>
          <a:p>
            <a:pPr eaLnBrk="1" hangingPunct="1">
              <a:lnSpc>
                <a:spcPct val="90000"/>
              </a:lnSpc>
            </a:pPr>
            <a:r>
              <a:rPr lang="en-US" dirty="0"/>
              <a:t>Adequacy criterion of a test suite </a:t>
            </a:r>
          </a:p>
          <a:p>
            <a:pPr marL="0" indent="0">
              <a:buNone/>
            </a:pPr>
            <a:endParaRPr lang="en-US" dirty="0"/>
          </a:p>
          <a:p>
            <a:pPr marL="349250" lvl="1" indent="0">
              <a:buNone/>
            </a:pPr>
            <a:r>
              <a:rPr lang="en-US" sz="2800" dirty="0"/>
              <a:t>Whether a test suite satisfies some property deemed important to thoroughly test a program  </a:t>
            </a:r>
          </a:p>
          <a:p>
            <a:pPr marL="349250" lvl="1" indent="0">
              <a:buNone/>
            </a:pPr>
            <a:endParaRPr lang="en-US" sz="2800" dirty="0"/>
          </a:p>
          <a:p>
            <a:pPr>
              <a:lnSpc>
                <a:spcPct val="90000"/>
              </a:lnSpc>
            </a:pPr>
            <a:r>
              <a:rPr lang="en-US" sz="2900" dirty="0"/>
              <a:t>e.g., </a:t>
            </a:r>
          </a:p>
          <a:p>
            <a:pPr lvl="1">
              <a:lnSpc>
                <a:spcPct val="90000"/>
              </a:lnSpc>
            </a:pPr>
            <a:r>
              <a:rPr lang="en-US" sz="2500" dirty="0"/>
              <a:t>Cover all statements </a:t>
            </a:r>
          </a:p>
          <a:p>
            <a:pPr lvl="1">
              <a:lnSpc>
                <a:spcPct val="90000"/>
              </a:lnSpc>
            </a:pPr>
            <a:r>
              <a:rPr lang="en-US" sz="2500" dirty="0"/>
              <a:t>Cover all branches 	</a:t>
            </a:r>
          </a:p>
        </p:txBody>
      </p:sp>
      <p:sp>
        <p:nvSpPr>
          <p:cNvPr id="2" name="Slide Number Placeholder 1"/>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42893136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normAutofit/>
          </a:bodyPr>
          <a:lstStyle/>
          <a:p>
            <a:r>
              <a:rPr lang="en-US" sz="3600" dirty="0"/>
              <a:t>Control Flow Based Adequacy Criteria and Coverage</a:t>
            </a:r>
          </a:p>
        </p:txBody>
      </p:sp>
      <p:sp>
        <p:nvSpPr>
          <p:cNvPr id="51205" name="Rectangle 3"/>
          <p:cNvSpPr>
            <a:spLocks noGrp="1" noChangeArrowheads="1"/>
          </p:cNvSpPr>
          <p:nvPr>
            <p:ph idx="1"/>
          </p:nvPr>
        </p:nvSpPr>
        <p:spPr>
          <a:xfrm>
            <a:off x="457200" y="1362974"/>
            <a:ext cx="11019800" cy="4813989"/>
          </a:xfrm>
        </p:spPr>
        <p:txBody>
          <a:bodyPr>
            <a:normAutofit/>
          </a:bodyPr>
          <a:lstStyle/>
          <a:p>
            <a:pPr eaLnBrk="1" hangingPunct="1"/>
            <a:r>
              <a:rPr lang="en-US" sz="2400" dirty="0"/>
              <a:t>Statement coverage</a:t>
            </a:r>
          </a:p>
          <a:p>
            <a:pPr marL="742950" lvl="1" indent="-285750"/>
            <a:r>
              <a:rPr lang="en-US" sz="2000" dirty="0"/>
              <a:t>Cover every statement at least once</a:t>
            </a:r>
          </a:p>
          <a:p>
            <a:pPr eaLnBrk="1" hangingPunct="1"/>
            <a:r>
              <a:rPr lang="en-US" sz="2400" dirty="0"/>
              <a:t>Branch coverage, a.k.a. decision coverage</a:t>
            </a:r>
          </a:p>
          <a:p>
            <a:pPr marL="742950" lvl="1" indent="-285750"/>
            <a:r>
              <a:rPr lang="en-US" sz="2000" dirty="0"/>
              <a:t>Cover every branch at least once</a:t>
            </a:r>
          </a:p>
          <a:p>
            <a:pPr eaLnBrk="1" hangingPunct="1"/>
            <a:r>
              <a:rPr lang="en-US" sz="2400" dirty="0"/>
              <a:t>(Basic) Condition coverage</a:t>
            </a:r>
          </a:p>
          <a:p>
            <a:pPr marL="742950" lvl="1" indent="-285750"/>
            <a:r>
              <a:rPr lang="en-US" sz="2000" dirty="0"/>
              <a:t>Cover each outcome of every condition</a:t>
            </a:r>
          </a:p>
          <a:p>
            <a:pPr eaLnBrk="1" hangingPunct="1"/>
            <a:r>
              <a:rPr lang="en-US" sz="2400" dirty="0"/>
              <a:t>Branch-Condition coverage</a:t>
            </a:r>
          </a:p>
          <a:p>
            <a:pPr marL="742950" lvl="1" indent="-285750"/>
            <a:r>
              <a:rPr lang="en-US" sz="2000" dirty="0"/>
              <a:t>Cover all conditions and all branches  </a:t>
            </a:r>
          </a:p>
          <a:p>
            <a:pPr eaLnBrk="1" hangingPunct="1"/>
            <a:r>
              <a:rPr lang="en-US" sz="2400" dirty="0"/>
              <a:t>Modified condition decision coverage (MC/DC)</a:t>
            </a:r>
          </a:p>
          <a:p>
            <a:pPr eaLnBrk="1" hangingPunct="1"/>
            <a:r>
              <a:rPr lang="en-US" sz="2400" dirty="0"/>
              <a:t>Compound condition coverage</a:t>
            </a:r>
          </a:p>
          <a:p>
            <a:pPr marL="742950" lvl="1" indent="-285750"/>
            <a:r>
              <a:rPr lang="en-US" sz="2000" dirty="0"/>
              <a:t>Cover all possible combinations of every condition</a:t>
            </a:r>
          </a:p>
        </p:txBody>
      </p:sp>
      <p:sp>
        <p:nvSpPr>
          <p:cNvPr id="2" name="Slide Number Placeholder 1"/>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35857558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en-US" dirty="0"/>
              <a:t>A Simple Example of </a:t>
            </a:r>
            <a:r>
              <a:rPr lang="en-US" dirty="0" smtClean="0"/>
              <a:t>Coverage</a:t>
            </a:r>
            <a:endParaRPr lang="en-US" dirty="0"/>
          </a:p>
        </p:txBody>
      </p:sp>
      <p:sp>
        <p:nvSpPr>
          <p:cNvPr id="53253" name="Rectangle 3"/>
          <p:cNvSpPr>
            <a:spLocks noGrp="1" noChangeArrowheads="1"/>
          </p:cNvSpPr>
          <p:nvPr>
            <p:ph idx="1"/>
          </p:nvPr>
        </p:nvSpPr>
        <p:spPr>
          <a:xfrm>
            <a:off x="1095555" y="1406880"/>
            <a:ext cx="10381445" cy="4746091"/>
          </a:xfrm>
        </p:spPr>
        <p:txBody>
          <a:bodyPr/>
          <a:lstStyle/>
          <a:p>
            <a:pPr lvl="1" eaLnBrk="1" hangingPunct="1">
              <a:buFont typeface="Wingdings" charset="0"/>
              <a:buNone/>
            </a:pPr>
            <a:r>
              <a:rPr lang="en-US" sz="2000" dirty="0">
                <a:solidFill>
                  <a:srgbClr val="0000FF"/>
                </a:solidFill>
                <a:latin typeface="+mn-lt"/>
              </a:rPr>
              <a:t>if ( a &lt; b </a:t>
            </a:r>
            <a:r>
              <a:rPr lang="en-US" sz="2000" i="1" dirty="0">
                <a:solidFill>
                  <a:srgbClr val="FF0080"/>
                </a:solidFill>
                <a:latin typeface="+mn-lt"/>
              </a:rPr>
              <a:t>and</a:t>
            </a:r>
            <a:r>
              <a:rPr lang="en-US" sz="2000" dirty="0">
                <a:solidFill>
                  <a:srgbClr val="0000FF"/>
                </a:solidFill>
                <a:latin typeface="+mn-lt"/>
              </a:rPr>
              <a:t> c == 5) {</a:t>
            </a:r>
          </a:p>
          <a:p>
            <a:pPr lvl="2">
              <a:buNone/>
            </a:pPr>
            <a:r>
              <a:rPr lang="en-US" dirty="0">
                <a:solidFill>
                  <a:srgbClr val="0000FF"/>
                </a:solidFill>
                <a:latin typeface="+mn-lt"/>
              </a:rPr>
              <a:t>y++;</a:t>
            </a:r>
          </a:p>
          <a:p>
            <a:pPr lvl="1" eaLnBrk="1" hangingPunct="1">
              <a:buFont typeface="Wingdings" charset="0"/>
              <a:buNone/>
            </a:pPr>
            <a:r>
              <a:rPr lang="en-US" sz="2000" dirty="0">
                <a:solidFill>
                  <a:srgbClr val="0000FF"/>
                </a:solidFill>
                <a:latin typeface="+mn-lt"/>
              </a:rPr>
              <a:t>} </a:t>
            </a:r>
          </a:p>
          <a:p>
            <a:pPr lvl="1" eaLnBrk="1" hangingPunct="1">
              <a:buFont typeface="Wingdings" charset="0"/>
              <a:buNone/>
            </a:pPr>
            <a:r>
              <a:rPr lang="en-US" sz="2000" dirty="0">
                <a:solidFill>
                  <a:srgbClr val="0000FF"/>
                </a:solidFill>
                <a:latin typeface="+mn-lt"/>
              </a:rPr>
              <a:t>x = 5;</a:t>
            </a:r>
            <a:endParaRPr lang="en-US" sz="4000" dirty="0">
              <a:latin typeface="Gill Sans MT" charset="0"/>
            </a:endParaRPr>
          </a:p>
          <a:p>
            <a:pPr lvl="1" eaLnBrk="1" hangingPunct="1">
              <a:buFont typeface="Wingdings" charset="0"/>
              <a:buNone/>
            </a:pPr>
            <a:endParaRPr lang="en-US" dirty="0"/>
          </a:p>
          <a:p>
            <a:pPr eaLnBrk="1" hangingPunct="1">
              <a:buFont typeface="Wingdings" charset="0"/>
              <a:buNone/>
            </a:pPr>
            <a:endParaRPr lang="en-US" sz="2400" dirty="0"/>
          </a:p>
          <a:p>
            <a:pPr eaLnBrk="1" hangingPunct="1">
              <a:buFont typeface="Wingdings" charset="0"/>
              <a:buNone/>
            </a:pPr>
            <a:r>
              <a:rPr lang="en-US" sz="2400" dirty="0"/>
              <a:t>Test cases:</a:t>
            </a:r>
          </a:p>
          <a:p>
            <a:pPr eaLnBrk="1" hangingPunct="1">
              <a:buFont typeface="Wingdings" charset="0"/>
              <a:buNone/>
            </a:pPr>
            <a:r>
              <a:rPr lang="en-US" sz="2400" dirty="0"/>
              <a:t>(a)   a &lt; b,  c == 5</a:t>
            </a:r>
          </a:p>
          <a:p>
            <a:pPr eaLnBrk="1" hangingPunct="1">
              <a:buFont typeface="Wingdings" charset="0"/>
              <a:buNone/>
            </a:pPr>
            <a:r>
              <a:rPr lang="en-US" sz="2400" dirty="0"/>
              <a:t>(b)   a &lt; b,  c !=</a:t>
            </a:r>
            <a:r>
              <a:rPr lang="en-US" sz="2400" dirty="0">
                <a:sym typeface="Symbol" charset="0"/>
              </a:rPr>
              <a:t> 5</a:t>
            </a:r>
            <a:endParaRPr lang="en-US" sz="2400" dirty="0"/>
          </a:p>
          <a:p>
            <a:pPr eaLnBrk="1" hangingPunct="1">
              <a:buFont typeface="Wingdings" charset="0"/>
              <a:buNone/>
            </a:pPr>
            <a:r>
              <a:rPr lang="en-US" sz="2400" dirty="0"/>
              <a:t>(c)   a </a:t>
            </a:r>
            <a:r>
              <a:rPr lang="en-US" sz="2400" dirty="0">
                <a:sym typeface="Symbol" charset="0"/>
              </a:rPr>
              <a:t>&gt;= b,  c == 5</a:t>
            </a:r>
            <a:endParaRPr lang="en-US" sz="2400" dirty="0"/>
          </a:p>
          <a:p>
            <a:pPr eaLnBrk="1" hangingPunct="1">
              <a:buFont typeface="Wingdings" charset="0"/>
              <a:buNone/>
            </a:pPr>
            <a:r>
              <a:rPr lang="en-US" sz="2400" dirty="0"/>
              <a:t>(d)   a </a:t>
            </a:r>
            <a:r>
              <a:rPr lang="en-US" sz="2400" dirty="0">
                <a:sym typeface="Symbol" charset="0"/>
              </a:rPr>
              <a:t>&gt;= b,  c != 5</a:t>
            </a:r>
          </a:p>
        </p:txBody>
      </p:sp>
      <p:sp>
        <p:nvSpPr>
          <p:cNvPr id="2" name="Slide Number Placeholder 1"/>
          <p:cNvSpPr>
            <a:spLocks noGrp="1"/>
          </p:cNvSpPr>
          <p:nvPr>
            <p:ph type="sldNum" sz="quarter" idx="12"/>
          </p:nvPr>
        </p:nvSpPr>
        <p:spPr/>
        <p:txBody>
          <a:bodyPr/>
          <a:lstStyle/>
          <a:p>
            <a:fld id="{B543A0FD-1CA6-4228-86A2-78061B4844C8}" type="slidenum">
              <a:rPr lang="en-US" smtClean="0"/>
              <a:t>24</a:t>
            </a:fld>
            <a:endParaRPr lang="en-US"/>
          </a:p>
        </p:txBody>
      </p:sp>
      <p:sp>
        <p:nvSpPr>
          <p:cNvPr id="4" name="Content Placeholder 3"/>
          <p:cNvSpPr>
            <a:spLocks noGrp="1"/>
          </p:cNvSpPr>
          <p:nvPr>
            <p:ph sz="half" idx="4294967295"/>
          </p:nvPr>
        </p:nvSpPr>
        <p:spPr>
          <a:xfrm>
            <a:off x="6523008" y="1456701"/>
            <a:ext cx="4495800" cy="4895850"/>
          </a:xfrm>
        </p:spPr>
        <p:txBody>
          <a:bodyPr/>
          <a:lstStyle/>
          <a:p>
            <a:pPr eaLnBrk="0" hangingPunct="0">
              <a:spcBef>
                <a:spcPts val="600"/>
              </a:spcBef>
              <a:buClr>
                <a:schemeClr val="accent1"/>
              </a:buClr>
              <a:buSzPct val="76000"/>
              <a:buFont typeface="Wingdings 3" charset="0"/>
              <a:buChar char=""/>
            </a:pPr>
            <a:r>
              <a:rPr lang="en-US" sz="2000" dirty="0"/>
              <a:t>Statement coverage: </a:t>
            </a:r>
          </a:p>
          <a:p>
            <a:pPr marL="344487" lvl="1" indent="0" eaLnBrk="0" hangingPunct="0">
              <a:buClr>
                <a:schemeClr val="accent2"/>
              </a:buClr>
              <a:buSzPct val="76000"/>
              <a:buNone/>
            </a:pPr>
            <a:r>
              <a:rPr lang="en-US" sz="2000" dirty="0">
                <a:solidFill>
                  <a:schemeClr val="tx2"/>
                </a:solidFill>
              </a:rPr>
              <a:t>Test case (a)</a:t>
            </a:r>
            <a:endParaRPr lang="en-US" sz="2000" dirty="0"/>
          </a:p>
          <a:p>
            <a:pPr eaLnBrk="0" hangingPunct="0">
              <a:spcBef>
                <a:spcPts val="600"/>
              </a:spcBef>
              <a:buClr>
                <a:schemeClr val="accent1"/>
              </a:buClr>
              <a:buSzPct val="76000"/>
              <a:buFont typeface="Wingdings 3" charset="0"/>
              <a:buChar char=""/>
            </a:pPr>
            <a:r>
              <a:rPr lang="en-US" sz="2000" dirty="0"/>
              <a:t>Branch coverage:</a:t>
            </a:r>
          </a:p>
          <a:p>
            <a:pPr marL="344487" lvl="1" indent="0" eaLnBrk="0" hangingPunct="0">
              <a:spcBef>
                <a:spcPts val="600"/>
              </a:spcBef>
              <a:buClr>
                <a:schemeClr val="accent1"/>
              </a:buClr>
              <a:buSzPct val="76000"/>
              <a:buNone/>
            </a:pPr>
            <a:r>
              <a:rPr lang="en-US" sz="2000" dirty="0">
                <a:solidFill>
                  <a:schemeClr val="tx2"/>
                </a:solidFill>
              </a:rPr>
              <a:t>Test cases (a) and (b)</a:t>
            </a:r>
            <a:endParaRPr lang="en-US" sz="2000" dirty="0"/>
          </a:p>
          <a:p>
            <a:pPr eaLnBrk="0" hangingPunct="0">
              <a:spcBef>
                <a:spcPts val="600"/>
              </a:spcBef>
              <a:buClr>
                <a:schemeClr val="accent1"/>
              </a:buClr>
              <a:buSzPct val="76000"/>
              <a:buFont typeface="Wingdings 3" charset="0"/>
              <a:buChar char=""/>
            </a:pPr>
            <a:r>
              <a:rPr lang="en-US" sz="2000" dirty="0"/>
              <a:t>(Basic) Condition coverage:</a:t>
            </a:r>
          </a:p>
          <a:p>
            <a:pPr marL="344487" lvl="1" indent="0" eaLnBrk="0" hangingPunct="0">
              <a:spcBef>
                <a:spcPts val="600"/>
              </a:spcBef>
              <a:buClr>
                <a:schemeClr val="accent1"/>
              </a:buClr>
              <a:buSzPct val="76000"/>
              <a:buNone/>
            </a:pPr>
            <a:r>
              <a:rPr lang="en-US" sz="2000" dirty="0">
                <a:solidFill>
                  <a:schemeClr val="tx2"/>
                </a:solidFill>
              </a:rPr>
              <a:t>Test case (b) and (c)</a:t>
            </a:r>
          </a:p>
          <a:p>
            <a:pPr marL="344487" lvl="1" indent="0" eaLnBrk="0" hangingPunct="0">
              <a:spcBef>
                <a:spcPts val="600"/>
              </a:spcBef>
              <a:buClr>
                <a:schemeClr val="accent1"/>
              </a:buClr>
              <a:buSzPct val="76000"/>
              <a:buNone/>
            </a:pPr>
            <a:r>
              <a:rPr lang="en-US" sz="2000" b="1" dirty="0">
                <a:solidFill>
                  <a:srgbClr val="FF0000"/>
                </a:solidFill>
              </a:rPr>
              <a:t>Problem: and (&amp;&amp;) short circuits! And second half of (c) not executed.</a:t>
            </a:r>
          </a:p>
          <a:p>
            <a:pPr eaLnBrk="0" hangingPunct="0">
              <a:spcBef>
                <a:spcPts val="600"/>
              </a:spcBef>
              <a:buClr>
                <a:schemeClr val="accent1"/>
              </a:buClr>
              <a:buSzPct val="76000"/>
              <a:buFont typeface="Wingdings 3" charset="0"/>
              <a:buChar char=""/>
            </a:pPr>
            <a:r>
              <a:rPr lang="en-US" sz="2000" dirty="0"/>
              <a:t>Branch-Condition coverage:</a:t>
            </a:r>
          </a:p>
          <a:p>
            <a:pPr marL="344487" lvl="1" indent="0" eaLnBrk="0" hangingPunct="0">
              <a:spcBef>
                <a:spcPts val="600"/>
              </a:spcBef>
              <a:buClr>
                <a:schemeClr val="accent1"/>
              </a:buClr>
              <a:buSzPct val="76000"/>
              <a:buNone/>
            </a:pPr>
            <a:r>
              <a:rPr lang="en-US" sz="2000" dirty="0">
                <a:solidFill>
                  <a:schemeClr val="tx2"/>
                </a:solidFill>
              </a:rPr>
              <a:t>Test case (a) (b) and (c)</a:t>
            </a:r>
            <a:endParaRPr lang="en-US" sz="2000" dirty="0"/>
          </a:p>
          <a:p>
            <a:pPr eaLnBrk="0" hangingPunct="0">
              <a:spcBef>
                <a:spcPts val="600"/>
              </a:spcBef>
              <a:buClr>
                <a:schemeClr val="accent1"/>
              </a:buClr>
              <a:buSzPct val="76000"/>
              <a:buFont typeface="Wingdings 3" charset="0"/>
              <a:buChar char=""/>
            </a:pPr>
            <a:r>
              <a:rPr lang="en-US" sz="2000" dirty="0"/>
              <a:t>Compound condition coverage:</a:t>
            </a:r>
          </a:p>
          <a:p>
            <a:pPr marL="344487" lvl="1" indent="0" eaLnBrk="0" hangingPunct="0">
              <a:spcBef>
                <a:spcPts val="600"/>
              </a:spcBef>
              <a:buClr>
                <a:schemeClr val="accent1"/>
              </a:buClr>
              <a:buSzPct val="76000"/>
              <a:buNone/>
            </a:pPr>
            <a:r>
              <a:rPr lang="en-US" sz="2000" dirty="0">
                <a:solidFill>
                  <a:schemeClr val="tx2"/>
                </a:solidFill>
              </a:rPr>
              <a:t>Test case (a) (b) (c) and (d)</a:t>
            </a:r>
          </a:p>
        </p:txBody>
      </p:sp>
      <p:sp>
        <p:nvSpPr>
          <p:cNvPr id="48136" name="Rectangle 8"/>
          <p:cNvSpPr>
            <a:spLocks noChangeArrowheads="1"/>
          </p:cNvSpPr>
          <p:nvPr/>
        </p:nvSpPr>
        <p:spPr bwMode="auto">
          <a:xfrm>
            <a:off x="1261873" y="3060193"/>
            <a:ext cx="3733801" cy="5078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defRPr/>
            </a:pPr>
            <a:r>
              <a:rPr lang="en-US" sz="2700" i="1" dirty="0">
                <a:latin typeface="Garamond"/>
                <a:cs typeface="Garamond"/>
              </a:rPr>
              <a:t>* </a:t>
            </a:r>
            <a:r>
              <a:rPr lang="en-US" sz="2100" i="1" dirty="0">
                <a:solidFill>
                  <a:srgbClr val="FF0080"/>
                </a:solidFill>
                <a:latin typeface="Garamond"/>
                <a:cs typeface="Garamond"/>
              </a:rPr>
              <a:t>and </a:t>
            </a:r>
            <a:r>
              <a:rPr lang="en-US" sz="2100" dirty="0">
                <a:latin typeface="Garamond"/>
                <a:cs typeface="Garamond"/>
              </a:rPr>
              <a:t>is interpreted as logical-and</a:t>
            </a:r>
            <a:endParaRPr lang="en-US" sz="2700" dirty="0">
              <a:latin typeface="Garamond"/>
              <a:cs typeface="Garamond"/>
            </a:endParaRPr>
          </a:p>
        </p:txBody>
      </p:sp>
    </p:spTree>
    <p:extLst>
      <p:ext uri="{BB962C8B-B14F-4D97-AF65-F5344CB8AC3E}">
        <p14:creationId xmlns:p14="http://schemas.microsoft.com/office/powerpoint/2010/main" val="4742501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p:cNvSpPr>
          <p:nvPr>
            <p:ph type="title"/>
          </p:nvPr>
        </p:nvSpPr>
        <p:spPr/>
        <p:txBody>
          <a:bodyPr/>
          <a:lstStyle/>
          <a:p>
            <a:r>
              <a:rPr lang="en-US" dirty="0"/>
              <a:t>Statement Testing</a:t>
            </a:r>
          </a:p>
        </p:txBody>
      </p:sp>
      <p:sp>
        <p:nvSpPr>
          <p:cNvPr id="55301" name="Rectangle 3"/>
          <p:cNvSpPr>
            <a:spLocks noGrp="1"/>
          </p:cNvSpPr>
          <p:nvPr>
            <p:ph idx="1"/>
          </p:nvPr>
        </p:nvSpPr>
        <p:spPr/>
        <p:txBody>
          <a:bodyPr/>
          <a:lstStyle/>
          <a:p>
            <a:r>
              <a:rPr lang="en-US" dirty="0"/>
              <a:t>Adequacy criterion: </a:t>
            </a:r>
          </a:p>
          <a:p>
            <a:pPr marL="742950" lvl="1" indent="-285750"/>
            <a:r>
              <a:rPr lang="en-US" dirty="0"/>
              <a:t>each statement (or node in the CFG) must be executed at least once </a:t>
            </a:r>
          </a:p>
          <a:p>
            <a:r>
              <a:rPr lang="en-US" dirty="0"/>
              <a:t>Coverage:</a:t>
            </a:r>
          </a:p>
          <a:p>
            <a:pPr>
              <a:buFont typeface="Wingdings 3" charset="0"/>
              <a:buNone/>
            </a:pPr>
            <a:r>
              <a:rPr lang="en-US" dirty="0"/>
              <a:t>		# executed statements</a:t>
            </a:r>
          </a:p>
          <a:p>
            <a:pPr>
              <a:buFont typeface="Wingdings 3" charset="0"/>
              <a:buNone/>
            </a:pPr>
            <a:r>
              <a:rPr lang="en-US" dirty="0"/>
              <a:t>		     # statements</a:t>
            </a:r>
          </a:p>
          <a:p>
            <a:r>
              <a:rPr lang="en-US" dirty="0"/>
              <a:t>Rationale: </a:t>
            </a:r>
          </a:p>
          <a:p>
            <a:pPr marL="742950" lvl="1" indent="-285750"/>
            <a:r>
              <a:rPr lang="en-US" dirty="0" smtClean="0"/>
              <a:t>A defect </a:t>
            </a:r>
            <a:r>
              <a:rPr lang="en-US" dirty="0"/>
              <a:t>in a statement can only be revealed by executing the faulty </a:t>
            </a:r>
            <a:r>
              <a:rPr lang="en-US" dirty="0" smtClean="0"/>
              <a:t>statement</a:t>
            </a:r>
          </a:p>
          <a:p>
            <a:pPr marL="742950" lvl="1" indent="-285750"/>
            <a:endParaRPr lang="en-US" dirty="0"/>
          </a:p>
          <a:p>
            <a:pPr marL="742950" lvl="1" indent="-285750"/>
            <a:endParaRPr lang="en-US" dirty="0" smtClean="0"/>
          </a:p>
          <a:p>
            <a:pPr marL="742950" lvl="1" indent="-285750"/>
            <a:endParaRPr lang="en-US" dirty="0"/>
          </a:p>
          <a:p>
            <a:pPr marL="742950" lvl="1" indent="-285750"/>
            <a:endParaRPr lang="en-US" dirty="0" smtClean="0"/>
          </a:p>
          <a:p>
            <a:pPr marL="457200" lvl="1" indent="0">
              <a:buNone/>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25</a:t>
            </a:fld>
            <a:endParaRPr lang="en-US"/>
          </a:p>
        </p:txBody>
      </p:sp>
      <p:cxnSp>
        <p:nvCxnSpPr>
          <p:cNvPr id="5" name="Straight Connector 4"/>
          <p:cNvCxnSpPr/>
          <p:nvPr/>
        </p:nvCxnSpPr>
        <p:spPr bwMode="auto">
          <a:xfrm>
            <a:off x="1195679" y="3312084"/>
            <a:ext cx="38862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902580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p:cNvSpPr>
          <p:nvPr>
            <p:ph type="title"/>
          </p:nvPr>
        </p:nvSpPr>
        <p:spPr/>
        <p:txBody>
          <a:bodyPr/>
          <a:lstStyle/>
          <a:p>
            <a:r>
              <a:rPr lang="en-US" dirty="0"/>
              <a:t>Statements or Blocks?</a:t>
            </a:r>
          </a:p>
        </p:txBody>
      </p:sp>
      <p:sp>
        <p:nvSpPr>
          <p:cNvPr id="57349" name="Rectangle 3"/>
          <p:cNvSpPr>
            <a:spLocks noGrp="1"/>
          </p:cNvSpPr>
          <p:nvPr>
            <p:ph idx="1"/>
          </p:nvPr>
        </p:nvSpPr>
        <p:spPr/>
        <p:txBody>
          <a:bodyPr/>
          <a:lstStyle/>
          <a:p>
            <a:r>
              <a:rPr lang="en-US" dirty="0"/>
              <a:t>Nodes in a CFG often represent basic blocks of multiple statements</a:t>
            </a:r>
          </a:p>
          <a:p>
            <a:pPr lvl="1"/>
            <a:r>
              <a:rPr lang="en-US" i="1" dirty="0"/>
              <a:t>basic block</a:t>
            </a:r>
            <a:r>
              <a:rPr lang="en-US" dirty="0"/>
              <a:t> coverage or </a:t>
            </a:r>
            <a:r>
              <a:rPr lang="en-US" i="1" dirty="0"/>
              <a:t>node coverage</a:t>
            </a:r>
            <a:endParaRPr lang="en-US" dirty="0"/>
          </a:p>
          <a:p>
            <a:pPr lvl="1"/>
            <a:r>
              <a:rPr lang="en-US" dirty="0"/>
              <a:t>difference in granularity, not in concept</a:t>
            </a:r>
          </a:p>
          <a:p>
            <a:r>
              <a:rPr lang="en-US" dirty="0"/>
              <a:t>No essential difference</a:t>
            </a:r>
          </a:p>
          <a:p>
            <a:pPr lvl="1"/>
            <a:r>
              <a:rPr lang="en-US" dirty="0"/>
              <a:t>100% node coverage </a:t>
            </a:r>
            <a:r>
              <a:rPr lang="en-US" dirty="0">
                <a:sym typeface="Symbol" charset="0"/>
              </a:rPr>
              <a:t></a:t>
            </a:r>
            <a:r>
              <a:rPr lang="en-US" dirty="0"/>
              <a:t> 100% statement coverage</a:t>
            </a:r>
          </a:p>
          <a:p>
            <a:pPr lvl="2"/>
            <a:r>
              <a:rPr lang="en-US" dirty="0"/>
              <a:t>but levels will differ below 100%</a:t>
            </a:r>
          </a:p>
          <a:p>
            <a:pPr lvl="1"/>
            <a:r>
              <a:rPr lang="en-US" dirty="0"/>
              <a:t>A test case that improves one </a:t>
            </a:r>
            <a:r>
              <a:rPr lang="en-US" i="1" u="sng" dirty="0"/>
              <a:t>will</a:t>
            </a:r>
            <a:r>
              <a:rPr lang="en-US" dirty="0"/>
              <a:t> improve the other</a:t>
            </a:r>
          </a:p>
          <a:p>
            <a:pPr lvl="2"/>
            <a:r>
              <a:rPr lang="en-US" dirty="0"/>
              <a:t>though not by the same amount, in general</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373292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34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3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34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34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34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34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Coverage: Example</a:t>
            </a:r>
            <a:endParaRPr lang="en-US" dirty="0"/>
          </a:p>
        </p:txBody>
      </p:sp>
      <p:sp>
        <p:nvSpPr>
          <p:cNvPr id="4"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5" name="object 4"/>
          <p:cNvSpPr txBox="1"/>
          <p:nvPr/>
        </p:nvSpPr>
        <p:spPr>
          <a:xfrm>
            <a:off x="5600318" y="1825625"/>
            <a:ext cx="5180458" cy="3179332"/>
          </a:xfrm>
          <a:prstGeom prst="rect">
            <a:avLst/>
          </a:prstGeom>
        </p:spPr>
        <p:txBody>
          <a:bodyPr vert="horz" wrap="square" lIns="0" tIns="106045" rIns="0" bIns="0" rtlCol="0">
            <a:spAutoFit/>
          </a:bodyPr>
          <a:lstStyle/>
          <a:p>
            <a:pPr marL="349885" indent="-337185">
              <a:lnSpc>
                <a:spcPct val="100000"/>
              </a:lnSpc>
              <a:spcBef>
                <a:spcPts val="835"/>
              </a:spcBef>
              <a:buFont typeface="Arial"/>
              <a:buChar char="•"/>
              <a:tabLst>
                <a:tab pos="349250" algn="l"/>
                <a:tab pos="349885" algn="l"/>
              </a:tabLst>
            </a:pPr>
            <a:r>
              <a:rPr sz="3150" spc="110" dirty="0">
                <a:latin typeface="Candara" panose="020E0502030303020204" pitchFamily="34" charset="0"/>
                <a:cs typeface="Trebuchet MS"/>
              </a:rPr>
              <a:t>Test</a:t>
            </a:r>
            <a:r>
              <a:rPr sz="3150" dirty="0">
                <a:latin typeface="Candara" panose="020E0502030303020204" pitchFamily="34" charset="0"/>
                <a:cs typeface="Trebuchet MS"/>
              </a:rPr>
              <a:t> </a:t>
            </a:r>
            <a:r>
              <a:rPr sz="3150" spc="120" dirty="0">
                <a:latin typeface="Candara" panose="020E0502030303020204" pitchFamily="34" charset="0"/>
                <a:cs typeface="Trebuchet MS"/>
              </a:rPr>
              <a:t>requirements</a:t>
            </a:r>
            <a:endParaRPr sz="3150" dirty="0">
              <a:latin typeface="Candara" panose="020E0502030303020204" pitchFamily="34" charset="0"/>
              <a:cs typeface="Trebuchet MS"/>
            </a:endParaRPr>
          </a:p>
          <a:p>
            <a:pPr marL="461645">
              <a:lnSpc>
                <a:spcPct val="100000"/>
              </a:lnSpc>
              <a:spcBef>
                <a:spcPts val="655"/>
              </a:spcBef>
            </a:pPr>
            <a:r>
              <a:rPr sz="4125" baseline="2020" dirty="0">
                <a:latin typeface="Candara" panose="020E0502030303020204" pitchFamily="34" charset="0"/>
                <a:cs typeface="Arial"/>
              </a:rPr>
              <a:t>– </a:t>
            </a:r>
            <a:r>
              <a:rPr sz="2750" spc="200" dirty="0">
                <a:latin typeface="Candara" panose="020E0502030303020204" pitchFamily="34" charset="0"/>
                <a:cs typeface="Trebuchet MS"/>
              </a:rPr>
              <a:t>Nodes </a:t>
            </a:r>
            <a:r>
              <a:rPr sz="2750" spc="75" dirty="0">
                <a:latin typeface="Candara" panose="020E0502030303020204" pitchFamily="34" charset="0"/>
                <a:cs typeface="Trebuchet MS"/>
              </a:rPr>
              <a:t>3, </a:t>
            </a:r>
            <a:r>
              <a:rPr sz="2750" spc="295" dirty="0">
                <a:latin typeface="Candara" panose="020E0502030303020204" pitchFamily="34" charset="0"/>
                <a:cs typeface="Trebuchet MS"/>
              </a:rPr>
              <a:t>…,</a:t>
            </a:r>
            <a:r>
              <a:rPr sz="2750" spc="-265" dirty="0">
                <a:latin typeface="Candara" panose="020E0502030303020204" pitchFamily="34" charset="0"/>
                <a:cs typeface="Trebuchet MS"/>
              </a:rPr>
              <a:t> </a:t>
            </a:r>
            <a:r>
              <a:rPr sz="2750" spc="295" dirty="0">
                <a:latin typeface="Candara" panose="020E0502030303020204" pitchFamily="34" charset="0"/>
                <a:cs typeface="Trebuchet MS"/>
              </a:rPr>
              <a:t>9</a:t>
            </a:r>
            <a:endParaRPr sz="2750" dirty="0">
              <a:latin typeface="Candara" panose="020E0502030303020204" pitchFamily="34" charset="0"/>
              <a:cs typeface="Trebuchet MS"/>
            </a:endParaRPr>
          </a:p>
          <a:p>
            <a:pPr marL="349885" indent="-337185">
              <a:lnSpc>
                <a:spcPct val="100000"/>
              </a:lnSpc>
              <a:spcBef>
                <a:spcPts val="725"/>
              </a:spcBef>
              <a:buFont typeface="Arial"/>
              <a:buChar char="•"/>
              <a:tabLst>
                <a:tab pos="349250" algn="l"/>
                <a:tab pos="349885" algn="l"/>
              </a:tabLst>
            </a:pPr>
            <a:r>
              <a:rPr sz="3150" spc="110" dirty="0">
                <a:latin typeface="Candara" panose="020E0502030303020204" pitchFamily="34" charset="0"/>
                <a:cs typeface="Trebuchet MS"/>
              </a:rPr>
              <a:t>Test</a:t>
            </a:r>
            <a:r>
              <a:rPr sz="3150" spc="35" dirty="0">
                <a:latin typeface="Candara" panose="020E0502030303020204" pitchFamily="34" charset="0"/>
                <a:cs typeface="Trebuchet MS"/>
              </a:rPr>
              <a:t> </a:t>
            </a:r>
            <a:r>
              <a:rPr sz="3150" spc="160" dirty="0">
                <a:latin typeface="Candara" panose="020E0502030303020204" pitchFamily="34" charset="0"/>
                <a:cs typeface="Trebuchet MS"/>
              </a:rPr>
              <a:t>cases</a:t>
            </a:r>
            <a:endParaRPr sz="3150" dirty="0">
              <a:latin typeface="Candara" panose="020E0502030303020204" pitchFamily="34" charset="0"/>
              <a:cs typeface="Trebuchet MS"/>
            </a:endParaRPr>
          </a:p>
          <a:p>
            <a:pPr marL="461645">
              <a:lnSpc>
                <a:spcPct val="100000"/>
              </a:lnSpc>
              <a:spcBef>
                <a:spcPts val="550"/>
              </a:spcBef>
            </a:pPr>
            <a:r>
              <a:rPr sz="4125" baseline="2020" dirty="0">
                <a:latin typeface="Candara" panose="020E0502030303020204" pitchFamily="34" charset="0"/>
                <a:cs typeface="Arial"/>
              </a:rPr>
              <a:t>–</a:t>
            </a:r>
            <a:r>
              <a:rPr sz="4125" spc="-142" baseline="2020" dirty="0">
                <a:latin typeface="Candara" panose="020E0502030303020204" pitchFamily="34" charset="0"/>
                <a:cs typeface="Arial"/>
              </a:rPr>
              <a:t> </a:t>
            </a:r>
            <a:r>
              <a:rPr sz="2750" spc="95" dirty="0">
                <a:latin typeface="Candara" panose="020E0502030303020204" pitchFamily="34" charset="0"/>
                <a:cs typeface="Trebuchet MS"/>
              </a:rPr>
              <a:t>(x</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0" dirty="0">
                <a:latin typeface="Candara" panose="020E0502030303020204" pitchFamily="34" charset="0"/>
                <a:cs typeface="Trebuchet MS"/>
              </a:rPr>
              <a:t> </a:t>
            </a:r>
            <a:r>
              <a:rPr sz="2750" spc="145" dirty="0">
                <a:latin typeface="Candara" panose="020E0502030303020204" pitchFamily="34" charset="0"/>
                <a:cs typeface="Trebuchet MS"/>
              </a:rPr>
              <a:t>20,</a:t>
            </a:r>
            <a:r>
              <a:rPr sz="2750" spc="35" dirty="0">
                <a:latin typeface="Candara" panose="020E0502030303020204" pitchFamily="34" charset="0"/>
                <a:cs typeface="Trebuchet MS"/>
              </a:rPr>
              <a:t> </a:t>
            </a:r>
            <a:r>
              <a:rPr sz="2750" spc="80" dirty="0">
                <a:latin typeface="Candara" panose="020E0502030303020204" pitchFamily="34" charset="0"/>
                <a:cs typeface="Trebuchet MS"/>
              </a:rPr>
              <a:t>y</a:t>
            </a:r>
            <a:r>
              <a:rPr sz="2750" spc="30" dirty="0">
                <a:latin typeface="Candara" panose="020E0502030303020204" pitchFamily="34" charset="0"/>
                <a:cs typeface="Trebuchet MS"/>
              </a:rPr>
              <a:t> </a:t>
            </a:r>
            <a:r>
              <a:rPr sz="2750" spc="745" dirty="0">
                <a:latin typeface="Candara" panose="020E0502030303020204" pitchFamily="34" charset="0"/>
                <a:cs typeface="Trebuchet MS"/>
              </a:rPr>
              <a:t>=</a:t>
            </a:r>
            <a:r>
              <a:rPr sz="2750" spc="35" dirty="0">
                <a:latin typeface="Candara" panose="020E0502030303020204" pitchFamily="34" charset="0"/>
                <a:cs typeface="Trebuchet MS"/>
              </a:rPr>
              <a:t> </a:t>
            </a:r>
            <a:r>
              <a:rPr sz="2750" spc="155" dirty="0">
                <a:latin typeface="Candara" panose="020E0502030303020204" pitchFamily="34" charset="0"/>
                <a:cs typeface="Trebuchet MS"/>
              </a:rPr>
              <a:t>30)</a:t>
            </a:r>
            <a:endParaRPr sz="2750" dirty="0">
              <a:latin typeface="Candara" panose="020E0502030303020204" pitchFamily="34" charset="0"/>
              <a:cs typeface="Trebuchet MS"/>
            </a:endParaRPr>
          </a:p>
          <a:p>
            <a:pPr marL="1101725" marR="541020" indent="-327660">
              <a:lnSpc>
                <a:spcPct val="115100"/>
              </a:lnSpc>
              <a:spcBef>
                <a:spcPts val="5"/>
              </a:spcBef>
            </a:pPr>
            <a:endParaRPr lang="en-US" sz="3300" dirty="0">
              <a:latin typeface="Candara" panose="020E0502030303020204" pitchFamily="34" charset="0"/>
              <a:cs typeface="Comic Sans MS"/>
            </a:endParaRPr>
          </a:p>
          <a:p>
            <a:pPr marL="1101725" marR="541020" indent="-754063">
              <a:lnSpc>
                <a:spcPct val="115100"/>
              </a:lnSpc>
              <a:spcBef>
                <a:spcPts val="5"/>
              </a:spcBef>
            </a:pPr>
            <a:r>
              <a:rPr sz="2350" dirty="0" smtClean="0">
                <a:solidFill>
                  <a:srgbClr val="FF2600"/>
                </a:solidFill>
                <a:latin typeface="Candara" panose="020E0502030303020204" pitchFamily="34" charset="0"/>
                <a:cs typeface="Comic Sans MS"/>
              </a:rPr>
              <a:t>Any </a:t>
            </a:r>
            <a:r>
              <a:rPr sz="2350" dirty="0">
                <a:solidFill>
                  <a:srgbClr val="FF2600"/>
                </a:solidFill>
                <a:latin typeface="Candara" panose="020E0502030303020204" pitchFamily="34" charset="0"/>
                <a:cs typeface="Comic Sans MS"/>
              </a:rPr>
              <a:t>problems</a:t>
            </a:r>
            <a:r>
              <a:rPr sz="2350" spc="-85" dirty="0">
                <a:solidFill>
                  <a:srgbClr val="FF2600"/>
                </a:solidFill>
                <a:latin typeface="Candara" panose="020E0502030303020204" pitchFamily="34" charset="0"/>
                <a:cs typeface="Comic Sans MS"/>
              </a:rPr>
              <a:t> </a:t>
            </a:r>
            <a:r>
              <a:rPr sz="2350" spc="5" dirty="0">
                <a:solidFill>
                  <a:srgbClr val="FF2600"/>
                </a:solidFill>
                <a:latin typeface="Candara" panose="020E0502030303020204" pitchFamily="34" charset="0"/>
                <a:cs typeface="Comic Sans MS"/>
              </a:rPr>
              <a:t>with </a:t>
            </a:r>
            <a:r>
              <a:rPr sz="2350" dirty="0" smtClean="0">
                <a:solidFill>
                  <a:srgbClr val="FF2600"/>
                </a:solidFill>
                <a:latin typeface="Candara" panose="020E0502030303020204" pitchFamily="34" charset="0"/>
                <a:cs typeface="Comic Sans MS"/>
              </a:rPr>
              <a:t>this</a:t>
            </a:r>
            <a:r>
              <a:rPr lang="en-US" sz="2350" dirty="0" smtClean="0">
                <a:solidFill>
                  <a:srgbClr val="FF2600"/>
                </a:solidFill>
                <a:latin typeface="Candara" panose="020E0502030303020204" pitchFamily="34" charset="0"/>
                <a:cs typeface="Comic Sans MS"/>
              </a:rPr>
              <a:t> </a:t>
            </a:r>
            <a:r>
              <a:rPr lang="en-US" sz="2350" spc="-15" dirty="0" smtClean="0">
                <a:solidFill>
                  <a:srgbClr val="FF2600"/>
                </a:solidFill>
                <a:latin typeface="Candara" panose="020E0502030303020204" pitchFamily="34" charset="0"/>
                <a:cs typeface="Comic Sans MS"/>
              </a:rPr>
              <a:t>e</a:t>
            </a:r>
            <a:r>
              <a:rPr sz="2350" dirty="0" smtClean="0">
                <a:solidFill>
                  <a:srgbClr val="FF2600"/>
                </a:solidFill>
                <a:latin typeface="Candara" panose="020E0502030303020204" pitchFamily="34" charset="0"/>
                <a:cs typeface="Comic Sans MS"/>
              </a:rPr>
              <a:t>xample</a:t>
            </a:r>
            <a:r>
              <a:rPr sz="2350" dirty="0">
                <a:solidFill>
                  <a:srgbClr val="FF2600"/>
                </a:solidFill>
                <a:latin typeface="Candara" panose="020E0502030303020204" pitchFamily="34" charset="0"/>
                <a:cs typeface="Comic Sans MS"/>
              </a:rPr>
              <a:t>?</a:t>
            </a:r>
            <a:endParaRPr sz="2350" dirty="0">
              <a:latin typeface="Candara" panose="020E0502030303020204" pitchFamily="34" charset="0"/>
              <a:cs typeface="Comic Sans MS"/>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540503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Coverage: Example</a:t>
            </a:r>
            <a:endParaRPr lang="en-US" dirty="0"/>
          </a:p>
        </p:txBody>
      </p:sp>
      <p:sp>
        <p:nvSpPr>
          <p:cNvPr id="4"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5" name="object 4"/>
          <p:cNvSpPr txBox="1"/>
          <p:nvPr/>
        </p:nvSpPr>
        <p:spPr>
          <a:xfrm>
            <a:off x="5600317" y="1825625"/>
            <a:ext cx="5389735" cy="4429161"/>
          </a:xfrm>
          <a:prstGeom prst="rect">
            <a:avLst/>
          </a:prstGeom>
        </p:spPr>
        <p:txBody>
          <a:bodyPr vert="horz" wrap="square" lIns="0" tIns="106045" rIns="0" bIns="0" rtlCol="0">
            <a:spAutoFit/>
          </a:bodyPr>
          <a:lstStyle/>
          <a:p>
            <a:pPr marL="349885" indent="-337185">
              <a:lnSpc>
                <a:spcPct val="100000"/>
              </a:lnSpc>
              <a:spcBef>
                <a:spcPts val="835"/>
              </a:spcBef>
              <a:buFont typeface="Arial"/>
              <a:buChar char="•"/>
              <a:tabLst>
                <a:tab pos="349250" algn="l"/>
                <a:tab pos="349885" algn="l"/>
              </a:tabLst>
            </a:pPr>
            <a:r>
              <a:rPr sz="3150" spc="110" dirty="0">
                <a:latin typeface="Candara" panose="020E0502030303020204" pitchFamily="34" charset="0"/>
                <a:cs typeface="Trebuchet MS"/>
              </a:rPr>
              <a:t>Test</a:t>
            </a:r>
            <a:r>
              <a:rPr sz="3150" dirty="0">
                <a:latin typeface="Candara" panose="020E0502030303020204" pitchFamily="34" charset="0"/>
                <a:cs typeface="Trebuchet MS"/>
              </a:rPr>
              <a:t> </a:t>
            </a:r>
            <a:r>
              <a:rPr sz="3150" spc="120" dirty="0">
                <a:latin typeface="Candara" panose="020E0502030303020204" pitchFamily="34" charset="0"/>
                <a:cs typeface="Trebuchet MS"/>
              </a:rPr>
              <a:t>requirements</a:t>
            </a:r>
            <a:endParaRPr sz="3150" dirty="0">
              <a:latin typeface="Candara" panose="020E0502030303020204" pitchFamily="34" charset="0"/>
              <a:cs typeface="Trebuchet MS"/>
            </a:endParaRPr>
          </a:p>
          <a:p>
            <a:pPr marL="461645">
              <a:lnSpc>
                <a:spcPct val="100000"/>
              </a:lnSpc>
              <a:spcBef>
                <a:spcPts val="655"/>
              </a:spcBef>
            </a:pPr>
            <a:r>
              <a:rPr sz="4125" baseline="2020" dirty="0">
                <a:latin typeface="Candara" panose="020E0502030303020204" pitchFamily="34" charset="0"/>
                <a:cs typeface="Arial"/>
              </a:rPr>
              <a:t>– </a:t>
            </a:r>
            <a:r>
              <a:rPr sz="2750" spc="200" dirty="0">
                <a:latin typeface="Candara" panose="020E0502030303020204" pitchFamily="34" charset="0"/>
                <a:cs typeface="Trebuchet MS"/>
              </a:rPr>
              <a:t>Nodes </a:t>
            </a:r>
            <a:r>
              <a:rPr sz="2750" spc="75" dirty="0">
                <a:latin typeface="Candara" panose="020E0502030303020204" pitchFamily="34" charset="0"/>
                <a:cs typeface="Trebuchet MS"/>
              </a:rPr>
              <a:t>3, </a:t>
            </a:r>
            <a:r>
              <a:rPr sz="2750" spc="295" dirty="0">
                <a:latin typeface="Candara" panose="020E0502030303020204" pitchFamily="34" charset="0"/>
                <a:cs typeface="Trebuchet MS"/>
              </a:rPr>
              <a:t>…,</a:t>
            </a:r>
            <a:r>
              <a:rPr sz="2750" spc="-265" dirty="0">
                <a:latin typeface="Candara" panose="020E0502030303020204" pitchFamily="34" charset="0"/>
                <a:cs typeface="Trebuchet MS"/>
              </a:rPr>
              <a:t> </a:t>
            </a:r>
            <a:r>
              <a:rPr sz="2750" spc="295" dirty="0">
                <a:latin typeface="Candara" panose="020E0502030303020204" pitchFamily="34" charset="0"/>
                <a:cs typeface="Trebuchet MS"/>
              </a:rPr>
              <a:t>9</a:t>
            </a:r>
            <a:endParaRPr sz="2750" dirty="0">
              <a:latin typeface="Candara" panose="020E0502030303020204" pitchFamily="34" charset="0"/>
              <a:cs typeface="Trebuchet MS"/>
            </a:endParaRPr>
          </a:p>
          <a:p>
            <a:pPr marL="349885" indent="-337185">
              <a:lnSpc>
                <a:spcPct val="100000"/>
              </a:lnSpc>
              <a:spcBef>
                <a:spcPts val="725"/>
              </a:spcBef>
              <a:buFont typeface="Arial"/>
              <a:buChar char="•"/>
              <a:tabLst>
                <a:tab pos="349250" algn="l"/>
                <a:tab pos="349885" algn="l"/>
              </a:tabLst>
            </a:pPr>
            <a:r>
              <a:rPr sz="3150" spc="110" dirty="0">
                <a:latin typeface="Candara" panose="020E0502030303020204" pitchFamily="34" charset="0"/>
                <a:cs typeface="Trebuchet MS"/>
              </a:rPr>
              <a:t>Test</a:t>
            </a:r>
            <a:r>
              <a:rPr sz="3150" spc="35" dirty="0">
                <a:latin typeface="Candara" panose="020E0502030303020204" pitchFamily="34" charset="0"/>
                <a:cs typeface="Trebuchet MS"/>
              </a:rPr>
              <a:t> </a:t>
            </a:r>
            <a:r>
              <a:rPr sz="3150" spc="160" dirty="0">
                <a:latin typeface="Candara" panose="020E0502030303020204" pitchFamily="34" charset="0"/>
                <a:cs typeface="Trebuchet MS"/>
              </a:rPr>
              <a:t>cases</a:t>
            </a:r>
            <a:endParaRPr sz="3150" dirty="0">
              <a:latin typeface="Candara" panose="020E0502030303020204" pitchFamily="34" charset="0"/>
              <a:cs typeface="Trebuchet MS"/>
            </a:endParaRPr>
          </a:p>
          <a:p>
            <a:pPr marL="461645">
              <a:lnSpc>
                <a:spcPct val="100000"/>
              </a:lnSpc>
              <a:spcBef>
                <a:spcPts val="550"/>
              </a:spcBef>
            </a:pPr>
            <a:r>
              <a:rPr sz="4125" baseline="2020" dirty="0">
                <a:latin typeface="Candara" panose="020E0502030303020204" pitchFamily="34" charset="0"/>
                <a:cs typeface="Arial"/>
              </a:rPr>
              <a:t>–</a:t>
            </a:r>
            <a:r>
              <a:rPr sz="4125" spc="-142" baseline="2020" dirty="0">
                <a:latin typeface="Candara" panose="020E0502030303020204" pitchFamily="34" charset="0"/>
                <a:cs typeface="Arial"/>
              </a:rPr>
              <a:t> </a:t>
            </a:r>
            <a:r>
              <a:rPr sz="2750" spc="95" dirty="0">
                <a:latin typeface="Candara" panose="020E0502030303020204" pitchFamily="34" charset="0"/>
                <a:cs typeface="Trebuchet MS"/>
              </a:rPr>
              <a:t>(x</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0" dirty="0">
                <a:latin typeface="Candara" panose="020E0502030303020204" pitchFamily="34" charset="0"/>
                <a:cs typeface="Trebuchet MS"/>
              </a:rPr>
              <a:t> </a:t>
            </a:r>
            <a:r>
              <a:rPr sz="2750" spc="145" dirty="0">
                <a:latin typeface="Candara" panose="020E0502030303020204" pitchFamily="34" charset="0"/>
                <a:cs typeface="Trebuchet MS"/>
              </a:rPr>
              <a:t>20,</a:t>
            </a:r>
            <a:r>
              <a:rPr sz="2750" spc="35" dirty="0">
                <a:latin typeface="Candara" panose="020E0502030303020204" pitchFamily="34" charset="0"/>
                <a:cs typeface="Trebuchet MS"/>
              </a:rPr>
              <a:t> </a:t>
            </a:r>
            <a:r>
              <a:rPr sz="2750" spc="80" dirty="0">
                <a:latin typeface="Candara" panose="020E0502030303020204" pitchFamily="34" charset="0"/>
                <a:cs typeface="Trebuchet MS"/>
              </a:rPr>
              <a:t>y</a:t>
            </a:r>
            <a:r>
              <a:rPr sz="2750" spc="30" dirty="0">
                <a:latin typeface="Candara" panose="020E0502030303020204" pitchFamily="34" charset="0"/>
                <a:cs typeface="Trebuchet MS"/>
              </a:rPr>
              <a:t> </a:t>
            </a:r>
            <a:r>
              <a:rPr sz="2750" spc="745" dirty="0">
                <a:latin typeface="Candara" panose="020E0502030303020204" pitchFamily="34" charset="0"/>
                <a:cs typeface="Trebuchet MS"/>
              </a:rPr>
              <a:t>=</a:t>
            </a:r>
            <a:r>
              <a:rPr sz="2750" spc="35" dirty="0">
                <a:latin typeface="Candara" panose="020E0502030303020204" pitchFamily="34" charset="0"/>
                <a:cs typeface="Trebuchet MS"/>
              </a:rPr>
              <a:t> </a:t>
            </a:r>
            <a:r>
              <a:rPr sz="2750" spc="155" dirty="0">
                <a:latin typeface="Candara" panose="020E0502030303020204" pitchFamily="34" charset="0"/>
                <a:cs typeface="Trebuchet MS"/>
              </a:rPr>
              <a:t>30)</a:t>
            </a:r>
            <a:endParaRPr sz="2750" dirty="0">
              <a:latin typeface="Candara" panose="020E0502030303020204" pitchFamily="34" charset="0"/>
              <a:cs typeface="Trebuchet MS"/>
            </a:endParaRPr>
          </a:p>
          <a:p>
            <a:pPr marL="1101725" marR="541020" indent="-327660">
              <a:lnSpc>
                <a:spcPct val="115100"/>
              </a:lnSpc>
              <a:spcBef>
                <a:spcPts val="5"/>
              </a:spcBef>
            </a:pPr>
            <a:endParaRPr lang="en-US" sz="1100" dirty="0">
              <a:latin typeface="Candara" panose="020E0502030303020204" pitchFamily="34" charset="0"/>
              <a:cs typeface="Comic Sans MS"/>
            </a:endParaRPr>
          </a:p>
          <a:p>
            <a:pPr marL="1101725" marR="541020" indent="-754063">
              <a:lnSpc>
                <a:spcPct val="115100"/>
              </a:lnSpc>
              <a:spcBef>
                <a:spcPts val="5"/>
              </a:spcBef>
            </a:pPr>
            <a:r>
              <a:rPr lang="en-US" sz="2350" dirty="0" smtClean="0">
                <a:solidFill>
                  <a:srgbClr val="FF2600"/>
                </a:solidFill>
                <a:latin typeface="Candara" panose="020E0502030303020204" pitchFamily="34" charset="0"/>
                <a:cs typeface="Comic Sans MS"/>
              </a:rPr>
              <a:t>Such test does not  reveal the fault at  statement 7</a:t>
            </a:r>
          </a:p>
          <a:p>
            <a:pPr marL="1101725" marR="541020" indent="-754063">
              <a:lnSpc>
                <a:spcPct val="115100"/>
              </a:lnSpc>
              <a:spcBef>
                <a:spcPts val="5"/>
              </a:spcBef>
            </a:pPr>
            <a:r>
              <a:rPr lang="en-US" sz="2350" dirty="0" smtClean="0">
                <a:solidFill>
                  <a:srgbClr val="FF2600"/>
                </a:solidFill>
                <a:latin typeface="Candara" panose="020E0502030303020204" pitchFamily="34" charset="0"/>
                <a:cs typeface="Comic Sans MS"/>
              </a:rPr>
              <a:t>To reveal it, we  need to traverse  edge 4-7</a:t>
            </a:r>
          </a:p>
          <a:p>
            <a:pPr marL="1101725" marR="541020" indent="-754063">
              <a:lnSpc>
                <a:spcPct val="115100"/>
              </a:lnSpc>
              <a:spcBef>
                <a:spcPts val="5"/>
              </a:spcBef>
            </a:pPr>
            <a:r>
              <a:rPr lang="en-US" sz="2350" dirty="0" smtClean="0">
                <a:solidFill>
                  <a:srgbClr val="FF2600"/>
                </a:solidFill>
                <a:latin typeface="Candara" panose="020E0502030303020204" pitchFamily="34" charset="0"/>
                <a:cs typeface="Comic Sans MS"/>
              </a:rPr>
              <a:t>=&gt; Branch Coverage</a:t>
            </a:r>
          </a:p>
        </p:txBody>
      </p:sp>
      <p:sp>
        <p:nvSpPr>
          <p:cNvPr id="3" name="Slide Number Placeholder 2"/>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2841191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p:cNvSpPr>
          <p:nvPr>
            <p:ph type="title"/>
          </p:nvPr>
        </p:nvSpPr>
        <p:spPr/>
        <p:txBody>
          <a:bodyPr/>
          <a:lstStyle/>
          <a:p>
            <a:r>
              <a:rPr lang="en-US" dirty="0"/>
              <a:t>Branch Testing</a:t>
            </a:r>
          </a:p>
        </p:txBody>
      </p:sp>
      <p:sp>
        <p:nvSpPr>
          <p:cNvPr id="65541" name="Rectangle 3"/>
          <p:cNvSpPr>
            <a:spLocks noGrp="1"/>
          </p:cNvSpPr>
          <p:nvPr>
            <p:ph idx="1"/>
          </p:nvPr>
        </p:nvSpPr>
        <p:spPr/>
        <p:txBody>
          <a:bodyPr>
            <a:normAutofit/>
          </a:bodyPr>
          <a:lstStyle/>
          <a:p>
            <a:pPr marL="342900" indent="-342900"/>
            <a:r>
              <a:rPr lang="en-US" dirty="0"/>
              <a:t>Adequacy criterion: </a:t>
            </a:r>
          </a:p>
          <a:p>
            <a:pPr marL="742950" lvl="1" indent="-285750"/>
            <a:r>
              <a:rPr lang="en-US" dirty="0"/>
              <a:t>each branch (edge in the CFG) </a:t>
            </a:r>
            <a:r>
              <a:rPr lang="en-US" dirty="0" smtClean="0"/>
              <a:t>of every selection statement (if, switch) must </a:t>
            </a:r>
            <a:r>
              <a:rPr lang="en-US" dirty="0"/>
              <a:t>be executed at least once </a:t>
            </a:r>
          </a:p>
          <a:p>
            <a:pPr marL="342900" indent="-342900"/>
            <a:r>
              <a:rPr lang="en-US" dirty="0"/>
              <a:t>Coverage:</a:t>
            </a:r>
          </a:p>
          <a:p>
            <a:pPr marL="342900" indent="-342900">
              <a:buNone/>
            </a:pPr>
            <a:r>
              <a:rPr lang="en-US" dirty="0"/>
              <a:t>		#  executed branches</a:t>
            </a:r>
          </a:p>
          <a:p>
            <a:pPr marL="342900" indent="-342900">
              <a:buNone/>
            </a:pPr>
            <a:r>
              <a:rPr lang="en-US" dirty="0"/>
              <a:t>		     # </a:t>
            </a:r>
            <a:r>
              <a:rPr lang="en-US" dirty="0" smtClean="0"/>
              <a:t>branches</a:t>
            </a:r>
            <a:endParaRPr lang="en-US" dirty="0"/>
          </a:p>
          <a:p>
            <a:pPr marL="742950" lvl="1" indent="-285750">
              <a:buNone/>
            </a:pPr>
            <a:endParaRPr lang="en-US" sz="1200" dirty="0"/>
          </a:p>
        </p:txBody>
      </p:sp>
      <p:sp>
        <p:nvSpPr>
          <p:cNvPr id="2" name="Slide Number Placeholder 1"/>
          <p:cNvSpPr>
            <a:spLocks noGrp="1"/>
          </p:cNvSpPr>
          <p:nvPr>
            <p:ph type="sldNum" sz="quarter" idx="12"/>
          </p:nvPr>
        </p:nvSpPr>
        <p:spPr/>
        <p:txBody>
          <a:bodyPr/>
          <a:lstStyle/>
          <a:p>
            <a:fld id="{B543A0FD-1CA6-4228-86A2-78061B4844C8}" type="slidenum">
              <a:rPr lang="en-US" smtClean="0"/>
              <a:t>29</a:t>
            </a:fld>
            <a:endParaRPr lang="en-US"/>
          </a:p>
        </p:txBody>
      </p:sp>
      <p:cxnSp>
        <p:nvCxnSpPr>
          <p:cNvPr id="9" name="Straight Connector 8"/>
          <p:cNvCxnSpPr/>
          <p:nvPr/>
        </p:nvCxnSpPr>
        <p:spPr bwMode="auto">
          <a:xfrm>
            <a:off x="1048569" y="3615273"/>
            <a:ext cx="38862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3639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Case Study </a:t>
            </a:r>
            <a:r>
              <a:rPr lang="en-US" dirty="0">
                <a:sym typeface="Symbol" charset="0"/>
              </a:rPr>
              <a:t></a:t>
            </a:r>
            <a:r>
              <a:rPr lang="en-US" dirty="0"/>
              <a:t> Airbus A320 </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11659660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p:cNvSpPr>
          <p:nvPr>
            <p:ph type="title"/>
          </p:nvPr>
        </p:nvSpPr>
        <p:spPr/>
        <p:txBody>
          <a:bodyPr/>
          <a:lstStyle/>
          <a:p>
            <a:r>
              <a:rPr lang="en-US" dirty="0"/>
              <a:t>Statements vs. Branches</a:t>
            </a:r>
          </a:p>
        </p:txBody>
      </p:sp>
      <p:sp>
        <p:nvSpPr>
          <p:cNvPr id="67589" name="Rectangle 3"/>
          <p:cNvSpPr>
            <a:spLocks noGrp="1"/>
          </p:cNvSpPr>
          <p:nvPr>
            <p:ph idx="1"/>
          </p:nvPr>
        </p:nvSpPr>
        <p:spPr/>
        <p:txBody>
          <a:bodyPr/>
          <a:lstStyle/>
          <a:p>
            <a:r>
              <a:rPr lang="en-US" dirty="0"/>
              <a:t>Traversing all edges of a graph causes all nodes to be visited</a:t>
            </a:r>
          </a:p>
          <a:p>
            <a:pPr lvl="1"/>
            <a:r>
              <a:rPr lang="en-US" dirty="0"/>
              <a:t>Satisfying branch adequacy implying satisfying the statement adequacy</a:t>
            </a:r>
          </a:p>
          <a:p>
            <a:r>
              <a:rPr lang="en-US" dirty="0"/>
              <a:t>The converse is not </a:t>
            </a:r>
            <a:r>
              <a:rPr lang="en-US" dirty="0" smtClean="0"/>
              <a:t>true</a:t>
            </a:r>
          </a:p>
          <a:p>
            <a:pPr lvl="1"/>
            <a:r>
              <a:rPr lang="en-US" dirty="0" smtClean="0"/>
              <a:t>A statement-adequate (or node-adequate) test suite may not be branch-adequate (edge-adequate)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35371703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Coverage: Example</a:t>
            </a:r>
            <a:endParaRPr lang="en-US" dirty="0"/>
          </a:p>
        </p:txBody>
      </p:sp>
      <p:sp>
        <p:nvSpPr>
          <p:cNvPr id="5"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6" name="object 3"/>
          <p:cNvSpPr txBox="1"/>
          <p:nvPr/>
        </p:nvSpPr>
        <p:spPr>
          <a:xfrm>
            <a:off x="5792342" y="2035352"/>
            <a:ext cx="4439794" cy="2455159"/>
          </a:xfrm>
          <a:prstGeom prst="rect">
            <a:avLst/>
          </a:prstGeom>
        </p:spPr>
        <p:txBody>
          <a:bodyPr vert="horz" wrap="square" lIns="0" tIns="48895" rIns="0" bIns="0" rtlCol="0">
            <a:spAutoFit/>
          </a:bodyPr>
          <a:lstStyle/>
          <a:p>
            <a:pPr marL="349885" indent="-337185">
              <a:lnSpc>
                <a:spcPct val="100000"/>
              </a:lnSpc>
              <a:spcBef>
                <a:spcPts val="385"/>
              </a:spcBef>
              <a:buFont typeface="Arial"/>
              <a:buChar char="•"/>
              <a:tabLst>
                <a:tab pos="349250" algn="l"/>
                <a:tab pos="349885" algn="l"/>
              </a:tabLst>
            </a:pPr>
            <a:r>
              <a:rPr sz="3150" spc="110" dirty="0">
                <a:latin typeface="Candara" panose="020E0502030303020204" pitchFamily="34" charset="0"/>
                <a:cs typeface="Trebuchet MS"/>
              </a:rPr>
              <a:t>Test</a:t>
            </a:r>
            <a:r>
              <a:rPr sz="3150" dirty="0">
                <a:latin typeface="Candara" panose="020E0502030303020204" pitchFamily="34" charset="0"/>
                <a:cs typeface="Trebuchet MS"/>
              </a:rPr>
              <a:t> </a:t>
            </a:r>
            <a:r>
              <a:rPr sz="3150" spc="120" dirty="0">
                <a:latin typeface="Candara" panose="020E0502030303020204" pitchFamily="34" charset="0"/>
                <a:cs typeface="Trebuchet MS"/>
              </a:rPr>
              <a:t>requirements</a:t>
            </a:r>
            <a:endParaRPr sz="3150" dirty="0">
              <a:latin typeface="Candara" panose="020E0502030303020204" pitchFamily="34" charset="0"/>
              <a:cs typeface="Trebuchet MS"/>
            </a:endParaRPr>
          </a:p>
          <a:p>
            <a:pPr marL="742950" marR="172720" indent="-281305">
              <a:lnSpc>
                <a:spcPts val="2950"/>
              </a:lnSpc>
              <a:spcBef>
                <a:spcPts val="650"/>
              </a:spcBef>
            </a:pPr>
            <a:r>
              <a:rPr sz="4125" baseline="2020" dirty="0">
                <a:latin typeface="Candara" panose="020E0502030303020204" pitchFamily="34" charset="0"/>
                <a:cs typeface="Arial"/>
              </a:rPr>
              <a:t>– </a:t>
            </a:r>
            <a:r>
              <a:rPr sz="2750" spc="170" dirty="0">
                <a:latin typeface="Candara" panose="020E0502030303020204" pitchFamily="34" charset="0"/>
                <a:cs typeface="Trebuchet MS"/>
              </a:rPr>
              <a:t>Edges </a:t>
            </a:r>
            <a:r>
              <a:rPr sz="2750" spc="254" dirty="0">
                <a:latin typeface="Candara" panose="020E0502030303020204" pitchFamily="34" charset="0"/>
                <a:cs typeface="Trebuchet MS"/>
              </a:rPr>
              <a:t>4-6,</a:t>
            </a:r>
            <a:r>
              <a:rPr sz="2750" spc="-220" dirty="0">
                <a:latin typeface="Candara" panose="020E0502030303020204" pitchFamily="34" charset="0"/>
                <a:cs typeface="Trebuchet MS"/>
              </a:rPr>
              <a:t> </a:t>
            </a:r>
            <a:r>
              <a:rPr sz="2750" spc="170" dirty="0" smtClean="0">
                <a:latin typeface="Candara" panose="020E0502030303020204" pitchFamily="34" charset="0"/>
                <a:cs typeface="Trebuchet MS"/>
              </a:rPr>
              <a:t>Edges</a:t>
            </a:r>
            <a:r>
              <a:rPr lang="en-US" sz="2750" spc="170" dirty="0" smtClean="0">
                <a:latin typeface="Candara" panose="020E0502030303020204" pitchFamily="34" charset="0"/>
                <a:cs typeface="Trebuchet MS"/>
              </a:rPr>
              <a:t> </a:t>
            </a:r>
            <a:r>
              <a:rPr sz="2750" spc="390" dirty="0" smtClean="0">
                <a:latin typeface="Candara" panose="020E0502030303020204" pitchFamily="34" charset="0"/>
                <a:cs typeface="Trebuchet MS"/>
              </a:rPr>
              <a:t>4-7</a:t>
            </a:r>
            <a:endParaRPr sz="2750" dirty="0">
              <a:latin typeface="Candara" panose="020E0502030303020204" pitchFamily="34" charset="0"/>
              <a:cs typeface="Trebuchet MS"/>
            </a:endParaRPr>
          </a:p>
          <a:p>
            <a:pPr marL="349885" indent="-337185">
              <a:lnSpc>
                <a:spcPct val="100000"/>
              </a:lnSpc>
              <a:spcBef>
                <a:spcPts val="290"/>
              </a:spcBef>
              <a:buFont typeface="Arial"/>
              <a:buChar char="•"/>
              <a:tabLst>
                <a:tab pos="349250" algn="l"/>
                <a:tab pos="349885" algn="l"/>
              </a:tabLst>
            </a:pPr>
            <a:r>
              <a:rPr sz="3150" spc="110" dirty="0">
                <a:latin typeface="Candara" panose="020E0502030303020204" pitchFamily="34" charset="0"/>
                <a:cs typeface="Trebuchet MS"/>
              </a:rPr>
              <a:t>Test</a:t>
            </a:r>
            <a:r>
              <a:rPr sz="3150" spc="35" dirty="0">
                <a:latin typeface="Candara" panose="020E0502030303020204" pitchFamily="34" charset="0"/>
                <a:cs typeface="Trebuchet MS"/>
              </a:rPr>
              <a:t> </a:t>
            </a:r>
            <a:r>
              <a:rPr sz="3150" spc="160" dirty="0">
                <a:latin typeface="Candara" panose="020E0502030303020204" pitchFamily="34" charset="0"/>
                <a:cs typeface="Trebuchet MS"/>
              </a:rPr>
              <a:t>cases</a:t>
            </a:r>
            <a:endParaRPr sz="3150" dirty="0">
              <a:latin typeface="Candara" panose="020E0502030303020204" pitchFamily="34" charset="0"/>
              <a:cs typeface="Trebuchet MS"/>
            </a:endParaRPr>
          </a:p>
          <a:p>
            <a:pPr marL="461645">
              <a:lnSpc>
                <a:spcPct val="100000"/>
              </a:lnSpc>
              <a:spcBef>
                <a:spcPts val="260"/>
              </a:spcBef>
            </a:pPr>
            <a:r>
              <a:rPr sz="4125" baseline="2020" dirty="0">
                <a:latin typeface="Candara" panose="020E0502030303020204" pitchFamily="34" charset="0"/>
                <a:cs typeface="Arial"/>
              </a:rPr>
              <a:t>–</a:t>
            </a:r>
            <a:r>
              <a:rPr sz="4125" spc="-142" baseline="2020" dirty="0">
                <a:latin typeface="Candara" panose="020E0502030303020204" pitchFamily="34" charset="0"/>
                <a:cs typeface="Arial"/>
              </a:rPr>
              <a:t> </a:t>
            </a:r>
            <a:r>
              <a:rPr sz="2750" spc="95" dirty="0">
                <a:latin typeface="Candara" panose="020E0502030303020204" pitchFamily="34" charset="0"/>
                <a:cs typeface="Trebuchet MS"/>
              </a:rPr>
              <a:t>(x</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0" dirty="0">
                <a:latin typeface="Candara" panose="020E0502030303020204" pitchFamily="34" charset="0"/>
                <a:cs typeface="Trebuchet MS"/>
              </a:rPr>
              <a:t> </a:t>
            </a:r>
            <a:r>
              <a:rPr sz="2750" spc="145" dirty="0">
                <a:latin typeface="Candara" panose="020E0502030303020204" pitchFamily="34" charset="0"/>
                <a:cs typeface="Trebuchet MS"/>
              </a:rPr>
              <a:t>20,</a:t>
            </a:r>
            <a:r>
              <a:rPr sz="2750" spc="35" dirty="0">
                <a:latin typeface="Candara" panose="020E0502030303020204" pitchFamily="34" charset="0"/>
                <a:cs typeface="Trebuchet MS"/>
              </a:rPr>
              <a:t> </a:t>
            </a:r>
            <a:r>
              <a:rPr sz="2750" spc="80" dirty="0">
                <a:latin typeface="Candara" panose="020E0502030303020204" pitchFamily="34" charset="0"/>
                <a:cs typeface="Trebuchet MS"/>
              </a:rPr>
              <a:t>y</a:t>
            </a:r>
            <a:r>
              <a:rPr sz="2750" spc="30" dirty="0">
                <a:latin typeface="Candara" panose="020E0502030303020204" pitchFamily="34" charset="0"/>
                <a:cs typeface="Trebuchet MS"/>
              </a:rPr>
              <a:t> </a:t>
            </a:r>
            <a:r>
              <a:rPr sz="2750" spc="745" dirty="0">
                <a:latin typeface="Candara" panose="020E0502030303020204" pitchFamily="34" charset="0"/>
                <a:cs typeface="Trebuchet MS"/>
              </a:rPr>
              <a:t>=</a:t>
            </a:r>
            <a:r>
              <a:rPr sz="2750" spc="35" dirty="0">
                <a:latin typeface="Candara" panose="020E0502030303020204" pitchFamily="34" charset="0"/>
                <a:cs typeface="Trebuchet MS"/>
              </a:rPr>
              <a:t> </a:t>
            </a:r>
            <a:r>
              <a:rPr sz="2750" spc="155" dirty="0">
                <a:latin typeface="Candara" panose="020E0502030303020204" pitchFamily="34" charset="0"/>
                <a:cs typeface="Trebuchet MS"/>
              </a:rPr>
              <a:t>30)</a:t>
            </a:r>
            <a:endParaRPr sz="2750" dirty="0">
              <a:latin typeface="Candara" panose="020E0502030303020204" pitchFamily="34" charset="0"/>
              <a:cs typeface="Trebuchet MS"/>
            </a:endParaRPr>
          </a:p>
          <a:p>
            <a:pPr marL="461645">
              <a:lnSpc>
                <a:spcPct val="100000"/>
              </a:lnSpc>
              <a:spcBef>
                <a:spcPts val="340"/>
              </a:spcBef>
            </a:pPr>
            <a:r>
              <a:rPr sz="4125" baseline="2020" dirty="0">
                <a:latin typeface="Candara" panose="020E0502030303020204" pitchFamily="34" charset="0"/>
                <a:cs typeface="Arial"/>
              </a:rPr>
              <a:t>–</a:t>
            </a:r>
            <a:r>
              <a:rPr sz="4125" spc="-142" baseline="2020" dirty="0">
                <a:latin typeface="Candara" panose="020E0502030303020204" pitchFamily="34" charset="0"/>
                <a:cs typeface="Arial"/>
              </a:rPr>
              <a:t> </a:t>
            </a:r>
            <a:r>
              <a:rPr sz="2750" spc="95" dirty="0">
                <a:latin typeface="Candara" panose="020E0502030303020204" pitchFamily="34" charset="0"/>
                <a:cs typeface="Trebuchet MS"/>
              </a:rPr>
              <a:t>(x</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5" dirty="0">
                <a:latin typeface="Candara" panose="020E0502030303020204" pitchFamily="34" charset="0"/>
                <a:cs typeface="Trebuchet MS"/>
              </a:rPr>
              <a:t> </a:t>
            </a:r>
            <a:r>
              <a:rPr sz="2750" spc="75" dirty="0">
                <a:latin typeface="Candara" panose="020E0502030303020204" pitchFamily="34" charset="0"/>
                <a:cs typeface="Trebuchet MS"/>
              </a:rPr>
              <a:t>0,</a:t>
            </a:r>
            <a:r>
              <a:rPr sz="2750" spc="30" dirty="0">
                <a:latin typeface="Candara" panose="020E0502030303020204" pitchFamily="34" charset="0"/>
                <a:cs typeface="Trebuchet MS"/>
              </a:rPr>
              <a:t> </a:t>
            </a:r>
            <a:r>
              <a:rPr sz="2750" spc="80" dirty="0">
                <a:latin typeface="Candara" panose="020E0502030303020204" pitchFamily="34" charset="0"/>
                <a:cs typeface="Trebuchet MS"/>
              </a:rPr>
              <a:t>y</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0" dirty="0">
                <a:latin typeface="Candara" panose="020E0502030303020204" pitchFamily="34" charset="0"/>
                <a:cs typeface="Trebuchet MS"/>
              </a:rPr>
              <a:t> </a:t>
            </a:r>
            <a:r>
              <a:rPr sz="2750" spc="155" dirty="0">
                <a:latin typeface="Candara" panose="020E0502030303020204" pitchFamily="34" charset="0"/>
                <a:cs typeface="Trebuchet MS"/>
              </a:rPr>
              <a:t>30)</a:t>
            </a:r>
            <a:endParaRPr sz="2750" dirty="0">
              <a:latin typeface="Candara" panose="020E0502030303020204" pitchFamily="34" charset="0"/>
              <a:cs typeface="Trebuchet MS"/>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15576930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Coverage: Example</a:t>
            </a:r>
            <a:endParaRPr lang="en-US" dirty="0"/>
          </a:p>
        </p:txBody>
      </p:sp>
      <p:sp>
        <p:nvSpPr>
          <p:cNvPr id="7" name="object 3"/>
          <p:cNvSpPr txBox="1"/>
          <p:nvPr/>
        </p:nvSpPr>
        <p:spPr>
          <a:xfrm>
            <a:off x="1060322" y="1765185"/>
            <a:ext cx="1191260" cy="295275"/>
          </a:xfrm>
          <a:prstGeom prst="rect">
            <a:avLst/>
          </a:prstGeom>
        </p:spPr>
        <p:txBody>
          <a:bodyPr vert="horz" wrap="square" lIns="0" tIns="15240" rIns="0" bIns="0" rtlCol="0">
            <a:spAutoFit/>
          </a:bodyPr>
          <a:lstStyle/>
          <a:p>
            <a:pPr marL="12700">
              <a:lnSpc>
                <a:spcPct val="100000"/>
              </a:lnSpc>
              <a:spcBef>
                <a:spcPts val="120"/>
              </a:spcBef>
            </a:pPr>
            <a:r>
              <a:rPr sz="1750" spc="55" dirty="0">
                <a:latin typeface="Trebuchet MS"/>
                <a:cs typeface="Trebuchet MS"/>
              </a:rPr>
              <a:t>1. </a:t>
            </a:r>
            <a:r>
              <a:rPr sz="1750" spc="40" dirty="0">
                <a:latin typeface="Trebuchet MS"/>
                <a:cs typeface="Trebuchet MS"/>
              </a:rPr>
              <a:t>main()</a:t>
            </a:r>
            <a:r>
              <a:rPr sz="1750" spc="-220" dirty="0">
                <a:latin typeface="Trebuchet MS"/>
                <a:cs typeface="Trebuchet MS"/>
              </a:rPr>
              <a:t> </a:t>
            </a:r>
            <a:r>
              <a:rPr sz="1750" spc="-70" dirty="0">
                <a:latin typeface="Trebuchet MS"/>
                <a:cs typeface="Trebuchet MS"/>
              </a:rPr>
              <a:t>{</a:t>
            </a:r>
            <a:endParaRPr sz="1750">
              <a:latin typeface="Trebuchet MS"/>
              <a:cs typeface="Trebuchet MS"/>
            </a:endParaRPr>
          </a:p>
        </p:txBody>
      </p:sp>
      <p:sp>
        <p:nvSpPr>
          <p:cNvPr id="8" name="object 4"/>
          <p:cNvSpPr txBox="1"/>
          <p:nvPr/>
        </p:nvSpPr>
        <p:spPr>
          <a:xfrm>
            <a:off x="1919515" y="2047422"/>
            <a:ext cx="1739264" cy="3235325"/>
          </a:xfrm>
          <a:prstGeom prst="rect">
            <a:avLst/>
          </a:prstGeom>
        </p:spPr>
        <p:txBody>
          <a:bodyPr vert="horz" wrap="square" lIns="0" tIns="95250" rIns="0" bIns="0" rtlCol="0">
            <a:spAutoFit/>
          </a:bodyPr>
          <a:lstStyle/>
          <a:p>
            <a:pPr marL="12700">
              <a:lnSpc>
                <a:spcPct val="100000"/>
              </a:lnSpc>
              <a:spcBef>
                <a:spcPts val="750"/>
              </a:spcBef>
            </a:pPr>
            <a:r>
              <a:rPr sz="1750" spc="40" dirty="0">
                <a:latin typeface="Trebuchet MS"/>
                <a:cs typeface="Trebuchet MS"/>
              </a:rPr>
              <a:t>int </a:t>
            </a:r>
            <a:r>
              <a:rPr sz="1750" spc="60" dirty="0">
                <a:latin typeface="Trebuchet MS"/>
                <a:cs typeface="Trebuchet MS"/>
              </a:rPr>
              <a:t>x, </a:t>
            </a:r>
            <a:r>
              <a:rPr sz="1750" spc="-15" dirty="0">
                <a:latin typeface="Trebuchet MS"/>
                <a:cs typeface="Trebuchet MS"/>
              </a:rPr>
              <a:t>y, </a:t>
            </a:r>
            <a:r>
              <a:rPr sz="1750" spc="45" dirty="0">
                <a:latin typeface="Trebuchet MS"/>
                <a:cs typeface="Trebuchet MS"/>
              </a:rPr>
              <a:t>z,</a:t>
            </a:r>
            <a:r>
              <a:rPr sz="1750" dirty="0">
                <a:latin typeface="Trebuchet MS"/>
                <a:cs typeface="Trebuchet MS"/>
              </a:rPr>
              <a:t> </a:t>
            </a:r>
            <a:r>
              <a:rPr sz="1750" spc="-15" dirty="0">
                <a:latin typeface="Trebuchet MS"/>
                <a:cs typeface="Trebuchet MS"/>
              </a:rPr>
              <a:t>w;</a:t>
            </a:r>
            <a:endParaRPr sz="1750" dirty="0">
              <a:latin typeface="Trebuchet MS"/>
              <a:cs typeface="Trebuchet MS"/>
            </a:endParaRPr>
          </a:p>
          <a:p>
            <a:pPr marL="12700">
              <a:lnSpc>
                <a:spcPct val="100000"/>
              </a:lnSpc>
              <a:spcBef>
                <a:spcPts val="650"/>
              </a:spcBef>
            </a:pPr>
            <a:r>
              <a:rPr sz="1750" spc="30" dirty="0">
                <a:latin typeface="Trebuchet MS"/>
                <a:cs typeface="Trebuchet MS"/>
              </a:rPr>
              <a:t>read(x);</a:t>
            </a:r>
            <a:endParaRPr sz="1750" dirty="0">
              <a:latin typeface="Trebuchet MS"/>
              <a:cs typeface="Trebuchet MS"/>
            </a:endParaRPr>
          </a:p>
          <a:p>
            <a:pPr marL="12700">
              <a:lnSpc>
                <a:spcPct val="100000"/>
              </a:lnSpc>
              <a:spcBef>
                <a:spcPts val="755"/>
              </a:spcBef>
            </a:pPr>
            <a:r>
              <a:rPr sz="1750" spc="10" dirty="0">
                <a:latin typeface="Trebuchet MS"/>
                <a:cs typeface="Trebuchet MS"/>
              </a:rPr>
              <a:t>read(y);</a:t>
            </a:r>
            <a:endParaRPr sz="1750" dirty="0">
              <a:latin typeface="Trebuchet MS"/>
              <a:cs typeface="Trebuchet MS"/>
            </a:endParaRPr>
          </a:p>
          <a:p>
            <a:pPr marL="12700">
              <a:lnSpc>
                <a:spcPct val="100000"/>
              </a:lnSpc>
              <a:spcBef>
                <a:spcPts val="750"/>
              </a:spcBef>
            </a:pPr>
            <a:r>
              <a:rPr sz="1750" spc="5" dirty="0">
                <a:latin typeface="Trebuchet MS"/>
                <a:cs typeface="Trebuchet MS"/>
              </a:rPr>
              <a:t>if </a:t>
            </a:r>
            <a:r>
              <a:rPr sz="1750" spc="65" dirty="0">
                <a:latin typeface="Trebuchet MS"/>
                <a:cs typeface="Trebuchet MS"/>
              </a:rPr>
              <a:t>(x </a:t>
            </a:r>
            <a:r>
              <a:rPr sz="1750" spc="200" dirty="0">
                <a:latin typeface="Trebuchet MS"/>
                <a:cs typeface="Trebuchet MS"/>
              </a:rPr>
              <a:t>!=</a:t>
            </a:r>
            <a:r>
              <a:rPr sz="1750" dirty="0">
                <a:latin typeface="Trebuchet MS"/>
                <a:cs typeface="Trebuchet MS"/>
              </a:rPr>
              <a:t> </a:t>
            </a:r>
            <a:r>
              <a:rPr sz="1750" spc="65" dirty="0">
                <a:latin typeface="Trebuchet MS"/>
                <a:cs typeface="Trebuchet MS"/>
              </a:rPr>
              <a:t>0)</a:t>
            </a:r>
            <a:endParaRPr sz="1750" dirty="0">
              <a:latin typeface="Trebuchet MS"/>
              <a:cs typeface="Trebuchet MS"/>
            </a:endParaRPr>
          </a:p>
          <a:p>
            <a:pPr marL="462280">
              <a:lnSpc>
                <a:spcPct val="100000"/>
              </a:lnSpc>
              <a:spcBef>
                <a:spcPts val="655"/>
              </a:spcBef>
            </a:pPr>
            <a:r>
              <a:rPr sz="1750" spc="180" dirty="0">
                <a:latin typeface="Trebuchet MS"/>
                <a:cs typeface="Trebuchet MS"/>
              </a:rPr>
              <a:t>z</a:t>
            </a:r>
            <a:r>
              <a:rPr sz="1750" spc="10" dirty="0">
                <a:latin typeface="Trebuchet MS"/>
                <a:cs typeface="Trebuchet MS"/>
              </a:rPr>
              <a:t> </a:t>
            </a:r>
            <a:r>
              <a:rPr sz="1750" spc="484" dirty="0">
                <a:latin typeface="Trebuchet MS"/>
                <a:cs typeface="Trebuchet MS"/>
              </a:rPr>
              <a:t>=</a:t>
            </a:r>
            <a:r>
              <a:rPr sz="1750" spc="10" dirty="0">
                <a:latin typeface="Trebuchet MS"/>
                <a:cs typeface="Trebuchet MS"/>
              </a:rPr>
              <a:t> </a:t>
            </a:r>
            <a:r>
              <a:rPr sz="1750" spc="204" dirty="0">
                <a:latin typeface="Trebuchet MS"/>
                <a:cs typeface="Trebuchet MS"/>
              </a:rPr>
              <a:t>x</a:t>
            </a:r>
            <a:r>
              <a:rPr sz="1750" spc="10" dirty="0">
                <a:latin typeface="Trebuchet MS"/>
                <a:cs typeface="Trebuchet MS"/>
              </a:rPr>
              <a:t> </a:t>
            </a:r>
            <a:r>
              <a:rPr sz="1750" spc="484" dirty="0">
                <a:latin typeface="Trebuchet MS"/>
                <a:cs typeface="Trebuchet MS"/>
              </a:rPr>
              <a:t>+</a:t>
            </a:r>
            <a:r>
              <a:rPr sz="1750" spc="15" dirty="0">
                <a:latin typeface="Trebuchet MS"/>
                <a:cs typeface="Trebuchet MS"/>
              </a:rPr>
              <a:t> </a:t>
            </a:r>
            <a:r>
              <a:rPr sz="1750" spc="105" dirty="0">
                <a:latin typeface="Trebuchet MS"/>
                <a:cs typeface="Trebuchet MS"/>
              </a:rPr>
              <a:t>10;</a:t>
            </a:r>
            <a:endParaRPr sz="1750" dirty="0">
              <a:latin typeface="Trebuchet MS"/>
              <a:cs typeface="Trebuchet MS"/>
            </a:endParaRPr>
          </a:p>
          <a:p>
            <a:pPr marL="12700">
              <a:lnSpc>
                <a:spcPct val="100000"/>
              </a:lnSpc>
              <a:spcBef>
                <a:spcPts val="750"/>
              </a:spcBef>
            </a:pPr>
            <a:r>
              <a:rPr sz="1750" spc="60" dirty="0">
                <a:latin typeface="Trebuchet MS"/>
                <a:cs typeface="Trebuchet MS"/>
              </a:rPr>
              <a:t>else</a:t>
            </a:r>
            <a:endParaRPr sz="1750" dirty="0">
              <a:latin typeface="Trebuchet MS"/>
              <a:cs typeface="Trebuchet MS"/>
            </a:endParaRPr>
          </a:p>
          <a:p>
            <a:pPr marL="462280">
              <a:lnSpc>
                <a:spcPct val="100000"/>
              </a:lnSpc>
              <a:spcBef>
                <a:spcPts val="655"/>
              </a:spcBef>
            </a:pPr>
            <a:r>
              <a:rPr sz="1750" spc="180" dirty="0">
                <a:latin typeface="Trebuchet MS"/>
                <a:cs typeface="Trebuchet MS"/>
              </a:rPr>
              <a:t>z </a:t>
            </a:r>
            <a:r>
              <a:rPr sz="1750" spc="484" dirty="0">
                <a:latin typeface="Trebuchet MS"/>
                <a:cs typeface="Trebuchet MS"/>
              </a:rPr>
              <a:t>=</a:t>
            </a:r>
            <a:r>
              <a:rPr sz="1750" spc="-140" dirty="0">
                <a:latin typeface="Trebuchet MS"/>
                <a:cs typeface="Trebuchet MS"/>
              </a:rPr>
              <a:t> </a:t>
            </a:r>
            <a:r>
              <a:rPr sz="1750" spc="55" dirty="0">
                <a:latin typeface="Trebuchet MS"/>
                <a:cs typeface="Trebuchet MS"/>
              </a:rPr>
              <a:t>0;</a:t>
            </a:r>
            <a:endParaRPr sz="1750" dirty="0">
              <a:latin typeface="Trebuchet MS"/>
              <a:cs typeface="Trebuchet MS"/>
            </a:endParaRPr>
          </a:p>
          <a:p>
            <a:pPr marL="12700">
              <a:lnSpc>
                <a:spcPct val="100000"/>
              </a:lnSpc>
              <a:spcBef>
                <a:spcPts val="750"/>
              </a:spcBef>
            </a:pPr>
            <a:r>
              <a:rPr sz="1750" spc="5" dirty="0">
                <a:latin typeface="Trebuchet MS"/>
                <a:cs typeface="Trebuchet MS"/>
              </a:rPr>
              <a:t>if</a:t>
            </a:r>
            <a:r>
              <a:rPr sz="1750" spc="20" dirty="0">
                <a:latin typeface="Trebuchet MS"/>
                <a:cs typeface="Trebuchet MS"/>
              </a:rPr>
              <a:t> </a:t>
            </a:r>
            <a:r>
              <a:rPr sz="1750" spc="120" dirty="0">
                <a:latin typeface="Trebuchet MS"/>
                <a:cs typeface="Trebuchet MS"/>
              </a:rPr>
              <a:t>(y&gt;0)</a:t>
            </a:r>
            <a:endParaRPr sz="1750" dirty="0">
              <a:latin typeface="Trebuchet MS"/>
              <a:cs typeface="Trebuchet MS"/>
            </a:endParaRPr>
          </a:p>
          <a:p>
            <a:pPr marL="462280">
              <a:lnSpc>
                <a:spcPct val="100000"/>
              </a:lnSpc>
              <a:spcBef>
                <a:spcPts val="750"/>
              </a:spcBef>
            </a:pPr>
            <a:r>
              <a:rPr sz="1750" spc="60" dirty="0">
                <a:latin typeface="Trebuchet MS"/>
                <a:cs typeface="Trebuchet MS"/>
              </a:rPr>
              <a:t>w </a:t>
            </a:r>
            <a:r>
              <a:rPr sz="1750" spc="484" dirty="0">
                <a:latin typeface="Trebuchet MS"/>
                <a:cs typeface="Trebuchet MS"/>
              </a:rPr>
              <a:t>=</a:t>
            </a:r>
            <a:r>
              <a:rPr sz="1750" spc="-65" dirty="0">
                <a:latin typeface="Trebuchet MS"/>
                <a:cs typeface="Trebuchet MS"/>
              </a:rPr>
              <a:t> </a:t>
            </a:r>
            <a:r>
              <a:rPr sz="1750" spc="60" dirty="0">
                <a:latin typeface="Trebuchet MS"/>
                <a:cs typeface="Trebuchet MS"/>
              </a:rPr>
              <a:t>y </a:t>
            </a:r>
            <a:r>
              <a:rPr sz="1750" spc="10" dirty="0">
                <a:latin typeface="Trebuchet MS"/>
                <a:cs typeface="Trebuchet MS"/>
              </a:rPr>
              <a:t>/ </a:t>
            </a:r>
            <a:r>
              <a:rPr sz="1750" spc="50" dirty="0">
                <a:latin typeface="Trebuchet MS"/>
                <a:cs typeface="Trebuchet MS"/>
              </a:rPr>
              <a:t>z;</a:t>
            </a:r>
            <a:endParaRPr sz="1750" dirty="0">
              <a:latin typeface="Trebuchet MS"/>
              <a:cs typeface="Trebuchet MS"/>
            </a:endParaRPr>
          </a:p>
        </p:txBody>
      </p:sp>
      <p:sp>
        <p:nvSpPr>
          <p:cNvPr id="9" name="object 5"/>
          <p:cNvSpPr txBox="1"/>
          <p:nvPr/>
        </p:nvSpPr>
        <p:spPr>
          <a:xfrm>
            <a:off x="1060322" y="2047422"/>
            <a:ext cx="381000" cy="3947160"/>
          </a:xfrm>
          <a:prstGeom prst="rect">
            <a:avLst/>
          </a:prstGeom>
        </p:spPr>
        <p:txBody>
          <a:bodyPr vert="horz" wrap="square" lIns="0" tIns="95250" rIns="0" bIns="0" rtlCol="0">
            <a:spAutoFit/>
          </a:bodyPr>
          <a:lstStyle/>
          <a:p>
            <a:pPr marL="12700">
              <a:lnSpc>
                <a:spcPct val="100000"/>
              </a:lnSpc>
              <a:spcBef>
                <a:spcPts val="750"/>
              </a:spcBef>
            </a:pPr>
            <a:r>
              <a:rPr sz="1750" spc="55" dirty="0">
                <a:latin typeface="Trebuchet MS"/>
                <a:cs typeface="Trebuchet MS"/>
              </a:rPr>
              <a:t>2.</a:t>
            </a:r>
            <a:endParaRPr sz="1750">
              <a:latin typeface="Trebuchet MS"/>
              <a:cs typeface="Trebuchet MS"/>
            </a:endParaRPr>
          </a:p>
          <a:p>
            <a:pPr marL="12700">
              <a:lnSpc>
                <a:spcPct val="100000"/>
              </a:lnSpc>
              <a:spcBef>
                <a:spcPts val="650"/>
              </a:spcBef>
            </a:pPr>
            <a:r>
              <a:rPr sz="1750" spc="55" dirty="0">
                <a:latin typeface="Trebuchet MS"/>
                <a:cs typeface="Trebuchet MS"/>
              </a:rPr>
              <a:t>3.</a:t>
            </a:r>
            <a:endParaRPr sz="1750">
              <a:latin typeface="Trebuchet MS"/>
              <a:cs typeface="Trebuchet MS"/>
            </a:endParaRPr>
          </a:p>
          <a:p>
            <a:pPr marL="12700">
              <a:lnSpc>
                <a:spcPct val="100000"/>
              </a:lnSpc>
              <a:spcBef>
                <a:spcPts val="755"/>
              </a:spcBef>
            </a:pPr>
            <a:r>
              <a:rPr sz="1750" spc="55" dirty="0">
                <a:latin typeface="Trebuchet MS"/>
                <a:cs typeface="Trebuchet MS"/>
              </a:rPr>
              <a:t>4.</a:t>
            </a:r>
            <a:endParaRPr sz="1750">
              <a:latin typeface="Trebuchet MS"/>
              <a:cs typeface="Trebuchet MS"/>
            </a:endParaRPr>
          </a:p>
          <a:p>
            <a:pPr marL="12700">
              <a:lnSpc>
                <a:spcPct val="100000"/>
              </a:lnSpc>
              <a:spcBef>
                <a:spcPts val="750"/>
              </a:spcBef>
            </a:pPr>
            <a:r>
              <a:rPr sz="1750" spc="55" dirty="0">
                <a:latin typeface="Trebuchet MS"/>
                <a:cs typeface="Trebuchet MS"/>
              </a:rPr>
              <a:t>5.</a:t>
            </a:r>
            <a:endParaRPr sz="1750">
              <a:latin typeface="Trebuchet MS"/>
              <a:cs typeface="Trebuchet MS"/>
            </a:endParaRPr>
          </a:p>
          <a:p>
            <a:pPr marL="12700">
              <a:lnSpc>
                <a:spcPct val="100000"/>
              </a:lnSpc>
              <a:spcBef>
                <a:spcPts val="655"/>
              </a:spcBef>
            </a:pPr>
            <a:r>
              <a:rPr sz="1750" spc="55" dirty="0">
                <a:latin typeface="Trebuchet MS"/>
                <a:cs typeface="Trebuchet MS"/>
              </a:rPr>
              <a:t>6.</a:t>
            </a:r>
            <a:endParaRPr sz="1750">
              <a:latin typeface="Trebuchet MS"/>
              <a:cs typeface="Trebuchet MS"/>
            </a:endParaRPr>
          </a:p>
          <a:p>
            <a:pPr marL="12700">
              <a:lnSpc>
                <a:spcPct val="100000"/>
              </a:lnSpc>
              <a:spcBef>
                <a:spcPts val="750"/>
              </a:spcBef>
            </a:pPr>
            <a:r>
              <a:rPr sz="1750" spc="55" dirty="0">
                <a:latin typeface="Trebuchet MS"/>
                <a:cs typeface="Trebuchet MS"/>
              </a:rPr>
              <a:t>7.</a:t>
            </a:r>
            <a:endParaRPr sz="1750">
              <a:latin typeface="Trebuchet MS"/>
              <a:cs typeface="Trebuchet MS"/>
            </a:endParaRPr>
          </a:p>
          <a:p>
            <a:pPr marL="12700">
              <a:lnSpc>
                <a:spcPct val="100000"/>
              </a:lnSpc>
              <a:spcBef>
                <a:spcPts val="655"/>
              </a:spcBef>
            </a:pPr>
            <a:r>
              <a:rPr sz="1750" spc="55" dirty="0">
                <a:latin typeface="Trebuchet MS"/>
                <a:cs typeface="Trebuchet MS"/>
              </a:rPr>
              <a:t>8.</a:t>
            </a:r>
            <a:endParaRPr sz="1750">
              <a:latin typeface="Trebuchet MS"/>
              <a:cs typeface="Trebuchet MS"/>
            </a:endParaRPr>
          </a:p>
          <a:p>
            <a:pPr marL="12700">
              <a:lnSpc>
                <a:spcPct val="100000"/>
              </a:lnSpc>
              <a:spcBef>
                <a:spcPts val="750"/>
              </a:spcBef>
            </a:pPr>
            <a:r>
              <a:rPr sz="1750" spc="55" dirty="0">
                <a:latin typeface="Trebuchet MS"/>
                <a:cs typeface="Trebuchet MS"/>
              </a:rPr>
              <a:t>9.</a:t>
            </a:r>
            <a:endParaRPr sz="1750">
              <a:latin typeface="Trebuchet MS"/>
              <a:cs typeface="Trebuchet MS"/>
            </a:endParaRPr>
          </a:p>
          <a:p>
            <a:pPr marL="12700">
              <a:lnSpc>
                <a:spcPct val="100000"/>
              </a:lnSpc>
              <a:spcBef>
                <a:spcPts val="750"/>
              </a:spcBef>
            </a:pPr>
            <a:r>
              <a:rPr sz="1750" spc="105" dirty="0">
                <a:latin typeface="Trebuchet MS"/>
                <a:cs typeface="Trebuchet MS"/>
              </a:rPr>
              <a:t>10.</a:t>
            </a:r>
            <a:endParaRPr sz="1750">
              <a:latin typeface="Trebuchet MS"/>
              <a:cs typeface="Trebuchet MS"/>
            </a:endParaRPr>
          </a:p>
          <a:p>
            <a:pPr marL="12700">
              <a:lnSpc>
                <a:spcPct val="100000"/>
              </a:lnSpc>
              <a:spcBef>
                <a:spcPts val="655"/>
              </a:spcBef>
            </a:pPr>
            <a:r>
              <a:rPr sz="1750" spc="105" dirty="0">
                <a:latin typeface="Trebuchet MS"/>
                <a:cs typeface="Trebuchet MS"/>
              </a:rPr>
              <a:t>11.</a:t>
            </a:r>
            <a:endParaRPr sz="1750">
              <a:latin typeface="Trebuchet MS"/>
              <a:cs typeface="Trebuchet MS"/>
            </a:endParaRPr>
          </a:p>
          <a:p>
            <a:pPr marL="12700">
              <a:lnSpc>
                <a:spcPct val="100000"/>
              </a:lnSpc>
              <a:spcBef>
                <a:spcPts val="750"/>
              </a:spcBef>
            </a:pPr>
            <a:r>
              <a:rPr sz="1750" spc="105" dirty="0">
                <a:latin typeface="Trebuchet MS"/>
                <a:cs typeface="Trebuchet MS"/>
              </a:rPr>
              <a:t>12.</a:t>
            </a:r>
            <a:endParaRPr sz="1750">
              <a:latin typeface="Trebuchet MS"/>
              <a:cs typeface="Trebuchet MS"/>
            </a:endParaRPr>
          </a:p>
        </p:txBody>
      </p:sp>
      <p:sp>
        <p:nvSpPr>
          <p:cNvPr id="10" name="object 6"/>
          <p:cNvSpPr txBox="1"/>
          <p:nvPr/>
        </p:nvSpPr>
        <p:spPr>
          <a:xfrm>
            <a:off x="1919533" y="5699009"/>
            <a:ext cx="99060" cy="295275"/>
          </a:xfrm>
          <a:prstGeom prst="rect">
            <a:avLst/>
          </a:prstGeom>
        </p:spPr>
        <p:txBody>
          <a:bodyPr vert="horz" wrap="square" lIns="0" tIns="15240" rIns="0" bIns="0" rtlCol="0">
            <a:spAutoFit/>
          </a:bodyPr>
          <a:lstStyle/>
          <a:p>
            <a:pPr marL="12700">
              <a:lnSpc>
                <a:spcPct val="100000"/>
              </a:lnSpc>
              <a:spcBef>
                <a:spcPts val="120"/>
              </a:spcBef>
            </a:pPr>
            <a:r>
              <a:rPr sz="1750" spc="-70" dirty="0">
                <a:latin typeface="Trebuchet MS"/>
                <a:cs typeface="Trebuchet MS"/>
              </a:rPr>
              <a:t>}</a:t>
            </a:r>
            <a:endParaRPr sz="1750">
              <a:latin typeface="Trebuchet MS"/>
              <a:cs typeface="Trebuchet MS"/>
            </a:endParaRPr>
          </a:p>
        </p:txBody>
      </p:sp>
      <p:sp>
        <p:nvSpPr>
          <p:cNvPr id="11" name="object 7"/>
          <p:cNvSpPr txBox="1"/>
          <p:nvPr/>
        </p:nvSpPr>
        <p:spPr>
          <a:xfrm>
            <a:off x="5256402" y="2261234"/>
            <a:ext cx="3869310" cy="1793875"/>
          </a:xfrm>
          <a:prstGeom prst="rect">
            <a:avLst/>
          </a:prstGeom>
        </p:spPr>
        <p:txBody>
          <a:bodyPr vert="horz" wrap="square" lIns="0" tIns="133985" rIns="0" bIns="0" rtlCol="0">
            <a:spAutoFit/>
          </a:bodyPr>
          <a:lstStyle/>
          <a:p>
            <a:pPr marL="349885" indent="-337185">
              <a:lnSpc>
                <a:spcPct val="100000"/>
              </a:lnSpc>
              <a:spcBef>
                <a:spcPts val="1055"/>
              </a:spcBef>
              <a:buChar char="•"/>
              <a:tabLst>
                <a:tab pos="349250" algn="l"/>
                <a:tab pos="349885" algn="l"/>
              </a:tabLst>
            </a:pPr>
            <a:r>
              <a:rPr sz="2150" dirty="0">
                <a:latin typeface="Candara" panose="020E0502030303020204" pitchFamily="34" charset="0"/>
                <a:cs typeface="Comic Sans MS"/>
              </a:rPr>
              <a:t>Branch</a:t>
            </a:r>
            <a:r>
              <a:rPr sz="2150" spc="-40" dirty="0">
                <a:latin typeface="Candara" panose="020E0502030303020204" pitchFamily="34" charset="0"/>
                <a:cs typeface="Comic Sans MS"/>
              </a:rPr>
              <a:t> </a:t>
            </a:r>
            <a:r>
              <a:rPr sz="2150" dirty="0">
                <a:latin typeface="Candara" panose="020E0502030303020204" pitchFamily="34" charset="0"/>
                <a:cs typeface="Comic Sans MS"/>
              </a:rPr>
              <a:t>Coverage</a:t>
            </a:r>
          </a:p>
          <a:p>
            <a:pPr marL="349885" indent="-337185">
              <a:lnSpc>
                <a:spcPct val="100000"/>
              </a:lnSpc>
              <a:spcBef>
                <a:spcPts val="960"/>
              </a:spcBef>
              <a:buChar char="•"/>
              <a:tabLst>
                <a:tab pos="349250" algn="l"/>
                <a:tab pos="349885" algn="l"/>
              </a:tabLst>
            </a:pPr>
            <a:r>
              <a:rPr sz="2150" spc="5" dirty="0">
                <a:latin typeface="Candara" panose="020E0502030303020204" pitchFamily="34" charset="0"/>
                <a:cs typeface="Comic Sans MS"/>
              </a:rPr>
              <a:t>Test</a:t>
            </a:r>
            <a:r>
              <a:rPr sz="2150" spc="-5" dirty="0">
                <a:latin typeface="Candara" panose="020E0502030303020204" pitchFamily="34" charset="0"/>
                <a:cs typeface="Comic Sans MS"/>
              </a:rPr>
              <a:t> </a:t>
            </a:r>
            <a:r>
              <a:rPr sz="2150" spc="5" dirty="0">
                <a:latin typeface="Candara" panose="020E0502030303020204" pitchFamily="34" charset="0"/>
                <a:cs typeface="Comic Sans MS"/>
              </a:rPr>
              <a:t>Cases</a:t>
            </a:r>
            <a:endParaRPr sz="2150" dirty="0">
              <a:latin typeface="Candara" panose="020E0502030303020204" pitchFamily="34" charset="0"/>
              <a:cs typeface="Comic Sans MS"/>
            </a:endParaRPr>
          </a:p>
          <a:p>
            <a:pPr marL="461645">
              <a:lnSpc>
                <a:spcPct val="100000"/>
              </a:lnSpc>
              <a:spcBef>
                <a:spcPts val="1060"/>
              </a:spcBef>
              <a:tabLst>
                <a:tab pos="742950" algn="l"/>
              </a:tabLst>
            </a:pPr>
            <a:r>
              <a:rPr sz="1950" spc="5" dirty="0">
                <a:latin typeface="Candara" panose="020E0502030303020204" pitchFamily="34" charset="0"/>
                <a:cs typeface="Comic Sans MS"/>
              </a:rPr>
              <a:t>–	(x = </a:t>
            </a:r>
            <a:r>
              <a:rPr sz="1950" dirty="0">
                <a:latin typeface="Candara" panose="020E0502030303020204" pitchFamily="34" charset="0"/>
                <a:cs typeface="Comic Sans MS"/>
              </a:rPr>
              <a:t>1, </a:t>
            </a:r>
            <a:r>
              <a:rPr sz="1950" spc="5" dirty="0">
                <a:latin typeface="Candara" panose="020E0502030303020204" pitchFamily="34" charset="0"/>
                <a:cs typeface="Comic Sans MS"/>
              </a:rPr>
              <a:t>y =</a:t>
            </a:r>
            <a:r>
              <a:rPr sz="1950" spc="-40" dirty="0">
                <a:latin typeface="Candara" panose="020E0502030303020204" pitchFamily="34" charset="0"/>
                <a:cs typeface="Comic Sans MS"/>
              </a:rPr>
              <a:t> </a:t>
            </a:r>
            <a:r>
              <a:rPr sz="1950" dirty="0">
                <a:latin typeface="Candara" panose="020E0502030303020204" pitchFamily="34" charset="0"/>
                <a:cs typeface="Comic Sans MS"/>
              </a:rPr>
              <a:t>22)</a:t>
            </a:r>
          </a:p>
          <a:p>
            <a:pPr marL="461645">
              <a:lnSpc>
                <a:spcPct val="100000"/>
              </a:lnSpc>
              <a:spcBef>
                <a:spcPts val="1105"/>
              </a:spcBef>
              <a:tabLst>
                <a:tab pos="742950" algn="l"/>
              </a:tabLst>
            </a:pPr>
            <a:r>
              <a:rPr sz="1950" spc="5" dirty="0">
                <a:latin typeface="Candara" panose="020E0502030303020204" pitchFamily="34" charset="0"/>
                <a:cs typeface="Comic Sans MS"/>
              </a:rPr>
              <a:t>–	(x = </a:t>
            </a:r>
            <a:r>
              <a:rPr sz="1950" dirty="0">
                <a:latin typeface="Candara" panose="020E0502030303020204" pitchFamily="34" charset="0"/>
                <a:cs typeface="Comic Sans MS"/>
              </a:rPr>
              <a:t>0, </a:t>
            </a:r>
            <a:r>
              <a:rPr sz="1950" spc="5" dirty="0">
                <a:latin typeface="Candara" panose="020E0502030303020204" pitchFamily="34" charset="0"/>
                <a:cs typeface="Comic Sans MS"/>
              </a:rPr>
              <a:t>y =</a:t>
            </a:r>
            <a:r>
              <a:rPr sz="1950" spc="-60" dirty="0">
                <a:latin typeface="Candara" panose="020E0502030303020204" pitchFamily="34" charset="0"/>
                <a:cs typeface="Comic Sans MS"/>
              </a:rPr>
              <a:t> </a:t>
            </a:r>
            <a:r>
              <a:rPr sz="1950" spc="5" dirty="0">
                <a:latin typeface="Candara" panose="020E0502030303020204" pitchFamily="34" charset="0"/>
                <a:cs typeface="Comic Sans MS"/>
              </a:rPr>
              <a:t>-10)</a:t>
            </a:r>
            <a:endParaRPr sz="1950" dirty="0">
              <a:latin typeface="Candara" panose="020E0502030303020204" pitchFamily="34" charset="0"/>
              <a:cs typeface="Comic Sans MS"/>
            </a:endParaRPr>
          </a:p>
        </p:txBody>
      </p:sp>
      <p:sp>
        <p:nvSpPr>
          <p:cNvPr id="12" name="object 8"/>
          <p:cNvSpPr txBox="1"/>
          <p:nvPr/>
        </p:nvSpPr>
        <p:spPr>
          <a:xfrm>
            <a:off x="5256402" y="4102014"/>
            <a:ext cx="4052190" cy="843949"/>
          </a:xfrm>
          <a:prstGeom prst="rect">
            <a:avLst/>
          </a:prstGeom>
        </p:spPr>
        <p:txBody>
          <a:bodyPr vert="horz" wrap="square" lIns="0" tIns="12065" rIns="0" bIns="0" rtlCol="0">
            <a:spAutoFit/>
          </a:bodyPr>
          <a:lstStyle/>
          <a:p>
            <a:pPr marL="349250" marR="5080" indent="-337185">
              <a:lnSpc>
                <a:spcPct val="115100"/>
              </a:lnSpc>
              <a:spcBef>
                <a:spcPts val="95"/>
              </a:spcBef>
              <a:buChar char="•"/>
              <a:tabLst>
                <a:tab pos="349250" algn="l"/>
                <a:tab pos="349885" algn="l"/>
              </a:tabLst>
            </a:pPr>
            <a:r>
              <a:rPr sz="2350" spc="5" dirty="0">
                <a:latin typeface="Candara" panose="020E0502030303020204" pitchFamily="34" charset="0"/>
                <a:cs typeface="Comic Sans MS"/>
              </a:rPr>
              <a:t>Is </a:t>
            </a:r>
            <a:r>
              <a:rPr sz="2350" dirty="0">
                <a:latin typeface="Candara" panose="020E0502030303020204" pitchFamily="34" charset="0"/>
                <a:cs typeface="Comic Sans MS"/>
              </a:rPr>
              <a:t>the test suite  adequate </a:t>
            </a:r>
            <a:r>
              <a:rPr sz="2350" spc="5" dirty="0">
                <a:latin typeface="Candara" panose="020E0502030303020204" pitchFamily="34" charset="0"/>
                <a:cs typeface="Comic Sans MS"/>
              </a:rPr>
              <a:t>for</a:t>
            </a:r>
            <a:r>
              <a:rPr sz="2350" spc="-35" dirty="0">
                <a:latin typeface="Candara" panose="020E0502030303020204" pitchFamily="34" charset="0"/>
                <a:cs typeface="Comic Sans MS"/>
              </a:rPr>
              <a:t> </a:t>
            </a:r>
            <a:r>
              <a:rPr sz="2350" dirty="0">
                <a:latin typeface="Candara" panose="020E0502030303020204" pitchFamily="34" charset="0"/>
                <a:cs typeface="Comic Sans MS"/>
              </a:rPr>
              <a:t>branch </a:t>
            </a:r>
            <a:r>
              <a:rPr sz="2350" dirty="0" smtClean="0">
                <a:latin typeface="Candara" panose="020E0502030303020204" pitchFamily="34" charset="0"/>
                <a:cs typeface="Comic Sans MS"/>
              </a:rPr>
              <a:t>coverage</a:t>
            </a:r>
            <a:r>
              <a:rPr sz="2350" dirty="0">
                <a:latin typeface="Candara" panose="020E0502030303020204" pitchFamily="34" charset="0"/>
                <a:cs typeface="Comic Sans MS"/>
              </a:rPr>
              <a:t>?</a:t>
            </a:r>
          </a:p>
        </p:txBody>
      </p:sp>
      <p:sp>
        <p:nvSpPr>
          <p:cNvPr id="3" name="Slide Number Placeholder 2"/>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40337554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Coverage: Example</a:t>
            </a:r>
            <a:endParaRPr lang="en-US" dirty="0"/>
          </a:p>
        </p:txBody>
      </p:sp>
      <p:sp>
        <p:nvSpPr>
          <p:cNvPr id="7" name="object 3"/>
          <p:cNvSpPr txBox="1"/>
          <p:nvPr/>
        </p:nvSpPr>
        <p:spPr>
          <a:xfrm>
            <a:off x="1060322" y="1765186"/>
            <a:ext cx="1191260" cy="295275"/>
          </a:xfrm>
          <a:prstGeom prst="rect">
            <a:avLst/>
          </a:prstGeom>
        </p:spPr>
        <p:txBody>
          <a:bodyPr vert="horz" wrap="square" lIns="0" tIns="15240" rIns="0" bIns="0" rtlCol="0">
            <a:spAutoFit/>
          </a:bodyPr>
          <a:lstStyle/>
          <a:p>
            <a:pPr marL="12700">
              <a:lnSpc>
                <a:spcPct val="100000"/>
              </a:lnSpc>
              <a:spcBef>
                <a:spcPts val="120"/>
              </a:spcBef>
            </a:pPr>
            <a:r>
              <a:rPr sz="1750" spc="55" dirty="0">
                <a:latin typeface="Trebuchet MS"/>
                <a:cs typeface="Trebuchet MS"/>
              </a:rPr>
              <a:t>1. </a:t>
            </a:r>
            <a:r>
              <a:rPr sz="1750" spc="40" dirty="0">
                <a:latin typeface="Trebuchet MS"/>
                <a:cs typeface="Trebuchet MS"/>
              </a:rPr>
              <a:t>main()</a:t>
            </a:r>
            <a:r>
              <a:rPr sz="1750" spc="-220" dirty="0">
                <a:latin typeface="Trebuchet MS"/>
                <a:cs typeface="Trebuchet MS"/>
              </a:rPr>
              <a:t> </a:t>
            </a:r>
            <a:r>
              <a:rPr sz="1750" spc="-70" dirty="0">
                <a:latin typeface="Trebuchet MS"/>
                <a:cs typeface="Trebuchet MS"/>
              </a:rPr>
              <a:t>{</a:t>
            </a:r>
            <a:endParaRPr sz="1750">
              <a:latin typeface="Trebuchet MS"/>
              <a:cs typeface="Trebuchet MS"/>
            </a:endParaRPr>
          </a:p>
        </p:txBody>
      </p:sp>
      <p:sp>
        <p:nvSpPr>
          <p:cNvPr id="8" name="object 4"/>
          <p:cNvSpPr txBox="1"/>
          <p:nvPr/>
        </p:nvSpPr>
        <p:spPr>
          <a:xfrm>
            <a:off x="1919515" y="2047423"/>
            <a:ext cx="1739264" cy="3235325"/>
          </a:xfrm>
          <a:prstGeom prst="rect">
            <a:avLst/>
          </a:prstGeom>
        </p:spPr>
        <p:txBody>
          <a:bodyPr vert="horz" wrap="square" lIns="0" tIns="95250" rIns="0" bIns="0" rtlCol="0">
            <a:spAutoFit/>
          </a:bodyPr>
          <a:lstStyle/>
          <a:p>
            <a:pPr marL="12700">
              <a:lnSpc>
                <a:spcPct val="100000"/>
              </a:lnSpc>
              <a:spcBef>
                <a:spcPts val="750"/>
              </a:spcBef>
            </a:pPr>
            <a:r>
              <a:rPr sz="1750" spc="40" dirty="0">
                <a:latin typeface="Trebuchet MS"/>
                <a:cs typeface="Trebuchet MS"/>
              </a:rPr>
              <a:t>int </a:t>
            </a:r>
            <a:r>
              <a:rPr sz="1750" spc="60" dirty="0">
                <a:latin typeface="Trebuchet MS"/>
                <a:cs typeface="Trebuchet MS"/>
              </a:rPr>
              <a:t>x, </a:t>
            </a:r>
            <a:r>
              <a:rPr sz="1750" spc="-15" dirty="0">
                <a:latin typeface="Trebuchet MS"/>
                <a:cs typeface="Trebuchet MS"/>
              </a:rPr>
              <a:t>y, </a:t>
            </a:r>
            <a:r>
              <a:rPr sz="1750" spc="45" dirty="0">
                <a:latin typeface="Trebuchet MS"/>
                <a:cs typeface="Trebuchet MS"/>
              </a:rPr>
              <a:t>z,</a:t>
            </a:r>
            <a:r>
              <a:rPr sz="1750" dirty="0">
                <a:latin typeface="Trebuchet MS"/>
                <a:cs typeface="Trebuchet MS"/>
              </a:rPr>
              <a:t> </a:t>
            </a:r>
            <a:r>
              <a:rPr sz="1750" spc="-15" dirty="0">
                <a:latin typeface="Trebuchet MS"/>
                <a:cs typeface="Trebuchet MS"/>
              </a:rPr>
              <a:t>w;</a:t>
            </a:r>
            <a:endParaRPr sz="1750" dirty="0">
              <a:latin typeface="Trebuchet MS"/>
              <a:cs typeface="Trebuchet MS"/>
            </a:endParaRPr>
          </a:p>
          <a:p>
            <a:pPr marL="12700">
              <a:lnSpc>
                <a:spcPct val="100000"/>
              </a:lnSpc>
              <a:spcBef>
                <a:spcPts val="650"/>
              </a:spcBef>
            </a:pPr>
            <a:r>
              <a:rPr sz="1750" spc="30" dirty="0">
                <a:latin typeface="Trebuchet MS"/>
                <a:cs typeface="Trebuchet MS"/>
              </a:rPr>
              <a:t>read(x);</a:t>
            </a:r>
            <a:endParaRPr sz="1750" dirty="0">
              <a:latin typeface="Trebuchet MS"/>
              <a:cs typeface="Trebuchet MS"/>
            </a:endParaRPr>
          </a:p>
          <a:p>
            <a:pPr marL="12700">
              <a:lnSpc>
                <a:spcPct val="100000"/>
              </a:lnSpc>
              <a:spcBef>
                <a:spcPts val="755"/>
              </a:spcBef>
            </a:pPr>
            <a:r>
              <a:rPr sz="1750" spc="10" dirty="0">
                <a:latin typeface="Trebuchet MS"/>
                <a:cs typeface="Trebuchet MS"/>
              </a:rPr>
              <a:t>read(y);</a:t>
            </a:r>
            <a:endParaRPr sz="1750" dirty="0">
              <a:latin typeface="Trebuchet MS"/>
              <a:cs typeface="Trebuchet MS"/>
            </a:endParaRPr>
          </a:p>
          <a:p>
            <a:pPr marL="12700">
              <a:lnSpc>
                <a:spcPct val="100000"/>
              </a:lnSpc>
              <a:spcBef>
                <a:spcPts val="750"/>
              </a:spcBef>
            </a:pPr>
            <a:r>
              <a:rPr sz="1750" spc="5" dirty="0">
                <a:latin typeface="Trebuchet MS"/>
                <a:cs typeface="Trebuchet MS"/>
              </a:rPr>
              <a:t>if </a:t>
            </a:r>
            <a:r>
              <a:rPr sz="1750" spc="65" dirty="0">
                <a:latin typeface="Trebuchet MS"/>
                <a:cs typeface="Trebuchet MS"/>
              </a:rPr>
              <a:t>(x </a:t>
            </a:r>
            <a:r>
              <a:rPr sz="1750" spc="200" dirty="0">
                <a:latin typeface="Trebuchet MS"/>
                <a:cs typeface="Trebuchet MS"/>
              </a:rPr>
              <a:t>!=</a:t>
            </a:r>
            <a:r>
              <a:rPr sz="1750" dirty="0">
                <a:latin typeface="Trebuchet MS"/>
                <a:cs typeface="Trebuchet MS"/>
              </a:rPr>
              <a:t> </a:t>
            </a:r>
            <a:r>
              <a:rPr sz="1750" spc="65" dirty="0">
                <a:latin typeface="Trebuchet MS"/>
                <a:cs typeface="Trebuchet MS"/>
              </a:rPr>
              <a:t>0)</a:t>
            </a:r>
            <a:endParaRPr sz="1750" dirty="0">
              <a:latin typeface="Trebuchet MS"/>
              <a:cs typeface="Trebuchet MS"/>
            </a:endParaRPr>
          </a:p>
          <a:p>
            <a:pPr marL="462280">
              <a:lnSpc>
                <a:spcPct val="100000"/>
              </a:lnSpc>
              <a:spcBef>
                <a:spcPts val="655"/>
              </a:spcBef>
            </a:pPr>
            <a:r>
              <a:rPr sz="1750" spc="180" dirty="0">
                <a:latin typeface="Trebuchet MS"/>
                <a:cs typeface="Trebuchet MS"/>
              </a:rPr>
              <a:t>z</a:t>
            </a:r>
            <a:r>
              <a:rPr sz="1750" spc="10" dirty="0">
                <a:latin typeface="Trebuchet MS"/>
                <a:cs typeface="Trebuchet MS"/>
              </a:rPr>
              <a:t> </a:t>
            </a:r>
            <a:r>
              <a:rPr sz="1750" spc="484" dirty="0">
                <a:latin typeface="Trebuchet MS"/>
                <a:cs typeface="Trebuchet MS"/>
              </a:rPr>
              <a:t>=</a:t>
            </a:r>
            <a:r>
              <a:rPr sz="1750" spc="10" dirty="0">
                <a:latin typeface="Trebuchet MS"/>
                <a:cs typeface="Trebuchet MS"/>
              </a:rPr>
              <a:t> </a:t>
            </a:r>
            <a:r>
              <a:rPr sz="1750" spc="204" dirty="0">
                <a:latin typeface="Trebuchet MS"/>
                <a:cs typeface="Trebuchet MS"/>
              </a:rPr>
              <a:t>x</a:t>
            </a:r>
            <a:r>
              <a:rPr sz="1750" spc="10" dirty="0">
                <a:latin typeface="Trebuchet MS"/>
                <a:cs typeface="Trebuchet MS"/>
              </a:rPr>
              <a:t> </a:t>
            </a:r>
            <a:r>
              <a:rPr sz="1750" spc="484" dirty="0">
                <a:latin typeface="Trebuchet MS"/>
                <a:cs typeface="Trebuchet MS"/>
              </a:rPr>
              <a:t>+</a:t>
            </a:r>
            <a:r>
              <a:rPr sz="1750" spc="15" dirty="0">
                <a:latin typeface="Trebuchet MS"/>
                <a:cs typeface="Trebuchet MS"/>
              </a:rPr>
              <a:t> </a:t>
            </a:r>
            <a:r>
              <a:rPr sz="1750" spc="105" dirty="0">
                <a:latin typeface="Trebuchet MS"/>
                <a:cs typeface="Trebuchet MS"/>
              </a:rPr>
              <a:t>10;</a:t>
            </a:r>
            <a:endParaRPr sz="1750" dirty="0">
              <a:latin typeface="Trebuchet MS"/>
              <a:cs typeface="Trebuchet MS"/>
            </a:endParaRPr>
          </a:p>
          <a:p>
            <a:pPr marL="12700">
              <a:lnSpc>
                <a:spcPct val="100000"/>
              </a:lnSpc>
              <a:spcBef>
                <a:spcPts val="750"/>
              </a:spcBef>
            </a:pPr>
            <a:r>
              <a:rPr sz="1750" spc="60" dirty="0">
                <a:latin typeface="Trebuchet MS"/>
                <a:cs typeface="Trebuchet MS"/>
              </a:rPr>
              <a:t>else</a:t>
            </a:r>
            <a:endParaRPr sz="1750" dirty="0">
              <a:latin typeface="Trebuchet MS"/>
              <a:cs typeface="Trebuchet MS"/>
            </a:endParaRPr>
          </a:p>
          <a:p>
            <a:pPr marL="462280">
              <a:lnSpc>
                <a:spcPct val="100000"/>
              </a:lnSpc>
              <a:spcBef>
                <a:spcPts val="655"/>
              </a:spcBef>
            </a:pPr>
            <a:r>
              <a:rPr sz="1750" spc="180" dirty="0">
                <a:latin typeface="Trebuchet MS"/>
                <a:cs typeface="Trebuchet MS"/>
              </a:rPr>
              <a:t>z </a:t>
            </a:r>
            <a:r>
              <a:rPr sz="1750" spc="484" dirty="0">
                <a:latin typeface="Trebuchet MS"/>
                <a:cs typeface="Trebuchet MS"/>
              </a:rPr>
              <a:t>=</a:t>
            </a:r>
            <a:r>
              <a:rPr sz="1750" spc="-140" dirty="0">
                <a:latin typeface="Trebuchet MS"/>
                <a:cs typeface="Trebuchet MS"/>
              </a:rPr>
              <a:t> </a:t>
            </a:r>
            <a:r>
              <a:rPr sz="1750" spc="55" dirty="0">
                <a:latin typeface="Trebuchet MS"/>
                <a:cs typeface="Trebuchet MS"/>
              </a:rPr>
              <a:t>0;</a:t>
            </a:r>
            <a:endParaRPr sz="1750" dirty="0">
              <a:latin typeface="Trebuchet MS"/>
              <a:cs typeface="Trebuchet MS"/>
            </a:endParaRPr>
          </a:p>
          <a:p>
            <a:pPr marL="12700">
              <a:lnSpc>
                <a:spcPct val="100000"/>
              </a:lnSpc>
              <a:spcBef>
                <a:spcPts val="750"/>
              </a:spcBef>
            </a:pPr>
            <a:r>
              <a:rPr sz="1750" spc="5" dirty="0">
                <a:latin typeface="Trebuchet MS"/>
                <a:cs typeface="Trebuchet MS"/>
              </a:rPr>
              <a:t>if</a:t>
            </a:r>
            <a:r>
              <a:rPr sz="1750" spc="20" dirty="0">
                <a:latin typeface="Trebuchet MS"/>
                <a:cs typeface="Trebuchet MS"/>
              </a:rPr>
              <a:t> </a:t>
            </a:r>
            <a:r>
              <a:rPr sz="1750" spc="120" dirty="0">
                <a:latin typeface="Trebuchet MS"/>
                <a:cs typeface="Trebuchet MS"/>
              </a:rPr>
              <a:t>(y&gt;0)</a:t>
            </a:r>
            <a:endParaRPr sz="1750" dirty="0">
              <a:latin typeface="Trebuchet MS"/>
              <a:cs typeface="Trebuchet MS"/>
            </a:endParaRPr>
          </a:p>
          <a:p>
            <a:pPr marL="462280">
              <a:lnSpc>
                <a:spcPct val="100000"/>
              </a:lnSpc>
              <a:spcBef>
                <a:spcPts val="750"/>
              </a:spcBef>
            </a:pPr>
            <a:r>
              <a:rPr sz="1750" spc="60" dirty="0">
                <a:latin typeface="Trebuchet MS"/>
                <a:cs typeface="Trebuchet MS"/>
              </a:rPr>
              <a:t>w </a:t>
            </a:r>
            <a:r>
              <a:rPr sz="1750" spc="484" dirty="0">
                <a:latin typeface="Trebuchet MS"/>
                <a:cs typeface="Trebuchet MS"/>
              </a:rPr>
              <a:t>=</a:t>
            </a:r>
            <a:r>
              <a:rPr sz="1750" spc="-65" dirty="0">
                <a:latin typeface="Trebuchet MS"/>
                <a:cs typeface="Trebuchet MS"/>
              </a:rPr>
              <a:t> </a:t>
            </a:r>
            <a:r>
              <a:rPr sz="1750" spc="60" dirty="0">
                <a:latin typeface="Trebuchet MS"/>
                <a:cs typeface="Trebuchet MS"/>
              </a:rPr>
              <a:t>y </a:t>
            </a:r>
            <a:r>
              <a:rPr sz="1750" spc="10" dirty="0">
                <a:latin typeface="Trebuchet MS"/>
                <a:cs typeface="Trebuchet MS"/>
              </a:rPr>
              <a:t>/ </a:t>
            </a:r>
            <a:r>
              <a:rPr sz="1750" spc="50" dirty="0">
                <a:latin typeface="Trebuchet MS"/>
                <a:cs typeface="Trebuchet MS"/>
              </a:rPr>
              <a:t>z;</a:t>
            </a:r>
            <a:endParaRPr sz="1750" dirty="0">
              <a:latin typeface="Trebuchet MS"/>
              <a:cs typeface="Trebuchet MS"/>
            </a:endParaRPr>
          </a:p>
        </p:txBody>
      </p:sp>
      <p:sp>
        <p:nvSpPr>
          <p:cNvPr id="9" name="object 5"/>
          <p:cNvSpPr txBox="1"/>
          <p:nvPr/>
        </p:nvSpPr>
        <p:spPr>
          <a:xfrm>
            <a:off x="1060322" y="2047423"/>
            <a:ext cx="381000" cy="3947160"/>
          </a:xfrm>
          <a:prstGeom prst="rect">
            <a:avLst/>
          </a:prstGeom>
        </p:spPr>
        <p:txBody>
          <a:bodyPr vert="horz" wrap="square" lIns="0" tIns="95250" rIns="0" bIns="0" rtlCol="0">
            <a:spAutoFit/>
          </a:bodyPr>
          <a:lstStyle/>
          <a:p>
            <a:pPr marL="12700">
              <a:lnSpc>
                <a:spcPct val="100000"/>
              </a:lnSpc>
              <a:spcBef>
                <a:spcPts val="750"/>
              </a:spcBef>
            </a:pPr>
            <a:r>
              <a:rPr sz="1750" spc="55" dirty="0">
                <a:latin typeface="Trebuchet MS"/>
                <a:cs typeface="Trebuchet MS"/>
              </a:rPr>
              <a:t>2.</a:t>
            </a:r>
            <a:endParaRPr sz="1750">
              <a:latin typeface="Trebuchet MS"/>
              <a:cs typeface="Trebuchet MS"/>
            </a:endParaRPr>
          </a:p>
          <a:p>
            <a:pPr marL="12700">
              <a:lnSpc>
                <a:spcPct val="100000"/>
              </a:lnSpc>
              <a:spcBef>
                <a:spcPts val="650"/>
              </a:spcBef>
            </a:pPr>
            <a:r>
              <a:rPr sz="1750" spc="55" dirty="0">
                <a:latin typeface="Trebuchet MS"/>
                <a:cs typeface="Trebuchet MS"/>
              </a:rPr>
              <a:t>3.</a:t>
            </a:r>
            <a:endParaRPr sz="1750">
              <a:latin typeface="Trebuchet MS"/>
              <a:cs typeface="Trebuchet MS"/>
            </a:endParaRPr>
          </a:p>
          <a:p>
            <a:pPr marL="12700">
              <a:lnSpc>
                <a:spcPct val="100000"/>
              </a:lnSpc>
              <a:spcBef>
                <a:spcPts val="755"/>
              </a:spcBef>
            </a:pPr>
            <a:r>
              <a:rPr sz="1750" spc="55" dirty="0">
                <a:latin typeface="Trebuchet MS"/>
                <a:cs typeface="Trebuchet MS"/>
              </a:rPr>
              <a:t>4.</a:t>
            </a:r>
            <a:endParaRPr sz="1750">
              <a:latin typeface="Trebuchet MS"/>
              <a:cs typeface="Trebuchet MS"/>
            </a:endParaRPr>
          </a:p>
          <a:p>
            <a:pPr marL="12700">
              <a:lnSpc>
                <a:spcPct val="100000"/>
              </a:lnSpc>
              <a:spcBef>
                <a:spcPts val="750"/>
              </a:spcBef>
            </a:pPr>
            <a:r>
              <a:rPr sz="1750" spc="55" dirty="0">
                <a:latin typeface="Trebuchet MS"/>
                <a:cs typeface="Trebuchet MS"/>
              </a:rPr>
              <a:t>5.</a:t>
            </a:r>
            <a:endParaRPr sz="1750">
              <a:latin typeface="Trebuchet MS"/>
              <a:cs typeface="Trebuchet MS"/>
            </a:endParaRPr>
          </a:p>
          <a:p>
            <a:pPr marL="12700">
              <a:lnSpc>
                <a:spcPct val="100000"/>
              </a:lnSpc>
              <a:spcBef>
                <a:spcPts val="655"/>
              </a:spcBef>
            </a:pPr>
            <a:r>
              <a:rPr sz="1750" spc="55" dirty="0">
                <a:latin typeface="Trebuchet MS"/>
                <a:cs typeface="Trebuchet MS"/>
              </a:rPr>
              <a:t>6.</a:t>
            </a:r>
            <a:endParaRPr sz="1750">
              <a:latin typeface="Trebuchet MS"/>
              <a:cs typeface="Trebuchet MS"/>
            </a:endParaRPr>
          </a:p>
          <a:p>
            <a:pPr marL="12700">
              <a:lnSpc>
                <a:spcPct val="100000"/>
              </a:lnSpc>
              <a:spcBef>
                <a:spcPts val="750"/>
              </a:spcBef>
            </a:pPr>
            <a:r>
              <a:rPr sz="1750" spc="55" dirty="0">
                <a:latin typeface="Trebuchet MS"/>
                <a:cs typeface="Trebuchet MS"/>
              </a:rPr>
              <a:t>7.</a:t>
            </a:r>
            <a:endParaRPr sz="1750">
              <a:latin typeface="Trebuchet MS"/>
              <a:cs typeface="Trebuchet MS"/>
            </a:endParaRPr>
          </a:p>
          <a:p>
            <a:pPr marL="12700">
              <a:lnSpc>
                <a:spcPct val="100000"/>
              </a:lnSpc>
              <a:spcBef>
                <a:spcPts val="655"/>
              </a:spcBef>
            </a:pPr>
            <a:r>
              <a:rPr sz="1750" spc="55" dirty="0">
                <a:latin typeface="Trebuchet MS"/>
                <a:cs typeface="Trebuchet MS"/>
              </a:rPr>
              <a:t>8.</a:t>
            </a:r>
            <a:endParaRPr sz="1750">
              <a:latin typeface="Trebuchet MS"/>
              <a:cs typeface="Trebuchet MS"/>
            </a:endParaRPr>
          </a:p>
          <a:p>
            <a:pPr marL="12700">
              <a:lnSpc>
                <a:spcPct val="100000"/>
              </a:lnSpc>
              <a:spcBef>
                <a:spcPts val="750"/>
              </a:spcBef>
            </a:pPr>
            <a:r>
              <a:rPr sz="1750" spc="55" dirty="0">
                <a:latin typeface="Trebuchet MS"/>
                <a:cs typeface="Trebuchet MS"/>
              </a:rPr>
              <a:t>9.</a:t>
            </a:r>
            <a:endParaRPr sz="1750">
              <a:latin typeface="Trebuchet MS"/>
              <a:cs typeface="Trebuchet MS"/>
            </a:endParaRPr>
          </a:p>
          <a:p>
            <a:pPr marL="12700">
              <a:lnSpc>
                <a:spcPct val="100000"/>
              </a:lnSpc>
              <a:spcBef>
                <a:spcPts val="750"/>
              </a:spcBef>
            </a:pPr>
            <a:r>
              <a:rPr sz="1750" spc="105" dirty="0">
                <a:latin typeface="Trebuchet MS"/>
                <a:cs typeface="Trebuchet MS"/>
              </a:rPr>
              <a:t>10.</a:t>
            </a:r>
            <a:endParaRPr sz="1750">
              <a:latin typeface="Trebuchet MS"/>
              <a:cs typeface="Trebuchet MS"/>
            </a:endParaRPr>
          </a:p>
          <a:p>
            <a:pPr marL="12700">
              <a:lnSpc>
                <a:spcPct val="100000"/>
              </a:lnSpc>
              <a:spcBef>
                <a:spcPts val="655"/>
              </a:spcBef>
            </a:pPr>
            <a:r>
              <a:rPr sz="1750" spc="105" dirty="0">
                <a:latin typeface="Trebuchet MS"/>
                <a:cs typeface="Trebuchet MS"/>
              </a:rPr>
              <a:t>11.</a:t>
            </a:r>
            <a:endParaRPr sz="1750">
              <a:latin typeface="Trebuchet MS"/>
              <a:cs typeface="Trebuchet MS"/>
            </a:endParaRPr>
          </a:p>
          <a:p>
            <a:pPr marL="12700">
              <a:lnSpc>
                <a:spcPct val="100000"/>
              </a:lnSpc>
              <a:spcBef>
                <a:spcPts val="750"/>
              </a:spcBef>
            </a:pPr>
            <a:r>
              <a:rPr sz="1750" spc="105" dirty="0">
                <a:latin typeface="Trebuchet MS"/>
                <a:cs typeface="Trebuchet MS"/>
              </a:rPr>
              <a:t>12.</a:t>
            </a:r>
            <a:endParaRPr sz="1750">
              <a:latin typeface="Trebuchet MS"/>
              <a:cs typeface="Trebuchet MS"/>
            </a:endParaRPr>
          </a:p>
        </p:txBody>
      </p:sp>
      <p:sp>
        <p:nvSpPr>
          <p:cNvPr id="10" name="object 6"/>
          <p:cNvSpPr txBox="1"/>
          <p:nvPr/>
        </p:nvSpPr>
        <p:spPr>
          <a:xfrm>
            <a:off x="1919533" y="5699010"/>
            <a:ext cx="99060" cy="295275"/>
          </a:xfrm>
          <a:prstGeom prst="rect">
            <a:avLst/>
          </a:prstGeom>
        </p:spPr>
        <p:txBody>
          <a:bodyPr vert="horz" wrap="square" lIns="0" tIns="15240" rIns="0" bIns="0" rtlCol="0">
            <a:spAutoFit/>
          </a:bodyPr>
          <a:lstStyle/>
          <a:p>
            <a:pPr marL="12700">
              <a:lnSpc>
                <a:spcPct val="100000"/>
              </a:lnSpc>
              <a:spcBef>
                <a:spcPts val="120"/>
              </a:spcBef>
            </a:pPr>
            <a:r>
              <a:rPr sz="1750" spc="-70" dirty="0">
                <a:latin typeface="Trebuchet MS"/>
                <a:cs typeface="Trebuchet MS"/>
              </a:rPr>
              <a:t>}</a:t>
            </a:r>
            <a:endParaRPr sz="1750">
              <a:latin typeface="Trebuchet MS"/>
              <a:cs typeface="Trebuchet MS"/>
            </a:endParaRPr>
          </a:p>
        </p:txBody>
      </p:sp>
      <p:sp>
        <p:nvSpPr>
          <p:cNvPr id="11" name="object 7"/>
          <p:cNvSpPr txBox="1"/>
          <p:nvPr/>
        </p:nvSpPr>
        <p:spPr>
          <a:xfrm>
            <a:off x="5603874" y="1794890"/>
            <a:ext cx="3869310" cy="1793875"/>
          </a:xfrm>
          <a:prstGeom prst="rect">
            <a:avLst/>
          </a:prstGeom>
        </p:spPr>
        <p:txBody>
          <a:bodyPr vert="horz" wrap="square" lIns="0" tIns="133985" rIns="0" bIns="0" rtlCol="0">
            <a:spAutoFit/>
          </a:bodyPr>
          <a:lstStyle/>
          <a:p>
            <a:pPr marL="349885" indent="-337185">
              <a:lnSpc>
                <a:spcPct val="100000"/>
              </a:lnSpc>
              <a:spcBef>
                <a:spcPts val="1055"/>
              </a:spcBef>
              <a:buChar char="•"/>
              <a:tabLst>
                <a:tab pos="349250" algn="l"/>
                <a:tab pos="349885" algn="l"/>
              </a:tabLst>
            </a:pPr>
            <a:r>
              <a:rPr sz="2150" dirty="0">
                <a:latin typeface="Candara" panose="020E0502030303020204" pitchFamily="34" charset="0"/>
                <a:cs typeface="Comic Sans MS"/>
              </a:rPr>
              <a:t>Branch</a:t>
            </a:r>
            <a:r>
              <a:rPr sz="2150" spc="-40" dirty="0">
                <a:latin typeface="Candara" panose="020E0502030303020204" pitchFamily="34" charset="0"/>
                <a:cs typeface="Comic Sans MS"/>
              </a:rPr>
              <a:t> </a:t>
            </a:r>
            <a:r>
              <a:rPr sz="2150" dirty="0">
                <a:latin typeface="Candara" panose="020E0502030303020204" pitchFamily="34" charset="0"/>
                <a:cs typeface="Comic Sans MS"/>
              </a:rPr>
              <a:t>Coverage</a:t>
            </a:r>
          </a:p>
          <a:p>
            <a:pPr marL="349885" indent="-337185">
              <a:lnSpc>
                <a:spcPct val="100000"/>
              </a:lnSpc>
              <a:spcBef>
                <a:spcPts val="960"/>
              </a:spcBef>
              <a:buChar char="•"/>
              <a:tabLst>
                <a:tab pos="349250" algn="l"/>
                <a:tab pos="349885" algn="l"/>
              </a:tabLst>
            </a:pPr>
            <a:r>
              <a:rPr sz="2150" spc="5" dirty="0">
                <a:latin typeface="Candara" panose="020E0502030303020204" pitchFamily="34" charset="0"/>
                <a:cs typeface="Comic Sans MS"/>
              </a:rPr>
              <a:t>Test</a:t>
            </a:r>
            <a:r>
              <a:rPr sz="2150" spc="-5" dirty="0">
                <a:latin typeface="Candara" panose="020E0502030303020204" pitchFamily="34" charset="0"/>
                <a:cs typeface="Comic Sans MS"/>
              </a:rPr>
              <a:t> </a:t>
            </a:r>
            <a:r>
              <a:rPr sz="2150" spc="5" dirty="0">
                <a:latin typeface="Candara" panose="020E0502030303020204" pitchFamily="34" charset="0"/>
                <a:cs typeface="Comic Sans MS"/>
              </a:rPr>
              <a:t>Cases</a:t>
            </a:r>
            <a:endParaRPr sz="2150" dirty="0">
              <a:latin typeface="Candara" panose="020E0502030303020204" pitchFamily="34" charset="0"/>
              <a:cs typeface="Comic Sans MS"/>
            </a:endParaRPr>
          </a:p>
          <a:p>
            <a:pPr marL="461645">
              <a:lnSpc>
                <a:spcPct val="100000"/>
              </a:lnSpc>
              <a:spcBef>
                <a:spcPts val="1060"/>
              </a:spcBef>
              <a:tabLst>
                <a:tab pos="742950" algn="l"/>
              </a:tabLst>
            </a:pPr>
            <a:r>
              <a:rPr sz="1950" spc="5" dirty="0">
                <a:latin typeface="Candara" panose="020E0502030303020204" pitchFamily="34" charset="0"/>
                <a:cs typeface="Comic Sans MS"/>
              </a:rPr>
              <a:t>–	(x = </a:t>
            </a:r>
            <a:r>
              <a:rPr sz="1950" dirty="0">
                <a:latin typeface="Candara" panose="020E0502030303020204" pitchFamily="34" charset="0"/>
                <a:cs typeface="Comic Sans MS"/>
              </a:rPr>
              <a:t>1, </a:t>
            </a:r>
            <a:r>
              <a:rPr sz="1950" spc="5" dirty="0">
                <a:latin typeface="Candara" panose="020E0502030303020204" pitchFamily="34" charset="0"/>
                <a:cs typeface="Comic Sans MS"/>
              </a:rPr>
              <a:t>y =</a:t>
            </a:r>
            <a:r>
              <a:rPr sz="1950" spc="-40" dirty="0">
                <a:latin typeface="Candara" panose="020E0502030303020204" pitchFamily="34" charset="0"/>
                <a:cs typeface="Comic Sans MS"/>
              </a:rPr>
              <a:t> </a:t>
            </a:r>
            <a:r>
              <a:rPr sz="1950" dirty="0">
                <a:latin typeface="Candara" panose="020E0502030303020204" pitchFamily="34" charset="0"/>
                <a:cs typeface="Comic Sans MS"/>
              </a:rPr>
              <a:t>22)</a:t>
            </a:r>
          </a:p>
          <a:p>
            <a:pPr marL="461645">
              <a:lnSpc>
                <a:spcPct val="100000"/>
              </a:lnSpc>
              <a:spcBef>
                <a:spcPts val="1105"/>
              </a:spcBef>
              <a:tabLst>
                <a:tab pos="742950" algn="l"/>
              </a:tabLst>
            </a:pPr>
            <a:r>
              <a:rPr sz="1950" spc="5" dirty="0">
                <a:latin typeface="Candara" panose="020E0502030303020204" pitchFamily="34" charset="0"/>
                <a:cs typeface="Comic Sans MS"/>
              </a:rPr>
              <a:t>–	(x = </a:t>
            </a:r>
            <a:r>
              <a:rPr sz="1950" dirty="0">
                <a:latin typeface="Candara" panose="020E0502030303020204" pitchFamily="34" charset="0"/>
                <a:cs typeface="Comic Sans MS"/>
              </a:rPr>
              <a:t>0, </a:t>
            </a:r>
            <a:r>
              <a:rPr sz="1950" spc="5" dirty="0">
                <a:latin typeface="Candara" panose="020E0502030303020204" pitchFamily="34" charset="0"/>
                <a:cs typeface="Comic Sans MS"/>
              </a:rPr>
              <a:t>y =</a:t>
            </a:r>
            <a:r>
              <a:rPr sz="1950" spc="-60" dirty="0">
                <a:latin typeface="Candara" panose="020E0502030303020204" pitchFamily="34" charset="0"/>
                <a:cs typeface="Comic Sans MS"/>
              </a:rPr>
              <a:t> </a:t>
            </a:r>
            <a:r>
              <a:rPr sz="1950" spc="5" dirty="0">
                <a:latin typeface="Candara" panose="020E0502030303020204" pitchFamily="34" charset="0"/>
                <a:cs typeface="Comic Sans MS"/>
              </a:rPr>
              <a:t>-10)</a:t>
            </a:r>
            <a:endParaRPr sz="1950" dirty="0">
              <a:latin typeface="Candara" panose="020E0502030303020204" pitchFamily="34" charset="0"/>
              <a:cs typeface="Comic Sans MS"/>
            </a:endParaRPr>
          </a:p>
        </p:txBody>
      </p:sp>
      <p:sp>
        <p:nvSpPr>
          <p:cNvPr id="12" name="object 8"/>
          <p:cNvSpPr txBox="1"/>
          <p:nvPr/>
        </p:nvSpPr>
        <p:spPr>
          <a:xfrm>
            <a:off x="5603874" y="3588765"/>
            <a:ext cx="4052190" cy="2782172"/>
          </a:xfrm>
          <a:prstGeom prst="rect">
            <a:avLst/>
          </a:prstGeom>
        </p:spPr>
        <p:txBody>
          <a:bodyPr vert="horz" wrap="square" lIns="0" tIns="12065" rIns="0" bIns="0" rtlCol="0">
            <a:spAutoFit/>
          </a:bodyPr>
          <a:lstStyle/>
          <a:p>
            <a:pPr marL="349250" marR="5080" indent="-337185">
              <a:lnSpc>
                <a:spcPct val="115100"/>
              </a:lnSpc>
              <a:spcBef>
                <a:spcPts val="95"/>
              </a:spcBef>
              <a:buChar char="•"/>
              <a:tabLst>
                <a:tab pos="349250" algn="l"/>
                <a:tab pos="349885" algn="l"/>
              </a:tabLst>
            </a:pPr>
            <a:r>
              <a:rPr sz="2000" spc="5" dirty="0">
                <a:latin typeface="Candara" panose="020E0502030303020204" pitchFamily="34" charset="0"/>
                <a:cs typeface="Comic Sans MS"/>
              </a:rPr>
              <a:t>Is </a:t>
            </a:r>
            <a:r>
              <a:rPr sz="2000" dirty="0">
                <a:latin typeface="Candara" panose="020E0502030303020204" pitchFamily="34" charset="0"/>
                <a:cs typeface="Comic Sans MS"/>
              </a:rPr>
              <a:t>the test suite  adequate </a:t>
            </a:r>
            <a:r>
              <a:rPr sz="2000" spc="5" dirty="0">
                <a:latin typeface="Candara" panose="020E0502030303020204" pitchFamily="34" charset="0"/>
                <a:cs typeface="Comic Sans MS"/>
              </a:rPr>
              <a:t>for</a:t>
            </a:r>
            <a:r>
              <a:rPr sz="2000" spc="-35" dirty="0">
                <a:latin typeface="Candara" panose="020E0502030303020204" pitchFamily="34" charset="0"/>
                <a:cs typeface="Comic Sans MS"/>
              </a:rPr>
              <a:t> </a:t>
            </a:r>
            <a:r>
              <a:rPr sz="2000" dirty="0">
                <a:latin typeface="Candara" panose="020E0502030303020204" pitchFamily="34" charset="0"/>
                <a:cs typeface="Comic Sans MS"/>
              </a:rPr>
              <a:t>branch </a:t>
            </a:r>
            <a:r>
              <a:rPr sz="2000" dirty="0" smtClean="0">
                <a:latin typeface="Candara" panose="020E0502030303020204" pitchFamily="34" charset="0"/>
                <a:cs typeface="Comic Sans MS"/>
              </a:rPr>
              <a:t>coverage?</a:t>
            </a:r>
            <a:endParaRPr lang="en-US" sz="2000" dirty="0" smtClean="0">
              <a:latin typeface="Candara" panose="020E0502030303020204" pitchFamily="34" charset="0"/>
              <a:cs typeface="Comic Sans MS"/>
            </a:endParaRPr>
          </a:p>
          <a:p>
            <a:pPr marL="349250" marR="655320" indent="-337185">
              <a:lnSpc>
                <a:spcPct val="115100"/>
              </a:lnSpc>
              <a:spcBef>
                <a:spcPts val="690"/>
              </a:spcBef>
              <a:buClr>
                <a:srgbClr val="000000"/>
              </a:buClr>
              <a:buChar char="•"/>
              <a:tabLst>
                <a:tab pos="349250" algn="l"/>
                <a:tab pos="349885" algn="l"/>
              </a:tabLst>
            </a:pPr>
            <a:r>
              <a:rPr lang="en-US" sz="2000" dirty="0" smtClean="0">
                <a:solidFill>
                  <a:srgbClr val="E32400"/>
                </a:solidFill>
                <a:latin typeface="Candara" panose="020E0502030303020204" pitchFamily="34" charset="0"/>
                <a:cs typeface="Comic Sans MS"/>
              </a:rPr>
              <a:t>Yes, </a:t>
            </a:r>
            <a:r>
              <a:rPr lang="en-US" sz="2000" spc="5" dirty="0" smtClean="0">
                <a:solidFill>
                  <a:srgbClr val="E32400"/>
                </a:solidFill>
                <a:latin typeface="Candara" panose="020E0502030303020204" pitchFamily="34" charset="0"/>
                <a:cs typeface="Comic Sans MS"/>
              </a:rPr>
              <a:t>but </a:t>
            </a:r>
            <a:r>
              <a:rPr lang="en-US" sz="2000" dirty="0" smtClean="0">
                <a:solidFill>
                  <a:srgbClr val="E32400"/>
                </a:solidFill>
                <a:latin typeface="Candara" panose="020E0502030303020204" pitchFamily="34" charset="0"/>
                <a:cs typeface="Comic Sans MS"/>
              </a:rPr>
              <a:t>it </a:t>
            </a:r>
            <a:r>
              <a:rPr lang="en-US" sz="2000" spc="5" dirty="0" smtClean="0">
                <a:solidFill>
                  <a:srgbClr val="E32400"/>
                </a:solidFill>
                <a:latin typeface="Candara" panose="020E0502030303020204" pitchFamily="34" charset="0"/>
                <a:cs typeface="Comic Sans MS"/>
              </a:rPr>
              <a:t>does</a:t>
            </a:r>
            <a:r>
              <a:rPr lang="en-US" sz="2000" spc="-65" dirty="0" smtClean="0">
                <a:solidFill>
                  <a:srgbClr val="E32400"/>
                </a:solidFill>
                <a:latin typeface="Candara" panose="020E0502030303020204" pitchFamily="34" charset="0"/>
                <a:cs typeface="Comic Sans MS"/>
              </a:rPr>
              <a:t> </a:t>
            </a:r>
            <a:r>
              <a:rPr lang="en-US" sz="2000" dirty="0" smtClean="0">
                <a:solidFill>
                  <a:srgbClr val="E32400"/>
                </a:solidFill>
                <a:latin typeface="Candara" panose="020E0502030303020204" pitchFamily="34" charset="0"/>
                <a:cs typeface="Comic Sans MS"/>
              </a:rPr>
              <a:t>not  reveal the fault at  </a:t>
            </a:r>
            <a:r>
              <a:rPr lang="en-US" sz="2000" spc="5" dirty="0" smtClean="0">
                <a:solidFill>
                  <a:srgbClr val="E32400"/>
                </a:solidFill>
                <a:latin typeface="Candara" panose="020E0502030303020204" pitchFamily="34" charset="0"/>
                <a:cs typeface="Comic Sans MS"/>
              </a:rPr>
              <a:t>statement</a:t>
            </a:r>
            <a:r>
              <a:rPr lang="en-US" sz="2000" spc="-10" dirty="0" smtClean="0">
                <a:solidFill>
                  <a:srgbClr val="E32400"/>
                </a:solidFill>
                <a:latin typeface="Candara" panose="020E0502030303020204" pitchFamily="34" charset="0"/>
                <a:cs typeface="Comic Sans MS"/>
              </a:rPr>
              <a:t> </a:t>
            </a:r>
            <a:r>
              <a:rPr lang="en-US" sz="2000" dirty="0" smtClean="0">
                <a:solidFill>
                  <a:srgbClr val="E32400"/>
                </a:solidFill>
                <a:latin typeface="Candara" panose="020E0502030303020204" pitchFamily="34" charset="0"/>
                <a:cs typeface="Comic Sans MS"/>
              </a:rPr>
              <a:t>10</a:t>
            </a:r>
            <a:endParaRPr lang="en-US" sz="2000" dirty="0" smtClean="0">
              <a:latin typeface="Candara" panose="020E0502030303020204" pitchFamily="34" charset="0"/>
              <a:cs typeface="Comic Sans MS"/>
            </a:endParaRPr>
          </a:p>
          <a:p>
            <a:pPr marL="349885" indent="-337185">
              <a:lnSpc>
                <a:spcPct val="100000"/>
              </a:lnSpc>
              <a:spcBef>
                <a:spcPts val="1110"/>
              </a:spcBef>
              <a:buClr>
                <a:srgbClr val="000000"/>
              </a:buClr>
              <a:buChar char="•"/>
              <a:tabLst>
                <a:tab pos="349250" algn="l"/>
                <a:tab pos="349885" algn="l"/>
              </a:tabLst>
            </a:pPr>
            <a:r>
              <a:rPr lang="en-US" sz="2000" spc="5" dirty="0" smtClean="0">
                <a:solidFill>
                  <a:srgbClr val="E32400"/>
                </a:solidFill>
                <a:latin typeface="Candara" panose="020E0502030303020204" pitchFamily="34" charset="0"/>
                <a:cs typeface="Comic Sans MS"/>
              </a:rPr>
              <a:t>Test case </a:t>
            </a:r>
            <a:r>
              <a:rPr lang="en-US" sz="2000" dirty="0" smtClean="0">
                <a:solidFill>
                  <a:srgbClr val="E32400"/>
                </a:solidFill>
                <a:latin typeface="Candara" panose="020E0502030303020204" pitchFamily="34" charset="0"/>
                <a:cs typeface="Comic Sans MS"/>
              </a:rPr>
              <a:t>(x </a:t>
            </a:r>
            <a:r>
              <a:rPr lang="en-US" sz="2000" spc="5" dirty="0" smtClean="0">
                <a:solidFill>
                  <a:srgbClr val="E32400"/>
                </a:solidFill>
                <a:latin typeface="Candara" panose="020E0502030303020204" pitchFamily="34" charset="0"/>
                <a:cs typeface="Comic Sans MS"/>
              </a:rPr>
              <a:t>= </a:t>
            </a:r>
            <a:r>
              <a:rPr lang="en-US" sz="2000" dirty="0" smtClean="0">
                <a:solidFill>
                  <a:srgbClr val="E32400"/>
                </a:solidFill>
                <a:latin typeface="Candara" panose="020E0502030303020204" pitchFamily="34" charset="0"/>
                <a:cs typeface="Comic Sans MS"/>
              </a:rPr>
              <a:t>0, </a:t>
            </a:r>
            <a:r>
              <a:rPr lang="en-US" sz="2000" spc="5" dirty="0" smtClean="0">
                <a:solidFill>
                  <a:srgbClr val="E32400"/>
                </a:solidFill>
                <a:latin typeface="Candara" panose="020E0502030303020204" pitchFamily="34" charset="0"/>
                <a:cs typeface="Comic Sans MS"/>
              </a:rPr>
              <a:t>y =</a:t>
            </a:r>
            <a:r>
              <a:rPr lang="en-US" sz="2000" spc="-95" dirty="0" smtClean="0">
                <a:solidFill>
                  <a:srgbClr val="E32400"/>
                </a:solidFill>
                <a:latin typeface="Candara" panose="020E0502030303020204" pitchFamily="34" charset="0"/>
                <a:cs typeface="Comic Sans MS"/>
              </a:rPr>
              <a:t> </a:t>
            </a:r>
            <a:r>
              <a:rPr lang="en-US" sz="2000" spc="5" dirty="0" smtClean="0">
                <a:solidFill>
                  <a:srgbClr val="E32400"/>
                </a:solidFill>
                <a:latin typeface="Candara" panose="020E0502030303020204" pitchFamily="34" charset="0"/>
                <a:cs typeface="Comic Sans MS"/>
              </a:rPr>
              <a:t>22)</a:t>
            </a:r>
          </a:p>
          <a:p>
            <a:pPr marL="807085" lvl="1" indent="-337185">
              <a:spcBef>
                <a:spcPts val="1110"/>
              </a:spcBef>
              <a:buClr>
                <a:srgbClr val="000000"/>
              </a:buClr>
              <a:buChar char="•"/>
              <a:tabLst>
                <a:tab pos="349250" algn="l"/>
                <a:tab pos="349885" algn="l"/>
              </a:tabLst>
            </a:pPr>
            <a:r>
              <a:rPr lang="en-US" sz="2000" spc="5" dirty="0" smtClean="0">
                <a:solidFill>
                  <a:srgbClr val="E32400"/>
                </a:solidFill>
                <a:latin typeface="Candara" panose="020E0502030303020204" pitchFamily="34" charset="0"/>
                <a:cs typeface="Comic Sans MS"/>
              </a:rPr>
              <a:t>Reveals </a:t>
            </a:r>
            <a:r>
              <a:rPr lang="en-US" sz="2000" spc="5" dirty="0">
                <a:solidFill>
                  <a:srgbClr val="E32400"/>
                </a:solidFill>
                <a:latin typeface="Candara" panose="020E0502030303020204" pitchFamily="34" charset="0"/>
                <a:cs typeface="Comic Sans MS"/>
              </a:rPr>
              <a:t>fault</a:t>
            </a:r>
          </a:p>
          <a:p>
            <a:pPr marL="349250" marR="5080" indent="-337185">
              <a:lnSpc>
                <a:spcPct val="115100"/>
              </a:lnSpc>
              <a:spcBef>
                <a:spcPts val="95"/>
              </a:spcBef>
              <a:buChar char="•"/>
              <a:tabLst>
                <a:tab pos="349250" algn="l"/>
                <a:tab pos="349885" algn="l"/>
              </a:tabLst>
            </a:pPr>
            <a:endParaRPr sz="2000" dirty="0">
              <a:latin typeface="Candara" panose="020E0502030303020204" pitchFamily="34" charset="0"/>
              <a:cs typeface="Comic Sans MS"/>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37000047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Coverage: </a:t>
            </a:r>
            <a:r>
              <a:rPr lang="en-US" dirty="0" smtClean="0"/>
              <a:t>Example</a:t>
            </a:r>
            <a:endParaRPr lang="en-US" dirty="0"/>
          </a:p>
        </p:txBody>
      </p:sp>
      <p:sp>
        <p:nvSpPr>
          <p:cNvPr id="3" name="Content Placeholder 2"/>
          <p:cNvSpPr>
            <a:spLocks noGrp="1"/>
          </p:cNvSpPr>
          <p:nvPr>
            <p:ph idx="1"/>
          </p:nvPr>
        </p:nvSpPr>
        <p:spPr>
          <a:xfrm>
            <a:off x="5702060" y="1690688"/>
            <a:ext cx="5651740" cy="4486275"/>
          </a:xfrm>
        </p:spPr>
        <p:txBody>
          <a:bodyPr>
            <a:normAutofit/>
          </a:bodyPr>
          <a:lstStyle/>
          <a:p>
            <a:r>
              <a:rPr lang="en-US" sz="2400" dirty="0" smtClean="0"/>
              <a:t>Consider </a:t>
            </a:r>
            <a:r>
              <a:rPr lang="en-US" sz="2400" dirty="0"/>
              <a:t>test cases </a:t>
            </a:r>
            <a:endParaRPr lang="en-US" sz="2400" dirty="0" smtClean="0"/>
          </a:p>
          <a:p>
            <a:pPr lvl="1"/>
            <a:r>
              <a:rPr lang="en-US" sz="2000" dirty="0" smtClean="0"/>
              <a:t>{(</a:t>
            </a:r>
            <a:r>
              <a:rPr lang="en-US" sz="2000" dirty="0"/>
              <a:t>x=5,y=5), (x=5, y=-5)} </a:t>
            </a:r>
            <a:endParaRPr lang="en-US" sz="2000" dirty="0" smtClean="0"/>
          </a:p>
          <a:p>
            <a:r>
              <a:rPr lang="en-US" sz="2400" dirty="0" smtClean="0"/>
              <a:t>The </a:t>
            </a:r>
            <a:r>
              <a:rPr lang="en-US" sz="2400" dirty="0"/>
              <a:t>test suite is adequate for branch coverage, but does not reveal the fault at statement 6 </a:t>
            </a:r>
            <a:endParaRPr lang="en-US" sz="2400" dirty="0" smtClean="0"/>
          </a:p>
          <a:p>
            <a:r>
              <a:rPr lang="en-US" sz="2400" dirty="0" smtClean="0"/>
              <a:t>Predicate </a:t>
            </a:r>
            <a:r>
              <a:rPr lang="en-US" sz="2400" dirty="0"/>
              <a:t>4 can be true or false operating on only one condition </a:t>
            </a:r>
            <a:endParaRPr lang="en-US" sz="2400" dirty="0" smtClean="0"/>
          </a:p>
          <a:p>
            <a:pPr marL="0" indent="0">
              <a:buNone/>
            </a:pPr>
            <a:r>
              <a:rPr lang="en-US" sz="2400" dirty="0" smtClean="0"/>
              <a:t>⇒ </a:t>
            </a:r>
            <a:r>
              <a:rPr lang="en-US" sz="2400" dirty="0"/>
              <a:t>Basic condition coverage</a:t>
            </a:r>
          </a:p>
        </p:txBody>
      </p:sp>
      <p:sp>
        <p:nvSpPr>
          <p:cNvPr id="4"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5" name="Slide Number Placeholder 4"/>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4083758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p:cNvSpPr>
          <p:nvPr>
            <p:ph type="title"/>
          </p:nvPr>
        </p:nvSpPr>
        <p:spPr/>
        <p:txBody>
          <a:bodyPr/>
          <a:lstStyle/>
          <a:p>
            <a:r>
              <a:rPr lang="en-US" b="1" dirty="0" smtClean="0"/>
              <a:t>(</a:t>
            </a:r>
            <a:r>
              <a:rPr lang="en-US" dirty="0" smtClean="0"/>
              <a:t>Basic) </a:t>
            </a:r>
            <a:r>
              <a:rPr lang="en-US" dirty="0"/>
              <a:t>Condition Testing</a:t>
            </a:r>
          </a:p>
        </p:txBody>
      </p:sp>
      <p:sp>
        <p:nvSpPr>
          <p:cNvPr id="73733" name="Rectangle 3"/>
          <p:cNvSpPr>
            <a:spLocks noGrp="1"/>
          </p:cNvSpPr>
          <p:nvPr>
            <p:ph idx="1"/>
          </p:nvPr>
        </p:nvSpPr>
        <p:spPr/>
        <p:txBody>
          <a:bodyPr>
            <a:normAutofit/>
          </a:bodyPr>
          <a:lstStyle/>
          <a:p>
            <a:r>
              <a:rPr lang="en-US" sz="3200" dirty="0"/>
              <a:t>Adequacy criterion: </a:t>
            </a:r>
          </a:p>
          <a:p>
            <a:pPr marL="742950" lvl="1" indent="-285750"/>
            <a:r>
              <a:rPr lang="en-US" sz="2800" dirty="0"/>
              <a:t>Both outcomes (true and false) of each basic condition or predicate, must be tested at least once</a:t>
            </a:r>
          </a:p>
          <a:p>
            <a:pPr marL="742950" lvl="1" indent="-285750"/>
            <a:r>
              <a:rPr lang="en-US" sz="2800" dirty="0"/>
              <a:t>Basic condition or predicate: a Boolean expression that does not contain other Boolean expression</a:t>
            </a:r>
          </a:p>
          <a:p>
            <a:r>
              <a:rPr lang="en-US" sz="3200" dirty="0"/>
              <a:t>Coverage:</a:t>
            </a:r>
          </a:p>
          <a:p>
            <a:pPr>
              <a:buFont typeface="Wingdings 3" charset="0"/>
              <a:buNone/>
            </a:pPr>
            <a:r>
              <a:rPr lang="en-US" sz="2400" i="1" dirty="0"/>
              <a:t>		</a:t>
            </a:r>
            <a:r>
              <a:rPr lang="en-US" dirty="0"/>
              <a:t># truth values taken by all basic conditions</a:t>
            </a:r>
          </a:p>
          <a:p>
            <a:pPr>
              <a:buFont typeface="Wingdings 3" charset="0"/>
              <a:buNone/>
            </a:pPr>
            <a:r>
              <a:rPr lang="en-US" dirty="0"/>
              <a:t>		     	    2 * # basic conditions</a:t>
            </a:r>
          </a:p>
          <a:p>
            <a:pPr>
              <a:buFont typeface="Wingdings 3" charset="0"/>
              <a:buNone/>
            </a:pPr>
            <a:endParaRPr lang="en-US" sz="2000" dirty="0" smtClean="0"/>
          </a:p>
          <a:p>
            <a:pPr>
              <a:buFont typeface="Wingdings 3" charset="0"/>
              <a:buNone/>
            </a:pPr>
            <a:r>
              <a:rPr lang="en-US" sz="2000" dirty="0" smtClean="0"/>
              <a:t>[</a:t>
            </a:r>
            <a:r>
              <a:rPr lang="en-US" sz="2000" dirty="0"/>
              <a:t>See note]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35</a:t>
            </a:fld>
            <a:endParaRPr lang="en-US"/>
          </a:p>
        </p:txBody>
      </p:sp>
      <p:cxnSp>
        <p:nvCxnSpPr>
          <p:cNvPr id="9" name="Straight Connector 8"/>
          <p:cNvCxnSpPr/>
          <p:nvPr/>
        </p:nvCxnSpPr>
        <p:spPr bwMode="auto">
          <a:xfrm>
            <a:off x="1198906" y="4743896"/>
            <a:ext cx="66294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791279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Condition Coverage: Example</a:t>
            </a:r>
          </a:p>
        </p:txBody>
      </p:sp>
      <p:sp>
        <p:nvSpPr>
          <p:cNvPr id="3" name="Content Placeholder 2"/>
          <p:cNvSpPr>
            <a:spLocks noGrp="1"/>
          </p:cNvSpPr>
          <p:nvPr>
            <p:ph idx="1"/>
          </p:nvPr>
        </p:nvSpPr>
        <p:spPr>
          <a:xfrm>
            <a:off x="5615796" y="1690688"/>
            <a:ext cx="5738004" cy="4486275"/>
          </a:xfrm>
        </p:spPr>
        <p:txBody>
          <a:bodyPr>
            <a:normAutofit/>
          </a:bodyPr>
          <a:lstStyle/>
          <a:p>
            <a:r>
              <a:rPr lang="en-US" sz="2400" dirty="0" smtClean="0"/>
              <a:t>Consider </a:t>
            </a:r>
            <a:r>
              <a:rPr lang="en-US" sz="2400" dirty="0"/>
              <a:t>test cases </a:t>
            </a:r>
            <a:endParaRPr lang="en-US" sz="2400" dirty="0" smtClean="0"/>
          </a:p>
          <a:p>
            <a:pPr lvl="1"/>
            <a:r>
              <a:rPr lang="en-US" sz="2000" dirty="0" smtClean="0"/>
              <a:t>{(</a:t>
            </a:r>
            <a:r>
              <a:rPr lang="en-US" sz="2000" dirty="0"/>
              <a:t>x=5,y=5), (x=5, y=-5)} </a:t>
            </a:r>
            <a:endParaRPr lang="en-US" sz="2000" dirty="0" smtClean="0"/>
          </a:p>
          <a:p>
            <a:r>
              <a:rPr lang="en-US" sz="2400" dirty="0" smtClean="0"/>
              <a:t>The </a:t>
            </a:r>
            <a:r>
              <a:rPr lang="en-US" sz="2400" dirty="0"/>
              <a:t>test suite is </a:t>
            </a:r>
            <a:r>
              <a:rPr lang="en-US" sz="2400" dirty="0" smtClean="0"/>
              <a:t>adequate for </a:t>
            </a:r>
            <a:r>
              <a:rPr lang="en-US" sz="2400" dirty="0"/>
              <a:t>basic </a:t>
            </a:r>
            <a:r>
              <a:rPr lang="en-US" sz="2400" dirty="0" smtClean="0"/>
              <a:t>condition coverage</a:t>
            </a:r>
            <a:r>
              <a:rPr lang="en-US" sz="2400" dirty="0"/>
              <a:t>, but it does </a:t>
            </a:r>
            <a:r>
              <a:rPr lang="en-US" sz="2400" dirty="0" smtClean="0"/>
              <a:t>not reveal </a:t>
            </a:r>
            <a:r>
              <a:rPr lang="en-US" sz="2400" dirty="0"/>
              <a:t>the fault </a:t>
            </a:r>
            <a:r>
              <a:rPr lang="en-US" sz="2400" dirty="0" smtClean="0"/>
              <a:t>at statement </a:t>
            </a:r>
            <a:r>
              <a:rPr lang="en-US" sz="2400" dirty="0"/>
              <a:t>6</a:t>
            </a:r>
          </a:p>
          <a:p>
            <a:r>
              <a:rPr lang="en-US" sz="2400" dirty="0" smtClean="0"/>
              <a:t>The </a:t>
            </a:r>
            <a:r>
              <a:rPr lang="en-US" sz="2400" dirty="0"/>
              <a:t>test suite is </a:t>
            </a:r>
            <a:r>
              <a:rPr lang="en-US" sz="2400" dirty="0" smtClean="0"/>
              <a:t>not adequate </a:t>
            </a:r>
            <a:r>
              <a:rPr lang="en-US" sz="2400" dirty="0"/>
              <a:t>for </a:t>
            </a:r>
            <a:r>
              <a:rPr lang="en-US" sz="2400" dirty="0" smtClean="0"/>
              <a:t>branch coverage</a:t>
            </a:r>
            <a:r>
              <a:rPr lang="en-US" sz="2400" dirty="0"/>
              <a:t>.</a:t>
            </a:r>
          </a:p>
          <a:p>
            <a:pPr marL="0" indent="0">
              <a:buNone/>
            </a:pPr>
            <a:r>
              <a:rPr lang="en-US" sz="2400" dirty="0"/>
              <a:t>⇒Branch and </a:t>
            </a:r>
            <a:r>
              <a:rPr lang="en-US" sz="2400" dirty="0" smtClean="0"/>
              <a:t>condition coverage</a:t>
            </a:r>
            <a:endParaRPr lang="en-US" sz="2400" dirty="0"/>
          </a:p>
        </p:txBody>
      </p:sp>
      <p:sp>
        <p:nvSpPr>
          <p:cNvPr id="4"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5" name="Slide Number Placeholder 4"/>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4394077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p:cNvSpPr>
          <p:nvPr>
            <p:ph type="title"/>
          </p:nvPr>
        </p:nvSpPr>
        <p:spPr/>
        <p:txBody>
          <a:bodyPr/>
          <a:lstStyle/>
          <a:p>
            <a:r>
              <a:rPr lang="en-US" dirty="0" smtClean="0"/>
              <a:t>Branch-Condition Testing</a:t>
            </a:r>
            <a:endParaRPr lang="en-US" dirty="0"/>
          </a:p>
        </p:txBody>
      </p:sp>
      <p:sp>
        <p:nvSpPr>
          <p:cNvPr id="77829" name="Rectangle 3"/>
          <p:cNvSpPr>
            <a:spLocks noGrp="1"/>
          </p:cNvSpPr>
          <p:nvPr>
            <p:ph idx="1"/>
          </p:nvPr>
        </p:nvSpPr>
        <p:spPr>
          <a:xfrm>
            <a:off x="902208" y="1690688"/>
            <a:ext cx="9906000" cy="4801552"/>
          </a:xfrm>
        </p:spPr>
        <p:txBody>
          <a:bodyPr/>
          <a:lstStyle/>
          <a:p>
            <a:pPr marL="342900" indent="-342900"/>
            <a:r>
              <a:rPr lang="en-US" sz="3200" dirty="0"/>
              <a:t>Branch and condition adequacy </a:t>
            </a:r>
          </a:p>
          <a:p>
            <a:pPr marL="342900" indent="-342900"/>
            <a:r>
              <a:rPr lang="en-US" sz="3200" dirty="0"/>
              <a:t>Cover all conditions and all branches</a:t>
            </a:r>
          </a:p>
          <a:p>
            <a:pPr marL="617538" lvl="1" indent="-342900"/>
            <a:r>
              <a:rPr lang="en-US" sz="2800" dirty="0"/>
              <a:t>Both outcomes (true and false) of each basic condition must be tested at least once.</a:t>
            </a:r>
          </a:p>
          <a:p>
            <a:pPr marL="617538" lvl="1" indent="-342900"/>
            <a:r>
              <a:rPr lang="en-US" sz="2800" dirty="0"/>
              <a:t>All branches of every selection statement must be executed at least once .</a:t>
            </a:r>
          </a:p>
          <a:p>
            <a:pPr marL="617538" lvl="1" indent="-342900"/>
            <a:endParaRPr lang="en-US" sz="2800" dirty="0"/>
          </a:p>
          <a:p>
            <a:endParaRPr lang="en-US" dirty="0">
              <a:latin typeface="Calibri" charset="0"/>
            </a:endParaRPr>
          </a:p>
          <a:p>
            <a:r>
              <a:rPr lang="en-US" sz="1800" dirty="0">
                <a:latin typeface="Calibri" charset="0"/>
              </a:rPr>
              <a:t>Notice that due to the left-to-right evaluation order and short-circuit evaluation of logical OR </a:t>
            </a:r>
            <a:r>
              <a:rPr lang="en-US" sz="1800" dirty="0" smtClean="0">
                <a:latin typeface="Calibri" charset="0"/>
              </a:rPr>
              <a:t>expressions, </a:t>
            </a:r>
            <a:r>
              <a:rPr lang="en-US" sz="1800" dirty="0">
                <a:latin typeface="Calibri" charset="0"/>
              </a:rPr>
              <a:t>the value true for the first condition does not need to be combined with both values false and true for the second condition. </a:t>
            </a:r>
            <a:endParaRPr lang="it-IT" sz="1800" dirty="0">
              <a:latin typeface="Calibri" charset="0"/>
            </a:endParaRPr>
          </a:p>
          <a:p>
            <a:pPr marL="342900" indent="-342900"/>
            <a:endParaRPr lang="en-US" sz="3200" dirty="0"/>
          </a:p>
        </p:txBody>
      </p:sp>
      <p:sp>
        <p:nvSpPr>
          <p:cNvPr id="2" name="Slide Number Placeholder 1"/>
          <p:cNvSpPr>
            <a:spLocks noGrp="1"/>
          </p:cNvSpPr>
          <p:nvPr>
            <p:ph type="sldNum" sz="quarter" idx="12"/>
          </p:nvPr>
        </p:nvSpPr>
        <p:spPr/>
        <p:txBody>
          <a:bodyPr/>
          <a:lstStyle/>
          <a:p>
            <a:fld id="{B543A0FD-1CA6-4228-86A2-78061B4844C8}" type="slidenum">
              <a:rPr lang="en-US" smtClean="0"/>
              <a:t>37</a:t>
            </a:fld>
            <a:endParaRPr lang="en-US"/>
          </a:p>
        </p:txBody>
      </p:sp>
    </p:spTree>
    <p:extLst>
      <p:ext uri="{BB962C8B-B14F-4D97-AF65-F5344CB8AC3E}">
        <p14:creationId xmlns:p14="http://schemas.microsoft.com/office/powerpoint/2010/main" val="34275365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p:cNvSpPr>
          <p:nvPr>
            <p:ph type="title"/>
          </p:nvPr>
        </p:nvSpPr>
        <p:spPr/>
        <p:txBody>
          <a:bodyPr/>
          <a:lstStyle/>
          <a:p>
            <a:r>
              <a:rPr lang="en-US" dirty="0" smtClean="0"/>
              <a:t>Compound Condition Testing</a:t>
            </a:r>
            <a:endParaRPr lang="en-US" dirty="0"/>
          </a:p>
        </p:txBody>
      </p:sp>
      <p:sp>
        <p:nvSpPr>
          <p:cNvPr id="77829" name="Rectangle 3"/>
          <p:cNvSpPr>
            <a:spLocks noGrp="1"/>
          </p:cNvSpPr>
          <p:nvPr>
            <p:ph idx="1"/>
          </p:nvPr>
        </p:nvSpPr>
        <p:spPr/>
        <p:txBody>
          <a:bodyPr/>
          <a:lstStyle/>
          <a:p>
            <a:pPr marL="342900" indent="-342900"/>
            <a:r>
              <a:rPr lang="en-US" dirty="0" smtClean="0"/>
              <a:t>Compound </a:t>
            </a:r>
            <a:r>
              <a:rPr lang="en-US" dirty="0"/>
              <a:t>(multiple) condition adequacy:</a:t>
            </a:r>
          </a:p>
          <a:p>
            <a:pPr marL="742950" lvl="1" indent="-285750"/>
            <a:r>
              <a:rPr lang="en-US" dirty="0"/>
              <a:t>Cover all possible combinations of compound conditions and cover all branches of a selection statement</a:t>
            </a:r>
          </a:p>
          <a:p>
            <a:pPr marL="742950" lvl="1" indent="-285750"/>
            <a:r>
              <a:rPr lang="en-US" dirty="0"/>
              <a:t>For a compound condition with </a:t>
            </a:r>
          </a:p>
          <a:p>
            <a:pPr marL="742950" lvl="1" indent="-285750">
              <a:buNone/>
            </a:pPr>
            <a:r>
              <a:rPr lang="en-US" dirty="0"/>
              <a:t>	</a:t>
            </a:r>
            <a:r>
              <a:rPr lang="en-US" i="1" dirty="0"/>
              <a:t>n</a:t>
            </a:r>
            <a:r>
              <a:rPr lang="en-US" dirty="0"/>
              <a:t> basic conditions,</a:t>
            </a:r>
          </a:p>
          <a:p>
            <a:pPr marL="742950" lvl="1" indent="-285750">
              <a:buNone/>
            </a:pPr>
            <a:r>
              <a:rPr lang="en-US" baseline="30000" dirty="0"/>
              <a:t>	</a:t>
            </a:r>
            <a:r>
              <a:rPr lang="en-US" i="1" dirty="0"/>
              <a:t>2</a:t>
            </a:r>
            <a:r>
              <a:rPr lang="en-US" i="1" baseline="30000" dirty="0"/>
              <a:t>n</a:t>
            </a:r>
            <a:r>
              <a:rPr lang="en-US" baseline="30000" dirty="0"/>
              <a:t> </a:t>
            </a:r>
            <a:r>
              <a:rPr lang="en-US" dirty="0"/>
              <a:t>test cases may be needed.</a:t>
            </a:r>
          </a:p>
        </p:txBody>
      </p:sp>
      <p:graphicFrame>
        <p:nvGraphicFramePr>
          <p:cNvPr id="6203" name="Group 59"/>
          <p:cNvGraphicFramePr>
            <a:graphicFrameLocks noGrp="1"/>
          </p:cNvGraphicFramePr>
          <p:nvPr>
            <p:extLst/>
          </p:nvPr>
        </p:nvGraphicFramePr>
        <p:xfrm>
          <a:off x="3962400" y="4419600"/>
          <a:ext cx="2209800" cy="1828800"/>
        </p:xfrm>
        <a:graphic>
          <a:graphicData uri="http://schemas.openxmlformats.org/drawingml/2006/table">
            <a:tbl>
              <a:tblPr/>
              <a:tblGrid>
                <a:gridCol w="552450">
                  <a:extLst>
                    <a:ext uri="{9D8B030D-6E8A-4147-A177-3AD203B41FA5}">
                      <a16:colId xmlns:a16="http://schemas.microsoft.com/office/drawing/2014/main" val="20000"/>
                    </a:ext>
                  </a:extLst>
                </a:gridCol>
                <a:gridCol w="552450">
                  <a:extLst>
                    <a:ext uri="{9D8B030D-6E8A-4147-A177-3AD203B41FA5}">
                      <a16:colId xmlns:a16="http://schemas.microsoft.com/office/drawing/2014/main" val="20001"/>
                    </a:ext>
                  </a:extLst>
                </a:gridCol>
                <a:gridCol w="552450">
                  <a:extLst>
                    <a:ext uri="{9D8B030D-6E8A-4147-A177-3AD203B41FA5}">
                      <a16:colId xmlns:a16="http://schemas.microsoft.com/office/drawing/2014/main" val="20002"/>
                    </a:ext>
                  </a:extLst>
                </a:gridCol>
                <a:gridCol w="552450">
                  <a:extLst>
                    <a:ext uri="{9D8B030D-6E8A-4147-A177-3AD203B41FA5}">
                      <a16:colId xmlns:a16="http://schemas.microsoft.com/office/drawing/2014/main" val="20003"/>
                    </a:ext>
                  </a:extLst>
                </a:gridCol>
              </a:tblGrid>
              <a:tr h="280988">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1800" b="0" i="0" u="none" strike="noStrike" cap="none" normalizeH="0" baseline="0" dirty="0">
                        <a:ln>
                          <a:noFill/>
                        </a:ln>
                        <a:solidFill>
                          <a:schemeClr val="tx1"/>
                        </a:solidFill>
                        <a:effectLst/>
                        <a:latin typeface="Gill Sans MT"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9088">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305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305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204" name="Rectangle 60"/>
          <p:cNvSpPr>
            <a:spLocks noChangeArrowheads="1"/>
          </p:cNvSpPr>
          <p:nvPr/>
        </p:nvSpPr>
        <p:spPr bwMode="auto">
          <a:xfrm>
            <a:off x="1905001" y="4572001"/>
            <a:ext cx="1901483"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200" dirty="0">
                <a:solidFill>
                  <a:schemeClr val="tx2"/>
                </a:solidFill>
                <a:latin typeface="Gill Sans MT" charset="0"/>
                <a:cs typeface="Arial" charset="0"/>
              </a:rPr>
              <a:t>C = C</a:t>
            </a:r>
            <a:r>
              <a:rPr lang="en-US" dirty="0">
                <a:solidFill>
                  <a:schemeClr val="tx2"/>
                </a:solidFill>
                <a:latin typeface="Gill Sans MT" charset="0"/>
                <a:cs typeface="Arial" charset="0"/>
              </a:rPr>
              <a:t>1</a:t>
            </a:r>
            <a:r>
              <a:rPr lang="en-US" sz="2200" dirty="0">
                <a:solidFill>
                  <a:schemeClr val="tx2"/>
                </a:solidFill>
                <a:latin typeface="Gill Sans MT" charset="0"/>
                <a:cs typeface="Arial" charset="0"/>
              </a:rPr>
              <a:t> and C</a:t>
            </a:r>
            <a:r>
              <a:rPr lang="en-US" dirty="0">
                <a:solidFill>
                  <a:schemeClr val="tx2"/>
                </a:solidFill>
                <a:latin typeface="Gill Sans MT" charset="0"/>
                <a:cs typeface="Arial" charset="0"/>
              </a:rPr>
              <a:t>2</a:t>
            </a:r>
            <a:endParaRPr lang="en-US" sz="2200" dirty="0">
              <a:solidFill>
                <a:schemeClr val="tx2"/>
              </a:solidFill>
              <a:latin typeface="Gill Sans MT" charset="0"/>
              <a:cs typeface="Arial"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38</a:t>
            </a:fld>
            <a:endParaRPr lang="en-US"/>
          </a:p>
        </p:txBody>
      </p:sp>
    </p:spTree>
    <p:extLst>
      <p:ext uri="{BB962C8B-B14F-4D97-AF65-F5344CB8AC3E}">
        <p14:creationId xmlns:p14="http://schemas.microsoft.com/office/powerpoint/2010/main" val="8410677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2"/>
          <p:cNvSpPr>
            <a:spLocks noGrp="1"/>
          </p:cNvSpPr>
          <p:nvPr>
            <p:ph type="title"/>
          </p:nvPr>
        </p:nvSpPr>
        <p:spPr/>
        <p:txBody>
          <a:bodyPr/>
          <a:lstStyle/>
          <a:p>
            <a:r>
              <a:rPr lang="en-US" sz="3200" dirty="0"/>
              <a:t>Compound Conditions: Exponential Complexity</a:t>
            </a:r>
          </a:p>
        </p:txBody>
      </p:sp>
      <p:sp>
        <p:nvSpPr>
          <p:cNvPr id="79877" name="Rectangle 3"/>
          <p:cNvSpPr>
            <a:spLocks noGrp="1"/>
          </p:cNvSpPr>
          <p:nvPr>
            <p:ph idx="1"/>
          </p:nvPr>
        </p:nvSpPr>
        <p:spPr>
          <a:xfrm>
            <a:off x="1560576" y="1313688"/>
            <a:ext cx="8229600" cy="4648200"/>
          </a:xfrm>
          <a:noFill/>
        </p:spPr>
        <p:txBody>
          <a:bodyPr>
            <a:normAutofit fontScale="92500" lnSpcReduction="20000"/>
          </a:bodyPr>
          <a:lstStyle/>
          <a:p>
            <a:pPr algn="ctr">
              <a:lnSpc>
                <a:spcPct val="80000"/>
              </a:lnSpc>
              <a:buFont typeface="Wingdings 3" charset="0"/>
              <a:buNone/>
            </a:pPr>
            <a:r>
              <a:rPr lang="en-US" sz="2100" b="1" dirty="0">
                <a:solidFill>
                  <a:srgbClr val="3366FF"/>
                </a:solidFill>
                <a:latin typeface="Courier New" charset="0"/>
              </a:rPr>
              <a:t>(((a || b) &amp;&amp; c) || d) &amp;&amp; e</a:t>
            </a:r>
          </a:p>
          <a:p>
            <a:pPr>
              <a:lnSpc>
                <a:spcPct val="80000"/>
              </a:lnSpc>
              <a:buFont typeface="Wingdings 3" charset="0"/>
              <a:buNone/>
            </a:pPr>
            <a:endParaRPr lang="en-US" sz="900" dirty="0">
              <a:latin typeface="Gill Sans MT" charset="0"/>
            </a:endParaRPr>
          </a:p>
          <a:p>
            <a:pPr>
              <a:lnSpc>
                <a:spcPct val="80000"/>
              </a:lnSpc>
              <a:buFont typeface="Wingdings 3" charset="0"/>
              <a:buNone/>
            </a:pPr>
            <a:r>
              <a:rPr lang="en-US" sz="1500" dirty="0">
                <a:latin typeface="Gill Sans MT" charset="0"/>
              </a:rPr>
              <a:t>	</a:t>
            </a:r>
            <a:r>
              <a:rPr lang="en-US" sz="1600" dirty="0">
                <a:solidFill>
                  <a:schemeClr val="tx2"/>
                </a:solidFill>
              </a:rPr>
              <a:t>Test Case	a 	b 	c 	d	e </a:t>
            </a:r>
          </a:p>
          <a:p>
            <a:pPr>
              <a:lnSpc>
                <a:spcPct val="80000"/>
              </a:lnSpc>
              <a:buFont typeface="Wingdings 3" charset="0"/>
              <a:buNone/>
            </a:pPr>
            <a:endParaRPr lang="en-US" sz="900" dirty="0">
              <a:solidFill>
                <a:schemeClr val="tx2"/>
              </a:solidFill>
            </a:endParaRPr>
          </a:p>
          <a:p>
            <a:pPr>
              <a:lnSpc>
                <a:spcPct val="80000"/>
              </a:lnSpc>
              <a:buFont typeface="Wingdings 3" charset="0"/>
              <a:buNone/>
            </a:pPr>
            <a:r>
              <a:rPr lang="en-US" sz="1600" dirty="0">
                <a:solidFill>
                  <a:schemeClr val="tx2"/>
                </a:solidFill>
              </a:rPr>
              <a:t>	(1)		T	—	T	—	T</a:t>
            </a:r>
          </a:p>
          <a:p>
            <a:pPr>
              <a:lnSpc>
                <a:spcPct val="80000"/>
              </a:lnSpc>
              <a:buFont typeface="Wingdings 3" charset="0"/>
              <a:buNone/>
            </a:pPr>
            <a:r>
              <a:rPr lang="en-US" sz="1600" dirty="0">
                <a:solidFill>
                  <a:schemeClr val="tx2"/>
                </a:solidFill>
              </a:rPr>
              <a:t>	(2)		F	T	T	—	T</a:t>
            </a:r>
          </a:p>
          <a:p>
            <a:pPr>
              <a:lnSpc>
                <a:spcPct val="80000"/>
              </a:lnSpc>
              <a:buFont typeface="Wingdings 3" charset="0"/>
              <a:buNone/>
            </a:pPr>
            <a:r>
              <a:rPr lang="en-US" sz="1600" dirty="0">
                <a:solidFill>
                  <a:schemeClr val="tx2"/>
                </a:solidFill>
              </a:rPr>
              <a:t>	(3)		T	—	F	T	T</a:t>
            </a:r>
          </a:p>
          <a:p>
            <a:pPr>
              <a:lnSpc>
                <a:spcPct val="80000"/>
              </a:lnSpc>
              <a:buFont typeface="Wingdings 3" charset="0"/>
              <a:buNone/>
            </a:pPr>
            <a:r>
              <a:rPr lang="en-US" sz="1600" dirty="0">
                <a:solidFill>
                  <a:schemeClr val="tx2"/>
                </a:solidFill>
              </a:rPr>
              <a:t>	(4)		F	T	F	T	T</a:t>
            </a:r>
          </a:p>
          <a:p>
            <a:pPr>
              <a:lnSpc>
                <a:spcPct val="80000"/>
              </a:lnSpc>
              <a:buFont typeface="Wingdings 3" charset="0"/>
              <a:buNone/>
            </a:pPr>
            <a:r>
              <a:rPr lang="en-US" sz="1600" dirty="0">
                <a:solidFill>
                  <a:schemeClr val="tx2"/>
                </a:solidFill>
              </a:rPr>
              <a:t>	(5)		F	F	—	T	T</a:t>
            </a:r>
          </a:p>
          <a:p>
            <a:pPr>
              <a:lnSpc>
                <a:spcPct val="80000"/>
              </a:lnSpc>
              <a:buFont typeface="Wingdings 3" charset="0"/>
              <a:buNone/>
            </a:pPr>
            <a:r>
              <a:rPr lang="en-US" sz="1600" dirty="0">
                <a:solidFill>
                  <a:schemeClr val="tx2"/>
                </a:solidFill>
              </a:rPr>
              <a:t>	(6)		T	—	T	—	F</a:t>
            </a:r>
          </a:p>
          <a:p>
            <a:pPr>
              <a:lnSpc>
                <a:spcPct val="80000"/>
              </a:lnSpc>
              <a:buFont typeface="Wingdings 3" charset="0"/>
              <a:buNone/>
            </a:pPr>
            <a:r>
              <a:rPr lang="en-US" sz="1600" dirty="0">
                <a:solidFill>
                  <a:schemeClr val="tx2"/>
                </a:solidFill>
              </a:rPr>
              <a:t>	(7)		F	T	T	—	F</a:t>
            </a:r>
          </a:p>
          <a:p>
            <a:pPr>
              <a:lnSpc>
                <a:spcPct val="80000"/>
              </a:lnSpc>
              <a:buFont typeface="Wingdings 3" charset="0"/>
              <a:buNone/>
            </a:pPr>
            <a:r>
              <a:rPr lang="en-US" sz="1600" dirty="0">
                <a:solidFill>
                  <a:schemeClr val="tx2"/>
                </a:solidFill>
              </a:rPr>
              <a:t>	(8)		T	—	F	T	F</a:t>
            </a:r>
          </a:p>
          <a:p>
            <a:pPr>
              <a:lnSpc>
                <a:spcPct val="80000"/>
              </a:lnSpc>
              <a:buFont typeface="Wingdings 3" charset="0"/>
              <a:buNone/>
            </a:pPr>
            <a:r>
              <a:rPr lang="en-US" sz="1600" dirty="0">
                <a:solidFill>
                  <a:schemeClr val="tx2"/>
                </a:solidFill>
              </a:rPr>
              <a:t>	(9)		F	T	F	T	F</a:t>
            </a:r>
          </a:p>
          <a:p>
            <a:pPr>
              <a:lnSpc>
                <a:spcPct val="80000"/>
              </a:lnSpc>
              <a:buFont typeface="Wingdings 3" charset="0"/>
              <a:buNone/>
            </a:pPr>
            <a:r>
              <a:rPr lang="en-US" sz="1600" dirty="0">
                <a:solidFill>
                  <a:schemeClr val="tx2"/>
                </a:solidFill>
              </a:rPr>
              <a:t>	(10)		F	F	—	T	F</a:t>
            </a:r>
          </a:p>
          <a:p>
            <a:pPr>
              <a:lnSpc>
                <a:spcPct val="80000"/>
              </a:lnSpc>
              <a:buFont typeface="Wingdings 3" charset="0"/>
              <a:buNone/>
            </a:pPr>
            <a:r>
              <a:rPr lang="en-US" sz="1600" dirty="0">
                <a:solidFill>
                  <a:schemeClr val="tx2"/>
                </a:solidFill>
              </a:rPr>
              <a:t>	(11)		T	—	F	F	—</a:t>
            </a:r>
          </a:p>
          <a:p>
            <a:pPr>
              <a:lnSpc>
                <a:spcPct val="80000"/>
              </a:lnSpc>
              <a:buFont typeface="Wingdings 3" charset="0"/>
              <a:buNone/>
            </a:pPr>
            <a:r>
              <a:rPr lang="en-US" sz="1600" dirty="0">
                <a:solidFill>
                  <a:schemeClr val="tx2"/>
                </a:solidFill>
              </a:rPr>
              <a:t>	(12)		F	T	F	F	—</a:t>
            </a:r>
          </a:p>
          <a:p>
            <a:pPr>
              <a:lnSpc>
                <a:spcPct val="80000"/>
              </a:lnSpc>
              <a:buFont typeface="Wingdings 3" charset="0"/>
              <a:buNone/>
            </a:pPr>
            <a:r>
              <a:rPr lang="en-US" sz="1600" dirty="0">
                <a:solidFill>
                  <a:schemeClr val="tx2"/>
                </a:solidFill>
              </a:rPr>
              <a:t>	(13)		F	F	—	F	—</a:t>
            </a:r>
            <a:endParaRPr lang="en-US" sz="1600" dirty="0">
              <a:solidFill>
                <a:schemeClr val="accent2"/>
              </a:solidFill>
            </a:endParaRPr>
          </a:p>
        </p:txBody>
      </p:sp>
      <p:sp>
        <p:nvSpPr>
          <p:cNvPr id="79878" name="Rectangle 4"/>
          <p:cNvSpPr>
            <a:spLocks/>
          </p:cNvSpPr>
          <p:nvPr/>
        </p:nvSpPr>
        <p:spPr bwMode="auto">
          <a:xfrm>
            <a:off x="543463" y="5991832"/>
            <a:ext cx="10532853" cy="3447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wrap="square" anchor="b" anchorCtr="1">
            <a:spAutoFit/>
          </a:bodyPr>
          <a:lstStyle/>
          <a:p>
            <a:pPr>
              <a:lnSpc>
                <a:spcPct val="80000"/>
              </a:lnSpc>
              <a:spcBef>
                <a:spcPct val="20000"/>
              </a:spcBef>
            </a:pPr>
            <a:r>
              <a:rPr lang="en-US" sz="2000" dirty="0">
                <a:latin typeface="Candara" panose="020E0502030303020204" pitchFamily="34" charset="0"/>
                <a:cs typeface="Garamond"/>
              </a:rPr>
              <a:t>short-circuit evaluation often reduces this to a more manageable number, but not always</a:t>
            </a:r>
          </a:p>
        </p:txBody>
      </p:sp>
      <p:sp>
        <p:nvSpPr>
          <p:cNvPr id="2" name="Slide Number Placeholder 1"/>
          <p:cNvSpPr>
            <a:spLocks noGrp="1"/>
          </p:cNvSpPr>
          <p:nvPr>
            <p:ph type="sldNum" sz="quarter" idx="12"/>
          </p:nvPr>
        </p:nvSpPr>
        <p:spPr/>
        <p:txBody>
          <a:bodyPr/>
          <a:lstStyle/>
          <a:p>
            <a:fld id="{B543A0FD-1CA6-4228-86A2-78061B4844C8}" type="slidenum">
              <a:rPr lang="en-US" smtClean="0"/>
              <a:t>39</a:t>
            </a:fld>
            <a:endParaRPr lang="en-US"/>
          </a:p>
        </p:txBody>
      </p:sp>
    </p:spTree>
    <p:extLst>
      <p:ext uri="{BB962C8B-B14F-4D97-AF65-F5344CB8AC3E}">
        <p14:creationId xmlns:p14="http://schemas.microsoft.com/office/powerpoint/2010/main" val="1627114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vert="horz" lIns="92075" tIns="46038" rIns="92075" bIns="46038" rtlCol="0" anchor="ctr">
            <a:normAutofit/>
          </a:bodyPr>
          <a:lstStyle/>
          <a:p>
            <a:pPr eaLnBrk="1" hangingPunct="1"/>
            <a:r>
              <a:rPr lang="en-US" dirty="0" smtClean="0"/>
              <a:t>Case Study </a:t>
            </a:r>
            <a:r>
              <a:rPr lang="en-US" dirty="0">
                <a:sym typeface="Symbol" charset="0"/>
              </a:rPr>
              <a:t></a:t>
            </a:r>
            <a:r>
              <a:rPr lang="en-US" dirty="0"/>
              <a:t> Airbus A320 </a:t>
            </a:r>
          </a:p>
        </p:txBody>
      </p:sp>
      <p:sp>
        <p:nvSpPr>
          <p:cNvPr id="45058" name="Rectangle 3"/>
          <p:cNvSpPr>
            <a:spLocks noGrp="1" noChangeArrowheads="1"/>
          </p:cNvSpPr>
          <p:nvPr>
            <p:ph idx="1"/>
          </p:nvPr>
        </p:nvSpPr>
        <p:spPr>
          <a:xfrm>
            <a:off x="646981" y="1716657"/>
            <a:ext cx="6177491" cy="2828879"/>
          </a:xfrm>
          <a:noFill/>
        </p:spPr>
        <p:txBody>
          <a:bodyPr vert="horz" lIns="92075" tIns="46038" rIns="92075" bIns="46038" rtlCol="0">
            <a:normAutofit/>
          </a:bodyPr>
          <a:lstStyle/>
          <a:p>
            <a:pPr marL="342900" indent="-342900"/>
            <a:r>
              <a:rPr lang="en-US" dirty="0"/>
              <a:t>Launched in 1984</a:t>
            </a:r>
          </a:p>
          <a:p>
            <a:pPr marL="342900" indent="-342900"/>
            <a:r>
              <a:rPr lang="en-US" dirty="0"/>
              <a:t>First civilian fly-by-wire computer system so advanced it can land plane virtually unassisted</a:t>
            </a:r>
          </a:p>
          <a:p>
            <a:pPr marL="342900" indent="-342900"/>
            <a:r>
              <a:rPr lang="en-US" dirty="0"/>
              <a:t>No instrument dials – 6 CRTs</a:t>
            </a:r>
          </a:p>
        </p:txBody>
      </p:sp>
      <p:pic>
        <p:nvPicPr>
          <p:cNvPr id="6" name="Picture 2" descr="Image result for Airbus A3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1992836"/>
            <a:ext cx="3657600" cy="11430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4" descr="Image result for Airbus A3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1542" y="3541373"/>
            <a:ext cx="4730500" cy="286230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Slide Number Placeholder 1"/>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3790117343"/>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2"/>
          <p:cNvSpPr>
            <a:spLocks noGrp="1"/>
          </p:cNvSpPr>
          <p:nvPr>
            <p:ph type="title"/>
          </p:nvPr>
        </p:nvSpPr>
        <p:spPr/>
        <p:txBody>
          <a:bodyPr/>
          <a:lstStyle/>
          <a:p>
            <a:r>
              <a:rPr lang="en-US" sz="3200" dirty="0"/>
              <a:t>Modified Condition/Decision Coverage (MC/DC)</a:t>
            </a:r>
            <a:endParaRPr lang="it-IT" sz="3200" dirty="0"/>
          </a:p>
        </p:txBody>
      </p:sp>
      <p:sp>
        <p:nvSpPr>
          <p:cNvPr id="81925" name="Rectangle 3"/>
          <p:cNvSpPr>
            <a:spLocks noGrp="1"/>
          </p:cNvSpPr>
          <p:nvPr>
            <p:ph idx="1"/>
          </p:nvPr>
        </p:nvSpPr>
        <p:spPr>
          <a:xfrm>
            <a:off x="500332" y="1388853"/>
            <a:ext cx="10877910" cy="4847355"/>
          </a:xfrm>
        </p:spPr>
        <p:txBody>
          <a:bodyPr/>
          <a:lstStyle/>
          <a:p>
            <a:pPr marL="342900" indent="-342900"/>
            <a:r>
              <a:rPr lang="en-US" dirty="0"/>
              <a:t>Motivation: </a:t>
            </a:r>
          </a:p>
          <a:p>
            <a:pPr marL="742950" lvl="1" indent="-285750"/>
            <a:r>
              <a:rPr lang="en-US" dirty="0"/>
              <a:t>Effectively test </a:t>
            </a:r>
            <a:r>
              <a:rPr lang="en-US" i="1" dirty="0"/>
              <a:t>important combinations</a:t>
            </a:r>
            <a:r>
              <a:rPr lang="en-US" dirty="0"/>
              <a:t> of conditions, without exponential blowup in test suite size </a:t>
            </a:r>
          </a:p>
          <a:p>
            <a:pPr marL="742950" lvl="1" indent="-285750"/>
            <a:r>
              <a:rPr lang="ja-JP" altLang="en-US" dirty="0"/>
              <a:t>“</a:t>
            </a:r>
            <a:r>
              <a:rPr lang="en-US" altLang="ja-JP" dirty="0"/>
              <a:t>Important</a:t>
            </a:r>
            <a:r>
              <a:rPr lang="ja-JP" altLang="en-US" dirty="0"/>
              <a:t>”</a:t>
            </a:r>
            <a:r>
              <a:rPr lang="en-US" altLang="ja-JP" dirty="0"/>
              <a:t> combinations means: </a:t>
            </a:r>
          </a:p>
          <a:p>
            <a:pPr lvl="2"/>
            <a:r>
              <a:rPr lang="en-US" sz="2400" dirty="0"/>
              <a:t>each basic condition shown to independently affect the outcome of each decision</a:t>
            </a:r>
          </a:p>
          <a:p>
            <a:pPr marL="342900" indent="-342900"/>
            <a:r>
              <a:rPr lang="en-US" dirty="0"/>
              <a:t>Requires:  </a:t>
            </a:r>
            <a:r>
              <a:rPr lang="en-US" dirty="0" smtClean="0"/>
              <a:t>For </a:t>
            </a:r>
            <a:r>
              <a:rPr lang="en-US" dirty="0"/>
              <a:t>each basic condition C, two test cases,</a:t>
            </a:r>
          </a:p>
          <a:p>
            <a:pPr marL="847725" lvl="1"/>
            <a:r>
              <a:rPr lang="en-US" dirty="0"/>
              <a:t>C evaluates to </a:t>
            </a:r>
            <a:r>
              <a:rPr lang="en-US" i="1" dirty="0"/>
              <a:t>true</a:t>
            </a:r>
            <a:r>
              <a:rPr lang="en-US" dirty="0"/>
              <a:t> for one and </a:t>
            </a:r>
            <a:r>
              <a:rPr lang="en-US" i="1" dirty="0"/>
              <a:t>false</a:t>
            </a:r>
            <a:r>
              <a:rPr lang="en-US" dirty="0"/>
              <a:t> for the other</a:t>
            </a:r>
          </a:p>
          <a:p>
            <a:pPr marL="847725" lvl="1"/>
            <a:r>
              <a:rPr lang="en-US" dirty="0"/>
              <a:t>Values of all other </a:t>
            </a:r>
            <a:r>
              <a:rPr lang="en-US" i="1" dirty="0"/>
              <a:t>evaluated</a:t>
            </a:r>
            <a:r>
              <a:rPr lang="en-US" dirty="0"/>
              <a:t> conditions remain the same</a:t>
            </a:r>
          </a:p>
          <a:p>
            <a:pPr marL="847725" lvl="1"/>
            <a:r>
              <a:rPr lang="en-US" dirty="0"/>
              <a:t>The compound condition as a whole evaluates to </a:t>
            </a:r>
            <a:r>
              <a:rPr lang="en-US" i="1" dirty="0"/>
              <a:t>true</a:t>
            </a:r>
            <a:r>
              <a:rPr lang="en-US" dirty="0"/>
              <a:t> for one and </a:t>
            </a:r>
            <a:r>
              <a:rPr lang="en-US" i="1" dirty="0"/>
              <a:t>false</a:t>
            </a:r>
            <a:r>
              <a:rPr lang="en-US" dirty="0"/>
              <a:t> for the other</a:t>
            </a:r>
          </a:p>
        </p:txBody>
      </p:sp>
      <p:sp>
        <p:nvSpPr>
          <p:cNvPr id="2" name="Slide Number Placeholder 1"/>
          <p:cNvSpPr>
            <a:spLocks noGrp="1"/>
          </p:cNvSpPr>
          <p:nvPr>
            <p:ph type="sldNum" sz="quarter" idx="12"/>
          </p:nvPr>
        </p:nvSpPr>
        <p:spPr/>
        <p:txBody>
          <a:bodyPr/>
          <a:lstStyle/>
          <a:p>
            <a:fld id="{B543A0FD-1CA6-4228-86A2-78061B4844C8}" type="slidenum">
              <a:rPr lang="en-US" smtClean="0"/>
              <a:t>40</a:t>
            </a:fld>
            <a:endParaRPr lang="en-US"/>
          </a:p>
        </p:txBody>
      </p:sp>
    </p:spTree>
    <p:extLst>
      <p:ext uri="{BB962C8B-B14F-4D97-AF65-F5344CB8AC3E}">
        <p14:creationId xmlns:p14="http://schemas.microsoft.com/office/powerpoint/2010/main" val="20852787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2"/>
          <p:cNvSpPr>
            <a:spLocks noGrp="1"/>
          </p:cNvSpPr>
          <p:nvPr>
            <p:ph type="title"/>
          </p:nvPr>
        </p:nvSpPr>
        <p:spPr/>
        <p:txBody>
          <a:bodyPr/>
          <a:lstStyle/>
          <a:p>
            <a:r>
              <a:rPr lang="en-US" dirty="0"/>
              <a:t>Construct Test Cases for MC/DC </a:t>
            </a:r>
          </a:p>
        </p:txBody>
      </p:sp>
      <p:sp>
        <p:nvSpPr>
          <p:cNvPr id="83973" name="Rectangle 3"/>
          <p:cNvSpPr>
            <a:spLocks noGrp="1"/>
          </p:cNvSpPr>
          <p:nvPr>
            <p:ph idx="1"/>
          </p:nvPr>
        </p:nvSpPr>
        <p:spPr/>
        <p:txBody>
          <a:bodyPr>
            <a:normAutofit/>
          </a:bodyPr>
          <a:lstStyle/>
          <a:p>
            <a:r>
              <a:rPr lang="en-US" dirty="0"/>
              <a:t>MC/DC with two basic conditions </a:t>
            </a:r>
          </a:p>
          <a:p>
            <a:pPr lvl="1"/>
            <a:endParaRPr lang="en-US" dirty="0" smtClean="0"/>
          </a:p>
          <a:p>
            <a:pPr lvl="1"/>
            <a:endParaRPr lang="en-US" dirty="0"/>
          </a:p>
          <a:p>
            <a:pPr lvl="1"/>
            <a:endParaRPr lang="en-US" dirty="0" smtClean="0"/>
          </a:p>
          <a:p>
            <a:pPr lvl="1"/>
            <a:r>
              <a:rPr lang="en-US" dirty="0" smtClean="0"/>
              <a:t>C </a:t>
            </a:r>
            <a:r>
              <a:rPr lang="en-US" dirty="0"/>
              <a:t>= C</a:t>
            </a:r>
            <a:r>
              <a:rPr lang="en-US" sz="1900" dirty="0"/>
              <a:t>1</a:t>
            </a:r>
            <a:r>
              <a:rPr lang="en-US" dirty="0"/>
              <a:t> &amp;&amp; C</a:t>
            </a:r>
            <a:r>
              <a:rPr lang="en-US" sz="1900" dirty="0"/>
              <a:t>2</a:t>
            </a: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1"/>
            <a:r>
              <a:rPr lang="en-US" dirty="0"/>
              <a:t>C = C</a:t>
            </a:r>
            <a:r>
              <a:rPr lang="en-US" sz="1900" dirty="0"/>
              <a:t>1</a:t>
            </a:r>
            <a:r>
              <a:rPr lang="en-US" dirty="0"/>
              <a:t> || C</a:t>
            </a:r>
            <a:r>
              <a:rPr lang="en-US" sz="1900" dirty="0"/>
              <a:t>2</a:t>
            </a:r>
            <a:endParaRPr lang="en-US" dirty="0"/>
          </a:p>
          <a:p>
            <a:pPr lvl="2">
              <a:buFont typeface="Wingdings 3" charset="0"/>
              <a:buNone/>
            </a:pPr>
            <a:endParaRPr lang="en-US" dirty="0"/>
          </a:p>
          <a:p>
            <a:pPr lvl="2">
              <a:buFont typeface="Wingdings 3" charset="0"/>
              <a:buNone/>
            </a:pPr>
            <a:endParaRPr lang="en-US" dirty="0"/>
          </a:p>
        </p:txBody>
      </p:sp>
      <p:graphicFrame>
        <p:nvGraphicFramePr>
          <p:cNvPr id="440393" name="Group 73"/>
          <p:cNvGraphicFramePr>
            <a:graphicFrameLocks noGrp="1"/>
          </p:cNvGraphicFramePr>
          <p:nvPr>
            <p:extLst>
              <p:ext uri="{D42A27DB-BD31-4B8C-83A1-F6EECF244321}">
                <p14:modId xmlns:p14="http://schemas.microsoft.com/office/powerpoint/2010/main" val="2613978146"/>
              </p:ext>
            </p:extLst>
          </p:nvPr>
        </p:nvGraphicFramePr>
        <p:xfrm>
          <a:off x="6330696" y="1943706"/>
          <a:ext cx="2514600" cy="2133599"/>
        </p:xfrm>
        <a:graphic>
          <a:graphicData uri="http://schemas.openxmlformats.org/drawingml/2006/table">
            <a:tbl>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561356">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408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8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rgbClr val="408000"/>
                        </a:solidFill>
                        <a:effectLst/>
                        <a:latin typeface="Gill Sans MT" charset="0"/>
                        <a:ea typeface="ＭＳ Ｐゴシック" charset="0"/>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408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8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408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800" b="0" i="0" u="none" strike="noStrike" cap="none" normalizeH="0" baseline="0" dirty="0">
                          <a:ln>
                            <a:noFill/>
                          </a:ln>
                          <a:solidFill>
                            <a:schemeClr val="tx1"/>
                          </a:solidFill>
                          <a:effectLst/>
                          <a:latin typeface="Gill Sans MT" charset="0"/>
                          <a:ea typeface="ＭＳ Ｐゴシック" charset="0"/>
                        </a:rPr>
                        <a:t>3</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40392" name="Group 72"/>
          <p:cNvGraphicFramePr>
            <a:graphicFrameLocks noGrp="1"/>
          </p:cNvGraphicFramePr>
          <p:nvPr>
            <p:extLst>
              <p:ext uri="{D42A27DB-BD31-4B8C-83A1-F6EECF244321}">
                <p14:modId xmlns:p14="http://schemas.microsoft.com/office/powerpoint/2010/main" val="3669316516"/>
              </p:ext>
            </p:extLst>
          </p:nvPr>
        </p:nvGraphicFramePr>
        <p:xfrm>
          <a:off x="6330696" y="4364833"/>
          <a:ext cx="2514600" cy="2087816"/>
        </p:xfrm>
        <a:graphic>
          <a:graphicData uri="http://schemas.openxmlformats.org/drawingml/2006/table">
            <a:tbl>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807704">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900" b="0" i="0" u="none" strike="noStrike" cap="none" normalizeH="0" baseline="0" dirty="0">
                          <a:ln>
                            <a:noFill/>
                          </a:ln>
                          <a:solidFill>
                            <a:schemeClr val="tx1"/>
                          </a:solidFill>
                          <a:effectLst/>
                          <a:latin typeface="Gill Sans MT" charset="0"/>
                          <a:ea typeface="ＭＳ Ｐゴシック" charset="0"/>
                        </a:rPr>
                        <a:t>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9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64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endParaRPr kumimoji="0" lang="en-US" sz="2200" b="0" i="0" u="sng" strike="noStrike" cap="none" normalizeH="0" baseline="0" dirty="0">
                        <a:ln>
                          <a:noFill/>
                        </a:ln>
                        <a:solidFill>
                          <a:schemeClr val="tx1"/>
                        </a:solidFill>
                        <a:effectLst/>
                        <a:latin typeface="Gill Sans MT" charset="0"/>
                        <a:ea typeface="ＭＳ Ｐゴシック"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664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64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3</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41</a:t>
            </a:fld>
            <a:endParaRPr lang="en-US"/>
          </a:p>
        </p:txBody>
      </p:sp>
    </p:spTree>
    <p:extLst>
      <p:ext uri="{BB962C8B-B14F-4D97-AF65-F5344CB8AC3E}">
        <p14:creationId xmlns:p14="http://schemas.microsoft.com/office/powerpoint/2010/main" val="14131133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p:cNvSpPr>
            <a:spLocks noGrp="1"/>
          </p:cNvSpPr>
          <p:nvPr>
            <p:ph type="title"/>
          </p:nvPr>
        </p:nvSpPr>
        <p:spPr/>
        <p:txBody>
          <a:bodyPr/>
          <a:lstStyle/>
          <a:p>
            <a:r>
              <a:rPr lang="en-US" dirty="0"/>
              <a:t>Construct Test Cases for MC/DC</a:t>
            </a:r>
          </a:p>
        </p:txBody>
      </p:sp>
      <p:sp>
        <p:nvSpPr>
          <p:cNvPr id="84997" name="Rectangle 3"/>
          <p:cNvSpPr>
            <a:spLocks noGrp="1"/>
          </p:cNvSpPr>
          <p:nvPr>
            <p:ph idx="1"/>
          </p:nvPr>
        </p:nvSpPr>
        <p:spPr/>
        <p:txBody>
          <a:bodyPr>
            <a:normAutofit/>
          </a:bodyPr>
          <a:lstStyle/>
          <a:p>
            <a:pPr marL="495300" indent="-495300"/>
            <a:r>
              <a:rPr lang="en-US" dirty="0"/>
              <a:t>MC/DC with three basic conditions</a:t>
            </a:r>
          </a:p>
          <a:p>
            <a:pPr marL="274638" lvl="1" indent="0">
              <a:buNone/>
            </a:pPr>
            <a:r>
              <a:rPr lang="en-US" dirty="0"/>
              <a:t>C = (C</a:t>
            </a:r>
            <a:r>
              <a:rPr lang="en-US" sz="1800" dirty="0"/>
              <a:t>1</a:t>
            </a:r>
            <a:r>
              <a:rPr lang="en-US" dirty="0"/>
              <a:t> &amp;&amp; C</a:t>
            </a:r>
            <a:r>
              <a:rPr lang="en-US" sz="1800" dirty="0"/>
              <a:t>2</a:t>
            </a:r>
            <a:r>
              <a:rPr lang="en-US" dirty="0"/>
              <a:t>)&amp;&amp;</a:t>
            </a:r>
            <a:r>
              <a:rPr lang="en-US" sz="1800" dirty="0"/>
              <a:t> </a:t>
            </a:r>
            <a:r>
              <a:rPr lang="en-US" dirty="0"/>
              <a:t>C</a:t>
            </a:r>
            <a:r>
              <a:rPr lang="en-US" sz="1800" dirty="0"/>
              <a:t>3</a:t>
            </a:r>
          </a:p>
          <a:p>
            <a:pPr marL="679450" lvl="1" indent="-381000">
              <a:buFont typeface="Arial" charset="0"/>
              <a:buAutoNum type="arabicPeriod"/>
            </a:pPr>
            <a:r>
              <a:rPr lang="en-US" dirty="0"/>
              <a:t>Copy rows T1, T2, T3 in the (C1 &amp;&amp; C2) table to the table below and </a:t>
            </a:r>
          </a:p>
          <a:p>
            <a:pPr marL="679450" lvl="1" indent="-381000">
              <a:buFont typeface="Arial" charset="0"/>
              <a:buAutoNum type="arabicPeriod"/>
            </a:pPr>
            <a:r>
              <a:rPr lang="en-US" dirty="0"/>
              <a:t>Fill in true for column C3</a:t>
            </a:r>
          </a:p>
          <a:p>
            <a:pPr marL="712788" lvl="1" indent="-438150"/>
            <a:endParaRPr lang="en-US" sz="2200" dirty="0"/>
          </a:p>
          <a:p>
            <a:pPr marL="712788" lvl="1" indent="-438150"/>
            <a:endParaRPr lang="en-US" sz="2200" dirty="0"/>
          </a:p>
          <a:p>
            <a:pPr marL="712788" lvl="1" indent="-438150"/>
            <a:endParaRPr lang="en-US" sz="2200" dirty="0"/>
          </a:p>
          <a:p>
            <a:pPr marL="712788" lvl="1" indent="-438150"/>
            <a:endParaRPr lang="en-US" sz="2200" dirty="0"/>
          </a:p>
          <a:p>
            <a:pPr marL="712788" lvl="1" indent="-438150"/>
            <a:endParaRPr lang="en-US" sz="2200" dirty="0"/>
          </a:p>
          <a:p>
            <a:pPr marL="274638" lvl="1" indent="0">
              <a:buNone/>
            </a:pPr>
            <a:endParaRPr lang="en-US" sz="2200" dirty="0"/>
          </a:p>
          <a:p>
            <a:pPr marL="712788" lvl="1" indent="-438150"/>
            <a:endParaRPr lang="en-US" dirty="0"/>
          </a:p>
          <a:p>
            <a:pPr marL="712788" lvl="1" indent="-438150"/>
            <a:r>
              <a:rPr lang="en-US" dirty="0"/>
              <a:t>Operator || can be handled similarly (symmetric)</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42</a:t>
            </a:fld>
            <a:endParaRPr lang="en-US"/>
          </a:p>
        </p:txBody>
      </p:sp>
      <p:graphicFrame>
        <p:nvGraphicFramePr>
          <p:cNvPr id="441393" name="Group 49"/>
          <p:cNvGraphicFramePr>
            <a:graphicFrameLocks noGrp="1"/>
          </p:cNvGraphicFramePr>
          <p:nvPr>
            <p:extLst/>
          </p:nvPr>
        </p:nvGraphicFramePr>
        <p:xfrm>
          <a:off x="2294857" y="3256070"/>
          <a:ext cx="4190999" cy="2147738"/>
        </p:xfrm>
        <a:graphic>
          <a:graphicData uri="http://schemas.openxmlformats.org/drawingml/2006/table">
            <a:tbl>
              <a:tblPr/>
              <a:tblGrid>
                <a:gridCol w="837608">
                  <a:extLst>
                    <a:ext uri="{9D8B030D-6E8A-4147-A177-3AD203B41FA5}">
                      <a16:colId xmlns:a16="http://schemas.microsoft.com/office/drawing/2014/main" val="20000"/>
                    </a:ext>
                  </a:extLst>
                </a:gridCol>
                <a:gridCol w="839088">
                  <a:extLst>
                    <a:ext uri="{9D8B030D-6E8A-4147-A177-3AD203B41FA5}">
                      <a16:colId xmlns:a16="http://schemas.microsoft.com/office/drawing/2014/main" val="20001"/>
                    </a:ext>
                  </a:extLst>
                </a:gridCol>
                <a:gridCol w="837608">
                  <a:extLst>
                    <a:ext uri="{9D8B030D-6E8A-4147-A177-3AD203B41FA5}">
                      <a16:colId xmlns:a16="http://schemas.microsoft.com/office/drawing/2014/main" val="20002"/>
                    </a:ext>
                  </a:extLst>
                </a:gridCol>
                <a:gridCol w="839087">
                  <a:extLst>
                    <a:ext uri="{9D8B030D-6E8A-4147-A177-3AD203B41FA5}">
                      <a16:colId xmlns:a16="http://schemas.microsoft.com/office/drawing/2014/main" val="20003"/>
                    </a:ext>
                  </a:extLst>
                </a:gridCol>
                <a:gridCol w="837608">
                  <a:extLst>
                    <a:ext uri="{9D8B030D-6E8A-4147-A177-3AD203B41FA5}">
                      <a16:colId xmlns:a16="http://schemas.microsoft.com/office/drawing/2014/main" val="20004"/>
                    </a:ext>
                  </a:extLst>
                </a:gridCol>
              </a:tblGrid>
              <a:tr h="41453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3</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endParaRPr kumimoji="0" lang="en-US" sz="18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136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375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endParaRPr kumimoji="0" lang="en-US" sz="2200" b="0" i="0" u="sng"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endParaRPr kumimoji="0" lang="en-US" sz="2200" b="0" i="0" u="sng"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375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2000" b="0" i="0" u="none" strike="noStrike" cap="none" normalizeH="0" baseline="0" dirty="0">
                          <a:ln>
                            <a:noFill/>
                          </a:ln>
                          <a:solidFill>
                            <a:schemeClr val="tx1"/>
                          </a:solidFill>
                          <a:effectLst/>
                          <a:latin typeface="Gill Sans MT" charset="0"/>
                          <a:ea typeface="ＭＳ Ｐゴシック" charset="0"/>
                        </a:rPr>
                        <a:t>3</a:t>
                      </a:r>
                      <a:endParaRPr kumimoji="0" lang="en-US" sz="19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453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sng"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575298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p:cNvSpPr>
          <p:nvPr>
            <p:ph type="title"/>
          </p:nvPr>
        </p:nvSpPr>
        <p:spPr/>
        <p:txBody>
          <a:bodyPr/>
          <a:lstStyle/>
          <a:p>
            <a:r>
              <a:rPr lang="en-US" dirty="0"/>
              <a:t>Construct Test Cases for MC/DC</a:t>
            </a:r>
          </a:p>
        </p:txBody>
      </p:sp>
      <p:sp>
        <p:nvSpPr>
          <p:cNvPr id="86021" name="Rectangle 3"/>
          <p:cNvSpPr>
            <a:spLocks noGrp="1"/>
          </p:cNvSpPr>
          <p:nvPr>
            <p:ph idx="1"/>
          </p:nvPr>
        </p:nvSpPr>
        <p:spPr/>
        <p:txBody>
          <a:bodyPr/>
          <a:lstStyle/>
          <a:p>
            <a:pPr marL="495300" indent="-495300"/>
            <a:r>
              <a:rPr lang="en-US" dirty="0"/>
              <a:t>MC/DC with three basic conditions</a:t>
            </a:r>
          </a:p>
          <a:p>
            <a:pPr marL="274638" lvl="1" indent="0">
              <a:buNone/>
            </a:pPr>
            <a:r>
              <a:rPr lang="en-US" dirty="0"/>
              <a:t>C = (C</a:t>
            </a:r>
            <a:r>
              <a:rPr lang="en-US" sz="1900" dirty="0"/>
              <a:t>1</a:t>
            </a:r>
            <a:r>
              <a:rPr lang="en-US" dirty="0"/>
              <a:t> &amp;&amp; C</a:t>
            </a:r>
            <a:r>
              <a:rPr lang="en-US" sz="1900" dirty="0"/>
              <a:t>2</a:t>
            </a:r>
            <a:r>
              <a:rPr lang="en-US" dirty="0"/>
              <a:t>)</a:t>
            </a:r>
            <a:r>
              <a:rPr lang="en-US" sz="1900" dirty="0"/>
              <a:t> &amp;&amp; </a:t>
            </a:r>
            <a:r>
              <a:rPr lang="en-US" dirty="0"/>
              <a:t>C</a:t>
            </a:r>
            <a:r>
              <a:rPr lang="en-US" sz="1900" dirty="0"/>
              <a:t>3</a:t>
            </a:r>
          </a:p>
          <a:p>
            <a:pPr marL="679450" lvl="1" indent="-381000">
              <a:buFont typeface="Arial" charset="0"/>
              <a:buAutoNum type="arabicPeriod" startAt="3"/>
            </a:pPr>
            <a:r>
              <a:rPr lang="en-US" sz="2900" dirty="0"/>
              <a:t>Add a new</a:t>
            </a:r>
            <a:r>
              <a:rPr lang="en-US" dirty="0"/>
              <a:t> </a:t>
            </a:r>
            <a:r>
              <a:rPr lang="en-US" sz="2900" dirty="0"/>
              <a:t>row for T4</a:t>
            </a:r>
          </a:p>
          <a:p>
            <a:pPr marL="955675" lvl="2" indent="-381000">
              <a:buFont typeface="Wingdings" charset="0"/>
              <a:buChar char="Ø"/>
            </a:pPr>
            <a:r>
              <a:rPr lang="en-US" sz="2400" dirty="0"/>
              <a:t>Column C</a:t>
            </a:r>
            <a:r>
              <a:rPr lang="en-US" dirty="0"/>
              <a:t>3</a:t>
            </a:r>
            <a:r>
              <a:rPr lang="en-US" sz="2400" dirty="0"/>
              <a:t>: false</a:t>
            </a:r>
          </a:p>
          <a:p>
            <a:pPr marL="955675" lvl="2" indent="-381000">
              <a:buFont typeface="Wingdings" charset="0"/>
              <a:buChar char="Ø"/>
            </a:pPr>
            <a:r>
              <a:rPr lang="en-US" sz="2400" dirty="0"/>
              <a:t>Column C</a:t>
            </a:r>
            <a:r>
              <a:rPr lang="en-US" dirty="0"/>
              <a:t>1</a:t>
            </a:r>
            <a:r>
              <a:rPr lang="en-US" sz="2400" dirty="0"/>
              <a:t> and C</a:t>
            </a:r>
            <a:r>
              <a:rPr lang="en-US" dirty="0"/>
              <a:t>2</a:t>
            </a:r>
            <a:r>
              <a:rPr lang="en-US" sz="2400" dirty="0"/>
              <a:t>: copy the values from one of T1, T2, or T3 with true outcome</a:t>
            </a:r>
            <a:r>
              <a:rPr lang="en-US" dirty="0"/>
              <a:t> </a:t>
            </a:r>
          </a:p>
          <a:p>
            <a:pPr marL="974725" lvl="2" indent="-381000"/>
            <a:endParaRPr lang="en-US" sz="1700" dirty="0"/>
          </a:p>
        </p:txBody>
      </p:sp>
      <p:sp>
        <p:nvSpPr>
          <p:cNvPr id="2" name="Slide Number Placeholder 1"/>
          <p:cNvSpPr>
            <a:spLocks noGrp="1"/>
          </p:cNvSpPr>
          <p:nvPr>
            <p:ph type="sldNum" sz="quarter" idx="12"/>
          </p:nvPr>
        </p:nvSpPr>
        <p:spPr/>
        <p:txBody>
          <a:bodyPr/>
          <a:lstStyle/>
          <a:p>
            <a:fld id="{B543A0FD-1CA6-4228-86A2-78061B4844C8}" type="slidenum">
              <a:rPr lang="en-US" smtClean="0"/>
              <a:t>43</a:t>
            </a:fld>
            <a:endParaRPr lang="en-US"/>
          </a:p>
        </p:txBody>
      </p:sp>
      <p:graphicFrame>
        <p:nvGraphicFramePr>
          <p:cNvPr id="442372" name="Group 4"/>
          <p:cNvGraphicFramePr>
            <a:graphicFrameLocks noGrp="1"/>
          </p:cNvGraphicFramePr>
          <p:nvPr>
            <p:extLst/>
          </p:nvPr>
        </p:nvGraphicFramePr>
        <p:xfrm>
          <a:off x="5791200" y="3962401"/>
          <a:ext cx="4495800" cy="2339977"/>
        </p:xfrm>
        <a:graphic>
          <a:graphicData uri="http://schemas.openxmlformats.org/drawingml/2006/table">
            <a:tbl>
              <a:tblPr/>
              <a:tblGrid>
                <a:gridCol w="898525">
                  <a:extLst>
                    <a:ext uri="{9D8B030D-6E8A-4147-A177-3AD203B41FA5}">
                      <a16:colId xmlns:a16="http://schemas.microsoft.com/office/drawing/2014/main" val="20000"/>
                    </a:ext>
                  </a:extLst>
                </a:gridCol>
                <a:gridCol w="900113">
                  <a:extLst>
                    <a:ext uri="{9D8B030D-6E8A-4147-A177-3AD203B41FA5}">
                      <a16:colId xmlns:a16="http://schemas.microsoft.com/office/drawing/2014/main" val="20001"/>
                    </a:ext>
                  </a:extLst>
                </a:gridCol>
                <a:gridCol w="898525">
                  <a:extLst>
                    <a:ext uri="{9D8B030D-6E8A-4147-A177-3AD203B41FA5}">
                      <a16:colId xmlns:a16="http://schemas.microsoft.com/office/drawing/2014/main" val="20002"/>
                    </a:ext>
                  </a:extLst>
                </a:gridCol>
                <a:gridCol w="900112">
                  <a:extLst>
                    <a:ext uri="{9D8B030D-6E8A-4147-A177-3AD203B41FA5}">
                      <a16:colId xmlns:a16="http://schemas.microsoft.com/office/drawing/2014/main" val="20003"/>
                    </a:ext>
                  </a:extLst>
                </a:gridCol>
                <a:gridCol w="898525">
                  <a:extLst>
                    <a:ext uri="{9D8B030D-6E8A-4147-A177-3AD203B41FA5}">
                      <a16:colId xmlns:a16="http://schemas.microsoft.com/office/drawing/2014/main" val="20004"/>
                    </a:ext>
                  </a:extLst>
                </a:gridCol>
              </a:tblGrid>
              <a:tr h="426836">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3</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endParaRPr kumimoji="0" lang="en-US" sz="18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5907">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rgbClr val="408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1" i="0" u="sng" strike="noStrike" cap="none" normalizeH="0" baseline="0" dirty="0">
                          <a:ln>
                            <a:noFill/>
                          </a:ln>
                          <a:solidFill>
                            <a:srgbClr val="80FF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0199">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endParaRPr kumimoji="0" lang="en-US" sz="2200" b="0" i="0" u="sng"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0199">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2000" b="0" i="0" u="none" strike="noStrike" cap="none" normalizeH="0" baseline="0" dirty="0">
                          <a:ln>
                            <a:noFill/>
                          </a:ln>
                          <a:solidFill>
                            <a:schemeClr val="tx1"/>
                          </a:solidFill>
                          <a:effectLst/>
                          <a:latin typeface="Gill Sans MT" charset="0"/>
                          <a:ea typeface="ＭＳ Ｐゴシック" charset="0"/>
                        </a:rPr>
                        <a:t>3</a:t>
                      </a:r>
                      <a:endParaRPr kumimoji="0" lang="en-US" sz="19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6836">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1" i="0" u="sng" strike="noStrike" cap="none" normalizeH="0" baseline="0" dirty="0">
                          <a:ln>
                            <a:noFill/>
                          </a:ln>
                          <a:solidFill>
                            <a:srgbClr val="80FF00"/>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082678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2"/>
          <p:cNvSpPr>
            <a:spLocks noGrp="1"/>
          </p:cNvSpPr>
          <p:nvPr>
            <p:ph type="title"/>
          </p:nvPr>
        </p:nvSpPr>
        <p:spPr/>
        <p:txBody>
          <a:bodyPr/>
          <a:lstStyle/>
          <a:p>
            <a:r>
              <a:rPr lang="en-US" dirty="0"/>
              <a:t>MC/DC: Linear Complexity</a:t>
            </a:r>
          </a:p>
        </p:txBody>
      </p:sp>
      <p:sp>
        <p:nvSpPr>
          <p:cNvPr id="87045" name="Rectangle 3"/>
          <p:cNvSpPr>
            <a:spLocks noGrp="1"/>
          </p:cNvSpPr>
          <p:nvPr>
            <p:ph idx="1"/>
          </p:nvPr>
        </p:nvSpPr>
        <p:spPr>
          <a:noFill/>
        </p:spPr>
        <p:txBody>
          <a:bodyPr>
            <a:normAutofit fontScale="92500" lnSpcReduction="20000"/>
          </a:bodyPr>
          <a:lstStyle/>
          <a:p>
            <a:pPr>
              <a:lnSpc>
                <a:spcPct val="80000"/>
              </a:lnSpc>
            </a:pPr>
            <a:r>
              <a:rPr lang="en-US" sz="2400" dirty="0"/>
              <a:t>Only n+1 test cases needed for n basic conditions</a:t>
            </a:r>
          </a:p>
          <a:p>
            <a:pPr>
              <a:lnSpc>
                <a:spcPct val="80000"/>
              </a:lnSpc>
            </a:pPr>
            <a:r>
              <a:rPr lang="en-US" sz="2400" dirty="0"/>
              <a:t>Adopted by many industry quality standards</a:t>
            </a:r>
          </a:p>
          <a:p>
            <a:pPr>
              <a:lnSpc>
                <a:spcPct val="80000"/>
              </a:lnSpc>
              <a:buFont typeface="Wingdings 3" charset="0"/>
              <a:buNone/>
            </a:pPr>
            <a:endParaRPr lang="en-US" sz="1800" dirty="0"/>
          </a:p>
          <a:p>
            <a:pPr algn="ctr">
              <a:lnSpc>
                <a:spcPct val="80000"/>
              </a:lnSpc>
              <a:buFont typeface="Wingdings 3" charset="0"/>
              <a:buNone/>
            </a:pPr>
            <a:r>
              <a:rPr lang="en-US" sz="2400" b="1" dirty="0">
                <a:solidFill>
                  <a:srgbClr val="000090"/>
                </a:solidFill>
                <a:latin typeface="Courier New"/>
                <a:cs typeface="Courier New"/>
              </a:rPr>
              <a:t>(((a || b) &amp;&amp; c) || d) &amp;&amp; e</a:t>
            </a:r>
            <a:endParaRPr lang="en-US" sz="2000" b="1" dirty="0">
              <a:solidFill>
                <a:srgbClr val="000090"/>
              </a:solidFill>
              <a:latin typeface="Courier New"/>
              <a:cs typeface="Courier New"/>
            </a:endParaRPr>
          </a:p>
          <a:p>
            <a:pPr>
              <a:lnSpc>
                <a:spcPct val="80000"/>
              </a:lnSpc>
              <a:buFont typeface="Wingdings 3" charset="0"/>
              <a:buNone/>
            </a:pPr>
            <a:endParaRPr lang="en-US" sz="1800" dirty="0"/>
          </a:p>
          <a:p>
            <a:pPr>
              <a:lnSpc>
                <a:spcPct val="80000"/>
              </a:lnSpc>
              <a:buFont typeface="Wingdings 3" charset="0"/>
              <a:buNone/>
            </a:pPr>
            <a:r>
              <a:rPr lang="en-US" sz="1700" dirty="0">
                <a:solidFill>
                  <a:schemeClr val="tx2"/>
                </a:solidFill>
              </a:rPr>
              <a:t>	</a:t>
            </a:r>
            <a:r>
              <a:rPr lang="en-US" sz="2000" dirty="0">
                <a:solidFill>
                  <a:schemeClr val="tx2"/>
                </a:solidFill>
              </a:rPr>
              <a:t>Test Case	a 	b 	c 	d	e 	Outcome</a:t>
            </a:r>
          </a:p>
          <a:p>
            <a:pPr>
              <a:lnSpc>
                <a:spcPct val="80000"/>
              </a:lnSpc>
              <a:buFont typeface="Wingdings 3" charset="0"/>
              <a:buNone/>
            </a:pPr>
            <a:r>
              <a:rPr lang="en-US" sz="1000" dirty="0">
                <a:solidFill>
                  <a:schemeClr val="tx2"/>
                </a:solidFill>
              </a:rPr>
              <a:t>  </a:t>
            </a:r>
            <a:endParaRPr lang="en-US" sz="2000" dirty="0">
              <a:solidFill>
                <a:schemeClr val="tx2"/>
              </a:solidFill>
            </a:endParaRPr>
          </a:p>
          <a:p>
            <a:pPr>
              <a:lnSpc>
                <a:spcPct val="80000"/>
              </a:lnSpc>
              <a:buFont typeface="Wingdings 3" charset="0"/>
              <a:buNone/>
            </a:pPr>
            <a:r>
              <a:rPr lang="en-US" sz="2000" dirty="0">
                <a:solidFill>
                  <a:schemeClr val="tx2"/>
                </a:solidFill>
              </a:rPr>
              <a:t>	(1)		</a:t>
            </a:r>
            <a:r>
              <a:rPr lang="en-US" sz="2000" u="sng" dirty="0">
                <a:solidFill>
                  <a:srgbClr val="800000"/>
                </a:solidFill>
              </a:rPr>
              <a:t>true</a:t>
            </a:r>
            <a:r>
              <a:rPr lang="en-US" sz="2000" dirty="0">
                <a:solidFill>
                  <a:schemeClr val="tx2"/>
                </a:solidFill>
              </a:rPr>
              <a:t>	--	</a:t>
            </a:r>
            <a:r>
              <a:rPr lang="en-US" sz="2000" u="sng" dirty="0">
                <a:solidFill>
                  <a:srgbClr val="800000"/>
                </a:solidFill>
              </a:rPr>
              <a:t>true</a:t>
            </a:r>
            <a:r>
              <a:rPr lang="en-US" sz="2000" dirty="0">
                <a:solidFill>
                  <a:schemeClr val="tx2"/>
                </a:solidFill>
              </a:rPr>
              <a:t>	--	</a:t>
            </a:r>
            <a:r>
              <a:rPr lang="en-US" sz="2000" u="sng" dirty="0">
                <a:solidFill>
                  <a:srgbClr val="800000"/>
                </a:solidFill>
              </a:rPr>
              <a:t>true</a:t>
            </a:r>
            <a:r>
              <a:rPr lang="en-US" sz="2000" dirty="0">
                <a:solidFill>
                  <a:schemeClr val="tx2"/>
                </a:solidFill>
              </a:rPr>
              <a:t>	true</a:t>
            </a:r>
          </a:p>
          <a:p>
            <a:pPr>
              <a:lnSpc>
                <a:spcPct val="80000"/>
              </a:lnSpc>
              <a:buFont typeface="Wingdings 3" charset="0"/>
              <a:buNone/>
            </a:pPr>
            <a:r>
              <a:rPr lang="en-US" sz="2000" dirty="0">
                <a:solidFill>
                  <a:schemeClr val="tx2"/>
                </a:solidFill>
              </a:rPr>
              <a:t>	(2)		false	</a:t>
            </a:r>
            <a:r>
              <a:rPr lang="en-US" sz="2000" u="sng" dirty="0">
                <a:solidFill>
                  <a:srgbClr val="800000"/>
                </a:solidFill>
              </a:rPr>
              <a:t>true</a:t>
            </a:r>
            <a:r>
              <a:rPr lang="en-US" sz="2000" dirty="0">
                <a:solidFill>
                  <a:schemeClr val="tx2"/>
                </a:solidFill>
              </a:rPr>
              <a:t>	true	--	true	true</a:t>
            </a:r>
          </a:p>
          <a:p>
            <a:pPr>
              <a:lnSpc>
                <a:spcPct val="80000"/>
              </a:lnSpc>
              <a:buFont typeface="Wingdings 3" charset="0"/>
              <a:buNone/>
            </a:pPr>
            <a:r>
              <a:rPr lang="en-US" sz="2000" dirty="0">
                <a:solidFill>
                  <a:schemeClr val="tx2"/>
                </a:solidFill>
              </a:rPr>
              <a:t>	(3)		true	--	false	</a:t>
            </a:r>
            <a:r>
              <a:rPr lang="en-US" sz="2000" u="sng" dirty="0">
                <a:solidFill>
                  <a:srgbClr val="800000"/>
                </a:solidFill>
              </a:rPr>
              <a:t>true</a:t>
            </a:r>
            <a:r>
              <a:rPr lang="en-US" sz="2000" dirty="0">
                <a:solidFill>
                  <a:srgbClr val="800000"/>
                </a:solidFill>
              </a:rPr>
              <a:t>	</a:t>
            </a:r>
            <a:r>
              <a:rPr lang="en-US" sz="2000" dirty="0">
                <a:solidFill>
                  <a:schemeClr val="tx2"/>
                </a:solidFill>
              </a:rPr>
              <a:t>true	true</a:t>
            </a:r>
          </a:p>
          <a:p>
            <a:pPr>
              <a:lnSpc>
                <a:spcPct val="80000"/>
              </a:lnSpc>
              <a:buFont typeface="Wingdings 3" charset="0"/>
              <a:buNone/>
            </a:pPr>
            <a:r>
              <a:rPr lang="en-US" sz="2000" dirty="0">
                <a:solidFill>
                  <a:schemeClr val="tx2"/>
                </a:solidFill>
              </a:rPr>
              <a:t>	(6)		true	--	true	--	</a:t>
            </a:r>
            <a:r>
              <a:rPr lang="en-US" sz="2000" u="sng" dirty="0">
                <a:solidFill>
                  <a:srgbClr val="800000"/>
                </a:solidFill>
              </a:rPr>
              <a:t>false</a:t>
            </a:r>
            <a:r>
              <a:rPr lang="en-US" sz="2000" dirty="0">
                <a:solidFill>
                  <a:schemeClr val="tx2"/>
                </a:solidFill>
              </a:rPr>
              <a:t>	false</a:t>
            </a:r>
            <a:endParaRPr lang="en-US" sz="2000" u="sng" dirty="0">
              <a:solidFill>
                <a:schemeClr val="tx2"/>
              </a:solidFill>
            </a:endParaRPr>
          </a:p>
          <a:p>
            <a:pPr>
              <a:lnSpc>
                <a:spcPct val="80000"/>
              </a:lnSpc>
              <a:buFont typeface="Wingdings 3" charset="0"/>
              <a:buNone/>
            </a:pPr>
            <a:r>
              <a:rPr lang="en-US" sz="2000" dirty="0">
                <a:solidFill>
                  <a:schemeClr val="tx2"/>
                </a:solidFill>
              </a:rPr>
              <a:t>	(11)		true	--	</a:t>
            </a:r>
            <a:r>
              <a:rPr lang="en-US" sz="2000" u="sng" dirty="0">
                <a:solidFill>
                  <a:srgbClr val="800000"/>
                </a:solidFill>
              </a:rPr>
              <a:t>false</a:t>
            </a:r>
            <a:r>
              <a:rPr lang="en-US" sz="2000" dirty="0">
                <a:solidFill>
                  <a:schemeClr val="tx2"/>
                </a:solidFill>
              </a:rPr>
              <a:t>	</a:t>
            </a:r>
            <a:r>
              <a:rPr lang="en-US" sz="2000" u="sng" dirty="0">
                <a:solidFill>
                  <a:srgbClr val="800000"/>
                </a:solidFill>
              </a:rPr>
              <a:t>false</a:t>
            </a:r>
            <a:r>
              <a:rPr lang="en-US" sz="2000" dirty="0">
                <a:solidFill>
                  <a:schemeClr val="tx2"/>
                </a:solidFill>
              </a:rPr>
              <a:t>	--	false</a:t>
            </a:r>
          </a:p>
          <a:p>
            <a:pPr>
              <a:lnSpc>
                <a:spcPct val="80000"/>
              </a:lnSpc>
              <a:buFont typeface="Wingdings 3" charset="0"/>
              <a:buNone/>
            </a:pPr>
            <a:r>
              <a:rPr lang="en-US" sz="2000" dirty="0">
                <a:solidFill>
                  <a:schemeClr val="tx2"/>
                </a:solidFill>
              </a:rPr>
              <a:t>	(13)		</a:t>
            </a:r>
            <a:r>
              <a:rPr lang="en-US" sz="2000" u="sng" dirty="0">
                <a:solidFill>
                  <a:srgbClr val="800000"/>
                </a:solidFill>
              </a:rPr>
              <a:t>false</a:t>
            </a:r>
            <a:r>
              <a:rPr lang="en-US" sz="2000" dirty="0">
                <a:solidFill>
                  <a:schemeClr val="tx2"/>
                </a:solidFill>
              </a:rPr>
              <a:t>	</a:t>
            </a:r>
            <a:r>
              <a:rPr lang="en-US" sz="2000" u="sng" dirty="0">
                <a:solidFill>
                  <a:srgbClr val="800000"/>
                </a:solidFill>
              </a:rPr>
              <a:t>false</a:t>
            </a:r>
            <a:r>
              <a:rPr lang="en-US" sz="2000" dirty="0">
                <a:solidFill>
                  <a:schemeClr val="tx2"/>
                </a:solidFill>
              </a:rPr>
              <a:t>	--	false	--	false</a:t>
            </a:r>
          </a:p>
          <a:p>
            <a:pPr>
              <a:lnSpc>
                <a:spcPct val="80000"/>
              </a:lnSpc>
              <a:buFont typeface="Wingdings 3" charset="0"/>
              <a:buNone/>
            </a:pPr>
            <a:endParaRPr lang="en-US" sz="1600" dirty="0"/>
          </a:p>
          <a:p>
            <a:pPr marL="742950" lvl="1" indent="-285750">
              <a:lnSpc>
                <a:spcPct val="80000"/>
              </a:lnSpc>
              <a:buNone/>
            </a:pPr>
            <a:r>
              <a:rPr lang="en-US" dirty="0"/>
              <a:t>Values in </a:t>
            </a:r>
            <a:r>
              <a:rPr lang="en-US" dirty="0">
                <a:solidFill>
                  <a:srgbClr val="800000"/>
                </a:solidFill>
              </a:rPr>
              <a:t>red</a:t>
            </a:r>
            <a:r>
              <a:rPr lang="en-US" dirty="0"/>
              <a:t> independently affect the output of the decision</a:t>
            </a:r>
          </a:p>
          <a:p>
            <a:pPr>
              <a:lnSpc>
                <a:spcPct val="80000"/>
              </a:lnSpc>
            </a:pPr>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44</a:t>
            </a:fld>
            <a:endParaRPr lang="en-US"/>
          </a:p>
        </p:txBody>
      </p:sp>
    </p:spTree>
    <p:extLst>
      <p:ext uri="{BB962C8B-B14F-4D97-AF65-F5344CB8AC3E}">
        <p14:creationId xmlns:p14="http://schemas.microsoft.com/office/powerpoint/2010/main" val="18100017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2"/>
          <p:cNvSpPr>
            <a:spLocks noGrp="1"/>
          </p:cNvSpPr>
          <p:nvPr>
            <p:ph type="title"/>
          </p:nvPr>
        </p:nvSpPr>
        <p:spPr>
          <a:xfrm>
            <a:off x="268857" y="-181617"/>
            <a:ext cx="10515600" cy="1325563"/>
          </a:xfrm>
        </p:spPr>
        <p:txBody>
          <a:bodyPr vert="horz" lIns="91440" tIns="45720" rIns="132080" bIns="45720" rtlCol="0" anchor="b" anchorCtr="0">
            <a:normAutofit/>
          </a:bodyPr>
          <a:lstStyle/>
          <a:p>
            <a:r>
              <a:rPr lang="en-US" dirty="0"/>
              <a:t>Analysis of MC/DC</a:t>
            </a:r>
          </a:p>
        </p:txBody>
      </p:sp>
      <p:sp>
        <p:nvSpPr>
          <p:cNvPr id="89093" name="Rectangle 3"/>
          <p:cNvSpPr>
            <a:spLocks noGrp="1"/>
          </p:cNvSpPr>
          <p:nvPr>
            <p:ph idx="1"/>
          </p:nvPr>
        </p:nvSpPr>
        <p:spPr>
          <a:xfrm>
            <a:off x="268856" y="1371600"/>
            <a:ext cx="10876471" cy="4933447"/>
          </a:xfrm>
        </p:spPr>
        <p:txBody>
          <a:bodyPr vert="horz" lIns="91440" tIns="45720" rIns="132080" bIns="45720" rtlCol="0">
            <a:normAutofit/>
          </a:bodyPr>
          <a:lstStyle/>
          <a:p>
            <a:pPr marL="342900" indent="-342900"/>
            <a:r>
              <a:rPr lang="en-US" dirty="0"/>
              <a:t>MC/DC is </a:t>
            </a:r>
          </a:p>
          <a:p>
            <a:pPr marL="782638" lvl="1" indent="-285750"/>
            <a:r>
              <a:rPr lang="en-US" dirty="0"/>
              <a:t>basic condition coverage (C)</a:t>
            </a:r>
          </a:p>
          <a:p>
            <a:pPr marL="782638" lvl="1" indent="-285750"/>
            <a:r>
              <a:rPr lang="en-US" dirty="0"/>
              <a:t>decision (branch) coverage (DC)</a:t>
            </a:r>
          </a:p>
          <a:p>
            <a:pPr marL="782638" lvl="1" indent="-285750"/>
            <a:r>
              <a:rPr lang="en-US" dirty="0"/>
              <a:t>plus one additional condition (M): </a:t>
            </a:r>
            <a:br>
              <a:rPr lang="en-US" dirty="0"/>
            </a:br>
            <a:r>
              <a:rPr lang="en-US" dirty="0"/>
              <a:t>every condition must </a:t>
            </a:r>
            <a:r>
              <a:rPr lang="en-US" i="1" dirty="0"/>
              <a:t>independently affect</a:t>
            </a:r>
            <a:r>
              <a:rPr lang="en-US" dirty="0"/>
              <a:t> the decision</a:t>
            </a:r>
            <a:r>
              <a:rPr lang="uk-UA" altLang="ja-JP" dirty="0"/>
              <a:t>'</a:t>
            </a:r>
            <a:r>
              <a:rPr lang="en-US" altLang="ja-JP" dirty="0"/>
              <a:t>s outcome</a:t>
            </a:r>
          </a:p>
          <a:p>
            <a:pPr marL="342900" indent="-342900"/>
            <a:r>
              <a:rPr lang="en-US" dirty="0"/>
              <a:t>Subsumed by compound conditions </a:t>
            </a:r>
          </a:p>
          <a:p>
            <a:pPr marL="342900" indent="-342900"/>
            <a:r>
              <a:rPr lang="en-US" dirty="0"/>
              <a:t>Subsumes all other criteria discussed so far</a:t>
            </a:r>
          </a:p>
          <a:p>
            <a:pPr marL="782638" lvl="1" indent="-285750"/>
            <a:r>
              <a:rPr lang="en-US" dirty="0"/>
              <a:t>stronger than statement and branch coverage</a:t>
            </a:r>
          </a:p>
          <a:p>
            <a:pPr marL="342900" indent="-342900"/>
            <a:r>
              <a:rPr lang="en-US" dirty="0"/>
              <a:t>A good balance of thoroughness and test size  </a:t>
            </a:r>
          </a:p>
          <a:p>
            <a:pPr marL="782638" lvl="1" indent="-285750"/>
            <a:r>
              <a:rPr lang="en-US" dirty="0"/>
              <a:t>therefore widely used</a:t>
            </a:r>
          </a:p>
        </p:txBody>
      </p:sp>
      <p:sp>
        <p:nvSpPr>
          <p:cNvPr id="2" name="Slide Number Placeholder 1"/>
          <p:cNvSpPr>
            <a:spLocks noGrp="1"/>
          </p:cNvSpPr>
          <p:nvPr>
            <p:ph type="sldNum" sz="quarter" idx="12"/>
          </p:nvPr>
        </p:nvSpPr>
        <p:spPr/>
        <p:txBody>
          <a:bodyPr/>
          <a:lstStyle/>
          <a:p>
            <a:fld id="{B543A0FD-1CA6-4228-86A2-78061B4844C8}" type="slidenum">
              <a:rPr lang="en-US" smtClean="0"/>
              <a:t>45</a:t>
            </a:fld>
            <a:endParaRPr lang="en-US"/>
          </a:p>
        </p:txBody>
      </p:sp>
    </p:spTree>
    <p:extLst>
      <p:ext uri="{BB962C8B-B14F-4D97-AF65-F5344CB8AC3E}">
        <p14:creationId xmlns:p14="http://schemas.microsoft.com/office/powerpoint/2010/main" val="1269503386"/>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p:cNvSpPr>
          <p:nvPr>
            <p:ph type="title"/>
          </p:nvPr>
        </p:nvSpPr>
        <p:spPr/>
        <p:txBody>
          <a:bodyPr/>
          <a:lstStyle/>
          <a:p>
            <a:r>
              <a:rPr lang="en-US" dirty="0"/>
              <a:t>Leave (Almost) No Code Untested</a:t>
            </a:r>
          </a:p>
        </p:txBody>
      </p:sp>
      <p:sp>
        <p:nvSpPr>
          <p:cNvPr id="23557" name="Rectangle 3"/>
          <p:cNvSpPr>
            <a:spLocks noGrp="1"/>
          </p:cNvSpPr>
          <p:nvPr>
            <p:ph idx="1"/>
          </p:nvPr>
        </p:nvSpPr>
        <p:spPr/>
        <p:txBody>
          <a:bodyPr/>
          <a:lstStyle/>
          <a:p>
            <a:r>
              <a:rPr lang="en-US" dirty="0"/>
              <a:t>In general</a:t>
            </a:r>
          </a:p>
          <a:p>
            <a:pPr lvl="1"/>
            <a:r>
              <a:rPr lang="en-US" dirty="0"/>
              <a:t>90% coverage is achievable</a:t>
            </a:r>
          </a:p>
          <a:p>
            <a:pPr lvl="1"/>
            <a:r>
              <a:rPr lang="en-US" dirty="0"/>
              <a:t>95% coverage require significant effort</a:t>
            </a:r>
          </a:p>
          <a:p>
            <a:pPr lvl="1"/>
            <a:r>
              <a:rPr lang="en-US" dirty="0"/>
              <a:t>100% not always attainable</a:t>
            </a:r>
          </a:p>
          <a:p>
            <a:r>
              <a:rPr lang="en-US" dirty="0"/>
              <a:t>Challenges in coverage</a:t>
            </a:r>
          </a:p>
          <a:p>
            <a:pPr lvl="1"/>
            <a:r>
              <a:rPr lang="en-US" dirty="0"/>
              <a:t>Platform specific code</a:t>
            </a:r>
          </a:p>
          <a:p>
            <a:pPr lvl="1"/>
            <a:r>
              <a:rPr lang="en-US" dirty="0"/>
              <a:t>Defensive programming</a:t>
            </a:r>
          </a:p>
          <a:p>
            <a:pPr lvl="1"/>
            <a:r>
              <a:rPr lang="en-US" dirty="0"/>
              <a:t>Exception handling</a:t>
            </a:r>
          </a:p>
          <a:p>
            <a:pPr lvl="1"/>
            <a:r>
              <a:rPr lang="en-US" dirty="0"/>
              <a:t>Non-public method, never </a:t>
            </a:r>
            <a:r>
              <a:rPr lang="en-US" dirty="0" smtClean="0"/>
              <a:t>invoked</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46</a:t>
            </a:fld>
            <a:endParaRPr lang="en-US"/>
          </a:p>
        </p:txBody>
      </p:sp>
    </p:spTree>
    <p:extLst>
      <p:ext uri="{BB962C8B-B14F-4D97-AF65-F5344CB8AC3E}">
        <p14:creationId xmlns:p14="http://schemas.microsoft.com/office/powerpoint/2010/main" val="15655931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p:cNvSpPr>
          <p:nvPr>
            <p:ph type="title"/>
          </p:nvPr>
        </p:nvSpPr>
        <p:spPr>
          <a:xfrm>
            <a:off x="493143" y="-211982"/>
            <a:ext cx="10515600" cy="1325563"/>
          </a:xfrm>
        </p:spPr>
        <p:txBody>
          <a:bodyPr vert="horz" lIns="91440" tIns="45720" rIns="132080" bIns="45720" rtlCol="0" anchor="b" anchorCtr="0">
            <a:normAutofit/>
          </a:bodyPr>
          <a:lstStyle/>
          <a:p>
            <a:r>
              <a:rPr lang="en-US" dirty="0" smtClean="0"/>
              <a:t>Summary</a:t>
            </a:r>
            <a:endParaRPr lang="en-US" b="1" dirty="0"/>
          </a:p>
        </p:txBody>
      </p:sp>
      <p:sp>
        <p:nvSpPr>
          <p:cNvPr id="36869" name="Rectangle 3"/>
          <p:cNvSpPr>
            <a:spLocks noGrp="1"/>
          </p:cNvSpPr>
          <p:nvPr>
            <p:ph idx="1"/>
          </p:nvPr>
        </p:nvSpPr>
        <p:spPr>
          <a:xfrm>
            <a:off x="422694" y="1552755"/>
            <a:ext cx="10931106" cy="4669928"/>
          </a:xfrm>
        </p:spPr>
        <p:txBody>
          <a:bodyPr vert="horz" lIns="91440" tIns="45720" rIns="132080" bIns="45720" rtlCol="0">
            <a:normAutofit/>
          </a:bodyPr>
          <a:lstStyle/>
          <a:p>
            <a:r>
              <a:rPr lang="en-US" dirty="0"/>
              <a:t>Rationale for </a:t>
            </a:r>
            <a:r>
              <a:rPr lang="en-US" dirty="0" smtClean="0"/>
              <a:t>structural </a:t>
            </a:r>
            <a:r>
              <a:rPr lang="en-US" dirty="0"/>
              <a:t>testing </a:t>
            </a:r>
          </a:p>
          <a:p>
            <a:r>
              <a:rPr lang="en-US" dirty="0" smtClean="0"/>
              <a:t>Basic terms: adequacy</a:t>
            </a:r>
            <a:r>
              <a:rPr lang="en-US" dirty="0"/>
              <a:t>, coverage</a:t>
            </a:r>
          </a:p>
          <a:p>
            <a:r>
              <a:rPr lang="en-US" dirty="0"/>
              <a:t>Characteristics of common structural </a:t>
            </a:r>
            <a:r>
              <a:rPr lang="en-US" dirty="0" smtClean="0"/>
              <a:t>criteria</a:t>
            </a:r>
          </a:p>
          <a:p>
            <a:pPr lvl="1"/>
            <a:r>
              <a:rPr lang="en-US" dirty="0" smtClean="0"/>
              <a:t>Statement, branch, condition, compound condition, MC/DC</a:t>
            </a:r>
            <a:endParaRPr lang="en-US" dirty="0"/>
          </a:p>
          <a:p>
            <a:r>
              <a:rPr lang="en-US" dirty="0"/>
              <a:t>Practical uses and limitations of structural testing</a:t>
            </a:r>
          </a:p>
        </p:txBody>
      </p:sp>
      <p:sp>
        <p:nvSpPr>
          <p:cNvPr id="2" name="Slide Number Placeholder 1"/>
          <p:cNvSpPr>
            <a:spLocks noGrp="1"/>
          </p:cNvSpPr>
          <p:nvPr>
            <p:ph type="sldNum" sz="quarter" idx="12"/>
          </p:nvPr>
        </p:nvSpPr>
        <p:spPr/>
        <p:txBody>
          <a:bodyPr/>
          <a:lstStyle/>
          <a:p>
            <a:fld id="{B543A0FD-1CA6-4228-86A2-78061B4844C8}" type="slidenum">
              <a:rPr lang="en-US" smtClean="0"/>
              <a:t>47</a:t>
            </a:fld>
            <a:endParaRPr lang="en-US"/>
          </a:p>
        </p:txBody>
      </p:sp>
    </p:spTree>
    <p:extLst>
      <p:ext uri="{BB962C8B-B14F-4D97-AF65-F5344CB8AC3E}">
        <p14:creationId xmlns:p14="http://schemas.microsoft.com/office/powerpoint/2010/main" val="56698041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5"/>
          <p:cNvSpPr>
            <a:spLocks noGrp="1"/>
          </p:cNvSpPr>
          <p:nvPr>
            <p:ph type="title"/>
          </p:nvPr>
        </p:nvSpPr>
        <p:spPr/>
        <p:txBody>
          <a:bodyPr>
            <a:normAutofit/>
          </a:bodyPr>
          <a:lstStyle/>
          <a:p>
            <a:pPr algn="ctr"/>
            <a:r>
              <a:rPr lang="en-US" sz="6600" dirty="0"/>
              <a:t>Path Testing</a:t>
            </a:r>
            <a:endParaRPr lang="en-US" sz="4800" dirty="0">
              <a:solidFill>
                <a:srgbClr val="FFFFFF"/>
              </a:solidFill>
            </a:endParaRPr>
          </a:p>
        </p:txBody>
      </p:sp>
      <p:sp>
        <p:nvSpPr>
          <p:cNvPr id="3" name="Slide Number Placeholder 2"/>
          <p:cNvSpPr>
            <a:spLocks noGrp="1"/>
          </p:cNvSpPr>
          <p:nvPr>
            <p:ph type="sldNum" sz="quarter" idx="12"/>
          </p:nvPr>
        </p:nvSpPr>
        <p:spPr/>
        <p:txBody>
          <a:bodyPr/>
          <a:lstStyle/>
          <a:p>
            <a:fld id="{B543A0FD-1CA6-4228-86A2-78061B4844C8}" type="slidenum">
              <a:rPr lang="en-US" smtClean="0"/>
              <a:t>48</a:t>
            </a:fld>
            <a:endParaRPr lang="en-US"/>
          </a:p>
        </p:txBody>
      </p:sp>
    </p:spTree>
    <p:extLst>
      <p:ext uri="{BB962C8B-B14F-4D97-AF65-F5344CB8AC3E}">
        <p14:creationId xmlns:p14="http://schemas.microsoft.com/office/powerpoint/2010/main" val="35335621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2"/>
          <p:cNvSpPr>
            <a:spLocks noGrp="1"/>
          </p:cNvSpPr>
          <p:nvPr>
            <p:ph type="title"/>
          </p:nvPr>
        </p:nvSpPr>
        <p:spPr/>
        <p:txBody>
          <a:bodyPr/>
          <a:lstStyle/>
          <a:p>
            <a:r>
              <a:rPr lang="en-US" dirty="0" smtClean="0"/>
              <a:t>Paths Testing</a:t>
            </a:r>
            <a:endParaRPr lang="en-US" dirty="0"/>
          </a:p>
        </p:txBody>
      </p:sp>
      <p:sp>
        <p:nvSpPr>
          <p:cNvPr id="4" name="Content Placeholder 3"/>
          <p:cNvSpPr>
            <a:spLocks noGrp="1"/>
          </p:cNvSpPr>
          <p:nvPr>
            <p:ph sz="half" idx="2"/>
          </p:nvPr>
        </p:nvSpPr>
        <p:spPr>
          <a:xfrm>
            <a:off x="4315969" y="1690688"/>
            <a:ext cx="6925366" cy="4179316"/>
          </a:xfrm>
        </p:spPr>
        <p:txBody>
          <a:bodyPr/>
          <a:lstStyle/>
          <a:p>
            <a:r>
              <a:rPr lang="en-US" dirty="0"/>
              <a:t>Beyond individual branches. </a:t>
            </a:r>
          </a:p>
          <a:p>
            <a:r>
              <a:rPr lang="en-US" dirty="0"/>
              <a:t>Should we explore sequences of branches (paths) in the control flow?</a:t>
            </a:r>
          </a:p>
          <a:p>
            <a:r>
              <a:rPr lang="en-US" dirty="0"/>
              <a:t>Many more paths than branches</a:t>
            </a:r>
          </a:p>
          <a:p>
            <a:pPr lvl="1"/>
            <a:r>
              <a:rPr lang="en-US" sz="2800" dirty="0"/>
              <a:t>A pragmatic compromise will be needed</a:t>
            </a:r>
          </a:p>
          <a:p>
            <a:endParaRPr lang="en-US" dirty="0"/>
          </a:p>
        </p:txBody>
      </p:sp>
      <p:pic>
        <p:nvPicPr>
          <p:cNvPr id="93190" name="Picture 5" descr="Pa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928" y="1563624"/>
            <a:ext cx="2565400" cy="405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49</a:t>
            </a:fld>
            <a:endParaRPr lang="en-US"/>
          </a:p>
        </p:txBody>
      </p:sp>
    </p:spTree>
    <p:extLst>
      <p:ext uri="{BB962C8B-B14F-4D97-AF65-F5344CB8AC3E}">
        <p14:creationId xmlns:p14="http://schemas.microsoft.com/office/powerpoint/2010/main" val="16941157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p:txBody>
          <a:bodyPr/>
          <a:lstStyle/>
          <a:p>
            <a:r>
              <a:rPr lang="en-US" sz="3600" dirty="0"/>
              <a:t>Case Study </a:t>
            </a:r>
            <a:r>
              <a:rPr lang="en-US" sz="3600" dirty="0">
                <a:sym typeface="Symbol" charset="0"/>
              </a:rPr>
              <a:t></a:t>
            </a:r>
            <a:r>
              <a:rPr lang="en-US" sz="3600" dirty="0"/>
              <a:t> Airbus A320 – </a:t>
            </a:r>
            <a:r>
              <a:rPr lang="en-US" sz="3200" dirty="0"/>
              <a:t>Fatal Accidents</a:t>
            </a:r>
            <a:endParaRPr lang="en-US" sz="2400" dirty="0"/>
          </a:p>
        </p:txBody>
      </p:sp>
      <p:sp>
        <p:nvSpPr>
          <p:cNvPr id="47106" name="Rectangle 3"/>
          <p:cNvSpPr>
            <a:spLocks noGrp="1"/>
          </p:cNvSpPr>
          <p:nvPr>
            <p:ph idx="1"/>
          </p:nvPr>
        </p:nvSpPr>
        <p:spPr>
          <a:xfrm>
            <a:off x="526211" y="1414732"/>
            <a:ext cx="10627744" cy="5159804"/>
          </a:xfrm>
        </p:spPr>
        <p:txBody>
          <a:bodyPr/>
          <a:lstStyle/>
          <a:p>
            <a:pPr eaLnBrk="1" hangingPunct="1">
              <a:lnSpc>
                <a:spcPct val="90000"/>
              </a:lnSpc>
            </a:pPr>
            <a:r>
              <a:rPr lang="en-US" sz="2400" dirty="0"/>
              <a:t>Air France Flight 296</a:t>
            </a:r>
          </a:p>
          <a:p>
            <a:pPr marL="0" indent="0">
              <a:buNone/>
            </a:pPr>
            <a:r>
              <a:rPr lang="en-US" sz="2400" dirty="0"/>
              <a:t>    Alsace, France, June 26, 1988</a:t>
            </a:r>
          </a:p>
          <a:p>
            <a:pPr lvl="1" eaLnBrk="1" hangingPunct="1">
              <a:lnSpc>
                <a:spcPct val="90000"/>
              </a:lnSpc>
            </a:pPr>
            <a:r>
              <a:rPr lang="en-US" sz="2000" dirty="0"/>
              <a:t>The airplane software interpreted the low altitude/downed gear as "We</a:t>
            </a:r>
            <a:r>
              <a:rPr lang="uk-UA" sz="2000" dirty="0"/>
              <a:t>'</a:t>
            </a:r>
            <a:r>
              <a:rPr lang="en-US" sz="2000" dirty="0"/>
              <a:t>re about to land</a:t>
            </a:r>
            <a:r>
              <a:rPr lang="en-US" sz="2000" dirty="0">
                <a:ea typeface="ヒラギノ角ゴ Pro W3" charset="0"/>
              </a:rPr>
              <a:t>”</a:t>
            </a:r>
            <a:endParaRPr lang="en-US" altLang="ja-JP" sz="2000" dirty="0"/>
          </a:p>
          <a:p>
            <a:pPr lvl="1" eaLnBrk="1" hangingPunct="1">
              <a:lnSpc>
                <a:spcPct val="90000"/>
              </a:lnSpc>
            </a:pPr>
            <a:r>
              <a:rPr lang="en-US" sz="2000" dirty="0"/>
              <a:t>Would not allow the pilot to control the </a:t>
            </a:r>
            <a:r>
              <a:rPr lang="en-US" sz="2000" dirty="0" smtClean="0"/>
              <a:t>throttle</a:t>
            </a:r>
            <a:r>
              <a:rPr lang="en-US" sz="2000" dirty="0"/>
              <a:t>.</a:t>
            </a:r>
          </a:p>
          <a:p>
            <a:pPr lvl="1" eaLnBrk="1" hangingPunct="1">
              <a:lnSpc>
                <a:spcPct val="90000"/>
              </a:lnSpc>
            </a:pPr>
            <a:r>
              <a:rPr lang="en-US" sz="2000" dirty="0"/>
              <a:t>3 people died, 133 survived</a:t>
            </a:r>
          </a:p>
          <a:p>
            <a:pPr eaLnBrk="1" hangingPunct="1">
              <a:lnSpc>
                <a:spcPct val="90000"/>
              </a:lnSpc>
            </a:pPr>
            <a:r>
              <a:rPr lang="en-US" sz="2400" dirty="0"/>
              <a:t>Indian Airline Flight 605</a:t>
            </a:r>
          </a:p>
          <a:p>
            <a:pPr marL="0" indent="0">
              <a:buNone/>
            </a:pPr>
            <a:r>
              <a:rPr lang="en-US" sz="2400" dirty="0"/>
              <a:t>    Bangalore, India, February 14, 1990 </a:t>
            </a:r>
          </a:p>
          <a:p>
            <a:pPr lvl="1" eaLnBrk="1" hangingPunct="1">
              <a:lnSpc>
                <a:spcPct val="90000"/>
              </a:lnSpc>
            </a:pPr>
            <a:r>
              <a:rPr lang="en-US" sz="2000" dirty="0"/>
              <a:t>92 people died, 56 survived </a:t>
            </a:r>
          </a:p>
          <a:p>
            <a:pPr eaLnBrk="1" hangingPunct="1">
              <a:lnSpc>
                <a:spcPct val="90000"/>
              </a:lnSpc>
            </a:pPr>
            <a:r>
              <a:rPr lang="en-US" sz="2400" dirty="0"/>
              <a:t>Air Inter Flight 148</a:t>
            </a:r>
          </a:p>
          <a:p>
            <a:pPr marL="0" indent="0">
              <a:buNone/>
            </a:pPr>
            <a:r>
              <a:rPr lang="en-US" sz="2400" dirty="0"/>
              <a:t>    Mont Sainte Odile, January 20, 1992</a:t>
            </a:r>
          </a:p>
          <a:p>
            <a:pPr lvl="1" eaLnBrk="1" hangingPunct="1">
              <a:lnSpc>
                <a:spcPct val="90000"/>
              </a:lnSpc>
            </a:pPr>
            <a:r>
              <a:rPr lang="en-US" sz="2000" dirty="0"/>
              <a:t>87 people died, 9 survived </a:t>
            </a:r>
          </a:p>
        </p:txBody>
      </p:sp>
      <p:pic>
        <p:nvPicPr>
          <p:cNvPr id="47107" name="Picture 6" descr="video">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4419601"/>
            <a:ext cx="2133600" cy="1592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5</a:t>
            </a:fld>
            <a:endParaRPr lang="en-US"/>
          </a:p>
        </p:txBody>
      </p:sp>
    </p:spTree>
    <p:extLst>
      <p:ext uri="{BB962C8B-B14F-4D97-AF65-F5344CB8AC3E}">
        <p14:creationId xmlns:p14="http://schemas.microsoft.com/office/powerpoint/2010/main" val="27090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0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0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10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10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106">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106">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10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Path Coverage</a:t>
            </a:r>
          </a:p>
        </p:txBody>
      </p:sp>
      <p:sp>
        <p:nvSpPr>
          <p:cNvPr id="31747" name="Rectangle 3"/>
          <p:cNvSpPr>
            <a:spLocks noGrp="1" noChangeArrowheads="1"/>
          </p:cNvSpPr>
          <p:nvPr>
            <p:ph type="body" idx="1"/>
          </p:nvPr>
        </p:nvSpPr>
        <p:spPr/>
        <p:txBody>
          <a:bodyPr/>
          <a:lstStyle/>
          <a:p>
            <a:r>
              <a:rPr lang="en-US" sz="2700" dirty="0"/>
              <a:t>Path coverage means that all possible execution paths in the program must be executed.</a:t>
            </a:r>
          </a:p>
          <a:p>
            <a:r>
              <a:rPr lang="en-US" sz="2700" dirty="0"/>
              <a:t>This is a very strong coverage criterion, but impractical.</a:t>
            </a:r>
          </a:p>
          <a:p>
            <a:r>
              <a:rPr lang="en-US" sz="2700" dirty="0"/>
              <a:t>Programs with loops have an infinite number of execution paths, and thus would need an infinite number of test cases</a:t>
            </a:r>
          </a:p>
          <a:p>
            <a:r>
              <a:rPr lang="en-US" dirty="0"/>
              <a:t>The fact that there is complete branch coverage does not mean that all errors will be found. Branch testing does not necessarily check all combinations of control transfers.</a:t>
            </a:r>
          </a:p>
          <a:p>
            <a:endParaRPr lang="en-US" dirty="0"/>
          </a:p>
          <a:p>
            <a:endParaRPr lang="en-US" sz="2700" dirty="0"/>
          </a:p>
          <a:p>
            <a:endParaRPr lang="en-US" sz="2700" dirty="0"/>
          </a:p>
        </p:txBody>
      </p:sp>
      <p:sp>
        <p:nvSpPr>
          <p:cNvPr id="2" name="Slide Number Placeholder 1"/>
          <p:cNvSpPr>
            <a:spLocks noGrp="1"/>
          </p:cNvSpPr>
          <p:nvPr>
            <p:ph type="sldNum" sz="quarter" idx="12"/>
          </p:nvPr>
        </p:nvSpPr>
        <p:spPr/>
        <p:txBody>
          <a:bodyPr/>
          <a:lstStyle/>
          <a:p>
            <a:fld id="{B543A0FD-1CA6-4228-86A2-78061B4844C8}" type="slidenum">
              <a:rPr lang="en-US" smtClean="0"/>
              <a:t>50</a:t>
            </a:fld>
            <a:endParaRPr lang="en-US"/>
          </a:p>
        </p:txBody>
      </p:sp>
    </p:spTree>
    <p:extLst>
      <p:ext uri="{BB962C8B-B14F-4D97-AF65-F5344CB8AC3E}">
        <p14:creationId xmlns:p14="http://schemas.microsoft.com/office/powerpoint/2010/main" val="42608516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2"/>
          <p:cNvSpPr>
            <a:spLocks noGrp="1"/>
          </p:cNvSpPr>
          <p:nvPr>
            <p:ph type="title"/>
          </p:nvPr>
        </p:nvSpPr>
        <p:spPr>
          <a:xfrm>
            <a:off x="432759" y="-257813"/>
            <a:ext cx="10515600" cy="1325563"/>
          </a:xfrm>
        </p:spPr>
        <p:txBody>
          <a:bodyPr vert="horz" lIns="91440" tIns="45720" rIns="132080" bIns="45720" rtlCol="0" anchor="b" anchorCtr="0">
            <a:normAutofit/>
          </a:bodyPr>
          <a:lstStyle/>
          <a:p>
            <a:r>
              <a:rPr lang="en-US" dirty="0"/>
              <a:t>Path Adequacy</a:t>
            </a:r>
          </a:p>
        </p:txBody>
      </p:sp>
      <p:sp>
        <p:nvSpPr>
          <p:cNvPr id="95237" name="Rectangle 3"/>
          <p:cNvSpPr>
            <a:spLocks noGrp="1"/>
          </p:cNvSpPr>
          <p:nvPr>
            <p:ph idx="1"/>
          </p:nvPr>
        </p:nvSpPr>
        <p:spPr/>
        <p:txBody>
          <a:bodyPr/>
          <a:lstStyle/>
          <a:p>
            <a:r>
              <a:rPr lang="en-US" dirty="0"/>
              <a:t>Decision and condition adequacy</a:t>
            </a:r>
          </a:p>
          <a:p>
            <a:pPr lvl="1"/>
            <a:r>
              <a:rPr lang="en-US" dirty="0"/>
              <a:t>Test individual program decisions</a:t>
            </a:r>
          </a:p>
          <a:p>
            <a:r>
              <a:rPr lang="en-US" dirty="0"/>
              <a:t>Paths testing </a:t>
            </a:r>
          </a:p>
          <a:p>
            <a:pPr lvl="1"/>
            <a:r>
              <a:rPr lang="en-US" dirty="0"/>
              <a:t>Test combinations of decisions along paths</a:t>
            </a:r>
          </a:p>
          <a:p>
            <a:r>
              <a:rPr lang="en-US" dirty="0"/>
              <a:t>Adequacy criterion: </a:t>
            </a:r>
          </a:p>
          <a:p>
            <a:pPr lvl="1"/>
            <a:r>
              <a:rPr lang="en-US" dirty="0"/>
              <a:t>Each path must be executed at least once </a:t>
            </a:r>
          </a:p>
          <a:p>
            <a:r>
              <a:rPr lang="en-US" dirty="0"/>
              <a:t>Coverage:</a:t>
            </a:r>
          </a:p>
          <a:p>
            <a:pPr>
              <a:buFont typeface="Wingdings 3" charset="0"/>
              <a:buNone/>
            </a:pPr>
            <a:r>
              <a:rPr lang="en-US" dirty="0"/>
              <a:t>		# executed paths</a:t>
            </a:r>
          </a:p>
          <a:p>
            <a:pPr>
              <a:buFont typeface="Wingdings 3" charset="0"/>
              <a:buNone/>
            </a:pPr>
            <a:r>
              <a:rPr lang="en-US" dirty="0"/>
              <a:t>		    # total paths</a:t>
            </a:r>
          </a:p>
          <a:p>
            <a:pPr lvl="1">
              <a:buFont typeface="Wingdings 3" charset="0"/>
              <a:buNone/>
            </a:pPr>
            <a:endParaRPr lang="it-IT" dirty="0"/>
          </a:p>
        </p:txBody>
      </p:sp>
      <p:cxnSp>
        <p:nvCxnSpPr>
          <p:cNvPr id="5" name="Straight Connector 4"/>
          <p:cNvCxnSpPr/>
          <p:nvPr/>
        </p:nvCxnSpPr>
        <p:spPr bwMode="auto">
          <a:xfrm>
            <a:off x="1202925" y="5106378"/>
            <a:ext cx="2971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 name="Slide Number Placeholder 1"/>
          <p:cNvSpPr>
            <a:spLocks noGrp="1"/>
          </p:cNvSpPr>
          <p:nvPr>
            <p:ph type="sldNum" sz="quarter" idx="12"/>
          </p:nvPr>
        </p:nvSpPr>
        <p:spPr/>
        <p:txBody>
          <a:bodyPr/>
          <a:lstStyle/>
          <a:p>
            <a:fld id="{B543A0FD-1CA6-4228-86A2-78061B4844C8}" type="slidenum">
              <a:rPr lang="en-US" smtClean="0"/>
              <a:t>51</a:t>
            </a:fld>
            <a:endParaRPr lang="en-US"/>
          </a:p>
        </p:txBody>
      </p:sp>
    </p:spTree>
    <p:extLst>
      <p:ext uri="{BB962C8B-B14F-4D97-AF65-F5344CB8AC3E}">
        <p14:creationId xmlns:p14="http://schemas.microsoft.com/office/powerpoint/2010/main" val="1251581404"/>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p:cNvSpPr>
          <p:nvPr>
            <p:ph type="title"/>
          </p:nvPr>
        </p:nvSpPr>
        <p:spPr/>
        <p:txBody>
          <a:bodyPr/>
          <a:lstStyle/>
          <a:p>
            <a:r>
              <a:rPr lang="en-US" dirty="0"/>
              <a:t>Practical Path Coverage Criteria</a:t>
            </a:r>
          </a:p>
        </p:txBody>
      </p:sp>
      <p:sp>
        <p:nvSpPr>
          <p:cNvPr id="97285" name="Rectangle 3"/>
          <p:cNvSpPr>
            <a:spLocks noGrp="1"/>
          </p:cNvSpPr>
          <p:nvPr>
            <p:ph idx="1"/>
          </p:nvPr>
        </p:nvSpPr>
        <p:spPr>
          <a:xfrm>
            <a:off x="347527" y="1449238"/>
            <a:ext cx="10685658" cy="4746289"/>
          </a:xfrm>
        </p:spPr>
        <p:txBody>
          <a:bodyPr/>
          <a:lstStyle/>
          <a:p>
            <a:r>
              <a:rPr lang="en-US" dirty="0"/>
              <a:t>The number of paths in a program with loops is unbounded </a:t>
            </a:r>
          </a:p>
          <a:p>
            <a:pPr lvl="1"/>
            <a:r>
              <a:rPr lang="en-US" dirty="0"/>
              <a:t>the simple criterion </a:t>
            </a:r>
            <a:r>
              <a:rPr lang="en-US" dirty="0" smtClean="0"/>
              <a:t>is </a:t>
            </a:r>
            <a:r>
              <a:rPr lang="en-US" dirty="0"/>
              <a:t>impossible to satisfy</a:t>
            </a:r>
          </a:p>
          <a:p>
            <a:r>
              <a:rPr lang="en-US" dirty="0"/>
              <a:t>For a feasible criterion:  </a:t>
            </a:r>
          </a:p>
          <a:p>
            <a:pPr lvl="1"/>
            <a:r>
              <a:rPr lang="en-US" dirty="0"/>
              <a:t>Partition infinite set of paths into a finite number of classes</a:t>
            </a:r>
          </a:p>
          <a:p>
            <a:r>
              <a:rPr lang="en-US" dirty="0"/>
              <a:t>Useful criteria can be obtained by limiting </a:t>
            </a:r>
          </a:p>
          <a:p>
            <a:pPr lvl="1"/>
            <a:r>
              <a:rPr lang="en-US" dirty="0"/>
              <a:t>the number of traversals of loops</a:t>
            </a:r>
          </a:p>
          <a:p>
            <a:pPr lvl="1"/>
            <a:r>
              <a:rPr lang="en-US" dirty="0"/>
              <a:t>the length of the paths to be traversed</a:t>
            </a:r>
          </a:p>
          <a:p>
            <a:pPr lvl="1"/>
            <a:r>
              <a:rPr lang="en-US" dirty="0"/>
              <a:t>the dependencies among selected paths</a:t>
            </a:r>
          </a:p>
        </p:txBody>
      </p:sp>
      <p:sp>
        <p:nvSpPr>
          <p:cNvPr id="2" name="Slide Number Placeholder 1"/>
          <p:cNvSpPr>
            <a:spLocks noGrp="1"/>
          </p:cNvSpPr>
          <p:nvPr>
            <p:ph type="sldNum" sz="quarter" idx="12"/>
          </p:nvPr>
        </p:nvSpPr>
        <p:spPr/>
        <p:txBody>
          <a:bodyPr/>
          <a:lstStyle/>
          <a:p>
            <a:fld id="{B543A0FD-1CA6-4228-86A2-78061B4844C8}" type="slidenum">
              <a:rPr lang="en-US" smtClean="0"/>
              <a:t>52</a:t>
            </a:fld>
            <a:endParaRPr lang="en-US"/>
          </a:p>
        </p:txBody>
      </p:sp>
    </p:spTree>
    <p:extLst>
      <p:ext uri="{BB962C8B-B14F-4D97-AF65-F5344CB8AC3E}">
        <p14:creationId xmlns:p14="http://schemas.microsoft.com/office/powerpoint/2010/main" val="729567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p:cNvSpPr>
          <p:nvPr>
            <p:ph type="title"/>
          </p:nvPr>
        </p:nvSpPr>
        <p:spPr/>
        <p:txBody>
          <a:bodyPr/>
          <a:lstStyle/>
          <a:p>
            <a:r>
              <a:rPr lang="en-US" dirty="0"/>
              <a:t>Boundary Interior Path Testing</a:t>
            </a:r>
            <a:endParaRPr lang="it-IT" dirty="0"/>
          </a:p>
        </p:txBody>
      </p:sp>
      <p:sp>
        <p:nvSpPr>
          <p:cNvPr id="99333" name="Rectangle 3"/>
          <p:cNvSpPr>
            <a:spLocks noGrp="1"/>
          </p:cNvSpPr>
          <p:nvPr>
            <p:ph idx="1"/>
          </p:nvPr>
        </p:nvSpPr>
        <p:spPr>
          <a:xfrm>
            <a:off x="347527" y="1406880"/>
            <a:ext cx="11129474" cy="4746091"/>
          </a:xfrm>
        </p:spPr>
        <p:txBody>
          <a:bodyPr>
            <a:normAutofit/>
          </a:bodyPr>
          <a:lstStyle/>
          <a:p>
            <a:r>
              <a:rPr lang="en-US" sz="2600" dirty="0"/>
              <a:t>Group together paths that differ only in the sub-path they follow when repeating the body of a loop</a:t>
            </a:r>
          </a:p>
          <a:p>
            <a:r>
              <a:rPr lang="en-US" sz="2600" dirty="0"/>
              <a:t>Follow each path in the control flow graph up to the first repeated node</a:t>
            </a:r>
          </a:p>
          <a:p>
            <a:r>
              <a:rPr lang="en-US" sz="2600" dirty="0"/>
              <a:t>The set of paths from the root of the tree to each leaf is the required set of sub-paths for boundary/interior coverage</a:t>
            </a:r>
            <a:endParaRPr lang="it-IT" sz="2600" dirty="0"/>
          </a:p>
        </p:txBody>
      </p:sp>
      <p:sp>
        <p:nvSpPr>
          <p:cNvPr id="2" name="Slide Number Placeholder 1"/>
          <p:cNvSpPr>
            <a:spLocks noGrp="1"/>
          </p:cNvSpPr>
          <p:nvPr>
            <p:ph type="sldNum" sz="quarter" idx="12"/>
          </p:nvPr>
        </p:nvSpPr>
        <p:spPr/>
        <p:txBody>
          <a:bodyPr/>
          <a:lstStyle/>
          <a:p>
            <a:fld id="{B543A0FD-1CA6-4228-86A2-78061B4844C8}" type="slidenum">
              <a:rPr lang="en-US" smtClean="0"/>
              <a:t>53</a:t>
            </a:fld>
            <a:endParaRPr lang="en-US"/>
          </a:p>
        </p:txBody>
      </p:sp>
    </p:spTree>
    <p:extLst>
      <p:ext uri="{BB962C8B-B14F-4D97-AF65-F5344CB8AC3E}">
        <p14:creationId xmlns:p14="http://schemas.microsoft.com/office/powerpoint/2010/main" val="23367845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2"/>
          <p:cNvSpPr>
            <a:spLocks noGrp="1"/>
          </p:cNvSpPr>
          <p:nvPr>
            <p:ph type="title"/>
          </p:nvPr>
        </p:nvSpPr>
        <p:spPr/>
        <p:txBody>
          <a:bodyPr vert="horz" lIns="91440" tIns="45720" rIns="132080" bIns="45720" rtlCol="0" anchor="ctr">
            <a:normAutofit/>
          </a:bodyPr>
          <a:lstStyle/>
          <a:p>
            <a:r>
              <a:rPr lang="en-US" sz="4000" dirty="0"/>
              <a:t>Boundary Interior Adequacy for cgi-decode</a:t>
            </a:r>
            <a:endParaRPr lang="en-US" sz="2400" dirty="0"/>
          </a:p>
        </p:txBody>
      </p:sp>
      <p:pic>
        <p:nvPicPr>
          <p:cNvPr id="10138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1" y="1600201"/>
            <a:ext cx="5959475" cy="4567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54</a:t>
            </a:fld>
            <a:endParaRPr lang="en-US"/>
          </a:p>
        </p:txBody>
      </p:sp>
    </p:spTree>
    <p:extLst>
      <p:ext uri="{BB962C8B-B14F-4D97-AF65-F5344CB8AC3E}">
        <p14:creationId xmlns:p14="http://schemas.microsoft.com/office/powerpoint/2010/main" val="3009743283"/>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2"/>
          <p:cNvSpPr>
            <a:spLocks noGrp="1"/>
          </p:cNvSpPr>
          <p:nvPr>
            <p:ph type="title"/>
          </p:nvPr>
        </p:nvSpPr>
        <p:spPr/>
        <p:txBody>
          <a:bodyPr/>
          <a:lstStyle/>
          <a:p>
            <a:r>
              <a:rPr lang="en-US" sz="3600" dirty="0"/>
              <a:t>Limitations of Boundary Interior Adequacy</a:t>
            </a:r>
            <a:r>
              <a:rPr lang="en-US" sz="2000" dirty="0"/>
              <a:t> </a:t>
            </a:r>
          </a:p>
        </p:txBody>
      </p:sp>
      <p:sp>
        <p:nvSpPr>
          <p:cNvPr id="103429" name="Rectangle 3"/>
          <p:cNvSpPr>
            <a:spLocks noGrp="1"/>
          </p:cNvSpPr>
          <p:nvPr>
            <p:ph idx="1"/>
          </p:nvPr>
        </p:nvSpPr>
        <p:spPr>
          <a:xfrm>
            <a:off x="838200" y="1690688"/>
            <a:ext cx="10515600" cy="4351338"/>
          </a:xfrm>
        </p:spPr>
        <p:txBody>
          <a:bodyPr/>
          <a:lstStyle/>
          <a:p>
            <a:pPr marL="342900" indent="-342900"/>
            <a:r>
              <a:rPr lang="en-US" dirty="0"/>
              <a:t>The number of paths can still grow exponentially</a:t>
            </a:r>
          </a:p>
        </p:txBody>
      </p:sp>
      <p:sp>
        <p:nvSpPr>
          <p:cNvPr id="103430" name="Rectangle 4"/>
          <p:cNvSpPr>
            <a:spLocks/>
          </p:cNvSpPr>
          <p:nvPr/>
        </p:nvSpPr>
        <p:spPr bwMode="auto">
          <a:xfrm>
            <a:off x="1783702" y="2321772"/>
            <a:ext cx="1933575" cy="405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sm"/>
              </a14:hiddenLine>
            </a:ext>
          </a:extLst>
        </p:spPr>
        <p:txBody>
          <a:bodyPr anchor="b" anchorCtr="1">
            <a:spAutoFit/>
          </a:bodyPr>
          <a:lstStyle/>
          <a:p>
            <a:pPr algn="l"/>
            <a:r>
              <a:rPr lang="en-US" sz="2000" b="1" dirty="0">
                <a:latin typeface="Courier New" charset="0"/>
              </a:rPr>
              <a:t>if (a) {</a:t>
            </a:r>
          </a:p>
          <a:p>
            <a:pPr algn="l"/>
            <a:r>
              <a:rPr lang="en-US" sz="2000" b="1" dirty="0">
                <a:latin typeface="Courier New" charset="0"/>
              </a:rPr>
              <a:t>   S1;</a:t>
            </a:r>
          </a:p>
          <a:p>
            <a:pPr algn="l"/>
            <a:r>
              <a:rPr lang="en-US" sz="2000" b="1" dirty="0">
                <a:latin typeface="Courier New" charset="0"/>
              </a:rPr>
              <a:t>}</a:t>
            </a:r>
          </a:p>
          <a:p>
            <a:pPr algn="l"/>
            <a:r>
              <a:rPr lang="en-US" sz="2000" b="1" dirty="0">
                <a:latin typeface="Courier New" charset="0"/>
              </a:rPr>
              <a:t>if (b) {</a:t>
            </a:r>
          </a:p>
          <a:p>
            <a:pPr algn="l"/>
            <a:r>
              <a:rPr lang="en-US" sz="2000" b="1" dirty="0">
                <a:latin typeface="Courier New" charset="0"/>
              </a:rPr>
              <a:t>   S2;</a:t>
            </a:r>
          </a:p>
          <a:p>
            <a:pPr algn="l"/>
            <a:r>
              <a:rPr lang="en-US" sz="2000" b="1" dirty="0">
                <a:latin typeface="Courier New" charset="0"/>
              </a:rPr>
              <a:t>}</a:t>
            </a:r>
          </a:p>
          <a:p>
            <a:pPr algn="l"/>
            <a:r>
              <a:rPr lang="en-US" sz="2000" b="1" dirty="0">
                <a:latin typeface="Courier New" charset="0"/>
              </a:rPr>
              <a:t>if (c) {</a:t>
            </a:r>
          </a:p>
          <a:p>
            <a:pPr algn="l"/>
            <a:r>
              <a:rPr lang="en-US" sz="2000" b="1" dirty="0">
                <a:latin typeface="Courier New" charset="0"/>
              </a:rPr>
              <a:t>   S3;</a:t>
            </a:r>
          </a:p>
          <a:p>
            <a:pPr algn="l"/>
            <a:r>
              <a:rPr lang="en-US" sz="2000" b="1" dirty="0">
                <a:latin typeface="Courier New" charset="0"/>
              </a:rPr>
              <a:t>}</a:t>
            </a:r>
          </a:p>
          <a:p>
            <a:pPr algn="l"/>
            <a:r>
              <a:rPr lang="en-US" sz="2000" b="1" dirty="0">
                <a:latin typeface="Courier New" charset="0"/>
              </a:rPr>
              <a:t>...</a:t>
            </a:r>
          </a:p>
          <a:p>
            <a:pPr algn="l"/>
            <a:r>
              <a:rPr lang="en-US" sz="2000" b="1" dirty="0">
                <a:latin typeface="Courier New" charset="0"/>
              </a:rPr>
              <a:t>if (x) {</a:t>
            </a:r>
          </a:p>
          <a:p>
            <a:pPr algn="l"/>
            <a:r>
              <a:rPr lang="en-US" sz="2000" b="1" dirty="0">
                <a:latin typeface="Courier New" charset="0"/>
              </a:rPr>
              <a:t>   Sn;</a:t>
            </a:r>
          </a:p>
          <a:p>
            <a:pPr algn="l"/>
            <a:r>
              <a:rPr lang="en-US" sz="2000" b="1" dirty="0">
                <a:latin typeface="Courier New" charset="0"/>
              </a:rPr>
              <a:t>}</a:t>
            </a:r>
            <a:endParaRPr lang="it-IT" sz="2000" b="1" dirty="0">
              <a:latin typeface="Courier New" charset="0"/>
            </a:endParaRPr>
          </a:p>
        </p:txBody>
      </p:sp>
      <p:sp>
        <p:nvSpPr>
          <p:cNvPr id="103431" name="Rectangle 5"/>
          <p:cNvSpPr>
            <a:spLocks noChangeArrowheads="1"/>
          </p:cNvSpPr>
          <p:nvPr/>
        </p:nvSpPr>
        <p:spPr bwMode="auto">
          <a:xfrm>
            <a:off x="4069701" y="2245571"/>
            <a:ext cx="6464560" cy="419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73050" indent="-273050" eaLnBrk="0" hangingPunct="0">
              <a:spcBef>
                <a:spcPts val="600"/>
              </a:spcBef>
              <a:buClr>
                <a:schemeClr val="accent1"/>
              </a:buClr>
              <a:buSzPct val="76000"/>
              <a:buFont typeface="Wingdings 3" charset="0"/>
              <a:buChar char=""/>
            </a:pPr>
            <a:r>
              <a:rPr lang="en-US" sz="2600" dirty="0">
                <a:latin typeface="Garamond"/>
                <a:cs typeface="Garamond"/>
              </a:rPr>
              <a:t>The sub-paths through this control flow can include or exclude each of the statements Si </a:t>
            </a:r>
          </a:p>
          <a:p>
            <a:pPr marL="273050" indent="-273050" eaLnBrk="0" hangingPunct="0">
              <a:spcBef>
                <a:spcPts val="600"/>
              </a:spcBef>
              <a:buClr>
                <a:schemeClr val="accent1"/>
              </a:buClr>
              <a:buSzPct val="76000"/>
              <a:buFont typeface="Wingdings 3" charset="0"/>
              <a:buChar char=""/>
            </a:pPr>
            <a:r>
              <a:rPr lang="en-US" sz="2600" dirty="0">
                <a:latin typeface="Garamond"/>
                <a:cs typeface="Garamond"/>
              </a:rPr>
              <a:t>Total N branches result in 2</a:t>
            </a:r>
            <a:r>
              <a:rPr lang="en-US" sz="2600" baseline="30000" dirty="0">
                <a:latin typeface="Garamond"/>
                <a:cs typeface="Garamond"/>
              </a:rPr>
              <a:t>N</a:t>
            </a:r>
            <a:r>
              <a:rPr lang="en-US" sz="2600" dirty="0">
                <a:latin typeface="Garamond"/>
                <a:cs typeface="Garamond"/>
              </a:rPr>
              <a:t> paths that must be traversed</a:t>
            </a:r>
          </a:p>
          <a:p>
            <a:pPr marL="273050" indent="-273050" eaLnBrk="0" hangingPunct="0">
              <a:spcBef>
                <a:spcPts val="600"/>
              </a:spcBef>
              <a:buClr>
                <a:schemeClr val="accent1"/>
              </a:buClr>
              <a:buSzPct val="76000"/>
              <a:buFont typeface="Wingdings 3" charset="0"/>
              <a:buChar char=""/>
            </a:pPr>
            <a:r>
              <a:rPr lang="en-US" sz="2600" dirty="0">
                <a:latin typeface="Garamond"/>
                <a:cs typeface="Garamond"/>
              </a:rPr>
              <a:t>Choosing input data to force execution of one particular path may be very difficult</a:t>
            </a:r>
          </a:p>
          <a:p>
            <a:pPr marL="742950" lvl="1" indent="-285750" eaLnBrk="0" hangingPunct="0">
              <a:spcBef>
                <a:spcPts val="600"/>
              </a:spcBef>
              <a:buClr>
                <a:schemeClr val="accent1"/>
              </a:buClr>
              <a:buSzPct val="76000"/>
              <a:buFont typeface="Wingdings 3" charset="0"/>
              <a:buChar char=""/>
            </a:pPr>
            <a:r>
              <a:rPr lang="en-US" sz="2600" dirty="0">
                <a:latin typeface="Garamond"/>
                <a:cs typeface="Garamond"/>
              </a:rPr>
              <a:t>even impossible if the conditions are not independent</a:t>
            </a:r>
          </a:p>
        </p:txBody>
      </p:sp>
      <p:sp>
        <p:nvSpPr>
          <p:cNvPr id="2" name="Slide Number Placeholder 1"/>
          <p:cNvSpPr>
            <a:spLocks noGrp="1"/>
          </p:cNvSpPr>
          <p:nvPr>
            <p:ph type="sldNum" sz="quarter" idx="12"/>
          </p:nvPr>
        </p:nvSpPr>
        <p:spPr/>
        <p:txBody>
          <a:bodyPr/>
          <a:lstStyle/>
          <a:p>
            <a:fld id="{B543A0FD-1CA6-4228-86A2-78061B4844C8}" type="slidenum">
              <a:rPr lang="en-US" smtClean="0"/>
              <a:t>55</a:t>
            </a:fld>
            <a:endParaRPr lang="en-US"/>
          </a:p>
        </p:txBody>
      </p:sp>
    </p:spTree>
    <p:extLst>
      <p:ext uri="{BB962C8B-B14F-4D97-AF65-F5344CB8AC3E}">
        <p14:creationId xmlns:p14="http://schemas.microsoft.com/office/powerpoint/2010/main" val="22304286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2"/>
          <p:cNvSpPr>
            <a:spLocks noGrp="1"/>
          </p:cNvSpPr>
          <p:nvPr>
            <p:ph type="title"/>
          </p:nvPr>
        </p:nvSpPr>
        <p:spPr>
          <a:xfrm>
            <a:off x="544902" y="-206054"/>
            <a:ext cx="10515600" cy="1325563"/>
          </a:xfrm>
        </p:spPr>
        <p:txBody>
          <a:bodyPr vert="horz" lIns="91440" tIns="45720" rIns="132080" bIns="45720" rtlCol="0" anchor="b" anchorCtr="0">
            <a:normAutofit/>
          </a:bodyPr>
          <a:lstStyle/>
          <a:p>
            <a:r>
              <a:rPr lang="en-US" dirty="0"/>
              <a:t>Loop Boundary Adequacy</a:t>
            </a:r>
          </a:p>
        </p:txBody>
      </p:sp>
      <p:sp>
        <p:nvSpPr>
          <p:cNvPr id="105477" name="Rectangle 3"/>
          <p:cNvSpPr>
            <a:spLocks noGrp="1"/>
          </p:cNvSpPr>
          <p:nvPr>
            <p:ph idx="1"/>
          </p:nvPr>
        </p:nvSpPr>
        <p:spPr/>
        <p:txBody>
          <a:bodyPr vert="horz" lIns="91440" tIns="45720" rIns="132080" bIns="45720" rtlCol="0">
            <a:normAutofit/>
          </a:bodyPr>
          <a:lstStyle/>
          <a:p>
            <a:pPr marL="433388" indent="-285750"/>
            <a:r>
              <a:rPr lang="en-US" sz="3200" dirty="0"/>
              <a:t>A test suite satisfies the loop boundary adequacy criterion </a:t>
            </a:r>
            <a:r>
              <a:rPr lang="en-US" sz="3200" b="1" dirty="0"/>
              <a:t>iff</a:t>
            </a:r>
            <a:r>
              <a:rPr lang="en-US" sz="3200" dirty="0"/>
              <a:t> for every loop:</a:t>
            </a:r>
          </a:p>
          <a:p>
            <a:pPr marL="847725" lvl="1"/>
            <a:r>
              <a:rPr lang="en-US" sz="3100" dirty="0"/>
              <a:t>At least one test case: the loop body is iterated zero times</a:t>
            </a:r>
          </a:p>
          <a:p>
            <a:pPr marL="847725" lvl="1"/>
            <a:r>
              <a:rPr lang="en-US" sz="3100" dirty="0"/>
              <a:t>At least one test case: the loop body is iterated once</a:t>
            </a:r>
          </a:p>
          <a:p>
            <a:pPr marL="847725" lvl="1"/>
            <a:r>
              <a:rPr lang="en-US" sz="3100" dirty="0"/>
              <a:t>At least one test case: the  loop body is iterated more than once</a:t>
            </a:r>
          </a:p>
        </p:txBody>
      </p:sp>
      <p:sp>
        <p:nvSpPr>
          <p:cNvPr id="2" name="Slide Number Placeholder 1"/>
          <p:cNvSpPr>
            <a:spLocks noGrp="1"/>
          </p:cNvSpPr>
          <p:nvPr>
            <p:ph type="sldNum" sz="quarter" idx="12"/>
          </p:nvPr>
        </p:nvSpPr>
        <p:spPr/>
        <p:txBody>
          <a:bodyPr/>
          <a:lstStyle/>
          <a:p>
            <a:fld id="{B543A0FD-1CA6-4228-86A2-78061B4844C8}" type="slidenum">
              <a:rPr lang="en-US" smtClean="0"/>
              <a:t>56</a:t>
            </a:fld>
            <a:endParaRPr lang="en-US"/>
          </a:p>
        </p:txBody>
      </p:sp>
    </p:spTree>
    <p:extLst>
      <p:ext uri="{BB962C8B-B14F-4D97-AF65-F5344CB8AC3E}">
        <p14:creationId xmlns:p14="http://schemas.microsoft.com/office/powerpoint/2010/main" val="1897213989"/>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LCSAJ Testing </a:t>
            </a:r>
            <a:r>
              <a:rPr lang="en-US" dirty="0" smtClean="0"/>
              <a:t>?</a:t>
            </a:r>
            <a:endParaRPr lang="en-US" dirty="0"/>
          </a:p>
        </p:txBody>
      </p:sp>
      <p:sp>
        <p:nvSpPr>
          <p:cNvPr id="3" name="Content Placeholder 2"/>
          <p:cNvSpPr>
            <a:spLocks noGrp="1"/>
          </p:cNvSpPr>
          <p:nvPr>
            <p:ph idx="1"/>
          </p:nvPr>
        </p:nvSpPr>
        <p:spPr/>
        <p:txBody>
          <a:bodyPr/>
          <a:lstStyle/>
          <a:p>
            <a:r>
              <a:rPr lang="en-US" dirty="0" smtClean="0"/>
              <a:t>LCSAJ </a:t>
            </a:r>
            <a:r>
              <a:rPr lang="en-US" dirty="0"/>
              <a:t>stands for </a:t>
            </a:r>
            <a:r>
              <a:rPr lang="en-US" dirty="0">
                <a:solidFill>
                  <a:srgbClr val="0000FF"/>
                </a:solidFill>
              </a:rPr>
              <a:t>Linear Code Sequence and Jump</a:t>
            </a:r>
            <a:r>
              <a:rPr lang="en-US" dirty="0"/>
              <a:t>, a white box testing technique to identify the code coverage, which begins at the start of the program or branch and ends at the end of the program or the branch.</a:t>
            </a:r>
          </a:p>
          <a:p>
            <a:r>
              <a:rPr lang="en-US" dirty="0"/>
              <a:t>LCSAJ consists of testing and is equivalent to statement coverage.</a:t>
            </a:r>
          </a:p>
          <a:p>
            <a:r>
              <a:rPr lang="en-US" dirty="0"/>
              <a:t>LCSAJ Characteristics:</a:t>
            </a:r>
          </a:p>
          <a:p>
            <a:pPr lvl="1"/>
            <a:r>
              <a:rPr lang="en-US" dirty="0"/>
              <a:t>100% LCSAJ means 100% Statement Coverage</a:t>
            </a:r>
          </a:p>
          <a:p>
            <a:pPr lvl="1"/>
            <a:r>
              <a:rPr lang="en-US" dirty="0"/>
              <a:t>100% LCSAJ means 100% Branch Coverage</a:t>
            </a:r>
          </a:p>
          <a:p>
            <a:pPr lvl="1"/>
            <a:r>
              <a:rPr lang="en-US" dirty="0"/>
              <a:t>100% procedure or Function call Coverage</a:t>
            </a:r>
          </a:p>
          <a:p>
            <a:pPr lvl="1"/>
            <a:r>
              <a:rPr lang="en-US" dirty="0"/>
              <a:t>100% Multiple condition Coverage</a:t>
            </a:r>
          </a:p>
        </p:txBody>
      </p:sp>
      <p:sp>
        <p:nvSpPr>
          <p:cNvPr id="4" name="Slide Number Placeholder 3"/>
          <p:cNvSpPr>
            <a:spLocks noGrp="1"/>
          </p:cNvSpPr>
          <p:nvPr>
            <p:ph type="sldNum" sz="quarter" idx="12"/>
          </p:nvPr>
        </p:nvSpPr>
        <p:spPr/>
        <p:txBody>
          <a:bodyPr/>
          <a:lstStyle/>
          <a:p>
            <a:fld id="{B543A0FD-1CA6-4228-86A2-78061B4844C8}" type="slidenum">
              <a:rPr lang="en-US" smtClean="0"/>
              <a:t>57</a:t>
            </a:fld>
            <a:endParaRPr lang="en-US"/>
          </a:p>
        </p:txBody>
      </p:sp>
    </p:spTree>
    <p:extLst>
      <p:ext uri="{BB962C8B-B14F-4D97-AF65-F5344CB8AC3E}">
        <p14:creationId xmlns:p14="http://schemas.microsoft.com/office/powerpoint/2010/main" val="11829257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Rectangle 2"/>
          <p:cNvSpPr>
            <a:spLocks noGrp="1" noChangeArrowheads="1"/>
          </p:cNvSpPr>
          <p:nvPr>
            <p:ph type="title"/>
          </p:nvPr>
        </p:nvSpPr>
        <p:spPr/>
        <p:txBody>
          <a:bodyPr>
            <a:normAutofit/>
          </a:bodyPr>
          <a:lstStyle/>
          <a:p>
            <a:r>
              <a:rPr lang="en-US" sz="4000" dirty="0"/>
              <a:t>Linear Code Sequence and Jump (LCSAJ)</a:t>
            </a:r>
            <a:endParaRPr lang="en-US" sz="6600" dirty="0"/>
          </a:p>
        </p:txBody>
      </p:sp>
      <p:sp>
        <p:nvSpPr>
          <p:cNvPr id="2" name="Content Placeholder 1"/>
          <p:cNvSpPr>
            <a:spLocks noGrp="1"/>
          </p:cNvSpPr>
          <p:nvPr>
            <p:ph idx="1"/>
          </p:nvPr>
        </p:nvSpPr>
        <p:spPr/>
        <p:txBody>
          <a:bodyPr/>
          <a:lstStyle/>
          <a:p>
            <a:r>
              <a:rPr lang="en-US" dirty="0"/>
              <a:t>Execution of sequential  programs that contain at least one condition, proceeds in pairs  where the first element of the pair is a  sequence of  statements, executed one after the other, and  terminated by a jump to the next such pair. </a:t>
            </a:r>
          </a:p>
          <a:p>
            <a:r>
              <a:rPr lang="en-US" dirty="0"/>
              <a:t>A </a:t>
            </a:r>
            <a:r>
              <a:rPr lang="en-US" dirty="0">
                <a:solidFill>
                  <a:schemeClr val="hlink"/>
                </a:solidFill>
              </a:rPr>
              <a:t>Linear Code Sequence and Jump</a:t>
            </a:r>
            <a:r>
              <a:rPr lang="en-US" dirty="0"/>
              <a:t> is a  program unit comprised of a textual code sequence that terminates in  a jump to the beginning of another  code sequence and jump. </a:t>
            </a:r>
          </a:p>
          <a:p>
            <a:r>
              <a:rPr lang="en-US" dirty="0"/>
              <a:t>An LCSAJ is represented as a triple (X, Y, Z) where X  and Y are, respectively,  locations of the first  and the last statements and Z is the location to which the statement at Y jumps.</a:t>
            </a:r>
          </a:p>
          <a:p>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58</a:t>
            </a:fld>
            <a:endParaRPr lang="en-US"/>
          </a:p>
        </p:txBody>
      </p:sp>
    </p:spTree>
    <p:extLst>
      <p:ext uri="{BB962C8B-B14F-4D97-AF65-F5344CB8AC3E}">
        <p14:creationId xmlns:p14="http://schemas.microsoft.com/office/powerpoint/2010/main" val="30535228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02" name="Rectangle 2"/>
          <p:cNvSpPr>
            <a:spLocks noGrp="1" noChangeArrowheads="1"/>
          </p:cNvSpPr>
          <p:nvPr>
            <p:ph type="title"/>
          </p:nvPr>
        </p:nvSpPr>
        <p:spPr/>
        <p:txBody>
          <a:bodyPr>
            <a:normAutofit/>
          </a:bodyPr>
          <a:lstStyle/>
          <a:p>
            <a:r>
              <a:rPr lang="en-US" sz="4000" dirty="0"/>
              <a:t>Linear Code Sequence and Jump (LCSAJ)</a:t>
            </a:r>
            <a:endParaRPr lang="en-US" sz="6600" dirty="0"/>
          </a:p>
        </p:txBody>
      </p:sp>
      <p:sp>
        <p:nvSpPr>
          <p:cNvPr id="3" name="Content Placeholder 2"/>
          <p:cNvSpPr>
            <a:spLocks noGrp="1"/>
          </p:cNvSpPr>
          <p:nvPr>
            <p:ph idx="1"/>
          </p:nvPr>
        </p:nvSpPr>
        <p:spPr/>
        <p:txBody>
          <a:bodyPr/>
          <a:lstStyle/>
          <a:p>
            <a:r>
              <a:rPr lang="en-US" sz="2400" dirty="0"/>
              <a:t>Consider this program.</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59</a:t>
            </a:fld>
            <a:endParaRPr lang="en-US"/>
          </a:p>
        </p:txBody>
      </p:sp>
      <p:pic>
        <p:nvPicPr>
          <p:cNvPr id="13824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3412" y="2539484"/>
            <a:ext cx="2616200" cy="2781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38240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8612" y="1777485"/>
            <a:ext cx="5003800" cy="16843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382410" name="Text Box 10"/>
          <p:cNvSpPr txBox="1">
            <a:spLocks noChangeArrowheads="1"/>
          </p:cNvSpPr>
          <p:nvPr/>
        </p:nvSpPr>
        <p:spPr bwMode="auto">
          <a:xfrm>
            <a:off x="4606213" y="3530084"/>
            <a:ext cx="5620138" cy="23083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dirty="0">
                <a:latin typeface="Times New Roman" charset="0"/>
              </a:rPr>
              <a:t>The last statement in an LCSAJ  (X, Y, Z) is a jump and Z may be program exit. When control arrives at statement X, follows through to statement Y, and then jumps to statement Z, we say that the LCSAJ (X, Y, Z) is  </a:t>
            </a:r>
            <a:r>
              <a:rPr lang="en-US" sz="2400" dirty="0">
                <a:solidFill>
                  <a:schemeClr val="hlink"/>
                </a:solidFill>
                <a:latin typeface="Times New Roman" charset="0"/>
              </a:rPr>
              <a:t>traversed</a:t>
            </a:r>
            <a:r>
              <a:rPr lang="en-US" sz="2400" dirty="0">
                <a:latin typeface="Times New Roman" charset="0"/>
              </a:rPr>
              <a:t> or </a:t>
            </a:r>
            <a:r>
              <a:rPr lang="en-US" sz="2400" dirty="0">
                <a:solidFill>
                  <a:schemeClr val="hlink"/>
                </a:solidFill>
                <a:latin typeface="Times New Roman" charset="0"/>
              </a:rPr>
              <a:t>covered </a:t>
            </a:r>
            <a:r>
              <a:rPr lang="en-US" sz="2400" dirty="0">
                <a:latin typeface="Times New Roman" charset="0"/>
              </a:rPr>
              <a:t>or  </a:t>
            </a:r>
            <a:r>
              <a:rPr lang="en-US" sz="2400" dirty="0">
                <a:solidFill>
                  <a:schemeClr val="hlink"/>
                </a:solidFill>
                <a:latin typeface="Times New Roman" charset="0"/>
              </a:rPr>
              <a:t>exercised.</a:t>
            </a:r>
            <a:endParaRPr lang="en-US" sz="2400" dirty="0">
              <a:latin typeface="Times New Roman" charset="0"/>
            </a:endParaRPr>
          </a:p>
        </p:txBody>
      </p:sp>
      <p:pic>
        <p:nvPicPr>
          <p:cNvPr id="1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9612" y="2158484"/>
            <a:ext cx="1447800" cy="393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492587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824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p:cNvSpPr>
          <p:nvPr>
            <p:ph type="title"/>
          </p:nvPr>
        </p:nvSpPr>
        <p:spPr/>
        <p:txBody>
          <a:bodyPr>
            <a:normAutofit/>
          </a:bodyPr>
          <a:lstStyle/>
          <a:p>
            <a:r>
              <a:rPr lang="en-US" sz="3600" dirty="0"/>
              <a:t>Case Study </a:t>
            </a:r>
            <a:r>
              <a:rPr lang="en-US" sz="3600" dirty="0">
                <a:sym typeface="Symbol" charset="0"/>
              </a:rPr>
              <a:t></a:t>
            </a:r>
            <a:r>
              <a:rPr lang="en-US" sz="3600" dirty="0"/>
              <a:t> Airbus A320: What Were the Causes?  </a:t>
            </a:r>
          </a:p>
        </p:txBody>
      </p:sp>
      <p:sp>
        <p:nvSpPr>
          <p:cNvPr id="49154" name="Rectangle 3"/>
          <p:cNvSpPr>
            <a:spLocks noGrp="1"/>
          </p:cNvSpPr>
          <p:nvPr>
            <p:ph idx="1"/>
          </p:nvPr>
        </p:nvSpPr>
        <p:spPr/>
        <p:txBody>
          <a:bodyPr>
            <a:normAutofit/>
          </a:bodyPr>
          <a:lstStyle/>
          <a:p>
            <a:pPr>
              <a:lnSpc>
                <a:spcPct val="90000"/>
              </a:lnSpc>
            </a:pPr>
            <a:r>
              <a:rPr lang="en-US" dirty="0"/>
              <a:t>The fly-by-wire system could ignore pilot actions. </a:t>
            </a:r>
          </a:p>
          <a:p>
            <a:pPr>
              <a:lnSpc>
                <a:spcPct val="90000"/>
              </a:lnSpc>
            </a:pPr>
            <a:r>
              <a:rPr lang="en-US" dirty="0"/>
              <a:t>Warning system alerts only seconds before </a:t>
            </a:r>
            <a:r>
              <a:rPr lang="en-US" dirty="0" smtClean="0"/>
              <a:t>accident</a:t>
            </a:r>
            <a:r>
              <a:rPr lang="en-US" dirty="0"/>
              <a:t>.</a:t>
            </a:r>
          </a:p>
          <a:p>
            <a:pPr lvl="1">
              <a:lnSpc>
                <a:spcPct val="90000"/>
              </a:lnSpc>
            </a:pPr>
            <a:r>
              <a:rPr lang="en-US" dirty="0"/>
              <a:t>no time to react</a:t>
            </a:r>
          </a:p>
          <a:p>
            <a:pPr>
              <a:lnSpc>
                <a:spcPct val="90000"/>
              </a:lnSpc>
            </a:pPr>
            <a:r>
              <a:rPr lang="en-US" dirty="0" smtClean="0"/>
              <a:t>Programmed </a:t>
            </a:r>
            <a:r>
              <a:rPr lang="en-US" dirty="0"/>
              <a:t>landing maneuvers with bug in altitude </a:t>
            </a:r>
            <a:r>
              <a:rPr lang="en-US" dirty="0" smtClean="0"/>
              <a:t>calculation</a:t>
            </a:r>
          </a:p>
          <a:p>
            <a:pPr lvl="1">
              <a:lnSpc>
                <a:spcPct val="90000"/>
              </a:lnSpc>
            </a:pPr>
            <a:r>
              <a:rPr lang="en-US" dirty="0"/>
              <a:t>Altimeter showed the plane was higher than its actual altitude  </a:t>
            </a:r>
          </a:p>
          <a:p>
            <a:pPr>
              <a:lnSpc>
                <a:spcPct val="90000"/>
              </a:lnSpc>
            </a:pPr>
            <a:r>
              <a:rPr lang="en-US" dirty="0" smtClean="0"/>
              <a:t>Flight </a:t>
            </a:r>
            <a:r>
              <a:rPr lang="en-US" dirty="0"/>
              <a:t>path angle and vertical speed indicator have the same display </a:t>
            </a:r>
            <a:r>
              <a:rPr lang="en-US" dirty="0" smtClean="0"/>
              <a:t>format</a:t>
            </a:r>
            <a:endParaRPr lang="en-US" dirty="0"/>
          </a:p>
          <a:p>
            <a:pPr lvl="1">
              <a:lnSpc>
                <a:spcPct val="90000"/>
              </a:lnSpc>
            </a:pPr>
            <a:r>
              <a:rPr lang="en-US" dirty="0"/>
              <a:t>confuses </a:t>
            </a:r>
            <a:r>
              <a:rPr lang="en-US" dirty="0" smtClean="0"/>
              <a:t>pilots</a:t>
            </a:r>
            <a:endParaRPr lang="en-US" dirty="0"/>
          </a:p>
          <a:p>
            <a:pPr marL="0" indent="0">
              <a:buNone/>
            </a:pPr>
            <a:r>
              <a:rPr lang="en-US" sz="1600" b="1" dirty="0"/>
              <a:t>Note: </a:t>
            </a:r>
          </a:p>
          <a:p>
            <a:pPr marL="0" indent="0">
              <a:buNone/>
            </a:pPr>
            <a:r>
              <a:rPr lang="en-US" sz="1600" dirty="0"/>
              <a:t>In vertical speed mode "-3.3" means a descent rate of 3300 feet/min.</a:t>
            </a:r>
          </a:p>
          <a:p>
            <a:pPr marL="0" indent="0">
              <a:buNone/>
            </a:pPr>
            <a:r>
              <a:rPr lang="en-US" sz="1600" dirty="0"/>
              <a:t>In TRK/FPA (track/flight path angle) mode this would have meant a (correct) -3.3 </a:t>
            </a:r>
            <a:r>
              <a:rPr lang="en-US" sz="1600" dirty="0" err="1"/>
              <a:t>deg</a:t>
            </a:r>
            <a:r>
              <a:rPr lang="en-US" sz="1600" dirty="0"/>
              <a:t> descent angle.</a:t>
            </a:r>
          </a:p>
          <a:p>
            <a:pPr marL="57150" indent="0">
              <a:buNone/>
            </a:pPr>
            <a:endParaRPr lang="en-US" dirty="0"/>
          </a:p>
          <a:p>
            <a:pPr lvl="1">
              <a:lnSpc>
                <a:spcPct val="90000"/>
              </a:lnSpc>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253716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15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15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15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15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15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915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15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915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450" name="Rectangle 2"/>
          <p:cNvSpPr>
            <a:spLocks noGrp="1" noChangeArrowheads="1"/>
          </p:cNvSpPr>
          <p:nvPr>
            <p:ph type="title"/>
          </p:nvPr>
        </p:nvSpPr>
        <p:spPr/>
        <p:txBody>
          <a:bodyPr>
            <a:normAutofit/>
          </a:bodyPr>
          <a:lstStyle/>
          <a:p>
            <a:r>
              <a:rPr lang="en-US" sz="3600" dirty="0"/>
              <a:t>LCSAJ coverage: Example 1</a:t>
            </a:r>
            <a:endParaRPr lang="en-US" sz="6000" dirty="0"/>
          </a:p>
        </p:txBody>
      </p:sp>
      <p:sp>
        <p:nvSpPr>
          <p:cNvPr id="2" name="Slide Number Placeholder 1"/>
          <p:cNvSpPr>
            <a:spLocks noGrp="1"/>
          </p:cNvSpPr>
          <p:nvPr>
            <p:ph type="sldNum" sz="quarter" idx="12"/>
          </p:nvPr>
        </p:nvSpPr>
        <p:spPr/>
        <p:txBody>
          <a:bodyPr/>
          <a:lstStyle/>
          <a:p>
            <a:fld id="{B543A0FD-1CA6-4228-86A2-78061B4844C8}" type="slidenum">
              <a:rPr lang="en-US" smtClean="0"/>
              <a:t>60</a:t>
            </a:fld>
            <a:endParaRPr lang="en-US"/>
          </a:p>
        </p:txBody>
      </p:sp>
      <p:sp>
        <p:nvSpPr>
          <p:cNvPr id="1384451" name="Text Box 3"/>
          <p:cNvSpPr txBox="1">
            <a:spLocks noChangeArrowheads="1"/>
          </p:cNvSpPr>
          <p:nvPr/>
        </p:nvSpPr>
        <p:spPr bwMode="auto">
          <a:xfrm>
            <a:off x="5061856" y="4291467"/>
            <a:ext cx="4648200" cy="1200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dirty="0">
                <a:latin typeface="Times New Roman" charset="0"/>
              </a:rPr>
              <a:t>t2 covers (1,4,7) and (7, 8, exit). </a:t>
            </a:r>
          </a:p>
          <a:p>
            <a:r>
              <a:rPr lang="en-US" sz="2400" dirty="0">
                <a:latin typeface="Times New Roman" charset="0"/>
              </a:rPr>
              <a:t>t1 covers (1, 6, exit). </a:t>
            </a:r>
          </a:p>
          <a:p>
            <a:r>
              <a:rPr lang="en-US" sz="2400" dirty="0">
                <a:latin typeface="Times New Roman" charset="0"/>
              </a:rPr>
              <a:t>T  covers all three LCSAJs.</a:t>
            </a:r>
          </a:p>
        </p:txBody>
      </p:sp>
      <p:pic>
        <p:nvPicPr>
          <p:cNvPr id="138445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056" y="2132069"/>
            <a:ext cx="2590800" cy="33325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38445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112" y="1654629"/>
            <a:ext cx="1521781" cy="4717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38446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4656" y="2721429"/>
            <a:ext cx="5257800" cy="1384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7477308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4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445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normAutofit/>
          </a:bodyPr>
          <a:lstStyle/>
          <a:p>
            <a:r>
              <a:rPr lang="en-US" sz="4000" dirty="0"/>
              <a:t>Basis Path Testing</a:t>
            </a:r>
          </a:p>
        </p:txBody>
      </p:sp>
      <p:sp>
        <p:nvSpPr>
          <p:cNvPr id="158723" name="Rectangle 3"/>
          <p:cNvSpPr>
            <a:spLocks noGrp="1" noChangeArrowheads="1"/>
          </p:cNvSpPr>
          <p:nvPr>
            <p:ph idx="1"/>
          </p:nvPr>
        </p:nvSpPr>
        <p:spPr/>
        <p:txBody>
          <a:bodyPr/>
          <a:lstStyle/>
          <a:p>
            <a:r>
              <a:rPr lang="en-US" dirty="0">
                <a:ea typeface="ＭＳ Ｐゴシック" charset="0"/>
                <a:cs typeface="ＭＳ Ｐゴシック" charset="0"/>
              </a:rPr>
              <a:t>First proposed by Tom McCabe in 1976</a:t>
            </a:r>
            <a:r>
              <a:rPr lang="en-US" dirty="0" smtClean="0">
                <a:ea typeface="ＭＳ Ｐゴシック" charset="0"/>
                <a:cs typeface="ＭＳ Ｐゴシック" charset="0"/>
              </a:rPr>
              <a:t>. Later expanded it into </a:t>
            </a:r>
            <a:r>
              <a:rPr lang="en-US" dirty="0">
                <a:effectLst>
                  <a:outerShdw blurRad="38100" dist="38100" dir="2700000" algn="tl">
                    <a:srgbClr val="DDDDDD"/>
                  </a:outerShdw>
                </a:effectLst>
                <a:ea typeface="ＭＳ Ｐゴシック" charset="0"/>
                <a:cs typeface="ＭＳ Ｐゴシック" charset="0"/>
              </a:rPr>
              <a:t>Cyclomatic</a:t>
            </a:r>
            <a:r>
              <a:rPr lang="en-US" dirty="0" smtClean="0">
                <a:ea typeface="ＭＳ Ｐゴシック" charset="0"/>
                <a:cs typeface="ＭＳ Ｐゴシック" charset="0"/>
              </a:rPr>
              <a:t> Complexity.</a:t>
            </a:r>
            <a:endParaRPr lang="en-US" dirty="0">
              <a:ea typeface="ＭＳ Ｐゴシック" charset="0"/>
              <a:cs typeface="ＭＳ Ｐゴシック" charset="0"/>
            </a:endParaRPr>
          </a:p>
          <a:p>
            <a:r>
              <a:rPr lang="en-US" dirty="0">
                <a:ea typeface="ＭＳ Ｐゴシック" charset="0"/>
                <a:cs typeface="ＭＳ Ｐゴシック" charset="0"/>
              </a:rPr>
              <a:t>Enables the test case designer to derive a logical complexity measure of the procedural design.</a:t>
            </a:r>
          </a:p>
          <a:p>
            <a:r>
              <a:rPr lang="en-US" dirty="0">
                <a:ea typeface="ＭＳ Ｐゴシック" charset="0"/>
                <a:cs typeface="ＭＳ Ｐゴシック" charset="0"/>
              </a:rPr>
              <a:t>Uses this measure as the basis for defining an upper bound on the number of execution paths needed to guarantee that every statement in the program </a:t>
            </a:r>
            <a:r>
              <a:rPr lang="en-US" dirty="0" smtClean="0">
                <a:ea typeface="ＭＳ Ｐゴシック" charset="0"/>
                <a:cs typeface="ＭＳ Ｐゴシック" charset="0"/>
              </a:rPr>
              <a:t>is </a:t>
            </a:r>
            <a:r>
              <a:rPr lang="en-US" dirty="0">
                <a:ea typeface="ＭＳ Ｐゴシック" charset="0"/>
                <a:cs typeface="ＭＳ Ｐゴシック" charset="0"/>
              </a:rPr>
              <a:t>executed at least once.</a:t>
            </a:r>
          </a:p>
          <a:p>
            <a:r>
              <a:rPr lang="en-US" dirty="0">
                <a:ea typeface="ＭＳ Ｐゴシック" charset="0"/>
                <a:cs typeface="ＭＳ Ｐゴシック" charset="0"/>
              </a:rPr>
              <a:t>Uses a notation known as a flow graph.</a:t>
            </a:r>
          </a:p>
          <a:p>
            <a:pPr lvl="1"/>
            <a:r>
              <a:rPr lang="en-US" dirty="0">
                <a:ea typeface="ＭＳ Ｐゴシック" charset="0"/>
              </a:rPr>
              <a:t>Each structured notation has a corresponding flow graph symbol.</a:t>
            </a:r>
          </a:p>
        </p:txBody>
      </p:sp>
      <p:sp>
        <p:nvSpPr>
          <p:cNvPr id="2" name="Slide Number Placeholder 1"/>
          <p:cNvSpPr>
            <a:spLocks noGrp="1"/>
          </p:cNvSpPr>
          <p:nvPr>
            <p:ph type="sldNum" sz="quarter" idx="12"/>
          </p:nvPr>
        </p:nvSpPr>
        <p:spPr/>
        <p:txBody>
          <a:bodyPr/>
          <a:lstStyle/>
          <a:p>
            <a:fld id="{B543A0FD-1CA6-4228-86A2-78061B4844C8}" type="slidenum">
              <a:rPr lang="en-US" smtClean="0"/>
              <a:t>61</a:t>
            </a:fld>
            <a:endParaRPr lang="en-US"/>
          </a:p>
        </p:txBody>
      </p:sp>
    </p:spTree>
    <p:extLst>
      <p:ext uri="{BB962C8B-B14F-4D97-AF65-F5344CB8AC3E}">
        <p14:creationId xmlns:p14="http://schemas.microsoft.com/office/powerpoint/2010/main" val="36921627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normAutofit/>
          </a:bodyPr>
          <a:lstStyle/>
          <a:p>
            <a:r>
              <a:rPr lang="en-US" sz="4000" dirty="0"/>
              <a:t>Flow Graph Notation</a:t>
            </a:r>
          </a:p>
        </p:txBody>
      </p:sp>
      <p:sp>
        <p:nvSpPr>
          <p:cNvPr id="2" name="Slide Number Placeholder 1"/>
          <p:cNvSpPr>
            <a:spLocks noGrp="1"/>
          </p:cNvSpPr>
          <p:nvPr>
            <p:ph type="sldNum" sz="quarter" idx="12"/>
          </p:nvPr>
        </p:nvSpPr>
        <p:spPr/>
        <p:txBody>
          <a:bodyPr/>
          <a:lstStyle/>
          <a:p>
            <a:fld id="{B543A0FD-1CA6-4228-86A2-78061B4844C8}" type="slidenum">
              <a:rPr lang="en-US" smtClean="0"/>
              <a:t>62</a:t>
            </a:fld>
            <a:endParaRPr lang="en-US"/>
          </a:p>
        </p:txBody>
      </p:sp>
      <p:grpSp>
        <p:nvGrpSpPr>
          <p:cNvPr id="160771" name="Group 51"/>
          <p:cNvGrpSpPr>
            <a:grpSpLocks noChangeAspect="1"/>
          </p:cNvGrpSpPr>
          <p:nvPr/>
        </p:nvGrpSpPr>
        <p:grpSpPr bwMode="auto">
          <a:xfrm>
            <a:off x="1981200" y="1447800"/>
            <a:ext cx="3409950" cy="546100"/>
            <a:chOff x="685800" y="1371600"/>
            <a:chExt cx="3810000" cy="609600"/>
          </a:xfrm>
        </p:grpSpPr>
        <p:grpSp>
          <p:nvGrpSpPr>
            <p:cNvPr id="160820" name="Group 50"/>
            <p:cNvGrpSpPr>
              <a:grpSpLocks/>
            </p:cNvGrpSpPr>
            <p:nvPr/>
          </p:nvGrpSpPr>
          <p:grpSpPr bwMode="auto">
            <a:xfrm>
              <a:off x="685800" y="1371600"/>
              <a:ext cx="2133600" cy="609600"/>
              <a:chOff x="685800" y="1447800"/>
              <a:chExt cx="2133600" cy="609600"/>
            </a:xfrm>
          </p:grpSpPr>
          <p:sp>
            <p:nvSpPr>
              <p:cNvPr id="160822" name="Oval 3"/>
              <p:cNvSpPr>
                <a:spLocks noChangeArrowheads="1"/>
              </p:cNvSpPr>
              <p:nvPr/>
            </p:nvSpPr>
            <p:spPr bwMode="auto">
              <a:xfrm>
                <a:off x="1143000" y="14478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23" name="Oval 4"/>
              <p:cNvSpPr>
                <a:spLocks noChangeArrowheads="1"/>
              </p:cNvSpPr>
              <p:nvPr/>
            </p:nvSpPr>
            <p:spPr bwMode="auto">
              <a:xfrm>
                <a:off x="2209800" y="14478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24" name="Line 5"/>
              <p:cNvSpPr>
                <a:spLocks noChangeShapeType="1"/>
              </p:cNvSpPr>
              <p:nvPr/>
            </p:nvSpPr>
            <p:spPr bwMode="auto">
              <a:xfrm>
                <a:off x="685800" y="1752600"/>
                <a:ext cx="457200" cy="0"/>
              </a:xfrm>
              <a:prstGeom prst="line">
                <a:avLst/>
              </a:prstGeom>
              <a:noFill/>
              <a:ln w="9525">
                <a:solidFill>
                  <a:schemeClr val="folHlink"/>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25" name="Line 6"/>
              <p:cNvSpPr>
                <a:spLocks noChangeShapeType="1"/>
              </p:cNvSpPr>
              <p:nvPr/>
            </p:nvSpPr>
            <p:spPr bwMode="auto">
              <a:xfrm>
                <a:off x="1752600" y="1752600"/>
                <a:ext cx="45720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grpSp>
        <p:sp>
          <p:nvSpPr>
            <p:cNvPr id="160821" name="Text Box 7"/>
            <p:cNvSpPr txBox="1">
              <a:spLocks noChangeArrowheads="1"/>
            </p:cNvSpPr>
            <p:nvPr/>
          </p:nvSpPr>
          <p:spPr bwMode="auto">
            <a:xfrm>
              <a:off x="2899431" y="1371600"/>
              <a:ext cx="1596369" cy="447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Sequence</a:t>
              </a:r>
            </a:p>
          </p:txBody>
        </p:sp>
      </p:grpSp>
      <p:grpSp>
        <p:nvGrpSpPr>
          <p:cNvPr id="160772" name="Group 53"/>
          <p:cNvGrpSpPr>
            <a:grpSpLocks noChangeAspect="1"/>
          </p:cNvGrpSpPr>
          <p:nvPr/>
        </p:nvGrpSpPr>
        <p:grpSpPr bwMode="auto">
          <a:xfrm>
            <a:off x="1981201" y="2286000"/>
            <a:ext cx="4067175" cy="1600200"/>
            <a:chOff x="762000" y="2514600"/>
            <a:chExt cx="4648200" cy="1828800"/>
          </a:xfrm>
        </p:grpSpPr>
        <p:sp>
          <p:nvSpPr>
            <p:cNvPr id="160809" name="Text Box 11"/>
            <p:cNvSpPr txBox="1">
              <a:spLocks noChangeArrowheads="1"/>
            </p:cNvSpPr>
            <p:nvPr/>
          </p:nvSpPr>
          <p:spPr bwMode="auto">
            <a:xfrm>
              <a:off x="3886200" y="3124200"/>
              <a:ext cx="1524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if</a:t>
              </a:r>
            </a:p>
          </p:txBody>
        </p:sp>
        <p:grpSp>
          <p:nvGrpSpPr>
            <p:cNvPr id="160810" name="Group 52"/>
            <p:cNvGrpSpPr>
              <a:grpSpLocks/>
            </p:cNvGrpSpPr>
            <p:nvPr/>
          </p:nvGrpSpPr>
          <p:grpSpPr bwMode="auto">
            <a:xfrm>
              <a:off x="762000" y="2514600"/>
              <a:ext cx="3048000" cy="1828800"/>
              <a:chOff x="762000" y="2514600"/>
              <a:chExt cx="3048000" cy="1828800"/>
            </a:xfrm>
          </p:grpSpPr>
          <p:sp>
            <p:nvSpPr>
              <p:cNvPr id="160811" name="Oval 8"/>
              <p:cNvSpPr>
                <a:spLocks noChangeArrowheads="1"/>
              </p:cNvSpPr>
              <p:nvPr/>
            </p:nvSpPr>
            <p:spPr bwMode="auto">
              <a:xfrm>
                <a:off x="3200400" y="31242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12" name="Line 9"/>
              <p:cNvSpPr>
                <a:spLocks noChangeShapeType="1"/>
              </p:cNvSpPr>
              <p:nvPr/>
            </p:nvSpPr>
            <p:spPr bwMode="auto">
              <a:xfrm>
                <a:off x="762000" y="3429000"/>
                <a:ext cx="457200" cy="0"/>
              </a:xfrm>
              <a:prstGeom prst="line">
                <a:avLst/>
              </a:prstGeom>
              <a:noFill/>
              <a:ln w="9525">
                <a:solidFill>
                  <a:schemeClr val="folHlink"/>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13" name="Line 10"/>
              <p:cNvSpPr>
                <a:spLocks noChangeShapeType="1"/>
              </p:cNvSpPr>
              <p:nvPr/>
            </p:nvSpPr>
            <p:spPr bwMode="auto">
              <a:xfrm flipV="1">
                <a:off x="1752600" y="2819400"/>
                <a:ext cx="53340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14" name="Oval 12"/>
              <p:cNvSpPr>
                <a:spLocks noChangeArrowheads="1"/>
              </p:cNvSpPr>
              <p:nvPr/>
            </p:nvSpPr>
            <p:spPr bwMode="auto">
              <a:xfrm>
                <a:off x="2286000" y="25146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15" name="Oval 13"/>
              <p:cNvSpPr>
                <a:spLocks noChangeArrowheads="1"/>
              </p:cNvSpPr>
              <p:nvPr/>
            </p:nvSpPr>
            <p:spPr bwMode="auto">
              <a:xfrm>
                <a:off x="2286000" y="37338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16" name="Line 14"/>
              <p:cNvSpPr>
                <a:spLocks noChangeShapeType="1"/>
              </p:cNvSpPr>
              <p:nvPr/>
            </p:nvSpPr>
            <p:spPr bwMode="auto">
              <a:xfrm>
                <a:off x="1752600" y="3581400"/>
                <a:ext cx="53340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17" name="Line 15"/>
              <p:cNvSpPr>
                <a:spLocks noChangeShapeType="1"/>
              </p:cNvSpPr>
              <p:nvPr/>
            </p:nvSpPr>
            <p:spPr bwMode="auto">
              <a:xfrm flipV="1">
                <a:off x="2895600" y="3657600"/>
                <a:ext cx="38100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18" name="Line 16"/>
              <p:cNvSpPr>
                <a:spLocks noChangeShapeType="1"/>
              </p:cNvSpPr>
              <p:nvPr/>
            </p:nvSpPr>
            <p:spPr bwMode="auto">
              <a:xfrm>
                <a:off x="2895600" y="2819400"/>
                <a:ext cx="38100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19" name="Oval 17"/>
              <p:cNvSpPr>
                <a:spLocks noChangeArrowheads="1"/>
              </p:cNvSpPr>
              <p:nvPr/>
            </p:nvSpPr>
            <p:spPr bwMode="auto">
              <a:xfrm>
                <a:off x="1219200" y="3124200"/>
                <a:ext cx="609600" cy="609600"/>
              </a:xfrm>
              <a:prstGeom prst="ellipse">
                <a:avLst/>
              </a:prstGeom>
              <a:solidFill>
                <a:schemeClr val="bg1"/>
              </a:solidFill>
              <a:ln w="9525">
                <a:solidFill>
                  <a:schemeClr val="tx1"/>
                </a:solidFill>
                <a:round/>
                <a:headEnd/>
                <a:tailEnd type="none" w="lg" len="lg"/>
              </a:ln>
            </p:spPr>
            <p:txBody>
              <a:bodyPr wrap="none" anchor="ctr"/>
              <a:lstStyle/>
              <a:p>
                <a:endParaRPr lang="en-US" dirty="0">
                  <a:latin typeface="Candara" panose="020E0502030303020204" pitchFamily="34" charset="0"/>
                </a:endParaRPr>
              </a:p>
            </p:txBody>
          </p:sp>
        </p:grpSp>
      </p:grpSp>
      <p:grpSp>
        <p:nvGrpSpPr>
          <p:cNvPr id="160773" name="Group 54"/>
          <p:cNvGrpSpPr>
            <a:grpSpLocks noChangeAspect="1"/>
          </p:cNvGrpSpPr>
          <p:nvPr/>
        </p:nvGrpSpPr>
        <p:grpSpPr bwMode="auto">
          <a:xfrm>
            <a:off x="6781800" y="1295400"/>
            <a:ext cx="2933700" cy="2514600"/>
            <a:chOff x="5334000" y="685800"/>
            <a:chExt cx="3200400" cy="2743200"/>
          </a:xfrm>
        </p:grpSpPr>
        <p:sp>
          <p:nvSpPr>
            <p:cNvPr id="160796" name="Oval 18"/>
            <p:cNvSpPr>
              <a:spLocks noChangeArrowheads="1"/>
            </p:cNvSpPr>
            <p:nvPr/>
          </p:nvSpPr>
          <p:spPr bwMode="auto">
            <a:xfrm>
              <a:off x="6858000" y="6858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97" name="Oval 19"/>
            <p:cNvSpPr>
              <a:spLocks noChangeArrowheads="1"/>
            </p:cNvSpPr>
            <p:nvPr/>
          </p:nvSpPr>
          <p:spPr bwMode="auto">
            <a:xfrm>
              <a:off x="7772400" y="22098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98" name="Line 20"/>
            <p:cNvSpPr>
              <a:spLocks noChangeShapeType="1"/>
            </p:cNvSpPr>
            <p:nvPr/>
          </p:nvSpPr>
          <p:spPr bwMode="auto">
            <a:xfrm>
              <a:off x="5334000" y="2514600"/>
              <a:ext cx="457200" cy="0"/>
            </a:xfrm>
            <a:prstGeom prst="line">
              <a:avLst/>
            </a:prstGeom>
            <a:noFill/>
            <a:ln w="9525">
              <a:solidFill>
                <a:schemeClr val="folHlink"/>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99" name="Line 21"/>
            <p:cNvSpPr>
              <a:spLocks noChangeShapeType="1"/>
            </p:cNvSpPr>
            <p:nvPr/>
          </p:nvSpPr>
          <p:spPr bwMode="auto">
            <a:xfrm flipV="1">
              <a:off x="6324600" y="1905000"/>
              <a:ext cx="53340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0" name="Oval 22"/>
            <p:cNvSpPr>
              <a:spLocks noChangeArrowheads="1"/>
            </p:cNvSpPr>
            <p:nvPr/>
          </p:nvSpPr>
          <p:spPr bwMode="auto">
            <a:xfrm>
              <a:off x="6858000" y="16002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01" name="Oval 23"/>
            <p:cNvSpPr>
              <a:spLocks noChangeArrowheads="1"/>
            </p:cNvSpPr>
            <p:nvPr/>
          </p:nvSpPr>
          <p:spPr bwMode="auto">
            <a:xfrm>
              <a:off x="6858000" y="28194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02" name="Line 24"/>
            <p:cNvSpPr>
              <a:spLocks noChangeShapeType="1"/>
            </p:cNvSpPr>
            <p:nvPr/>
          </p:nvSpPr>
          <p:spPr bwMode="auto">
            <a:xfrm>
              <a:off x="6324600" y="2667000"/>
              <a:ext cx="53340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3" name="Line 25"/>
            <p:cNvSpPr>
              <a:spLocks noChangeShapeType="1"/>
            </p:cNvSpPr>
            <p:nvPr/>
          </p:nvSpPr>
          <p:spPr bwMode="auto">
            <a:xfrm flipV="1">
              <a:off x="7467600" y="2743200"/>
              <a:ext cx="38100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4" name="Line 26"/>
            <p:cNvSpPr>
              <a:spLocks noChangeShapeType="1"/>
            </p:cNvSpPr>
            <p:nvPr/>
          </p:nvSpPr>
          <p:spPr bwMode="auto">
            <a:xfrm>
              <a:off x="7467600" y="1905000"/>
              <a:ext cx="38100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5" name="Oval 27"/>
            <p:cNvSpPr>
              <a:spLocks noChangeArrowheads="1"/>
            </p:cNvSpPr>
            <p:nvPr/>
          </p:nvSpPr>
          <p:spPr bwMode="auto">
            <a:xfrm>
              <a:off x="5791200" y="2209800"/>
              <a:ext cx="609600" cy="609600"/>
            </a:xfrm>
            <a:prstGeom prst="ellipse">
              <a:avLst/>
            </a:prstGeom>
            <a:solidFill>
              <a:schemeClr val="bg1"/>
            </a:solidFill>
            <a:ln w="9525">
              <a:solidFill>
                <a:schemeClr val="tx1"/>
              </a:solidFill>
              <a:round/>
              <a:headEnd/>
              <a:tailEnd type="none" w="lg" len="lg"/>
            </a:ln>
          </p:spPr>
          <p:txBody>
            <a:bodyPr wrap="none" anchor="ctr"/>
            <a:lstStyle/>
            <a:p>
              <a:endParaRPr lang="en-US" dirty="0">
                <a:latin typeface="Candara" panose="020E0502030303020204" pitchFamily="34" charset="0"/>
              </a:endParaRPr>
            </a:p>
          </p:txBody>
        </p:sp>
        <p:sp>
          <p:nvSpPr>
            <p:cNvPr id="160806" name="Line 28"/>
            <p:cNvSpPr>
              <a:spLocks noChangeShapeType="1"/>
            </p:cNvSpPr>
            <p:nvPr/>
          </p:nvSpPr>
          <p:spPr bwMode="auto">
            <a:xfrm flipV="1">
              <a:off x="6172200" y="1143000"/>
              <a:ext cx="762000" cy="1066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7" name="Line 29"/>
            <p:cNvSpPr>
              <a:spLocks noChangeShapeType="1"/>
            </p:cNvSpPr>
            <p:nvPr/>
          </p:nvSpPr>
          <p:spPr bwMode="auto">
            <a:xfrm>
              <a:off x="7391400" y="1143000"/>
              <a:ext cx="685800" cy="1066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8" name="Text Box 30"/>
            <p:cNvSpPr txBox="1">
              <a:spLocks noChangeArrowheads="1"/>
            </p:cNvSpPr>
            <p:nvPr/>
          </p:nvSpPr>
          <p:spPr bwMode="auto">
            <a:xfrm>
              <a:off x="7543800" y="2971800"/>
              <a:ext cx="990600" cy="4364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Case</a:t>
              </a:r>
            </a:p>
          </p:txBody>
        </p:sp>
      </p:grpSp>
      <p:grpSp>
        <p:nvGrpSpPr>
          <p:cNvPr id="160774" name="Group 56"/>
          <p:cNvGrpSpPr>
            <a:grpSpLocks noChangeAspect="1"/>
          </p:cNvGrpSpPr>
          <p:nvPr/>
        </p:nvGrpSpPr>
        <p:grpSpPr bwMode="auto">
          <a:xfrm>
            <a:off x="1905000" y="4343401"/>
            <a:ext cx="3792538" cy="1198563"/>
            <a:chOff x="685800" y="4648200"/>
            <a:chExt cx="4343400" cy="1371600"/>
          </a:xfrm>
        </p:grpSpPr>
        <p:sp>
          <p:nvSpPr>
            <p:cNvPr id="160788" name="Oval 31"/>
            <p:cNvSpPr>
              <a:spLocks noChangeArrowheads="1"/>
            </p:cNvSpPr>
            <p:nvPr/>
          </p:nvSpPr>
          <p:spPr bwMode="auto">
            <a:xfrm>
              <a:off x="11430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89" name="Oval 32"/>
            <p:cNvSpPr>
              <a:spLocks noChangeArrowheads="1"/>
            </p:cNvSpPr>
            <p:nvPr/>
          </p:nvSpPr>
          <p:spPr bwMode="auto">
            <a:xfrm>
              <a:off x="22098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90" name="Line 33"/>
            <p:cNvSpPr>
              <a:spLocks noChangeShapeType="1"/>
            </p:cNvSpPr>
            <p:nvPr/>
          </p:nvSpPr>
          <p:spPr bwMode="auto">
            <a:xfrm>
              <a:off x="685800" y="5257800"/>
              <a:ext cx="457200" cy="0"/>
            </a:xfrm>
            <a:prstGeom prst="line">
              <a:avLst/>
            </a:prstGeom>
            <a:noFill/>
            <a:ln w="9525">
              <a:solidFill>
                <a:schemeClr val="folHlink"/>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91" name="Line 34"/>
            <p:cNvSpPr>
              <a:spLocks noChangeShapeType="1"/>
            </p:cNvSpPr>
            <p:nvPr/>
          </p:nvSpPr>
          <p:spPr bwMode="auto">
            <a:xfrm>
              <a:off x="1752600" y="5257800"/>
              <a:ext cx="45720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92" name="Oval 35"/>
            <p:cNvSpPr>
              <a:spLocks noChangeArrowheads="1"/>
            </p:cNvSpPr>
            <p:nvPr/>
          </p:nvSpPr>
          <p:spPr bwMode="auto">
            <a:xfrm>
              <a:off x="32766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93" name="Freeform 36"/>
            <p:cNvSpPr>
              <a:spLocks/>
            </p:cNvSpPr>
            <p:nvPr/>
          </p:nvSpPr>
          <p:spPr bwMode="auto">
            <a:xfrm>
              <a:off x="1447800" y="4648200"/>
              <a:ext cx="1066800" cy="304800"/>
            </a:xfrm>
            <a:custGeom>
              <a:avLst/>
              <a:gdLst>
                <a:gd name="T0" fmla="*/ 2147483647 w 576"/>
                <a:gd name="T1" fmla="*/ 2147483647 h 192"/>
                <a:gd name="T2" fmla="*/ 2147483647 w 576"/>
                <a:gd name="T3" fmla="*/ 0 h 192"/>
                <a:gd name="T4" fmla="*/ 0 w 576"/>
                <a:gd name="T5" fmla="*/ 2147483647 h 192"/>
                <a:gd name="T6" fmla="*/ 0 60000 65536"/>
                <a:gd name="T7" fmla="*/ 0 60000 65536"/>
                <a:gd name="T8" fmla="*/ 0 60000 65536"/>
                <a:gd name="T9" fmla="*/ 0 w 576"/>
                <a:gd name="T10" fmla="*/ 0 h 192"/>
                <a:gd name="T11" fmla="*/ 576 w 576"/>
                <a:gd name="T12" fmla="*/ 192 h 192"/>
              </a:gdLst>
              <a:ahLst/>
              <a:cxnLst>
                <a:cxn ang="T6">
                  <a:pos x="T0" y="T1"/>
                </a:cxn>
                <a:cxn ang="T7">
                  <a:pos x="T2" y="T3"/>
                </a:cxn>
                <a:cxn ang="T8">
                  <a:pos x="T4" y="T5"/>
                </a:cxn>
              </a:cxnLst>
              <a:rect l="T9" t="T10" r="T11" b="T12"/>
              <a:pathLst>
                <a:path w="576" h="192">
                  <a:moveTo>
                    <a:pt x="576" y="192"/>
                  </a:moveTo>
                  <a:cubicBezTo>
                    <a:pt x="480" y="96"/>
                    <a:pt x="384" y="0"/>
                    <a:pt x="288" y="0"/>
                  </a:cubicBezTo>
                  <a:cubicBezTo>
                    <a:pt x="192" y="0"/>
                    <a:pt x="96" y="96"/>
                    <a:pt x="0" y="192"/>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160794" name="Freeform 37"/>
            <p:cNvSpPr>
              <a:spLocks/>
            </p:cNvSpPr>
            <p:nvPr/>
          </p:nvSpPr>
          <p:spPr bwMode="auto">
            <a:xfrm>
              <a:off x="1447800" y="5562600"/>
              <a:ext cx="2057400" cy="431800"/>
            </a:xfrm>
            <a:custGeom>
              <a:avLst/>
              <a:gdLst>
                <a:gd name="T0" fmla="*/ 0 w 1296"/>
                <a:gd name="T1" fmla="*/ 0 h 272"/>
                <a:gd name="T2" fmla="*/ 2147483647 w 1296"/>
                <a:gd name="T3" fmla="*/ 2147483647 h 272"/>
                <a:gd name="T4" fmla="*/ 2147483647 w 1296"/>
                <a:gd name="T5" fmla="*/ 2147483647 h 272"/>
                <a:gd name="T6" fmla="*/ 2147483647 w 1296"/>
                <a:gd name="T7" fmla="*/ 0 h 272"/>
                <a:gd name="T8" fmla="*/ 0 60000 65536"/>
                <a:gd name="T9" fmla="*/ 0 60000 65536"/>
                <a:gd name="T10" fmla="*/ 0 60000 65536"/>
                <a:gd name="T11" fmla="*/ 0 60000 65536"/>
                <a:gd name="T12" fmla="*/ 0 w 1296"/>
                <a:gd name="T13" fmla="*/ 0 h 272"/>
                <a:gd name="T14" fmla="*/ 1296 w 1296"/>
                <a:gd name="T15" fmla="*/ 272 h 272"/>
              </a:gdLst>
              <a:ahLst/>
              <a:cxnLst>
                <a:cxn ang="T8">
                  <a:pos x="T0" y="T1"/>
                </a:cxn>
                <a:cxn ang="T9">
                  <a:pos x="T2" y="T3"/>
                </a:cxn>
                <a:cxn ang="T10">
                  <a:pos x="T4" y="T5"/>
                </a:cxn>
                <a:cxn ang="T11">
                  <a:pos x="T6" y="T7"/>
                </a:cxn>
              </a:cxnLst>
              <a:rect l="T12" t="T13" r="T14" b="T15"/>
              <a:pathLst>
                <a:path w="1296" h="272">
                  <a:moveTo>
                    <a:pt x="0" y="0"/>
                  </a:moveTo>
                  <a:cubicBezTo>
                    <a:pt x="60" y="76"/>
                    <a:pt x="120" y="152"/>
                    <a:pt x="240" y="192"/>
                  </a:cubicBezTo>
                  <a:cubicBezTo>
                    <a:pt x="360" y="232"/>
                    <a:pt x="544" y="272"/>
                    <a:pt x="720" y="240"/>
                  </a:cubicBezTo>
                  <a:cubicBezTo>
                    <a:pt x="896" y="208"/>
                    <a:pt x="1096" y="104"/>
                    <a:pt x="1296" y="0"/>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160795" name="Text Box 45"/>
            <p:cNvSpPr txBox="1">
              <a:spLocks noChangeArrowheads="1"/>
            </p:cNvSpPr>
            <p:nvPr/>
          </p:nvSpPr>
          <p:spPr bwMode="auto">
            <a:xfrm>
              <a:off x="3505200" y="5562600"/>
              <a:ext cx="1524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while</a:t>
              </a:r>
            </a:p>
          </p:txBody>
        </p:sp>
      </p:grpSp>
      <p:grpSp>
        <p:nvGrpSpPr>
          <p:cNvPr id="160775" name="Group 55"/>
          <p:cNvGrpSpPr>
            <a:grpSpLocks noChangeAspect="1"/>
          </p:cNvGrpSpPr>
          <p:nvPr/>
        </p:nvGrpSpPr>
        <p:grpSpPr bwMode="auto">
          <a:xfrm>
            <a:off x="6934200" y="4191001"/>
            <a:ext cx="3060700" cy="1198563"/>
            <a:chOff x="5334000" y="4648200"/>
            <a:chExt cx="3505200" cy="1371600"/>
          </a:xfrm>
        </p:grpSpPr>
        <p:sp>
          <p:nvSpPr>
            <p:cNvPr id="160780" name="Oval 38"/>
            <p:cNvSpPr>
              <a:spLocks noChangeArrowheads="1"/>
            </p:cNvSpPr>
            <p:nvPr/>
          </p:nvSpPr>
          <p:spPr bwMode="auto">
            <a:xfrm>
              <a:off x="57912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81" name="Oval 39"/>
            <p:cNvSpPr>
              <a:spLocks noChangeArrowheads="1"/>
            </p:cNvSpPr>
            <p:nvPr/>
          </p:nvSpPr>
          <p:spPr bwMode="auto">
            <a:xfrm>
              <a:off x="68580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82" name="Line 40"/>
            <p:cNvSpPr>
              <a:spLocks noChangeShapeType="1"/>
            </p:cNvSpPr>
            <p:nvPr/>
          </p:nvSpPr>
          <p:spPr bwMode="auto">
            <a:xfrm>
              <a:off x="5334000" y="5257800"/>
              <a:ext cx="457200" cy="0"/>
            </a:xfrm>
            <a:prstGeom prst="line">
              <a:avLst/>
            </a:prstGeom>
            <a:noFill/>
            <a:ln w="9525">
              <a:solidFill>
                <a:schemeClr val="folHlink"/>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83" name="Line 41"/>
            <p:cNvSpPr>
              <a:spLocks noChangeShapeType="1"/>
            </p:cNvSpPr>
            <p:nvPr/>
          </p:nvSpPr>
          <p:spPr bwMode="auto">
            <a:xfrm>
              <a:off x="6400800" y="5257800"/>
              <a:ext cx="45720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84" name="Oval 42"/>
            <p:cNvSpPr>
              <a:spLocks noChangeArrowheads="1"/>
            </p:cNvSpPr>
            <p:nvPr/>
          </p:nvSpPr>
          <p:spPr bwMode="auto">
            <a:xfrm>
              <a:off x="79248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85" name="Line 43"/>
            <p:cNvSpPr>
              <a:spLocks noChangeShapeType="1"/>
            </p:cNvSpPr>
            <p:nvPr/>
          </p:nvSpPr>
          <p:spPr bwMode="auto">
            <a:xfrm>
              <a:off x="7467600" y="5257800"/>
              <a:ext cx="45720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86" name="Freeform 44"/>
            <p:cNvSpPr>
              <a:spLocks/>
            </p:cNvSpPr>
            <p:nvPr/>
          </p:nvSpPr>
          <p:spPr bwMode="auto">
            <a:xfrm>
              <a:off x="6096000" y="4648200"/>
              <a:ext cx="1066800" cy="304800"/>
            </a:xfrm>
            <a:custGeom>
              <a:avLst/>
              <a:gdLst>
                <a:gd name="T0" fmla="*/ 2147483647 w 576"/>
                <a:gd name="T1" fmla="*/ 2147483647 h 192"/>
                <a:gd name="T2" fmla="*/ 2147483647 w 576"/>
                <a:gd name="T3" fmla="*/ 0 h 192"/>
                <a:gd name="T4" fmla="*/ 0 w 576"/>
                <a:gd name="T5" fmla="*/ 2147483647 h 192"/>
                <a:gd name="T6" fmla="*/ 0 60000 65536"/>
                <a:gd name="T7" fmla="*/ 0 60000 65536"/>
                <a:gd name="T8" fmla="*/ 0 60000 65536"/>
                <a:gd name="T9" fmla="*/ 0 w 576"/>
                <a:gd name="T10" fmla="*/ 0 h 192"/>
                <a:gd name="T11" fmla="*/ 576 w 576"/>
                <a:gd name="T12" fmla="*/ 192 h 192"/>
              </a:gdLst>
              <a:ahLst/>
              <a:cxnLst>
                <a:cxn ang="T6">
                  <a:pos x="T0" y="T1"/>
                </a:cxn>
                <a:cxn ang="T7">
                  <a:pos x="T2" y="T3"/>
                </a:cxn>
                <a:cxn ang="T8">
                  <a:pos x="T4" y="T5"/>
                </a:cxn>
              </a:cxnLst>
              <a:rect l="T9" t="T10" r="T11" b="T12"/>
              <a:pathLst>
                <a:path w="576" h="192">
                  <a:moveTo>
                    <a:pt x="576" y="192"/>
                  </a:moveTo>
                  <a:cubicBezTo>
                    <a:pt x="480" y="96"/>
                    <a:pt x="384" y="0"/>
                    <a:pt x="288" y="0"/>
                  </a:cubicBezTo>
                  <a:cubicBezTo>
                    <a:pt x="192" y="0"/>
                    <a:pt x="96" y="96"/>
                    <a:pt x="0" y="192"/>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160787" name="Text Box 46"/>
            <p:cNvSpPr txBox="1">
              <a:spLocks noChangeArrowheads="1"/>
            </p:cNvSpPr>
            <p:nvPr/>
          </p:nvSpPr>
          <p:spPr bwMode="auto">
            <a:xfrm>
              <a:off x="7315200" y="5562600"/>
              <a:ext cx="1524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until</a:t>
              </a:r>
            </a:p>
          </p:txBody>
        </p:sp>
      </p:grpSp>
      <p:sp>
        <p:nvSpPr>
          <p:cNvPr id="160776" name="Text Box 47"/>
          <p:cNvSpPr txBox="1">
            <a:spLocks noChangeArrowheads="1"/>
          </p:cNvSpPr>
          <p:nvPr/>
        </p:nvSpPr>
        <p:spPr bwMode="auto">
          <a:xfrm>
            <a:off x="1390261" y="5791201"/>
            <a:ext cx="965718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Where each circle represents </a:t>
            </a:r>
            <a:r>
              <a:rPr lang="en-US" sz="2000" b="1" dirty="0">
                <a:latin typeface="Candara" panose="020E0502030303020204" pitchFamily="34" charset="0"/>
              </a:rPr>
              <a:t>one or more </a:t>
            </a:r>
            <a:r>
              <a:rPr lang="en-US" sz="2000" dirty="0">
                <a:latin typeface="Candara" panose="020E0502030303020204" pitchFamily="34" charset="0"/>
              </a:rPr>
              <a:t>nonbranching set of source code statements.</a:t>
            </a:r>
          </a:p>
        </p:txBody>
      </p:sp>
    </p:spTree>
    <p:extLst>
      <p:ext uri="{BB962C8B-B14F-4D97-AF65-F5344CB8AC3E}">
        <p14:creationId xmlns:p14="http://schemas.microsoft.com/office/powerpoint/2010/main" val="289623545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normAutofit/>
          </a:bodyPr>
          <a:lstStyle/>
          <a:p>
            <a:r>
              <a:rPr lang="en-US" sz="4000" dirty="0"/>
              <a:t>Flow chart and corresponding flow graph</a:t>
            </a:r>
          </a:p>
        </p:txBody>
      </p:sp>
      <p:sp>
        <p:nvSpPr>
          <p:cNvPr id="3" name="Slide Number Placeholder 2"/>
          <p:cNvSpPr>
            <a:spLocks noGrp="1"/>
          </p:cNvSpPr>
          <p:nvPr>
            <p:ph type="sldNum" sz="quarter" idx="12"/>
          </p:nvPr>
        </p:nvSpPr>
        <p:spPr/>
        <p:txBody>
          <a:bodyPr/>
          <a:lstStyle/>
          <a:p>
            <a:fld id="{B543A0FD-1CA6-4228-86A2-78061B4844C8}" type="slidenum">
              <a:rPr lang="en-US" smtClean="0"/>
              <a:t>63</a:t>
            </a:fld>
            <a:endParaRPr lang="en-US"/>
          </a:p>
        </p:txBody>
      </p:sp>
      <p:sp>
        <p:nvSpPr>
          <p:cNvPr id="162819" name="Oval 38"/>
          <p:cNvSpPr>
            <a:spLocks noChangeArrowheads="1"/>
          </p:cNvSpPr>
          <p:nvPr/>
        </p:nvSpPr>
        <p:spPr bwMode="auto">
          <a:xfrm>
            <a:off x="1676400" y="6019800"/>
            <a:ext cx="115888" cy="1524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grpSp>
        <p:nvGrpSpPr>
          <p:cNvPr id="162820" name="Group 68"/>
          <p:cNvGrpSpPr>
            <a:grpSpLocks/>
          </p:cNvGrpSpPr>
          <p:nvPr/>
        </p:nvGrpSpPr>
        <p:grpSpPr bwMode="auto">
          <a:xfrm>
            <a:off x="1752600" y="1371601"/>
            <a:ext cx="3295650" cy="4862513"/>
            <a:chOff x="209550" y="1066800"/>
            <a:chExt cx="3295650" cy="4862513"/>
          </a:xfrm>
        </p:grpSpPr>
        <p:sp>
          <p:nvSpPr>
            <p:cNvPr id="162850" name="AutoShape 3"/>
            <p:cNvSpPr>
              <a:spLocks noChangeArrowheads="1"/>
            </p:cNvSpPr>
            <p:nvPr/>
          </p:nvSpPr>
          <p:spPr bwMode="auto">
            <a:xfrm>
              <a:off x="1771650" y="1676400"/>
              <a:ext cx="808038" cy="457200"/>
            </a:xfrm>
            <a:prstGeom prst="diamond">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1</a:t>
              </a:r>
            </a:p>
          </p:txBody>
        </p:sp>
        <p:sp>
          <p:nvSpPr>
            <p:cNvPr id="162851" name="Oval 4"/>
            <p:cNvSpPr>
              <a:spLocks noChangeArrowheads="1"/>
            </p:cNvSpPr>
            <p:nvPr/>
          </p:nvSpPr>
          <p:spPr bwMode="auto">
            <a:xfrm>
              <a:off x="2060575" y="1066800"/>
              <a:ext cx="225425" cy="228600"/>
            </a:xfrm>
            <a:prstGeom prst="ellipse">
              <a:avLst/>
            </a:prstGeom>
            <a:solidFill>
              <a:schemeClr val="bg1"/>
            </a:solidFill>
            <a:ln w="9525">
              <a:solidFill>
                <a:schemeClr val="tx1"/>
              </a:solidFill>
              <a:round/>
              <a:headEnd/>
              <a:tailEnd type="none" w="lg" len="lg"/>
            </a:ln>
          </p:spPr>
          <p:txBody>
            <a:bodyPr wrap="none" anchor="ctr"/>
            <a:lstStyle/>
            <a:p>
              <a:endParaRPr lang="en-US" dirty="0">
                <a:latin typeface="Candara" panose="020E0502030303020204" pitchFamily="34" charset="0"/>
              </a:endParaRPr>
            </a:p>
          </p:txBody>
        </p:sp>
        <p:sp>
          <p:nvSpPr>
            <p:cNvPr id="162852" name="Rectangle 5"/>
            <p:cNvSpPr>
              <a:spLocks noChangeArrowheads="1"/>
            </p:cNvSpPr>
            <p:nvPr/>
          </p:nvSpPr>
          <p:spPr bwMode="auto">
            <a:xfrm>
              <a:off x="1828800" y="2438400"/>
              <a:ext cx="750888"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2</a:t>
              </a:r>
            </a:p>
          </p:txBody>
        </p:sp>
        <p:sp>
          <p:nvSpPr>
            <p:cNvPr id="162853" name="AutoShape 6"/>
            <p:cNvSpPr>
              <a:spLocks noChangeArrowheads="1"/>
            </p:cNvSpPr>
            <p:nvPr/>
          </p:nvSpPr>
          <p:spPr bwMode="auto">
            <a:xfrm>
              <a:off x="1771650" y="3200400"/>
              <a:ext cx="808038" cy="457200"/>
            </a:xfrm>
            <a:prstGeom prst="diamond">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3</a:t>
              </a:r>
            </a:p>
          </p:txBody>
        </p:sp>
        <p:sp>
          <p:nvSpPr>
            <p:cNvPr id="162854" name="AutoShape 7"/>
            <p:cNvSpPr>
              <a:spLocks noChangeArrowheads="1"/>
            </p:cNvSpPr>
            <p:nvPr/>
          </p:nvSpPr>
          <p:spPr bwMode="auto">
            <a:xfrm>
              <a:off x="846138" y="3886200"/>
              <a:ext cx="809625" cy="457200"/>
            </a:xfrm>
            <a:prstGeom prst="diamond">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6</a:t>
              </a:r>
            </a:p>
          </p:txBody>
        </p:sp>
        <p:sp>
          <p:nvSpPr>
            <p:cNvPr id="162855" name="Rectangle 8"/>
            <p:cNvSpPr>
              <a:spLocks noChangeArrowheads="1"/>
            </p:cNvSpPr>
            <p:nvPr/>
          </p:nvSpPr>
          <p:spPr bwMode="auto">
            <a:xfrm>
              <a:off x="2522538" y="3886200"/>
              <a:ext cx="750887"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4</a:t>
              </a:r>
            </a:p>
          </p:txBody>
        </p:sp>
        <p:sp>
          <p:nvSpPr>
            <p:cNvPr id="162856" name="Rectangle 9"/>
            <p:cNvSpPr>
              <a:spLocks noChangeArrowheads="1"/>
            </p:cNvSpPr>
            <p:nvPr/>
          </p:nvSpPr>
          <p:spPr bwMode="auto">
            <a:xfrm>
              <a:off x="2522538" y="4495800"/>
              <a:ext cx="750887"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5</a:t>
              </a:r>
            </a:p>
          </p:txBody>
        </p:sp>
        <p:sp>
          <p:nvSpPr>
            <p:cNvPr id="162857" name="Rectangle 10"/>
            <p:cNvSpPr>
              <a:spLocks noChangeArrowheads="1"/>
            </p:cNvSpPr>
            <p:nvPr/>
          </p:nvSpPr>
          <p:spPr bwMode="auto">
            <a:xfrm>
              <a:off x="325438" y="4495800"/>
              <a:ext cx="752475"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7</a:t>
              </a:r>
            </a:p>
          </p:txBody>
        </p:sp>
        <p:sp>
          <p:nvSpPr>
            <p:cNvPr id="162858" name="Rectangle 11"/>
            <p:cNvSpPr>
              <a:spLocks noChangeArrowheads="1"/>
            </p:cNvSpPr>
            <p:nvPr/>
          </p:nvSpPr>
          <p:spPr bwMode="auto">
            <a:xfrm>
              <a:off x="1482725" y="4495800"/>
              <a:ext cx="750888"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8</a:t>
              </a:r>
            </a:p>
          </p:txBody>
        </p:sp>
        <p:sp>
          <p:nvSpPr>
            <p:cNvPr id="162859" name="Line 12"/>
            <p:cNvSpPr>
              <a:spLocks noChangeShapeType="1"/>
            </p:cNvSpPr>
            <p:nvPr/>
          </p:nvSpPr>
          <p:spPr bwMode="auto">
            <a:xfrm>
              <a:off x="673100" y="4876800"/>
              <a:ext cx="0" cy="3048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0" name="Line 13"/>
            <p:cNvSpPr>
              <a:spLocks noChangeShapeType="1"/>
            </p:cNvSpPr>
            <p:nvPr/>
          </p:nvSpPr>
          <p:spPr bwMode="auto">
            <a:xfrm>
              <a:off x="1885950" y="4876800"/>
              <a:ext cx="0" cy="3048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1" name="Line 14"/>
            <p:cNvSpPr>
              <a:spLocks noChangeShapeType="1"/>
            </p:cNvSpPr>
            <p:nvPr/>
          </p:nvSpPr>
          <p:spPr bwMode="auto">
            <a:xfrm>
              <a:off x="2927350" y="4876800"/>
              <a:ext cx="0" cy="6096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2" name="Line 15"/>
            <p:cNvSpPr>
              <a:spLocks noChangeShapeType="1"/>
            </p:cNvSpPr>
            <p:nvPr/>
          </p:nvSpPr>
          <p:spPr bwMode="auto">
            <a:xfrm>
              <a:off x="673100" y="5181600"/>
              <a:ext cx="63500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3" name="Line 16"/>
            <p:cNvSpPr>
              <a:spLocks noChangeShapeType="1"/>
            </p:cNvSpPr>
            <p:nvPr/>
          </p:nvSpPr>
          <p:spPr bwMode="auto">
            <a:xfrm flipH="1">
              <a:off x="1308100" y="5181600"/>
              <a:ext cx="57785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4" name="Line 17"/>
            <p:cNvSpPr>
              <a:spLocks noChangeShapeType="1"/>
            </p:cNvSpPr>
            <p:nvPr/>
          </p:nvSpPr>
          <p:spPr bwMode="auto">
            <a:xfrm>
              <a:off x="1308100" y="5181600"/>
              <a:ext cx="0" cy="3048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5" name="Line 18"/>
            <p:cNvSpPr>
              <a:spLocks noChangeShapeType="1"/>
            </p:cNvSpPr>
            <p:nvPr/>
          </p:nvSpPr>
          <p:spPr bwMode="auto">
            <a:xfrm>
              <a:off x="1308100" y="5486400"/>
              <a:ext cx="866775"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6" name="Line 19"/>
            <p:cNvSpPr>
              <a:spLocks noChangeShapeType="1"/>
            </p:cNvSpPr>
            <p:nvPr/>
          </p:nvSpPr>
          <p:spPr bwMode="auto">
            <a:xfrm flipH="1">
              <a:off x="2174875" y="5486400"/>
              <a:ext cx="752475"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7" name="Line 20"/>
            <p:cNvSpPr>
              <a:spLocks noChangeShapeType="1"/>
            </p:cNvSpPr>
            <p:nvPr/>
          </p:nvSpPr>
          <p:spPr bwMode="auto">
            <a:xfrm>
              <a:off x="2174875" y="1295400"/>
              <a:ext cx="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8" name="Line 21"/>
            <p:cNvSpPr>
              <a:spLocks noChangeShapeType="1"/>
            </p:cNvSpPr>
            <p:nvPr/>
          </p:nvSpPr>
          <p:spPr bwMode="auto">
            <a:xfrm>
              <a:off x="2174875" y="2133600"/>
              <a:ext cx="0" cy="304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9" name="Line 22"/>
            <p:cNvSpPr>
              <a:spLocks noChangeShapeType="1"/>
            </p:cNvSpPr>
            <p:nvPr/>
          </p:nvSpPr>
          <p:spPr bwMode="auto">
            <a:xfrm>
              <a:off x="2174875" y="2819400"/>
              <a:ext cx="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0" name="Line 23"/>
            <p:cNvSpPr>
              <a:spLocks noChangeShapeType="1"/>
            </p:cNvSpPr>
            <p:nvPr/>
          </p:nvSpPr>
          <p:spPr bwMode="auto">
            <a:xfrm flipH="1">
              <a:off x="1250950" y="3429000"/>
              <a:ext cx="520700"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1" name="Line 24"/>
            <p:cNvSpPr>
              <a:spLocks noChangeShapeType="1"/>
            </p:cNvSpPr>
            <p:nvPr/>
          </p:nvSpPr>
          <p:spPr bwMode="auto">
            <a:xfrm>
              <a:off x="1250950" y="3429000"/>
              <a:ext cx="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2" name="Line 25"/>
            <p:cNvSpPr>
              <a:spLocks noChangeShapeType="1"/>
            </p:cNvSpPr>
            <p:nvPr/>
          </p:nvSpPr>
          <p:spPr bwMode="auto">
            <a:xfrm>
              <a:off x="2579688" y="3429000"/>
              <a:ext cx="347662"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3" name="Line 26"/>
            <p:cNvSpPr>
              <a:spLocks noChangeShapeType="1"/>
            </p:cNvSpPr>
            <p:nvPr/>
          </p:nvSpPr>
          <p:spPr bwMode="auto">
            <a:xfrm>
              <a:off x="2927350" y="3429000"/>
              <a:ext cx="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4" name="Line 27"/>
            <p:cNvSpPr>
              <a:spLocks noChangeShapeType="1"/>
            </p:cNvSpPr>
            <p:nvPr/>
          </p:nvSpPr>
          <p:spPr bwMode="auto">
            <a:xfrm>
              <a:off x="2927350" y="4267200"/>
              <a:ext cx="0" cy="2286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5" name="Line 28"/>
            <p:cNvSpPr>
              <a:spLocks noChangeShapeType="1"/>
            </p:cNvSpPr>
            <p:nvPr/>
          </p:nvSpPr>
          <p:spPr bwMode="auto">
            <a:xfrm>
              <a:off x="673100" y="4114800"/>
              <a:ext cx="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6" name="Line 29"/>
            <p:cNvSpPr>
              <a:spLocks noChangeShapeType="1"/>
            </p:cNvSpPr>
            <p:nvPr/>
          </p:nvSpPr>
          <p:spPr bwMode="auto">
            <a:xfrm>
              <a:off x="1885950" y="4114800"/>
              <a:ext cx="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7" name="Line 30"/>
            <p:cNvSpPr>
              <a:spLocks noChangeShapeType="1"/>
            </p:cNvSpPr>
            <p:nvPr/>
          </p:nvSpPr>
          <p:spPr bwMode="auto">
            <a:xfrm flipH="1">
              <a:off x="1655763" y="4114800"/>
              <a:ext cx="230187"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8" name="Line 31"/>
            <p:cNvSpPr>
              <a:spLocks noChangeShapeType="1"/>
            </p:cNvSpPr>
            <p:nvPr/>
          </p:nvSpPr>
          <p:spPr bwMode="auto">
            <a:xfrm flipH="1">
              <a:off x="673100" y="4114800"/>
              <a:ext cx="173038"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9" name="Line 32"/>
            <p:cNvSpPr>
              <a:spLocks noChangeShapeType="1"/>
            </p:cNvSpPr>
            <p:nvPr/>
          </p:nvSpPr>
          <p:spPr bwMode="auto">
            <a:xfrm>
              <a:off x="2174875" y="5486400"/>
              <a:ext cx="0" cy="3048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0" name="Line 33"/>
            <p:cNvSpPr>
              <a:spLocks noChangeShapeType="1"/>
            </p:cNvSpPr>
            <p:nvPr/>
          </p:nvSpPr>
          <p:spPr bwMode="auto">
            <a:xfrm>
              <a:off x="2174875" y="5791200"/>
              <a:ext cx="1330325"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1" name="Line 34"/>
            <p:cNvSpPr>
              <a:spLocks noChangeShapeType="1"/>
            </p:cNvSpPr>
            <p:nvPr/>
          </p:nvSpPr>
          <p:spPr bwMode="auto">
            <a:xfrm flipV="1">
              <a:off x="3505200" y="1371600"/>
              <a:ext cx="0" cy="44196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2" name="Line 35"/>
            <p:cNvSpPr>
              <a:spLocks noChangeShapeType="1"/>
            </p:cNvSpPr>
            <p:nvPr/>
          </p:nvSpPr>
          <p:spPr bwMode="auto">
            <a:xfrm flipH="1">
              <a:off x="2174875" y="1371600"/>
              <a:ext cx="1330325"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3" name="Line 36"/>
            <p:cNvSpPr>
              <a:spLocks noChangeShapeType="1"/>
            </p:cNvSpPr>
            <p:nvPr/>
          </p:nvSpPr>
          <p:spPr bwMode="auto">
            <a:xfrm flipH="1">
              <a:off x="209550" y="1905000"/>
              <a:ext cx="1562100"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4" name="Line 37"/>
            <p:cNvSpPr>
              <a:spLocks noChangeShapeType="1"/>
            </p:cNvSpPr>
            <p:nvPr/>
          </p:nvSpPr>
          <p:spPr bwMode="auto">
            <a:xfrm>
              <a:off x="209550" y="1905000"/>
              <a:ext cx="0" cy="3810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5" name="Text Box 39"/>
            <p:cNvSpPr txBox="1">
              <a:spLocks noChangeArrowheads="1"/>
            </p:cNvSpPr>
            <p:nvPr/>
          </p:nvSpPr>
          <p:spPr bwMode="auto">
            <a:xfrm>
              <a:off x="1192213" y="4876800"/>
              <a:ext cx="23177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latin typeface="Candara" panose="020E0502030303020204" pitchFamily="34" charset="0"/>
                </a:rPr>
                <a:t>9</a:t>
              </a:r>
            </a:p>
          </p:txBody>
        </p:sp>
        <p:sp>
          <p:nvSpPr>
            <p:cNvPr id="162886" name="Text Box 40"/>
            <p:cNvSpPr txBox="1">
              <a:spLocks noChangeArrowheads="1"/>
            </p:cNvSpPr>
            <p:nvPr/>
          </p:nvSpPr>
          <p:spPr bwMode="auto">
            <a:xfrm>
              <a:off x="2001838" y="5105400"/>
              <a:ext cx="588962"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latin typeface="Candara" panose="020E0502030303020204" pitchFamily="34" charset="0"/>
                </a:rPr>
                <a:t>10</a:t>
              </a:r>
            </a:p>
          </p:txBody>
        </p:sp>
        <p:sp>
          <p:nvSpPr>
            <p:cNvPr id="162887" name="Text Box 41"/>
            <p:cNvSpPr txBox="1">
              <a:spLocks noChangeArrowheads="1"/>
            </p:cNvSpPr>
            <p:nvPr/>
          </p:nvSpPr>
          <p:spPr bwMode="auto">
            <a:xfrm>
              <a:off x="325438" y="5562600"/>
              <a:ext cx="588962"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latin typeface="Candara" panose="020E0502030303020204" pitchFamily="34" charset="0"/>
                </a:rPr>
                <a:t>11</a:t>
              </a:r>
            </a:p>
          </p:txBody>
        </p:sp>
      </p:grpSp>
      <p:grpSp>
        <p:nvGrpSpPr>
          <p:cNvPr id="162821" name="Group 70"/>
          <p:cNvGrpSpPr>
            <a:grpSpLocks/>
          </p:cNvGrpSpPr>
          <p:nvPr/>
        </p:nvGrpSpPr>
        <p:grpSpPr bwMode="auto">
          <a:xfrm>
            <a:off x="5410200" y="1524000"/>
            <a:ext cx="5067300" cy="4495800"/>
            <a:chOff x="3581400" y="1371600"/>
            <a:chExt cx="5067300" cy="4495800"/>
          </a:xfrm>
        </p:grpSpPr>
        <p:sp>
          <p:nvSpPr>
            <p:cNvPr id="162825" name="Freeform 60"/>
            <p:cNvSpPr>
              <a:spLocks/>
            </p:cNvSpPr>
            <p:nvPr/>
          </p:nvSpPr>
          <p:spPr bwMode="auto">
            <a:xfrm>
              <a:off x="3581400" y="1600200"/>
              <a:ext cx="2438400" cy="4038600"/>
            </a:xfrm>
            <a:custGeom>
              <a:avLst/>
              <a:gdLst>
                <a:gd name="T0" fmla="*/ 2147483647 w 1536"/>
                <a:gd name="T1" fmla="*/ 0 h 2544"/>
                <a:gd name="T2" fmla="*/ 2147483647 w 1536"/>
                <a:gd name="T3" fmla="*/ 2147483647 h 2544"/>
                <a:gd name="T4" fmla="*/ 2147483647 w 1536"/>
                <a:gd name="T5" fmla="*/ 2147483647 h 2544"/>
                <a:gd name="T6" fmla="*/ 2147483647 w 1536"/>
                <a:gd name="T7" fmla="*/ 2147483647 h 2544"/>
                <a:gd name="T8" fmla="*/ 2147483647 w 1536"/>
                <a:gd name="T9" fmla="*/ 2147483647 h 2544"/>
                <a:gd name="T10" fmla="*/ 2147483647 w 1536"/>
                <a:gd name="T11" fmla="*/ 2147483647 h 2544"/>
                <a:gd name="T12" fmla="*/ 2147483647 w 1536"/>
                <a:gd name="T13" fmla="*/ 2147483647 h 2544"/>
                <a:gd name="T14" fmla="*/ 0 60000 65536"/>
                <a:gd name="T15" fmla="*/ 0 60000 65536"/>
                <a:gd name="T16" fmla="*/ 0 60000 65536"/>
                <a:gd name="T17" fmla="*/ 0 60000 65536"/>
                <a:gd name="T18" fmla="*/ 0 60000 65536"/>
                <a:gd name="T19" fmla="*/ 0 60000 65536"/>
                <a:gd name="T20" fmla="*/ 0 60000 65536"/>
                <a:gd name="T21" fmla="*/ 0 w 1536"/>
                <a:gd name="T22" fmla="*/ 0 h 2544"/>
                <a:gd name="T23" fmla="*/ 1536 w 1536"/>
                <a:gd name="T24" fmla="*/ 2544 h 25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6" h="2544">
                  <a:moveTo>
                    <a:pt x="1536" y="0"/>
                  </a:moveTo>
                  <a:cubicBezTo>
                    <a:pt x="1360" y="32"/>
                    <a:pt x="1184" y="64"/>
                    <a:pt x="960" y="192"/>
                  </a:cubicBezTo>
                  <a:cubicBezTo>
                    <a:pt x="736" y="320"/>
                    <a:pt x="344" y="600"/>
                    <a:pt x="192" y="768"/>
                  </a:cubicBezTo>
                  <a:cubicBezTo>
                    <a:pt x="40" y="936"/>
                    <a:pt x="0" y="1000"/>
                    <a:pt x="48" y="1200"/>
                  </a:cubicBezTo>
                  <a:cubicBezTo>
                    <a:pt x="96" y="1400"/>
                    <a:pt x="320" y="1768"/>
                    <a:pt x="480" y="1968"/>
                  </a:cubicBezTo>
                  <a:cubicBezTo>
                    <a:pt x="640" y="2168"/>
                    <a:pt x="832" y="2304"/>
                    <a:pt x="1008" y="2400"/>
                  </a:cubicBezTo>
                  <a:cubicBezTo>
                    <a:pt x="1184" y="2496"/>
                    <a:pt x="1360" y="2520"/>
                    <a:pt x="1536" y="2544"/>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grpSp>
          <p:nvGrpSpPr>
            <p:cNvPr id="162826" name="Group 69"/>
            <p:cNvGrpSpPr>
              <a:grpSpLocks/>
            </p:cNvGrpSpPr>
            <p:nvPr/>
          </p:nvGrpSpPr>
          <p:grpSpPr bwMode="auto">
            <a:xfrm>
              <a:off x="3886200" y="1371600"/>
              <a:ext cx="4762500" cy="4495800"/>
              <a:chOff x="3886200" y="1371600"/>
              <a:chExt cx="4762500" cy="4495800"/>
            </a:xfrm>
          </p:grpSpPr>
          <p:sp>
            <p:nvSpPr>
              <p:cNvPr id="162827" name="Oval 42"/>
              <p:cNvSpPr>
                <a:spLocks noChangeArrowheads="1"/>
              </p:cNvSpPr>
              <p:nvPr/>
            </p:nvSpPr>
            <p:spPr bwMode="auto">
              <a:xfrm>
                <a:off x="6019800" y="13716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1</a:t>
                </a:r>
              </a:p>
            </p:txBody>
          </p:sp>
          <p:sp>
            <p:nvSpPr>
              <p:cNvPr id="162828" name="Oval 43"/>
              <p:cNvSpPr>
                <a:spLocks noChangeArrowheads="1"/>
              </p:cNvSpPr>
              <p:nvPr/>
            </p:nvSpPr>
            <p:spPr bwMode="auto">
              <a:xfrm>
                <a:off x="6019800" y="21336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2,3</a:t>
                </a:r>
              </a:p>
            </p:txBody>
          </p:sp>
          <p:sp>
            <p:nvSpPr>
              <p:cNvPr id="162829" name="Oval 44"/>
              <p:cNvSpPr>
                <a:spLocks noChangeArrowheads="1"/>
              </p:cNvSpPr>
              <p:nvPr/>
            </p:nvSpPr>
            <p:spPr bwMode="auto">
              <a:xfrm>
                <a:off x="6019800" y="46482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10</a:t>
                </a:r>
              </a:p>
            </p:txBody>
          </p:sp>
          <p:sp>
            <p:nvSpPr>
              <p:cNvPr id="162830" name="Oval 45"/>
              <p:cNvSpPr>
                <a:spLocks noChangeArrowheads="1"/>
              </p:cNvSpPr>
              <p:nvPr/>
            </p:nvSpPr>
            <p:spPr bwMode="auto">
              <a:xfrm>
                <a:off x="6019800" y="54102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11</a:t>
                </a:r>
              </a:p>
            </p:txBody>
          </p:sp>
          <p:sp>
            <p:nvSpPr>
              <p:cNvPr id="162831" name="Oval 46"/>
              <p:cNvSpPr>
                <a:spLocks noChangeArrowheads="1"/>
              </p:cNvSpPr>
              <p:nvPr/>
            </p:nvSpPr>
            <p:spPr bwMode="auto">
              <a:xfrm>
                <a:off x="4572000" y="28194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6</a:t>
                </a:r>
              </a:p>
            </p:txBody>
          </p:sp>
          <p:sp>
            <p:nvSpPr>
              <p:cNvPr id="162832" name="Oval 47"/>
              <p:cNvSpPr>
                <a:spLocks noChangeArrowheads="1"/>
              </p:cNvSpPr>
              <p:nvPr/>
            </p:nvSpPr>
            <p:spPr bwMode="auto">
              <a:xfrm>
                <a:off x="4572000" y="38862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9</a:t>
                </a:r>
              </a:p>
            </p:txBody>
          </p:sp>
          <p:sp>
            <p:nvSpPr>
              <p:cNvPr id="162833" name="Oval 48"/>
              <p:cNvSpPr>
                <a:spLocks noChangeArrowheads="1"/>
              </p:cNvSpPr>
              <p:nvPr/>
            </p:nvSpPr>
            <p:spPr bwMode="auto">
              <a:xfrm>
                <a:off x="5181600" y="33528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8</a:t>
                </a:r>
              </a:p>
            </p:txBody>
          </p:sp>
          <p:sp>
            <p:nvSpPr>
              <p:cNvPr id="162834" name="Oval 49"/>
              <p:cNvSpPr>
                <a:spLocks noChangeArrowheads="1"/>
              </p:cNvSpPr>
              <p:nvPr/>
            </p:nvSpPr>
            <p:spPr bwMode="auto">
              <a:xfrm>
                <a:off x="7315200" y="33528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4,5</a:t>
                </a:r>
              </a:p>
            </p:txBody>
          </p:sp>
          <p:sp>
            <p:nvSpPr>
              <p:cNvPr id="162835" name="Line 50"/>
              <p:cNvSpPr>
                <a:spLocks noChangeShapeType="1"/>
              </p:cNvSpPr>
              <p:nvPr/>
            </p:nvSpPr>
            <p:spPr bwMode="auto">
              <a:xfrm>
                <a:off x="6248400" y="1828800"/>
                <a:ext cx="0" cy="304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36" name="Line 51"/>
              <p:cNvSpPr>
                <a:spLocks noChangeShapeType="1"/>
              </p:cNvSpPr>
              <p:nvPr/>
            </p:nvSpPr>
            <p:spPr bwMode="auto">
              <a:xfrm>
                <a:off x="6400800" y="2590800"/>
                <a:ext cx="990600" cy="838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37" name="Line 52"/>
              <p:cNvSpPr>
                <a:spLocks noChangeShapeType="1"/>
              </p:cNvSpPr>
              <p:nvPr/>
            </p:nvSpPr>
            <p:spPr bwMode="auto">
              <a:xfrm flipH="1">
                <a:off x="4876800" y="2590800"/>
                <a:ext cx="1219200" cy="2286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38" name="Line 53"/>
              <p:cNvSpPr>
                <a:spLocks noChangeShapeType="1"/>
              </p:cNvSpPr>
              <p:nvPr/>
            </p:nvSpPr>
            <p:spPr bwMode="auto">
              <a:xfrm flipH="1">
                <a:off x="4267200" y="3124200"/>
                <a:ext cx="304800" cy="304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39" name="Line 54"/>
              <p:cNvSpPr>
                <a:spLocks noChangeShapeType="1"/>
              </p:cNvSpPr>
              <p:nvPr/>
            </p:nvSpPr>
            <p:spPr bwMode="auto">
              <a:xfrm>
                <a:off x="5029200" y="3124200"/>
                <a:ext cx="228600" cy="304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40" name="Line 55"/>
              <p:cNvSpPr>
                <a:spLocks noChangeShapeType="1"/>
              </p:cNvSpPr>
              <p:nvPr/>
            </p:nvSpPr>
            <p:spPr bwMode="auto">
              <a:xfrm>
                <a:off x="4191000" y="3733800"/>
                <a:ext cx="381000" cy="304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41" name="Line 56"/>
              <p:cNvSpPr>
                <a:spLocks noChangeShapeType="1"/>
              </p:cNvSpPr>
              <p:nvPr/>
            </p:nvSpPr>
            <p:spPr bwMode="auto">
              <a:xfrm flipH="1">
                <a:off x="5029200" y="3810000"/>
                <a:ext cx="304800" cy="2286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42" name="Oval 57"/>
              <p:cNvSpPr>
                <a:spLocks noChangeArrowheads="1"/>
              </p:cNvSpPr>
              <p:nvPr/>
            </p:nvSpPr>
            <p:spPr bwMode="auto">
              <a:xfrm>
                <a:off x="3886200" y="33528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7</a:t>
                </a:r>
              </a:p>
            </p:txBody>
          </p:sp>
          <p:sp>
            <p:nvSpPr>
              <p:cNvPr id="162843" name="Line 58"/>
              <p:cNvSpPr>
                <a:spLocks noChangeShapeType="1"/>
              </p:cNvSpPr>
              <p:nvPr/>
            </p:nvSpPr>
            <p:spPr bwMode="auto">
              <a:xfrm>
                <a:off x="4953000" y="4267200"/>
                <a:ext cx="1066800" cy="5334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44" name="Line 59"/>
              <p:cNvSpPr>
                <a:spLocks noChangeShapeType="1"/>
              </p:cNvSpPr>
              <p:nvPr/>
            </p:nvSpPr>
            <p:spPr bwMode="auto">
              <a:xfrm flipH="1">
                <a:off x="6400800" y="3810000"/>
                <a:ext cx="1143000" cy="9144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45" name="Freeform 61"/>
              <p:cNvSpPr>
                <a:spLocks/>
              </p:cNvSpPr>
              <p:nvPr/>
            </p:nvSpPr>
            <p:spPr bwMode="auto">
              <a:xfrm>
                <a:off x="6477000" y="1600200"/>
                <a:ext cx="2171700" cy="3441700"/>
              </a:xfrm>
              <a:custGeom>
                <a:avLst/>
                <a:gdLst>
                  <a:gd name="T0" fmla="*/ 0 w 1368"/>
                  <a:gd name="T1" fmla="*/ 2147483647 h 2168"/>
                  <a:gd name="T2" fmla="*/ 2147483647 w 1368"/>
                  <a:gd name="T3" fmla="*/ 2147483647 h 2168"/>
                  <a:gd name="T4" fmla="*/ 2147483647 w 1368"/>
                  <a:gd name="T5" fmla="*/ 2147483647 h 2168"/>
                  <a:gd name="T6" fmla="*/ 2147483647 w 1368"/>
                  <a:gd name="T7" fmla="*/ 2147483647 h 2168"/>
                  <a:gd name="T8" fmla="*/ 0 w 1368"/>
                  <a:gd name="T9" fmla="*/ 0 h 2168"/>
                  <a:gd name="T10" fmla="*/ 0 60000 65536"/>
                  <a:gd name="T11" fmla="*/ 0 60000 65536"/>
                  <a:gd name="T12" fmla="*/ 0 60000 65536"/>
                  <a:gd name="T13" fmla="*/ 0 60000 65536"/>
                  <a:gd name="T14" fmla="*/ 0 60000 65536"/>
                  <a:gd name="T15" fmla="*/ 0 w 1368"/>
                  <a:gd name="T16" fmla="*/ 0 h 2168"/>
                  <a:gd name="T17" fmla="*/ 1368 w 1368"/>
                  <a:gd name="T18" fmla="*/ 2168 h 2168"/>
                </a:gdLst>
                <a:ahLst/>
                <a:cxnLst>
                  <a:cxn ang="T10">
                    <a:pos x="T0" y="T1"/>
                  </a:cxn>
                  <a:cxn ang="T11">
                    <a:pos x="T2" y="T3"/>
                  </a:cxn>
                  <a:cxn ang="T12">
                    <a:pos x="T4" y="T5"/>
                  </a:cxn>
                  <a:cxn ang="T13">
                    <a:pos x="T6" y="T7"/>
                  </a:cxn>
                  <a:cxn ang="T14">
                    <a:pos x="T8" y="T9"/>
                  </a:cxn>
                </a:cxnLst>
                <a:rect l="T15" t="T16" r="T17" b="T18"/>
                <a:pathLst>
                  <a:path w="1368" h="2168">
                    <a:moveTo>
                      <a:pt x="0" y="2064"/>
                    </a:moveTo>
                    <a:cubicBezTo>
                      <a:pt x="204" y="2116"/>
                      <a:pt x="408" y="2168"/>
                      <a:pt x="624" y="2064"/>
                    </a:cubicBezTo>
                    <a:cubicBezTo>
                      <a:pt x="840" y="1960"/>
                      <a:pt x="1224" y="1704"/>
                      <a:pt x="1296" y="1440"/>
                    </a:cubicBezTo>
                    <a:cubicBezTo>
                      <a:pt x="1368" y="1176"/>
                      <a:pt x="1272" y="720"/>
                      <a:pt x="1056" y="480"/>
                    </a:cubicBezTo>
                    <a:cubicBezTo>
                      <a:pt x="840" y="240"/>
                      <a:pt x="420" y="120"/>
                      <a:pt x="0" y="0"/>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162846" name="Text Box 62"/>
              <p:cNvSpPr txBox="1">
                <a:spLocks noChangeArrowheads="1"/>
              </p:cNvSpPr>
              <p:nvPr/>
            </p:nvSpPr>
            <p:spPr bwMode="auto">
              <a:xfrm>
                <a:off x="7162800" y="2362200"/>
                <a:ext cx="762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1</a:t>
                </a:r>
              </a:p>
            </p:txBody>
          </p:sp>
          <p:sp>
            <p:nvSpPr>
              <p:cNvPr id="162847" name="Text Box 63"/>
              <p:cNvSpPr txBox="1">
                <a:spLocks noChangeArrowheads="1"/>
              </p:cNvSpPr>
              <p:nvPr/>
            </p:nvSpPr>
            <p:spPr bwMode="auto">
              <a:xfrm>
                <a:off x="6019800" y="3124200"/>
                <a:ext cx="762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2</a:t>
                </a:r>
              </a:p>
            </p:txBody>
          </p:sp>
          <p:sp>
            <p:nvSpPr>
              <p:cNvPr id="162848" name="Text Box 64"/>
              <p:cNvSpPr txBox="1">
                <a:spLocks noChangeArrowheads="1"/>
              </p:cNvSpPr>
              <p:nvPr/>
            </p:nvSpPr>
            <p:spPr bwMode="auto">
              <a:xfrm>
                <a:off x="5181600" y="4724400"/>
                <a:ext cx="762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3</a:t>
                </a:r>
              </a:p>
            </p:txBody>
          </p:sp>
          <p:sp>
            <p:nvSpPr>
              <p:cNvPr id="162849" name="Text Box 65"/>
              <p:cNvSpPr txBox="1">
                <a:spLocks noChangeArrowheads="1"/>
              </p:cNvSpPr>
              <p:nvPr/>
            </p:nvSpPr>
            <p:spPr bwMode="auto">
              <a:xfrm>
                <a:off x="4419600" y="3352800"/>
                <a:ext cx="762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4</a:t>
                </a:r>
              </a:p>
            </p:txBody>
          </p:sp>
        </p:grpSp>
      </p:grpSp>
      <p:sp>
        <p:nvSpPr>
          <p:cNvPr id="2" name="TextBox 1"/>
          <p:cNvSpPr txBox="1"/>
          <p:nvPr/>
        </p:nvSpPr>
        <p:spPr>
          <a:xfrm>
            <a:off x="8610601" y="5715000"/>
            <a:ext cx="1452642" cy="400110"/>
          </a:xfrm>
          <a:prstGeom prst="rect">
            <a:avLst/>
          </a:prstGeom>
          <a:noFill/>
        </p:spPr>
        <p:txBody>
          <a:bodyPr wrap="none" rtlCol="0">
            <a:spAutoFit/>
          </a:bodyPr>
          <a:lstStyle/>
          <a:p>
            <a:r>
              <a:rPr lang="en-US" sz="2000" dirty="0">
                <a:latin typeface="Candara" panose="020E0502030303020204" pitchFamily="34" charset="0"/>
              </a:rPr>
              <a:t>R = Regions</a:t>
            </a:r>
          </a:p>
        </p:txBody>
      </p:sp>
    </p:spTree>
    <p:extLst>
      <p:ext uri="{BB962C8B-B14F-4D97-AF65-F5344CB8AC3E}">
        <p14:creationId xmlns:p14="http://schemas.microsoft.com/office/powerpoint/2010/main" val="111248466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ChangeArrowheads="1"/>
          </p:cNvSpPr>
          <p:nvPr/>
        </p:nvSpPr>
        <p:spPr bwMode="auto">
          <a:xfrm>
            <a:off x="4267200" y="2743200"/>
            <a:ext cx="2895600" cy="2895600"/>
          </a:xfrm>
          <a:prstGeom prst="rect">
            <a:avLst/>
          </a:prstGeom>
          <a:solidFill>
            <a:srgbClr val="EAEAEA"/>
          </a:solidFill>
          <a:ln w="9525">
            <a:solidFill>
              <a:schemeClr val="tx1"/>
            </a:solidFill>
            <a:miter lim="800000"/>
            <a:headEnd/>
            <a:tailEnd/>
          </a:ln>
        </p:spPr>
        <p:txBody>
          <a:bodyPr wrap="none" anchor="ctr"/>
          <a:lstStyle/>
          <a:p>
            <a:endParaRPr lang="en-US" dirty="0">
              <a:latin typeface="Candara" panose="020E0502030303020204" pitchFamily="34" charset="0"/>
            </a:endParaRPr>
          </a:p>
        </p:txBody>
      </p:sp>
      <p:sp>
        <p:nvSpPr>
          <p:cNvPr id="229379" name="Rectangle 3"/>
          <p:cNvSpPr>
            <a:spLocks noGrp="1" noChangeArrowheads="1"/>
          </p:cNvSpPr>
          <p:nvPr>
            <p:ph type="title"/>
          </p:nvPr>
        </p:nvSpPr>
        <p:spPr/>
        <p:txBody>
          <a:bodyPr>
            <a:normAutofit/>
          </a:bodyPr>
          <a:lstStyle/>
          <a:p>
            <a:r>
              <a:rPr lang="en-US" sz="4000" dirty="0"/>
              <a:t>Compound logic</a:t>
            </a:r>
          </a:p>
        </p:txBody>
      </p:sp>
      <p:sp>
        <p:nvSpPr>
          <p:cNvPr id="164868" name="Rectangle 4"/>
          <p:cNvSpPr>
            <a:spLocks noGrp="1" noChangeArrowheads="1"/>
          </p:cNvSpPr>
          <p:nvPr>
            <p:ph idx="1"/>
          </p:nvPr>
        </p:nvSpPr>
        <p:spPr>
          <a:noFill/>
        </p:spPr>
        <p:txBody>
          <a:bodyPr/>
          <a:lstStyle/>
          <a:p>
            <a:pPr marL="393700" indent="-393700"/>
            <a:r>
              <a:rPr lang="en-US" sz="2200" dirty="0">
                <a:ea typeface="ＭＳ Ｐゴシック" charset="0"/>
                <a:cs typeface="ＭＳ Ｐゴシック" charset="0"/>
              </a:rPr>
              <a:t>A compound condition occurs when one or more Boolean operators (logical OR, AND, NAND, NOR) is present in a conditional statement.</a:t>
            </a:r>
          </a:p>
          <a:p>
            <a:pPr marL="393700" indent="-393700"/>
            <a:r>
              <a:rPr lang="en-US" sz="2200" dirty="0">
                <a:ea typeface="ＭＳ Ｐゴシック" charset="0"/>
                <a:cs typeface="ＭＳ Ｐゴシック" charset="0"/>
              </a:rPr>
              <a:t>Example:</a:t>
            </a:r>
          </a:p>
          <a:p>
            <a:pPr marL="393700" indent="-393700">
              <a:buNone/>
            </a:pPr>
            <a:r>
              <a:rPr lang="en-US" sz="2200" dirty="0">
                <a:ea typeface="ＭＳ Ｐゴシック" charset="0"/>
                <a:cs typeface="ＭＳ Ｐゴシック" charset="0"/>
              </a:rPr>
              <a:t>	</a:t>
            </a:r>
            <a:r>
              <a:rPr lang="en-US" sz="2200" dirty="0">
                <a:solidFill>
                  <a:srgbClr val="CC0000"/>
                </a:solidFill>
                <a:ea typeface="ＭＳ Ｐゴシック" charset="0"/>
                <a:cs typeface="ＭＳ Ｐゴシック" charset="0"/>
              </a:rPr>
              <a:t>if a OR b</a:t>
            </a:r>
            <a:br>
              <a:rPr lang="en-US" sz="2200" dirty="0">
                <a:solidFill>
                  <a:srgbClr val="CC0000"/>
                </a:solidFill>
                <a:ea typeface="ＭＳ Ｐゴシック" charset="0"/>
                <a:cs typeface="ＭＳ Ｐゴシック" charset="0"/>
              </a:rPr>
            </a:br>
            <a:r>
              <a:rPr lang="en-US" sz="2200" dirty="0">
                <a:solidFill>
                  <a:srgbClr val="CC0000"/>
                </a:solidFill>
                <a:ea typeface="ＭＳ Ｐゴシック" charset="0"/>
                <a:cs typeface="ＭＳ Ｐゴシック" charset="0"/>
              </a:rPr>
              <a:t>then do X</a:t>
            </a:r>
            <a:br>
              <a:rPr lang="en-US" sz="2200" dirty="0">
                <a:solidFill>
                  <a:srgbClr val="CC0000"/>
                </a:solidFill>
                <a:ea typeface="ＭＳ Ｐゴシック" charset="0"/>
                <a:cs typeface="ＭＳ Ｐゴシック" charset="0"/>
              </a:rPr>
            </a:br>
            <a:r>
              <a:rPr lang="en-US" sz="2200" dirty="0">
                <a:solidFill>
                  <a:srgbClr val="CC0000"/>
                </a:solidFill>
                <a:ea typeface="ＭＳ Ｐゴシック" charset="0"/>
                <a:cs typeface="ＭＳ Ｐゴシック" charset="0"/>
              </a:rPr>
              <a:t>else do Y</a:t>
            </a:r>
            <a:br>
              <a:rPr lang="en-US" sz="2200" dirty="0">
                <a:solidFill>
                  <a:srgbClr val="CC0000"/>
                </a:solidFill>
                <a:ea typeface="ＭＳ Ｐゴシック" charset="0"/>
                <a:cs typeface="ＭＳ Ｐゴシック" charset="0"/>
              </a:rPr>
            </a:br>
            <a:r>
              <a:rPr lang="en-US" sz="2200" dirty="0">
                <a:solidFill>
                  <a:srgbClr val="CC0000"/>
                </a:solidFill>
                <a:ea typeface="ＭＳ Ｐゴシック" charset="0"/>
                <a:cs typeface="ＭＳ Ｐゴシック" charset="0"/>
              </a:rPr>
              <a:t>endif</a:t>
            </a:r>
          </a:p>
        </p:txBody>
      </p:sp>
      <p:sp>
        <p:nvSpPr>
          <p:cNvPr id="2" name="Slide Number Placeholder 1"/>
          <p:cNvSpPr>
            <a:spLocks noGrp="1"/>
          </p:cNvSpPr>
          <p:nvPr>
            <p:ph type="sldNum" sz="quarter" idx="12"/>
          </p:nvPr>
        </p:nvSpPr>
        <p:spPr/>
        <p:txBody>
          <a:bodyPr/>
          <a:lstStyle/>
          <a:p>
            <a:fld id="{B543A0FD-1CA6-4228-86A2-78061B4844C8}" type="slidenum">
              <a:rPr lang="en-US" smtClean="0"/>
              <a:t>64</a:t>
            </a:fld>
            <a:endParaRPr lang="en-US"/>
          </a:p>
        </p:txBody>
      </p:sp>
      <p:grpSp>
        <p:nvGrpSpPr>
          <p:cNvPr id="164869" name="Group 5"/>
          <p:cNvGrpSpPr>
            <a:grpSpLocks/>
          </p:cNvGrpSpPr>
          <p:nvPr/>
        </p:nvGrpSpPr>
        <p:grpSpPr bwMode="auto">
          <a:xfrm>
            <a:off x="4495800" y="2895600"/>
            <a:ext cx="2514600" cy="2590800"/>
            <a:chOff x="1536" y="1584"/>
            <a:chExt cx="2176" cy="2400"/>
          </a:xfrm>
        </p:grpSpPr>
        <p:sp>
          <p:nvSpPr>
            <p:cNvPr id="164885" name="Oval 6"/>
            <p:cNvSpPr>
              <a:spLocks noChangeArrowheads="1"/>
            </p:cNvSpPr>
            <p:nvPr/>
          </p:nvSpPr>
          <p:spPr bwMode="auto">
            <a:xfrm>
              <a:off x="2688" y="1584"/>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a</a:t>
              </a:r>
            </a:p>
          </p:txBody>
        </p:sp>
        <p:sp>
          <p:nvSpPr>
            <p:cNvPr id="164886" name="Oval 7"/>
            <p:cNvSpPr>
              <a:spLocks noChangeArrowheads="1"/>
            </p:cNvSpPr>
            <p:nvPr/>
          </p:nvSpPr>
          <p:spPr bwMode="auto">
            <a:xfrm>
              <a:off x="1968" y="2208"/>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b</a:t>
              </a:r>
            </a:p>
          </p:txBody>
        </p:sp>
        <p:sp>
          <p:nvSpPr>
            <p:cNvPr id="164887" name="Oval 8"/>
            <p:cNvSpPr>
              <a:spLocks noChangeArrowheads="1"/>
            </p:cNvSpPr>
            <p:nvPr/>
          </p:nvSpPr>
          <p:spPr bwMode="auto">
            <a:xfrm>
              <a:off x="2400" y="2784"/>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x</a:t>
              </a:r>
            </a:p>
          </p:txBody>
        </p:sp>
        <p:sp>
          <p:nvSpPr>
            <p:cNvPr id="164888" name="Oval 9"/>
            <p:cNvSpPr>
              <a:spLocks noChangeArrowheads="1"/>
            </p:cNvSpPr>
            <p:nvPr/>
          </p:nvSpPr>
          <p:spPr bwMode="auto">
            <a:xfrm>
              <a:off x="1536" y="2784"/>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y</a:t>
              </a:r>
            </a:p>
          </p:txBody>
        </p:sp>
        <p:sp>
          <p:nvSpPr>
            <p:cNvPr id="164889" name="Oval 10"/>
            <p:cNvSpPr>
              <a:spLocks noChangeArrowheads="1"/>
            </p:cNvSpPr>
            <p:nvPr/>
          </p:nvSpPr>
          <p:spPr bwMode="auto">
            <a:xfrm>
              <a:off x="1968" y="3456"/>
              <a:ext cx="288" cy="288"/>
            </a:xfrm>
            <a:prstGeom prst="ellipse">
              <a:avLst/>
            </a:prstGeom>
            <a:solidFill>
              <a:schemeClr val="bg1"/>
            </a:solidFill>
            <a:ln w="9525">
              <a:solidFill>
                <a:schemeClr val="tx1"/>
              </a:solidFill>
              <a:round/>
              <a:headEnd/>
              <a:tailEnd type="none" w="lg" len="lg"/>
            </a:ln>
          </p:spPr>
          <p:txBody>
            <a:bodyPr wrap="none" anchor="ctr"/>
            <a:lstStyle/>
            <a:p>
              <a:pPr algn="ctr"/>
              <a:endParaRPr lang="en-US" sz="2000" dirty="0">
                <a:latin typeface="Candara" panose="020E0502030303020204" pitchFamily="34" charset="0"/>
              </a:endParaRPr>
            </a:p>
          </p:txBody>
        </p:sp>
        <p:sp>
          <p:nvSpPr>
            <p:cNvPr id="164890" name="Line 11"/>
            <p:cNvSpPr>
              <a:spLocks noChangeShapeType="1"/>
            </p:cNvSpPr>
            <p:nvPr/>
          </p:nvSpPr>
          <p:spPr bwMode="auto">
            <a:xfrm flipH="1">
              <a:off x="2208" y="1824"/>
              <a:ext cx="480" cy="432"/>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1" name="Line 12"/>
            <p:cNvSpPr>
              <a:spLocks noChangeShapeType="1"/>
            </p:cNvSpPr>
            <p:nvPr/>
          </p:nvSpPr>
          <p:spPr bwMode="auto">
            <a:xfrm flipH="1">
              <a:off x="1728" y="2448"/>
              <a:ext cx="288" cy="336"/>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2" name="Line 13"/>
            <p:cNvSpPr>
              <a:spLocks noChangeShapeType="1"/>
            </p:cNvSpPr>
            <p:nvPr/>
          </p:nvSpPr>
          <p:spPr bwMode="auto">
            <a:xfrm>
              <a:off x="2208" y="2448"/>
              <a:ext cx="288" cy="336"/>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3" name="Line 14"/>
            <p:cNvSpPr>
              <a:spLocks noChangeShapeType="1"/>
            </p:cNvSpPr>
            <p:nvPr/>
          </p:nvSpPr>
          <p:spPr bwMode="auto">
            <a:xfrm>
              <a:off x="1728" y="3072"/>
              <a:ext cx="288" cy="432"/>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4" name="Line 15"/>
            <p:cNvSpPr>
              <a:spLocks noChangeShapeType="1"/>
            </p:cNvSpPr>
            <p:nvPr/>
          </p:nvSpPr>
          <p:spPr bwMode="auto">
            <a:xfrm flipH="1">
              <a:off x="2208" y="3072"/>
              <a:ext cx="336" cy="432"/>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5" name="Oval 16"/>
            <p:cNvSpPr>
              <a:spLocks noChangeArrowheads="1"/>
            </p:cNvSpPr>
            <p:nvPr/>
          </p:nvSpPr>
          <p:spPr bwMode="auto">
            <a:xfrm>
              <a:off x="3312" y="2208"/>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x</a:t>
              </a:r>
            </a:p>
          </p:txBody>
        </p:sp>
        <p:sp>
          <p:nvSpPr>
            <p:cNvPr id="164896" name="Line 17"/>
            <p:cNvSpPr>
              <a:spLocks noChangeShapeType="1"/>
            </p:cNvSpPr>
            <p:nvPr/>
          </p:nvSpPr>
          <p:spPr bwMode="auto">
            <a:xfrm>
              <a:off x="2928" y="1824"/>
              <a:ext cx="432" cy="384"/>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7" name="Freeform 18"/>
            <p:cNvSpPr>
              <a:spLocks/>
            </p:cNvSpPr>
            <p:nvPr/>
          </p:nvSpPr>
          <p:spPr bwMode="auto">
            <a:xfrm>
              <a:off x="2256" y="2496"/>
              <a:ext cx="1456" cy="1104"/>
            </a:xfrm>
            <a:custGeom>
              <a:avLst/>
              <a:gdLst>
                <a:gd name="T0" fmla="*/ 1248 w 1456"/>
                <a:gd name="T1" fmla="*/ 0 h 1104"/>
                <a:gd name="T2" fmla="*/ 1248 w 1456"/>
                <a:gd name="T3" fmla="*/ 576 h 1104"/>
                <a:gd name="T4" fmla="*/ 0 w 1456"/>
                <a:gd name="T5" fmla="*/ 1104 h 1104"/>
                <a:gd name="T6" fmla="*/ 0 60000 65536"/>
                <a:gd name="T7" fmla="*/ 0 60000 65536"/>
                <a:gd name="T8" fmla="*/ 0 60000 65536"/>
                <a:gd name="T9" fmla="*/ 0 w 1456"/>
                <a:gd name="T10" fmla="*/ 0 h 1104"/>
                <a:gd name="T11" fmla="*/ 1456 w 1456"/>
                <a:gd name="T12" fmla="*/ 1104 h 1104"/>
              </a:gdLst>
              <a:ahLst/>
              <a:cxnLst>
                <a:cxn ang="T6">
                  <a:pos x="T0" y="T1"/>
                </a:cxn>
                <a:cxn ang="T7">
                  <a:pos x="T2" y="T3"/>
                </a:cxn>
                <a:cxn ang="T8">
                  <a:pos x="T4" y="T5"/>
                </a:cxn>
              </a:cxnLst>
              <a:rect l="T9" t="T10" r="T11" b="T12"/>
              <a:pathLst>
                <a:path w="1456" h="1104">
                  <a:moveTo>
                    <a:pt x="1248" y="0"/>
                  </a:moveTo>
                  <a:cubicBezTo>
                    <a:pt x="1352" y="196"/>
                    <a:pt x="1456" y="392"/>
                    <a:pt x="1248" y="576"/>
                  </a:cubicBezTo>
                  <a:cubicBezTo>
                    <a:pt x="1040" y="760"/>
                    <a:pt x="520" y="932"/>
                    <a:pt x="0" y="1104"/>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164898" name="Line 19"/>
            <p:cNvSpPr>
              <a:spLocks noChangeShapeType="1"/>
            </p:cNvSpPr>
            <p:nvPr/>
          </p:nvSpPr>
          <p:spPr bwMode="auto">
            <a:xfrm>
              <a:off x="2112" y="3744"/>
              <a:ext cx="0" cy="24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grpSp>
      <p:sp>
        <p:nvSpPr>
          <p:cNvPr id="164870" name="Oval 20"/>
          <p:cNvSpPr>
            <a:spLocks noChangeArrowheads="1"/>
          </p:cNvSpPr>
          <p:nvPr/>
        </p:nvSpPr>
        <p:spPr bwMode="auto">
          <a:xfrm>
            <a:off x="9104314" y="2895600"/>
            <a:ext cx="331787"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a</a:t>
            </a:r>
          </a:p>
        </p:txBody>
      </p:sp>
      <p:sp>
        <p:nvSpPr>
          <p:cNvPr id="164871" name="Oval 21"/>
          <p:cNvSpPr>
            <a:spLocks noChangeArrowheads="1"/>
          </p:cNvSpPr>
          <p:nvPr/>
        </p:nvSpPr>
        <p:spPr bwMode="auto">
          <a:xfrm>
            <a:off x="8270876" y="3568700"/>
            <a:ext cx="333375"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b</a:t>
            </a:r>
          </a:p>
        </p:txBody>
      </p:sp>
      <p:sp>
        <p:nvSpPr>
          <p:cNvPr id="164872" name="Oval 22"/>
          <p:cNvSpPr>
            <a:spLocks noChangeArrowheads="1"/>
          </p:cNvSpPr>
          <p:nvPr/>
        </p:nvSpPr>
        <p:spPr bwMode="auto">
          <a:xfrm>
            <a:off x="8770939" y="4191000"/>
            <a:ext cx="333375"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x</a:t>
            </a:r>
          </a:p>
        </p:txBody>
      </p:sp>
      <p:sp>
        <p:nvSpPr>
          <p:cNvPr id="164873" name="Oval 23"/>
          <p:cNvSpPr>
            <a:spLocks noChangeArrowheads="1"/>
          </p:cNvSpPr>
          <p:nvPr/>
        </p:nvSpPr>
        <p:spPr bwMode="auto">
          <a:xfrm>
            <a:off x="7772401" y="4191000"/>
            <a:ext cx="333375"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y</a:t>
            </a:r>
          </a:p>
        </p:txBody>
      </p:sp>
      <p:sp>
        <p:nvSpPr>
          <p:cNvPr id="164874" name="Oval 24"/>
          <p:cNvSpPr>
            <a:spLocks noChangeArrowheads="1"/>
          </p:cNvSpPr>
          <p:nvPr/>
        </p:nvSpPr>
        <p:spPr bwMode="auto">
          <a:xfrm>
            <a:off x="8270876" y="4916488"/>
            <a:ext cx="333375" cy="311150"/>
          </a:xfrm>
          <a:prstGeom prst="ellipse">
            <a:avLst/>
          </a:prstGeom>
          <a:solidFill>
            <a:schemeClr val="bg1"/>
          </a:solidFill>
          <a:ln w="9525">
            <a:solidFill>
              <a:schemeClr val="tx1"/>
            </a:solidFill>
            <a:round/>
            <a:headEnd/>
            <a:tailEnd type="none" w="lg" len="lg"/>
          </a:ln>
        </p:spPr>
        <p:txBody>
          <a:bodyPr wrap="none" anchor="ctr"/>
          <a:lstStyle/>
          <a:p>
            <a:pPr algn="ctr"/>
            <a:endParaRPr lang="en-US" sz="2000" dirty="0">
              <a:latin typeface="Candara" panose="020E0502030303020204" pitchFamily="34" charset="0"/>
            </a:endParaRPr>
          </a:p>
        </p:txBody>
      </p:sp>
      <p:sp>
        <p:nvSpPr>
          <p:cNvPr id="164875" name="Line 25"/>
          <p:cNvSpPr>
            <a:spLocks noChangeShapeType="1"/>
          </p:cNvSpPr>
          <p:nvPr/>
        </p:nvSpPr>
        <p:spPr bwMode="auto">
          <a:xfrm flipH="1">
            <a:off x="8548689" y="3154364"/>
            <a:ext cx="555625" cy="466725"/>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76" name="Line 26"/>
          <p:cNvSpPr>
            <a:spLocks noChangeShapeType="1"/>
          </p:cNvSpPr>
          <p:nvPr/>
        </p:nvSpPr>
        <p:spPr bwMode="auto">
          <a:xfrm flipH="1">
            <a:off x="7994650" y="3829050"/>
            <a:ext cx="331788" cy="36195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77" name="Line 27"/>
          <p:cNvSpPr>
            <a:spLocks noChangeShapeType="1"/>
          </p:cNvSpPr>
          <p:nvPr/>
        </p:nvSpPr>
        <p:spPr bwMode="auto">
          <a:xfrm>
            <a:off x="8548689" y="3829050"/>
            <a:ext cx="333375" cy="36195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78" name="Line 28"/>
          <p:cNvSpPr>
            <a:spLocks noChangeShapeType="1"/>
          </p:cNvSpPr>
          <p:nvPr/>
        </p:nvSpPr>
        <p:spPr bwMode="auto">
          <a:xfrm>
            <a:off x="7994650" y="4502151"/>
            <a:ext cx="331788" cy="466725"/>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79" name="Line 29"/>
          <p:cNvSpPr>
            <a:spLocks noChangeShapeType="1"/>
          </p:cNvSpPr>
          <p:nvPr/>
        </p:nvSpPr>
        <p:spPr bwMode="auto">
          <a:xfrm flipH="1">
            <a:off x="8548689" y="4502151"/>
            <a:ext cx="388937" cy="466725"/>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80" name="Line 30"/>
          <p:cNvSpPr>
            <a:spLocks noChangeShapeType="1"/>
          </p:cNvSpPr>
          <p:nvPr/>
        </p:nvSpPr>
        <p:spPr bwMode="auto">
          <a:xfrm flipH="1">
            <a:off x="9067800" y="3154364"/>
            <a:ext cx="312738" cy="1036637"/>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81" name="Line 31"/>
          <p:cNvSpPr>
            <a:spLocks noChangeShapeType="1"/>
          </p:cNvSpPr>
          <p:nvPr/>
        </p:nvSpPr>
        <p:spPr bwMode="auto">
          <a:xfrm>
            <a:off x="8437563" y="5227638"/>
            <a:ext cx="0" cy="258762"/>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Tree>
    <p:extLst>
      <p:ext uri="{BB962C8B-B14F-4D97-AF65-F5344CB8AC3E}">
        <p14:creationId xmlns:p14="http://schemas.microsoft.com/office/powerpoint/2010/main" val="1725516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normAutofit/>
          </a:bodyPr>
          <a:lstStyle/>
          <a:p>
            <a:r>
              <a:rPr lang="en-US" sz="4000" dirty="0"/>
              <a:t>Independent Program Paths</a:t>
            </a:r>
          </a:p>
        </p:txBody>
      </p:sp>
      <p:sp>
        <p:nvSpPr>
          <p:cNvPr id="166915" name="Rectangle 3"/>
          <p:cNvSpPr>
            <a:spLocks noGrp="1" noChangeArrowheads="1"/>
          </p:cNvSpPr>
          <p:nvPr>
            <p:ph idx="1"/>
          </p:nvPr>
        </p:nvSpPr>
        <p:spPr/>
        <p:txBody>
          <a:bodyPr>
            <a:normAutofit/>
          </a:bodyPr>
          <a:lstStyle/>
          <a:p>
            <a:pPr marL="393700" indent="-393700">
              <a:spcBef>
                <a:spcPct val="50000"/>
              </a:spcBef>
            </a:pPr>
            <a:r>
              <a:rPr lang="en-US" sz="2400" dirty="0">
                <a:ea typeface="ＭＳ Ｐゴシック" charset="0"/>
                <a:cs typeface="ＭＳ Ｐゴシック" charset="0"/>
              </a:rPr>
              <a:t>Any path through the program that introduces at least one new set of processing statements or a new condition.</a:t>
            </a:r>
          </a:p>
          <a:p>
            <a:pPr marL="393700" indent="-393700">
              <a:spcBef>
                <a:spcPct val="50000"/>
              </a:spcBef>
            </a:pPr>
            <a:r>
              <a:rPr lang="en-US" sz="2400" dirty="0">
                <a:ea typeface="ＭＳ Ｐゴシック" charset="0"/>
                <a:cs typeface="ＭＳ Ｐゴシック" charset="0"/>
              </a:rPr>
              <a:t>In terms of a flow graph, an independent path must move along at least one edge that has not previously been traversed.</a:t>
            </a:r>
          </a:p>
        </p:txBody>
      </p:sp>
      <p:sp>
        <p:nvSpPr>
          <p:cNvPr id="2" name="Slide Number Placeholder 1"/>
          <p:cNvSpPr>
            <a:spLocks noGrp="1"/>
          </p:cNvSpPr>
          <p:nvPr>
            <p:ph type="sldNum" sz="quarter" idx="12"/>
          </p:nvPr>
        </p:nvSpPr>
        <p:spPr/>
        <p:txBody>
          <a:bodyPr/>
          <a:lstStyle/>
          <a:p>
            <a:fld id="{B543A0FD-1CA6-4228-86A2-78061B4844C8}" type="slidenum">
              <a:rPr lang="en-US" smtClean="0"/>
              <a:t>65</a:t>
            </a:fld>
            <a:endParaRPr lang="en-US"/>
          </a:p>
        </p:txBody>
      </p:sp>
    </p:spTree>
    <p:extLst>
      <p:ext uri="{BB962C8B-B14F-4D97-AF65-F5344CB8AC3E}">
        <p14:creationId xmlns:p14="http://schemas.microsoft.com/office/powerpoint/2010/main" val="296830111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Basis Paths Example</a:t>
            </a:r>
          </a:p>
        </p:txBody>
      </p:sp>
      <p:sp>
        <p:nvSpPr>
          <p:cNvPr id="3" name="Content Placeholder 2"/>
          <p:cNvSpPr>
            <a:spLocks noGrp="1"/>
          </p:cNvSpPr>
          <p:nvPr>
            <p:ph sz="quarter" idx="1"/>
          </p:nvPr>
        </p:nvSpPr>
        <p:spPr>
          <a:xfrm>
            <a:off x="5487988" y="1409701"/>
            <a:ext cx="5865812" cy="5410200"/>
          </a:xfrm>
        </p:spPr>
        <p:txBody>
          <a:bodyPr/>
          <a:lstStyle/>
          <a:p>
            <a:pPr marL="393700" indent="-393700">
              <a:lnSpc>
                <a:spcPct val="110000"/>
              </a:lnSpc>
              <a:spcBef>
                <a:spcPct val="50000"/>
              </a:spcBef>
              <a:spcAft>
                <a:spcPts val="1200"/>
              </a:spcAft>
            </a:pPr>
            <a:r>
              <a:rPr lang="en-US" dirty="0" smtClean="0"/>
              <a:t>Basis paths:</a:t>
            </a:r>
            <a:r>
              <a:rPr lang="en-US" dirty="0"/>
              <a:t/>
            </a:r>
            <a:br>
              <a:rPr lang="en-US" dirty="0"/>
            </a:br>
            <a:r>
              <a:rPr lang="en-US" dirty="0" smtClean="0"/>
              <a:t>Path </a:t>
            </a:r>
            <a:r>
              <a:rPr lang="en-US" dirty="0"/>
              <a:t>1: </a:t>
            </a:r>
            <a:r>
              <a:rPr lang="en-US" dirty="0">
                <a:solidFill>
                  <a:srgbClr val="CC0000"/>
                </a:solidFill>
              </a:rPr>
              <a:t>1-11</a:t>
            </a:r>
            <a:br>
              <a:rPr lang="en-US" dirty="0">
                <a:solidFill>
                  <a:srgbClr val="CC0000"/>
                </a:solidFill>
              </a:rPr>
            </a:br>
            <a:r>
              <a:rPr lang="en-US" dirty="0" smtClean="0"/>
              <a:t>Path </a:t>
            </a:r>
            <a:r>
              <a:rPr lang="en-US" dirty="0"/>
              <a:t>2: </a:t>
            </a:r>
            <a:r>
              <a:rPr lang="en-US" dirty="0">
                <a:solidFill>
                  <a:srgbClr val="CC0000"/>
                </a:solidFill>
              </a:rPr>
              <a:t>1-2-3-4-5-10-1-11</a:t>
            </a:r>
            <a:br>
              <a:rPr lang="en-US" dirty="0">
                <a:solidFill>
                  <a:srgbClr val="CC0000"/>
                </a:solidFill>
              </a:rPr>
            </a:br>
            <a:r>
              <a:rPr lang="en-US" dirty="0"/>
              <a:t>P</a:t>
            </a:r>
            <a:r>
              <a:rPr lang="en-US" dirty="0" smtClean="0"/>
              <a:t>ath </a:t>
            </a:r>
            <a:r>
              <a:rPr lang="en-US" dirty="0"/>
              <a:t>3: </a:t>
            </a:r>
            <a:r>
              <a:rPr lang="en-US" dirty="0">
                <a:solidFill>
                  <a:srgbClr val="CC0000"/>
                </a:solidFill>
              </a:rPr>
              <a:t>1-2-3-6-8-9-10-1-11</a:t>
            </a:r>
            <a:br>
              <a:rPr lang="en-US" dirty="0">
                <a:solidFill>
                  <a:srgbClr val="CC0000"/>
                </a:solidFill>
              </a:rPr>
            </a:br>
            <a:r>
              <a:rPr lang="en-US" dirty="0" smtClean="0"/>
              <a:t>Path </a:t>
            </a:r>
            <a:r>
              <a:rPr lang="en-US" dirty="0"/>
              <a:t>4: </a:t>
            </a:r>
            <a:r>
              <a:rPr lang="en-US" dirty="0">
                <a:solidFill>
                  <a:srgbClr val="CC0000"/>
                </a:solidFill>
              </a:rPr>
              <a:t>1-2-3-6-7-9-10-1-11</a:t>
            </a:r>
          </a:p>
          <a:p>
            <a:pPr marL="393700" indent="-393700">
              <a:spcBef>
                <a:spcPct val="50000"/>
              </a:spcBef>
              <a:spcAft>
                <a:spcPts val="1200"/>
              </a:spcAft>
            </a:pPr>
            <a:r>
              <a:rPr lang="en-US" dirty="0"/>
              <a:t>The </a:t>
            </a:r>
            <a:r>
              <a:rPr lang="en-US" dirty="0" smtClean="0"/>
              <a:t>path below is </a:t>
            </a:r>
            <a:r>
              <a:rPr lang="en-US" b="1" dirty="0" smtClean="0"/>
              <a:t>NOT</a:t>
            </a:r>
            <a:r>
              <a:rPr lang="en-US" dirty="0" smtClean="0"/>
              <a:t> a basis path </a:t>
            </a:r>
            <a:r>
              <a:rPr lang="en-US" dirty="0">
                <a:solidFill>
                  <a:srgbClr val="CC0000"/>
                </a:solidFill>
              </a:rPr>
              <a:t>1-2-3-4-5-10-1-2-3-6-8-9-10-1-11</a:t>
            </a:r>
            <a:r>
              <a:rPr lang="en-US" dirty="0"/>
              <a:t>  </a:t>
            </a:r>
            <a:r>
              <a:rPr lang="en-US" dirty="0" smtClean="0"/>
              <a:t>because </a:t>
            </a:r>
            <a:r>
              <a:rPr lang="en-US" sz="2400" dirty="0"/>
              <a:t>it does not traverse any new edges.</a:t>
            </a:r>
          </a:p>
        </p:txBody>
      </p:sp>
      <p:grpSp>
        <p:nvGrpSpPr>
          <p:cNvPr id="7" name="Group 6"/>
          <p:cNvGrpSpPr/>
          <p:nvPr/>
        </p:nvGrpSpPr>
        <p:grpSpPr>
          <a:xfrm>
            <a:off x="1905000" y="1524001"/>
            <a:ext cx="3352800" cy="4862513"/>
            <a:chOff x="152400" y="1066800"/>
            <a:chExt cx="3352800" cy="4862513"/>
          </a:xfrm>
        </p:grpSpPr>
        <p:sp>
          <p:nvSpPr>
            <p:cNvPr id="8" name="AutoShape 3"/>
            <p:cNvSpPr>
              <a:spLocks noChangeArrowheads="1"/>
            </p:cNvSpPr>
            <p:nvPr/>
          </p:nvSpPr>
          <p:spPr bwMode="auto">
            <a:xfrm>
              <a:off x="1771650" y="1676400"/>
              <a:ext cx="808038" cy="457200"/>
            </a:xfrm>
            <a:prstGeom prst="diamond">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1</a:t>
              </a:r>
            </a:p>
          </p:txBody>
        </p:sp>
        <p:sp>
          <p:nvSpPr>
            <p:cNvPr id="9" name="Oval 4"/>
            <p:cNvSpPr>
              <a:spLocks noChangeArrowheads="1"/>
            </p:cNvSpPr>
            <p:nvPr/>
          </p:nvSpPr>
          <p:spPr bwMode="auto">
            <a:xfrm>
              <a:off x="2060575" y="1066800"/>
              <a:ext cx="225425" cy="228600"/>
            </a:xfrm>
            <a:prstGeom prst="ellipse">
              <a:avLst/>
            </a:prstGeom>
            <a:solidFill>
              <a:schemeClr val="bg1"/>
            </a:solidFill>
            <a:ln w="9525">
              <a:solidFill>
                <a:schemeClr val="tx1"/>
              </a:solidFill>
              <a:round/>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0" name="Rectangle 5"/>
            <p:cNvSpPr>
              <a:spLocks noChangeArrowheads="1"/>
            </p:cNvSpPr>
            <p:nvPr/>
          </p:nvSpPr>
          <p:spPr bwMode="auto">
            <a:xfrm>
              <a:off x="1828800" y="2438400"/>
              <a:ext cx="750888"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2</a:t>
              </a:r>
            </a:p>
          </p:txBody>
        </p:sp>
        <p:sp>
          <p:nvSpPr>
            <p:cNvPr id="11" name="AutoShape 6"/>
            <p:cNvSpPr>
              <a:spLocks noChangeArrowheads="1"/>
            </p:cNvSpPr>
            <p:nvPr/>
          </p:nvSpPr>
          <p:spPr bwMode="auto">
            <a:xfrm>
              <a:off x="1771650" y="3200400"/>
              <a:ext cx="808038" cy="457200"/>
            </a:xfrm>
            <a:prstGeom prst="diamond">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3</a:t>
              </a:r>
            </a:p>
          </p:txBody>
        </p:sp>
        <p:sp>
          <p:nvSpPr>
            <p:cNvPr id="12" name="AutoShape 7"/>
            <p:cNvSpPr>
              <a:spLocks noChangeArrowheads="1"/>
            </p:cNvSpPr>
            <p:nvPr/>
          </p:nvSpPr>
          <p:spPr bwMode="auto">
            <a:xfrm>
              <a:off x="846138" y="3886200"/>
              <a:ext cx="809625" cy="457200"/>
            </a:xfrm>
            <a:prstGeom prst="diamond">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6</a:t>
              </a:r>
            </a:p>
          </p:txBody>
        </p:sp>
        <p:sp>
          <p:nvSpPr>
            <p:cNvPr id="13" name="Rectangle 8"/>
            <p:cNvSpPr>
              <a:spLocks noChangeArrowheads="1"/>
            </p:cNvSpPr>
            <p:nvPr/>
          </p:nvSpPr>
          <p:spPr bwMode="auto">
            <a:xfrm>
              <a:off x="2522538" y="3886200"/>
              <a:ext cx="750887"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4</a:t>
              </a:r>
            </a:p>
          </p:txBody>
        </p:sp>
        <p:sp>
          <p:nvSpPr>
            <p:cNvPr id="14" name="Rectangle 9"/>
            <p:cNvSpPr>
              <a:spLocks noChangeArrowheads="1"/>
            </p:cNvSpPr>
            <p:nvPr/>
          </p:nvSpPr>
          <p:spPr bwMode="auto">
            <a:xfrm>
              <a:off x="2522538" y="4495800"/>
              <a:ext cx="750887"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5</a:t>
              </a:r>
            </a:p>
          </p:txBody>
        </p:sp>
        <p:sp>
          <p:nvSpPr>
            <p:cNvPr id="15" name="Rectangle 10"/>
            <p:cNvSpPr>
              <a:spLocks noChangeArrowheads="1"/>
            </p:cNvSpPr>
            <p:nvPr/>
          </p:nvSpPr>
          <p:spPr bwMode="auto">
            <a:xfrm>
              <a:off x="325438" y="4495800"/>
              <a:ext cx="752475"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7</a:t>
              </a:r>
            </a:p>
          </p:txBody>
        </p:sp>
        <p:sp>
          <p:nvSpPr>
            <p:cNvPr id="16" name="Rectangle 11"/>
            <p:cNvSpPr>
              <a:spLocks noChangeArrowheads="1"/>
            </p:cNvSpPr>
            <p:nvPr/>
          </p:nvSpPr>
          <p:spPr bwMode="auto">
            <a:xfrm>
              <a:off x="1482725" y="4495800"/>
              <a:ext cx="750888"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8</a:t>
              </a:r>
            </a:p>
          </p:txBody>
        </p:sp>
        <p:sp>
          <p:nvSpPr>
            <p:cNvPr id="17" name="Line 12"/>
            <p:cNvSpPr>
              <a:spLocks noChangeShapeType="1"/>
            </p:cNvSpPr>
            <p:nvPr/>
          </p:nvSpPr>
          <p:spPr bwMode="auto">
            <a:xfrm>
              <a:off x="673100" y="4876800"/>
              <a:ext cx="0" cy="3048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18" name="Line 13"/>
            <p:cNvSpPr>
              <a:spLocks noChangeShapeType="1"/>
            </p:cNvSpPr>
            <p:nvPr/>
          </p:nvSpPr>
          <p:spPr bwMode="auto">
            <a:xfrm>
              <a:off x="1885950" y="4876800"/>
              <a:ext cx="0" cy="3048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19" name="Line 14"/>
            <p:cNvSpPr>
              <a:spLocks noChangeShapeType="1"/>
            </p:cNvSpPr>
            <p:nvPr/>
          </p:nvSpPr>
          <p:spPr bwMode="auto">
            <a:xfrm>
              <a:off x="2927350" y="4876800"/>
              <a:ext cx="0" cy="6096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0" name="Line 15"/>
            <p:cNvSpPr>
              <a:spLocks noChangeShapeType="1"/>
            </p:cNvSpPr>
            <p:nvPr/>
          </p:nvSpPr>
          <p:spPr bwMode="auto">
            <a:xfrm>
              <a:off x="673100" y="5181600"/>
              <a:ext cx="635000"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1" name="Line 16"/>
            <p:cNvSpPr>
              <a:spLocks noChangeShapeType="1"/>
            </p:cNvSpPr>
            <p:nvPr/>
          </p:nvSpPr>
          <p:spPr bwMode="auto">
            <a:xfrm flipH="1">
              <a:off x="1308100" y="5181600"/>
              <a:ext cx="577850"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2" name="Line 17"/>
            <p:cNvSpPr>
              <a:spLocks noChangeShapeType="1"/>
            </p:cNvSpPr>
            <p:nvPr/>
          </p:nvSpPr>
          <p:spPr bwMode="auto">
            <a:xfrm>
              <a:off x="1308100" y="5181600"/>
              <a:ext cx="0" cy="3048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3" name="Line 18"/>
            <p:cNvSpPr>
              <a:spLocks noChangeShapeType="1"/>
            </p:cNvSpPr>
            <p:nvPr/>
          </p:nvSpPr>
          <p:spPr bwMode="auto">
            <a:xfrm>
              <a:off x="1308100" y="5486400"/>
              <a:ext cx="866775"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4" name="Line 19"/>
            <p:cNvSpPr>
              <a:spLocks noChangeShapeType="1"/>
            </p:cNvSpPr>
            <p:nvPr/>
          </p:nvSpPr>
          <p:spPr bwMode="auto">
            <a:xfrm flipH="1">
              <a:off x="2174875" y="5486400"/>
              <a:ext cx="752475"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5" name="Line 20"/>
            <p:cNvSpPr>
              <a:spLocks noChangeShapeType="1"/>
            </p:cNvSpPr>
            <p:nvPr/>
          </p:nvSpPr>
          <p:spPr bwMode="auto">
            <a:xfrm>
              <a:off x="2174875" y="1295400"/>
              <a:ext cx="0" cy="3810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6" name="Line 21"/>
            <p:cNvSpPr>
              <a:spLocks noChangeShapeType="1"/>
            </p:cNvSpPr>
            <p:nvPr/>
          </p:nvSpPr>
          <p:spPr bwMode="auto">
            <a:xfrm>
              <a:off x="2174875" y="2133600"/>
              <a:ext cx="0" cy="3048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7" name="Line 22"/>
            <p:cNvSpPr>
              <a:spLocks noChangeShapeType="1"/>
            </p:cNvSpPr>
            <p:nvPr/>
          </p:nvSpPr>
          <p:spPr bwMode="auto">
            <a:xfrm>
              <a:off x="2174875" y="2819400"/>
              <a:ext cx="0" cy="3810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8" name="Line 23"/>
            <p:cNvSpPr>
              <a:spLocks noChangeShapeType="1"/>
            </p:cNvSpPr>
            <p:nvPr/>
          </p:nvSpPr>
          <p:spPr bwMode="auto">
            <a:xfrm flipH="1">
              <a:off x="1250950" y="3429000"/>
              <a:ext cx="520700"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9" name="Line 24"/>
            <p:cNvSpPr>
              <a:spLocks noChangeShapeType="1"/>
            </p:cNvSpPr>
            <p:nvPr/>
          </p:nvSpPr>
          <p:spPr bwMode="auto">
            <a:xfrm>
              <a:off x="1250950" y="3429000"/>
              <a:ext cx="0" cy="4572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0" name="Line 25"/>
            <p:cNvSpPr>
              <a:spLocks noChangeShapeType="1"/>
            </p:cNvSpPr>
            <p:nvPr/>
          </p:nvSpPr>
          <p:spPr bwMode="auto">
            <a:xfrm>
              <a:off x="2579688" y="3429000"/>
              <a:ext cx="347662"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1" name="Line 26"/>
            <p:cNvSpPr>
              <a:spLocks noChangeShapeType="1"/>
            </p:cNvSpPr>
            <p:nvPr/>
          </p:nvSpPr>
          <p:spPr bwMode="auto">
            <a:xfrm>
              <a:off x="2927350" y="3429000"/>
              <a:ext cx="0" cy="4572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2" name="Line 27"/>
            <p:cNvSpPr>
              <a:spLocks noChangeShapeType="1"/>
            </p:cNvSpPr>
            <p:nvPr/>
          </p:nvSpPr>
          <p:spPr bwMode="auto">
            <a:xfrm>
              <a:off x="2927350" y="4267200"/>
              <a:ext cx="0" cy="2286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3" name="Line 28"/>
            <p:cNvSpPr>
              <a:spLocks noChangeShapeType="1"/>
            </p:cNvSpPr>
            <p:nvPr/>
          </p:nvSpPr>
          <p:spPr bwMode="auto">
            <a:xfrm>
              <a:off x="673100" y="4114800"/>
              <a:ext cx="0" cy="3810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4" name="Line 29"/>
            <p:cNvSpPr>
              <a:spLocks noChangeShapeType="1"/>
            </p:cNvSpPr>
            <p:nvPr/>
          </p:nvSpPr>
          <p:spPr bwMode="auto">
            <a:xfrm>
              <a:off x="1885950" y="4114800"/>
              <a:ext cx="0" cy="3810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5" name="Line 30"/>
            <p:cNvSpPr>
              <a:spLocks noChangeShapeType="1"/>
            </p:cNvSpPr>
            <p:nvPr/>
          </p:nvSpPr>
          <p:spPr bwMode="auto">
            <a:xfrm flipH="1">
              <a:off x="1655763" y="4114800"/>
              <a:ext cx="230187"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6" name="Line 31"/>
            <p:cNvSpPr>
              <a:spLocks noChangeShapeType="1"/>
            </p:cNvSpPr>
            <p:nvPr/>
          </p:nvSpPr>
          <p:spPr bwMode="auto">
            <a:xfrm flipH="1">
              <a:off x="673100" y="4114800"/>
              <a:ext cx="173038"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7" name="Line 32"/>
            <p:cNvSpPr>
              <a:spLocks noChangeShapeType="1"/>
            </p:cNvSpPr>
            <p:nvPr/>
          </p:nvSpPr>
          <p:spPr bwMode="auto">
            <a:xfrm>
              <a:off x="2174875" y="5486400"/>
              <a:ext cx="0" cy="3048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8" name="Line 33"/>
            <p:cNvSpPr>
              <a:spLocks noChangeShapeType="1"/>
            </p:cNvSpPr>
            <p:nvPr/>
          </p:nvSpPr>
          <p:spPr bwMode="auto">
            <a:xfrm>
              <a:off x="2174875" y="5791200"/>
              <a:ext cx="1330325"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9" name="Line 34"/>
            <p:cNvSpPr>
              <a:spLocks noChangeShapeType="1"/>
            </p:cNvSpPr>
            <p:nvPr/>
          </p:nvSpPr>
          <p:spPr bwMode="auto">
            <a:xfrm flipV="1">
              <a:off x="3505200" y="1371600"/>
              <a:ext cx="0" cy="44196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0" name="Line 35"/>
            <p:cNvSpPr>
              <a:spLocks noChangeShapeType="1"/>
            </p:cNvSpPr>
            <p:nvPr/>
          </p:nvSpPr>
          <p:spPr bwMode="auto">
            <a:xfrm flipH="1">
              <a:off x="2174875" y="1371600"/>
              <a:ext cx="1330325"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1" name="Line 36"/>
            <p:cNvSpPr>
              <a:spLocks noChangeShapeType="1"/>
            </p:cNvSpPr>
            <p:nvPr/>
          </p:nvSpPr>
          <p:spPr bwMode="auto">
            <a:xfrm flipH="1">
              <a:off x="209550" y="1905000"/>
              <a:ext cx="1562100"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2" name="Line 37"/>
            <p:cNvSpPr>
              <a:spLocks noChangeShapeType="1"/>
            </p:cNvSpPr>
            <p:nvPr/>
          </p:nvSpPr>
          <p:spPr bwMode="auto">
            <a:xfrm>
              <a:off x="209550" y="1905000"/>
              <a:ext cx="0" cy="38100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3" name="Oval 38"/>
            <p:cNvSpPr>
              <a:spLocks noChangeArrowheads="1"/>
            </p:cNvSpPr>
            <p:nvPr/>
          </p:nvSpPr>
          <p:spPr bwMode="auto">
            <a:xfrm>
              <a:off x="152400" y="5715000"/>
              <a:ext cx="115888" cy="152400"/>
            </a:xfrm>
            <a:prstGeom prst="ellipse">
              <a:avLst/>
            </a:prstGeom>
            <a:noFill/>
            <a:ln w="9525">
              <a:solidFill>
                <a:schemeClr val="tx1"/>
              </a:solidFill>
              <a:round/>
              <a:headEnd/>
              <a:tailEnd type="non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4" name="Text Box 39"/>
            <p:cNvSpPr txBox="1">
              <a:spLocks noChangeArrowheads="1"/>
            </p:cNvSpPr>
            <p:nvPr/>
          </p:nvSpPr>
          <p:spPr bwMode="auto">
            <a:xfrm>
              <a:off x="1192213" y="4876800"/>
              <a:ext cx="2317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type="none" w="lg" len="lg"/>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cs typeface="Arial" charset="0"/>
                </a:rPr>
                <a:t>9</a:t>
              </a:r>
            </a:p>
          </p:txBody>
        </p:sp>
        <p:sp>
          <p:nvSpPr>
            <p:cNvPr id="45" name="Text Box 40"/>
            <p:cNvSpPr txBox="1">
              <a:spLocks noChangeArrowheads="1"/>
            </p:cNvSpPr>
            <p:nvPr/>
          </p:nvSpPr>
          <p:spPr bwMode="auto">
            <a:xfrm>
              <a:off x="2001838" y="5105400"/>
              <a:ext cx="588962"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type="none" w="lg" len="lg"/>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cs typeface="Arial" charset="0"/>
                </a:rPr>
                <a:t>10</a:t>
              </a:r>
            </a:p>
          </p:txBody>
        </p:sp>
        <p:sp>
          <p:nvSpPr>
            <p:cNvPr id="46" name="Text Box 41"/>
            <p:cNvSpPr txBox="1">
              <a:spLocks noChangeArrowheads="1"/>
            </p:cNvSpPr>
            <p:nvPr/>
          </p:nvSpPr>
          <p:spPr bwMode="auto">
            <a:xfrm>
              <a:off x="325438" y="5562600"/>
              <a:ext cx="588962"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type="none" w="lg" len="lg"/>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cs typeface="Arial" charset="0"/>
                </a:rPr>
                <a:t>11</a:t>
              </a:r>
            </a:p>
          </p:txBody>
        </p:sp>
      </p:grpSp>
      <p:sp>
        <p:nvSpPr>
          <p:cNvPr id="4" name="Slide Number Placeholder 3"/>
          <p:cNvSpPr>
            <a:spLocks noGrp="1"/>
          </p:cNvSpPr>
          <p:nvPr>
            <p:ph type="sldNum" sz="quarter" idx="12"/>
          </p:nvPr>
        </p:nvSpPr>
        <p:spPr/>
        <p:txBody>
          <a:bodyPr/>
          <a:lstStyle/>
          <a:p>
            <a:fld id="{B543A0FD-1CA6-4228-86A2-78061B4844C8}" type="slidenum">
              <a:rPr lang="en-US" smtClean="0"/>
              <a:t>66</a:t>
            </a:fld>
            <a:endParaRPr lang="en-US"/>
          </a:p>
        </p:txBody>
      </p:sp>
    </p:spTree>
    <p:extLst>
      <p:ext uri="{BB962C8B-B14F-4D97-AF65-F5344CB8AC3E}">
        <p14:creationId xmlns:p14="http://schemas.microsoft.com/office/powerpoint/2010/main" val="30765813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Choose a Set of Basis Paths</a:t>
            </a:r>
            <a:endParaRPr lang="en-US" dirty="0"/>
          </a:p>
        </p:txBody>
      </p:sp>
      <p:sp>
        <p:nvSpPr>
          <p:cNvPr id="9" name="Content Placeholder 8"/>
          <p:cNvSpPr>
            <a:spLocks noGrp="1"/>
          </p:cNvSpPr>
          <p:nvPr>
            <p:ph sz="quarter" idx="1"/>
          </p:nvPr>
        </p:nvSpPr>
        <p:spPr/>
        <p:txBody>
          <a:bodyPr/>
          <a:lstStyle/>
          <a:p>
            <a:r>
              <a:rPr lang="en-US" dirty="0"/>
              <a:t>Traverse the CFG to identify basis paths</a:t>
            </a:r>
          </a:p>
          <a:p>
            <a:pPr lvl="1"/>
            <a:r>
              <a:rPr lang="en-US" sz="2800" dirty="0"/>
              <a:t>Each path contains at least one edge that is not in other paths.</a:t>
            </a:r>
          </a:p>
          <a:p>
            <a:pPr lvl="1"/>
            <a:r>
              <a:rPr lang="en-US" sz="2800" dirty="0"/>
              <a:t>No iteration of sub-paths</a:t>
            </a:r>
          </a:p>
          <a:p>
            <a:r>
              <a:rPr lang="en-US" dirty="0"/>
              <a:t>There is more than one set of basis paths for a given CFG</a:t>
            </a:r>
            <a:r>
              <a:rPr lang="en-US" dirty="0" smtClean="0"/>
              <a:t>.</a:t>
            </a:r>
          </a:p>
        </p:txBody>
      </p:sp>
      <p:sp>
        <p:nvSpPr>
          <p:cNvPr id="2" name="Slide Number Placeholder 1"/>
          <p:cNvSpPr>
            <a:spLocks noGrp="1"/>
          </p:cNvSpPr>
          <p:nvPr>
            <p:ph type="sldNum" sz="quarter" idx="12"/>
          </p:nvPr>
        </p:nvSpPr>
        <p:spPr/>
        <p:txBody>
          <a:bodyPr/>
          <a:lstStyle/>
          <a:p>
            <a:fld id="{B543A0FD-1CA6-4228-86A2-78061B4844C8}" type="slidenum">
              <a:rPr lang="en-US" smtClean="0"/>
              <a:t>67</a:t>
            </a:fld>
            <a:endParaRPr lang="en-US"/>
          </a:p>
        </p:txBody>
      </p:sp>
    </p:spTree>
    <p:extLst>
      <p:ext uri="{BB962C8B-B14F-4D97-AF65-F5344CB8AC3E}">
        <p14:creationId xmlns:p14="http://schemas.microsoft.com/office/powerpoint/2010/main" val="37458603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normAutofit/>
          </a:bodyPr>
          <a:lstStyle/>
          <a:p>
            <a:r>
              <a:rPr lang="en-US" sz="4000" dirty="0"/>
              <a:t>Basis Paths</a:t>
            </a:r>
          </a:p>
        </p:txBody>
      </p:sp>
      <p:sp>
        <p:nvSpPr>
          <p:cNvPr id="168963" name="Rectangle 3"/>
          <p:cNvSpPr>
            <a:spLocks noGrp="1" noChangeArrowheads="1"/>
          </p:cNvSpPr>
          <p:nvPr>
            <p:ph idx="1"/>
          </p:nvPr>
        </p:nvSpPr>
        <p:spPr/>
        <p:txBody>
          <a:bodyPr>
            <a:noAutofit/>
          </a:bodyPr>
          <a:lstStyle/>
          <a:p>
            <a:pPr marL="393700" indent="-393700">
              <a:spcBef>
                <a:spcPct val="35000"/>
              </a:spcBef>
            </a:pPr>
            <a:r>
              <a:rPr lang="en-US" sz="2400" dirty="0">
                <a:ea typeface="ＭＳ Ｐゴシック" charset="0"/>
                <a:cs typeface="ＭＳ Ｐゴシック" charset="0"/>
              </a:rPr>
              <a:t>These paths constitute a basis set for the flow graph.</a:t>
            </a:r>
          </a:p>
          <a:p>
            <a:pPr marL="393700" indent="-393700">
              <a:spcBef>
                <a:spcPct val="35000"/>
              </a:spcBef>
            </a:pPr>
            <a:r>
              <a:rPr lang="en-US" sz="2400" dirty="0">
                <a:ea typeface="ＭＳ Ｐゴシック" charset="0"/>
                <a:cs typeface="ＭＳ Ｐゴシック" charset="0"/>
              </a:rPr>
              <a:t>Design tests to execute these paths.</a:t>
            </a:r>
          </a:p>
          <a:p>
            <a:pPr marL="393700" indent="-393700">
              <a:spcBef>
                <a:spcPct val="35000"/>
              </a:spcBef>
            </a:pPr>
            <a:r>
              <a:rPr lang="en-US" sz="2400" dirty="0">
                <a:ea typeface="ＭＳ Ｐゴシック" charset="0"/>
                <a:cs typeface="ＭＳ Ｐゴシック" charset="0"/>
              </a:rPr>
              <a:t>Guarantees:</a:t>
            </a:r>
          </a:p>
          <a:p>
            <a:pPr marL="803275" lvl="1" indent="-295275">
              <a:spcBef>
                <a:spcPct val="0"/>
              </a:spcBef>
              <a:spcAft>
                <a:spcPts val="600"/>
              </a:spcAft>
            </a:pPr>
            <a:r>
              <a:rPr lang="en-US" dirty="0">
                <a:ea typeface="ＭＳ Ｐゴシック" charset="0"/>
              </a:rPr>
              <a:t>Every statement has been executed at least once.</a:t>
            </a:r>
          </a:p>
          <a:p>
            <a:pPr marL="803275" lvl="1" indent="-295275">
              <a:spcBef>
                <a:spcPct val="0"/>
              </a:spcBef>
              <a:spcAft>
                <a:spcPts val="600"/>
              </a:spcAft>
            </a:pPr>
            <a:r>
              <a:rPr lang="en-US" dirty="0">
                <a:ea typeface="ＭＳ Ｐゴシック" charset="0"/>
              </a:rPr>
              <a:t>Every condition has been executed on both its true and false sides.</a:t>
            </a:r>
          </a:p>
          <a:p>
            <a:pPr marL="393700" indent="-393700">
              <a:spcBef>
                <a:spcPct val="35000"/>
              </a:spcBef>
            </a:pPr>
            <a:r>
              <a:rPr lang="en-US" sz="2400" b="1" u="sng" dirty="0">
                <a:ea typeface="ＭＳ Ｐゴシック" charset="0"/>
                <a:cs typeface="ＭＳ Ｐゴシック" charset="0"/>
              </a:rPr>
              <a:t>There is more than ONE correct set of basis paths for a given problem.</a:t>
            </a:r>
          </a:p>
          <a:p>
            <a:pPr marL="393700" indent="-393700">
              <a:spcBef>
                <a:spcPct val="35000"/>
              </a:spcBef>
            </a:pPr>
            <a:r>
              <a:rPr lang="en-US" sz="2400" dirty="0">
                <a:ea typeface="ＭＳ Ｐゴシック" charset="0"/>
                <a:cs typeface="ＭＳ Ｐゴシック" charset="0"/>
              </a:rPr>
              <a:t>How many paths should we look for?</a:t>
            </a:r>
          </a:p>
          <a:p>
            <a:pPr marL="803275" lvl="1" indent="-295275">
              <a:spcBef>
                <a:spcPct val="0"/>
              </a:spcBef>
            </a:pPr>
            <a:r>
              <a:rPr lang="en-US" dirty="0">
                <a:ea typeface="ＭＳ Ｐゴシック" charset="0"/>
              </a:rPr>
              <a:t>Calculate </a:t>
            </a:r>
            <a:r>
              <a:rPr lang="en-US" b="1" u="sng" dirty="0">
                <a:ea typeface="ＭＳ Ｐゴシック" charset="0"/>
              </a:rPr>
              <a:t>Cyclomatic complexity</a:t>
            </a:r>
            <a:r>
              <a:rPr lang="en-US" dirty="0">
                <a:ea typeface="ＭＳ Ｐゴシック" charset="0"/>
              </a:rPr>
              <a:t>    V(G)</a:t>
            </a:r>
          </a:p>
          <a:p>
            <a:pPr marL="1203325" lvl="2" indent="-295275">
              <a:spcBef>
                <a:spcPct val="0"/>
              </a:spcBef>
            </a:pPr>
            <a:r>
              <a:rPr lang="en-US" sz="2400" dirty="0">
                <a:ea typeface="ＭＳ Ｐゴシック" charset="0"/>
              </a:rPr>
              <a:t>V(G) = E-N+2</a:t>
            </a:r>
          </a:p>
          <a:p>
            <a:pPr marL="1203325" lvl="2" indent="-295275">
              <a:spcBef>
                <a:spcPct val="0"/>
              </a:spcBef>
            </a:pPr>
            <a:r>
              <a:rPr lang="en-US" sz="2400" dirty="0">
                <a:ea typeface="ＭＳ Ｐゴシック" charset="0"/>
              </a:rPr>
              <a:t>V(G) = P + 1 (Where P = number of predicate nodes)</a:t>
            </a:r>
          </a:p>
          <a:p>
            <a:pPr marL="1203325" lvl="2" indent="-295275">
              <a:spcBef>
                <a:spcPct val="0"/>
              </a:spcBef>
            </a:pPr>
            <a:r>
              <a:rPr lang="en-US" sz="2400" dirty="0">
                <a:ea typeface="ＭＳ Ｐゴシック" charset="0"/>
              </a:rPr>
              <a:t>V(G) = R (Where R = number of regions</a:t>
            </a:r>
            <a:r>
              <a:rPr lang="en-US" sz="2400" dirty="0" smtClean="0">
                <a:ea typeface="ＭＳ Ｐゴシック" charset="0"/>
              </a:rPr>
              <a:t>) </a:t>
            </a:r>
            <a:endParaRPr lang="en-US" sz="2400" b="1" u="sng" dirty="0">
              <a:ea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68</a:t>
            </a:fld>
            <a:endParaRPr lang="en-US"/>
          </a:p>
        </p:txBody>
      </p:sp>
    </p:spTree>
    <p:extLst>
      <p:ext uri="{BB962C8B-B14F-4D97-AF65-F5344CB8AC3E}">
        <p14:creationId xmlns:p14="http://schemas.microsoft.com/office/powerpoint/2010/main" val="148266141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ChangeArrowheads="1"/>
          </p:cNvSpPr>
          <p:nvPr/>
        </p:nvSpPr>
        <p:spPr bwMode="auto">
          <a:xfrm>
            <a:off x="1524001" y="1972747"/>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endParaRPr lang="en-US" dirty="0">
              <a:latin typeface="Candara" panose="020E0502030303020204" pitchFamily="34" charset="0"/>
            </a:endParaRPr>
          </a:p>
        </p:txBody>
      </p:sp>
      <p:sp>
        <p:nvSpPr>
          <p:cNvPr id="171011" name="Rectangle 3"/>
          <p:cNvSpPr>
            <a:spLocks noChangeArrowheads="1"/>
          </p:cNvSpPr>
          <p:nvPr/>
        </p:nvSpPr>
        <p:spPr bwMode="auto">
          <a:xfrm>
            <a:off x="6003925" y="4167189"/>
            <a:ext cx="184150" cy="534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pPr algn="ctr"/>
            <a:endParaRPr lang="en-US" sz="1100" dirty="0">
              <a:latin typeface="Candara" panose="020E0502030303020204" pitchFamily="34" charset="0"/>
            </a:endParaRPr>
          </a:p>
          <a:p>
            <a:pPr algn="ctr" eaLnBrk="0" hangingPunct="0"/>
            <a:endParaRPr lang="en-US" dirty="0">
              <a:latin typeface="Candara" panose="020E0502030303020204" pitchFamily="34" charset="0"/>
            </a:endParaRPr>
          </a:p>
        </p:txBody>
      </p:sp>
      <p:sp>
        <p:nvSpPr>
          <p:cNvPr id="171012" name="Rectangle 6"/>
          <p:cNvSpPr>
            <a:spLocks noChangeArrowheads="1"/>
          </p:cNvSpPr>
          <p:nvPr/>
        </p:nvSpPr>
        <p:spPr bwMode="auto">
          <a:xfrm>
            <a:off x="10521950" y="6572250"/>
            <a:ext cx="1841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spAutoFit/>
          </a:bodyPr>
          <a:lstStyle/>
          <a:p>
            <a:pPr algn="r"/>
            <a:endParaRPr lang="en-US" sz="1200" dirty="0">
              <a:latin typeface="Candara" panose="020E0502030303020204" pitchFamily="34" charset="0"/>
            </a:endParaRPr>
          </a:p>
        </p:txBody>
      </p:sp>
      <p:sp>
        <p:nvSpPr>
          <p:cNvPr id="265231" name="Rectangle 15"/>
          <p:cNvSpPr>
            <a:spLocks noGrp="1" noChangeArrowheads="1"/>
          </p:cNvSpPr>
          <p:nvPr>
            <p:ph type="title"/>
          </p:nvPr>
        </p:nvSpPr>
        <p:spPr/>
        <p:txBody>
          <a:bodyPr>
            <a:normAutofit/>
          </a:bodyPr>
          <a:lstStyle/>
          <a:p>
            <a:r>
              <a:rPr lang="en-US" sz="4000" dirty="0"/>
              <a:t>Cyclomatic Complexity (CC)</a:t>
            </a:r>
          </a:p>
        </p:txBody>
      </p:sp>
      <p:sp>
        <p:nvSpPr>
          <p:cNvPr id="171014" name="Rectangle 17"/>
          <p:cNvSpPr>
            <a:spLocks noGrp="1" noChangeArrowheads="1"/>
          </p:cNvSpPr>
          <p:nvPr>
            <p:ph type="body" idx="1"/>
          </p:nvPr>
        </p:nvSpPr>
        <p:spPr>
          <a:xfrm>
            <a:off x="347527" y="1492370"/>
            <a:ext cx="11006273" cy="5045749"/>
          </a:xfrm>
        </p:spPr>
        <p:txBody>
          <a:bodyPr/>
          <a:lstStyle/>
          <a:p>
            <a:pPr eaLnBrk="1" hangingPunct="1"/>
            <a:r>
              <a:rPr lang="en-US" dirty="0">
                <a:ea typeface="ＭＳ Ｐゴシック" charset="0"/>
                <a:cs typeface="ＭＳ Ｐゴシック" charset="0"/>
              </a:rPr>
              <a:t>Evaluates the complexity of an algorithm in a method. It measures the number of linearly independent paths through a </a:t>
            </a:r>
            <a:r>
              <a:rPr lang="en-US" dirty="0" smtClean="0">
                <a:ea typeface="ＭＳ Ｐゴシック" charset="0"/>
                <a:cs typeface="ＭＳ Ｐゴシック" charset="0"/>
              </a:rPr>
              <a:t>program</a:t>
            </a:r>
            <a:r>
              <a:rPr lang="uk-UA" dirty="0" smtClean="0">
                <a:ea typeface="ＭＳ Ｐゴシック" charset="0"/>
                <a:cs typeface="ＭＳ Ｐゴシック" charset="0"/>
              </a:rPr>
              <a:t>'</a:t>
            </a:r>
            <a:r>
              <a:rPr lang="en-US" dirty="0" smtClean="0">
                <a:ea typeface="ＭＳ Ｐゴシック" charset="0"/>
                <a:cs typeface="ＭＳ Ｐゴシック" charset="0"/>
              </a:rPr>
              <a:t>s </a:t>
            </a:r>
            <a:r>
              <a:rPr lang="en-US" dirty="0">
                <a:solidFill>
                  <a:srgbClr val="000000"/>
                </a:solidFill>
                <a:ea typeface="ＭＳ Ｐゴシック" charset="0"/>
                <a:cs typeface="ＭＳ Ｐゴシック" charset="0"/>
              </a:rPr>
              <a:t>source code</a:t>
            </a:r>
          </a:p>
          <a:p>
            <a:pPr>
              <a:spcBef>
                <a:spcPct val="0"/>
              </a:spcBef>
            </a:pPr>
            <a:r>
              <a:rPr lang="en-US" dirty="0">
                <a:ea typeface="ＭＳ Ｐゴシック" charset="0"/>
                <a:cs typeface="ＭＳ Ｐゴシック" charset="0"/>
              </a:rPr>
              <a:t>Three equivalent definitions</a:t>
            </a:r>
          </a:p>
          <a:p>
            <a:pPr marL="803275" lvl="1" indent="-295275">
              <a:spcBef>
                <a:spcPct val="0"/>
              </a:spcBef>
            </a:pPr>
            <a:r>
              <a:rPr lang="en-US" dirty="0">
                <a:ea typeface="ＭＳ Ｐゴシック" charset="0"/>
              </a:rPr>
              <a:t>V(G) = E-N+</a:t>
            </a:r>
            <a:r>
              <a:rPr lang="en-US" dirty="0" smtClean="0">
                <a:ea typeface="ＭＳ Ｐゴシック" charset="0"/>
              </a:rPr>
              <a:t>2</a:t>
            </a:r>
          </a:p>
          <a:p>
            <a:pPr lvl="2" eaLnBrk="1" hangingPunct="1"/>
            <a:r>
              <a:rPr lang="en-US" sz="2200" dirty="0" smtClean="0">
                <a:ea typeface="ＭＳ Ｐゴシック" charset="0"/>
              </a:rPr>
              <a:t>Or given a flow graph: = edges – nodes + 2</a:t>
            </a:r>
          </a:p>
          <a:p>
            <a:pPr marL="803275" lvl="1" indent="-295275">
              <a:spcBef>
                <a:spcPct val="0"/>
              </a:spcBef>
            </a:pPr>
            <a:r>
              <a:rPr lang="en-US" dirty="0" smtClean="0">
                <a:ea typeface="ＭＳ Ｐゴシック" charset="0"/>
              </a:rPr>
              <a:t>V</a:t>
            </a:r>
            <a:r>
              <a:rPr lang="en-US" dirty="0">
                <a:ea typeface="ＭＳ Ｐゴシック" charset="0"/>
              </a:rPr>
              <a:t>(G) = P + 1 (Where P = number of predicate nodes)</a:t>
            </a:r>
          </a:p>
          <a:p>
            <a:pPr lvl="2" eaLnBrk="1" hangingPunct="1"/>
            <a:r>
              <a:rPr lang="en-US" sz="2200" dirty="0">
                <a:ea typeface="ＭＳ Ｐゴシック" charset="0"/>
              </a:rPr>
              <a:t>Defined to be one larger than the number of decision points (if/case-statements, while-statements, </a:t>
            </a:r>
            <a:r>
              <a:rPr lang="en-US" sz="2200" dirty="0" smtClean="0">
                <a:ea typeface="ＭＳ Ｐゴシック" charset="0"/>
              </a:rPr>
              <a:t>etc.) </a:t>
            </a:r>
            <a:r>
              <a:rPr lang="en-US" sz="2200" dirty="0">
                <a:ea typeface="ＭＳ Ｐゴシック" charset="0"/>
              </a:rPr>
              <a:t>in a module (function, procedure, chart node, etc.).</a:t>
            </a:r>
          </a:p>
          <a:p>
            <a:pPr lvl="3" eaLnBrk="1" hangingPunct="1"/>
            <a:r>
              <a:rPr lang="en-US" sz="2000" dirty="0">
                <a:ea typeface="ＭＳ Ｐゴシック" charset="0"/>
              </a:rPr>
              <a:t>Note that in an </a:t>
            </a:r>
            <a:r>
              <a:rPr lang="en-US" sz="2000" b="1" dirty="0">
                <a:ea typeface="ＭＳ Ｐゴシック" charset="0"/>
                <a:cs typeface="Courier" charset="0"/>
              </a:rPr>
              <a:t>if</a:t>
            </a:r>
            <a:r>
              <a:rPr lang="en-US" sz="2000" dirty="0">
                <a:ea typeface="ＭＳ Ｐゴシック" charset="0"/>
              </a:rPr>
              <a:t> or </a:t>
            </a:r>
            <a:r>
              <a:rPr lang="en-US" sz="2000" b="1" dirty="0">
                <a:ea typeface="ＭＳ Ｐゴシック" charset="0"/>
                <a:cs typeface="Courier" charset="0"/>
              </a:rPr>
              <a:t>while</a:t>
            </a:r>
            <a:r>
              <a:rPr lang="en-US" sz="2000" dirty="0">
                <a:ea typeface="ＭＳ Ｐゴシック" charset="0"/>
              </a:rPr>
              <a:t> statement, a complex boolean counts each part, (e.g.  </a:t>
            </a:r>
            <a:r>
              <a:rPr lang="en-US" sz="2000" dirty="0" smtClean="0">
                <a:ea typeface="ＭＳ Ｐゴシック" charset="0"/>
              </a:rPr>
              <a:t>       </a:t>
            </a:r>
            <a:r>
              <a:rPr lang="en-US" sz="2000" b="1" dirty="0" smtClean="0">
                <a:ea typeface="ＭＳ Ｐゴシック" charset="0"/>
                <a:cs typeface="Courier" charset="0"/>
              </a:rPr>
              <a:t>if</a:t>
            </a:r>
            <a:r>
              <a:rPr lang="en-US" sz="2000" b="1" dirty="0">
                <a:ea typeface="ＭＳ Ｐゴシック" charset="0"/>
                <a:cs typeface="Courier" charset="0"/>
              </a:rPr>
              <a:t>( a&lt;b and c&gt;0) </a:t>
            </a:r>
            <a:r>
              <a:rPr lang="en-US" sz="2000" dirty="0">
                <a:ea typeface="ＭＳ Ｐゴシック" charset="0"/>
              </a:rPr>
              <a:t>counts as two decision points. </a:t>
            </a:r>
          </a:p>
          <a:p>
            <a:pPr marL="803275" lvl="1" indent="-295275">
              <a:spcBef>
                <a:spcPct val="0"/>
              </a:spcBef>
            </a:pPr>
            <a:r>
              <a:rPr lang="en-US" dirty="0">
                <a:ea typeface="ＭＳ Ｐゴシック" charset="0"/>
              </a:rPr>
              <a:t>V(G) = R (Where R = number of regions)</a:t>
            </a:r>
            <a:endParaRPr lang="en-US" b="1" u="sng" dirty="0">
              <a:ea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69</a:t>
            </a:fld>
            <a:endParaRPr lang="en-US"/>
          </a:p>
        </p:txBody>
      </p:sp>
    </p:spTree>
    <p:extLst>
      <p:ext uri="{BB962C8B-B14F-4D97-AF65-F5344CB8AC3E}">
        <p14:creationId xmlns:p14="http://schemas.microsoft.com/office/powerpoint/2010/main" val="876540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normAutofit/>
          </a:bodyPr>
          <a:lstStyle/>
          <a:p>
            <a:pPr algn="ctr" eaLnBrk="1" hangingPunct="1"/>
            <a:r>
              <a:rPr lang="en-US" dirty="0"/>
              <a:t>Program Models </a:t>
            </a:r>
            <a:r>
              <a:rPr lang="en-US" dirty="0" smtClean="0"/>
              <a:t>and </a:t>
            </a:r>
            <a:r>
              <a:rPr lang="en-US" dirty="0"/>
              <a:t>Graphs</a:t>
            </a: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196107067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2"/>
          <p:cNvSpPr>
            <a:spLocks noChangeArrowheads="1"/>
          </p:cNvSpPr>
          <p:nvPr/>
        </p:nvSpPr>
        <p:spPr bwMode="auto">
          <a:xfrm>
            <a:off x="1524001" y="1972747"/>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endParaRPr lang="en-US" dirty="0">
              <a:latin typeface="Candara" panose="020E0502030303020204" pitchFamily="34" charset="0"/>
            </a:endParaRPr>
          </a:p>
        </p:txBody>
      </p:sp>
      <p:sp>
        <p:nvSpPr>
          <p:cNvPr id="121861" name="Rectangle 3"/>
          <p:cNvSpPr>
            <a:spLocks noChangeArrowheads="1"/>
          </p:cNvSpPr>
          <p:nvPr/>
        </p:nvSpPr>
        <p:spPr bwMode="auto">
          <a:xfrm>
            <a:off x="6003925" y="4167189"/>
            <a:ext cx="184150" cy="534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pPr algn="ctr"/>
            <a:endParaRPr lang="en-US" sz="1100" dirty="0">
              <a:latin typeface="Candara" panose="020E0502030303020204" pitchFamily="34" charset="0"/>
            </a:endParaRPr>
          </a:p>
          <a:p>
            <a:pPr algn="ctr" eaLnBrk="0" hangingPunct="0"/>
            <a:endParaRPr lang="en-US" dirty="0">
              <a:latin typeface="Candara" panose="020E0502030303020204" pitchFamily="34" charset="0"/>
            </a:endParaRPr>
          </a:p>
        </p:txBody>
      </p:sp>
      <p:sp>
        <p:nvSpPr>
          <p:cNvPr id="121862" name="Rectangle 6"/>
          <p:cNvSpPr>
            <a:spLocks noChangeArrowheads="1"/>
          </p:cNvSpPr>
          <p:nvPr/>
        </p:nvSpPr>
        <p:spPr bwMode="auto">
          <a:xfrm>
            <a:off x="10521950" y="6572250"/>
            <a:ext cx="1841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spAutoFit/>
          </a:bodyPr>
          <a:lstStyle/>
          <a:p>
            <a:pPr algn="r"/>
            <a:endParaRPr lang="en-US" sz="1200" dirty="0">
              <a:latin typeface="Candara" panose="020E0502030303020204" pitchFamily="34" charset="0"/>
            </a:endParaRPr>
          </a:p>
        </p:txBody>
      </p:sp>
      <p:sp>
        <p:nvSpPr>
          <p:cNvPr id="265231" name="Rectangle 15"/>
          <p:cNvSpPr>
            <a:spLocks noGrp="1" noChangeArrowheads="1"/>
          </p:cNvSpPr>
          <p:nvPr>
            <p:ph type="title"/>
          </p:nvPr>
        </p:nvSpPr>
        <p:spPr/>
        <p:txBody>
          <a:bodyPr>
            <a:normAutofit/>
          </a:bodyPr>
          <a:lstStyle/>
          <a:p>
            <a:r>
              <a:rPr lang="en-US" sz="4000" dirty="0"/>
              <a:t>Cyclomatic Complexity (CC)</a:t>
            </a:r>
          </a:p>
        </p:txBody>
      </p:sp>
      <p:sp>
        <p:nvSpPr>
          <p:cNvPr id="121864" name="Rectangle 17"/>
          <p:cNvSpPr>
            <a:spLocks noGrp="1" noChangeArrowheads="1"/>
          </p:cNvSpPr>
          <p:nvPr>
            <p:ph type="body" idx="1"/>
          </p:nvPr>
        </p:nvSpPr>
        <p:spPr/>
        <p:txBody>
          <a:bodyPr/>
          <a:lstStyle/>
          <a:p>
            <a:pPr eaLnBrk="1" hangingPunct="1"/>
            <a:r>
              <a:rPr lang="en-US" dirty="0">
                <a:ea typeface="ＭＳ Ｐゴシック" charset="0"/>
                <a:cs typeface="ＭＳ Ｐゴシック" charset="0"/>
              </a:rPr>
              <a:t>Evaluates the complexity of an algorithm in a method. </a:t>
            </a:r>
          </a:p>
          <a:p>
            <a:pPr eaLnBrk="1" hangingPunct="1"/>
            <a:r>
              <a:rPr lang="en-US" dirty="0">
                <a:ea typeface="ＭＳ Ｐゴシック" charset="0"/>
                <a:cs typeface="ＭＳ Ｐゴシック" charset="0"/>
              </a:rPr>
              <a:t>Calculate the cyclomatic complexity. </a:t>
            </a:r>
          </a:p>
          <a:p>
            <a:pPr eaLnBrk="1" hangingPunct="1"/>
            <a:r>
              <a:rPr lang="en-US" dirty="0">
                <a:ea typeface="ＭＳ Ｐゴシック" charset="0"/>
                <a:cs typeface="ＭＳ Ｐゴシック" charset="0"/>
              </a:rPr>
              <a:t>A method with a low cyclomatic complexity is generally better. This may imply decreased testing and increased understandability or that decisions are deferred through message passing, not that the method is not complex</a:t>
            </a:r>
          </a:p>
        </p:txBody>
      </p:sp>
      <p:sp>
        <p:nvSpPr>
          <p:cNvPr id="2" name="Slide Number Placeholder 1"/>
          <p:cNvSpPr>
            <a:spLocks noGrp="1"/>
          </p:cNvSpPr>
          <p:nvPr>
            <p:ph type="sldNum" sz="quarter" idx="12"/>
          </p:nvPr>
        </p:nvSpPr>
        <p:spPr/>
        <p:txBody>
          <a:bodyPr/>
          <a:lstStyle/>
          <a:p>
            <a:fld id="{B543A0FD-1CA6-4228-86A2-78061B4844C8}" type="slidenum">
              <a:rPr lang="en-US" smtClean="0"/>
              <a:t>70</a:t>
            </a:fld>
            <a:endParaRPr lang="en-US"/>
          </a:p>
        </p:txBody>
      </p:sp>
    </p:spTree>
    <p:extLst>
      <p:ext uri="{BB962C8B-B14F-4D97-AF65-F5344CB8AC3E}">
        <p14:creationId xmlns:p14="http://schemas.microsoft.com/office/powerpoint/2010/main" val="312819350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ChangeArrowheads="1"/>
          </p:cNvSpPr>
          <p:nvPr/>
        </p:nvSpPr>
        <p:spPr bwMode="auto">
          <a:xfrm>
            <a:off x="1524001" y="1972747"/>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endParaRPr lang="en-US" dirty="0">
              <a:latin typeface="Candara" panose="020E0502030303020204" pitchFamily="34" charset="0"/>
            </a:endParaRPr>
          </a:p>
        </p:txBody>
      </p:sp>
      <p:sp>
        <p:nvSpPr>
          <p:cNvPr id="123909" name="Rectangle 3"/>
          <p:cNvSpPr>
            <a:spLocks noChangeArrowheads="1"/>
          </p:cNvSpPr>
          <p:nvPr/>
        </p:nvSpPr>
        <p:spPr bwMode="auto">
          <a:xfrm>
            <a:off x="6003925" y="4167189"/>
            <a:ext cx="184150" cy="534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pPr algn="ctr"/>
            <a:endParaRPr lang="en-US" sz="1100" dirty="0">
              <a:latin typeface="Candara" panose="020E0502030303020204" pitchFamily="34" charset="0"/>
            </a:endParaRPr>
          </a:p>
          <a:p>
            <a:pPr algn="ctr" eaLnBrk="0" hangingPunct="0"/>
            <a:endParaRPr lang="en-US" dirty="0">
              <a:latin typeface="Candara" panose="020E0502030303020204" pitchFamily="34" charset="0"/>
            </a:endParaRPr>
          </a:p>
        </p:txBody>
      </p:sp>
      <p:pic>
        <p:nvPicPr>
          <p:cNvPr id="123910" name="Picture 4" descr="Figure 3: Example Calculations Cyclomatic Complex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5825" y="1235075"/>
            <a:ext cx="7696200" cy="487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a:solidFill>
                  <a:srgbClr val="000000"/>
                </a:solidFill>
                <a:miter lim="800000"/>
                <a:headEnd/>
                <a:tailEnd/>
              </a14:hiddenLine>
            </a:ext>
          </a:extLst>
        </p:spPr>
      </p:pic>
      <p:sp>
        <p:nvSpPr>
          <p:cNvPr id="123911" name="Rectangle 6"/>
          <p:cNvSpPr>
            <a:spLocks noChangeArrowheads="1"/>
          </p:cNvSpPr>
          <p:nvPr/>
        </p:nvSpPr>
        <p:spPr bwMode="auto">
          <a:xfrm>
            <a:off x="10521950" y="6572250"/>
            <a:ext cx="1841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spAutoFit/>
          </a:bodyPr>
          <a:lstStyle/>
          <a:p>
            <a:pPr algn="r"/>
            <a:endParaRPr lang="en-US" sz="1200" dirty="0">
              <a:latin typeface="Candara" panose="020E0502030303020204" pitchFamily="34" charset="0"/>
            </a:endParaRPr>
          </a:p>
        </p:txBody>
      </p:sp>
      <p:sp>
        <p:nvSpPr>
          <p:cNvPr id="123912" name="Text Box 7"/>
          <p:cNvSpPr txBox="1">
            <a:spLocks noChangeArrowheads="1"/>
          </p:cNvSpPr>
          <p:nvPr/>
        </p:nvSpPr>
        <p:spPr bwMode="auto">
          <a:xfrm>
            <a:off x="3819331" y="5999234"/>
            <a:ext cx="4038600"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800" dirty="0">
                <a:latin typeface="Candara" panose="020E0502030303020204" pitchFamily="34" charset="0"/>
              </a:rPr>
              <a:t>CC = edges – nodes + 2</a:t>
            </a:r>
          </a:p>
        </p:txBody>
      </p:sp>
      <p:sp>
        <p:nvSpPr>
          <p:cNvPr id="430088" name="Rectangle 8"/>
          <p:cNvSpPr>
            <a:spLocks noGrp="1" noChangeArrowheads="1"/>
          </p:cNvSpPr>
          <p:nvPr>
            <p:ph type="title"/>
          </p:nvPr>
        </p:nvSpPr>
        <p:spPr/>
        <p:txBody>
          <a:bodyPr>
            <a:normAutofit/>
          </a:bodyPr>
          <a:lstStyle/>
          <a:p>
            <a:r>
              <a:rPr lang="en-US" sz="4000" dirty="0"/>
              <a:t>Cyclomatic Complexity (CC)</a:t>
            </a:r>
          </a:p>
        </p:txBody>
      </p:sp>
      <p:sp>
        <p:nvSpPr>
          <p:cNvPr id="2" name="Slide Number Placeholder 1"/>
          <p:cNvSpPr>
            <a:spLocks noGrp="1"/>
          </p:cNvSpPr>
          <p:nvPr>
            <p:ph type="sldNum" sz="quarter" idx="12"/>
          </p:nvPr>
        </p:nvSpPr>
        <p:spPr/>
        <p:txBody>
          <a:bodyPr/>
          <a:lstStyle/>
          <a:p>
            <a:fld id="{B02A0768-703A-774C-B1AC-1F087F62C775}" type="slidenum">
              <a:rPr lang="en-US" smtClean="0"/>
              <a:pPr/>
              <a:t>71</a:t>
            </a:fld>
            <a:r>
              <a:rPr lang="en-US" smtClean="0"/>
              <a:t> of 103</a:t>
            </a:r>
            <a:endParaRPr lang="en-US" dirty="0"/>
          </a:p>
        </p:txBody>
      </p:sp>
    </p:spTree>
    <p:extLst>
      <p:ext uri="{BB962C8B-B14F-4D97-AF65-F5344CB8AC3E}">
        <p14:creationId xmlns:p14="http://schemas.microsoft.com/office/powerpoint/2010/main" val="208760535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Grp="1"/>
          </p:cNvSpPr>
          <p:nvPr>
            <p:ph type="title"/>
          </p:nvPr>
        </p:nvSpPr>
        <p:spPr/>
        <p:txBody>
          <a:bodyPr>
            <a:normAutofit/>
          </a:bodyPr>
          <a:lstStyle/>
          <a:p>
            <a:r>
              <a:rPr lang="en-US" sz="4000" dirty="0"/>
              <a:t>Cyclomatic Testing</a:t>
            </a:r>
          </a:p>
        </p:txBody>
      </p:sp>
      <p:sp>
        <p:nvSpPr>
          <p:cNvPr id="123909" name="Rectangle 3"/>
          <p:cNvSpPr>
            <a:spLocks noGrp="1"/>
          </p:cNvSpPr>
          <p:nvPr>
            <p:ph sz="quarter" idx="1"/>
          </p:nvPr>
        </p:nvSpPr>
        <p:spPr/>
        <p:txBody>
          <a:bodyPr/>
          <a:lstStyle/>
          <a:p>
            <a:pPr marL="393700" indent="-393700">
              <a:spcBef>
                <a:spcPct val="35000"/>
              </a:spcBef>
            </a:pPr>
            <a:r>
              <a:rPr lang="en-US" dirty="0"/>
              <a:t>A compromise between path testing and branch-condition testing</a:t>
            </a:r>
          </a:p>
          <a:p>
            <a:pPr marL="393700" indent="-393700">
              <a:spcBef>
                <a:spcPct val="35000"/>
              </a:spcBef>
            </a:pPr>
            <a:r>
              <a:rPr lang="en-US" dirty="0"/>
              <a:t>Cyclomatic testing, a.k.a., basis path testing</a:t>
            </a:r>
          </a:p>
          <a:p>
            <a:pPr marL="274638" lvl="1" indent="0">
              <a:spcBef>
                <a:spcPct val="35000"/>
              </a:spcBef>
              <a:buNone/>
            </a:pPr>
            <a:r>
              <a:rPr lang="en-US" sz="2800" dirty="0"/>
              <a:t>Test all of the independent paths that could be used to construct any arbitrary path through the computer program </a:t>
            </a:r>
          </a:p>
          <a:p>
            <a:pPr marL="393700" indent="-393700">
              <a:spcBef>
                <a:spcPct val="35000"/>
              </a:spcBef>
            </a:pPr>
            <a:r>
              <a:rPr lang="en-US" dirty="0"/>
              <a:t>Steps:</a:t>
            </a:r>
          </a:p>
          <a:p>
            <a:pPr marL="274638" lvl="1" indent="0">
              <a:lnSpc>
                <a:spcPct val="110000"/>
              </a:lnSpc>
              <a:spcBef>
                <a:spcPct val="35000"/>
              </a:spcBef>
              <a:spcAft>
                <a:spcPts val="1800"/>
              </a:spcAft>
              <a:buNone/>
            </a:pPr>
            <a:r>
              <a:rPr lang="en-US" dirty="0"/>
              <a:t>	1. Calculate Cyclomatic complexity</a:t>
            </a:r>
            <a:br>
              <a:rPr lang="en-US" dirty="0"/>
            </a:br>
            <a:r>
              <a:rPr lang="en-US" dirty="0"/>
              <a:t>	2. Choose a set of basis paths</a:t>
            </a:r>
            <a:br>
              <a:rPr lang="en-US" dirty="0"/>
            </a:br>
            <a:r>
              <a:rPr lang="en-US" dirty="0"/>
              <a:t>	3. Design test cases to exercise each basis path </a:t>
            </a:r>
          </a:p>
          <a:p>
            <a:pPr marL="731838" lvl="1" indent="-457200">
              <a:spcBef>
                <a:spcPct val="35000"/>
              </a:spcBef>
              <a:buFont typeface="+mj-lt"/>
              <a:buAutoNum type="arabicPeriod"/>
            </a:pPr>
            <a:endParaRPr lang="en-US" dirty="0"/>
          </a:p>
          <a:p>
            <a:pPr marL="393700" indent="-393700">
              <a:spcBef>
                <a:spcPct val="35000"/>
              </a:spcBef>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72</a:t>
            </a:fld>
            <a:endParaRPr lang="en-US"/>
          </a:p>
        </p:txBody>
      </p:sp>
    </p:spTree>
    <p:extLst>
      <p:ext uri="{BB962C8B-B14F-4D97-AF65-F5344CB8AC3E}">
        <p14:creationId xmlns:p14="http://schemas.microsoft.com/office/powerpoint/2010/main" val="31622752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(McCabe)</a:t>
            </a:r>
          </a:p>
        </p:txBody>
      </p:sp>
      <p:sp>
        <p:nvSpPr>
          <p:cNvPr id="3" name="Content Placeholder 2"/>
          <p:cNvSpPr>
            <a:spLocks noGrp="1"/>
          </p:cNvSpPr>
          <p:nvPr>
            <p:ph sz="quarter" idx="1"/>
          </p:nvPr>
        </p:nvSpPr>
        <p:spPr>
          <a:xfrm>
            <a:off x="347527" y="1457864"/>
            <a:ext cx="10186733" cy="5017581"/>
          </a:xfrm>
        </p:spPr>
        <p:txBody>
          <a:bodyPr/>
          <a:lstStyle/>
          <a:p>
            <a:pPr marL="342900" lvl="1" indent="-342900">
              <a:buClr>
                <a:schemeClr val="tx2"/>
              </a:buClr>
            </a:pPr>
            <a:r>
              <a:rPr lang="en-US" sz="2800" dirty="0"/>
              <a:t>A set of</a:t>
            </a:r>
            <a:r>
              <a:rPr lang="en-US" sz="2800" i="1" dirty="0"/>
              <a:t> basis paths </a:t>
            </a:r>
            <a:r>
              <a:rPr lang="en-US" sz="2800" dirty="0"/>
              <a:t>in a CFG</a:t>
            </a:r>
          </a:p>
          <a:p>
            <a:pPr lvl="1" indent="-342900"/>
            <a:r>
              <a:rPr lang="en-US" dirty="0"/>
              <a:t>Each path contains at least one edge that is not in other paths</a:t>
            </a:r>
          </a:p>
          <a:p>
            <a:pPr lvl="1" indent="-342900"/>
            <a:r>
              <a:rPr lang="en-US" dirty="0"/>
              <a:t>No iteration of sub-paths</a:t>
            </a:r>
          </a:p>
          <a:p>
            <a:pPr marL="342900" indent="-342900"/>
            <a:r>
              <a:rPr lang="en-US" dirty="0"/>
              <a:t>The number of basis paths in a CFG is known as the </a:t>
            </a:r>
            <a:r>
              <a:rPr lang="en-US" i="1" dirty="0"/>
              <a:t>Cyclomatic Complexity </a:t>
            </a:r>
            <a:r>
              <a:rPr lang="en-US" dirty="0"/>
              <a:t>of the </a:t>
            </a:r>
            <a:r>
              <a:rPr lang="en-US" dirty="0" smtClean="0"/>
              <a:t>CFG</a:t>
            </a:r>
          </a:p>
          <a:p>
            <a:pPr marL="342900" indent="-342900"/>
            <a:r>
              <a:rPr lang="en-US" dirty="0" smtClean="0"/>
              <a:t>Calculate Cyclomatic complexity of CFG </a:t>
            </a:r>
            <a:r>
              <a:rPr lang="en-US" i="1" dirty="0" smtClean="0"/>
              <a:t>G</a:t>
            </a:r>
          </a:p>
          <a:p>
            <a:pPr marL="617538" lvl="1" indent="-342900"/>
            <a:r>
              <a:rPr lang="en-US" sz="2500" dirty="0" smtClean="0"/>
              <a:t>e = #edges in </a:t>
            </a:r>
            <a:r>
              <a:rPr lang="en-US" sz="2500" i="1" dirty="0" smtClean="0"/>
              <a:t>G</a:t>
            </a:r>
          </a:p>
          <a:p>
            <a:pPr marL="617538" lvl="1" indent="-342900"/>
            <a:r>
              <a:rPr lang="en-US" sz="2500" dirty="0" smtClean="0"/>
              <a:t>n = #nodes in </a:t>
            </a:r>
            <a:r>
              <a:rPr lang="en-US" sz="2500" i="1" dirty="0" smtClean="0"/>
              <a:t>G</a:t>
            </a:r>
          </a:p>
          <a:p>
            <a:pPr marL="342900" indent="-342900"/>
            <a:r>
              <a:rPr lang="en-US" dirty="0" smtClean="0"/>
              <a:t>The cyclomatic complexity of </a:t>
            </a:r>
            <a:r>
              <a:rPr lang="en-US" i="1" dirty="0" smtClean="0"/>
              <a:t>G</a:t>
            </a:r>
            <a:r>
              <a:rPr lang="en-US" dirty="0" smtClean="0"/>
              <a:t> </a:t>
            </a:r>
          </a:p>
          <a:p>
            <a:pPr marL="274638" lvl="1" indent="0">
              <a:buNone/>
            </a:pPr>
            <a:r>
              <a:rPr lang="en-US" sz="2500" dirty="0" smtClean="0"/>
              <a:t>	</a:t>
            </a:r>
            <a:r>
              <a:rPr lang="en-US" sz="2500" dirty="0" smtClean="0">
                <a:solidFill>
                  <a:srgbClr val="000000"/>
                </a:solidFill>
              </a:rPr>
              <a:t>V(</a:t>
            </a:r>
            <a:r>
              <a:rPr lang="en-US" sz="2500" i="1" dirty="0" smtClean="0">
                <a:solidFill>
                  <a:srgbClr val="000000"/>
                </a:solidFill>
              </a:rPr>
              <a:t>G</a:t>
            </a:r>
            <a:r>
              <a:rPr lang="en-US" sz="2500" dirty="0" smtClean="0">
                <a:solidFill>
                  <a:srgbClr val="000000"/>
                </a:solidFill>
              </a:rPr>
              <a:t>) </a:t>
            </a:r>
            <a:r>
              <a:rPr lang="en-US" sz="2100" dirty="0" smtClean="0">
                <a:solidFill>
                  <a:srgbClr val="000000"/>
                </a:solidFill>
              </a:rPr>
              <a:t>= </a:t>
            </a:r>
            <a:r>
              <a:rPr lang="en-US" sz="2800" dirty="0" smtClean="0">
                <a:solidFill>
                  <a:srgbClr val="000000"/>
                </a:solidFill>
              </a:rPr>
              <a:t>e - n + 2 </a:t>
            </a:r>
            <a:endParaRPr lang="en-US" sz="2800" dirty="0">
              <a:solidFill>
                <a:srgbClr val="000000"/>
              </a:solidFill>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73</a:t>
            </a:fld>
            <a:endParaRPr lang="en-US"/>
          </a:p>
        </p:txBody>
      </p:sp>
    </p:spTree>
    <p:extLst>
      <p:ext uri="{BB962C8B-B14F-4D97-AF65-F5344CB8AC3E}">
        <p14:creationId xmlns:p14="http://schemas.microsoft.com/office/powerpoint/2010/main" val="408483872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(McCabe)</a:t>
            </a:r>
            <a:endParaRPr lang="en-US" dirty="0"/>
          </a:p>
        </p:txBody>
      </p:sp>
      <p:sp>
        <p:nvSpPr>
          <p:cNvPr id="3" name="Content Placeholder 2"/>
          <p:cNvSpPr>
            <a:spLocks noGrp="1"/>
          </p:cNvSpPr>
          <p:nvPr>
            <p:ph sz="quarter" idx="1"/>
          </p:nvPr>
        </p:nvSpPr>
        <p:spPr>
          <a:xfrm>
            <a:off x="838199" y="1541106"/>
            <a:ext cx="9509449" cy="4815244"/>
          </a:xfrm>
        </p:spPr>
        <p:txBody>
          <a:bodyPr/>
          <a:lstStyle/>
          <a:p>
            <a:r>
              <a:rPr lang="en-US" dirty="0"/>
              <a:t>If a CFG has a single entry and single exit point, </a:t>
            </a:r>
          </a:p>
          <a:p>
            <a:pPr marL="274638" lvl="1" indent="0">
              <a:buNone/>
            </a:pPr>
            <a:r>
              <a:rPr lang="en-US" sz="2800" dirty="0"/>
              <a:t>the calculation of the cyclomatic complexity can be simplified</a:t>
            </a:r>
          </a:p>
          <a:p>
            <a:pPr lvl="1"/>
            <a:endParaRPr lang="en-US" sz="1200" dirty="0"/>
          </a:p>
          <a:p>
            <a:pPr marL="0" indent="0">
              <a:buNone/>
            </a:pPr>
            <a:r>
              <a:rPr lang="en-US" dirty="0" smtClean="0"/>
              <a:t>	V(</a:t>
            </a:r>
            <a:r>
              <a:rPr lang="en-US" i="1" dirty="0" smtClean="0"/>
              <a:t>G</a:t>
            </a:r>
            <a:r>
              <a:rPr lang="en-US" dirty="0" smtClean="0"/>
              <a:t>) = #predicates  + 1</a:t>
            </a:r>
          </a:p>
          <a:p>
            <a:endParaRPr lang="en-US" sz="600" dirty="0"/>
          </a:p>
          <a:p>
            <a:r>
              <a:rPr lang="en-US" dirty="0" smtClean="0"/>
              <a:t>Rules for counting predicates in CFG</a:t>
            </a:r>
          </a:p>
          <a:p>
            <a:pPr lvl="1"/>
            <a:r>
              <a:rPr lang="en-US" dirty="0" smtClean="0"/>
              <a:t>Condition in a if-statement: count each predicate </a:t>
            </a:r>
          </a:p>
          <a:p>
            <a:pPr lvl="1"/>
            <a:r>
              <a:rPr lang="en-US" dirty="0" smtClean="0"/>
              <a:t>Condition in a loop statement count as 1, even if it</a:t>
            </a:r>
            <a:r>
              <a:rPr lang="uk-UA" dirty="0" smtClean="0"/>
              <a:t>'</a:t>
            </a:r>
            <a:r>
              <a:rPr lang="en-US" dirty="0" smtClean="0"/>
              <a:t>s a compound condition</a:t>
            </a:r>
          </a:p>
          <a:p>
            <a:pPr lvl="1"/>
            <a:r>
              <a:rPr lang="en-US" dirty="0" smtClean="0"/>
              <a:t>Switch statement: </a:t>
            </a:r>
            <a:r>
              <a:rPr lang="en-US" i="1" dirty="0" smtClean="0"/>
              <a:t>n</a:t>
            </a:r>
            <a:r>
              <a:rPr lang="en-US" dirty="0" smtClean="0"/>
              <a:t>-way choice count as (n -1)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74</a:t>
            </a:fld>
            <a:endParaRPr lang="en-US"/>
          </a:p>
        </p:txBody>
      </p:sp>
    </p:spTree>
    <p:extLst>
      <p:ext uri="{BB962C8B-B14F-4D97-AF65-F5344CB8AC3E}">
        <p14:creationId xmlns:p14="http://schemas.microsoft.com/office/powerpoint/2010/main" val="4174874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Examples</a:t>
            </a:r>
          </a:p>
        </p:txBody>
      </p:sp>
      <p:sp>
        <p:nvSpPr>
          <p:cNvPr id="3" name="Content Placeholder 2"/>
          <p:cNvSpPr>
            <a:spLocks noGrp="1"/>
          </p:cNvSpPr>
          <p:nvPr>
            <p:ph idx="1"/>
          </p:nvPr>
        </p:nvSpPr>
        <p:spPr/>
        <p:txBody>
          <a:bodyPr>
            <a:normAutofit/>
          </a:bodyPr>
          <a:lstStyle/>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1</a:t>
            </a:r>
          </a:p>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2</a:t>
            </a:r>
            <a:endParaRPr lang="en-US" dirty="0">
              <a:solidFill>
                <a:srgbClr val="000090"/>
              </a:solidFill>
              <a:latin typeface="+mn-lt"/>
              <a:cs typeface="American Typewriter"/>
            </a:endParaRPr>
          </a:p>
          <a:p>
            <a:pPr marL="0" indent="0">
              <a:buNone/>
            </a:pPr>
            <a:r>
              <a:rPr lang="en-US" dirty="0" smtClean="0">
                <a:solidFill>
                  <a:srgbClr val="000090"/>
                </a:solidFill>
                <a:latin typeface="+mn-lt"/>
                <a:cs typeface="American Typewriter"/>
              </a:rPr>
              <a:t>…</a:t>
            </a:r>
          </a:p>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n</a:t>
            </a:r>
            <a:endParaRPr lang="en-US" dirty="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75</a:t>
            </a:fld>
            <a:endParaRPr lang="en-US"/>
          </a:p>
        </p:txBody>
      </p:sp>
      <p:sp>
        <p:nvSpPr>
          <p:cNvPr id="7" name="Content Placeholder 6"/>
          <p:cNvSpPr>
            <a:spLocks noGrp="1"/>
          </p:cNvSpPr>
          <p:nvPr>
            <p:ph sz="quarter" idx="4294967295"/>
          </p:nvPr>
        </p:nvSpPr>
        <p:spPr>
          <a:xfrm>
            <a:off x="7010400" y="1825625"/>
            <a:ext cx="5181600" cy="4351338"/>
          </a:xfrm>
        </p:spPr>
        <p:txBody>
          <a:bodyPr>
            <a:normAutofit lnSpcReduction="10000"/>
          </a:bodyPr>
          <a:lstStyle/>
          <a:p>
            <a:pPr marL="0" indent="0">
              <a:buNone/>
            </a:pPr>
            <a:r>
              <a:rPr lang="en-US" dirty="0">
                <a:solidFill>
                  <a:srgbClr val="000090"/>
                </a:solidFill>
                <a:latin typeface="+mn-lt"/>
                <a:cs typeface="American Typewriter"/>
              </a:rPr>
              <a:t>i</a:t>
            </a:r>
            <a:r>
              <a:rPr lang="en-US" dirty="0" smtClean="0">
                <a:solidFill>
                  <a:srgbClr val="000090"/>
                </a:solidFill>
                <a:latin typeface="+mn-lt"/>
                <a:cs typeface="American Typewriter"/>
              </a:rPr>
              <a:t>f (x &gt; 5) {</a:t>
            </a:r>
          </a:p>
          <a:p>
            <a:pPr marL="0" indent="0">
              <a:buNone/>
            </a:pPr>
            <a:r>
              <a:rPr lang="en-US" dirty="0" smtClean="0">
                <a:solidFill>
                  <a:srgbClr val="000090"/>
                </a:solidFill>
                <a:latin typeface="+mn-lt"/>
                <a:cs typeface="American Typewriter"/>
              </a:rPr>
              <a:t>  statement</a:t>
            </a:r>
            <a:r>
              <a:rPr lang="en-US" baseline="-25000" dirty="0" smtClean="0">
                <a:solidFill>
                  <a:srgbClr val="000090"/>
                </a:solidFill>
                <a:latin typeface="+mn-lt"/>
                <a:cs typeface="American Typewriter"/>
              </a:rPr>
              <a:t>1</a:t>
            </a:r>
            <a:endParaRPr lang="en-US" baseline="-25000" dirty="0">
              <a:solidFill>
                <a:srgbClr val="000090"/>
              </a:solidFill>
              <a:latin typeface="+mn-lt"/>
              <a:cs typeface="American Typewriter"/>
            </a:endParaRPr>
          </a:p>
          <a:p>
            <a:pPr marL="0" indent="0">
              <a:buNone/>
            </a:pPr>
            <a:r>
              <a:rPr lang="en-US" dirty="0" smtClean="0">
                <a:solidFill>
                  <a:srgbClr val="000090"/>
                </a:solidFill>
                <a:latin typeface="+mn-lt"/>
                <a:cs typeface="American Typewriter"/>
              </a:rPr>
              <a:t>} </a:t>
            </a:r>
          </a:p>
          <a:p>
            <a:pPr marL="0" indent="0">
              <a:buNone/>
            </a:pPr>
            <a:endParaRPr lang="en-US" dirty="0">
              <a:solidFill>
                <a:srgbClr val="000090"/>
              </a:solidFill>
              <a:latin typeface="+mn-lt"/>
              <a:cs typeface="American Typewriter"/>
            </a:endParaRPr>
          </a:p>
          <a:p>
            <a:pPr marL="0" indent="0">
              <a:buNone/>
            </a:pPr>
            <a:r>
              <a:rPr lang="en-US" dirty="0">
                <a:solidFill>
                  <a:srgbClr val="000090"/>
                </a:solidFill>
                <a:latin typeface="+mn-lt"/>
                <a:cs typeface="American Typewriter"/>
              </a:rPr>
              <a:t>if (x &gt; 5) {</a:t>
            </a:r>
          </a:p>
          <a:p>
            <a:pPr marL="0" indent="0">
              <a:buNone/>
            </a:pPr>
            <a:r>
              <a:rPr lang="en-US" dirty="0">
                <a:solidFill>
                  <a:srgbClr val="000090"/>
                </a:solidFill>
                <a:latin typeface="+mn-lt"/>
                <a:cs typeface="American Typewriter"/>
              </a:rPr>
              <a:t>  statement</a:t>
            </a:r>
            <a:r>
              <a:rPr lang="en-US" baseline="-25000" dirty="0">
                <a:solidFill>
                  <a:srgbClr val="000090"/>
                </a:solidFill>
                <a:latin typeface="+mn-lt"/>
                <a:cs typeface="American Typewriter"/>
              </a:rPr>
              <a:t>1</a:t>
            </a:r>
          </a:p>
          <a:p>
            <a:pPr marL="0" indent="0">
              <a:buNone/>
            </a:pPr>
            <a:r>
              <a:rPr lang="en-US" dirty="0">
                <a:solidFill>
                  <a:srgbClr val="000090"/>
                </a:solidFill>
                <a:latin typeface="+mn-lt"/>
                <a:cs typeface="American Typewriter"/>
              </a:rPr>
              <a:t>} else {</a:t>
            </a:r>
          </a:p>
          <a:p>
            <a:pPr marL="0" indent="0">
              <a:buNone/>
            </a:pPr>
            <a:r>
              <a:rPr lang="en-US" dirty="0">
                <a:solidFill>
                  <a:srgbClr val="000090"/>
                </a:solidFill>
                <a:latin typeface="+mn-lt"/>
                <a:cs typeface="American Typewriter"/>
              </a:rPr>
              <a:t>  statement</a:t>
            </a:r>
            <a:r>
              <a:rPr lang="en-US" baseline="-25000" dirty="0">
                <a:solidFill>
                  <a:srgbClr val="000090"/>
                </a:solidFill>
                <a:latin typeface="+mn-lt"/>
                <a:cs typeface="American Typewriter"/>
              </a:rPr>
              <a:t>2</a:t>
            </a:r>
            <a:endParaRPr lang="en-US" dirty="0">
              <a:solidFill>
                <a:srgbClr val="000090"/>
              </a:solidFill>
              <a:latin typeface="+mn-lt"/>
              <a:cs typeface="American Typewriter"/>
            </a:endParaRPr>
          </a:p>
          <a:p>
            <a:pPr marL="0" indent="0">
              <a:buNone/>
            </a:pPr>
            <a:r>
              <a:rPr lang="en-US" dirty="0">
                <a:solidFill>
                  <a:srgbClr val="000090"/>
                </a:solidFill>
                <a:latin typeface="+mn-lt"/>
                <a:cs typeface="American Typewriter"/>
              </a:rPr>
              <a:t>} </a:t>
            </a:r>
          </a:p>
        </p:txBody>
      </p:sp>
      <p:sp>
        <p:nvSpPr>
          <p:cNvPr id="8" name="TextBox 7"/>
          <p:cNvSpPr txBox="1"/>
          <p:nvPr/>
        </p:nvSpPr>
        <p:spPr>
          <a:xfrm>
            <a:off x="3048000" y="4038600"/>
            <a:ext cx="1746792"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1</a:t>
            </a:r>
          </a:p>
        </p:txBody>
      </p:sp>
      <p:sp>
        <p:nvSpPr>
          <p:cNvPr id="13" name="TextBox 12"/>
          <p:cNvSpPr txBox="1"/>
          <p:nvPr/>
        </p:nvSpPr>
        <p:spPr>
          <a:xfrm>
            <a:off x="9576758" y="4506951"/>
            <a:ext cx="1746792"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14" name="TextBox 13"/>
          <p:cNvSpPr txBox="1"/>
          <p:nvPr/>
        </p:nvSpPr>
        <p:spPr>
          <a:xfrm>
            <a:off x="9516040" y="2068551"/>
            <a:ext cx="1746792"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Tree>
    <p:extLst>
      <p:ext uri="{BB962C8B-B14F-4D97-AF65-F5344CB8AC3E}">
        <p14:creationId xmlns:p14="http://schemas.microsoft.com/office/powerpoint/2010/main" val="658832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solidFill>
                  <a:srgbClr val="000090"/>
                </a:solidFill>
                <a:latin typeface="+mn-lt"/>
                <a:cs typeface="American Typewriter"/>
              </a:rPr>
              <a:t>switch (exp) {</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default: statement</a:t>
            </a:r>
            <a:r>
              <a:rPr lang="en-US" sz="2400" baseline="-25000" dirty="0">
                <a:solidFill>
                  <a:srgbClr val="000090"/>
                </a:solidFill>
                <a:latin typeface="+mn-lt"/>
                <a:cs typeface="American Typewriter"/>
              </a:rPr>
              <a:t>n+1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76</a:t>
            </a:fld>
            <a:endParaRPr lang="en-US"/>
          </a:p>
        </p:txBody>
      </p:sp>
      <p:sp>
        <p:nvSpPr>
          <p:cNvPr id="7" name="Content Placeholder 6"/>
          <p:cNvSpPr>
            <a:spLocks noGrp="1"/>
          </p:cNvSpPr>
          <p:nvPr>
            <p:ph sz="quarter" idx="4294967295"/>
          </p:nvPr>
        </p:nvSpPr>
        <p:spPr>
          <a:xfrm>
            <a:off x="8318500" y="1524000"/>
            <a:ext cx="3873500" cy="4937125"/>
          </a:xfrm>
        </p:spPr>
        <p:txBody>
          <a:bodyPr>
            <a:normAutofit lnSpcReduction="10000"/>
          </a:bodyPr>
          <a:lstStyle/>
          <a:p>
            <a:pPr marL="0" indent="0">
              <a:buNone/>
            </a:pPr>
            <a:r>
              <a:rPr lang="en-US" sz="2400" dirty="0">
                <a:solidFill>
                  <a:srgbClr val="000090"/>
                </a:solidFill>
                <a:latin typeface="+mn-lt"/>
                <a:cs typeface="American Typewriter"/>
              </a:rPr>
              <a:t>if (x &gt; 5 || x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if (x &gt;= 0 &amp;&amp; x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else if (x &lt;= 30)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else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p:txBody>
      </p:sp>
    </p:spTree>
    <p:extLst>
      <p:ext uri="{BB962C8B-B14F-4D97-AF65-F5344CB8AC3E}">
        <p14:creationId xmlns:p14="http://schemas.microsoft.com/office/powerpoint/2010/main" val="3296167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solidFill>
                  <a:srgbClr val="000090"/>
                </a:solidFill>
                <a:latin typeface="+mn-lt"/>
                <a:cs typeface="American Typewriter"/>
              </a:rPr>
              <a:t>switch (exp) {</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default: statement</a:t>
            </a:r>
            <a:r>
              <a:rPr lang="en-US" sz="2400" baseline="-25000" dirty="0">
                <a:solidFill>
                  <a:srgbClr val="000090"/>
                </a:solidFill>
                <a:latin typeface="+mn-lt"/>
                <a:cs typeface="American Typewriter"/>
              </a:rPr>
              <a:t>n+1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77</a:t>
            </a:fld>
            <a:endParaRPr lang="en-US"/>
          </a:p>
        </p:txBody>
      </p:sp>
      <p:sp>
        <p:nvSpPr>
          <p:cNvPr id="7" name="Content Placeholder 6"/>
          <p:cNvSpPr>
            <a:spLocks noGrp="1"/>
          </p:cNvSpPr>
          <p:nvPr>
            <p:ph sz="quarter" idx="4294967295"/>
          </p:nvPr>
        </p:nvSpPr>
        <p:spPr>
          <a:xfrm>
            <a:off x="8318500" y="1524000"/>
            <a:ext cx="3873500" cy="4937125"/>
          </a:xfrm>
        </p:spPr>
        <p:txBody>
          <a:bodyPr>
            <a:normAutofit lnSpcReduction="10000"/>
          </a:bodyPr>
          <a:lstStyle/>
          <a:p>
            <a:pPr marL="0" indent="0">
              <a:buNone/>
            </a:pPr>
            <a:r>
              <a:rPr lang="en-US" sz="2400" dirty="0">
                <a:solidFill>
                  <a:srgbClr val="000090"/>
                </a:solidFill>
                <a:latin typeface="+mn-lt"/>
                <a:cs typeface="American Typewriter"/>
              </a:rPr>
              <a:t>if (x &gt; 5 || x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if (x &gt;= 0 &amp;&amp; x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else if (x &lt;= 30)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else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p:txBody>
      </p:sp>
      <p:sp>
        <p:nvSpPr>
          <p:cNvPr id="8" name="TextBox 7"/>
          <p:cNvSpPr txBox="1"/>
          <p:nvPr/>
        </p:nvSpPr>
        <p:spPr>
          <a:xfrm>
            <a:off x="1131077" y="4757468"/>
            <a:ext cx="2377374"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n + 1</a:t>
            </a:r>
          </a:p>
        </p:txBody>
      </p:sp>
      <p:sp>
        <p:nvSpPr>
          <p:cNvPr id="13" name="TextBox 12"/>
          <p:cNvSpPr txBox="1"/>
          <p:nvPr/>
        </p:nvSpPr>
        <p:spPr>
          <a:xfrm>
            <a:off x="6305251" y="4623759"/>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4</a:t>
            </a:r>
          </a:p>
        </p:txBody>
      </p:sp>
      <p:sp>
        <p:nvSpPr>
          <p:cNvPr id="14" name="TextBox 13"/>
          <p:cNvSpPr txBox="1"/>
          <p:nvPr/>
        </p:nvSpPr>
        <p:spPr>
          <a:xfrm>
            <a:off x="6305252" y="2053086"/>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3</a:t>
            </a:r>
          </a:p>
        </p:txBody>
      </p:sp>
    </p:spTree>
    <p:extLst>
      <p:ext uri="{BB962C8B-B14F-4D97-AF65-F5344CB8AC3E}">
        <p14:creationId xmlns:p14="http://schemas.microsoft.com/office/powerpoint/2010/main" val="2647578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solidFill>
                  <a:srgbClr val="000090"/>
                </a:solidFill>
                <a:latin typeface="+mn-lt"/>
                <a:cs typeface="American Typewriter"/>
              </a:rPr>
              <a:t>while (i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smtClean="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while (i &lt; 100 &amp;&amp; a != null)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78</a:t>
            </a:fld>
            <a:endParaRPr lang="en-US"/>
          </a:p>
        </p:txBody>
      </p:sp>
      <p:sp>
        <p:nvSpPr>
          <p:cNvPr id="7" name="Content Placeholder 6"/>
          <p:cNvSpPr>
            <a:spLocks noGrp="1"/>
          </p:cNvSpPr>
          <p:nvPr>
            <p:ph sz="quarter" idx="4294967295"/>
          </p:nvPr>
        </p:nvSpPr>
        <p:spPr>
          <a:xfrm>
            <a:off x="8318500" y="1524000"/>
            <a:ext cx="3873500" cy="4937125"/>
          </a:xfrm>
        </p:spPr>
        <p:txBody>
          <a:bodyPr>
            <a:normAutofit lnSpcReduction="10000"/>
          </a:bodyPr>
          <a:lstStyle/>
          <a:p>
            <a:pPr marL="0" indent="0">
              <a:buNone/>
            </a:pPr>
            <a:r>
              <a:rPr lang="en-US" sz="2400" dirty="0">
                <a:solidFill>
                  <a:srgbClr val="000090"/>
                </a:solidFill>
                <a:latin typeface="+mn-lt"/>
                <a:cs typeface="American Typewriter"/>
              </a:rPr>
              <a:t>for (i = 0; i &lt; 10;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for (i = 0; i &lt;= 10 || j == 0; </a:t>
            </a:r>
          </a:p>
          <a:p>
            <a:pPr marL="0" indent="0">
              <a:buNone/>
            </a:pPr>
            <a:r>
              <a:rPr lang="en-US" sz="2400" dirty="0">
                <a:solidFill>
                  <a:srgbClr val="000090"/>
                </a:solidFill>
                <a:latin typeface="+mn-lt"/>
                <a:cs typeface="American Typewriter"/>
              </a:rPr>
              <a:t>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  if (i &gt; 5 || i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p>
          <a:p>
            <a:pPr marL="0" indent="0">
              <a:buNone/>
            </a:pPr>
            <a:r>
              <a:rPr lang="en-US" sz="2400" dirty="0">
                <a:solidFill>
                  <a:srgbClr val="000090"/>
                </a:solidFill>
                <a:latin typeface="+mn-lt"/>
                <a:cs typeface="American Typewriter"/>
              </a:rPr>
              <a:t>  } </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p:txBody>
      </p:sp>
    </p:spTree>
    <p:extLst>
      <p:ext uri="{BB962C8B-B14F-4D97-AF65-F5344CB8AC3E}">
        <p14:creationId xmlns:p14="http://schemas.microsoft.com/office/powerpoint/2010/main" val="455524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solidFill>
                  <a:srgbClr val="000090"/>
                </a:solidFill>
                <a:latin typeface="+mn-lt"/>
                <a:cs typeface="American Typewriter"/>
              </a:rPr>
              <a:t>while (i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smtClean="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while (i &lt; 100 &amp;&amp; a != null)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79</a:t>
            </a:fld>
            <a:endParaRPr lang="en-US"/>
          </a:p>
        </p:txBody>
      </p:sp>
      <p:sp>
        <p:nvSpPr>
          <p:cNvPr id="7" name="Content Placeholder 6"/>
          <p:cNvSpPr>
            <a:spLocks noGrp="1"/>
          </p:cNvSpPr>
          <p:nvPr>
            <p:ph sz="quarter" idx="4294967295"/>
          </p:nvPr>
        </p:nvSpPr>
        <p:spPr>
          <a:xfrm>
            <a:off x="8318500" y="1524000"/>
            <a:ext cx="3873500" cy="4937125"/>
          </a:xfrm>
        </p:spPr>
        <p:txBody>
          <a:bodyPr>
            <a:normAutofit lnSpcReduction="10000"/>
          </a:bodyPr>
          <a:lstStyle/>
          <a:p>
            <a:pPr marL="0" indent="0">
              <a:buNone/>
            </a:pPr>
            <a:r>
              <a:rPr lang="en-US" sz="2400" dirty="0">
                <a:solidFill>
                  <a:srgbClr val="000090"/>
                </a:solidFill>
                <a:latin typeface="+mn-lt"/>
                <a:cs typeface="American Typewriter"/>
              </a:rPr>
              <a:t>for (i = 0; i &lt; 10;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for (i = 0; i &lt;= 10 || j == 0; </a:t>
            </a:r>
          </a:p>
          <a:p>
            <a:pPr marL="0" indent="0">
              <a:buNone/>
            </a:pPr>
            <a:r>
              <a:rPr lang="en-US" sz="2400" dirty="0">
                <a:solidFill>
                  <a:srgbClr val="000090"/>
                </a:solidFill>
                <a:latin typeface="+mn-lt"/>
                <a:cs typeface="American Typewriter"/>
              </a:rPr>
              <a:t>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  if (i &gt; 5 || i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p>
          <a:p>
            <a:pPr marL="0" indent="0">
              <a:buNone/>
            </a:pPr>
            <a:r>
              <a:rPr lang="en-US" sz="2400" dirty="0">
                <a:solidFill>
                  <a:srgbClr val="000090"/>
                </a:solidFill>
                <a:latin typeface="+mn-lt"/>
                <a:cs typeface="American Typewriter"/>
              </a:rPr>
              <a:t>  } </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p:txBody>
      </p:sp>
      <p:sp>
        <p:nvSpPr>
          <p:cNvPr id="8" name="TextBox 7"/>
          <p:cNvSpPr txBox="1"/>
          <p:nvPr/>
        </p:nvSpPr>
        <p:spPr>
          <a:xfrm>
            <a:off x="2318411" y="210185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13" name="TextBox 12"/>
          <p:cNvSpPr txBox="1"/>
          <p:nvPr/>
        </p:nvSpPr>
        <p:spPr>
          <a:xfrm>
            <a:off x="6486221" y="492125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4</a:t>
            </a:r>
          </a:p>
        </p:txBody>
      </p:sp>
      <p:sp>
        <p:nvSpPr>
          <p:cNvPr id="14" name="TextBox 13"/>
          <p:cNvSpPr txBox="1"/>
          <p:nvPr/>
        </p:nvSpPr>
        <p:spPr>
          <a:xfrm>
            <a:off x="6486221" y="2018461"/>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11" name="TextBox 10"/>
          <p:cNvSpPr txBox="1"/>
          <p:nvPr/>
        </p:nvSpPr>
        <p:spPr>
          <a:xfrm>
            <a:off x="2461405" y="492125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Tree>
    <p:extLst>
      <p:ext uri="{BB962C8B-B14F-4D97-AF65-F5344CB8AC3E}">
        <p14:creationId xmlns:p14="http://schemas.microsoft.com/office/powerpoint/2010/main" val="2025543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p:txBody>
          <a:bodyPr/>
          <a:lstStyle/>
          <a:p>
            <a:pPr eaLnBrk="1" hangingPunct="1"/>
            <a:r>
              <a:rPr lang="en-US" dirty="0"/>
              <a:t>Properties of Models</a:t>
            </a:r>
          </a:p>
        </p:txBody>
      </p:sp>
      <p:sp>
        <p:nvSpPr>
          <p:cNvPr id="20485" name="Rectangle 5"/>
          <p:cNvSpPr>
            <a:spLocks noGrp="1" noChangeArrowheads="1"/>
          </p:cNvSpPr>
          <p:nvPr>
            <p:ph idx="1"/>
          </p:nvPr>
        </p:nvSpPr>
        <p:spPr/>
        <p:txBody>
          <a:bodyPr>
            <a:normAutofit/>
          </a:bodyPr>
          <a:lstStyle/>
          <a:p>
            <a:pPr eaLnBrk="1" hangingPunct="1"/>
            <a:r>
              <a:rPr lang="en-US" dirty="0"/>
              <a:t>Compact: </a:t>
            </a:r>
          </a:p>
          <a:p>
            <a:pPr lvl="1" eaLnBrk="1" hangingPunct="1"/>
            <a:r>
              <a:rPr lang="en-US" dirty="0"/>
              <a:t>representation of a system</a:t>
            </a:r>
          </a:p>
          <a:p>
            <a:pPr eaLnBrk="1" hangingPunct="1"/>
            <a:r>
              <a:rPr lang="en-US" dirty="0"/>
              <a:t>Predictive: </a:t>
            </a:r>
          </a:p>
          <a:p>
            <a:pPr lvl="1" eaLnBrk="1" hangingPunct="1"/>
            <a:r>
              <a:rPr lang="en-US" dirty="0"/>
              <a:t>represent some salient characteristics</a:t>
            </a:r>
          </a:p>
          <a:p>
            <a:pPr lvl="1" eaLnBrk="1" hangingPunct="1"/>
            <a:r>
              <a:rPr lang="en-US" dirty="0"/>
              <a:t>well enough to distinguish between </a:t>
            </a:r>
            <a:r>
              <a:rPr lang="en-US" i="1" dirty="0"/>
              <a:t>good</a:t>
            </a:r>
            <a:r>
              <a:rPr lang="en-US" dirty="0"/>
              <a:t> and </a:t>
            </a:r>
            <a:r>
              <a:rPr lang="en-US" i="1" dirty="0"/>
              <a:t>bad</a:t>
            </a:r>
            <a:r>
              <a:rPr lang="en-US" dirty="0"/>
              <a:t> </a:t>
            </a:r>
          </a:p>
          <a:p>
            <a:pPr lvl="1" eaLnBrk="1" hangingPunct="1"/>
            <a:r>
              <a:rPr lang="en-US" dirty="0"/>
              <a:t>no single model represents all characteristics </a:t>
            </a:r>
          </a:p>
          <a:p>
            <a:pPr eaLnBrk="1" hangingPunct="1"/>
            <a:r>
              <a:rPr lang="en-US" dirty="0"/>
              <a:t>Semantically meaningful: </a:t>
            </a:r>
          </a:p>
          <a:p>
            <a:pPr lvl="1" eaLnBrk="1" hangingPunct="1"/>
            <a:r>
              <a:rPr lang="en-US" dirty="0"/>
              <a:t>permits diagnosis of the causes of failure</a:t>
            </a:r>
          </a:p>
          <a:p>
            <a:pPr eaLnBrk="1" hangingPunct="1"/>
            <a:r>
              <a:rPr lang="en-US" dirty="0"/>
              <a:t>Sufficiently general: </a:t>
            </a:r>
          </a:p>
          <a:p>
            <a:pPr lvl="1" eaLnBrk="1" hangingPunct="1"/>
            <a:r>
              <a:rPr lang="en-US" dirty="0"/>
              <a:t>general enough for practical use</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8</a:t>
            </a:fld>
            <a:endParaRPr lang="en-US"/>
          </a:p>
        </p:txBody>
      </p:sp>
    </p:spTree>
    <p:extLst>
      <p:ext uri="{BB962C8B-B14F-4D97-AF65-F5344CB8AC3E}">
        <p14:creationId xmlns:p14="http://schemas.microsoft.com/office/powerpoint/2010/main" val="301728294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2"/>
          <p:cNvSpPr>
            <a:spLocks noGrp="1"/>
          </p:cNvSpPr>
          <p:nvPr>
            <p:ph type="title"/>
          </p:nvPr>
        </p:nvSpPr>
        <p:spPr/>
        <p:txBody>
          <a:bodyPr vert="horz" lIns="91440" tIns="45720" rIns="132080" bIns="45720" rtlCol="0" anchor="ctr">
            <a:normAutofit/>
          </a:bodyPr>
          <a:lstStyle/>
          <a:p>
            <a:r>
              <a:rPr lang="en-US" dirty="0"/>
              <a:t>Cyclomatic Adequacy and Coverage</a:t>
            </a:r>
          </a:p>
        </p:txBody>
      </p:sp>
      <p:sp>
        <p:nvSpPr>
          <p:cNvPr id="111621" name="Rectangle 3"/>
          <p:cNvSpPr>
            <a:spLocks noGrp="1"/>
          </p:cNvSpPr>
          <p:nvPr>
            <p:ph idx="1"/>
          </p:nvPr>
        </p:nvSpPr>
        <p:spPr/>
        <p:txBody>
          <a:bodyPr vert="horz" lIns="91440" tIns="45720" rIns="132080" bIns="45720" rtlCol="0">
            <a:normAutofit fontScale="92500" lnSpcReduction="10000"/>
          </a:bodyPr>
          <a:lstStyle/>
          <a:p>
            <a:pPr marL="342900" indent="-342900"/>
            <a:r>
              <a:rPr lang="en-US" dirty="0"/>
              <a:t>Cyclomatic adequacy criterion</a:t>
            </a:r>
          </a:p>
          <a:p>
            <a:pPr lvl="1"/>
            <a:r>
              <a:rPr lang="en-US" dirty="0"/>
              <a:t>Each basis path must be executed at least once</a:t>
            </a:r>
          </a:p>
          <a:p>
            <a:pPr lvl="1"/>
            <a:r>
              <a:rPr lang="en-US" dirty="0"/>
              <a:t>Guarantees:</a:t>
            </a:r>
          </a:p>
          <a:p>
            <a:pPr lvl="2"/>
            <a:r>
              <a:rPr lang="en-US" sz="2100" dirty="0"/>
              <a:t>Every statement has been executed at least once.</a:t>
            </a:r>
          </a:p>
          <a:p>
            <a:pPr lvl="2"/>
            <a:r>
              <a:rPr lang="en-US" sz="2100" dirty="0"/>
              <a:t>Every condition has been executed on both its true and false sides.</a:t>
            </a:r>
          </a:p>
          <a:p>
            <a:pPr lvl="1"/>
            <a:r>
              <a:rPr lang="en-US" dirty="0"/>
              <a:t>Recommended by NIST as a baseline technique </a:t>
            </a:r>
          </a:p>
          <a:p>
            <a:pPr marL="342900" indent="-342900"/>
            <a:r>
              <a:rPr lang="en-US" dirty="0"/>
              <a:t>Cyclomatic coverage</a:t>
            </a:r>
          </a:p>
          <a:p>
            <a:pPr marL="617538" lvl="1" indent="-342900"/>
            <a:r>
              <a:rPr lang="en-US" sz="2500" dirty="0"/>
              <a:t>the number of basis paths that have been executed, relative to cyclomatic complexity</a:t>
            </a:r>
          </a:p>
          <a:p>
            <a:pPr>
              <a:buNone/>
            </a:pPr>
            <a:r>
              <a:rPr lang="en-US" dirty="0"/>
              <a:t>		   # executed basis paths</a:t>
            </a:r>
          </a:p>
          <a:p>
            <a:pPr>
              <a:buNone/>
            </a:pPr>
            <a:r>
              <a:rPr lang="en-US" dirty="0"/>
              <a:t>		    cyclomatic complexity</a:t>
            </a:r>
          </a:p>
          <a:p>
            <a:pPr marL="342900" indent="-342900"/>
            <a:endParaRPr lang="en-US" dirty="0"/>
          </a:p>
          <a:p>
            <a:pPr marL="0" indent="0">
              <a:buNone/>
            </a:pPr>
            <a:r>
              <a:rPr lang="en-US" dirty="0"/>
              <a:t>	</a:t>
            </a:r>
            <a:endParaRPr lang="en-US" sz="2400" dirty="0"/>
          </a:p>
        </p:txBody>
      </p:sp>
      <p:sp>
        <p:nvSpPr>
          <p:cNvPr id="2" name="Slide Number Placeholder 1"/>
          <p:cNvSpPr>
            <a:spLocks noGrp="1"/>
          </p:cNvSpPr>
          <p:nvPr>
            <p:ph type="sldNum" sz="quarter" idx="12"/>
          </p:nvPr>
        </p:nvSpPr>
        <p:spPr/>
        <p:txBody>
          <a:bodyPr/>
          <a:lstStyle/>
          <a:p>
            <a:fld id="{B543A0FD-1CA6-4228-86A2-78061B4844C8}" type="slidenum">
              <a:rPr lang="en-US" smtClean="0"/>
              <a:t>80</a:t>
            </a:fld>
            <a:endParaRPr lang="en-US"/>
          </a:p>
        </p:txBody>
      </p:sp>
      <p:cxnSp>
        <p:nvCxnSpPr>
          <p:cNvPr id="5" name="Straight Connector 4"/>
          <p:cNvCxnSpPr/>
          <p:nvPr/>
        </p:nvCxnSpPr>
        <p:spPr bwMode="auto">
          <a:xfrm>
            <a:off x="1401760" y="4638298"/>
            <a:ext cx="3657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453961484"/>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normAutofit/>
          </a:bodyPr>
          <a:lstStyle/>
          <a:p>
            <a:r>
              <a:rPr lang="en-US" dirty="0"/>
              <a:t>An Example:</a:t>
            </a:r>
          </a:p>
        </p:txBody>
      </p:sp>
      <p:sp>
        <p:nvSpPr>
          <p:cNvPr id="175107" name="Rectangle 3"/>
          <p:cNvSpPr>
            <a:spLocks noGrp="1" noChangeArrowheads="1"/>
          </p:cNvSpPr>
          <p:nvPr>
            <p:ph idx="1"/>
          </p:nvPr>
        </p:nvSpPr>
        <p:spPr>
          <a:xfrm>
            <a:off x="465825" y="1302589"/>
            <a:ext cx="11076317" cy="5080957"/>
          </a:xfrm>
        </p:spPr>
        <p:txBody>
          <a:bodyPr>
            <a:normAutofit lnSpcReduction="10000"/>
          </a:bodyPr>
          <a:lstStyle/>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Float Function CalculateFees ( String mgroup, Integer mAge, Float mBaseFees, Integer mFamilyCount, Integer mMinFee)</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 How many months left in the year */</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1  MonthsLeft = 12 – GetMonth(SystemDate())</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 Calculate base rate for the group */</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2	if mgroup == 1 then</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3		mRate = mBaseFees</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4	else </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5    if mgroup == 2 then</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6	     mRate = mBaseFees * 0.80</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7	  else </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8	    mRate = mBaseFees * 0.65</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9	  endif</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10	</a:t>
            </a:r>
            <a:r>
              <a:rPr lang="en-US" sz="1600" dirty="0" err="1">
                <a:latin typeface="Courier New" panose="02070309020205020404" pitchFamily="49" charset="0"/>
                <a:ea typeface="ＭＳ Ｐゴシック" charset="0"/>
                <a:cs typeface="Courier New" panose="02070309020205020404" pitchFamily="49" charset="0"/>
              </a:rPr>
              <a:t>endif</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11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mRate</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MonthsLeft</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12	while </a:t>
            </a:r>
            <a:r>
              <a:rPr lang="en-US" sz="1600" dirty="0" err="1">
                <a:latin typeface="Courier New" panose="02070309020205020404" pitchFamily="49" charset="0"/>
                <a:ea typeface="ＭＳ Ｐゴシック" charset="0"/>
                <a:cs typeface="Courier New" panose="02070309020205020404" pitchFamily="49" charset="0"/>
              </a:rPr>
              <a:t>mFamilyCount</a:t>
            </a:r>
            <a:r>
              <a:rPr lang="en-US" sz="1600" dirty="0">
                <a:latin typeface="Courier New" panose="02070309020205020404" pitchFamily="49" charset="0"/>
                <a:ea typeface="ＭＳ Ｐゴシック" charset="0"/>
                <a:cs typeface="Courier New" panose="02070309020205020404" pitchFamily="49" charset="0"/>
              </a:rPr>
              <a:t> &gt; 1 and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&gt; </a:t>
            </a:r>
            <a:r>
              <a:rPr lang="en-US" sz="1600" dirty="0" err="1">
                <a:latin typeface="Courier New" panose="02070309020205020404" pitchFamily="49" charset="0"/>
                <a:ea typeface="ＭＳ Ｐゴシック" charset="0"/>
                <a:cs typeface="Courier New" panose="02070309020205020404" pitchFamily="49" charset="0"/>
              </a:rPr>
              <a:t>mMinFee</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13	  if </a:t>
            </a:r>
            <a:r>
              <a:rPr lang="en-US" sz="1600" dirty="0" err="1">
                <a:latin typeface="Courier New" panose="02070309020205020404" pitchFamily="49" charset="0"/>
                <a:ea typeface="ＭＳ Ｐゴシック" charset="0"/>
                <a:cs typeface="Courier New" panose="02070309020205020404" pitchFamily="49" charset="0"/>
              </a:rPr>
              <a:t>mAge</a:t>
            </a:r>
            <a:r>
              <a:rPr lang="en-US" sz="1600" dirty="0">
                <a:latin typeface="Courier New" panose="02070309020205020404" pitchFamily="49" charset="0"/>
                <a:ea typeface="ＭＳ Ｐゴシック" charset="0"/>
                <a:cs typeface="Courier New" panose="02070309020205020404" pitchFamily="49" charset="0"/>
              </a:rPr>
              <a:t> &gt;= 21</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14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10</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15	  else</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16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5</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17   </a:t>
            </a:r>
            <a:r>
              <a:rPr lang="en-US" sz="1600" dirty="0" err="1">
                <a:latin typeface="Courier New" panose="02070309020205020404" pitchFamily="49" charset="0"/>
                <a:ea typeface="ＭＳ Ｐゴシック" charset="0"/>
                <a:cs typeface="Courier New" panose="02070309020205020404" pitchFamily="49" charset="0"/>
              </a:rPr>
              <a:t>endif</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18	  </a:t>
            </a:r>
            <a:r>
              <a:rPr lang="en-US" sz="1600" dirty="0" err="1">
                <a:latin typeface="Courier New" panose="02070309020205020404" pitchFamily="49" charset="0"/>
                <a:ea typeface="ＭＳ Ｐゴシック" charset="0"/>
                <a:cs typeface="Courier New" panose="02070309020205020404" pitchFamily="49" charset="0"/>
              </a:rPr>
              <a:t>mFamilyCount</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mFamilyCount</a:t>
            </a:r>
            <a:r>
              <a:rPr lang="en-US" sz="1600" dirty="0">
                <a:latin typeface="Courier New" panose="02070309020205020404" pitchFamily="49" charset="0"/>
                <a:ea typeface="ＭＳ Ｐゴシック" charset="0"/>
                <a:cs typeface="Courier New" panose="02070309020205020404" pitchFamily="49" charset="0"/>
              </a:rPr>
              <a:t> – 1</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19	</a:t>
            </a:r>
            <a:r>
              <a:rPr lang="en-US" sz="1600" dirty="0" err="1">
                <a:latin typeface="Courier New" panose="02070309020205020404" pitchFamily="49" charset="0"/>
                <a:ea typeface="ＭＳ Ｐゴシック" charset="0"/>
                <a:cs typeface="Courier New" panose="02070309020205020404" pitchFamily="49" charset="0"/>
              </a:rPr>
              <a:t>endwhile</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20	return </a:t>
            </a:r>
            <a:r>
              <a:rPr lang="en-US" sz="1600" dirty="0" err="1">
                <a:latin typeface="Courier New" panose="02070309020205020404" pitchFamily="49" charset="0"/>
                <a:ea typeface="ＭＳ Ｐゴシック" charset="0"/>
                <a:cs typeface="Courier New" panose="02070309020205020404" pitchFamily="49" charset="0"/>
              </a:rPr>
              <a:t>mBaseFees</a:t>
            </a:r>
            <a:endParaRPr lang="en-US" sz="1600" dirty="0">
              <a:latin typeface="Courier New" panose="02070309020205020404" pitchFamily="49" charset="0"/>
              <a:ea typeface="ＭＳ Ｐゴシック"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81</a:t>
            </a:fld>
            <a:endParaRPr lang="en-US"/>
          </a:p>
        </p:txBody>
      </p:sp>
    </p:spTree>
    <p:extLst>
      <p:ext uri="{BB962C8B-B14F-4D97-AF65-F5344CB8AC3E}">
        <p14:creationId xmlns:p14="http://schemas.microsoft.com/office/powerpoint/2010/main" val="99487392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normAutofit/>
          </a:bodyPr>
          <a:lstStyle/>
          <a:p>
            <a:r>
              <a:rPr lang="en-US" dirty="0"/>
              <a:t>Steps for deriving test cases</a:t>
            </a:r>
          </a:p>
        </p:txBody>
      </p:sp>
      <p:sp>
        <p:nvSpPr>
          <p:cNvPr id="177155" name="Rectangle 3"/>
          <p:cNvSpPr>
            <a:spLocks noGrp="1" noChangeArrowheads="1"/>
          </p:cNvSpPr>
          <p:nvPr>
            <p:ph idx="1"/>
          </p:nvPr>
        </p:nvSpPr>
        <p:spPr/>
        <p:txBody>
          <a:bodyPr/>
          <a:lstStyle/>
          <a:p>
            <a:pPr marL="495300" indent="-495300">
              <a:spcBef>
                <a:spcPct val="0"/>
              </a:spcBef>
            </a:pPr>
            <a:r>
              <a:rPr lang="en-US" sz="2000" dirty="0">
                <a:ea typeface="ＭＳ Ｐゴシック" charset="0"/>
                <a:cs typeface="ＭＳ Ｐゴシック" charset="0"/>
              </a:rPr>
              <a:t>Determine a basis set of linearly independent paths.</a:t>
            </a:r>
            <a:r>
              <a:rPr lang="en-US" b="1" dirty="0">
                <a:ea typeface="ＭＳ Ｐゴシック" charset="0"/>
                <a:cs typeface="ＭＳ Ｐゴシック" charset="0"/>
              </a:rPr>
              <a:t> </a:t>
            </a:r>
          </a:p>
          <a:p>
            <a:pPr marL="495300" indent="-495300">
              <a:buNone/>
            </a:pPr>
            <a:r>
              <a:rPr lang="en-US" sz="2000" b="1" dirty="0">
                <a:ea typeface="ＭＳ Ｐゴシック" charset="0"/>
                <a:cs typeface="ＭＳ Ｐゴシック" charset="0"/>
              </a:rPr>
              <a:t>       </a:t>
            </a:r>
            <a:r>
              <a:rPr lang="en-US" sz="2000" b="1" dirty="0" smtClean="0">
                <a:ea typeface="ＭＳ Ｐゴシック" charset="0"/>
                <a:cs typeface="ＭＳ Ｐゴシック" charset="0"/>
              </a:rPr>
              <a:t>  1-2-3-11-12-20</a:t>
            </a:r>
            <a:r>
              <a:rPr lang="en-US" sz="2000" b="1" dirty="0">
                <a:ea typeface="ＭＳ Ｐゴシック" charset="0"/>
                <a:cs typeface="ＭＳ Ｐゴシック" charset="0"/>
              </a:rPr>
              <a:t/>
            </a:r>
            <a:br>
              <a:rPr lang="en-US" sz="2000" b="1" dirty="0">
                <a:ea typeface="ＭＳ Ｐゴシック" charset="0"/>
                <a:cs typeface="ＭＳ Ｐゴシック" charset="0"/>
              </a:rPr>
            </a:br>
            <a:r>
              <a:rPr lang="en-US" sz="2000" b="1" dirty="0">
                <a:ea typeface="ＭＳ Ｐゴシック" charset="0"/>
                <a:cs typeface="ＭＳ Ｐゴシック" charset="0"/>
              </a:rPr>
              <a:t>1-2-4-6-11-12-20</a:t>
            </a:r>
            <a:br>
              <a:rPr lang="en-US" sz="2000" b="1" dirty="0">
                <a:ea typeface="ＭＳ Ｐゴシック" charset="0"/>
                <a:cs typeface="ＭＳ Ｐゴシック" charset="0"/>
              </a:rPr>
            </a:br>
            <a:r>
              <a:rPr lang="en-US" sz="2000" b="1" dirty="0">
                <a:ea typeface="ＭＳ Ｐゴシック" charset="0"/>
                <a:cs typeface="ＭＳ Ｐゴシック" charset="0"/>
              </a:rPr>
              <a:t>1-2-4-7-11-12-20</a:t>
            </a:r>
            <a:br>
              <a:rPr lang="en-US" sz="2000" b="1" dirty="0">
                <a:ea typeface="ＭＳ Ｐゴシック" charset="0"/>
                <a:cs typeface="ＭＳ Ｐゴシック" charset="0"/>
              </a:rPr>
            </a:br>
            <a:r>
              <a:rPr lang="en-US" sz="2000" b="1" dirty="0">
                <a:ea typeface="ＭＳ Ｐゴシック" charset="0"/>
                <a:cs typeface="ＭＳ Ｐゴシック" charset="0"/>
              </a:rPr>
              <a:t>1-2-3-11-12-13-14-18-12-20</a:t>
            </a:r>
            <a:br>
              <a:rPr lang="en-US" sz="2000" b="1" dirty="0">
                <a:ea typeface="ＭＳ Ｐゴシック" charset="0"/>
                <a:cs typeface="ＭＳ Ｐゴシック" charset="0"/>
              </a:rPr>
            </a:br>
            <a:r>
              <a:rPr lang="en-US" sz="2000" b="1" dirty="0">
                <a:ea typeface="ＭＳ Ｐゴシック" charset="0"/>
                <a:cs typeface="ＭＳ Ｐゴシック" charset="0"/>
              </a:rPr>
              <a:t>1-2-4-6-11-12-13-14-18-12-20</a:t>
            </a:r>
            <a:br>
              <a:rPr lang="en-US" sz="2000" b="1" dirty="0">
                <a:ea typeface="ＭＳ Ｐゴシック" charset="0"/>
                <a:cs typeface="ＭＳ Ｐゴシック" charset="0"/>
              </a:rPr>
            </a:br>
            <a:r>
              <a:rPr lang="en-US" sz="2000" b="1" dirty="0">
                <a:ea typeface="ＭＳ Ｐゴシック" charset="0"/>
                <a:cs typeface="ＭＳ Ｐゴシック" charset="0"/>
              </a:rPr>
              <a:t>1-2-4-7-11-12-13-14-18-12-20</a:t>
            </a:r>
            <a:br>
              <a:rPr lang="en-US" sz="2000" b="1" dirty="0">
                <a:ea typeface="ＭＳ Ｐゴシック" charset="0"/>
                <a:cs typeface="ＭＳ Ｐゴシック" charset="0"/>
              </a:rPr>
            </a:br>
            <a:r>
              <a:rPr lang="en-US" sz="2000" b="1" dirty="0">
                <a:ea typeface="ＭＳ Ｐゴシック" charset="0"/>
                <a:cs typeface="ＭＳ Ｐゴシック" charset="0"/>
              </a:rPr>
              <a:t>1-2-3-11-12-13-16-18-12-20</a:t>
            </a:r>
            <a:br>
              <a:rPr lang="en-US" sz="2000" b="1" dirty="0">
                <a:ea typeface="ＭＳ Ｐゴシック" charset="0"/>
                <a:cs typeface="ＭＳ Ｐゴシック" charset="0"/>
              </a:rPr>
            </a:br>
            <a:r>
              <a:rPr lang="en-US" sz="2000" b="1" dirty="0">
                <a:ea typeface="ＭＳ Ｐゴシック" charset="0"/>
                <a:cs typeface="ＭＳ Ｐゴシック" charset="0"/>
              </a:rPr>
              <a:t>1-2-4-6-11-12-13-16-18-12-20</a:t>
            </a:r>
            <a:br>
              <a:rPr lang="en-US" sz="2000" b="1" dirty="0">
                <a:ea typeface="ＭＳ Ｐゴシック" charset="0"/>
                <a:cs typeface="ＭＳ Ｐゴシック" charset="0"/>
              </a:rPr>
            </a:br>
            <a:r>
              <a:rPr lang="en-US" sz="2000" b="1" dirty="0">
                <a:ea typeface="ＭＳ Ｐゴシック" charset="0"/>
                <a:cs typeface="ＭＳ Ｐゴシック" charset="0"/>
              </a:rPr>
              <a:t>1-2-4-7-11-12-13-16-18-12-20</a:t>
            </a:r>
          </a:p>
          <a:p>
            <a:pPr marL="495300" indent="-495300">
              <a:spcBef>
                <a:spcPct val="35000"/>
              </a:spcBef>
            </a:pPr>
            <a:r>
              <a:rPr lang="en-US" sz="2000" dirty="0">
                <a:ea typeface="ＭＳ Ｐゴシック" charset="0"/>
                <a:cs typeface="ＭＳ Ｐゴシック" charset="0"/>
              </a:rPr>
              <a:t>Prepare test cases that will force execution of each path in the basis set.</a:t>
            </a:r>
            <a:endParaRPr lang="en-US" sz="1900" dirty="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82</a:t>
            </a:fld>
            <a:endParaRPr lang="en-US"/>
          </a:p>
        </p:txBody>
      </p:sp>
      <p:pic>
        <p:nvPicPr>
          <p:cNvPr id="179204" name="Content Placeholder 35" descr="SE435FinalW08-p2.jpg"/>
          <p:cNvPicPr>
            <a:picLocks noGrp="1" noChangeAspect="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9665718" y="1276171"/>
            <a:ext cx="2181225" cy="4876800"/>
          </a:xfrm>
        </p:spPr>
      </p:pic>
    </p:spTree>
    <p:extLst>
      <p:ext uri="{BB962C8B-B14F-4D97-AF65-F5344CB8AC3E}">
        <p14:creationId xmlns:p14="http://schemas.microsoft.com/office/powerpoint/2010/main" val="204798333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1026"/>
          <p:cNvSpPr>
            <a:spLocks noGrp="1" noChangeArrowheads="1"/>
          </p:cNvSpPr>
          <p:nvPr>
            <p:ph type="title"/>
          </p:nvPr>
        </p:nvSpPr>
        <p:spPr/>
        <p:txBody>
          <a:bodyPr>
            <a:normAutofit/>
          </a:bodyPr>
          <a:lstStyle/>
          <a:p>
            <a:r>
              <a:rPr lang="en-US" dirty="0"/>
              <a:t>Infeasible Paths</a:t>
            </a:r>
          </a:p>
        </p:txBody>
      </p:sp>
      <p:sp>
        <p:nvSpPr>
          <p:cNvPr id="2" name="Slide Number Placeholder 1"/>
          <p:cNvSpPr>
            <a:spLocks noGrp="1"/>
          </p:cNvSpPr>
          <p:nvPr>
            <p:ph type="sldNum" sz="quarter" idx="12"/>
          </p:nvPr>
        </p:nvSpPr>
        <p:spPr/>
        <p:txBody>
          <a:bodyPr/>
          <a:lstStyle/>
          <a:p>
            <a:fld id="{B543A0FD-1CA6-4228-86A2-78061B4844C8}" type="slidenum">
              <a:rPr lang="en-US" smtClean="0"/>
              <a:t>83</a:t>
            </a:fld>
            <a:endParaRPr lang="en-US"/>
          </a:p>
        </p:txBody>
      </p:sp>
      <p:sp>
        <p:nvSpPr>
          <p:cNvPr id="181251" name="Rectangle 1027"/>
          <p:cNvSpPr>
            <a:spLocks noChangeArrowheads="1"/>
          </p:cNvSpPr>
          <p:nvPr/>
        </p:nvSpPr>
        <p:spPr bwMode="auto">
          <a:xfrm>
            <a:off x="1038807" y="1814806"/>
            <a:ext cx="4343400" cy="30146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457200" indent="-457200" eaLnBrk="0" hangingPunct="0">
              <a:spcBef>
                <a:spcPct val="50000"/>
              </a:spcBef>
              <a:tabLst>
                <a:tab pos="1025525" algn="l"/>
              </a:tabLst>
            </a:pPr>
            <a:r>
              <a:rPr kumimoji="1" lang="en-US" dirty="0">
                <a:latin typeface="Candara" panose="020E0502030303020204" pitchFamily="34" charset="0"/>
              </a:rPr>
              <a:t>Some paths are infeasible…</a:t>
            </a:r>
          </a:p>
          <a:p>
            <a:pPr marL="457200" indent="-457200" eaLnBrk="0" hangingPunct="0">
              <a:spcBef>
                <a:spcPct val="50000"/>
              </a:spcBef>
              <a:tabLst>
                <a:tab pos="1025525" algn="l"/>
              </a:tabLst>
            </a:pPr>
            <a:endParaRPr kumimoji="1" lang="en-US" sz="900" dirty="0">
              <a:latin typeface="Candara" panose="020E0502030303020204" pitchFamily="34" charset="0"/>
            </a:endParaRPr>
          </a:p>
          <a:p>
            <a:pPr marL="457200" indent="-457200" eaLnBrk="0" hangingPunct="0">
              <a:lnSpc>
                <a:spcPct val="80000"/>
              </a:lnSpc>
              <a:tabLst>
                <a:tab pos="1025525" algn="l"/>
              </a:tabLst>
            </a:pPr>
            <a:r>
              <a:rPr kumimoji="1" lang="en-US" dirty="0">
                <a:latin typeface="Candara" panose="020E0502030303020204" pitchFamily="34" charset="0"/>
              </a:rPr>
              <a:t>	</a:t>
            </a:r>
            <a:r>
              <a:rPr kumimoji="1" lang="en-US" b="1" dirty="0">
                <a:latin typeface="Candara" panose="020E0502030303020204" pitchFamily="34" charset="0"/>
                <a:cs typeface="Courier New"/>
              </a:rPr>
              <a:t>begin</a:t>
            </a:r>
          </a:p>
          <a:p>
            <a:pPr marL="457200" indent="-457200" eaLnBrk="0" hangingPunct="0">
              <a:lnSpc>
                <a:spcPct val="80000"/>
              </a:lnSpc>
              <a:tabLst>
                <a:tab pos="1025525" algn="l"/>
              </a:tabLst>
            </a:pPr>
            <a:r>
              <a:rPr kumimoji="1" lang="en-US" b="1" dirty="0">
                <a:latin typeface="Candara" panose="020E0502030303020204" pitchFamily="34" charset="0"/>
                <a:cs typeface="Courier New"/>
              </a:rPr>
              <a:t>1.		readln (a);</a:t>
            </a:r>
          </a:p>
          <a:p>
            <a:pPr marL="457200" indent="-457200" eaLnBrk="0" hangingPunct="0">
              <a:lnSpc>
                <a:spcPct val="80000"/>
              </a:lnSpc>
              <a:tabLst>
                <a:tab pos="1025525" algn="l"/>
              </a:tabLst>
            </a:pPr>
            <a:r>
              <a:rPr kumimoji="1" lang="en-US" b="1" dirty="0">
                <a:latin typeface="Candara" panose="020E0502030303020204" pitchFamily="34" charset="0"/>
                <a:cs typeface="Courier New"/>
              </a:rPr>
              <a:t>2.	 	if a &gt; 15</a:t>
            </a:r>
          </a:p>
          <a:p>
            <a:pPr marL="457200" indent="-457200" eaLnBrk="0" hangingPunct="0">
              <a:lnSpc>
                <a:spcPct val="80000"/>
              </a:lnSpc>
              <a:tabLst>
                <a:tab pos="1025525" algn="l"/>
              </a:tabLst>
            </a:pPr>
            <a:r>
              <a:rPr kumimoji="1" lang="en-US" b="1" dirty="0">
                <a:latin typeface="Candara" panose="020E0502030303020204" pitchFamily="34" charset="0"/>
                <a:cs typeface="Courier New"/>
              </a:rPr>
              <a:t>	 	then</a:t>
            </a:r>
          </a:p>
          <a:p>
            <a:pPr marL="457200" indent="-457200" eaLnBrk="0" hangingPunct="0">
              <a:lnSpc>
                <a:spcPct val="80000"/>
              </a:lnSpc>
              <a:tabLst>
                <a:tab pos="1025525" algn="l"/>
              </a:tabLst>
            </a:pPr>
            <a:r>
              <a:rPr kumimoji="1" lang="en-US" b="1" dirty="0">
                <a:latin typeface="Candara" panose="020E0502030303020204" pitchFamily="34" charset="0"/>
                <a:cs typeface="Courier New"/>
              </a:rPr>
              <a:t>3.	 		b:=b+1;</a:t>
            </a:r>
          </a:p>
          <a:p>
            <a:pPr marL="457200" indent="-457200" eaLnBrk="0" hangingPunct="0">
              <a:lnSpc>
                <a:spcPct val="80000"/>
              </a:lnSpc>
              <a:tabLst>
                <a:tab pos="1025525" algn="l"/>
              </a:tabLst>
            </a:pPr>
            <a:r>
              <a:rPr kumimoji="1" lang="en-US" b="1" dirty="0">
                <a:latin typeface="Candara" panose="020E0502030303020204" pitchFamily="34" charset="0"/>
                <a:cs typeface="Courier New"/>
              </a:rPr>
              <a:t>	 	else</a:t>
            </a:r>
          </a:p>
          <a:p>
            <a:pPr marL="457200" indent="-457200" eaLnBrk="0" hangingPunct="0">
              <a:lnSpc>
                <a:spcPct val="80000"/>
              </a:lnSpc>
              <a:buFontTx/>
              <a:buAutoNum type="arabicPeriod" startAt="4"/>
              <a:tabLst>
                <a:tab pos="1025525" algn="l"/>
              </a:tabLst>
            </a:pPr>
            <a:r>
              <a:rPr kumimoji="1" lang="en-US" b="1" dirty="0">
                <a:latin typeface="Candara" panose="020E0502030303020204" pitchFamily="34" charset="0"/>
                <a:cs typeface="Courier New"/>
              </a:rPr>
              <a:t> 		c:=c+1;</a:t>
            </a:r>
          </a:p>
          <a:p>
            <a:pPr marL="457200" indent="-457200" eaLnBrk="0" hangingPunct="0">
              <a:lnSpc>
                <a:spcPct val="80000"/>
              </a:lnSpc>
              <a:buFontTx/>
              <a:buAutoNum type="arabicPeriod" startAt="4"/>
              <a:tabLst>
                <a:tab pos="1025525" algn="l"/>
              </a:tabLst>
            </a:pPr>
            <a:r>
              <a:rPr kumimoji="1" lang="en-US" b="1" dirty="0">
                <a:latin typeface="Candara" panose="020E0502030303020204" pitchFamily="34" charset="0"/>
                <a:cs typeface="Courier New"/>
              </a:rPr>
              <a:t> 	if a &lt; 10</a:t>
            </a:r>
          </a:p>
          <a:p>
            <a:pPr marL="457200" indent="-457200" eaLnBrk="0" hangingPunct="0">
              <a:lnSpc>
                <a:spcPct val="80000"/>
              </a:lnSpc>
              <a:tabLst>
                <a:tab pos="1025525" algn="l"/>
              </a:tabLst>
            </a:pPr>
            <a:r>
              <a:rPr kumimoji="1" lang="en-US" b="1" dirty="0">
                <a:latin typeface="Candara" panose="020E0502030303020204" pitchFamily="34" charset="0"/>
                <a:cs typeface="Courier New"/>
              </a:rPr>
              <a:t>	 	then</a:t>
            </a:r>
          </a:p>
          <a:p>
            <a:pPr marL="457200" indent="-457200" eaLnBrk="0" hangingPunct="0">
              <a:lnSpc>
                <a:spcPct val="80000"/>
              </a:lnSpc>
              <a:tabLst>
                <a:tab pos="1025525" algn="l"/>
              </a:tabLst>
            </a:pPr>
            <a:r>
              <a:rPr kumimoji="1" lang="en-US" b="1" dirty="0">
                <a:latin typeface="Candara" panose="020E0502030303020204" pitchFamily="34" charset="0"/>
                <a:cs typeface="Courier New"/>
              </a:rPr>
              <a:t>6.			d:=d+1;</a:t>
            </a:r>
          </a:p>
          <a:p>
            <a:pPr marL="457200" indent="-457200" eaLnBrk="0" hangingPunct="0">
              <a:lnSpc>
                <a:spcPct val="80000"/>
              </a:lnSpc>
              <a:tabLst>
                <a:tab pos="1025525" algn="l"/>
              </a:tabLst>
            </a:pPr>
            <a:r>
              <a:rPr kumimoji="1" lang="en-US" b="1" dirty="0">
                <a:latin typeface="Candara" panose="020E0502030303020204" pitchFamily="34" charset="0"/>
                <a:cs typeface="Courier New"/>
              </a:rPr>
              <a:t>7.	end</a:t>
            </a:r>
          </a:p>
        </p:txBody>
      </p:sp>
      <p:sp>
        <p:nvSpPr>
          <p:cNvPr id="181252" name="Text Box 1028"/>
          <p:cNvSpPr txBox="1">
            <a:spLocks noChangeArrowheads="1"/>
          </p:cNvSpPr>
          <p:nvPr/>
        </p:nvSpPr>
        <p:spPr bwMode="auto">
          <a:xfrm>
            <a:off x="5687007" y="2249781"/>
            <a:ext cx="3505200" cy="2835275"/>
          </a:xfrm>
          <a:prstGeom prst="rect">
            <a:avLst/>
          </a:prstGeom>
          <a:solidFill>
            <a:srgbClr val="EAEAE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V(G) = 3:</a:t>
            </a:r>
            <a:br>
              <a:rPr lang="en-US" sz="2000" dirty="0">
                <a:latin typeface="Candara" panose="020E0502030303020204" pitchFamily="34" charset="0"/>
              </a:rPr>
            </a:br>
            <a:r>
              <a:rPr lang="en-US" sz="2000" dirty="0">
                <a:latin typeface="Candara" panose="020E0502030303020204" pitchFamily="34" charset="0"/>
              </a:rPr>
              <a:t>There are three basis paths:</a:t>
            </a:r>
          </a:p>
          <a:p>
            <a:pPr eaLnBrk="1" hangingPunct="1">
              <a:spcBef>
                <a:spcPct val="50000"/>
              </a:spcBef>
            </a:pPr>
            <a:r>
              <a:rPr lang="en-US" sz="2000" dirty="0">
                <a:latin typeface="Candara" panose="020E0502030303020204" pitchFamily="34" charset="0"/>
              </a:rPr>
              <a:t>Path 1: 1,2,3,5,7</a:t>
            </a:r>
            <a:br>
              <a:rPr lang="en-US" sz="2000" dirty="0">
                <a:latin typeface="Candara" panose="020E0502030303020204" pitchFamily="34" charset="0"/>
              </a:rPr>
            </a:br>
            <a:r>
              <a:rPr lang="en-US" sz="2000" dirty="0">
                <a:latin typeface="Candara" panose="020E0502030303020204" pitchFamily="34" charset="0"/>
              </a:rPr>
              <a:t>Path 2: 1,2,4,5,7</a:t>
            </a:r>
            <a:br>
              <a:rPr lang="en-US" sz="2000" dirty="0">
                <a:latin typeface="Candara" panose="020E0502030303020204" pitchFamily="34" charset="0"/>
              </a:rPr>
            </a:br>
            <a:r>
              <a:rPr lang="en-US" sz="2000" dirty="0">
                <a:latin typeface="Candara" panose="020E0502030303020204" pitchFamily="34" charset="0"/>
              </a:rPr>
              <a:t>Path 3: 1,2,3,5,6,7</a:t>
            </a:r>
            <a:br>
              <a:rPr lang="en-US" sz="2000" dirty="0">
                <a:latin typeface="Candara" panose="020E0502030303020204" pitchFamily="34" charset="0"/>
              </a:rPr>
            </a:br>
            <a:endParaRPr lang="en-US" sz="2000" dirty="0">
              <a:latin typeface="Candara" panose="020E0502030303020204" pitchFamily="34" charset="0"/>
            </a:endParaRPr>
          </a:p>
          <a:p>
            <a:pPr eaLnBrk="1" hangingPunct="1">
              <a:spcBef>
                <a:spcPct val="50000"/>
              </a:spcBef>
            </a:pPr>
            <a:r>
              <a:rPr lang="en-US" sz="2000" dirty="0">
                <a:solidFill>
                  <a:srgbClr val="CC0000"/>
                </a:solidFill>
                <a:latin typeface="Candara" panose="020E0502030303020204" pitchFamily="34" charset="0"/>
              </a:rPr>
              <a:t>Which of these paths is non-executable and why?</a:t>
            </a:r>
          </a:p>
        </p:txBody>
      </p:sp>
    </p:spTree>
    <p:extLst>
      <p:ext uri="{BB962C8B-B14F-4D97-AF65-F5344CB8AC3E}">
        <p14:creationId xmlns:p14="http://schemas.microsoft.com/office/powerpoint/2010/main" val="346775263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6" name="Rectangle 2"/>
          <p:cNvSpPr>
            <a:spLocks noGrp="1" noChangeArrowheads="1"/>
          </p:cNvSpPr>
          <p:nvPr>
            <p:ph type="title"/>
          </p:nvPr>
        </p:nvSpPr>
        <p:spPr/>
        <p:txBody>
          <a:bodyPr>
            <a:normAutofit/>
          </a:bodyPr>
          <a:lstStyle/>
          <a:p>
            <a:r>
              <a:rPr lang="en-US" dirty="0"/>
              <a:t>Comparing Criteria</a:t>
            </a:r>
          </a:p>
        </p:txBody>
      </p:sp>
      <p:sp>
        <p:nvSpPr>
          <p:cNvPr id="125957" name="Rectangle 3"/>
          <p:cNvSpPr>
            <a:spLocks noGrp="1" noChangeArrowheads="1"/>
          </p:cNvSpPr>
          <p:nvPr>
            <p:ph idx="1"/>
          </p:nvPr>
        </p:nvSpPr>
        <p:spPr/>
        <p:txBody>
          <a:bodyPr/>
          <a:lstStyle/>
          <a:p>
            <a:pPr eaLnBrk="1" hangingPunct="1"/>
            <a:r>
              <a:rPr lang="en-US" sz="2400" dirty="0"/>
              <a:t>Can we distinguish stronger from weaker adequacy criteria? </a:t>
            </a:r>
          </a:p>
          <a:p>
            <a:pPr eaLnBrk="1" hangingPunct="1"/>
            <a:r>
              <a:rPr lang="en-US" sz="2400" dirty="0"/>
              <a:t>Empirical approach:  </a:t>
            </a:r>
          </a:p>
          <a:p>
            <a:pPr lvl="1" eaLnBrk="1" hangingPunct="1"/>
            <a:r>
              <a:rPr lang="en-US" sz="2000" dirty="0"/>
              <a:t>Study the effectiveness of different approaches to testing in industrial practice</a:t>
            </a:r>
          </a:p>
          <a:p>
            <a:pPr lvl="1" eaLnBrk="1" hangingPunct="1"/>
            <a:r>
              <a:rPr lang="en-US" sz="2000" dirty="0"/>
              <a:t>What we really care about, but ... </a:t>
            </a:r>
          </a:p>
          <a:p>
            <a:pPr lvl="1" eaLnBrk="1" hangingPunct="1"/>
            <a:r>
              <a:rPr lang="en-US" sz="2000" dirty="0"/>
              <a:t>Depends on the setting; may not generalize from one organization or project to another </a:t>
            </a:r>
          </a:p>
          <a:p>
            <a:pPr eaLnBrk="1" hangingPunct="1"/>
            <a:r>
              <a:rPr lang="en-US" sz="2400" dirty="0"/>
              <a:t>Analytical approach: </a:t>
            </a:r>
          </a:p>
          <a:p>
            <a:pPr lvl="1" eaLnBrk="1" hangingPunct="1"/>
            <a:r>
              <a:rPr lang="en-US" sz="2000" dirty="0"/>
              <a:t>Describe conditions under which one adequacy criterion is provably stronger than another</a:t>
            </a:r>
          </a:p>
          <a:p>
            <a:pPr lvl="1" eaLnBrk="1" hangingPunct="1"/>
            <a:r>
              <a:rPr lang="en-US" sz="2000" dirty="0"/>
              <a:t>Stronger = gives stronger guarantees</a:t>
            </a:r>
          </a:p>
          <a:p>
            <a:pPr lvl="1" eaLnBrk="1" hangingPunct="1"/>
            <a:r>
              <a:rPr lang="en-US" sz="2000" dirty="0"/>
              <a:t>One piece of the overall </a:t>
            </a:r>
            <a:r>
              <a:rPr lang="ja-JP" altLang="en-US" sz="2000" dirty="0"/>
              <a:t>“</a:t>
            </a:r>
            <a:r>
              <a:rPr lang="en-US" altLang="ja-JP" sz="2000" dirty="0"/>
              <a:t>effectiveness</a:t>
            </a:r>
            <a:r>
              <a:rPr lang="ja-JP" altLang="en-US" sz="2000" dirty="0"/>
              <a:t>”</a:t>
            </a:r>
            <a:r>
              <a:rPr lang="en-US" altLang="ja-JP" sz="2000" dirty="0"/>
              <a:t> question</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84</a:t>
            </a:fld>
            <a:endParaRPr lang="en-US"/>
          </a:p>
        </p:txBody>
      </p:sp>
    </p:spTree>
    <p:extLst>
      <p:ext uri="{BB962C8B-B14F-4D97-AF65-F5344CB8AC3E}">
        <p14:creationId xmlns:p14="http://schemas.microsoft.com/office/powerpoint/2010/main" val="2753075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r>
              <a:rPr lang="en-US" dirty="0"/>
              <a:t>The Subsumes Relationship</a:t>
            </a:r>
          </a:p>
        </p:txBody>
      </p:sp>
      <p:sp>
        <p:nvSpPr>
          <p:cNvPr id="41987" name="Rectangle 3"/>
          <p:cNvSpPr>
            <a:spLocks noGrp="1" noChangeArrowheads="1"/>
          </p:cNvSpPr>
          <p:nvPr>
            <p:ph type="body" idx="1"/>
          </p:nvPr>
        </p:nvSpPr>
        <p:spPr/>
        <p:txBody>
          <a:bodyPr/>
          <a:lstStyle/>
          <a:p>
            <a:r>
              <a:rPr lang="en-US" dirty="0"/>
              <a:t>The subsumption relationship means that satisfying one test coverage criterion may implicitly force another test coverage criterion to be satisfied as well</a:t>
            </a:r>
          </a:p>
          <a:p>
            <a:pPr lvl="1"/>
            <a:r>
              <a:rPr lang="en-US" dirty="0" smtClean="0"/>
              <a:t>E.g.: </a:t>
            </a:r>
            <a:r>
              <a:rPr lang="en-US" dirty="0"/>
              <a:t>Branch coverage forces statement coverage to be attained as well (This is strict subsumption)</a:t>
            </a:r>
          </a:p>
          <a:p>
            <a:r>
              <a:rPr lang="ja-JP" altLang="en-US" dirty="0"/>
              <a:t>“</a:t>
            </a:r>
            <a:r>
              <a:rPr lang="en-US" dirty="0"/>
              <a:t>Subsumes</a:t>
            </a:r>
            <a:r>
              <a:rPr lang="ja-JP" altLang="en-US" dirty="0"/>
              <a:t>”</a:t>
            </a:r>
            <a:r>
              <a:rPr lang="en-US" dirty="0"/>
              <a:t> does not necessarily mean </a:t>
            </a:r>
            <a:r>
              <a:rPr lang="ja-JP" altLang="en-US" dirty="0"/>
              <a:t>“</a:t>
            </a:r>
            <a:r>
              <a:rPr lang="en-US" dirty="0"/>
              <a:t>better</a:t>
            </a:r>
            <a:r>
              <a:rPr lang="ja-JP" altLang="en-US" dirty="0"/>
              <a: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85</a:t>
            </a:fld>
            <a:endParaRPr lang="en-US"/>
          </a:p>
        </p:txBody>
      </p:sp>
    </p:spTree>
    <p:extLst>
      <p:ext uri="{BB962C8B-B14F-4D97-AF65-F5344CB8AC3E}">
        <p14:creationId xmlns:p14="http://schemas.microsoft.com/office/powerpoint/2010/main" val="247014138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4"/>
          <p:cNvSpPr>
            <a:spLocks noGrp="1" noChangeArrowheads="1"/>
          </p:cNvSpPr>
          <p:nvPr>
            <p:ph type="title"/>
          </p:nvPr>
        </p:nvSpPr>
        <p:spPr/>
        <p:txBody>
          <a:bodyPr>
            <a:normAutofit/>
          </a:bodyPr>
          <a:lstStyle/>
          <a:p>
            <a:r>
              <a:rPr lang="en-US" dirty="0"/>
              <a:t>The Subsumes Relationship</a:t>
            </a:r>
          </a:p>
        </p:txBody>
      </p:sp>
      <p:sp>
        <p:nvSpPr>
          <p:cNvPr id="128005" name="Rectangle 5"/>
          <p:cNvSpPr>
            <a:spLocks noGrp="1" noChangeArrowheads="1"/>
          </p:cNvSpPr>
          <p:nvPr>
            <p:ph idx="1"/>
          </p:nvPr>
        </p:nvSpPr>
        <p:spPr/>
        <p:txBody>
          <a:bodyPr/>
          <a:lstStyle/>
          <a:p>
            <a:pPr eaLnBrk="1" hangingPunct="1">
              <a:lnSpc>
                <a:spcPct val="90000"/>
              </a:lnSpc>
              <a:buFontTx/>
              <a:buNone/>
            </a:pPr>
            <a:r>
              <a:rPr lang="en-US" i="1" dirty="0"/>
              <a:t>Test adequacy criterion A subsumes test adequacy criterion B iff, for every program P, every test suite satisfying A with respect to P also satisfies B with respect to P.</a:t>
            </a:r>
          </a:p>
          <a:p>
            <a:pPr eaLnBrk="1" hangingPunct="1">
              <a:lnSpc>
                <a:spcPct val="90000"/>
              </a:lnSpc>
            </a:pPr>
            <a:r>
              <a:rPr lang="en-US" dirty="0"/>
              <a:t>Example:</a:t>
            </a:r>
          </a:p>
          <a:p>
            <a:pPr lvl="1" eaLnBrk="1" hangingPunct="1">
              <a:lnSpc>
                <a:spcPct val="90000"/>
              </a:lnSpc>
              <a:buFontTx/>
              <a:buNone/>
            </a:pPr>
            <a:r>
              <a:rPr lang="en-US" dirty="0"/>
              <a:t>	Exercising all program branches (branch coverage) </a:t>
            </a:r>
            <a:r>
              <a:rPr lang="en-US" i="1" dirty="0"/>
              <a:t>subsumes</a:t>
            </a:r>
            <a:r>
              <a:rPr lang="en-US" dirty="0"/>
              <a:t> exercising all program statements</a:t>
            </a:r>
          </a:p>
          <a:p>
            <a:pPr eaLnBrk="1" hangingPunct="1">
              <a:lnSpc>
                <a:spcPct val="90000"/>
              </a:lnSpc>
            </a:pPr>
            <a:r>
              <a:rPr lang="en-US" dirty="0"/>
              <a:t>A common analytical comparison of closely related criteria</a:t>
            </a:r>
          </a:p>
          <a:p>
            <a:pPr lvl="1" eaLnBrk="1" hangingPunct="1">
              <a:lnSpc>
                <a:spcPct val="90000"/>
              </a:lnSpc>
            </a:pPr>
            <a:r>
              <a:rPr lang="en-US" dirty="0"/>
              <a:t>Useful for working from easier to harder levels of coverage, but not a direct indication of quality</a:t>
            </a:r>
          </a:p>
        </p:txBody>
      </p:sp>
      <p:sp>
        <p:nvSpPr>
          <p:cNvPr id="2" name="Slide Number Placeholder 1"/>
          <p:cNvSpPr>
            <a:spLocks noGrp="1"/>
          </p:cNvSpPr>
          <p:nvPr>
            <p:ph type="sldNum" sz="quarter" idx="12"/>
          </p:nvPr>
        </p:nvSpPr>
        <p:spPr/>
        <p:txBody>
          <a:bodyPr/>
          <a:lstStyle/>
          <a:p>
            <a:fld id="{B543A0FD-1CA6-4228-86A2-78061B4844C8}" type="slidenum">
              <a:rPr lang="en-US" smtClean="0"/>
              <a:t>86</a:t>
            </a:fld>
            <a:endParaRPr lang="en-US"/>
          </a:p>
        </p:txBody>
      </p:sp>
    </p:spTree>
    <p:extLst>
      <p:ext uri="{BB962C8B-B14F-4D97-AF65-F5344CB8AC3E}">
        <p14:creationId xmlns:p14="http://schemas.microsoft.com/office/powerpoint/2010/main" val="351010991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Rectangle 2"/>
          <p:cNvSpPr>
            <a:spLocks noGrp="1"/>
          </p:cNvSpPr>
          <p:nvPr>
            <p:ph type="title"/>
          </p:nvPr>
        </p:nvSpPr>
        <p:spPr/>
        <p:txBody>
          <a:bodyPr vert="horz" lIns="91440" tIns="45720" rIns="132080" bIns="45720" rtlCol="0" anchor="ctr">
            <a:normAutofit/>
          </a:bodyPr>
          <a:lstStyle/>
          <a:p>
            <a:r>
              <a:rPr lang="en-US" sz="3200" dirty="0"/>
              <a:t>The Subsumes Relation among Structural Testing Criteria</a:t>
            </a:r>
          </a:p>
        </p:txBody>
      </p:sp>
      <p:sp>
        <p:nvSpPr>
          <p:cNvPr id="3" name="Content Placeholder 2"/>
          <p:cNvSpPr>
            <a:spLocks noGrp="1"/>
          </p:cNvSpPr>
          <p:nvPr>
            <p:ph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87</a:t>
            </a:fld>
            <a:endParaRPr lang="en-US"/>
          </a:p>
        </p:txBody>
      </p:sp>
      <p:pic>
        <p:nvPicPr>
          <p:cNvPr id="130053" name="Picture 3" descr="structural-subsume-revis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9789" y="1380731"/>
            <a:ext cx="7772400" cy="4938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9784797"/>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2"/>
          <p:cNvSpPr>
            <a:spLocks noGrp="1"/>
          </p:cNvSpPr>
          <p:nvPr>
            <p:ph type="title"/>
          </p:nvPr>
        </p:nvSpPr>
        <p:spPr/>
        <p:txBody>
          <a:bodyPr/>
          <a:lstStyle/>
          <a:p>
            <a:r>
              <a:rPr lang="en-US" dirty="0"/>
              <a:t>Satisfying Structural Criteria</a:t>
            </a:r>
          </a:p>
        </p:txBody>
      </p:sp>
      <p:sp>
        <p:nvSpPr>
          <p:cNvPr id="132101" name="Rectangle 3"/>
          <p:cNvSpPr>
            <a:spLocks noGrp="1"/>
          </p:cNvSpPr>
          <p:nvPr>
            <p:ph idx="1"/>
          </p:nvPr>
        </p:nvSpPr>
        <p:spPr/>
        <p:txBody>
          <a:bodyPr/>
          <a:lstStyle/>
          <a:p>
            <a:r>
              <a:rPr lang="en-US" sz="2400" dirty="0"/>
              <a:t>Sometimes criteria may not be satisfiable</a:t>
            </a:r>
          </a:p>
          <a:p>
            <a:r>
              <a:rPr lang="en-US" sz="2400" dirty="0"/>
              <a:t>The criterion requires execution of </a:t>
            </a:r>
          </a:p>
          <a:p>
            <a:pPr lvl="1"/>
            <a:r>
              <a:rPr lang="en-US" dirty="0">
                <a:solidFill>
                  <a:srgbClr val="0000FF"/>
                </a:solidFill>
              </a:rPr>
              <a:t>statements</a:t>
            </a:r>
            <a:r>
              <a:rPr lang="en-US" dirty="0"/>
              <a:t> that cannot be executed as a result of</a:t>
            </a:r>
          </a:p>
          <a:p>
            <a:pPr lvl="2"/>
            <a:r>
              <a:rPr lang="en-US" sz="2400" dirty="0"/>
              <a:t>defensive programming </a:t>
            </a:r>
          </a:p>
          <a:p>
            <a:pPr lvl="2"/>
            <a:r>
              <a:rPr lang="en-US" sz="2400" dirty="0"/>
              <a:t>code reuse (reusing code that is more general than strictly required for the application)</a:t>
            </a:r>
          </a:p>
          <a:p>
            <a:pPr lvl="1"/>
            <a:r>
              <a:rPr lang="en-US" dirty="0">
                <a:solidFill>
                  <a:srgbClr val="0000FF"/>
                </a:solidFill>
              </a:rPr>
              <a:t>conditions</a:t>
            </a:r>
            <a:r>
              <a:rPr lang="en-US" dirty="0"/>
              <a:t> that cannot be satisfied as a result of</a:t>
            </a:r>
          </a:p>
          <a:p>
            <a:pPr lvl="2"/>
            <a:r>
              <a:rPr lang="en-US" sz="2400" dirty="0"/>
              <a:t>interdependent conditions</a:t>
            </a:r>
          </a:p>
          <a:p>
            <a:pPr lvl="1"/>
            <a:r>
              <a:rPr lang="en-US" dirty="0">
                <a:solidFill>
                  <a:srgbClr val="0000FF"/>
                </a:solidFill>
              </a:rPr>
              <a:t>paths</a:t>
            </a:r>
            <a:r>
              <a:rPr lang="en-US" dirty="0"/>
              <a:t> that cannot be executed as a result of</a:t>
            </a:r>
          </a:p>
          <a:p>
            <a:pPr lvl="2"/>
            <a:r>
              <a:rPr lang="en-US" sz="2400" dirty="0"/>
              <a:t>interdependent decisions</a:t>
            </a:r>
          </a:p>
        </p:txBody>
      </p:sp>
      <p:sp>
        <p:nvSpPr>
          <p:cNvPr id="2" name="Slide Number Placeholder 1"/>
          <p:cNvSpPr>
            <a:spLocks noGrp="1"/>
          </p:cNvSpPr>
          <p:nvPr>
            <p:ph type="sldNum" sz="quarter" idx="12"/>
          </p:nvPr>
        </p:nvSpPr>
        <p:spPr/>
        <p:txBody>
          <a:bodyPr/>
          <a:lstStyle/>
          <a:p>
            <a:fld id="{B543A0FD-1CA6-4228-86A2-78061B4844C8}" type="slidenum">
              <a:rPr lang="en-US" smtClean="0"/>
              <a:t>88</a:t>
            </a:fld>
            <a:endParaRPr lang="en-US"/>
          </a:p>
        </p:txBody>
      </p:sp>
    </p:spTree>
    <p:extLst>
      <p:ext uri="{BB962C8B-B14F-4D97-AF65-F5344CB8AC3E}">
        <p14:creationId xmlns:p14="http://schemas.microsoft.com/office/powerpoint/2010/main" val="383410259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Rectangle 2"/>
          <p:cNvSpPr>
            <a:spLocks noGrp="1"/>
          </p:cNvSpPr>
          <p:nvPr>
            <p:ph type="title"/>
          </p:nvPr>
        </p:nvSpPr>
        <p:spPr/>
        <p:txBody>
          <a:bodyPr/>
          <a:lstStyle/>
          <a:p>
            <a:r>
              <a:rPr lang="en-US" dirty="0"/>
              <a:t>Satisfying Structural Criteria</a:t>
            </a:r>
          </a:p>
        </p:txBody>
      </p:sp>
      <p:sp>
        <p:nvSpPr>
          <p:cNvPr id="134149" name="Rectangle 3"/>
          <p:cNvSpPr>
            <a:spLocks noGrp="1"/>
          </p:cNvSpPr>
          <p:nvPr>
            <p:ph idx="1"/>
          </p:nvPr>
        </p:nvSpPr>
        <p:spPr/>
        <p:txBody>
          <a:bodyPr/>
          <a:lstStyle/>
          <a:p>
            <a:r>
              <a:rPr lang="en-US" dirty="0"/>
              <a:t>Large amounts of </a:t>
            </a:r>
            <a:r>
              <a:rPr lang="en-US" i="1" u="sng" dirty="0"/>
              <a:t>fossil</a:t>
            </a:r>
            <a:r>
              <a:rPr lang="en-US" dirty="0"/>
              <a:t> code may indicate serious maintainability problems</a:t>
            </a:r>
          </a:p>
          <a:p>
            <a:pPr lvl="1"/>
            <a:r>
              <a:rPr lang="en-US" dirty="0"/>
              <a:t>But some unreachable code is common even in well-designed, well-maintained systems</a:t>
            </a:r>
          </a:p>
          <a:p>
            <a:r>
              <a:rPr lang="en-US" dirty="0"/>
              <a:t>Solutions:</a:t>
            </a:r>
          </a:p>
          <a:p>
            <a:pPr lvl="1"/>
            <a:r>
              <a:rPr lang="en-US" dirty="0"/>
              <a:t>make allowances by setting a coverage goal less than 100%</a:t>
            </a:r>
          </a:p>
          <a:p>
            <a:pPr lvl="1"/>
            <a:r>
              <a:rPr lang="en-US" dirty="0"/>
              <a:t>require justification of elements left uncovered</a:t>
            </a:r>
          </a:p>
          <a:p>
            <a:pPr lvl="2"/>
            <a:r>
              <a:rPr lang="en-US" sz="2400" dirty="0"/>
              <a:t>RTCA-DO-178B and EUROCAE ED-12B for modified MC/DC</a:t>
            </a:r>
          </a:p>
        </p:txBody>
      </p:sp>
      <p:sp>
        <p:nvSpPr>
          <p:cNvPr id="2" name="Slide Number Placeholder 1"/>
          <p:cNvSpPr>
            <a:spLocks noGrp="1"/>
          </p:cNvSpPr>
          <p:nvPr>
            <p:ph type="sldNum" sz="quarter" idx="12"/>
          </p:nvPr>
        </p:nvSpPr>
        <p:spPr/>
        <p:txBody>
          <a:bodyPr/>
          <a:lstStyle/>
          <a:p>
            <a:fld id="{B543A0FD-1CA6-4228-86A2-78061B4844C8}" type="slidenum">
              <a:rPr lang="en-US" smtClean="0"/>
              <a:t>89</a:t>
            </a:fld>
            <a:endParaRPr lang="en-US"/>
          </a:p>
        </p:txBody>
      </p:sp>
    </p:spTree>
    <p:extLst>
      <p:ext uri="{BB962C8B-B14F-4D97-AF65-F5344CB8AC3E}">
        <p14:creationId xmlns:p14="http://schemas.microsoft.com/office/powerpoint/2010/main" val="2907979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en-US" sz="3600" dirty="0"/>
              <a:t>Graph Representations: directed graphs</a:t>
            </a:r>
          </a:p>
        </p:txBody>
      </p:sp>
      <p:sp>
        <p:nvSpPr>
          <p:cNvPr id="242691" name="Rectangle 3"/>
          <p:cNvSpPr>
            <a:spLocks noGrp="1" noChangeArrowheads="1"/>
          </p:cNvSpPr>
          <p:nvPr>
            <p:ph type="body" idx="1"/>
          </p:nvPr>
        </p:nvSpPr>
        <p:spPr/>
        <p:txBody>
          <a:bodyPr/>
          <a:lstStyle/>
          <a:p>
            <a:r>
              <a:rPr lang="en-US" altLang="en-US" dirty="0"/>
              <a:t>Directed graph:</a:t>
            </a:r>
          </a:p>
          <a:p>
            <a:pPr lvl="1"/>
            <a:r>
              <a:rPr lang="en-US" altLang="en-US" dirty="0"/>
              <a:t>N (set of nodes)</a:t>
            </a:r>
          </a:p>
          <a:p>
            <a:pPr lvl="1"/>
            <a:r>
              <a:rPr lang="en-US" altLang="en-US" dirty="0"/>
              <a:t>E (relation on the set of nodes ) edges</a:t>
            </a:r>
          </a:p>
          <a:p>
            <a:endParaRPr lang="en-US" altLang="en-US" dirty="0"/>
          </a:p>
        </p:txBody>
      </p:sp>
      <p:sp>
        <p:nvSpPr>
          <p:cNvPr id="242692" name="Rectangle 4"/>
          <p:cNvSpPr>
            <a:spLocks noChangeArrowheads="1"/>
          </p:cNvSpPr>
          <p:nvPr/>
        </p:nvSpPr>
        <p:spPr bwMode="auto">
          <a:xfrm>
            <a:off x="1752600" y="3962400"/>
            <a:ext cx="396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sz="2000">
                <a:latin typeface="Arial" panose="020B0604020202020204" pitchFamily="34" charset="0"/>
              </a:rPr>
              <a:t>Nodes: {a, b, c}</a:t>
            </a:r>
          </a:p>
          <a:p>
            <a:r>
              <a:rPr lang="en-US" altLang="en-US" sz="2000">
                <a:latin typeface="Arial" panose="020B0604020202020204" pitchFamily="34" charset="0"/>
              </a:rPr>
              <a:t>Edges: {(a,b), (a, c), (c, a)}</a:t>
            </a:r>
          </a:p>
        </p:txBody>
      </p:sp>
      <p:grpSp>
        <p:nvGrpSpPr>
          <p:cNvPr id="242700" name="Group 12"/>
          <p:cNvGrpSpPr>
            <a:grpSpLocks/>
          </p:cNvGrpSpPr>
          <p:nvPr/>
        </p:nvGrpSpPr>
        <p:grpSpPr bwMode="auto">
          <a:xfrm>
            <a:off x="5638800" y="3962400"/>
            <a:ext cx="1371600" cy="1447800"/>
            <a:chOff x="3504" y="2160"/>
            <a:chExt cx="576" cy="672"/>
          </a:xfrm>
        </p:grpSpPr>
        <p:sp>
          <p:nvSpPr>
            <p:cNvPr id="242693" name="Oval 5"/>
            <p:cNvSpPr>
              <a:spLocks noChangeArrowheads="1"/>
            </p:cNvSpPr>
            <p:nvPr/>
          </p:nvSpPr>
          <p:spPr bwMode="auto">
            <a:xfrm>
              <a:off x="3696" y="2160"/>
              <a:ext cx="192" cy="192"/>
            </a:xfrm>
            <a:prstGeom prst="ellipse">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a</a:t>
              </a:r>
              <a:endParaRPr lang="en-US" altLang="en-US" u="sng">
                <a:latin typeface="Arial" panose="020B0604020202020204" pitchFamily="34" charset="0"/>
              </a:endParaRPr>
            </a:p>
          </p:txBody>
        </p:sp>
        <p:sp>
          <p:nvSpPr>
            <p:cNvPr id="242694" name="Oval 6"/>
            <p:cNvSpPr>
              <a:spLocks noChangeArrowheads="1"/>
            </p:cNvSpPr>
            <p:nvPr/>
          </p:nvSpPr>
          <p:spPr bwMode="auto">
            <a:xfrm>
              <a:off x="3504" y="2640"/>
              <a:ext cx="192" cy="192"/>
            </a:xfrm>
            <a:prstGeom prst="ellipse">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b</a:t>
              </a:r>
            </a:p>
          </p:txBody>
        </p:sp>
        <p:sp>
          <p:nvSpPr>
            <p:cNvPr id="242695" name="Oval 7"/>
            <p:cNvSpPr>
              <a:spLocks noChangeArrowheads="1"/>
            </p:cNvSpPr>
            <p:nvPr/>
          </p:nvSpPr>
          <p:spPr bwMode="auto">
            <a:xfrm>
              <a:off x="3888" y="2640"/>
              <a:ext cx="192" cy="192"/>
            </a:xfrm>
            <a:prstGeom prst="ellipse">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c</a:t>
              </a:r>
            </a:p>
          </p:txBody>
        </p:sp>
        <p:cxnSp>
          <p:nvCxnSpPr>
            <p:cNvPr id="242696" name="AutoShape 8"/>
            <p:cNvCxnSpPr>
              <a:cxnSpLocks noChangeShapeType="1"/>
              <a:stCxn id="242693" idx="3"/>
              <a:endCxn id="242694" idx="0"/>
            </p:cNvCxnSpPr>
            <p:nvPr/>
          </p:nvCxnSpPr>
          <p:spPr bwMode="auto">
            <a:xfrm flipH="1">
              <a:off x="3600" y="2324"/>
              <a:ext cx="124" cy="316"/>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2697" name="AutoShape 9"/>
            <p:cNvCxnSpPr>
              <a:cxnSpLocks noChangeShapeType="1"/>
              <a:stCxn id="242693" idx="5"/>
              <a:endCxn id="242695" idx="0"/>
            </p:cNvCxnSpPr>
            <p:nvPr/>
          </p:nvCxnSpPr>
          <p:spPr bwMode="auto">
            <a:xfrm>
              <a:off x="3860" y="2324"/>
              <a:ext cx="124" cy="316"/>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2698" name="AutoShape 10"/>
            <p:cNvCxnSpPr>
              <a:cxnSpLocks noChangeShapeType="1"/>
              <a:stCxn id="242695" idx="7"/>
              <a:endCxn id="242693" idx="6"/>
            </p:cNvCxnSpPr>
            <p:nvPr/>
          </p:nvCxnSpPr>
          <p:spPr bwMode="auto">
            <a:xfrm rot="5400000" flipH="1">
              <a:off x="3764" y="2380"/>
              <a:ext cx="412" cy="164"/>
            </a:xfrm>
            <a:prstGeom prst="curvedConnector2">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242708" name="Group 20"/>
          <p:cNvGrpSpPr>
            <a:grpSpLocks/>
          </p:cNvGrpSpPr>
          <p:nvPr/>
        </p:nvGrpSpPr>
        <p:grpSpPr bwMode="auto">
          <a:xfrm>
            <a:off x="7772400" y="4343400"/>
            <a:ext cx="2362200" cy="457200"/>
            <a:chOff x="3504" y="2544"/>
            <a:chExt cx="1056" cy="192"/>
          </a:xfrm>
        </p:grpSpPr>
        <p:sp>
          <p:nvSpPr>
            <p:cNvPr id="242701" name="Rectangle 13"/>
            <p:cNvSpPr>
              <a:spLocks noChangeArrowheads="1"/>
            </p:cNvSpPr>
            <p:nvPr/>
          </p:nvSpPr>
          <p:spPr bwMode="auto">
            <a:xfrm>
              <a:off x="3504" y="2544"/>
              <a:ext cx="192" cy="19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b</a:t>
              </a:r>
            </a:p>
          </p:txBody>
        </p:sp>
        <p:sp>
          <p:nvSpPr>
            <p:cNvPr id="242702" name="Rectangle 14"/>
            <p:cNvSpPr>
              <a:spLocks noChangeArrowheads="1"/>
            </p:cNvSpPr>
            <p:nvPr/>
          </p:nvSpPr>
          <p:spPr bwMode="auto">
            <a:xfrm>
              <a:off x="3936" y="2544"/>
              <a:ext cx="192" cy="19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a</a:t>
              </a:r>
            </a:p>
          </p:txBody>
        </p:sp>
        <p:sp>
          <p:nvSpPr>
            <p:cNvPr id="242703" name="Rectangle 15"/>
            <p:cNvSpPr>
              <a:spLocks noChangeArrowheads="1"/>
            </p:cNvSpPr>
            <p:nvPr/>
          </p:nvSpPr>
          <p:spPr bwMode="auto">
            <a:xfrm>
              <a:off x="4368" y="2544"/>
              <a:ext cx="192" cy="19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c</a:t>
              </a:r>
            </a:p>
          </p:txBody>
        </p:sp>
        <p:cxnSp>
          <p:nvCxnSpPr>
            <p:cNvPr id="242704" name="AutoShape 16"/>
            <p:cNvCxnSpPr>
              <a:cxnSpLocks noChangeShapeType="1"/>
              <a:stCxn id="242702" idx="1"/>
              <a:endCxn id="242701" idx="3"/>
            </p:cNvCxnSpPr>
            <p:nvPr/>
          </p:nvCxnSpPr>
          <p:spPr bwMode="auto">
            <a:xfrm flipH="1">
              <a:off x="3696" y="2640"/>
              <a:ext cx="240" cy="0"/>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2705" name="AutoShape 17"/>
            <p:cNvCxnSpPr>
              <a:cxnSpLocks noChangeShapeType="1"/>
              <a:stCxn id="242703" idx="1"/>
            </p:cNvCxnSpPr>
            <p:nvPr/>
          </p:nvCxnSpPr>
          <p:spPr bwMode="auto">
            <a:xfrm flipH="1">
              <a:off x="4128" y="2640"/>
              <a:ext cx="240" cy="96"/>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2706" name="AutoShape 18"/>
            <p:cNvCxnSpPr>
              <a:cxnSpLocks noChangeShapeType="1"/>
              <a:endCxn id="242703" idx="1"/>
            </p:cNvCxnSpPr>
            <p:nvPr/>
          </p:nvCxnSpPr>
          <p:spPr bwMode="auto">
            <a:xfrm>
              <a:off x="4128" y="2544"/>
              <a:ext cx="240" cy="96"/>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2" name="Slide Number Placeholder 1"/>
          <p:cNvSpPr>
            <a:spLocks noGrp="1"/>
          </p:cNvSpPr>
          <p:nvPr>
            <p:ph type="sldNum" sz="quarter" idx="12"/>
          </p:nvPr>
        </p:nvSpPr>
        <p:spPr/>
        <p:txBody>
          <a:bodyPr/>
          <a:lstStyle/>
          <a:p>
            <a:fld id="{B543A0FD-1CA6-4228-86A2-78061B4844C8}" type="slidenum">
              <a:rPr lang="en-US" smtClean="0"/>
              <a:t>9</a:t>
            </a:fld>
            <a:endParaRPr lang="en-US"/>
          </a:p>
        </p:txBody>
      </p:sp>
    </p:spTree>
    <p:extLst>
      <p:ext uri="{BB962C8B-B14F-4D97-AF65-F5344CB8AC3E}">
        <p14:creationId xmlns:p14="http://schemas.microsoft.com/office/powerpoint/2010/main" val="338915769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Code Coverage Tools</a:t>
            </a:r>
          </a:p>
        </p:txBody>
      </p:sp>
      <p:sp>
        <p:nvSpPr>
          <p:cNvPr id="3" name="Content Placeholder 2"/>
          <p:cNvSpPr>
            <a:spLocks noGrp="1"/>
          </p:cNvSpPr>
          <p:nvPr>
            <p:ph idx="1"/>
          </p:nvPr>
        </p:nvSpPr>
        <p:spPr/>
        <p:txBody>
          <a:bodyPr>
            <a:normAutofit/>
          </a:bodyPr>
          <a:lstStyle/>
          <a:p>
            <a:r>
              <a:rPr lang="en-US" dirty="0" smtClean="0"/>
              <a:t>Emma</a:t>
            </a:r>
          </a:p>
          <a:p>
            <a:r>
              <a:rPr lang="en-US" dirty="0" smtClean="0"/>
              <a:t>Clover</a:t>
            </a:r>
          </a:p>
          <a:p>
            <a:r>
              <a:rPr lang="en-US" dirty="0" smtClean="0"/>
              <a:t>Cobertura</a:t>
            </a:r>
          </a:p>
          <a:p>
            <a:r>
              <a:rPr lang="en-US" dirty="0" smtClean="0"/>
              <a:t>JaCoCo</a:t>
            </a:r>
          </a:p>
          <a:p>
            <a:r>
              <a:rPr lang="en-US" dirty="0" smtClean="0"/>
              <a:t>JCov</a:t>
            </a:r>
          </a:p>
          <a:p>
            <a:r>
              <a:rPr lang="en-US" dirty="0" smtClean="0"/>
              <a:t>Serenity</a:t>
            </a:r>
          </a:p>
          <a:p>
            <a:endParaRPr lang="en-US" dirty="0" smtClean="0"/>
          </a:p>
          <a:p>
            <a:r>
              <a:rPr lang="en-US" dirty="0" smtClean="0"/>
              <a:t>See: </a:t>
            </a:r>
            <a:br>
              <a:rPr lang="en-US" dirty="0" smtClean="0"/>
            </a:br>
            <a:r>
              <a:rPr lang="en-US" dirty="0" smtClean="0">
                <a:hlinkClick r:id="rId2"/>
              </a:rPr>
              <a:t>https</a:t>
            </a:r>
            <a:r>
              <a:rPr lang="en-US" dirty="0">
                <a:hlinkClick r:id="rId2"/>
              </a:rPr>
              <a:t>://en.wikipedia.org/wiki/Java_Code_Coverage_Tools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90</a:t>
            </a:fld>
            <a:endParaRPr lang="en-US"/>
          </a:p>
        </p:txBody>
      </p:sp>
    </p:spTree>
    <p:extLst>
      <p:ext uri="{BB962C8B-B14F-4D97-AF65-F5344CB8AC3E}">
        <p14:creationId xmlns:p14="http://schemas.microsoft.com/office/powerpoint/2010/main" val="8818188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2"/>
          <p:cNvSpPr>
            <a:spLocks noGrp="1"/>
          </p:cNvSpPr>
          <p:nvPr>
            <p:ph type="title"/>
          </p:nvPr>
        </p:nvSpPr>
        <p:spPr/>
        <p:txBody>
          <a:bodyPr/>
          <a:lstStyle/>
          <a:p>
            <a:r>
              <a:rPr lang="en-US" dirty="0" smtClean="0"/>
              <a:t>Summary</a:t>
            </a:r>
            <a:endParaRPr lang="en-US" dirty="0"/>
          </a:p>
        </p:txBody>
      </p:sp>
      <p:sp>
        <p:nvSpPr>
          <p:cNvPr id="150533" name="Rectangle 3"/>
          <p:cNvSpPr>
            <a:spLocks noGrp="1"/>
          </p:cNvSpPr>
          <p:nvPr>
            <p:ph sz="quarter" idx="1"/>
          </p:nvPr>
        </p:nvSpPr>
        <p:spPr/>
        <p:txBody>
          <a:bodyPr>
            <a:normAutofit lnSpcReduction="10000"/>
          </a:bodyPr>
          <a:lstStyle/>
          <a:p>
            <a:r>
              <a:rPr lang="en-US" dirty="0" smtClean="0"/>
              <a:t>Basis path testing should be applied to critical modules</a:t>
            </a:r>
          </a:p>
          <a:p>
            <a:r>
              <a:rPr lang="en-US" dirty="0" smtClean="0"/>
              <a:t>Adequacy criteria and coverage  </a:t>
            </a:r>
          </a:p>
          <a:p>
            <a:pPr lvl="1"/>
            <a:r>
              <a:rPr lang="en-US" dirty="0" smtClean="0"/>
              <a:t>statement</a:t>
            </a:r>
          </a:p>
          <a:p>
            <a:pPr lvl="1"/>
            <a:r>
              <a:rPr lang="en-US" dirty="0" smtClean="0"/>
              <a:t>branch </a:t>
            </a:r>
          </a:p>
          <a:p>
            <a:pPr lvl="1"/>
            <a:r>
              <a:rPr lang="en-US" dirty="0" smtClean="0"/>
              <a:t>condition, branch-condition, compound condition</a:t>
            </a:r>
          </a:p>
          <a:p>
            <a:pPr lvl="1"/>
            <a:r>
              <a:rPr lang="en-US" dirty="0" smtClean="0"/>
              <a:t>MC/DC</a:t>
            </a:r>
          </a:p>
          <a:p>
            <a:pPr lvl="1"/>
            <a:r>
              <a:rPr lang="en-US" dirty="0" smtClean="0"/>
              <a:t>paths </a:t>
            </a:r>
          </a:p>
          <a:p>
            <a:pPr lvl="1"/>
            <a:r>
              <a:rPr lang="en-US" dirty="0" smtClean="0"/>
              <a:t>boundary/interior</a:t>
            </a:r>
          </a:p>
          <a:p>
            <a:pPr lvl="1"/>
            <a:r>
              <a:rPr lang="en-US" dirty="0" smtClean="0"/>
              <a:t>loop boundary</a:t>
            </a:r>
          </a:p>
          <a:p>
            <a:pPr lvl="1"/>
            <a:r>
              <a:rPr lang="en-US" dirty="0" smtClean="0"/>
              <a:t>LCSAJ</a:t>
            </a:r>
          </a:p>
          <a:p>
            <a:pPr lvl="1"/>
            <a:r>
              <a:rPr lang="en-US" dirty="0" smtClean="0"/>
              <a:t>Cyclomatic, basis path   </a:t>
            </a:r>
          </a:p>
          <a:p>
            <a:r>
              <a:rPr lang="en-US" dirty="0" smtClean="0"/>
              <a:t>Full coverage is usually unattainable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91</a:t>
            </a:fld>
            <a:endParaRPr lang="en-US"/>
          </a:p>
        </p:txBody>
      </p:sp>
    </p:spTree>
    <p:extLst>
      <p:ext uri="{BB962C8B-B14F-4D97-AF65-F5344CB8AC3E}">
        <p14:creationId xmlns:p14="http://schemas.microsoft.com/office/powerpoint/2010/main" val="34014025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7694</Words>
  <Application>Microsoft Office PowerPoint</Application>
  <PresentationFormat>Widescreen</PresentationFormat>
  <Paragraphs>1362</Paragraphs>
  <Slides>91</Slides>
  <Notes>61</Notes>
  <HiddenSlides>3</HiddenSlides>
  <MMClips>0</MMClips>
  <ScaleCrop>false</ScaleCrop>
  <HeadingPairs>
    <vt:vector size="8" baseType="variant">
      <vt:variant>
        <vt:lpstr>Fonts Used</vt:lpstr>
      </vt:variant>
      <vt:variant>
        <vt:i4>22</vt:i4>
      </vt:variant>
      <vt:variant>
        <vt:lpstr>Theme</vt:lpstr>
      </vt:variant>
      <vt:variant>
        <vt:i4>1</vt:i4>
      </vt:variant>
      <vt:variant>
        <vt:lpstr>Embedded OLE Servers</vt:lpstr>
      </vt:variant>
      <vt:variant>
        <vt:i4>1</vt:i4>
      </vt:variant>
      <vt:variant>
        <vt:lpstr>Slide Titles</vt:lpstr>
      </vt:variant>
      <vt:variant>
        <vt:i4>91</vt:i4>
      </vt:variant>
    </vt:vector>
  </HeadingPairs>
  <TitlesOfParts>
    <vt:vector size="115" baseType="lpstr">
      <vt:lpstr>ＭＳ Ｐゴシック</vt:lpstr>
      <vt:lpstr>游ゴシック</vt:lpstr>
      <vt:lpstr>American Typewriter</vt:lpstr>
      <vt:lpstr>Arial</vt:lpstr>
      <vt:lpstr>Arial Narrow</vt:lpstr>
      <vt:lpstr>Calibri</vt:lpstr>
      <vt:lpstr>Calibri Light</vt:lpstr>
      <vt:lpstr>Cambria Math</vt:lpstr>
      <vt:lpstr>Candara</vt:lpstr>
      <vt:lpstr>Comic Sans MS</vt:lpstr>
      <vt:lpstr>Courier</vt:lpstr>
      <vt:lpstr>Courier New</vt:lpstr>
      <vt:lpstr>Garamond</vt:lpstr>
      <vt:lpstr>Gill Sans MT</vt:lpstr>
      <vt:lpstr>Helvetica</vt:lpstr>
      <vt:lpstr>Symbol</vt:lpstr>
      <vt:lpstr>Times</vt:lpstr>
      <vt:lpstr>Times New Roman</vt:lpstr>
      <vt:lpstr>Trebuchet MS</vt:lpstr>
      <vt:lpstr>Wingdings</vt:lpstr>
      <vt:lpstr>Wingdings 3</vt:lpstr>
      <vt:lpstr>ヒラギノ角ゴ Pro W3</vt:lpstr>
      <vt:lpstr>Office Theme</vt:lpstr>
      <vt:lpstr>Visio</vt:lpstr>
      <vt:lpstr>Structural Testing </vt:lpstr>
      <vt:lpstr>Outline</vt:lpstr>
      <vt:lpstr>Case Study  Airbus A320 </vt:lpstr>
      <vt:lpstr>Case Study  Airbus A320 </vt:lpstr>
      <vt:lpstr>Case Study  Airbus A320 – Fatal Accidents</vt:lpstr>
      <vt:lpstr>Case Study  Airbus A320: What Were the Causes?  </vt:lpstr>
      <vt:lpstr>Program Models and Graphs</vt:lpstr>
      <vt:lpstr>Properties of Models</vt:lpstr>
      <vt:lpstr>Graph Representations: directed graphs</vt:lpstr>
      <vt:lpstr>Graph Representations: labels and code</vt:lpstr>
      <vt:lpstr>Multidimensional Graph Representations</vt:lpstr>
      <vt:lpstr>Example of Control Flow Graph </vt:lpstr>
      <vt:lpstr>Flowchart</vt:lpstr>
      <vt:lpstr>Control Flow Graph (CFG)</vt:lpstr>
      <vt:lpstr>White Box Testing a.k.a. Structural Testing </vt:lpstr>
      <vt:lpstr>Structural Testing</vt:lpstr>
      <vt:lpstr>Why Structural Testing?</vt:lpstr>
      <vt:lpstr>Structural Testing</vt:lpstr>
      <vt:lpstr>What is coverage?</vt:lpstr>
      <vt:lpstr>Structural Coverage Testing</vt:lpstr>
      <vt:lpstr>Control Flow Graphs: The One  Slide Tutorial</vt:lpstr>
      <vt:lpstr>Test Adequacy Criterion</vt:lpstr>
      <vt:lpstr>Control Flow Based Adequacy Criteria and Coverage</vt:lpstr>
      <vt:lpstr>A Simple Example of Coverage</vt:lpstr>
      <vt:lpstr>Statement Testing</vt:lpstr>
      <vt:lpstr>Statements or Blocks?</vt:lpstr>
      <vt:lpstr>Statement Coverage: Example</vt:lpstr>
      <vt:lpstr>Statement Coverage: Example</vt:lpstr>
      <vt:lpstr>Branch Testing</vt:lpstr>
      <vt:lpstr>Statements vs. Branches</vt:lpstr>
      <vt:lpstr>Branch Coverage: Example</vt:lpstr>
      <vt:lpstr>Branch Coverage: Example</vt:lpstr>
      <vt:lpstr>Branch Coverage: Example</vt:lpstr>
      <vt:lpstr>Branch Coverage: Example</vt:lpstr>
      <vt:lpstr>(Basic) Condition Testing</vt:lpstr>
      <vt:lpstr>Basic Condition Coverage: Example</vt:lpstr>
      <vt:lpstr>Branch-Condition Testing</vt:lpstr>
      <vt:lpstr>Compound Condition Testing</vt:lpstr>
      <vt:lpstr>Compound Conditions: Exponential Complexity</vt:lpstr>
      <vt:lpstr>Modified Condition/Decision Coverage (MC/DC)</vt:lpstr>
      <vt:lpstr>Construct Test Cases for MC/DC </vt:lpstr>
      <vt:lpstr>Construct Test Cases for MC/DC</vt:lpstr>
      <vt:lpstr>Construct Test Cases for MC/DC</vt:lpstr>
      <vt:lpstr>MC/DC: Linear Complexity</vt:lpstr>
      <vt:lpstr>Analysis of MC/DC</vt:lpstr>
      <vt:lpstr>Leave (Almost) No Code Untested</vt:lpstr>
      <vt:lpstr>Summary</vt:lpstr>
      <vt:lpstr>Path Testing</vt:lpstr>
      <vt:lpstr>Paths Testing</vt:lpstr>
      <vt:lpstr>Path Coverage</vt:lpstr>
      <vt:lpstr>Path Adequacy</vt:lpstr>
      <vt:lpstr>Practical Path Coverage Criteria</vt:lpstr>
      <vt:lpstr>Boundary Interior Path Testing</vt:lpstr>
      <vt:lpstr>Boundary Interior Adequacy for cgi-decode</vt:lpstr>
      <vt:lpstr>Limitations of Boundary Interior Adequacy </vt:lpstr>
      <vt:lpstr>Loop Boundary Adequacy</vt:lpstr>
      <vt:lpstr>What is LCSAJ Testing ?</vt:lpstr>
      <vt:lpstr>Linear Code Sequence and Jump (LCSAJ)</vt:lpstr>
      <vt:lpstr>Linear Code Sequence and Jump (LCSAJ)</vt:lpstr>
      <vt:lpstr>LCSAJ coverage: Example 1</vt:lpstr>
      <vt:lpstr>Basis Path Testing</vt:lpstr>
      <vt:lpstr>Flow Graph Notation</vt:lpstr>
      <vt:lpstr>Flow chart and corresponding flow graph</vt:lpstr>
      <vt:lpstr>Compound logic</vt:lpstr>
      <vt:lpstr>Independent Program Paths</vt:lpstr>
      <vt:lpstr>Basis Paths Example</vt:lpstr>
      <vt:lpstr>Choose a Set of Basis Paths</vt:lpstr>
      <vt:lpstr>Basis Paths</vt:lpstr>
      <vt:lpstr>Cyclomatic Complexity (CC)</vt:lpstr>
      <vt:lpstr>Cyclomatic Complexity (CC)</vt:lpstr>
      <vt:lpstr>Cyclomatic Complexity (CC)</vt:lpstr>
      <vt:lpstr>Cyclomatic Testing</vt:lpstr>
      <vt:lpstr>Cyclomatic Complexity (McCabe)</vt:lpstr>
      <vt:lpstr>Cyclomatic Complexity (McCabe)</vt:lpstr>
      <vt:lpstr>Cyclomatic Complexity Examples</vt:lpstr>
      <vt:lpstr>Cyclomatic Complexity Examples</vt:lpstr>
      <vt:lpstr>Cyclomatic Complexity Examples</vt:lpstr>
      <vt:lpstr>Cyclomatic Complexity Examples</vt:lpstr>
      <vt:lpstr>Cyclomatic Complexity Examples</vt:lpstr>
      <vt:lpstr>Cyclomatic Adequacy and Coverage</vt:lpstr>
      <vt:lpstr>An Example:</vt:lpstr>
      <vt:lpstr>Steps for deriving test cases</vt:lpstr>
      <vt:lpstr>Infeasible Paths</vt:lpstr>
      <vt:lpstr>Comparing Criteria</vt:lpstr>
      <vt:lpstr>The Subsumes Relationship</vt:lpstr>
      <vt:lpstr>The Subsumes Relationship</vt:lpstr>
      <vt:lpstr>The Subsumes Relation among Structural Testing Criteria</vt:lpstr>
      <vt:lpstr>Satisfying Structural Criteria</vt:lpstr>
      <vt:lpstr>Satisfying Structural Criteria</vt:lpstr>
      <vt:lpstr>Java Code Coverage Tools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16</cp:revision>
  <dcterms:created xsi:type="dcterms:W3CDTF">2021-10-12T10:09:12Z</dcterms:created>
  <dcterms:modified xsi:type="dcterms:W3CDTF">2022-04-03T06:17:08Z</dcterms:modified>
</cp:coreProperties>
</file>