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53" r:id="rId3"/>
    <p:sldId id="359" r:id="rId4"/>
    <p:sldId id="354" r:id="rId5"/>
    <p:sldId id="355" r:id="rId6"/>
    <p:sldId id="356" r:id="rId7"/>
    <p:sldId id="357" r:id="rId8"/>
    <p:sldId id="360" r:id="rId9"/>
    <p:sldId id="358" r:id="rId10"/>
    <p:sldId id="361" r:id="rId11"/>
    <p:sldId id="362" r:id="rId12"/>
    <p:sldId id="364" r:id="rId13"/>
    <p:sldId id="363" r:id="rId14"/>
    <p:sldId id="365" r:id="rId15"/>
    <p:sldId id="366" r:id="rId16"/>
    <p:sldId id="367" r:id="rId17"/>
    <p:sldId id="368" r:id="rId18"/>
    <p:sldId id="369" r:id="rId19"/>
    <p:sldId id="370" r:id="rId20"/>
    <p:sldId id="3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F1312A"/>
    <a:srgbClr val="FFFFFF"/>
    <a:srgbClr val="3E77AB"/>
    <a:srgbClr val="80A8CC"/>
    <a:srgbClr val="5B9BD5"/>
    <a:srgbClr val="002060"/>
    <a:srgbClr val="356DE6"/>
    <a:srgbClr val="1288B7"/>
    <a:srgbClr val="38A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70" autoAdjust="0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31FFA5-D3A3-42DB-8259-9C8CC80E36F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2CE5C4D-91DA-4999-B19E-3AF0D9A9F59C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Classes and Resources</a:t>
          </a:r>
          <a:endParaRPr lang="en-US" dirty="0">
            <a:latin typeface="Candara" panose="020E0502030303020204" pitchFamily="34" charset="0"/>
          </a:endParaRPr>
        </a:p>
      </dgm:t>
    </dgm:pt>
    <dgm:pt modelId="{D5EFC01E-B88C-4D5E-89D5-96A8ECD03426}" type="parTrans" cxnId="{4C1E8FCF-8B81-4310-A3FE-4E7DBC9227C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7DE7BE5-50D9-48F7-B83E-372FB276A40B}" type="sibTrans" cxnId="{4C1E8FCF-8B81-4310-A3FE-4E7DBC9227C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D31A599-9DD3-49BA-9D8E-BDDE2A27E45D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Manifests</a:t>
          </a:r>
          <a:endParaRPr lang="en-US" dirty="0">
            <a:latin typeface="Candara" panose="020E0502030303020204" pitchFamily="34" charset="0"/>
          </a:endParaRPr>
        </a:p>
      </dgm:t>
    </dgm:pt>
    <dgm:pt modelId="{84BD5954-4EA9-47ED-9B6A-0F690AD0063B}" type="parTrans" cxnId="{8FD9929C-4C3C-4F98-AD6A-2B57DA5CDEB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BF817E7-6F28-4C8F-BD6F-DC3A758C922D}" type="sibTrans" cxnId="{8FD9929C-4C3C-4F98-AD6A-2B57DA5CDEB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9594A2E-66D3-4867-A3AE-EB7CF0B9CAAE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Modules</a:t>
          </a:r>
          <a:endParaRPr lang="en-US" dirty="0">
            <a:latin typeface="Candara" panose="020E0502030303020204" pitchFamily="34" charset="0"/>
          </a:endParaRPr>
        </a:p>
      </dgm:t>
    </dgm:pt>
    <dgm:pt modelId="{57509D32-2EB4-4FB4-B879-3ED8D5E899BE}" type="parTrans" cxnId="{62B613CC-9277-43F6-BE3E-2E086F8C57A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830F44C-7B6E-41C8-94A5-FC77FDE85D8F}" type="sibTrans" cxnId="{62B613CC-9277-43F6-BE3E-2E086F8C57A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AA56379-BD22-40B6-BE2C-4AECE352A019}" type="pres">
      <dgm:prSet presAssocID="{C931FFA5-D3A3-42DB-8259-9C8CC80E36FD}" presName="CompostProcess" presStyleCnt="0">
        <dgm:presLayoutVars>
          <dgm:dir/>
          <dgm:resizeHandles val="exact"/>
        </dgm:presLayoutVars>
      </dgm:prSet>
      <dgm:spPr/>
    </dgm:pt>
    <dgm:pt modelId="{EB77A484-E52C-40F5-9971-6F8116A96509}" type="pres">
      <dgm:prSet presAssocID="{C931FFA5-D3A3-42DB-8259-9C8CC80E36FD}" presName="arrow" presStyleLbl="bgShp" presStyleIdx="0" presStyleCnt="1"/>
      <dgm:spPr/>
    </dgm:pt>
    <dgm:pt modelId="{DC76609F-9D04-4C64-ADA2-37193AFE8822}" type="pres">
      <dgm:prSet presAssocID="{C931FFA5-D3A3-42DB-8259-9C8CC80E36FD}" presName="linearProcess" presStyleCnt="0"/>
      <dgm:spPr/>
    </dgm:pt>
    <dgm:pt modelId="{36532D16-3A12-4D8C-A812-FFDA88EF5FE1}" type="pres">
      <dgm:prSet presAssocID="{82CE5C4D-91DA-4999-B19E-3AF0D9A9F59C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A507E-B14F-4087-87D8-C27DB182F1FE}" type="pres">
      <dgm:prSet presAssocID="{97DE7BE5-50D9-48F7-B83E-372FB276A40B}" presName="sibTrans" presStyleCnt="0"/>
      <dgm:spPr/>
    </dgm:pt>
    <dgm:pt modelId="{596975F3-BA49-4094-8C70-FC7C807B7963}" type="pres">
      <dgm:prSet presAssocID="{1D31A599-9DD3-49BA-9D8E-BDDE2A27E45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4D0B8-D405-412D-910A-47E95A1AB8F6}" type="pres">
      <dgm:prSet presAssocID="{EBF817E7-6F28-4C8F-BD6F-DC3A758C922D}" presName="sibTrans" presStyleCnt="0"/>
      <dgm:spPr/>
    </dgm:pt>
    <dgm:pt modelId="{A74A7776-B5A4-404A-A3F3-623762E3E745}" type="pres">
      <dgm:prSet presAssocID="{59594A2E-66D3-4867-A3AE-EB7CF0B9CAA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75C2E1-097F-4840-B199-D668D4CAD4C1}" type="presOf" srcId="{1D31A599-9DD3-49BA-9D8E-BDDE2A27E45D}" destId="{596975F3-BA49-4094-8C70-FC7C807B7963}" srcOrd="0" destOrd="0" presId="urn:microsoft.com/office/officeart/2005/8/layout/hProcess9"/>
    <dgm:cxn modelId="{8FD9929C-4C3C-4F98-AD6A-2B57DA5CDEB0}" srcId="{C931FFA5-D3A3-42DB-8259-9C8CC80E36FD}" destId="{1D31A599-9DD3-49BA-9D8E-BDDE2A27E45D}" srcOrd="1" destOrd="0" parTransId="{84BD5954-4EA9-47ED-9B6A-0F690AD0063B}" sibTransId="{EBF817E7-6F28-4C8F-BD6F-DC3A758C922D}"/>
    <dgm:cxn modelId="{7BF7C0E4-944F-4B2E-A31C-4209D16C8B24}" type="presOf" srcId="{C931FFA5-D3A3-42DB-8259-9C8CC80E36FD}" destId="{FAA56379-BD22-40B6-BE2C-4AECE352A019}" srcOrd="0" destOrd="0" presId="urn:microsoft.com/office/officeart/2005/8/layout/hProcess9"/>
    <dgm:cxn modelId="{34EC0162-F075-418C-AA05-14FA64A9FD19}" type="presOf" srcId="{59594A2E-66D3-4867-A3AE-EB7CF0B9CAAE}" destId="{A74A7776-B5A4-404A-A3F3-623762E3E745}" srcOrd="0" destOrd="0" presId="urn:microsoft.com/office/officeart/2005/8/layout/hProcess9"/>
    <dgm:cxn modelId="{62B613CC-9277-43F6-BE3E-2E086F8C57A0}" srcId="{C931FFA5-D3A3-42DB-8259-9C8CC80E36FD}" destId="{59594A2E-66D3-4867-A3AE-EB7CF0B9CAAE}" srcOrd="2" destOrd="0" parTransId="{57509D32-2EB4-4FB4-B879-3ED8D5E899BE}" sibTransId="{E830F44C-7B6E-41C8-94A5-FC77FDE85D8F}"/>
    <dgm:cxn modelId="{1E3532CB-853F-443C-ABB9-1F3BC3CBCE8F}" type="presOf" srcId="{82CE5C4D-91DA-4999-B19E-3AF0D9A9F59C}" destId="{36532D16-3A12-4D8C-A812-FFDA88EF5FE1}" srcOrd="0" destOrd="0" presId="urn:microsoft.com/office/officeart/2005/8/layout/hProcess9"/>
    <dgm:cxn modelId="{4C1E8FCF-8B81-4310-A3FE-4E7DBC9227C6}" srcId="{C931FFA5-D3A3-42DB-8259-9C8CC80E36FD}" destId="{82CE5C4D-91DA-4999-B19E-3AF0D9A9F59C}" srcOrd="0" destOrd="0" parTransId="{D5EFC01E-B88C-4D5E-89D5-96A8ECD03426}" sibTransId="{97DE7BE5-50D9-48F7-B83E-372FB276A40B}"/>
    <dgm:cxn modelId="{FDE265EA-0612-41AA-B31A-5D3477BE61E8}" type="presParOf" srcId="{FAA56379-BD22-40B6-BE2C-4AECE352A019}" destId="{EB77A484-E52C-40F5-9971-6F8116A96509}" srcOrd="0" destOrd="0" presId="urn:microsoft.com/office/officeart/2005/8/layout/hProcess9"/>
    <dgm:cxn modelId="{AD56B0C8-8374-416B-85FD-3B2DE3C0E115}" type="presParOf" srcId="{FAA56379-BD22-40B6-BE2C-4AECE352A019}" destId="{DC76609F-9D04-4C64-ADA2-37193AFE8822}" srcOrd="1" destOrd="0" presId="urn:microsoft.com/office/officeart/2005/8/layout/hProcess9"/>
    <dgm:cxn modelId="{8C3A172F-DAA9-49BE-9D02-7CA76C999FA3}" type="presParOf" srcId="{DC76609F-9D04-4C64-ADA2-37193AFE8822}" destId="{36532D16-3A12-4D8C-A812-FFDA88EF5FE1}" srcOrd="0" destOrd="0" presId="urn:microsoft.com/office/officeart/2005/8/layout/hProcess9"/>
    <dgm:cxn modelId="{34756DF8-44C2-4512-8E36-435DE87027E4}" type="presParOf" srcId="{DC76609F-9D04-4C64-ADA2-37193AFE8822}" destId="{830A507E-B14F-4087-87D8-C27DB182F1FE}" srcOrd="1" destOrd="0" presId="urn:microsoft.com/office/officeart/2005/8/layout/hProcess9"/>
    <dgm:cxn modelId="{F77841C9-E206-4897-8B72-4C242A5FBCEE}" type="presParOf" srcId="{DC76609F-9D04-4C64-ADA2-37193AFE8822}" destId="{596975F3-BA49-4094-8C70-FC7C807B7963}" srcOrd="2" destOrd="0" presId="urn:microsoft.com/office/officeart/2005/8/layout/hProcess9"/>
    <dgm:cxn modelId="{FCA1543A-00F8-416D-9D11-F947C0CC4A02}" type="presParOf" srcId="{DC76609F-9D04-4C64-ADA2-37193AFE8822}" destId="{B2B4D0B8-D405-412D-910A-47E95A1AB8F6}" srcOrd="3" destOrd="0" presId="urn:microsoft.com/office/officeart/2005/8/layout/hProcess9"/>
    <dgm:cxn modelId="{8095E6CC-CB6D-4158-96E3-7FA9007E8396}" type="presParOf" srcId="{DC76609F-9D04-4C64-ADA2-37193AFE8822}" destId="{A74A7776-B5A4-404A-A3F3-623762E3E74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7A484-E52C-40F5-9971-6F8116A96509}">
      <dsp:nvSpPr>
        <dsp:cNvPr id="0" name=""/>
        <dsp:cNvSpPr/>
      </dsp:nvSpPr>
      <dsp:spPr>
        <a:xfrm>
          <a:off x="803057" y="0"/>
          <a:ext cx="9101318" cy="414147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32D16-3A12-4D8C-A812-FFDA88EF5FE1}">
      <dsp:nvSpPr>
        <dsp:cNvPr id="0" name=""/>
        <dsp:cNvSpPr/>
      </dsp:nvSpPr>
      <dsp:spPr>
        <a:xfrm>
          <a:off x="322059" y="1242441"/>
          <a:ext cx="3212229" cy="1656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latin typeface="Candara" panose="020E0502030303020204" pitchFamily="34" charset="0"/>
            </a:rPr>
            <a:t>Classes and Resources</a:t>
          </a:r>
          <a:endParaRPr lang="en-US" sz="4200" kern="1200" dirty="0">
            <a:latin typeface="Candara" panose="020E0502030303020204" pitchFamily="34" charset="0"/>
          </a:endParaRPr>
        </a:p>
      </dsp:txBody>
      <dsp:txXfrm>
        <a:off x="402927" y="1323309"/>
        <a:ext cx="3050493" cy="1494852"/>
      </dsp:txXfrm>
    </dsp:sp>
    <dsp:sp modelId="{596975F3-BA49-4094-8C70-FC7C807B7963}">
      <dsp:nvSpPr>
        <dsp:cNvPr id="0" name=""/>
        <dsp:cNvSpPr/>
      </dsp:nvSpPr>
      <dsp:spPr>
        <a:xfrm>
          <a:off x="3747601" y="1242441"/>
          <a:ext cx="3212229" cy="1656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latin typeface="Candara" panose="020E0502030303020204" pitchFamily="34" charset="0"/>
            </a:rPr>
            <a:t>Manifests</a:t>
          </a:r>
          <a:endParaRPr lang="en-US" sz="4200" kern="1200" dirty="0">
            <a:latin typeface="Candara" panose="020E0502030303020204" pitchFamily="34" charset="0"/>
          </a:endParaRPr>
        </a:p>
      </dsp:txBody>
      <dsp:txXfrm>
        <a:off x="3828469" y="1323309"/>
        <a:ext cx="3050493" cy="1494852"/>
      </dsp:txXfrm>
    </dsp:sp>
    <dsp:sp modelId="{A74A7776-B5A4-404A-A3F3-623762E3E745}">
      <dsp:nvSpPr>
        <dsp:cNvPr id="0" name=""/>
        <dsp:cNvSpPr/>
      </dsp:nvSpPr>
      <dsp:spPr>
        <a:xfrm>
          <a:off x="7173143" y="1242441"/>
          <a:ext cx="3212229" cy="1656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latin typeface="Candara" panose="020E0502030303020204" pitchFamily="34" charset="0"/>
            </a:rPr>
            <a:t>Modules</a:t>
          </a:r>
          <a:endParaRPr lang="en-US" sz="4200" kern="1200" dirty="0">
            <a:latin typeface="Candara" panose="020E0502030303020204" pitchFamily="34" charset="0"/>
          </a:endParaRPr>
        </a:p>
      </dsp:txBody>
      <dsp:txXfrm>
        <a:off x="7254011" y="1323309"/>
        <a:ext cx="3050493" cy="1494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07AD-71EE-4F71-BFB0-5CFFA7745367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DevOps? | Dynatrace new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84" y="230775"/>
            <a:ext cx="1849800" cy="104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9948-F8FC-4163-B3EE-CE0CD0EF91F9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3B62-4C74-4EE9-93F0-BE51AE88912F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70F-AE83-4D43-9CAA-74593F94EAD0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C5BE-3403-4496-9B81-C40FD99BCC4A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1C0-1713-41FC-9E65-ABB713C18815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83D-0DA7-48F4-B572-48ADE24F3969}" type="datetime1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054D-416E-4D32-B207-3C4728F29C83}" type="datetime1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F2DF-EBB2-4927-9B4B-28D12CAF900C}" type="datetime1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8537-E29A-46E3-9242-0E7B32B09241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9EDF-63DE-4DED-A3C4-232814F0B4D7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4F13-F0A8-4E10-9ECC-0BA9AAA5E3EB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 Management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SE489</a:t>
            </a:r>
            <a:r>
              <a:rPr lang="en-US" dirty="0"/>
              <a:t>: DevOps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</a:t>
            </a:r>
            <a:r>
              <a:rPr lang="en-US" dirty="0" smtClean="0"/>
              <a:t>Management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496" t="39304" r="41649" b="26609"/>
          <a:stretch/>
        </p:blipFill>
        <p:spPr>
          <a:xfrm>
            <a:off x="1604252" y="2348877"/>
            <a:ext cx="7905507" cy="3621504"/>
          </a:xfrm>
          <a:prstGeom prst="rect">
            <a:avLst/>
          </a:prstGeom>
        </p:spPr>
      </p:pic>
      <p:sp>
        <p:nvSpPr>
          <p:cNvPr id="7" name="Round Single Corner Rectangle 6"/>
          <p:cNvSpPr/>
          <p:nvPr/>
        </p:nvSpPr>
        <p:spPr>
          <a:xfrm>
            <a:off x="1444752" y="1406880"/>
            <a:ext cx="8321040" cy="623088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There are two type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of Configuration Management </a:t>
            </a:r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approaches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7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170" name="Picture 2" descr="puppet logo 300x300 – ATIX A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60" b="27040"/>
          <a:stretch/>
        </p:blipFill>
        <p:spPr bwMode="auto">
          <a:xfrm>
            <a:off x="2441575" y="1664208"/>
            <a:ext cx="285750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altStack Raises $15.5M in Series A Financing - FinSM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271" y="4267065"/>
            <a:ext cx="3261833" cy="148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What is Ansible? A Tool to Automate Parts of Your Job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8" t="11437" r="16641" b="19886"/>
          <a:stretch/>
        </p:blipFill>
        <p:spPr bwMode="auto">
          <a:xfrm>
            <a:off x="2651977" y="3779925"/>
            <a:ext cx="3200273" cy="216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File:Chef logo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903" y="1419652"/>
            <a:ext cx="1892808" cy="202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8966" y="1924472"/>
            <a:ext cx="142539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ndara" panose="020E0502030303020204" pitchFamily="34" charset="0"/>
              </a:rPr>
              <a:t>Pull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40" y="4501488"/>
            <a:ext cx="177324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ndara" panose="020E0502030303020204" pitchFamily="34" charset="0"/>
              </a:rPr>
              <a:t>Push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0" y="3715917"/>
            <a:ext cx="1199829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4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Puppet?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4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Puppet?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6958530" cy="4746091"/>
          </a:xfrm>
        </p:spPr>
        <p:txBody>
          <a:bodyPr/>
          <a:lstStyle/>
          <a:p>
            <a:r>
              <a:rPr lang="en-US" dirty="0" smtClean="0"/>
              <a:t>Puppet is a configuration Management tool used for:</a:t>
            </a:r>
          </a:p>
          <a:p>
            <a:pPr lvl="1"/>
            <a:r>
              <a:rPr lang="en-US" dirty="0" smtClean="0"/>
              <a:t>Deploying,</a:t>
            </a:r>
          </a:p>
          <a:p>
            <a:pPr lvl="1"/>
            <a:r>
              <a:rPr lang="en-US" dirty="0" smtClean="0"/>
              <a:t>Configuring and</a:t>
            </a:r>
          </a:p>
          <a:p>
            <a:pPr lvl="1"/>
            <a:r>
              <a:rPr lang="en-US" dirty="0" smtClean="0"/>
              <a:t>Managing servers</a:t>
            </a:r>
          </a:p>
          <a:p>
            <a:r>
              <a:rPr lang="en-US" dirty="0" smtClean="0"/>
              <a:t>It uses a Master-slave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196" name="Picture 4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241" y="1178059"/>
            <a:ext cx="3393050" cy="178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Puppet Use Cases: How to Troubleshoot - Applied Information Science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" t="3445" r="1436" b="5539"/>
          <a:stretch/>
        </p:blipFill>
        <p:spPr bwMode="auto">
          <a:xfrm>
            <a:off x="6377516" y="2959411"/>
            <a:ext cx="5542961" cy="316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Master-Slave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218" name="Picture 2" descr="Puppet Tutorial | Puppet For Configuration Management |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495" y="1832062"/>
            <a:ext cx="776287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 Diagonal Corner Rectangle 4"/>
          <p:cNvSpPr/>
          <p:nvPr/>
        </p:nvSpPr>
        <p:spPr>
          <a:xfrm>
            <a:off x="8202168" y="1832062"/>
            <a:ext cx="1901952" cy="57281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9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Master Slave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44" name="Picture 4" descr="https://intellipaat.com/mediaFiles/2018/12/How-the-Puppet-connections-are-getting-established-between-puppet-master-server-and-Puppet-agent-no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886" y="2444507"/>
            <a:ext cx="6870843" cy="38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 Single Corner Rectangle 6"/>
          <p:cNvSpPr/>
          <p:nvPr/>
        </p:nvSpPr>
        <p:spPr>
          <a:xfrm>
            <a:off x="1243584" y="1406880"/>
            <a:ext cx="9299448" cy="623088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Candara" panose="020E0502030303020204" pitchFamily="34" charset="0"/>
              </a:rPr>
              <a:t>SSL (Secure Sockets Layer) connection between Master and Slave</a:t>
            </a:r>
            <a:endParaRPr lang="en-US" sz="25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047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Case Study (MySQL and PHP)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predefined modules, download modules for PHP and MySQL</a:t>
            </a:r>
          </a:p>
          <a:p>
            <a:r>
              <a:rPr lang="en-US" dirty="0" smtClean="0"/>
              <a:t>Declare these two classes in the Puppet manifests</a:t>
            </a:r>
          </a:p>
          <a:p>
            <a:r>
              <a:rPr lang="en-US" dirty="0" smtClean="0"/>
              <a:t>Puppet agents will pull these configurations and both will be installed in Agents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be 5"/>
          <p:cNvSpPr/>
          <p:nvPr/>
        </p:nvSpPr>
        <p:spPr>
          <a:xfrm>
            <a:off x="5733288" y="4142232"/>
            <a:ext cx="2313432" cy="15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Code for PHP and MySQL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2744" y="3508827"/>
            <a:ext cx="209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Puppet Master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6028" y="5784989"/>
            <a:ext cx="4407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Pull the Master for changes and them pull the configurations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5648" y="3533037"/>
            <a:ext cx="2109944" cy="49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Puppet Agent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5648" y="4410860"/>
            <a:ext cx="2109944" cy="49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Puppet Agent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1715" y="5288367"/>
            <a:ext cx="2109944" cy="49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Puppet Agent</a:t>
            </a:r>
            <a:endParaRPr lang="en-US" sz="2000" dirty="0">
              <a:latin typeface="Candara" panose="020E0502030303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891659" y="3779925"/>
            <a:ext cx="1841629" cy="1377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10" idx="3"/>
          </p:cNvCxnSpPr>
          <p:nvPr/>
        </p:nvCxnSpPr>
        <p:spPr>
          <a:xfrm flipH="1" flipV="1">
            <a:off x="3865592" y="4660594"/>
            <a:ext cx="1867696" cy="457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1" idx="3"/>
          </p:cNvCxnSpPr>
          <p:nvPr/>
        </p:nvCxnSpPr>
        <p:spPr>
          <a:xfrm flipH="1">
            <a:off x="3891659" y="5118482"/>
            <a:ext cx="1841629" cy="419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1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Case Study </a:t>
            </a:r>
            <a:r>
              <a:rPr lang="en-US" dirty="0" smtClean="0"/>
              <a:t>Phases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15994"/>
              </p:ext>
            </p:extLst>
          </p:nvPr>
        </p:nvGraphicFramePr>
        <p:xfrm>
          <a:off x="704279" y="1563624"/>
          <a:ext cx="10707433" cy="4141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943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Resources, Classes, Manifests &amp;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ound Single Corner Rectangle 4"/>
          <p:cNvSpPr/>
          <p:nvPr/>
        </p:nvSpPr>
        <p:spPr>
          <a:xfrm>
            <a:off x="1143000" y="1344168"/>
            <a:ext cx="9564624" cy="731520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Candara" panose="020E0502030303020204" pitchFamily="34" charset="0"/>
              </a:rPr>
              <a:t>Manifests can be deployed but it is a good practice to bundle all the Manifests in the form of a Module</a:t>
            </a:r>
            <a:endParaRPr lang="en-US" sz="25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6232" y="4398264"/>
            <a:ext cx="1874520" cy="55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Class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0208" y="2990088"/>
            <a:ext cx="1399032" cy="4754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Resource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03120" y="2990088"/>
            <a:ext cx="1399032" cy="4754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Resource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6032" y="2990088"/>
            <a:ext cx="1399032" cy="4754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Resource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11" name="Straight Arrow Connector 10"/>
          <p:cNvCxnSpPr>
            <a:stCxn id="7" idx="2"/>
            <a:endCxn id="6" idx="0"/>
          </p:cNvCxnSpPr>
          <p:nvPr/>
        </p:nvCxnSpPr>
        <p:spPr>
          <a:xfrm flipH="1">
            <a:off x="2793492" y="3465576"/>
            <a:ext cx="1856232" cy="9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6" idx="0"/>
          </p:cNvCxnSpPr>
          <p:nvPr/>
        </p:nvCxnSpPr>
        <p:spPr>
          <a:xfrm flipH="1">
            <a:off x="2793492" y="3465576"/>
            <a:ext cx="9144" cy="9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6" idx="0"/>
          </p:cNvCxnSpPr>
          <p:nvPr/>
        </p:nvCxnSpPr>
        <p:spPr>
          <a:xfrm>
            <a:off x="955548" y="3465576"/>
            <a:ext cx="1837944" cy="9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72910" y="3785616"/>
            <a:ext cx="1334314" cy="502920"/>
          </a:xfrm>
          <a:prstGeom prst="rect">
            <a:avLst/>
          </a:prstGeom>
          <a:ln w="28575"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Manifest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910" y="4462272"/>
            <a:ext cx="1334314" cy="502920"/>
          </a:xfrm>
          <a:prstGeom prst="rect">
            <a:avLst/>
          </a:prstGeom>
          <a:ln w="28575"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Manifest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910" y="5138928"/>
            <a:ext cx="1334314" cy="502920"/>
          </a:xfrm>
          <a:prstGeom prst="rect">
            <a:avLst/>
          </a:prstGeom>
          <a:ln w="28575"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Manifest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20" name="Straight Arrow Connector 19"/>
          <p:cNvCxnSpPr>
            <a:stCxn id="6" idx="3"/>
            <a:endCxn id="16" idx="1"/>
          </p:cNvCxnSpPr>
          <p:nvPr/>
        </p:nvCxnSpPr>
        <p:spPr>
          <a:xfrm flipV="1">
            <a:off x="3730752" y="4037076"/>
            <a:ext cx="2442158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17" idx="1"/>
          </p:cNvCxnSpPr>
          <p:nvPr/>
        </p:nvCxnSpPr>
        <p:spPr>
          <a:xfrm>
            <a:off x="3730752" y="4677156"/>
            <a:ext cx="2442158" cy="3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3730752" y="4677156"/>
            <a:ext cx="2442158" cy="71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be 24"/>
          <p:cNvSpPr/>
          <p:nvPr/>
        </p:nvSpPr>
        <p:spPr>
          <a:xfrm>
            <a:off x="9235440" y="3723894"/>
            <a:ext cx="2241560" cy="1476756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Module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27" name="Straight Arrow Connector 26"/>
          <p:cNvCxnSpPr>
            <a:stCxn id="16" idx="3"/>
            <a:endCxn id="25" idx="2"/>
          </p:cNvCxnSpPr>
          <p:nvPr/>
        </p:nvCxnSpPr>
        <p:spPr>
          <a:xfrm>
            <a:off x="7507224" y="4037076"/>
            <a:ext cx="1728216" cy="609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3"/>
            <a:endCxn id="25" idx="2"/>
          </p:cNvCxnSpPr>
          <p:nvPr/>
        </p:nvCxnSpPr>
        <p:spPr>
          <a:xfrm flipV="1">
            <a:off x="7507224" y="4646867"/>
            <a:ext cx="1728216" cy="6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25" idx="2"/>
          </p:cNvCxnSpPr>
          <p:nvPr/>
        </p:nvCxnSpPr>
        <p:spPr>
          <a:xfrm flipV="1">
            <a:off x="7507224" y="4646867"/>
            <a:ext cx="1728216" cy="74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662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Resources and </a:t>
            </a:r>
            <a:r>
              <a:rPr lang="en-US" dirty="0"/>
              <a:t>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ound Single Corner Rectangle 6"/>
          <p:cNvSpPr/>
          <p:nvPr/>
        </p:nvSpPr>
        <p:spPr>
          <a:xfrm>
            <a:off x="458771" y="1344168"/>
            <a:ext cx="5210509" cy="1444752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Resources are the fundamental unit for modeling system configurations. Each Resource describes some aspect of a system, like a specific service or package</a:t>
            </a:r>
            <a:endParaRPr lang="en-US" sz="22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ound Single Corner Rectangle 7"/>
          <p:cNvSpPr/>
          <p:nvPr/>
        </p:nvSpPr>
        <p:spPr>
          <a:xfrm>
            <a:off x="6787782" y="1344168"/>
            <a:ext cx="5210509" cy="1444752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Group of resources can be organized into classes, which are large units of configuration. While a resource may describe a single file or package </a:t>
            </a:r>
            <a:endParaRPr lang="en-US" sz="22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249" y="2925788"/>
            <a:ext cx="2675167" cy="31566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48" y="3107034"/>
            <a:ext cx="4382112" cy="495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48" y="3768204"/>
            <a:ext cx="2953056" cy="1234914"/>
          </a:xfrm>
          <a:prstGeom prst="rect">
            <a:avLst/>
          </a:prstGeom>
        </p:spPr>
      </p:pic>
      <p:pic>
        <p:nvPicPr>
          <p:cNvPr id="12" name="Picture 11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Why Configuration Management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is </a:t>
            </a:r>
            <a:r>
              <a:rPr lang="en-US" dirty="0"/>
              <a:t>Configuration Management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What is Puppet?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Puppet Components and Architecture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ound Single Corner Rectangle 4"/>
          <p:cNvSpPr/>
          <p:nvPr/>
        </p:nvSpPr>
        <p:spPr>
          <a:xfrm>
            <a:off x="667512" y="1406880"/>
            <a:ext cx="10268712" cy="888264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A module is a collection of manifests and data (such as facts, files, templates), and they have specific directory structure. Modules are useful for organizing Puppet code</a:t>
            </a:r>
            <a:endParaRPr lang="en-US" sz="22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653" y="2842161"/>
            <a:ext cx="5582429" cy="26102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2536" y="5704232"/>
            <a:ext cx="798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ndara" panose="020E0502030303020204" pitchFamily="34" charset="0"/>
              </a:rPr>
              <a:t>To add a module to Puppet, place it in the </a:t>
            </a:r>
            <a:r>
              <a:rPr lang="en-US" sz="2000" dirty="0" err="1" smtClean="0">
                <a:latin typeface="Candara" panose="020E0502030303020204" pitchFamily="34" charset="0"/>
              </a:rPr>
              <a:t>etc</a:t>
            </a:r>
            <a:r>
              <a:rPr lang="en-US" sz="2000" dirty="0" smtClean="0">
                <a:latin typeface="Candara" panose="020E0502030303020204" pitchFamily="34" charset="0"/>
              </a:rPr>
              <a:t>/puppet/modules directory</a:t>
            </a:r>
            <a:endParaRPr lang="en-US" sz="2000" dirty="0">
              <a:latin typeface="Candara" panose="020E0502030303020204" pitchFamily="34" charset="0"/>
            </a:endParaRPr>
          </a:p>
        </p:txBody>
      </p:sp>
      <p:pic>
        <p:nvPicPr>
          <p:cNvPr id="8" name="Picture 7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15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Configuration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8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before Configuration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Data Center | Nour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91" y="2415234"/>
            <a:ext cx="6729692" cy="37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sinessman worried avatar character icon Vector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2" t="5871" r="15099" b="7922"/>
          <a:stretch/>
        </p:blipFill>
        <p:spPr bwMode="auto">
          <a:xfrm>
            <a:off x="8465739" y="2382925"/>
            <a:ext cx="3011261" cy="384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 Single Corner Rectangle 5"/>
          <p:cNvSpPr/>
          <p:nvPr/>
        </p:nvSpPr>
        <p:spPr>
          <a:xfrm>
            <a:off x="1773936" y="1406880"/>
            <a:ext cx="7690104" cy="623088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Configuring Large Infrastructure was a very hectic job</a:t>
            </a:r>
            <a:endParaRPr lang="en-US" sz="25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02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before Configuration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42" y="2286760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 Single Corner Rectangle 5"/>
          <p:cNvSpPr/>
          <p:nvPr/>
        </p:nvSpPr>
        <p:spPr>
          <a:xfrm>
            <a:off x="1773936" y="1406880"/>
            <a:ext cx="7690104" cy="623088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Rollback to the previous stable version of the software was very difficult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42" y="4871873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27" y="3527725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481" y="3527725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Multidocument 9"/>
          <p:cNvSpPr/>
          <p:nvPr/>
        </p:nvSpPr>
        <p:spPr>
          <a:xfrm flipH="1">
            <a:off x="1773936" y="3527725"/>
            <a:ext cx="1362456" cy="737139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5335" y="4133734"/>
            <a:ext cx="2378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Older version of the software stack</a:t>
            </a:r>
            <a:endParaRPr lang="en-US" sz="2000" dirty="0">
              <a:latin typeface="Candara" panose="020E0502030303020204" pitchFamily="34" charset="0"/>
            </a:endParaRPr>
          </a:p>
        </p:txBody>
      </p:sp>
      <p:pic>
        <p:nvPicPr>
          <p:cNvPr id="12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115" y="2287406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115" y="4872519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300" y="3528371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254" y="3528371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owchart: Multidocument 15"/>
          <p:cNvSpPr/>
          <p:nvPr/>
        </p:nvSpPr>
        <p:spPr>
          <a:xfrm flipH="1">
            <a:off x="8645709" y="3528371"/>
            <a:ext cx="1362456" cy="737139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33456" y="4133734"/>
            <a:ext cx="2378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Updated version of the software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8" name="Down Arrow 17"/>
          <p:cNvSpPr/>
          <p:nvPr/>
        </p:nvSpPr>
        <p:spPr>
          <a:xfrm rot="5400000">
            <a:off x="5468003" y="3978474"/>
            <a:ext cx="878534" cy="1170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5468076" y="2871811"/>
            <a:ext cx="878534" cy="1170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74441" y="4219978"/>
            <a:ext cx="33282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X</a:t>
            </a:r>
            <a:endParaRPr lang="en-US" sz="40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33488" y="5775512"/>
            <a:ext cx="415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There are certain glitches with the updated software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67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before Configuration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ound Single Corner Rectangle 4"/>
          <p:cNvSpPr/>
          <p:nvPr/>
        </p:nvSpPr>
        <p:spPr>
          <a:xfrm>
            <a:off x="1078992" y="1406880"/>
            <a:ext cx="9784080" cy="723672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An application works in developer’s machine but not in testing and production. In Dev, there can be an upgraded software but old version in the Prod</a:t>
            </a:r>
            <a:endParaRPr lang="en-US" sz="22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21808" y="2330132"/>
            <a:ext cx="777240" cy="403250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96 Angry Software Developer Illustrations &amp; Clip Art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167" y="3138589"/>
            <a:ext cx="2704529" cy="270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ustrated Man Icon Images – Browse 12,794 Stock Photos, Vectors, and Video  | Adobe St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36" y="3352426"/>
            <a:ext cx="3035808" cy="227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39112" y="5843118"/>
            <a:ext cx="1453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Dev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46008" y="5843118"/>
            <a:ext cx="1453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Prod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2596896" y="2330132"/>
            <a:ext cx="2560320" cy="1089724"/>
          </a:xfrm>
          <a:prstGeom prst="cloudCallout">
            <a:avLst>
              <a:gd name="adj1" fmla="val -40886"/>
              <a:gd name="adj2" fmla="val 7862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1719C"/>
                </a:solidFill>
                <a:latin typeface="Candara" panose="020E0502030303020204" pitchFamily="34" charset="0"/>
              </a:rPr>
              <a:t>Code works on my machine</a:t>
            </a:r>
            <a:endParaRPr lang="en-US" dirty="0">
              <a:solidFill>
                <a:srgbClr val="41719C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446520" y="2344387"/>
            <a:ext cx="2560320" cy="1089724"/>
          </a:xfrm>
          <a:prstGeom prst="cloudCallout">
            <a:avLst>
              <a:gd name="adj1" fmla="val 39114"/>
              <a:gd name="adj2" fmla="val 7945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1719C"/>
                </a:solidFill>
                <a:latin typeface="Candara" panose="020E0502030303020204" pitchFamily="34" charset="0"/>
              </a:rPr>
              <a:t>There is some problem with the code</a:t>
            </a:r>
            <a:endParaRPr lang="en-US" dirty="0">
              <a:solidFill>
                <a:srgbClr val="41719C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6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</a:t>
            </a:r>
            <a:r>
              <a:rPr lang="en-US" dirty="0" smtClean="0"/>
              <a:t>Management at NYSE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750" t="40162" r="41902" b="36690"/>
          <a:stretch/>
        </p:blipFill>
        <p:spPr>
          <a:xfrm>
            <a:off x="5172299" y="2152412"/>
            <a:ext cx="5549937" cy="23813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01768" y="2112727"/>
            <a:ext cx="694944" cy="585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7089" y="2405335"/>
            <a:ext cx="407891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ndara" panose="020E0502030303020204" pitchFamily="34" charset="0"/>
              </a:rPr>
              <a:t>Time to rollback to the previous version of the </a:t>
            </a:r>
            <a:r>
              <a:rPr lang="en-US" sz="2000" dirty="0" smtClean="0">
                <a:latin typeface="Candara" panose="020E0502030303020204" pitchFamily="34" charset="0"/>
              </a:rPr>
              <a:t>software. Thanks to Configuration Management, we have access to accurate historical record of the software states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1" name="Round Single Corner Rectangle 10"/>
          <p:cNvSpPr/>
          <p:nvPr/>
        </p:nvSpPr>
        <p:spPr>
          <a:xfrm>
            <a:off x="777240" y="5485104"/>
            <a:ext cx="10186416" cy="851688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As a result of proper Configuration Management process, NYSE recovered from the situation in 90 minutes (very fast).  What about more time!!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49674" y="4706329"/>
            <a:ext cx="399131" cy="374904"/>
          </a:xfrm>
          <a:prstGeom prst="rect">
            <a:avLst/>
          </a:prstGeom>
          <a:solidFill>
            <a:srgbClr val="F13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39077" y="4583645"/>
            <a:ext cx="57257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The 8 red marked icons are the trading terminals that are not working because of a software glitch 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47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Configuration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2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Configuration </a:t>
            </a:r>
            <a:r>
              <a:rPr lang="en-US" dirty="0" smtClean="0"/>
              <a:t>Management?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655" y="3478004"/>
            <a:ext cx="1719968" cy="122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83243" y="3576326"/>
            <a:ext cx="1764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Code for the Infrastructure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7" name="Cube 6"/>
          <p:cNvSpPr/>
          <p:nvPr/>
        </p:nvSpPr>
        <p:spPr>
          <a:xfrm>
            <a:off x="7130034" y="2578708"/>
            <a:ext cx="1001268" cy="85271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uble Brace 7"/>
          <p:cNvSpPr/>
          <p:nvPr/>
        </p:nvSpPr>
        <p:spPr>
          <a:xfrm>
            <a:off x="7370064" y="2827207"/>
            <a:ext cx="356616" cy="546558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903719" y="2178034"/>
            <a:ext cx="1449325" cy="139142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03719" y="2117043"/>
            <a:ext cx="144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Dev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24" name="Cube 23"/>
          <p:cNvSpPr/>
          <p:nvPr/>
        </p:nvSpPr>
        <p:spPr>
          <a:xfrm>
            <a:off x="7163562" y="4038700"/>
            <a:ext cx="1001268" cy="85271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Double Brace 24"/>
          <p:cNvSpPr/>
          <p:nvPr/>
        </p:nvSpPr>
        <p:spPr>
          <a:xfrm>
            <a:off x="7403592" y="4287199"/>
            <a:ext cx="356616" cy="546558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937247" y="3638026"/>
            <a:ext cx="1449325" cy="139142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937247" y="3577035"/>
            <a:ext cx="144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Test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7193280" y="5502123"/>
            <a:ext cx="1001268" cy="85271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Double Brace 28"/>
          <p:cNvSpPr/>
          <p:nvPr/>
        </p:nvSpPr>
        <p:spPr>
          <a:xfrm>
            <a:off x="7433310" y="5750622"/>
            <a:ext cx="356616" cy="546558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966965" y="5101449"/>
            <a:ext cx="1449325" cy="139142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966965" y="5040458"/>
            <a:ext cx="144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Prod</a:t>
            </a:r>
            <a:endParaRPr lang="en-US" sz="2400" dirty="0">
              <a:latin typeface="Candara" panose="020E0502030303020204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648035" y="2827207"/>
            <a:ext cx="3255684" cy="113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670447" y="3937767"/>
            <a:ext cx="3244388" cy="35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1"/>
          </p:cNvCxnSpPr>
          <p:nvPr/>
        </p:nvCxnSpPr>
        <p:spPr>
          <a:xfrm>
            <a:off x="3681563" y="3943094"/>
            <a:ext cx="3285402" cy="185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 Single Corner Rectangle 37"/>
          <p:cNvSpPr/>
          <p:nvPr/>
        </p:nvSpPr>
        <p:spPr>
          <a:xfrm>
            <a:off x="576072" y="1305622"/>
            <a:ext cx="10900928" cy="724346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Configuration 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Management is the practice of handling changes systematically so that a system maintains its integrity over time. It allows access to an accurate historical records od system states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9" name="Round Diagonal Corner Rectangle 38"/>
          <p:cNvSpPr/>
          <p:nvPr/>
        </p:nvSpPr>
        <p:spPr>
          <a:xfrm>
            <a:off x="1335024" y="4891410"/>
            <a:ext cx="3163824" cy="1125342"/>
          </a:xfrm>
          <a:prstGeom prst="round2Diag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1719C"/>
                </a:solidFill>
                <a:latin typeface="Candara" panose="020E0502030303020204" pitchFamily="34" charset="0"/>
              </a:rPr>
              <a:t>Provisioning of Dev, Test, Prod environment by writing code in a centralized location</a:t>
            </a:r>
            <a:endParaRPr lang="en-US" dirty="0">
              <a:solidFill>
                <a:srgbClr val="41719C"/>
              </a:solidFill>
              <a:latin typeface="Candara" panose="020E0502030303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1248" y="2793051"/>
            <a:ext cx="38313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latin typeface="Candara" panose="020E0502030303020204" pitchFamily="34" charset="0"/>
              </a:rPr>
              <a:t>Infrastructure as a code (</a:t>
            </a:r>
            <a:r>
              <a:rPr lang="en-US" sz="2300" dirty="0" err="1" smtClean="0">
                <a:latin typeface="Candara" panose="020E0502030303020204" pitchFamily="34" charset="0"/>
              </a:rPr>
              <a:t>IaC</a:t>
            </a:r>
            <a:r>
              <a:rPr lang="en-US" sz="2300" dirty="0" smtClean="0">
                <a:latin typeface="Candara" panose="020E0502030303020204" pitchFamily="34" charset="0"/>
              </a:rPr>
              <a:t>)</a:t>
            </a:r>
            <a:endParaRPr lang="en-US" sz="23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0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</TotalTime>
  <Words>554</Words>
  <Application>Microsoft Office PowerPoint</Application>
  <PresentationFormat>Widescreen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Candara</vt:lpstr>
      <vt:lpstr>Office Theme</vt:lpstr>
      <vt:lpstr>Configuration Management 2</vt:lpstr>
      <vt:lpstr>Outline</vt:lpstr>
      <vt:lpstr>Why Configuration Management</vt:lpstr>
      <vt:lpstr>Problems before Configuration Management</vt:lpstr>
      <vt:lpstr>Problems before Configuration Management</vt:lpstr>
      <vt:lpstr>Problems before Configuration Management</vt:lpstr>
      <vt:lpstr>Configuration Management at NYSE</vt:lpstr>
      <vt:lpstr>What is Configuration Management</vt:lpstr>
      <vt:lpstr>What is Configuration Management?</vt:lpstr>
      <vt:lpstr>Configuration Management Components</vt:lpstr>
      <vt:lpstr>Configuration Management Tools</vt:lpstr>
      <vt:lpstr>What is Puppet?</vt:lpstr>
      <vt:lpstr>What is Puppet?</vt:lpstr>
      <vt:lpstr>Puppet Master-Slave Architecture</vt:lpstr>
      <vt:lpstr>Puppet Master Slave Connection</vt:lpstr>
      <vt:lpstr>Puppet Case Study (MySQL and PHP)</vt:lpstr>
      <vt:lpstr>Puppet Case Study Phases</vt:lpstr>
      <vt:lpstr>Resources, Classes, Manifests &amp; Modules</vt:lpstr>
      <vt:lpstr>Puppet Resources and Classes</vt:lpstr>
      <vt:lpstr>Puppet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236</cp:revision>
  <cp:lastPrinted>2021-10-18T07:27:50Z</cp:lastPrinted>
  <dcterms:created xsi:type="dcterms:W3CDTF">2021-10-12T10:09:12Z</dcterms:created>
  <dcterms:modified xsi:type="dcterms:W3CDTF">2022-03-28T09:25:55Z</dcterms:modified>
</cp:coreProperties>
</file>