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2" r:id="rId77"/>
    <p:sldId id="333" r:id="rId78"/>
    <p:sldId id="334" r:id="rId79"/>
    <p:sldId id="335" r:id="rId80"/>
    <p:sldId id="336" r:id="rId81"/>
    <p:sldId id="337" r:id="rId82"/>
    <p:sldId id="339" r:id="rId83"/>
    <p:sldId id="340" r:id="rId84"/>
    <p:sldId id="341" r:id="rId85"/>
    <p:sldId id="342" r:id="rId86"/>
    <p:sldId id="343" r:id="rId87"/>
    <p:sldId id="344" r:id="rId88"/>
    <p:sldId id="345" r:id="rId89"/>
    <p:sldId id="346" r:id="rId90"/>
    <p:sldId id="347" r:id="rId91"/>
    <p:sldId id="34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11/28/2021</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41</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42</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43</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62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69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90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1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11/28/2021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11/28/2021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r>
              <a:rPr lang="en-US"/>
              <a:t>SE401: Software Quality Assurance and Testing</a:t>
            </a:r>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914400" y="1747157"/>
            <a:ext cx="9729216" cy="1905000"/>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722376" y="1529992"/>
            <a:ext cx="9497568" cy="2057400"/>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771511" cy="19389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solidFill>
                  <a:srgbClr val="1A4422"/>
                </a:solidFill>
              </a:rPr>
              <a:t>extends</a:t>
            </a:r>
            <a:r>
              <a:rPr lang="en-US" altLang="en-US" sz="1600" dirty="0">
                <a:solidFill>
                  <a:srgbClr val="1A4422"/>
                </a:solidFill>
              </a:rPr>
              <a:t> relation </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{(A,B)} </a:t>
            </a:r>
          </a:p>
          <a:p>
            <a:pPr>
              <a:lnSpc>
                <a:spcPct val="90000"/>
              </a:lnSpc>
              <a:spcBef>
                <a:spcPct val="20000"/>
              </a:spcBef>
            </a:pPr>
            <a:endParaRPr lang="en-US" altLang="en-US" sz="1600" dirty="0">
              <a:solidFill>
                <a:srgbClr val="1A4422"/>
              </a:solidFill>
            </a:endParaRPr>
          </a:p>
          <a:p>
            <a:pPr>
              <a:lnSpc>
                <a:spcPct val="90000"/>
              </a:lnSpc>
              <a:spcBef>
                <a:spcPct val="20000"/>
              </a:spcBef>
            </a:pPr>
            <a:r>
              <a:rPr lang="en-US" altLang="en-US" sz="1600" i="1" dirty="0">
                <a:solidFill>
                  <a:srgbClr val="1A4422"/>
                </a:solidFill>
              </a:rPr>
              <a:t>includes</a:t>
            </a:r>
            <a:r>
              <a:rPr lang="en-US" altLang="en-US" sz="1600" dirty="0">
                <a:solidFill>
                  <a:srgbClr val="1A4422"/>
                </a:solidFill>
              </a:rPr>
              <a:t> relation</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36"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838200" y="1557528"/>
            <a:ext cx="8686800" cy="548640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400" y="3698958"/>
            <a:ext cx="4038600" cy="279391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dirty="0" smtClean="0"/>
              <a:t>Test coverage measurement</a:t>
            </a:r>
          </a:p>
          <a:p>
            <a:pPr lvl="2"/>
            <a:r>
              <a:rPr lang="en-US" dirty="0" smtClean="0"/>
              <a:t>We can assess the amount of testing performed by tests derived from e.g. specification-based technique to asses coverage.</a:t>
            </a:r>
          </a:p>
          <a:p>
            <a:pPr lvl="1"/>
            <a:r>
              <a:rPr lang="en-US" dirty="0" smtClean="0"/>
              <a:t>Structural test case design</a:t>
            </a:r>
          </a:p>
          <a:p>
            <a:pPr lvl="2"/>
            <a:r>
              <a:rPr lang="en-US" dirty="0" smtClean="0"/>
              <a:t>We can generate additional test cases with the aim of increasing the test coverage.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914400" y="1524000"/>
            <a:ext cx="10250424" cy="4639056"/>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omic Sans MS"/>
                <a:cs typeface="Comic Sans MS"/>
              </a:rPr>
              <a:t>A</a:t>
            </a:r>
            <a:r>
              <a:rPr sz="1950" spc="-5" dirty="0">
                <a:latin typeface="Comic Sans MS"/>
                <a:cs typeface="Comic Sans MS"/>
              </a:rPr>
              <a:t> </a:t>
            </a:r>
            <a:r>
              <a:rPr sz="1950" dirty="0">
                <a:latin typeface="Comic Sans MS"/>
                <a:cs typeface="Comic Sans MS"/>
              </a:rPr>
              <a:t>graph</a:t>
            </a:r>
          </a:p>
          <a:p>
            <a:pPr marL="109855" indent="-97790">
              <a:lnSpc>
                <a:spcPct val="100000"/>
              </a:lnSpc>
              <a:spcBef>
                <a:spcPts val="1789"/>
              </a:spcBef>
              <a:buSzPct val="94871"/>
              <a:buChar char="•"/>
              <a:tabLst>
                <a:tab pos="110489" algn="l"/>
              </a:tabLst>
            </a:pPr>
            <a:r>
              <a:rPr sz="1950" spc="5" dirty="0">
                <a:latin typeface="Comic Sans MS"/>
                <a:cs typeface="Comic Sans MS"/>
              </a:rPr>
              <a:t>Nodes are </a:t>
            </a:r>
            <a:r>
              <a:rPr sz="1950" spc="5" dirty="0">
                <a:solidFill>
                  <a:srgbClr val="CD665F"/>
                </a:solidFill>
                <a:latin typeface="Comic Sans MS"/>
                <a:cs typeface="Comic Sans MS"/>
              </a:rPr>
              <a:t>basic</a:t>
            </a:r>
            <a:r>
              <a:rPr sz="1950" spc="-50" dirty="0">
                <a:solidFill>
                  <a:srgbClr val="CD665F"/>
                </a:solidFill>
                <a:latin typeface="Comic Sans MS"/>
                <a:cs typeface="Comic Sans MS"/>
              </a:rPr>
              <a:t> </a:t>
            </a:r>
            <a:r>
              <a:rPr sz="1950" spc="5" dirty="0">
                <a:solidFill>
                  <a:srgbClr val="CD665F"/>
                </a:solidFill>
                <a:latin typeface="Comic Sans MS"/>
                <a:cs typeface="Comic Sans MS"/>
              </a:rPr>
              <a:t>blocks</a:t>
            </a:r>
            <a:endParaRPr sz="1950" dirty="0">
              <a:latin typeface="Comic Sans MS"/>
              <a:cs typeface="Comic Sans MS"/>
            </a:endParaRPr>
          </a:p>
          <a:p>
            <a:pPr marL="633095" lvl="1" indent="-172085">
              <a:lnSpc>
                <a:spcPct val="100000"/>
              </a:lnSpc>
              <a:spcBef>
                <a:spcPts val="1789"/>
              </a:spcBef>
              <a:buChar char="•"/>
              <a:tabLst>
                <a:tab pos="633730" algn="l"/>
              </a:tabLst>
            </a:pPr>
            <a:r>
              <a:rPr sz="1950" spc="5" dirty="0">
                <a:latin typeface="Comic Sans MS"/>
                <a:cs typeface="Comic Sans MS"/>
              </a:rPr>
              <a:t>statements</a:t>
            </a:r>
            <a:endParaRPr sz="1950" dirty="0">
              <a:latin typeface="Comic Sans MS"/>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omic Sans MS"/>
                <a:cs typeface="Comic Sans MS"/>
              </a:rPr>
              <a:t>Edges are transfers of control between basic blocks</a:t>
            </a:r>
            <a:endParaRPr sz="1950" dirty="0">
              <a:latin typeface="Comic Sans MS"/>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omic Sans MS"/>
                <a:cs typeface="Comic Sans MS"/>
              </a:rPr>
              <a:t>X </a:t>
            </a:r>
            <a:r>
              <a:rPr sz="1950" dirty="0" smtClean="0">
                <a:solidFill>
                  <a:srgbClr val="CD665F"/>
                </a:solidFill>
                <a:latin typeface="Comic Sans MS"/>
                <a:cs typeface="Comic Sans MS"/>
              </a:rPr>
              <a:t>=</a:t>
            </a:r>
            <a:r>
              <a:rPr sz="1950" spc="-35" dirty="0" smtClean="0">
                <a:solidFill>
                  <a:srgbClr val="CD665F"/>
                </a:solidFill>
                <a:latin typeface="Comic Sans MS"/>
                <a:cs typeface="Comic Sans MS"/>
              </a:rPr>
              <a:t> </a:t>
            </a:r>
            <a:r>
              <a:rPr sz="1950" spc="10" dirty="0">
                <a:solidFill>
                  <a:srgbClr val="CD665F"/>
                </a:solidFill>
                <a:latin typeface="Comic Sans MS"/>
                <a:cs typeface="Comic Sans MS"/>
              </a:rPr>
              <a:t>3</a:t>
            </a:r>
            <a:endParaRPr sz="1950" dirty="0">
              <a:latin typeface="Comic Sans MS"/>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omic Sans MS"/>
                <a:cs typeface="Comic Sans MS"/>
              </a:rPr>
              <a:t>Y </a:t>
            </a:r>
            <a:r>
              <a:rPr sz="1950" dirty="0" smtClean="0">
                <a:solidFill>
                  <a:srgbClr val="CD665F"/>
                </a:solidFill>
                <a:latin typeface="Comic Sans MS"/>
                <a:cs typeface="Comic Sans MS"/>
              </a:rPr>
              <a:t>= </a:t>
            </a:r>
            <a:r>
              <a:rPr sz="1950" spc="10" dirty="0">
                <a:solidFill>
                  <a:srgbClr val="CD665F"/>
                </a:solidFill>
                <a:latin typeface="Comic Sans MS"/>
                <a:cs typeface="Comic Sans MS"/>
              </a:rPr>
              <a:t>Z </a:t>
            </a:r>
            <a:r>
              <a:rPr sz="1950" spc="5" dirty="0">
                <a:solidFill>
                  <a:srgbClr val="CD665F"/>
                </a:solidFill>
                <a:latin typeface="Comic Sans MS"/>
                <a:cs typeface="Comic Sans MS"/>
              </a:rPr>
              <a:t>+</a:t>
            </a:r>
            <a:r>
              <a:rPr sz="1950" spc="-100" dirty="0">
                <a:solidFill>
                  <a:srgbClr val="CD665F"/>
                </a:solidFill>
                <a:latin typeface="Comic Sans MS"/>
                <a:cs typeface="Comic Sans MS"/>
              </a:rPr>
              <a:t> </a:t>
            </a:r>
            <a:r>
              <a:rPr sz="1950" spc="15" dirty="0">
                <a:solidFill>
                  <a:srgbClr val="CD665F"/>
                </a:solidFill>
                <a:latin typeface="Comic Sans MS"/>
                <a:cs typeface="Comic Sans MS"/>
              </a:rPr>
              <a:t>W</a:t>
            </a:r>
            <a:endParaRPr sz="1950" dirty="0">
              <a:latin typeface="Comic Sans MS"/>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omic Sans MS"/>
                <a:cs typeface="Comic Sans MS"/>
              </a:rPr>
              <a:t>Y </a:t>
            </a:r>
            <a:r>
              <a:rPr sz="1950" dirty="0" smtClean="0">
                <a:solidFill>
                  <a:srgbClr val="CD665F"/>
                </a:solidFill>
                <a:latin typeface="Comic Sans MS"/>
                <a:cs typeface="Comic Sans MS"/>
              </a:rPr>
              <a:t>=</a:t>
            </a:r>
            <a:r>
              <a:rPr sz="1950" spc="-95" dirty="0" smtClean="0">
                <a:solidFill>
                  <a:srgbClr val="CD665F"/>
                </a:solidFill>
                <a:latin typeface="Comic Sans MS"/>
                <a:cs typeface="Comic Sans MS"/>
              </a:rPr>
              <a:t> </a:t>
            </a:r>
            <a:r>
              <a:rPr sz="1950" spc="10" dirty="0">
                <a:solidFill>
                  <a:srgbClr val="CD665F"/>
                </a:solidFill>
                <a:latin typeface="Comic Sans MS"/>
                <a:cs typeface="Comic Sans MS"/>
              </a:rPr>
              <a:t>0</a:t>
            </a:r>
            <a:endParaRPr sz="1950" dirty="0">
              <a:latin typeface="Comic Sans MS"/>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omic Sans MS"/>
                <a:cs typeface="Comic Sans MS"/>
              </a:rPr>
              <a:t>A </a:t>
            </a:r>
            <a:r>
              <a:rPr sz="1950" dirty="0" smtClean="0">
                <a:solidFill>
                  <a:srgbClr val="CD665F"/>
                </a:solidFill>
                <a:latin typeface="Comic Sans MS"/>
                <a:cs typeface="Comic Sans MS"/>
              </a:rPr>
              <a:t>= </a:t>
            </a:r>
            <a:r>
              <a:rPr sz="1950" spc="10" dirty="0">
                <a:solidFill>
                  <a:srgbClr val="CD665F"/>
                </a:solidFill>
                <a:latin typeface="Comic Sans MS"/>
                <a:cs typeface="Comic Sans MS"/>
              </a:rPr>
              <a:t>2 </a:t>
            </a:r>
            <a:r>
              <a:rPr sz="1950" spc="5" dirty="0">
                <a:solidFill>
                  <a:srgbClr val="CD665F"/>
                </a:solidFill>
                <a:latin typeface="Comic Sans MS"/>
                <a:cs typeface="Comic Sans MS"/>
              </a:rPr>
              <a:t>*</a:t>
            </a:r>
            <a:r>
              <a:rPr sz="1950" spc="-60" dirty="0">
                <a:solidFill>
                  <a:srgbClr val="CD665F"/>
                </a:solidFill>
                <a:latin typeface="Comic Sans MS"/>
                <a:cs typeface="Comic Sans MS"/>
              </a:rPr>
              <a:t> </a:t>
            </a:r>
            <a:r>
              <a:rPr sz="1950" spc="10" dirty="0">
                <a:solidFill>
                  <a:srgbClr val="CD665F"/>
                </a:solidFill>
                <a:latin typeface="Comic Sans MS"/>
                <a:cs typeface="Comic Sans MS"/>
              </a:rPr>
              <a:t>3</a:t>
            </a:r>
            <a:endParaRPr sz="1950" dirty="0">
              <a:latin typeface="Comic Sans MS"/>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omic Sans MS"/>
                <a:cs typeface="Comic Sans MS"/>
              </a:rPr>
              <a:t>B </a:t>
            </a:r>
            <a:r>
              <a:rPr sz="1950" spc="5" dirty="0">
                <a:solidFill>
                  <a:srgbClr val="CD665F"/>
                </a:solidFill>
                <a:latin typeface="Comic Sans MS"/>
                <a:cs typeface="Comic Sans MS"/>
              </a:rPr>
              <a:t>&gt;</a:t>
            </a:r>
            <a:r>
              <a:rPr sz="1950" spc="-100" dirty="0">
                <a:solidFill>
                  <a:srgbClr val="CD665F"/>
                </a:solidFill>
                <a:latin typeface="Comic Sans MS"/>
                <a:cs typeface="Comic Sans MS"/>
              </a:rPr>
              <a:t> </a:t>
            </a:r>
            <a:r>
              <a:rPr sz="1950" spc="10" dirty="0">
                <a:solidFill>
                  <a:srgbClr val="CD665F"/>
                </a:solidFill>
                <a:latin typeface="Comic Sans MS"/>
                <a:cs typeface="Comic Sans MS"/>
              </a:rPr>
              <a:t>0</a:t>
            </a:r>
            <a:endParaRPr sz="1950">
              <a:latin typeface="Comic Sans MS"/>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omic Sans MS"/>
                <a:cs typeface="Comic Sans MS"/>
              </a:rPr>
              <a:t>X </a:t>
            </a:r>
            <a:r>
              <a:rPr sz="2150" dirty="0" smtClean="0">
                <a:latin typeface="Comic Sans MS"/>
                <a:cs typeface="Comic Sans MS"/>
              </a:rPr>
              <a:t>= </a:t>
            </a:r>
            <a:r>
              <a:rPr sz="2150" spc="5" dirty="0">
                <a:latin typeface="Comic Sans MS"/>
                <a:cs typeface="Comic Sans MS"/>
              </a:rPr>
              <a:t>3;  </a:t>
            </a:r>
            <a:r>
              <a:rPr sz="2150" dirty="0">
                <a:latin typeface="Comic Sans MS"/>
                <a:cs typeface="Comic Sans MS"/>
              </a:rPr>
              <a:t>if (B </a:t>
            </a:r>
            <a:r>
              <a:rPr sz="2150" spc="5" dirty="0">
                <a:latin typeface="Comic Sans MS"/>
                <a:cs typeface="Comic Sans MS"/>
              </a:rPr>
              <a:t>&gt;</a:t>
            </a:r>
            <a:r>
              <a:rPr sz="2150" spc="-85" dirty="0">
                <a:latin typeface="Comic Sans MS"/>
                <a:cs typeface="Comic Sans MS"/>
              </a:rPr>
              <a:t> </a:t>
            </a:r>
            <a:r>
              <a:rPr sz="2150" dirty="0">
                <a:latin typeface="Comic Sans MS"/>
                <a:cs typeface="Comic Sans MS"/>
              </a:rPr>
              <a:t>0)</a:t>
            </a:r>
          </a:p>
          <a:p>
            <a:pPr marL="349885">
              <a:lnSpc>
                <a:spcPct val="100000"/>
              </a:lnSpc>
              <a:spcBef>
                <a:spcPts val="1060"/>
              </a:spcBef>
            </a:pPr>
            <a:r>
              <a:rPr sz="2150" spc="5" dirty="0">
                <a:latin typeface="Comic Sans MS"/>
                <a:cs typeface="Comic Sans MS"/>
              </a:rPr>
              <a:t>Y </a:t>
            </a:r>
            <a:r>
              <a:rPr sz="2150" dirty="0" smtClean="0">
                <a:latin typeface="Comic Sans MS"/>
                <a:cs typeface="Comic Sans MS"/>
              </a:rPr>
              <a:t>=</a:t>
            </a:r>
            <a:r>
              <a:rPr sz="2150" spc="-25" dirty="0" smtClean="0">
                <a:latin typeface="Comic Sans MS"/>
                <a:cs typeface="Comic Sans MS"/>
              </a:rPr>
              <a:t> </a:t>
            </a:r>
            <a:r>
              <a:rPr sz="2150" dirty="0">
                <a:latin typeface="Comic Sans MS"/>
                <a:cs typeface="Comic Sans MS"/>
              </a:rPr>
              <a:t>0;</a:t>
            </a:r>
          </a:p>
          <a:p>
            <a:pPr marL="12700">
              <a:lnSpc>
                <a:spcPct val="100000"/>
              </a:lnSpc>
              <a:spcBef>
                <a:spcPts val="960"/>
              </a:spcBef>
            </a:pPr>
            <a:r>
              <a:rPr sz="2150" spc="5" dirty="0">
                <a:latin typeface="Comic Sans MS"/>
                <a:cs typeface="Comic Sans MS"/>
              </a:rPr>
              <a:t>else</a:t>
            </a:r>
            <a:endParaRPr sz="2150" dirty="0">
              <a:latin typeface="Comic Sans MS"/>
              <a:cs typeface="Comic Sans MS"/>
            </a:endParaRPr>
          </a:p>
          <a:p>
            <a:pPr marL="12700" marR="5080" indent="337185">
              <a:lnSpc>
                <a:spcPct val="141000"/>
              </a:lnSpc>
            </a:pPr>
            <a:r>
              <a:rPr sz="2150" spc="5" dirty="0">
                <a:latin typeface="Comic Sans MS"/>
                <a:cs typeface="Comic Sans MS"/>
              </a:rPr>
              <a:t>Y </a:t>
            </a:r>
            <a:r>
              <a:rPr sz="2150" dirty="0" smtClean="0">
                <a:latin typeface="Comic Sans MS"/>
                <a:cs typeface="Comic Sans MS"/>
              </a:rPr>
              <a:t>= </a:t>
            </a:r>
            <a:r>
              <a:rPr sz="2150" spc="5" dirty="0">
                <a:latin typeface="Comic Sans MS"/>
                <a:cs typeface="Comic Sans MS"/>
              </a:rPr>
              <a:t>Z +</a:t>
            </a:r>
            <a:r>
              <a:rPr sz="2150" spc="-95" dirty="0">
                <a:latin typeface="Comic Sans MS"/>
                <a:cs typeface="Comic Sans MS"/>
              </a:rPr>
              <a:t> </a:t>
            </a:r>
            <a:r>
              <a:rPr sz="2150" spc="5" dirty="0">
                <a:latin typeface="Comic Sans MS"/>
                <a:cs typeface="Comic Sans MS"/>
              </a:rPr>
              <a:t>W;  A = 2 *</a:t>
            </a:r>
            <a:r>
              <a:rPr sz="2150" spc="-50" dirty="0">
                <a:latin typeface="Comic Sans MS"/>
                <a:cs typeface="Comic Sans MS"/>
              </a:rPr>
              <a:t> </a:t>
            </a:r>
            <a:r>
              <a:rPr sz="2150" spc="5" dirty="0">
                <a:latin typeface="Comic Sans MS"/>
                <a:cs typeface="Comic Sans MS"/>
              </a:rPr>
              <a:t>3;</a:t>
            </a:r>
            <a:endParaRPr sz="2150" dirty="0">
              <a:latin typeface="Comic Sans MS"/>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838200" y="1609344"/>
            <a:ext cx="10515600" cy="456761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2118867"/>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401104"/>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401104"/>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6052691"/>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1109472" y="1726136"/>
            <a:ext cx="5715000" cy="2819400"/>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1085088" y="1466088"/>
            <a:ext cx="9119616" cy="4770120"/>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614805" y="1528831"/>
            <a:ext cx="9823704" cy="4776216"/>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838200" y="1871345"/>
            <a:ext cx="10515600" cy="435133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1094232" y="1524000"/>
            <a:ext cx="8153400" cy="5050536"/>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1021080" y="1530096"/>
            <a:ext cx="9576816" cy="4665431"/>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p:txBody>
          <a:bodyPr/>
          <a:lstStyle/>
          <a:p>
            <a:r>
              <a:rPr lang="en-US" dirty="0"/>
              <a:t>Group together paths that differ only in the sub-path they follow when repeating the body of a loop</a:t>
            </a:r>
          </a:p>
          <a:p>
            <a:r>
              <a:rPr lang="en-US" dirty="0"/>
              <a:t>Follow each path in the control flow graph up to the first repeated node</a:t>
            </a:r>
          </a:p>
          <a:p>
            <a:r>
              <a:rPr lang="en-US" dirty="0"/>
              <a:t>The set of paths from the root of the tree to each leaf is the required set of sub-paths for boundary/interior coverage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544902" y="-206054"/>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347527" y="1492370"/>
            <a:ext cx="11006273" cy="5045749"/>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dirty="0" smtClean="0">
                <a:ea typeface="ＭＳ Ｐゴシック" charset="0"/>
              </a:rPr>
              <a:t>       </a:t>
            </a:r>
            <a:r>
              <a:rPr lang="en-US" sz="2000" b="1" dirty="0" smtClean="0">
                <a:ea typeface="ＭＳ Ｐゴシック" charset="0"/>
                <a:cs typeface="Courier" charset="0"/>
              </a:rPr>
              <a:t>if</a:t>
            </a:r>
            <a:r>
              <a:rPr lang="en-US" sz="2000" b="1" dirty="0">
                <a:ea typeface="ＭＳ Ｐゴシック" charset="0"/>
                <a:cs typeface="Courier" charset="0"/>
              </a:rPr>
              <a:t>(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71</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347527" y="1457864"/>
            <a:ext cx="10186733" cy="5017581"/>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a:t>
            </a:r>
            <a:r>
              <a:rPr lang="en-US" dirty="0" smtClean="0"/>
              <a:t>CFG</a:t>
            </a:r>
          </a:p>
          <a:p>
            <a:pPr marL="342900" indent="-342900"/>
            <a:r>
              <a:rPr lang="en-US" dirty="0" smtClean="0"/>
              <a:t>Calculate Cyclomatic complexity of CFG </a:t>
            </a:r>
            <a:r>
              <a:rPr lang="en-US" i="1" dirty="0" smtClean="0"/>
              <a:t>G</a:t>
            </a:r>
          </a:p>
          <a:p>
            <a:pPr marL="617538" lvl="1" indent="-342900"/>
            <a:r>
              <a:rPr lang="en-US" sz="2500" dirty="0" smtClean="0"/>
              <a:t>e = #edges in </a:t>
            </a:r>
            <a:r>
              <a:rPr lang="en-US" sz="2500" i="1" dirty="0" smtClean="0"/>
              <a:t>G</a:t>
            </a:r>
          </a:p>
          <a:p>
            <a:pPr marL="617538" lvl="1" indent="-342900"/>
            <a:r>
              <a:rPr lang="en-US" sz="2500" dirty="0" smtClean="0"/>
              <a:t>n = #nodes in </a:t>
            </a:r>
            <a:r>
              <a:rPr lang="en-US" sz="2500" i="1" dirty="0" smtClean="0"/>
              <a:t>G</a:t>
            </a:r>
          </a:p>
          <a:p>
            <a:pPr marL="342900" indent="-342900"/>
            <a:r>
              <a:rPr lang="en-US" dirty="0" smtClean="0"/>
              <a:t>The cyclomatic complexity of </a:t>
            </a:r>
            <a:r>
              <a:rPr lang="en-US" i="1" dirty="0" smtClean="0"/>
              <a:t>G</a:t>
            </a:r>
            <a:r>
              <a:rPr lang="en-US" dirty="0" smtClean="0"/>
              <a:t> </a:t>
            </a:r>
          </a:p>
          <a:p>
            <a:pPr marL="274638" lvl="1" indent="0">
              <a:buNone/>
            </a:pPr>
            <a:r>
              <a:rPr lang="en-US" sz="2500" dirty="0" smtClean="0"/>
              <a:t>	</a:t>
            </a:r>
            <a:r>
              <a:rPr lang="en-US" sz="2500" dirty="0" smtClean="0">
                <a:solidFill>
                  <a:srgbClr val="000000"/>
                </a:solidFill>
              </a:rPr>
              <a:t>V(</a:t>
            </a:r>
            <a:r>
              <a:rPr lang="en-US" sz="2500" i="1" dirty="0" smtClean="0">
                <a:solidFill>
                  <a:srgbClr val="000000"/>
                </a:solidFill>
              </a:rPr>
              <a:t>G</a:t>
            </a:r>
            <a:r>
              <a:rPr lang="en-US" sz="2500" dirty="0" smtClean="0">
                <a:solidFill>
                  <a:srgbClr val="000000"/>
                </a:solidFill>
              </a:rPr>
              <a:t>) </a:t>
            </a:r>
            <a:r>
              <a:rPr lang="en-US" sz="2100" dirty="0" smtClean="0">
                <a:solidFill>
                  <a:srgbClr val="000000"/>
                </a:solidFill>
              </a:rPr>
              <a:t>= </a:t>
            </a:r>
            <a:r>
              <a:rPr lang="en-US" sz="2800" dirty="0" smtClean="0">
                <a:solidFill>
                  <a:srgbClr val="000000"/>
                </a:solidFill>
              </a:rPr>
              <a:t>e - n + 2 </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
        <p:nvSpPr>
          <p:cNvPr id="7" name="Content Placeholder 6"/>
          <p:cNvSpPr>
            <a:spLocks noGrp="1"/>
          </p:cNvSpPr>
          <p:nvPr>
            <p:ph sz="quarter" idx="4294967295"/>
          </p:nvPr>
        </p:nvSpPr>
        <p:spPr>
          <a:xfrm>
            <a:off x="7010400" y="1825625"/>
            <a:ext cx="5181600" cy="4351338"/>
          </a:xfrm>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9576758" y="45069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9516040" y="20685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1131077" y="4757468"/>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6305251" y="4623759"/>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305252" y="2053086"/>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318411" y="21018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6486221"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486221" y="2018461"/>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2461405"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cxnSp>
        <p:nvCxnSpPr>
          <p:cNvPr id="5" name="Straight Connector 4"/>
          <p:cNvCxnSpPr/>
          <p:nvPr/>
        </p:nvCxnSpPr>
        <p:spPr bwMode="auto">
          <a:xfrm>
            <a:off x="1401760" y="4638298"/>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7698</Words>
  <Application>Microsoft Office PowerPoint</Application>
  <PresentationFormat>Widescreen</PresentationFormat>
  <Paragraphs>1362</Paragraphs>
  <Slides>91</Slides>
  <Notes>61</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15"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Statement Testing</vt:lpstr>
      <vt:lpstr>Statements or Blocks?</vt:lpstr>
      <vt:lpstr>Statement Coverage: Example</vt:lpstr>
      <vt:lpstr>Statement Coverage: Example</vt:lpstr>
      <vt:lpstr>Branch Testing</vt:lpstr>
      <vt:lpstr>Statements vs. Branches</vt:lpstr>
      <vt:lpstr>Branch Coverage: Example</vt:lpstr>
      <vt:lpstr>Branch Coverage: Example</vt:lpstr>
      <vt:lpstr>Branch Coverage: Example</vt:lpstr>
      <vt:lpstr>Branch Coverage: Example</vt:lpstr>
      <vt:lpstr>(Basic) Condition Testing</vt:lpstr>
      <vt:lpstr>Basic Condition Coverage: Example</vt:lpstr>
      <vt:lpstr>Branch-Condition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Infeasible Paths</vt:lpstr>
      <vt:lpstr>Comparing Criteria</vt:lpstr>
      <vt:lpstr>The Subsumes Relationship</vt:lpstr>
      <vt:lpstr>The Subsumes Relation</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13</cp:revision>
  <dcterms:created xsi:type="dcterms:W3CDTF">2021-10-12T10:09:12Z</dcterms:created>
  <dcterms:modified xsi:type="dcterms:W3CDTF">2021-11-28T04:21:42Z</dcterms:modified>
</cp:coreProperties>
</file>