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8" r:id="rId3"/>
    <p:sldId id="353" r:id="rId4"/>
    <p:sldId id="354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1" r:id="rId16"/>
    <p:sldId id="402" r:id="rId17"/>
    <p:sldId id="403" r:id="rId18"/>
    <p:sldId id="40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453" r:id="rId28"/>
    <p:sldId id="454" r:id="rId29"/>
    <p:sldId id="455" r:id="rId30"/>
    <p:sldId id="456" r:id="rId31"/>
    <p:sldId id="457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369" r:id="rId65"/>
    <p:sldId id="370" r:id="rId66"/>
    <p:sldId id="371" r:id="rId67"/>
    <p:sldId id="372" r:id="rId68"/>
    <p:sldId id="373" r:id="rId69"/>
    <p:sldId id="374" r:id="rId70"/>
    <p:sldId id="375" r:id="rId71"/>
    <p:sldId id="376" r:id="rId72"/>
    <p:sldId id="377" r:id="rId73"/>
    <p:sldId id="378" r:id="rId74"/>
    <p:sldId id="460" r:id="rId75"/>
    <p:sldId id="461" r:id="rId76"/>
    <p:sldId id="379" r:id="rId77"/>
    <p:sldId id="380" r:id="rId78"/>
    <p:sldId id="381" r:id="rId79"/>
    <p:sldId id="382" r:id="rId80"/>
    <p:sldId id="383" r:id="rId81"/>
    <p:sldId id="384" r:id="rId82"/>
    <p:sldId id="385" r:id="rId83"/>
    <p:sldId id="386" r:id="rId84"/>
    <p:sldId id="387" r:id="rId85"/>
    <p:sldId id="388" r:id="rId86"/>
    <p:sldId id="446" r:id="rId87"/>
    <p:sldId id="447" r:id="rId88"/>
    <p:sldId id="448" r:id="rId89"/>
    <p:sldId id="449" r:id="rId90"/>
    <p:sldId id="450" r:id="rId91"/>
    <p:sldId id="459" r:id="rId92"/>
    <p:sldId id="451" r:id="rId93"/>
    <p:sldId id="452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65" autoAdjust="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33E94-5A0D-466F-897D-F0E423028FD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BC153-A515-4432-9A59-FF61D51290F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dirty="0">
            <a:latin typeface="Candara" panose="020E0502030303020204" pitchFamily="34" charset="0"/>
          </a:endParaRPr>
        </a:p>
      </dgm:t>
    </dgm:pt>
    <dgm:pt modelId="{8E85B67C-A2C0-4206-BBB1-AB92C48F6D87}" type="par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C7BD66-2995-4A2C-8A01-52055CD16FCB}" type="sib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AEFB200-EE60-4A2B-AFAF-B48B3F80536A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Functional aspects</a:t>
          </a:r>
          <a:endParaRPr lang="en-US" dirty="0">
            <a:latin typeface="Candara" panose="020E0502030303020204" pitchFamily="34" charset="0"/>
          </a:endParaRPr>
        </a:p>
      </dgm:t>
    </dgm:pt>
    <dgm:pt modelId="{64345FAF-B493-44AC-B078-03964E2E6335}" type="par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EBC20EC-FE90-4243-B143-A07E63843B47}" type="sib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DE4FA7-06AC-43EB-87A6-21C9BD7F5FA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dirty="0">
            <a:latin typeface="Candara" panose="020E0502030303020204" pitchFamily="34" charset="0"/>
          </a:endParaRPr>
        </a:p>
      </dgm:t>
    </dgm:pt>
    <dgm:pt modelId="{54E142CF-078B-4529-B125-038384938C38}" type="par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A5B4D75-7FFB-4EE5-B017-E1BBB4B7C4DA}" type="sib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5B0A659-569D-435D-9943-1817AC3DD1C5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Creates confidence in the quality of the SW</a:t>
          </a:r>
          <a:endParaRPr lang="en-US" dirty="0">
            <a:latin typeface="Candara" panose="020E0502030303020204" pitchFamily="34" charset="0"/>
          </a:endParaRPr>
        </a:p>
      </dgm:t>
    </dgm:pt>
    <dgm:pt modelId="{3A381D2A-622E-4FC5-B115-B1E1392D9117}" type="par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A84E88-04E5-481B-B5BC-63387E9DE1DA}" type="sib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F738E3A-E6EE-42FA-9A47-60C69438DFCB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dirty="0">
            <a:latin typeface="Candara" panose="020E0502030303020204" pitchFamily="34" charset="0"/>
          </a:endParaRPr>
        </a:p>
      </dgm:t>
    </dgm:pt>
    <dgm:pt modelId="{9BABCC64-D313-4F38-94B2-DD26F46FA5DD}" type="par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E81778F-E8A8-4181-BF3E-322FA7281E9B}" type="sib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64FF7A4-9DAE-4C3B-9C4B-B03D808DC065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Teaches us lessons to apply in future projects</a:t>
          </a:r>
          <a:endParaRPr lang="en-US" dirty="0">
            <a:latin typeface="Candara" panose="020E0502030303020204" pitchFamily="34" charset="0"/>
          </a:endParaRPr>
        </a:p>
      </dgm:t>
    </dgm:pt>
    <dgm:pt modelId="{F0573909-039E-4BFF-BD07-89FF36AACC79}" type="par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8BE8BB2-6B51-43F0-A0A0-2C74F25EA399}" type="sib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6AC4BB7-7E21-432F-99C9-E82AD37E2BB9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dirty="0">
            <a:latin typeface="Candara" panose="020E0502030303020204" pitchFamily="34" charset="0"/>
          </a:endParaRPr>
        </a:p>
      </dgm:t>
    </dgm:pt>
    <dgm:pt modelId="{2C6AFBA7-4A25-482A-AB1E-086455B55F9D}" type="par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7528CB-B6BD-4F05-95C7-2C1B06041815}" type="sib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E057BCD-988F-4B1A-A896-728B857B370A}" type="pres">
      <dgm:prSet presAssocID="{25233E94-5A0D-466F-897D-F0E423028F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5523DE-8E6C-4BD6-A7BE-D960BB8D6A08}" type="pres">
      <dgm:prSet presAssocID="{8B6BC153-A515-4432-9A59-FF61D51290FC}" presName="linNode" presStyleCnt="0"/>
      <dgm:spPr/>
    </dgm:pt>
    <dgm:pt modelId="{31465574-FC19-49E1-9A48-0275DAC1CFF7}" type="pres">
      <dgm:prSet presAssocID="{8B6BC153-A515-4432-9A59-FF61D51290FC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C68BF-ABD9-4F66-AACD-4C0382A4960A}" type="pres">
      <dgm:prSet presAssocID="{8B6BC153-A515-4432-9A59-FF61D51290FC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6E4F-C743-4876-AE14-F1F8CD635D76}" type="pres">
      <dgm:prSet presAssocID="{8EC7BD66-2995-4A2C-8A01-52055CD16FCB}" presName="spacing" presStyleCnt="0"/>
      <dgm:spPr/>
    </dgm:pt>
    <dgm:pt modelId="{CDA92D6E-C8BF-4ADE-AB06-DA824186E9A4}" type="pres">
      <dgm:prSet presAssocID="{05B0A659-569D-435D-9943-1817AC3DD1C5}" presName="linNode" presStyleCnt="0"/>
      <dgm:spPr/>
    </dgm:pt>
    <dgm:pt modelId="{B9F80AC6-332E-43FF-A1F4-29E28097C732}" type="pres">
      <dgm:prSet presAssocID="{05B0A659-569D-435D-9943-1817AC3DD1C5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8570A-60AE-4541-A6DC-C478BC7C99D6}" type="pres">
      <dgm:prSet presAssocID="{05B0A659-569D-435D-9943-1817AC3DD1C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DD000-42C7-444F-98E8-C93A642C000C}" type="pres">
      <dgm:prSet presAssocID="{1CA84E88-04E5-481B-B5BC-63387E9DE1DA}" presName="spacing" presStyleCnt="0"/>
      <dgm:spPr/>
    </dgm:pt>
    <dgm:pt modelId="{96B7BDD3-26D3-4C2D-BCEF-C462FE7FE0C5}" type="pres">
      <dgm:prSet presAssocID="{264FF7A4-9DAE-4C3B-9C4B-B03D808DC065}" presName="linNode" presStyleCnt="0"/>
      <dgm:spPr/>
    </dgm:pt>
    <dgm:pt modelId="{367652EB-578F-4DA4-8D47-5F25EA19A8C6}" type="pres">
      <dgm:prSet presAssocID="{264FF7A4-9DAE-4C3B-9C4B-B03D808DC06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39AB3-AD1E-4138-B595-876F5D5F4696}" type="pres">
      <dgm:prSet presAssocID="{264FF7A4-9DAE-4C3B-9C4B-B03D808DC06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B9DD-48BC-4FAE-84A8-898C911F8E93}" type="presOf" srcId="{1F738E3A-E6EE-42FA-9A47-60C69438DFCB}" destId="{4558570A-60AE-4541-A6DC-C478BC7C99D6}" srcOrd="0" destOrd="0" presId="urn:microsoft.com/office/officeart/2005/8/layout/vList6"/>
    <dgm:cxn modelId="{851FE147-1FCA-47EE-8E98-AB7D5F3CEF58}" type="presOf" srcId="{05B0A659-569D-435D-9943-1817AC3DD1C5}" destId="{B9F80AC6-332E-43FF-A1F4-29E28097C732}" srcOrd="0" destOrd="0" presId="urn:microsoft.com/office/officeart/2005/8/layout/vList6"/>
    <dgm:cxn modelId="{C3AAF6AE-50B7-4262-B641-E9CE98415C57}" type="presOf" srcId="{264FF7A4-9DAE-4C3B-9C4B-B03D808DC065}" destId="{367652EB-578F-4DA4-8D47-5F25EA19A8C6}" srcOrd="0" destOrd="0" presId="urn:microsoft.com/office/officeart/2005/8/layout/vList6"/>
    <dgm:cxn modelId="{E63F60CB-0B5F-4912-9EF9-781308317593}" type="presOf" srcId="{0AEFB200-EE60-4A2B-AFAF-B48B3F80536A}" destId="{3C8C68BF-ABD9-4F66-AACD-4C0382A4960A}" srcOrd="0" destOrd="0" presId="urn:microsoft.com/office/officeart/2005/8/layout/vList6"/>
    <dgm:cxn modelId="{593A8899-7C32-4770-ACF0-222A957CAF11}" type="presOf" srcId="{22DE4FA7-06AC-43EB-87A6-21C9BD7F5FAD}" destId="{3C8C68BF-ABD9-4F66-AACD-4C0382A4960A}" srcOrd="0" destOrd="1" presId="urn:microsoft.com/office/officeart/2005/8/layout/vList6"/>
    <dgm:cxn modelId="{3A7C3FE4-053F-42FF-A50F-517B7300425B}" srcId="{25233E94-5A0D-466F-897D-F0E423028FD8}" destId="{264FF7A4-9DAE-4C3B-9C4B-B03D808DC065}" srcOrd="2" destOrd="0" parTransId="{F0573909-039E-4BFF-BD07-89FF36AACC79}" sibTransId="{68BE8BB2-6B51-43F0-A0A0-2C74F25EA399}"/>
    <dgm:cxn modelId="{665ACBAE-7932-45ED-B9A3-CDAC30640345}" srcId="{8B6BC153-A515-4432-9A59-FF61D51290FC}" destId="{22DE4FA7-06AC-43EB-87A6-21C9BD7F5FAD}" srcOrd="1" destOrd="0" parTransId="{54E142CF-078B-4529-B125-038384938C38}" sibTransId="{DA5B4D75-7FFB-4EE5-B017-E1BBB4B7C4DA}"/>
    <dgm:cxn modelId="{6E975438-2260-4338-AB56-95D99A3BECEC}" srcId="{25233E94-5A0D-466F-897D-F0E423028FD8}" destId="{05B0A659-569D-435D-9943-1817AC3DD1C5}" srcOrd="1" destOrd="0" parTransId="{3A381D2A-622E-4FC5-B115-B1E1392D9117}" sibTransId="{1CA84E88-04E5-481B-B5BC-63387E9DE1DA}"/>
    <dgm:cxn modelId="{9FCD33D2-5FDF-46D1-A657-89CD7DA564BD}" srcId="{8B6BC153-A515-4432-9A59-FF61D51290FC}" destId="{0AEFB200-EE60-4A2B-AFAF-B48B3F80536A}" srcOrd="0" destOrd="0" parTransId="{64345FAF-B493-44AC-B078-03964E2E6335}" sibTransId="{3EBC20EC-FE90-4243-B143-A07E63843B47}"/>
    <dgm:cxn modelId="{37E8E4E4-117A-4334-8E84-BAF763F5A031}" type="presOf" srcId="{25233E94-5A0D-466F-897D-F0E423028FD8}" destId="{FE057BCD-988F-4B1A-A896-728B857B370A}" srcOrd="0" destOrd="0" presId="urn:microsoft.com/office/officeart/2005/8/layout/vList6"/>
    <dgm:cxn modelId="{F98EC1E7-C4CE-4565-95C7-1F11BAA158B5}" type="presOf" srcId="{16AC4BB7-7E21-432F-99C9-E82AD37E2BB9}" destId="{29239AB3-AD1E-4138-B595-876F5D5F4696}" srcOrd="0" destOrd="0" presId="urn:microsoft.com/office/officeart/2005/8/layout/vList6"/>
    <dgm:cxn modelId="{DB41415B-8D1A-41B6-9FCF-C20FDF4C17F7}" srcId="{05B0A659-569D-435D-9943-1817AC3DD1C5}" destId="{1F738E3A-E6EE-42FA-9A47-60C69438DFCB}" srcOrd="0" destOrd="0" parTransId="{9BABCC64-D313-4F38-94B2-DD26F46FA5DD}" sibTransId="{9E81778F-E8A8-4181-BF3E-322FA7281E9B}"/>
    <dgm:cxn modelId="{61EEA015-9511-477A-BE17-62130F39CBFE}" srcId="{25233E94-5A0D-466F-897D-F0E423028FD8}" destId="{8B6BC153-A515-4432-9A59-FF61D51290FC}" srcOrd="0" destOrd="0" parTransId="{8E85B67C-A2C0-4206-BBB1-AB92C48F6D87}" sibTransId="{8EC7BD66-2995-4A2C-8A01-52055CD16FCB}"/>
    <dgm:cxn modelId="{4C04BEE3-E685-45FD-8A60-5FB615D62C0F}" type="presOf" srcId="{8B6BC153-A515-4432-9A59-FF61D51290FC}" destId="{31465574-FC19-49E1-9A48-0275DAC1CFF7}" srcOrd="0" destOrd="0" presId="urn:microsoft.com/office/officeart/2005/8/layout/vList6"/>
    <dgm:cxn modelId="{1C97F34F-08DD-49F3-A64D-E92FEAA6E4CC}" srcId="{264FF7A4-9DAE-4C3B-9C4B-B03D808DC065}" destId="{16AC4BB7-7E21-432F-99C9-E82AD37E2BB9}" srcOrd="0" destOrd="0" parTransId="{2C6AFBA7-4A25-482A-AB1E-086455B55F9D}" sibTransId="{8E7528CB-B6BD-4F05-95C7-2C1B06041815}"/>
    <dgm:cxn modelId="{115F8EA3-16B4-415F-9B70-F0930D6E6375}" type="presParOf" srcId="{FE057BCD-988F-4B1A-A896-728B857B370A}" destId="{AE5523DE-8E6C-4BD6-A7BE-D960BB8D6A08}" srcOrd="0" destOrd="0" presId="urn:microsoft.com/office/officeart/2005/8/layout/vList6"/>
    <dgm:cxn modelId="{E53E15C9-310C-4608-861D-F2221B1138BD}" type="presParOf" srcId="{AE5523DE-8E6C-4BD6-A7BE-D960BB8D6A08}" destId="{31465574-FC19-49E1-9A48-0275DAC1CFF7}" srcOrd="0" destOrd="0" presId="urn:microsoft.com/office/officeart/2005/8/layout/vList6"/>
    <dgm:cxn modelId="{22C215AC-E0C4-465A-A0C1-1CF3EE0FA9EA}" type="presParOf" srcId="{AE5523DE-8E6C-4BD6-A7BE-D960BB8D6A08}" destId="{3C8C68BF-ABD9-4F66-AACD-4C0382A4960A}" srcOrd="1" destOrd="0" presId="urn:microsoft.com/office/officeart/2005/8/layout/vList6"/>
    <dgm:cxn modelId="{C60ED61B-AAE5-4579-A8FF-8B6428E5C2E2}" type="presParOf" srcId="{FE057BCD-988F-4B1A-A896-728B857B370A}" destId="{07A56E4F-C743-4876-AE14-F1F8CD635D76}" srcOrd="1" destOrd="0" presId="urn:microsoft.com/office/officeart/2005/8/layout/vList6"/>
    <dgm:cxn modelId="{3D7EB658-29F4-486E-85E4-A9E8421A7103}" type="presParOf" srcId="{FE057BCD-988F-4B1A-A896-728B857B370A}" destId="{CDA92D6E-C8BF-4ADE-AB06-DA824186E9A4}" srcOrd="2" destOrd="0" presId="urn:microsoft.com/office/officeart/2005/8/layout/vList6"/>
    <dgm:cxn modelId="{9C1C5AAC-28FB-463B-A024-6C76CAA81880}" type="presParOf" srcId="{CDA92D6E-C8BF-4ADE-AB06-DA824186E9A4}" destId="{B9F80AC6-332E-43FF-A1F4-29E28097C732}" srcOrd="0" destOrd="0" presId="urn:microsoft.com/office/officeart/2005/8/layout/vList6"/>
    <dgm:cxn modelId="{FC03DBF0-740A-487A-8200-BE1D1A46B92B}" type="presParOf" srcId="{CDA92D6E-C8BF-4ADE-AB06-DA824186E9A4}" destId="{4558570A-60AE-4541-A6DC-C478BC7C99D6}" srcOrd="1" destOrd="0" presId="urn:microsoft.com/office/officeart/2005/8/layout/vList6"/>
    <dgm:cxn modelId="{C4399B10-3B4F-4704-ABCF-B2FEA900C815}" type="presParOf" srcId="{FE057BCD-988F-4B1A-A896-728B857B370A}" destId="{F3ADD000-42C7-444F-98E8-C93A642C000C}" srcOrd="3" destOrd="0" presId="urn:microsoft.com/office/officeart/2005/8/layout/vList6"/>
    <dgm:cxn modelId="{08796A86-133E-4D81-9AE9-A13EAE380E81}" type="presParOf" srcId="{FE057BCD-988F-4B1A-A896-728B857B370A}" destId="{96B7BDD3-26D3-4C2D-BCEF-C462FE7FE0C5}" srcOrd="4" destOrd="0" presId="urn:microsoft.com/office/officeart/2005/8/layout/vList6"/>
    <dgm:cxn modelId="{F7F37E70-B8A7-4159-BC91-A7D8D579055C}" type="presParOf" srcId="{96B7BDD3-26D3-4C2D-BCEF-C462FE7FE0C5}" destId="{367652EB-578F-4DA4-8D47-5F25EA19A8C6}" srcOrd="0" destOrd="0" presId="urn:microsoft.com/office/officeart/2005/8/layout/vList6"/>
    <dgm:cxn modelId="{510209C5-4D8A-483B-93E5-A45EF7261176}" type="presParOf" srcId="{96B7BDD3-26D3-4C2D-BCEF-C462FE7FE0C5}" destId="{29239AB3-AD1E-4138-B595-876F5D5F469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06E2C-7CD8-43E5-B7B4-1A5F266379F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3A58C-5B1F-4440-BBED-04930822FFBF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 </a:t>
          </a:r>
          <a:endParaRPr lang="en-US" dirty="0">
            <a:latin typeface="Candara" panose="020E0502030303020204" pitchFamily="34" charset="0"/>
          </a:endParaRPr>
        </a:p>
      </dgm:t>
    </dgm:pt>
    <dgm:pt modelId="{1A004361-EE77-4795-8859-656C57367F53}" type="parTrans" cxnId="{99E21D62-A46F-4C36-ABD1-44DE9AD9480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E59BBE1-5BC6-48D5-A0A4-D26EDD09E488}" type="sibTrans" cxnId="{99E21D62-A46F-4C36-ABD1-44DE9AD9480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C77FA48-9970-4249-9188-A70EE47E5ECF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Tests designed by the same person who wrote the code</a:t>
          </a:r>
          <a:endParaRPr lang="en-US" dirty="0">
            <a:latin typeface="Candara" panose="020E0502030303020204" pitchFamily="34" charset="0"/>
          </a:endParaRPr>
        </a:p>
      </dgm:t>
    </dgm:pt>
    <dgm:pt modelId="{06BFF347-CB2C-45AD-882D-B6898029EA9F}" type="parTrans" cxnId="{00739D45-2D9A-4FF3-89DB-4C5B504EDAA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F7CAE68-9DF6-469B-9F97-CA7B88F2B844}" type="sibTrans" cxnId="{00739D45-2D9A-4FF3-89DB-4C5B504EDAA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15085BF-43F7-4859-9AC9-DBAE693B6E69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 </a:t>
          </a:r>
          <a:endParaRPr lang="en-US" dirty="0">
            <a:latin typeface="Candara" panose="020E0502030303020204" pitchFamily="34" charset="0"/>
          </a:endParaRPr>
        </a:p>
      </dgm:t>
    </dgm:pt>
    <dgm:pt modelId="{C8A14379-B362-46DA-BD00-C045D5F4A89D}" type="parTrans" cxnId="{501DC32A-CC9F-4D95-9819-5B2257EC4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998F084-913B-4284-B483-0520C2E28A69}" type="sibTrans" cxnId="{501DC32A-CC9F-4D95-9819-5B2257EC4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16204BB-A23C-4DCF-A2B1-0381B1E2E29F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Tests designed by another person from the same team, but same organization</a:t>
          </a:r>
          <a:endParaRPr lang="en-US" dirty="0">
            <a:latin typeface="Candara" panose="020E0502030303020204" pitchFamily="34" charset="0"/>
          </a:endParaRPr>
        </a:p>
      </dgm:t>
    </dgm:pt>
    <dgm:pt modelId="{FAE5325C-6CA4-4B9C-8DF6-CDC28E2B8B14}" type="parTrans" cxnId="{2C76FDB6-2C4D-4AD1-928A-98DA5D391EA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0E6B984-64CF-4BEC-B2DE-3431805910B5}" type="sibTrans" cxnId="{2C76FDB6-2C4D-4AD1-928A-98DA5D391EA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8FF95E5-59DD-4CB5-A2E3-DDE94ED939D1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 </a:t>
          </a:r>
          <a:endParaRPr lang="en-US" dirty="0">
            <a:latin typeface="Candara" panose="020E0502030303020204" pitchFamily="34" charset="0"/>
          </a:endParaRPr>
        </a:p>
      </dgm:t>
    </dgm:pt>
    <dgm:pt modelId="{5F453452-28AD-478B-8C43-B095A245179C}" type="parTrans" cxnId="{689FF87B-5C8F-4BB6-96B3-A430E247947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8185BC2-8B0D-4403-B502-BCBB5873F0E4}" type="sibTrans" cxnId="{689FF87B-5C8F-4BB6-96B3-A430E247947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B157486-113B-4882-8C0B-D6685CF96B43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Tests designed by a person from a separate testing team, but in the same organization</a:t>
          </a:r>
          <a:endParaRPr lang="en-US" dirty="0">
            <a:latin typeface="Candara" panose="020E0502030303020204" pitchFamily="34" charset="0"/>
          </a:endParaRPr>
        </a:p>
      </dgm:t>
    </dgm:pt>
    <dgm:pt modelId="{E54E0791-7826-489C-8935-7135215BF519}" type="parTrans" cxnId="{55FAD518-22E7-4400-8468-AA5985E5A0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1C524FE-3D1F-4F4A-9A28-6523E3ECF5F8}" type="sibTrans" cxnId="{55FAD518-22E7-4400-8468-AA5985E5A0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5B1E86-30DA-449B-8FD4-9111BFAED9A1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Tests designed by a person from an outside organization / company (outsourcing the testing) </a:t>
          </a:r>
          <a:endParaRPr lang="en-US" dirty="0">
            <a:latin typeface="Candara" panose="020E0502030303020204" pitchFamily="34" charset="0"/>
          </a:endParaRPr>
        </a:p>
      </dgm:t>
    </dgm:pt>
    <dgm:pt modelId="{0E72F017-3A50-4508-AC74-3D1DA52CA6D0}" type="parTrans" cxnId="{BA6627B9-F5BB-42E1-96BE-1E2D5F0FEEA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A7FBD88-0C25-4FBB-BEB0-71442A7BA380}" type="sibTrans" cxnId="{BA6627B9-F5BB-42E1-96BE-1E2D5F0FEEA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8672669-837F-422C-B71B-DCDBBD2918BC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D6AD0278-0C2A-44BC-92E6-2F45FE2A84F6}" type="parTrans" cxnId="{179FAE9F-DFAC-442C-B71A-E43C39D5EB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84435A-4A2E-4456-9D65-F4CA6A69CC66}" type="sibTrans" cxnId="{179FAE9F-DFAC-442C-B71A-E43C39D5EB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93B27CA-23E8-4B3F-A306-73B1570F716C}" type="pres">
      <dgm:prSet presAssocID="{B7D06E2C-7CD8-43E5-B7B4-1A5F266379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5240D0-115D-4DCA-862C-F5944A818468}" type="pres">
      <dgm:prSet presAssocID="{0AA3A58C-5B1F-4440-BBED-04930822FFBF}" presName="composite" presStyleCnt="0"/>
      <dgm:spPr/>
    </dgm:pt>
    <dgm:pt modelId="{8E69042F-CA68-46C4-9DC8-E28B2062AA06}" type="pres">
      <dgm:prSet presAssocID="{0AA3A58C-5B1F-4440-BBED-04930822FF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5694A-326E-44A3-B696-AE3279050BB6}" type="pres">
      <dgm:prSet presAssocID="{0AA3A58C-5B1F-4440-BBED-04930822FF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6F0A-FF95-454F-882C-821634D154A7}" type="pres">
      <dgm:prSet presAssocID="{BE59BBE1-5BC6-48D5-A0A4-D26EDD09E488}" presName="sp" presStyleCnt="0"/>
      <dgm:spPr/>
    </dgm:pt>
    <dgm:pt modelId="{E29F84C1-82A3-4B0F-A557-0A1D376EF707}" type="pres">
      <dgm:prSet presAssocID="{A15085BF-43F7-4859-9AC9-DBAE693B6E69}" presName="composite" presStyleCnt="0"/>
      <dgm:spPr/>
    </dgm:pt>
    <dgm:pt modelId="{66F5F28F-A4C1-4C9A-9DBF-5BAC068B97AC}" type="pres">
      <dgm:prSet presAssocID="{A15085BF-43F7-4859-9AC9-DBAE693B6E6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40CF7-E700-4DDE-9F72-013FFCCA1FED}" type="pres">
      <dgm:prSet presAssocID="{A15085BF-43F7-4859-9AC9-DBAE693B6E6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762D3-9BAA-4B34-8239-35DD67D43E55}" type="pres">
      <dgm:prSet presAssocID="{B998F084-913B-4284-B483-0520C2E28A69}" presName="sp" presStyleCnt="0"/>
      <dgm:spPr/>
    </dgm:pt>
    <dgm:pt modelId="{BD1710BB-B60A-4052-8BB0-2C88E4D36A46}" type="pres">
      <dgm:prSet presAssocID="{18FF95E5-59DD-4CB5-A2E3-DDE94ED939D1}" presName="composite" presStyleCnt="0"/>
      <dgm:spPr/>
    </dgm:pt>
    <dgm:pt modelId="{A6FFBF61-4DBE-49D4-BDD4-5BA1926EABD4}" type="pres">
      <dgm:prSet presAssocID="{18FF95E5-59DD-4CB5-A2E3-DDE94ED939D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A9CCA-2281-4EC9-BB3F-2822087B65E8}" type="pres">
      <dgm:prSet presAssocID="{18FF95E5-59DD-4CB5-A2E3-DDE94ED939D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FAD02-922E-4313-8405-60B0F65CBCF8}" type="pres">
      <dgm:prSet presAssocID="{78185BC2-8B0D-4403-B502-BCBB5873F0E4}" presName="sp" presStyleCnt="0"/>
      <dgm:spPr/>
    </dgm:pt>
    <dgm:pt modelId="{E72E0CF1-0654-4E71-8ED1-52441D88232F}" type="pres">
      <dgm:prSet presAssocID="{98672669-837F-422C-B71B-DCDBBD2918BC}" presName="composite" presStyleCnt="0"/>
      <dgm:spPr/>
    </dgm:pt>
    <dgm:pt modelId="{883A7424-4409-454F-BFF8-7A965D0308D0}" type="pres">
      <dgm:prSet presAssocID="{98672669-837F-422C-B71B-DCDBBD2918B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C075D-A660-4EF8-B330-E74FE579E84B}" type="pres">
      <dgm:prSet presAssocID="{98672669-837F-422C-B71B-DCDBBD2918B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39D45-2D9A-4FF3-89DB-4C5B504EDAA2}" srcId="{0AA3A58C-5B1F-4440-BBED-04930822FFBF}" destId="{9C77FA48-9970-4249-9188-A70EE47E5ECF}" srcOrd="0" destOrd="0" parTransId="{06BFF347-CB2C-45AD-882D-B6898029EA9F}" sibTransId="{7F7CAE68-9DF6-469B-9F97-CA7B88F2B844}"/>
    <dgm:cxn modelId="{C6A1F02F-15AE-4F49-A382-920CB0998110}" type="presOf" srcId="{B7D06E2C-7CD8-43E5-B7B4-1A5F266379F5}" destId="{493B27CA-23E8-4B3F-A306-73B1570F716C}" srcOrd="0" destOrd="0" presId="urn:microsoft.com/office/officeart/2005/8/layout/chevron2"/>
    <dgm:cxn modelId="{26881540-606C-471E-970B-43F002460952}" type="presOf" srcId="{98672669-837F-422C-B71B-DCDBBD2918BC}" destId="{883A7424-4409-454F-BFF8-7A965D0308D0}" srcOrd="0" destOrd="0" presId="urn:microsoft.com/office/officeart/2005/8/layout/chevron2"/>
    <dgm:cxn modelId="{55FAD518-22E7-4400-8468-AA5985E5A09A}" srcId="{18FF95E5-59DD-4CB5-A2E3-DDE94ED939D1}" destId="{4B157486-113B-4882-8C0B-D6685CF96B43}" srcOrd="0" destOrd="0" parTransId="{E54E0791-7826-489C-8935-7135215BF519}" sibTransId="{71C524FE-3D1F-4F4A-9A28-6523E3ECF5F8}"/>
    <dgm:cxn modelId="{179FAE9F-DFAC-442C-B71A-E43C39D5EB51}" srcId="{B7D06E2C-7CD8-43E5-B7B4-1A5F266379F5}" destId="{98672669-837F-422C-B71B-DCDBBD2918BC}" srcOrd="3" destOrd="0" parTransId="{D6AD0278-0C2A-44BC-92E6-2F45FE2A84F6}" sibTransId="{5C84435A-4A2E-4456-9D65-F4CA6A69CC66}"/>
    <dgm:cxn modelId="{54AB18AC-2E10-422A-9D12-9D8F69802616}" type="presOf" srcId="{9C77FA48-9970-4249-9188-A70EE47E5ECF}" destId="{0805694A-326E-44A3-B696-AE3279050BB6}" srcOrd="0" destOrd="0" presId="urn:microsoft.com/office/officeart/2005/8/layout/chevron2"/>
    <dgm:cxn modelId="{FFBE7799-B94C-4F03-830D-F64B5504D45E}" type="presOf" srcId="{816204BB-A23C-4DCF-A2B1-0381B1E2E29F}" destId="{D0240CF7-E700-4DDE-9F72-013FFCCA1FED}" srcOrd="0" destOrd="0" presId="urn:microsoft.com/office/officeart/2005/8/layout/chevron2"/>
    <dgm:cxn modelId="{2C76FDB6-2C4D-4AD1-928A-98DA5D391EAF}" srcId="{A15085BF-43F7-4859-9AC9-DBAE693B6E69}" destId="{816204BB-A23C-4DCF-A2B1-0381B1E2E29F}" srcOrd="0" destOrd="0" parTransId="{FAE5325C-6CA4-4B9C-8DF6-CDC28E2B8B14}" sibTransId="{80E6B984-64CF-4BEC-B2DE-3431805910B5}"/>
    <dgm:cxn modelId="{BA6627B9-F5BB-42E1-96BE-1E2D5F0FEEA5}" srcId="{98672669-837F-422C-B71B-DCDBBD2918BC}" destId="{1D5B1E86-30DA-449B-8FD4-9111BFAED9A1}" srcOrd="0" destOrd="0" parTransId="{0E72F017-3A50-4508-AC74-3D1DA52CA6D0}" sibTransId="{8A7FBD88-0C25-4FBB-BEB0-71442A7BA380}"/>
    <dgm:cxn modelId="{2FA97CB4-2FBF-4BA3-9250-41DE40BEA476}" type="presOf" srcId="{A15085BF-43F7-4859-9AC9-DBAE693B6E69}" destId="{66F5F28F-A4C1-4C9A-9DBF-5BAC068B97AC}" srcOrd="0" destOrd="0" presId="urn:microsoft.com/office/officeart/2005/8/layout/chevron2"/>
    <dgm:cxn modelId="{99E21D62-A46F-4C36-ABD1-44DE9AD94804}" srcId="{B7D06E2C-7CD8-43E5-B7B4-1A5F266379F5}" destId="{0AA3A58C-5B1F-4440-BBED-04930822FFBF}" srcOrd="0" destOrd="0" parTransId="{1A004361-EE77-4795-8859-656C57367F53}" sibTransId="{BE59BBE1-5BC6-48D5-A0A4-D26EDD09E488}"/>
    <dgm:cxn modelId="{B4170D3E-0F47-4DBE-B328-E096A212D2EE}" type="presOf" srcId="{4B157486-113B-4882-8C0B-D6685CF96B43}" destId="{76FA9CCA-2281-4EC9-BB3F-2822087B65E8}" srcOrd="0" destOrd="0" presId="urn:microsoft.com/office/officeart/2005/8/layout/chevron2"/>
    <dgm:cxn modelId="{501DC32A-CC9F-4D95-9819-5B2257EC47C6}" srcId="{B7D06E2C-7CD8-43E5-B7B4-1A5F266379F5}" destId="{A15085BF-43F7-4859-9AC9-DBAE693B6E69}" srcOrd="1" destOrd="0" parTransId="{C8A14379-B362-46DA-BD00-C045D5F4A89D}" sibTransId="{B998F084-913B-4284-B483-0520C2E28A69}"/>
    <dgm:cxn modelId="{689FF87B-5C8F-4BB6-96B3-A430E2479478}" srcId="{B7D06E2C-7CD8-43E5-B7B4-1A5F266379F5}" destId="{18FF95E5-59DD-4CB5-A2E3-DDE94ED939D1}" srcOrd="2" destOrd="0" parTransId="{5F453452-28AD-478B-8C43-B095A245179C}" sibTransId="{78185BC2-8B0D-4403-B502-BCBB5873F0E4}"/>
    <dgm:cxn modelId="{05CF3C68-0F9D-461B-B33E-FB04DF8786AD}" type="presOf" srcId="{18FF95E5-59DD-4CB5-A2E3-DDE94ED939D1}" destId="{A6FFBF61-4DBE-49D4-BDD4-5BA1926EABD4}" srcOrd="0" destOrd="0" presId="urn:microsoft.com/office/officeart/2005/8/layout/chevron2"/>
    <dgm:cxn modelId="{8D93D7ED-53F4-4727-9677-B0D1DAAAC860}" type="presOf" srcId="{1D5B1E86-30DA-449B-8FD4-9111BFAED9A1}" destId="{189C075D-A660-4EF8-B330-E74FE579E84B}" srcOrd="0" destOrd="0" presId="urn:microsoft.com/office/officeart/2005/8/layout/chevron2"/>
    <dgm:cxn modelId="{9726EEF1-73A2-41CD-9DA2-6E6FFAC820A8}" type="presOf" srcId="{0AA3A58C-5B1F-4440-BBED-04930822FFBF}" destId="{8E69042F-CA68-46C4-9DC8-E28B2062AA06}" srcOrd="0" destOrd="0" presId="urn:microsoft.com/office/officeart/2005/8/layout/chevron2"/>
    <dgm:cxn modelId="{C4D95320-4FC8-4CB8-A527-70931893FFFA}" type="presParOf" srcId="{493B27CA-23E8-4B3F-A306-73B1570F716C}" destId="{AC5240D0-115D-4DCA-862C-F5944A818468}" srcOrd="0" destOrd="0" presId="urn:microsoft.com/office/officeart/2005/8/layout/chevron2"/>
    <dgm:cxn modelId="{DE7C622E-EC93-4306-8BA6-92F7BB803E14}" type="presParOf" srcId="{AC5240D0-115D-4DCA-862C-F5944A818468}" destId="{8E69042F-CA68-46C4-9DC8-E28B2062AA06}" srcOrd="0" destOrd="0" presId="urn:microsoft.com/office/officeart/2005/8/layout/chevron2"/>
    <dgm:cxn modelId="{849E410E-C14A-4D5D-9914-14FFC8E6F7DD}" type="presParOf" srcId="{AC5240D0-115D-4DCA-862C-F5944A818468}" destId="{0805694A-326E-44A3-B696-AE3279050BB6}" srcOrd="1" destOrd="0" presId="urn:microsoft.com/office/officeart/2005/8/layout/chevron2"/>
    <dgm:cxn modelId="{03592C18-8D0E-4639-AE14-0DC464676821}" type="presParOf" srcId="{493B27CA-23E8-4B3F-A306-73B1570F716C}" destId="{28576F0A-FF95-454F-882C-821634D154A7}" srcOrd="1" destOrd="0" presId="urn:microsoft.com/office/officeart/2005/8/layout/chevron2"/>
    <dgm:cxn modelId="{CEA54236-0C28-4DF7-AE8B-03BE0BF12FF1}" type="presParOf" srcId="{493B27CA-23E8-4B3F-A306-73B1570F716C}" destId="{E29F84C1-82A3-4B0F-A557-0A1D376EF707}" srcOrd="2" destOrd="0" presId="urn:microsoft.com/office/officeart/2005/8/layout/chevron2"/>
    <dgm:cxn modelId="{A6075350-169D-442E-90AA-663D98BFDD6C}" type="presParOf" srcId="{E29F84C1-82A3-4B0F-A557-0A1D376EF707}" destId="{66F5F28F-A4C1-4C9A-9DBF-5BAC068B97AC}" srcOrd="0" destOrd="0" presId="urn:microsoft.com/office/officeart/2005/8/layout/chevron2"/>
    <dgm:cxn modelId="{83BA4370-78B8-4ED2-A018-7833D18434D8}" type="presParOf" srcId="{E29F84C1-82A3-4B0F-A557-0A1D376EF707}" destId="{D0240CF7-E700-4DDE-9F72-013FFCCA1FED}" srcOrd="1" destOrd="0" presId="urn:microsoft.com/office/officeart/2005/8/layout/chevron2"/>
    <dgm:cxn modelId="{6DC1AD04-438C-4345-95FF-D9DBC0FDFAE8}" type="presParOf" srcId="{493B27CA-23E8-4B3F-A306-73B1570F716C}" destId="{23C762D3-9BAA-4B34-8239-35DD67D43E55}" srcOrd="3" destOrd="0" presId="urn:microsoft.com/office/officeart/2005/8/layout/chevron2"/>
    <dgm:cxn modelId="{55BC7224-511B-4D0C-AFA0-39B9C49A445E}" type="presParOf" srcId="{493B27CA-23E8-4B3F-A306-73B1570F716C}" destId="{BD1710BB-B60A-4052-8BB0-2C88E4D36A46}" srcOrd="4" destOrd="0" presId="urn:microsoft.com/office/officeart/2005/8/layout/chevron2"/>
    <dgm:cxn modelId="{6BB10B0E-C65C-4ACF-9D5C-7A996ED0F395}" type="presParOf" srcId="{BD1710BB-B60A-4052-8BB0-2C88E4D36A46}" destId="{A6FFBF61-4DBE-49D4-BDD4-5BA1926EABD4}" srcOrd="0" destOrd="0" presId="urn:microsoft.com/office/officeart/2005/8/layout/chevron2"/>
    <dgm:cxn modelId="{B3B9C426-2856-4494-B8A3-10588B56D9B1}" type="presParOf" srcId="{BD1710BB-B60A-4052-8BB0-2C88E4D36A46}" destId="{76FA9CCA-2281-4EC9-BB3F-2822087B65E8}" srcOrd="1" destOrd="0" presId="urn:microsoft.com/office/officeart/2005/8/layout/chevron2"/>
    <dgm:cxn modelId="{8B6549D7-C074-4FCA-B97C-CC6522EB97B1}" type="presParOf" srcId="{493B27CA-23E8-4B3F-A306-73B1570F716C}" destId="{E3BFAD02-922E-4313-8405-60B0F65CBCF8}" srcOrd="5" destOrd="0" presId="urn:microsoft.com/office/officeart/2005/8/layout/chevron2"/>
    <dgm:cxn modelId="{D7EF2201-E28A-4882-9F1C-61385DD87977}" type="presParOf" srcId="{493B27CA-23E8-4B3F-A306-73B1570F716C}" destId="{E72E0CF1-0654-4E71-8ED1-52441D88232F}" srcOrd="6" destOrd="0" presId="urn:microsoft.com/office/officeart/2005/8/layout/chevron2"/>
    <dgm:cxn modelId="{AC25A83A-3CCF-4EFB-A8A1-5B9530B79D7F}" type="presParOf" srcId="{E72E0CF1-0654-4E71-8ED1-52441D88232F}" destId="{883A7424-4409-454F-BFF8-7A965D0308D0}" srcOrd="0" destOrd="0" presId="urn:microsoft.com/office/officeart/2005/8/layout/chevron2"/>
    <dgm:cxn modelId="{EA05066B-9C8C-4CD6-B64A-8D3B414D9FEB}" type="presParOf" srcId="{E72E0CF1-0654-4E71-8ED1-52441D88232F}" destId="{189C075D-A660-4EF8-B330-E74FE579E8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C68BF-ABD9-4F66-AACD-4C0382A4960A}">
      <dsp:nvSpPr>
        <dsp:cNvPr id="0" name=""/>
        <dsp:cNvSpPr/>
      </dsp:nvSpPr>
      <dsp:spPr>
        <a:xfrm>
          <a:off x="4206240" y="0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Functional aspects</a:t>
          </a:r>
          <a:endParaRPr lang="en-US" sz="2200" kern="1200" dirty="0">
            <a:latin typeface="Candara" panose="020E0502030303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9974"/>
        <a:ext cx="5799438" cy="1019845"/>
      </dsp:txXfrm>
    </dsp:sp>
    <dsp:sp modelId="{31465574-FC19-49E1-9A48-0275DAC1CFF7}">
      <dsp:nvSpPr>
        <dsp:cNvPr id="0" name=""/>
        <dsp:cNvSpPr/>
      </dsp:nvSpPr>
      <dsp:spPr>
        <a:xfrm>
          <a:off x="0" y="0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66380"/>
        <a:ext cx="4073480" cy="1227033"/>
      </dsp:txXfrm>
    </dsp:sp>
    <dsp:sp modelId="{4558570A-60AE-4541-A6DC-C478BC7C99D6}">
      <dsp:nvSpPr>
        <dsp:cNvPr id="0" name=""/>
        <dsp:cNvSpPr/>
      </dsp:nvSpPr>
      <dsp:spPr>
        <a:xfrm>
          <a:off x="4206240" y="1495772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65746"/>
        <a:ext cx="5799438" cy="1019845"/>
      </dsp:txXfrm>
    </dsp:sp>
    <dsp:sp modelId="{B9F80AC6-332E-43FF-A1F4-29E28097C732}">
      <dsp:nvSpPr>
        <dsp:cNvPr id="0" name=""/>
        <dsp:cNvSpPr/>
      </dsp:nvSpPr>
      <dsp:spPr>
        <a:xfrm>
          <a:off x="0" y="1495772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Creates confidence in the quality of the SW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1562152"/>
        <a:ext cx="4073480" cy="1227033"/>
      </dsp:txXfrm>
    </dsp:sp>
    <dsp:sp modelId="{29239AB3-AD1E-4138-B595-876F5D5F4696}">
      <dsp:nvSpPr>
        <dsp:cNvPr id="0" name=""/>
        <dsp:cNvSpPr/>
      </dsp:nvSpPr>
      <dsp:spPr>
        <a:xfrm>
          <a:off x="4206240" y="2991544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3161518"/>
        <a:ext cx="5799438" cy="1019845"/>
      </dsp:txXfrm>
    </dsp:sp>
    <dsp:sp modelId="{367652EB-578F-4DA4-8D47-5F25EA19A8C6}">
      <dsp:nvSpPr>
        <dsp:cNvPr id="0" name=""/>
        <dsp:cNvSpPr/>
      </dsp:nvSpPr>
      <dsp:spPr>
        <a:xfrm>
          <a:off x="0" y="2991544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ndara" panose="020E0502030303020204" pitchFamily="34" charset="0"/>
            </a:rPr>
            <a:t>Teaches us lessons to apply in future projects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3057924"/>
        <a:ext cx="4073480" cy="122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9042F-CA68-46C4-9DC8-E28B2062AA06}">
      <dsp:nvSpPr>
        <dsp:cNvPr id="0" name=""/>
        <dsp:cNvSpPr/>
      </dsp:nvSpPr>
      <dsp:spPr>
        <a:xfrm rot="5400000">
          <a:off x="-170121" y="172552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andara" panose="020E0502030303020204" pitchFamily="34" charset="0"/>
            </a:rPr>
            <a:t> 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1" y="399381"/>
        <a:ext cx="793899" cy="340242"/>
      </dsp:txXfrm>
    </dsp:sp>
    <dsp:sp modelId="{0805694A-326E-44A3-B696-AE3279050BB6}">
      <dsp:nvSpPr>
        <dsp:cNvPr id="0" name=""/>
        <dsp:cNvSpPr/>
      </dsp:nvSpPr>
      <dsp:spPr>
        <a:xfrm rot="5400000">
          <a:off x="5038249" y="-4241918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Tests designed by the same person who wrote the code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793900" y="38418"/>
        <a:ext cx="9189905" cy="665218"/>
      </dsp:txXfrm>
    </dsp:sp>
    <dsp:sp modelId="{66F5F28F-A4C1-4C9A-9DBF-5BAC068B97AC}">
      <dsp:nvSpPr>
        <dsp:cNvPr id="0" name=""/>
        <dsp:cNvSpPr/>
      </dsp:nvSpPr>
      <dsp:spPr>
        <a:xfrm rot="5400000">
          <a:off x="-170121" y="1158388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andara" panose="020E0502030303020204" pitchFamily="34" charset="0"/>
            </a:rPr>
            <a:t> 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1" y="1385217"/>
        <a:ext cx="793899" cy="340242"/>
      </dsp:txXfrm>
    </dsp:sp>
    <dsp:sp modelId="{D0240CF7-E700-4DDE-9F72-013FFCCA1FED}">
      <dsp:nvSpPr>
        <dsp:cNvPr id="0" name=""/>
        <dsp:cNvSpPr/>
      </dsp:nvSpPr>
      <dsp:spPr>
        <a:xfrm rot="5400000">
          <a:off x="5038249" y="-3256083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Tests designed by another person from the same team, but same organization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793900" y="1024253"/>
        <a:ext cx="9189905" cy="665218"/>
      </dsp:txXfrm>
    </dsp:sp>
    <dsp:sp modelId="{A6FFBF61-4DBE-49D4-BDD4-5BA1926EABD4}">
      <dsp:nvSpPr>
        <dsp:cNvPr id="0" name=""/>
        <dsp:cNvSpPr/>
      </dsp:nvSpPr>
      <dsp:spPr>
        <a:xfrm rot="5400000">
          <a:off x="-170121" y="2144224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andara" panose="020E0502030303020204" pitchFamily="34" charset="0"/>
            </a:rPr>
            <a:t> 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1" y="2371053"/>
        <a:ext cx="793899" cy="340242"/>
      </dsp:txXfrm>
    </dsp:sp>
    <dsp:sp modelId="{76FA9CCA-2281-4EC9-BB3F-2822087B65E8}">
      <dsp:nvSpPr>
        <dsp:cNvPr id="0" name=""/>
        <dsp:cNvSpPr/>
      </dsp:nvSpPr>
      <dsp:spPr>
        <a:xfrm rot="5400000">
          <a:off x="5038249" y="-2270247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Tests designed by a person from a separate testing team, but in the same organization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793900" y="2010089"/>
        <a:ext cx="9189905" cy="665218"/>
      </dsp:txXfrm>
    </dsp:sp>
    <dsp:sp modelId="{883A7424-4409-454F-BFF8-7A965D0308D0}">
      <dsp:nvSpPr>
        <dsp:cNvPr id="0" name=""/>
        <dsp:cNvSpPr/>
      </dsp:nvSpPr>
      <dsp:spPr>
        <a:xfrm rot="5400000">
          <a:off x="-170121" y="3130060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1" y="3356889"/>
        <a:ext cx="793899" cy="340242"/>
      </dsp:txXfrm>
    </dsp:sp>
    <dsp:sp modelId="{189C075D-A660-4EF8-B330-E74FE579E84B}">
      <dsp:nvSpPr>
        <dsp:cNvPr id="0" name=""/>
        <dsp:cNvSpPr/>
      </dsp:nvSpPr>
      <dsp:spPr>
        <a:xfrm rot="5400000">
          <a:off x="5038249" y="-1284411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Tests designed by a person from an outside organization / company (outsourcing the testing) 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793900" y="2995925"/>
        <a:ext cx="9189905" cy="66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nce" TargetMode="External"/><Relationship Id="rId7" Type="http://schemas.openxmlformats.org/officeDocument/2006/relationships/hyperlink" Target="http://en.wikipedia.org/wiki/French_Guian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Kourou" TargetMode="External"/><Relationship Id="rId5" Type="http://schemas.openxmlformats.org/officeDocument/2006/relationships/hyperlink" Target="http://en.wikipedia.org/wiki/Spaceport" TargetMode="External"/><Relationship Id="rId4" Type="http://schemas.openxmlformats.org/officeDocument/2006/relationships/hyperlink" Target="http://en.wikipedia.org/wiki/European_Union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b="1" dirty="0">
                <a:latin typeface="+mn-lt"/>
                <a:ea typeface="+mn-ea"/>
                <a:cs typeface="+mn-cs"/>
              </a:rPr>
              <a:t>Guiana Space Centre</a:t>
            </a:r>
            <a:r>
              <a:rPr lang="en-US" dirty="0">
                <a:latin typeface="+mn-lt"/>
                <a:ea typeface="+mn-ea"/>
                <a:cs typeface="+mn-cs"/>
              </a:rPr>
              <a:t> or, more commonly, </a:t>
            </a:r>
            <a:r>
              <a:rPr lang="en-US" b="1" dirty="0">
                <a:latin typeface="+mn-lt"/>
                <a:ea typeface="+mn-ea"/>
                <a:cs typeface="+mn-cs"/>
              </a:rPr>
              <a:t>Centre spatial guyanais</a:t>
            </a:r>
            <a:r>
              <a:rPr lang="en-US" dirty="0">
                <a:latin typeface="+mn-lt"/>
                <a:ea typeface="+mn-ea"/>
                <a:cs typeface="+mn-cs"/>
              </a:rPr>
              <a:t> (CSG) is a </a:t>
            </a:r>
            <a:r>
              <a:rPr lang="en-US" dirty="0">
                <a:latin typeface="+mn-lt"/>
                <a:ea typeface="+mn-ea"/>
                <a:cs typeface="+mn-cs"/>
                <a:hlinkClick r:id="rId3"/>
              </a:rPr>
              <a:t>French and </a:t>
            </a:r>
            <a:r>
              <a:rPr lang="en-US" dirty="0">
                <a:latin typeface="+mn-lt"/>
                <a:ea typeface="+mn-ea"/>
                <a:cs typeface="+mn-cs"/>
                <a:hlinkClick r:id="rId4"/>
              </a:rPr>
              <a:t>European </a:t>
            </a:r>
            <a:r>
              <a:rPr lang="en-US" dirty="0">
                <a:latin typeface="+mn-lt"/>
                <a:ea typeface="+mn-ea"/>
                <a:cs typeface="+mn-cs"/>
                <a:hlinkClick r:id="rId5"/>
              </a:rPr>
              <a:t>spaceport near </a:t>
            </a:r>
            <a:r>
              <a:rPr lang="en-US" dirty="0">
                <a:latin typeface="+mn-lt"/>
                <a:ea typeface="+mn-ea"/>
                <a:cs typeface="+mn-cs"/>
                <a:hlinkClick r:id="rId6"/>
              </a:rPr>
              <a:t>Kourou in </a:t>
            </a:r>
            <a:r>
              <a:rPr lang="en-US" dirty="0">
                <a:latin typeface="+mn-lt"/>
                <a:ea typeface="+mn-ea"/>
                <a:cs typeface="+mn-cs"/>
                <a:hlinkClick r:id="rId7"/>
              </a:rPr>
              <a:t>French Guiana.</a:t>
            </a:r>
            <a:endParaRPr lang="en-US" dirty="0">
              <a:latin typeface="+mn-lt"/>
              <a:ea typeface="+mn-ea"/>
              <a:cs typeface="+mn-cs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06062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3440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37884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1/23/2022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41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23462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89918" tIns="44958" rIns="89918" bIns="4495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0883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7552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7994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8820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3885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2143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346575"/>
            <a:ext cx="5070475" cy="41227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1490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Rectangle 102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Inertial Reference System (SRI)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On-Board Computer (OBC)</a:t>
            </a: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7925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81690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259717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89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4145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55208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4025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8731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1/23/2022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2551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4338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246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5764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Though it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altLang="ja-JP" dirty="0">
                <a:latin typeface="Calibri" charset="0"/>
              </a:rPr>
              <a:t>s simple to prepare straightforward test cases, at times testing can be a real challenging task.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Any production issues will, in many cases, backfire first to the testing teams. Why was this scenario not covered in the test plan??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Therefore, a Tester should develop the capability to look or think beyond the requirements mentioned in the test plan or specifications.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This is very important in case of System Testers who are responsible for ensuring that the software product works appropriately from "end-to-end ".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5632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0262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1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SE401: </a:t>
            </a:r>
            <a:r>
              <a:rPr lang="en-US" dirty="0"/>
              <a:t>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Case Study: </a:t>
            </a:r>
            <a:r>
              <a:rPr lang="en-US" sz="3600" dirty="0" err="1" smtClean="0"/>
              <a:t>Ariane</a:t>
            </a:r>
            <a:r>
              <a:rPr lang="en-US" sz="3600" dirty="0" smtClean="0"/>
              <a:t> </a:t>
            </a:r>
            <a:r>
              <a:rPr lang="en-US" sz="3600" dirty="0"/>
              <a:t>5 Launch Vehicle </a:t>
            </a: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643556" y="1736762"/>
            <a:ext cx="7319189" cy="3809999"/>
          </a:xfrm>
        </p:spPr>
        <p:txBody>
          <a:bodyPr/>
          <a:lstStyle/>
          <a:p>
            <a:r>
              <a:rPr lang="en-US" sz="3200" dirty="0"/>
              <a:t>European expendable launch system</a:t>
            </a:r>
          </a:p>
          <a:p>
            <a:r>
              <a:rPr lang="en-US" sz="3200" dirty="0"/>
              <a:t>Double the payload capacity of its predecessor Ariane 4</a:t>
            </a:r>
          </a:p>
          <a:p>
            <a:pPr lvl="1"/>
            <a:r>
              <a:rPr lang="en-US" sz="2700" dirty="0"/>
              <a:t>113 successful launches, 3 failures</a:t>
            </a:r>
          </a:p>
          <a:p>
            <a:r>
              <a:rPr lang="en-US" sz="3200" dirty="0"/>
              <a:t>Flight 501, maiden launch, </a:t>
            </a:r>
          </a:p>
          <a:p>
            <a:pPr>
              <a:buFont typeface="Wingdings 3" charset="0"/>
              <a:buNone/>
            </a:pPr>
            <a:r>
              <a:rPr lang="en-US" sz="3200" i="1" dirty="0"/>
              <a:t>	June 4, 1996,12:34pm</a:t>
            </a:r>
          </a:p>
          <a:p>
            <a:endParaRPr lang="en-US" i="1" dirty="0">
              <a:latin typeface="Gill Sans MT" charset="0"/>
            </a:endParaRPr>
          </a:p>
        </p:txBody>
      </p:sp>
      <p:pic>
        <p:nvPicPr>
          <p:cNvPr id="38915" name="Picture 7" descr="Ariane 5 mock-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17" y="1736762"/>
            <a:ext cx="3556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 What Happened?</a:t>
            </a: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T0 - T0 + 36s : normal </a:t>
            </a:r>
          </a:p>
          <a:p>
            <a:pPr eaLnBrk="1" hangingPunct="1"/>
            <a:r>
              <a:rPr lang="en-US" sz="2800" dirty="0"/>
              <a:t>Within SRI 2:</a:t>
            </a:r>
          </a:p>
          <a:p>
            <a:pPr lvl="1" eaLnBrk="1" hangingPunct="1"/>
            <a:r>
              <a:rPr lang="en-US" sz="2400" dirty="0"/>
              <a:t>BH (Bias Horizontal) &gt; 2</a:t>
            </a:r>
            <a:r>
              <a:rPr lang="en-US" sz="2400" baseline="30000" dirty="0"/>
              <a:t>15</a:t>
            </a:r>
          </a:p>
          <a:p>
            <a:pPr lvl="1" eaLnBrk="1" hangingPunct="1"/>
            <a:r>
              <a:rPr lang="en-US" sz="2400" dirty="0"/>
              <a:t>convert_double_to_int(BH) fails!</a:t>
            </a:r>
          </a:p>
          <a:p>
            <a:pPr lvl="1" eaLnBrk="1" hangingPunct="1"/>
            <a:r>
              <a:rPr lang="en-US" sz="2400" dirty="0"/>
              <a:t>exception SRI -&gt; crash SRI 2 &amp; 1 </a:t>
            </a:r>
          </a:p>
          <a:p>
            <a:pPr eaLnBrk="1" hangingPunct="1"/>
            <a:r>
              <a:rPr lang="en-US" sz="2800" dirty="0"/>
              <a:t>OBC disoriented</a:t>
            </a:r>
          </a:p>
          <a:p>
            <a:pPr lvl="1" eaLnBrk="1" hangingPunct="1"/>
            <a:r>
              <a:rPr lang="en-US" sz="2400" dirty="0"/>
              <a:t>angle &gt; 20°, huge aerodynamics constraints</a:t>
            </a:r>
          </a:p>
          <a:p>
            <a:pPr lvl="1" eaLnBrk="1" hangingPunct="1"/>
            <a:r>
              <a:rPr lang="en-US" sz="2400" dirty="0"/>
              <a:t>boosters separating...</a:t>
            </a:r>
          </a:p>
          <a:p>
            <a:pPr eaLnBrk="1" hangingPunct="1"/>
            <a:r>
              <a:rPr lang="en-US" sz="2800" dirty="0"/>
              <a:t>T0 + 39s: self destruction </a:t>
            </a:r>
          </a:p>
          <a:p>
            <a:pPr lvl="1" eaLnBrk="1" hangingPunct="1"/>
            <a:r>
              <a:rPr lang="en-US" sz="2400" dirty="0"/>
              <a:t>cost: € 500M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Study </a:t>
            </a:r>
            <a:r>
              <a:rPr lang="en-US" sz="3600" dirty="0">
                <a:sym typeface="Symbol" charset="0"/>
              </a:rPr>
              <a:t></a:t>
            </a:r>
            <a:r>
              <a:rPr lang="en-US" sz="3600" dirty="0"/>
              <a:t> Ariane 5: Why Did It Happen? </a:t>
            </a:r>
            <a:endParaRPr lang="en-US" sz="2800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programming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unprotected conversion = design decision (~1980)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design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Justified against Ariane 4 trajectory &amp; RT constraints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Problem with integration testing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Theoretically detectable. 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But huge test space vs. limited resources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Furthermore, SRI useless at this stage of the flight!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Reuse of a component with a hidden constraint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Precondition : abs(BH) &lt; 32768.0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Valid for Ariane 4, but no longer for Ariane 5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More powerful rocket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</a:t>
            </a:r>
            <a:br>
              <a:rPr lang="en-US" sz="3200" dirty="0"/>
            </a:br>
            <a:r>
              <a:rPr lang="en-US" sz="3200" dirty="0"/>
              <a:t>Lessons Learned in Software Eng.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Test! Test! Test!</a:t>
            </a:r>
          </a:p>
          <a:p>
            <a:r>
              <a:rPr lang="en-US" dirty="0"/>
              <a:t>Test! Even when the code is reused.</a:t>
            </a:r>
          </a:p>
          <a:p>
            <a:r>
              <a:rPr lang="en-US" dirty="0"/>
              <a:t>When reuse, ensure the assumptions are still valid. </a:t>
            </a:r>
          </a:p>
          <a:p>
            <a:r>
              <a:rPr lang="en-US" dirty="0"/>
              <a:t>When write reusable code, document the assumptions. </a:t>
            </a:r>
          </a:p>
          <a:p>
            <a:r>
              <a:rPr lang="en-US" dirty="0"/>
              <a:t>Write fail-safe code.</a:t>
            </a:r>
          </a:p>
          <a:p>
            <a:r>
              <a:rPr lang="en-US" dirty="0"/>
              <a:t>Do not propagate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3" y="1779418"/>
            <a:ext cx="9963912" cy="34728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History is full of such examples. Look for more examples!</a:t>
            </a:r>
          </a:p>
          <a:p>
            <a:pPr>
              <a:lnSpc>
                <a:spcPct val="100000"/>
              </a:lnSpc>
            </a:pPr>
            <a:r>
              <a:rPr lang="en-US" dirty="0"/>
              <a:t>Testing is </a:t>
            </a:r>
            <a:r>
              <a:rPr lang="en-US" b="1" dirty="0"/>
              <a:t>important</a:t>
            </a:r>
            <a:r>
              <a:rPr lang="en-US" dirty="0"/>
              <a:t> because software bugs could be </a:t>
            </a:r>
            <a:r>
              <a:rPr lang="en-US" b="1" dirty="0"/>
              <a:t>expensive</a:t>
            </a:r>
            <a:r>
              <a:rPr lang="en-US" dirty="0"/>
              <a:t> or even </a:t>
            </a:r>
            <a:r>
              <a:rPr lang="en-US" b="1" dirty="0"/>
              <a:t>dangerous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bugs can potentially cause </a:t>
            </a:r>
            <a:r>
              <a:rPr lang="en-US" b="1" dirty="0"/>
              <a:t>monetary</a:t>
            </a:r>
            <a:r>
              <a:rPr lang="en-US" dirty="0"/>
              <a:t> and </a:t>
            </a:r>
            <a:r>
              <a:rPr lang="en-US" b="1" dirty="0"/>
              <a:t>human loss</a:t>
            </a:r>
            <a:r>
              <a:rPr lang="en-US" dirty="0"/>
              <a:t>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Programs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Congratulations!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code is complete. It compiles. It runs </a:t>
            </a:r>
            <a:r>
              <a:rPr lang="is-IS" sz="2000" dirty="0"/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program fails. How can this be?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There is a defect in the code. When the code is executed, the defect causes bad behavior, which later becomes visible as a failure.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Before a program can be debugged, we must set it up such that it can be </a:t>
            </a:r>
            <a:r>
              <a:rPr lang="en-US" sz="2000" i="1" dirty="0"/>
              <a:t>tested </a:t>
            </a:r>
            <a:r>
              <a:rPr lang="en-US" sz="2000" dirty="0"/>
              <a:t>— that is, executed with the intent to make it fail.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 first step in debugging is to </a:t>
            </a:r>
            <a:r>
              <a:rPr lang="en-US" sz="2000" i="1" dirty="0"/>
              <a:t>reproduce </a:t>
            </a:r>
            <a:r>
              <a:rPr lang="en-US" sz="2000" dirty="0"/>
              <a:t>the problem in question — that is, to create a test case that causes the program to fail in the specified way.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first reason is to bring it under control, such that it can be observed.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second reason is to verify the success of the fix.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Now you will have the fun of testing and debugging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Do We Test? </a:t>
            </a:r>
            <a:endParaRPr lang="en-US" sz="32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Testing is expensive.</a:t>
            </a:r>
          </a:p>
          <a:p>
            <a:pPr marL="742950" lvl="1" indent="-285750" eaLnBrk="1" hangingPunct="1"/>
            <a:r>
              <a:rPr lang="en-US" sz="2800" dirty="0"/>
              <a:t>So are failures!</a:t>
            </a:r>
          </a:p>
          <a:p>
            <a:pPr eaLnBrk="1" hangingPunct="1"/>
            <a:r>
              <a:rPr lang="en-US" sz="3200" dirty="0"/>
              <a:t>What do we gain from that cost?</a:t>
            </a:r>
          </a:p>
          <a:p>
            <a:pPr marL="742950" lvl="1" indent="-285750" eaLnBrk="1" hangingPunct="1"/>
            <a:r>
              <a:rPr lang="en-US" sz="2800" dirty="0"/>
              <a:t>Finding bugs</a:t>
            </a:r>
          </a:p>
          <a:p>
            <a:pPr marL="742950" lvl="1" indent="-285750" eaLnBrk="1" hangingPunct="1"/>
            <a:r>
              <a:rPr lang="en-US" sz="2800" dirty="0"/>
              <a:t>Leading to</a:t>
            </a:r>
          </a:p>
          <a:p>
            <a:pPr marL="1038225" lvl="2" indent="-285750"/>
            <a:r>
              <a:rPr lang="en-US" sz="2800" dirty="0"/>
              <a:t>Fixing bugs</a:t>
            </a:r>
          </a:p>
          <a:p>
            <a:pPr marL="1038225" lvl="2" indent="-285750"/>
            <a:r>
              <a:rPr lang="en-US" sz="2800" dirty="0"/>
              <a:t>Raising the quality of the program or system we are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Total Cost of Quality (CoQ) =</a:t>
            </a:r>
            <a:br>
              <a:rPr lang="en-AU" dirty="0"/>
            </a:br>
            <a:r>
              <a:rPr lang="en-AU" sz="2400" dirty="0"/>
              <a:t>	Cost of Conformance (CoC) +</a:t>
            </a:r>
            <a:br>
              <a:rPr lang="en-AU" sz="2400" dirty="0"/>
            </a:br>
            <a:r>
              <a:rPr lang="en-AU" sz="2400" dirty="0"/>
              <a:t>	Cost of Non-Conformance (CoNC)</a:t>
            </a:r>
          </a:p>
          <a:p>
            <a:r>
              <a:rPr lang="en-AU" dirty="0"/>
              <a:t>Cost of Conformance</a:t>
            </a:r>
          </a:p>
          <a:p>
            <a:pPr marL="731838" lvl="1" indent="-457200"/>
            <a:r>
              <a:rPr lang="en-AU" dirty="0"/>
              <a:t>Prevention: </a:t>
            </a:r>
            <a:r>
              <a:rPr lang="en-US" dirty="0"/>
              <a:t>quality planning, investment in tools, quality training</a:t>
            </a:r>
            <a:endParaRPr lang="en-AU" dirty="0"/>
          </a:p>
          <a:p>
            <a:pPr marL="731838" lvl="1" indent="-457200"/>
            <a:r>
              <a:rPr lang="en-AU" dirty="0"/>
              <a:t>Appraisal: testing, inspection </a:t>
            </a:r>
          </a:p>
          <a:p>
            <a:r>
              <a:rPr lang="en-AU" dirty="0"/>
              <a:t>Cost of Non-Conformance</a:t>
            </a:r>
          </a:p>
          <a:p>
            <a:pPr marL="731838" lvl="1" indent="-457200"/>
            <a:r>
              <a:rPr lang="en-AU" dirty="0"/>
              <a:t>Internal failures: rework</a:t>
            </a:r>
          </a:p>
          <a:p>
            <a:pPr marL="731838" lvl="1" indent="-457200"/>
            <a:r>
              <a:rPr lang="en-AU" dirty="0"/>
              <a:t>External failure: liability, loss of properties, loss of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Testing adds to Cost of Conformance</a:t>
            </a:r>
          </a:p>
          <a:p>
            <a:r>
              <a:rPr lang="en-AU" dirty="0"/>
              <a:t>It must directly reduce Cost of Non-Conformance</a:t>
            </a:r>
            <a:endParaRPr lang="en-US" dirty="0"/>
          </a:p>
        </p:txBody>
      </p:sp>
      <p:pic>
        <p:nvPicPr>
          <p:cNvPr id="1026" name="Picture 2" descr="Image result for Trade-Offs of Cost and Fail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62" y="2875819"/>
            <a:ext cx="51435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618"/>
            <a:ext cx="5187696" cy="4351338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systems are an important part of life: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6104" y="1653618"/>
            <a:ext cx="518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Most </a:t>
            </a:r>
            <a:r>
              <a:rPr lang="en-US" dirty="0">
                <a:latin typeface="Candara" panose="020E0502030303020204" pitchFamily="34" charset="0"/>
              </a:rPr>
              <a:t>people had experience with software not working as expected.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the SW system doesn’t wok correctly, it can lead to problems like: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money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business reputation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Injury </a:t>
            </a:r>
            <a:r>
              <a:rPr lang="en-US" dirty="0">
                <a:latin typeface="Candara" panose="020E0502030303020204" pitchFamily="34" charset="0"/>
              </a:rPr>
              <a:t>or death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2" y="2507185"/>
            <a:ext cx="4194294" cy="37764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7461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Software is Everywhere</a:t>
            </a:r>
            <a:endParaRPr lang="en-US" dirty="0"/>
          </a:p>
        </p:txBody>
      </p:sp>
      <p:sp>
        <p:nvSpPr>
          <p:cNvPr id="5" name="object 3"/>
          <p:cNvSpPr/>
          <p:nvPr/>
        </p:nvSpPr>
        <p:spPr>
          <a:xfrm>
            <a:off x="4607578" y="4061893"/>
            <a:ext cx="2616285" cy="2381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229601" y="1295400"/>
            <a:ext cx="3316881" cy="200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8919" y="4118094"/>
            <a:ext cx="4061263" cy="2082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8229600" y="4061893"/>
            <a:ext cx="3251200" cy="222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41746" y="1295400"/>
            <a:ext cx="2736700" cy="1993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657601" y="1295401"/>
            <a:ext cx="3612444" cy="2461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Error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Non-controllable events </a:t>
            </a:r>
            <a:r>
              <a:rPr lang="en-US" dirty="0"/>
              <a:t>(i.e</a:t>
            </a:r>
            <a:r>
              <a:rPr lang="en-US" dirty="0" smtClean="0"/>
              <a:t>. environmental </a:t>
            </a:r>
            <a:r>
              <a:rPr lang="en-US" dirty="0"/>
              <a:t>conditions)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3" y="1857967"/>
            <a:ext cx="8242622" cy="1921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26" y="4535351"/>
            <a:ext cx="2638305" cy="181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causes of errors produce defects( = faults, bugs) in the code.</a:t>
            </a:r>
          </a:p>
          <a:p>
            <a:r>
              <a:rPr lang="en-US" dirty="0" smtClean="0"/>
              <a:t>Defects</a:t>
            </a:r>
            <a:r>
              <a:rPr lang="en-US" dirty="0"/>
              <a:t>, if executed, may result in failures of the SW system (the system will fail to do what it should).</a:t>
            </a:r>
          </a:p>
          <a:p>
            <a:r>
              <a:rPr lang="en-US" dirty="0" smtClean="0"/>
              <a:t>Failures </a:t>
            </a:r>
            <a:r>
              <a:rPr lang="en-US" dirty="0"/>
              <a:t>can affect seriously the users of the SW system, i.e.:</a:t>
            </a:r>
          </a:p>
          <a:p>
            <a:pPr lvl="1"/>
            <a:r>
              <a:rPr lang="en-US" dirty="0" smtClean="0"/>
              <a:t>Break </a:t>
            </a:r>
            <a:r>
              <a:rPr lang="en-US" dirty="0"/>
              <a:t>pedal not working</a:t>
            </a:r>
          </a:p>
          <a:p>
            <a:pPr lvl="1"/>
            <a:r>
              <a:rPr lang="en-US" dirty="0" smtClean="0"/>
              <a:t>Miscalculations </a:t>
            </a:r>
            <a:r>
              <a:rPr lang="en-US" dirty="0"/>
              <a:t>in financial SW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typical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74" y="1328379"/>
            <a:ext cx="7821116" cy="50394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5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repair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901209"/>
            <a:ext cx="6049219" cy="4410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has an important role in all stages of a SW product’s life cycle: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3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reduce the risk of problems occurring during operation</a:t>
            </a:r>
          </a:p>
          <a:p>
            <a:r>
              <a:rPr lang="en-US" dirty="0" smtClean="0"/>
              <a:t>To check if </a:t>
            </a:r>
            <a:r>
              <a:rPr lang="en-US" dirty="0"/>
              <a:t>the SW system meets: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Industry </a:t>
            </a:r>
            <a:r>
              <a:rPr lang="en-US" dirty="0"/>
              <a:t>specific standards</a:t>
            </a:r>
          </a:p>
          <a:p>
            <a:r>
              <a:rPr lang="en-US" dirty="0"/>
              <a:t>To learn more about the SW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14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4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FAC6-CA91-4654-86E3-77179BC1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52CB-C7BC-492C-A680-1D6D1AD3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is a </a:t>
            </a:r>
            <a:r>
              <a:rPr lang="en-US" dirty="0">
                <a:solidFill>
                  <a:srgbClr val="D15A3E"/>
                </a:solidFill>
              </a:rPr>
              <a:t>systematic</a:t>
            </a:r>
            <a:r>
              <a:rPr lang="en-US" dirty="0"/>
              <a:t> </a:t>
            </a:r>
            <a:r>
              <a:rPr lang="en-US" dirty="0">
                <a:solidFill>
                  <a:srgbClr val="D15A3E"/>
                </a:solidFill>
              </a:rPr>
              <a:t>process</a:t>
            </a:r>
            <a:r>
              <a:rPr lang="en-US" dirty="0"/>
              <a:t> used to identify the </a:t>
            </a:r>
            <a:r>
              <a:rPr lang="en-US" b="1" dirty="0"/>
              <a:t>correctness</a:t>
            </a:r>
            <a:r>
              <a:rPr lang="en-US" dirty="0"/>
              <a:t>, </a:t>
            </a:r>
            <a:r>
              <a:rPr lang="en-US" b="1" dirty="0"/>
              <a:t>completeness</a:t>
            </a:r>
            <a:r>
              <a:rPr lang="en-US" dirty="0"/>
              <a:t>, and </a:t>
            </a:r>
            <a:r>
              <a:rPr lang="en-US" b="1" dirty="0"/>
              <a:t>quality</a:t>
            </a:r>
            <a:r>
              <a:rPr lang="en-US" dirty="0"/>
              <a:t> of developed software. It includes a set of activities conducted with the intent of </a:t>
            </a:r>
            <a:r>
              <a:rPr lang="en-US" dirty="0">
                <a:solidFill>
                  <a:srgbClr val="D15A3E"/>
                </a:solidFill>
              </a:rPr>
              <a:t>finding errors</a:t>
            </a:r>
            <a:r>
              <a:rPr lang="en-US" dirty="0"/>
              <a:t> in a software so it can be corrected before the product is released to the end users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 simple words:  </a:t>
            </a:r>
            <a:r>
              <a:rPr lang="en-US" dirty="0"/>
              <a:t>Software testing is an activity </a:t>
            </a:r>
            <a:r>
              <a:rPr lang="en-US"/>
              <a:t>that </a:t>
            </a:r>
            <a:r>
              <a:rPr lang="en-US" smtClean="0"/>
              <a:t>ensures the </a:t>
            </a:r>
            <a:r>
              <a:rPr lang="en-US" dirty="0"/>
              <a:t>software system is </a:t>
            </a:r>
            <a:r>
              <a:rPr lang="en-US" dirty="0">
                <a:solidFill>
                  <a:srgbClr val="D15A3E"/>
                </a:solidFill>
              </a:rPr>
              <a:t>defect free.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either done </a:t>
            </a:r>
            <a:r>
              <a:rPr lang="en-US" b="1" dirty="0"/>
              <a:t>manually</a:t>
            </a:r>
            <a:r>
              <a:rPr lang="en-US" dirty="0"/>
              <a:t> or using </a:t>
            </a:r>
            <a:r>
              <a:rPr lang="en-US" b="1" dirty="0"/>
              <a:t>automated tools</a:t>
            </a:r>
            <a:r>
              <a:rPr lang="en-US" dirty="0"/>
              <a:t>.</a:t>
            </a:r>
            <a:endParaRPr lang="en-US" dirty="0">
              <a:solidFill>
                <a:srgbClr val="D15A3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630CE-8E3B-4083-BEEF-E49BF85C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process of testing </a:t>
            </a:r>
            <a:r>
              <a:rPr lang="en-US" dirty="0"/>
              <a:t>all SW life-cycle activities: </a:t>
            </a:r>
          </a:p>
          <a:p>
            <a:pPr lvl="1"/>
            <a:r>
              <a:rPr lang="en-US" i="1" dirty="0" smtClean="0"/>
              <a:t>both </a:t>
            </a:r>
            <a:r>
              <a:rPr lang="en-US" i="1" dirty="0"/>
              <a:t>static and dynamic</a:t>
            </a:r>
            <a:r>
              <a:rPr lang="en-US" dirty="0"/>
              <a:t>, </a:t>
            </a:r>
          </a:p>
          <a:p>
            <a:r>
              <a:rPr lang="en-US" dirty="0"/>
              <a:t>concerned with:</a:t>
            </a:r>
          </a:p>
          <a:p>
            <a:pPr lvl="1"/>
            <a:r>
              <a:rPr lang="en-US" i="1" dirty="0" smtClean="0"/>
              <a:t>planning</a:t>
            </a:r>
            <a:r>
              <a:rPr lang="en-US" i="1" dirty="0"/>
              <a:t>, preparation and evaluation </a:t>
            </a:r>
            <a:endParaRPr lang="en-US" dirty="0"/>
          </a:p>
          <a:p>
            <a:r>
              <a:rPr lang="en-US" dirty="0"/>
              <a:t>of :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products and related work products </a:t>
            </a:r>
          </a:p>
          <a:p>
            <a:r>
              <a:rPr lang="en-US" dirty="0"/>
              <a:t>to: </a:t>
            </a:r>
          </a:p>
          <a:p>
            <a:pPr lvl="1"/>
            <a:r>
              <a:rPr lang="en-US" dirty="0" smtClean="0"/>
              <a:t>determine that </a:t>
            </a:r>
            <a:r>
              <a:rPr lang="en-US" dirty="0"/>
              <a:t>they satisfy specified requirements</a:t>
            </a:r>
          </a:p>
          <a:p>
            <a:pPr lvl="1"/>
            <a:r>
              <a:rPr lang="en-US" dirty="0" smtClean="0"/>
              <a:t>demonstrate that </a:t>
            </a:r>
            <a:r>
              <a:rPr lang="en-US" dirty="0"/>
              <a:t>they are fit for purpose </a:t>
            </a:r>
          </a:p>
          <a:p>
            <a:pPr lvl="1"/>
            <a:r>
              <a:rPr lang="en-US" dirty="0" smtClean="0"/>
              <a:t>detect defects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testing necessary?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testing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Testing Myths</a:t>
            </a:r>
          </a:p>
          <a:p>
            <a:r>
              <a:rPr lang="en-US" dirty="0" smtClean="0"/>
              <a:t>Software Testing Terminologies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principles </a:t>
            </a:r>
          </a:p>
          <a:p>
            <a:r>
              <a:rPr lang="en-US" dirty="0" smtClean="0"/>
              <a:t>Fundamental </a:t>
            </a:r>
            <a:r>
              <a:rPr lang="en-US" dirty="0"/>
              <a:t>test process </a:t>
            </a:r>
          </a:p>
          <a:p>
            <a:r>
              <a:rPr lang="en-US" dirty="0" smtClean="0"/>
              <a:t>The </a:t>
            </a:r>
            <a:r>
              <a:rPr lang="en-US" dirty="0"/>
              <a:t>psychology of </a:t>
            </a:r>
            <a:r>
              <a:rPr lang="en-US" dirty="0" smtClean="0"/>
              <a:t>testing</a:t>
            </a:r>
          </a:p>
          <a:p>
            <a:r>
              <a:rPr lang="en-US" dirty="0"/>
              <a:t>Limitations of </a:t>
            </a:r>
            <a:r>
              <a:rPr lang="en-US" dirty="0" smtClean="0"/>
              <a:t>Software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on the objectives of the test process, testing can be focused on</a:t>
            </a:r>
          </a:p>
          <a:p>
            <a:pPr lvl="1"/>
            <a:r>
              <a:rPr lang="en-US" dirty="0" smtClean="0"/>
              <a:t>Confirming that the SW system meets the requirements</a:t>
            </a:r>
          </a:p>
          <a:p>
            <a:pPr lvl="1"/>
            <a:r>
              <a:rPr lang="en-US" dirty="0" smtClean="0"/>
              <a:t>Causing as many failures as possible</a:t>
            </a:r>
          </a:p>
          <a:p>
            <a:pPr lvl="1"/>
            <a:r>
              <a:rPr lang="en-US" dirty="0" smtClean="0"/>
              <a:t>Checking that no defects have been introduced during changes</a:t>
            </a:r>
          </a:p>
          <a:p>
            <a:pPr lvl="1"/>
            <a:r>
              <a:rPr lang="en-US" dirty="0" smtClean="0"/>
              <a:t>Assessing the quality of the SW (with no intention of finding</a:t>
            </a:r>
          </a:p>
          <a:p>
            <a:pPr lvl="1"/>
            <a:r>
              <a:rPr lang="en-US" dirty="0" smtClean="0"/>
              <a:t>Finding defects </a:t>
            </a:r>
          </a:p>
          <a:p>
            <a:pPr lvl="2"/>
            <a:r>
              <a:rPr lang="en-US" dirty="0" smtClean="0"/>
              <a:t>reduces the probability of undiscovered defects </a:t>
            </a:r>
          </a:p>
          <a:p>
            <a:pPr lvl="1"/>
            <a:r>
              <a:rPr lang="en-US" dirty="0" smtClean="0"/>
              <a:t>Creating confidence in the level of quality</a:t>
            </a:r>
          </a:p>
          <a:p>
            <a:pPr lvl="1"/>
            <a:r>
              <a:rPr lang="en-US" dirty="0" smtClean="0"/>
              <a:t>Providing information for decision-making</a:t>
            </a:r>
          </a:p>
          <a:p>
            <a:pPr lvl="1"/>
            <a:r>
              <a:rPr lang="en-US" dirty="0" smtClean="0"/>
              <a:t>Preventing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10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the probability of undiscovered defects </a:t>
            </a:r>
          </a:p>
          <a:p>
            <a:r>
              <a:rPr lang="en-US" dirty="0" smtClean="0"/>
              <a:t>Creating confidence in </a:t>
            </a:r>
            <a:r>
              <a:rPr lang="en-US" dirty="0"/>
              <a:t>the level of quality</a:t>
            </a:r>
          </a:p>
          <a:p>
            <a:r>
              <a:rPr lang="en-US" dirty="0" smtClean="0"/>
              <a:t>Providing </a:t>
            </a:r>
            <a:r>
              <a:rPr lang="en-US" dirty="0"/>
              <a:t>information for decision-making</a:t>
            </a:r>
          </a:p>
          <a:p>
            <a:r>
              <a:rPr lang="en-US" dirty="0" smtClean="0"/>
              <a:t>Preventing defects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5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831850" y="244503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</a:t>
            </a:r>
            <a:r>
              <a:rPr lang="en-US" dirty="0"/>
              <a:t>Testing</a:t>
            </a:r>
            <a:endParaRPr lang="en-US" sz="4400" dirty="0"/>
          </a:p>
        </p:txBody>
      </p:sp>
      <p:pic>
        <p:nvPicPr>
          <p:cNvPr id="186376" name="Picture 8" descr="http://activerain.com/image_store/uploads/4/8/0/5/6/ar1169830960650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57" y="355381"/>
            <a:ext cx="8737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#1 in Software Testing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672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show that there are no </a:t>
            </a:r>
          </a:p>
          <a:p>
            <a:pPr marL="0" indent="0">
              <a:buNone/>
            </a:pPr>
            <a:r>
              <a:rPr lang="en-US" sz="3400" dirty="0"/>
              <a:t>     errors/bugs/defects in the software.</a:t>
            </a:r>
          </a:p>
        </p:txBody>
      </p:sp>
      <p:pic>
        <p:nvPicPr>
          <p:cNvPr id="187397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505201"/>
            <a:ext cx="4064000" cy="150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No!! The main objective of testing is to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discover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defects.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destructive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activity.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#2 in Software Testing</a:t>
            </a: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58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ensure that the software does what it is supposed to do.  </a:t>
            </a:r>
          </a:p>
        </p:txBody>
      </p:sp>
      <p:pic>
        <p:nvPicPr>
          <p:cNvPr id="225285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535470"/>
            <a:ext cx="3657600" cy="13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6" name="Rectangle 6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Only partly true.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also to ensure the software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does not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do what it is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not supposed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to do.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#3 in Software Testing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Q: How challenging is software testing?</a:t>
            </a:r>
          </a:p>
          <a:p>
            <a:pPr marL="0" indent="0">
              <a:buNone/>
            </a:pPr>
            <a:r>
              <a:rPr lang="en-US" sz="3400" dirty="0"/>
              <a:t>A: Testing is easier than design and </a:t>
            </a:r>
          </a:p>
          <a:p>
            <a:pPr marL="0" indent="0">
              <a:buNone/>
            </a:pPr>
            <a:r>
              <a:rPr lang="en-US" sz="3400" dirty="0"/>
              <a:t>     implementation. </a:t>
            </a:r>
          </a:p>
        </p:txBody>
      </p:sp>
      <p:pic>
        <p:nvPicPr>
          <p:cNvPr id="227333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15858"/>
            <a:ext cx="3759200" cy="132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4" name="Rectangle 6"/>
          <p:cNvSpPr>
            <a:spLocks/>
          </p:cNvSpPr>
          <p:nvPr/>
        </p:nvSpPr>
        <p:spPr bwMode="auto">
          <a:xfrm>
            <a:off x="711200" y="4038600"/>
            <a:ext cx="1107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consider all possible scenarios.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Implied and unstated requirements and threats.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be imaginative and creative.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#4 in Software Testing</a:t>
            </a: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Q: How challenging is software testing?</a:t>
            </a:r>
          </a:p>
          <a:p>
            <a:pPr marL="0" indent="0">
              <a:buNone/>
            </a:pPr>
            <a:r>
              <a:rPr lang="en-US" sz="3600" dirty="0"/>
              <a:t>A: Testing is an extremely creative and </a:t>
            </a:r>
          </a:p>
          <a:p>
            <a:pPr marL="0" indent="0">
              <a:buNone/>
            </a:pPr>
            <a:r>
              <a:rPr lang="en-US" sz="3600" dirty="0"/>
              <a:t>     intellectually challenging task.</a:t>
            </a:r>
          </a:p>
        </p:txBody>
      </p:sp>
      <p:pic>
        <p:nvPicPr>
          <p:cNvPr id="279556" name="Picture 4" descr="confirm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2" y="4051523"/>
            <a:ext cx="6484124" cy="20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 Self </a:t>
            </a:r>
            <a:r>
              <a:rPr lang="en-US" sz="5400" dirty="0"/>
              <a:t>Assessment</a:t>
            </a:r>
            <a:r>
              <a:rPr lang="en-US" sz="4400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Test the Following Program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reads in 3 integer values that represent the lengths of the sides of a triangle.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prints a message that states whether the triangle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Equilateral</a:t>
            </a:r>
            <a:r>
              <a:rPr lang="en-US" sz="2800" dirty="0">
                <a:solidFill>
                  <a:schemeClr val="tx2"/>
                </a:solidFill>
              </a:rPr>
              <a:t> (all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Isosceles</a:t>
            </a:r>
            <a:r>
              <a:rPr lang="en-US" sz="2800" dirty="0">
                <a:solidFill>
                  <a:schemeClr val="tx2"/>
                </a:solidFill>
              </a:rPr>
              <a:t> (exactly 2 of the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Scalene</a:t>
            </a:r>
            <a:r>
              <a:rPr lang="en-US" sz="2800" dirty="0">
                <a:solidFill>
                  <a:schemeClr val="tx2"/>
                </a:solidFill>
              </a:rPr>
              <a:t> (all 3 sides are of a different length)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dirty="0"/>
              <a:t>W</a:t>
            </a:r>
            <a:r>
              <a:rPr lang="en-US" sz="2800" dirty="0"/>
              <a:t>rite a set of test cases that you feel would adequately test this program.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73" y="725510"/>
            <a:ext cx="9743067" cy="56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testing necessary?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Will You Do It? 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Write a set of test </a:t>
            </a:r>
            <a:r>
              <a:rPr lang="en-US" dirty="0"/>
              <a:t>cases that </a:t>
            </a:r>
            <a:r>
              <a:rPr lang="en-US" dirty="0" smtClean="0"/>
              <a:t>you feel would </a:t>
            </a:r>
            <a:r>
              <a:rPr lang="en-US" dirty="0"/>
              <a:t>adequately test this </a:t>
            </a:r>
            <a:r>
              <a:rPr lang="en-US" dirty="0" smtClean="0"/>
              <a:t>program.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many cases are needed?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do you plan to test the </a:t>
            </a:r>
            <a:r>
              <a:rPr lang="en-US" dirty="0" smtClean="0"/>
              <a:t>program</a:t>
            </a:r>
            <a:r>
              <a:rPr lang="en-US" dirty="0"/>
              <a:t>?</a:t>
            </a:r>
          </a:p>
          <a:p>
            <a:pPr lvl="1"/>
            <a:r>
              <a:rPr lang="en-US" sz="2400" dirty="0"/>
              <a:t>Run it once and manually enter the values?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</a:t>
            </a:r>
            <a:r>
              <a:rPr lang="en-US" sz="2400" dirty="0"/>
              <a:t>it many times with different </a:t>
            </a:r>
            <a:r>
              <a:rPr lang="en-US" sz="2400" dirty="0" smtClean="0"/>
              <a:t>inputs?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it with a </a:t>
            </a:r>
            <a:r>
              <a:rPr lang="en-US" sz="2400" dirty="0"/>
              <a:t>file </a:t>
            </a:r>
            <a:r>
              <a:rPr lang="en-US" sz="2400" dirty="0" smtClean="0"/>
              <a:t>containing a </a:t>
            </a:r>
            <a:r>
              <a:rPr lang="en-US" sz="2400" dirty="0"/>
              <a:t>set of lines with test </a:t>
            </a:r>
            <a:r>
              <a:rPr lang="en-US" sz="2400" dirty="0" smtClean="0"/>
              <a:t>values?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do it?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285750"/>
            <a:r>
              <a:rPr lang="en-US" sz="2800" dirty="0" smtClean="0"/>
              <a:t>“</a:t>
            </a:r>
            <a:r>
              <a:rPr lang="en-US" sz="2800" dirty="0"/>
              <a:t>Smoke test.”, aka “Hello World!”</a:t>
            </a:r>
          </a:p>
          <a:p>
            <a:pPr marL="457200" indent="-285750"/>
            <a:r>
              <a:rPr lang="en-US" sz="2800" dirty="0"/>
              <a:t>Check handling of inputs</a:t>
            </a:r>
          </a:p>
          <a:p>
            <a:pPr lvl="1"/>
            <a:r>
              <a:rPr lang="en-US" sz="2600" dirty="0"/>
              <a:t>Illegal inputs – text instead of integers</a:t>
            </a:r>
          </a:p>
          <a:p>
            <a:pPr lvl="1" indent="-285750"/>
            <a:r>
              <a:rPr lang="en-US" sz="2600" dirty="0"/>
              <a:t>Impossible inputs – floating vs. integer</a:t>
            </a:r>
          </a:p>
          <a:p>
            <a:pPr lvl="1" indent="-285750"/>
            <a:r>
              <a:rPr lang="en-US" sz="2600" dirty="0"/>
              <a:t>Outrageous values – infinities, max and min values</a:t>
            </a:r>
          </a:p>
          <a:p>
            <a:pPr lvl="1" indent="-285750"/>
            <a:r>
              <a:rPr lang="en-US" sz="2600" dirty="0"/>
              <a:t>Not in domain – negative numbers, </a:t>
            </a:r>
            <a:br>
              <a:rPr lang="en-US" sz="2600" dirty="0"/>
            </a:br>
            <a:r>
              <a:rPr lang="en-US" sz="2600" dirty="0"/>
              <a:t>                           values outside specifications</a:t>
            </a:r>
          </a:p>
          <a:p>
            <a:pPr lvl="1" indent="-285750"/>
            <a:r>
              <a:rPr lang="en-US" sz="2600" dirty="0"/>
              <a:t>Input errors – wrong input, e.g. mis-spellings</a:t>
            </a:r>
          </a:p>
          <a:p>
            <a:r>
              <a:rPr lang="en-US" sz="2800" dirty="0"/>
              <a:t>Stress test </a:t>
            </a:r>
          </a:p>
          <a:p>
            <a:pPr lvl="1"/>
            <a:r>
              <a:rPr lang="en-US" sz="2600" dirty="0"/>
              <a:t>multiple inputs without restart</a:t>
            </a:r>
          </a:p>
          <a:p>
            <a:pPr lvl="1"/>
            <a:r>
              <a:rPr lang="en-US" sz="2600" dirty="0"/>
              <a:t>run program for long periods of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dirty="0"/>
              <a:t>Software Testing</a:t>
            </a:r>
            <a:br>
              <a:rPr lang="en-US" sz="5400" dirty="0"/>
            </a:br>
            <a:r>
              <a:rPr lang="en-US" sz="5400" dirty="0"/>
              <a:t>Terminologies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First Software Bug</a:t>
            </a:r>
            <a:endParaRPr lang="en-US" sz="4400" dirty="0"/>
          </a:p>
        </p:txBody>
      </p:sp>
      <p:sp>
        <p:nvSpPr>
          <p:cNvPr id="20482" name="Rectangle 9"/>
          <p:cNvSpPr>
            <a:spLocks noGrp="1"/>
          </p:cNvSpPr>
          <p:nvPr>
            <p:ph idx="1"/>
          </p:nvPr>
        </p:nvSpPr>
        <p:spPr>
          <a:xfrm>
            <a:off x="978408" y="1981201"/>
            <a:ext cx="5894935" cy="3809999"/>
          </a:xfrm>
        </p:spPr>
        <p:txBody>
          <a:bodyPr/>
          <a:lstStyle/>
          <a:p>
            <a:r>
              <a:rPr lang="en-US" sz="3200" dirty="0"/>
              <a:t>A moth found trapped between points at Relay # 70, Panel F</a:t>
            </a:r>
          </a:p>
          <a:p>
            <a:pPr lvl="1"/>
            <a:r>
              <a:rPr lang="en-US" sz="2800" dirty="0"/>
              <a:t>Mark II Aiken Relay Calculator </a:t>
            </a:r>
          </a:p>
          <a:p>
            <a:pPr lvl="1"/>
            <a:r>
              <a:rPr lang="en-US" sz="2800" dirty="0"/>
              <a:t>Harvard University </a:t>
            </a:r>
          </a:p>
          <a:p>
            <a:pPr lvl="1"/>
            <a:r>
              <a:rPr lang="en-US" sz="2800" dirty="0"/>
              <a:t>September 9, 1945.</a:t>
            </a:r>
          </a:p>
        </p:txBody>
      </p:sp>
      <p:pic>
        <p:nvPicPr>
          <p:cNvPr id="20486" name="Picture 3" descr="h96566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92" y="1828801"/>
            <a:ext cx="4202558" cy="34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7359659" y="5411474"/>
            <a:ext cx="35198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Garamond"/>
                <a:cs typeface="Garamond"/>
              </a:rPr>
              <a:t>On display in Smithsonian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6164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Failures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deviation of the observed behavior of a system from its specification, i.e., its expected behavior. </a:t>
            </a:r>
          </a:p>
          <a:p>
            <a:r>
              <a:rPr lang="en-US" sz="3200" dirty="0"/>
              <a:t>Failures can only be determined with respect to the specifications.</a:t>
            </a:r>
          </a:p>
          <a:p>
            <a:r>
              <a:rPr lang="en-US" sz="3200" dirty="0"/>
              <a:t>Failures are concerned with the observed behavior and outcome of the system. </a:t>
            </a:r>
          </a:p>
        </p:txBody>
      </p:sp>
      <p:pic>
        <p:nvPicPr>
          <p:cNvPr id="5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>
                <a:solidFill>
                  <a:schemeClr val="tx1"/>
                </a:solidFill>
              </a:rPr>
              <a:t>Defects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are</a:t>
            </a:r>
          </a:p>
          <a:p>
            <a:pPr lvl="1"/>
            <a:r>
              <a:rPr lang="en-US" sz="2800" dirty="0"/>
              <a:t>flaws in a system that can cause the system to fail to perform its required function</a:t>
            </a:r>
          </a:p>
          <a:p>
            <a:pPr lvl="2"/>
            <a:r>
              <a:rPr lang="en-US" sz="2800" dirty="0"/>
              <a:t>e.g. an incorrect condition or statement.</a:t>
            </a:r>
            <a:endParaRPr lang="en-US" sz="2400" dirty="0"/>
          </a:p>
          <a:p>
            <a:r>
              <a:rPr lang="en-US" sz="3200" dirty="0"/>
              <a:t>Defects are concerned with specific parts or components of the system.</a:t>
            </a:r>
          </a:p>
          <a:p>
            <a:r>
              <a:rPr lang="en-US" sz="3200" dirty="0"/>
              <a:t>Defects are synonymous with </a:t>
            </a:r>
            <a:r>
              <a:rPr lang="en-US" sz="3200" i="1" dirty="0"/>
              <a:t>faults, bugs</a:t>
            </a:r>
            <a:r>
              <a:rPr lang="en-US" sz="3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Errors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human actions that result in a fault or defect in the system.</a:t>
            </a:r>
            <a:endParaRPr lang="en-US" sz="2400" dirty="0"/>
          </a:p>
          <a:p>
            <a:r>
              <a:rPr lang="en-US" sz="3200" dirty="0"/>
              <a:t>Errors are concerned with the underlying causes of the defects.  </a:t>
            </a:r>
          </a:p>
          <a:p>
            <a:r>
              <a:rPr lang="en-US" sz="3200" dirty="0"/>
              <a:t>Errors are synonymous with </a:t>
            </a:r>
            <a:r>
              <a:rPr lang="en-US" sz="3200" i="1" dirty="0"/>
              <a:t>mistakes.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Relations among Failures, Defects, and Errors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human being makes an </a:t>
            </a:r>
            <a:r>
              <a:rPr lang="en-US" sz="2800" i="1" u="sng" dirty="0"/>
              <a:t>error</a:t>
            </a:r>
            <a:r>
              <a:rPr lang="en-US" sz="2800" dirty="0"/>
              <a:t> (</a:t>
            </a:r>
            <a:r>
              <a:rPr lang="en-US" sz="2800" i="1" dirty="0"/>
              <a:t>mistake</a:t>
            </a:r>
            <a:r>
              <a:rPr lang="en-US" sz="2800" dirty="0"/>
              <a:t>) </a:t>
            </a:r>
          </a:p>
          <a:p>
            <a:pPr lvl="1"/>
            <a:r>
              <a:rPr lang="en-US" sz="2400" dirty="0"/>
              <a:t> can occur in design, coding, requirements, even testing</a:t>
            </a:r>
            <a:r>
              <a:rPr lang="en-US" sz="2400" b="1" i="1" dirty="0"/>
              <a:t>.</a:t>
            </a:r>
            <a:r>
              <a:rPr lang="en-US" sz="2400" dirty="0"/>
              <a:t> </a:t>
            </a:r>
          </a:p>
          <a:p>
            <a:r>
              <a:rPr lang="en-US" sz="2800" dirty="0"/>
              <a:t>An </a:t>
            </a:r>
            <a:r>
              <a:rPr lang="en-US" sz="2800" i="1" dirty="0"/>
              <a:t>error</a:t>
            </a:r>
            <a:r>
              <a:rPr lang="en-US" sz="2800" dirty="0"/>
              <a:t> can lead to a </a:t>
            </a:r>
            <a:r>
              <a:rPr lang="en-US" sz="2800" i="1" u="sng" dirty="0"/>
              <a:t>defect</a:t>
            </a:r>
            <a:r>
              <a:rPr lang="en-US" sz="2800" dirty="0"/>
              <a:t> (</a:t>
            </a:r>
            <a:r>
              <a:rPr lang="en-US" sz="2800" i="1" dirty="0"/>
              <a:t>fault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can occur in requirements, design, or program code.</a:t>
            </a:r>
          </a:p>
          <a:p>
            <a:r>
              <a:rPr lang="en-US" sz="2800" dirty="0"/>
              <a:t>If a </a:t>
            </a:r>
            <a:r>
              <a:rPr lang="en-US" sz="2800" i="1" dirty="0"/>
              <a:t>defect</a:t>
            </a:r>
            <a:r>
              <a:rPr lang="en-US" sz="2800" dirty="0"/>
              <a:t> in code is executed, a </a:t>
            </a:r>
            <a:r>
              <a:rPr lang="en-US" sz="2800" i="1" u="sng" dirty="0"/>
              <a:t>failure</a:t>
            </a:r>
            <a:r>
              <a:rPr lang="en-US" sz="2800" dirty="0"/>
              <a:t> may occur. </a:t>
            </a:r>
          </a:p>
          <a:p>
            <a:pPr lvl="1"/>
            <a:r>
              <a:rPr lang="en-US" sz="2400" dirty="0"/>
              <a:t>Failures only occur when a </a:t>
            </a:r>
            <a:r>
              <a:rPr lang="en-US" sz="2400" i="1" dirty="0"/>
              <a:t>defect</a:t>
            </a:r>
            <a:r>
              <a:rPr lang="en-US" sz="2400" dirty="0"/>
              <a:t> in the code is executed. </a:t>
            </a:r>
          </a:p>
          <a:p>
            <a:pPr lvl="1"/>
            <a:r>
              <a:rPr lang="en-US" sz="2400" dirty="0"/>
              <a:t>Not all defects cause failures all the time. </a:t>
            </a:r>
          </a:p>
          <a:p>
            <a:r>
              <a:rPr lang="en-US" sz="2800" dirty="0"/>
              <a:t>Defects occur because human beings are fallible</a:t>
            </a:r>
          </a:p>
          <a:p>
            <a:r>
              <a:rPr lang="en-US" sz="2800" dirty="0"/>
              <a:t>Failures can be caused by environmental conditions as well.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560443" y="3080328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7274" y="3766128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824" y="4956308"/>
            <a:ext cx="156104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failure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13462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817" y="4956308"/>
            <a:ext cx="153519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(3) = 6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8F9C7C32-1E2A-4359-97F5-142AB6CFFC33}"/>
              </a:ext>
            </a:extLst>
          </p:cNvPr>
          <p:cNvSpPr/>
          <p:nvPr/>
        </p:nvSpPr>
        <p:spPr>
          <a:xfrm>
            <a:off x="3873260" y="2225614"/>
            <a:ext cx="1656272" cy="932899"/>
          </a:xfrm>
          <a:prstGeom prst="wedgeRoundRectCallout">
            <a:avLst>
              <a:gd name="adj1" fmla="val -86730"/>
              <a:gd name="adj2" fmla="val 7031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Error: should be </a:t>
            </a:r>
            <a:r>
              <a:rPr lang="en-US" b="1" dirty="0">
                <a:solidFill>
                  <a:srgbClr val="D15A3E"/>
                </a:solidFill>
                <a:latin typeface="Candara" panose="020E0502030303020204" pitchFamily="34" charset="0"/>
              </a:rPr>
              <a:t>x^2</a:t>
            </a:r>
          </a:p>
        </p:txBody>
      </p:sp>
    </p:spTree>
    <p:extLst>
      <p:ext uri="{BB962C8B-B14F-4D97-AF65-F5344CB8AC3E}">
        <p14:creationId xmlns:p14="http://schemas.microsoft.com/office/powerpoint/2010/main" val="3303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4" grpId="0"/>
      <p:bldP spid="15" grpId="0" animBg="1"/>
      <p:bldP spid="16" grpId="0"/>
      <p:bldP spid="20" grpId="0" animBg="1"/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612201" y="3049290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95" y="4723466"/>
            <a:ext cx="27105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600" dirty="0">
                <a:latin typeface="Garamond"/>
                <a:cs typeface="Garamond"/>
              </a:rPr>
              <a:t>Correct result </a:t>
            </a:r>
          </a:p>
          <a:p>
            <a:r>
              <a:rPr lang="en-US" sz="2600" dirty="0">
                <a:latin typeface="Garamond"/>
                <a:cs typeface="Garamond"/>
              </a:rPr>
              <a:t>Not a failure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  <a:latin typeface="Garamond"/>
              <a:ea typeface="ＭＳ Ｐゴシック" charset="0"/>
              <a:cs typeface="Garamond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22088" cy="95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561" y="4862337"/>
            <a:ext cx="12843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2724" y="373509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(2) = 4</a:t>
            </a:r>
          </a:p>
        </p:txBody>
      </p:sp>
    </p:spTree>
    <p:extLst>
      <p:ext uri="{BB962C8B-B14F-4D97-AF65-F5344CB8AC3E}">
        <p14:creationId xmlns:p14="http://schemas.microsoft.com/office/powerpoint/2010/main" val="1273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15" grpId="0" animBg="1"/>
      <p:bldP spid="16" grpId="0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China Airlines Airbus A300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China Airlines Airbus A300 crashed">
            <a:extLst>
              <a:ext uri="{FF2B5EF4-FFF2-40B4-BE49-F238E27FC236}">
                <a16:creationId xmlns:a16="http://schemas.microsoft.com/office/drawing/2014/main" id="{F75AED32-6655-4A10-9B82-707F63ED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212109"/>
            <a:ext cx="5098473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Crashed due to a </a:t>
            </a:r>
            <a:r>
              <a:rPr lang="en-US" sz="2200" b="1" dirty="0">
                <a:solidFill>
                  <a:srgbClr val="343434"/>
                </a:solidFill>
                <a:latin typeface="Candara" panose="020E0502030303020204" pitchFamily="34" charset="0"/>
              </a:rPr>
              <a:t>software bug 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on April 26, 1994, killing </a:t>
            </a:r>
            <a:r>
              <a:rPr lang="en-US" sz="2200" b="1" dirty="0">
                <a:solidFill>
                  <a:srgbClr val="D15A3E"/>
                </a:solidFill>
                <a:latin typeface="Candara" panose="020E0502030303020204" pitchFamily="34" charset="0"/>
              </a:rPr>
              <a:t>264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 innocent live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Cases Terminology</a:t>
            </a:r>
            <a:endParaRPr lang="en-US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Test </a:t>
            </a:r>
            <a:r>
              <a:rPr lang="en-US" dirty="0"/>
              <a:t>Case Verdicts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Pass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 performed 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Fail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 did not perform 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Error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 case execution was not completed, due to an unexpected event, exceptions, or improper set up of the test case, etc.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075" y="568749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1214437" y="1299567"/>
            <a:ext cx="2678907" cy="1321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4" name="object 4"/>
          <p:cNvSpPr/>
          <p:nvPr/>
        </p:nvSpPr>
        <p:spPr>
          <a:xfrm>
            <a:off x="1250156" y="1308496"/>
            <a:ext cx="2607469" cy="126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5" name="object 5"/>
          <p:cNvSpPr/>
          <p:nvPr/>
        </p:nvSpPr>
        <p:spPr>
          <a:xfrm>
            <a:off x="1250156" y="1308496"/>
            <a:ext cx="2607469" cy="1268016"/>
          </a:xfrm>
          <a:custGeom>
            <a:avLst/>
            <a:gdLst/>
            <a:ahLst/>
            <a:cxnLst/>
            <a:rect l="l" t="t" r="r" b="b"/>
            <a:pathLst>
              <a:path w="2781300" h="1803400">
                <a:moveTo>
                  <a:pt x="2325942" y="1478756"/>
                </a:moveTo>
                <a:lnTo>
                  <a:pt x="1968500" y="1478756"/>
                </a:lnTo>
                <a:lnTo>
                  <a:pt x="2563018" y="1803400"/>
                </a:lnTo>
                <a:lnTo>
                  <a:pt x="2325942" y="1478756"/>
                </a:lnTo>
                <a:close/>
              </a:path>
              <a:path w="2781300" h="1803400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50" y="1549400"/>
                </a:lnTo>
                <a:lnTo>
                  <a:pt x="1442022" y="1548868"/>
                </a:lnTo>
                <a:lnTo>
                  <a:pt x="1492901" y="1547289"/>
                </a:lnTo>
                <a:lnTo>
                  <a:pt x="1543259" y="1544683"/>
                </a:lnTo>
                <a:lnTo>
                  <a:pt x="1593068" y="1541075"/>
                </a:lnTo>
                <a:lnTo>
                  <a:pt x="1642300" y="1536485"/>
                </a:lnTo>
                <a:lnTo>
                  <a:pt x="1690930" y="1530936"/>
                </a:lnTo>
                <a:lnTo>
                  <a:pt x="1738928" y="1524451"/>
                </a:lnTo>
                <a:lnTo>
                  <a:pt x="1786269" y="1517052"/>
                </a:lnTo>
                <a:lnTo>
                  <a:pt x="1832923" y="1508760"/>
                </a:lnTo>
                <a:lnTo>
                  <a:pt x="1878865" y="1499599"/>
                </a:lnTo>
                <a:lnTo>
                  <a:pt x="1924066" y="1489590"/>
                </a:lnTo>
                <a:lnTo>
                  <a:pt x="1968500" y="1478756"/>
                </a:lnTo>
                <a:lnTo>
                  <a:pt x="2325942" y="1478756"/>
                </a:lnTo>
                <a:lnTo>
                  <a:pt x="2254646" y="1381125"/>
                </a:lnTo>
                <a:lnTo>
                  <a:pt x="2306997" y="1356769"/>
                </a:lnTo>
                <a:lnTo>
                  <a:pt x="2357134" y="1331043"/>
                </a:lnTo>
                <a:lnTo>
                  <a:pt x="2404963" y="1303997"/>
                </a:lnTo>
                <a:lnTo>
                  <a:pt x="2450389" y="1275683"/>
                </a:lnTo>
                <a:lnTo>
                  <a:pt x="2493319" y="1246152"/>
                </a:lnTo>
                <a:lnTo>
                  <a:pt x="2533657" y="1215455"/>
                </a:lnTo>
                <a:lnTo>
                  <a:pt x="2571310" y="1183643"/>
                </a:lnTo>
                <a:lnTo>
                  <a:pt x="2606183" y="1150766"/>
                </a:lnTo>
                <a:lnTo>
                  <a:pt x="2638183" y="1116876"/>
                </a:lnTo>
                <a:lnTo>
                  <a:pt x="2667214" y="1082025"/>
                </a:lnTo>
                <a:lnTo>
                  <a:pt x="2693183" y="1046262"/>
                </a:lnTo>
                <a:lnTo>
                  <a:pt x="2715995" y="1009639"/>
                </a:lnTo>
                <a:lnTo>
                  <a:pt x="2735557" y="972207"/>
                </a:lnTo>
                <a:lnTo>
                  <a:pt x="2751773" y="934017"/>
                </a:lnTo>
                <a:lnTo>
                  <a:pt x="2764549" y="895121"/>
                </a:lnTo>
                <a:lnTo>
                  <a:pt x="2773792" y="855568"/>
                </a:lnTo>
                <a:lnTo>
                  <a:pt x="2779407" y="815411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03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object 6"/>
          <p:cNvSpPr/>
          <p:nvPr/>
        </p:nvSpPr>
        <p:spPr>
          <a:xfrm>
            <a:off x="1643063" y="1710334"/>
            <a:ext cx="1797844" cy="312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4439" y="3353395"/>
            <a:ext cx="3240359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9" name="object 9"/>
          <p:cNvSpPr/>
          <p:nvPr/>
        </p:nvSpPr>
        <p:spPr>
          <a:xfrm>
            <a:off x="1250158" y="3362325"/>
            <a:ext cx="3168921" cy="108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0" name="object 10"/>
          <p:cNvSpPr/>
          <p:nvPr/>
        </p:nvSpPr>
        <p:spPr>
          <a:xfrm>
            <a:off x="1250157" y="3362325"/>
            <a:ext cx="3169444" cy="1089422"/>
          </a:xfrm>
          <a:custGeom>
            <a:avLst/>
            <a:gdLst/>
            <a:ahLst/>
            <a:cxnLst/>
            <a:rect l="l" t="t" r="r" b="b"/>
            <a:pathLst>
              <a:path w="3380740" h="1549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49" y="1549400"/>
                </a:lnTo>
                <a:lnTo>
                  <a:pt x="1450607" y="1548691"/>
                </a:lnTo>
                <a:lnTo>
                  <a:pt x="1509906" y="1546584"/>
                </a:lnTo>
                <a:lnTo>
                  <a:pt x="1568497" y="1543107"/>
                </a:lnTo>
                <a:lnTo>
                  <a:pt x="1626330" y="1538290"/>
                </a:lnTo>
                <a:lnTo>
                  <a:pt x="1683352" y="1532161"/>
                </a:lnTo>
                <a:lnTo>
                  <a:pt x="1739515" y="1524748"/>
                </a:lnTo>
                <a:lnTo>
                  <a:pt x="1794767" y="1516081"/>
                </a:lnTo>
                <a:lnTo>
                  <a:pt x="1849058" y="1506189"/>
                </a:lnTo>
                <a:lnTo>
                  <a:pt x="1902337" y="1495099"/>
                </a:lnTo>
                <a:lnTo>
                  <a:pt x="1954554" y="1482841"/>
                </a:lnTo>
                <a:lnTo>
                  <a:pt x="2005658" y="1469443"/>
                </a:lnTo>
                <a:lnTo>
                  <a:pt x="2055599" y="1454935"/>
                </a:lnTo>
                <a:lnTo>
                  <a:pt x="2104326" y="1439345"/>
                </a:lnTo>
                <a:lnTo>
                  <a:pt x="2151788" y="1422702"/>
                </a:lnTo>
                <a:lnTo>
                  <a:pt x="2197935" y="1405034"/>
                </a:lnTo>
                <a:lnTo>
                  <a:pt x="2242717" y="1386371"/>
                </a:lnTo>
                <a:lnTo>
                  <a:pt x="2286082" y="1366740"/>
                </a:lnTo>
                <a:lnTo>
                  <a:pt x="2327981" y="1346172"/>
                </a:lnTo>
                <a:lnTo>
                  <a:pt x="2368362" y="1324694"/>
                </a:lnTo>
                <a:lnTo>
                  <a:pt x="2407176" y="1302335"/>
                </a:lnTo>
                <a:lnTo>
                  <a:pt x="2444371" y="1279124"/>
                </a:lnTo>
                <a:lnTo>
                  <a:pt x="2479897" y="1255091"/>
                </a:lnTo>
                <a:lnTo>
                  <a:pt x="2513703" y="1230262"/>
                </a:lnTo>
                <a:lnTo>
                  <a:pt x="2545740" y="1204669"/>
                </a:lnTo>
                <a:lnTo>
                  <a:pt x="2575956" y="1178338"/>
                </a:lnTo>
                <a:lnTo>
                  <a:pt x="2604300" y="1151299"/>
                </a:lnTo>
                <a:lnTo>
                  <a:pt x="2630723" y="1123581"/>
                </a:lnTo>
                <a:lnTo>
                  <a:pt x="2677601" y="1066221"/>
                </a:lnTo>
                <a:lnTo>
                  <a:pt x="2697956" y="1036637"/>
                </a:lnTo>
                <a:lnTo>
                  <a:pt x="3380183" y="963612"/>
                </a:lnTo>
                <a:lnTo>
                  <a:pt x="2780903" y="780653"/>
                </a:lnTo>
                <a:lnTo>
                  <a:pt x="2780930" y="778654"/>
                </a:lnTo>
                <a:lnTo>
                  <a:pt x="2781300" y="776701"/>
                </a:lnTo>
                <a:lnTo>
                  <a:pt x="2781300" y="774700"/>
                </a:lnTo>
                <a:lnTo>
                  <a:pt x="2776195" y="707855"/>
                </a:lnTo>
                <a:lnTo>
                  <a:pt x="2761160" y="642590"/>
                </a:lnTo>
                <a:lnTo>
                  <a:pt x="2736611" y="579137"/>
                </a:lnTo>
                <a:lnTo>
                  <a:pt x="2702967" y="517727"/>
                </a:lnTo>
                <a:lnTo>
                  <a:pt x="2660644" y="45859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1" name="object 11"/>
          <p:cNvSpPr/>
          <p:nvPr/>
        </p:nvSpPr>
        <p:spPr>
          <a:xfrm>
            <a:off x="1452563" y="3764162"/>
            <a:ext cx="2178844" cy="312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8375" y="4794146"/>
            <a:ext cx="2742157" cy="1157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3" name="object 13"/>
          <p:cNvSpPr/>
          <p:nvPr/>
        </p:nvSpPr>
        <p:spPr>
          <a:xfrm>
            <a:off x="2274093" y="4803075"/>
            <a:ext cx="2670720" cy="1104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4" name="object 14"/>
          <p:cNvSpPr/>
          <p:nvPr/>
        </p:nvSpPr>
        <p:spPr>
          <a:xfrm>
            <a:off x="2274095" y="4803074"/>
            <a:ext cx="2671167" cy="1104602"/>
          </a:xfrm>
          <a:custGeom>
            <a:avLst/>
            <a:gdLst/>
            <a:ahLst/>
            <a:cxnLst/>
            <a:rect l="l" t="t" r="r" b="b"/>
            <a:pathLst>
              <a:path w="2849245" h="1570990">
                <a:moveTo>
                  <a:pt x="1390650" y="21033"/>
                </a:moveTo>
                <a:lnTo>
                  <a:pt x="1330326" y="21749"/>
                </a:lnTo>
                <a:lnTo>
                  <a:pt x="1270659" y="23877"/>
                </a:lnTo>
                <a:lnTo>
                  <a:pt x="1211700" y="27388"/>
                </a:lnTo>
                <a:lnTo>
                  <a:pt x="1153503" y="32253"/>
                </a:lnTo>
                <a:lnTo>
                  <a:pt x="1096118" y="38442"/>
                </a:lnTo>
                <a:lnTo>
                  <a:pt x="1039598" y="45928"/>
                </a:lnTo>
                <a:lnTo>
                  <a:pt x="983996" y="54681"/>
                </a:lnTo>
                <a:lnTo>
                  <a:pt x="929363" y="64671"/>
                </a:lnTo>
                <a:lnTo>
                  <a:pt x="875752" y="75869"/>
                </a:lnTo>
                <a:lnTo>
                  <a:pt x="823214" y="88248"/>
                </a:lnTo>
                <a:lnTo>
                  <a:pt x="771803" y="101777"/>
                </a:lnTo>
                <a:lnTo>
                  <a:pt x="721570" y="116427"/>
                </a:lnTo>
                <a:lnTo>
                  <a:pt x="672567" y="132170"/>
                </a:lnTo>
                <a:lnTo>
                  <a:pt x="624847" y="148976"/>
                </a:lnTo>
                <a:lnTo>
                  <a:pt x="578462" y="166816"/>
                </a:lnTo>
                <a:lnTo>
                  <a:pt x="533463" y="185661"/>
                </a:lnTo>
                <a:lnTo>
                  <a:pt x="489904" y="205483"/>
                </a:lnTo>
                <a:lnTo>
                  <a:pt x="447836" y="226251"/>
                </a:lnTo>
                <a:lnTo>
                  <a:pt x="407311" y="247937"/>
                </a:lnTo>
                <a:lnTo>
                  <a:pt x="368382" y="270513"/>
                </a:lnTo>
                <a:lnTo>
                  <a:pt x="331101" y="293948"/>
                </a:lnTo>
                <a:lnTo>
                  <a:pt x="295520" y="318214"/>
                </a:lnTo>
                <a:lnTo>
                  <a:pt x="261691" y="343282"/>
                </a:lnTo>
                <a:lnTo>
                  <a:pt x="229666" y="369122"/>
                </a:lnTo>
                <a:lnTo>
                  <a:pt x="199498" y="395706"/>
                </a:lnTo>
                <a:lnTo>
                  <a:pt x="171239" y="423004"/>
                </a:lnTo>
                <a:lnTo>
                  <a:pt x="144941" y="450988"/>
                </a:lnTo>
                <a:lnTo>
                  <a:pt x="98435" y="508895"/>
                </a:lnTo>
                <a:lnTo>
                  <a:pt x="60399" y="569195"/>
                </a:lnTo>
                <a:lnTo>
                  <a:pt x="31250" y="631656"/>
                </a:lnTo>
                <a:lnTo>
                  <a:pt x="11406" y="696045"/>
                </a:lnTo>
                <a:lnTo>
                  <a:pt x="1284" y="762128"/>
                </a:lnTo>
                <a:lnTo>
                  <a:pt x="0" y="795733"/>
                </a:lnTo>
                <a:lnTo>
                  <a:pt x="1284" y="829338"/>
                </a:lnTo>
                <a:lnTo>
                  <a:pt x="11406" y="895422"/>
                </a:lnTo>
                <a:lnTo>
                  <a:pt x="31250" y="959810"/>
                </a:lnTo>
                <a:lnTo>
                  <a:pt x="60399" y="1022271"/>
                </a:lnTo>
                <a:lnTo>
                  <a:pt x="98435" y="1082571"/>
                </a:lnTo>
                <a:lnTo>
                  <a:pt x="144941" y="1140479"/>
                </a:lnTo>
                <a:lnTo>
                  <a:pt x="171239" y="1168462"/>
                </a:lnTo>
                <a:lnTo>
                  <a:pt x="199498" y="1195761"/>
                </a:lnTo>
                <a:lnTo>
                  <a:pt x="229666" y="1222344"/>
                </a:lnTo>
                <a:lnTo>
                  <a:pt x="261691" y="1248185"/>
                </a:lnTo>
                <a:lnTo>
                  <a:pt x="295520" y="1273252"/>
                </a:lnTo>
                <a:lnTo>
                  <a:pt x="331101" y="1297518"/>
                </a:lnTo>
                <a:lnTo>
                  <a:pt x="368382" y="1320954"/>
                </a:lnTo>
                <a:lnTo>
                  <a:pt x="407311" y="1343529"/>
                </a:lnTo>
                <a:lnTo>
                  <a:pt x="447836" y="1365215"/>
                </a:lnTo>
                <a:lnTo>
                  <a:pt x="489904" y="1385984"/>
                </a:lnTo>
                <a:lnTo>
                  <a:pt x="533463" y="1405805"/>
                </a:lnTo>
                <a:lnTo>
                  <a:pt x="578462" y="1424651"/>
                </a:lnTo>
                <a:lnTo>
                  <a:pt x="624847" y="1442491"/>
                </a:lnTo>
                <a:lnTo>
                  <a:pt x="672567" y="1459297"/>
                </a:lnTo>
                <a:lnTo>
                  <a:pt x="721570" y="1475040"/>
                </a:lnTo>
                <a:lnTo>
                  <a:pt x="771803" y="1489690"/>
                </a:lnTo>
                <a:lnTo>
                  <a:pt x="823214" y="1503219"/>
                </a:lnTo>
                <a:lnTo>
                  <a:pt x="875752" y="1515597"/>
                </a:lnTo>
                <a:lnTo>
                  <a:pt x="929363" y="1526796"/>
                </a:lnTo>
                <a:lnTo>
                  <a:pt x="983996" y="1536786"/>
                </a:lnTo>
                <a:lnTo>
                  <a:pt x="1039598" y="1545538"/>
                </a:lnTo>
                <a:lnTo>
                  <a:pt x="1096118" y="1553024"/>
                </a:lnTo>
                <a:lnTo>
                  <a:pt x="1153503" y="1559214"/>
                </a:lnTo>
                <a:lnTo>
                  <a:pt x="1211700" y="1564079"/>
                </a:lnTo>
                <a:lnTo>
                  <a:pt x="1270659" y="1567590"/>
                </a:lnTo>
                <a:lnTo>
                  <a:pt x="1330326" y="1569717"/>
                </a:lnTo>
                <a:lnTo>
                  <a:pt x="1390650" y="1570433"/>
                </a:lnTo>
                <a:lnTo>
                  <a:pt x="1450973" y="1569717"/>
                </a:lnTo>
                <a:lnTo>
                  <a:pt x="1510640" y="1567590"/>
                </a:lnTo>
                <a:lnTo>
                  <a:pt x="1569599" y="1564079"/>
                </a:lnTo>
                <a:lnTo>
                  <a:pt x="1627796" y="1559214"/>
                </a:lnTo>
                <a:lnTo>
                  <a:pt x="1685181" y="1553024"/>
                </a:lnTo>
                <a:lnTo>
                  <a:pt x="1741701" y="1545538"/>
                </a:lnTo>
                <a:lnTo>
                  <a:pt x="1797303" y="1536786"/>
                </a:lnTo>
                <a:lnTo>
                  <a:pt x="1851936" y="1526796"/>
                </a:lnTo>
                <a:lnTo>
                  <a:pt x="1905547" y="1515597"/>
                </a:lnTo>
                <a:lnTo>
                  <a:pt x="1958085" y="1503219"/>
                </a:lnTo>
                <a:lnTo>
                  <a:pt x="2009496" y="1489690"/>
                </a:lnTo>
                <a:lnTo>
                  <a:pt x="2059729" y="1475040"/>
                </a:lnTo>
                <a:lnTo>
                  <a:pt x="2108732" y="1459297"/>
                </a:lnTo>
                <a:lnTo>
                  <a:pt x="2156452" y="1442491"/>
                </a:lnTo>
                <a:lnTo>
                  <a:pt x="2202837" y="1424651"/>
                </a:lnTo>
                <a:lnTo>
                  <a:pt x="2247836" y="1405805"/>
                </a:lnTo>
                <a:lnTo>
                  <a:pt x="2291395" y="1385984"/>
                </a:lnTo>
                <a:lnTo>
                  <a:pt x="2333463" y="1365215"/>
                </a:lnTo>
                <a:lnTo>
                  <a:pt x="2373988" y="1343529"/>
                </a:lnTo>
                <a:lnTo>
                  <a:pt x="2412917" y="1320954"/>
                </a:lnTo>
                <a:lnTo>
                  <a:pt x="2450198" y="1297518"/>
                </a:lnTo>
                <a:lnTo>
                  <a:pt x="2485779" y="1273252"/>
                </a:lnTo>
                <a:lnTo>
                  <a:pt x="2519608" y="1248185"/>
                </a:lnTo>
                <a:lnTo>
                  <a:pt x="2551633" y="1222344"/>
                </a:lnTo>
                <a:lnTo>
                  <a:pt x="2581801" y="1195761"/>
                </a:lnTo>
                <a:lnTo>
                  <a:pt x="2610060" y="1168462"/>
                </a:lnTo>
                <a:lnTo>
                  <a:pt x="2636358" y="1140479"/>
                </a:lnTo>
                <a:lnTo>
                  <a:pt x="2682864" y="1082571"/>
                </a:lnTo>
                <a:lnTo>
                  <a:pt x="2720900" y="1022271"/>
                </a:lnTo>
                <a:lnTo>
                  <a:pt x="2750049" y="959810"/>
                </a:lnTo>
                <a:lnTo>
                  <a:pt x="2769893" y="895422"/>
                </a:lnTo>
                <a:lnTo>
                  <a:pt x="2780015" y="829338"/>
                </a:lnTo>
                <a:lnTo>
                  <a:pt x="2781300" y="795733"/>
                </a:lnTo>
                <a:lnTo>
                  <a:pt x="2779054" y="751521"/>
                </a:lnTo>
                <a:lnTo>
                  <a:pt x="2772402" y="707970"/>
                </a:lnTo>
                <a:lnTo>
                  <a:pt x="2761468" y="665146"/>
                </a:lnTo>
                <a:lnTo>
                  <a:pt x="2746379" y="623113"/>
                </a:lnTo>
                <a:lnTo>
                  <a:pt x="2727261" y="581936"/>
                </a:lnTo>
                <a:lnTo>
                  <a:pt x="2704239" y="541678"/>
                </a:lnTo>
                <a:lnTo>
                  <a:pt x="2677440" y="502405"/>
                </a:lnTo>
                <a:lnTo>
                  <a:pt x="2646989" y="464180"/>
                </a:lnTo>
                <a:lnTo>
                  <a:pt x="2613012" y="427068"/>
                </a:lnTo>
                <a:lnTo>
                  <a:pt x="2575634" y="391134"/>
                </a:lnTo>
                <a:lnTo>
                  <a:pt x="2534983" y="356441"/>
                </a:lnTo>
                <a:lnTo>
                  <a:pt x="2491183" y="323054"/>
                </a:lnTo>
                <a:lnTo>
                  <a:pt x="2658115" y="172242"/>
                </a:lnTo>
                <a:lnTo>
                  <a:pt x="2213371" y="172242"/>
                </a:lnTo>
                <a:lnTo>
                  <a:pt x="2172135" y="155949"/>
                </a:lnTo>
                <a:lnTo>
                  <a:pt x="2129828" y="140467"/>
                </a:lnTo>
                <a:lnTo>
                  <a:pt x="2086485" y="125818"/>
                </a:lnTo>
                <a:lnTo>
                  <a:pt x="2042142" y="112026"/>
                </a:lnTo>
                <a:lnTo>
                  <a:pt x="1996833" y="99113"/>
                </a:lnTo>
                <a:lnTo>
                  <a:pt x="1950594" y="87102"/>
                </a:lnTo>
                <a:lnTo>
                  <a:pt x="1903460" y="76015"/>
                </a:lnTo>
                <a:lnTo>
                  <a:pt x="1855467" y="65877"/>
                </a:lnTo>
                <a:lnTo>
                  <a:pt x="1806649" y="56708"/>
                </a:lnTo>
                <a:lnTo>
                  <a:pt x="1757041" y="48533"/>
                </a:lnTo>
                <a:lnTo>
                  <a:pt x="1706680" y="41374"/>
                </a:lnTo>
                <a:lnTo>
                  <a:pt x="1655600" y="35254"/>
                </a:lnTo>
                <a:lnTo>
                  <a:pt x="1603836" y="30195"/>
                </a:lnTo>
                <a:lnTo>
                  <a:pt x="1551424" y="26221"/>
                </a:lnTo>
                <a:lnTo>
                  <a:pt x="1498399" y="23354"/>
                </a:lnTo>
                <a:lnTo>
                  <a:pt x="1444796" y="21617"/>
                </a:lnTo>
                <a:lnTo>
                  <a:pt x="1390650" y="21033"/>
                </a:lnTo>
                <a:close/>
              </a:path>
              <a:path w="2849245" h="1570990">
                <a:moveTo>
                  <a:pt x="2848768" y="0"/>
                </a:moveTo>
                <a:lnTo>
                  <a:pt x="2213371" y="172242"/>
                </a:lnTo>
                <a:lnTo>
                  <a:pt x="2658115" y="172242"/>
                </a:lnTo>
                <a:lnTo>
                  <a:pt x="2848768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5" name="object 15"/>
          <p:cNvSpPr/>
          <p:nvPr/>
        </p:nvSpPr>
        <p:spPr>
          <a:xfrm>
            <a:off x="2440782" y="5219701"/>
            <a:ext cx="2250281" cy="312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8907" y="1219200"/>
            <a:ext cx="2678907" cy="13567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524626" y="1228129"/>
            <a:ext cx="2607469" cy="1303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/>
          <p:nvPr/>
        </p:nvSpPr>
        <p:spPr>
          <a:xfrm>
            <a:off x="6524626" y="1228131"/>
            <a:ext cx="2607469" cy="1303287"/>
          </a:xfrm>
          <a:custGeom>
            <a:avLst/>
            <a:gdLst/>
            <a:ahLst/>
            <a:cxnLst/>
            <a:rect l="l" t="t" r="r" b="b"/>
            <a:pathLst>
              <a:path w="2781300" h="1853564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960" y="816158"/>
                </a:lnTo>
                <a:lnTo>
                  <a:pt x="7775" y="857046"/>
                </a:lnTo>
                <a:lnTo>
                  <a:pt x="17346" y="897312"/>
                </a:lnTo>
                <a:lnTo>
                  <a:pt x="30574" y="936898"/>
                </a:lnTo>
                <a:lnTo>
                  <a:pt x="47360" y="975752"/>
                </a:lnTo>
                <a:lnTo>
                  <a:pt x="67605" y="1013818"/>
                </a:lnTo>
                <a:lnTo>
                  <a:pt x="91209" y="1051041"/>
                </a:lnTo>
                <a:lnTo>
                  <a:pt x="118074" y="1087367"/>
                </a:lnTo>
                <a:lnTo>
                  <a:pt x="148100" y="1122740"/>
                </a:lnTo>
                <a:lnTo>
                  <a:pt x="181189" y="1157107"/>
                </a:lnTo>
                <a:lnTo>
                  <a:pt x="217242" y="1190413"/>
                </a:lnTo>
                <a:lnTo>
                  <a:pt x="256160" y="1222602"/>
                </a:lnTo>
                <a:lnTo>
                  <a:pt x="297842" y="1253621"/>
                </a:lnTo>
                <a:lnTo>
                  <a:pt x="342192" y="1283414"/>
                </a:lnTo>
                <a:lnTo>
                  <a:pt x="389109" y="1311927"/>
                </a:lnTo>
                <a:lnTo>
                  <a:pt x="438494" y="1339104"/>
                </a:lnTo>
                <a:lnTo>
                  <a:pt x="490249" y="1364893"/>
                </a:lnTo>
                <a:lnTo>
                  <a:pt x="544274" y="1389236"/>
                </a:lnTo>
                <a:lnTo>
                  <a:pt x="600471" y="1412081"/>
                </a:lnTo>
                <a:lnTo>
                  <a:pt x="326231" y="1853406"/>
                </a:lnTo>
                <a:lnTo>
                  <a:pt x="884633" y="1495821"/>
                </a:lnTo>
                <a:lnTo>
                  <a:pt x="1899528" y="1495821"/>
                </a:lnTo>
                <a:lnTo>
                  <a:pt x="1905547" y="1494563"/>
                </a:lnTo>
                <a:lnTo>
                  <a:pt x="1958085" y="1482185"/>
                </a:lnTo>
                <a:lnTo>
                  <a:pt x="2009496" y="1468656"/>
                </a:lnTo>
                <a:lnTo>
                  <a:pt x="2059729" y="1454006"/>
                </a:lnTo>
                <a:lnTo>
                  <a:pt x="2108732" y="1438263"/>
                </a:lnTo>
                <a:lnTo>
                  <a:pt x="2156452" y="1421457"/>
                </a:lnTo>
                <a:lnTo>
                  <a:pt x="2202837" y="1403617"/>
                </a:lnTo>
                <a:lnTo>
                  <a:pt x="2247836" y="1384772"/>
                </a:lnTo>
                <a:lnTo>
                  <a:pt x="2291512" y="1364893"/>
                </a:lnTo>
                <a:lnTo>
                  <a:pt x="2333463" y="1344182"/>
                </a:lnTo>
                <a:lnTo>
                  <a:pt x="2373988" y="1322495"/>
                </a:lnTo>
                <a:lnTo>
                  <a:pt x="2412917" y="1299920"/>
                </a:lnTo>
                <a:lnTo>
                  <a:pt x="2450198" y="1276485"/>
                </a:lnTo>
                <a:lnTo>
                  <a:pt x="2485779" y="1252219"/>
                </a:lnTo>
                <a:lnTo>
                  <a:pt x="2519608" y="1227151"/>
                </a:lnTo>
                <a:lnTo>
                  <a:pt x="2551633" y="1201311"/>
                </a:lnTo>
                <a:lnTo>
                  <a:pt x="2581801" y="1174727"/>
                </a:lnTo>
                <a:lnTo>
                  <a:pt x="2610060" y="1147429"/>
                </a:lnTo>
                <a:lnTo>
                  <a:pt x="2636358" y="1119445"/>
                </a:lnTo>
                <a:lnTo>
                  <a:pt x="2682864" y="1061538"/>
                </a:lnTo>
                <a:lnTo>
                  <a:pt x="2720900" y="1001237"/>
                </a:lnTo>
                <a:lnTo>
                  <a:pt x="2750049" y="938777"/>
                </a:lnTo>
                <a:lnTo>
                  <a:pt x="2769893" y="874388"/>
                </a:lnTo>
                <a:lnTo>
                  <a:pt x="2780015" y="808304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53564">
                <a:moveTo>
                  <a:pt x="1899528" y="1495821"/>
                </a:moveTo>
                <a:lnTo>
                  <a:pt x="884633" y="1495821"/>
                </a:lnTo>
                <a:lnTo>
                  <a:pt x="932121" y="1505636"/>
                </a:lnTo>
                <a:lnTo>
                  <a:pt x="980378" y="1514533"/>
                </a:lnTo>
                <a:lnTo>
                  <a:pt x="1029377" y="1522485"/>
                </a:lnTo>
                <a:lnTo>
                  <a:pt x="1079087" y="1529464"/>
                </a:lnTo>
                <a:lnTo>
                  <a:pt x="1129479" y="1535443"/>
                </a:lnTo>
                <a:lnTo>
                  <a:pt x="1180525" y="1540395"/>
                </a:lnTo>
                <a:lnTo>
                  <a:pt x="1232194" y="1544294"/>
                </a:lnTo>
                <a:lnTo>
                  <a:pt x="1284457" y="1547112"/>
                </a:lnTo>
                <a:lnTo>
                  <a:pt x="1337286" y="1548823"/>
                </a:lnTo>
                <a:lnTo>
                  <a:pt x="1390650" y="1549400"/>
                </a:lnTo>
                <a:lnTo>
                  <a:pt x="1450973" y="1548684"/>
                </a:lnTo>
                <a:lnTo>
                  <a:pt x="1510640" y="1546556"/>
                </a:lnTo>
                <a:lnTo>
                  <a:pt x="1569599" y="1543045"/>
                </a:lnTo>
                <a:lnTo>
                  <a:pt x="1627796" y="1538180"/>
                </a:lnTo>
                <a:lnTo>
                  <a:pt x="1685181" y="1531990"/>
                </a:lnTo>
                <a:lnTo>
                  <a:pt x="1741701" y="1524505"/>
                </a:lnTo>
                <a:lnTo>
                  <a:pt x="1797303" y="1515752"/>
                </a:lnTo>
                <a:lnTo>
                  <a:pt x="1851936" y="1505762"/>
                </a:lnTo>
                <a:lnTo>
                  <a:pt x="1899528" y="1495821"/>
                </a:lnTo>
                <a:close/>
              </a:path>
              <a:path w="2781300" h="1853564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>
              <a:solidFill>
                <a:schemeClr val="tx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9907" y="1629966"/>
            <a:ext cx="1893093" cy="3125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8657" y="2630090"/>
            <a:ext cx="2917031" cy="114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2" name="object 22"/>
          <p:cNvSpPr/>
          <p:nvPr/>
        </p:nvSpPr>
        <p:spPr>
          <a:xfrm>
            <a:off x="8334376" y="2639020"/>
            <a:ext cx="2845593" cy="10894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3" name="object 23"/>
          <p:cNvSpPr/>
          <p:nvPr/>
        </p:nvSpPr>
        <p:spPr>
          <a:xfrm>
            <a:off x="8334376" y="2639020"/>
            <a:ext cx="2845593" cy="1089422"/>
          </a:xfrm>
          <a:custGeom>
            <a:avLst/>
            <a:gdLst/>
            <a:ahLst/>
            <a:cxnLst/>
            <a:rect l="l" t="t" r="r" b="b"/>
            <a:pathLst>
              <a:path w="3035300" h="1549400">
                <a:moveTo>
                  <a:pt x="2732329" y="1257300"/>
                </a:moveTo>
                <a:lnTo>
                  <a:pt x="565943" y="1257300"/>
                </a:lnTo>
                <a:lnTo>
                  <a:pt x="599952" y="1279734"/>
                </a:lnTo>
                <a:lnTo>
                  <a:pt x="635430" y="1301493"/>
                </a:lnTo>
                <a:lnTo>
                  <a:pt x="672335" y="1322546"/>
                </a:lnTo>
                <a:lnTo>
                  <a:pt x="710625" y="1342864"/>
                </a:lnTo>
                <a:lnTo>
                  <a:pt x="750257" y="1362417"/>
                </a:lnTo>
                <a:lnTo>
                  <a:pt x="791189" y="1381175"/>
                </a:lnTo>
                <a:lnTo>
                  <a:pt x="833377" y="1399107"/>
                </a:lnTo>
                <a:lnTo>
                  <a:pt x="876780" y="1416185"/>
                </a:lnTo>
                <a:lnTo>
                  <a:pt x="921355" y="1432377"/>
                </a:lnTo>
                <a:lnTo>
                  <a:pt x="967059" y="1447655"/>
                </a:lnTo>
                <a:lnTo>
                  <a:pt x="1013850" y="1461988"/>
                </a:lnTo>
                <a:lnTo>
                  <a:pt x="1061686" y="1475346"/>
                </a:lnTo>
                <a:lnTo>
                  <a:pt x="1110524" y="1487700"/>
                </a:lnTo>
                <a:lnTo>
                  <a:pt x="1160321" y="1499019"/>
                </a:lnTo>
                <a:lnTo>
                  <a:pt x="1211034" y="1509273"/>
                </a:lnTo>
                <a:lnTo>
                  <a:pt x="1262623" y="1518434"/>
                </a:lnTo>
                <a:lnTo>
                  <a:pt x="1315042" y="1526469"/>
                </a:lnTo>
                <a:lnTo>
                  <a:pt x="1368252" y="1533351"/>
                </a:lnTo>
                <a:lnTo>
                  <a:pt x="1422208" y="1539049"/>
                </a:lnTo>
                <a:lnTo>
                  <a:pt x="1476868" y="1543532"/>
                </a:lnTo>
                <a:lnTo>
                  <a:pt x="1532190" y="1546772"/>
                </a:lnTo>
                <a:lnTo>
                  <a:pt x="1588131" y="1548738"/>
                </a:lnTo>
                <a:lnTo>
                  <a:pt x="1644650" y="1549400"/>
                </a:lnTo>
                <a:lnTo>
                  <a:pt x="1704973" y="1548684"/>
                </a:lnTo>
                <a:lnTo>
                  <a:pt x="1764640" y="1546556"/>
                </a:lnTo>
                <a:lnTo>
                  <a:pt x="1823599" y="1543045"/>
                </a:lnTo>
                <a:lnTo>
                  <a:pt x="1881796" y="1538180"/>
                </a:lnTo>
                <a:lnTo>
                  <a:pt x="1939181" y="1531990"/>
                </a:lnTo>
                <a:lnTo>
                  <a:pt x="1995701" y="1524505"/>
                </a:lnTo>
                <a:lnTo>
                  <a:pt x="2051303" y="1515752"/>
                </a:lnTo>
                <a:lnTo>
                  <a:pt x="2105936" y="1505762"/>
                </a:lnTo>
                <a:lnTo>
                  <a:pt x="2159547" y="1494563"/>
                </a:lnTo>
                <a:lnTo>
                  <a:pt x="2212085" y="1482185"/>
                </a:lnTo>
                <a:lnTo>
                  <a:pt x="2263496" y="1468656"/>
                </a:lnTo>
                <a:lnTo>
                  <a:pt x="2313729" y="1454006"/>
                </a:lnTo>
                <a:lnTo>
                  <a:pt x="2362732" y="1438263"/>
                </a:lnTo>
                <a:lnTo>
                  <a:pt x="2410452" y="1421457"/>
                </a:lnTo>
                <a:lnTo>
                  <a:pt x="2456837" y="1403617"/>
                </a:lnTo>
                <a:lnTo>
                  <a:pt x="2501836" y="1384772"/>
                </a:lnTo>
                <a:lnTo>
                  <a:pt x="2545395" y="1364950"/>
                </a:lnTo>
                <a:lnTo>
                  <a:pt x="2587463" y="1344182"/>
                </a:lnTo>
                <a:lnTo>
                  <a:pt x="2627988" y="1322495"/>
                </a:lnTo>
                <a:lnTo>
                  <a:pt x="2666917" y="1299920"/>
                </a:lnTo>
                <a:lnTo>
                  <a:pt x="2704198" y="1276485"/>
                </a:lnTo>
                <a:lnTo>
                  <a:pt x="2732329" y="1257300"/>
                </a:lnTo>
                <a:close/>
              </a:path>
              <a:path w="3035300" h="1549400">
                <a:moveTo>
                  <a:pt x="1644650" y="0"/>
                </a:moveTo>
                <a:lnTo>
                  <a:pt x="1584326" y="715"/>
                </a:lnTo>
                <a:lnTo>
                  <a:pt x="1524659" y="2843"/>
                </a:lnTo>
                <a:lnTo>
                  <a:pt x="1465700" y="6354"/>
                </a:lnTo>
                <a:lnTo>
                  <a:pt x="1407503" y="11219"/>
                </a:lnTo>
                <a:lnTo>
                  <a:pt x="1350118" y="17409"/>
                </a:lnTo>
                <a:lnTo>
                  <a:pt x="1293598" y="24894"/>
                </a:lnTo>
                <a:lnTo>
                  <a:pt x="1237996" y="33647"/>
                </a:lnTo>
                <a:lnTo>
                  <a:pt x="1183363" y="43637"/>
                </a:lnTo>
                <a:lnTo>
                  <a:pt x="1129752" y="54836"/>
                </a:lnTo>
                <a:lnTo>
                  <a:pt x="1077214" y="67214"/>
                </a:lnTo>
                <a:lnTo>
                  <a:pt x="1025803" y="80743"/>
                </a:lnTo>
                <a:lnTo>
                  <a:pt x="975570" y="95393"/>
                </a:lnTo>
                <a:lnTo>
                  <a:pt x="926567" y="111136"/>
                </a:lnTo>
                <a:lnTo>
                  <a:pt x="878847" y="127942"/>
                </a:lnTo>
                <a:lnTo>
                  <a:pt x="832462" y="145782"/>
                </a:lnTo>
                <a:lnTo>
                  <a:pt x="787463" y="164627"/>
                </a:lnTo>
                <a:lnTo>
                  <a:pt x="743904" y="184449"/>
                </a:lnTo>
                <a:lnTo>
                  <a:pt x="701836" y="205217"/>
                </a:lnTo>
                <a:lnTo>
                  <a:pt x="661311" y="226904"/>
                </a:lnTo>
                <a:lnTo>
                  <a:pt x="622382" y="249479"/>
                </a:lnTo>
                <a:lnTo>
                  <a:pt x="585101" y="272914"/>
                </a:lnTo>
                <a:lnTo>
                  <a:pt x="549520" y="297180"/>
                </a:lnTo>
                <a:lnTo>
                  <a:pt x="515691" y="322248"/>
                </a:lnTo>
                <a:lnTo>
                  <a:pt x="483666" y="348088"/>
                </a:lnTo>
                <a:lnTo>
                  <a:pt x="453498" y="374672"/>
                </a:lnTo>
                <a:lnTo>
                  <a:pt x="425239" y="401970"/>
                </a:lnTo>
                <a:lnTo>
                  <a:pt x="398941" y="429954"/>
                </a:lnTo>
                <a:lnTo>
                  <a:pt x="352435" y="487861"/>
                </a:lnTo>
                <a:lnTo>
                  <a:pt x="314399" y="548162"/>
                </a:lnTo>
                <a:lnTo>
                  <a:pt x="285250" y="610622"/>
                </a:lnTo>
                <a:lnTo>
                  <a:pt x="265406" y="675011"/>
                </a:lnTo>
                <a:lnTo>
                  <a:pt x="255284" y="741095"/>
                </a:lnTo>
                <a:lnTo>
                  <a:pt x="254000" y="774700"/>
                </a:lnTo>
                <a:lnTo>
                  <a:pt x="256703" y="822442"/>
                </a:lnTo>
                <a:lnTo>
                  <a:pt x="264662" y="869375"/>
                </a:lnTo>
                <a:lnTo>
                  <a:pt x="277648" y="915435"/>
                </a:lnTo>
                <a:lnTo>
                  <a:pt x="295433" y="960559"/>
                </a:lnTo>
                <a:lnTo>
                  <a:pt x="317788" y="1004685"/>
                </a:lnTo>
                <a:lnTo>
                  <a:pt x="344487" y="1047750"/>
                </a:lnTo>
                <a:lnTo>
                  <a:pt x="0" y="1270000"/>
                </a:lnTo>
                <a:lnTo>
                  <a:pt x="565943" y="1257300"/>
                </a:lnTo>
                <a:lnTo>
                  <a:pt x="2732329" y="1257300"/>
                </a:lnTo>
                <a:lnTo>
                  <a:pt x="2739779" y="1252219"/>
                </a:lnTo>
                <a:lnTo>
                  <a:pt x="2773608" y="1227151"/>
                </a:lnTo>
                <a:lnTo>
                  <a:pt x="2805633" y="1201311"/>
                </a:lnTo>
                <a:lnTo>
                  <a:pt x="2835801" y="1174727"/>
                </a:lnTo>
                <a:lnTo>
                  <a:pt x="2864060" y="1147429"/>
                </a:lnTo>
                <a:lnTo>
                  <a:pt x="2890358" y="1119445"/>
                </a:lnTo>
                <a:lnTo>
                  <a:pt x="2936864" y="1061538"/>
                </a:lnTo>
                <a:lnTo>
                  <a:pt x="2974900" y="1001237"/>
                </a:lnTo>
                <a:lnTo>
                  <a:pt x="3004049" y="938777"/>
                </a:lnTo>
                <a:lnTo>
                  <a:pt x="3023893" y="874388"/>
                </a:lnTo>
                <a:lnTo>
                  <a:pt x="3034015" y="808304"/>
                </a:lnTo>
                <a:lnTo>
                  <a:pt x="3035300" y="774700"/>
                </a:lnTo>
                <a:lnTo>
                  <a:pt x="3034015" y="741095"/>
                </a:lnTo>
                <a:lnTo>
                  <a:pt x="3023893" y="675011"/>
                </a:lnTo>
                <a:lnTo>
                  <a:pt x="3004049" y="610622"/>
                </a:lnTo>
                <a:lnTo>
                  <a:pt x="2974900" y="548162"/>
                </a:lnTo>
                <a:lnTo>
                  <a:pt x="2936864" y="487861"/>
                </a:lnTo>
                <a:lnTo>
                  <a:pt x="2890358" y="429954"/>
                </a:lnTo>
                <a:lnTo>
                  <a:pt x="2864060" y="401970"/>
                </a:lnTo>
                <a:lnTo>
                  <a:pt x="2835801" y="374672"/>
                </a:lnTo>
                <a:lnTo>
                  <a:pt x="2805633" y="348088"/>
                </a:lnTo>
                <a:lnTo>
                  <a:pt x="2773608" y="322248"/>
                </a:lnTo>
                <a:lnTo>
                  <a:pt x="2739779" y="297180"/>
                </a:lnTo>
                <a:lnTo>
                  <a:pt x="2704198" y="272914"/>
                </a:lnTo>
                <a:lnTo>
                  <a:pt x="2666917" y="249479"/>
                </a:lnTo>
                <a:lnTo>
                  <a:pt x="2627988" y="226904"/>
                </a:lnTo>
                <a:lnTo>
                  <a:pt x="2587463" y="205217"/>
                </a:lnTo>
                <a:lnTo>
                  <a:pt x="2545395" y="184449"/>
                </a:lnTo>
                <a:lnTo>
                  <a:pt x="2501836" y="164627"/>
                </a:lnTo>
                <a:lnTo>
                  <a:pt x="2456837" y="145782"/>
                </a:lnTo>
                <a:lnTo>
                  <a:pt x="2410452" y="127942"/>
                </a:lnTo>
                <a:lnTo>
                  <a:pt x="2362732" y="111136"/>
                </a:lnTo>
                <a:lnTo>
                  <a:pt x="2313729" y="95393"/>
                </a:lnTo>
                <a:lnTo>
                  <a:pt x="2263496" y="80743"/>
                </a:lnTo>
                <a:lnTo>
                  <a:pt x="2212085" y="67214"/>
                </a:lnTo>
                <a:lnTo>
                  <a:pt x="2159547" y="54836"/>
                </a:lnTo>
                <a:lnTo>
                  <a:pt x="2105936" y="43637"/>
                </a:lnTo>
                <a:lnTo>
                  <a:pt x="2051303" y="33647"/>
                </a:lnTo>
                <a:lnTo>
                  <a:pt x="1995701" y="24894"/>
                </a:lnTo>
                <a:lnTo>
                  <a:pt x="1939181" y="17409"/>
                </a:lnTo>
                <a:lnTo>
                  <a:pt x="1881796" y="11219"/>
                </a:lnTo>
                <a:lnTo>
                  <a:pt x="1823599" y="6354"/>
                </a:lnTo>
                <a:lnTo>
                  <a:pt x="1764640" y="2843"/>
                </a:lnTo>
                <a:lnTo>
                  <a:pt x="1704973" y="715"/>
                </a:lnTo>
                <a:lnTo>
                  <a:pt x="1644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4" name="object 24"/>
          <p:cNvSpPr/>
          <p:nvPr/>
        </p:nvSpPr>
        <p:spPr>
          <a:xfrm>
            <a:off x="8834438" y="3040856"/>
            <a:ext cx="2083593" cy="3929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52891" y="3915965"/>
            <a:ext cx="3462859" cy="1143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6" name="object 26"/>
          <p:cNvSpPr/>
          <p:nvPr/>
        </p:nvSpPr>
        <p:spPr>
          <a:xfrm>
            <a:off x="8288610" y="3924895"/>
            <a:ext cx="3391421" cy="10894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7" name="object 27"/>
          <p:cNvSpPr/>
          <p:nvPr/>
        </p:nvSpPr>
        <p:spPr>
          <a:xfrm>
            <a:off x="8288610" y="3924895"/>
            <a:ext cx="3391495" cy="1089422"/>
          </a:xfrm>
          <a:custGeom>
            <a:avLst/>
            <a:gdLst/>
            <a:ahLst/>
            <a:cxnLst/>
            <a:rect l="l" t="t" r="r" b="b"/>
            <a:pathLst>
              <a:path w="3617595" h="1549400">
                <a:moveTo>
                  <a:pt x="2226866" y="0"/>
                </a:moveTo>
                <a:lnTo>
                  <a:pt x="2165512" y="742"/>
                </a:lnTo>
                <a:lnTo>
                  <a:pt x="2104847" y="2947"/>
                </a:lnTo>
                <a:lnTo>
                  <a:pt x="2044926" y="6586"/>
                </a:lnTo>
                <a:lnTo>
                  <a:pt x="1985801" y="11626"/>
                </a:lnTo>
                <a:lnTo>
                  <a:pt x="1927529" y="18038"/>
                </a:lnTo>
                <a:lnTo>
                  <a:pt x="1870162" y="25790"/>
                </a:lnTo>
                <a:lnTo>
                  <a:pt x="1813756" y="34852"/>
                </a:lnTo>
                <a:lnTo>
                  <a:pt x="1758364" y="45193"/>
                </a:lnTo>
                <a:lnTo>
                  <a:pt x="1704042" y="56781"/>
                </a:lnTo>
                <a:lnTo>
                  <a:pt x="1650843" y="69587"/>
                </a:lnTo>
                <a:lnTo>
                  <a:pt x="1598821" y="83580"/>
                </a:lnTo>
                <a:lnTo>
                  <a:pt x="1548032" y="98728"/>
                </a:lnTo>
                <a:lnTo>
                  <a:pt x="1498529" y="115000"/>
                </a:lnTo>
                <a:lnTo>
                  <a:pt x="1450367" y="132367"/>
                </a:lnTo>
                <a:lnTo>
                  <a:pt x="1403600" y="150797"/>
                </a:lnTo>
                <a:lnTo>
                  <a:pt x="1358282" y="170260"/>
                </a:lnTo>
                <a:lnTo>
                  <a:pt x="1314468" y="190724"/>
                </a:lnTo>
                <a:lnTo>
                  <a:pt x="1272212" y="212159"/>
                </a:lnTo>
                <a:lnTo>
                  <a:pt x="1231569" y="234534"/>
                </a:lnTo>
                <a:lnTo>
                  <a:pt x="1192592" y="257819"/>
                </a:lnTo>
                <a:lnTo>
                  <a:pt x="1155337" y="281982"/>
                </a:lnTo>
                <a:lnTo>
                  <a:pt x="1119857" y="306992"/>
                </a:lnTo>
                <a:lnTo>
                  <a:pt x="1086207" y="332819"/>
                </a:lnTo>
                <a:lnTo>
                  <a:pt x="1054440" y="359433"/>
                </a:lnTo>
                <a:lnTo>
                  <a:pt x="1024613" y="386802"/>
                </a:lnTo>
                <a:lnTo>
                  <a:pt x="996778" y="414895"/>
                </a:lnTo>
                <a:lnTo>
                  <a:pt x="970990" y="443682"/>
                </a:lnTo>
                <a:lnTo>
                  <a:pt x="925773" y="503213"/>
                </a:lnTo>
                <a:lnTo>
                  <a:pt x="889397" y="565150"/>
                </a:lnTo>
                <a:lnTo>
                  <a:pt x="0" y="646906"/>
                </a:lnTo>
                <a:lnTo>
                  <a:pt x="840582" y="822721"/>
                </a:lnTo>
                <a:lnTo>
                  <a:pt x="845586" y="856305"/>
                </a:lnTo>
                <a:lnTo>
                  <a:pt x="853118" y="889470"/>
                </a:lnTo>
                <a:lnTo>
                  <a:pt x="875554" y="954417"/>
                </a:lnTo>
                <a:lnTo>
                  <a:pt x="907455" y="1017318"/>
                </a:lnTo>
                <a:lnTo>
                  <a:pt x="948387" y="1077928"/>
                </a:lnTo>
                <a:lnTo>
                  <a:pt x="997918" y="1136005"/>
                </a:lnTo>
                <a:lnTo>
                  <a:pt x="1025772" y="1164016"/>
                </a:lnTo>
                <a:lnTo>
                  <a:pt x="1055613" y="1191303"/>
                </a:lnTo>
                <a:lnTo>
                  <a:pt x="1087387" y="1217834"/>
                </a:lnTo>
                <a:lnTo>
                  <a:pt x="1121039" y="1243580"/>
                </a:lnTo>
                <a:lnTo>
                  <a:pt x="1156515" y="1268508"/>
                </a:lnTo>
                <a:lnTo>
                  <a:pt x="1193761" y="1292590"/>
                </a:lnTo>
                <a:lnTo>
                  <a:pt x="1232723" y="1315794"/>
                </a:lnTo>
                <a:lnTo>
                  <a:pt x="1273346" y="1338091"/>
                </a:lnTo>
                <a:lnTo>
                  <a:pt x="1315577" y="1359448"/>
                </a:lnTo>
                <a:lnTo>
                  <a:pt x="1359360" y="1379837"/>
                </a:lnTo>
                <a:lnTo>
                  <a:pt x="1404643" y="1399227"/>
                </a:lnTo>
                <a:lnTo>
                  <a:pt x="1451370" y="1417586"/>
                </a:lnTo>
                <a:lnTo>
                  <a:pt x="1499487" y="1434885"/>
                </a:lnTo>
                <a:lnTo>
                  <a:pt x="1548941" y="1451093"/>
                </a:lnTo>
                <a:lnTo>
                  <a:pt x="1599676" y="1466180"/>
                </a:lnTo>
                <a:lnTo>
                  <a:pt x="1651639" y="1480115"/>
                </a:lnTo>
                <a:lnTo>
                  <a:pt x="1704776" y="1492867"/>
                </a:lnTo>
                <a:lnTo>
                  <a:pt x="1759032" y="1504407"/>
                </a:lnTo>
                <a:lnTo>
                  <a:pt x="1814353" y="1514703"/>
                </a:lnTo>
                <a:lnTo>
                  <a:pt x="1870685" y="1523725"/>
                </a:lnTo>
                <a:lnTo>
                  <a:pt x="1927973" y="1531443"/>
                </a:lnTo>
                <a:lnTo>
                  <a:pt x="1986164" y="1537826"/>
                </a:lnTo>
                <a:lnTo>
                  <a:pt x="2045203" y="1542844"/>
                </a:lnTo>
                <a:lnTo>
                  <a:pt x="2105035" y="1546465"/>
                </a:lnTo>
                <a:lnTo>
                  <a:pt x="2165608" y="1548661"/>
                </a:lnTo>
                <a:lnTo>
                  <a:pt x="2226866" y="1549400"/>
                </a:lnTo>
                <a:lnTo>
                  <a:pt x="2287189" y="1548684"/>
                </a:lnTo>
                <a:lnTo>
                  <a:pt x="2346856" y="1546556"/>
                </a:lnTo>
                <a:lnTo>
                  <a:pt x="2405815" y="1543045"/>
                </a:lnTo>
                <a:lnTo>
                  <a:pt x="2464013" y="1538180"/>
                </a:lnTo>
                <a:lnTo>
                  <a:pt x="2521397" y="1531990"/>
                </a:lnTo>
                <a:lnTo>
                  <a:pt x="2577917" y="1524505"/>
                </a:lnTo>
                <a:lnTo>
                  <a:pt x="2633519" y="1515752"/>
                </a:lnTo>
                <a:lnTo>
                  <a:pt x="2688152" y="1505762"/>
                </a:lnTo>
                <a:lnTo>
                  <a:pt x="2741763" y="1494563"/>
                </a:lnTo>
                <a:lnTo>
                  <a:pt x="2794301" y="1482185"/>
                </a:lnTo>
                <a:lnTo>
                  <a:pt x="2845712" y="1468656"/>
                </a:lnTo>
                <a:lnTo>
                  <a:pt x="2895945" y="1454006"/>
                </a:lnTo>
                <a:lnTo>
                  <a:pt x="2944948" y="1438263"/>
                </a:lnTo>
                <a:lnTo>
                  <a:pt x="2992668" y="1421457"/>
                </a:lnTo>
                <a:lnTo>
                  <a:pt x="3039053" y="1403617"/>
                </a:lnTo>
                <a:lnTo>
                  <a:pt x="3084052" y="1384772"/>
                </a:lnTo>
                <a:lnTo>
                  <a:pt x="3127611" y="1364950"/>
                </a:lnTo>
                <a:lnTo>
                  <a:pt x="3169679" y="1344182"/>
                </a:lnTo>
                <a:lnTo>
                  <a:pt x="3210204" y="1322495"/>
                </a:lnTo>
                <a:lnTo>
                  <a:pt x="3249133" y="1299920"/>
                </a:lnTo>
                <a:lnTo>
                  <a:pt x="3286414" y="1276485"/>
                </a:lnTo>
                <a:lnTo>
                  <a:pt x="3321995" y="1252219"/>
                </a:lnTo>
                <a:lnTo>
                  <a:pt x="3355824" y="1227151"/>
                </a:lnTo>
                <a:lnTo>
                  <a:pt x="3387849" y="1201311"/>
                </a:lnTo>
                <a:lnTo>
                  <a:pt x="3418017" y="1174727"/>
                </a:lnTo>
                <a:lnTo>
                  <a:pt x="3446276" y="1147429"/>
                </a:lnTo>
                <a:lnTo>
                  <a:pt x="3472575" y="1119445"/>
                </a:lnTo>
                <a:lnTo>
                  <a:pt x="3519080" y="1061538"/>
                </a:lnTo>
                <a:lnTo>
                  <a:pt x="3557116" y="1001237"/>
                </a:lnTo>
                <a:lnTo>
                  <a:pt x="3586265" y="938777"/>
                </a:lnTo>
                <a:lnTo>
                  <a:pt x="3606109" y="874388"/>
                </a:lnTo>
                <a:lnTo>
                  <a:pt x="3616231" y="808304"/>
                </a:lnTo>
                <a:lnTo>
                  <a:pt x="3617516" y="774700"/>
                </a:lnTo>
                <a:lnTo>
                  <a:pt x="3616231" y="741095"/>
                </a:lnTo>
                <a:lnTo>
                  <a:pt x="3606109" y="675011"/>
                </a:lnTo>
                <a:lnTo>
                  <a:pt x="3586265" y="610622"/>
                </a:lnTo>
                <a:lnTo>
                  <a:pt x="3557116" y="548162"/>
                </a:lnTo>
                <a:lnTo>
                  <a:pt x="3519080" y="487861"/>
                </a:lnTo>
                <a:lnTo>
                  <a:pt x="3472575" y="429954"/>
                </a:lnTo>
                <a:lnTo>
                  <a:pt x="3446276" y="401970"/>
                </a:lnTo>
                <a:lnTo>
                  <a:pt x="3418017" y="374672"/>
                </a:lnTo>
                <a:lnTo>
                  <a:pt x="3387849" y="348088"/>
                </a:lnTo>
                <a:lnTo>
                  <a:pt x="3355824" y="322248"/>
                </a:lnTo>
                <a:lnTo>
                  <a:pt x="3321995" y="297180"/>
                </a:lnTo>
                <a:lnTo>
                  <a:pt x="3286414" y="272914"/>
                </a:lnTo>
                <a:lnTo>
                  <a:pt x="3249133" y="249479"/>
                </a:lnTo>
                <a:lnTo>
                  <a:pt x="3210204" y="226904"/>
                </a:lnTo>
                <a:lnTo>
                  <a:pt x="3169679" y="205217"/>
                </a:lnTo>
                <a:lnTo>
                  <a:pt x="3127611" y="184449"/>
                </a:lnTo>
                <a:lnTo>
                  <a:pt x="3084052" y="164627"/>
                </a:lnTo>
                <a:lnTo>
                  <a:pt x="3039053" y="145782"/>
                </a:lnTo>
                <a:lnTo>
                  <a:pt x="2992668" y="127942"/>
                </a:lnTo>
                <a:lnTo>
                  <a:pt x="2944948" y="111136"/>
                </a:lnTo>
                <a:lnTo>
                  <a:pt x="2895945" y="95393"/>
                </a:lnTo>
                <a:lnTo>
                  <a:pt x="2845712" y="80743"/>
                </a:lnTo>
                <a:lnTo>
                  <a:pt x="2794301" y="67214"/>
                </a:lnTo>
                <a:lnTo>
                  <a:pt x="2741763" y="54836"/>
                </a:lnTo>
                <a:lnTo>
                  <a:pt x="2688152" y="43637"/>
                </a:lnTo>
                <a:lnTo>
                  <a:pt x="2633519" y="33647"/>
                </a:lnTo>
                <a:lnTo>
                  <a:pt x="2577917" y="24894"/>
                </a:lnTo>
                <a:lnTo>
                  <a:pt x="2521397" y="17409"/>
                </a:lnTo>
                <a:lnTo>
                  <a:pt x="2464013" y="11219"/>
                </a:lnTo>
                <a:lnTo>
                  <a:pt x="2405815" y="6354"/>
                </a:lnTo>
                <a:lnTo>
                  <a:pt x="2346856" y="2843"/>
                </a:lnTo>
                <a:lnTo>
                  <a:pt x="2287189" y="715"/>
                </a:lnTo>
                <a:lnTo>
                  <a:pt x="2226866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8" name="object 28"/>
          <p:cNvSpPr/>
          <p:nvPr/>
        </p:nvSpPr>
        <p:spPr>
          <a:xfrm>
            <a:off x="9298782" y="4326732"/>
            <a:ext cx="2143125" cy="3125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66508" y="4947624"/>
            <a:ext cx="3037211" cy="12811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0" name="object 30"/>
          <p:cNvSpPr/>
          <p:nvPr/>
        </p:nvSpPr>
        <p:spPr>
          <a:xfrm>
            <a:off x="7702227" y="4956554"/>
            <a:ext cx="2965773" cy="12275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1" name="object 31"/>
          <p:cNvSpPr/>
          <p:nvPr/>
        </p:nvSpPr>
        <p:spPr>
          <a:xfrm>
            <a:off x="7702227" y="4956552"/>
            <a:ext cx="2965847" cy="1227832"/>
          </a:xfrm>
          <a:custGeom>
            <a:avLst/>
            <a:gdLst/>
            <a:ahLst/>
            <a:cxnLst/>
            <a:rect l="l" t="t" r="r" b="b"/>
            <a:pathLst>
              <a:path w="3163570" h="1746250">
                <a:moveTo>
                  <a:pt x="0" y="0"/>
                </a:moveTo>
                <a:lnTo>
                  <a:pt x="669132" y="501253"/>
                </a:lnTo>
                <a:lnTo>
                  <a:pt x="625829" y="534520"/>
                </a:lnTo>
                <a:lnTo>
                  <a:pt x="585633" y="569062"/>
                </a:lnTo>
                <a:lnTo>
                  <a:pt x="548671" y="604818"/>
                </a:lnTo>
                <a:lnTo>
                  <a:pt x="515068" y="641726"/>
                </a:lnTo>
                <a:lnTo>
                  <a:pt x="484948" y="679726"/>
                </a:lnTo>
                <a:lnTo>
                  <a:pt x="458438" y="718756"/>
                </a:lnTo>
                <a:lnTo>
                  <a:pt x="435663" y="758755"/>
                </a:lnTo>
                <a:lnTo>
                  <a:pt x="416747" y="799662"/>
                </a:lnTo>
                <a:lnTo>
                  <a:pt x="401817" y="841417"/>
                </a:lnTo>
                <a:lnTo>
                  <a:pt x="390997" y="883958"/>
                </a:lnTo>
                <a:lnTo>
                  <a:pt x="384413" y="927224"/>
                </a:lnTo>
                <a:lnTo>
                  <a:pt x="382191" y="971153"/>
                </a:lnTo>
                <a:lnTo>
                  <a:pt x="383476" y="1004758"/>
                </a:lnTo>
                <a:lnTo>
                  <a:pt x="393598" y="1070842"/>
                </a:lnTo>
                <a:lnTo>
                  <a:pt x="413442" y="1135230"/>
                </a:lnTo>
                <a:lnTo>
                  <a:pt x="442590" y="1197691"/>
                </a:lnTo>
                <a:lnTo>
                  <a:pt x="480626" y="1257991"/>
                </a:lnTo>
                <a:lnTo>
                  <a:pt x="527132" y="1315899"/>
                </a:lnTo>
                <a:lnTo>
                  <a:pt x="553430" y="1343882"/>
                </a:lnTo>
                <a:lnTo>
                  <a:pt x="581690" y="1371181"/>
                </a:lnTo>
                <a:lnTo>
                  <a:pt x="611858" y="1397764"/>
                </a:lnTo>
                <a:lnTo>
                  <a:pt x="643882" y="1423605"/>
                </a:lnTo>
                <a:lnTo>
                  <a:pt x="677711" y="1448672"/>
                </a:lnTo>
                <a:lnTo>
                  <a:pt x="713292" y="1472938"/>
                </a:lnTo>
                <a:lnTo>
                  <a:pt x="750574" y="1496374"/>
                </a:lnTo>
                <a:lnTo>
                  <a:pt x="789503" y="1518949"/>
                </a:lnTo>
                <a:lnTo>
                  <a:pt x="830027" y="1540635"/>
                </a:lnTo>
                <a:lnTo>
                  <a:pt x="872095" y="1561404"/>
                </a:lnTo>
                <a:lnTo>
                  <a:pt x="915655" y="1581225"/>
                </a:lnTo>
                <a:lnTo>
                  <a:pt x="960653" y="1600071"/>
                </a:lnTo>
                <a:lnTo>
                  <a:pt x="1007039" y="1617911"/>
                </a:lnTo>
                <a:lnTo>
                  <a:pt x="1054759" y="1634717"/>
                </a:lnTo>
                <a:lnTo>
                  <a:pt x="1103761" y="1650460"/>
                </a:lnTo>
                <a:lnTo>
                  <a:pt x="1153994" y="1665110"/>
                </a:lnTo>
                <a:lnTo>
                  <a:pt x="1205406" y="1678639"/>
                </a:lnTo>
                <a:lnTo>
                  <a:pt x="1257943" y="1691017"/>
                </a:lnTo>
                <a:lnTo>
                  <a:pt x="1311554" y="1702216"/>
                </a:lnTo>
                <a:lnTo>
                  <a:pt x="1366187" y="1712206"/>
                </a:lnTo>
                <a:lnTo>
                  <a:pt x="1421789" y="1720958"/>
                </a:lnTo>
                <a:lnTo>
                  <a:pt x="1478309" y="1728444"/>
                </a:lnTo>
                <a:lnTo>
                  <a:pt x="1535694" y="1734634"/>
                </a:lnTo>
                <a:lnTo>
                  <a:pt x="1593892" y="1739499"/>
                </a:lnTo>
                <a:lnTo>
                  <a:pt x="1652850" y="1743010"/>
                </a:lnTo>
                <a:lnTo>
                  <a:pt x="1712517" y="1745138"/>
                </a:lnTo>
                <a:lnTo>
                  <a:pt x="1772841" y="1745853"/>
                </a:lnTo>
                <a:lnTo>
                  <a:pt x="1833164" y="1745138"/>
                </a:lnTo>
                <a:lnTo>
                  <a:pt x="1892831" y="1743010"/>
                </a:lnTo>
                <a:lnTo>
                  <a:pt x="1951790" y="1739499"/>
                </a:lnTo>
                <a:lnTo>
                  <a:pt x="2009988" y="1734634"/>
                </a:lnTo>
                <a:lnTo>
                  <a:pt x="2067372" y="1728444"/>
                </a:lnTo>
                <a:lnTo>
                  <a:pt x="2123892" y="1720958"/>
                </a:lnTo>
                <a:lnTo>
                  <a:pt x="2179494" y="1712206"/>
                </a:lnTo>
                <a:lnTo>
                  <a:pt x="2234127" y="1702216"/>
                </a:lnTo>
                <a:lnTo>
                  <a:pt x="2287738" y="1691017"/>
                </a:lnTo>
                <a:lnTo>
                  <a:pt x="2340276" y="1678639"/>
                </a:lnTo>
                <a:lnTo>
                  <a:pt x="2391687" y="1665110"/>
                </a:lnTo>
                <a:lnTo>
                  <a:pt x="2441920" y="1650460"/>
                </a:lnTo>
                <a:lnTo>
                  <a:pt x="2490923" y="1634717"/>
                </a:lnTo>
                <a:lnTo>
                  <a:pt x="2538643" y="1617911"/>
                </a:lnTo>
                <a:lnTo>
                  <a:pt x="2585028" y="1600071"/>
                </a:lnTo>
                <a:lnTo>
                  <a:pt x="2630027" y="1581225"/>
                </a:lnTo>
                <a:lnTo>
                  <a:pt x="2673586" y="1561404"/>
                </a:lnTo>
                <a:lnTo>
                  <a:pt x="2715654" y="1540635"/>
                </a:lnTo>
                <a:lnTo>
                  <a:pt x="2756179" y="1518949"/>
                </a:lnTo>
                <a:lnTo>
                  <a:pt x="2795108" y="1496374"/>
                </a:lnTo>
                <a:lnTo>
                  <a:pt x="2832389" y="1472938"/>
                </a:lnTo>
                <a:lnTo>
                  <a:pt x="2867970" y="1448672"/>
                </a:lnTo>
                <a:lnTo>
                  <a:pt x="2901799" y="1423605"/>
                </a:lnTo>
                <a:lnTo>
                  <a:pt x="2933824" y="1397764"/>
                </a:lnTo>
                <a:lnTo>
                  <a:pt x="2963992" y="1371181"/>
                </a:lnTo>
                <a:lnTo>
                  <a:pt x="2992251" y="1343882"/>
                </a:lnTo>
                <a:lnTo>
                  <a:pt x="3018550" y="1315899"/>
                </a:lnTo>
                <a:lnTo>
                  <a:pt x="3065055" y="1257991"/>
                </a:lnTo>
                <a:lnTo>
                  <a:pt x="3103091" y="1197691"/>
                </a:lnTo>
                <a:lnTo>
                  <a:pt x="3132240" y="1135230"/>
                </a:lnTo>
                <a:lnTo>
                  <a:pt x="3152084" y="1070842"/>
                </a:lnTo>
                <a:lnTo>
                  <a:pt x="3162206" y="1004758"/>
                </a:lnTo>
                <a:lnTo>
                  <a:pt x="3163491" y="971153"/>
                </a:lnTo>
                <a:lnTo>
                  <a:pt x="3162206" y="937548"/>
                </a:lnTo>
                <a:lnTo>
                  <a:pt x="3152084" y="871465"/>
                </a:lnTo>
                <a:lnTo>
                  <a:pt x="3132240" y="807076"/>
                </a:lnTo>
                <a:lnTo>
                  <a:pt x="3103091" y="744616"/>
                </a:lnTo>
                <a:lnTo>
                  <a:pt x="3065055" y="684315"/>
                </a:lnTo>
                <a:lnTo>
                  <a:pt x="3018550" y="626408"/>
                </a:lnTo>
                <a:lnTo>
                  <a:pt x="2992251" y="598424"/>
                </a:lnTo>
                <a:lnTo>
                  <a:pt x="2963992" y="571126"/>
                </a:lnTo>
                <a:lnTo>
                  <a:pt x="2933824" y="544542"/>
                </a:lnTo>
                <a:lnTo>
                  <a:pt x="2901799" y="518702"/>
                </a:lnTo>
                <a:lnTo>
                  <a:pt x="2867970" y="493634"/>
                </a:lnTo>
                <a:lnTo>
                  <a:pt x="2832389" y="469368"/>
                </a:lnTo>
                <a:lnTo>
                  <a:pt x="2795108" y="445933"/>
                </a:lnTo>
                <a:lnTo>
                  <a:pt x="2756179" y="423357"/>
                </a:lnTo>
                <a:lnTo>
                  <a:pt x="2715654" y="401671"/>
                </a:lnTo>
                <a:lnTo>
                  <a:pt x="2673586" y="380903"/>
                </a:lnTo>
                <a:lnTo>
                  <a:pt x="2630027" y="361081"/>
                </a:lnTo>
                <a:lnTo>
                  <a:pt x="2609357" y="352424"/>
                </a:lnTo>
                <a:lnTo>
                  <a:pt x="938212" y="352424"/>
                </a:lnTo>
                <a:lnTo>
                  <a:pt x="0" y="0"/>
                </a:lnTo>
                <a:close/>
              </a:path>
              <a:path w="3163570" h="1746250">
                <a:moveTo>
                  <a:pt x="1772841" y="196453"/>
                </a:moveTo>
                <a:lnTo>
                  <a:pt x="1717768" y="197056"/>
                </a:lnTo>
                <a:lnTo>
                  <a:pt x="1663255" y="198848"/>
                </a:lnTo>
                <a:lnTo>
                  <a:pt x="1609340" y="201805"/>
                </a:lnTo>
                <a:lnTo>
                  <a:pt x="1556061" y="205905"/>
                </a:lnTo>
                <a:lnTo>
                  <a:pt x="1503453" y="211123"/>
                </a:lnTo>
                <a:lnTo>
                  <a:pt x="1451556" y="217436"/>
                </a:lnTo>
                <a:lnTo>
                  <a:pt x="1400405" y="224821"/>
                </a:lnTo>
                <a:lnTo>
                  <a:pt x="1350039" y="233254"/>
                </a:lnTo>
                <a:lnTo>
                  <a:pt x="1300495" y="242711"/>
                </a:lnTo>
                <a:lnTo>
                  <a:pt x="1251810" y="253170"/>
                </a:lnTo>
                <a:lnTo>
                  <a:pt x="1204022" y="264605"/>
                </a:lnTo>
                <a:lnTo>
                  <a:pt x="1157168" y="276995"/>
                </a:lnTo>
                <a:lnTo>
                  <a:pt x="1111285" y="290314"/>
                </a:lnTo>
                <a:lnTo>
                  <a:pt x="1066410" y="304541"/>
                </a:lnTo>
                <a:lnTo>
                  <a:pt x="1022582" y="319650"/>
                </a:lnTo>
                <a:lnTo>
                  <a:pt x="979836" y="335619"/>
                </a:lnTo>
                <a:lnTo>
                  <a:pt x="938212" y="352424"/>
                </a:lnTo>
                <a:lnTo>
                  <a:pt x="2609357" y="352424"/>
                </a:lnTo>
                <a:lnTo>
                  <a:pt x="2538643" y="324396"/>
                </a:lnTo>
                <a:lnTo>
                  <a:pt x="2490923" y="307590"/>
                </a:lnTo>
                <a:lnTo>
                  <a:pt x="2441920" y="291847"/>
                </a:lnTo>
                <a:lnTo>
                  <a:pt x="2391687" y="277197"/>
                </a:lnTo>
                <a:lnTo>
                  <a:pt x="2340276" y="263668"/>
                </a:lnTo>
                <a:lnTo>
                  <a:pt x="2287738" y="251289"/>
                </a:lnTo>
                <a:lnTo>
                  <a:pt x="2234127" y="240091"/>
                </a:lnTo>
                <a:lnTo>
                  <a:pt x="2179494" y="230101"/>
                </a:lnTo>
                <a:lnTo>
                  <a:pt x="2123892" y="221348"/>
                </a:lnTo>
                <a:lnTo>
                  <a:pt x="2067372" y="213862"/>
                </a:lnTo>
                <a:lnTo>
                  <a:pt x="2009988" y="207673"/>
                </a:lnTo>
                <a:lnTo>
                  <a:pt x="1951790" y="202808"/>
                </a:lnTo>
                <a:lnTo>
                  <a:pt x="1892831" y="199297"/>
                </a:lnTo>
                <a:lnTo>
                  <a:pt x="1833164" y="197169"/>
                </a:lnTo>
                <a:lnTo>
                  <a:pt x="1772841" y="19645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2" name="object 32"/>
          <p:cNvSpPr/>
          <p:nvPr/>
        </p:nvSpPr>
        <p:spPr>
          <a:xfrm>
            <a:off x="8929689" y="5237560"/>
            <a:ext cx="869156" cy="3125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53437" y="5648325"/>
            <a:ext cx="1833563" cy="3929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Image result for software testing icon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77" y="2587661"/>
            <a:ext cx="4982579" cy="2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210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0" y="1143000"/>
            <a:ext cx="9180315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case </a:t>
            </a:r>
            <a:r>
              <a:rPr sz="2250" spc="-53" dirty="0">
                <a:latin typeface="Candara" panose="020E0502030303020204" pitchFamily="34" charset="0"/>
                <a:cs typeface="Arial"/>
              </a:rPr>
              <a:t>(or,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simply</a:t>
            </a:r>
            <a:r>
              <a:rPr sz="2250" spc="112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test)</a:t>
            </a: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An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execution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the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with a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given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input, 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including: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3080206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439" y="3553480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1439" y="2428874"/>
            <a:ext cx="6475215" cy="1442558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1" dirty="0">
                <a:latin typeface="Candara" panose="020E0502030303020204" pitchFamily="34" charset="0"/>
                <a:cs typeface="Arial"/>
              </a:rPr>
              <a:t>Input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values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-18" dirty="0">
                <a:latin typeface="Candara" panose="020E0502030303020204" pitchFamily="34" charset="0"/>
                <a:cs typeface="Arial"/>
              </a:rPr>
              <a:t>Sometimes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include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execution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steps  </a:t>
            </a:r>
            <a:endParaRPr lang="en-US" sz="2250" spc="21" dirty="0" smtClean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25" dirty="0" smtClean="0">
                <a:latin typeface="Candara" panose="020E0502030303020204" pitchFamily="34" charset="0"/>
                <a:cs typeface="Arial"/>
              </a:rPr>
              <a:t>Expected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3703" y="4109958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Candara" panose="020E0502030303020204" pitchFamily="34" charset="0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Candara" panose="020E0502030303020204" pitchFamily="34" charset="0"/>
                <a:cs typeface="Gill Sans MT"/>
              </a:rPr>
              <a:t>Example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JUnit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 case </a:t>
            </a:r>
            <a:r>
              <a:rPr sz="2180" spc="-11" dirty="0">
                <a:latin typeface="Candara" panose="020E0502030303020204" pitchFamily="34" charset="0"/>
                <a:cs typeface="Gill Sans MT"/>
              </a:rPr>
              <a:t>for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testing “sum(int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a,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int</a:t>
            </a:r>
            <a:r>
              <a:rPr sz="2180" spc="-425" dirty="0">
                <a:latin typeface="Candara" panose="020E0502030303020204" pitchFamily="34" charset="0"/>
                <a:cs typeface="Gill Sans MT"/>
              </a:rPr>
              <a:t>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4192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1" y="1371600"/>
            <a:ext cx="18669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oracle</a:t>
            </a:r>
            <a:endParaRPr sz="22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65832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320" y="283910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320" y="1714500"/>
            <a:ext cx="9743480" cy="143915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2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42" dirty="0">
                <a:latin typeface="Candara" panose="020E0502030303020204" pitchFamily="34" charset="0"/>
                <a:cs typeface="Arial"/>
              </a:rPr>
              <a:t>expected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 </a:t>
            </a:r>
            <a:r>
              <a:rPr sz="2250" dirty="0">
                <a:latin typeface="Candara" panose="020E0502030303020204" pitchFamily="34" charset="0"/>
                <a:cs typeface="Arial"/>
              </a:rPr>
              <a:t>of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dirty="0">
                <a:latin typeface="Candara" panose="020E0502030303020204" pitchFamily="34" charset="0"/>
                <a:cs typeface="Arial"/>
              </a:rPr>
              <a:t>for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given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  </a:t>
            </a:r>
            <a:endParaRPr lang="en-US" sz="2250" spc="18" dirty="0" smtClean="0">
              <a:latin typeface="Candara" panose="020E0502030303020204" pitchFamily="34" charset="0"/>
              <a:cs typeface="Arial"/>
            </a:endParaRPr>
          </a:p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 smtClean="0">
                <a:latin typeface="Candara" panose="020E0502030303020204" pitchFamily="34" charset="0"/>
                <a:cs typeface="Arial"/>
              </a:rPr>
              <a:t>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part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>
              <a:spcBef>
                <a:spcPts val="1027"/>
              </a:spcBef>
            </a:pPr>
            <a:r>
              <a:rPr sz="2250" spc="7" dirty="0">
                <a:latin typeface="Candara" panose="020E0502030303020204" pitchFamily="34" charset="0"/>
                <a:cs typeface="Arial"/>
              </a:rPr>
              <a:t>Hardest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problem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in 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auto-testing: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oracle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generation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346" y="3496552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Candara" panose="020E0502030303020204" pitchFamily="34" charset="0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Candara" panose="020E0502030303020204" pitchFamily="34" charset="0"/>
                <a:cs typeface="Gill Sans MT"/>
              </a:rPr>
              <a:t>Example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JUnit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 case </a:t>
            </a:r>
            <a:r>
              <a:rPr sz="2180" spc="-11" dirty="0">
                <a:latin typeface="Candara" panose="020E0502030303020204" pitchFamily="34" charset="0"/>
                <a:cs typeface="Gill Sans MT"/>
              </a:rPr>
              <a:t>for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testing “sum(int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a,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int</a:t>
            </a:r>
            <a:r>
              <a:rPr sz="2180" spc="-425" dirty="0">
                <a:latin typeface="Candara" panose="020E0502030303020204" pitchFamily="34" charset="0"/>
                <a:cs typeface="Gill Sans MT"/>
              </a:rPr>
              <a:t>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6999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343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0" y="1295401"/>
            <a:ext cx="9497616" cy="709357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8929" marR="3572">
              <a:lnSpc>
                <a:spcPts val="2672"/>
              </a:lnSpc>
              <a:spcBef>
                <a:spcPts val="182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fixture: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fixed </a:t>
            </a:r>
            <a:r>
              <a:rPr sz="2250" dirty="0">
                <a:latin typeface="Candara" panose="020E0502030303020204" pitchFamily="34" charset="0"/>
                <a:cs typeface="Arial"/>
              </a:rPr>
              <a:t>state of the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under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5" dirty="0" smtClean="0">
                <a:latin typeface="Candara" panose="020E0502030303020204" pitchFamily="34" charset="0"/>
                <a:cs typeface="Arial"/>
              </a:rPr>
              <a:t>used</a:t>
            </a:r>
            <a:r>
              <a:rPr lang="en-US" sz="2250" spc="2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as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baseline </a:t>
            </a:r>
            <a:r>
              <a:rPr sz="2250" dirty="0">
                <a:latin typeface="Candara" panose="020E0502030303020204" pitchFamily="34" charset="0"/>
                <a:cs typeface="Arial"/>
              </a:rPr>
              <a:t>for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running </a:t>
            </a:r>
            <a:r>
              <a:rPr sz="2250" dirty="0">
                <a:latin typeface="Candara" panose="020E0502030303020204" pitchFamily="34" charset="0"/>
                <a:cs typeface="Arial"/>
              </a:rPr>
              <a:t>tests;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also known as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dirty="0" smtClean="0">
                <a:latin typeface="Candara" panose="020E0502030303020204" pitchFamily="34" charset="0"/>
                <a:cs typeface="Arial"/>
              </a:rPr>
              <a:t>test</a:t>
            </a:r>
            <a:r>
              <a:rPr lang="en-US" sz="225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context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,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e.g.,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16956"/>
            <a:ext cx="9765507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8" dirty="0">
                <a:latin typeface="Candara" panose="020E0502030303020204" pitchFamily="34" charset="0"/>
                <a:cs typeface="Arial"/>
              </a:rPr>
              <a:t>Loading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database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with 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specific,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known </a:t>
            </a:r>
            <a:r>
              <a:rPr sz="2250" dirty="0">
                <a:latin typeface="Candara" panose="020E0502030303020204" pitchFamily="34" charset="0"/>
                <a:cs typeface="Arial"/>
              </a:rPr>
              <a:t>set of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7" dirty="0">
                <a:latin typeface="Candara" panose="020E0502030303020204" pitchFamily="34" charset="0"/>
                <a:cs typeface="Arial"/>
              </a:rPr>
              <a:t>Preparation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set-up/creation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fake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mock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objects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987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152304" y="3761183"/>
            <a:ext cx="9523809" cy="97748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633539" algn="l"/>
                <a:tab pos="633985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Certain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platforms, </a:t>
            </a:r>
            <a:r>
              <a:rPr sz="2250" dirty="0">
                <a:latin typeface="Candara" panose="020E0502030303020204" pitchFamily="34" charset="0"/>
                <a:cs typeface="Arial"/>
              </a:rPr>
              <a:t>Certain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feature,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performance,</a:t>
            </a:r>
            <a:r>
              <a:rPr sz="2250" dirty="0">
                <a:latin typeface="Candara" panose="020E0502030303020204" pitchFamily="34" charset="0"/>
                <a:cs typeface="Arial"/>
              </a:rPr>
              <a:t> …  </a:t>
            </a:r>
            <a:endParaRPr lang="en-US" sz="2250" dirty="0" smtClean="0">
              <a:latin typeface="Candara" panose="020E0502030303020204" pitchFamily="34" charset="0"/>
              <a:cs typeface="Arial"/>
            </a:endParaRPr>
          </a:p>
          <a:p>
            <a:pPr marL="8929" marR="3572">
              <a:lnSpc>
                <a:spcPct val="138000"/>
              </a:lnSpc>
              <a:spcBef>
                <a:spcPts val="70"/>
              </a:spcBef>
              <a:buSzPct val="75000"/>
              <a:tabLst>
                <a:tab pos="633539" algn="l"/>
                <a:tab pos="633985" algn="l"/>
              </a:tabLst>
            </a:pPr>
            <a:r>
              <a:rPr sz="2250" spc="-95" dirty="0" smtClean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Script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088" y="489916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584" y="1425381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305" y="1377696"/>
            <a:ext cx="16127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304" y="237192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304" y="334471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04" y="1759673"/>
            <a:ext cx="9729960" cy="1974499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collection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</a:t>
            </a:r>
            <a:r>
              <a:rPr sz="2250" spc="-32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ts val="2672"/>
              </a:lnSpc>
              <a:spcBef>
                <a:spcPts val="1139"/>
              </a:spcBef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Usually these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11" dirty="0">
                <a:latin typeface="Candara" panose="020E0502030303020204" pitchFamily="34" charset="0"/>
                <a:cs typeface="Arial"/>
              </a:rPr>
              <a:t>share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similar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pre-requisites 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configuration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Usually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56" dirty="0">
                <a:latin typeface="Candara" panose="020E0502030303020204" pitchFamily="34" charset="0"/>
                <a:cs typeface="Arial"/>
              </a:rPr>
              <a:t>be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run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together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in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sequence  </a:t>
            </a:r>
            <a:endParaRPr lang="en-US" sz="2250" spc="25" dirty="0" smtClean="0">
              <a:latin typeface="Candara" panose="020E0502030303020204" pitchFamily="34" charset="0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11" dirty="0" smtClean="0">
                <a:latin typeface="Candara" panose="020E0502030303020204" pitchFamily="34" charset="0"/>
                <a:cs typeface="Arial"/>
              </a:rPr>
              <a:t>Different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suites </a:t>
            </a:r>
            <a:r>
              <a:rPr sz="2250" dirty="0">
                <a:latin typeface="Candara" panose="020E0502030303020204" pitchFamily="34" charset="0"/>
                <a:cs typeface="Arial"/>
              </a:rPr>
              <a:t>for different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purposes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84" y="4359907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304" y="4738670"/>
            <a:ext cx="9610725" cy="366699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2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script </a:t>
            </a:r>
            <a:r>
              <a:rPr sz="2250" dirty="0">
                <a:latin typeface="Candara" panose="020E0502030303020204" pitchFamily="34" charset="0"/>
                <a:cs typeface="Arial"/>
              </a:rPr>
              <a:t>to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run a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sequence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a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6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suite 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automatically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sp>
        <p:nvSpPr>
          <p:cNvPr id="13" name="object 5"/>
          <p:cNvSpPr txBox="1"/>
          <p:nvPr/>
        </p:nvSpPr>
        <p:spPr>
          <a:xfrm>
            <a:off x="1152304" y="2867846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2624" y="2015563"/>
            <a:ext cx="9645848" cy="1203254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3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framework </a:t>
            </a:r>
            <a:r>
              <a:rPr sz="2250" dirty="0">
                <a:latin typeface="Candara" panose="020E0502030303020204" pitchFamily="34" charset="0"/>
                <a:cs typeface="Arial"/>
              </a:rPr>
              <a:t>that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load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collection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</a:t>
            </a:r>
            <a:r>
              <a:rPr sz="2250" spc="-77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a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21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252255">
              <a:lnSpc>
                <a:spcPts val="2672"/>
              </a:lnSpc>
              <a:spcBef>
                <a:spcPts val="1055"/>
              </a:spcBef>
              <a:tabLst>
                <a:tab pos="4466471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It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also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handle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configuration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sz="2250" spc="-7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comparison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between </a:t>
            </a:r>
            <a:r>
              <a:rPr sz="2250" spc="42" dirty="0">
                <a:latin typeface="Candara" panose="020E0502030303020204" pitchFamily="34" charset="0"/>
                <a:cs typeface="Arial"/>
              </a:rPr>
              <a:t>expected</a:t>
            </a:r>
            <a:r>
              <a:rPr sz="2250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lang="en-US" sz="2250" spc="35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actual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73523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904" y="1589973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625" y="1542288"/>
            <a:ext cx="1781175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driver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24" y="2577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9" marR="3572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95" dirty="0">
                <a:cs typeface="Arial"/>
              </a:rPr>
              <a:t>Test</a:t>
            </a:r>
            <a:r>
              <a:rPr lang="en-US" spc="-56" dirty="0">
                <a:cs typeface="Arial"/>
              </a:rPr>
              <a:t> </a:t>
            </a:r>
            <a:r>
              <a:rPr lang="en-US" spc="42" dirty="0">
                <a:cs typeface="Arial"/>
              </a:rPr>
              <a:t>adequacy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11" dirty="0">
                <a:cs typeface="Arial"/>
              </a:rPr>
              <a:t>can’t </a:t>
            </a:r>
            <a:r>
              <a:rPr lang="en-US" spc="-4" dirty="0">
                <a:cs typeface="Arial"/>
              </a:rPr>
              <a:t>always use all </a:t>
            </a:r>
            <a:r>
              <a:rPr lang="en-US" dirty="0">
                <a:cs typeface="Arial"/>
              </a:rPr>
              <a:t>test </a:t>
            </a:r>
            <a:r>
              <a:rPr lang="en-US" spc="18" dirty="0">
                <a:cs typeface="Arial"/>
              </a:rPr>
              <a:t>inputs, </a:t>
            </a:r>
            <a:r>
              <a:rPr lang="en-US" spc="-4" dirty="0">
                <a:cs typeface="Arial"/>
              </a:rPr>
              <a:t>so </a:t>
            </a:r>
            <a:r>
              <a:rPr lang="en-US" spc="21" dirty="0">
                <a:cs typeface="Arial"/>
              </a:rPr>
              <a:t>which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 use  </a:t>
            </a:r>
            <a:r>
              <a:rPr lang="en-US" spc="35" dirty="0">
                <a:cs typeface="Arial"/>
              </a:rPr>
              <a:t>and </a:t>
            </a:r>
            <a:r>
              <a:rPr lang="en-US" spc="-4" dirty="0">
                <a:cs typeface="Arial"/>
              </a:rPr>
              <a:t>when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</a:t>
            </a:r>
            <a:r>
              <a:rPr lang="en-US" spc="-98" dirty="0">
                <a:cs typeface="Arial"/>
              </a:rPr>
              <a:t> </a:t>
            </a:r>
            <a:r>
              <a:rPr lang="en-US" spc="-4" dirty="0">
                <a:cs typeface="Arial"/>
              </a:rPr>
              <a:t>stop?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25" dirty="0">
                <a:cs typeface="Arial"/>
              </a:rPr>
              <a:t>need </a:t>
            </a:r>
            <a:r>
              <a:rPr lang="en-US" spc="-4" dirty="0">
                <a:cs typeface="Arial"/>
              </a:rPr>
              <a:t>a </a:t>
            </a:r>
            <a:r>
              <a:rPr lang="en-US" spc="11" dirty="0">
                <a:cs typeface="Arial"/>
              </a:rPr>
              <a:t>strategy </a:t>
            </a:r>
            <a:r>
              <a:rPr lang="en-US" dirty="0">
                <a:cs typeface="Arial"/>
              </a:rPr>
              <a:t>to </a:t>
            </a:r>
            <a:r>
              <a:rPr lang="en-US" spc="11" dirty="0">
                <a:cs typeface="Arial"/>
              </a:rPr>
              <a:t>determine </a:t>
            </a:r>
            <a:r>
              <a:rPr lang="en-US" spc="-4" dirty="0">
                <a:cs typeface="Arial"/>
              </a:rPr>
              <a:t>when we have </a:t>
            </a:r>
            <a:r>
              <a:rPr lang="en-US" spc="25" dirty="0">
                <a:cs typeface="Arial"/>
              </a:rPr>
              <a:t>done </a:t>
            </a:r>
            <a:r>
              <a:rPr lang="en-US" spc="18" dirty="0" smtClean="0">
                <a:cs typeface="Arial"/>
              </a:rPr>
              <a:t>enough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endParaRPr lang="en-US" spc="42" dirty="0" smtClean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42" dirty="0" smtClean="0">
                <a:cs typeface="Arial"/>
              </a:rPr>
              <a:t>Adequacy </a:t>
            </a:r>
            <a:r>
              <a:rPr lang="en-US" spc="7" dirty="0">
                <a:cs typeface="Arial"/>
              </a:rPr>
              <a:t>criterion: </a:t>
            </a:r>
            <a:r>
              <a:rPr lang="en-US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rule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that lets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us </a:t>
            </a:r>
            <a:r>
              <a:rPr lang="en-US" spc="42" dirty="0">
                <a:solidFill>
                  <a:srgbClr val="C82506"/>
                </a:solidFill>
                <a:cs typeface="Arial"/>
              </a:rPr>
              <a:t>judge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the </a:t>
            </a:r>
            <a:r>
              <a:rPr lang="en-US" spc="18" dirty="0">
                <a:solidFill>
                  <a:srgbClr val="C82506"/>
                </a:solidFill>
                <a:cs typeface="Arial"/>
              </a:rPr>
              <a:t>sufficiency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dirty="0">
                <a:solidFill>
                  <a:srgbClr val="C82506"/>
                </a:solidFill>
                <a:cs typeface="Arial"/>
              </a:rPr>
              <a:t>set of test </a:t>
            </a:r>
            <a:r>
              <a:rPr lang="en-US" spc="25" dirty="0">
                <a:solidFill>
                  <a:srgbClr val="C82506"/>
                </a:solidFill>
                <a:cs typeface="Arial"/>
              </a:rPr>
              <a:t>data </a:t>
            </a:r>
            <a:r>
              <a:rPr lang="en-US" dirty="0">
                <a:solidFill>
                  <a:srgbClr val="C82506"/>
                </a:solidFill>
                <a:cs typeface="Arial"/>
              </a:rPr>
              <a:t>for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46" dirty="0">
                <a:solidFill>
                  <a:srgbClr val="C82506"/>
                </a:solidFill>
                <a:cs typeface="Arial"/>
              </a:rPr>
              <a:t>piece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</a:t>
            </a:r>
            <a:r>
              <a:rPr lang="en-US" spc="-112" dirty="0">
                <a:solidFill>
                  <a:srgbClr val="C82506"/>
                </a:solidFill>
                <a:cs typeface="Arial"/>
              </a:rPr>
              <a:t> </a:t>
            </a:r>
            <a:r>
              <a:rPr lang="en-US" spc="-7" dirty="0">
                <a:solidFill>
                  <a:srgbClr val="C82506"/>
                </a:solidFill>
                <a:cs typeface="Arial"/>
              </a:rPr>
              <a:t>software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49135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972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1" y="1219200"/>
            <a:ext cx="9194601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42" dirty="0" smtClean="0">
                <a:latin typeface="Candara" panose="020E0502030303020204" pitchFamily="34" charset="0"/>
                <a:cs typeface="Arial"/>
              </a:rPr>
              <a:t>adequacy</a:t>
            </a:r>
            <a:r>
              <a:rPr lang="en-US" sz="2250" spc="42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example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: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 coverage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measurement </a:t>
            </a:r>
            <a:r>
              <a:rPr sz="2250" dirty="0">
                <a:latin typeface="Candara" panose="020E0502030303020204" pitchFamily="34" charset="0"/>
                <a:cs typeface="Arial"/>
              </a:rPr>
              <a:t>to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evaluate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28" dirty="0">
                <a:latin typeface="Candara" panose="020E0502030303020204" pitchFamily="34" charset="0"/>
                <a:cs typeface="Arial"/>
              </a:rPr>
              <a:t>percentage </a:t>
            </a:r>
            <a:r>
              <a:rPr sz="2250" dirty="0">
                <a:latin typeface="Candara" panose="020E0502030303020204" pitchFamily="34" charset="0"/>
                <a:cs typeface="Arial"/>
              </a:rPr>
              <a:t>of</a:t>
            </a:r>
            <a:r>
              <a:rPr sz="2250" spc="-11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z="2250" spc="18" dirty="0" smtClean="0">
                <a:latin typeface="Candara" panose="020E0502030303020204" pitchFamily="34" charset="0"/>
                <a:cs typeface="Arial"/>
              </a:rPr>
              <a:t>tested </a:t>
            </a:r>
            <a:r>
              <a:rPr sz="2250" spc="56" dirty="0" smtClean="0">
                <a:latin typeface="Candara" panose="020E0502030303020204" pitchFamily="34" charset="0"/>
                <a:cs typeface="Arial"/>
              </a:rPr>
              <a:t>code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2505076"/>
            <a:ext cx="3914180" cy="961401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14" dirty="0">
                <a:latin typeface="Candara" panose="020E0502030303020204" pitchFamily="34" charset="0"/>
                <a:cs typeface="Arial"/>
              </a:rPr>
              <a:t>Statement</a:t>
            </a:r>
            <a:r>
              <a:rPr sz="2250" spc="-32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coverage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indent="-312528">
              <a:spcBef>
                <a:spcPts val="102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18" dirty="0">
                <a:latin typeface="Candara" panose="020E0502030303020204" pitchFamily="34" charset="0"/>
                <a:cs typeface="Arial"/>
              </a:rPr>
              <a:t>Branch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coverage,</a:t>
            </a:r>
            <a:r>
              <a:rPr sz="2250" spc="-42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...</a:t>
            </a:r>
            <a:endParaRPr lang="en-US"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1002" y="2504717"/>
            <a:ext cx="6215063" cy="3375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Rectangle 5"/>
          <p:cNvSpPr/>
          <p:nvPr/>
        </p:nvSpPr>
        <p:spPr>
          <a:xfrm>
            <a:off x="5522021" y="5911670"/>
            <a:ext cx="1495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29">
              <a:spcBef>
                <a:spcPts val="1027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z="1600" i="1" dirty="0" err="1"/>
              <a:t>Cobertura</a:t>
            </a:r>
            <a:r>
              <a:rPr lang="en-US" sz="1600" dirty="0"/>
              <a:t> tool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z="4000" spc="-4" dirty="0"/>
              <a:t>Granularity </a:t>
            </a:r>
            <a:r>
              <a:rPr sz="4000" dirty="0"/>
              <a:t>of</a:t>
            </a:r>
            <a:r>
              <a:rPr sz="4000" spc="-28" dirty="0"/>
              <a:t> </a:t>
            </a:r>
            <a:r>
              <a:rPr sz="4000" spc="-56" dirty="0"/>
              <a:t>Testing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08958" y="1690688"/>
            <a:ext cx="6390875" cy="4157851"/>
          </a:xfrm>
        </p:spPr>
        <p:txBody>
          <a:bodyPr>
            <a:normAutofit lnSpcReduction="10000"/>
          </a:bodyPr>
          <a:lstStyle/>
          <a:p>
            <a:pPr marL="8929">
              <a:spcBef>
                <a:spcPts val="911"/>
              </a:spcBef>
            </a:pPr>
            <a:r>
              <a:rPr lang="en-US" spc="4" dirty="0">
                <a:cs typeface="Arial"/>
              </a:rPr>
              <a:t>Unit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751879" lvl="2">
              <a:spcBef>
                <a:spcPts val="911"/>
              </a:spcBef>
            </a:pPr>
            <a:r>
              <a:rPr lang="en-US" sz="2200" spc="-70" dirty="0" smtClean="0">
                <a:cs typeface="Arial"/>
              </a:rPr>
              <a:t>Test </a:t>
            </a:r>
            <a:r>
              <a:rPr lang="en-US" sz="2200" spc="4" dirty="0">
                <a:cs typeface="Arial"/>
              </a:rPr>
              <a:t>of </a:t>
            </a:r>
            <a:r>
              <a:rPr lang="en-US" sz="2200" spc="35" dirty="0">
                <a:cs typeface="Arial"/>
              </a:rPr>
              <a:t>each </a:t>
            </a:r>
            <a:r>
              <a:rPr lang="en-US" sz="2200" spc="21" dirty="0">
                <a:cs typeface="Arial"/>
              </a:rPr>
              <a:t>single </a:t>
            </a:r>
            <a:r>
              <a:rPr lang="en-US" sz="2200" spc="25" dirty="0">
                <a:cs typeface="Arial"/>
              </a:rPr>
              <a:t>module </a:t>
            </a:r>
            <a:endParaRPr lang="en-US" sz="2200" spc="25" dirty="0" smtClean="0">
              <a:cs typeface="Arial"/>
            </a:endParaRPr>
          </a:p>
          <a:p>
            <a:pPr marL="8929">
              <a:spcBef>
                <a:spcPts val="911"/>
              </a:spcBef>
            </a:pPr>
            <a:r>
              <a:rPr lang="en-US" spc="18" dirty="0" smtClean="0">
                <a:cs typeface="Arial"/>
              </a:rPr>
              <a:t>Integration</a:t>
            </a:r>
            <a:r>
              <a:rPr lang="en-US" dirty="0" smtClean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751879" lvl="2">
              <a:spcBef>
                <a:spcPts val="911"/>
              </a:spcBef>
            </a:pPr>
            <a:r>
              <a:rPr lang="en-US" sz="2200" spc="-70" dirty="0" smtClean="0">
                <a:cs typeface="Arial"/>
              </a:rPr>
              <a:t>Test </a:t>
            </a:r>
            <a:r>
              <a:rPr lang="en-US" sz="2200" spc="7" dirty="0">
                <a:cs typeface="Arial"/>
              </a:rPr>
              <a:t>the </a:t>
            </a:r>
            <a:r>
              <a:rPr lang="en-US" sz="2200" spc="18" dirty="0">
                <a:cs typeface="Arial"/>
              </a:rPr>
              <a:t>interaction </a:t>
            </a:r>
            <a:r>
              <a:rPr lang="en-US" sz="2200" spc="21" dirty="0">
                <a:cs typeface="Arial"/>
              </a:rPr>
              <a:t>between  modules</a:t>
            </a:r>
            <a:endParaRPr lang="en-US" sz="2200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-7" dirty="0">
                <a:cs typeface="Arial"/>
              </a:rPr>
              <a:t>System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751879" lvl="2">
              <a:spcBef>
                <a:spcPts val="780"/>
              </a:spcBef>
            </a:pPr>
            <a:r>
              <a:rPr lang="en-US" sz="2200" spc="-70" dirty="0" smtClean="0">
                <a:cs typeface="Arial"/>
              </a:rPr>
              <a:t>Test </a:t>
            </a:r>
            <a:r>
              <a:rPr lang="en-US" sz="2200" spc="7" dirty="0">
                <a:cs typeface="Arial"/>
              </a:rPr>
              <a:t>the system as a whole, </a:t>
            </a:r>
            <a:r>
              <a:rPr lang="en-US" sz="2200" spc="60" dirty="0">
                <a:cs typeface="Arial"/>
              </a:rPr>
              <a:t>by </a:t>
            </a:r>
            <a:r>
              <a:rPr lang="en-US" sz="2200" spc="28" dirty="0" smtClean="0">
                <a:cs typeface="Arial"/>
              </a:rPr>
              <a:t>developers</a:t>
            </a:r>
            <a:endParaRPr lang="en-US" sz="2200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53" dirty="0">
                <a:cs typeface="Arial"/>
              </a:rPr>
              <a:t>Acceptance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751879" lvl="2">
              <a:spcBef>
                <a:spcPts val="780"/>
              </a:spcBef>
            </a:pPr>
            <a:r>
              <a:rPr lang="en-US" sz="2200" spc="-4" dirty="0" smtClean="0">
                <a:cs typeface="Arial"/>
              </a:rPr>
              <a:t>Validate </a:t>
            </a:r>
            <a:r>
              <a:rPr lang="en-US" sz="2200" spc="7" dirty="0">
                <a:cs typeface="Arial"/>
              </a:rPr>
              <a:t>the system </a:t>
            </a:r>
            <a:r>
              <a:rPr lang="en-US" sz="2200" spc="21" dirty="0">
                <a:cs typeface="Arial"/>
              </a:rPr>
              <a:t>against </a:t>
            </a:r>
            <a:r>
              <a:rPr lang="en-US" sz="2200" spc="7" dirty="0" smtClean="0">
                <a:cs typeface="Arial"/>
              </a:rPr>
              <a:t>user </a:t>
            </a:r>
            <a:r>
              <a:rPr lang="en-US" sz="2200" spc="7" dirty="0">
                <a:cs typeface="Arial"/>
              </a:rPr>
              <a:t>requirements, </a:t>
            </a:r>
            <a:r>
              <a:rPr lang="en-US" sz="2200" spc="60" dirty="0" smtClean="0">
                <a:cs typeface="Arial"/>
              </a:rPr>
              <a:t>by </a:t>
            </a:r>
            <a:r>
              <a:rPr lang="en-US" sz="2200" spc="18" dirty="0" smtClean="0">
                <a:cs typeface="Arial"/>
              </a:rPr>
              <a:t>customers,</a:t>
            </a:r>
            <a:r>
              <a:rPr lang="en-US" sz="2200" spc="-49" dirty="0" smtClean="0">
                <a:cs typeface="Arial"/>
              </a:rPr>
              <a:t> </a:t>
            </a:r>
            <a:r>
              <a:rPr lang="en-US" sz="2200" spc="4" dirty="0" smtClean="0">
                <a:cs typeface="Arial"/>
              </a:rPr>
              <a:t>without </a:t>
            </a:r>
            <a:r>
              <a:rPr lang="en-US" sz="2200" spc="11" dirty="0" smtClean="0">
                <a:cs typeface="Arial"/>
              </a:rPr>
              <a:t>formal </a:t>
            </a:r>
            <a:r>
              <a:rPr lang="en-US" sz="2200" spc="4" dirty="0" smtClean="0">
                <a:cs typeface="Arial"/>
              </a:rPr>
              <a:t>test </a:t>
            </a:r>
            <a:r>
              <a:rPr lang="en-US" sz="2200" spc="28" dirty="0" smtClean="0">
                <a:cs typeface="Arial"/>
              </a:rPr>
              <a:t>cases</a:t>
            </a:r>
            <a:endParaRPr lang="en-US" sz="2200" dirty="0"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6441" y="1289611"/>
            <a:ext cx="5881688" cy="480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7" name="object 17"/>
          <p:cNvSpPr/>
          <p:nvPr/>
        </p:nvSpPr>
        <p:spPr>
          <a:xfrm>
            <a:off x="6294437" y="4513230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413500" y="2995183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 txBox="1"/>
          <p:nvPr/>
        </p:nvSpPr>
        <p:spPr>
          <a:xfrm>
            <a:off x="8387613" y="5334481"/>
            <a:ext cx="1369815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Unit</a:t>
            </a:r>
            <a:r>
              <a:rPr sz="1687" spc="-257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3936" y="3816434"/>
            <a:ext cx="212883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Integration</a:t>
            </a:r>
            <a:r>
              <a:rPr sz="1687" spc="-23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236" y="2137653"/>
            <a:ext cx="1366837" cy="792885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8483" marR="3572" indent="-446" algn="ctr">
              <a:lnSpc>
                <a:spcPts val="1969"/>
              </a:lnSpc>
              <a:spcBef>
                <a:spcPts val="183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System&amp;  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Accept</a:t>
            </a: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nce 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Canada's Therac-25 radiation therapy machine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Malfunctioned in 1985 due to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and delivered lethal radiation doses to patients, leaving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3 people dead </a:t>
            </a:r>
            <a:r>
              <a:rPr lang="en-US" sz="2000" dirty="0">
                <a:latin typeface="Candara" panose="020E0502030303020204" pitchFamily="34" charset="0"/>
              </a:rPr>
              <a:t>and critically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injuring 3 others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050" name="Picture 2" descr="Image result for Therac-25 radiation therapy machine">
            <a:extLst>
              <a:ext uri="{FF2B5EF4-FFF2-40B4-BE49-F238E27FC236}">
                <a16:creationId xmlns:a16="http://schemas.microsoft.com/office/drawing/2014/main" id="{71B3AFB3-BC66-417E-BC06-98769EEC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73" y="2281972"/>
            <a:ext cx="3835400" cy="2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Testing Purpose</a:t>
            </a:r>
            <a:endParaRPr lang="en-US" sz="44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purpose of testing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find defects.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discover every conceivable weakness in a software product.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8509" y="3779925"/>
            <a:ext cx="9448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Candara" panose="020E0502030303020204" pitchFamily="34" charset="0"/>
                <a:cs typeface="Garamond"/>
              </a:rPr>
              <a:t>Software testing ≠ Debugging.</a:t>
            </a:r>
          </a:p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Candara" panose="020E0502030303020204" pitchFamily="34" charset="0"/>
                <a:cs typeface="Garamond"/>
              </a:rPr>
              <a:t>Software testing ≠ Quality assurance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testing is a planned process that is used to identify the correctness, completeness, security and quality of software.</a:t>
            </a:r>
          </a:p>
          <a:p>
            <a:r>
              <a:rPr lang="en-US" sz="3200" dirty="0"/>
              <a:t>Quality Assurance (QA) is planned and systematic way to evaluate quality of process used to produce a quality product.</a:t>
            </a:r>
          </a:p>
          <a:p>
            <a:r>
              <a:rPr lang="en-US" sz="3200" dirty="0"/>
              <a:t>The goal of a QA is to provide assurance that a product is meeting customer’s quality expectations.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is necessary, but not sufficient for quality assurance</a:t>
            </a:r>
          </a:p>
          <a:p>
            <a:pPr lvl="1"/>
            <a:r>
              <a:rPr lang="en-US" sz="2800" dirty="0"/>
              <a:t>Testing contributes to improve quality by identifying problems.</a:t>
            </a:r>
          </a:p>
          <a:p>
            <a:r>
              <a:rPr lang="en-US" sz="3200" dirty="0"/>
              <a:t>Quality assurance sets the standards for the team/organization to build better software.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pic>
        <p:nvPicPr>
          <p:cNvPr id="1026" name="Picture 2" descr="Image result for software testing quality as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80" y="1534030"/>
            <a:ext cx="4404247" cy="44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test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principles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2" y="1311126"/>
            <a:ext cx="9038293" cy="50004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P1: Testing shows the presence of defects, not their absence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can show that defects are present, but cannot </a:t>
            </a:r>
            <a:r>
              <a:rPr lang="en-US" dirty="0" smtClean="0"/>
              <a:t>prove that </a:t>
            </a:r>
            <a:r>
              <a:rPr lang="en-US" dirty="0"/>
              <a:t>there are no defects.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Testing </a:t>
            </a:r>
            <a:r>
              <a:rPr lang="en-US" dirty="0"/>
              <a:t>reduces the probability of undiscovered defects remaining in the software. However, even if no defects are found, this is not a proof of correctness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P2: Exhaustive testing is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everything(all combinations of input and preconditions) is not feasible except for specific cases.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use risks and priorities to focus the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P3: Early testing saves time and money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activities should start as early as possible in the software or system development life cycle and should be focused on defined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7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P4: Defect clustering defects cluster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number of modules contains most of the defects discovered during pre release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3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$1.2 billion military satellite launch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Failed</a:t>
            </a:r>
            <a:r>
              <a:rPr lang="en-US" sz="2000" dirty="0">
                <a:latin typeface="Candara" panose="020E0502030303020204" pitchFamily="34" charset="0"/>
              </a:rPr>
              <a:t> In April of 1999 because of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a software bug. </a:t>
            </a:r>
            <a:r>
              <a:rPr lang="en-US" sz="2000" dirty="0">
                <a:latin typeface="Candara" panose="020E0502030303020204" pitchFamily="34" charset="0"/>
              </a:rPr>
              <a:t>The costliest accident in history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 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DB443-09A1-4029-A093-78A48686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41" y="2464173"/>
            <a:ext cx="4658609" cy="26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Pesticide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same tests are repeated over and over again, the same set of test cases will no longer find any new bugs.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overcome this 'pesticide paradox', the test cases need to be regularly reviewed and revised, and new and different tests need to be written to investigate different parts of the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66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P6: Testing is context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is done </a:t>
            </a:r>
            <a:r>
              <a:rPr lang="en-US" dirty="0" smtClean="0"/>
              <a:t>differently in </a:t>
            </a:r>
            <a:r>
              <a:rPr lang="en-US" dirty="0"/>
              <a:t>different contexts. 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testing of </a:t>
            </a:r>
            <a:r>
              <a:rPr lang="en-US" dirty="0" smtClean="0"/>
              <a:t>safety-critical software </a:t>
            </a:r>
            <a:r>
              <a:rPr lang="en-US" dirty="0"/>
              <a:t>is </a:t>
            </a:r>
            <a:r>
              <a:rPr lang="en-US" dirty="0" smtClean="0"/>
              <a:t>different from </a:t>
            </a:r>
            <a:r>
              <a:rPr lang="en-US" dirty="0"/>
              <a:t>e-commerce </a:t>
            </a:r>
            <a:r>
              <a:rPr lang="en-US" dirty="0" smtClean="0"/>
              <a:t>site testing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368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P7: Absence of error fallacy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defects does not help if the software system does not fulfill users' needs and expectations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0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20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Cases and Test Suites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3200" b="1" i="1" dirty="0"/>
              <a:t>Test case</a:t>
            </a:r>
            <a:r>
              <a:rPr lang="en-US" sz="3200" b="1" dirty="0"/>
              <a:t> </a:t>
            </a:r>
          </a:p>
          <a:p>
            <a:pPr lvl="1" eaLnBrk="1" hangingPunct="1"/>
            <a:r>
              <a:rPr lang="en-US" sz="2800" dirty="0"/>
              <a:t>A test case consists of inputs, steps/actions, and expected results, i.e., pass-fail criterion  </a:t>
            </a:r>
          </a:p>
          <a:p>
            <a:pPr eaLnBrk="1" hangingPunct="1"/>
            <a:r>
              <a:rPr lang="en-GB" sz="3200" b="1" i="1" dirty="0"/>
              <a:t>Test suite</a:t>
            </a:r>
            <a:endParaRPr lang="en-GB" sz="3200" b="1" dirty="0"/>
          </a:p>
          <a:p>
            <a:pPr lvl="1" eaLnBrk="1" hangingPunct="1"/>
            <a:r>
              <a:rPr lang="en-GB" sz="2800" dirty="0"/>
              <a:t>A group of test cases (usually organized around some principles, e.g. smoke test suite)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064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Plan and Testing Process 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GB" sz="3200" b="1" i="1" dirty="0"/>
              <a:t>Test plan</a:t>
            </a:r>
          </a:p>
          <a:p>
            <a:pPr lvl="1" eaLnBrk="1" hangingPunct="1"/>
            <a:r>
              <a:rPr lang="en-GB" sz="2800" dirty="0"/>
              <a:t>A document that specifies how a system will be tested, including criteria for success, i.e., the exit criteria. </a:t>
            </a:r>
          </a:p>
          <a:p>
            <a:pPr eaLnBrk="1" hangingPunct="1"/>
            <a:r>
              <a:rPr lang="en-US" sz="3200" b="1" i="1" dirty="0"/>
              <a:t>Testing process</a:t>
            </a:r>
          </a:p>
          <a:p>
            <a:pPr lvl="1" eaLnBrk="1" hangingPunct="1"/>
            <a:r>
              <a:rPr lang="en-US" sz="2800" dirty="0"/>
              <a:t>The testing process involves developing test plans, designing test cases, running the test cases, and evaluating the results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940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monitoring and 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 </a:t>
            </a:r>
          </a:p>
          <a:p>
            <a:r>
              <a:rPr lang="en-US" dirty="0" smtClean="0"/>
              <a:t>Test </a:t>
            </a:r>
            <a:r>
              <a:rPr lang="en-US" dirty="0"/>
              <a:t>execution</a:t>
            </a:r>
          </a:p>
          <a:p>
            <a:r>
              <a:rPr lang="en-US" dirty="0" smtClean="0"/>
              <a:t>Test </a:t>
            </a:r>
            <a:r>
              <a:rPr lang="en-US" dirty="0"/>
              <a:t>completion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30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, monitoring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Who, what , why, when and </a:t>
            </a:r>
            <a:r>
              <a:rPr lang="en-US" b="1" dirty="0" smtClean="0"/>
              <a:t>where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 smtClean="0"/>
              <a:t>A </a:t>
            </a:r>
            <a:r>
              <a:rPr lang="en-US" dirty="0"/>
              <a:t>plan encompasses: what, how, when, by whom?</a:t>
            </a:r>
          </a:p>
          <a:p>
            <a:pPr lvl="1"/>
            <a:r>
              <a:rPr lang="en-US" dirty="0" smtClean="0"/>
              <a:t>Scope</a:t>
            </a:r>
            <a:r>
              <a:rPr lang="en-US" dirty="0"/>
              <a:t>, </a:t>
            </a:r>
            <a:r>
              <a:rPr lang="en-US" dirty="0" smtClean="0"/>
              <a:t>objectives and </a:t>
            </a:r>
            <a:r>
              <a:rPr lang="en-US" dirty="0"/>
              <a:t>risk analyses</a:t>
            </a:r>
          </a:p>
          <a:p>
            <a:pPr lvl="1"/>
            <a:r>
              <a:rPr lang="en-US" dirty="0" smtClean="0"/>
              <a:t>Test levels and </a:t>
            </a:r>
            <a:r>
              <a:rPr lang="en-US" dirty="0"/>
              <a:t>types that will be applied</a:t>
            </a:r>
          </a:p>
          <a:p>
            <a:pPr lvl="1"/>
            <a:r>
              <a:rPr lang="en-US" dirty="0" smtClean="0"/>
              <a:t>Documentation that </a:t>
            </a:r>
            <a:r>
              <a:rPr lang="en-US" dirty="0"/>
              <a:t>will be produced</a:t>
            </a:r>
          </a:p>
          <a:p>
            <a:pPr lvl="1"/>
            <a:r>
              <a:rPr lang="en-US" dirty="0" smtClean="0"/>
              <a:t>Assign resources for </a:t>
            </a:r>
            <a:r>
              <a:rPr lang="en-US" dirty="0"/>
              <a:t>the different test activities</a:t>
            </a:r>
          </a:p>
          <a:p>
            <a:pPr lvl="1"/>
            <a:r>
              <a:rPr lang="en-US" dirty="0" smtClean="0"/>
              <a:t>Schedule test </a:t>
            </a:r>
            <a:r>
              <a:rPr lang="en-US" dirty="0"/>
              <a:t>implementation, execution, evaluation</a:t>
            </a:r>
          </a:p>
          <a:p>
            <a:r>
              <a:rPr lang="en-US" dirty="0" smtClean="0"/>
              <a:t>Control </a:t>
            </a:r>
            <a:r>
              <a:rPr lang="en-US" dirty="0"/>
              <a:t>and </a:t>
            </a:r>
            <a:r>
              <a:rPr lang="en-US" dirty="0" smtClean="0"/>
              <a:t>adjust the </a:t>
            </a:r>
            <a:r>
              <a:rPr lang="en-US" dirty="0"/>
              <a:t>planning to reflect new information, new challenges of 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79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test </a:t>
            </a:r>
            <a:r>
              <a:rPr lang="en-US" dirty="0"/>
              <a:t>basis:</a:t>
            </a:r>
          </a:p>
          <a:p>
            <a:pPr lvl="1"/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Product </a:t>
            </a:r>
            <a:r>
              <a:rPr lang="en-US" dirty="0"/>
              <a:t>architecture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 smtClean="0"/>
              <a:t>Risk </a:t>
            </a:r>
            <a:r>
              <a:rPr lang="en-US" dirty="0"/>
              <a:t>analysis report </a:t>
            </a:r>
          </a:p>
          <a:p>
            <a:r>
              <a:rPr lang="en-US" dirty="0" smtClean="0"/>
              <a:t>Analysis</a:t>
            </a:r>
            <a:r>
              <a:rPr lang="en-US" dirty="0"/>
              <a:t>: </a:t>
            </a:r>
            <a:r>
              <a:rPr lang="en-US" dirty="0" smtClean="0"/>
              <a:t>general test </a:t>
            </a:r>
            <a:r>
              <a:rPr lang="en-US" dirty="0"/>
              <a:t>objectives are transformed into: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conditions</a:t>
            </a:r>
          </a:p>
          <a:p>
            <a:r>
              <a:rPr lang="en-US" dirty="0" smtClean="0"/>
              <a:t>Design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Create traceability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627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Implement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Group tests </a:t>
            </a:r>
            <a:r>
              <a:rPr lang="en-US" dirty="0"/>
              <a:t>into scripts</a:t>
            </a:r>
          </a:p>
          <a:p>
            <a:pPr lvl="1"/>
            <a:r>
              <a:rPr lang="en-US" dirty="0" smtClean="0"/>
              <a:t>Prioritize the </a:t>
            </a:r>
            <a:r>
              <a:rPr lang="en-US" dirty="0"/>
              <a:t>scripts</a:t>
            </a:r>
          </a:p>
          <a:p>
            <a:pPr lvl="1"/>
            <a:r>
              <a:rPr lang="en-US" dirty="0" smtClean="0"/>
              <a:t>Prepare test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automated test scenarios</a:t>
            </a:r>
          </a:p>
          <a:p>
            <a:r>
              <a:rPr lang="en-US" i="1" dirty="0" smtClean="0"/>
              <a:t>Execute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tests and </a:t>
            </a:r>
            <a:r>
              <a:rPr lang="en-US" dirty="0" smtClean="0"/>
              <a:t>compare results with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Report incidents</a:t>
            </a:r>
            <a:endParaRPr lang="en-US" dirty="0"/>
          </a:p>
          <a:p>
            <a:pPr lvl="1"/>
            <a:r>
              <a:rPr lang="en-US" dirty="0" smtClean="0"/>
              <a:t>Repeat </a:t>
            </a:r>
            <a:r>
              <a:rPr lang="en-US" dirty="0"/>
              <a:t>test activities for each corrected discrepancy</a:t>
            </a:r>
          </a:p>
          <a:p>
            <a:pPr lvl="1"/>
            <a:r>
              <a:rPr lang="en-US" dirty="0" smtClean="0"/>
              <a:t>Log the </a:t>
            </a:r>
            <a:r>
              <a:rPr lang="en-US" dirty="0"/>
              <a:t>outcome of the test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US Bank Accounts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2006600" y="5445818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A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caused 823 customers to be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credited $920 </a:t>
            </a:r>
            <a:r>
              <a:rPr lang="en-US" sz="2000" dirty="0">
                <a:latin typeface="Candara" panose="020E0502030303020204" pitchFamily="34" charset="0"/>
              </a:rPr>
              <a:t>million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D6369-BB24-407B-941E-712612B7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26" y="2384861"/>
            <a:ext cx="5010495" cy="2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Evaluate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Assess test execution against the defined objectives</a:t>
            </a:r>
          </a:p>
          <a:p>
            <a:pPr lvl="1"/>
            <a:r>
              <a:rPr lang="en-US" dirty="0" smtClean="0"/>
              <a:t>Check if:</a:t>
            </a:r>
          </a:p>
          <a:p>
            <a:pPr lvl="2"/>
            <a:r>
              <a:rPr lang="en-US" dirty="0" smtClean="0"/>
              <a:t>More tests are needed</a:t>
            </a:r>
          </a:p>
          <a:p>
            <a:pPr lvl="2"/>
            <a:r>
              <a:rPr lang="en-US" dirty="0" smtClean="0"/>
              <a:t>Exit criteria should be changed</a:t>
            </a:r>
          </a:p>
          <a:p>
            <a:r>
              <a:rPr lang="en-US" i="1" dirty="0" smtClean="0"/>
              <a:t>Report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Write or extract a test summary report for the stakeholders.</a:t>
            </a:r>
          </a:p>
          <a:p>
            <a:r>
              <a:rPr lang="en-US" i="1" dirty="0" smtClean="0"/>
              <a:t>Test closure activities</a:t>
            </a:r>
          </a:p>
          <a:p>
            <a:pPr lvl="1"/>
            <a:r>
              <a:rPr lang="en-US" dirty="0" smtClean="0"/>
              <a:t>The activities that make the test assets available for later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70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psychology of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1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tester needs: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Curiosity</a:t>
            </a:r>
            <a:endParaRPr lang="en-US" dirty="0"/>
          </a:p>
          <a:p>
            <a:r>
              <a:rPr lang="en-US" dirty="0" smtClean="0"/>
              <a:t>Professional </a:t>
            </a:r>
            <a:r>
              <a:rPr lang="en-US" dirty="0"/>
              <a:t>pessimism</a:t>
            </a:r>
          </a:p>
          <a:p>
            <a:r>
              <a:rPr lang="en-US" dirty="0" smtClean="0"/>
              <a:t>Attention </a:t>
            </a:r>
            <a:r>
              <a:rPr lang="en-US" dirty="0"/>
              <a:t>to details</a:t>
            </a:r>
          </a:p>
          <a:p>
            <a:r>
              <a:rPr lang="en-US" dirty="0" smtClean="0"/>
              <a:t>Good </a:t>
            </a:r>
            <a:r>
              <a:rPr lang="en-US" dirty="0"/>
              <a:t>communication skills</a:t>
            </a:r>
          </a:p>
          <a:p>
            <a:r>
              <a:rPr lang="en-US" dirty="0" smtClean="0"/>
              <a:t>Experience </a:t>
            </a:r>
            <a:r>
              <a:rPr lang="en-US" dirty="0"/>
              <a:t>at error guessing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communicate defects and failures in a constructive way:  </a:t>
            </a:r>
            <a:endParaRPr lang="en-US" dirty="0" smtClean="0"/>
          </a:p>
          <a:p>
            <a:pPr lvl="1"/>
            <a:r>
              <a:rPr lang="en-US" dirty="0" smtClean="0"/>
              <a:t>fact-focused </a:t>
            </a:r>
            <a:r>
              <a:rPr lang="en-US" dirty="0"/>
              <a:t>reports and review 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1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certain degree of independence is often more effective at finding defects and failures.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developer can very efficiently find bugs in their own code.</a:t>
            </a:r>
          </a:p>
          <a:p>
            <a:r>
              <a:rPr lang="en-US" dirty="0" smtClean="0"/>
              <a:t>The </a:t>
            </a:r>
            <a:r>
              <a:rPr lang="en-US" dirty="0"/>
              <a:t>level of independence in the testing depends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of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39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test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levels: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5031533"/>
              </p:ext>
            </p:extLst>
          </p:nvPr>
        </p:nvGraphicFramePr>
        <p:xfrm>
          <a:off x="1017016" y="2187861"/>
          <a:ext cx="10019792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92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and </a:t>
            </a:r>
            <a:r>
              <a:rPr lang="en-US" dirty="0"/>
              <a:t>objective</a:t>
            </a:r>
          </a:p>
          <a:p>
            <a:endParaRPr lang="en-US" dirty="0"/>
          </a:p>
          <a:p>
            <a:r>
              <a:rPr lang="en-US" dirty="0" smtClean="0"/>
              <a:t>Confirm that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You have understood the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The person that </a:t>
            </a:r>
            <a:r>
              <a:rPr lang="en-US" dirty="0"/>
              <a:t>has </a:t>
            </a:r>
            <a:r>
              <a:rPr lang="en-US" dirty="0" smtClean="0"/>
              <a:t>to fix </a:t>
            </a:r>
            <a:r>
              <a:rPr lang="en-US" dirty="0"/>
              <a:t>the bug has </a:t>
            </a:r>
            <a:r>
              <a:rPr lang="en-US" dirty="0" smtClean="0"/>
              <a:t>understood the </a:t>
            </a:r>
            <a:r>
              <a:rPr lang="en-US" dirty="0"/>
              <a:t>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169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Limitations of </a:t>
            </a:r>
            <a:br>
              <a:rPr lang="en-US" sz="5400" dirty="0"/>
            </a:br>
            <a:r>
              <a:rPr lang="en-US" sz="5400" dirty="0"/>
              <a:t>Software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Testing vs. Verification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Both, testing and verification attempts </a:t>
            </a:r>
            <a:r>
              <a:rPr lang="en-US" dirty="0" smtClean="0"/>
              <a:t>to exhibit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failures </a:t>
            </a:r>
          </a:p>
          <a:p>
            <a:r>
              <a:rPr lang="en-US" dirty="0"/>
              <a:t>Debugging is a systematic process that finds and eliminates the defect that led to an observed failure </a:t>
            </a:r>
          </a:p>
          <a:p>
            <a:r>
              <a:rPr lang="en-US" dirty="0"/>
              <a:t>Programs without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/>
              <a:t> failures may still contain defects: </a:t>
            </a:r>
          </a:p>
          <a:p>
            <a:pPr lvl="1"/>
            <a:r>
              <a:rPr lang="en-US" dirty="0"/>
              <a:t> If they have not been verified </a:t>
            </a:r>
          </a:p>
          <a:p>
            <a:pPr lvl="1"/>
            <a:r>
              <a:rPr lang="en-US" dirty="0"/>
              <a:t> If they have been verified, but the failure is not covered by the specification 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6B47-629B-40F0-829B-522243F2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Principles 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A15-8A02-4F2B-8DBF-2E2F4584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Myth: </a:t>
            </a:r>
            <a:r>
              <a:rPr lang="en-US" dirty="0" smtClean="0"/>
              <a:t>“Principles </a:t>
            </a:r>
            <a:r>
              <a:rPr lang="en-US" dirty="0"/>
              <a:t>are just for reference. I will not use them in practice 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D15A3E"/>
                </a:solidFill>
              </a:rPr>
              <a:t>Fact:</a:t>
            </a:r>
          </a:p>
          <a:p>
            <a:pPr lvl="1"/>
            <a:r>
              <a:rPr lang="en-US" dirty="0"/>
              <a:t>This is so very untrue. Test Principles will help you create an effective Test Strategy and draft error catching test cases.</a:t>
            </a:r>
          </a:p>
          <a:p>
            <a:pPr lvl="1"/>
            <a:r>
              <a:rPr lang="en-US" dirty="0"/>
              <a:t>Experienced testers have internalized these principles to a level that they apply them </a:t>
            </a:r>
            <a:r>
              <a:rPr lang="en-US" dirty="0" smtClean="0"/>
              <a:t>without </a:t>
            </a:r>
            <a:r>
              <a:rPr lang="en-US" dirty="0"/>
              <a:t>even thinking. </a:t>
            </a:r>
          </a:p>
          <a:p>
            <a:pPr lvl="1"/>
            <a:r>
              <a:rPr lang="en-US" dirty="0"/>
              <a:t>Hence the myth that the principles are not </a:t>
            </a:r>
            <a:r>
              <a:rPr lang="en-US" dirty="0" smtClean="0"/>
              <a:t>used </a:t>
            </a:r>
            <a:r>
              <a:rPr lang="en-US" dirty="0"/>
              <a:t>in practice is simply not true.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42B2-7367-48FC-94E3-0834072E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exhaustively test a </a:t>
            </a:r>
          </a:p>
          <a:p>
            <a:pPr marL="0" indent="0">
              <a:buNone/>
            </a:pPr>
            <a:r>
              <a:rPr lang="en-US" dirty="0"/>
              <a:t>    program?</a:t>
            </a:r>
          </a:p>
          <a:p>
            <a:r>
              <a:rPr lang="en-US" dirty="0"/>
              <a:t>Let’s consider this simple program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>
              <a:defRPr/>
            </a:pPr>
            <a:r>
              <a:rPr lang="en-US" dirty="0"/>
              <a:t>There are 10</a:t>
            </a:r>
            <a:r>
              <a:rPr lang="en-US" baseline="30000" dirty="0"/>
              <a:t>14</a:t>
            </a:r>
            <a:r>
              <a:rPr lang="en-US" dirty="0"/>
              <a:t>  possible paths! </a:t>
            </a:r>
          </a:p>
          <a:p>
            <a:pPr lvl="1">
              <a:defRPr/>
            </a:pPr>
            <a:r>
              <a:rPr lang="en-US" sz="2400" dirty="0"/>
              <a:t>If we execute one test per millisecond, </a:t>
            </a:r>
          </a:p>
          <a:p>
            <a:pPr lvl="1">
              <a:defRPr/>
            </a:pPr>
            <a:r>
              <a:rPr lang="en-US" sz="2400" dirty="0"/>
              <a:t>it would take 3,170 years to test this program!!</a:t>
            </a:r>
          </a:p>
          <a:p>
            <a:pPr>
              <a:defRPr/>
            </a:pPr>
            <a:r>
              <a:rPr lang="en-US" dirty="0"/>
              <a:t>Exhaustive testing is impossible!</a:t>
            </a:r>
          </a:p>
        </p:txBody>
      </p:sp>
      <p:sp>
        <p:nvSpPr>
          <p:cNvPr id="244800" name="Rectangle 64"/>
          <p:cNvSpPr>
            <a:spLocks noChangeArrowheads="1"/>
          </p:cNvSpPr>
          <p:nvPr/>
        </p:nvSpPr>
        <p:spPr bwMode="auto">
          <a:xfrm>
            <a:off x="9099296" y="1524001"/>
            <a:ext cx="20583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Arial" charset="0"/>
              </a:rPr>
              <a:t>loop &lt; 20 iterations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0496" y="1905001"/>
            <a:ext cx="4572000" cy="2771775"/>
            <a:chOff x="2146300" y="1114425"/>
            <a:chExt cx="4179888" cy="3959225"/>
          </a:xfrm>
        </p:grpSpPr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27876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19" name="Group 5"/>
            <p:cNvGrpSpPr>
              <a:grpSpLocks/>
            </p:cNvGrpSpPr>
            <p:nvPr/>
          </p:nvGrpSpPr>
          <p:grpSpPr bwMode="auto">
            <a:xfrm>
              <a:off x="4457700" y="1143000"/>
              <a:ext cx="65088" cy="201613"/>
              <a:chOff x="2808" y="640"/>
              <a:chExt cx="41" cy="113"/>
            </a:xfrm>
          </p:grpSpPr>
          <p:sp>
            <p:nvSpPr>
              <p:cNvPr id="244742" name="Freeform 6"/>
              <p:cNvSpPr>
                <a:spLocks/>
              </p:cNvSpPr>
              <p:nvPr/>
            </p:nvSpPr>
            <p:spPr bwMode="auto">
              <a:xfrm>
                <a:off x="2808" y="664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3" name="Line 7"/>
              <p:cNvSpPr>
                <a:spLocks noChangeShapeType="1"/>
              </p:cNvSpPr>
              <p:nvPr/>
            </p:nvSpPr>
            <p:spPr bwMode="auto">
              <a:xfrm>
                <a:off x="2836" y="640"/>
                <a:ext cx="0" cy="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>
              <a:off x="4502150" y="1114425"/>
              <a:ext cx="0" cy="100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4229100" y="137160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22" name="Group 10"/>
            <p:cNvGrpSpPr>
              <a:grpSpLocks/>
            </p:cNvGrpSpPr>
            <p:nvPr/>
          </p:nvGrpSpPr>
          <p:grpSpPr bwMode="auto">
            <a:xfrm>
              <a:off x="4787900" y="1443038"/>
              <a:ext cx="1524000" cy="73025"/>
              <a:chOff x="3016" y="808"/>
              <a:chExt cx="960" cy="41"/>
            </a:xfrm>
          </p:grpSpPr>
          <p:sp>
            <p:nvSpPr>
              <p:cNvPr id="244747" name="Freeform 11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8" name="Line 12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>
              <a:off x="4502150" y="1657350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0" name="Freeform 14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1" name="Freeform 15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 flipH="1">
              <a:off x="3619500" y="2036763"/>
              <a:ext cx="673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3" name="Freeform 17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4" name="Freeform 18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2844800" y="2422525"/>
              <a:ext cx="596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686300" y="2036763"/>
              <a:ext cx="1003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V="1">
              <a:off x="3613150" y="202882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5422900" y="234315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V="1">
              <a:off x="5708650" y="2028825"/>
              <a:ext cx="0" cy="300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>
              <a:off x="28511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1" name="Freeform 25"/>
            <p:cNvSpPr>
              <a:spLocks/>
            </p:cNvSpPr>
            <p:nvPr/>
          </p:nvSpPr>
          <p:spPr bwMode="auto">
            <a:xfrm>
              <a:off x="26670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2" name="Freeform 26"/>
            <p:cNvSpPr>
              <a:spLocks/>
            </p:cNvSpPr>
            <p:nvPr/>
          </p:nvSpPr>
          <p:spPr bwMode="auto">
            <a:xfrm>
              <a:off x="2667000" y="2643188"/>
              <a:ext cx="522288" cy="201612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3" name="Freeform 27"/>
            <p:cNvSpPr>
              <a:spLocks/>
            </p:cNvSpPr>
            <p:nvPr/>
          </p:nvSpPr>
          <p:spPr bwMode="auto">
            <a:xfrm>
              <a:off x="24130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>
              <a:off x="31940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29083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6" name="Rectangle 30"/>
            <p:cNvSpPr>
              <a:spLocks noChangeArrowheads="1"/>
            </p:cNvSpPr>
            <p:nvPr/>
          </p:nvSpPr>
          <p:spPr bwMode="auto">
            <a:xfrm>
              <a:off x="2146300" y="3200400"/>
              <a:ext cx="5334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7" name="Line 31"/>
            <p:cNvSpPr>
              <a:spLocks noChangeShapeType="1"/>
            </p:cNvSpPr>
            <p:nvPr/>
          </p:nvSpPr>
          <p:spPr bwMode="auto">
            <a:xfrm>
              <a:off x="24193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8" name="Line 32"/>
            <p:cNvSpPr>
              <a:spLocks noChangeShapeType="1"/>
            </p:cNvSpPr>
            <p:nvPr/>
          </p:nvSpPr>
          <p:spPr bwMode="auto">
            <a:xfrm>
              <a:off x="3194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9" name="Line 33"/>
            <p:cNvSpPr>
              <a:spLocks noChangeShapeType="1"/>
            </p:cNvSpPr>
            <p:nvPr/>
          </p:nvSpPr>
          <p:spPr bwMode="auto">
            <a:xfrm>
              <a:off x="2425700" y="3708400"/>
              <a:ext cx="749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0" name="Line 34"/>
            <p:cNvSpPr>
              <a:spLocks noChangeShapeType="1"/>
            </p:cNvSpPr>
            <p:nvPr/>
          </p:nvSpPr>
          <p:spPr bwMode="auto">
            <a:xfrm>
              <a:off x="3797300" y="2422525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1" name="Freeform 35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2" name="Freeform 36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3" name="Freeform 37"/>
            <p:cNvSpPr>
              <a:spLocks/>
            </p:cNvSpPr>
            <p:nvPr/>
          </p:nvSpPr>
          <p:spPr bwMode="auto">
            <a:xfrm>
              <a:off x="39497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4" name="Line 38"/>
            <p:cNvSpPr>
              <a:spLocks noChangeShapeType="1"/>
            </p:cNvSpPr>
            <p:nvPr/>
          </p:nvSpPr>
          <p:spPr bwMode="auto">
            <a:xfrm>
              <a:off x="47307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44577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6" name="Rectangle 40"/>
            <p:cNvSpPr>
              <a:spLocks noChangeArrowheads="1"/>
            </p:cNvSpPr>
            <p:nvPr/>
          </p:nvSpPr>
          <p:spPr bwMode="auto">
            <a:xfrm>
              <a:off x="36830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7" name="Line 41"/>
            <p:cNvSpPr>
              <a:spLocks noChangeShapeType="1"/>
            </p:cNvSpPr>
            <p:nvPr/>
          </p:nvSpPr>
          <p:spPr bwMode="auto">
            <a:xfrm>
              <a:off x="3956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47307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9" name="Line 43"/>
            <p:cNvSpPr>
              <a:spLocks noChangeShapeType="1"/>
            </p:cNvSpPr>
            <p:nvPr/>
          </p:nvSpPr>
          <p:spPr bwMode="auto">
            <a:xfrm>
              <a:off x="4368800" y="3708400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0" name="Line 44"/>
            <p:cNvSpPr>
              <a:spLocks noChangeShapeType="1"/>
            </p:cNvSpPr>
            <p:nvPr/>
          </p:nvSpPr>
          <p:spPr bwMode="auto">
            <a:xfrm>
              <a:off x="43878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1" name="Line 45"/>
            <p:cNvSpPr>
              <a:spLocks noChangeShapeType="1"/>
            </p:cNvSpPr>
            <p:nvPr/>
          </p:nvSpPr>
          <p:spPr bwMode="auto">
            <a:xfrm>
              <a:off x="3962400" y="370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2" name="Oval 46"/>
            <p:cNvSpPr>
              <a:spLocks noChangeArrowheads="1"/>
            </p:cNvSpPr>
            <p:nvPr/>
          </p:nvSpPr>
          <p:spPr bwMode="auto">
            <a:xfrm>
              <a:off x="4305300" y="3686175"/>
              <a:ext cx="381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3" name="Oval 47"/>
            <p:cNvSpPr>
              <a:spLocks noChangeArrowheads="1"/>
            </p:cNvSpPr>
            <p:nvPr/>
          </p:nvSpPr>
          <p:spPr bwMode="auto">
            <a:xfrm>
              <a:off x="2768600" y="3686175"/>
              <a:ext cx="254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4" name="Line 48"/>
            <p:cNvSpPr>
              <a:spLocks noChangeShapeType="1"/>
            </p:cNvSpPr>
            <p:nvPr/>
          </p:nvSpPr>
          <p:spPr bwMode="auto">
            <a:xfrm>
              <a:off x="43370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5" name="Line 49"/>
            <p:cNvSpPr>
              <a:spLocks noChangeShapeType="1"/>
            </p:cNvSpPr>
            <p:nvPr/>
          </p:nvSpPr>
          <p:spPr bwMode="auto">
            <a:xfrm flipH="1">
              <a:off x="3670300" y="3937000"/>
              <a:ext cx="622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6" name="Line 50"/>
            <p:cNvSpPr>
              <a:spLocks noChangeShapeType="1"/>
            </p:cNvSpPr>
            <p:nvPr/>
          </p:nvSpPr>
          <p:spPr bwMode="auto">
            <a:xfrm>
              <a:off x="2794000" y="39370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7" name="Oval 51"/>
            <p:cNvSpPr>
              <a:spLocks noChangeArrowheads="1"/>
            </p:cNvSpPr>
            <p:nvPr/>
          </p:nvSpPr>
          <p:spPr bwMode="auto">
            <a:xfrm>
              <a:off x="3619500" y="3914775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8" name="Freeform 52"/>
            <p:cNvSpPr>
              <a:spLocks/>
            </p:cNvSpPr>
            <p:nvPr/>
          </p:nvSpPr>
          <p:spPr bwMode="auto">
            <a:xfrm>
              <a:off x="3644900" y="3957638"/>
              <a:ext cx="534988" cy="230187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9" name="Oval 53"/>
            <p:cNvSpPr>
              <a:spLocks noChangeArrowheads="1"/>
            </p:cNvSpPr>
            <p:nvPr/>
          </p:nvSpPr>
          <p:spPr bwMode="auto">
            <a:xfrm>
              <a:off x="4165600" y="4171950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0" name="Line 54"/>
            <p:cNvSpPr>
              <a:spLocks noChangeShapeType="1"/>
            </p:cNvSpPr>
            <p:nvPr/>
          </p:nvSpPr>
          <p:spPr bwMode="auto">
            <a:xfrm>
              <a:off x="5708650" y="2628900"/>
              <a:ext cx="0" cy="1543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>
              <a:off x="4229100" y="4194175"/>
              <a:ext cx="1460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2" name="Freeform 56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3" name="Freeform 57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4" name="Line 58"/>
            <p:cNvSpPr>
              <a:spLocks noChangeShapeType="1"/>
            </p:cNvSpPr>
            <p:nvPr/>
          </p:nvSpPr>
          <p:spPr bwMode="auto">
            <a:xfrm flipV="1">
              <a:off x="4184650" y="4186238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5" name="Freeform 59"/>
            <p:cNvSpPr>
              <a:spLocks/>
            </p:cNvSpPr>
            <p:nvPr/>
          </p:nvSpPr>
          <p:spPr bwMode="auto">
            <a:xfrm>
              <a:off x="4356100" y="1485900"/>
              <a:ext cx="1970088" cy="3159125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70" name="Group 60"/>
            <p:cNvGrpSpPr>
              <a:grpSpLocks/>
            </p:cNvGrpSpPr>
            <p:nvPr/>
          </p:nvGrpSpPr>
          <p:grpSpPr bwMode="auto">
            <a:xfrm>
              <a:off x="4140200" y="4843463"/>
              <a:ext cx="65088" cy="230187"/>
              <a:chOff x="2608" y="2712"/>
              <a:chExt cx="41" cy="129"/>
            </a:xfrm>
          </p:grpSpPr>
          <p:sp>
            <p:nvSpPr>
              <p:cNvPr id="244797" name="Freeform 61"/>
              <p:cNvSpPr>
                <a:spLocks/>
              </p:cNvSpPr>
              <p:nvPr/>
            </p:nvSpPr>
            <p:spPr bwMode="auto">
              <a:xfrm>
                <a:off x="2608" y="2752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98" name="Line 62"/>
              <p:cNvSpPr>
                <a:spLocks noChangeShapeType="1"/>
              </p:cNvSpPr>
              <p:nvPr/>
            </p:nvSpPr>
            <p:spPr bwMode="auto">
              <a:xfrm>
                <a:off x="2636" y="2712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V="1">
              <a:off x="4184650" y="4829175"/>
              <a:ext cx="0" cy="128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1" name="Freeform 65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2" name="Freeform 66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3" name="Freeform 67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4" name="Freeform 68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5" name="Freeform 69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6" name="Freeform 70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7" name="Freeform 71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8" name="Freeform 72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9" name="Freeform 73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0" name="Freeform 74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1" name="Line 75"/>
            <p:cNvSpPr>
              <a:spLocks noChangeShapeType="1"/>
            </p:cNvSpPr>
            <p:nvPr/>
          </p:nvSpPr>
          <p:spPr bwMode="auto">
            <a:xfrm>
              <a:off x="4572000" y="2851150"/>
              <a:ext cx="114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6" name="AutoShape 80"/>
            <p:cNvSpPr>
              <a:spLocks noChangeArrowheads="1"/>
            </p:cNvSpPr>
            <p:nvPr/>
          </p:nvSpPr>
          <p:spPr bwMode="auto">
            <a:xfrm>
              <a:off x="4279900" y="180022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7" name="AutoShape 81"/>
            <p:cNvSpPr>
              <a:spLocks noChangeArrowheads="1"/>
            </p:cNvSpPr>
            <p:nvPr/>
          </p:nvSpPr>
          <p:spPr bwMode="auto">
            <a:xfrm>
              <a:off x="3390900" y="220027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8" name="AutoShape 82"/>
            <p:cNvSpPr>
              <a:spLocks noChangeArrowheads="1"/>
            </p:cNvSpPr>
            <p:nvPr/>
          </p:nvSpPr>
          <p:spPr bwMode="auto">
            <a:xfrm>
              <a:off x="26162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9" name="AutoShape 83"/>
            <p:cNvSpPr>
              <a:spLocks noChangeArrowheads="1"/>
            </p:cNvSpPr>
            <p:nvPr/>
          </p:nvSpPr>
          <p:spPr bwMode="auto">
            <a:xfrm>
              <a:off x="41656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20" name="AutoShape 84"/>
            <p:cNvSpPr>
              <a:spLocks noChangeArrowheads="1"/>
            </p:cNvSpPr>
            <p:nvPr/>
          </p:nvSpPr>
          <p:spPr bwMode="auto">
            <a:xfrm>
              <a:off x="3949700" y="4414838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2448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Impact 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The Cost of Poor Software Quality in the </a:t>
            </a:r>
            <a:r>
              <a:rPr lang="en-US" dirty="0" smtClean="0"/>
              <a:t>US </a:t>
            </a:r>
            <a:r>
              <a:rPr lang="en-US" dirty="0"/>
              <a:t>2020 </a:t>
            </a:r>
            <a:r>
              <a:rPr lang="en-US" dirty="0" smtClean="0"/>
              <a:t>Report by CISQ </a:t>
            </a:r>
            <a:r>
              <a:rPr lang="en-US" dirty="0"/>
              <a:t>Consortium for Information &amp; Software </a:t>
            </a:r>
            <a:r>
              <a:rPr lang="en-US" dirty="0" smtClean="0"/>
              <a:t>Quality: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total Cost of Poor Software Quality (CPSQ) in the US is $2.08 </a:t>
            </a:r>
            <a:r>
              <a:rPr lang="en-US" dirty="0" smtClean="0"/>
              <a:t>trillion</a:t>
            </a:r>
          </a:p>
          <a:p>
            <a:pPr lvl="1"/>
            <a:r>
              <a:rPr lang="en-US" dirty="0" smtClean="0"/>
              <a:t>Operational failures 1.56 </a:t>
            </a:r>
            <a:r>
              <a:rPr lang="en-US" dirty="0"/>
              <a:t>trillion</a:t>
            </a:r>
          </a:p>
          <a:p>
            <a:pPr lvl="1"/>
            <a:r>
              <a:rPr lang="en-US" dirty="0" smtClean="0"/>
              <a:t>Legacy systems 520 billions</a:t>
            </a:r>
            <a:endParaRPr lang="en-US" dirty="0"/>
          </a:p>
          <a:p>
            <a:pPr>
              <a:lnSpc>
                <a:spcPct val="83000"/>
              </a:lnSpc>
              <a:spcAft>
                <a:spcPts val="600"/>
              </a:spcAft>
            </a:pPr>
            <a:r>
              <a:rPr lang="en-US" b="0" dirty="0" smtClean="0"/>
              <a:t>We </a:t>
            </a:r>
            <a:r>
              <a:rPr lang="en-US" b="0" dirty="0"/>
              <a:t>want </a:t>
            </a:r>
            <a:r>
              <a:rPr lang="en-US" dirty="0" smtClean="0"/>
              <a:t>software systems </a:t>
            </a:r>
            <a:r>
              <a:rPr lang="en-US" b="0" dirty="0" smtClean="0"/>
              <a:t>to </a:t>
            </a:r>
            <a:r>
              <a:rPr lang="en-US" b="0" dirty="0"/>
              <a:t>be </a:t>
            </a:r>
            <a:r>
              <a:rPr lang="en-US" dirty="0"/>
              <a:t>reliable</a:t>
            </a:r>
          </a:p>
          <a:p>
            <a:pPr lvl="1">
              <a:lnSpc>
                <a:spcPct val="83000"/>
              </a:lnSpc>
              <a:spcAft>
                <a:spcPts val="600"/>
              </a:spcAft>
            </a:pPr>
            <a:r>
              <a:rPr lang="en-US" sz="2400" b="0" dirty="0"/>
              <a:t>Testing is how, in most cases, we find out if they 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Defects</a:t>
            </a:r>
            <a:r>
              <a:rPr lang="en-US" sz="4400" dirty="0"/>
              <a:t>  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0"/>
              <a:buNone/>
              <a:defRPr/>
            </a:pPr>
            <a:r>
              <a:rPr lang="ja-JP" altLang="en-US" sz="3200" dirty="0"/>
              <a:t>“</a:t>
            </a:r>
            <a:r>
              <a:rPr lang="en-US" altLang="ja-JP" sz="3200" dirty="0"/>
              <a:t>Program testing can be used to show the presence of bugs, but never their absence.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  <a:endParaRPr lang="en-US" altLang="ja-JP" sz="3000" dirty="0"/>
          </a:p>
          <a:p>
            <a:pPr marL="0" indent="0">
              <a:buFont typeface="Wingdings 3" charset="0"/>
              <a:buNone/>
              <a:defRPr/>
            </a:pPr>
            <a:r>
              <a:rPr lang="en-US" altLang="ja-JP" sz="3000" dirty="0"/>
              <a:t>       		(</a:t>
            </a:r>
            <a:r>
              <a:rPr lang="en-US" altLang="ja-JP" sz="3000" i="1" dirty="0"/>
              <a:t>Dijkstra</a:t>
            </a:r>
            <a:r>
              <a:rPr lang="en-US" altLang="ja-JP" sz="3000" dirty="0"/>
              <a:t>, 1969</a:t>
            </a:r>
            <a:r>
              <a:rPr lang="en-US" altLang="ja-JP" sz="3000" dirty="0" smtClean="0"/>
              <a:t>)</a:t>
            </a:r>
          </a:p>
          <a:p>
            <a:pPr marL="0" indent="0">
              <a:buFont typeface="Wingdings 3" charset="0"/>
              <a:buNone/>
              <a:defRPr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Testing reduces the probability of </a:t>
            </a:r>
            <a:r>
              <a:rPr lang="en-US" sz="2800" dirty="0" smtClean="0"/>
              <a:t>undiscovered </a:t>
            </a:r>
            <a:r>
              <a:rPr lang="en-US" sz="2800" dirty="0"/>
              <a:t>defects remaining in </a:t>
            </a:r>
            <a:r>
              <a:rPr lang="en-US" sz="2800" dirty="0" smtClean="0"/>
              <a:t>the </a:t>
            </a:r>
            <a:r>
              <a:rPr lang="en-US" sz="2800" dirty="0"/>
              <a:t>software but, even if no defects </a:t>
            </a:r>
            <a:r>
              <a:rPr lang="en-US" sz="2800" dirty="0" smtClean="0"/>
              <a:t>are </a:t>
            </a:r>
            <a:r>
              <a:rPr lang="en-US" sz="2800" dirty="0"/>
              <a:t>found, it is not a proof of absence </a:t>
            </a:r>
            <a:r>
              <a:rPr lang="en-US" sz="2800" dirty="0" smtClean="0"/>
              <a:t>of </a:t>
            </a:r>
            <a:r>
              <a:rPr lang="en-US" sz="2800" dirty="0"/>
              <a:t>defects. 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  <a:p>
            <a:pPr lvl="1">
              <a:buFont typeface="Wingdings 3" charset="0"/>
              <a:buNone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testing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It’s impossible to </a:t>
            </a:r>
            <a:r>
              <a:rPr lang="en-US" dirty="0"/>
              <a:t>test everything!</a:t>
            </a:r>
          </a:p>
          <a:p>
            <a:r>
              <a:rPr lang="en-US" dirty="0" smtClean="0"/>
              <a:t>Testing </a:t>
            </a:r>
            <a:r>
              <a:rPr lang="en-US" dirty="0"/>
              <a:t>should provide sufficient information for the stakeholders to make informed decisions about: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of the software</a:t>
            </a:r>
          </a:p>
          <a:p>
            <a:pPr lvl="1"/>
            <a:r>
              <a:rPr lang="en-US" dirty="0" smtClean="0"/>
              <a:t>Next </a:t>
            </a:r>
            <a:r>
              <a:rPr lang="en-US" dirty="0"/>
              <a:t>development steps,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28" y="1825625"/>
            <a:ext cx="236829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Level of risk: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Technical risks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Business </a:t>
            </a:r>
            <a:r>
              <a:rPr lang="en-US" dirty="0" smtClean="0">
                <a:latin typeface="Candara" panose="020E0502030303020204" pitchFamily="34" charset="0"/>
              </a:rPr>
              <a:t>risks</a:t>
            </a:r>
          </a:p>
          <a:p>
            <a:r>
              <a:rPr lang="en-US" dirty="0">
                <a:latin typeface="Candara" panose="020E0502030303020204" pitchFamily="34" charset="0"/>
              </a:rPr>
              <a:t>Project constraints: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Time 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•Budget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0472" y="2258568"/>
            <a:ext cx="2258568" cy="832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It depends on: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93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 Testing?</a:t>
            </a:r>
            <a:endParaRPr lang="en-US" sz="3200" dirty="0"/>
          </a:p>
        </p:txBody>
      </p:sp>
      <p:sp>
        <p:nvSpPr>
          <p:cNvPr id="88066" name="Rectangle 10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of the most difficult problems in testing is not knowing when to stop.</a:t>
            </a:r>
          </a:p>
          <a:p>
            <a:endParaRPr lang="en-US" altLang="ja-JP" sz="3200" dirty="0"/>
          </a:p>
          <a:p>
            <a:r>
              <a:rPr lang="en-US" altLang="ja-JP" sz="3200" dirty="0"/>
              <a:t>You can use metrics to make a guess. Keep track of the defect rate. When it goes towards zero you can use it as an indicator. Or, </a:t>
            </a:r>
            <a:r>
              <a:rPr lang="mr-IN" altLang="ja-JP" sz="3200" dirty="0"/>
              <a:t>…</a:t>
            </a:r>
            <a:endParaRPr lang="en-US" altLang="ja-JP" sz="3200" dirty="0"/>
          </a:p>
          <a:p>
            <a:r>
              <a:rPr lang="en-US" sz="3200" dirty="0"/>
              <a:t>Even if you do find the last bug, you’</a:t>
            </a:r>
            <a:r>
              <a:rPr lang="en-US" altLang="ja-JP" sz="3200" dirty="0"/>
              <a:t>ll never know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Testing is Enough?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Take into account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level of risk, including technical, safety, and business risks,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project constraints such as time and budget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Testing should provide feedback to stakeholders to make informed decisions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about the release of the software,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for the next development step, or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handover to customers. </a:t>
            </a:r>
          </a:p>
          <a:p>
            <a:pPr>
              <a:lnSpc>
                <a:spcPct val="110000"/>
              </a:lnSpc>
            </a:pPr>
            <a:r>
              <a:rPr lang="en-US" dirty="0"/>
              <a:t>Later, we will discuss some techniques for making this decision</a:t>
            </a:r>
            <a:r>
              <a:rPr lang="en-US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4214</Words>
  <Application>Microsoft Office PowerPoint</Application>
  <PresentationFormat>Widescreen</PresentationFormat>
  <Paragraphs>691</Paragraphs>
  <Slides>93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8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 MT</vt:lpstr>
      <vt:lpstr>Helvetica</vt:lpstr>
      <vt:lpstr>Mangal</vt:lpstr>
      <vt:lpstr>Symbol</vt:lpstr>
      <vt:lpstr>Wingdings</vt:lpstr>
      <vt:lpstr>Wingdings 3</vt:lpstr>
      <vt:lpstr>Office Theme</vt:lpstr>
      <vt:lpstr>Introduction</vt:lpstr>
      <vt:lpstr>Software is Everywhere</vt:lpstr>
      <vt:lpstr>Outline</vt:lpstr>
      <vt:lpstr>Why is testing necessary?</vt:lpstr>
      <vt:lpstr>Why Software Testing is Important?</vt:lpstr>
      <vt:lpstr>Why Software Testing is Important?</vt:lpstr>
      <vt:lpstr>Why Software Testing is Important?</vt:lpstr>
      <vt:lpstr>Why Software Testing is Important?</vt:lpstr>
      <vt:lpstr>Economic Impact </vt:lpstr>
      <vt:lpstr>A Case Study: Ariane 5 Launch Vehicle </vt:lpstr>
      <vt:lpstr>Case Study  Ariane 5: What Happened?</vt:lpstr>
      <vt:lpstr>Case Study  Ariane 5: Why Did It Happen? </vt:lpstr>
      <vt:lpstr>Case Study  Ariane 5: Lessons Learned in Software Eng. </vt:lpstr>
      <vt:lpstr>Why Software Testing is Important?</vt:lpstr>
      <vt:lpstr>Why Programs fail</vt:lpstr>
      <vt:lpstr>Why Do We Test? </vt:lpstr>
      <vt:lpstr>Trade-Offs of Cost and Failures</vt:lpstr>
      <vt:lpstr>Trade-Offs of Cost and Failures</vt:lpstr>
      <vt:lpstr>Software systems context</vt:lpstr>
      <vt:lpstr>Causes of software defects</vt:lpstr>
      <vt:lpstr>Causes of software defects</vt:lpstr>
      <vt:lpstr>Four typical scenarios</vt:lpstr>
      <vt:lpstr>Cost to repair</vt:lpstr>
      <vt:lpstr>Role of testing</vt:lpstr>
      <vt:lpstr>Role of testing</vt:lpstr>
      <vt:lpstr>Testing …</vt:lpstr>
      <vt:lpstr>What is testing?</vt:lpstr>
      <vt:lpstr>What is Software Testing?</vt:lpstr>
      <vt:lpstr>Definition of testing</vt:lpstr>
      <vt:lpstr>Definition of testing</vt:lpstr>
      <vt:lpstr>Definition of testing</vt:lpstr>
      <vt:lpstr>Software Testing</vt:lpstr>
      <vt:lpstr>Myth #1 in Software Testing</vt:lpstr>
      <vt:lpstr>Myth #2 in Software Testing</vt:lpstr>
      <vt:lpstr>Myth #3 in Software Testing</vt:lpstr>
      <vt:lpstr>Myth #4 in Software Testing</vt:lpstr>
      <vt:lpstr>A Self Assessment Test</vt:lpstr>
      <vt:lpstr>Test the Following Program</vt:lpstr>
      <vt:lpstr>PowerPoint Presentation</vt:lpstr>
      <vt:lpstr>How Will You Do It? </vt:lpstr>
      <vt:lpstr>How will you do it?</vt:lpstr>
      <vt:lpstr> Software Testing Terminologies</vt:lpstr>
      <vt:lpstr>The Very First Software Bug</vt:lpstr>
      <vt:lpstr>Failures </vt:lpstr>
      <vt:lpstr>Defects</vt:lpstr>
      <vt:lpstr>Errors</vt:lpstr>
      <vt:lpstr>The Relations among Failures, Defects, and Errors</vt:lpstr>
      <vt:lpstr>Failures, Defects, and Errors </vt:lpstr>
      <vt:lpstr>Failures, Defects, and Errors </vt:lpstr>
      <vt:lpstr>Test Cases Terminology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Granularity of Testing</vt:lpstr>
      <vt:lpstr>Testing Purpose</vt:lpstr>
      <vt:lpstr>Software Testing vs. Quality Assurance (QA)</vt:lpstr>
      <vt:lpstr>Software Testing vs. Quality Assurance (QA)</vt:lpstr>
      <vt:lpstr>Software Testing vs. Quality Assurance (QA)</vt:lpstr>
      <vt:lpstr>The seven test principles</vt:lpstr>
      <vt:lpstr>The test principles</vt:lpstr>
      <vt:lpstr>P1: Testing shows the presence of defects, not their absence</vt:lpstr>
      <vt:lpstr>P2: Exhaustive testing is impossible</vt:lpstr>
      <vt:lpstr>P3: Early testing saves time and money </vt:lpstr>
      <vt:lpstr>P4: Defect clustering defects cluster together</vt:lpstr>
      <vt:lpstr>P5: Pesticide paradox</vt:lpstr>
      <vt:lpstr>P6: Testing is context dependent</vt:lpstr>
      <vt:lpstr>P7: Absence of error fallacy</vt:lpstr>
      <vt:lpstr>Fundamental Test Processes</vt:lpstr>
      <vt:lpstr>Test Cases and Test Suites</vt:lpstr>
      <vt:lpstr>Test Plan and Testing Process </vt:lpstr>
      <vt:lpstr>Fundamental test processes</vt:lpstr>
      <vt:lpstr>Test planning , monitoring and control</vt:lpstr>
      <vt:lpstr>Analysis and design</vt:lpstr>
      <vt:lpstr>Implementation and execution</vt:lpstr>
      <vt:lpstr>Test completion</vt:lpstr>
      <vt:lpstr>The psychology of testing</vt:lpstr>
      <vt:lpstr>A good tester needs:</vt:lpstr>
      <vt:lpstr>Independence in testing</vt:lpstr>
      <vt:lpstr>Independence test levels</vt:lpstr>
      <vt:lpstr>Tips and tricks</vt:lpstr>
      <vt:lpstr>Limitations of  Software Testing</vt:lpstr>
      <vt:lpstr>Testing vs. Verification </vt:lpstr>
      <vt:lpstr>Fundamental Principles Myth</vt:lpstr>
      <vt:lpstr>Exhaustive Testing</vt:lpstr>
      <vt:lpstr>Absence of Defects  </vt:lpstr>
      <vt:lpstr>How much testing is enough?</vt:lpstr>
      <vt:lpstr>When to Stop Testing?</vt:lpstr>
      <vt:lpstr>How Much Testing is Enough?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</cp:revision>
  <cp:lastPrinted>2021-10-18T07:27:50Z</cp:lastPrinted>
  <dcterms:created xsi:type="dcterms:W3CDTF">2021-10-12T10:09:12Z</dcterms:created>
  <dcterms:modified xsi:type="dcterms:W3CDTF">2022-01-23T11:13:32Z</dcterms:modified>
</cp:coreProperties>
</file>