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7" r:id="rId2"/>
    <p:sldId id="434" r:id="rId3"/>
    <p:sldId id="263" r:id="rId4"/>
    <p:sldId id="264" r:id="rId5"/>
    <p:sldId id="265" r:id="rId6"/>
    <p:sldId id="266" r:id="rId7"/>
    <p:sldId id="267" r:id="rId8"/>
    <p:sldId id="272" r:id="rId9"/>
    <p:sldId id="273" r:id="rId10"/>
    <p:sldId id="274" r:id="rId11"/>
    <p:sldId id="275" r:id="rId12"/>
    <p:sldId id="437" r:id="rId13"/>
    <p:sldId id="435" r:id="rId14"/>
    <p:sldId id="436" r:id="rId15"/>
    <p:sldId id="276" r:id="rId16"/>
    <p:sldId id="278" r:id="rId17"/>
    <p:sldId id="279" r:id="rId18"/>
    <p:sldId id="280" r:id="rId19"/>
    <p:sldId id="281" r:id="rId20"/>
    <p:sldId id="399" r:id="rId21"/>
    <p:sldId id="400" r:id="rId22"/>
    <p:sldId id="401" r:id="rId23"/>
    <p:sldId id="402" r:id="rId24"/>
    <p:sldId id="40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438" r:id="rId77"/>
    <p:sldId id="439" r:id="rId78"/>
    <p:sldId id="321" r:id="rId79"/>
    <p:sldId id="419" r:id="rId80"/>
    <p:sldId id="420" r:id="rId81"/>
    <p:sldId id="421" r:id="rId82"/>
    <p:sldId id="422" r:id="rId83"/>
    <p:sldId id="423" r:id="rId84"/>
    <p:sldId id="424" r:id="rId85"/>
    <p:sldId id="425" r:id="rId86"/>
    <p:sldId id="428" r:id="rId87"/>
    <p:sldId id="429" r:id="rId88"/>
    <p:sldId id="430" r:id="rId89"/>
    <p:sldId id="431" r:id="rId90"/>
    <p:sldId id="432" r:id="rId91"/>
    <p:sldId id="433" r:id="rId92"/>
    <p:sldId id="426" r:id="rId93"/>
    <p:sldId id="427" r:id="rId94"/>
    <p:sldId id="328" r:id="rId95"/>
    <p:sldId id="329" r:id="rId96"/>
    <p:sldId id="330" r:id="rId97"/>
    <p:sldId id="331" r:id="rId98"/>
    <p:sldId id="440" r:id="rId99"/>
    <p:sldId id="441" r:id="rId100"/>
    <p:sldId id="336" r:id="rId101"/>
    <p:sldId id="442" r:id="rId102"/>
    <p:sldId id="443" r:id="rId103"/>
    <p:sldId id="444" r:id="rId104"/>
    <p:sldId id="445" r:id="rId105"/>
    <p:sldId id="446" r:id="rId106"/>
    <p:sldId id="447" r:id="rId107"/>
    <p:sldId id="448" r:id="rId108"/>
    <p:sldId id="449" r:id="rId109"/>
    <p:sldId id="450" r:id="rId110"/>
    <p:sldId id="451" r:id="rId111"/>
    <p:sldId id="452" r:id="rId112"/>
    <p:sldId id="453" r:id="rId113"/>
    <p:sldId id="454" r:id="rId114"/>
    <p:sldId id="455" r:id="rId115"/>
    <p:sldId id="456" r:id="rId116"/>
    <p:sldId id="457" r:id="rId117"/>
    <p:sldId id="458" r:id="rId118"/>
    <p:sldId id="459" r:id="rId119"/>
    <p:sldId id="460" r:id="rId120"/>
    <p:sldId id="461" r:id="rId121"/>
    <p:sldId id="462" r:id="rId122"/>
    <p:sldId id="463" r:id="rId123"/>
    <p:sldId id="464" r:id="rId124"/>
    <p:sldId id="335"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466" r:id="rId140"/>
    <p:sldId id="470" r:id="rId141"/>
    <p:sldId id="471" r:id="rId142"/>
    <p:sldId id="472" r:id="rId143"/>
    <p:sldId id="467" r:id="rId144"/>
    <p:sldId id="468" r:id="rId145"/>
    <p:sldId id="469" r:id="rId146"/>
    <p:sldId id="465" r:id="rId147"/>
    <p:sldId id="473"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99734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This repeats points from an earlier slide, but a quick reminder of what functional testing is may be useful at this point.  If you want to push the needle-in-a-haystack analogy, we can think of functional testing as using what we know about haystacks to select the parts where needles are most likely to be found. </a:t>
            </a:r>
          </a:p>
          <a:p>
            <a:pPr eaLnBrk="1" hangingPunct="1">
              <a:spcBef>
                <a:spcPct val="0"/>
              </a:spcBef>
            </a:pPr>
            <a:endParaRPr lang="en-US" dirty="0">
              <a:latin typeface="Calibri" charset="0"/>
            </a:endParaRPr>
          </a:p>
          <a:p>
            <a:pPr eaLnBrk="1" hangingPunct="1">
              <a:spcBef>
                <a:spcPct val="0"/>
              </a:spcBef>
            </a:pPr>
            <a:r>
              <a:rPr lang="en-US" dirty="0">
                <a:latin typeface="Calibri" charset="0"/>
              </a:rPr>
              <a:t>With respect to the partition principle:  The specification gives us a way to draw pink lines, or to divide the haystack into smaller piles that tend to contain either lots of needles or none. </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101</a:t>
            </a:r>
            <a:endParaRPr lang="en-US" dirty="0"/>
          </a:p>
        </p:txBody>
      </p:sp>
    </p:spTree>
    <p:extLst>
      <p:ext uri="{BB962C8B-B14F-4D97-AF65-F5344CB8AC3E}">
        <p14:creationId xmlns:p14="http://schemas.microsoft.com/office/powerpoint/2010/main" val="15728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8262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April 18,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4</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1267767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7</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2077172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2148898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428091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424517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4148887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1570789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348154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1070162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2789372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676376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4212944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757266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55</a:t>
            </a:fld>
            <a:r>
              <a:rPr lang="en-US" dirty="0" smtClean="0"/>
              <a:t> of 94</a:t>
            </a:r>
            <a:endParaRPr lang="en-US" dirty="0"/>
          </a:p>
        </p:txBody>
      </p:sp>
    </p:spTree>
    <p:extLst>
      <p:ext uri="{BB962C8B-B14F-4D97-AF65-F5344CB8AC3E}">
        <p14:creationId xmlns:p14="http://schemas.microsoft.com/office/powerpoint/2010/main" val="1267035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78</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81</a:t>
            </a:fld>
            <a:r>
              <a:rPr lang="en-US" dirty="0" smtClean="0"/>
              <a:t> of 94</a:t>
            </a:r>
            <a:endParaRPr lang="en-US" dirty="0"/>
          </a:p>
        </p:txBody>
      </p:sp>
    </p:spTree>
    <p:extLst>
      <p:ext uri="{BB962C8B-B14F-4D97-AF65-F5344CB8AC3E}">
        <p14:creationId xmlns:p14="http://schemas.microsoft.com/office/powerpoint/2010/main" val="13443459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13023535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233303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84</a:t>
            </a:fld>
            <a:r>
              <a:rPr lang="en-US" dirty="0" smtClean="0"/>
              <a:t> of 94</a:t>
            </a:r>
            <a:endParaRPr lang="en-US" dirty="0"/>
          </a:p>
        </p:txBody>
      </p:sp>
    </p:spTree>
    <p:extLst>
      <p:ext uri="{BB962C8B-B14F-4D97-AF65-F5344CB8AC3E}">
        <p14:creationId xmlns:p14="http://schemas.microsoft.com/office/powerpoint/2010/main" val="1240448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85</a:t>
            </a:fld>
            <a:r>
              <a:rPr lang="en-US" dirty="0" smtClean="0"/>
              <a:t> of 94</a:t>
            </a:r>
            <a:endParaRPr lang="en-US" dirty="0"/>
          </a:p>
        </p:txBody>
      </p:sp>
    </p:spTree>
    <p:extLst>
      <p:ext uri="{BB962C8B-B14F-4D97-AF65-F5344CB8AC3E}">
        <p14:creationId xmlns:p14="http://schemas.microsoft.com/office/powerpoint/2010/main" val="24857008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101</a:t>
            </a:r>
            <a:endParaRPr lang="en-US" dirty="0"/>
          </a:p>
        </p:txBody>
      </p:sp>
    </p:spTree>
    <p:extLst>
      <p:ext uri="{BB962C8B-B14F-4D97-AF65-F5344CB8AC3E}">
        <p14:creationId xmlns:p14="http://schemas.microsoft.com/office/powerpoint/2010/main" val="3707067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101</a:t>
            </a:r>
            <a:endParaRPr lang="en-US" dirty="0"/>
          </a:p>
        </p:txBody>
      </p:sp>
    </p:spTree>
    <p:extLst>
      <p:ext uri="{BB962C8B-B14F-4D97-AF65-F5344CB8AC3E}">
        <p14:creationId xmlns:p14="http://schemas.microsoft.com/office/powerpoint/2010/main" val="36576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101</a:t>
            </a:r>
            <a:endParaRPr lang="en-US" dirty="0"/>
          </a:p>
        </p:txBody>
      </p:sp>
    </p:spTree>
    <p:extLst>
      <p:ext uri="{BB962C8B-B14F-4D97-AF65-F5344CB8AC3E}">
        <p14:creationId xmlns:p14="http://schemas.microsoft.com/office/powerpoint/2010/main" val="35380740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101</a:t>
            </a:r>
            <a:endParaRPr lang="en-US" dirty="0"/>
          </a:p>
        </p:txBody>
      </p:sp>
    </p:spTree>
    <p:extLst>
      <p:ext uri="{BB962C8B-B14F-4D97-AF65-F5344CB8AC3E}">
        <p14:creationId xmlns:p14="http://schemas.microsoft.com/office/powerpoint/2010/main" val="2683475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101</a:t>
            </a:r>
            <a:endParaRPr lang="en-US" dirty="0"/>
          </a:p>
        </p:txBody>
      </p:sp>
    </p:spTree>
    <p:extLst>
      <p:ext uri="{BB962C8B-B14F-4D97-AF65-F5344CB8AC3E}">
        <p14:creationId xmlns:p14="http://schemas.microsoft.com/office/powerpoint/2010/main" val="35304207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101</a:t>
            </a:r>
            <a:endParaRPr lang="en-US" dirty="0"/>
          </a:p>
        </p:txBody>
      </p:sp>
    </p:spTree>
    <p:extLst>
      <p:ext uri="{BB962C8B-B14F-4D97-AF65-F5344CB8AC3E}">
        <p14:creationId xmlns:p14="http://schemas.microsoft.com/office/powerpoint/2010/main" val="27552247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92</a:t>
            </a:fld>
            <a:r>
              <a:rPr lang="en-US" dirty="0" smtClean="0"/>
              <a:t> of 94</a:t>
            </a:r>
            <a:endParaRPr lang="en-US" dirty="0"/>
          </a:p>
        </p:txBody>
      </p:sp>
    </p:spTree>
    <p:extLst>
      <p:ext uri="{BB962C8B-B14F-4D97-AF65-F5344CB8AC3E}">
        <p14:creationId xmlns:p14="http://schemas.microsoft.com/office/powerpoint/2010/main" val="3776860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93</a:t>
            </a:fld>
            <a:r>
              <a:rPr lang="en-US" dirty="0" smtClean="0"/>
              <a:t> of 94</a:t>
            </a:r>
            <a:endParaRPr lang="en-US" dirty="0"/>
          </a:p>
        </p:txBody>
      </p:sp>
    </p:spTree>
    <p:extLst>
      <p:ext uri="{BB962C8B-B14F-4D97-AF65-F5344CB8AC3E}">
        <p14:creationId xmlns:p14="http://schemas.microsoft.com/office/powerpoint/2010/main" val="21332617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126</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127</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128</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129</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130</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131</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132</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133</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134</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135</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20</a:t>
            </a:fld>
            <a:r>
              <a:rPr lang="en-US" dirty="0" smtClean="0"/>
              <a:t> of 94</a:t>
            </a:r>
            <a:endParaRPr lang="en-US" dirty="0"/>
          </a:p>
        </p:txBody>
      </p:sp>
    </p:spTree>
    <p:extLst>
      <p:ext uri="{BB962C8B-B14F-4D97-AF65-F5344CB8AC3E}">
        <p14:creationId xmlns:p14="http://schemas.microsoft.com/office/powerpoint/2010/main" val="39219816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136</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137</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138</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143</a:t>
            </a:fld>
            <a:r>
              <a:rPr lang="en-US" dirty="0" smtClean="0"/>
              <a:t> of 101</a:t>
            </a:r>
            <a:endParaRPr lang="en-US" dirty="0"/>
          </a:p>
        </p:txBody>
      </p:sp>
    </p:spTree>
    <p:extLst>
      <p:ext uri="{BB962C8B-B14F-4D97-AF65-F5344CB8AC3E}">
        <p14:creationId xmlns:p14="http://schemas.microsoft.com/office/powerpoint/2010/main" val="23151491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144</a:t>
            </a:fld>
            <a:r>
              <a:rPr lang="en-US" dirty="0" smtClean="0"/>
              <a:t> of 101</a:t>
            </a:r>
            <a:endParaRPr lang="en-US" dirty="0"/>
          </a:p>
        </p:txBody>
      </p:sp>
    </p:spTree>
    <p:extLst>
      <p:ext uri="{BB962C8B-B14F-4D97-AF65-F5344CB8AC3E}">
        <p14:creationId xmlns:p14="http://schemas.microsoft.com/office/powerpoint/2010/main" val="3352170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145</a:t>
            </a:fld>
            <a:r>
              <a:rPr lang="en-US" dirty="0" smtClean="0"/>
              <a:t> of 101</a:t>
            </a:r>
            <a:endParaRPr lang="en-US" dirty="0"/>
          </a:p>
        </p:txBody>
      </p:sp>
    </p:spTree>
    <p:extLst>
      <p:ext uri="{BB962C8B-B14F-4D97-AF65-F5344CB8AC3E}">
        <p14:creationId xmlns:p14="http://schemas.microsoft.com/office/powerpoint/2010/main" val="277756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23</a:t>
            </a:fld>
            <a:r>
              <a:rPr lang="en-US" dirty="0" smtClean="0"/>
              <a:t> of 94</a:t>
            </a:r>
            <a:endParaRPr lang="en-US" dirty="0"/>
          </a:p>
        </p:txBody>
      </p:sp>
    </p:spTree>
    <p:extLst>
      <p:ext uri="{BB962C8B-B14F-4D97-AF65-F5344CB8AC3E}">
        <p14:creationId xmlns:p14="http://schemas.microsoft.com/office/powerpoint/2010/main" val="1985274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10/7/2021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12377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implement</a:t>
            </a:r>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3882988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102</a:t>
            </a:fld>
            <a:endParaRPr lang="en-US"/>
          </a:p>
        </p:txBody>
      </p:sp>
      <p:graphicFrame>
        <p:nvGraphicFramePr>
          <p:cNvPr id="5" name="Table 4"/>
          <p:cNvGraphicFramePr>
            <a:graphicFrameLocks noGrp="1"/>
          </p:cNvGraphicFramePr>
          <p:nvPr/>
        </p:nvGraphicFramePr>
        <p:xfrm>
          <a:off x="1638808" y="3074194"/>
          <a:ext cx="8128000" cy="1854200"/>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p>
                  </a:txBody>
                  <a:tcPr/>
                </a:tc>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 </a:t>
                      </a:r>
                      <a:r>
                        <a:rPr lang="el-GR" dirty="0" smtClean="0"/>
                        <a:t>ᴧ</a:t>
                      </a:r>
                      <a:r>
                        <a:rPr lang="en-US" dirty="0" smtClean="0"/>
                        <a:t> Q</a:t>
                      </a:r>
                      <a:endParaRPr lang="en-US" dirty="0"/>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2802216504"/>
                  </a:ext>
                </a:extLst>
              </a:tr>
              <a:tr h="370840">
                <a:tc>
                  <a:txBody>
                    <a:bodyPr/>
                    <a:lstStyle/>
                    <a:p>
                      <a:r>
                        <a:rPr lang="en-US" dirty="0" smtClean="0"/>
                        <a:t>Case</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22834295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838200" y="1728026"/>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pic>
        <p:nvPicPr>
          <p:cNvPr id="5" name="Picture 4"/>
          <p:cNvPicPr>
            <a:picLocks noChangeAspect="1"/>
          </p:cNvPicPr>
          <p:nvPr/>
        </p:nvPicPr>
        <p:blipFill>
          <a:blip r:embed="rId2"/>
          <a:stretch>
            <a:fillRect/>
          </a:stretch>
        </p:blipFill>
        <p:spPr>
          <a:xfrm>
            <a:off x="6474615" y="4150958"/>
            <a:ext cx="3638649" cy="2609790"/>
          </a:xfrm>
          <a:prstGeom prst="rect">
            <a:avLst/>
          </a:prstGeom>
        </p:spPr>
      </p:pic>
    </p:spTree>
    <p:extLst>
      <p:ext uri="{BB962C8B-B14F-4D97-AF65-F5344CB8AC3E}">
        <p14:creationId xmlns:p14="http://schemas.microsoft.com/office/powerpoint/2010/main" val="18066502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analyzed , 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a:t>
            </a:r>
          </a:p>
          <a:p>
            <a:r>
              <a:rPr lang="en-US" dirty="0" smtClean="0"/>
              <a:t>The </a:t>
            </a:r>
            <a:r>
              <a:rPr lang="en-US" dirty="0"/>
              <a:t>decision table contains the triggering conditions , i.e. </a:t>
            </a:r>
            <a:r>
              <a:rPr lang="en-US" dirty="0" smtClean="0"/>
              <a:t>all combinations </a:t>
            </a:r>
            <a:r>
              <a:rPr lang="en-US" dirty="0"/>
              <a:t>of true and false for all input conditions, and the </a:t>
            </a:r>
            <a:r>
              <a:rPr lang="en-US" dirty="0" smtClean="0"/>
              <a:t>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35885479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105</a:t>
            </a:fld>
            <a:endParaRPr lang="en-US"/>
          </a:p>
        </p:txBody>
      </p:sp>
      <p:graphicFrame>
        <p:nvGraphicFramePr>
          <p:cNvPr id="5" name="object 7"/>
          <p:cNvGraphicFramePr>
            <a:graphicFrameLocks noGrp="1"/>
          </p:cNvGraphicFramePr>
          <p:nvPr/>
        </p:nvGraphicFramePr>
        <p:xfrm>
          <a:off x="838200" y="1779426"/>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5851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106</a:t>
            </a:fld>
            <a:endParaRPr lang="en-US"/>
          </a:p>
        </p:txBody>
      </p:sp>
      <p:graphicFrame>
        <p:nvGraphicFramePr>
          <p:cNvPr id="5" name="object 9"/>
          <p:cNvGraphicFramePr>
            <a:graphicFrameLocks noGrp="1"/>
          </p:cNvGraphicFramePr>
          <p:nvPr/>
        </p:nvGraphicFramePr>
        <p:xfrm>
          <a:off x="1266952" y="1846706"/>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8031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107</a:t>
            </a:fld>
            <a:endParaRPr lang="en-US"/>
          </a:p>
        </p:txBody>
      </p:sp>
      <p:graphicFrame>
        <p:nvGraphicFramePr>
          <p:cNvPr id="5" name="object 10"/>
          <p:cNvGraphicFramePr>
            <a:graphicFrameLocks noGrp="1"/>
          </p:cNvGraphicFramePr>
          <p:nvPr/>
        </p:nvGraphicFramePr>
        <p:xfrm>
          <a:off x="1139570" y="1825625"/>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40958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28619144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109</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429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72364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34559147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13751167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113</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5664717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85487"/>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114</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96" y="245360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251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115</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17619364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72440"/>
            <a:ext cx="9020175" cy="2609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41" y="914383"/>
            <a:ext cx="5109123" cy="235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479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23516715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5"/>
            <a:ext cx="8406384" cy="4351338"/>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118</a:t>
            </a:fld>
            <a:endParaRPr lang="en-US"/>
          </a:p>
        </p:txBody>
      </p:sp>
      <p:pic>
        <p:nvPicPr>
          <p:cNvPr id="5" name="Picture 4"/>
          <p:cNvPicPr>
            <a:picLocks noChangeAspect="1"/>
          </p:cNvPicPr>
          <p:nvPr/>
        </p:nvPicPr>
        <p:blipFill>
          <a:blip r:embed="rId2"/>
          <a:stretch>
            <a:fillRect/>
          </a:stretch>
        </p:blipFill>
        <p:spPr>
          <a:xfrm>
            <a:off x="8979259" y="1819237"/>
            <a:ext cx="2787533" cy="4357726"/>
          </a:xfrm>
          <a:prstGeom prst="rect">
            <a:avLst/>
          </a:prstGeom>
        </p:spPr>
      </p:pic>
    </p:spTree>
    <p:extLst>
      <p:ext uri="{BB962C8B-B14F-4D97-AF65-F5344CB8AC3E}">
        <p14:creationId xmlns:p14="http://schemas.microsoft.com/office/powerpoint/2010/main" val="5942641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541443"/>
            <a:ext cx="10515600" cy="4351338"/>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119</a:t>
            </a:fld>
            <a:endParaRPr lang="en-US"/>
          </a:p>
        </p:txBody>
      </p:sp>
      <p:pic>
        <p:nvPicPr>
          <p:cNvPr id="5" name="Picture 4"/>
          <p:cNvPicPr>
            <a:picLocks noChangeAspect="1"/>
          </p:cNvPicPr>
          <p:nvPr/>
        </p:nvPicPr>
        <p:blipFill>
          <a:blip r:embed="rId2"/>
          <a:stretch>
            <a:fillRect/>
          </a:stretch>
        </p:blipFill>
        <p:spPr>
          <a:xfrm>
            <a:off x="6454178" y="2361795"/>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680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6556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825625"/>
            <a:ext cx="7117080" cy="4351338"/>
          </a:xfrm>
        </p:spPr>
        <p:txBody>
          <a:bodyPr>
            <a:normAutofit lnSpcReduction="10000"/>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120</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33050722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err="1"/>
              <a:t>resultsand</a:t>
            </a:r>
            <a:r>
              <a:rPr lang="en-US" dirty="0"/>
              <a:t> final state of the system </a:t>
            </a:r>
            <a:r>
              <a:rPr lang="en-US" dirty="0" err="1"/>
              <a:t>afterthe</a:t>
            </a:r>
            <a:r>
              <a:rPr lang="en-US" dirty="0"/>
              <a:t> 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121</a:t>
            </a:fld>
            <a:endParaRPr lang="en-US"/>
          </a:p>
        </p:txBody>
      </p:sp>
    </p:spTree>
    <p:extLst>
      <p:ext uri="{BB962C8B-B14F-4D97-AF65-F5344CB8AC3E}">
        <p14:creationId xmlns:p14="http://schemas.microsoft.com/office/powerpoint/2010/main" val="26747822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122</a:t>
            </a:fld>
            <a:endParaRPr lang="en-US"/>
          </a:p>
        </p:txBody>
      </p:sp>
      <p:pic>
        <p:nvPicPr>
          <p:cNvPr id="5" name="Picture 4"/>
          <p:cNvPicPr>
            <a:picLocks noChangeAspect="1"/>
          </p:cNvPicPr>
          <p:nvPr/>
        </p:nvPicPr>
        <p:blipFill>
          <a:blip r:embed="rId2"/>
          <a:stretch>
            <a:fillRect/>
          </a:stretch>
        </p:blipFill>
        <p:spPr>
          <a:xfrm>
            <a:off x="2286297" y="1825625"/>
            <a:ext cx="7113735" cy="4707619"/>
          </a:xfrm>
          <a:prstGeom prst="rect">
            <a:avLst/>
          </a:prstGeom>
        </p:spPr>
      </p:pic>
    </p:spTree>
    <p:extLst>
      <p:ext uri="{BB962C8B-B14F-4D97-AF65-F5344CB8AC3E}">
        <p14:creationId xmlns:p14="http://schemas.microsoft.com/office/powerpoint/2010/main" val="14936085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838200" y="1825625"/>
            <a:ext cx="10683240" cy="4351338"/>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123</a:t>
            </a:fld>
            <a:endParaRPr lang="en-US"/>
          </a:p>
        </p:txBody>
      </p:sp>
    </p:spTree>
    <p:extLst>
      <p:ext uri="{BB962C8B-B14F-4D97-AF65-F5344CB8AC3E}">
        <p14:creationId xmlns:p14="http://schemas.microsoft.com/office/powerpoint/2010/main" val="27086059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normAutofit lnSpcReduction="10000"/>
          </a:bodyPr>
          <a:lstStyle/>
          <a:p>
            <a:r>
              <a:rPr lang="en-US" dirty="0"/>
              <a:t>Black-box testing</a:t>
            </a:r>
          </a:p>
          <a:p>
            <a:pPr lvl="1"/>
            <a:r>
              <a:rPr lang="en-US" dirty="0"/>
              <a:t>vs. random testing, white-box testing</a:t>
            </a:r>
          </a:p>
          <a:p>
            <a:r>
              <a:rPr lang="en-US" dirty="0" smtClean="0"/>
              <a:t>Black </a:t>
            </a:r>
            <a:r>
              <a:rPr lang="en-US" dirty="0"/>
              <a:t>box testing techniques </a:t>
            </a:r>
          </a:p>
          <a:p>
            <a:pPr lvl="1"/>
            <a:r>
              <a:rPr lang="en-US" dirty="0"/>
              <a:t>Equivalence class</a:t>
            </a:r>
          </a:p>
          <a:p>
            <a:pPr lvl="1"/>
            <a:r>
              <a:rPr lang="en-US" dirty="0"/>
              <a:t>Boundary value testing </a:t>
            </a:r>
          </a:p>
          <a:p>
            <a:pPr lvl="1"/>
            <a:r>
              <a:rPr lang="en-US" dirty="0" smtClean="0"/>
              <a:t>Decision tables</a:t>
            </a:r>
          </a:p>
          <a:p>
            <a:pPr lvl="1"/>
            <a:r>
              <a:rPr lang="en-US" dirty="0" smtClean="0"/>
              <a:t>State transition</a:t>
            </a:r>
          </a:p>
          <a:p>
            <a:pPr lvl="1"/>
            <a:r>
              <a:rPr lang="en-US" dirty="0" smtClean="0"/>
              <a:t>Use case testing</a:t>
            </a:r>
            <a:endParaRPr lang="en-US" dirty="0"/>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124</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125</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126</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127</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128</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129</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7149890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130</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131</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132</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133</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134</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135</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136</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137</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138</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139</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272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34331336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140</a:t>
            </a:fld>
            <a:endParaRPr lang="en-US"/>
          </a:p>
        </p:txBody>
      </p:sp>
    </p:spTree>
    <p:extLst>
      <p:ext uri="{BB962C8B-B14F-4D97-AF65-F5344CB8AC3E}">
        <p14:creationId xmlns:p14="http://schemas.microsoft.com/office/powerpoint/2010/main" val="38226154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141</a:t>
            </a:fld>
            <a:endParaRPr lang="en-US"/>
          </a:p>
        </p:txBody>
      </p:sp>
    </p:spTree>
    <p:extLst>
      <p:ext uri="{BB962C8B-B14F-4D97-AF65-F5344CB8AC3E}">
        <p14:creationId xmlns:p14="http://schemas.microsoft.com/office/powerpoint/2010/main" val="41707715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endParaRPr lang="en-US" dirty="0"/>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142</a:t>
            </a:fld>
            <a:endParaRPr lang="en-US"/>
          </a:p>
        </p:txBody>
      </p:sp>
    </p:spTree>
    <p:extLst>
      <p:ext uri="{BB962C8B-B14F-4D97-AF65-F5344CB8AC3E}">
        <p14:creationId xmlns:p14="http://schemas.microsoft.com/office/powerpoint/2010/main" val="34819914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143</a:t>
            </a:fld>
            <a:endParaRPr lang="en-US"/>
          </a:p>
        </p:txBody>
      </p:sp>
    </p:spTree>
    <p:extLst>
      <p:ext uri="{BB962C8B-B14F-4D97-AF65-F5344CB8AC3E}">
        <p14:creationId xmlns:p14="http://schemas.microsoft.com/office/powerpoint/2010/main" val="35801717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144</a:t>
            </a:fld>
            <a:endParaRPr lang="en-US"/>
          </a:p>
        </p:txBody>
      </p:sp>
    </p:spTree>
    <p:extLst>
      <p:ext uri="{BB962C8B-B14F-4D97-AF65-F5344CB8AC3E}">
        <p14:creationId xmlns:p14="http://schemas.microsoft.com/office/powerpoint/2010/main" val="37415864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145</a:t>
            </a:fld>
            <a:endParaRPr lang="en-US"/>
          </a:p>
        </p:txBody>
      </p:sp>
    </p:spTree>
    <p:extLst>
      <p:ext uri="{BB962C8B-B14F-4D97-AF65-F5344CB8AC3E}">
        <p14:creationId xmlns:p14="http://schemas.microsoft.com/office/powerpoint/2010/main" val="251043776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146</a:t>
            </a:fld>
            <a:endParaRPr lang="en-US"/>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2427710" y="2442246"/>
            <a:ext cx="6768106" cy="4206382"/>
          </a:xfrm>
          <a:prstGeom prst="rect">
            <a:avLst/>
          </a:prstGeom>
        </p:spPr>
      </p:pic>
    </p:spTree>
    <p:extLst>
      <p:ext uri="{BB962C8B-B14F-4D97-AF65-F5344CB8AC3E}">
        <p14:creationId xmlns:p14="http://schemas.microsoft.com/office/powerpoint/2010/main" val="28177937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147</a:t>
            </a:fld>
            <a:endParaRPr lang="en-US"/>
          </a:p>
        </p:txBody>
      </p:sp>
    </p:spTree>
    <p:extLst>
      <p:ext uri="{BB962C8B-B14F-4D97-AF65-F5344CB8AC3E}">
        <p14:creationId xmlns:p14="http://schemas.microsoft.com/office/powerpoint/2010/main" val="2130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15</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262616"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38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05831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92594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86414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85629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111711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dirty="0"/>
              <a:t>Black Box Testing</a:t>
            </a:r>
            <a:r>
              <a:rPr lang="en-US" dirty="0" smtClean="0"/>
              <a:t> </a:t>
            </a:r>
            <a:endParaRPr lang="en-US" dirty="0"/>
          </a:p>
        </p:txBody>
      </p:sp>
      <p:sp>
        <p:nvSpPr>
          <p:cNvPr id="39941" name="Rectangle 3"/>
          <p:cNvSpPr>
            <a:spLocks noGrp="1" noChangeArrowheads="1"/>
          </p:cNvSpPr>
          <p:nvPr>
            <p:ph idx="1"/>
          </p:nvPr>
        </p:nvSpPr>
        <p:spPr/>
        <p:txBody>
          <a:bodyPr/>
          <a:lstStyle/>
          <a:p>
            <a:pPr marL="0" indent="0">
              <a:buNone/>
            </a:pPr>
            <a:r>
              <a:rPr lang="en-US" sz="3200" dirty="0"/>
              <a:t>Exploiting the functional specification</a:t>
            </a:r>
          </a:p>
          <a:p>
            <a:pPr eaLnBrk="1" hangingPunct="1"/>
            <a:r>
              <a:rPr lang="en-US" sz="3200" dirty="0"/>
              <a:t>Uses the specification to partition the input space</a:t>
            </a:r>
          </a:p>
          <a:p>
            <a:pPr lvl="1" eaLnBrk="1" hangingPunct="1"/>
            <a:r>
              <a:rPr lang="en-US" dirty="0"/>
              <a:t>e.g., specification of </a:t>
            </a:r>
            <a:r>
              <a:rPr lang="ja-JP" altLang="en-US" dirty="0"/>
              <a:t>“</a:t>
            </a:r>
            <a:r>
              <a:rPr lang="en-US" altLang="ja-JP" dirty="0"/>
              <a:t>roots</a:t>
            </a:r>
            <a:r>
              <a:rPr lang="ja-JP" altLang="en-US" dirty="0"/>
              <a:t>”</a:t>
            </a:r>
            <a:r>
              <a:rPr lang="en-US" altLang="ja-JP" dirty="0"/>
              <a:t> program suggests division between cases with zero, one, and two real roots</a:t>
            </a:r>
          </a:p>
          <a:p>
            <a:pPr eaLnBrk="1" hangingPunct="1"/>
            <a:r>
              <a:rPr lang="en-US" sz="3200" dirty="0"/>
              <a:t>Test each partition, and boundaries between partitions</a:t>
            </a:r>
          </a:p>
          <a:p>
            <a:pPr lvl="1" eaLnBrk="1" hangingPunct="1"/>
            <a:r>
              <a:rPr lang="en-US" dirty="0"/>
              <a:t>No guarantees, but experience suggests failures often lie at the boundaries (as in the </a:t>
            </a:r>
            <a:r>
              <a:rPr lang="ja-JP" altLang="en-US" dirty="0"/>
              <a:t>“</a:t>
            </a:r>
            <a:r>
              <a:rPr lang="en-US" altLang="ja-JP" dirty="0"/>
              <a:t>roots</a:t>
            </a:r>
            <a:r>
              <a:rPr lang="ja-JP" altLang="en-US" dirty="0"/>
              <a:t>”</a:t>
            </a:r>
            <a:r>
              <a:rPr lang="en-US" altLang="ja-JP" dirty="0"/>
              <a:t> program)</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072251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72815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793316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70"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1794962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1981200" y="3200400"/>
            <a:ext cx="4953000"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2895601" y="1676401"/>
            <a:ext cx="278794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6324600" y="4495800"/>
            <a:ext cx="3810000" cy="1219200"/>
          </a:xfrm>
          <a:prstGeom prst="wedgeRectCallout">
            <a:avLst>
              <a:gd name="adj1" fmla="val -66458"/>
              <a:gd name="adj2" fmla="val 43361"/>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en-US" dirty="0"/>
              <a:t>Functional testing, i.e., generation of test cases from specifications is a valuable and flexible approach to software testing</a:t>
            </a:r>
          </a:p>
          <a:p>
            <a:pPr lvl="1">
              <a:lnSpc>
                <a:spcPct val="90000"/>
              </a:lnSpc>
            </a:pPr>
            <a:r>
              <a:rPr lang="en-US" dirty="0"/>
              <a:t>Applicable from very early system specs right through module </a:t>
            </a:r>
            <a:r>
              <a:rPr lang="en-US" dirty="0" smtClean="0"/>
              <a:t>specifications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3017632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1235338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5773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289898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3412738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639725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998618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8390001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380022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797874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049619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03531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650234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3100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114464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252350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7989532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080708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a:t>Don</a:t>
            </a:r>
            <a:r>
              <a:rPr lang="en-US" altLang="ja-JP"/>
              <a:t>’t </a:t>
            </a:r>
            <a:r>
              <a:rPr lang="en-US" altLang="ja-JP" dirty="0"/>
              <a:t>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233074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2195440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1752649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 Driven </a:t>
            </a:r>
            <a:r>
              <a:rPr lang="en-US" sz="4800" dirty="0" smtClean="0"/>
              <a:t>Development (</a:t>
            </a:r>
            <a:r>
              <a:rPr lang="en-US" sz="48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1" y="753110"/>
            <a:ext cx="2645663" cy="26456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1407566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22013928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949653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39799327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2277390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77614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7388196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5830479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9816484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00462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4175704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28585128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92</a:t>
            </a:fld>
            <a:endParaRPr lang="en-US" dirty="0">
              <a:solidFill>
                <a:schemeClr val="tx2"/>
              </a:solidFill>
            </a:endParaRPr>
          </a:p>
        </p:txBody>
      </p:sp>
    </p:spTree>
    <p:extLst>
      <p:ext uri="{BB962C8B-B14F-4D97-AF65-F5344CB8AC3E}">
        <p14:creationId xmlns:p14="http://schemas.microsoft.com/office/powerpoint/2010/main" val="39898693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42271784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692407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 min and max ), 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1993718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10266</Words>
  <Application>Microsoft Office PowerPoint</Application>
  <PresentationFormat>Widescreen</PresentationFormat>
  <Paragraphs>1822</Paragraphs>
  <Slides>147</Slides>
  <Notes>85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64" baseType="lpstr">
      <vt:lpstr>ＭＳ Ｐゴシック</vt:lpstr>
      <vt:lpstr>游ゴシック</vt:lpstr>
      <vt:lpstr>Arial</vt:lpstr>
      <vt:lpstr>Calibri</vt:lpstr>
      <vt:lpstr>Candara</vt:lpstr>
      <vt:lpstr>Carlito</vt:lpstr>
      <vt:lpstr>Courier New</vt:lpstr>
      <vt:lpstr>Garamond</vt:lpstr>
      <vt:lpstr>Gill Sans MT</vt:lpstr>
      <vt:lpstr>Helvetica</vt:lpstr>
      <vt:lpstr>Times</vt:lpstr>
      <vt:lpstr>Times New Roman</vt:lpstr>
      <vt:lpstr>Trebuchet MS</vt:lpstr>
      <vt:lpstr>Wingdings</vt:lpstr>
      <vt:lpstr>Wingdings 3</vt:lpstr>
      <vt:lpstr>Office Theme</vt:lpstr>
      <vt:lpstr>Visio</vt:lpstr>
      <vt:lpstr>SE401 - Software Quality Assurance and Testing</vt:lpstr>
      <vt:lpstr>Outline</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Testing Techniques</vt:lpstr>
      <vt:lpstr>Testing techniques</vt:lpstr>
      <vt:lpstr>Categories of test design techniques</vt:lpstr>
      <vt:lpstr>Specification-Based Testing Black Box Testing</vt:lpstr>
      <vt:lpstr>Functional Testing: A.k.a.: Black Box Testing</vt:lpstr>
      <vt:lpstr>Systematic vs. Random Testing</vt:lpstr>
      <vt:lpstr>Why Not Random Testing?</vt:lpstr>
      <vt:lpstr>Why Not Random Testing?</vt:lpstr>
      <vt:lpstr>Black Box Testing</vt:lpstr>
      <vt:lpstr>Black-box Testing Errors Categories</vt:lpstr>
      <vt:lpstr>Questions answered by Black-box Testing</vt:lpstr>
      <vt:lpstr>The Information Domain: inputs and outputs</vt:lpstr>
      <vt:lpstr>The Information Domain: inputs and outputs</vt:lpstr>
      <vt:lpstr>Black Box Testing </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Summary</vt:lpstr>
      <vt:lpstr>Black Box Testing Techniques</vt:lpstr>
      <vt:lpstr>Single Defect Assumption</vt:lpstr>
      <vt:lpstr>Functional Testing Concepts</vt:lpstr>
      <vt:lpstr>Developing Test Cases</vt:lpstr>
      <vt:lpstr>Developing Test Cases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Boundary Value Analysis - examples</vt:lpstr>
      <vt:lpstr>Mainstream usage testing</vt:lpstr>
      <vt:lpstr>Worst-Case Testing</vt:lpstr>
      <vt:lpstr>Worst Case Boundary Testing – 2 Variables</vt:lpstr>
      <vt:lpstr>Worst Case Robustness Testing  – 2 Variables</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37</cp:revision>
  <dcterms:created xsi:type="dcterms:W3CDTF">2020-12-01T06:37:59Z</dcterms:created>
  <dcterms:modified xsi:type="dcterms:W3CDTF">2021-10-07T06:48:27Z</dcterms:modified>
</cp:coreProperties>
</file>