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329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30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CF9676-2199-4465-A5AC-D069EEB5BB59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E60F39-1C35-42C6-A2D1-D36CC844E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558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April 11, 2017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3</a:t>
            </a:r>
            <a:endParaRPr lang="en-US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3</a:t>
            </a:fld>
            <a:r>
              <a:rPr lang="en-US" dirty="0" smtClean="0"/>
              <a:t> of 89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5738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April 18, 2017</a:t>
            </a:r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4</a:t>
            </a:r>
            <a:endParaRPr lang="en-US" dirty="0"/>
          </a:p>
        </p:txBody>
      </p:sp>
      <p:sp>
        <p:nvSpPr>
          <p:cNvPr id="15" name="Header Placeholder 14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73</a:t>
            </a:fld>
            <a:r>
              <a:rPr lang="en-US" dirty="0" smtClean="0"/>
              <a:t> of 101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8320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April 11, 2017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3</a:t>
            </a:r>
            <a:endParaRPr lang="en-US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7</a:t>
            </a:fld>
            <a:r>
              <a:rPr lang="en-US" dirty="0" smtClean="0"/>
              <a:t> of 89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2881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April 11, 2017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3</a:t>
            </a:r>
            <a:endParaRPr lang="en-US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14</a:t>
            </a:fld>
            <a:r>
              <a:rPr lang="en-US" dirty="0" smtClean="0"/>
              <a:t> of 89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000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Current version 4.11 (Jan, 2014)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April 11, 2017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3</a:t>
            </a:r>
            <a:endParaRPr lang="en-US" dirty="0"/>
          </a:p>
        </p:txBody>
      </p:sp>
      <p:sp>
        <p:nvSpPr>
          <p:cNvPr id="12" name="Header Placeholder 11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18</a:t>
            </a:fld>
            <a:r>
              <a:rPr lang="en-US" dirty="0" smtClean="0"/>
              <a:t> of 89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836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April 11, 2017</a:t>
            </a:r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3</a:t>
            </a:r>
            <a:endParaRPr lang="en-US" dirty="0"/>
          </a:p>
        </p:txBody>
      </p:sp>
      <p:sp>
        <p:nvSpPr>
          <p:cNvPr id="15" name="Header Placeholder 14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25</a:t>
            </a:fld>
            <a:r>
              <a:rPr lang="en-US" dirty="0" smtClean="0"/>
              <a:t> of 89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4551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April 11, 2017</a:t>
            </a:r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3</a:t>
            </a:r>
            <a:endParaRPr lang="en-US" dirty="0"/>
          </a:p>
        </p:txBody>
      </p:sp>
      <p:sp>
        <p:nvSpPr>
          <p:cNvPr id="15" name="Header Placeholder 14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50</a:t>
            </a:fld>
            <a:r>
              <a:rPr lang="en-US" dirty="0" smtClean="0"/>
              <a:t> of 89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4187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April 18,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4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58</a:t>
            </a:fld>
            <a:r>
              <a:rPr lang="en-US" dirty="0" smtClean="0"/>
              <a:t> of 101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8727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E654E663-57AB-4385-86F2-6F3BA292AC98}" type="slidenum">
              <a:rPr lang="en-US" sz="1200" smtClean="0"/>
              <a:pPr eaLnBrk="1" hangingPunct="1"/>
              <a:t>69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9661874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E654E663-57AB-4385-86F2-6F3BA292AC98}" type="slidenum">
              <a:rPr lang="en-US" sz="1200" smtClean="0"/>
              <a:pPr eaLnBrk="1" hangingPunct="1"/>
              <a:t>70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162929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>
                <a:latin typeface="Candara" panose="020E0502030303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Candara" panose="020E0502030303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5E2FA-C428-4CE7-95B0-168D3259A5BB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50350" y="302370"/>
            <a:ext cx="2600325" cy="909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CIS College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86" y="480691"/>
            <a:ext cx="2095500" cy="552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8365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5E2FA-C428-4CE7-95B0-168D3259A5BB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658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5E2FA-C428-4CE7-95B0-168D3259A5BB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870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2493" y="0"/>
            <a:ext cx="12192000" cy="1207301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527" y="-1"/>
            <a:ext cx="11650767" cy="1207301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526" y="1406880"/>
            <a:ext cx="11650767" cy="4746091"/>
          </a:xfrm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  <a:lvl2pPr>
              <a:defRPr>
                <a:latin typeface="Candara" panose="020E0502030303020204" pitchFamily="34" charset="0"/>
              </a:defRPr>
            </a:lvl2pPr>
            <a:lvl3pPr>
              <a:defRPr>
                <a:latin typeface="Candara" panose="020E0502030303020204" pitchFamily="34" charset="0"/>
              </a:defRPr>
            </a:lvl3pPr>
            <a:lvl4pPr>
              <a:defRPr>
                <a:latin typeface="Candara" panose="020E0502030303020204" pitchFamily="34" charset="0"/>
              </a:defRPr>
            </a:lvl4pPr>
            <a:lvl5pPr>
              <a:defRPr>
                <a:latin typeface="Candara" panose="020E0502030303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5E2FA-C428-4CE7-95B0-168D3259A5BB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Chevron 12"/>
          <p:cNvSpPr/>
          <p:nvPr userDrawn="1"/>
        </p:nvSpPr>
        <p:spPr>
          <a:xfrm>
            <a:off x="244267" y="6520960"/>
            <a:ext cx="11232732" cy="282011"/>
          </a:xfrm>
          <a:prstGeom prst="chevr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Hexagon 14"/>
          <p:cNvSpPr/>
          <p:nvPr userDrawn="1"/>
        </p:nvSpPr>
        <p:spPr>
          <a:xfrm>
            <a:off x="11477001" y="6520959"/>
            <a:ext cx="521291" cy="282011"/>
          </a:xfrm>
          <a:prstGeom prst="hexag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7000" y="6492875"/>
            <a:ext cx="521291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</a:lstStyle>
          <a:p>
            <a:fld id="{B8DACC02-A2BD-4578-8E03-6D891060A6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337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 algn="ctr">
              <a:defRPr sz="5400">
                <a:latin typeface="Candara" panose="020E0502030303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5E2FA-C428-4CE7-95B0-168D3259A5BB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358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5E2FA-C428-4CE7-95B0-168D3259A5BB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680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5E2FA-C428-4CE7-95B0-168D3259A5BB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366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5E2FA-C428-4CE7-95B0-168D3259A5BB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-2493" y="0"/>
            <a:ext cx="12192000" cy="1207301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47527" y="-1"/>
            <a:ext cx="11650767" cy="1207301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2F5E2FA-C428-4CE7-95B0-168D3259A5BB}" type="datetimeFigureOut">
              <a:rPr lang="en-US" smtClean="0"/>
              <a:pPr/>
              <a:t>2/17/2022</a:t>
            </a:fld>
            <a:endParaRPr lang="en-US"/>
          </a:p>
        </p:txBody>
      </p:sp>
      <p:sp>
        <p:nvSpPr>
          <p:cNvPr id="9" name="Chevron 8"/>
          <p:cNvSpPr/>
          <p:nvPr userDrawn="1"/>
        </p:nvSpPr>
        <p:spPr>
          <a:xfrm>
            <a:off x="244267" y="6520960"/>
            <a:ext cx="11232732" cy="282011"/>
          </a:xfrm>
          <a:prstGeom prst="chevr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Hexagon 10"/>
          <p:cNvSpPr/>
          <p:nvPr userDrawn="1"/>
        </p:nvSpPr>
        <p:spPr>
          <a:xfrm>
            <a:off x="11477001" y="6520959"/>
            <a:ext cx="521291" cy="282011"/>
          </a:xfrm>
          <a:prstGeom prst="hexag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7000" y="6492875"/>
            <a:ext cx="521291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</a:lstStyle>
          <a:p>
            <a:fld id="{B8DACC02-A2BD-4578-8E03-6D891060A6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340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5E2FA-C428-4CE7-95B0-168D3259A5BB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249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5E2FA-C428-4CE7-95B0-168D3259A5BB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90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5E2FA-C428-4CE7-95B0-168D3259A5BB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297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F5E2FA-C428-4CE7-95B0-168D3259A5BB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50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junit.org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junit.org/" TargetMode="External"/><Relationship Id="rId2" Type="http://schemas.openxmlformats.org/officeDocument/2006/relationships/hyperlink" Target="http://junit.org/junit5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urses.cs.washington.edu/courses/cse143/11wi/eclipse-tutorial/junit.shtml" TargetMode="External"/><Relationship Id="rId4" Type="http://schemas.openxmlformats.org/officeDocument/2006/relationships/hyperlink" Target="http://www.vogella.com/tutorials/JUnit/article.html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vogella.com/tutorials/JUnit/article.html" TargetMode="External"/><Relationship Id="rId2" Type="http://schemas.openxmlformats.org/officeDocument/2006/relationships/hyperlink" Target="http://junit.org/" TargetMode="Externa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hyperlink" Target="https://junit.org/junit5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hyperlink" Target="http://junit.sourceforge.net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junit.org/junit5/docs/current/user-guide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Unit Testing and JUnit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SE401: Software Quality Assurance and Testing</a:t>
            </a:r>
          </a:p>
        </p:txBody>
      </p:sp>
    </p:spTree>
    <p:extLst>
      <p:ext uri="{BB962C8B-B14F-4D97-AF65-F5344CB8AC3E}">
        <p14:creationId xmlns:p14="http://schemas.microsoft.com/office/powerpoint/2010/main" val="890379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structure of a test method</a:t>
            </a:r>
          </a:p>
        </p:txBody>
      </p:sp>
      <p:sp>
        <p:nvSpPr>
          <p:cNvPr id="404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test method </a:t>
            </a:r>
            <a:r>
              <a:rPr lang="en-US" dirty="0" smtClean="0"/>
              <a:t>doesn</a:t>
            </a:r>
            <a:r>
              <a:rPr lang="en-US" dirty="0" smtClean="0">
                <a:latin typeface="Arial"/>
              </a:rPr>
              <a:t>’</a:t>
            </a:r>
            <a:r>
              <a:rPr lang="en-US" dirty="0" smtClean="0"/>
              <a:t>t </a:t>
            </a:r>
            <a:r>
              <a:rPr lang="en-US" dirty="0"/>
              <a:t>return a result</a:t>
            </a:r>
          </a:p>
          <a:p>
            <a:r>
              <a:rPr lang="en-US" dirty="0"/>
              <a:t>If the tests run correctly, a test method does nothing</a:t>
            </a:r>
          </a:p>
          <a:p>
            <a:r>
              <a:rPr lang="en-US" dirty="0"/>
              <a:t>If a test fails, it throws an </a:t>
            </a:r>
            <a:r>
              <a:rPr lang="en-US" dirty="0">
                <a:latin typeface="Trebuchet MS" charset="0"/>
              </a:rPr>
              <a:t>AssertionFailedError</a:t>
            </a:r>
          </a:p>
          <a:p>
            <a:r>
              <a:rPr lang="en-US" dirty="0"/>
              <a:t>The JUnit framework catches the error and deals with it; you </a:t>
            </a:r>
            <a:r>
              <a:rPr lang="en-US" dirty="0" smtClean="0"/>
              <a:t>don</a:t>
            </a:r>
            <a:r>
              <a:rPr lang="en-US" altLang="ja-JP" dirty="0" smtClean="0">
                <a:latin typeface="Arial"/>
              </a:rPr>
              <a:t>’</a:t>
            </a:r>
            <a:r>
              <a:rPr lang="en-US" dirty="0" smtClean="0"/>
              <a:t>t </a:t>
            </a:r>
            <a:r>
              <a:rPr lang="en-US" dirty="0"/>
              <a:t>have to do anything</a:t>
            </a:r>
          </a:p>
          <a:p>
            <a:pPr>
              <a:buFont typeface="Wingdings" charset="0"/>
              <a:buNone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698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suites</a:t>
            </a:r>
          </a:p>
        </p:txBody>
      </p:sp>
      <p:sp>
        <p:nvSpPr>
          <p:cNvPr id="434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practice, you want to run a group of related tests (e.g. all the tests for a class)</a:t>
            </a:r>
          </a:p>
          <a:p>
            <a:r>
              <a:rPr lang="en-US" dirty="0"/>
              <a:t>To do so, group your test methods in a </a:t>
            </a:r>
            <a:r>
              <a:rPr lang="en-US" dirty="0" smtClean="0"/>
              <a:t>class with annotations </a:t>
            </a:r>
            <a:r>
              <a:rPr lang="en-US" dirty="0">
                <a:solidFill>
                  <a:schemeClr val="tx2"/>
                </a:solidFill>
              </a:rPr>
              <a:t>@</a:t>
            </a:r>
            <a:r>
              <a:rPr lang="en-US" dirty="0" err="1">
                <a:solidFill>
                  <a:schemeClr val="tx2"/>
                </a:solidFill>
              </a:rPr>
              <a:t>SelectPackages</a:t>
            </a:r>
            <a:r>
              <a:rPr lang="en-US" dirty="0"/>
              <a:t> </a:t>
            </a:r>
            <a:r>
              <a:rPr lang="en-US" dirty="0" smtClean="0"/>
              <a:t>or </a:t>
            </a:r>
            <a:r>
              <a:rPr lang="en-US" dirty="0" smtClean="0">
                <a:solidFill>
                  <a:srgbClr val="1822CD"/>
                </a:solidFill>
              </a:rPr>
              <a:t>@</a:t>
            </a:r>
            <a:r>
              <a:rPr lang="en-US" dirty="0" err="1">
                <a:solidFill>
                  <a:srgbClr val="1822CD"/>
                </a:solidFill>
              </a:rPr>
              <a:t>SelectClasses</a:t>
            </a:r>
            <a:endParaRPr lang="en-US" dirty="0">
              <a:solidFill>
                <a:srgbClr val="1822CD"/>
              </a:solidFill>
            </a:endParaRP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4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Organize The Tests </a:t>
            </a:r>
          </a:p>
        </p:txBody>
      </p:sp>
      <p:sp>
        <p:nvSpPr>
          <p:cNvPr id="459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de-DE" sz="2600" dirty="0"/>
              <a:t>Create test cases in the same package as the code under test</a:t>
            </a:r>
          </a:p>
          <a:p>
            <a:pPr>
              <a:lnSpc>
                <a:spcPct val="90000"/>
              </a:lnSpc>
            </a:pPr>
            <a:r>
              <a:rPr lang="de-DE" sz="2600" dirty="0"/>
              <a:t>For each Java package in your application, define a TestSuite class that contains all the tests for validating the code in the package</a:t>
            </a:r>
          </a:p>
          <a:p>
            <a:pPr>
              <a:lnSpc>
                <a:spcPct val="90000"/>
              </a:lnSpc>
            </a:pPr>
            <a:r>
              <a:rPr lang="de-DE" sz="2600" dirty="0"/>
              <a:t>Define similar TestSuite classes that create higher-level and lower-level test suites in the other packages (and sub-packages) of the application</a:t>
            </a:r>
          </a:p>
          <a:p>
            <a:pPr>
              <a:lnSpc>
                <a:spcPct val="90000"/>
              </a:lnSpc>
            </a:pPr>
            <a:r>
              <a:rPr lang="de-DE" sz="2600" dirty="0"/>
              <a:t>Make sure your build process include the compilation of all tests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44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JUnit Best Practices</a:t>
            </a:r>
          </a:p>
        </p:txBody>
      </p:sp>
      <p:sp>
        <p:nvSpPr>
          <p:cNvPr id="4833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09600" indent="-609600"/>
            <a:r>
              <a:rPr lang="en-US" sz="2600" dirty="0"/>
              <a:t>Separate production and test code</a:t>
            </a:r>
          </a:p>
          <a:p>
            <a:pPr marL="609600" indent="-609600"/>
            <a:r>
              <a:rPr lang="en-US" sz="2600" dirty="0"/>
              <a:t>But typically in the same packages</a:t>
            </a:r>
          </a:p>
          <a:p>
            <a:pPr marL="609600" indent="-609600"/>
            <a:r>
              <a:rPr lang="en-US" sz="2600" dirty="0"/>
              <a:t>Compile into separate trees, allowing deployment without tests</a:t>
            </a:r>
          </a:p>
          <a:p>
            <a:pPr marL="609600" indent="-609600"/>
            <a:r>
              <a:rPr lang="en-US" sz="2600" dirty="0"/>
              <a:t>Don</a:t>
            </a:r>
            <a:r>
              <a:rPr lang="en-US" altLang="ja-JP" sz="2600" dirty="0">
                <a:latin typeface="Arial"/>
              </a:rPr>
              <a:t>’</a:t>
            </a:r>
            <a:r>
              <a:rPr lang="en-US" sz="2600" dirty="0"/>
              <a:t>t forget OO techniques, base classing</a:t>
            </a:r>
          </a:p>
          <a:p>
            <a:pPr marL="609600" indent="-609600"/>
            <a:r>
              <a:rPr lang="en-US" sz="2600" dirty="0"/>
              <a:t>Test-driven development</a:t>
            </a:r>
          </a:p>
          <a:p>
            <a:pPr marL="990600" lvl="1" indent="-533400">
              <a:buFont typeface="Wingdings" charset="0"/>
              <a:buAutoNum type="arabicPeriod"/>
            </a:pPr>
            <a:r>
              <a:rPr lang="en-US" sz="2000" dirty="0"/>
              <a:t>Write failing test first</a:t>
            </a:r>
          </a:p>
          <a:p>
            <a:pPr marL="990600" lvl="1" indent="-533400">
              <a:buFont typeface="Wingdings" charset="0"/>
              <a:buAutoNum type="arabicPeriod"/>
            </a:pPr>
            <a:r>
              <a:rPr lang="en-US" sz="2000" dirty="0"/>
              <a:t>Write enough code to pass</a:t>
            </a:r>
          </a:p>
          <a:p>
            <a:pPr marL="990600" lvl="1" indent="-533400">
              <a:buFont typeface="Wingdings" charset="0"/>
              <a:buAutoNum type="arabicPeriod"/>
            </a:pPr>
            <a:r>
              <a:rPr lang="en-US" sz="2000" dirty="0"/>
              <a:t>Refactor</a:t>
            </a:r>
          </a:p>
          <a:p>
            <a:pPr marL="990600" lvl="1" indent="-533400">
              <a:buFont typeface="Wingdings" charset="0"/>
              <a:buAutoNum type="arabicPeriod"/>
            </a:pPr>
            <a:r>
              <a:rPr lang="en-US" sz="2000" dirty="0"/>
              <a:t>Run tests again</a:t>
            </a:r>
          </a:p>
          <a:p>
            <a:pPr marL="990600" lvl="1" indent="-533400">
              <a:buFont typeface="Wingdings" charset="0"/>
              <a:buAutoNum type="arabicPeriod"/>
            </a:pPr>
            <a:r>
              <a:rPr lang="en-US" sz="2000" dirty="0"/>
              <a:t>Repeat until software meets goal</a:t>
            </a:r>
          </a:p>
          <a:p>
            <a:pPr marL="990600" lvl="1" indent="-533400">
              <a:buFont typeface="Wingdings" charset="0"/>
              <a:buAutoNum type="arabicPeriod"/>
            </a:pPr>
            <a:r>
              <a:rPr lang="en-US" sz="2000" dirty="0"/>
              <a:t>Write new code only when test is failing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0237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JUnit Best Practices</a:t>
            </a:r>
            <a:endParaRPr lang="en-US" dirty="0"/>
          </a:p>
        </p:txBody>
      </p:sp>
      <p:sp>
        <p:nvSpPr>
          <p:cNvPr id="533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Tests need </a:t>
            </a:r>
            <a:r>
              <a:rPr lang="en-US" i="1" dirty="0" smtClean="0"/>
              <a:t>failure atomically  </a:t>
            </a:r>
            <a:r>
              <a:rPr lang="en-US" dirty="0" smtClean="0"/>
              <a:t>(ability to know exactly what failed).</a:t>
            </a:r>
          </a:p>
          <a:p>
            <a:pPr lvl="1"/>
            <a:r>
              <a:rPr lang="en-US" dirty="0" smtClean="0"/>
              <a:t>Each test should have a clear, long, descriptive name.</a:t>
            </a:r>
          </a:p>
          <a:p>
            <a:pPr lvl="1"/>
            <a:r>
              <a:rPr lang="en-US" dirty="0" smtClean="0"/>
              <a:t>Assertions should always have clear messages to know what failed.</a:t>
            </a:r>
          </a:p>
          <a:p>
            <a:pPr lvl="1"/>
            <a:r>
              <a:rPr lang="en-US" dirty="0" smtClean="0"/>
              <a:t>Write many small tests, not one big test.</a:t>
            </a:r>
          </a:p>
          <a:p>
            <a:pPr lvl="2"/>
            <a:r>
              <a:rPr lang="en-US" dirty="0" smtClean="0"/>
              <a:t>Each test should have roughly just 1 assertion at its end.</a:t>
            </a:r>
          </a:p>
          <a:p>
            <a:r>
              <a:rPr lang="en-US" dirty="0" smtClean="0"/>
              <a:t>Test for expected errors / exceptions.</a:t>
            </a:r>
          </a:p>
          <a:p>
            <a:r>
              <a:rPr lang="en-US" dirty="0" smtClean="0"/>
              <a:t>Choose a descriptive assert method, not always </a:t>
            </a:r>
            <a:r>
              <a:rPr lang="en-US" dirty="0" smtClean="0">
                <a:latin typeface="Courier New"/>
                <a:cs typeface="Courier New"/>
              </a:rPr>
              <a:t>assertTrue</a:t>
            </a:r>
            <a:r>
              <a:rPr lang="en-US" dirty="0" smtClean="0"/>
              <a:t>.</a:t>
            </a:r>
          </a:p>
          <a:p>
            <a:r>
              <a:rPr lang="en-US" dirty="0" smtClean="0"/>
              <a:t>Choose representative test cases from equivalent input classes.</a:t>
            </a:r>
          </a:p>
          <a:p>
            <a:r>
              <a:rPr lang="en-US" dirty="0" smtClean="0"/>
              <a:t>Avoid complex logic in test methods if possible.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1837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with unit testing</a:t>
            </a:r>
            <a:endParaRPr lang="en-US" dirty="0"/>
          </a:p>
        </p:txBody>
      </p:sp>
      <p:sp>
        <p:nvSpPr>
          <p:cNvPr id="410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JUnit is designed to call methods and compare the results they return against expected results</a:t>
            </a:r>
          </a:p>
          <a:p>
            <a:pPr lvl="1"/>
            <a:r>
              <a:rPr lang="en-US" dirty="0" smtClean="0"/>
              <a:t>This ignores:</a:t>
            </a:r>
          </a:p>
          <a:p>
            <a:pPr lvl="2"/>
            <a:r>
              <a:rPr lang="en-US" dirty="0" smtClean="0"/>
              <a:t>Programs that do work in response to GUI commands</a:t>
            </a:r>
          </a:p>
          <a:p>
            <a:pPr lvl="2"/>
            <a:r>
              <a:rPr lang="en-US" dirty="0" smtClean="0"/>
              <a:t>Methods that are used primarily to produce output</a:t>
            </a:r>
          </a:p>
          <a:p>
            <a:r>
              <a:rPr lang="en-US" dirty="0" smtClean="0"/>
              <a:t>Heavy use of JUnit encourages a </a:t>
            </a:r>
            <a:r>
              <a:rPr lang="ja-JP" altLang="en-US" dirty="0" smtClean="0"/>
              <a:t>“</a:t>
            </a:r>
            <a:r>
              <a:rPr lang="en-US" dirty="0" smtClean="0"/>
              <a:t>functional</a:t>
            </a:r>
            <a:r>
              <a:rPr lang="ja-JP" altLang="en-US" dirty="0" smtClean="0"/>
              <a:t>”</a:t>
            </a:r>
            <a:r>
              <a:rPr lang="en-US" dirty="0" smtClean="0"/>
              <a:t> style, where most methods are called to compute a value, rather than to have side effects</a:t>
            </a:r>
          </a:p>
          <a:p>
            <a:pPr lvl="1"/>
            <a:r>
              <a:rPr lang="en-US" dirty="0" smtClean="0"/>
              <a:t>This can actually be a good thing</a:t>
            </a:r>
          </a:p>
          <a:p>
            <a:pPr lvl="1"/>
            <a:r>
              <a:rPr lang="en-US" dirty="0" smtClean="0"/>
              <a:t>Methods that just return results, without side effects (such as printing), are simpler, more general, and easier to reuse</a:t>
            </a:r>
            <a:endParaRPr lang="de-DE" dirty="0" smtClean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183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/>
              <a:t>An Introduction to JUnit</a:t>
            </a:r>
            <a:br>
              <a:rPr lang="en-US" sz="4400" dirty="0"/>
            </a:br>
            <a:r>
              <a:rPr lang="en-US" dirty="0" smtClean="0"/>
              <a:t>Part 1: The Basics</a:t>
            </a:r>
            <a:endParaRPr lang="en-US" sz="48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816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JUnit – Java Unit Testing 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2792" y="1699832"/>
            <a:ext cx="9649968" cy="4435792"/>
          </a:xfrm>
        </p:spPr>
        <p:txBody>
          <a:bodyPr/>
          <a:lstStyle/>
          <a:p>
            <a:r>
              <a:rPr lang="en-US" sz="3200" dirty="0"/>
              <a:t>A unit testing tool for Java programs  </a:t>
            </a:r>
          </a:p>
          <a:p>
            <a:pPr lvl="1"/>
            <a:r>
              <a:rPr lang="en-US" sz="2800" dirty="0"/>
              <a:t>JUnit home page: </a:t>
            </a:r>
            <a:r>
              <a:rPr lang="en-US" sz="2800" dirty="0">
                <a:hlinkClick r:id="rId2"/>
              </a:rPr>
              <a:t>http://junit.org</a:t>
            </a:r>
            <a:endParaRPr lang="en-US" sz="2800" dirty="0"/>
          </a:p>
          <a:p>
            <a:r>
              <a:rPr lang="en-US" sz="3200" dirty="0"/>
              <a:t>A simple framework to write repeatable tests </a:t>
            </a:r>
          </a:p>
          <a:p>
            <a:pPr lvl="1"/>
            <a:r>
              <a:rPr lang="en-US" sz="2800" dirty="0"/>
              <a:t>Test cases, test suites, assertions, etc., </a:t>
            </a:r>
          </a:p>
          <a:p>
            <a:r>
              <a:rPr lang="en-US" sz="3200" dirty="0"/>
              <a:t>Automated execution of test suites</a:t>
            </a:r>
          </a:p>
          <a:p>
            <a:pPr lvl="1"/>
            <a:r>
              <a:rPr lang="en-US" sz="2800" dirty="0"/>
              <a:t>Run all test cases, generate reports </a:t>
            </a:r>
          </a:p>
          <a:p>
            <a:r>
              <a:rPr lang="en-US" sz="3200" dirty="0"/>
              <a:t>Development methodology neutral </a:t>
            </a:r>
          </a:p>
          <a:p>
            <a:pPr lvl="1"/>
            <a:r>
              <a:rPr lang="en-US" sz="2800" dirty="0"/>
              <a:t>Often used in agile development/test-driven development  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353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JUnit 5</a:t>
            </a:r>
            <a:endParaRPr lang="en-CA" dirty="0"/>
          </a:p>
        </p:txBody>
      </p:sp>
      <p:sp>
        <p:nvSpPr>
          <p:cNvPr id="19461" name="Rectangle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CA" sz="3200" dirty="0"/>
              <a:t>Requires Java 8 (or higher) at runtime</a:t>
            </a:r>
          </a:p>
          <a:p>
            <a:pPr lvl="1">
              <a:lnSpc>
                <a:spcPct val="80000"/>
              </a:lnSpc>
            </a:pPr>
            <a:r>
              <a:rPr lang="en-CA" sz="2800" dirty="0"/>
              <a:t>Can still test code that has been compiled with previous versions of the JDK</a:t>
            </a:r>
          </a:p>
          <a:p>
            <a:pPr>
              <a:lnSpc>
                <a:spcPct val="80000"/>
              </a:lnSpc>
            </a:pPr>
            <a:r>
              <a:rPr lang="en-CA" sz="3200" dirty="0"/>
              <a:t>Supported by popular IDEs </a:t>
            </a:r>
          </a:p>
          <a:p>
            <a:pPr lvl="1">
              <a:lnSpc>
                <a:spcPct val="80000"/>
              </a:lnSpc>
            </a:pPr>
            <a:r>
              <a:rPr lang="en-CA" sz="2800" dirty="0" err="1"/>
              <a:t>IntelliJ</a:t>
            </a:r>
            <a:r>
              <a:rPr lang="en-CA" sz="2800" dirty="0"/>
              <a:t> IDEA</a:t>
            </a:r>
          </a:p>
          <a:p>
            <a:pPr lvl="1">
              <a:lnSpc>
                <a:spcPct val="80000"/>
              </a:lnSpc>
            </a:pPr>
            <a:r>
              <a:rPr lang="en-CA" sz="2800" dirty="0"/>
              <a:t>Eclipse</a:t>
            </a:r>
          </a:p>
          <a:p>
            <a:pPr lvl="1">
              <a:lnSpc>
                <a:spcPct val="80000"/>
              </a:lnSpc>
            </a:pPr>
            <a:r>
              <a:rPr lang="en-CA" sz="2800" dirty="0" err="1"/>
              <a:t>NetBeans</a:t>
            </a:r>
            <a:r>
              <a:rPr lang="en-CA" sz="2800" dirty="0"/>
              <a:t> </a:t>
            </a:r>
          </a:p>
          <a:p>
            <a:pPr lvl="1">
              <a:lnSpc>
                <a:spcPct val="80000"/>
              </a:lnSpc>
            </a:pPr>
            <a:r>
              <a:rPr lang="en-CA" sz="2800" dirty="0"/>
              <a:t>Visual Studio Code</a:t>
            </a:r>
          </a:p>
          <a:p>
            <a:pPr>
              <a:lnSpc>
                <a:spcPct val="80000"/>
              </a:lnSpc>
            </a:pPr>
            <a:r>
              <a:rPr lang="en-CA" sz="3200" dirty="0"/>
              <a:t>Supported by build tools</a:t>
            </a:r>
          </a:p>
          <a:p>
            <a:pPr lvl="1">
              <a:lnSpc>
                <a:spcPct val="80000"/>
              </a:lnSpc>
            </a:pPr>
            <a:r>
              <a:rPr lang="en-CA" sz="2800" dirty="0" err="1"/>
              <a:t>Gradle</a:t>
            </a:r>
            <a:r>
              <a:rPr lang="en-CA" sz="2800" dirty="0"/>
              <a:t> </a:t>
            </a:r>
          </a:p>
          <a:p>
            <a:pPr lvl="1">
              <a:lnSpc>
                <a:spcPct val="80000"/>
              </a:lnSpc>
            </a:pPr>
            <a:r>
              <a:rPr lang="en-CA" sz="2800" dirty="0"/>
              <a:t>Maven</a:t>
            </a:r>
          </a:p>
          <a:p>
            <a:pPr lvl="1">
              <a:lnSpc>
                <a:spcPct val="80000"/>
              </a:lnSpc>
            </a:pPr>
            <a:r>
              <a:rPr lang="en-CA" sz="2800" dirty="0"/>
              <a:t>Ant</a:t>
            </a:r>
          </a:p>
          <a:p>
            <a:pPr>
              <a:lnSpc>
                <a:spcPct val="80000"/>
              </a:lnSpc>
            </a:pPr>
            <a:endParaRPr lang="en-CA" sz="3200" dirty="0"/>
          </a:p>
          <a:p>
            <a:pPr>
              <a:lnSpc>
                <a:spcPct val="80000"/>
              </a:lnSpc>
            </a:pPr>
            <a:endParaRPr lang="en-CA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682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1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JUnit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JUnit has been integrated into most IDE’s </a:t>
            </a:r>
          </a:p>
          <a:p>
            <a:pPr lvl="1"/>
            <a:r>
              <a:rPr lang="en-US" dirty="0" smtClean="0"/>
              <a:t>We will use the latest Eclipse/NetBeans IDE </a:t>
            </a:r>
          </a:p>
          <a:p>
            <a:pPr lvl="1"/>
            <a:r>
              <a:rPr lang="en-US" dirty="0" smtClean="0"/>
              <a:t>Download and install </a:t>
            </a:r>
            <a:r>
              <a:rPr lang="en-US" dirty="0"/>
              <a:t>Eclipse/NetBeans </a:t>
            </a:r>
            <a:r>
              <a:rPr lang="en-US" dirty="0" smtClean="0"/>
              <a:t>IDE for Java Developers</a:t>
            </a:r>
          </a:p>
          <a:p>
            <a:r>
              <a:rPr lang="en-US" dirty="0" smtClean="0"/>
              <a:t>JUnit can also be run independently </a:t>
            </a:r>
          </a:p>
          <a:p>
            <a:pPr lvl="1"/>
            <a:r>
              <a:rPr lang="en-US" dirty="0" smtClean="0"/>
              <a:t>Command-line, builder server </a:t>
            </a:r>
          </a:p>
          <a:p>
            <a:pPr lvl="1"/>
            <a:r>
              <a:rPr lang="en-US" dirty="0" smtClean="0"/>
              <a:t>Using a simple build tool </a:t>
            </a:r>
            <a:r>
              <a:rPr lang="en-US" i="1" dirty="0" smtClean="0"/>
              <a:t>Ant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200" b="1" dirty="0" smtClean="0">
                <a:solidFill>
                  <a:srgbClr val="FF0000"/>
                </a:solidFill>
              </a:rPr>
              <a:t>You can </a:t>
            </a:r>
            <a:r>
              <a:rPr lang="en-US" sz="3200" b="1" dirty="0">
                <a:solidFill>
                  <a:srgbClr val="FF0000"/>
                </a:solidFill>
              </a:rPr>
              <a:t>use both methods of running JUnit.  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5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11" y="1552755"/>
            <a:ext cx="10699573" cy="4646433"/>
          </a:xfrm>
        </p:spPr>
        <p:txBody>
          <a:bodyPr/>
          <a:lstStyle/>
          <a:p>
            <a:r>
              <a:rPr lang="en-US" sz="3200" dirty="0"/>
              <a:t>Unit Testing and JUnit</a:t>
            </a:r>
          </a:p>
          <a:p>
            <a:r>
              <a:rPr lang="en-US" sz="3200" dirty="0"/>
              <a:t>Assertion </a:t>
            </a:r>
            <a:r>
              <a:rPr lang="en-US" sz="3200" dirty="0" smtClean="0"/>
              <a:t>Methods</a:t>
            </a:r>
          </a:p>
          <a:p>
            <a:r>
              <a:rPr lang="en-US" sz="3200" dirty="0" smtClean="0"/>
              <a:t>JUnit </a:t>
            </a:r>
            <a:r>
              <a:rPr lang="en-US" sz="3200" dirty="0"/>
              <a:t>Best Practices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</a:t>
            </a:fld>
            <a:endParaRPr 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114436" y="3674851"/>
            <a:ext cx="8415511" cy="26972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1400" b="1" dirty="0" smtClean="0">
                <a:solidFill>
                  <a:srgbClr val="000000"/>
                </a:solidFill>
              </a:rPr>
              <a:t>JUnit documentation</a:t>
            </a:r>
          </a:p>
          <a:p>
            <a:pPr lvl="2"/>
            <a:r>
              <a:rPr lang="en-US" sz="1400" u="sng" dirty="0" smtClean="0">
                <a:hlinkClick r:id="rId2"/>
              </a:rPr>
              <a:t>http://junit.org/junit5</a:t>
            </a:r>
            <a:endParaRPr lang="en-US" sz="1400" u="sng" dirty="0" smtClean="0"/>
          </a:p>
          <a:p>
            <a:pPr lvl="2"/>
            <a:r>
              <a:rPr lang="en-US" sz="1400" u="sng" dirty="0" smtClean="0">
                <a:hlinkClick r:id="rId3"/>
              </a:rPr>
              <a:t>https://junit.org/junit5/docs/snapshot/user-guide/</a:t>
            </a:r>
          </a:p>
          <a:p>
            <a:pPr lvl="1"/>
            <a:r>
              <a:rPr lang="en-US" sz="1400" b="1" dirty="0" smtClean="0"/>
              <a:t>An introductory tutorial</a:t>
            </a:r>
          </a:p>
          <a:p>
            <a:pPr lvl="2"/>
            <a:r>
              <a:rPr lang="en-US" sz="1400" u="sng" dirty="0" smtClean="0">
                <a:hlinkClick r:id="rId4"/>
              </a:rPr>
              <a:t>http://www.vogella.com/tutorials/JUnit/article.html</a:t>
            </a:r>
          </a:p>
          <a:p>
            <a:pPr lvl="1"/>
            <a:r>
              <a:rPr lang="en-US" sz="1400" b="1" dirty="0" smtClean="0">
                <a:solidFill>
                  <a:srgbClr val="000000"/>
                </a:solidFill>
              </a:rPr>
              <a:t>Using JUnit in Eclipse</a:t>
            </a:r>
            <a:endParaRPr lang="en-US" sz="1400" b="1" dirty="0" smtClean="0">
              <a:solidFill>
                <a:srgbClr val="000000"/>
              </a:solidFill>
              <a:hlinkClick r:id="rId5"/>
            </a:endParaRPr>
          </a:p>
          <a:p>
            <a:pPr lvl="2"/>
            <a:r>
              <a:rPr lang="en-US" sz="1400" u="sng" dirty="0" smtClean="0">
                <a:hlinkClick r:id="rId4"/>
              </a:rPr>
              <a:t>https://www.eclipse.org/community/eclipse_newsletter/2017/october/article5.php</a:t>
            </a:r>
          </a:p>
          <a:p>
            <a:pPr lvl="2"/>
            <a:r>
              <a:rPr lang="en-US" sz="1400" u="sng" dirty="0" smtClean="0">
                <a:hlinkClick r:id="rId4"/>
              </a:rPr>
              <a:t>https://www.educative.io/courses/java-unit-testing-with-junit-5/B892KY261z2</a:t>
            </a:r>
          </a:p>
          <a:p>
            <a:pPr lvl="1">
              <a:lnSpc>
                <a:spcPct val="100000"/>
              </a:lnSpc>
            </a:pPr>
            <a:r>
              <a:rPr lang="en-US" sz="1400" b="1" dirty="0" smtClean="0"/>
              <a:t>How to use JUnit with NetBeans</a:t>
            </a:r>
            <a:endParaRPr lang="en-US" sz="1400" b="1" dirty="0" smtClean="0">
              <a:hlinkClick r:id="rId4"/>
            </a:endParaRPr>
          </a:p>
          <a:p>
            <a:pPr lvl="2"/>
            <a:r>
              <a:rPr lang="en-US" sz="1400" u="sng" dirty="0" smtClean="0">
                <a:hlinkClick r:id="rId4"/>
              </a:rPr>
              <a:t>https://testingandlearning.home.blog/2019/01/30/how-to-use-junit-with-netbeans/</a:t>
            </a:r>
          </a:p>
          <a:p>
            <a:pPr lvl="1">
              <a:buFont typeface="Wingdings" charset="0"/>
              <a:buNone/>
            </a:pPr>
            <a:endParaRPr lang="en-US" sz="1400" dirty="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8396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Case Verdicts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20</a:t>
            </a:fld>
            <a:endParaRPr lang="en-US"/>
          </a:p>
        </p:txBody>
      </p:sp>
      <p:sp>
        <p:nvSpPr>
          <p:cNvPr id="6" name="Rectangle 3"/>
          <p:cNvSpPr>
            <a:spLocks noGrp="1"/>
          </p:cNvSpPr>
          <p:nvPr>
            <p:ph sz="half" idx="1"/>
          </p:nvPr>
        </p:nvSpPr>
        <p:spPr>
          <a:xfrm>
            <a:off x="767751" y="2176272"/>
            <a:ext cx="4584537" cy="2590800"/>
          </a:xfrm>
        </p:spPr>
        <p:txBody>
          <a:bodyPr/>
          <a:lstStyle/>
          <a:p>
            <a:pPr marL="182562" indent="0">
              <a:buNone/>
            </a:pPr>
            <a:r>
              <a:rPr lang="en-CA" b="1" dirty="0" smtClean="0">
                <a:solidFill>
                  <a:srgbClr val="00CC00"/>
                </a:solidFill>
                <a:latin typeface="Candara" panose="020E0502030303020204" pitchFamily="34" charset="0"/>
              </a:rPr>
              <a:t>Pass</a:t>
            </a:r>
            <a:endParaRPr lang="en-CA" b="1" dirty="0">
              <a:latin typeface="Candara" panose="020E0502030303020204" pitchFamily="34" charset="0"/>
            </a:endParaRPr>
          </a:p>
          <a:p>
            <a:pPr marL="868363" lvl="1">
              <a:buClr>
                <a:srgbClr val="00FF00"/>
              </a:buClr>
            </a:pPr>
            <a:r>
              <a:rPr lang="en-CA" dirty="0" smtClean="0">
                <a:latin typeface="Candara" panose="020E0502030303020204" pitchFamily="34" charset="0"/>
              </a:rPr>
              <a:t>The test </a:t>
            </a:r>
            <a:r>
              <a:rPr lang="en-CA" dirty="0">
                <a:latin typeface="Candara" panose="020E0502030303020204" pitchFamily="34" charset="0"/>
              </a:rPr>
              <a:t>case </a:t>
            </a:r>
            <a:r>
              <a:rPr lang="en-CA" dirty="0" smtClean="0">
                <a:latin typeface="Candara" panose="020E0502030303020204" pitchFamily="34" charset="0"/>
              </a:rPr>
              <a:t>execution was completed</a:t>
            </a:r>
            <a:endParaRPr lang="en-CA" dirty="0">
              <a:latin typeface="Candara" panose="020E0502030303020204" pitchFamily="34" charset="0"/>
            </a:endParaRPr>
          </a:p>
          <a:p>
            <a:pPr marL="868363" lvl="1">
              <a:buClr>
                <a:srgbClr val="00FF00"/>
              </a:buClr>
            </a:pPr>
            <a:r>
              <a:rPr lang="en-CA" dirty="0" smtClean="0">
                <a:latin typeface="Candara" panose="020E0502030303020204" pitchFamily="34" charset="0"/>
              </a:rPr>
              <a:t>The function being tested </a:t>
            </a:r>
            <a:r>
              <a:rPr lang="en-CA" dirty="0">
                <a:latin typeface="Candara" panose="020E0502030303020204" pitchFamily="34" charset="0"/>
              </a:rPr>
              <a:t>performed as </a:t>
            </a:r>
            <a:r>
              <a:rPr lang="en-CA" dirty="0" smtClean="0">
                <a:latin typeface="Candara" panose="020E0502030303020204" pitchFamily="34" charset="0"/>
              </a:rPr>
              <a:t>expected</a:t>
            </a:r>
            <a:endParaRPr lang="en-CA" dirty="0">
              <a:latin typeface="Candara" panose="020E0502030303020204" pitchFamily="34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428487" y="2176272"/>
            <a:ext cx="4698923" cy="2667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2562" indent="0">
              <a:buFont typeface="Arial" panose="020B0604020202020204" pitchFamily="34" charset="0"/>
              <a:buNone/>
            </a:pPr>
            <a:r>
              <a:rPr lang="en-CA" b="1" dirty="0" smtClean="0">
                <a:solidFill>
                  <a:srgbClr val="FF0000"/>
                </a:solidFill>
                <a:latin typeface="Candara" panose="020E0502030303020204" pitchFamily="34" charset="0"/>
              </a:rPr>
              <a:t>Fail</a:t>
            </a:r>
            <a:endParaRPr lang="en-CA" b="1" dirty="0" smtClean="0">
              <a:latin typeface="Candara" panose="020E0502030303020204" pitchFamily="34" charset="0"/>
            </a:endParaRPr>
          </a:p>
          <a:p>
            <a:pPr marL="868363" lvl="1"/>
            <a:r>
              <a:rPr lang="en-CA" dirty="0" smtClean="0">
                <a:latin typeface="Candara" panose="020E0502030303020204" pitchFamily="34" charset="0"/>
              </a:rPr>
              <a:t>The test case execution was completed </a:t>
            </a:r>
          </a:p>
          <a:p>
            <a:pPr marL="868363" lvl="1"/>
            <a:r>
              <a:rPr lang="en-CA" dirty="0" smtClean="0">
                <a:latin typeface="Candara" panose="020E0502030303020204" pitchFamily="34" charset="0"/>
              </a:rPr>
              <a:t>The function being tested did </a:t>
            </a:r>
            <a:r>
              <a:rPr lang="en-CA" i="1" dirty="0" smtClean="0">
                <a:latin typeface="Candara" panose="020E0502030303020204" pitchFamily="34" charset="0"/>
              </a:rPr>
              <a:t>not</a:t>
            </a:r>
            <a:r>
              <a:rPr lang="en-CA" dirty="0" smtClean="0">
                <a:latin typeface="Candara" panose="020E0502030303020204" pitchFamily="34" charset="0"/>
              </a:rPr>
              <a:t> perform as expected </a:t>
            </a:r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8" name="Rectangle 3"/>
          <p:cNvSpPr txBox="1">
            <a:spLocks/>
          </p:cNvSpPr>
          <p:nvPr/>
        </p:nvSpPr>
        <p:spPr bwMode="auto">
          <a:xfrm>
            <a:off x="1609862" y="4686619"/>
            <a:ext cx="80010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Garamond"/>
                <a:ea typeface="+mn-ea"/>
                <a:cs typeface="Garamond"/>
              </a:defRPr>
            </a:lvl1pPr>
            <a:lvl2pPr marL="692150" indent="-3476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Garamond"/>
                <a:cs typeface="Garamond"/>
              </a:defRPr>
            </a:lvl2pPr>
            <a:lvl3pPr marL="987425" indent="-2936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Garamond"/>
                <a:cs typeface="Garamond"/>
              </a:defRPr>
            </a:lvl3pPr>
            <a:lvl4pPr marL="1281113" indent="-292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Garamond"/>
                <a:cs typeface="Garamond"/>
              </a:defRPr>
            </a:lvl4pPr>
            <a:lvl5pPr marL="15986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Garamond"/>
                <a:cs typeface="Garamond"/>
              </a:defRPr>
            </a:lvl5pPr>
            <a:lvl6pPr marL="20558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6pPr>
            <a:lvl7pPr marL="25130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7pPr>
            <a:lvl8pPr marL="29702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8pPr>
            <a:lvl9pPr marL="34274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182562" indent="0">
              <a:lnSpc>
                <a:spcPct val="90000"/>
              </a:lnSpc>
              <a:buNone/>
            </a:pPr>
            <a:r>
              <a:rPr lang="en-CA" b="1" dirty="0">
                <a:solidFill>
                  <a:srgbClr val="3333CC"/>
                </a:solidFill>
                <a:latin typeface="Candara" panose="020E0502030303020204" pitchFamily="34" charset="0"/>
              </a:rPr>
              <a:t>Error</a:t>
            </a:r>
            <a:endParaRPr lang="en-CA" b="1" dirty="0">
              <a:latin typeface="Candara" panose="020E0502030303020204" pitchFamily="34" charset="0"/>
            </a:endParaRPr>
          </a:p>
          <a:p>
            <a:pPr marL="868363" lvl="1">
              <a:lnSpc>
                <a:spcPct val="90000"/>
              </a:lnSpc>
              <a:buClr>
                <a:srgbClr val="0000FF"/>
              </a:buClr>
            </a:pPr>
            <a:r>
              <a:rPr lang="en-CA" dirty="0">
                <a:latin typeface="Candara" panose="020E0502030303020204" pitchFamily="34" charset="0"/>
              </a:rPr>
              <a:t>The test case execution was not completed, due to  </a:t>
            </a:r>
          </a:p>
          <a:p>
            <a:pPr marL="1325562" lvl="2">
              <a:lnSpc>
                <a:spcPct val="90000"/>
              </a:lnSpc>
            </a:pPr>
            <a:r>
              <a:rPr lang="en-CA" sz="2400" dirty="0">
                <a:latin typeface="Candara" panose="020E0502030303020204" pitchFamily="34" charset="0"/>
              </a:rPr>
              <a:t>an unexpected event, exceptions, or </a:t>
            </a:r>
          </a:p>
          <a:p>
            <a:pPr marL="1325562" lvl="2">
              <a:lnSpc>
                <a:spcPct val="90000"/>
              </a:lnSpc>
            </a:pPr>
            <a:r>
              <a:rPr lang="en-CA" sz="2400" dirty="0">
                <a:latin typeface="Candara" panose="020E0502030303020204" pitchFamily="34" charset="0"/>
              </a:rPr>
              <a:t>improper set up of the test case, etc. </a:t>
            </a:r>
          </a:p>
        </p:txBody>
      </p:sp>
      <p:sp>
        <p:nvSpPr>
          <p:cNvPr id="9" name="Rectangle 3"/>
          <p:cNvSpPr txBox="1">
            <a:spLocks/>
          </p:cNvSpPr>
          <p:nvPr/>
        </p:nvSpPr>
        <p:spPr bwMode="auto">
          <a:xfrm>
            <a:off x="690113" y="1348886"/>
            <a:ext cx="9609827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Garamond"/>
                <a:ea typeface="+mn-ea"/>
                <a:cs typeface="Garamond"/>
              </a:defRPr>
            </a:lvl1pPr>
            <a:lvl2pPr marL="692150" indent="-3476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Garamond"/>
                <a:cs typeface="Garamond"/>
              </a:defRPr>
            </a:lvl2pPr>
            <a:lvl3pPr marL="987425" indent="-2936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Garamond"/>
                <a:cs typeface="Garamond"/>
              </a:defRPr>
            </a:lvl3pPr>
            <a:lvl4pPr marL="1281113" indent="-292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Garamond"/>
                <a:cs typeface="Garamond"/>
              </a:defRPr>
            </a:lvl4pPr>
            <a:lvl5pPr marL="15986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Garamond"/>
                <a:cs typeface="Garamond"/>
              </a:defRPr>
            </a:lvl5pPr>
            <a:lvl6pPr marL="20558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6pPr>
            <a:lvl7pPr marL="25130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7pPr>
            <a:lvl8pPr marL="29702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8pPr>
            <a:lvl9pPr marL="34274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CA" sz="3200" dirty="0">
                <a:latin typeface="Candara" panose="020E0502030303020204" pitchFamily="34" charset="0"/>
              </a:rPr>
              <a:t>A </a:t>
            </a:r>
            <a:r>
              <a:rPr lang="en-CA" sz="3200" i="1" dirty="0">
                <a:latin typeface="Candara" panose="020E0502030303020204" pitchFamily="34" charset="0"/>
              </a:rPr>
              <a:t>verdict </a:t>
            </a:r>
            <a:r>
              <a:rPr lang="en-CA" sz="3200" dirty="0">
                <a:latin typeface="Candara" panose="020E0502030303020204" pitchFamily="34" charset="0"/>
              </a:rPr>
              <a:t>is the result of executing a single test case. </a:t>
            </a:r>
          </a:p>
        </p:txBody>
      </p:sp>
    </p:spTree>
    <p:extLst>
      <p:ext uri="{BB962C8B-B14F-4D97-AF65-F5344CB8AC3E}">
        <p14:creationId xmlns:p14="http://schemas.microsoft.com/office/powerpoint/2010/main" val="1908725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build="p"/>
      <p:bldP spid="8" grpId="0" build="p"/>
      <p:bldP spid="9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JUnit </a:t>
            </a:r>
            <a:r>
              <a:rPr lang="en-CA" dirty="0" smtClean="0"/>
              <a:t>Tests</a:t>
            </a:r>
            <a:endParaRPr lang="en-CA" dirty="0"/>
          </a:p>
        </p:txBody>
      </p:sp>
      <p:sp>
        <p:nvSpPr>
          <p:cNvPr id="24581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en-CA" sz="3200" dirty="0"/>
              <a:t>A </a:t>
            </a:r>
            <a:r>
              <a:rPr lang="en-CA" sz="3200" i="1" dirty="0"/>
              <a:t>JUnit test</a:t>
            </a:r>
            <a:r>
              <a:rPr lang="en-CA" sz="3200" dirty="0"/>
              <a:t> is represented as a class (test class).</a:t>
            </a:r>
          </a:p>
          <a:p>
            <a:pPr marL="342900" indent="-342900"/>
            <a:r>
              <a:rPr lang="en-CA" sz="3200" dirty="0"/>
              <a:t>Each </a:t>
            </a:r>
            <a:r>
              <a:rPr lang="en-CA" sz="3200" i="1" dirty="0"/>
              <a:t>test case </a:t>
            </a:r>
            <a:r>
              <a:rPr lang="en-CA" sz="3200" dirty="0"/>
              <a:t>is a method in a test class.</a:t>
            </a:r>
          </a:p>
          <a:p>
            <a:pPr marL="342900" indent="-342900"/>
            <a:r>
              <a:rPr lang="en-CA" sz="3200" dirty="0"/>
              <a:t>A typical test case does the following </a:t>
            </a:r>
          </a:p>
          <a:p>
            <a:pPr marL="742950" lvl="1" indent="-285750"/>
            <a:r>
              <a:rPr lang="en-CA" sz="2800" dirty="0"/>
              <a:t>create some objects/data to test</a:t>
            </a:r>
          </a:p>
          <a:p>
            <a:pPr marL="742950" lvl="1" indent="-285750"/>
            <a:r>
              <a:rPr lang="en-CA" sz="2800" dirty="0"/>
              <a:t>do something interesting with the objects  </a:t>
            </a:r>
          </a:p>
          <a:p>
            <a:pPr marL="742950" lvl="1" indent="-285750"/>
            <a:r>
              <a:rPr lang="en-CA" sz="2800" dirty="0"/>
              <a:t>determine pass or fail based on the results</a:t>
            </a:r>
            <a:endParaRPr lang="en-CA" sz="3200" dirty="0"/>
          </a:p>
          <a:p>
            <a:pPr marL="393700" indent="-285750"/>
            <a:r>
              <a:rPr lang="en-CA" sz="3200" dirty="0"/>
              <a:t>A </a:t>
            </a:r>
            <a:r>
              <a:rPr lang="en-CA" sz="3200" i="1" dirty="0"/>
              <a:t>test suite </a:t>
            </a:r>
            <a:r>
              <a:rPr lang="en-CA" sz="3200" dirty="0"/>
              <a:t>may</a:t>
            </a:r>
            <a:r>
              <a:rPr lang="en-CA" sz="3200" i="1" dirty="0"/>
              <a:t> </a:t>
            </a:r>
            <a:r>
              <a:rPr lang="en-CA" sz="3200" dirty="0"/>
              <a:t>consist of multiple test classes.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654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JUnit Assertions</a:t>
            </a:r>
            <a:endParaRPr lang="en-CA" dirty="0"/>
          </a:p>
        </p:txBody>
      </p:sp>
      <p:sp>
        <p:nvSpPr>
          <p:cNvPr id="24581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93700" indent="-285750"/>
            <a:r>
              <a:rPr lang="en-CA" sz="3200" i="1" dirty="0"/>
              <a:t>Assertions</a:t>
            </a:r>
            <a:r>
              <a:rPr lang="en-CA" sz="3200" dirty="0"/>
              <a:t> are Boolean expressions</a:t>
            </a:r>
          </a:p>
          <a:p>
            <a:pPr marL="742950" lvl="1" indent="-285750"/>
            <a:r>
              <a:rPr lang="en-CA" sz="2800" dirty="0"/>
              <a:t>An </a:t>
            </a:r>
            <a:r>
              <a:rPr lang="en-CA" sz="2800" i="1" dirty="0" err="1"/>
              <a:t>AssertionFailedError</a:t>
            </a:r>
            <a:r>
              <a:rPr lang="en-CA" sz="2800" dirty="0"/>
              <a:t> is thrown if the assertion is false</a:t>
            </a:r>
          </a:p>
          <a:p>
            <a:pPr marL="393700" indent="-285750"/>
            <a:r>
              <a:rPr lang="en-CA" sz="3200" dirty="0"/>
              <a:t>Can check for many conditions, such as  </a:t>
            </a:r>
          </a:p>
          <a:p>
            <a:pPr marL="847725" lvl="1"/>
            <a:r>
              <a:rPr lang="en-CA" sz="2800" dirty="0"/>
              <a:t>equality of objects and values </a:t>
            </a:r>
          </a:p>
          <a:p>
            <a:pPr marL="847725" lvl="1"/>
            <a:r>
              <a:rPr lang="en-CA" sz="2800" dirty="0"/>
              <a:t>identity of references to objects </a:t>
            </a:r>
          </a:p>
          <a:p>
            <a:pPr marL="393700" indent="-285750"/>
            <a:r>
              <a:rPr lang="en-CA" sz="3200" dirty="0"/>
              <a:t>Determine the test case verdict</a:t>
            </a:r>
          </a:p>
          <a:p>
            <a:pPr marL="847725" lvl="1"/>
            <a:r>
              <a:rPr lang="en-CA" sz="2800" b="1" dirty="0">
                <a:solidFill>
                  <a:srgbClr val="008000"/>
                </a:solidFill>
              </a:rPr>
              <a:t>Pass:</a:t>
            </a:r>
            <a:r>
              <a:rPr lang="en-CA" sz="2800" dirty="0"/>
              <a:t> all assertions are true </a:t>
            </a:r>
          </a:p>
          <a:p>
            <a:pPr marL="847725" lvl="1"/>
            <a:r>
              <a:rPr lang="en-CA" sz="2800" b="1" dirty="0">
                <a:solidFill>
                  <a:srgbClr val="FF0000"/>
                </a:solidFill>
              </a:rPr>
              <a:t>Fail:</a:t>
            </a:r>
            <a:r>
              <a:rPr lang="en-CA" sz="2800" dirty="0"/>
              <a:t> one or more assertions are false</a:t>
            </a:r>
            <a:endParaRPr lang="en-CA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74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 Simple JUnit Test </a:t>
            </a:r>
            <a:r>
              <a:rPr lang="en-CA" dirty="0"/>
              <a:t>Case</a:t>
            </a:r>
          </a:p>
        </p:txBody>
      </p:sp>
      <p:sp>
        <p:nvSpPr>
          <p:cNvPr id="26629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</a:t>
            </a:r>
            <a:r>
              <a:rPr lang="en-CA" sz="2400" dirty="0">
                <a:solidFill>
                  <a:srgbClr val="008000"/>
                </a:solidFill>
                <a:latin typeface="+mn-lt"/>
                <a:cs typeface="Menlo Regular"/>
              </a:rPr>
              <a:t>/** Test of setName() method, of class Value  */</a:t>
            </a:r>
            <a:endParaRPr lang="en-CA" sz="2400" dirty="0">
              <a:solidFill>
                <a:srgbClr val="3333CC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</a:t>
            </a:r>
            <a:r>
              <a:rPr lang="en-CA" sz="2400" dirty="0">
                <a:solidFill>
                  <a:srgbClr val="FF0080"/>
                </a:solidFill>
                <a:latin typeface="+mn-lt"/>
                <a:cs typeface="Menlo Regular"/>
              </a:rPr>
              <a:t>@Test</a:t>
            </a:r>
            <a:endParaRPr lang="en-CA" sz="2400" dirty="0">
              <a:solidFill>
                <a:srgbClr val="3333CC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public void createAndSetName() {        </a:t>
            </a: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    Value v1 = new Value();</a:t>
            </a:r>
          </a:p>
          <a:p>
            <a:pPr marL="342900" indent="-342900">
              <a:spcBef>
                <a:spcPct val="0"/>
              </a:spcBef>
              <a:buNone/>
            </a:pPr>
            <a:endParaRPr lang="en-CA" sz="2400" dirty="0">
              <a:solidFill>
                <a:srgbClr val="3333CC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    v1.setName("Y");</a:t>
            </a:r>
          </a:p>
          <a:p>
            <a:pPr marL="342900" indent="-342900">
              <a:spcBef>
                <a:spcPct val="0"/>
              </a:spcBef>
              <a:buNone/>
            </a:pPr>
            <a:endParaRPr lang="en-CA" sz="2400" dirty="0">
              <a:solidFill>
                <a:srgbClr val="3333CC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    String expected = "Y";</a:t>
            </a: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    String actual = v1.getName();</a:t>
            </a:r>
          </a:p>
          <a:p>
            <a:pPr marL="342900" indent="-342900">
              <a:spcBef>
                <a:spcPct val="0"/>
              </a:spcBef>
              <a:buNone/>
            </a:pPr>
            <a:endParaRPr lang="en-CA" sz="2400" dirty="0">
              <a:solidFill>
                <a:srgbClr val="3333CC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800000"/>
                </a:solidFill>
                <a:latin typeface="+mn-lt"/>
                <a:cs typeface="Menlo Regular"/>
              </a:rPr>
              <a:t>	    </a:t>
            </a:r>
            <a:r>
              <a:rPr lang="en-CA" sz="2400" dirty="0" err="1">
                <a:solidFill>
                  <a:srgbClr val="800000"/>
                </a:solidFill>
                <a:latin typeface="+mn-lt"/>
                <a:cs typeface="Menlo Regular"/>
              </a:rPr>
              <a:t>assertEquals</a:t>
            </a:r>
            <a:r>
              <a:rPr lang="en-CA" sz="2400" dirty="0">
                <a:solidFill>
                  <a:srgbClr val="800000"/>
                </a:solidFill>
                <a:latin typeface="+mn-lt"/>
                <a:cs typeface="Menlo Regular"/>
              </a:rPr>
              <a:t>(expected, actual);</a:t>
            </a:r>
            <a:endParaRPr lang="en-CA" sz="2400" dirty="0">
              <a:solidFill>
                <a:srgbClr val="3333CC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09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 Simple JUnit Test Case</a:t>
            </a:r>
            <a:endParaRPr lang="en-CA" b="1" dirty="0"/>
          </a:p>
        </p:txBody>
      </p:sp>
      <p:sp>
        <p:nvSpPr>
          <p:cNvPr id="26629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</a:t>
            </a:r>
            <a:r>
              <a:rPr lang="en-CA" sz="2400" dirty="0">
                <a:solidFill>
                  <a:srgbClr val="008000"/>
                </a:solidFill>
                <a:latin typeface="+mn-lt"/>
                <a:cs typeface="Menlo Regular"/>
              </a:rPr>
              <a:t>/** Test of setName() method, of class Value  */</a:t>
            </a:r>
            <a:endParaRPr lang="en-CA" sz="2400" dirty="0">
              <a:solidFill>
                <a:srgbClr val="3333CC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</a:t>
            </a:r>
            <a:r>
              <a:rPr lang="en-CA" sz="2400" dirty="0">
                <a:solidFill>
                  <a:srgbClr val="FF0080"/>
                </a:solidFill>
                <a:latin typeface="+mn-lt"/>
                <a:cs typeface="Menlo Regular"/>
              </a:rPr>
              <a:t>@Test</a:t>
            </a:r>
            <a:endParaRPr lang="en-CA" sz="2400" dirty="0">
              <a:solidFill>
                <a:srgbClr val="3333CC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public void createAndSetName() {        </a:t>
            </a: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    Value v1 = new Value();</a:t>
            </a:r>
          </a:p>
          <a:p>
            <a:pPr marL="342900" indent="-342900">
              <a:spcBef>
                <a:spcPct val="0"/>
              </a:spcBef>
              <a:buNone/>
            </a:pPr>
            <a:endParaRPr lang="en-CA" sz="2400" dirty="0">
              <a:solidFill>
                <a:srgbClr val="3333CC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    v1.setName("Y");</a:t>
            </a:r>
          </a:p>
          <a:p>
            <a:pPr marL="342900" indent="-342900">
              <a:spcBef>
                <a:spcPct val="0"/>
              </a:spcBef>
              <a:buNone/>
            </a:pPr>
            <a:endParaRPr lang="en-CA" sz="2400" dirty="0">
              <a:solidFill>
                <a:srgbClr val="3333CC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    String expected = "Y";</a:t>
            </a: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    String actual = v1.getName();</a:t>
            </a:r>
          </a:p>
          <a:p>
            <a:pPr marL="342900" indent="-342900">
              <a:spcBef>
                <a:spcPct val="0"/>
              </a:spcBef>
              <a:buNone/>
            </a:pPr>
            <a:endParaRPr lang="en-CA" sz="2400" dirty="0">
              <a:solidFill>
                <a:srgbClr val="3333CC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    </a:t>
            </a:r>
            <a:r>
              <a:rPr lang="en-CA" sz="2400" dirty="0">
                <a:solidFill>
                  <a:srgbClr val="800000"/>
                </a:solidFill>
                <a:latin typeface="+mn-lt"/>
                <a:cs typeface="Menlo Regular"/>
              </a:rPr>
              <a:t>Assert.assertEquals(expected, actual);</a:t>
            </a:r>
            <a:endParaRPr lang="en-CA" sz="2400" dirty="0">
              <a:solidFill>
                <a:srgbClr val="3333CC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}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083202" y="1927313"/>
            <a:ext cx="3733800" cy="914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defRPr/>
            </a:pPr>
            <a:r>
              <a:rPr lang="en-CA" sz="2800" dirty="0">
                <a:latin typeface="Garamond"/>
                <a:cs typeface="Garamond"/>
              </a:rPr>
              <a:t>Identify this Java method</a:t>
            </a:r>
          </a:p>
          <a:p>
            <a:pPr algn="l">
              <a:defRPr/>
            </a:pPr>
            <a:r>
              <a:rPr lang="en-CA" sz="2800" dirty="0">
                <a:latin typeface="Garamond"/>
                <a:cs typeface="Garamond"/>
              </a:rPr>
              <a:t>as a test case</a:t>
            </a:r>
            <a:endParaRPr lang="en-CA" dirty="0">
              <a:latin typeface="Garamond"/>
              <a:cs typeface="Garamond"/>
            </a:endParaRP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 flipH="1" flipV="1">
            <a:off x="1654202" y="1927313"/>
            <a:ext cx="3429000" cy="76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Arial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517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 Simple JUnit Test Case</a:t>
            </a:r>
            <a:endParaRPr lang="en-CA" b="1" dirty="0"/>
          </a:p>
        </p:txBody>
      </p:sp>
      <p:sp>
        <p:nvSpPr>
          <p:cNvPr id="26629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</a:t>
            </a:r>
            <a:r>
              <a:rPr lang="en-CA" sz="2400" dirty="0">
                <a:solidFill>
                  <a:srgbClr val="008000"/>
                </a:solidFill>
                <a:latin typeface="+mn-lt"/>
                <a:cs typeface="Menlo Regular"/>
              </a:rPr>
              <a:t>/** Test of setName() method, of class Value  */</a:t>
            </a:r>
            <a:endParaRPr lang="en-CA" sz="2400" dirty="0">
              <a:solidFill>
                <a:srgbClr val="3333CC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</a:t>
            </a:r>
            <a:r>
              <a:rPr lang="en-CA" sz="2400" dirty="0">
                <a:solidFill>
                  <a:srgbClr val="0000FF"/>
                </a:solidFill>
                <a:latin typeface="+mn-lt"/>
                <a:cs typeface="Menlo Regular"/>
              </a:rPr>
              <a:t>@Test</a:t>
            </a: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public void createAndSetName() {        </a:t>
            </a: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    Value v1 = new Value();</a:t>
            </a:r>
          </a:p>
          <a:p>
            <a:pPr marL="342900" indent="-342900">
              <a:spcBef>
                <a:spcPct val="0"/>
              </a:spcBef>
              <a:buNone/>
            </a:pPr>
            <a:endParaRPr lang="en-CA" sz="2400" dirty="0">
              <a:solidFill>
                <a:srgbClr val="3333CC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    </a:t>
            </a:r>
            <a:r>
              <a:rPr lang="en-CA" sz="2400" dirty="0">
                <a:solidFill>
                  <a:srgbClr val="FF0000"/>
                </a:solidFill>
                <a:latin typeface="+mn-lt"/>
                <a:cs typeface="Menlo Regular"/>
              </a:rPr>
              <a:t>v1.setName("Y");</a:t>
            </a:r>
          </a:p>
          <a:p>
            <a:pPr marL="342900" indent="-342900">
              <a:spcBef>
                <a:spcPct val="0"/>
              </a:spcBef>
              <a:buNone/>
            </a:pPr>
            <a:endParaRPr lang="en-CA" sz="2400" dirty="0">
              <a:solidFill>
                <a:srgbClr val="3333CC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    String expected = "Y";</a:t>
            </a: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    String actual = v1.getName();</a:t>
            </a:r>
          </a:p>
          <a:p>
            <a:pPr marL="342900" indent="-342900">
              <a:spcBef>
                <a:spcPct val="0"/>
              </a:spcBef>
              <a:buNone/>
            </a:pPr>
            <a:endParaRPr lang="en-CA" sz="2400" dirty="0">
              <a:solidFill>
                <a:srgbClr val="3333CC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    </a:t>
            </a:r>
            <a:r>
              <a:rPr lang="en-CA" sz="2400" dirty="0">
                <a:solidFill>
                  <a:srgbClr val="800000"/>
                </a:solidFill>
                <a:latin typeface="+mn-lt"/>
                <a:cs typeface="Menlo Regular"/>
              </a:rPr>
              <a:t>Assert.assertEquals(expected, actual);</a:t>
            </a:r>
            <a:endParaRPr lang="en-CA" sz="2400" dirty="0">
              <a:solidFill>
                <a:srgbClr val="3333CC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}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834390" y="2592296"/>
            <a:ext cx="3733800" cy="138499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l">
              <a:defRPr/>
            </a:pPr>
            <a:r>
              <a:rPr lang="en-CA" sz="2800" dirty="0">
                <a:latin typeface="Garamond"/>
                <a:cs typeface="Garamond"/>
              </a:rPr>
              <a:t>Confirm that </a:t>
            </a:r>
            <a:r>
              <a:rPr lang="en-CA" sz="2400" dirty="0">
                <a:solidFill>
                  <a:srgbClr val="3333CC"/>
                </a:solidFill>
                <a:cs typeface="Garamond"/>
              </a:rPr>
              <a:t>setName</a:t>
            </a:r>
          </a:p>
          <a:p>
            <a:pPr algn="l">
              <a:defRPr/>
            </a:pPr>
            <a:r>
              <a:rPr lang="en-CA" sz="2800" dirty="0">
                <a:latin typeface="Garamond"/>
                <a:cs typeface="Garamond"/>
              </a:rPr>
              <a:t>saves the specified name in the </a:t>
            </a:r>
            <a:r>
              <a:rPr lang="en-CA" sz="2400" dirty="0">
                <a:solidFill>
                  <a:srgbClr val="3333CC"/>
                </a:solidFill>
                <a:cs typeface="Garamond"/>
              </a:rPr>
              <a:t>Value</a:t>
            </a:r>
            <a:r>
              <a:rPr lang="en-CA" sz="2800" dirty="0">
                <a:latin typeface="Garamond"/>
                <a:cs typeface="Garamond"/>
              </a:rPr>
              <a:t> object</a:t>
            </a: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 flipH="1">
            <a:off x="4234190" y="3278095"/>
            <a:ext cx="1600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Arial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214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 Simple JUnit Test Case</a:t>
            </a:r>
            <a:endParaRPr lang="en-CA" b="1" dirty="0"/>
          </a:p>
        </p:txBody>
      </p:sp>
      <p:sp>
        <p:nvSpPr>
          <p:cNvPr id="26629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</a:t>
            </a:r>
            <a:r>
              <a:rPr lang="en-CA" sz="2400" dirty="0">
                <a:solidFill>
                  <a:srgbClr val="008000"/>
                </a:solidFill>
                <a:latin typeface="+mn-lt"/>
                <a:cs typeface="Menlo Regular"/>
              </a:rPr>
              <a:t>/** Test of setName() method, of class Value  */</a:t>
            </a:r>
            <a:endParaRPr lang="en-CA" sz="2400" dirty="0">
              <a:solidFill>
                <a:srgbClr val="3333CC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</a:t>
            </a:r>
            <a:r>
              <a:rPr lang="en-CA" sz="2400" dirty="0">
                <a:solidFill>
                  <a:srgbClr val="0000FF"/>
                </a:solidFill>
                <a:latin typeface="+mn-lt"/>
                <a:cs typeface="Menlo Regular"/>
              </a:rPr>
              <a:t>@Test</a:t>
            </a: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public void createAndSetName() {        </a:t>
            </a: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    Value v1 = new Value();</a:t>
            </a:r>
          </a:p>
          <a:p>
            <a:pPr marL="342900" indent="-342900">
              <a:spcBef>
                <a:spcPct val="0"/>
              </a:spcBef>
              <a:buNone/>
            </a:pPr>
            <a:endParaRPr lang="en-CA" sz="2400" dirty="0">
              <a:solidFill>
                <a:srgbClr val="3333CC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    v1.setName("Y");</a:t>
            </a:r>
          </a:p>
          <a:p>
            <a:pPr marL="342900" indent="-342900">
              <a:spcBef>
                <a:spcPct val="0"/>
              </a:spcBef>
              <a:buNone/>
            </a:pPr>
            <a:endParaRPr lang="en-CA" sz="2400" dirty="0">
              <a:solidFill>
                <a:srgbClr val="3333CC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    String expected = "Y";</a:t>
            </a: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    String actual = </a:t>
            </a:r>
            <a:r>
              <a:rPr lang="en-CA" sz="2400" dirty="0">
                <a:solidFill>
                  <a:srgbClr val="FF0000"/>
                </a:solidFill>
                <a:latin typeface="+mn-lt"/>
                <a:cs typeface="Menlo Regular"/>
              </a:rPr>
              <a:t>v1.getName()</a:t>
            </a: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;</a:t>
            </a:r>
          </a:p>
          <a:p>
            <a:pPr marL="342900" indent="-342900">
              <a:spcBef>
                <a:spcPct val="0"/>
              </a:spcBef>
              <a:buNone/>
            </a:pPr>
            <a:endParaRPr lang="en-CA" sz="2400" dirty="0">
              <a:solidFill>
                <a:srgbClr val="3333CC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    </a:t>
            </a:r>
            <a:r>
              <a:rPr lang="en-CA" sz="2400" dirty="0">
                <a:solidFill>
                  <a:srgbClr val="800000"/>
                </a:solidFill>
                <a:latin typeface="+mn-lt"/>
                <a:cs typeface="Menlo Regular"/>
              </a:rPr>
              <a:t>Assert.assertEquals(expected, actual);</a:t>
            </a:r>
            <a:endParaRPr lang="en-CA" sz="2400" dirty="0">
              <a:solidFill>
                <a:srgbClr val="3333CC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}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535687" y="1938875"/>
            <a:ext cx="3175945" cy="138499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>
              <a:defRPr/>
            </a:pPr>
            <a:r>
              <a:rPr lang="en-CA" sz="2800" dirty="0">
                <a:latin typeface="Garamond"/>
                <a:cs typeface="Garamond"/>
              </a:rPr>
              <a:t>Check to see that the</a:t>
            </a:r>
          </a:p>
          <a:p>
            <a:pPr algn="l">
              <a:defRPr/>
            </a:pPr>
            <a:r>
              <a:rPr lang="en-CA" sz="2400" dirty="0">
                <a:solidFill>
                  <a:srgbClr val="3333CC"/>
                </a:solidFill>
                <a:cs typeface="Garamond"/>
              </a:rPr>
              <a:t>Value</a:t>
            </a:r>
            <a:r>
              <a:rPr lang="en-CA" sz="2800" dirty="0">
                <a:latin typeface="Garamond"/>
                <a:cs typeface="Garamond"/>
              </a:rPr>
              <a:t> object really</a:t>
            </a:r>
          </a:p>
          <a:p>
            <a:pPr algn="l">
              <a:defRPr/>
            </a:pPr>
            <a:r>
              <a:rPr lang="en-CA" sz="2800" dirty="0">
                <a:latin typeface="Garamond"/>
                <a:cs typeface="Garamond"/>
              </a:rPr>
              <a:t>did store the name</a:t>
            </a: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 flipH="1">
            <a:off x="5002286" y="4301074"/>
            <a:ext cx="2133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Arial" charset="0"/>
            </a:endParaRPr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7135886" y="3310474"/>
            <a:ext cx="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Arial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312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 Simple JUnit Test Case</a:t>
            </a:r>
            <a:endParaRPr lang="en-CA" b="1" dirty="0"/>
          </a:p>
        </p:txBody>
      </p:sp>
      <p:sp>
        <p:nvSpPr>
          <p:cNvPr id="26629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</a:t>
            </a:r>
            <a:r>
              <a:rPr lang="en-CA" sz="2400" dirty="0">
                <a:solidFill>
                  <a:srgbClr val="008000"/>
                </a:solidFill>
                <a:latin typeface="+mn-lt"/>
                <a:cs typeface="Menlo Regular"/>
              </a:rPr>
              <a:t>/** Test of setName() method, of class Value  */</a:t>
            </a:r>
            <a:endParaRPr lang="en-CA" sz="2400" dirty="0">
              <a:solidFill>
                <a:srgbClr val="3333CC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</a:t>
            </a:r>
            <a:r>
              <a:rPr lang="en-CA" sz="2400" dirty="0">
                <a:solidFill>
                  <a:srgbClr val="0000FF"/>
                </a:solidFill>
                <a:latin typeface="+mn-lt"/>
                <a:cs typeface="Menlo Regular"/>
              </a:rPr>
              <a:t>@Test</a:t>
            </a: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public void createAndSetName() {        </a:t>
            </a: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    Value v1 = new Value();</a:t>
            </a:r>
          </a:p>
          <a:p>
            <a:pPr marL="342900" indent="-342900">
              <a:spcBef>
                <a:spcPct val="0"/>
              </a:spcBef>
              <a:buNone/>
            </a:pPr>
            <a:endParaRPr lang="en-CA" sz="2400" dirty="0">
              <a:solidFill>
                <a:srgbClr val="3333CC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    v1.setName("Y");</a:t>
            </a:r>
          </a:p>
          <a:p>
            <a:pPr marL="342900" indent="-342900">
              <a:spcBef>
                <a:spcPct val="0"/>
              </a:spcBef>
              <a:buNone/>
            </a:pPr>
            <a:endParaRPr lang="en-CA" sz="2400" dirty="0">
              <a:solidFill>
                <a:srgbClr val="3333CC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    String expected = "Y";</a:t>
            </a: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    String actual = v1.getName();</a:t>
            </a:r>
          </a:p>
          <a:p>
            <a:pPr marL="342900" indent="-342900">
              <a:spcBef>
                <a:spcPct val="0"/>
              </a:spcBef>
              <a:buNone/>
            </a:pPr>
            <a:endParaRPr lang="en-CA" sz="2400" dirty="0">
              <a:solidFill>
                <a:srgbClr val="3333CC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    </a:t>
            </a:r>
            <a:r>
              <a:rPr lang="en-CA" sz="2400" dirty="0">
                <a:solidFill>
                  <a:srgbClr val="FF0000"/>
                </a:solidFill>
                <a:latin typeface="+mn-lt"/>
                <a:cs typeface="Menlo Regular"/>
              </a:rPr>
              <a:t>Assert.assertEquals(expected, actual);</a:t>
            </a: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27</a:t>
            </a:fld>
            <a:endParaRPr 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6057900" y="2653232"/>
            <a:ext cx="3657600" cy="181588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l">
              <a:defRPr/>
            </a:pPr>
            <a:r>
              <a:rPr lang="en-CA" sz="2800" dirty="0">
                <a:latin typeface="Garamond"/>
                <a:cs typeface="Garamond"/>
              </a:rPr>
              <a:t>Assert that the </a:t>
            </a:r>
            <a:r>
              <a:rPr lang="en-CA" sz="2400" dirty="0">
                <a:solidFill>
                  <a:srgbClr val="3333CC"/>
                </a:solidFill>
                <a:cs typeface="Garamond"/>
              </a:rPr>
              <a:t>expected</a:t>
            </a:r>
            <a:r>
              <a:rPr lang="en-CA" sz="2800" dirty="0">
                <a:latin typeface="Garamond"/>
                <a:cs typeface="Garamond"/>
              </a:rPr>
              <a:t> and </a:t>
            </a:r>
            <a:r>
              <a:rPr lang="en-CA" sz="2400" dirty="0">
                <a:solidFill>
                  <a:srgbClr val="3333CC"/>
                </a:solidFill>
                <a:cs typeface="Garamond"/>
              </a:rPr>
              <a:t>actual</a:t>
            </a:r>
            <a:r>
              <a:rPr lang="en-CA" sz="2800" dirty="0">
                <a:latin typeface="Garamond"/>
                <a:cs typeface="Garamond"/>
              </a:rPr>
              <a:t> should be equal. If not, the test case should fail.</a:t>
            </a:r>
          </a:p>
        </p:txBody>
      </p:sp>
      <p:sp>
        <p:nvSpPr>
          <p:cNvPr id="9" name="Line 5"/>
          <p:cNvSpPr>
            <a:spLocks noChangeShapeType="1"/>
          </p:cNvSpPr>
          <p:nvPr/>
        </p:nvSpPr>
        <p:spPr bwMode="auto">
          <a:xfrm flipH="1">
            <a:off x="5829300" y="4482032"/>
            <a:ext cx="20574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3569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Organization of </a:t>
            </a:r>
            <a:r>
              <a:rPr lang="en-CA" dirty="0" smtClean="0"/>
              <a:t>JUnit Test</a:t>
            </a:r>
            <a:endParaRPr lang="en-CA" dirty="0"/>
          </a:p>
        </p:txBody>
      </p:sp>
      <p:sp>
        <p:nvSpPr>
          <p:cNvPr id="37893" name="Rectangle 3"/>
          <p:cNvSpPr>
            <a:spLocks noGrp="1"/>
          </p:cNvSpPr>
          <p:nvPr>
            <p:ph idx="1"/>
          </p:nvPr>
        </p:nvSpPr>
        <p:spPr>
          <a:xfrm>
            <a:off x="957072" y="1699832"/>
            <a:ext cx="9841992" cy="5021262"/>
          </a:xfrm>
        </p:spPr>
        <p:txBody>
          <a:bodyPr/>
          <a:lstStyle/>
          <a:p>
            <a:r>
              <a:rPr lang="en-CA" dirty="0"/>
              <a:t>Each </a:t>
            </a:r>
            <a:r>
              <a:rPr lang="en-CA" dirty="0" smtClean="0"/>
              <a:t>test method </a:t>
            </a:r>
            <a:r>
              <a:rPr lang="en-CA" dirty="0"/>
              <a:t>represents a single test case</a:t>
            </a:r>
          </a:p>
          <a:p>
            <a:pPr lvl="1"/>
            <a:r>
              <a:rPr lang="en-CA" dirty="0"/>
              <a:t> can independently have a verdict (pass, error, fail).</a:t>
            </a:r>
          </a:p>
          <a:p>
            <a:r>
              <a:rPr lang="en-CA" dirty="0"/>
              <a:t>The </a:t>
            </a:r>
            <a:r>
              <a:rPr lang="en-CA" dirty="0" smtClean="0"/>
              <a:t>test cases </a:t>
            </a:r>
            <a:r>
              <a:rPr lang="en-CA" dirty="0"/>
              <a:t>for a</a:t>
            </a:r>
            <a:r>
              <a:rPr lang="en-CA" dirty="0" smtClean="0"/>
              <a:t> </a:t>
            </a:r>
            <a:r>
              <a:rPr lang="en-CA" i="1" dirty="0" smtClean="0"/>
              <a:t>class under test </a:t>
            </a:r>
            <a:r>
              <a:rPr lang="en-CA" dirty="0" smtClean="0"/>
              <a:t>(CUT) </a:t>
            </a:r>
            <a:r>
              <a:rPr lang="en-CA" dirty="0"/>
              <a:t>are </a:t>
            </a:r>
            <a:r>
              <a:rPr lang="en-CA" dirty="0" smtClean="0"/>
              <a:t>usually grouped </a:t>
            </a:r>
            <a:r>
              <a:rPr lang="en-CA" dirty="0"/>
              <a:t>together into a </a:t>
            </a:r>
            <a:r>
              <a:rPr lang="en-CA" dirty="0" smtClean="0"/>
              <a:t>test class.</a:t>
            </a:r>
            <a:endParaRPr lang="en-CA" dirty="0"/>
          </a:p>
          <a:p>
            <a:r>
              <a:rPr lang="en-CA" dirty="0"/>
              <a:t>Naming convention:</a:t>
            </a:r>
          </a:p>
          <a:p>
            <a:pPr lvl="1"/>
            <a:r>
              <a:rPr lang="en-CA" dirty="0"/>
              <a:t>Class under test:  </a:t>
            </a:r>
            <a:r>
              <a:rPr lang="en-CA" dirty="0">
                <a:solidFill>
                  <a:srgbClr val="3333CC"/>
                </a:solidFill>
              </a:rPr>
              <a:t>Value</a:t>
            </a:r>
          </a:p>
          <a:p>
            <a:pPr lvl="1"/>
            <a:r>
              <a:rPr lang="en-CA" dirty="0"/>
              <a:t>JUnit test for the class:  </a:t>
            </a:r>
            <a:r>
              <a:rPr lang="en-CA" dirty="0">
                <a:solidFill>
                  <a:srgbClr val="3333CC"/>
                </a:solidFill>
              </a:rPr>
              <a:t>ValueTest</a:t>
            </a:r>
          </a:p>
          <a:p>
            <a:pPr lvl="1"/>
            <a:r>
              <a:rPr lang="en-CA" dirty="0"/>
              <a:t>Test classes are sometimes placed in a separate package.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954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JUnit in </a:t>
            </a:r>
            <a:r>
              <a:rPr lang="en-US" dirty="0"/>
              <a:t>Eclipse/NetBeans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 and install JDK</a:t>
            </a:r>
          </a:p>
          <a:p>
            <a:pPr marL="342900" lvl="1" indent="-342900">
              <a:buSzPct val="114000"/>
              <a:buFont typeface="Wingdings" charset="0"/>
              <a:buChar char="§"/>
            </a:pPr>
            <a:r>
              <a:rPr lang="en-US" dirty="0"/>
              <a:t>Download and install Eclipse/NetBeans IDE for Java Developers</a:t>
            </a:r>
          </a:p>
          <a:p>
            <a:endParaRPr lang="en-US" dirty="0" smtClean="0"/>
          </a:p>
          <a:p>
            <a:pPr lvl="1"/>
            <a:r>
              <a:rPr lang="en-US" dirty="0">
                <a:solidFill>
                  <a:srgbClr val="0000FF"/>
                </a:solidFill>
              </a:rPr>
              <a:t>JUnit is included in Eclipse/NetBeans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944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 and JUnit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919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Run JUnit in Eclipse: An Example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Download the </a:t>
            </a:r>
            <a:r>
              <a:rPr lang="en-US" i="1" dirty="0" smtClean="0"/>
              <a:t>Sample Code </a:t>
            </a:r>
            <a:r>
              <a:rPr lang="en-US" dirty="0" smtClean="0"/>
              <a:t>from Moodle </a:t>
            </a:r>
          </a:p>
          <a:p>
            <a:pPr lvl="1"/>
            <a:r>
              <a:rPr lang="en-US" dirty="0" smtClean="0">
                <a:solidFill>
                  <a:srgbClr val="000090"/>
                </a:solidFill>
                <a:latin typeface="+mj-lt"/>
                <a:cs typeface="Gill Sans"/>
              </a:rPr>
              <a:t>JUnit1.rar</a:t>
            </a:r>
          </a:p>
          <a:p>
            <a:pPr lvl="1"/>
            <a:r>
              <a:rPr lang="en-US" dirty="0" smtClean="0"/>
              <a:t>Unzip to the Eclipse</a:t>
            </a:r>
          </a:p>
          <a:p>
            <a:pPr marL="344487" lvl="1" indent="0">
              <a:buNone/>
            </a:pPr>
            <a:r>
              <a:rPr lang="en-US" dirty="0" smtClean="0"/>
              <a:t>    workspace folder</a:t>
            </a:r>
          </a:p>
          <a:p>
            <a:pPr lvl="2"/>
            <a:r>
              <a:rPr lang="en-US" dirty="0" smtClean="0"/>
              <a:t>A subfolder named</a:t>
            </a:r>
          </a:p>
          <a:p>
            <a:pPr marL="693737" lvl="2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smtClean="0">
                <a:solidFill>
                  <a:srgbClr val="000090"/>
                </a:solidFill>
                <a:latin typeface="Gill Sans"/>
                <a:cs typeface="Gill Sans"/>
              </a:rPr>
              <a:t> </a:t>
            </a:r>
            <a:r>
              <a:rPr lang="en-US" dirty="0" smtClean="0">
                <a:solidFill>
                  <a:srgbClr val="000090"/>
                </a:solidFill>
                <a:latin typeface="+mj-lt"/>
                <a:cs typeface="Gill Sans"/>
              </a:rPr>
              <a:t>JUnit1</a:t>
            </a:r>
            <a:r>
              <a:rPr lang="en-US" dirty="0"/>
              <a:t>	</a:t>
            </a:r>
          </a:p>
          <a:p>
            <a:r>
              <a:rPr lang="en-US" dirty="0" smtClean="0"/>
              <a:t>The example contains</a:t>
            </a:r>
          </a:p>
          <a:p>
            <a:pPr lvl="1"/>
            <a:r>
              <a:rPr lang="en-US" dirty="0" smtClean="0">
                <a:solidFill>
                  <a:srgbClr val="000090"/>
                </a:solidFill>
                <a:latin typeface="+mn-lt"/>
              </a:rPr>
              <a:t>BinarySearch.java</a:t>
            </a:r>
          </a:p>
          <a:p>
            <a:pPr lvl="1"/>
            <a:r>
              <a:rPr lang="en-US" dirty="0" smtClean="0">
                <a:solidFill>
                  <a:srgbClr val="000090"/>
                </a:solidFill>
                <a:latin typeface="+mn-lt"/>
              </a:rPr>
              <a:t>BinarySearchTest.java</a:t>
            </a:r>
            <a:endParaRPr lang="en-US" dirty="0">
              <a:solidFill>
                <a:srgbClr val="000090"/>
              </a:solidFill>
              <a:latin typeface="+mn-lt"/>
            </a:endParaRPr>
          </a:p>
          <a:p>
            <a:pPr lvl="1"/>
            <a:endParaRPr lang="en-US" dirty="0">
              <a:solidFill>
                <a:srgbClr val="000090"/>
              </a:solidFill>
            </a:endParaRPr>
          </a:p>
          <a:p>
            <a:pPr lvl="1"/>
            <a:endParaRPr lang="en-US" dirty="0">
              <a:solidFill>
                <a:srgbClr val="000090"/>
              </a:solidFill>
            </a:endParaRPr>
          </a:p>
          <a:p>
            <a:pPr lvl="1"/>
            <a:endParaRPr lang="en-US" dirty="0">
              <a:solidFill>
                <a:srgbClr val="000090"/>
              </a:solidFill>
            </a:endParaRPr>
          </a:p>
          <a:p>
            <a:pPr lvl="1"/>
            <a:endParaRPr lang="en-US" dirty="0">
              <a:solidFill>
                <a:srgbClr val="000090"/>
              </a:solidFill>
            </a:endParaRPr>
          </a:p>
          <a:p>
            <a:pPr marL="57150" indent="0">
              <a:buNone/>
            </a:pPr>
            <a:r>
              <a:rPr lang="en-US" sz="2000" dirty="0"/>
              <a:t>[see </a:t>
            </a:r>
            <a:r>
              <a:rPr lang="en-US" sz="2000" dirty="0" smtClean="0"/>
              <a:t>JUnit1.rar]</a:t>
            </a:r>
            <a:endParaRPr lang="en-US" sz="2000" dirty="0">
              <a:solidFill>
                <a:srgbClr val="000090"/>
              </a:solidFill>
            </a:endParaRPr>
          </a:p>
        </p:txBody>
      </p:sp>
      <p:sp>
        <p:nvSpPr>
          <p:cNvPr id="4" name="Rounded Rectangular Callout 3"/>
          <p:cNvSpPr/>
          <p:nvPr/>
        </p:nvSpPr>
        <p:spPr bwMode="auto">
          <a:xfrm>
            <a:off x="8610600" y="1217687"/>
            <a:ext cx="1752600" cy="838200"/>
          </a:xfrm>
          <a:prstGeom prst="wedgeRoundRectCallout">
            <a:avLst>
              <a:gd name="adj1" fmla="val -48192"/>
              <a:gd name="adj2" fmla="val 119033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chemeClr val="tx1"/>
                </a:solidFill>
                <a:latin typeface="Garamond"/>
                <a:cs typeface="Garamond"/>
              </a:rPr>
              <a:t>Contents of </a:t>
            </a:r>
            <a:r>
              <a:rPr lang="en-US" sz="2000" dirty="0">
                <a:solidFill>
                  <a:srgbClr val="000090"/>
                </a:solidFill>
                <a:latin typeface="+mj-lt"/>
                <a:cs typeface="Gill Sans"/>
              </a:rPr>
              <a:t>JUnit1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30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1976" y="2658283"/>
            <a:ext cx="2466975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872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The Example Program: The Class Under Test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8424" y="1690688"/>
            <a:ext cx="8229600" cy="445293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rgbClr val="931968"/>
                </a:solidFill>
                <a:ea typeface="Monaco"/>
                <a:cs typeface="Monaco"/>
              </a:rPr>
              <a:t>public</a:t>
            </a:r>
            <a:r>
              <a:rPr lang="en-US" sz="2400" dirty="0">
                <a:solidFill>
                  <a:srgbClr val="000000"/>
                </a:solidFill>
                <a:ea typeface="Monaco"/>
                <a:cs typeface="Monaco"/>
              </a:rPr>
              <a:t> </a:t>
            </a:r>
            <a:r>
              <a:rPr lang="en-US" sz="2400" dirty="0">
                <a:solidFill>
                  <a:srgbClr val="931968"/>
                </a:solidFill>
                <a:ea typeface="Monaco"/>
                <a:cs typeface="Monaco"/>
              </a:rPr>
              <a:t>class</a:t>
            </a:r>
            <a:r>
              <a:rPr lang="en-US" sz="2400" dirty="0">
                <a:solidFill>
                  <a:srgbClr val="000000"/>
                </a:solidFill>
                <a:ea typeface="Monaco"/>
                <a:cs typeface="Monaco"/>
              </a:rPr>
              <a:t> BinarySearch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ea typeface="Monaco"/>
                <a:cs typeface="Monaco"/>
              </a:rPr>
              <a:t>  </a:t>
            </a:r>
            <a:r>
              <a:rPr lang="en-US" sz="2400" dirty="0">
                <a:solidFill>
                  <a:srgbClr val="931968"/>
                </a:solidFill>
                <a:ea typeface="Monaco"/>
                <a:cs typeface="Monaco"/>
              </a:rPr>
              <a:t>public</a:t>
            </a:r>
            <a:r>
              <a:rPr lang="en-US" sz="2400" dirty="0">
                <a:solidFill>
                  <a:srgbClr val="000000"/>
                </a:solidFill>
                <a:ea typeface="Monaco"/>
                <a:cs typeface="Monaco"/>
              </a:rPr>
              <a:t> </a:t>
            </a:r>
            <a:r>
              <a:rPr lang="en-US" sz="2400" dirty="0">
                <a:solidFill>
                  <a:srgbClr val="931968"/>
                </a:solidFill>
                <a:ea typeface="Monaco"/>
                <a:cs typeface="Monaco"/>
              </a:rPr>
              <a:t>static</a:t>
            </a:r>
            <a:r>
              <a:rPr lang="en-US" sz="2400" dirty="0">
                <a:solidFill>
                  <a:srgbClr val="000000"/>
                </a:solidFill>
                <a:ea typeface="Monaco"/>
                <a:cs typeface="Monaco"/>
              </a:rPr>
              <a:t> </a:t>
            </a:r>
            <a:r>
              <a:rPr lang="en-US" sz="2400" dirty="0">
                <a:solidFill>
                  <a:srgbClr val="931968"/>
                </a:solidFill>
                <a:ea typeface="Monaco"/>
                <a:cs typeface="Monaco"/>
              </a:rPr>
              <a:t>int</a:t>
            </a:r>
            <a:r>
              <a:rPr lang="en-US" sz="2400" dirty="0">
                <a:solidFill>
                  <a:srgbClr val="000000"/>
                </a:solidFill>
                <a:ea typeface="Monaco"/>
                <a:cs typeface="Monaco"/>
              </a:rPr>
              <a:t> search(</a:t>
            </a:r>
            <a:r>
              <a:rPr lang="en-US" sz="2400" dirty="0">
                <a:solidFill>
                  <a:srgbClr val="931968"/>
                </a:solidFill>
                <a:ea typeface="Monaco"/>
                <a:cs typeface="Monaco"/>
              </a:rPr>
              <a:t>int</a:t>
            </a:r>
            <a:r>
              <a:rPr lang="en-US" sz="2400" dirty="0">
                <a:solidFill>
                  <a:srgbClr val="000000"/>
                </a:solidFill>
                <a:ea typeface="Monaco"/>
                <a:cs typeface="Monaco"/>
              </a:rPr>
              <a:t>[] a, </a:t>
            </a:r>
            <a:r>
              <a:rPr lang="en-US" sz="2400" dirty="0">
                <a:solidFill>
                  <a:srgbClr val="931968"/>
                </a:solidFill>
                <a:ea typeface="Monaco"/>
                <a:cs typeface="Monaco"/>
              </a:rPr>
              <a:t>int</a:t>
            </a:r>
            <a:r>
              <a:rPr lang="en-US" sz="2400" dirty="0">
                <a:solidFill>
                  <a:srgbClr val="000000"/>
                </a:solidFill>
                <a:ea typeface="Monaco"/>
                <a:cs typeface="Monaco"/>
              </a:rPr>
              <a:t> x)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ea typeface="Monaco"/>
                <a:cs typeface="Monaco"/>
              </a:rPr>
              <a:t>	…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ea typeface="Monaco"/>
                <a:cs typeface="Monaco"/>
              </a:rPr>
              <a:t>  }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ea typeface="Monaco"/>
              <a:cs typeface="Monaco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931968"/>
                </a:solidFill>
                <a:ea typeface="Monaco"/>
                <a:cs typeface="Monaco"/>
              </a:rPr>
              <a:t>  public</a:t>
            </a:r>
            <a:r>
              <a:rPr lang="en-US" sz="2400" dirty="0">
                <a:solidFill>
                  <a:srgbClr val="000000"/>
                </a:solidFill>
                <a:ea typeface="Monaco"/>
                <a:cs typeface="Monaco"/>
              </a:rPr>
              <a:t> </a:t>
            </a:r>
            <a:r>
              <a:rPr lang="en-US" sz="2400" dirty="0">
                <a:solidFill>
                  <a:srgbClr val="931968"/>
                </a:solidFill>
                <a:ea typeface="Monaco"/>
                <a:cs typeface="Monaco"/>
              </a:rPr>
              <a:t>static</a:t>
            </a:r>
            <a:r>
              <a:rPr lang="en-US" sz="2400" dirty="0">
                <a:solidFill>
                  <a:srgbClr val="000000"/>
                </a:solidFill>
                <a:ea typeface="Monaco"/>
                <a:cs typeface="Monaco"/>
              </a:rPr>
              <a:t> </a:t>
            </a:r>
            <a:r>
              <a:rPr lang="en-US" sz="2400" dirty="0">
                <a:solidFill>
                  <a:srgbClr val="931968"/>
                </a:solidFill>
                <a:ea typeface="Monaco"/>
                <a:cs typeface="Monaco"/>
              </a:rPr>
              <a:t>int</a:t>
            </a:r>
            <a:r>
              <a:rPr lang="en-US" sz="2400" dirty="0">
                <a:solidFill>
                  <a:srgbClr val="000000"/>
                </a:solidFill>
                <a:ea typeface="Monaco"/>
                <a:cs typeface="Monaco"/>
              </a:rPr>
              <a:t> checkedSearch(</a:t>
            </a:r>
            <a:r>
              <a:rPr lang="en-US" sz="2400" dirty="0">
                <a:solidFill>
                  <a:srgbClr val="931968"/>
                </a:solidFill>
                <a:ea typeface="Monaco"/>
                <a:cs typeface="Monaco"/>
              </a:rPr>
              <a:t>int</a:t>
            </a:r>
            <a:r>
              <a:rPr lang="en-US" sz="2400" dirty="0">
                <a:solidFill>
                  <a:srgbClr val="000000"/>
                </a:solidFill>
                <a:ea typeface="Monaco"/>
                <a:cs typeface="Monaco"/>
              </a:rPr>
              <a:t>[] a, </a:t>
            </a:r>
            <a:r>
              <a:rPr lang="en-US" sz="2400" dirty="0">
                <a:solidFill>
                  <a:srgbClr val="931968"/>
                </a:solidFill>
                <a:ea typeface="Monaco"/>
                <a:cs typeface="Monaco"/>
              </a:rPr>
              <a:t>int</a:t>
            </a:r>
            <a:r>
              <a:rPr lang="en-US" sz="2400" dirty="0">
                <a:solidFill>
                  <a:srgbClr val="000000"/>
                </a:solidFill>
                <a:ea typeface="Monaco"/>
                <a:cs typeface="Monaco"/>
              </a:rPr>
              <a:t> x)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ea typeface="Monaco"/>
                <a:cs typeface="Monaco"/>
              </a:rPr>
              <a:t>	…   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ea typeface="Monaco"/>
                <a:cs typeface="Monaco"/>
              </a:rPr>
              <a:t>  }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ea typeface="Monaco"/>
                <a:cs typeface="Monaco"/>
              </a:rPr>
              <a:t>}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804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JUnit Test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917192" y="1615441"/>
            <a:ext cx="8229600" cy="452913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931968"/>
                </a:solidFill>
                <a:latin typeface="+mn-lt"/>
                <a:ea typeface="Monaco"/>
                <a:cs typeface="Monaco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+mn-lt"/>
                <a:ea typeface="Monaco"/>
                <a:cs typeface="Monaco"/>
              </a:rPr>
              <a:t> </a:t>
            </a:r>
            <a:r>
              <a:rPr lang="en-US" dirty="0">
                <a:solidFill>
                  <a:srgbClr val="931968"/>
                </a:solidFill>
                <a:latin typeface="+mn-lt"/>
                <a:ea typeface="Monaco"/>
                <a:cs typeface="Monaco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+mn-lt"/>
                <a:ea typeface="Monaco"/>
                <a:cs typeface="Monaco"/>
              </a:rPr>
              <a:t> BinarySearchTest </a:t>
            </a:r>
            <a:r>
              <a:rPr lang="en-US" dirty="0" smtClean="0">
                <a:solidFill>
                  <a:srgbClr val="000000"/>
                </a:solidFill>
                <a:latin typeface="+mn-lt"/>
                <a:ea typeface="Monaco"/>
                <a:cs typeface="Monaco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+mn-lt"/>
                <a:ea typeface="Monaco"/>
                <a:cs typeface="Monaco"/>
              </a:rPr>
              <a:t>  </a:t>
            </a:r>
            <a:r>
              <a:rPr lang="en-US" dirty="0">
                <a:solidFill>
                  <a:srgbClr val="777777"/>
                </a:solidFill>
                <a:latin typeface="+mn-lt"/>
                <a:ea typeface="Monaco"/>
                <a:cs typeface="Monaco"/>
              </a:rPr>
              <a:t>@Test</a:t>
            </a:r>
            <a:endParaRPr lang="en-US" dirty="0">
              <a:solidFill>
                <a:srgbClr val="000000"/>
              </a:solidFill>
              <a:latin typeface="+mn-lt"/>
              <a:ea typeface="Monaco"/>
              <a:cs typeface="Monac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+mn-lt"/>
                <a:ea typeface="Monaco"/>
                <a:cs typeface="Monaco"/>
              </a:rPr>
              <a:t>  </a:t>
            </a:r>
            <a:r>
              <a:rPr lang="en-US" dirty="0">
                <a:solidFill>
                  <a:srgbClr val="931968"/>
                </a:solidFill>
                <a:latin typeface="+mn-lt"/>
                <a:ea typeface="Monaco"/>
                <a:cs typeface="Monaco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+mn-lt"/>
                <a:ea typeface="Monaco"/>
                <a:cs typeface="Monaco"/>
              </a:rPr>
              <a:t> </a:t>
            </a:r>
            <a:r>
              <a:rPr lang="en-US" dirty="0">
                <a:solidFill>
                  <a:srgbClr val="931968"/>
                </a:solidFill>
                <a:latin typeface="+mn-lt"/>
                <a:ea typeface="Monaco"/>
                <a:cs typeface="Monaco"/>
              </a:rPr>
              <a:t>void</a:t>
            </a:r>
            <a:r>
              <a:rPr lang="en-US" dirty="0">
                <a:solidFill>
                  <a:srgbClr val="000000"/>
                </a:solidFill>
                <a:latin typeface="+mn-lt"/>
                <a:ea typeface="Monaco"/>
                <a:cs typeface="Monaco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+mn-lt"/>
                <a:ea typeface="Monaco"/>
                <a:cs typeface="Monaco"/>
              </a:rPr>
              <a:t>testSearch1</a:t>
            </a:r>
            <a:r>
              <a:rPr lang="en-US" dirty="0">
                <a:solidFill>
                  <a:srgbClr val="000000"/>
                </a:solidFill>
                <a:latin typeface="+mn-lt"/>
                <a:ea typeface="Monaco"/>
                <a:cs typeface="Monaco"/>
              </a:rPr>
              <a:t>()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+mn-lt"/>
                <a:ea typeface="Monaco"/>
                <a:cs typeface="Monaco"/>
              </a:rPr>
              <a:t>	</a:t>
            </a:r>
            <a:r>
              <a:rPr lang="en-US" dirty="0">
                <a:solidFill>
                  <a:srgbClr val="931968"/>
                </a:solidFill>
                <a:latin typeface="+mn-lt"/>
                <a:ea typeface="Monaco"/>
                <a:cs typeface="Monaco"/>
              </a:rPr>
              <a:t>int</a:t>
            </a:r>
            <a:r>
              <a:rPr lang="en-US" dirty="0">
                <a:solidFill>
                  <a:srgbClr val="000000"/>
                </a:solidFill>
                <a:latin typeface="+mn-lt"/>
                <a:ea typeface="Monaco"/>
                <a:cs typeface="Monaco"/>
              </a:rPr>
              <a:t>[] a = { 1, 3, 5, </a:t>
            </a:r>
            <a:r>
              <a:rPr lang="en-US" dirty="0" smtClean="0">
                <a:solidFill>
                  <a:srgbClr val="000000"/>
                </a:solidFill>
                <a:latin typeface="+mn-lt"/>
                <a:ea typeface="Monaco"/>
                <a:cs typeface="Monaco"/>
              </a:rPr>
              <a:t>7 }</a:t>
            </a:r>
            <a:r>
              <a:rPr lang="en-US" dirty="0">
                <a:solidFill>
                  <a:srgbClr val="000000"/>
                </a:solidFill>
                <a:latin typeface="+mn-lt"/>
                <a:ea typeface="Monaco"/>
                <a:cs typeface="Monaco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+mn-lt"/>
                <a:ea typeface="Monaco"/>
                <a:cs typeface="Monaco"/>
              </a:rPr>
              <a:t>	assertTrue(search(a, 3) == 1);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+mn-lt"/>
                <a:ea typeface="Monaco"/>
                <a:cs typeface="Monaco"/>
              </a:rPr>
              <a:t>  </a:t>
            </a:r>
            <a:r>
              <a:rPr lang="en-US" dirty="0" smtClean="0">
                <a:solidFill>
                  <a:srgbClr val="000000"/>
                </a:solidFill>
                <a:latin typeface="+mn-lt"/>
                <a:ea typeface="Monaco"/>
                <a:cs typeface="Monaco"/>
              </a:rPr>
              <a:t>}</a:t>
            </a:r>
            <a:endParaRPr lang="en-US" dirty="0"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606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JUnit Test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2872" y="1325653"/>
            <a:ext cx="8686800" cy="508377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Arial"/>
                <a:ea typeface="Monaco"/>
              </a:rPr>
              <a:t>  </a:t>
            </a:r>
            <a:r>
              <a:rPr lang="en-US" sz="2000" dirty="0">
                <a:solidFill>
                  <a:srgbClr val="777777"/>
                </a:solidFill>
                <a:latin typeface="Arial"/>
                <a:ea typeface="Monaco"/>
              </a:rPr>
              <a:t>@Test</a:t>
            </a:r>
            <a:endParaRPr lang="en-US" sz="2000" dirty="0">
              <a:solidFill>
                <a:srgbClr val="000000"/>
              </a:solidFill>
              <a:latin typeface="Arial"/>
              <a:ea typeface="Monaco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Arial"/>
                <a:ea typeface="Monaco"/>
              </a:rPr>
              <a:t>  </a:t>
            </a:r>
            <a:r>
              <a:rPr lang="en-US" sz="2000" dirty="0">
                <a:solidFill>
                  <a:srgbClr val="931968"/>
                </a:solidFill>
                <a:latin typeface="Arial"/>
                <a:ea typeface="Monaco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Monaco"/>
              </a:rPr>
              <a:t> </a:t>
            </a:r>
            <a:r>
              <a:rPr lang="en-US" sz="2000" dirty="0">
                <a:solidFill>
                  <a:srgbClr val="931968"/>
                </a:solidFill>
                <a:latin typeface="Arial"/>
                <a:ea typeface="Monaco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Monaco"/>
              </a:rPr>
              <a:t> testSearch2()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Arial"/>
                <a:ea typeface="Monaco"/>
              </a:rPr>
              <a:t>	</a:t>
            </a:r>
            <a:r>
              <a:rPr lang="en-US" sz="2000" dirty="0">
                <a:solidFill>
                  <a:srgbClr val="931968"/>
                </a:solidFill>
                <a:latin typeface="Arial"/>
                <a:ea typeface="Monaco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Monaco"/>
              </a:rPr>
              <a:t>[] a = { 1, 3, 5, 7 };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Arial"/>
                <a:ea typeface="Monaco"/>
              </a:rPr>
              <a:t>	assertTrue(search(a, 2) == -1);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Arial"/>
                <a:ea typeface="Monaco"/>
              </a:rPr>
              <a:t>  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Arial"/>
                <a:ea typeface="Monaco"/>
              </a:rPr>
              <a:t>  </a:t>
            </a:r>
            <a:r>
              <a:rPr lang="en-US" sz="2000" dirty="0">
                <a:solidFill>
                  <a:srgbClr val="777777"/>
                </a:solidFill>
                <a:latin typeface="Arial"/>
                <a:ea typeface="Monaco"/>
              </a:rPr>
              <a:t>@Test</a:t>
            </a:r>
            <a:endParaRPr lang="en-US" sz="2000" dirty="0">
              <a:solidFill>
                <a:srgbClr val="000000"/>
              </a:solidFill>
              <a:latin typeface="Arial"/>
              <a:ea typeface="Monaco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Arial"/>
                <a:ea typeface="Monaco"/>
              </a:rPr>
              <a:t>  </a:t>
            </a:r>
            <a:r>
              <a:rPr lang="en-US" sz="2000" dirty="0">
                <a:solidFill>
                  <a:srgbClr val="931968"/>
                </a:solidFill>
                <a:latin typeface="Arial"/>
                <a:ea typeface="Monaco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Monaco"/>
              </a:rPr>
              <a:t> </a:t>
            </a:r>
            <a:r>
              <a:rPr lang="en-US" sz="2000" dirty="0">
                <a:solidFill>
                  <a:srgbClr val="931968"/>
                </a:solidFill>
                <a:latin typeface="Arial"/>
                <a:ea typeface="Monaco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Monaco"/>
              </a:rPr>
              <a:t> testCheckedSearch1() { … }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777777"/>
                </a:solidFill>
                <a:latin typeface="Arial"/>
                <a:ea typeface="Monaco"/>
              </a:rPr>
              <a:t>  @Test</a:t>
            </a:r>
            <a:endParaRPr lang="en-US" sz="2000" dirty="0">
              <a:solidFill>
                <a:srgbClr val="000000"/>
              </a:solidFill>
              <a:latin typeface="Arial"/>
              <a:ea typeface="Monaco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Arial"/>
                <a:ea typeface="Monaco"/>
              </a:rPr>
              <a:t>  </a:t>
            </a:r>
            <a:r>
              <a:rPr lang="en-US" sz="2000" dirty="0">
                <a:solidFill>
                  <a:srgbClr val="931968"/>
                </a:solidFill>
                <a:latin typeface="Arial"/>
                <a:ea typeface="Monaco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Monaco"/>
              </a:rPr>
              <a:t> </a:t>
            </a:r>
            <a:r>
              <a:rPr lang="en-US" sz="2000" dirty="0">
                <a:solidFill>
                  <a:srgbClr val="931968"/>
                </a:solidFill>
                <a:latin typeface="Arial"/>
                <a:ea typeface="Monaco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Monaco"/>
              </a:rPr>
              <a:t> testCheckedSearch2() { … 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777777"/>
                </a:solidFill>
                <a:latin typeface="Arial"/>
                <a:ea typeface="Monaco"/>
              </a:rPr>
              <a:t>  @Test</a:t>
            </a:r>
            <a:endParaRPr lang="en-US" sz="2000" dirty="0">
              <a:solidFill>
                <a:srgbClr val="000000"/>
              </a:solidFill>
              <a:latin typeface="Arial"/>
              <a:ea typeface="Monaco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Arial"/>
                <a:ea typeface="Monaco"/>
              </a:rPr>
              <a:t>  </a:t>
            </a:r>
            <a:r>
              <a:rPr lang="en-US" sz="2000" dirty="0">
                <a:solidFill>
                  <a:srgbClr val="931968"/>
                </a:solidFill>
                <a:latin typeface="Arial"/>
                <a:ea typeface="Monaco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Monaco"/>
              </a:rPr>
              <a:t> </a:t>
            </a:r>
            <a:r>
              <a:rPr lang="en-US" sz="2000" dirty="0">
                <a:solidFill>
                  <a:srgbClr val="931968"/>
                </a:solidFill>
                <a:latin typeface="Arial"/>
                <a:ea typeface="Monaco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Monaco"/>
              </a:rPr>
              <a:t> testCheckedSearch3() { … }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Arial"/>
                <a:ea typeface="Monaco"/>
              </a:rPr>
              <a:t>}</a:t>
            </a:r>
            <a:endParaRPr lang="en-US" sz="2000" dirty="0">
              <a:solidFill>
                <a:srgbClr val="000000"/>
              </a:solidFill>
              <a:latin typeface="Arial"/>
              <a:ea typeface="Monaco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257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Run JUnit in Eclipse: An Example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4784" y="1604513"/>
            <a:ext cx="4848045" cy="4497837"/>
          </a:xfrm>
        </p:spPr>
        <p:txBody>
          <a:bodyPr/>
          <a:lstStyle/>
          <a:p>
            <a:r>
              <a:rPr lang="en-US" dirty="0" smtClean="0"/>
              <a:t>Start Eclipse IDE</a:t>
            </a:r>
          </a:p>
          <a:p>
            <a:r>
              <a:rPr lang="en-US" dirty="0" smtClean="0"/>
              <a:t>New Java Project</a:t>
            </a:r>
          </a:p>
          <a:p>
            <a:pPr lvl="1"/>
            <a:r>
              <a:rPr lang="en-US" dirty="0" smtClean="0"/>
              <a:t>Project name: </a:t>
            </a:r>
            <a:r>
              <a:rPr lang="en-US" dirty="0" smtClean="0">
                <a:latin typeface="+mj-lt"/>
              </a:rPr>
              <a:t>JUnit1</a:t>
            </a:r>
            <a:endParaRPr lang="en-US" dirty="0" smtClean="0"/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Important</a:t>
            </a:r>
            <a:r>
              <a:rPr lang="en-US" dirty="0" smtClean="0"/>
              <a:t>: The project name matches the </a:t>
            </a:r>
            <a:r>
              <a:rPr lang="en-US" dirty="0"/>
              <a:t>name of </a:t>
            </a:r>
            <a:r>
              <a:rPr lang="en-US" dirty="0" smtClean="0"/>
              <a:t>the folder that contains the sample code   </a:t>
            </a:r>
            <a:endParaRPr lang="en-US" dirty="0"/>
          </a:p>
        </p:txBody>
      </p:sp>
      <p:pic>
        <p:nvPicPr>
          <p:cNvPr id="4" name="Picture 3" descr="Junit1 01.tif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412" y="1265237"/>
            <a:ext cx="4206257" cy="514418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851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JUnit in Eclipse: An Example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Click “Next”</a:t>
            </a:r>
          </a:p>
          <a:p>
            <a:r>
              <a:rPr lang="en-US" dirty="0" smtClean="0"/>
              <a:t>Java Settings</a:t>
            </a:r>
          </a:p>
          <a:p>
            <a:pPr lvl="1"/>
            <a:r>
              <a:rPr lang="en-US" dirty="0" smtClean="0"/>
              <a:t>Click “Libraries”</a:t>
            </a:r>
          </a:p>
          <a:p>
            <a:pPr lvl="1"/>
            <a:r>
              <a:rPr lang="en-US" dirty="0" smtClean="0"/>
              <a:t>Click “Add Library …”</a:t>
            </a:r>
            <a:endParaRPr lang="en-US" dirty="0"/>
          </a:p>
        </p:txBody>
      </p:sp>
      <p:pic>
        <p:nvPicPr>
          <p:cNvPr id="4" name="Picture 3" descr="Junit1 02a.tif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056" y="1440250"/>
            <a:ext cx="4235544" cy="518000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 bwMode="auto">
          <a:xfrm>
            <a:off x="8077200" y="1600200"/>
            <a:ext cx="914400" cy="228600"/>
          </a:xfrm>
          <a:prstGeom prst="rect">
            <a:avLst/>
          </a:prstGeom>
          <a:noFill/>
          <a:ln w="28575" cap="flat" cmpd="sng" algn="ctr">
            <a:solidFill>
              <a:srgbClr val="FF0D4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9067800" y="2743200"/>
            <a:ext cx="1447800" cy="304800"/>
          </a:xfrm>
          <a:prstGeom prst="rect">
            <a:avLst/>
          </a:prstGeom>
          <a:noFill/>
          <a:ln w="28575" cap="flat" cmpd="sng" algn="ctr">
            <a:solidFill>
              <a:srgbClr val="FF0D4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137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  <p:bldP spid="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JUnit in Eclipse: An Example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Library</a:t>
            </a:r>
          </a:p>
          <a:p>
            <a:pPr lvl="1"/>
            <a:r>
              <a:rPr lang="en-US" dirty="0" smtClean="0"/>
              <a:t>Choose “JUnit”</a:t>
            </a:r>
          </a:p>
          <a:p>
            <a:r>
              <a:rPr lang="en-US" dirty="0" smtClean="0"/>
              <a:t>JUnit Library</a:t>
            </a:r>
          </a:p>
          <a:p>
            <a:pPr lvl="1"/>
            <a:r>
              <a:rPr lang="en-US" dirty="0" smtClean="0"/>
              <a:t>Choose “JUnit 5”</a:t>
            </a:r>
          </a:p>
          <a:p>
            <a:r>
              <a:rPr lang="en-US" dirty="0" smtClean="0"/>
              <a:t>Click “Finish”</a:t>
            </a:r>
            <a:endParaRPr lang="en-US" dirty="0"/>
          </a:p>
        </p:txBody>
      </p:sp>
      <p:pic>
        <p:nvPicPr>
          <p:cNvPr id="7" name="Picture 6" descr="Junit1 02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684" y="1600201"/>
            <a:ext cx="4724400" cy="3617541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36</a:t>
            </a:fld>
            <a:endParaRPr lang="en-US"/>
          </a:p>
        </p:txBody>
      </p:sp>
      <p:pic>
        <p:nvPicPr>
          <p:cNvPr id="1026" name="Picture 2" descr="Image result for Add Library Junit 5 eclip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8471" y="3186493"/>
            <a:ext cx="4127823" cy="3169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601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JUnit in Eclipse: An Example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Click “Finish”</a:t>
            </a:r>
            <a:endParaRPr lang="en-US" dirty="0"/>
          </a:p>
        </p:txBody>
      </p:sp>
      <p:pic>
        <p:nvPicPr>
          <p:cNvPr id="6" name="Picture 5" descr="junit1-newproj4.pd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023" y="1318899"/>
            <a:ext cx="4267200" cy="535653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09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JUnit in Eclipse: An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374648" y="1637987"/>
            <a:ext cx="2286000" cy="4411662"/>
          </a:xfrm>
        </p:spPr>
        <p:txBody>
          <a:bodyPr/>
          <a:lstStyle/>
          <a:p>
            <a:r>
              <a:rPr lang="en-US" dirty="0" smtClean="0"/>
              <a:t>Run as</a:t>
            </a:r>
          </a:p>
          <a:p>
            <a:pPr lvl="1"/>
            <a:r>
              <a:rPr lang="en-US" dirty="0" smtClean="0"/>
              <a:t>JUnit test</a:t>
            </a:r>
            <a:endParaRPr lang="en-US" dirty="0"/>
          </a:p>
        </p:txBody>
      </p:sp>
      <p:pic>
        <p:nvPicPr>
          <p:cNvPr id="4" name="Picture 3" descr="Junit1 08.tif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5448" y="1561787"/>
            <a:ext cx="6045200" cy="4533900"/>
          </a:xfrm>
          <a:prstGeom prst="rect">
            <a:avLst/>
          </a:prstGeom>
        </p:spPr>
      </p:pic>
      <p:pic>
        <p:nvPicPr>
          <p:cNvPr id="6" name="Picture 5" descr="Junit1 06.tif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448" y="2628587"/>
            <a:ext cx="2085426" cy="3429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990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JUnit in Eclipse: An Example </a:t>
            </a:r>
          </a:p>
        </p:txBody>
      </p:sp>
      <p:pic>
        <p:nvPicPr>
          <p:cNvPr id="6" name="Picture 5" descr="Junit1 07.tif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1676400"/>
            <a:ext cx="6019800" cy="451485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754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Testing of an individual software unit</a:t>
            </a:r>
          </a:p>
          <a:p>
            <a:pPr lvl="1"/>
            <a:r>
              <a:rPr lang="en-US" sz="2800" dirty="0"/>
              <a:t>usually a class &amp; its helpers </a:t>
            </a:r>
          </a:p>
          <a:p>
            <a:r>
              <a:rPr lang="en-US" sz="3200" dirty="0"/>
              <a:t>Focus on the functions of the unit </a:t>
            </a:r>
          </a:p>
          <a:p>
            <a:pPr lvl="1"/>
            <a:r>
              <a:rPr lang="en-US" sz="2800" dirty="0"/>
              <a:t>functionality, correctness, accuracy </a:t>
            </a:r>
          </a:p>
          <a:p>
            <a:r>
              <a:rPr lang="en-US" sz="3200" dirty="0"/>
              <a:t>Usually carried out by the developers of the unit</a:t>
            </a:r>
          </a:p>
          <a:p>
            <a:pPr lvl="1"/>
            <a:r>
              <a:rPr lang="en-US" sz="2800" dirty="0"/>
              <a:t>can use black-box and white-box techniques to design test cases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67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/>
              <a:t>Assertion Methods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962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Assertions in Test Cases</a:t>
            </a:r>
            <a:endParaRPr lang="en-CA" dirty="0"/>
          </a:p>
        </p:txBody>
      </p:sp>
      <p:sp>
        <p:nvSpPr>
          <p:cNvPr id="31749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CA" sz="3200" dirty="0"/>
              <a:t>During execution of a test case:</a:t>
            </a:r>
            <a:endParaRPr lang="en-CA" b="1" dirty="0">
              <a:solidFill>
                <a:srgbClr val="3333CC"/>
              </a:solidFill>
            </a:endParaRPr>
          </a:p>
          <a:p>
            <a:pPr>
              <a:lnSpc>
                <a:spcPct val="80000"/>
              </a:lnSpc>
            </a:pPr>
            <a:r>
              <a:rPr lang="en-CA" sz="3200" dirty="0"/>
              <a:t>If an assertion is </a:t>
            </a:r>
            <a:r>
              <a:rPr lang="en-CA" sz="3200" b="1" u="sng" dirty="0"/>
              <a:t>true</a:t>
            </a:r>
            <a:r>
              <a:rPr lang="en-CA" sz="3200" dirty="0"/>
              <a:t>, </a:t>
            </a:r>
          </a:p>
          <a:p>
            <a:pPr lvl="1">
              <a:lnSpc>
                <a:spcPct val="80000"/>
              </a:lnSpc>
            </a:pPr>
            <a:r>
              <a:rPr lang="en-CA" sz="2700" dirty="0"/>
              <a:t>Execution continues</a:t>
            </a:r>
          </a:p>
          <a:p>
            <a:pPr>
              <a:lnSpc>
                <a:spcPct val="80000"/>
              </a:lnSpc>
            </a:pPr>
            <a:r>
              <a:rPr lang="en-CA" sz="3200" dirty="0"/>
              <a:t>If any assertion is </a:t>
            </a:r>
            <a:r>
              <a:rPr lang="en-CA" sz="3200" b="1" u="sng" dirty="0"/>
              <a:t>false</a:t>
            </a:r>
            <a:r>
              <a:rPr lang="en-CA" sz="3200" dirty="0"/>
              <a:t>, </a:t>
            </a:r>
          </a:p>
          <a:p>
            <a:pPr lvl="1">
              <a:lnSpc>
                <a:spcPct val="80000"/>
              </a:lnSpc>
            </a:pPr>
            <a:r>
              <a:rPr lang="en-CA" sz="2700" dirty="0"/>
              <a:t>Execution of the test case stops</a:t>
            </a:r>
          </a:p>
          <a:p>
            <a:pPr lvl="1">
              <a:lnSpc>
                <a:spcPct val="80000"/>
              </a:lnSpc>
            </a:pPr>
            <a:r>
              <a:rPr lang="en-CA" sz="2700" dirty="0"/>
              <a:t>The test case </a:t>
            </a:r>
            <a:r>
              <a:rPr lang="en-CA" sz="2700" u="sng" dirty="0">
                <a:solidFill>
                  <a:srgbClr val="FF0000"/>
                </a:solidFill>
              </a:rPr>
              <a:t>fails</a:t>
            </a:r>
            <a:endParaRPr lang="en-CA" sz="2700" u="sng" dirty="0"/>
          </a:p>
          <a:p>
            <a:pPr>
              <a:lnSpc>
                <a:spcPct val="80000"/>
              </a:lnSpc>
            </a:pPr>
            <a:r>
              <a:rPr lang="en-CA" sz="3200" dirty="0"/>
              <a:t>If an </a:t>
            </a:r>
            <a:r>
              <a:rPr lang="en-CA" sz="3200" i="1" u="sng" dirty="0"/>
              <a:t>unexpected</a:t>
            </a:r>
            <a:r>
              <a:rPr lang="en-CA" sz="3200" dirty="0"/>
              <a:t> exception is encountered, </a:t>
            </a:r>
          </a:p>
          <a:p>
            <a:pPr lvl="1">
              <a:lnSpc>
                <a:spcPct val="80000"/>
              </a:lnSpc>
            </a:pPr>
            <a:r>
              <a:rPr lang="en-CA" sz="2700" dirty="0"/>
              <a:t>The verdict of the test case is an </a:t>
            </a:r>
            <a:r>
              <a:rPr lang="en-CA" sz="2700" u="sng" dirty="0">
                <a:solidFill>
                  <a:srgbClr val="3333CC"/>
                </a:solidFill>
              </a:rPr>
              <a:t>error</a:t>
            </a:r>
            <a:r>
              <a:rPr lang="en-CA" sz="2700" dirty="0"/>
              <a:t>.</a:t>
            </a:r>
          </a:p>
          <a:p>
            <a:pPr>
              <a:lnSpc>
                <a:spcPct val="80000"/>
              </a:lnSpc>
            </a:pPr>
            <a:r>
              <a:rPr lang="en-CA" sz="3200" dirty="0"/>
              <a:t>If all assertions were true, </a:t>
            </a:r>
          </a:p>
          <a:p>
            <a:pPr lvl="1">
              <a:lnSpc>
                <a:spcPct val="80000"/>
              </a:lnSpc>
            </a:pPr>
            <a:r>
              <a:rPr lang="en-CA" sz="2700" dirty="0"/>
              <a:t>The test case </a:t>
            </a:r>
            <a:r>
              <a:rPr lang="en-CA" sz="2700" i="1" dirty="0">
                <a:solidFill>
                  <a:srgbClr val="00CC00"/>
                </a:solidFill>
              </a:rPr>
              <a:t>passes</a:t>
            </a:r>
            <a:r>
              <a:rPr lang="en-CA" sz="2700" dirty="0"/>
              <a:t>.</a:t>
            </a:r>
          </a:p>
          <a:p>
            <a:pPr>
              <a:lnSpc>
                <a:spcPct val="80000"/>
              </a:lnSpc>
            </a:pPr>
            <a:endParaRPr lang="en-CA" sz="2200" dirty="0">
              <a:latin typeface="Gill Sans MT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465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Assertion Methods: Boolean Conditions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6696" y="1514856"/>
            <a:ext cx="9098280" cy="5050536"/>
          </a:xfrm>
        </p:spPr>
        <p:txBody>
          <a:bodyPr/>
          <a:lstStyle/>
          <a:p>
            <a:r>
              <a:rPr lang="en-CA" sz="3200" dirty="0"/>
              <a:t>Static methods defined in </a:t>
            </a:r>
            <a:r>
              <a:rPr lang="en-CA" dirty="0">
                <a:solidFill>
                  <a:srgbClr val="000090"/>
                </a:solidFill>
              </a:rPr>
              <a:t>org.junit.Assert</a:t>
            </a:r>
          </a:p>
          <a:p>
            <a:pPr>
              <a:lnSpc>
                <a:spcPct val="90000"/>
              </a:lnSpc>
            </a:pPr>
            <a:r>
              <a:rPr lang="en-CA" sz="3200" dirty="0"/>
              <a:t>Assert a Boolean condition is true or false</a:t>
            </a:r>
          </a:p>
          <a:p>
            <a:pPr marL="742950" lvl="1" indent="-285750">
              <a:buNone/>
            </a:pPr>
            <a:r>
              <a:rPr lang="en-CA" dirty="0">
                <a:solidFill>
                  <a:srgbClr val="000090"/>
                </a:solidFill>
                <a:latin typeface="+mn-lt"/>
              </a:rPr>
              <a:t>assertTrue(</a:t>
            </a:r>
            <a:r>
              <a:rPr lang="en-CA" i="1" dirty="0">
                <a:solidFill>
                  <a:srgbClr val="000090"/>
                </a:solidFill>
                <a:latin typeface="+mn-lt"/>
              </a:rPr>
              <a:t>condition</a:t>
            </a:r>
            <a:r>
              <a:rPr lang="en-CA" dirty="0">
                <a:solidFill>
                  <a:srgbClr val="000090"/>
                </a:solidFill>
                <a:latin typeface="+mn-lt"/>
              </a:rPr>
              <a:t>)</a:t>
            </a:r>
          </a:p>
          <a:p>
            <a:pPr marL="742950" lvl="1" indent="-285750">
              <a:buNone/>
            </a:pPr>
            <a:r>
              <a:rPr lang="en-CA" dirty="0">
                <a:solidFill>
                  <a:srgbClr val="000090"/>
                </a:solidFill>
                <a:latin typeface="+mn-lt"/>
              </a:rPr>
              <a:t>assertFalse(</a:t>
            </a:r>
            <a:r>
              <a:rPr lang="en-CA" i="1" dirty="0">
                <a:solidFill>
                  <a:srgbClr val="000090"/>
                </a:solidFill>
                <a:latin typeface="+mn-lt"/>
              </a:rPr>
              <a:t>condition</a:t>
            </a:r>
            <a:r>
              <a:rPr lang="en-CA" dirty="0">
                <a:solidFill>
                  <a:srgbClr val="000090"/>
                </a:solidFill>
                <a:latin typeface="+mn-lt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CA" sz="3200" dirty="0"/>
              <a:t>Optionally, include a failure message </a:t>
            </a:r>
            <a:r>
              <a:rPr lang="en-CA" sz="2400" dirty="0">
                <a:solidFill>
                  <a:srgbClr val="000090"/>
                </a:solidFill>
                <a:latin typeface="Arial"/>
              </a:rPr>
              <a:t>assertTrue(</a:t>
            </a:r>
            <a:r>
              <a:rPr lang="en-CA" sz="2400" i="1" dirty="0">
                <a:solidFill>
                  <a:srgbClr val="FF0D45"/>
                </a:solidFill>
                <a:latin typeface="Arial"/>
              </a:rPr>
              <a:t>message</a:t>
            </a:r>
            <a:r>
              <a:rPr lang="en-CA" sz="2400" i="1" dirty="0">
                <a:solidFill>
                  <a:srgbClr val="000090"/>
                </a:solidFill>
                <a:latin typeface="Arial"/>
              </a:rPr>
              <a:t>, condition</a:t>
            </a:r>
            <a:r>
              <a:rPr lang="en-CA" sz="2400" dirty="0">
                <a:solidFill>
                  <a:srgbClr val="000090"/>
                </a:solidFill>
                <a:latin typeface="Arial"/>
              </a:rPr>
              <a:t>)</a:t>
            </a:r>
          </a:p>
          <a:p>
            <a:pPr marL="349250" lvl="1" indent="0">
              <a:buNone/>
            </a:pPr>
            <a:r>
              <a:rPr lang="en-CA" dirty="0">
                <a:solidFill>
                  <a:srgbClr val="000090"/>
                </a:solidFill>
                <a:latin typeface="Arial"/>
              </a:rPr>
              <a:t>assertFalse(</a:t>
            </a:r>
            <a:r>
              <a:rPr lang="en-CA" i="1" dirty="0">
                <a:solidFill>
                  <a:srgbClr val="FF0D45"/>
                </a:solidFill>
                <a:latin typeface="Arial"/>
              </a:rPr>
              <a:t>message</a:t>
            </a:r>
            <a:r>
              <a:rPr lang="en-CA" i="1" dirty="0">
                <a:solidFill>
                  <a:srgbClr val="000090"/>
                </a:solidFill>
                <a:latin typeface="Arial"/>
              </a:rPr>
              <a:t>, condition</a:t>
            </a:r>
            <a:r>
              <a:rPr lang="en-CA" dirty="0">
                <a:solidFill>
                  <a:srgbClr val="000090"/>
                </a:solidFill>
                <a:latin typeface="Arial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CA" sz="3200" dirty="0"/>
              <a:t>Examples</a:t>
            </a:r>
          </a:p>
          <a:p>
            <a:pPr marL="349250" lvl="1" indent="0">
              <a:buNone/>
            </a:pPr>
            <a:r>
              <a:rPr lang="en-US" dirty="0">
                <a:solidFill>
                  <a:srgbClr val="000090"/>
                </a:solidFill>
                <a:latin typeface="+mn-lt"/>
                <a:ea typeface="Monaco"/>
                <a:cs typeface="Monaco"/>
              </a:rPr>
              <a:t>assertTrue(search(a, 3) == 1);</a:t>
            </a:r>
          </a:p>
          <a:p>
            <a:pPr marL="349250" lvl="1" indent="0">
              <a:buNone/>
            </a:pPr>
            <a:r>
              <a:rPr lang="en-US" dirty="0">
                <a:solidFill>
                  <a:srgbClr val="000090"/>
                </a:solidFill>
                <a:latin typeface="+mn-lt"/>
                <a:ea typeface="Monaco"/>
                <a:cs typeface="Monaco"/>
              </a:rPr>
              <a:t>assertFalse(</a:t>
            </a:r>
            <a:r>
              <a:rPr lang="en-US" dirty="0">
                <a:solidFill>
                  <a:srgbClr val="FF0D45"/>
                </a:solidFill>
                <a:latin typeface="+mn-lt"/>
                <a:ea typeface="Monaco"/>
                <a:cs typeface="Monaco"/>
              </a:rPr>
              <a:t>“Failure: 2 is not in array.”</a:t>
            </a:r>
            <a:r>
              <a:rPr lang="en-US" dirty="0">
                <a:solidFill>
                  <a:srgbClr val="000090"/>
                </a:solidFill>
                <a:latin typeface="+mn-lt"/>
                <a:ea typeface="Monaco"/>
                <a:cs typeface="Monaco"/>
              </a:rPr>
              <a:t>, search(a, 2) &gt;= 0);</a:t>
            </a:r>
            <a:endParaRPr lang="en-CA" dirty="0">
              <a:solidFill>
                <a:srgbClr val="000090"/>
              </a:solidFill>
              <a:latin typeface="+mn-lt"/>
            </a:endParaRPr>
          </a:p>
          <a:p>
            <a:pPr marL="107950" indent="0">
              <a:buNone/>
            </a:pPr>
            <a:endParaRPr lang="en-CA" dirty="0">
              <a:solidFill>
                <a:srgbClr val="3333CC"/>
              </a:solidFill>
            </a:endParaRPr>
          </a:p>
          <a:p>
            <a:endParaRPr lang="en-CA" dirty="0">
              <a:solidFill>
                <a:srgbClr val="000090"/>
              </a:solidFill>
            </a:endParaRPr>
          </a:p>
          <a:p>
            <a:endParaRPr lang="en-CA" dirty="0">
              <a:solidFill>
                <a:srgbClr val="00009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89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Assertion </a:t>
            </a:r>
            <a:r>
              <a:rPr lang="en-CA" dirty="0" smtClean="0"/>
              <a:t>Methods: Null Objects </a:t>
            </a:r>
            <a:endParaRPr lang="en-CA" b="1" dirty="0"/>
          </a:p>
        </p:txBody>
      </p:sp>
      <p:sp>
        <p:nvSpPr>
          <p:cNvPr id="32773" name="Rectangle 3"/>
          <p:cNvSpPr>
            <a:spLocks noGrp="1"/>
          </p:cNvSpPr>
          <p:nvPr>
            <p:ph idx="1"/>
          </p:nvPr>
        </p:nvSpPr>
        <p:spPr>
          <a:xfrm>
            <a:off x="960120" y="1566672"/>
            <a:ext cx="9436608" cy="467868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CA" sz="3200" dirty="0"/>
              <a:t>Assert an object references is null or non-null</a:t>
            </a:r>
          </a:p>
          <a:p>
            <a:pPr marL="742950" lvl="1" indent="-285750">
              <a:buNone/>
            </a:pPr>
            <a:r>
              <a:rPr lang="en-CA" dirty="0">
                <a:solidFill>
                  <a:srgbClr val="000090"/>
                </a:solidFill>
                <a:latin typeface="+mn-lt"/>
              </a:rPr>
              <a:t>assertNull(</a:t>
            </a:r>
            <a:r>
              <a:rPr lang="en-CA" i="1" dirty="0">
                <a:solidFill>
                  <a:srgbClr val="000090"/>
                </a:solidFill>
                <a:latin typeface="+mn-lt"/>
              </a:rPr>
              <a:t>object</a:t>
            </a:r>
            <a:r>
              <a:rPr lang="en-CA" dirty="0">
                <a:solidFill>
                  <a:srgbClr val="000090"/>
                </a:solidFill>
                <a:latin typeface="+mn-lt"/>
              </a:rPr>
              <a:t>)</a:t>
            </a:r>
          </a:p>
          <a:p>
            <a:pPr marL="742950" lvl="1" indent="-285750">
              <a:buNone/>
            </a:pPr>
            <a:r>
              <a:rPr lang="en-CA" dirty="0">
                <a:solidFill>
                  <a:srgbClr val="000090"/>
                </a:solidFill>
                <a:latin typeface="+mn-lt"/>
              </a:rPr>
              <a:t>assertNotNull(</a:t>
            </a:r>
            <a:r>
              <a:rPr lang="en-CA" i="1" dirty="0">
                <a:solidFill>
                  <a:srgbClr val="000090"/>
                </a:solidFill>
                <a:latin typeface="+mn-lt"/>
              </a:rPr>
              <a:t>object</a:t>
            </a:r>
            <a:r>
              <a:rPr lang="en-CA" dirty="0">
                <a:solidFill>
                  <a:srgbClr val="000090"/>
                </a:solidFill>
                <a:latin typeface="+mn-lt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CA" sz="3200" dirty="0"/>
              <a:t>With a failure message  </a:t>
            </a:r>
          </a:p>
          <a:p>
            <a:pPr marL="742950" lvl="1" indent="-285750">
              <a:buNone/>
            </a:pPr>
            <a:r>
              <a:rPr lang="en-CA" dirty="0">
                <a:solidFill>
                  <a:srgbClr val="000090"/>
                </a:solidFill>
                <a:latin typeface="+mn-lt"/>
              </a:rPr>
              <a:t>assertNull(</a:t>
            </a:r>
            <a:r>
              <a:rPr lang="en-CA" i="1" dirty="0">
                <a:solidFill>
                  <a:srgbClr val="FF0D45"/>
                </a:solidFill>
                <a:latin typeface="+mn-lt"/>
              </a:rPr>
              <a:t>message</a:t>
            </a:r>
            <a:r>
              <a:rPr lang="en-CA" i="1" dirty="0">
                <a:solidFill>
                  <a:srgbClr val="000090"/>
                </a:solidFill>
                <a:latin typeface="+mn-lt"/>
              </a:rPr>
              <a:t>, object</a:t>
            </a:r>
            <a:r>
              <a:rPr lang="en-CA" dirty="0">
                <a:solidFill>
                  <a:srgbClr val="000090"/>
                </a:solidFill>
                <a:latin typeface="+mn-lt"/>
              </a:rPr>
              <a:t>)</a:t>
            </a:r>
          </a:p>
          <a:p>
            <a:pPr marL="742950" lvl="1" indent="-285750">
              <a:buNone/>
            </a:pPr>
            <a:r>
              <a:rPr lang="en-CA" dirty="0">
                <a:solidFill>
                  <a:srgbClr val="000090"/>
                </a:solidFill>
                <a:latin typeface="+mn-lt"/>
              </a:rPr>
              <a:t>assertNotNull(</a:t>
            </a:r>
            <a:r>
              <a:rPr lang="en-CA" i="1" dirty="0">
                <a:solidFill>
                  <a:srgbClr val="FF0D45"/>
                </a:solidFill>
                <a:latin typeface="+mn-lt"/>
              </a:rPr>
              <a:t>message</a:t>
            </a:r>
            <a:r>
              <a:rPr lang="en-CA" i="1" dirty="0">
                <a:solidFill>
                  <a:srgbClr val="000090"/>
                </a:solidFill>
                <a:latin typeface="+mn-lt"/>
              </a:rPr>
              <a:t>, object</a:t>
            </a:r>
            <a:r>
              <a:rPr lang="en-CA" dirty="0">
                <a:solidFill>
                  <a:srgbClr val="000090"/>
                </a:solidFill>
                <a:latin typeface="+mn-lt"/>
              </a:rPr>
              <a:t>)</a:t>
            </a:r>
            <a:endParaRPr lang="en-CA" sz="3200" dirty="0">
              <a:latin typeface="+mn-lt"/>
            </a:endParaRPr>
          </a:p>
          <a:p>
            <a:pPr marL="342900" indent="-342900"/>
            <a:r>
              <a:rPr lang="en-CA" sz="3200" dirty="0"/>
              <a:t>Examples </a:t>
            </a:r>
          </a:p>
          <a:p>
            <a:pPr marL="349250" lvl="1" indent="0">
              <a:buNone/>
            </a:pPr>
            <a:r>
              <a:rPr lang="en-US" dirty="0">
                <a:solidFill>
                  <a:srgbClr val="000090"/>
                </a:solidFill>
                <a:latin typeface="+mn-lt"/>
              </a:rPr>
              <a:t>assertNotNull(</a:t>
            </a:r>
            <a:r>
              <a:rPr lang="en-US" dirty="0">
                <a:solidFill>
                  <a:srgbClr val="FF0D45"/>
                </a:solidFill>
                <a:latin typeface="+mn-lt"/>
              </a:rPr>
              <a:t>”Should not be null."</a:t>
            </a:r>
            <a:r>
              <a:rPr lang="en-US" dirty="0">
                <a:solidFill>
                  <a:srgbClr val="000090"/>
                </a:solidFill>
                <a:latin typeface="+mn-lt"/>
              </a:rPr>
              <a:t>, new Object());</a:t>
            </a:r>
          </a:p>
          <a:p>
            <a:pPr marL="349250" lvl="1" indent="0">
              <a:buNone/>
            </a:pPr>
            <a:r>
              <a:rPr lang="en-US" dirty="0">
                <a:solidFill>
                  <a:srgbClr val="000090"/>
                </a:solidFill>
                <a:latin typeface="+mn-lt"/>
              </a:rPr>
              <a:t>assertNull(</a:t>
            </a:r>
            <a:r>
              <a:rPr lang="en-US" dirty="0">
                <a:solidFill>
                  <a:srgbClr val="FF0D45"/>
                </a:solidFill>
                <a:latin typeface="+mn-lt"/>
              </a:rPr>
              <a:t>”Should be null."</a:t>
            </a:r>
            <a:r>
              <a:rPr lang="en-US" dirty="0">
                <a:solidFill>
                  <a:srgbClr val="000090"/>
                </a:solidFill>
                <a:latin typeface="+mn-lt"/>
              </a:rPr>
              <a:t>, null);</a:t>
            </a:r>
            <a:endParaRPr lang="en-CA" dirty="0">
              <a:solidFill>
                <a:srgbClr val="000090"/>
              </a:solidFill>
              <a:latin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272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Assertion </a:t>
            </a:r>
            <a:r>
              <a:rPr lang="en-CA" dirty="0" smtClean="0"/>
              <a:t>Methods: Object Identity </a:t>
            </a:r>
            <a:endParaRPr lang="en-CA" b="1" dirty="0"/>
          </a:p>
        </p:txBody>
      </p:sp>
      <p:sp>
        <p:nvSpPr>
          <p:cNvPr id="32773" name="Rectangle 3"/>
          <p:cNvSpPr>
            <a:spLocks noGrp="1"/>
          </p:cNvSpPr>
          <p:nvPr>
            <p:ph idx="1"/>
          </p:nvPr>
        </p:nvSpPr>
        <p:spPr>
          <a:xfrm>
            <a:off x="902208" y="1493520"/>
            <a:ext cx="9265920" cy="49347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CA" sz="3200" dirty="0"/>
              <a:t>Assert two object references are identical</a:t>
            </a:r>
          </a:p>
          <a:p>
            <a:pPr marL="742950" lvl="1" indent="-285750">
              <a:buNone/>
            </a:pPr>
            <a:r>
              <a:rPr lang="en-CA" dirty="0">
                <a:solidFill>
                  <a:srgbClr val="000090"/>
                </a:solidFill>
                <a:latin typeface="+mn-lt"/>
              </a:rPr>
              <a:t>assertSame(</a:t>
            </a:r>
            <a:r>
              <a:rPr lang="en-CA" i="1" dirty="0">
                <a:solidFill>
                  <a:srgbClr val="000090"/>
                </a:solidFill>
                <a:latin typeface="+mn-lt"/>
              </a:rPr>
              <a:t>expected, actual</a:t>
            </a:r>
            <a:r>
              <a:rPr lang="en-CA" dirty="0">
                <a:solidFill>
                  <a:srgbClr val="000090"/>
                </a:solidFill>
                <a:latin typeface="+mn-lt"/>
              </a:rPr>
              <a:t>)</a:t>
            </a:r>
          </a:p>
          <a:p>
            <a:pPr marL="742950" lvl="1" indent="-285750"/>
            <a:r>
              <a:rPr lang="en-CA" sz="2800" dirty="0"/>
              <a:t>True if:</a:t>
            </a:r>
            <a:r>
              <a:rPr lang="en-CA" sz="2800" dirty="0">
                <a:solidFill>
                  <a:srgbClr val="3333CC"/>
                </a:solidFill>
              </a:rPr>
              <a:t> expected == actual</a:t>
            </a:r>
            <a:endParaRPr lang="en-CA" sz="2800" dirty="0"/>
          </a:p>
          <a:p>
            <a:pPr marL="742950" lvl="1" indent="-285750">
              <a:buNone/>
            </a:pPr>
            <a:r>
              <a:rPr lang="en-CA" dirty="0">
                <a:solidFill>
                  <a:srgbClr val="000090"/>
                </a:solidFill>
                <a:latin typeface="+mn-lt"/>
              </a:rPr>
              <a:t>assertNotSame(</a:t>
            </a:r>
            <a:r>
              <a:rPr lang="en-CA" i="1" dirty="0">
                <a:solidFill>
                  <a:srgbClr val="000090"/>
                </a:solidFill>
                <a:latin typeface="+mn-lt"/>
              </a:rPr>
              <a:t>expected, actual</a:t>
            </a:r>
            <a:r>
              <a:rPr lang="en-CA" dirty="0">
                <a:solidFill>
                  <a:srgbClr val="000090"/>
                </a:solidFill>
                <a:latin typeface="+mn-lt"/>
              </a:rPr>
              <a:t>)</a:t>
            </a:r>
            <a:endParaRPr lang="en-CA" sz="2800" dirty="0">
              <a:solidFill>
                <a:srgbClr val="000090"/>
              </a:solidFill>
              <a:latin typeface="+mn-lt"/>
            </a:endParaRPr>
          </a:p>
          <a:p>
            <a:pPr marL="742950" lvl="1" indent="-285750"/>
            <a:r>
              <a:rPr lang="en-CA" sz="2800" dirty="0"/>
              <a:t>True if:</a:t>
            </a:r>
            <a:r>
              <a:rPr lang="en-CA" sz="2800" dirty="0">
                <a:solidFill>
                  <a:srgbClr val="3333CC"/>
                </a:solidFill>
              </a:rPr>
              <a:t> expected != actual</a:t>
            </a:r>
          </a:p>
          <a:p>
            <a:r>
              <a:rPr lang="en-CA" sz="3200" dirty="0"/>
              <a:t>The order does not affect the comparison, </a:t>
            </a:r>
          </a:p>
          <a:p>
            <a:pPr marL="742950" lvl="1" indent="-285750"/>
            <a:r>
              <a:rPr lang="en-CA" dirty="0"/>
              <a:t>But, affects the message when it fails  </a:t>
            </a:r>
            <a:endParaRPr lang="en-CA" sz="3600" dirty="0"/>
          </a:p>
          <a:p>
            <a:pPr marL="393700" indent="-285750"/>
            <a:r>
              <a:rPr lang="en-CA" sz="3200" dirty="0"/>
              <a:t>With a failure message  </a:t>
            </a:r>
          </a:p>
          <a:p>
            <a:pPr marL="344487" lvl="1" indent="0">
              <a:buNone/>
            </a:pPr>
            <a:r>
              <a:rPr lang="en-CA" dirty="0">
                <a:solidFill>
                  <a:srgbClr val="000090"/>
                </a:solidFill>
                <a:latin typeface="Arial"/>
              </a:rPr>
              <a:t>assertSame(</a:t>
            </a:r>
            <a:r>
              <a:rPr lang="en-CA" i="1" dirty="0">
                <a:solidFill>
                  <a:srgbClr val="FF0D45"/>
                </a:solidFill>
                <a:latin typeface="Arial"/>
              </a:rPr>
              <a:t>message</a:t>
            </a:r>
            <a:r>
              <a:rPr lang="en-CA" dirty="0">
                <a:solidFill>
                  <a:srgbClr val="000090"/>
                </a:solidFill>
                <a:latin typeface="Arial"/>
              </a:rPr>
              <a:t>, </a:t>
            </a:r>
            <a:r>
              <a:rPr lang="en-CA" i="1" dirty="0">
                <a:solidFill>
                  <a:srgbClr val="000090"/>
                </a:solidFill>
                <a:latin typeface="Arial"/>
              </a:rPr>
              <a:t>expected, actual</a:t>
            </a:r>
            <a:r>
              <a:rPr lang="en-CA" dirty="0">
                <a:solidFill>
                  <a:srgbClr val="000090"/>
                </a:solidFill>
                <a:latin typeface="Arial"/>
              </a:rPr>
              <a:t>)</a:t>
            </a:r>
          </a:p>
          <a:p>
            <a:pPr marL="344487" lvl="1" indent="0">
              <a:buNone/>
            </a:pPr>
            <a:r>
              <a:rPr lang="en-CA" dirty="0">
                <a:solidFill>
                  <a:srgbClr val="000090"/>
                </a:solidFill>
                <a:latin typeface="Arial"/>
              </a:rPr>
              <a:t>assertNotSame(</a:t>
            </a:r>
            <a:r>
              <a:rPr lang="en-CA" i="1" dirty="0">
                <a:solidFill>
                  <a:srgbClr val="FF0D45"/>
                </a:solidFill>
                <a:latin typeface="Arial"/>
              </a:rPr>
              <a:t>message</a:t>
            </a:r>
            <a:r>
              <a:rPr lang="en-CA" dirty="0">
                <a:solidFill>
                  <a:srgbClr val="000090"/>
                </a:solidFill>
                <a:latin typeface="Arial"/>
              </a:rPr>
              <a:t>, </a:t>
            </a:r>
            <a:r>
              <a:rPr lang="en-CA" i="1" dirty="0">
                <a:solidFill>
                  <a:srgbClr val="000090"/>
                </a:solidFill>
                <a:latin typeface="Arial"/>
              </a:rPr>
              <a:t>expected, actual</a:t>
            </a:r>
            <a:r>
              <a:rPr lang="en-CA" dirty="0">
                <a:solidFill>
                  <a:srgbClr val="000090"/>
                </a:solidFill>
                <a:latin typeface="Arial"/>
              </a:rPr>
              <a:t>)</a:t>
            </a:r>
            <a:endParaRPr lang="en-CA" sz="3200" dirty="0"/>
          </a:p>
          <a:p>
            <a:pPr marL="393700" indent="-285750"/>
            <a:endParaRPr lang="en-CA" sz="3200" dirty="0">
              <a:solidFill>
                <a:srgbClr val="3333CC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689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Assertion </a:t>
            </a:r>
            <a:r>
              <a:rPr lang="en-CA" dirty="0" smtClean="0"/>
              <a:t>Methods: Object </a:t>
            </a:r>
            <a:r>
              <a:rPr lang="en-CA" dirty="0"/>
              <a:t>Identity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Examples</a:t>
            </a:r>
          </a:p>
          <a:p>
            <a:pPr marL="344487" lvl="1" indent="0">
              <a:buNone/>
            </a:pPr>
            <a:r>
              <a:rPr lang="en-US" dirty="0">
                <a:solidFill>
                  <a:srgbClr val="000090"/>
                </a:solidFill>
                <a:latin typeface="+mn-lt"/>
              </a:rPr>
              <a:t>assertNotSame(</a:t>
            </a:r>
            <a:r>
              <a:rPr lang="en-US" dirty="0">
                <a:solidFill>
                  <a:srgbClr val="FF0D45"/>
                </a:solidFill>
                <a:latin typeface="+mn-lt"/>
              </a:rPr>
              <a:t>"Should not be same."</a:t>
            </a:r>
            <a:r>
              <a:rPr lang="en-US" dirty="0">
                <a:solidFill>
                  <a:srgbClr val="000090"/>
                </a:solidFill>
                <a:latin typeface="+mn-lt"/>
              </a:rPr>
              <a:t>, </a:t>
            </a:r>
          </a:p>
          <a:p>
            <a:pPr marL="344487" lvl="1" indent="0">
              <a:buNone/>
            </a:pPr>
            <a:r>
              <a:rPr lang="en-US" dirty="0">
                <a:solidFill>
                  <a:srgbClr val="000090"/>
                </a:solidFill>
                <a:latin typeface="+mn-lt"/>
              </a:rPr>
              <a:t>		         new Object(), new Object());</a:t>
            </a:r>
          </a:p>
          <a:p>
            <a:pPr marL="344487" lvl="1" indent="0">
              <a:buNone/>
            </a:pPr>
            <a:endParaRPr lang="en-US" sz="1000" dirty="0">
              <a:solidFill>
                <a:srgbClr val="000090"/>
              </a:solidFill>
              <a:latin typeface="+mn-lt"/>
            </a:endParaRPr>
          </a:p>
          <a:p>
            <a:pPr marL="344487" lvl="1" indent="0">
              <a:buNone/>
            </a:pPr>
            <a:r>
              <a:rPr lang="en-US" dirty="0">
                <a:solidFill>
                  <a:srgbClr val="000090"/>
                </a:solidFill>
                <a:latin typeface="+mn-lt"/>
              </a:rPr>
              <a:t>Integer num1 = Integer.valueOf(2013);</a:t>
            </a:r>
          </a:p>
          <a:p>
            <a:pPr marL="344487" lvl="1" indent="0">
              <a:buNone/>
            </a:pPr>
            <a:r>
              <a:rPr lang="en-US" dirty="0">
                <a:solidFill>
                  <a:srgbClr val="000090"/>
                </a:solidFill>
                <a:latin typeface="+mn-lt"/>
              </a:rPr>
              <a:t>assertSame(</a:t>
            </a:r>
            <a:r>
              <a:rPr lang="en-US" dirty="0">
                <a:solidFill>
                  <a:srgbClr val="FF0D45"/>
                </a:solidFill>
                <a:latin typeface="+mn-lt"/>
              </a:rPr>
              <a:t>"Should be same."</a:t>
            </a:r>
            <a:r>
              <a:rPr lang="en-US" dirty="0">
                <a:solidFill>
                  <a:srgbClr val="000090"/>
                </a:solidFill>
                <a:latin typeface="+mn-lt"/>
              </a:rPr>
              <a:t>, num1, num1);</a:t>
            </a:r>
          </a:p>
          <a:p>
            <a:pPr marL="344487" lvl="1" indent="0">
              <a:buNone/>
            </a:pPr>
            <a:endParaRPr lang="en-US" sz="1000" dirty="0">
              <a:solidFill>
                <a:srgbClr val="000090"/>
              </a:solidFill>
              <a:latin typeface="+mn-lt"/>
            </a:endParaRPr>
          </a:p>
          <a:p>
            <a:pPr marL="349250" lvl="1" indent="0">
              <a:buNone/>
            </a:pPr>
            <a:r>
              <a:rPr lang="en-US" dirty="0">
                <a:solidFill>
                  <a:srgbClr val="000090"/>
                </a:solidFill>
                <a:latin typeface="+mn-lt"/>
              </a:rPr>
              <a:t>Integer num2 = Integer.valueOf(2014);</a:t>
            </a:r>
          </a:p>
          <a:p>
            <a:pPr marL="349250" lvl="1" indent="0">
              <a:buNone/>
            </a:pPr>
            <a:r>
              <a:rPr lang="en-US" dirty="0">
                <a:solidFill>
                  <a:srgbClr val="000090"/>
                </a:solidFill>
                <a:latin typeface="+mn-lt"/>
              </a:rPr>
              <a:t>assertSame(</a:t>
            </a:r>
            <a:r>
              <a:rPr lang="en-US" dirty="0">
                <a:solidFill>
                  <a:srgbClr val="FF0D45"/>
                </a:solidFill>
                <a:latin typeface="+mn-lt"/>
              </a:rPr>
              <a:t>"Should be same."</a:t>
            </a:r>
            <a:r>
              <a:rPr lang="en-US" dirty="0">
                <a:solidFill>
                  <a:srgbClr val="000090"/>
                </a:solidFill>
                <a:latin typeface="+mn-lt"/>
              </a:rPr>
              <a:t>, num1, num2);</a:t>
            </a:r>
            <a:endParaRPr lang="en-US" sz="5400" dirty="0">
              <a:solidFill>
                <a:srgbClr val="000090"/>
              </a:solidFill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0" y="5410201"/>
            <a:ext cx="7260064" cy="830997"/>
          </a:xfrm>
          <a:prstGeom prst="rect">
            <a:avLst/>
          </a:prstGeom>
          <a:solidFill>
            <a:srgbClr val="FF6600"/>
          </a:solidFill>
        </p:spPr>
        <p:txBody>
          <a:bodyPr wrap="none" rtlCol="0">
            <a:spAutoFit/>
          </a:bodyPr>
          <a:lstStyle/>
          <a:p>
            <a:pPr algn="l"/>
            <a:r>
              <a:rPr lang="en-US" sz="2400" dirty="0"/>
              <a:t>java.lang.AssertionError:</a:t>
            </a:r>
          </a:p>
          <a:p>
            <a:pPr algn="l"/>
            <a:r>
              <a:rPr lang="en-US" sz="2400" dirty="0"/>
              <a:t>Should be same. expected same:&lt;2013&gt; was not:&lt;2014&gt;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761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Assertion </a:t>
            </a:r>
            <a:r>
              <a:rPr lang="en-CA" dirty="0" smtClean="0"/>
              <a:t>Methods: Object Equality</a:t>
            </a:r>
            <a:endParaRPr lang="en-CA" b="1" dirty="0"/>
          </a:p>
        </p:txBody>
      </p:sp>
      <p:sp>
        <p:nvSpPr>
          <p:cNvPr id="33797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en-CA" sz="3200" dirty="0"/>
              <a:t>Assert two objects are equal:</a:t>
            </a:r>
          </a:p>
          <a:p>
            <a:pPr marL="742950" lvl="1" indent="-285750">
              <a:buNone/>
            </a:pPr>
            <a:r>
              <a:rPr lang="en-CA" dirty="0">
                <a:solidFill>
                  <a:srgbClr val="000090"/>
                </a:solidFill>
                <a:latin typeface="+mn-lt"/>
              </a:rPr>
              <a:t>assertEquals(expected, actual)</a:t>
            </a:r>
          </a:p>
          <a:p>
            <a:pPr marL="742950" lvl="1" indent="-285750"/>
            <a:r>
              <a:rPr lang="en-CA" sz="2800" dirty="0"/>
              <a:t>True if:</a:t>
            </a:r>
            <a:r>
              <a:rPr lang="en-CA" sz="2800" dirty="0">
                <a:solidFill>
                  <a:srgbClr val="3333CC"/>
                </a:solidFill>
              </a:rPr>
              <a:t> expected.equals( actual )</a:t>
            </a:r>
          </a:p>
          <a:p>
            <a:pPr marL="742950" lvl="1" indent="-285750"/>
            <a:r>
              <a:rPr lang="en-CA" sz="2800" dirty="0"/>
              <a:t>Relies on the</a:t>
            </a:r>
            <a:r>
              <a:rPr lang="en-CA" sz="2800" dirty="0">
                <a:solidFill>
                  <a:srgbClr val="3333CC"/>
                </a:solidFill>
              </a:rPr>
              <a:t> equals()</a:t>
            </a:r>
            <a:r>
              <a:rPr lang="en-CA" sz="2800" dirty="0"/>
              <a:t> method</a:t>
            </a:r>
          </a:p>
          <a:p>
            <a:pPr marL="742950" lvl="1" indent="-285750"/>
            <a:r>
              <a:rPr lang="en-CA" sz="2800" dirty="0"/>
              <a:t>Up to the class under test to define a suitable </a:t>
            </a:r>
            <a:r>
              <a:rPr lang="en-CA" dirty="0">
                <a:solidFill>
                  <a:srgbClr val="3333CC"/>
                </a:solidFill>
              </a:rPr>
              <a:t>equals()</a:t>
            </a:r>
            <a:r>
              <a:rPr lang="en-CA" sz="2000" dirty="0"/>
              <a:t> </a:t>
            </a:r>
            <a:r>
              <a:rPr lang="en-CA" sz="2800" dirty="0"/>
              <a:t>method.</a:t>
            </a:r>
          </a:p>
          <a:p>
            <a:pPr marL="393700" indent="-285750"/>
            <a:r>
              <a:rPr lang="en-CA" sz="3200" dirty="0"/>
              <a:t>With a failure message  </a:t>
            </a:r>
          </a:p>
          <a:p>
            <a:pPr marL="344487" lvl="1" indent="0">
              <a:buNone/>
            </a:pPr>
            <a:r>
              <a:rPr lang="en-CA" dirty="0">
                <a:solidFill>
                  <a:srgbClr val="000090"/>
                </a:solidFill>
                <a:latin typeface="Arial"/>
              </a:rPr>
              <a:t>assertEquals(</a:t>
            </a:r>
            <a:r>
              <a:rPr lang="en-CA" i="1" dirty="0">
                <a:solidFill>
                  <a:srgbClr val="FF0D45"/>
                </a:solidFill>
                <a:latin typeface="Arial"/>
              </a:rPr>
              <a:t>message</a:t>
            </a:r>
            <a:r>
              <a:rPr lang="en-CA" dirty="0">
                <a:solidFill>
                  <a:srgbClr val="000090"/>
                </a:solidFill>
                <a:latin typeface="Arial"/>
              </a:rPr>
              <a:t>, </a:t>
            </a:r>
            <a:r>
              <a:rPr lang="en-CA" i="1" dirty="0">
                <a:solidFill>
                  <a:srgbClr val="000090"/>
                </a:solidFill>
                <a:latin typeface="Arial"/>
              </a:rPr>
              <a:t>expected, actual</a:t>
            </a:r>
            <a:r>
              <a:rPr lang="en-CA" dirty="0">
                <a:solidFill>
                  <a:srgbClr val="000090"/>
                </a:solidFill>
                <a:latin typeface="Arial"/>
              </a:rPr>
              <a:t>)</a:t>
            </a:r>
            <a:endParaRPr lang="en-CA" sz="3200" dirty="0"/>
          </a:p>
          <a:p>
            <a:pPr marL="393700" indent="-285750"/>
            <a:endParaRPr lang="en-CA" sz="2400" dirty="0">
              <a:solidFill>
                <a:srgbClr val="3333CC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531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Assertion </a:t>
            </a:r>
            <a:r>
              <a:rPr lang="en-CA" dirty="0" smtClean="0"/>
              <a:t>Methods: Object Equality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Examples</a:t>
            </a:r>
          </a:p>
          <a:p>
            <a:pPr marL="349250" lvl="1" indent="0">
              <a:buNone/>
            </a:pPr>
            <a:r>
              <a:rPr lang="en-US" dirty="0">
                <a:solidFill>
                  <a:srgbClr val="000090"/>
                </a:solidFill>
                <a:latin typeface="+mn-lt"/>
              </a:rPr>
              <a:t>assertEquals(</a:t>
            </a:r>
            <a:r>
              <a:rPr lang="en-US" dirty="0">
                <a:solidFill>
                  <a:srgbClr val="FF0D45"/>
                </a:solidFill>
                <a:latin typeface="+mn-lt"/>
              </a:rPr>
              <a:t>"Should be equal."</a:t>
            </a:r>
            <a:r>
              <a:rPr lang="en-US" dirty="0">
                <a:solidFill>
                  <a:srgbClr val="000090"/>
                </a:solidFill>
                <a:latin typeface="+mn-lt"/>
              </a:rPr>
              <a:t>, "JUnit", "JUnit");</a:t>
            </a:r>
          </a:p>
          <a:p>
            <a:pPr marL="349250" lvl="1" indent="0">
              <a:buNone/>
            </a:pPr>
            <a:endParaRPr lang="en-US" dirty="0">
              <a:solidFill>
                <a:srgbClr val="000090"/>
              </a:solidFill>
              <a:latin typeface="+mn-lt"/>
            </a:endParaRPr>
          </a:p>
          <a:p>
            <a:pPr marL="349250" lvl="1" indent="0">
              <a:buNone/>
            </a:pPr>
            <a:r>
              <a:rPr lang="en-US" dirty="0">
                <a:solidFill>
                  <a:srgbClr val="000090"/>
                </a:solidFill>
                <a:latin typeface="+mn-lt"/>
              </a:rPr>
              <a:t>assertEquals(</a:t>
            </a:r>
            <a:r>
              <a:rPr lang="en-US" dirty="0">
                <a:solidFill>
                  <a:srgbClr val="FF0D45"/>
                </a:solidFill>
                <a:latin typeface="+mn-lt"/>
              </a:rPr>
              <a:t>"Should be equal."</a:t>
            </a:r>
            <a:r>
              <a:rPr lang="en-US" dirty="0">
                <a:solidFill>
                  <a:srgbClr val="000090"/>
                </a:solidFill>
                <a:latin typeface="+mn-lt"/>
              </a:rPr>
              <a:t>, "JUnit", "Java");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38400" y="3962401"/>
            <a:ext cx="6840078" cy="830997"/>
          </a:xfrm>
          <a:prstGeom prst="rect">
            <a:avLst/>
          </a:prstGeom>
          <a:solidFill>
            <a:srgbClr val="FF6600"/>
          </a:solidFill>
        </p:spPr>
        <p:txBody>
          <a:bodyPr wrap="none" rtlCol="0">
            <a:spAutoFit/>
          </a:bodyPr>
          <a:lstStyle/>
          <a:p>
            <a:pPr algn="l"/>
            <a:r>
              <a:rPr lang="en-US" sz="2400" dirty="0" err="1"/>
              <a:t>org.junit.ComparisonFailure</a:t>
            </a:r>
            <a:r>
              <a:rPr lang="en-US" sz="2400" dirty="0"/>
              <a:t>: </a:t>
            </a:r>
          </a:p>
          <a:p>
            <a:pPr algn="l"/>
            <a:r>
              <a:rPr lang="en-US" sz="2400" dirty="0"/>
              <a:t>Should be equal. expected:&lt;J[Unit]&gt; but was:&lt;J[ava]&gt;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470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/>
              <a:t>Assertion Methods</a:t>
            </a:r>
            <a:r>
              <a:rPr lang="en-CA" sz="4000" b="1" dirty="0"/>
              <a:t>: </a:t>
            </a:r>
            <a:r>
              <a:rPr lang="en-CA" sz="4000" dirty="0"/>
              <a:t>Equality of Arrays </a:t>
            </a:r>
            <a:endParaRPr lang="en-CA" sz="4000" b="1" dirty="0"/>
          </a:p>
        </p:txBody>
      </p:sp>
      <p:sp>
        <p:nvSpPr>
          <p:cNvPr id="33797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en-CA" sz="3200" dirty="0"/>
              <a:t>Assert two arrays are equal:</a:t>
            </a:r>
          </a:p>
          <a:p>
            <a:pPr marL="742950" lvl="1" indent="-285750">
              <a:buNone/>
            </a:pPr>
            <a:r>
              <a:rPr lang="en-CA" dirty="0">
                <a:solidFill>
                  <a:srgbClr val="000090"/>
                </a:solidFill>
                <a:latin typeface="+mn-lt"/>
              </a:rPr>
              <a:t>assertArrayEquals(expected, actual)</a:t>
            </a:r>
          </a:p>
          <a:p>
            <a:pPr marL="742950" lvl="1" indent="-285750"/>
            <a:r>
              <a:rPr lang="en-CA" sz="2800" dirty="0"/>
              <a:t>arrays must have same length</a:t>
            </a:r>
          </a:p>
          <a:p>
            <a:pPr marL="742950" lvl="1" indent="-285750"/>
            <a:r>
              <a:rPr lang="en-CA" sz="2800" dirty="0"/>
              <a:t>Recursively check for each valid index </a:t>
            </a:r>
            <a:r>
              <a:rPr lang="en-CA" sz="2800" dirty="0">
                <a:solidFill>
                  <a:srgbClr val="3333CC"/>
                </a:solidFill>
              </a:rPr>
              <a:t>i</a:t>
            </a:r>
            <a:r>
              <a:rPr lang="en-CA" sz="2800" dirty="0"/>
              <a:t>,</a:t>
            </a:r>
          </a:p>
          <a:p>
            <a:pPr lvl="2">
              <a:buNone/>
            </a:pPr>
            <a:r>
              <a:rPr lang="en-CA" sz="2400" dirty="0">
                <a:solidFill>
                  <a:srgbClr val="000090"/>
                </a:solidFill>
                <a:latin typeface="+mn-lt"/>
              </a:rPr>
              <a:t>assertEquals(expected[i],actual[i])</a:t>
            </a:r>
          </a:p>
          <a:p>
            <a:pPr lvl="3">
              <a:buNone/>
            </a:pPr>
            <a:r>
              <a:rPr lang="en-CA" sz="2400" dirty="0"/>
              <a:t>or</a:t>
            </a:r>
          </a:p>
          <a:p>
            <a:pPr lvl="2">
              <a:buNone/>
            </a:pPr>
            <a:r>
              <a:rPr lang="en-CA" sz="2400" dirty="0">
                <a:solidFill>
                  <a:srgbClr val="000090"/>
                </a:solidFill>
                <a:latin typeface="+mn-lt"/>
              </a:rPr>
              <a:t>assertArrayEquals(expected,actual)</a:t>
            </a:r>
          </a:p>
          <a:p>
            <a:pPr marL="393700" indent="-285750"/>
            <a:r>
              <a:rPr lang="en-CA" sz="3200" dirty="0"/>
              <a:t>With a failure message  </a:t>
            </a:r>
          </a:p>
          <a:p>
            <a:pPr marL="344487" lvl="1" indent="0">
              <a:buNone/>
            </a:pPr>
            <a:r>
              <a:rPr lang="en-CA" dirty="0">
                <a:solidFill>
                  <a:srgbClr val="000090"/>
                </a:solidFill>
                <a:latin typeface="Arial"/>
              </a:rPr>
              <a:t>assertArrayEquals(</a:t>
            </a:r>
            <a:r>
              <a:rPr lang="en-CA" i="1" dirty="0">
                <a:solidFill>
                  <a:srgbClr val="FF0D45"/>
                </a:solidFill>
                <a:latin typeface="Arial"/>
              </a:rPr>
              <a:t>message</a:t>
            </a:r>
            <a:r>
              <a:rPr lang="en-CA" dirty="0">
                <a:solidFill>
                  <a:srgbClr val="000090"/>
                </a:solidFill>
                <a:latin typeface="Arial"/>
              </a:rPr>
              <a:t>, </a:t>
            </a:r>
            <a:r>
              <a:rPr lang="en-CA" i="1" dirty="0">
                <a:solidFill>
                  <a:srgbClr val="000090"/>
                </a:solidFill>
                <a:latin typeface="Arial"/>
              </a:rPr>
              <a:t>expected, actual</a:t>
            </a:r>
            <a:r>
              <a:rPr lang="en-CA" dirty="0">
                <a:solidFill>
                  <a:srgbClr val="000090"/>
                </a:solidFill>
                <a:latin typeface="Arial"/>
              </a:rPr>
              <a:t>)</a:t>
            </a:r>
            <a:endParaRPr lang="en-CA" sz="3200" dirty="0"/>
          </a:p>
          <a:p>
            <a:pPr marL="155575" indent="0">
              <a:buNone/>
            </a:pPr>
            <a:endParaRPr lang="en-CA" dirty="0" smtClean="0"/>
          </a:p>
          <a:p>
            <a:pPr lvl="2">
              <a:buNone/>
            </a:pPr>
            <a:endParaRPr lang="en-CA" dirty="0">
              <a:solidFill>
                <a:srgbClr val="3333CC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59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/>
              <a:t>Assertion Methods</a:t>
            </a:r>
            <a:r>
              <a:rPr lang="en-CA" sz="4000" b="1" dirty="0"/>
              <a:t>: </a:t>
            </a:r>
            <a:r>
              <a:rPr lang="en-CA" sz="4000" dirty="0"/>
              <a:t>Equality of Arrays </a:t>
            </a:r>
            <a:endParaRPr lang="en-CA" sz="4000" b="1" dirty="0"/>
          </a:p>
        </p:txBody>
      </p:sp>
      <p:sp>
        <p:nvSpPr>
          <p:cNvPr id="33797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12775" indent="-457200"/>
            <a:r>
              <a:rPr lang="en-CA" dirty="0" smtClean="0"/>
              <a:t>Examples </a:t>
            </a:r>
          </a:p>
          <a:p>
            <a:pPr marL="644525" lvl="2" indent="0">
              <a:buNone/>
            </a:pPr>
            <a:r>
              <a:rPr lang="en-US" sz="2400" dirty="0">
                <a:solidFill>
                  <a:srgbClr val="000090"/>
                </a:solidFill>
                <a:latin typeface="+mn-lt"/>
              </a:rPr>
              <a:t>int[] a1 = { 2, 3, 5, 7 };   </a:t>
            </a:r>
          </a:p>
          <a:p>
            <a:pPr marL="644525" lvl="2" indent="0">
              <a:buNone/>
            </a:pPr>
            <a:r>
              <a:rPr lang="en-US" sz="2400" dirty="0">
                <a:solidFill>
                  <a:srgbClr val="000090"/>
                </a:solidFill>
                <a:latin typeface="+mn-lt"/>
              </a:rPr>
              <a:t>int[] a2 = { 2, 3, 5, 7 };   </a:t>
            </a:r>
          </a:p>
          <a:p>
            <a:pPr marL="644525" lvl="2" indent="0">
              <a:buNone/>
            </a:pPr>
            <a:r>
              <a:rPr lang="en-US" sz="2400" dirty="0">
                <a:solidFill>
                  <a:srgbClr val="000090"/>
                </a:solidFill>
                <a:latin typeface="+mn-lt"/>
              </a:rPr>
              <a:t>assertArrayEquals(</a:t>
            </a:r>
            <a:r>
              <a:rPr lang="en-US" sz="2400" dirty="0">
                <a:solidFill>
                  <a:srgbClr val="FF0D45"/>
                </a:solidFill>
                <a:latin typeface="+mn-lt"/>
              </a:rPr>
              <a:t>"Should be equal"</a:t>
            </a:r>
            <a:r>
              <a:rPr lang="en-US" sz="2400" dirty="0">
                <a:solidFill>
                  <a:srgbClr val="000090"/>
                </a:solidFill>
                <a:latin typeface="+mn-lt"/>
              </a:rPr>
              <a:t>, a1, a2);</a:t>
            </a:r>
          </a:p>
          <a:p>
            <a:pPr marL="644525" lvl="2" indent="0">
              <a:buNone/>
            </a:pPr>
            <a:r>
              <a:rPr lang="en-US" sz="2400" dirty="0">
                <a:solidFill>
                  <a:srgbClr val="000090"/>
                </a:solidFill>
                <a:latin typeface="+mn-lt"/>
              </a:rPr>
              <a:t>			</a:t>
            </a:r>
          </a:p>
          <a:p>
            <a:pPr marL="644525" lvl="2" indent="0">
              <a:buNone/>
            </a:pPr>
            <a:r>
              <a:rPr lang="en-US" sz="2400" dirty="0">
                <a:solidFill>
                  <a:srgbClr val="000090"/>
                </a:solidFill>
                <a:latin typeface="+mn-lt"/>
              </a:rPr>
              <a:t>int[][] a11 = { { 2, 3 }, { 5, 7 }, { 11, 13 } };   </a:t>
            </a:r>
          </a:p>
          <a:p>
            <a:pPr marL="644525" lvl="2" indent="0">
              <a:buNone/>
            </a:pPr>
            <a:r>
              <a:rPr lang="en-US" sz="2400" dirty="0">
                <a:solidFill>
                  <a:srgbClr val="000090"/>
                </a:solidFill>
                <a:latin typeface="+mn-lt"/>
              </a:rPr>
              <a:t>int[][] a12 = { { 2, 3 }, { 5, 7 }, { 11, 13 } };    </a:t>
            </a:r>
          </a:p>
          <a:p>
            <a:pPr marL="644525" lvl="2" indent="0">
              <a:buNone/>
            </a:pPr>
            <a:r>
              <a:rPr lang="en-US" sz="2400" dirty="0">
                <a:solidFill>
                  <a:srgbClr val="000090"/>
                </a:solidFill>
                <a:latin typeface="+mn-lt"/>
              </a:rPr>
              <a:t>assertArrayEquals(</a:t>
            </a:r>
            <a:r>
              <a:rPr lang="en-US" sz="2400" dirty="0">
                <a:solidFill>
                  <a:srgbClr val="FF0D45"/>
                </a:solidFill>
                <a:latin typeface="+mn-lt"/>
              </a:rPr>
              <a:t>"Should be equal"</a:t>
            </a:r>
            <a:r>
              <a:rPr lang="en-US" sz="2400" dirty="0">
                <a:solidFill>
                  <a:srgbClr val="000090"/>
                </a:solidFill>
                <a:latin typeface="+mn-lt"/>
              </a:rPr>
              <a:t>, a11, a12);</a:t>
            </a:r>
            <a:endParaRPr lang="en-CA" sz="2400" dirty="0">
              <a:solidFill>
                <a:srgbClr val="000090"/>
              </a:solidFill>
              <a:latin typeface="+mn-lt"/>
            </a:endParaRPr>
          </a:p>
          <a:p>
            <a:pPr lvl="2">
              <a:buNone/>
            </a:pPr>
            <a:endParaRPr lang="en-CA" dirty="0">
              <a:solidFill>
                <a:srgbClr val="3333CC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455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en-US" dirty="0"/>
          </a:p>
        </p:txBody>
      </p:sp>
      <p:sp>
        <p:nvSpPr>
          <p:cNvPr id="4782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Unit testing: Looking for errors in a subsystem in isolation.</a:t>
            </a:r>
          </a:p>
          <a:p>
            <a:pPr lvl="1"/>
            <a:r>
              <a:rPr lang="en-US" dirty="0" smtClean="0"/>
              <a:t>Generally a "subsystem" means a particular class or object.</a:t>
            </a:r>
          </a:p>
          <a:p>
            <a:pPr lvl="1"/>
            <a:r>
              <a:rPr lang="en-US" dirty="0" smtClean="0"/>
              <a:t>The Java library JUnit helps us to easily perform unit testing.</a:t>
            </a:r>
          </a:p>
          <a:p>
            <a:r>
              <a:rPr lang="en-US" dirty="0" smtClean="0"/>
              <a:t>The basic idea:</a:t>
            </a:r>
          </a:p>
          <a:p>
            <a:pPr lvl="1"/>
            <a:r>
              <a:rPr lang="en-US" dirty="0" smtClean="0"/>
              <a:t>For a given class Foo, create another class FooTest to test it, containing various "test case" methods to run.</a:t>
            </a:r>
          </a:p>
          <a:p>
            <a:pPr lvl="1"/>
            <a:r>
              <a:rPr lang="en-US" dirty="0" smtClean="0"/>
              <a:t>Each method looks for particular results and passes / fails.</a:t>
            </a:r>
          </a:p>
          <a:p>
            <a:r>
              <a:rPr lang="en-US" dirty="0" smtClean="0"/>
              <a:t>JUnit provides "assert" commands to help us write tests.</a:t>
            </a:r>
          </a:p>
          <a:p>
            <a:pPr lvl="1"/>
            <a:r>
              <a:rPr lang="en-US" dirty="0" smtClean="0"/>
              <a:t>The idea: Put assertion calls in your test methods to check things you expect to be true.  If they aren't, the test will fail.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4838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Floating Point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Beware of problems with comparisons</a:t>
            </a:r>
          </a:p>
          <a:p>
            <a:pPr lvl="1"/>
            <a:r>
              <a:rPr lang="en-US" dirty="0" smtClean="0"/>
              <a:t>How to compare two floating numbers</a:t>
            </a:r>
          </a:p>
          <a:p>
            <a:pPr lvl="2"/>
            <a:r>
              <a:rPr lang="en-US" dirty="0" smtClean="0"/>
              <a:t>Never do the following:</a:t>
            </a:r>
            <a:br>
              <a:rPr lang="en-US" dirty="0" smtClean="0"/>
            </a:br>
            <a:r>
              <a:rPr lang="en-US" b="1" dirty="0" smtClean="0">
                <a:latin typeface="Courier New"/>
                <a:cs typeface="Courier New"/>
              </a:rPr>
              <a:t>float a, b;</a:t>
            </a:r>
            <a:br>
              <a:rPr lang="en-US" b="1" dirty="0" smtClean="0">
                <a:latin typeface="Courier New"/>
                <a:cs typeface="Courier New"/>
              </a:rPr>
            </a:br>
            <a:r>
              <a:rPr lang="en-US" b="1" dirty="0" smtClean="0">
                <a:latin typeface="Courier New"/>
                <a:cs typeface="Courier New"/>
              </a:rPr>
              <a:t>. . .</a:t>
            </a:r>
            <a:br>
              <a:rPr lang="en-US" b="1" dirty="0" smtClean="0">
                <a:latin typeface="Courier New"/>
                <a:cs typeface="Courier New"/>
              </a:rPr>
            </a:br>
            <a:r>
              <a:rPr lang="en-US" b="1" dirty="0" smtClean="0">
                <a:latin typeface="Courier New"/>
                <a:cs typeface="Courier New"/>
              </a:rPr>
              <a:t>if ( a == b)</a:t>
            </a:r>
          </a:p>
          <a:p>
            <a:pPr lvl="1"/>
            <a:r>
              <a:rPr lang="en-US" dirty="0" smtClean="0">
                <a:cs typeface="Courier New"/>
              </a:rPr>
              <a:t>Why? Floating point arithmetic is not precise.</a:t>
            </a:r>
          </a:p>
          <a:p>
            <a:pPr lvl="2"/>
            <a:r>
              <a:rPr lang="en-US" dirty="0" smtClean="0"/>
              <a:t>What is your limit of accuracy of the computer?</a:t>
            </a:r>
          </a:p>
          <a:p>
            <a:pPr lvl="2"/>
            <a:r>
              <a:rPr lang="en-US" dirty="0" smtClean="0"/>
              <a:t>Is it 4.0000000  or 3.9999999 or 4.0000001 ?</a:t>
            </a:r>
          </a:p>
          <a:p>
            <a:pPr lvl="2"/>
            <a:r>
              <a:rPr lang="en-US" dirty="0" smtClean="0"/>
              <a:t>Comparison is to subtract one of the numbers and look at the remainder. Hence to compare two floating numbers you must have a range/limit/delta.</a:t>
            </a:r>
          </a:p>
          <a:p>
            <a:pPr lvl="1"/>
            <a:endParaRPr lang="en-US" dirty="0" smtClean="0"/>
          </a:p>
          <a:p>
            <a:pPr lvl="2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402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3600" dirty="0"/>
              <a:t>Assertion Methods: Floating Point Values</a:t>
            </a:r>
          </a:p>
        </p:txBody>
      </p:sp>
      <p:sp>
        <p:nvSpPr>
          <p:cNvPr id="36869" name="Rectangle 3"/>
          <p:cNvSpPr>
            <a:spLocks noGrp="1"/>
          </p:cNvSpPr>
          <p:nvPr>
            <p:ph idx="1"/>
          </p:nvPr>
        </p:nvSpPr>
        <p:spPr>
          <a:xfrm>
            <a:off x="838200" y="1584960"/>
            <a:ext cx="9805416" cy="4696968"/>
          </a:xfrm>
        </p:spPr>
        <p:txBody>
          <a:bodyPr/>
          <a:lstStyle/>
          <a:p>
            <a:pPr marL="342900" indent="-342900"/>
            <a:r>
              <a:rPr lang="en-CA" dirty="0"/>
              <a:t>For comparing floating point values (</a:t>
            </a:r>
            <a:r>
              <a:rPr lang="en-CA" dirty="0">
                <a:solidFill>
                  <a:srgbClr val="3333CC"/>
                </a:solidFill>
              </a:rPr>
              <a:t>double </a:t>
            </a:r>
            <a:r>
              <a:rPr lang="en-CA" dirty="0"/>
              <a:t>or</a:t>
            </a:r>
            <a:r>
              <a:rPr lang="en-CA" dirty="0">
                <a:solidFill>
                  <a:srgbClr val="3333CC"/>
                </a:solidFill>
              </a:rPr>
              <a:t> float</a:t>
            </a:r>
            <a:r>
              <a:rPr lang="en-CA" dirty="0"/>
              <a:t>)</a:t>
            </a:r>
          </a:p>
          <a:p>
            <a:pPr marL="742950" lvl="1" indent="-285750"/>
            <a:r>
              <a:rPr lang="en-CA" dirty="0">
                <a:solidFill>
                  <a:srgbClr val="000090"/>
                </a:solidFill>
                <a:latin typeface="+mn-lt"/>
              </a:rPr>
              <a:t>assertEquals</a:t>
            </a:r>
            <a:r>
              <a:rPr lang="en-CA" sz="2500" dirty="0"/>
              <a:t> </a:t>
            </a:r>
            <a:r>
              <a:rPr lang="en-CA" sz="2800" dirty="0"/>
              <a:t>requires an additional parameter </a:t>
            </a:r>
            <a:r>
              <a:rPr lang="en-CA" sz="2800" b="1" u="sng" dirty="0">
                <a:solidFill>
                  <a:srgbClr val="3333CC"/>
                </a:solidFill>
              </a:rPr>
              <a:t>delta</a:t>
            </a:r>
            <a:r>
              <a:rPr lang="en-CA" sz="2800" dirty="0"/>
              <a:t>.</a:t>
            </a:r>
          </a:p>
          <a:p>
            <a:pPr marL="457200" lvl="1" indent="0">
              <a:buNone/>
            </a:pPr>
            <a:r>
              <a:rPr lang="en-CA" dirty="0">
                <a:solidFill>
                  <a:srgbClr val="000090"/>
                </a:solidFill>
                <a:latin typeface="Arial"/>
              </a:rPr>
              <a:t>assertEquals(</a:t>
            </a:r>
            <a:r>
              <a:rPr lang="en-CA" i="1" dirty="0">
                <a:solidFill>
                  <a:srgbClr val="000090"/>
                </a:solidFill>
                <a:latin typeface="Arial"/>
              </a:rPr>
              <a:t>expected, actual, delta</a:t>
            </a:r>
            <a:r>
              <a:rPr lang="en-CA" dirty="0">
                <a:solidFill>
                  <a:srgbClr val="000090"/>
                </a:solidFill>
                <a:latin typeface="Arial"/>
              </a:rPr>
              <a:t>)</a:t>
            </a:r>
          </a:p>
          <a:p>
            <a:pPr marL="457200" lvl="1" indent="0">
              <a:buNone/>
            </a:pPr>
            <a:r>
              <a:rPr lang="en-CA" dirty="0">
                <a:solidFill>
                  <a:srgbClr val="000090"/>
                </a:solidFill>
                <a:latin typeface="Arial"/>
              </a:rPr>
              <a:t>assertEquals(</a:t>
            </a:r>
            <a:r>
              <a:rPr lang="en-CA" i="1" dirty="0">
                <a:solidFill>
                  <a:srgbClr val="FF0D45"/>
                </a:solidFill>
                <a:latin typeface="Arial"/>
              </a:rPr>
              <a:t>message</a:t>
            </a:r>
            <a:r>
              <a:rPr lang="en-CA" dirty="0">
                <a:solidFill>
                  <a:srgbClr val="000090"/>
                </a:solidFill>
                <a:latin typeface="Arial"/>
              </a:rPr>
              <a:t>, </a:t>
            </a:r>
            <a:r>
              <a:rPr lang="en-CA" i="1" dirty="0">
                <a:solidFill>
                  <a:srgbClr val="000090"/>
                </a:solidFill>
                <a:latin typeface="Arial"/>
              </a:rPr>
              <a:t>expected, actual, delta</a:t>
            </a:r>
            <a:r>
              <a:rPr lang="en-CA" dirty="0">
                <a:solidFill>
                  <a:srgbClr val="000090"/>
                </a:solidFill>
                <a:latin typeface="Arial"/>
              </a:rPr>
              <a:t>)</a:t>
            </a:r>
            <a:endParaRPr lang="en-CA" dirty="0"/>
          </a:p>
          <a:p>
            <a:pPr marL="342900" indent="-342900"/>
            <a:r>
              <a:rPr lang="en-CA" dirty="0"/>
              <a:t>The assertion evaluates to true if </a:t>
            </a:r>
          </a:p>
          <a:p>
            <a:pPr marL="0" indent="0">
              <a:buNone/>
            </a:pPr>
            <a:r>
              <a:rPr lang="en-CA" sz="2400" dirty="0">
                <a:solidFill>
                  <a:srgbClr val="3333CC"/>
                </a:solidFill>
              </a:rPr>
              <a:t>	</a:t>
            </a:r>
            <a:r>
              <a:rPr lang="en-CA" sz="2400" dirty="0">
                <a:solidFill>
                  <a:srgbClr val="3333CC"/>
                </a:solidFill>
                <a:latin typeface="+mn-lt"/>
              </a:rPr>
              <a:t>Math.abs( expected – actual ) &lt;= delta</a:t>
            </a:r>
            <a:endParaRPr lang="en-CA" sz="2400" dirty="0">
              <a:latin typeface="+mn-lt"/>
            </a:endParaRPr>
          </a:p>
          <a:p>
            <a:pPr marL="342900" indent="-342900"/>
            <a:r>
              <a:rPr lang="en-CA" dirty="0"/>
              <a:t>Example:</a:t>
            </a:r>
          </a:p>
          <a:p>
            <a:pPr marL="0" indent="0">
              <a:buNone/>
            </a:pPr>
            <a:r>
              <a:rPr lang="en-CA" sz="2400" dirty="0">
                <a:solidFill>
                  <a:srgbClr val="000090"/>
                </a:solidFill>
                <a:latin typeface="+mn-lt"/>
              </a:rPr>
              <a:t>   double d1 = 100.0, d2 = 99.99995;</a:t>
            </a:r>
            <a:r>
              <a:rPr lang="en-CA" sz="3200" dirty="0">
                <a:solidFill>
                  <a:srgbClr val="000090"/>
                </a:solidFill>
                <a:latin typeface="+mn-lt"/>
              </a:rPr>
              <a:t>  </a:t>
            </a:r>
          </a:p>
          <a:p>
            <a:pPr marL="0" indent="0">
              <a:buNone/>
            </a:pPr>
            <a:r>
              <a:rPr lang="en-CA" sz="2400" dirty="0">
                <a:solidFill>
                  <a:srgbClr val="000090"/>
                </a:solidFill>
                <a:latin typeface="+mn-lt"/>
              </a:rPr>
              <a:t>   assertEquals(</a:t>
            </a:r>
            <a:r>
              <a:rPr lang="en-CA" sz="2400" dirty="0">
                <a:solidFill>
                  <a:srgbClr val="FF0D45"/>
                </a:solidFill>
                <a:latin typeface="+mn-lt"/>
              </a:rPr>
              <a:t>“Should be equal within delta.”</a:t>
            </a:r>
            <a:r>
              <a:rPr lang="en-CA" sz="2400" dirty="0">
                <a:solidFill>
                  <a:srgbClr val="000090"/>
                </a:solidFill>
                <a:latin typeface="+mn-lt"/>
              </a:rPr>
              <a:t>, d1, d2, 0.0001);</a:t>
            </a:r>
          </a:p>
          <a:p>
            <a:pPr marL="742950" lvl="1" indent="-285750">
              <a:buNone/>
            </a:pPr>
            <a:r>
              <a:rPr lang="en-CA" sz="1900" dirty="0"/>
              <a:t>  </a:t>
            </a:r>
          </a:p>
          <a:p>
            <a:pPr lvl="2"/>
            <a:endParaRPr lang="en-CA" sz="1600" dirty="0">
              <a:latin typeface="Gill Sans MT" charset="0"/>
            </a:endParaRPr>
          </a:p>
          <a:p>
            <a:pPr marL="342900" indent="-342900"/>
            <a:endParaRPr lang="en-CA" sz="2000" dirty="0">
              <a:latin typeface="Gill Sans MT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787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Exception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A.k.a., robustness testing</a:t>
            </a:r>
          </a:p>
          <a:p>
            <a:r>
              <a:rPr lang="en-CA" sz="3200" dirty="0"/>
              <a:t>The expected outcome of a test is an exception.</a:t>
            </a:r>
          </a:p>
          <a:p>
            <a:pPr marL="349250" lvl="1" indent="0">
              <a:buNone/>
            </a:pPr>
            <a:endParaRPr lang="en-US" dirty="0">
              <a:latin typeface="+mn-lt"/>
            </a:endParaRPr>
          </a:p>
          <a:p>
            <a:pPr marL="349250" lvl="1" indent="0">
              <a:buNone/>
            </a:pPr>
            <a:endParaRPr lang="en-US" dirty="0">
              <a:solidFill>
                <a:srgbClr val="000090"/>
              </a:solidFill>
              <a:latin typeface="+mn-lt"/>
              <a:ea typeface="Monaco"/>
              <a:cs typeface="Monaco"/>
            </a:endParaRPr>
          </a:p>
          <a:p>
            <a:pPr marL="349250" lvl="1" indent="0">
              <a:buNone/>
            </a:pPr>
            <a:endParaRPr lang="en-US" dirty="0">
              <a:solidFill>
                <a:srgbClr val="000090"/>
              </a:solidFill>
              <a:ea typeface="Monaco"/>
              <a:cs typeface="Monaco"/>
            </a:endParaRPr>
          </a:p>
          <a:p>
            <a:pPr marL="349250" lvl="1" indent="0">
              <a:buNone/>
            </a:pPr>
            <a:endParaRPr lang="en-US" dirty="0">
              <a:solidFill>
                <a:srgbClr val="000090"/>
              </a:solidFill>
              <a:latin typeface="+mn-lt"/>
              <a:ea typeface="Monaco"/>
              <a:cs typeface="Monaco"/>
            </a:endParaRPr>
          </a:p>
          <a:p>
            <a:pPr marL="349250" lvl="1" indent="0">
              <a:buNone/>
            </a:pPr>
            <a:endParaRPr lang="en-US" dirty="0">
              <a:solidFill>
                <a:srgbClr val="000090"/>
              </a:solidFill>
              <a:ea typeface="Monaco"/>
              <a:cs typeface="Monaco"/>
            </a:endParaRPr>
          </a:p>
          <a:p>
            <a:pPr marL="349250" lvl="1" indent="0">
              <a:buNone/>
            </a:pPr>
            <a:endParaRPr lang="en-US" dirty="0">
              <a:solidFill>
                <a:srgbClr val="000090"/>
              </a:solidFill>
              <a:latin typeface="+mn-lt"/>
              <a:ea typeface="Monaco"/>
              <a:cs typeface="Monaco"/>
            </a:endParaRPr>
          </a:p>
          <a:p>
            <a:pPr marL="349250" lvl="1" indent="0">
              <a:buNone/>
            </a:pPr>
            <a:endParaRPr lang="en-US" dirty="0">
              <a:solidFill>
                <a:srgbClr val="000090"/>
              </a:solidFill>
              <a:latin typeface="+mn-lt"/>
              <a:ea typeface="Monaco"/>
              <a:cs typeface="Monaco"/>
            </a:endParaRPr>
          </a:p>
          <a:p>
            <a:pPr marL="349250" lvl="1" indent="0">
              <a:buNone/>
            </a:pPr>
            <a:r>
              <a:rPr lang="en-US" dirty="0">
                <a:solidFill>
                  <a:srgbClr val="000090"/>
                </a:solidFill>
                <a:latin typeface="+mn-lt"/>
                <a:ea typeface="Monaco"/>
                <a:cs typeface="Monaco"/>
              </a:rPr>
              <a:t>checkedSearch(null, 1);</a:t>
            </a:r>
            <a:endParaRPr lang="en-US" dirty="0">
              <a:solidFill>
                <a:srgbClr val="000090"/>
              </a:solidFill>
              <a:latin typeface="+mn-lt"/>
            </a:endParaRPr>
          </a:p>
        </p:txBody>
      </p:sp>
      <p:sp>
        <p:nvSpPr>
          <p:cNvPr id="6" name="Content Placeholder 5"/>
          <p:cNvSpPr txBox="1">
            <a:spLocks/>
          </p:cNvSpPr>
          <p:nvPr/>
        </p:nvSpPr>
        <p:spPr bwMode="auto">
          <a:xfrm>
            <a:off x="1270786" y="2484240"/>
            <a:ext cx="7848600" cy="2743199"/>
          </a:xfrm>
          <a:prstGeom prst="rect">
            <a:avLst/>
          </a:prstGeom>
          <a:ln w="9525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87425" indent="-2936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281113" indent="-292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5986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0558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5130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9702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4274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rgbClr val="931968"/>
                </a:solidFill>
                <a:ea typeface="Monaco"/>
                <a:cs typeface="Monaco"/>
              </a:rPr>
              <a:t>public</a:t>
            </a:r>
            <a:r>
              <a:rPr lang="en-US" sz="2400" dirty="0">
                <a:solidFill>
                  <a:srgbClr val="000000"/>
                </a:solidFill>
                <a:ea typeface="Monaco"/>
                <a:cs typeface="Monaco"/>
              </a:rPr>
              <a:t> </a:t>
            </a:r>
            <a:r>
              <a:rPr lang="en-US" sz="2400" dirty="0">
                <a:solidFill>
                  <a:srgbClr val="931968"/>
                </a:solidFill>
                <a:ea typeface="Monaco"/>
                <a:cs typeface="Monaco"/>
              </a:rPr>
              <a:t>static</a:t>
            </a:r>
            <a:r>
              <a:rPr lang="en-US" sz="2400" dirty="0">
                <a:solidFill>
                  <a:srgbClr val="000000"/>
                </a:solidFill>
                <a:ea typeface="Monaco"/>
                <a:cs typeface="Monaco"/>
              </a:rPr>
              <a:t> </a:t>
            </a:r>
            <a:r>
              <a:rPr lang="en-US" sz="2400" dirty="0">
                <a:solidFill>
                  <a:srgbClr val="931968"/>
                </a:solidFill>
                <a:ea typeface="Monaco"/>
                <a:cs typeface="Monaco"/>
              </a:rPr>
              <a:t>int</a:t>
            </a:r>
            <a:r>
              <a:rPr lang="en-US" sz="2400" dirty="0">
                <a:solidFill>
                  <a:srgbClr val="000000"/>
                </a:solidFill>
                <a:ea typeface="Monaco"/>
                <a:cs typeface="Monaco"/>
              </a:rPr>
              <a:t> checkedSearch(</a:t>
            </a:r>
            <a:r>
              <a:rPr lang="en-US" sz="2400" dirty="0">
                <a:solidFill>
                  <a:srgbClr val="931968"/>
                </a:solidFill>
                <a:ea typeface="Monaco"/>
                <a:cs typeface="Monaco"/>
              </a:rPr>
              <a:t>int</a:t>
            </a:r>
            <a:r>
              <a:rPr lang="en-US" sz="2400" dirty="0">
                <a:solidFill>
                  <a:srgbClr val="000000"/>
                </a:solidFill>
                <a:ea typeface="Monaco"/>
                <a:cs typeface="Monaco"/>
              </a:rPr>
              <a:t>[] a, </a:t>
            </a:r>
            <a:r>
              <a:rPr lang="en-US" sz="2400" dirty="0">
                <a:solidFill>
                  <a:srgbClr val="931968"/>
                </a:solidFill>
                <a:ea typeface="Monaco"/>
                <a:cs typeface="Monaco"/>
              </a:rPr>
              <a:t>int</a:t>
            </a:r>
            <a:r>
              <a:rPr lang="en-US" sz="2400" dirty="0">
                <a:solidFill>
                  <a:srgbClr val="000000"/>
                </a:solidFill>
                <a:ea typeface="Monaco"/>
                <a:cs typeface="Monaco"/>
              </a:rPr>
              <a:t> x)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ea typeface="Monaco"/>
                <a:cs typeface="Monaco"/>
              </a:rPr>
              <a:t>  </a:t>
            </a:r>
            <a:r>
              <a:rPr lang="en-US" sz="2400" dirty="0">
                <a:solidFill>
                  <a:srgbClr val="931968"/>
                </a:solidFill>
                <a:ea typeface="Monaco"/>
                <a:cs typeface="Monaco"/>
              </a:rPr>
              <a:t>if</a:t>
            </a:r>
            <a:r>
              <a:rPr lang="en-US" sz="2400" dirty="0">
                <a:solidFill>
                  <a:srgbClr val="000000"/>
                </a:solidFill>
                <a:ea typeface="Monaco"/>
                <a:cs typeface="Monaco"/>
              </a:rPr>
              <a:t> (a == </a:t>
            </a:r>
            <a:r>
              <a:rPr lang="en-US" sz="2400" dirty="0">
                <a:solidFill>
                  <a:srgbClr val="931968"/>
                </a:solidFill>
                <a:ea typeface="Monaco"/>
                <a:cs typeface="Monaco"/>
              </a:rPr>
              <a:t>null</a:t>
            </a:r>
            <a:r>
              <a:rPr lang="en-US" sz="2400" dirty="0">
                <a:solidFill>
                  <a:srgbClr val="000000"/>
                </a:solidFill>
                <a:ea typeface="Monaco"/>
                <a:cs typeface="Monaco"/>
              </a:rPr>
              <a:t> || a.</a:t>
            </a:r>
            <a:r>
              <a:rPr lang="en-US" sz="2400" dirty="0">
                <a:solidFill>
                  <a:srgbClr val="0226CC"/>
                </a:solidFill>
                <a:ea typeface="Monaco"/>
                <a:cs typeface="Monaco"/>
              </a:rPr>
              <a:t>length</a:t>
            </a:r>
            <a:r>
              <a:rPr lang="en-US" sz="2400" dirty="0">
                <a:solidFill>
                  <a:srgbClr val="000000"/>
                </a:solidFill>
                <a:ea typeface="Monaco"/>
                <a:cs typeface="Monaco"/>
              </a:rPr>
              <a:t> == 0)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ea typeface="Monaco"/>
                <a:cs typeface="Monaco"/>
              </a:rPr>
              <a:t>    </a:t>
            </a:r>
            <a:r>
              <a:rPr lang="en-US" sz="2400" dirty="0">
                <a:solidFill>
                  <a:srgbClr val="931968"/>
                </a:solidFill>
                <a:ea typeface="Monaco"/>
                <a:cs typeface="Monaco"/>
              </a:rPr>
              <a:t>throw</a:t>
            </a:r>
            <a:r>
              <a:rPr lang="en-US" sz="2400" dirty="0">
                <a:solidFill>
                  <a:srgbClr val="000000"/>
                </a:solidFill>
                <a:ea typeface="Monaco"/>
                <a:cs typeface="Monaco"/>
              </a:rPr>
              <a:t>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ea typeface="Monaco"/>
                <a:cs typeface="Monaco"/>
              </a:rPr>
              <a:t>    </a:t>
            </a:r>
            <a:r>
              <a:rPr lang="en-US" sz="2400" dirty="0">
                <a:solidFill>
                  <a:srgbClr val="931968"/>
                </a:solidFill>
                <a:ea typeface="Monaco"/>
                <a:cs typeface="Monaco"/>
              </a:rPr>
              <a:t>new</a:t>
            </a:r>
            <a:r>
              <a:rPr lang="en-US" sz="2400" dirty="0">
                <a:solidFill>
                  <a:srgbClr val="000000"/>
                </a:solidFill>
                <a:ea typeface="Monaco"/>
                <a:cs typeface="Monaco"/>
              </a:rPr>
              <a:t> IllegalArgumentException(</a:t>
            </a:r>
            <a:r>
              <a:rPr lang="en-US" sz="2400" dirty="0">
                <a:solidFill>
                  <a:srgbClr val="0000FF"/>
                </a:solidFill>
              </a:rPr>
              <a:t>"Null or empty array."</a:t>
            </a:r>
            <a:r>
              <a:rPr lang="en-US" sz="2400" dirty="0">
                <a:solidFill>
                  <a:srgbClr val="000000"/>
                </a:solidFill>
                <a:ea typeface="Monaco"/>
                <a:cs typeface="Monaco"/>
              </a:rPr>
              <a:t>);</a:t>
            </a:r>
          </a:p>
          <a:p>
            <a:pPr marL="0" indent="0">
              <a:buNone/>
            </a:pPr>
            <a:r>
              <a:rPr lang="en-US" sz="2400" dirty="0"/>
              <a:t>  …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834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dirty="0"/>
              <a:t>Exception Testing: Specify the Excepted Exception </a:t>
            </a:r>
          </a:p>
        </p:txBody>
      </p:sp>
      <p:sp>
        <p:nvSpPr>
          <p:cNvPr id="48133" name="Rectangle 3"/>
          <p:cNvSpPr>
            <a:spLocks noGrp="1"/>
          </p:cNvSpPr>
          <p:nvPr>
            <p:ph idx="1"/>
          </p:nvPr>
        </p:nvSpPr>
        <p:spPr>
          <a:xfrm>
            <a:off x="1011936" y="1475232"/>
            <a:ext cx="8229600" cy="5486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CA" dirty="0" smtClean="0"/>
              <a:t>Specify </a:t>
            </a:r>
            <a:r>
              <a:rPr lang="en-CA" dirty="0"/>
              <a:t>an expected exception in a test case </a:t>
            </a:r>
          </a:p>
          <a:p>
            <a:pPr lvl="1">
              <a:lnSpc>
                <a:spcPct val="80000"/>
              </a:lnSpc>
            </a:pPr>
            <a:r>
              <a:rPr lang="en-CA" dirty="0"/>
              <a:t>A particular class of exception is expected to occur</a:t>
            </a:r>
            <a:r>
              <a:rPr lang="en-US" dirty="0">
                <a:solidFill>
                  <a:srgbClr val="777777"/>
                </a:solidFill>
                <a:ea typeface="Arial"/>
                <a:cs typeface="Arial"/>
              </a:rPr>
              <a:t> </a:t>
            </a:r>
          </a:p>
          <a:p>
            <a:pPr marL="644525" lvl="2" indent="0">
              <a:buNone/>
            </a:pPr>
            <a:endParaRPr lang="en-CA" dirty="0">
              <a:latin typeface="+mn-lt"/>
            </a:endParaRPr>
          </a:p>
          <a:p>
            <a:pPr>
              <a:lnSpc>
                <a:spcPct val="80000"/>
              </a:lnSpc>
            </a:pPr>
            <a:endParaRPr lang="en-CA" sz="3200" dirty="0"/>
          </a:p>
          <a:p>
            <a:pPr>
              <a:lnSpc>
                <a:spcPct val="80000"/>
              </a:lnSpc>
            </a:pPr>
            <a:endParaRPr lang="en-CA" sz="3200" dirty="0"/>
          </a:p>
          <a:p>
            <a:pPr>
              <a:lnSpc>
                <a:spcPct val="80000"/>
              </a:lnSpc>
            </a:pPr>
            <a:endParaRPr lang="en-CA" sz="3200" dirty="0"/>
          </a:p>
          <a:p>
            <a:pPr>
              <a:lnSpc>
                <a:spcPct val="80000"/>
              </a:lnSpc>
            </a:pPr>
            <a:endParaRPr lang="en-CA" sz="3200" dirty="0"/>
          </a:p>
          <a:p>
            <a:pPr marL="0" indent="0">
              <a:lnSpc>
                <a:spcPct val="80000"/>
              </a:lnSpc>
              <a:buNone/>
            </a:pPr>
            <a:endParaRPr lang="en-CA" dirty="0" smtClean="0"/>
          </a:p>
          <a:p>
            <a:pPr>
              <a:lnSpc>
                <a:spcPct val="80000"/>
              </a:lnSpc>
            </a:pPr>
            <a:r>
              <a:rPr lang="en-CA" dirty="0" smtClean="0"/>
              <a:t>The verdict</a:t>
            </a:r>
          </a:p>
          <a:p>
            <a:pPr lvl="1">
              <a:lnSpc>
                <a:spcPct val="80000"/>
              </a:lnSpc>
            </a:pPr>
            <a:r>
              <a:rPr lang="en-CA" dirty="0"/>
              <a:t>Pass: if the expected exception is thrown</a:t>
            </a:r>
          </a:p>
          <a:p>
            <a:pPr lvl="1">
              <a:lnSpc>
                <a:spcPct val="80000"/>
              </a:lnSpc>
            </a:pPr>
            <a:r>
              <a:rPr lang="en-CA" dirty="0"/>
              <a:t>Fail: if no exception, or an unexpected exception</a:t>
            </a:r>
          </a:p>
        </p:txBody>
      </p:sp>
      <p:sp>
        <p:nvSpPr>
          <p:cNvPr id="5" name="Content Placeholder 5"/>
          <p:cNvSpPr txBox="1">
            <a:spLocks/>
          </p:cNvSpPr>
          <p:nvPr/>
        </p:nvSpPr>
        <p:spPr bwMode="auto">
          <a:xfrm>
            <a:off x="1075944" y="2389632"/>
            <a:ext cx="9144000" cy="2438400"/>
          </a:xfrm>
          <a:prstGeom prst="rect">
            <a:avLst/>
          </a:prstGeom>
          <a:ln w="9525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87425" indent="-2936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281113" indent="-292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5986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0558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5130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9702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4274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@Test</a:t>
            </a:r>
          </a:p>
          <a:p>
            <a:pPr marL="0" indent="0">
              <a:buNone/>
            </a:pPr>
            <a:r>
              <a:rPr lang="en-US" sz="2000" dirty="0"/>
              <a:t>    void </a:t>
            </a:r>
            <a:r>
              <a:rPr lang="en-US" sz="2000" dirty="0" err="1"/>
              <a:t>exceptionTesting</a:t>
            </a:r>
            <a:r>
              <a:rPr lang="en-US" sz="2000" dirty="0"/>
              <a:t>() {</a:t>
            </a:r>
          </a:p>
          <a:p>
            <a:pPr marL="0" indent="0">
              <a:buNone/>
            </a:pPr>
            <a:r>
              <a:rPr lang="en-US" sz="2000" dirty="0"/>
              <a:t>        Exception exception = </a:t>
            </a:r>
            <a:r>
              <a:rPr lang="en-US" sz="2000" dirty="0" err="1"/>
              <a:t>assertThrows</a:t>
            </a:r>
            <a:r>
              <a:rPr lang="en-US" sz="2000" dirty="0"/>
              <a:t>(</a:t>
            </a:r>
            <a:r>
              <a:rPr lang="en-US" sz="2000" dirty="0" err="1"/>
              <a:t>ArithmeticException.class</a:t>
            </a:r>
            <a:r>
              <a:rPr lang="en-US" sz="2000" dirty="0"/>
              <a:t>, () -&gt;           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/>
              <a:t>calculator.divide</a:t>
            </a:r>
            <a:r>
              <a:rPr lang="en-US" sz="2000" dirty="0"/>
              <a:t>(1, 0));</a:t>
            </a:r>
          </a:p>
          <a:p>
            <a:pPr marL="0" indent="0">
              <a:buNone/>
            </a:pPr>
            <a:r>
              <a:rPr lang="en-US" sz="2000" dirty="0"/>
              <a:t>        </a:t>
            </a:r>
            <a:r>
              <a:rPr lang="en-US" sz="2000" dirty="0" err="1"/>
              <a:t>assertEquals</a:t>
            </a:r>
            <a:r>
              <a:rPr lang="en-US" sz="2000" dirty="0"/>
              <a:t>("/ by zero", </a:t>
            </a:r>
            <a:r>
              <a:rPr lang="en-US" sz="2000" dirty="0" err="1"/>
              <a:t>exception.getMessage</a:t>
            </a:r>
            <a:r>
              <a:rPr lang="en-US" sz="2000" dirty="0"/>
              <a:t>());</a:t>
            </a:r>
          </a:p>
          <a:p>
            <a:pPr marL="0" indent="0">
              <a:buNone/>
            </a:pPr>
            <a:r>
              <a:rPr lang="en-US" sz="2000" dirty="0"/>
              <a:t>    }</a:t>
            </a:r>
          </a:p>
          <a:p>
            <a:pPr marL="0" indent="0">
              <a:buNone/>
            </a:pPr>
            <a:endParaRPr lang="en-CA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03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3600" dirty="0"/>
              <a:t>Exception Testing: The fail() Assertion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Assertion methods</a:t>
            </a:r>
          </a:p>
          <a:p>
            <a:pPr lvl="1"/>
            <a:r>
              <a:rPr lang="en-US" dirty="0">
                <a:solidFill>
                  <a:srgbClr val="000090"/>
                </a:solidFill>
              </a:rPr>
              <a:t>f</a:t>
            </a:r>
            <a:r>
              <a:rPr lang="en-CA" dirty="0">
                <a:solidFill>
                  <a:srgbClr val="000090"/>
                </a:solidFill>
              </a:rPr>
              <a:t>ail()</a:t>
            </a:r>
          </a:p>
          <a:p>
            <a:pPr lvl="1"/>
            <a:r>
              <a:rPr lang="en-CA" dirty="0">
                <a:solidFill>
                  <a:srgbClr val="000090"/>
                </a:solidFill>
              </a:rPr>
              <a:t>fail(</a:t>
            </a:r>
            <a:r>
              <a:rPr lang="en-CA" i="1" dirty="0">
                <a:solidFill>
                  <a:srgbClr val="FF0D45"/>
                </a:solidFill>
              </a:rPr>
              <a:t>message</a:t>
            </a:r>
            <a:r>
              <a:rPr lang="en-CA" dirty="0">
                <a:solidFill>
                  <a:srgbClr val="000090"/>
                </a:solidFill>
              </a:rPr>
              <a:t>)</a:t>
            </a:r>
          </a:p>
          <a:p>
            <a:r>
              <a:rPr lang="en-CA" dirty="0"/>
              <a:t>Unconditional </a:t>
            </a:r>
            <a:r>
              <a:rPr lang="en-CA" dirty="0" smtClean="0"/>
              <a:t>failure</a:t>
            </a:r>
          </a:p>
          <a:p>
            <a:pPr lvl="1"/>
            <a:r>
              <a:rPr lang="en-CA" dirty="0"/>
              <a:t>i.e., it always fails if it is executed</a:t>
            </a:r>
          </a:p>
          <a:p>
            <a:r>
              <a:rPr lang="en-CA" dirty="0" smtClean="0"/>
              <a:t>Used in where it should not be reached</a:t>
            </a:r>
          </a:p>
          <a:p>
            <a:pPr lvl="1"/>
            <a:r>
              <a:rPr lang="en-CA" dirty="0"/>
              <a:t>e.g., after a statement, in which an exception should have been thrown.    </a:t>
            </a:r>
          </a:p>
          <a:p>
            <a:endParaRPr lang="en-CA" dirty="0">
              <a:solidFill>
                <a:srgbClr val="000090"/>
              </a:solidFill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20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/>
              <a:t>Exception Testing</a:t>
            </a:r>
            <a:r>
              <a:rPr lang="en-CA" sz="4000" b="1" dirty="0"/>
              <a:t>: </a:t>
            </a:r>
            <a:r>
              <a:rPr lang="en-CA" sz="4000" dirty="0"/>
              <a:t>Use fail() Assertion </a:t>
            </a:r>
            <a:endParaRPr lang="en-CA" sz="4000" b="1" dirty="0"/>
          </a:p>
        </p:txBody>
      </p:sp>
      <p:sp>
        <p:nvSpPr>
          <p:cNvPr id="49157" name="Rectangle 3"/>
          <p:cNvSpPr>
            <a:spLocks noGrp="1"/>
          </p:cNvSpPr>
          <p:nvPr>
            <p:ph idx="1"/>
          </p:nvPr>
        </p:nvSpPr>
        <p:spPr>
          <a:xfrm>
            <a:off x="978408" y="1420369"/>
            <a:ext cx="8610600" cy="514032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en-CA" sz="2400" dirty="0"/>
              <a:t>Catch exceptions, and use </a:t>
            </a:r>
            <a:r>
              <a:rPr lang="en-CA" sz="2000" dirty="0">
                <a:solidFill>
                  <a:srgbClr val="3333CC"/>
                </a:solidFill>
                <a:latin typeface="+mn-lt"/>
              </a:rPr>
              <a:t>fail()</a:t>
            </a:r>
            <a:r>
              <a:rPr lang="en-CA" sz="2400" dirty="0"/>
              <a:t> if not thrown</a:t>
            </a:r>
            <a:endParaRPr lang="en-CA" sz="2400" b="1" dirty="0">
              <a:solidFill>
                <a:srgbClr val="3333CC"/>
              </a:solidFill>
              <a:latin typeface="Courier New" charset="0"/>
            </a:endParaRPr>
          </a:p>
          <a:p>
            <a:pPr>
              <a:lnSpc>
                <a:spcPct val="80000"/>
              </a:lnSpc>
            </a:pPr>
            <a:endParaRPr lang="en-CA" sz="2400" dirty="0"/>
          </a:p>
          <a:p>
            <a:pPr>
              <a:lnSpc>
                <a:spcPct val="80000"/>
              </a:lnSpc>
            </a:pPr>
            <a:endParaRPr lang="en-CA" dirty="0"/>
          </a:p>
          <a:p>
            <a:pPr>
              <a:lnSpc>
                <a:spcPct val="80000"/>
              </a:lnSpc>
            </a:pPr>
            <a:endParaRPr lang="en-CA" sz="2400" dirty="0"/>
          </a:p>
          <a:p>
            <a:pPr>
              <a:lnSpc>
                <a:spcPct val="80000"/>
              </a:lnSpc>
            </a:pPr>
            <a:endParaRPr lang="en-CA" dirty="0"/>
          </a:p>
          <a:p>
            <a:pPr>
              <a:lnSpc>
                <a:spcPct val="80000"/>
              </a:lnSpc>
            </a:pPr>
            <a:endParaRPr lang="en-CA" sz="2400" dirty="0"/>
          </a:p>
          <a:p>
            <a:pPr>
              <a:lnSpc>
                <a:spcPct val="80000"/>
              </a:lnSpc>
            </a:pPr>
            <a:endParaRPr lang="en-CA" dirty="0"/>
          </a:p>
          <a:p>
            <a:pPr>
              <a:lnSpc>
                <a:spcPct val="80000"/>
              </a:lnSpc>
            </a:pPr>
            <a:endParaRPr lang="en-CA" sz="2400" dirty="0"/>
          </a:p>
          <a:p>
            <a:pPr>
              <a:lnSpc>
                <a:spcPct val="80000"/>
              </a:lnSpc>
            </a:pPr>
            <a:endParaRPr lang="en-CA" dirty="0"/>
          </a:p>
          <a:p>
            <a:pPr>
              <a:lnSpc>
                <a:spcPct val="80000"/>
              </a:lnSpc>
            </a:pPr>
            <a:endParaRPr lang="en-CA" sz="2400" dirty="0"/>
          </a:p>
          <a:p>
            <a:pPr>
              <a:lnSpc>
                <a:spcPct val="80000"/>
              </a:lnSpc>
            </a:pPr>
            <a:endParaRPr lang="en-CA" dirty="0"/>
          </a:p>
          <a:p>
            <a:pPr>
              <a:lnSpc>
                <a:spcPct val="80000"/>
              </a:lnSpc>
            </a:pPr>
            <a:r>
              <a:rPr lang="en-CA" sz="2400" dirty="0"/>
              <a:t>Allows </a:t>
            </a:r>
          </a:p>
          <a:p>
            <a:pPr lvl="1">
              <a:lnSpc>
                <a:spcPct val="80000"/>
              </a:lnSpc>
            </a:pPr>
            <a:r>
              <a:rPr lang="en-CA" dirty="0"/>
              <a:t>inspecting specific messages/details of the exception</a:t>
            </a:r>
          </a:p>
          <a:p>
            <a:pPr lvl="1">
              <a:lnSpc>
                <a:spcPct val="80000"/>
              </a:lnSpc>
            </a:pPr>
            <a:r>
              <a:rPr lang="en-CA" dirty="0"/>
              <a:t>distinguishing different types of exceptions</a:t>
            </a:r>
            <a:endParaRPr lang="en-CA" sz="1400" b="1" dirty="0">
              <a:solidFill>
                <a:srgbClr val="3333CC"/>
              </a:solidFill>
            </a:endParaRPr>
          </a:p>
        </p:txBody>
      </p:sp>
      <p:sp>
        <p:nvSpPr>
          <p:cNvPr id="5" name="Content Placeholder 5"/>
          <p:cNvSpPr txBox="1">
            <a:spLocks/>
          </p:cNvSpPr>
          <p:nvPr/>
        </p:nvSpPr>
        <p:spPr bwMode="auto">
          <a:xfrm>
            <a:off x="1664208" y="1953768"/>
            <a:ext cx="7696200" cy="3276600"/>
          </a:xfrm>
          <a:prstGeom prst="rect">
            <a:avLst/>
          </a:prstGeom>
          <a:ln w="9525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87425" indent="-2936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281113" indent="-292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5986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0558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5130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9702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4274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rgbClr val="777777"/>
                </a:solidFill>
                <a:ea typeface="Monaco"/>
                <a:cs typeface="Monaco"/>
              </a:rPr>
              <a:t>@Test</a:t>
            </a:r>
            <a:endParaRPr lang="en-US" sz="2000" dirty="0">
              <a:solidFill>
                <a:srgbClr val="000000"/>
              </a:solidFill>
              <a:ea typeface="Monaco"/>
              <a:cs typeface="Monaco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931968"/>
                </a:solidFill>
                <a:ea typeface="Monaco"/>
                <a:cs typeface="Monaco"/>
              </a:rPr>
              <a:t>public</a:t>
            </a:r>
            <a:r>
              <a:rPr lang="en-US" sz="2000" dirty="0">
                <a:solidFill>
                  <a:srgbClr val="000000"/>
                </a:solidFill>
                <a:ea typeface="Monaco"/>
                <a:cs typeface="Monaco"/>
              </a:rPr>
              <a:t> </a:t>
            </a:r>
            <a:r>
              <a:rPr lang="en-US" sz="2000" dirty="0">
                <a:solidFill>
                  <a:srgbClr val="931968"/>
                </a:solidFill>
                <a:ea typeface="Monaco"/>
                <a:cs typeface="Monaco"/>
              </a:rPr>
              <a:t>void</a:t>
            </a:r>
            <a:r>
              <a:rPr lang="en-US" sz="2000" dirty="0">
                <a:solidFill>
                  <a:srgbClr val="000000"/>
                </a:solidFill>
                <a:ea typeface="Monaco"/>
                <a:cs typeface="Monaco"/>
              </a:rPr>
              <a:t> testCheckedSearch3()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ea typeface="Monaco"/>
                <a:cs typeface="Monaco"/>
              </a:rPr>
              <a:t>  </a:t>
            </a:r>
            <a:r>
              <a:rPr lang="en-US" sz="2000" dirty="0">
                <a:solidFill>
                  <a:srgbClr val="931968"/>
                </a:solidFill>
                <a:ea typeface="Monaco"/>
                <a:cs typeface="Monaco"/>
              </a:rPr>
              <a:t>try</a:t>
            </a:r>
            <a:r>
              <a:rPr lang="en-US" sz="2000" dirty="0">
                <a:solidFill>
                  <a:srgbClr val="000000"/>
                </a:solidFill>
                <a:ea typeface="Monaco"/>
                <a:cs typeface="Monaco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ea typeface="Monaco"/>
                <a:cs typeface="Monaco"/>
              </a:rPr>
              <a:t>	checkedSearch(</a:t>
            </a:r>
            <a:r>
              <a:rPr lang="en-US" sz="2000" dirty="0">
                <a:solidFill>
                  <a:srgbClr val="931968"/>
                </a:solidFill>
                <a:ea typeface="Monaco"/>
                <a:cs typeface="Monaco"/>
              </a:rPr>
              <a:t>null</a:t>
            </a:r>
            <a:r>
              <a:rPr lang="en-US" sz="2000" dirty="0">
                <a:solidFill>
                  <a:srgbClr val="000000"/>
                </a:solidFill>
                <a:ea typeface="Monaco"/>
                <a:cs typeface="Monaco"/>
              </a:rPr>
              <a:t>, 1);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ea typeface="Monaco"/>
                <a:cs typeface="Monaco"/>
              </a:rPr>
              <a:t>	fail(</a:t>
            </a:r>
            <a:r>
              <a:rPr lang="en-US" sz="2000" dirty="0">
                <a:solidFill>
                  <a:srgbClr val="3933FF"/>
                </a:solidFill>
                <a:ea typeface="Monaco"/>
                <a:cs typeface="Monaco"/>
              </a:rPr>
              <a:t>"Exception should have occurred"</a:t>
            </a:r>
            <a:r>
              <a:rPr lang="en-US" sz="2000" dirty="0">
                <a:solidFill>
                  <a:srgbClr val="000000"/>
                </a:solidFill>
                <a:ea typeface="Monaco"/>
                <a:cs typeface="Monaco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ea typeface="Monaco"/>
                <a:cs typeface="Monaco"/>
              </a:rPr>
              <a:t>  } </a:t>
            </a:r>
            <a:r>
              <a:rPr lang="en-US" sz="2000" dirty="0">
                <a:solidFill>
                  <a:srgbClr val="931968"/>
                </a:solidFill>
                <a:ea typeface="Monaco"/>
                <a:cs typeface="Monaco"/>
              </a:rPr>
              <a:t>catch</a:t>
            </a:r>
            <a:r>
              <a:rPr lang="en-US" sz="2000" dirty="0">
                <a:solidFill>
                  <a:srgbClr val="000000"/>
                </a:solidFill>
                <a:ea typeface="Monaco"/>
                <a:cs typeface="Monaco"/>
              </a:rPr>
              <a:t> (IllegalArgumentException e)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ea typeface="Monaco"/>
                <a:cs typeface="Monaco"/>
              </a:rPr>
              <a:t>	assertEquals(e.getMessage(), </a:t>
            </a:r>
            <a:r>
              <a:rPr lang="en-US" sz="2000" dirty="0">
                <a:solidFill>
                  <a:srgbClr val="3933FF"/>
                </a:solidFill>
                <a:ea typeface="Monaco"/>
                <a:cs typeface="Monaco"/>
              </a:rPr>
              <a:t>"Null or empty array."</a:t>
            </a:r>
            <a:r>
              <a:rPr lang="en-US" sz="2000" dirty="0">
                <a:solidFill>
                  <a:srgbClr val="000000"/>
                </a:solidFill>
                <a:ea typeface="Monaco"/>
                <a:cs typeface="Monaco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ea typeface="Monaco"/>
                <a:cs typeface="Monaco"/>
              </a:rPr>
              <a:t>  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ea typeface="Monaco"/>
                <a:cs typeface="Monaco"/>
              </a:rPr>
              <a:t>}</a:t>
            </a:r>
            <a:endParaRPr lang="en-CA" sz="2000" b="1" dirty="0">
              <a:solidFill>
                <a:srgbClr val="3333CC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633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Readings and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54024" y="1621536"/>
            <a:ext cx="9625584" cy="3736848"/>
          </a:xfrm>
        </p:spPr>
        <p:txBody>
          <a:bodyPr/>
          <a:lstStyle/>
          <a:p>
            <a:r>
              <a:rPr lang="en-US" sz="3200" dirty="0"/>
              <a:t>JUnit documentation</a:t>
            </a:r>
          </a:p>
          <a:p>
            <a:pPr lvl="1"/>
            <a:r>
              <a:rPr lang="en-US" sz="2800" dirty="0">
                <a:hlinkClick r:id="rId2"/>
              </a:rPr>
              <a:t>http://junit.org</a:t>
            </a:r>
            <a:endParaRPr lang="en-US" sz="2800" dirty="0"/>
          </a:p>
          <a:p>
            <a:r>
              <a:rPr lang="en-US" sz="3200" dirty="0"/>
              <a:t>An introductory tutorial</a:t>
            </a:r>
          </a:p>
          <a:p>
            <a:pPr lvl="1"/>
            <a:r>
              <a:rPr lang="en-US" sz="2800" dirty="0">
                <a:hlinkClick r:id="rId3"/>
              </a:rPr>
              <a:t>http://www.vogella.com/tutorials/JUnit/article.html</a:t>
            </a:r>
            <a:endParaRPr lang="en-US" sz="2800" dirty="0"/>
          </a:p>
          <a:p>
            <a:pPr lvl="1"/>
            <a:endParaRPr lang="en-US" sz="2800" dirty="0"/>
          </a:p>
          <a:p>
            <a:pPr marL="344487" lvl="1" indent="0">
              <a:buNone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527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Summary: Key Concepts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</a:t>
            </a:r>
            <a:r>
              <a:rPr lang="en-US" dirty="0"/>
              <a:t>Cases </a:t>
            </a:r>
            <a:r>
              <a:rPr lang="en-US" dirty="0" smtClean="0"/>
              <a:t>play </a:t>
            </a:r>
            <a:r>
              <a:rPr lang="en-US" dirty="0"/>
              <a:t>an important role in </a:t>
            </a:r>
            <a:r>
              <a:rPr lang="en-US" b="1" dirty="0"/>
              <a:t>Software Testing Life-</a:t>
            </a:r>
            <a:r>
              <a:rPr lang="en-US" b="1" dirty="0" smtClean="0"/>
              <a:t>cycle</a:t>
            </a:r>
            <a:r>
              <a:rPr lang="en-US" dirty="0" smtClean="0"/>
              <a:t>. Make </a:t>
            </a:r>
            <a:r>
              <a:rPr lang="en-US" dirty="0"/>
              <a:t>sure they are correct </a:t>
            </a:r>
            <a:r>
              <a:rPr lang="en-US" dirty="0" smtClean="0"/>
              <a:t>and cover all possible situations.</a:t>
            </a:r>
          </a:p>
          <a:p>
            <a:r>
              <a:rPr lang="en-US" dirty="0" smtClean="0"/>
              <a:t>Unit </a:t>
            </a:r>
            <a:r>
              <a:rPr lang="en-US" dirty="0"/>
              <a:t>testing refers to the practice of testing certain functions and areas – or units – of our code. This gives us the ability to verify that our functions work as expected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Testing needs to be thorough</a:t>
            </a:r>
          </a:p>
          <a:p>
            <a:r>
              <a:rPr lang="en-US" dirty="0"/>
              <a:t>Eclipse/NetBeans </a:t>
            </a:r>
            <a:r>
              <a:rPr lang="en-US" dirty="0" smtClean="0"/>
              <a:t>provides a platform for doing unit tests using JUnit as a built-in feature.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48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sz="4400" dirty="0"/>
              <a:t>JUnit Best Practices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131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JUnit Best Practices</a:t>
            </a:r>
          </a:p>
        </p:txBody>
      </p:sp>
      <p:sp>
        <p:nvSpPr>
          <p:cNvPr id="39941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93700" indent="-285750"/>
            <a:r>
              <a:rPr lang="en-CA" sz="3200" dirty="0"/>
              <a:t>Each test case should be independent.</a:t>
            </a:r>
          </a:p>
          <a:p>
            <a:pPr marL="393700" indent="-285750"/>
            <a:r>
              <a:rPr lang="en-CA" sz="3200" dirty="0"/>
              <a:t>Test cases should be independent of execution order.</a:t>
            </a:r>
          </a:p>
          <a:p>
            <a:pPr marL="393700" indent="-285750"/>
            <a:r>
              <a:rPr lang="en-CA" sz="3200" dirty="0"/>
              <a:t>No dependencies on the state of previous tests.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950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Why JUnit</a:t>
            </a:r>
            <a:endParaRPr lang="de-DE" dirty="0"/>
          </a:p>
        </p:txBody>
      </p:sp>
      <p:sp>
        <p:nvSpPr>
          <p:cNvPr id="4608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Allows you to write code faster while increasing quality</a:t>
            </a:r>
          </a:p>
          <a:p>
            <a:r>
              <a:rPr lang="de-DE" dirty="0" smtClean="0"/>
              <a:t>Elegantly simple </a:t>
            </a:r>
          </a:p>
          <a:p>
            <a:r>
              <a:rPr lang="de-DE" dirty="0" smtClean="0"/>
              <a:t>Check their own results and provide immediate feedback </a:t>
            </a:r>
          </a:p>
          <a:p>
            <a:r>
              <a:rPr lang="de-DE" dirty="0" smtClean="0"/>
              <a:t>Tests are inexpensive </a:t>
            </a:r>
          </a:p>
          <a:p>
            <a:r>
              <a:rPr lang="de-DE" dirty="0" smtClean="0"/>
              <a:t>Increase the stability of software </a:t>
            </a:r>
          </a:p>
          <a:p>
            <a:r>
              <a:rPr lang="de-DE" dirty="0" smtClean="0"/>
              <a:t>Developer tests </a:t>
            </a:r>
          </a:p>
          <a:p>
            <a:r>
              <a:rPr lang="de-DE" dirty="0" smtClean="0"/>
              <a:t>Written in Java </a:t>
            </a:r>
          </a:p>
          <a:p>
            <a:r>
              <a:rPr lang="de-DE" dirty="0" smtClean="0"/>
              <a:t>Free  </a:t>
            </a:r>
          </a:p>
          <a:p>
            <a:r>
              <a:rPr lang="de-DE" dirty="0" smtClean="0"/>
              <a:t>Gives proper understanding of unit testing</a:t>
            </a:r>
            <a:endParaRPr lang="de-D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864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JUnit Test </a:t>
            </a:r>
            <a:r>
              <a:rPr lang="en-CA" dirty="0"/>
              <a:t>Fixtures</a:t>
            </a:r>
          </a:p>
        </p:txBody>
      </p:sp>
      <p:sp>
        <p:nvSpPr>
          <p:cNvPr id="40965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3200" dirty="0"/>
              <a:t>The context in which a test case is executed.</a:t>
            </a:r>
          </a:p>
          <a:p>
            <a:r>
              <a:rPr lang="en-CA" sz="3200" dirty="0"/>
              <a:t>Typically include:</a:t>
            </a:r>
          </a:p>
          <a:p>
            <a:pPr lvl="1"/>
            <a:r>
              <a:rPr lang="en-CA" sz="2800" dirty="0"/>
              <a:t>Common objects or resources that are available for use by any test case.</a:t>
            </a:r>
          </a:p>
          <a:p>
            <a:r>
              <a:rPr lang="en-CA" sz="3200" dirty="0"/>
              <a:t>Activities to manage these objects </a:t>
            </a:r>
          </a:p>
          <a:p>
            <a:pPr lvl="1"/>
            <a:r>
              <a:rPr lang="en-CA" sz="2700" dirty="0"/>
              <a:t>Set-up: object and resource allocation</a:t>
            </a:r>
          </a:p>
          <a:p>
            <a:pPr lvl="1"/>
            <a:r>
              <a:rPr lang="en-CA" sz="2700" dirty="0"/>
              <a:t>Tear-down: object and resource de-allocation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50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Set-Up</a:t>
            </a:r>
            <a:endParaRPr lang="en-CA" dirty="0"/>
          </a:p>
        </p:txBody>
      </p:sp>
      <p:sp>
        <p:nvSpPr>
          <p:cNvPr id="41989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93700" indent="-285750"/>
            <a:r>
              <a:rPr lang="en-CA" sz="3200" dirty="0"/>
              <a:t>Tasks that must be done prior to each test case</a:t>
            </a:r>
          </a:p>
          <a:p>
            <a:pPr marL="393700" indent="-285750"/>
            <a:r>
              <a:rPr lang="en-CA" sz="3200" dirty="0"/>
              <a:t>Examples:  </a:t>
            </a:r>
          </a:p>
          <a:p>
            <a:pPr marL="847725" lvl="1"/>
            <a:r>
              <a:rPr lang="en-CA" sz="2800" dirty="0"/>
              <a:t>Create some objects to work with</a:t>
            </a:r>
          </a:p>
          <a:p>
            <a:pPr marL="847725" lvl="1"/>
            <a:r>
              <a:rPr lang="en-CA" sz="2800" dirty="0"/>
              <a:t>Open a network connection</a:t>
            </a:r>
          </a:p>
          <a:p>
            <a:pPr marL="847725" lvl="1"/>
            <a:r>
              <a:rPr lang="en-CA" sz="2800" dirty="0"/>
              <a:t>Open a file to read/write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8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Tear-Down</a:t>
            </a:r>
            <a:endParaRPr lang="en-CA" dirty="0"/>
          </a:p>
        </p:txBody>
      </p:sp>
      <p:sp>
        <p:nvSpPr>
          <p:cNvPr id="41989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93700" indent="-285750"/>
            <a:r>
              <a:rPr lang="en-CA" sz="3200" dirty="0"/>
              <a:t>Tasks to clean up after execution of each test case. </a:t>
            </a:r>
          </a:p>
          <a:p>
            <a:pPr marL="393700" indent="-285750"/>
            <a:r>
              <a:rPr lang="en-CA" sz="3200" dirty="0"/>
              <a:t>Ensures </a:t>
            </a:r>
          </a:p>
          <a:p>
            <a:pPr marL="847725" lvl="1"/>
            <a:r>
              <a:rPr lang="en-CA" sz="2800" dirty="0"/>
              <a:t>Resources are released</a:t>
            </a:r>
          </a:p>
          <a:p>
            <a:pPr marL="847725" lvl="1"/>
            <a:r>
              <a:rPr lang="en-CA" sz="2800" dirty="0"/>
              <a:t>the system is in a known state for the next test case</a:t>
            </a:r>
          </a:p>
          <a:p>
            <a:pPr marL="393700" indent="-285750"/>
            <a:r>
              <a:rPr lang="en-CA" sz="3200" dirty="0"/>
              <a:t>Clean up should not be done at the end of a test case,</a:t>
            </a:r>
          </a:p>
          <a:p>
            <a:pPr marL="847725" lvl="1"/>
            <a:r>
              <a:rPr lang="en-CA" sz="2800" dirty="0"/>
              <a:t>since a failure ends execution of a test case at that point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21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3200" dirty="0"/>
              <a:t>Method Annotations for Set-Up and Tear-Down</a:t>
            </a:r>
          </a:p>
        </p:txBody>
      </p:sp>
      <p:sp>
        <p:nvSpPr>
          <p:cNvPr id="43013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93700" indent="-285750"/>
            <a:r>
              <a:rPr lang="en-CA" sz="2400" dirty="0">
                <a:solidFill>
                  <a:srgbClr val="FF0000"/>
                </a:solidFill>
                <a:latin typeface="+mn-lt"/>
              </a:rPr>
              <a:t>@</a:t>
            </a:r>
            <a:r>
              <a:rPr lang="en-CA" sz="2400" dirty="0" err="1">
                <a:solidFill>
                  <a:srgbClr val="FF0000"/>
                </a:solidFill>
                <a:latin typeface="+mn-lt"/>
              </a:rPr>
              <a:t>BeforeEach</a:t>
            </a:r>
            <a:r>
              <a:rPr lang="en-CA" sz="2400" dirty="0">
                <a:latin typeface="+mn-lt"/>
              </a:rPr>
              <a:t> </a:t>
            </a:r>
            <a:r>
              <a:rPr lang="en-CA" dirty="0"/>
              <a:t>annotation: set-up</a:t>
            </a:r>
          </a:p>
          <a:p>
            <a:pPr marL="742950" lvl="1" indent="-285750"/>
            <a:r>
              <a:rPr lang="en-CA" dirty="0"/>
              <a:t>code to run before </a:t>
            </a:r>
            <a:r>
              <a:rPr lang="en-CA" u="sng" dirty="0"/>
              <a:t>each</a:t>
            </a:r>
            <a:r>
              <a:rPr lang="en-CA" dirty="0"/>
              <a:t> test case.</a:t>
            </a:r>
          </a:p>
          <a:p>
            <a:pPr marL="393700" indent="-285750"/>
            <a:r>
              <a:rPr lang="en-CA" sz="2400" dirty="0">
                <a:solidFill>
                  <a:srgbClr val="FF0000"/>
                </a:solidFill>
                <a:latin typeface="+mn-lt"/>
              </a:rPr>
              <a:t>@</a:t>
            </a:r>
            <a:r>
              <a:rPr lang="en-CA" sz="2400" dirty="0" err="1">
                <a:solidFill>
                  <a:srgbClr val="FF0000"/>
                </a:solidFill>
                <a:latin typeface="+mn-lt"/>
              </a:rPr>
              <a:t>AfterEach</a:t>
            </a:r>
            <a:r>
              <a:rPr lang="en-CA" sz="2400" dirty="0">
                <a:latin typeface="+mn-lt"/>
              </a:rPr>
              <a:t> </a:t>
            </a:r>
            <a:r>
              <a:rPr lang="en-CA" dirty="0"/>
              <a:t>annotation: Teardown </a:t>
            </a:r>
          </a:p>
          <a:p>
            <a:pPr marL="742950" lvl="1" indent="-285750"/>
            <a:r>
              <a:rPr lang="en-CA" dirty="0"/>
              <a:t>code to run after </a:t>
            </a:r>
            <a:r>
              <a:rPr lang="en-CA" i="1" dirty="0"/>
              <a:t>each</a:t>
            </a:r>
            <a:r>
              <a:rPr lang="en-CA" dirty="0"/>
              <a:t> test case. </a:t>
            </a:r>
          </a:p>
          <a:p>
            <a:pPr marL="742950" lvl="1" indent="-285750"/>
            <a:r>
              <a:rPr lang="en-CA" dirty="0"/>
              <a:t>will run regardless of the verdict, even if exceptions are thrown in the test case or an assertion fails.</a:t>
            </a:r>
          </a:p>
          <a:p>
            <a:pPr marL="342900" indent="-342900"/>
            <a:r>
              <a:rPr lang="en-CA" dirty="0"/>
              <a:t>Multiple annotations are allowed</a:t>
            </a:r>
          </a:p>
          <a:p>
            <a:pPr marL="742950" lvl="1" indent="-285750"/>
            <a:r>
              <a:rPr lang="en-CA" dirty="0"/>
              <a:t>all methods annotated with </a:t>
            </a:r>
            <a:r>
              <a:rPr lang="en-CA" dirty="0">
                <a:solidFill>
                  <a:srgbClr val="FF0000"/>
                </a:solidFill>
                <a:latin typeface="+mn-lt"/>
              </a:rPr>
              <a:t>@</a:t>
            </a:r>
            <a:r>
              <a:rPr lang="en-CA" dirty="0" err="1">
                <a:solidFill>
                  <a:srgbClr val="FF0000"/>
                </a:solidFill>
                <a:latin typeface="+mn-lt"/>
              </a:rPr>
              <a:t>BeforeEach</a:t>
            </a:r>
            <a:r>
              <a:rPr lang="en-CA" dirty="0">
                <a:latin typeface="+mn-lt"/>
              </a:rPr>
              <a:t> </a:t>
            </a:r>
            <a:r>
              <a:rPr lang="en-CA" dirty="0"/>
              <a:t>will be run before </a:t>
            </a:r>
            <a:r>
              <a:rPr lang="en-CA" i="1" u="sng" dirty="0">
                <a:solidFill>
                  <a:srgbClr val="800000"/>
                </a:solidFill>
              </a:rPr>
              <a:t>each</a:t>
            </a:r>
            <a:r>
              <a:rPr lang="en-CA" dirty="0"/>
              <a:t> test case</a:t>
            </a:r>
          </a:p>
          <a:p>
            <a:pPr marL="742950" lvl="1" indent="-285750"/>
            <a:r>
              <a:rPr lang="en-CA" dirty="0"/>
              <a:t>but no guarantee of execution order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856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3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Example:  Using a File as a Test Fixture</a:t>
            </a:r>
            <a:endParaRPr lang="en-CA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64</a:t>
            </a:fld>
            <a:endParaRPr lang="en-US"/>
          </a:p>
        </p:txBody>
      </p:sp>
      <p:sp>
        <p:nvSpPr>
          <p:cNvPr id="6" name="Rectangle 3"/>
          <p:cNvSpPr>
            <a:spLocks noGrp="1"/>
          </p:cNvSpPr>
          <p:nvPr>
            <p:ph sz="half" idx="1"/>
          </p:nvPr>
        </p:nvSpPr>
        <p:spPr>
          <a:xfrm>
            <a:off x="1158240" y="1386840"/>
            <a:ext cx="4038600" cy="5097462"/>
          </a:xfrm>
        </p:spPr>
        <p:txBody>
          <a:bodyPr/>
          <a:lstStyle/>
          <a:p>
            <a:pPr marL="342900" indent="-342900">
              <a:spcBef>
                <a:spcPct val="0"/>
              </a:spcBef>
              <a:buNone/>
            </a:pPr>
            <a:r>
              <a:rPr lang="en-CA" sz="2000" dirty="0">
                <a:solidFill>
                  <a:srgbClr val="3333CC"/>
                </a:solidFill>
                <a:latin typeface="+mn-lt"/>
                <a:cs typeface="Menlo Regular"/>
              </a:rPr>
              <a:t>public class OutputTest {</a:t>
            </a:r>
          </a:p>
          <a:p>
            <a:pPr marL="342900" indent="-342900">
              <a:spcBef>
                <a:spcPct val="0"/>
              </a:spcBef>
              <a:buNone/>
            </a:pPr>
            <a:r>
              <a:rPr lang="en-CA" sz="2000" dirty="0">
                <a:solidFill>
                  <a:srgbClr val="3333CC"/>
                </a:solidFill>
                <a:latin typeface="+mn-lt"/>
                <a:cs typeface="Menlo Regular"/>
              </a:rPr>
              <a:t>    private File output; </a:t>
            </a:r>
          </a:p>
          <a:p>
            <a:pPr marL="342900" indent="-342900">
              <a:spcBef>
                <a:spcPct val="0"/>
              </a:spcBef>
              <a:buNone/>
            </a:pPr>
            <a:endParaRPr lang="en-CA" sz="2000" dirty="0">
              <a:solidFill>
                <a:srgbClr val="3333CC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r>
              <a:rPr lang="en-CA" sz="2000" dirty="0">
                <a:solidFill>
                  <a:srgbClr val="3333CC"/>
                </a:solidFill>
                <a:latin typeface="+mn-lt"/>
                <a:cs typeface="Menlo Regular"/>
              </a:rPr>
              <a:t>    </a:t>
            </a:r>
            <a:r>
              <a:rPr lang="en-CA" sz="2000" dirty="0">
                <a:solidFill>
                  <a:srgbClr val="FF0000"/>
                </a:solidFill>
                <a:latin typeface="+mn-lt"/>
                <a:cs typeface="Menlo Regular"/>
              </a:rPr>
              <a:t>@</a:t>
            </a:r>
            <a:r>
              <a:rPr lang="en-CA" sz="2000" dirty="0" err="1">
                <a:solidFill>
                  <a:srgbClr val="FF0000"/>
                </a:solidFill>
                <a:latin typeface="+mn-lt"/>
                <a:cs typeface="Menlo Regular"/>
              </a:rPr>
              <a:t>BeforeEach</a:t>
            </a:r>
            <a:endParaRPr lang="en-CA" sz="2000" dirty="0">
              <a:solidFill>
                <a:srgbClr val="FF0000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r>
              <a:rPr lang="en-CA" sz="2000" dirty="0">
                <a:solidFill>
                  <a:srgbClr val="FF0000"/>
                </a:solidFill>
                <a:latin typeface="+mn-lt"/>
                <a:cs typeface="Menlo Regular"/>
              </a:rPr>
              <a:t>    </a:t>
            </a:r>
            <a:r>
              <a:rPr lang="en-CA" sz="2000" dirty="0">
                <a:solidFill>
                  <a:srgbClr val="3333CC"/>
                </a:solidFill>
                <a:latin typeface="+mn-lt"/>
                <a:cs typeface="Menlo Regular"/>
              </a:rPr>
              <a:t>public void createOutputFile() { </a:t>
            </a:r>
          </a:p>
          <a:p>
            <a:pPr marL="342900" indent="-342900">
              <a:spcBef>
                <a:spcPct val="0"/>
              </a:spcBef>
              <a:buNone/>
            </a:pPr>
            <a:r>
              <a:rPr lang="en-CA" sz="2000" dirty="0">
                <a:solidFill>
                  <a:srgbClr val="3333CC"/>
                </a:solidFill>
                <a:latin typeface="+mn-lt"/>
                <a:cs typeface="Menlo Regular"/>
              </a:rPr>
              <a:t>       output = new File(...);</a:t>
            </a:r>
          </a:p>
          <a:p>
            <a:pPr marL="342900" indent="-342900">
              <a:spcBef>
                <a:spcPct val="0"/>
              </a:spcBef>
              <a:buNone/>
            </a:pPr>
            <a:r>
              <a:rPr lang="en-CA" sz="2000" dirty="0">
                <a:solidFill>
                  <a:srgbClr val="3333CC"/>
                </a:solidFill>
                <a:latin typeface="+mn-lt"/>
                <a:cs typeface="Menlo Regular"/>
              </a:rPr>
              <a:t>    }</a:t>
            </a:r>
          </a:p>
          <a:p>
            <a:pPr marL="342900" indent="-342900">
              <a:spcBef>
                <a:spcPct val="0"/>
              </a:spcBef>
              <a:buNone/>
            </a:pPr>
            <a:r>
              <a:rPr lang="en-CA" sz="2000" dirty="0">
                <a:solidFill>
                  <a:srgbClr val="3333CC"/>
                </a:solidFill>
                <a:latin typeface="+mn-lt"/>
                <a:cs typeface="Menlo Regular"/>
              </a:rPr>
              <a:t> </a:t>
            </a:r>
          </a:p>
          <a:p>
            <a:pPr marL="342900" indent="-342900">
              <a:spcBef>
                <a:spcPct val="0"/>
              </a:spcBef>
              <a:buNone/>
            </a:pPr>
            <a:r>
              <a:rPr lang="en-CA" sz="2000" dirty="0">
                <a:solidFill>
                  <a:srgbClr val="3333CC"/>
                </a:solidFill>
                <a:latin typeface="+mn-lt"/>
                <a:cs typeface="Menlo Regular"/>
              </a:rPr>
              <a:t>    </a:t>
            </a:r>
            <a:r>
              <a:rPr lang="en-CA" sz="2000" dirty="0">
                <a:solidFill>
                  <a:srgbClr val="FF0000"/>
                </a:solidFill>
                <a:latin typeface="+mn-lt"/>
                <a:cs typeface="Menlo Regular"/>
              </a:rPr>
              <a:t>@</a:t>
            </a:r>
            <a:r>
              <a:rPr lang="en-CA" sz="2000" dirty="0" err="1">
                <a:solidFill>
                  <a:srgbClr val="FF0000"/>
                </a:solidFill>
                <a:latin typeface="+mn-lt"/>
                <a:cs typeface="Menlo Regular"/>
              </a:rPr>
              <a:t>AfterEach</a:t>
            </a:r>
            <a:endParaRPr lang="en-CA" sz="2000" dirty="0">
              <a:solidFill>
                <a:srgbClr val="FF0000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r>
              <a:rPr lang="en-CA" sz="2000" dirty="0">
                <a:solidFill>
                  <a:srgbClr val="FF0000"/>
                </a:solidFill>
                <a:latin typeface="+mn-lt"/>
                <a:cs typeface="Menlo Regular"/>
              </a:rPr>
              <a:t>    </a:t>
            </a:r>
            <a:r>
              <a:rPr lang="en-CA" sz="2000" dirty="0">
                <a:solidFill>
                  <a:srgbClr val="3333CC"/>
                </a:solidFill>
                <a:latin typeface="+mn-lt"/>
                <a:cs typeface="Menlo Regular"/>
              </a:rPr>
              <a:t>public void deleteOutputFile() {</a:t>
            </a:r>
          </a:p>
          <a:p>
            <a:pPr marL="342900" indent="-342900">
              <a:spcBef>
                <a:spcPct val="0"/>
              </a:spcBef>
              <a:buNone/>
            </a:pPr>
            <a:r>
              <a:rPr lang="en-CA" sz="2000" dirty="0">
                <a:solidFill>
                  <a:srgbClr val="3333CC"/>
                </a:solidFill>
                <a:latin typeface="+mn-lt"/>
                <a:cs typeface="Menlo Regular"/>
              </a:rPr>
              <a:t>        output.close(); </a:t>
            </a:r>
          </a:p>
          <a:p>
            <a:pPr marL="342900" indent="-342900">
              <a:spcBef>
                <a:spcPct val="0"/>
              </a:spcBef>
              <a:buNone/>
            </a:pPr>
            <a:r>
              <a:rPr lang="en-CA" sz="2000" dirty="0">
                <a:solidFill>
                  <a:srgbClr val="3333CC"/>
                </a:solidFill>
                <a:latin typeface="+mn-lt"/>
                <a:cs typeface="Menlo Regular"/>
              </a:rPr>
              <a:t>        output.delete();		</a:t>
            </a:r>
          </a:p>
          <a:p>
            <a:pPr marL="342900" indent="-342900">
              <a:spcBef>
                <a:spcPct val="0"/>
              </a:spcBef>
              <a:buNone/>
            </a:pPr>
            <a:r>
              <a:rPr lang="en-CA" sz="2000" dirty="0">
                <a:solidFill>
                  <a:srgbClr val="3333CC"/>
                </a:solidFill>
                <a:latin typeface="+mn-lt"/>
                <a:cs typeface="Menlo Regular"/>
              </a:rPr>
              <a:t>    } 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730240" y="1394778"/>
            <a:ext cx="4038600" cy="50974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2000" smtClean="0">
                <a:solidFill>
                  <a:srgbClr val="FF0000"/>
                </a:solidFill>
                <a:latin typeface="Arial"/>
              </a:rPr>
              <a:t>    @Test</a:t>
            </a:r>
            <a:r>
              <a:rPr lang="en-CA" sz="2000" smtClean="0">
                <a:solidFill>
                  <a:srgbClr val="3333CC"/>
                </a:solidFill>
                <a:latin typeface="Arial"/>
              </a:rPr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CA" sz="2000" smtClean="0">
                <a:solidFill>
                  <a:srgbClr val="3333CC"/>
                </a:solidFill>
                <a:latin typeface="Arial"/>
              </a:rPr>
              <a:t>    public void test1WithFile()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smtClean="0">
                <a:solidFill>
                  <a:srgbClr val="3333CC"/>
                </a:solidFill>
                <a:latin typeface="Arial"/>
              </a:rPr>
              <a:t>       </a:t>
            </a:r>
            <a:r>
              <a:rPr lang="en-US" sz="2000" smtClean="0">
                <a:solidFill>
                  <a:srgbClr val="008000"/>
                </a:solidFill>
                <a:latin typeface="Arial"/>
              </a:rPr>
              <a:t>// code for test case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smtClean="0">
                <a:solidFill>
                  <a:srgbClr val="008000"/>
                </a:solidFill>
                <a:latin typeface="Arial"/>
              </a:rPr>
              <a:t>       …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smtClean="0">
                <a:solidFill>
                  <a:srgbClr val="3333CC"/>
                </a:solidFill>
                <a:latin typeface="Arial"/>
              </a:rPr>
              <a:t>    }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smtClean="0">
              <a:solidFill>
                <a:srgbClr val="3333CC"/>
              </a:solidFill>
              <a:latin typeface="Arial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smtClean="0">
                <a:solidFill>
                  <a:srgbClr val="FF0000"/>
                </a:solidFill>
                <a:latin typeface="Arial"/>
              </a:rPr>
              <a:t>    @Test</a:t>
            </a:r>
            <a:r>
              <a:rPr lang="en-US" sz="2000" smtClean="0">
                <a:solidFill>
                  <a:srgbClr val="3333CC"/>
                </a:solidFill>
                <a:latin typeface="Arial"/>
              </a:rPr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smtClean="0">
                <a:solidFill>
                  <a:srgbClr val="3333CC"/>
                </a:solidFill>
                <a:latin typeface="Arial"/>
              </a:rPr>
              <a:t>    public void test2WithFile()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smtClean="0">
                <a:solidFill>
                  <a:srgbClr val="3333CC"/>
                </a:solidFill>
                <a:latin typeface="Arial"/>
              </a:rPr>
              <a:t>      </a:t>
            </a:r>
            <a:r>
              <a:rPr lang="en-US" sz="2000" smtClean="0">
                <a:solidFill>
                  <a:srgbClr val="008000"/>
                </a:solidFill>
                <a:latin typeface="Arial"/>
              </a:rPr>
              <a:t> // code for test case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smtClean="0">
                <a:solidFill>
                  <a:srgbClr val="008000"/>
                </a:solidFill>
                <a:latin typeface="Arial"/>
              </a:rPr>
              <a:t>       …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smtClean="0">
                <a:solidFill>
                  <a:srgbClr val="3333CC"/>
                </a:solidFill>
                <a:latin typeface="Arial"/>
              </a:rPr>
              <a:t>  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smtClean="0">
                <a:solidFill>
                  <a:srgbClr val="3333CC"/>
                </a:solidFill>
                <a:latin typeface="Arial"/>
              </a:rPr>
              <a:t>}</a:t>
            </a:r>
            <a:r>
              <a:rPr lang="en-US" sz="2000" smtClean="0">
                <a:solidFill>
                  <a:srgbClr val="000000"/>
                </a:solidFill>
                <a:latin typeface="Arial"/>
              </a:rPr>
              <a:t>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83063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Method Execution Order</a:t>
            </a:r>
          </a:p>
        </p:txBody>
      </p:sp>
      <p:sp>
        <p:nvSpPr>
          <p:cNvPr id="45061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Tx/>
              <a:buAutoNum type="arabicPeriod"/>
            </a:pPr>
            <a:r>
              <a:rPr lang="en-CA" dirty="0">
                <a:solidFill>
                  <a:srgbClr val="3333CC"/>
                </a:solidFill>
                <a:latin typeface="+mn-lt"/>
              </a:rPr>
              <a:t>createOutputFile()</a:t>
            </a:r>
          </a:p>
          <a:p>
            <a:pPr marL="457200" indent="-457200">
              <a:buFontTx/>
              <a:buAutoNum type="arabicPeriod"/>
            </a:pPr>
            <a:r>
              <a:rPr lang="en-CA" dirty="0">
                <a:solidFill>
                  <a:srgbClr val="3333CC"/>
                </a:solidFill>
                <a:latin typeface="+mn-lt"/>
              </a:rPr>
              <a:t>test</a:t>
            </a:r>
            <a:r>
              <a:rPr lang="en-CA" dirty="0">
                <a:solidFill>
                  <a:srgbClr val="FF0000"/>
                </a:solidFill>
                <a:latin typeface="+mn-lt"/>
              </a:rPr>
              <a:t>1</a:t>
            </a:r>
            <a:r>
              <a:rPr lang="en-CA" dirty="0">
                <a:solidFill>
                  <a:srgbClr val="3333CC"/>
                </a:solidFill>
                <a:latin typeface="+mn-lt"/>
              </a:rPr>
              <a:t>WithFile()		</a:t>
            </a:r>
          </a:p>
          <a:p>
            <a:pPr marL="457200" indent="-457200">
              <a:buFontTx/>
              <a:buAutoNum type="arabicPeriod"/>
            </a:pPr>
            <a:r>
              <a:rPr lang="en-CA" dirty="0">
                <a:solidFill>
                  <a:srgbClr val="3333CC"/>
                </a:solidFill>
                <a:latin typeface="+mn-lt"/>
              </a:rPr>
              <a:t>deleteOutputFile()</a:t>
            </a:r>
          </a:p>
          <a:p>
            <a:pPr marL="457200" indent="-457200">
              <a:buFontTx/>
              <a:buAutoNum type="arabicPeriod"/>
            </a:pPr>
            <a:r>
              <a:rPr lang="en-CA" dirty="0">
                <a:solidFill>
                  <a:srgbClr val="3333CC"/>
                </a:solidFill>
                <a:latin typeface="+mn-lt"/>
              </a:rPr>
              <a:t>createOutputFile()</a:t>
            </a:r>
          </a:p>
          <a:p>
            <a:pPr marL="457200" indent="-457200">
              <a:buFontTx/>
              <a:buAutoNum type="arabicPeriod"/>
            </a:pPr>
            <a:r>
              <a:rPr lang="en-CA" dirty="0">
                <a:solidFill>
                  <a:srgbClr val="3333CC"/>
                </a:solidFill>
                <a:latin typeface="+mn-lt"/>
              </a:rPr>
              <a:t>test</a:t>
            </a:r>
            <a:r>
              <a:rPr lang="en-CA" dirty="0">
                <a:solidFill>
                  <a:srgbClr val="FF0000"/>
                </a:solidFill>
                <a:latin typeface="+mn-lt"/>
              </a:rPr>
              <a:t>2</a:t>
            </a:r>
            <a:r>
              <a:rPr lang="en-CA" dirty="0">
                <a:solidFill>
                  <a:srgbClr val="3333CC"/>
                </a:solidFill>
                <a:latin typeface="+mn-lt"/>
              </a:rPr>
              <a:t>WithFile()</a:t>
            </a:r>
          </a:p>
          <a:p>
            <a:pPr marL="457200" indent="-457200">
              <a:buFontTx/>
              <a:buAutoNum type="arabicPeriod"/>
            </a:pPr>
            <a:r>
              <a:rPr lang="en-CA" dirty="0">
                <a:solidFill>
                  <a:srgbClr val="3333CC"/>
                </a:solidFill>
                <a:latin typeface="+mn-lt"/>
              </a:rPr>
              <a:t>deleteOutputFile()</a:t>
            </a:r>
          </a:p>
          <a:p>
            <a:pPr marL="107950" indent="0">
              <a:buNone/>
            </a:pPr>
            <a:endParaRPr lang="en-CA" sz="1600" dirty="0"/>
          </a:p>
          <a:p>
            <a:pPr marL="107950" indent="0">
              <a:buNone/>
            </a:pPr>
            <a:r>
              <a:rPr lang="en-CA" dirty="0" smtClean="0"/>
              <a:t>Not </a:t>
            </a:r>
            <a:r>
              <a:rPr lang="en-CA" dirty="0"/>
              <a:t>guaranteed: </a:t>
            </a:r>
            <a:endParaRPr lang="en-CA" dirty="0" smtClean="0"/>
          </a:p>
          <a:p>
            <a:pPr marL="107950" indent="0"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</a:rPr>
              <a:t>                test</a:t>
            </a:r>
            <a:r>
              <a:rPr lang="en-CA" sz="2400" dirty="0">
                <a:solidFill>
                  <a:srgbClr val="FF0000"/>
                </a:solidFill>
                <a:latin typeface="+mn-lt"/>
              </a:rPr>
              <a:t>1</a:t>
            </a:r>
            <a:r>
              <a:rPr lang="en-CA" sz="2400" dirty="0">
                <a:solidFill>
                  <a:srgbClr val="3333CC"/>
                </a:solidFill>
                <a:latin typeface="+mn-lt"/>
              </a:rPr>
              <a:t>WithFile</a:t>
            </a:r>
            <a:r>
              <a:rPr lang="en-CA" dirty="0" smtClean="0"/>
              <a:t> </a:t>
            </a:r>
            <a:r>
              <a:rPr lang="en-CA" dirty="0"/>
              <a:t>runs before </a:t>
            </a:r>
            <a:r>
              <a:rPr lang="en-CA" sz="2400" dirty="0">
                <a:solidFill>
                  <a:srgbClr val="3333CC"/>
                </a:solidFill>
                <a:latin typeface="+mn-lt"/>
              </a:rPr>
              <a:t>test</a:t>
            </a:r>
            <a:r>
              <a:rPr lang="en-CA" sz="2400" dirty="0">
                <a:solidFill>
                  <a:srgbClr val="FF0000"/>
                </a:solidFill>
                <a:latin typeface="+mn-lt"/>
              </a:rPr>
              <a:t>2</a:t>
            </a:r>
            <a:r>
              <a:rPr lang="en-CA" sz="2400" dirty="0">
                <a:solidFill>
                  <a:srgbClr val="3333CC"/>
                </a:solidFill>
                <a:latin typeface="+mn-lt"/>
              </a:rPr>
              <a:t>WithFile</a:t>
            </a:r>
            <a:r>
              <a:rPr lang="en-CA" dirty="0">
                <a:solidFill>
                  <a:srgbClr val="3333CC"/>
                </a:solidFill>
              </a:rPr>
              <a:t> </a:t>
            </a:r>
            <a:endParaRPr lang="en-CA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902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1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Once-Only </a:t>
            </a:r>
            <a:r>
              <a:rPr lang="en-CA" dirty="0" smtClean="0"/>
              <a:t>Set-Up</a:t>
            </a:r>
            <a:endParaRPr lang="en-CA" dirty="0"/>
          </a:p>
        </p:txBody>
      </p:sp>
      <p:sp>
        <p:nvSpPr>
          <p:cNvPr id="46085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en-CA" dirty="0">
                <a:solidFill>
                  <a:srgbClr val="3333CC"/>
                </a:solidFill>
                <a:latin typeface="+mn-lt"/>
              </a:rPr>
              <a:t> </a:t>
            </a:r>
            <a:r>
              <a:rPr lang="en-CA" sz="2400" dirty="0">
                <a:solidFill>
                  <a:srgbClr val="3333CC"/>
                </a:solidFill>
                <a:latin typeface="+mn-lt"/>
              </a:rPr>
              <a:t>@</a:t>
            </a:r>
            <a:r>
              <a:rPr lang="en-CA" sz="2400" dirty="0" err="1">
                <a:solidFill>
                  <a:srgbClr val="3333CC"/>
                </a:solidFill>
                <a:latin typeface="+mn-lt"/>
              </a:rPr>
              <a:t>BeforeAll</a:t>
            </a:r>
            <a:r>
              <a:rPr lang="en-CA" sz="2400" dirty="0"/>
              <a:t> </a:t>
            </a:r>
            <a:r>
              <a:rPr lang="en-CA" dirty="0"/>
              <a:t>annotation on a </a:t>
            </a:r>
            <a:r>
              <a:rPr lang="en-CA" i="1" dirty="0"/>
              <a:t>static</a:t>
            </a:r>
            <a:r>
              <a:rPr lang="en-CA" dirty="0"/>
              <a:t> method</a:t>
            </a:r>
          </a:p>
          <a:p>
            <a:pPr marL="742950" lvl="1" indent="-285750"/>
            <a:r>
              <a:rPr lang="en-CA" dirty="0"/>
              <a:t>one method only</a:t>
            </a:r>
          </a:p>
          <a:p>
            <a:pPr marL="342900" indent="-342900"/>
            <a:r>
              <a:rPr lang="en-CA" dirty="0"/>
              <a:t>Run the method </a:t>
            </a:r>
            <a:r>
              <a:rPr lang="en-CA" sz="2400" i="1" dirty="0"/>
              <a:t>once only</a:t>
            </a:r>
            <a:r>
              <a:rPr lang="en-CA" sz="2400" dirty="0"/>
              <a:t> for the entire test class</a:t>
            </a:r>
          </a:p>
          <a:p>
            <a:pPr marL="742950" lvl="1" indent="-285750"/>
            <a:r>
              <a:rPr lang="en-CA" i="1" dirty="0">
                <a:solidFill>
                  <a:srgbClr val="000000"/>
                </a:solidFill>
              </a:rPr>
              <a:t>before</a:t>
            </a:r>
            <a:r>
              <a:rPr lang="en-CA" dirty="0"/>
              <a:t> any of the tests, and </a:t>
            </a:r>
          </a:p>
          <a:p>
            <a:pPr marL="742950" lvl="1" indent="-285750"/>
            <a:r>
              <a:rPr lang="en-CA" i="1" dirty="0">
                <a:solidFill>
                  <a:srgbClr val="000000"/>
                </a:solidFill>
              </a:rPr>
              <a:t>before</a:t>
            </a:r>
            <a:r>
              <a:rPr lang="en-CA" dirty="0"/>
              <a:t> any </a:t>
            </a:r>
            <a:r>
              <a:rPr lang="en-CA" sz="2000" dirty="0">
                <a:solidFill>
                  <a:srgbClr val="3333CC"/>
                </a:solidFill>
                <a:latin typeface="+mn-lt"/>
              </a:rPr>
              <a:t>@</a:t>
            </a:r>
            <a:r>
              <a:rPr lang="en-CA" sz="2000" dirty="0" err="1">
                <a:solidFill>
                  <a:srgbClr val="3333CC"/>
                </a:solidFill>
                <a:latin typeface="+mn-lt"/>
              </a:rPr>
              <a:t>BeforeEach</a:t>
            </a:r>
            <a:r>
              <a:rPr lang="en-CA" sz="2000" dirty="0">
                <a:latin typeface="+mn-lt"/>
              </a:rPr>
              <a:t> </a:t>
            </a:r>
            <a:r>
              <a:rPr lang="en-CA" dirty="0"/>
              <a:t>method(s)</a:t>
            </a:r>
          </a:p>
          <a:p>
            <a:pPr marL="342900" indent="-342900"/>
            <a:r>
              <a:rPr lang="en-CA" dirty="0"/>
              <a:t>Useful for starting servers, opening connections, etc. </a:t>
            </a:r>
          </a:p>
          <a:p>
            <a:pPr marL="742950" lvl="1" indent="-285750"/>
            <a:r>
              <a:rPr lang="en-CA" dirty="0"/>
              <a:t>No need to reset/restart for each test case</a:t>
            </a:r>
          </a:p>
          <a:p>
            <a:pPr marL="742950" lvl="1" indent="-285750"/>
            <a:r>
              <a:rPr lang="en-CA" dirty="0"/>
              <a:t>Shared, non-destructive</a:t>
            </a:r>
            <a:endParaRPr lang="en-CA" sz="2000" dirty="0">
              <a:latin typeface="Gill Sans MT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66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609151" y="4894840"/>
            <a:ext cx="5791200" cy="1428083"/>
          </a:xfrm>
          <a:prstGeom prst="rect">
            <a:avLst/>
          </a:prstGeom>
          <a:solidFill>
            <a:srgbClr val="FFFFC2"/>
          </a:solidFill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90000"/>
              </a:lnSpc>
            </a:pPr>
            <a:r>
              <a:rPr lang="en-CA" sz="2400" dirty="0">
                <a:solidFill>
                  <a:srgbClr val="FF0000"/>
                </a:solidFill>
                <a:cs typeface="Menlo Regular"/>
              </a:rPr>
              <a:t>@</a:t>
            </a:r>
            <a:r>
              <a:rPr lang="en-CA" sz="2400" dirty="0" err="1">
                <a:solidFill>
                  <a:srgbClr val="FF0000"/>
                </a:solidFill>
                <a:cs typeface="Menlo Regular"/>
              </a:rPr>
              <a:t>BeforeAll</a:t>
            </a:r>
            <a:r>
              <a:rPr lang="en-CA" sz="2400" dirty="0">
                <a:cs typeface="Menlo Regular"/>
              </a:rPr>
              <a:t> </a:t>
            </a:r>
          </a:p>
          <a:p>
            <a:pPr marL="285750" indent="-285750">
              <a:lnSpc>
                <a:spcPct val="90000"/>
              </a:lnSpc>
            </a:pPr>
            <a:r>
              <a:rPr lang="en-CA" sz="2400" dirty="0">
                <a:solidFill>
                  <a:srgbClr val="3333CC"/>
                </a:solidFill>
                <a:cs typeface="Menlo Regular"/>
              </a:rPr>
              <a:t>public </a:t>
            </a:r>
            <a:r>
              <a:rPr lang="en-CA" sz="2400" dirty="0">
                <a:solidFill>
                  <a:srgbClr val="FF0000"/>
                </a:solidFill>
                <a:cs typeface="Menlo Regular"/>
              </a:rPr>
              <a:t>static</a:t>
            </a:r>
            <a:r>
              <a:rPr lang="en-CA" sz="2400" dirty="0">
                <a:solidFill>
                  <a:srgbClr val="3333CC"/>
                </a:solidFill>
                <a:cs typeface="Menlo Regular"/>
              </a:rPr>
              <a:t> void </a:t>
            </a:r>
            <a:r>
              <a:rPr lang="en-CA" sz="2400" dirty="0">
                <a:solidFill>
                  <a:srgbClr val="FF0000"/>
                </a:solidFill>
                <a:cs typeface="Menlo Regular"/>
              </a:rPr>
              <a:t>anyName</a:t>
            </a:r>
            <a:r>
              <a:rPr lang="en-CA" sz="2400" dirty="0">
                <a:solidFill>
                  <a:srgbClr val="3333CC"/>
                </a:solidFill>
                <a:cs typeface="Menlo Regular"/>
              </a:rPr>
              <a:t>() {</a:t>
            </a:r>
          </a:p>
          <a:p>
            <a:pPr marL="285750" indent="-285750">
              <a:lnSpc>
                <a:spcPct val="90000"/>
              </a:lnSpc>
            </a:pPr>
            <a:r>
              <a:rPr lang="en-CA" sz="2400" dirty="0">
                <a:solidFill>
                  <a:srgbClr val="3333CC"/>
                </a:solidFill>
                <a:cs typeface="Menlo Regular"/>
              </a:rPr>
              <a:t>    </a:t>
            </a:r>
            <a:r>
              <a:rPr lang="en-CA" sz="2400" dirty="0">
                <a:solidFill>
                  <a:srgbClr val="008000"/>
                </a:solidFill>
                <a:cs typeface="Menlo Regular"/>
              </a:rPr>
              <a:t>// class setup code here</a:t>
            </a:r>
          </a:p>
          <a:p>
            <a:pPr marL="285750" indent="-285750">
              <a:lnSpc>
                <a:spcPct val="90000"/>
              </a:lnSpc>
            </a:pPr>
            <a:r>
              <a:rPr lang="en-CA" sz="2400" dirty="0">
                <a:solidFill>
                  <a:srgbClr val="3333CC"/>
                </a:solidFill>
                <a:cs typeface="Menlo Regula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32559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5" grpId="0" build="p"/>
      <p:bldP spid="3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Once-Only </a:t>
            </a:r>
            <a:r>
              <a:rPr lang="en-CA" dirty="0" smtClean="0"/>
              <a:t>Tear-Down</a:t>
            </a:r>
            <a:endParaRPr lang="en-CA" dirty="0"/>
          </a:p>
        </p:txBody>
      </p:sp>
      <p:sp>
        <p:nvSpPr>
          <p:cNvPr id="47109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en-CA" dirty="0">
                <a:solidFill>
                  <a:srgbClr val="3333CC"/>
                </a:solidFill>
                <a:latin typeface="+mn-lt"/>
              </a:rPr>
              <a:t> </a:t>
            </a:r>
            <a:r>
              <a:rPr lang="en-CA" sz="2200" dirty="0">
                <a:solidFill>
                  <a:srgbClr val="3333CC"/>
                </a:solidFill>
                <a:latin typeface="+mn-lt"/>
              </a:rPr>
              <a:t>@</a:t>
            </a:r>
            <a:r>
              <a:rPr lang="en-CA" sz="2400" dirty="0" err="1">
                <a:solidFill>
                  <a:srgbClr val="3333CC"/>
                </a:solidFill>
                <a:latin typeface="+mn-lt"/>
              </a:rPr>
              <a:t>After</a:t>
            </a:r>
            <a:r>
              <a:rPr lang="en-CA" sz="2200" dirty="0" err="1">
                <a:solidFill>
                  <a:srgbClr val="3333CC"/>
                </a:solidFill>
              </a:rPr>
              <a:t>All</a:t>
            </a:r>
            <a:r>
              <a:rPr lang="en-CA" sz="2200" dirty="0">
                <a:latin typeface="+mn-lt"/>
              </a:rPr>
              <a:t> </a:t>
            </a:r>
            <a:r>
              <a:rPr lang="en-CA" dirty="0"/>
              <a:t>annotation on a </a:t>
            </a:r>
            <a:r>
              <a:rPr lang="en-CA" i="1" dirty="0"/>
              <a:t>static </a:t>
            </a:r>
            <a:r>
              <a:rPr lang="en-CA" dirty="0"/>
              <a:t>method</a:t>
            </a:r>
            <a:endParaRPr lang="en-CA" sz="2200" dirty="0"/>
          </a:p>
          <a:p>
            <a:pPr marL="742950" lvl="1" indent="-285750"/>
            <a:r>
              <a:rPr lang="en-CA" dirty="0"/>
              <a:t>one method only</a:t>
            </a:r>
          </a:p>
          <a:p>
            <a:pPr marL="342900" indent="-342900"/>
            <a:r>
              <a:rPr lang="en-CA" dirty="0"/>
              <a:t>Run the method </a:t>
            </a:r>
            <a:r>
              <a:rPr lang="en-CA" i="1" dirty="0">
                <a:solidFill>
                  <a:srgbClr val="000000"/>
                </a:solidFill>
              </a:rPr>
              <a:t>once only </a:t>
            </a:r>
            <a:r>
              <a:rPr lang="en-CA" dirty="0"/>
              <a:t>for the entire test class</a:t>
            </a:r>
          </a:p>
          <a:p>
            <a:pPr marL="742950" lvl="1" indent="-285750"/>
            <a:r>
              <a:rPr lang="en-CA" i="1" dirty="0">
                <a:solidFill>
                  <a:srgbClr val="000000"/>
                </a:solidFill>
              </a:rPr>
              <a:t>after </a:t>
            </a:r>
            <a:r>
              <a:rPr lang="en-CA" dirty="0"/>
              <a:t>any of the tests</a:t>
            </a:r>
          </a:p>
          <a:p>
            <a:pPr marL="742950" lvl="1" indent="-285750"/>
            <a:r>
              <a:rPr lang="en-CA" i="1" dirty="0">
                <a:solidFill>
                  <a:srgbClr val="000000"/>
                </a:solidFill>
              </a:rPr>
              <a:t>after</a:t>
            </a:r>
            <a:r>
              <a:rPr lang="en-CA" dirty="0"/>
              <a:t> any </a:t>
            </a:r>
            <a:r>
              <a:rPr lang="en-CA" sz="2000" dirty="0">
                <a:solidFill>
                  <a:srgbClr val="3333CC"/>
                </a:solidFill>
                <a:latin typeface="+mn-lt"/>
              </a:rPr>
              <a:t>@</a:t>
            </a:r>
            <a:r>
              <a:rPr lang="en-CA" sz="2000" dirty="0" err="1">
                <a:solidFill>
                  <a:srgbClr val="3333CC"/>
                </a:solidFill>
                <a:latin typeface="+mn-lt"/>
              </a:rPr>
              <a:t>AfterEach</a:t>
            </a:r>
            <a:r>
              <a:rPr lang="en-CA" sz="2000" dirty="0">
                <a:latin typeface="+mn-lt"/>
              </a:rPr>
              <a:t> </a:t>
            </a:r>
            <a:r>
              <a:rPr lang="en-CA" dirty="0"/>
              <a:t>method(s)</a:t>
            </a:r>
          </a:p>
          <a:p>
            <a:pPr marL="342900" indent="-342900"/>
            <a:r>
              <a:rPr lang="en-CA" dirty="0"/>
              <a:t>Useful for stopping servers, closing connections, etc.</a:t>
            </a:r>
            <a:endParaRPr lang="en-CA" sz="2200" dirty="0">
              <a:latin typeface="Gill Sans MT" charset="0"/>
            </a:endParaRPr>
          </a:p>
          <a:p>
            <a:pPr marL="742950" lvl="1" indent="-285750">
              <a:buNone/>
            </a:pPr>
            <a:r>
              <a:rPr lang="en-CA" sz="2000" dirty="0">
                <a:latin typeface="+mn-lt"/>
                <a:cs typeface="Menlo Regular"/>
              </a:rPr>
              <a:t> </a:t>
            </a:r>
            <a:endParaRPr lang="en-CA" sz="2000" dirty="0">
              <a:solidFill>
                <a:srgbClr val="3333CC"/>
              </a:solidFill>
              <a:latin typeface="+mn-lt"/>
              <a:cs typeface="Menlo Regular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67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651185" y="4681268"/>
            <a:ext cx="5105400" cy="1569660"/>
          </a:xfrm>
          <a:prstGeom prst="rect">
            <a:avLst/>
          </a:prstGeom>
          <a:solidFill>
            <a:srgbClr val="FFFFC2"/>
          </a:solidFill>
        </p:spPr>
        <p:txBody>
          <a:bodyPr wrap="square" rtlCol="0">
            <a:spAutoFit/>
          </a:bodyPr>
          <a:lstStyle/>
          <a:p>
            <a:pPr marL="285750" indent="-285750"/>
            <a:r>
              <a:rPr lang="en-CA" sz="2400" dirty="0">
                <a:solidFill>
                  <a:srgbClr val="FF0000"/>
                </a:solidFill>
                <a:cs typeface="Menlo Regular"/>
              </a:rPr>
              <a:t>@</a:t>
            </a:r>
            <a:r>
              <a:rPr lang="en-CA" sz="2400" dirty="0" err="1">
                <a:solidFill>
                  <a:srgbClr val="FF0000"/>
                </a:solidFill>
                <a:cs typeface="Menlo Regular"/>
              </a:rPr>
              <a:t>AfterAll</a:t>
            </a:r>
            <a:r>
              <a:rPr lang="en-CA" sz="2400" dirty="0">
                <a:cs typeface="Menlo Regular"/>
              </a:rPr>
              <a:t> </a:t>
            </a:r>
          </a:p>
          <a:p>
            <a:pPr marL="285750" indent="-285750"/>
            <a:r>
              <a:rPr lang="en-CA" sz="2400" dirty="0">
                <a:solidFill>
                  <a:srgbClr val="3333CC"/>
                </a:solidFill>
                <a:cs typeface="Menlo Regular"/>
              </a:rPr>
              <a:t> public </a:t>
            </a:r>
            <a:r>
              <a:rPr lang="en-CA" sz="2400" dirty="0">
                <a:solidFill>
                  <a:srgbClr val="FF0000"/>
                </a:solidFill>
                <a:cs typeface="Menlo Regular"/>
              </a:rPr>
              <a:t>static</a:t>
            </a:r>
            <a:r>
              <a:rPr lang="en-CA" sz="2400" dirty="0">
                <a:solidFill>
                  <a:srgbClr val="3333CC"/>
                </a:solidFill>
                <a:cs typeface="Menlo Regular"/>
              </a:rPr>
              <a:t> void </a:t>
            </a:r>
            <a:r>
              <a:rPr lang="en-CA" sz="2400" dirty="0">
                <a:solidFill>
                  <a:srgbClr val="FF0000"/>
                </a:solidFill>
                <a:cs typeface="Menlo Regular"/>
              </a:rPr>
              <a:t>anyName</a:t>
            </a:r>
            <a:r>
              <a:rPr lang="en-CA" sz="2400" dirty="0">
                <a:solidFill>
                  <a:srgbClr val="3333CC"/>
                </a:solidFill>
                <a:cs typeface="Menlo Regular"/>
              </a:rPr>
              <a:t>() {</a:t>
            </a:r>
          </a:p>
          <a:p>
            <a:pPr marL="285750" indent="-285750"/>
            <a:r>
              <a:rPr lang="en-CA" sz="2400" dirty="0">
                <a:solidFill>
                  <a:srgbClr val="3333CC"/>
                </a:solidFill>
                <a:cs typeface="Menlo Regular"/>
              </a:rPr>
              <a:t>    </a:t>
            </a:r>
            <a:r>
              <a:rPr lang="en-CA" sz="2400" dirty="0">
                <a:solidFill>
                  <a:srgbClr val="008000"/>
                </a:solidFill>
                <a:cs typeface="Menlo Regular"/>
              </a:rPr>
              <a:t>// class clean up code here</a:t>
            </a:r>
          </a:p>
          <a:p>
            <a:pPr marL="285750" indent="-285750"/>
            <a:r>
              <a:rPr lang="en-CA" sz="2400" dirty="0">
                <a:solidFill>
                  <a:srgbClr val="3333CC"/>
                </a:solidFill>
                <a:cs typeface="Menlo Regular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4111688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9" grpId="0" build="p"/>
      <p:bldP spid="3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Timed Tests</a:t>
            </a:r>
          </a:p>
        </p:txBody>
      </p:sp>
      <p:sp>
        <p:nvSpPr>
          <p:cNvPr id="50181" name="Rectangle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Useful for simple performance test</a:t>
            </a:r>
          </a:p>
          <a:p>
            <a:pPr lvl="1"/>
            <a:r>
              <a:rPr lang="en-US" dirty="0"/>
              <a:t>Network communication</a:t>
            </a:r>
          </a:p>
          <a:p>
            <a:pPr lvl="1"/>
            <a:r>
              <a:rPr lang="en-US" dirty="0"/>
              <a:t>Complex computation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0000FF"/>
                </a:solidFill>
              </a:rPr>
              <a:t>@Timeout</a:t>
            </a:r>
            <a:r>
              <a:rPr lang="en-US" dirty="0"/>
              <a:t> annotation</a:t>
            </a:r>
          </a:p>
          <a:p>
            <a:pPr lvl="1"/>
            <a:r>
              <a:rPr lang="en-US" dirty="0"/>
              <a:t>Time unit defaults to seconds but is configurable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test fails</a:t>
            </a:r>
          </a:p>
          <a:p>
            <a:pPr lvl="1"/>
            <a:r>
              <a:rPr lang="en-US" dirty="0"/>
              <a:t>if timeout occurs before the test method completes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68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884182" y="3468337"/>
            <a:ext cx="5181600" cy="1631216"/>
          </a:xfrm>
          <a:prstGeom prst="rect">
            <a:avLst/>
          </a:prstGeom>
          <a:solidFill>
            <a:srgbClr val="FFFFC2"/>
          </a:solidFill>
        </p:spPr>
        <p:txBody>
          <a:bodyPr wrap="square" rtlCol="0">
            <a:spAutoFit/>
          </a:bodyPr>
          <a:lstStyle/>
          <a:p>
            <a:pPr algn="l">
              <a:buFont typeface="Wingdings 3" charset="0"/>
              <a:buNone/>
            </a:pPr>
            <a:r>
              <a:rPr lang="en-US" sz="2000" dirty="0">
                <a:solidFill>
                  <a:srgbClr val="000090"/>
                </a:solidFill>
              </a:rPr>
              <a:t>@Test</a:t>
            </a:r>
          </a:p>
          <a:p>
            <a:pPr algn="l">
              <a:buFont typeface="Wingdings 3" charset="0"/>
              <a:buNone/>
            </a:pPr>
            <a:r>
              <a:rPr lang="en-US" sz="2000" dirty="0">
                <a:solidFill>
                  <a:srgbClr val="FF0000"/>
                </a:solidFill>
              </a:rPr>
              <a:t>@Timeout</a:t>
            </a:r>
            <a:r>
              <a:rPr lang="en-US" sz="1600" dirty="0">
                <a:solidFill>
                  <a:srgbClr val="FF0000"/>
                </a:solidFill>
              </a:rPr>
              <a:t>(</a:t>
            </a:r>
            <a:r>
              <a:rPr lang="en-US" sz="2000" dirty="0">
                <a:solidFill>
                  <a:srgbClr val="FF0000"/>
                </a:solidFill>
              </a:rPr>
              <a:t>5)</a:t>
            </a:r>
            <a:endParaRPr lang="en-US" sz="2000" dirty="0">
              <a:solidFill>
                <a:srgbClr val="000090"/>
              </a:solidFill>
            </a:endParaRPr>
          </a:p>
          <a:p>
            <a:pPr algn="l">
              <a:buFont typeface="Wingdings 3" charset="0"/>
              <a:buNone/>
            </a:pPr>
            <a:r>
              <a:rPr lang="en-US" sz="2000" dirty="0">
                <a:solidFill>
                  <a:srgbClr val="000090"/>
                </a:solidFill>
              </a:rPr>
              <a:t>public void testLengthyOperation() {</a:t>
            </a:r>
          </a:p>
          <a:p>
            <a:pPr algn="l">
              <a:buFont typeface="Wingdings 3" charset="0"/>
              <a:buNone/>
            </a:pPr>
            <a:r>
              <a:rPr lang="en-US" sz="2000" dirty="0">
                <a:solidFill>
                  <a:srgbClr val="000090"/>
                </a:solidFill>
              </a:rPr>
              <a:t>        ...</a:t>
            </a:r>
          </a:p>
          <a:p>
            <a:pPr algn="l">
              <a:buFont typeface="Wingdings 3" charset="0"/>
              <a:buNone/>
            </a:pPr>
            <a:r>
              <a:rPr lang="en-US" sz="2000" dirty="0">
                <a:solidFill>
                  <a:srgbClr val="000090"/>
                </a:solidFill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753724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1" grpId="0" build="p"/>
      <p:bldP spid="3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JUnit 5 Unit Testing Framework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hlinkClick r:id="rId3"/>
              </a:rPr>
              <a:t>JUnit 5 Documentation</a:t>
            </a:r>
            <a:endParaRPr lang="en-US" sz="2000" dirty="0"/>
          </a:p>
          <a:p>
            <a:pPr eaLnBrk="1" hangingPunct="1"/>
            <a:r>
              <a:rPr lang="en-US" sz="2000" dirty="0"/>
              <a:t>Use JUnit 5 annotations to mark test methods</a:t>
            </a:r>
          </a:p>
          <a:p>
            <a:pPr eaLnBrk="1" hangingPunct="1"/>
            <a:endParaRPr lang="en-US" sz="20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978408" y="2913888"/>
          <a:ext cx="10195560" cy="2834640"/>
        </p:xfrm>
        <a:graphic>
          <a:graphicData uri="http://schemas.openxmlformats.org/drawingml/2006/table">
            <a:tbl>
              <a:tblPr/>
              <a:tblGrid>
                <a:gridCol w="50977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97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Candara" panose="020E0502030303020204" pitchFamily="34" charset="0"/>
                        </a:rPr>
                        <a:t>Annotation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Candara" panose="020E0502030303020204" pitchFamily="34" charset="0"/>
                        </a:rPr>
                        <a:t>Description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andara" panose="020E0502030303020204" pitchFamily="34" charset="0"/>
                        </a:rPr>
                        <a:t>@Test public void method()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latin typeface="Candara" panose="020E0502030303020204" pitchFamily="34" charset="0"/>
                        </a:rPr>
                        <a:t>The annotation @Test identifies that a method is a test method.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andara" panose="020E0502030303020204" pitchFamily="34" charset="0"/>
                        </a:rPr>
                        <a:t>@</a:t>
                      </a:r>
                      <a:r>
                        <a:rPr lang="en-US" dirty="0" err="1">
                          <a:latin typeface="Candara" panose="020E0502030303020204" pitchFamily="34" charset="0"/>
                        </a:rPr>
                        <a:t>BeforeEach</a:t>
                      </a:r>
                      <a:r>
                        <a:rPr lang="en-US" dirty="0">
                          <a:latin typeface="Candara" panose="020E0502030303020204" pitchFamily="34" charset="0"/>
                        </a:rPr>
                        <a:t> public void method()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andara" panose="020E0502030303020204" pitchFamily="34" charset="0"/>
                        </a:rPr>
                        <a:t>Will execute the method before each test. Can prepare the test environment (e.g. read input data, initialize the class).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andara" panose="020E0502030303020204" pitchFamily="34" charset="0"/>
                        </a:rPr>
                        <a:t>@</a:t>
                      </a:r>
                      <a:r>
                        <a:rPr lang="en-US" dirty="0" err="1">
                          <a:latin typeface="Candara" panose="020E0502030303020204" pitchFamily="34" charset="0"/>
                        </a:rPr>
                        <a:t>AfterEach</a:t>
                      </a:r>
                      <a:r>
                        <a:rPr lang="en-US" dirty="0">
                          <a:latin typeface="Candara" panose="020E0502030303020204" pitchFamily="34" charset="0"/>
                        </a:rPr>
                        <a:t> public void method()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andara" panose="020E0502030303020204" pitchFamily="34" charset="0"/>
                        </a:rPr>
                        <a:t>Will execute the method after each test. Can cleanup the test environment (e.g. delete temporary data, restore defaults).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27B9018-8212-8341-ADE6-69A1E5286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5379D2-9974-407D-B80B-45DD4834A3C8}" type="slidenum">
              <a:rPr lang="en-US" smtClean="0"/>
              <a:pPr>
                <a:defRPr/>
              </a:pPr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814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JUnit</a:t>
            </a:r>
            <a:endParaRPr lang="de-DE" dirty="0"/>
          </a:p>
        </p:txBody>
      </p:sp>
      <p:sp>
        <p:nvSpPr>
          <p:cNvPr id="414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100" dirty="0"/>
              <a:t>JUnit helps the programmer:</a:t>
            </a:r>
          </a:p>
          <a:p>
            <a:pPr lvl="1"/>
            <a:r>
              <a:rPr lang="en-US" dirty="0"/>
              <a:t>Define and execute tests and test suites</a:t>
            </a:r>
          </a:p>
          <a:p>
            <a:pPr lvl="1"/>
            <a:r>
              <a:rPr lang="en-US" dirty="0"/>
              <a:t>Formalize requirements and clarify architecture</a:t>
            </a:r>
          </a:p>
          <a:p>
            <a:pPr lvl="1"/>
            <a:r>
              <a:rPr lang="en-US" dirty="0"/>
              <a:t>Write and debug code</a:t>
            </a:r>
          </a:p>
          <a:p>
            <a:pPr lvl="1"/>
            <a:r>
              <a:rPr lang="en-US" dirty="0"/>
              <a:t>Integrate code and always be ready to release a working </a:t>
            </a:r>
            <a:r>
              <a:rPr lang="en-US" dirty="0" smtClean="0"/>
              <a:t>version</a:t>
            </a:r>
          </a:p>
          <a:p>
            <a:r>
              <a:rPr lang="en-US" dirty="0"/>
              <a:t>What JUnit does</a:t>
            </a:r>
          </a:p>
          <a:p>
            <a:pPr lvl="1"/>
            <a:r>
              <a:rPr lang="en-US" dirty="0"/>
              <a:t>JUnit runs a suite of tests and reports results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1"/>
            <a:endParaRPr lang="de-D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150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JUnit 5 Unit Testing Framework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932688" y="1690688"/>
          <a:ext cx="10341864" cy="4303362"/>
        </p:xfrm>
        <a:graphic>
          <a:graphicData uri="http://schemas.openxmlformats.org/drawingml/2006/table">
            <a:tbl>
              <a:tblPr/>
              <a:tblGrid>
                <a:gridCol w="51709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709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6944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latin typeface="Candara" panose="020E0502030303020204" pitchFamily="34" charset="0"/>
                        </a:rPr>
                        <a:t>Annotation</a:t>
                      </a:r>
                    </a:p>
                  </a:txBody>
                  <a:tcPr marL="48666" marR="48666" marT="24333" marB="24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latin typeface="Candara" panose="020E0502030303020204" pitchFamily="34" charset="0"/>
                        </a:rPr>
                        <a:t>Description</a:t>
                      </a:r>
                    </a:p>
                  </a:txBody>
                  <a:tcPr marL="48666" marR="48666" marT="24333" marB="24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3585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Candara" panose="020E0502030303020204" pitchFamily="34" charset="0"/>
                        </a:rPr>
                        <a:t>@</a:t>
                      </a:r>
                      <a:r>
                        <a:rPr lang="en-US" sz="1800" dirty="0" err="1">
                          <a:latin typeface="Candara" panose="020E0502030303020204" pitchFamily="34" charset="0"/>
                        </a:rPr>
                        <a:t>BeforeAll</a:t>
                      </a:r>
                      <a:r>
                        <a:rPr lang="en-US" sz="1800" dirty="0">
                          <a:latin typeface="Candara" panose="020E0502030303020204" pitchFamily="34" charset="0"/>
                        </a:rPr>
                        <a:t> public void method()</a:t>
                      </a:r>
                    </a:p>
                  </a:txBody>
                  <a:tcPr marL="48666" marR="48666" marT="24333" marB="24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Candara" panose="020E0502030303020204" pitchFamily="34" charset="0"/>
                        </a:rPr>
                        <a:t>Will execute the method once, before the start of all tests. Can be used to perform time intensive activities, for example to connect to a database. </a:t>
                      </a:r>
                    </a:p>
                  </a:txBody>
                  <a:tcPr marL="48666" marR="48666" marT="24333" marB="24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3585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Candara" panose="020E0502030303020204" pitchFamily="34" charset="0"/>
                        </a:rPr>
                        <a:t>@</a:t>
                      </a:r>
                      <a:r>
                        <a:rPr lang="en-US" sz="1800" dirty="0" err="1">
                          <a:latin typeface="Candara" panose="020E0502030303020204" pitchFamily="34" charset="0"/>
                        </a:rPr>
                        <a:t>AfterAll</a:t>
                      </a:r>
                      <a:r>
                        <a:rPr lang="en-US" sz="1800" dirty="0">
                          <a:latin typeface="Candara" panose="020E0502030303020204" pitchFamily="34" charset="0"/>
                        </a:rPr>
                        <a:t> public void method()</a:t>
                      </a:r>
                    </a:p>
                  </a:txBody>
                  <a:tcPr marL="48666" marR="48666" marT="24333" marB="24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Candara" panose="020E0502030303020204" pitchFamily="34" charset="0"/>
                        </a:rPr>
                        <a:t>Will execute the method once, after all tests have finished. Can be used to perform clean-up activities, for example to disconnect from a database. </a:t>
                      </a:r>
                    </a:p>
                  </a:txBody>
                  <a:tcPr marL="48666" marR="48666" marT="24333" marB="24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3092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Candara" panose="020E0502030303020204" pitchFamily="34" charset="0"/>
                        </a:rPr>
                        <a:t>@Timeout(5)</a:t>
                      </a:r>
                    </a:p>
                    <a:p>
                      <a:pPr algn="l"/>
                      <a:endParaRPr lang="en-US" sz="1800" dirty="0">
                        <a:latin typeface="Candara" panose="020E0502030303020204" pitchFamily="34" charset="0"/>
                      </a:endParaRPr>
                    </a:p>
                  </a:txBody>
                  <a:tcPr marL="48666" marR="48666" marT="24333" marB="24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Candara" panose="020E0502030303020204" pitchFamily="34" charset="0"/>
                        </a:rPr>
                        <a:t>Fails if the method takes longer than 5 seconds. </a:t>
                      </a:r>
                    </a:p>
                    <a:p>
                      <a:pPr algn="l"/>
                      <a:endParaRPr lang="en-US" sz="1800" dirty="0">
                        <a:latin typeface="Candara" panose="020E0502030303020204" pitchFamily="34" charset="0"/>
                      </a:endParaRPr>
                    </a:p>
                  </a:txBody>
                  <a:tcPr marL="48666" marR="48666" marT="24333" marB="24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130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andara" panose="020E0502030303020204" pitchFamily="34" charset="0"/>
                        </a:rPr>
                        <a:t>@Timeout(value = 100, unit = </a:t>
                      </a:r>
                      <a:r>
                        <a:rPr lang="en-US" sz="1800" dirty="0" err="1">
                          <a:latin typeface="Candara" panose="020E0502030303020204" pitchFamily="34" charset="0"/>
                        </a:rPr>
                        <a:t>TimeUnit.MILLISECONDS</a:t>
                      </a:r>
                      <a:r>
                        <a:rPr lang="en-US" sz="1800" dirty="0">
                          <a:latin typeface="Candara" panose="020E0502030303020204" pitchFamily="34" charset="0"/>
                        </a:rPr>
                        <a:t>)</a:t>
                      </a:r>
                    </a:p>
                    <a:p>
                      <a:pPr algn="l"/>
                      <a:endParaRPr lang="en-US" sz="1800" dirty="0">
                        <a:latin typeface="Candara" panose="020E0502030303020204" pitchFamily="34" charset="0"/>
                      </a:endParaRPr>
                    </a:p>
                  </a:txBody>
                  <a:tcPr marL="48666" marR="48666" marT="24333" marB="24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andara" panose="020E0502030303020204" pitchFamily="34" charset="0"/>
                        </a:rPr>
                        <a:t>Fails if the method takes longer than 100 milliseconds</a:t>
                      </a:r>
                    </a:p>
                    <a:p>
                      <a:pPr algn="l"/>
                      <a:endParaRPr lang="en-US" sz="1800" dirty="0">
                        <a:latin typeface="Candara" panose="020E0502030303020204" pitchFamily="34" charset="0"/>
                      </a:endParaRPr>
                    </a:p>
                  </a:txBody>
                  <a:tcPr marL="48666" marR="48666" marT="24333" marB="24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1093695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22B39B-EDA6-B24B-8209-B3034F12E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5379D2-9974-407D-B80B-45DD4834A3C8}" type="slidenum">
              <a:rPr lang="en-US" smtClean="0"/>
              <a:pPr>
                <a:defRPr/>
              </a:pPr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25659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Parameterized Tests</a:t>
            </a:r>
          </a:p>
        </p:txBody>
      </p:sp>
      <p:sp>
        <p:nvSpPr>
          <p:cNvPr id="51205" name="Rectangle 3"/>
          <p:cNvSpPr>
            <a:spLocks noGrp="1"/>
          </p:cNvSpPr>
          <p:nvPr>
            <p:ph idx="1"/>
          </p:nvPr>
        </p:nvSpPr>
        <p:spPr>
          <a:xfrm>
            <a:off x="911352" y="1690688"/>
            <a:ext cx="9147048" cy="4665662"/>
          </a:xfrm>
        </p:spPr>
        <p:txBody>
          <a:bodyPr/>
          <a:lstStyle/>
          <a:p>
            <a:r>
              <a:rPr lang="en-US" dirty="0" smtClean="0"/>
              <a:t>Repeat </a:t>
            </a:r>
            <a:r>
              <a:rPr lang="en-US" dirty="0"/>
              <a:t>a test </a:t>
            </a:r>
            <a:r>
              <a:rPr lang="en-US" dirty="0" smtClean="0"/>
              <a:t>case </a:t>
            </a:r>
            <a:r>
              <a:rPr lang="en-US" dirty="0"/>
              <a:t>multiple times with different data </a:t>
            </a:r>
          </a:p>
          <a:p>
            <a:r>
              <a:rPr lang="en-US" dirty="0" smtClean="0"/>
              <a:t>Define a parameterized test</a:t>
            </a:r>
          </a:p>
          <a:p>
            <a:pPr lvl="1"/>
            <a:r>
              <a:rPr lang="en-US" dirty="0" smtClean="0"/>
              <a:t>Declared </a:t>
            </a:r>
            <a:r>
              <a:rPr lang="en-US" dirty="0"/>
              <a:t>just like regular @Test methods but use the </a:t>
            </a:r>
            <a:r>
              <a:rPr lang="en-US" dirty="0">
                <a:solidFill>
                  <a:srgbClr val="FF0000"/>
                </a:solidFill>
              </a:rPr>
              <a:t>@</a:t>
            </a:r>
            <a:r>
              <a:rPr lang="en-US" dirty="0" err="1">
                <a:solidFill>
                  <a:srgbClr val="FF0000"/>
                </a:solidFill>
              </a:rPr>
              <a:t>ParameterizedTest</a:t>
            </a:r>
            <a:r>
              <a:rPr lang="en-US" dirty="0"/>
              <a:t> annotation </a:t>
            </a:r>
            <a:r>
              <a:rPr lang="en-US" dirty="0" smtClean="0"/>
              <a:t>instead</a:t>
            </a:r>
          </a:p>
          <a:p>
            <a:pPr lvl="1"/>
            <a:r>
              <a:rPr lang="en-US" dirty="0" smtClean="0"/>
              <a:t>Must </a:t>
            </a:r>
            <a:r>
              <a:rPr lang="en-US" dirty="0"/>
              <a:t>declare at least one </a:t>
            </a:r>
            <a:r>
              <a:rPr lang="en-US" dirty="0">
                <a:solidFill>
                  <a:srgbClr val="FF0000"/>
                </a:solidFill>
              </a:rPr>
              <a:t>source</a:t>
            </a:r>
            <a:r>
              <a:rPr lang="en-US" dirty="0"/>
              <a:t> that will provide the arguments for each invocation </a:t>
            </a:r>
            <a:endParaRPr lang="en-US" dirty="0" smtClean="0"/>
          </a:p>
          <a:p>
            <a:pPr lvl="1"/>
            <a:r>
              <a:rPr lang="en-US" dirty="0" smtClean="0"/>
              <a:t>Consume </a:t>
            </a:r>
            <a:r>
              <a:rPr lang="en-US" dirty="0"/>
              <a:t>the arguments in the test </a:t>
            </a:r>
            <a:r>
              <a:rPr lang="en-US" dirty="0" smtClean="0"/>
              <a:t>method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371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5" grpId="0" build="p" bldLvl="2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Rectangle 2"/>
          <p:cNvSpPr>
            <a:spLocks noGrp="1"/>
          </p:cNvSpPr>
          <p:nvPr>
            <p:ph type="title" idx="4294967295"/>
          </p:nvPr>
        </p:nvSpPr>
        <p:spPr>
          <a:xfrm>
            <a:off x="631167" y="140839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andara" panose="020E0502030303020204" pitchFamily="34" charset="0"/>
              </a:rPr>
              <a:t>Parameterized Test Example</a:t>
            </a:r>
          </a:p>
        </p:txBody>
      </p:sp>
      <p:sp>
        <p:nvSpPr>
          <p:cNvPr id="52229" name="Rectangle 3"/>
          <p:cNvSpPr>
            <a:spLocks noGrp="1"/>
          </p:cNvSpPr>
          <p:nvPr>
            <p:ph type="body" idx="4294967295"/>
          </p:nvPr>
        </p:nvSpPr>
        <p:spPr>
          <a:xfrm>
            <a:off x="1981200" y="2590800"/>
            <a:ext cx="8229600" cy="19050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chemeClr val="accent4">
                    <a:lumMod val="50000"/>
                    <a:lumOff val="50000"/>
                  </a:schemeClr>
                </a:solidFill>
                <a:cs typeface="Menlo Regular"/>
              </a:rPr>
              <a:t>@</a:t>
            </a:r>
            <a:r>
              <a:rPr lang="en-US" sz="1800" dirty="0" err="1">
                <a:solidFill>
                  <a:schemeClr val="accent4">
                    <a:lumMod val="50000"/>
                    <a:lumOff val="50000"/>
                  </a:schemeClr>
                </a:solidFill>
                <a:cs typeface="Menlo Regular"/>
              </a:rPr>
              <a:t>ParameterizedTest</a:t>
            </a:r>
            <a:endParaRPr lang="en-US" sz="1800" dirty="0">
              <a:solidFill>
                <a:schemeClr val="accent4">
                  <a:lumMod val="50000"/>
                  <a:lumOff val="50000"/>
                </a:schemeClr>
              </a:solidFill>
              <a:cs typeface="Menlo Regular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7F7F7F"/>
                </a:solidFill>
                <a:cs typeface="Menlo Regular"/>
              </a:rPr>
              <a:t>@</a:t>
            </a:r>
            <a:r>
              <a:rPr lang="en-US" sz="1800" dirty="0" err="1">
                <a:solidFill>
                  <a:srgbClr val="7F7F7F"/>
                </a:solidFill>
                <a:cs typeface="Menlo Regular"/>
              </a:rPr>
              <a:t>ValueSource</a:t>
            </a:r>
            <a:r>
              <a:rPr lang="en-US" sz="1800" dirty="0">
                <a:cs typeface="Menlo Regular"/>
              </a:rPr>
              <a:t>(strings = { </a:t>
            </a:r>
            <a:r>
              <a:rPr lang="en-US" sz="1800" dirty="0">
                <a:solidFill>
                  <a:srgbClr val="FF0000"/>
                </a:solidFill>
                <a:cs typeface="Menlo Regular"/>
              </a:rPr>
              <a:t>"racecar"</a:t>
            </a:r>
            <a:r>
              <a:rPr lang="en-US" sz="1800" dirty="0">
                <a:cs typeface="Menlo Regular"/>
              </a:rPr>
              <a:t>, </a:t>
            </a:r>
            <a:r>
              <a:rPr lang="en-US" sz="1800" dirty="0">
                <a:solidFill>
                  <a:srgbClr val="FF0000"/>
                </a:solidFill>
                <a:cs typeface="Menlo Regular"/>
              </a:rPr>
              <a:t>"radar"</a:t>
            </a:r>
            <a:r>
              <a:rPr lang="en-US" sz="1800" dirty="0">
                <a:cs typeface="Menlo Regular"/>
              </a:rPr>
              <a:t>, </a:t>
            </a:r>
            <a:r>
              <a:rPr lang="en-US" sz="1800" dirty="0">
                <a:solidFill>
                  <a:srgbClr val="FF0000"/>
                </a:solidFill>
                <a:cs typeface="Menlo Regular"/>
              </a:rPr>
              <a:t>"able was I ere I saw </a:t>
            </a:r>
            <a:r>
              <a:rPr lang="en-US" sz="1800" dirty="0" err="1">
                <a:solidFill>
                  <a:srgbClr val="FF0000"/>
                </a:solidFill>
                <a:cs typeface="Menlo Regular"/>
              </a:rPr>
              <a:t>elba</a:t>
            </a:r>
            <a:r>
              <a:rPr lang="en-US" sz="1800" dirty="0">
                <a:solidFill>
                  <a:srgbClr val="FF0000"/>
                </a:solidFill>
                <a:cs typeface="Menlo Regular"/>
              </a:rPr>
              <a:t>"</a:t>
            </a:r>
            <a:r>
              <a:rPr lang="en-US" sz="1800" dirty="0">
                <a:cs typeface="Menlo Regular"/>
              </a:rPr>
              <a:t> })</a:t>
            </a:r>
          </a:p>
          <a:p>
            <a:pPr marL="0" indent="0">
              <a:buNone/>
            </a:pPr>
            <a:r>
              <a:rPr lang="en-US" sz="1800" dirty="0">
                <a:cs typeface="Menlo Regular"/>
              </a:rPr>
              <a:t>void palindromes(String candidate) {</a:t>
            </a:r>
          </a:p>
          <a:p>
            <a:pPr marL="0" indent="0">
              <a:buNone/>
            </a:pPr>
            <a:r>
              <a:rPr lang="en-US" sz="1800" dirty="0">
                <a:cs typeface="Menlo Regular"/>
              </a:rPr>
              <a:t>    </a:t>
            </a:r>
            <a:r>
              <a:rPr lang="en-US" sz="1800" dirty="0" err="1">
                <a:cs typeface="Menlo Regular"/>
              </a:rPr>
              <a:t>assertTrue</a:t>
            </a:r>
            <a:r>
              <a:rPr lang="en-US" sz="1800" dirty="0">
                <a:cs typeface="Menlo Regular"/>
              </a:rPr>
              <a:t>(</a:t>
            </a:r>
            <a:r>
              <a:rPr lang="en-US" sz="1800" dirty="0" err="1">
                <a:cs typeface="Menlo Regular"/>
              </a:rPr>
              <a:t>StringUtils.isPalindrome</a:t>
            </a:r>
            <a:r>
              <a:rPr lang="en-US" sz="1800" dirty="0">
                <a:cs typeface="Menlo Regular"/>
              </a:rPr>
              <a:t>(candidate));</a:t>
            </a:r>
          </a:p>
          <a:p>
            <a:pPr marL="0" indent="0">
              <a:buNone/>
            </a:pPr>
            <a:r>
              <a:rPr lang="en-US" sz="1800" dirty="0">
                <a:cs typeface="Menlo Regular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906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Readings and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Junit</a:t>
            </a:r>
            <a:r>
              <a:rPr lang="en-US" dirty="0" smtClean="0"/>
              <a:t> 5 </a:t>
            </a:r>
            <a:r>
              <a:rPr lang="en-US" dirty="0"/>
              <a:t>documentation</a:t>
            </a:r>
            <a:endParaRPr lang="en-US" dirty="0">
              <a:hlinkClick r:id="rId3"/>
            </a:endParaRPr>
          </a:p>
          <a:p>
            <a:pPr lvl="1"/>
            <a:r>
              <a:rPr lang="en-US" dirty="0">
                <a:hlinkClick r:id="rId4"/>
              </a:rPr>
              <a:t>https://junit.org/junit5/docs/current/user-guide/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165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JUnit</a:t>
            </a:r>
            <a:endParaRPr lang="en-US" dirty="0"/>
          </a:p>
        </p:txBody>
      </p:sp>
      <p:sp>
        <p:nvSpPr>
          <p:cNvPr id="397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JUnit is a framework for writing unit tests</a:t>
            </a:r>
          </a:p>
          <a:p>
            <a:pPr lvl="1"/>
            <a:r>
              <a:rPr lang="en-US" dirty="0" smtClean="0"/>
              <a:t>A unit test is a test of a single class</a:t>
            </a:r>
          </a:p>
          <a:p>
            <a:pPr lvl="2"/>
            <a:r>
              <a:rPr lang="en-US" dirty="0" smtClean="0"/>
              <a:t>A test case is a single test of a single method</a:t>
            </a:r>
          </a:p>
          <a:p>
            <a:pPr lvl="2"/>
            <a:r>
              <a:rPr lang="en-US" dirty="0" smtClean="0"/>
              <a:t>A test suite is a collection of test cases</a:t>
            </a:r>
          </a:p>
          <a:p>
            <a:r>
              <a:rPr lang="en-US" dirty="0" smtClean="0"/>
              <a:t>Unit testing is particularly important when software requirements change frequently</a:t>
            </a:r>
          </a:p>
          <a:p>
            <a:pPr lvl="1"/>
            <a:r>
              <a:rPr lang="en-US" dirty="0" smtClean="0"/>
              <a:t>Code often has to be refactored to incorporate the changes</a:t>
            </a:r>
          </a:p>
          <a:p>
            <a:pPr lvl="1"/>
            <a:r>
              <a:rPr lang="en-US" dirty="0" smtClean="0"/>
              <a:t>Unit testing helps ensure that the refactored code continues to work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79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JUnit test class</a:t>
            </a:r>
          </a:p>
        </p:txBody>
      </p:sp>
      <p:sp>
        <p:nvSpPr>
          <p:cNvPr id="480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1295400"/>
            <a:ext cx="9144000" cy="5562600"/>
          </a:xfrm>
        </p:spPr>
        <p:txBody>
          <a:bodyPr/>
          <a:lstStyle/>
          <a:p>
            <a:pPr lvl="1">
              <a:lnSpc>
                <a:spcPct val="70000"/>
              </a:lnSpc>
              <a:buNone/>
            </a:pPr>
            <a:r>
              <a:rPr lang="en-US" dirty="0" smtClean="0">
                <a:solidFill>
                  <a:srgbClr val="404040"/>
                </a:solidFill>
                <a:latin typeface="Courier New" charset="0"/>
              </a:rPr>
              <a:t>import </a:t>
            </a:r>
            <a:r>
              <a:rPr lang="en-US" dirty="0">
                <a:solidFill>
                  <a:srgbClr val="404040"/>
                </a:solidFill>
                <a:latin typeface="Courier New" charset="0"/>
              </a:rPr>
              <a:t>static </a:t>
            </a:r>
            <a:r>
              <a:rPr lang="en-US" dirty="0" err="1">
                <a:solidFill>
                  <a:srgbClr val="404040"/>
                </a:solidFill>
                <a:latin typeface="Courier New" charset="0"/>
              </a:rPr>
              <a:t>org.junit.jupiter.api.Assertions</a:t>
            </a:r>
            <a:r>
              <a:rPr lang="en-US" dirty="0" smtClean="0">
                <a:solidFill>
                  <a:srgbClr val="404040"/>
                </a:solidFill>
                <a:latin typeface="Courier New" charset="0"/>
              </a:rPr>
              <a:t>.*;</a:t>
            </a:r>
            <a:endParaRPr lang="en-US" dirty="0">
              <a:solidFill>
                <a:srgbClr val="404040"/>
              </a:solidFill>
              <a:latin typeface="Courier New" charset="0"/>
            </a:endParaRPr>
          </a:p>
          <a:p>
            <a:pPr lvl="1">
              <a:lnSpc>
                <a:spcPct val="70000"/>
              </a:lnSpc>
              <a:buNone/>
            </a:pPr>
            <a:r>
              <a:rPr lang="en-US" dirty="0" smtClean="0">
                <a:solidFill>
                  <a:srgbClr val="404040"/>
                </a:solidFill>
                <a:latin typeface="Courier New" charset="0"/>
              </a:rPr>
              <a:t>import </a:t>
            </a:r>
            <a:r>
              <a:rPr lang="en-US" dirty="0" err="1">
                <a:solidFill>
                  <a:srgbClr val="404040"/>
                </a:solidFill>
                <a:latin typeface="Courier New" charset="0"/>
              </a:rPr>
              <a:t>org.junit.jupiter.api.Test</a:t>
            </a:r>
            <a:r>
              <a:rPr lang="en-US" dirty="0">
                <a:solidFill>
                  <a:srgbClr val="404040"/>
                </a:solidFill>
                <a:latin typeface="Courier New" charset="0"/>
              </a:rPr>
              <a:t>;</a:t>
            </a:r>
          </a:p>
          <a:p>
            <a:pPr lvl="1">
              <a:lnSpc>
                <a:spcPct val="70000"/>
              </a:lnSpc>
              <a:buFont typeface="Wingdings" charset="0"/>
              <a:buNone/>
            </a:pPr>
            <a:endParaRPr lang="en-US" dirty="0" smtClean="0">
              <a:solidFill>
                <a:srgbClr val="404040"/>
              </a:solidFill>
              <a:latin typeface="Courier New" charset="0"/>
            </a:endParaRPr>
          </a:p>
          <a:p>
            <a:pPr lvl="1">
              <a:lnSpc>
                <a:spcPct val="70000"/>
              </a:lnSpc>
              <a:buFont typeface="Wingdings" charset="0"/>
              <a:buNone/>
            </a:pPr>
            <a:r>
              <a:rPr lang="en-US" dirty="0" smtClean="0">
                <a:solidFill>
                  <a:srgbClr val="404040"/>
                </a:solidFill>
                <a:latin typeface="Courier New" charset="0"/>
              </a:rPr>
              <a:t>class </a:t>
            </a:r>
            <a:r>
              <a:rPr lang="en-US" b="1" dirty="0">
                <a:solidFill>
                  <a:srgbClr val="404040"/>
                </a:solidFill>
                <a:latin typeface="Calibri" charset="0"/>
              </a:rPr>
              <a:t>name</a:t>
            </a:r>
            <a:r>
              <a:rPr lang="en-US" dirty="0">
                <a:solidFill>
                  <a:srgbClr val="404040"/>
                </a:solidFill>
                <a:latin typeface="Courier New" charset="0"/>
              </a:rPr>
              <a:t> {</a:t>
            </a:r>
          </a:p>
          <a:p>
            <a:pPr lvl="1">
              <a:lnSpc>
                <a:spcPct val="70000"/>
              </a:lnSpc>
              <a:buFont typeface="Wingdings" charset="0"/>
              <a:buNone/>
            </a:pPr>
            <a:r>
              <a:rPr lang="en-US" dirty="0">
                <a:solidFill>
                  <a:srgbClr val="404040"/>
                </a:solidFill>
                <a:latin typeface="Courier New" charset="0"/>
              </a:rPr>
              <a:t>    ...</a:t>
            </a:r>
          </a:p>
          <a:p>
            <a:pPr lvl="1">
              <a:lnSpc>
                <a:spcPct val="70000"/>
              </a:lnSpc>
              <a:buFont typeface="Wingdings" charset="0"/>
              <a:buNone/>
            </a:pPr>
            <a:r>
              <a:rPr lang="en-US" dirty="0">
                <a:solidFill>
                  <a:srgbClr val="404040"/>
                </a:solidFill>
                <a:latin typeface="Courier New" charset="0"/>
              </a:rPr>
              <a:t> </a:t>
            </a:r>
          </a:p>
          <a:p>
            <a:pPr lvl="1">
              <a:lnSpc>
                <a:spcPct val="70000"/>
              </a:lnSpc>
              <a:buFont typeface="Wingdings" charset="0"/>
              <a:buNone/>
            </a:pPr>
            <a:r>
              <a:rPr lang="en-US" b="1" dirty="0">
                <a:solidFill>
                  <a:schemeClr val="accent2"/>
                </a:solidFill>
                <a:latin typeface="Courier New" charset="0"/>
              </a:rPr>
              <a:t>    @Test</a:t>
            </a:r>
          </a:p>
          <a:p>
            <a:pPr lvl="1">
              <a:lnSpc>
                <a:spcPct val="70000"/>
              </a:lnSpc>
              <a:buFont typeface="Wingdings" charset="0"/>
              <a:buNone/>
            </a:pPr>
            <a:r>
              <a:rPr lang="en-US" dirty="0" smtClean="0">
                <a:solidFill>
                  <a:srgbClr val="404040"/>
                </a:solidFill>
                <a:latin typeface="Courier New" charset="0"/>
              </a:rPr>
              <a:t>		 void </a:t>
            </a:r>
            <a:r>
              <a:rPr lang="en-US" b="1" dirty="0">
                <a:solidFill>
                  <a:srgbClr val="404040"/>
                </a:solidFill>
                <a:latin typeface="Calibri" charset="0"/>
              </a:rPr>
              <a:t>name</a:t>
            </a:r>
            <a:r>
              <a:rPr lang="en-US" dirty="0">
                <a:solidFill>
                  <a:srgbClr val="404040"/>
                </a:solidFill>
                <a:latin typeface="Courier New" charset="0"/>
              </a:rPr>
              <a:t>() {  </a:t>
            </a:r>
            <a:r>
              <a:rPr lang="en-US" b="1" dirty="0">
                <a:solidFill>
                  <a:srgbClr val="008000"/>
                </a:solidFill>
                <a:latin typeface="Courier New" charset="0"/>
              </a:rPr>
              <a:t>// a test case method</a:t>
            </a:r>
          </a:p>
          <a:p>
            <a:pPr lvl="1">
              <a:lnSpc>
                <a:spcPct val="70000"/>
              </a:lnSpc>
              <a:buFont typeface="Wingdings" charset="0"/>
              <a:buNone/>
            </a:pPr>
            <a:r>
              <a:rPr lang="en-US" dirty="0">
                <a:solidFill>
                  <a:srgbClr val="404040"/>
                </a:solidFill>
                <a:latin typeface="Courier New" charset="0"/>
              </a:rPr>
              <a:t>        ...</a:t>
            </a:r>
          </a:p>
          <a:p>
            <a:pPr lvl="1">
              <a:lnSpc>
                <a:spcPct val="70000"/>
              </a:lnSpc>
              <a:buFont typeface="Wingdings" charset="0"/>
              <a:buNone/>
            </a:pPr>
            <a:r>
              <a:rPr lang="en-US" dirty="0">
                <a:solidFill>
                  <a:srgbClr val="404040"/>
                </a:solidFill>
                <a:latin typeface="Courier New" charset="0"/>
              </a:rPr>
              <a:t>    }</a:t>
            </a:r>
          </a:p>
          <a:p>
            <a:pPr lvl="1">
              <a:lnSpc>
                <a:spcPct val="70000"/>
              </a:lnSpc>
              <a:buFont typeface="Wingdings" charset="0"/>
              <a:buNone/>
            </a:pPr>
            <a:r>
              <a:rPr lang="en-US" dirty="0">
                <a:solidFill>
                  <a:srgbClr val="404040"/>
                </a:solidFill>
                <a:latin typeface="Courier New" charset="0"/>
              </a:rPr>
              <a:t>}</a:t>
            </a:r>
          </a:p>
          <a:p>
            <a:pPr lvl="1">
              <a:lnSpc>
                <a:spcPct val="70000"/>
              </a:lnSpc>
              <a:buFont typeface="Wingdings" charset="0"/>
              <a:buNone/>
            </a:pPr>
            <a:endParaRPr lang="en-US" dirty="0">
              <a:solidFill>
                <a:srgbClr val="404040"/>
              </a:solidFill>
              <a:latin typeface="Courier New" charset="0"/>
            </a:endParaRPr>
          </a:p>
          <a:p>
            <a:pPr lvl="1"/>
            <a:r>
              <a:rPr lang="en-US" sz="2600" dirty="0">
                <a:solidFill>
                  <a:srgbClr val="404040"/>
                </a:solidFill>
                <a:latin typeface="Calibri" charset="0"/>
              </a:rPr>
              <a:t>A method with </a:t>
            </a:r>
            <a:r>
              <a:rPr lang="en-US" sz="2600" dirty="0">
                <a:solidFill>
                  <a:srgbClr val="404040"/>
                </a:solidFill>
                <a:latin typeface="Courier New" charset="0"/>
              </a:rPr>
              <a:t>@Test</a:t>
            </a:r>
            <a:r>
              <a:rPr lang="en-US" sz="2600" dirty="0">
                <a:solidFill>
                  <a:srgbClr val="404040"/>
                </a:solidFill>
                <a:latin typeface="Calibri" charset="0"/>
              </a:rPr>
              <a:t> is flagged as a JUnit test case.</a:t>
            </a:r>
          </a:p>
          <a:p>
            <a:pPr lvl="2"/>
            <a:r>
              <a:rPr lang="en-US" sz="2400" dirty="0">
                <a:latin typeface="Calibri" charset="0"/>
              </a:rPr>
              <a:t>All </a:t>
            </a:r>
            <a:r>
              <a:rPr lang="en-US" sz="2400" dirty="0">
                <a:latin typeface="Courier New" charset="0"/>
              </a:rPr>
              <a:t>@Test</a:t>
            </a:r>
            <a:r>
              <a:rPr lang="en-US" sz="2400" dirty="0">
                <a:latin typeface="Calibri" charset="0"/>
              </a:rPr>
              <a:t> methods run when JUnit runs your test class.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2911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4002</Words>
  <Application>Microsoft Office PowerPoint</Application>
  <PresentationFormat>Widescreen</PresentationFormat>
  <Paragraphs>775</Paragraphs>
  <Slides>73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91" baseType="lpstr">
      <vt:lpstr>ＭＳ Ｐゴシック</vt:lpstr>
      <vt:lpstr>游ゴシック</vt:lpstr>
      <vt:lpstr>Arial</vt:lpstr>
      <vt:lpstr>Calibri</vt:lpstr>
      <vt:lpstr>Calibri Light</vt:lpstr>
      <vt:lpstr>Candara</vt:lpstr>
      <vt:lpstr>Courier New</vt:lpstr>
      <vt:lpstr>Garamond</vt:lpstr>
      <vt:lpstr>Gill Sans</vt:lpstr>
      <vt:lpstr>Gill Sans MT</vt:lpstr>
      <vt:lpstr>Menlo Regular</vt:lpstr>
      <vt:lpstr>Monaco</vt:lpstr>
      <vt:lpstr>Tahoma</vt:lpstr>
      <vt:lpstr>Times New Roman</vt:lpstr>
      <vt:lpstr>Trebuchet MS</vt:lpstr>
      <vt:lpstr>Wingdings</vt:lpstr>
      <vt:lpstr>Wingdings 3</vt:lpstr>
      <vt:lpstr>Office Theme</vt:lpstr>
      <vt:lpstr>Unit Testing and JUnit</vt:lpstr>
      <vt:lpstr>Outline</vt:lpstr>
      <vt:lpstr>Unit Testing and JUnit</vt:lpstr>
      <vt:lpstr>Unit Testing </vt:lpstr>
      <vt:lpstr>Unit Testing</vt:lpstr>
      <vt:lpstr>Why JUnit</vt:lpstr>
      <vt:lpstr>JUnit</vt:lpstr>
      <vt:lpstr>JUnit</vt:lpstr>
      <vt:lpstr>A JUnit test class</vt:lpstr>
      <vt:lpstr>The structure of a test method</vt:lpstr>
      <vt:lpstr>Test suites</vt:lpstr>
      <vt:lpstr>Organize The Tests </vt:lpstr>
      <vt:lpstr>JUnit Best Practices</vt:lpstr>
      <vt:lpstr>JUnit Best Practices</vt:lpstr>
      <vt:lpstr>Problems with unit testing</vt:lpstr>
      <vt:lpstr>An Introduction to JUnit Part 1: The Basics</vt:lpstr>
      <vt:lpstr>JUnit – Java Unit Testing Tool</vt:lpstr>
      <vt:lpstr>JUnit 5</vt:lpstr>
      <vt:lpstr>Running JUnit</vt:lpstr>
      <vt:lpstr>Test Case Verdicts</vt:lpstr>
      <vt:lpstr>JUnit Tests</vt:lpstr>
      <vt:lpstr>JUnit Assertions</vt:lpstr>
      <vt:lpstr>A Simple JUnit Test Case</vt:lpstr>
      <vt:lpstr>A Simple JUnit Test Case</vt:lpstr>
      <vt:lpstr>A Simple JUnit Test Case</vt:lpstr>
      <vt:lpstr>A Simple JUnit Test Case</vt:lpstr>
      <vt:lpstr>A Simple JUnit Test Case</vt:lpstr>
      <vt:lpstr>Organization of JUnit Test</vt:lpstr>
      <vt:lpstr>Using JUnit in Eclipse/NetBeans </vt:lpstr>
      <vt:lpstr>Run JUnit in Eclipse: An Example  </vt:lpstr>
      <vt:lpstr>The Example Program: The Class Under Test </vt:lpstr>
      <vt:lpstr>The JUnit Test</vt:lpstr>
      <vt:lpstr>The JUnit Test (cont’d)</vt:lpstr>
      <vt:lpstr>Run JUnit in Eclipse: An Example </vt:lpstr>
      <vt:lpstr>Run JUnit in Eclipse: An Example </vt:lpstr>
      <vt:lpstr>Run JUnit in Eclipse: An Example </vt:lpstr>
      <vt:lpstr>Run JUnit in Eclipse: An Example </vt:lpstr>
      <vt:lpstr>Run JUnit in Eclipse: An Example</vt:lpstr>
      <vt:lpstr>Run JUnit in Eclipse: An Example </vt:lpstr>
      <vt:lpstr>Assertion Methods </vt:lpstr>
      <vt:lpstr>Assertions in Test Cases</vt:lpstr>
      <vt:lpstr>Assertion Methods: Boolean Conditions</vt:lpstr>
      <vt:lpstr>Assertion Methods: Null Objects </vt:lpstr>
      <vt:lpstr>Assertion Methods: Object Identity </vt:lpstr>
      <vt:lpstr>Assertion Methods: Object Identity</vt:lpstr>
      <vt:lpstr>Assertion Methods: Object Equality</vt:lpstr>
      <vt:lpstr>Assertion Methods: Object Equality</vt:lpstr>
      <vt:lpstr>Assertion Methods: Equality of Arrays </vt:lpstr>
      <vt:lpstr>Assertion Methods: Equality of Arrays </vt:lpstr>
      <vt:lpstr>Floating Point Values</vt:lpstr>
      <vt:lpstr>Assertion Methods: Floating Point Values</vt:lpstr>
      <vt:lpstr>Exception Testing</vt:lpstr>
      <vt:lpstr>Exception Testing: Specify the Excepted Exception </vt:lpstr>
      <vt:lpstr>Exception Testing: The fail() Assertion </vt:lpstr>
      <vt:lpstr>Exception Testing: Use fail() Assertion </vt:lpstr>
      <vt:lpstr>Readings and References</vt:lpstr>
      <vt:lpstr>Summary: Key Concepts </vt:lpstr>
      <vt:lpstr>JUnit Best Practices</vt:lpstr>
      <vt:lpstr>JUnit Best Practices</vt:lpstr>
      <vt:lpstr>JUnit Test Fixtures</vt:lpstr>
      <vt:lpstr>Set-Up</vt:lpstr>
      <vt:lpstr>Tear-Down</vt:lpstr>
      <vt:lpstr>Method Annotations for Set-Up and Tear-Down</vt:lpstr>
      <vt:lpstr>Example:  Using a File as a Test Fixture</vt:lpstr>
      <vt:lpstr>Method Execution Order</vt:lpstr>
      <vt:lpstr>Once-Only Set-Up</vt:lpstr>
      <vt:lpstr>Once-Only Tear-Down</vt:lpstr>
      <vt:lpstr>Timed Tests</vt:lpstr>
      <vt:lpstr>JUnit 5 Unit Testing Framework</vt:lpstr>
      <vt:lpstr>JUnit 5 Unit Testing Framework</vt:lpstr>
      <vt:lpstr>Parameterized Tests</vt:lpstr>
      <vt:lpstr>Parameterized Test Example</vt:lpstr>
      <vt:lpstr>Readings and 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Mamdouh Alenezi</dc:creator>
  <cp:lastModifiedBy>Dr. Mamdouh Alenezi</cp:lastModifiedBy>
  <cp:revision>10</cp:revision>
  <dcterms:created xsi:type="dcterms:W3CDTF">2021-10-12T10:09:12Z</dcterms:created>
  <dcterms:modified xsi:type="dcterms:W3CDTF">2022-02-17T04:18:03Z</dcterms:modified>
</cp:coreProperties>
</file>