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5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A43A84-9493-4F30-80FA-AEEC27C0F91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433934A5-7056-41DF-BCAE-45DF3C57664D}">
      <dgm:prSet phldrT="[Text]"/>
      <dgm:spPr/>
      <dgm:t>
        <a:bodyPr/>
        <a:lstStyle/>
        <a:p>
          <a:r>
            <a:rPr lang="en-US" b="1" dirty="0"/>
            <a:t>1. Review</a:t>
          </a:r>
          <a:r>
            <a:rPr lang="en-US" dirty="0"/>
            <a:t> product and project documentation</a:t>
          </a:r>
        </a:p>
      </dgm:t>
    </dgm:pt>
    <dgm:pt modelId="{16FEC644-7A2D-4460-9658-56F8B130B106}" type="parTrans" cxnId="{E2EF5A73-58C9-4099-B7A0-0C0128715EDE}">
      <dgm:prSet/>
      <dgm:spPr/>
      <dgm:t>
        <a:bodyPr/>
        <a:lstStyle/>
        <a:p>
          <a:endParaRPr lang="en-US"/>
        </a:p>
      </dgm:t>
    </dgm:pt>
    <dgm:pt modelId="{F1E03A45-A792-483A-8652-3F212058DA7B}" type="sibTrans" cxnId="{E2EF5A73-58C9-4099-B7A0-0C0128715EDE}">
      <dgm:prSet/>
      <dgm:spPr/>
      <dgm:t>
        <a:bodyPr/>
        <a:lstStyle/>
        <a:p>
          <a:endParaRPr lang="en-US"/>
        </a:p>
      </dgm:t>
    </dgm:pt>
    <dgm:pt modelId="{6608B447-7E0F-41C0-A80B-497F4D19D421}">
      <dgm:prSet phldrT="[Text]"/>
      <dgm:spPr/>
      <dgm:t>
        <a:bodyPr/>
        <a:lstStyle/>
        <a:p>
          <a:r>
            <a:rPr lang="en-US" b="1" dirty="0"/>
            <a:t>2. Perform</a:t>
          </a:r>
          <a:r>
            <a:rPr lang="en-US" dirty="0"/>
            <a:t> product walkthrough</a:t>
          </a:r>
        </a:p>
      </dgm:t>
    </dgm:pt>
    <dgm:pt modelId="{FF9C4E68-A3E6-4909-95F4-8C410E82F790}" type="parTrans" cxnId="{FA84A560-1B0C-418E-AE80-190C19761D2B}">
      <dgm:prSet/>
      <dgm:spPr/>
      <dgm:t>
        <a:bodyPr/>
        <a:lstStyle/>
        <a:p>
          <a:endParaRPr lang="en-US"/>
        </a:p>
      </dgm:t>
    </dgm:pt>
    <dgm:pt modelId="{1C787D5A-CC7D-4E05-B3A0-230B18A8D40A}" type="sibTrans" cxnId="{FA84A560-1B0C-418E-AE80-190C19761D2B}">
      <dgm:prSet/>
      <dgm:spPr/>
      <dgm:t>
        <a:bodyPr/>
        <a:lstStyle/>
        <a:p>
          <a:endParaRPr lang="en-US"/>
        </a:p>
      </dgm:t>
    </dgm:pt>
    <dgm:pt modelId="{99B7129B-2042-47E2-B822-FC8F7D543E30}">
      <dgm:prSet phldrT="[Text]"/>
      <dgm:spPr/>
      <dgm:t>
        <a:bodyPr/>
        <a:lstStyle/>
        <a:p>
          <a:r>
            <a:rPr lang="en-US" b="1" dirty="0"/>
            <a:t>3. Interview</a:t>
          </a:r>
          <a:r>
            <a:rPr lang="en-US" dirty="0"/>
            <a:t> client, designer and developer</a:t>
          </a:r>
        </a:p>
      </dgm:t>
    </dgm:pt>
    <dgm:pt modelId="{25C3C26F-6EBE-4DE3-963F-B4706CD2D0D4}" type="parTrans" cxnId="{DE4C8F0B-71BD-4E1A-A9EE-2B173E3BB0BB}">
      <dgm:prSet/>
      <dgm:spPr/>
      <dgm:t>
        <a:bodyPr/>
        <a:lstStyle/>
        <a:p>
          <a:endParaRPr lang="en-US"/>
        </a:p>
      </dgm:t>
    </dgm:pt>
    <dgm:pt modelId="{B153B4E5-65BF-4BBA-A786-64057F3EDAD8}" type="sibTrans" cxnId="{DE4C8F0B-71BD-4E1A-A9EE-2B173E3BB0BB}">
      <dgm:prSet/>
      <dgm:spPr/>
      <dgm:t>
        <a:bodyPr/>
        <a:lstStyle/>
        <a:p>
          <a:endParaRPr lang="en-US"/>
        </a:p>
      </dgm:t>
    </dgm:pt>
    <dgm:pt modelId="{DD16C132-E6BB-4CBB-BE80-B5968F7814EA}" type="pres">
      <dgm:prSet presAssocID="{58A43A84-9493-4F30-80FA-AEEC27C0F91D}" presName="cycle" presStyleCnt="0">
        <dgm:presLayoutVars>
          <dgm:dir/>
          <dgm:resizeHandles val="exact"/>
        </dgm:presLayoutVars>
      </dgm:prSet>
      <dgm:spPr/>
      <dgm:t>
        <a:bodyPr/>
        <a:lstStyle/>
        <a:p>
          <a:endParaRPr lang="en-US"/>
        </a:p>
      </dgm:t>
    </dgm:pt>
    <dgm:pt modelId="{99494A61-4D48-4156-8916-E23B28809E11}" type="pres">
      <dgm:prSet presAssocID="{433934A5-7056-41DF-BCAE-45DF3C57664D}" presName="dummy" presStyleCnt="0"/>
      <dgm:spPr/>
    </dgm:pt>
    <dgm:pt modelId="{78A2DE05-3E25-4BF2-B690-35F64F5FD381}" type="pres">
      <dgm:prSet presAssocID="{433934A5-7056-41DF-BCAE-45DF3C57664D}" presName="node" presStyleLbl="revTx" presStyleIdx="0" presStyleCnt="3" custScaleY="87772">
        <dgm:presLayoutVars>
          <dgm:bulletEnabled val="1"/>
        </dgm:presLayoutVars>
      </dgm:prSet>
      <dgm:spPr/>
      <dgm:t>
        <a:bodyPr/>
        <a:lstStyle/>
        <a:p>
          <a:endParaRPr lang="en-US"/>
        </a:p>
      </dgm:t>
    </dgm:pt>
    <dgm:pt modelId="{A0C6174F-0BDE-418F-BE8A-650F9055B4A9}" type="pres">
      <dgm:prSet presAssocID="{F1E03A45-A792-483A-8652-3F212058DA7B}" presName="sibTrans" presStyleLbl="node1" presStyleIdx="0" presStyleCnt="3" custScaleX="102470" custScaleY="93135" custLinFactNeighborX="-2220" custLinFactNeighborY="-129"/>
      <dgm:spPr/>
      <dgm:t>
        <a:bodyPr/>
        <a:lstStyle/>
        <a:p>
          <a:endParaRPr lang="en-US"/>
        </a:p>
      </dgm:t>
    </dgm:pt>
    <dgm:pt modelId="{4A7975FE-66FC-432F-B292-DBC333937F36}" type="pres">
      <dgm:prSet presAssocID="{6608B447-7E0F-41C0-A80B-497F4D19D421}" presName="dummy" presStyleCnt="0"/>
      <dgm:spPr/>
    </dgm:pt>
    <dgm:pt modelId="{4E61E52A-7254-4DDE-8ACA-D862024F49C1}" type="pres">
      <dgm:prSet presAssocID="{6608B447-7E0F-41C0-A80B-497F4D19D421}" presName="node" presStyleLbl="revTx" presStyleIdx="1" presStyleCnt="3" custScaleY="53015">
        <dgm:presLayoutVars>
          <dgm:bulletEnabled val="1"/>
        </dgm:presLayoutVars>
      </dgm:prSet>
      <dgm:spPr/>
      <dgm:t>
        <a:bodyPr/>
        <a:lstStyle/>
        <a:p>
          <a:endParaRPr lang="en-US"/>
        </a:p>
      </dgm:t>
    </dgm:pt>
    <dgm:pt modelId="{FA073248-4AB4-433F-BDC9-291C897C646B}" type="pres">
      <dgm:prSet presAssocID="{1C787D5A-CC7D-4E05-B3A0-230B18A8D40A}" presName="sibTrans" presStyleLbl="node1" presStyleIdx="1" presStyleCnt="3"/>
      <dgm:spPr/>
      <dgm:t>
        <a:bodyPr/>
        <a:lstStyle/>
        <a:p>
          <a:endParaRPr lang="en-US"/>
        </a:p>
      </dgm:t>
    </dgm:pt>
    <dgm:pt modelId="{5C37AA58-ADD1-4873-9442-7A00955A9D60}" type="pres">
      <dgm:prSet presAssocID="{99B7129B-2042-47E2-B822-FC8F7D543E30}" presName="dummy" presStyleCnt="0"/>
      <dgm:spPr/>
    </dgm:pt>
    <dgm:pt modelId="{40487A8D-EF70-45E3-A809-7612DB878770}" type="pres">
      <dgm:prSet presAssocID="{99B7129B-2042-47E2-B822-FC8F7D543E30}" presName="node" presStyleLbl="revTx" presStyleIdx="2" presStyleCnt="3" custScaleY="59941">
        <dgm:presLayoutVars>
          <dgm:bulletEnabled val="1"/>
        </dgm:presLayoutVars>
      </dgm:prSet>
      <dgm:spPr/>
      <dgm:t>
        <a:bodyPr/>
        <a:lstStyle/>
        <a:p>
          <a:endParaRPr lang="en-US"/>
        </a:p>
      </dgm:t>
    </dgm:pt>
    <dgm:pt modelId="{FF5D6B45-E860-4FE4-A156-2F5F202821DA}" type="pres">
      <dgm:prSet presAssocID="{B153B4E5-65BF-4BBA-A786-64057F3EDAD8}" presName="sibTrans" presStyleLbl="node1" presStyleIdx="2" presStyleCnt="3" custScaleX="142299" custScaleY="119681" custLinFactNeighborX="1973" custLinFactNeighborY="3666"/>
      <dgm:spPr/>
      <dgm:t>
        <a:bodyPr/>
        <a:lstStyle/>
        <a:p>
          <a:endParaRPr lang="en-US"/>
        </a:p>
      </dgm:t>
    </dgm:pt>
  </dgm:ptLst>
  <dgm:cxnLst>
    <dgm:cxn modelId="{0EB669C4-979E-4EF7-99C9-0E6C0E1DD7BD}" type="presOf" srcId="{F1E03A45-A792-483A-8652-3F212058DA7B}" destId="{A0C6174F-0BDE-418F-BE8A-650F9055B4A9}" srcOrd="0" destOrd="0" presId="urn:microsoft.com/office/officeart/2005/8/layout/cycle1"/>
    <dgm:cxn modelId="{15CAADB6-ADC9-4148-A95A-07C518679FC7}" type="presOf" srcId="{B153B4E5-65BF-4BBA-A786-64057F3EDAD8}" destId="{FF5D6B45-E860-4FE4-A156-2F5F202821DA}" srcOrd="0" destOrd="0" presId="urn:microsoft.com/office/officeart/2005/8/layout/cycle1"/>
    <dgm:cxn modelId="{955682FF-A984-4564-90BC-C5D0AE02B535}" type="presOf" srcId="{6608B447-7E0F-41C0-A80B-497F4D19D421}" destId="{4E61E52A-7254-4DDE-8ACA-D862024F49C1}" srcOrd="0" destOrd="0" presId="urn:microsoft.com/office/officeart/2005/8/layout/cycle1"/>
    <dgm:cxn modelId="{B00A8ABE-9B19-4995-8AB3-53927EFA6C5D}" type="presOf" srcId="{433934A5-7056-41DF-BCAE-45DF3C57664D}" destId="{78A2DE05-3E25-4BF2-B690-35F64F5FD381}" srcOrd="0" destOrd="0" presId="urn:microsoft.com/office/officeart/2005/8/layout/cycle1"/>
    <dgm:cxn modelId="{FA84A560-1B0C-418E-AE80-190C19761D2B}" srcId="{58A43A84-9493-4F30-80FA-AEEC27C0F91D}" destId="{6608B447-7E0F-41C0-A80B-497F4D19D421}" srcOrd="1" destOrd="0" parTransId="{FF9C4E68-A3E6-4909-95F4-8C410E82F790}" sibTransId="{1C787D5A-CC7D-4E05-B3A0-230B18A8D40A}"/>
    <dgm:cxn modelId="{DE4C8F0B-71BD-4E1A-A9EE-2B173E3BB0BB}" srcId="{58A43A84-9493-4F30-80FA-AEEC27C0F91D}" destId="{99B7129B-2042-47E2-B822-FC8F7D543E30}" srcOrd="2" destOrd="0" parTransId="{25C3C26F-6EBE-4DE3-963F-B4706CD2D0D4}" sibTransId="{B153B4E5-65BF-4BBA-A786-64057F3EDAD8}"/>
    <dgm:cxn modelId="{AFAA3011-53E0-4F03-857D-144D6FFF40A2}" type="presOf" srcId="{1C787D5A-CC7D-4E05-B3A0-230B18A8D40A}" destId="{FA073248-4AB4-433F-BDC9-291C897C646B}" srcOrd="0" destOrd="0" presId="urn:microsoft.com/office/officeart/2005/8/layout/cycle1"/>
    <dgm:cxn modelId="{492C71E6-214F-47E4-9FC2-24FA45DD7BBF}" type="presOf" srcId="{58A43A84-9493-4F30-80FA-AEEC27C0F91D}" destId="{DD16C132-E6BB-4CBB-BE80-B5968F7814EA}" srcOrd="0" destOrd="0" presId="urn:microsoft.com/office/officeart/2005/8/layout/cycle1"/>
    <dgm:cxn modelId="{E2EF5A73-58C9-4099-B7A0-0C0128715EDE}" srcId="{58A43A84-9493-4F30-80FA-AEEC27C0F91D}" destId="{433934A5-7056-41DF-BCAE-45DF3C57664D}" srcOrd="0" destOrd="0" parTransId="{16FEC644-7A2D-4460-9658-56F8B130B106}" sibTransId="{F1E03A45-A792-483A-8652-3F212058DA7B}"/>
    <dgm:cxn modelId="{671E8915-6AC6-4EFC-B1C1-13349506A9BF}" type="presOf" srcId="{99B7129B-2042-47E2-B822-FC8F7D543E30}" destId="{40487A8D-EF70-45E3-A809-7612DB878770}" srcOrd="0" destOrd="0" presId="urn:microsoft.com/office/officeart/2005/8/layout/cycle1"/>
    <dgm:cxn modelId="{87E770BB-ECA5-4892-9490-86B23AFEF7D6}" type="presParOf" srcId="{DD16C132-E6BB-4CBB-BE80-B5968F7814EA}" destId="{99494A61-4D48-4156-8916-E23B28809E11}" srcOrd="0" destOrd="0" presId="urn:microsoft.com/office/officeart/2005/8/layout/cycle1"/>
    <dgm:cxn modelId="{3AE726FA-B868-441C-BE2C-1E2BBB53A3E7}" type="presParOf" srcId="{DD16C132-E6BB-4CBB-BE80-B5968F7814EA}" destId="{78A2DE05-3E25-4BF2-B690-35F64F5FD381}" srcOrd="1" destOrd="0" presId="urn:microsoft.com/office/officeart/2005/8/layout/cycle1"/>
    <dgm:cxn modelId="{02C9F2A3-FD38-4459-A344-30A1DD413F14}" type="presParOf" srcId="{DD16C132-E6BB-4CBB-BE80-B5968F7814EA}" destId="{A0C6174F-0BDE-418F-BE8A-650F9055B4A9}" srcOrd="2" destOrd="0" presId="urn:microsoft.com/office/officeart/2005/8/layout/cycle1"/>
    <dgm:cxn modelId="{BFAD9B0A-6E12-486F-9D37-2280B78C7563}" type="presParOf" srcId="{DD16C132-E6BB-4CBB-BE80-B5968F7814EA}" destId="{4A7975FE-66FC-432F-B292-DBC333937F36}" srcOrd="3" destOrd="0" presId="urn:microsoft.com/office/officeart/2005/8/layout/cycle1"/>
    <dgm:cxn modelId="{6CC347C9-A69A-4FC0-B1AD-117AD7DECCD8}" type="presParOf" srcId="{DD16C132-E6BB-4CBB-BE80-B5968F7814EA}" destId="{4E61E52A-7254-4DDE-8ACA-D862024F49C1}" srcOrd="4" destOrd="0" presId="urn:microsoft.com/office/officeart/2005/8/layout/cycle1"/>
    <dgm:cxn modelId="{D552EF7F-4C7A-4E47-BE71-7D045E19B45D}" type="presParOf" srcId="{DD16C132-E6BB-4CBB-BE80-B5968F7814EA}" destId="{FA073248-4AB4-433F-BDC9-291C897C646B}" srcOrd="5" destOrd="0" presId="urn:microsoft.com/office/officeart/2005/8/layout/cycle1"/>
    <dgm:cxn modelId="{04BCDFA8-36DA-4801-9DA9-4F7B491E0FDF}" type="presParOf" srcId="{DD16C132-E6BB-4CBB-BE80-B5968F7814EA}" destId="{5C37AA58-ADD1-4873-9442-7A00955A9D60}" srcOrd="6" destOrd="0" presId="urn:microsoft.com/office/officeart/2005/8/layout/cycle1"/>
    <dgm:cxn modelId="{AE6CAC8D-1173-4947-8A1E-171E41CBEF7B}" type="presParOf" srcId="{DD16C132-E6BB-4CBB-BE80-B5968F7814EA}" destId="{40487A8D-EF70-45E3-A809-7612DB878770}" srcOrd="7" destOrd="0" presId="urn:microsoft.com/office/officeart/2005/8/layout/cycle1"/>
    <dgm:cxn modelId="{E37650C3-22E2-47A1-A8A8-DEBD2C1442C8}" type="presParOf" srcId="{DD16C132-E6BB-4CBB-BE80-B5968F7814EA}" destId="{FF5D6B45-E860-4FE4-A156-2F5F202821DA}"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2DE05-3E25-4BF2-B690-35F64F5FD381}">
      <dsp:nvSpPr>
        <dsp:cNvPr id="0" name=""/>
        <dsp:cNvSpPr/>
      </dsp:nvSpPr>
      <dsp:spPr>
        <a:xfrm>
          <a:off x="4041071" y="632033"/>
          <a:ext cx="1685550" cy="1479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a:t>1. Review</a:t>
          </a:r>
          <a:r>
            <a:rPr lang="en-US" sz="2000" kern="1200" dirty="0"/>
            <a:t> product and project documentation</a:t>
          </a:r>
        </a:p>
      </dsp:txBody>
      <dsp:txXfrm>
        <a:off x="4041071" y="632033"/>
        <a:ext cx="1685550" cy="1479441"/>
      </dsp:txXfrm>
    </dsp:sp>
    <dsp:sp modelId="{A0C6174F-0BDE-418F-BE8A-650F9055B4A9}">
      <dsp:nvSpPr>
        <dsp:cNvPr id="0" name=""/>
        <dsp:cNvSpPr/>
      </dsp:nvSpPr>
      <dsp:spPr>
        <a:xfrm>
          <a:off x="1334717" y="328717"/>
          <a:ext cx="4085293" cy="3713123"/>
        </a:xfrm>
        <a:prstGeom prst="circularArrow">
          <a:avLst>
            <a:gd name="adj1" fmla="val 8244"/>
            <a:gd name="adj2" fmla="val 575756"/>
            <a:gd name="adj3" fmla="val 2965506"/>
            <a:gd name="adj4" fmla="val 21434178"/>
            <a:gd name="adj5" fmla="val 961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61E52A-7254-4DDE-8ACA-D862024F49C1}">
      <dsp:nvSpPr>
        <dsp:cNvPr id="0" name=""/>
        <dsp:cNvSpPr/>
      </dsp:nvSpPr>
      <dsp:spPr>
        <a:xfrm>
          <a:off x="2623096" y="3380962"/>
          <a:ext cx="1685550" cy="893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a:t>2. Perform</a:t>
          </a:r>
          <a:r>
            <a:rPr lang="en-US" sz="2000" kern="1200" dirty="0"/>
            <a:t> product walkthrough</a:t>
          </a:r>
        </a:p>
      </dsp:txBody>
      <dsp:txXfrm>
        <a:off x="2623096" y="3380962"/>
        <a:ext cx="1685550" cy="893594"/>
      </dsp:txXfrm>
    </dsp:sp>
    <dsp:sp modelId="{FA073248-4AB4-433F-BDC9-291C897C646B}">
      <dsp:nvSpPr>
        <dsp:cNvPr id="0" name=""/>
        <dsp:cNvSpPr/>
      </dsp:nvSpPr>
      <dsp:spPr>
        <a:xfrm>
          <a:off x="1472461" y="197013"/>
          <a:ext cx="3986819" cy="3986819"/>
        </a:xfrm>
        <a:prstGeom prst="circularArrow">
          <a:avLst>
            <a:gd name="adj1" fmla="val 8244"/>
            <a:gd name="adj2" fmla="val 575756"/>
            <a:gd name="adj3" fmla="val 10886558"/>
            <a:gd name="adj4" fmla="val 7258738"/>
            <a:gd name="adj5" fmla="val 961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487A8D-EF70-45E3-A809-7612DB878770}">
      <dsp:nvSpPr>
        <dsp:cNvPr id="0" name=""/>
        <dsp:cNvSpPr/>
      </dsp:nvSpPr>
      <dsp:spPr>
        <a:xfrm>
          <a:off x="1205120" y="866586"/>
          <a:ext cx="1685550" cy="1010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a:t>3. Interview</a:t>
          </a:r>
          <a:r>
            <a:rPr lang="en-US" sz="2000" kern="1200" dirty="0"/>
            <a:t> client, designer and developer</a:t>
          </a:r>
        </a:p>
      </dsp:txBody>
      <dsp:txXfrm>
        <a:off x="1205120" y="866586"/>
        <a:ext cx="1685550" cy="1010335"/>
      </dsp:txXfrm>
    </dsp:sp>
    <dsp:sp modelId="{FF5D6B45-E860-4FE4-A156-2F5F202821DA}">
      <dsp:nvSpPr>
        <dsp:cNvPr id="0" name=""/>
        <dsp:cNvSpPr/>
      </dsp:nvSpPr>
      <dsp:spPr>
        <a:xfrm>
          <a:off x="707929" y="-49153"/>
          <a:ext cx="5673203" cy="4771464"/>
        </a:xfrm>
        <a:prstGeom prst="circularArrow">
          <a:avLst>
            <a:gd name="adj1" fmla="val 8244"/>
            <a:gd name="adj2" fmla="val 575756"/>
            <a:gd name="adj3" fmla="val 16858263"/>
            <a:gd name="adj4" fmla="val 14037155"/>
            <a:gd name="adj5" fmla="val 961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C965F-4EE6-424F-87B9-6E4E065EFA1D}" type="datetimeFigureOut">
              <a:rPr lang="en-US" smtClean="0"/>
              <a:t>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68FCC-5174-4144-A2A5-4C67B81A8D8C}" type="slidenum">
              <a:rPr lang="en-US" smtClean="0"/>
              <a:t>‹#›</a:t>
            </a:fld>
            <a:endParaRPr lang="en-US"/>
          </a:p>
        </p:txBody>
      </p:sp>
    </p:spTree>
    <p:extLst>
      <p:ext uri="{BB962C8B-B14F-4D97-AF65-F5344CB8AC3E}">
        <p14:creationId xmlns:p14="http://schemas.microsoft.com/office/powerpoint/2010/main" val="374273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a:t>
            </a:fld>
            <a:endParaRPr lang="en-US"/>
          </a:p>
        </p:txBody>
      </p:sp>
    </p:spTree>
    <p:extLst>
      <p:ext uri="{BB962C8B-B14F-4D97-AF65-F5344CB8AC3E}">
        <p14:creationId xmlns:p14="http://schemas.microsoft.com/office/powerpoint/2010/main" val="1277759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4819" name="Rectangle 3"/>
          <p:cNvSpPr>
            <a:spLocks noGrp="1" noChangeArrowheads="1"/>
          </p:cNvSpPr>
          <p:nvPr>
            <p:ph type="body" idx="1"/>
          </p:nvPr>
        </p:nvSpPr>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6" name="Slide Number Placeholder 5"/>
          <p:cNvSpPr>
            <a:spLocks noGrp="1"/>
          </p:cNvSpPr>
          <p:nvPr>
            <p:ph type="sldNum" sz="quarter" idx="14"/>
          </p:nvPr>
        </p:nvSpPr>
        <p:spPr/>
        <p:txBody>
          <a:bodyPr/>
          <a:lstStyle/>
          <a:p>
            <a:pPr>
              <a:defRPr/>
            </a:pPr>
            <a:fld id="{F0410F35-0C47-794C-85F9-FC23048F5283}" type="slidenum">
              <a:rPr lang="en-US" smtClean="0"/>
              <a:pPr>
                <a:defRPr/>
              </a:pPr>
              <a:t>16</a:t>
            </a:fld>
            <a:r>
              <a:rPr lang="en-US" dirty="0" smtClean="0"/>
              <a:t> of 87</a:t>
            </a:r>
            <a:endParaRPr lang="en-US" dirty="0"/>
          </a:p>
        </p:txBody>
      </p:sp>
    </p:spTree>
    <p:extLst>
      <p:ext uri="{BB962C8B-B14F-4D97-AF65-F5344CB8AC3E}">
        <p14:creationId xmlns:p14="http://schemas.microsoft.com/office/powerpoint/2010/main" val="133058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5299" name="Rectangle 3"/>
          <p:cNvSpPr>
            <a:spLocks noGrp="1" noChangeArrowheads="1"/>
          </p:cNvSpPr>
          <p:nvPr>
            <p:ph type="body" idx="1"/>
          </p:nvPr>
        </p:nvSpPr>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6" name="Slide Number Placeholder 5"/>
          <p:cNvSpPr>
            <a:spLocks noGrp="1"/>
          </p:cNvSpPr>
          <p:nvPr>
            <p:ph type="sldNum" sz="quarter" idx="14"/>
          </p:nvPr>
        </p:nvSpPr>
        <p:spPr/>
        <p:txBody>
          <a:bodyPr/>
          <a:lstStyle/>
          <a:p>
            <a:pPr>
              <a:defRPr/>
            </a:pPr>
            <a:fld id="{F0410F35-0C47-794C-85F9-FC23048F5283}" type="slidenum">
              <a:rPr lang="en-US" smtClean="0"/>
              <a:pPr>
                <a:defRPr/>
              </a:pPr>
              <a:t>17</a:t>
            </a:fld>
            <a:r>
              <a:rPr lang="en-US" dirty="0" smtClean="0"/>
              <a:t> of 87</a:t>
            </a:r>
            <a:endParaRPr lang="en-US" dirty="0"/>
          </a:p>
        </p:txBody>
      </p:sp>
    </p:spTree>
    <p:extLst>
      <p:ext uri="{BB962C8B-B14F-4D97-AF65-F5344CB8AC3E}">
        <p14:creationId xmlns:p14="http://schemas.microsoft.com/office/powerpoint/2010/main" val="3150742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2883" name="Rectangle 3"/>
          <p:cNvSpPr>
            <a:spLocks noGrp="1" noChangeArrowheads="1"/>
          </p:cNvSpPr>
          <p:nvPr>
            <p:ph type="body" idx="1"/>
          </p:nvPr>
        </p:nvSpPr>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6" name="Slide Number Placeholder 5"/>
          <p:cNvSpPr>
            <a:spLocks noGrp="1"/>
          </p:cNvSpPr>
          <p:nvPr>
            <p:ph type="sldNum" sz="quarter" idx="14"/>
          </p:nvPr>
        </p:nvSpPr>
        <p:spPr/>
        <p:txBody>
          <a:bodyPr/>
          <a:lstStyle/>
          <a:p>
            <a:pPr>
              <a:defRPr/>
            </a:pPr>
            <a:fld id="{F0410F35-0C47-794C-85F9-FC23048F5283}" type="slidenum">
              <a:rPr lang="en-US" smtClean="0"/>
              <a:pPr>
                <a:defRPr/>
              </a:pPr>
              <a:t>18</a:t>
            </a:fld>
            <a:r>
              <a:rPr lang="en-US" dirty="0" smtClean="0"/>
              <a:t> of 87</a:t>
            </a:r>
            <a:endParaRPr lang="en-US" dirty="0"/>
          </a:p>
        </p:txBody>
      </p:sp>
    </p:spTree>
    <p:extLst>
      <p:ext uri="{BB962C8B-B14F-4D97-AF65-F5344CB8AC3E}">
        <p14:creationId xmlns:p14="http://schemas.microsoft.com/office/powerpoint/2010/main" val="2557122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7347" name="Rectangle 3"/>
          <p:cNvSpPr>
            <a:spLocks noGrp="1" noChangeArrowheads="1"/>
          </p:cNvSpPr>
          <p:nvPr>
            <p:ph type="body" idx="1"/>
          </p:nvPr>
        </p:nvSpPr>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6" name="Slide Number Placeholder 5"/>
          <p:cNvSpPr>
            <a:spLocks noGrp="1"/>
          </p:cNvSpPr>
          <p:nvPr>
            <p:ph type="sldNum" sz="quarter" idx="14"/>
          </p:nvPr>
        </p:nvSpPr>
        <p:spPr/>
        <p:txBody>
          <a:bodyPr/>
          <a:lstStyle/>
          <a:p>
            <a:pPr>
              <a:defRPr/>
            </a:pPr>
            <a:fld id="{F0410F35-0C47-794C-85F9-FC23048F5283}" type="slidenum">
              <a:rPr lang="en-US" smtClean="0"/>
              <a:pPr>
                <a:defRPr/>
              </a:pPr>
              <a:t>19</a:t>
            </a:fld>
            <a:r>
              <a:rPr lang="en-US" dirty="0" smtClean="0"/>
              <a:t> of 87</a:t>
            </a:r>
            <a:endParaRPr lang="en-US" dirty="0"/>
          </a:p>
        </p:txBody>
      </p:sp>
    </p:spTree>
    <p:extLst>
      <p:ext uri="{BB962C8B-B14F-4D97-AF65-F5344CB8AC3E}">
        <p14:creationId xmlns:p14="http://schemas.microsoft.com/office/powerpoint/2010/main" val="2683030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4931" name="Rectangle 3"/>
          <p:cNvSpPr>
            <a:spLocks noGrp="1" noChangeArrowheads="1"/>
          </p:cNvSpPr>
          <p:nvPr>
            <p:ph type="body" idx="1"/>
          </p:nvPr>
        </p:nvSpPr>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6" name="Slide Number Placeholder 5"/>
          <p:cNvSpPr>
            <a:spLocks noGrp="1"/>
          </p:cNvSpPr>
          <p:nvPr>
            <p:ph type="sldNum" sz="quarter" idx="14"/>
          </p:nvPr>
        </p:nvSpPr>
        <p:spPr/>
        <p:txBody>
          <a:bodyPr/>
          <a:lstStyle/>
          <a:p>
            <a:pPr>
              <a:defRPr/>
            </a:pPr>
            <a:fld id="{F0410F35-0C47-794C-85F9-FC23048F5283}" type="slidenum">
              <a:rPr lang="en-US" smtClean="0"/>
              <a:pPr>
                <a:defRPr/>
              </a:pPr>
              <a:t>20</a:t>
            </a:fld>
            <a:r>
              <a:rPr lang="en-US" dirty="0" smtClean="0"/>
              <a:t> of 87</a:t>
            </a:r>
            <a:endParaRPr lang="en-US" dirty="0"/>
          </a:p>
        </p:txBody>
      </p:sp>
    </p:spTree>
    <p:extLst>
      <p:ext uri="{BB962C8B-B14F-4D97-AF65-F5344CB8AC3E}">
        <p14:creationId xmlns:p14="http://schemas.microsoft.com/office/powerpoint/2010/main" val="3790096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Date Placeholder 7"/>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24</a:t>
            </a:fld>
            <a:r>
              <a:rPr lang="en-US" dirty="0" smtClean="0"/>
              <a:t> of 87</a:t>
            </a:r>
            <a:endParaRPr lang="en-US" dirty="0"/>
          </a:p>
        </p:txBody>
      </p:sp>
    </p:spTree>
    <p:extLst>
      <p:ext uri="{BB962C8B-B14F-4D97-AF65-F5344CB8AC3E}">
        <p14:creationId xmlns:p14="http://schemas.microsoft.com/office/powerpoint/2010/main" val="338536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4" name="Date Placeholder 3"/>
          <p:cNvSpPr>
            <a:spLocks noGrp="1"/>
          </p:cNvSpPr>
          <p:nvPr>
            <p:ph type="dt" idx="10"/>
          </p:nvPr>
        </p:nvSpPr>
        <p:spPr/>
        <p:txBody>
          <a:bodyPr/>
          <a:lstStyle/>
          <a:p>
            <a:pPr>
              <a:defRPr/>
            </a:pPr>
            <a:r>
              <a:rPr lang="en-US" dirty="0" smtClean="0"/>
              <a:t>May 30, 2017</a:t>
            </a:r>
            <a:endParaRPr lang="en-US" dirty="0"/>
          </a:p>
        </p:txBody>
      </p:sp>
      <p:sp>
        <p:nvSpPr>
          <p:cNvPr id="7" name="Footer Placeholder 6"/>
          <p:cNvSpPr>
            <a:spLocks noGrp="1"/>
          </p:cNvSpPr>
          <p:nvPr>
            <p:ph type="ftr" sz="quarter" idx="11"/>
          </p:nvPr>
        </p:nvSpPr>
        <p:spPr/>
        <p:txBody>
          <a:bodyPr/>
          <a:lstStyle/>
          <a:p>
            <a:pPr>
              <a:defRPr/>
            </a:pPr>
            <a:r>
              <a:rPr lang="en-US" dirty="0" smtClean="0"/>
              <a:t>Lecture 10</a:t>
            </a:r>
            <a:endParaRPr lang="en-US" dirty="0"/>
          </a:p>
        </p:txBody>
      </p:sp>
      <p:sp>
        <p:nvSpPr>
          <p:cNvPr id="9" name="Header Placeholder 8"/>
          <p:cNvSpPr>
            <a:spLocks noGrp="1"/>
          </p:cNvSpPr>
          <p:nvPr>
            <p:ph type="hdr" sz="quarter" idx="13"/>
          </p:nvPr>
        </p:nvSpPr>
        <p:spPr/>
        <p:txBody>
          <a:bodyPr/>
          <a:lstStyle/>
          <a:p>
            <a:pPr>
              <a:defRPr/>
            </a:pPr>
            <a:r>
              <a:rPr lang="en-US" dirty="0" smtClean="0"/>
              <a:t>SE 433</a:t>
            </a:r>
            <a:endParaRPr lang="en-US" dirty="0"/>
          </a:p>
        </p:txBody>
      </p:sp>
      <p:sp>
        <p:nvSpPr>
          <p:cNvPr id="10" name="Slide Number Placeholder 9"/>
          <p:cNvSpPr>
            <a:spLocks noGrp="1"/>
          </p:cNvSpPr>
          <p:nvPr>
            <p:ph type="sldNum" sz="quarter" idx="14"/>
          </p:nvPr>
        </p:nvSpPr>
        <p:spPr/>
        <p:txBody>
          <a:bodyPr/>
          <a:lstStyle/>
          <a:p>
            <a:pPr>
              <a:defRPr/>
            </a:pPr>
            <a:fld id="{F0410F35-0C47-794C-85F9-FC23048F5283}" type="slidenum">
              <a:rPr lang="en-US" smtClean="0"/>
              <a:pPr>
                <a:defRPr/>
              </a:pPr>
              <a:t>26</a:t>
            </a:fld>
            <a:r>
              <a:rPr lang="en-US" dirty="0" smtClean="0"/>
              <a:t> of 87</a:t>
            </a:r>
            <a:endParaRPr lang="en-US" dirty="0"/>
          </a:p>
        </p:txBody>
      </p:sp>
    </p:spTree>
    <p:extLst>
      <p:ext uri="{BB962C8B-B14F-4D97-AF65-F5344CB8AC3E}">
        <p14:creationId xmlns:p14="http://schemas.microsoft.com/office/powerpoint/2010/main" val="2505431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498078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6</a:t>
            </a:fld>
            <a:r>
              <a:rPr lang="en-US" dirty="0" smtClean="0"/>
              <a:t> of 87</a:t>
            </a:r>
            <a:endParaRPr lang="en-US" dirty="0"/>
          </a:p>
        </p:txBody>
      </p:sp>
    </p:spTree>
    <p:extLst>
      <p:ext uri="{BB962C8B-B14F-4D97-AF65-F5344CB8AC3E}">
        <p14:creationId xmlns:p14="http://schemas.microsoft.com/office/powerpoint/2010/main" val="3273074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7</a:t>
            </a:fld>
            <a:r>
              <a:rPr lang="en-US" dirty="0" smtClean="0"/>
              <a:t> of 87</a:t>
            </a:r>
            <a:endParaRPr lang="en-US" dirty="0"/>
          </a:p>
        </p:txBody>
      </p:sp>
    </p:spTree>
    <p:extLst>
      <p:ext uri="{BB962C8B-B14F-4D97-AF65-F5344CB8AC3E}">
        <p14:creationId xmlns:p14="http://schemas.microsoft.com/office/powerpoint/2010/main" val="2964248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8</a:t>
            </a:fld>
            <a:r>
              <a:rPr lang="en-US" dirty="0" smtClean="0"/>
              <a:t> of 87</a:t>
            </a:r>
            <a:endParaRPr lang="en-US" dirty="0"/>
          </a:p>
        </p:txBody>
      </p:sp>
    </p:spTree>
    <p:extLst>
      <p:ext uri="{BB962C8B-B14F-4D97-AF65-F5344CB8AC3E}">
        <p14:creationId xmlns:p14="http://schemas.microsoft.com/office/powerpoint/2010/main" val="1704043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9</a:t>
            </a:fld>
            <a:r>
              <a:rPr lang="en-US" dirty="0" smtClean="0"/>
              <a:t> of 87</a:t>
            </a:r>
            <a:endParaRPr lang="en-US" dirty="0"/>
          </a:p>
        </p:txBody>
      </p:sp>
    </p:spTree>
    <p:extLst>
      <p:ext uri="{BB962C8B-B14F-4D97-AF65-F5344CB8AC3E}">
        <p14:creationId xmlns:p14="http://schemas.microsoft.com/office/powerpoint/2010/main" val="1768997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4" name="Date Placeholder 3"/>
          <p:cNvSpPr>
            <a:spLocks noGrp="1"/>
          </p:cNvSpPr>
          <p:nvPr>
            <p:ph type="dt" idx="10"/>
          </p:nvPr>
        </p:nvSpPr>
        <p:spPr/>
        <p:txBody>
          <a:bodyPr/>
          <a:lstStyle/>
          <a:p>
            <a:pPr>
              <a:defRPr/>
            </a:pPr>
            <a:r>
              <a:rPr lang="en-US" dirty="0" smtClean="0"/>
              <a:t>May 30, 2017</a:t>
            </a:r>
            <a:endParaRPr lang="en-US" dirty="0"/>
          </a:p>
        </p:txBody>
      </p:sp>
      <p:sp>
        <p:nvSpPr>
          <p:cNvPr id="7" name="Footer Placeholder 6"/>
          <p:cNvSpPr>
            <a:spLocks noGrp="1"/>
          </p:cNvSpPr>
          <p:nvPr>
            <p:ph type="ftr" sz="quarter" idx="11"/>
          </p:nvPr>
        </p:nvSpPr>
        <p:spPr/>
        <p:txBody>
          <a:bodyPr/>
          <a:lstStyle/>
          <a:p>
            <a:pPr>
              <a:defRPr/>
            </a:pPr>
            <a:r>
              <a:rPr lang="en-US" dirty="0" smtClean="0"/>
              <a:t>Lecture 10</a:t>
            </a:r>
            <a:endParaRPr lang="en-US" dirty="0"/>
          </a:p>
        </p:txBody>
      </p:sp>
      <p:sp>
        <p:nvSpPr>
          <p:cNvPr id="9" name="Header Placeholder 8"/>
          <p:cNvSpPr>
            <a:spLocks noGrp="1"/>
          </p:cNvSpPr>
          <p:nvPr>
            <p:ph type="hdr" sz="quarter" idx="13"/>
          </p:nvPr>
        </p:nvSpPr>
        <p:spPr/>
        <p:txBody>
          <a:bodyPr/>
          <a:lstStyle/>
          <a:p>
            <a:pPr>
              <a:defRPr/>
            </a:pPr>
            <a:r>
              <a:rPr lang="en-US" dirty="0" smtClean="0"/>
              <a:t>SE 433</a:t>
            </a:r>
            <a:endParaRPr lang="en-US" dirty="0"/>
          </a:p>
        </p:txBody>
      </p:sp>
      <p:sp>
        <p:nvSpPr>
          <p:cNvPr id="10" name="Slide Number Placeholder 9"/>
          <p:cNvSpPr>
            <a:spLocks noGrp="1"/>
          </p:cNvSpPr>
          <p:nvPr>
            <p:ph type="sldNum" sz="quarter" idx="14"/>
          </p:nvPr>
        </p:nvSpPr>
        <p:spPr/>
        <p:txBody>
          <a:bodyPr/>
          <a:lstStyle/>
          <a:p>
            <a:pPr>
              <a:defRPr/>
            </a:pPr>
            <a:fld id="{F0410F35-0C47-794C-85F9-FC23048F5283}" type="slidenum">
              <a:rPr lang="en-US" smtClean="0"/>
              <a:pPr>
                <a:defRPr/>
              </a:pPr>
              <a:t>12</a:t>
            </a:fld>
            <a:r>
              <a:rPr lang="en-US" dirty="0" smtClean="0"/>
              <a:t> of 87</a:t>
            </a:r>
            <a:endParaRPr lang="en-US" dirty="0"/>
          </a:p>
        </p:txBody>
      </p:sp>
    </p:spTree>
    <p:extLst>
      <p:ext uri="{BB962C8B-B14F-4D97-AF65-F5344CB8AC3E}">
        <p14:creationId xmlns:p14="http://schemas.microsoft.com/office/powerpoint/2010/main" val="3238201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3011" name="Rectangle 3"/>
          <p:cNvSpPr>
            <a:spLocks noGrp="1" noChangeArrowheads="1"/>
          </p:cNvSpPr>
          <p:nvPr>
            <p:ph type="body" idx="1"/>
          </p:nvPr>
        </p:nvSpPr>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6" name="Slide Number Placeholder 5"/>
          <p:cNvSpPr>
            <a:spLocks noGrp="1"/>
          </p:cNvSpPr>
          <p:nvPr>
            <p:ph type="sldNum" sz="quarter" idx="14"/>
          </p:nvPr>
        </p:nvSpPr>
        <p:spPr/>
        <p:txBody>
          <a:bodyPr/>
          <a:lstStyle/>
          <a:p>
            <a:pPr>
              <a:defRPr/>
            </a:pPr>
            <a:fld id="{F0410F35-0C47-794C-85F9-FC23048F5283}" type="slidenum">
              <a:rPr lang="en-US" smtClean="0"/>
              <a:pPr>
                <a:defRPr/>
              </a:pPr>
              <a:t>14</a:t>
            </a:fld>
            <a:r>
              <a:rPr lang="en-US" dirty="0" smtClean="0"/>
              <a:t> of 87</a:t>
            </a:r>
            <a:endParaRPr lang="en-US" dirty="0"/>
          </a:p>
        </p:txBody>
      </p:sp>
    </p:spTree>
    <p:extLst>
      <p:ext uri="{BB962C8B-B14F-4D97-AF65-F5344CB8AC3E}">
        <p14:creationId xmlns:p14="http://schemas.microsoft.com/office/powerpoint/2010/main" val="311721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0179" name="Rectangle 3"/>
          <p:cNvSpPr>
            <a:spLocks noGrp="1" noChangeArrowheads="1"/>
          </p:cNvSpPr>
          <p:nvPr>
            <p:ph type="body" idx="1"/>
          </p:nvPr>
        </p:nvSpPr>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6" name="Slide Number Placeholder 5"/>
          <p:cNvSpPr>
            <a:spLocks noGrp="1"/>
          </p:cNvSpPr>
          <p:nvPr>
            <p:ph type="sldNum" sz="quarter" idx="14"/>
          </p:nvPr>
        </p:nvSpPr>
        <p:spPr/>
        <p:txBody>
          <a:bodyPr/>
          <a:lstStyle/>
          <a:p>
            <a:pPr>
              <a:defRPr/>
            </a:pPr>
            <a:fld id="{F0410F35-0C47-794C-85F9-FC23048F5283}" type="slidenum">
              <a:rPr lang="en-US" smtClean="0"/>
              <a:pPr>
                <a:defRPr/>
              </a:pPr>
              <a:t>15</a:t>
            </a:fld>
            <a:r>
              <a:rPr lang="en-US" dirty="0" smtClean="0"/>
              <a:t> of 87</a:t>
            </a:r>
            <a:endParaRPr lang="en-US" dirty="0"/>
          </a:p>
        </p:txBody>
      </p:sp>
    </p:spTree>
    <p:extLst>
      <p:ext uri="{BB962C8B-B14F-4D97-AF65-F5344CB8AC3E}">
        <p14:creationId xmlns:p14="http://schemas.microsoft.com/office/powerpoint/2010/main" val="32737239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194F6F-F8F6-4751-8CA2-85F4D35D018E}" type="datetime1">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28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966701-5015-4BF1-A38F-3E8D09F89975}" type="datetime1">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253407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771115-F41D-48B8-B0FE-B44E30C0995B}" type="datetime1">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49317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530CDF-96EE-428C-B9C0-4520B0E0B913}" type="datetime1">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18361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C4777D-9966-4594-BF32-BA726808DAEC}" type="datetime1">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38789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3F1017-7F50-49A5-8F6A-751781652CD4}" type="datetime1">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05493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2622DA-C96C-48AC-8B90-803C0D3CBC33}" type="datetime1">
              <a:rPr lang="en-US" smtClean="0"/>
              <a:t>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89894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D60FD-FD70-40FE-97C9-119340063A5F}" type="datetime1">
              <a:rPr lang="en-US" smtClean="0"/>
              <a:t>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8184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DDBD92-ACEF-4439-8840-D62695E6504F}" type="datetime1">
              <a:rPr lang="en-US" smtClean="0"/>
              <a:t>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8394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8769B50-085C-407B-B095-9D9580988E69}" type="datetime1">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40589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E723B20-9AAB-4932-889C-6B705105D696}" type="datetime1">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35860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ndara" panose="020E0502030303020204" pitchFamily="34" charset="0"/>
              </a:defRPr>
            </a:lvl1pPr>
          </a:lstStyle>
          <a:p>
            <a:fld id="{9C03F2C9-F0E1-42D1-90CF-02BED57269FA}" type="datetime1">
              <a:rPr lang="en-US" smtClean="0"/>
              <a:t>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ndara" panose="020E0502030303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ndara" panose="020E0502030303020204" pitchFamily="34" charset="0"/>
              </a:defRPr>
            </a:lvl1pPr>
          </a:lstStyle>
          <a:p>
            <a:fld id="{B543A0FD-1CA6-4228-86A2-78061B4844C8}" type="slidenum">
              <a:rPr lang="en-US" smtClean="0"/>
              <a:pPr/>
              <a:t>‹#›</a:t>
            </a:fld>
            <a:endParaRPr lang="en-US"/>
          </a:p>
        </p:txBody>
      </p:sp>
    </p:spTree>
    <p:extLst>
      <p:ext uri="{BB962C8B-B14F-4D97-AF65-F5344CB8AC3E}">
        <p14:creationId xmlns:p14="http://schemas.microsoft.com/office/powerpoint/2010/main" val="1397533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Candara" panose="020E05020303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smtClean="0"/>
              <a:t>SE401 - Software </a:t>
            </a:r>
            <a:r>
              <a:rPr lang="en-US" sz="4000" dirty="0"/>
              <a:t>Quality Assurance </a:t>
            </a:r>
            <a:r>
              <a:rPr lang="en-US" sz="4000"/>
              <a:t>and </a:t>
            </a:r>
            <a:r>
              <a:rPr lang="en-US" sz="4000" smtClean="0"/>
              <a:t>Testing</a:t>
            </a:r>
            <a:endParaRPr lang="en-US" sz="2600" dirty="0"/>
          </a:p>
        </p:txBody>
      </p:sp>
      <p:sp>
        <p:nvSpPr>
          <p:cNvPr id="3" name="Subtitle 2"/>
          <p:cNvSpPr>
            <a:spLocks noGrp="1"/>
          </p:cNvSpPr>
          <p:nvPr>
            <p:ph type="subTitle" idx="1"/>
          </p:nvPr>
        </p:nvSpPr>
        <p:spPr/>
        <p:txBody>
          <a:bodyPr>
            <a:noAutofit/>
          </a:bodyPr>
          <a:lstStyle/>
          <a:p>
            <a:r>
              <a:rPr lang="en-US" sz="3200" dirty="0" smtClean="0"/>
              <a:t>Test Plan</a:t>
            </a:r>
            <a:endParaRPr lang="en-US" sz="3000" b="1" dirty="0"/>
          </a:p>
        </p:txBody>
      </p:sp>
      <p:pic>
        <p:nvPicPr>
          <p:cNvPr id="6" name="Picture 5">
            <a:extLst>
              <a:ext uri="{FF2B5EF4-FFF2-40B4-BE49-F238E27FC236}">
                <a16:creationId xmlns:a16="http://schemas.microsoft.com/office/drawing/2014/main" id="{70F2EF74-6B9D-4866-AD92-A2EA9D422B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2380" y="130035"/>
            <a:ext cx="3062837" cy="1095649"/>
          </a:xfrm>
          <a:prstGeom prst="rect">
            <a:avLst/>
          </a:prstGeom>
        </p:spPr>
      </p:pic>
    </p:spTree>
    <p:extLst>
      <p:ext uri="{BB962C8B-B14F-4D97-AF65-F5344CB8AC3E}">
        <p14:creationId xmlns:p14="http://schemas.microsoft.com/office/powerpoint/2010/main" val="984369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smtClean="0"/>
              <a:t>Test Planning and Preparation</a:t>
            </a:r>
            <a:endParaRPr lang="en-US" dirty="0"/>
          </a:p>
        </p:txBody>
      </p:sp>
      <p:sp>
        <p:nvSpPr>
          <p:cNvPr id="54275" name="Rectangle 3"/>
          <p:cNvSpPr>
            <a:spLocks noGrp="1" noChangeArrowheads="1"/>
          </p:cNvSpPr>
          <p:nvPr>
            <p:ph type="body" idx="1"/>
          </p:nvPr>
        </p:nvSpPr>
        <p:spPr/>
        <p:txBody>
          <a:bodyPr>
            <a:normAutofit lnSpcReduction="10000"/>
          </a:bodyPr>
          <a:lstStyle/>
          <a:p>
            <a:r>
              <a:rPr lang="en-US" dirty="0" smtClean="0"/>
              <a:t>Major testing activities:</a:t>
            </a:r>
          </a:p>
          <a:p>
            <a:pPr lvl="1"/>
            <a:r>
              <a:rPr lang="en-US" dirty="0" smtClean="0"/>
              <a:t>Test planning and preparation</a:t>
            </a:r>
          </a:p>
          <a:p>
            <a:pPr lvl="1"/>
            <a:r>
              <a:rPr lang="en-US" dirty="0" smtClean="0"/>
              <a:t>Execution (testing)</a:t>
            </a:r>
          </a:p>
          <a:p>
            <a:pPr lvl="1"/>
            <a:r>
              <a:rPr lang="en-US" dirty="0" smtClean="0"/>
              <a:t>Analysis and follow-up</a:t>
            </a:r>
          </a:p>
          <a:p>
            <a:r>
              <a:rPr lang="en-US" dirty="0" smtClean="0"/>
              <a:t> Test planning:</a:t>
            </a:r>
          </a:p>
          <a:p>
            <a:pPr lvl="1"/>
            <a:r>
              <a:rPr lang="en-US" dirty="0" smtClean="0"/>
              <a:t>Goal setting</a:t>
            </a:r>
          </a:p>
          <a:p>
            <a:pPr lvl="1"/>
            <a:r>
              <a:rPr lang="en-US" dirty="0" smtClean="0"/>
              <a:t>Overall strategy</a:t>
            </a:r>
          </a:p>
          <a:p>
            <a:r>
              <a:rPr lang="en-US" dirty="0" smtClean="0"/>
              <a:t> Test preparation:</a:t>
            </a:r>
          </a:p>
          <a:p>
            <a:pPr lvl="1"/>
            <a:r>
              <a:rPr lang="en-US" dirty="0" smtClean="0"/>
              <a:t>Preparing test cases &amp; test suite(s)</a:t>
            </a:r>
          </a:p>
          <a:p>
            <a:pPr lvl="2"/>
            <a:r>
              <a:rPr lang="en-US" dirty="0" smtClean="0"/>
              <a:t>systematic</a:t>
            </a:r>
          </a:p>
          <a:p>
            <a:pPr lvl="1"/>
            <a:r>
              <a:rPr lang="en-US" dirty="0" smtClean="0"/>
              <a:t>Preparing test procedure</a:t>
            </a:r>
          </a:p>
          <a:p>
            <a:pPr lvl="1"/>
            <a:endParaRPr lang="en-US" dirty="0"/>
          </a:p>
        </p:txBody>
      </p:sp>
    </p:spTree>
    <p:extLst>
      <p:ext uri="{BB962C8B-B14F-4D97-AF65-F5344CB8AC3E}">
        <p14:creationId xmlns:p14="http://schemas.microsoft.com/office/powerpoint/2010/main" val="42597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z="2800" dirty="0" smtClean="0"/>
              <a:t>Test Planning: Goal setting and strategic planning</a:t>
            </a:r>
            <a:endParaRPr lang="en-US" sz="2800" dirty="0"/>
          </a:p>
        </p:txBody>
      </p:sp>
      <p:sp>
        <p:nvSpPr>
          <p:cNvPr id="55299" name="Rectangle 3"/>
          <p:cNvSpPr>
            <a:spLocks noGrp="1" noChangeArrowheads="1"/>
          </p:cNvSpPr>
          <p:nvPr>
            <p:ph type="body" idx="1"/>
          </p:nvPr>
        </p:nvSpPr>
        <p:spPr/>
        <p:txBody>
          <a:bodyPr>
            <a:normAutofit lnSpcReduction="10000"/>
          </a:bodyPr>
          <a:lstStyle/>
          <a:p>
            <a:r>
              <a:rPr lang="en-US" dirty="0" smtClean="0"/>
              <a:t>Goal setting</a:t>
            </a:r>
          </a:p>
          <a:p>
            <a:pPr lvl="1"/>
            <a:r>
              <a:rPr lang="en-US" dirty="0" smtClean="0"/>
              <a:t>Quality perspectives of the customer</a:t>
            </a:r>
          </a:p>
          <a:p>
            <a:pPr lvl="1"/>
            <a:r>
              <a:rPr lang="en-US" dirty="0" smtClean="0"/>
              <a:t>Quality expectations of the customer</a:t>
            </a:r>
          </a:p>
          <a:p>
            <a:pPr lvl="1"/>
            <a:r>
              <a:rPr lang="en-US" dirty="0" smtClean="0"/>
              <a:t>Mapping to internal goals and concrete (quantified) measuremen</a:t>
            </a:r>
            <a:r>
              <a:rPr lang="en-US" dirty="0"/>
              <a:t>t</a:t>
            </a:r>
            <a:endParaRPr lang="en-US" dirty="0" smtClean="0"/>
          </a:p>
          <a:p>
            <a:pPr lvl="1"/>
            <a:r>
              <a:rPr lang="en-US" dirty="0" smtClean="0"/>
              <a:t>Example: customer's correctness concerns =&gt; specific reliability target</a:t>
            </a:r>
          </a:p>
          <a:p>
            <a:r>
              <a:rPr lang="en-US" dirty="0" smtClean="0"/>
              <a:t> Overall strategy, including:</a:t>
            </a:r>
          </a:p>
          <a:p>
            <a:pPr lvl="1"/>
            <a:r>
              <a:rPr lang="en-US" dirty="0" smtClean="0"/>
              <a:t>Specific objects to be tested</a:t>
            </a:r>
          </a:p>
          <a:p>
            <a:pPr lvl="1"/>
            <a:r>
              <a:rPr lang="en-US" dirty="0" smtClean="0"/>
              <a:t>Techniques to use</a:t>
            </a:r>
          </a:p>
          <a:p>
            <a:pPr lvl="1"/>
            <a:r>
              <a:rPr lang="en-US" dirty="0" smtClean="0"/>
              <a:t>Measurement data to be collected</a:t>
            </a:r>
          </a:p>
          <a:p>
            <a:pPr lvl="1"/>
            <a:r>
              <a:rPr lang="en-US" dirty="0" smtClean="0"/>
              <a:t>Analysis and follow-up activities</a:t>
            </a:r>
          </a:p>
          <a:p>
            <a:pPr lvl="1"/>
            <a:r>
              <a:rPr lang="en-US" dirty="0" smtClean="0"/>
              <a:t>Key: Plan the</a:t>
            </a:r>
            <a:r>
              <a:rPr lang="ja-JP" altLang="en-US" dirty="0" smtClean="0"/>
              <a:t>“</a:t>
            </a:r>
            <a:r>
              <a:rPr lang="en-US" dirty="0" smtClean="0"/>
              <a:t>whole thing"!</a:t>
            </a:r>
            <a:endParaRPr lang="en-US" dirty="0"/>
          </a:p>
        </p:txBody>
      </p:sp>
    </p:spTree>
    <p:extLst>
      <p:ext uri="{BB962C8B-B14F-4D97-AF65-F5344CB8AC3E}">
        <p14:creationId xmlns:p14="http://schemas.microsoft.com/office/powerpoint/2010/main" val="384234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dirty="0" smtClean="0"/>
              <a:t>Types of Test Plans</a:t>
            </a:r>
            <a:endParaRPr lang="en-US" dirty="0"/>
          </a:p>
        </p:txBody>
      </p:sp>
      <p:sp>
        <p:nvSpPr>
          <p:cNvPr id="33798" name="Rectangle 3"/>
          <p:cNvSpPr>
            <a:spLocks noGrp="1" noChangeArrowheads="1"/>
          </p:cNvSpPr>
          <p:nvPr>
            <p:ph type="body" idx="1"/>
          </p:nvPr>
        </p:nvSpPr>
        <p:spPr/>
        <p:txBody>
          <a:bodyPr>
            <a:normAutofit fontScale="70000" lnSpcReduction="20000"/>
          </a:bodyPr>
          <a:lstStyle/>
          <a:p>
            <a:pPr>
              <a:lnSpc>
                <a:spcPct val="150000"/>
              </a:lnSpc>
              <a:spcBef>
                <a:spcPts val="0"/>
              </a:spcBef>
            </a:pPr>
            <a:r>
              <a:rPr lang="en-US" b="1" dirty="0" smtClean="0">
                <a:solidFill>
                  <a:srgbClr val="0000FF"/>
                </a:solidFill>
              </a:rPr>
              <a:t>Mission plan </a:t>
            </a:r>
            <a:r>
              <a:rPr lang="en-US" dirty="0" smtClean="0"/>
              <a:t>– tells </a:t>
            </a:r>
            <a:r>
              <a:rPr lang="ja-JP" altLang="en-US" dirty="0" smtClean="0"/>
              <a:t>“</a:t>
            </a:r>
            <a:r>
              <a:rPr lang="en-US" b="1" dirty="0" smtClean="0">
                <a:solidFill>
                  <a:srgbClr val="0000FF"/>
                </a:solidFill>
              </a:rPr>
              <a:t>why</a:t>
            </a:r>
            <a:r>
              <a:rPr lang="ja-JP" altLang="en-US" dirty="0" smtClean="0"/>
              <a:t>”</a:t>
            </a:r>
            <a:endParaRPr lang="en-US" dirty="0" smtClean="0"/>
          </a:p>
          <a:p>
            <a:pPr lvl="1">
              <a:lnSpc>
                <a:spcPct val="150000"/>
              </a:lnSpc>
              <a:spcBef>
                <a:spcPts val="0"/>
              </a:spcBef>
            </a:pPr>
            <a:r>
              <a:rPr lang="en-US" dirty="0" smtClean="0"/>
              <a:t>Usually one mission plan per organization or group</a:t>
            </a:r>
          </a:p>
          <a:p>
            <a:pPr lvl="1">
              <a:lnSpc>
                <a:spcPct val="150000"/>
              </a:lnSpc>
              <a:spcBef>
                <a:spcPts val="0"/>
              </a:spcBef>
            </a:pPr>
            <a:r>
              <a:rPr lang="en-US" dirty="0" smtClean="0"/>
              <a:t>Least detailed type of test plan</a:t>
            </a:r>
          </a:p>
          <a:p>
            <a:pPr>
              <a:lnSpc>
                <a:spcPct val="150000"/>
              </a:lnSpc>
              <a:spcBef>
                <a:spcPts val="0"/>
              </a:spcBef>
            </a:pPr>
            <a:r>
              <a:rPr lang="en-US" b="1" dirty="0" smtClean="0">
                <a:solidFill>
                  <a:srgbClr val="0000FF"/>
                </a:solidFill>
              </a:rPr>
              <a:t>Strategic plan</a:t>
            </a:r>
            <a:r>
              <a:rPr lang="en-US" dirty="0" smtClean="0">
                <a:solidFill>
                  <a:srgbClr val="0000FF"/>
                </a:solidFill>
              </a:rPr>
              <a:t> </a:t>
            </a:r>
            <a:r>
              <a:rPr lang="en-US" dirty="0" smtClean="0"/>
              <a:t>– tells </a:t>
            </a:r>
            <a:r>
              <a:rPr lang="ja-JP" altLang="en-US" dirty="0" smtClean="0"/>
              <a:t>“</a:t>
            </a:r>
            <a:r>
              <a:rPr lang="en-US" b="1" dirty="0" smtClean="0">
                <a:solidFill>
                  <a:srgbClr val="0000FF"/>
                </a:solidFill>
              </a:rPr>
              <a:t>what</a:t>
            </a:r>
            <a:r>
              <a:rPr lang="ja-JP" altLang="en-US" dirty="0" smtClean="0"/>
              <a:t>”</a:t>
            </a:r>
            <a:r>
              <a:rPr lang="en-US" dirty="0" smtClean="0"/>
              <a:t> and </a:t>
            </a:r>
            <a:r>
              <a:rPr lang="ja-JP" altLang="en-US" dirty="0" smtClean="0"/>
              <a:t>“</a:t>
            </a:r>
            <a:r>
              <a:rPr lang="en-US" b="1" dirty="0" smtClean="0">
                <a:solidFill>
                  <a:srgbClr val="0000FF"/>
                </a:solidFill>
              </a:rPr>
              <a:t>when</a:t>
            </a:r>
            <a:r>
              <a:rPr lang="ja-JP" altLang="en-US" dirty="0" smtClean="0"/>
              <a:t>”</a:t>
            </a:r>
            <a:endParaRPr lang="en-US" dirty="0" smtClean="0"/>
          </a:p>
          <a:p>
            <a:pPr lvl="1">
              <a:lnSpc>
                <a:spcPct val="150000"/>
              </a:lnSpc>
              <a:spcBef>
                <a:spcPts val="0"/>
              </a:spcBef>
            </a:pPr>
            <a:r>
              <a:rPr lang="en-US" dirty="0" smtClean="0"/>
              <a:t>Usually one per organization, or perhaps for each type of project</a:t>
            </a:r>
          </a:p>
          <a:p>
            <a:pPr lvl="1">
              <a:lnSpc>
                <a:spcPct val="150000"/>
              </a:lnSpc>
              <a:spcBef>
                <a:spcPts val="0"/>
              </a:spcBef>
            </a:pPr>
            <a:r>
              <a:rPr lang="en-US" dirty="0" smtClean="0"/>
              <a:t>General requirements for coverage criteria to use</a:t>
            </a:r>
          </a:p>
          <a:p>
            <a:pPr>
              <a:lnSpc>
                <a:spcPct val="150000"/>
              </a:lnSpc>
              <a:spcBef>
                <a:spcPts val="0"/>
              </a:spcBef>
            </a:pPr>
            <a:r>
              <a:rPr lang="en-US" sz="2900" b="1" dirty="0">
                <a:solidFill>
                  <a:srgbClr val="0000FF"/>
                </a:solidFill>
              </a:rPr>
              <a:t>Tactical plan </a:t>
            </a:r>
            <a:r>
              <a:rPr lang="en-US" dirty="0" smtClean="0"/>
              <a:t>– tells </a:t>
            </a:r>
            <a:r>
              <a:rPr lang="ja-JP" altLang="en-US" dirty="0" smtClean="0"/>
              <a:t>“</a:t>
            </a:r>
            <a:r>
              <a:rPr lang="en-US" b="1" dirty="0" smtClean="0">
                <a:solidFill>
                  <a:srgbClr val="0000FF"/>
                </a:solidFill>
              </a:rPr>
              <a:t>how</a:t>
            </a:r>
            <a:r>
              <a:rPr lang="ja-JP" altLang="en-US" dirty="0" smtClean="0"/>
              <a:t>”</a:t>
            </a:r>
            <a:r>
              <a:rPr lang="en-US" dirty="0" smtClean="0"/>
              <a:t> and </a:t>
            </a:r>
            <a:r>
              <a:rPr lang="ja-JP" altLang="en-US" dirty="0" smtClean="0"/>
              <a:t>“</a:t>
            </a:r>
            <a:r>
              <a:rPr lang="en-US" b="1" dirty="0" smtClean="0">
                <a:solidFill>
                  <a:srgbClr val="0000FF"/>
                </a:solidFill>
              </a:rPr>
              <a:t>who</a:t>
            </a:r>
            <a:r>
              <a:rPr lang="ja-JP" altLang="en-US" dirty="0" smtClean="0"/>
              <a:t>”</a:t>
            </a:r>
            <a:endParaRPr lang="en-US" dirty="0" smtClean="0"/>
          </a:p>
          <a:p>
            <a:pPr lvl="1">
              <a:lnSpc>
                <a:spcPct val="150000"/>
              </a:lnSpc>
              <a:spcBef>
                <a:spcPts val="0"/>
              </a:spcBef>
            </a:pPr>
            <a:r>
              <a:rPr lang="en-US" dirty="0" smtClean="0"/>
              <a:t>One per product</a:t>
            </a:r>
          </a:p>
          <a:p>
            <a:pPr lvl="1">
              <a:lnSpc>
                <a:spcPct val="150000"/>
              </a:lnSpc>
              <a:spcBef>
                <a:spcPts val="0"/>
              </a:spcBef>
            </a:pPr>
            <a:r>
              <a:rPr lang="en-US" dirty="0" smtClean="0"/>
              <a:t>More detailed</a:t>
            </a:r>
          </a:p>
          <a:p>
            <a:pPr lvl="1">
              <a:lnSpc>
                <a:spcPct val="150000"/>
              </a:lnSpc>
              <a:spcBef>
                <a:spcPts val="0"/>
              </a:spcBef>
            </a:pPr>
            <a:r>
              <a:rPr lang="en-US" dirty="0" smtClean="0"/>
              <a:t>Living document, containing test requirements, tools, results and issues such as integration order</a:t>
            </a:r>
            <a:endParaRPr lang="en-US" dirty="0"/>
          </a:p>
        </p:txBody>
      </p:sp>
    </p:spTree>
    <p:extLst>
      <p:ext uri="{BB962C8B-B14F-4D97-AF65-F5344CB8AC3E}">
        <p14:creationId xmlns:p14="http://schemas.microsoft.com/office/powerpoint/2010/main" val="4179532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Test documentation</a:t>
            </a: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421307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7" name="Rectangle 7"/>
          <p:cNvSpPr>
            <a:spLocks noGrp="1" noChangeArrowheads="1"/>
          </p:cNvSpPr>
          <p:nvPr>
            <p:ph type="title"/>
          </p:nvPr>
        </p:nvSpPr>
        <p:spPr/>
        <p:txBody>
          <a:bodyPr/>
          <a:lstStyle/>
          <a:p>
            <a:r>
              <a:rPr lang="en-US" dirty="0" smtClean="0"/>
              <a:t>Test documentation</a:t>
            </a:r>
            <a:endParaRPr lang="en-US" dirty="0"/>
          </a:p>
        </p:txBody>
      </p:sp>
      <p:sp>
        <p:nvSpPr>
          <p:cNvPr id="35845" name="Rectangle 5"/>
          <p:cNvSpPr>
            <a:spLocks noGrp="1" noChangeArrowheads="1"/>
          </p:cNvSpPr>
          <p:nvPr>
            <p:ph type="body" idx="1"/>
          </p:nvPr>
        </p:nvSpPr>
        <p:spPr/>
        <p:txBody>
          <a:bodyPr>
            <a:normAutofit/>
          </a:bodyPr>
          <a:lstStyle/>
          <a:p>
            <a:pPr>
              <a:lnSpc>
                <a:spcPct val="90000"/>
              </a:lnSpc>
            </a:pPr>
            <a:r>
              <a:rPr lang="en-US" dirty="0"/>
              <a:t>Test </a:t>
            </a:r>
            <a:r>
              <a:rPr lang="en-US" dirty="0" smtClean="0"/>
              <a:t>plan – Outline </a:t>
            </a:r>
            <a:r>
              <a:rPr lang="en-US" dirty="0"/>
              <a:t>how your application will be tested in </a:t>
            </a:r>
            <a:r>
              <a:rPr lang="en-US" dirty="0" smtClean="0"/>
              <a:t>detail</a:t>
            </a:r>
          </a:p>
          <a:p>
            <a:r>
              <a:rPr lang="en-US" dirty="0"/>
              <a:t>Test </a:t>
            </a:r>
            <a:r>
              <a:rPr lang="en-US" dirty="0" smtClean="0"/>
              <a:t>plan</a:t>
            </a:r>
            <a:endParaRPr lang="en-US" dirty="0"/>
          </a:p>
          <a:p>
            <a:pPr lvl="1"/>
            <a:r>
              <a:rPr lang="en-US" dirty="0" smtClean="0"/>
              <a:t>What:</a:t>
            </a:r>
          </a:p>
          <a:p>
            <a:pPr lvl="2"/>
            <a:r>
              <a:rPr lang="en-US" dirty="0" smtClean="0"/>
              <a:t>a document describing the scope, approach, resources and schedule of intended testing activities; identifies test items, the features to be tested, the testing tasks, and any risks requiring contingency planning;</a:t>
            </a:r>
          </a:p>
          <a:p>
            <a:pPr lvl="1"/>
            <a:r>
              <a:rPr lang="en-US" dirty="0" smtClean="0"/>
              <a:t>Who: </a:t>
            </a:r>
          </a:p>
          <a:p>
            <a:pPr lvl="2"/>
            <a:r>
              <a:rPr lang="en-US" dirty="0" smtClean="0"/>
              <a:t>who </a:t>
            </a:r>
            <a:r>
              <a:rPr lang="en-US" dirty="0"/>
              <a:t>will do each task</a:t>
            </a:r>
            <a:r>
              <a:rPr lang="en-US" dirty="0" smtClean="0"/>
              <a:t>;</a:t>
            </a:r>
            <a:r>
              <a:rPr lang="en-US" dirty="0"/>
              <a:t> </a:t>
            </a:r>
            <a:endParaRPr lang="en-US" dirty="0" smtClean="0"/>
          </a:p>
          <a:p>
            <a:pPr lvl="2"/>
            <a:r>
              <a:rPr lang="en-US" dirty="0" smtClean="0"/>
              <a:t>divide </a:t>
            </a:r>
            <a:r>
              <a:rPr lang="en-US" dirty="0"/>
              <a:t>responsibilities between teams </a:t>
            </a:r>
            <a:r>
              <a:rPr lang="en-US" dirty="0" smtClean="0"/>
              <a:t>involved - </a:t>
            </a:r>
            <a:r>
              <a:rPr lang="en-US" dirty="0"/>
              <a:t>if more than one Software Testing team is involved (i.e., manual / automation, or English / Localization</a:t>
            </a:r>
            <a:r>
              <a:rPr lang="en-US" dirty="0" smtClean="0"/>
              <a:t>);</a:t>
            </a:r>
          </a:p>
        </p:txBody>
      </p:sp>
    </p:spTree>
    <p:extLst>
      <p:ext uri="{BB962C8B-B14F-4D97-AF65-F5344CB8AC3E}">
        <p14:creationId xmlns:p14="http://schemas.microsoft.com/office/powerpoint/2010/main" val="180860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5" name="Rectangle 7"/>
          <p:cNvSpPr>
            <a:spLocks noGrp="1" noChangeArrowheads="1"/>
          </p:cNvSpPr>
          <p:nvPr>
            <p:ph type="title"/>
          </p:nvPr>
        </p:nvSpPr>
        <p:spPr/>
        <p:txBody>
          <a:bodyPr/>
          <a:lstStyle/>
          <a:p>
            <a:r>
              <a:rPr lang="en-US" dirty="0" smtClean="0"/>
              <a:t>Test documentation</a:t>
            </a:r>
            <a:endParaRPr lang="en-US" dirty="0"/>
          </a:p>
        </p:txBody>
      </p:sp>
      <p:sp>
        <p:nvSpPr>
          <p:cNvPr id="48133" name="Rectangle 5"/>
          <p:cNvSpPr>
            <a:spLocks noGrp="1" noChangeArrowheads="1"/>
          </p:cNvSpPr>
          <p:nvPr>
            <p:ph type="body" idx="1"/>
          </p:nvPr>
        </p:nvSpPr>
        <p:spPr/>
        <p:txBody>
          <a:bodyPr>
            <a:normAutofit/>
          </a:bodyPr>
          <a:lstStyle/>
          <a:p>
            <a:r>
              <a:rPr lang="en-US" dirty="0" smtClean="0"/>
              <a:t>Test Plan (cont’d)</a:t>
            </a:r>
          </a:p>
          <a:p>
            <a:pPr lvl="1"/>
            <a:r>
              <a:rPr lang="en-US" dirty="0"/>
              <a:t>When: </a:t>
            </a:r>
            <a:endParaRPr lang="en-US" dirty="0" smtClean="0"/>
          </a:p>
          <a:p>
            <a:pPr lvl="2"/>
            <a:r>
              <a:rPr lang="en-US" dirty="0" smtClean="0"/>
              <a:t>planning</a:t>
            </a:r>
            <a:r>
              <a:rPr lang="en-US" dirty="0"/>
              <a:t>/design/coding/testing stage(s);</a:t>
            </a:r>
          </a:p>
          <a:p>
            <a:pPr lvl="1"/>
            <a:r>
              <a:rPr lang="en-US" dirty="0" smtClean="0"/>
              <a:t>How:</a:t>
            </a:r>
          </a:p>
          <a:p>
            <a:pPr lvl="2"/>
            <a:r>
              <a:rPr lang="en-US" dirty="0" smtClean="0"/>
              <a:t>Plan for test resources / timelines;</a:t>
            </a:r>
          </a:p>
          <a:p>
            <a:pPr lvl="2"/>
            <a:r>
              <a:rPr lang="en-US" dirty="0" smtClean="0"/>
              <a:t>Plan for test coverage;</a:t>
            </a:r>
          </a:p>
          <a:p>
            <a:pPr lvl="2"/>
            <a:r>
              <a:rPr lang="en-US" dirty="0" smtClean="0"/>
              <a:t>Plan for OS / DB / software deployment and configuration models coverage.</a:t>
            </a:r>
          </a:p>
          <a:p>
            <a:r>
              <a:rPr lang="en-US" dirty="0" smtClean="0"/>
              <a:t>After Completion:</a:t>
            </a:r>
          </a:p>
          <a:p>
            <a:pPr lvl="1"/>
            <a:r>
              <a:rPr lang="en-US" dirty="0" smtClean="0"/>
              <a:t>Create and maintain the document;</a:t>
            </a:r>
          </a:p>
          <a:p>
            <a:pPr lvl="1"/>
            <a:r>
              <a:rPr lang="en-US" dirty="0" smtClean="0"/>
              <a:t>Analyze for completeness;</a:t>
            </a:r>
          </a:p>
          <a:p>
            <a:pPr lvl="1"/>
            <a:r>
              <a:rPr lang="en-US" dirty="0" smtClean="0"/>
              <a:t>Have it reviewed and signed by Project Team leads/managers.</a:t>
            </a:r>
            <a:endParaRPr lang="en-US" dirty="0"/>
          </a:p>
        </p:txBody>
      </p:sp>
    </p:spTree>
    <p:extLst>
      <p:ext uri="{BB962C8B-B14F-4D97-AF65-F5344CB8AC3E}">
        <p14:creationId xmlns:p14="http://schemas.microsoft.com/office/powerpoint/2010/main" val="253873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6"/>
          <p:cNvSpPr>
            <a:spLocks noGrp="1" noChangeArrowheads="1"/>
          </p:cNvSpPr>
          <p:nvPr>
            <p:ph type="title"/>
          </p:nvPr>
        </p:nvSpPr>
        <p:spPr/>
        <p:txBody>
          <a:bodyPr/>
          <a:lstStyle/>
          <a:p>
            <a:r>
              <a:rPr lang="en-US" dirty="0" smtClean="0"/>
              <a:t>Test documentation</a:t>
            </a:r>
            <a:endParaRPr lang="en-US" dirty="0"/>
          </a:p>
        </p:txBody>
      </p:sp>
      <p:sp>
        <p:nvSpPr>
          <p:cNvPr id="27656" name="Rectangle 8"/>
          <p:cNvSpPr>
            <a:spLocks noGrp="1" noChangeArrowheads="1"/>
          </p:cNvSpPr>
          <p:nvPr>
            <p:ph type="body" idx="1"/>
          </p:nvPr>
        </p:nvSpPr>
        <p:spPr/>
        <p:txBody>
          <a:bodyPr/>
          <a:lstStyle/>
          <a:p>
            <a:r>
              <a:rPr lang="en-US" dirty="0" smtClean="0"/>
              <a:t>Test Case</a:t>
            </a:r>
          </a:p>
          <a:p>
            <a:pPr lvl="1"/>
            <a:r>
              <a:rPr lang="en-US" dirty="0" smtClean="0"/>
              <a:t>Required elements of a Test Case:</a:t>
            </a:r>
          </a:p>
          <a:p>
            <a:pPr lvl="2"/>
            <a:r>
              <a:rPr lang="en-US" dirty="0" smtClean="0"/>
              <a:t>ID – unique identifier of a test case</a:t>
            </a:r>
          </a:p>
          <a:p>
            <a:pPr lvl="2"/>
            <a:r>
              <a:rPr lang="en-US" dirty="0" smtClean="0"/>
              <a:t>Features to be tested </a:t>
            </a:r>
          </a:p>
          <a:p>
            <a:pPr lvl="2"/>
            <a:r>
              <a:rPr lang="en-US" dirty="0" smtClean="0"/>
              <a:t>Steps – </a:t>
            </a:r>
            <a:r>
              <a:rPr lang="en-US" dirty="0"/>
              <a:t>what you need to do</a:t>
            </a:r>
            <a:endParaRPr lang="en-US" dirty="0" smtClean="0"/>
          </a:p>
          <a:p>
            <a:pPr lvl="2"/>
            <a:r>
              <a:rPr lang="en-US" dirty="0" smtClean="0"/>
              <a:t>Input data</a:t>
            </a:r>
          </a:p>
          <a:p>
            <a:pPr lvl="2"/>
            <a:r>
              <a:rPr lang="en-US" dirty="0" smtClean="0"/>
              <a:t>Expected result – what you are supposed to get from application</a:t>
            </a:r>
          </a:p>
          <a:p>
            <a:pPr lvl="2"/>
            <a:r>
              <a:rPr lang="en-US" dirty="0" smtClean="0"/>
              <a:t>Actual result – what you really get from application</a:t>
            </a:r>
          </a:p>
          <a:p>
            <a:pPr lvl="2"/>
            <a:r>
              <a:rPr lang="en-US" dirty="0" smtClean="0"/>
              <a:t>Pass / Fail</a:t>
            </a:r>
          </a:p>
          <a:p>
            <a:pPr lvl="1"/>
            <a:endParaRPr lang="en-US" dirty="0"/>
          </a:p>
        </p:txBody>
      </p:sp>
    </p:spTree>
    <p:extLst>
      <p:ext uri="{BB962C8B-B14F-4D97-AF65-F5344CB8AC3E}">
        <p14:creationId xmlns:p14="http://schemas.microsoft.com/office/powerpoint/2010/main" val="318271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5"/>
          <p:cNvSpPr>
            <a:spLocks noGrp="1" noChangeArrowheads="1"/>
          </p:cNvSpPr>
          <p:nvPr>
            <p:ph type="title"/>
          </p:nvPr>
        </p:nvSpPr>
        <p:spPr/>
        <p:txBody>
          <a:bodyPr/>
          <a:lstStyle/>
          <a:p>
            <a:r>
              <a:rPr lang="en-US" dirty="0" smtClean="0"/>
              <a:t>Test documentation</a:t>
            </a:r>
            <a:endParaRPr lang="en-US" dirty="0"/>
          </a:p>
        </p:txBody>
      </p:sp>
      <p:sp>
        <p:nvSpPr>
          <p:cNvPr id="54279" name="Rectangle 7"/>
          <p:cNvSpPr>
            <a:spLocks noGrp="1" noChangeArrowheads="1"/>
          </p:cNvSpPr>
          <p:nvPr>
            <p:ph type="body" idx="1"/>
          </p:nvPr>
        </p:nvSpPr>
        <p:spPr/>
        <p:txBody>
          <a:bodyPr/>
          <a:lstStyle/>
          <a:p>
            <a:r>
              <a:rPr lang="en-US" dirty="0" smtClean="0"/>
              <a:t>Test Case</a:t>
            </a:r>
          </a:p>
          <a:p>
            <a:pPr lvl="1"/>
            <a:r>
              <a:rPr lang="en-US" dirty="0" smtClean="0"/>
              <a:t>Optional elements of a Test Case:</a:t>
            </a:r>
          </a:p>
          <a:p>
            <a:pPr lvl="2"/>
            <a:r>
              <a:rPr lang="en-US" dirty="0" smtClean="0"/>
              <a:t>Title – verbal description indicative of test case objective</a:t>
            </a:r>
          </a:p>
          <a:p>
            <a:pPr lvl="2"/>
            <a:r>
              <a:rPr lang="en-US" dirty="0" smtClean="0"/>
              <a:t>Goal / objective – primary verification point of the test case</a:t>
            </a:r>
          </a:p>
          <a:p>
            <a:pPr lvl="2"/>
            <a:r>
              <a:rPr lang="en-US" dirty="0" smtClean="0"/>
              <a:t>Project / application ID / title – for TC classification / better tracking</a:t>
            </a:r>
          </a:p>
          <a:p>
            <a:pPr lvl="2"/>
            <a:r>
              <a:rPr lang="en-US" dirty="0" smtClean="0"/>
              <a:t>Functional area – for better TC tracking</a:t>
            </a:r>
          </a:p>
          <a:p>
            <a:pPr lvl="2"/>
            <a:r>
              <a:rPr lang="en-US" dirty="0" smtClean="0"/>
              <a:t>Bug numbers for Failed test cases – for better error / failure tracking (ISO 9000)</a:t>
            </a:r>
          </a:p>
          <a:p>
            <a:pPr lvl="2"/>
            <a:r>
              <a:rPr lang="en-US" dirty="0" smtClean="0"/>
              <a:t>Positive / Negative class – for test execution planning</a:t>
            </a:r>
          </a:p>
          <a:p>
            <a:pPr lvl="2"/>
            <a:r>
              <a:rPr lang="en-US" dirty="0" smtClean="0"/>
              <a:t>Manual / Automatable / Automated parameter etc. – for planning purposes</a:t>
            </a:r>
          </a:p>
          <a:p>
            <a:pPr lvl="2"/>
            <a:r>
              <a:rPr lang="en-US" dirty="0" smtClean="0"/>
              <a:t>Test Environment</a:t>
            </a:r>
          </a:p>
          <a:p>
            <a:pPr lvl="1"/>
            <a:endParaRPr lang="en-US" dirty="0"/>
          </a:p>
        </p:txBody>
      </p:sp>
    </p:spTree>
    <p:extLst>
      <p:ext uri="{BB962C8B-B14F-4D97-AF65-F5344CB8AC3E}">
        <p14:creationId xmlns:p14="http://schemas.microsoft.com/office/powerpoint/2010/main" val="322702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Test documentation</a:t>
            </a:r>
            <a:endParaRPr lang="en-US" dirty="0"/>
          </a:p>
        </p:txBody>
      </p:sp>
      <p:sp>
        <p:nvSpPr>
          <p:cNvPr id="9" name="Content Placeholder 8"/>
          <p:cNvSpPr>
            <a:spLocks noGrp="1"/>
          </p:cNvSpPr>
          <p:nvPr>
            <p:ph sz="half" idx="1"/>
          </p:nvPr>
        </p:nvSpPr>
        <p:spPr/>
        <p:txBody>
          <a:bodyPr>
            <a:normAutofit/>
          </a:bodyPr>
          <a:lstStyle/>
          <a:p>
            <a:pPr>
              <a:lnSpc>
                <a:spcPct val="90000"/>
              </a:lnSpc>
            </a:pPr>
            <a:r>
              <a:rPr lang="en-US" dirty="0" smtClean="0"/>
              <a:t>Test Case</a:t>
            </a:r>
          </a:p>
          <a:p>
            <a:pPr lvl="1">
              <a:lnSpc>
                <a:spcPct val="90000"/>
              </a:lnSpc>
            </a:pPr>
            <a:r>
              <a:rPr lang="en-US" dirty="0" smtClean="0"/>
              <a:t> Inputs</a:t>
            </a:r>
          </a:p>
          <a:p>
            <a:pPr lvl="2">
              <a:lnSpc>
                <a:spcPct val="90000"/>
              </a:lnSpc>
            </a:pPr>
            <a:r>
              <a:rPr lang="en-US" dirty="0" smtClean="0"/>
              <a:t>Through the UI</a:t>
            </a:r>
          </a:p>
          <a:p>
            <a:pPr lvl="2">
              <a:lnSpc>
                <a:spcPct val="90000"/>
              </a:lnSpc>
            </a:pPr>
            <a:r>
              <a:rPr lang="en-US" dirty="0" smtClean="0"/>
              <a:t>From interfacing systems or devices</a:t>
            </a:r>
          </a:p>
          <a:p>
            <a:pPr lvl="2">
              <a:lnSpc>
                <a:spcPct val="90000"/>
              </a:lnSpc>
            </a:pPr>
            <a:r>
              <a:rPr lang="en-US" dirty="0" smtClean="0"/>
              <a:t>Files</a:t>
            </a:r>
          </a:p>
          <a:p>
            <a:pPr lvl="2">
              <a:lnSpc>
                <a:spcPct val="90000"/>
              </a:lnSpc>
            </a:pPr>
            <a:r>
              <a:rPr lang="en-US" dirty="0" smtClean="0"/>
              <a:t>Databases</a:t>
            </a:r>
          </a:p>
          <a:p>
            <a:pPr lvl="2">
              <a:lnSpc>
                <a:spcPct val="90000"/>
              </a:lnSpc>
            </a:pPr>
            <a:r>
              <a:rPr lang="en-US" dirty="0" smtClean="0"/>
              <a:t>State</a:t>
            </a:r>
          </a:p>
          <a:p>
            <a:pPr lvl="2">
              <a:lnSpc>
                <a:spcPct val="90000"/>
              </a:lnSpc>
            </a:pPr>
            <a:r>
              <a:rPr lang="en-US" dirty="0" smtClean="0"/>
              <a:t>Environment</a:t>
            </a:r>
          </a:p>
          <a:p>
            <a:endParaRPr lang="en-US" dirty="0"/>
          </a:p>
        </p:txBody>
      </p:sp>
      <p:sp>
        <p:nvSpPr>
          <p:cNvPr id="2" name="Content Placeholder 1"/>
          <p:cNvSpPr>
            <a:spLocks noGrp="1"/>
          </p:cNvSpPr>
          <p:nvPr>
            <p:ph sz="half" idx="2"/>
          </p:nvPr>
        </p:nvSpPr>
        <p:spPr/>
        <p:txBody>
          <a:bodyPr>
            <a:normAutofit/>
          </a:bodyPr>
          <a:lstStyle/>
          <a:p>
            <a:r>
              <a:rPr lang="en-US" dirty="0" smtClean="0"/>
              <a:t>Test Case</a:t>
            </a:r>
          </a:p>
          <a:p>
            <a:pPr lvl="1"/>
            <a:r>
              <a:rPr lang="en-US" dirty="0"/>
              <a:t>Outputs</a:t>
            </a:r>
          </a:p>
          <a:p>
            <a:pPr lvl="2"/>
            <a:r>
              <a:rPr lang="en-US" dirty="0"/>
              <a:t>To UI</a:t>
            </a:r>
          </a:p>
          <a:p>
            <a:pPr lvl="2"/>
            <a:r>
              <a:rPr lang="en-US" dirty="0"/>
              <a:t>To interfacing systems or devices</a:t>
            </a:r>
          </a:p>
          <a:p>
            <a:pPr lvl="2"/>
            <a:r>
              <a:rPr lang="en-US" dirty="0"/>
              <a:t>Files</a:t>
            </a:r>
          </a:p>
          <a:p>
            <a:pPr lvl="2"/>
            <a:r>
              <a:rPr lang="en-US" dirty="0"/>
              <a:t>Databases</a:t>
            </a:r>
          </a:p>
          <a:p>
            <a:pPr lvl="2"/>
            <a:r>
              <a:rPr lang="en-US" dirty="0"/>
              <a:t>State</a:t>
            </a:r>
          </a:p>
          <a:p>
            <a:pPr lvl="2"/>
            <a:r>
              <a:rPr lang="en-US" dirty="0"/>
              <a:t>Response time</a:t>
            </a:r>
          </a:p>
          <a:p>
            <a:endParaRPr lang="en-US" dirty="0"/>
          </a:p>
        </p:txBody>
      </p:sp>
      <p:sp>
        <p:nvSpPr>
          <p:cNvPr id="121858" name="Rectangle 1026"/>
          <p:cNvSpPr>
            <a:spLocks noChangeArrowheads="1"/>
          </p:cNvSpPr>
          <p:nvPr/>
        </p:nvSpPr>
        <p:spPr bwMode="auto">
          <a:xfrm>
            <a:off x="1564217" y="457200"/>
            <a:ext cx="10363200" cy="609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nchor="ctr"/>
          <a:lstStyle/>
          <a:p>
            <a:endParaRPr lang="en-US" sz="3200" dirty="0">
              <a:solidFill>
                <a:schemeClr val="bg2"/>
              </a:solidFill>
              <a:latin typeface="Arial" charset="0"/>
              <a:cs typeface="Arial" charset="0"/>
            </a:endParaRPr>
          </a:p>
        </p:txBody>
      </p:sp>
      <p:sp>
        <p:nvSpPr>
          <p:cNvPr id="121860" name="Rectangle 1028"/>
          <p:cNvSpPr>
            <a:spLocks noChangeArrowheads="1"/>
          </p:cNvSpPr>
          <p:nvPr/>
        </p:nvSpPr>
        <p:spPr bwMode="auto">
          <a:xfrm>
            <a:off x="1564217" y="1066800"/>
            <a:ext cx="10363200" cy="502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742950" lvl="1" indent="-285750">
              <a:spcBef>
                <a:spcPct val="20000"/>
              </a:spcBef>
            </a:pPr>
            <a:endParaRPr lang="en-US" sz="2000" dirty="0">
              <a:latin typeface="Arial" charset="0"/>
              <a:cs typeface="Arial" charset="0"/>
            </a:endParaRPr>
          </a:p>
        </p:txBody>
      </p:sp>
    </p:spTree>
    <p:extLst>
      <p:ext uri="{BB962C8B-B14F-4D97-AF65-F5344CB8AC3E}">
        <p14:creationId xmlns:p14="http://schemas.microsoft.com/office/powerpoint/2010/main" val="168270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title"/>
          </p:nvPr>
        </p:nvSpPr>
        <p:spPr/>
        <p:txBody>
          <a:bodyPr/>
          <a:lstStyle/>
          <a:p>
            <a:r>
              <a:rPr lang="en-US" dirty="0" smtClean="0"/>
              <a:t>Test documentation</a:t>
            </a:r>
            <a:endParaRPr lang="en-US" dirty="0"/>
          </a:p>
        </p:txBody>
      </p:sp>
      <p:sp>
        <p:nvSpPr>
          <p:cNvPr id="56326" name="Rectangle 6"/>
          <p:cNvSpPr>
            <a:spLocks noGrp="1" noChangeArrowheads="1"/>
          </p:cNvSpPr>
          <p:nvPr>
            <p:ph type="body" idx="1"/>
          </p:nvPr>
        </p:nvSpPr>
        <p:spPr/>
        <p:txBody>
          <a:bodyPr>
            <a:normAutofit lnSpcReduction="10000"/>
          </a:bodyPr>
          <a:lstStyle/>
          <a:p>
            <a:pPr>
              <a:lnSpc>
                <a:spcPct val="120000"/>
              </a:lnSpc>
              <a:spcBef>
                <a:spcPts val="0"/>
              </a:spcBef>
            </a:pPr>
            <a:r>
              <a:rPr lang="en-US" dirty="0" smtClean="0"/>
              <a:t>Test Case</a:t>
            </a:r>
          </a:p>
          <a:p>
            <a:pPr lvl="1">
              <a:lnSpc>
                <a:spcPct val="120000"/>
              </a:lnSpc>
              <a:spcBef>
                <a:spcPts val="0"/>
              </a:spcBef>
            </a:pPr>
            <a:r>
              <a:rPr lang="en-US" dirty="0" smtClean="0"/>
              <a:t>Format – follow company standards; if no standards – choose the one that works best for you</a:t>
            </a:r>
          </a:p>
          <a:p>
            <a:pPr lvl="2">
              <a:lnSpc>
                <a:spcPct val="120000"/>
              </a:lnSpc>
              <a:spcBef>
                <a:spcPts val="0"/>
              </a:spcBef>
            </a:pPr>
            <a:r>
              <a:rPr lang="en-US" dirty="0" smtClean="0"/>
              <a:t>MS Word document</a:t>
            </a:r>
          </a:p>
          <a:p>
            <a:pPr lvl="2">
              <a:lnSpc>
                <a:spcPct val="120000"/>
              </a:lnSpc>
              <a:spcBef>
                <a:spcPts val="0"/>
              </a:spcBef>
            </a:pPr>
            <a:r>
              <a:rPr lang="en-US" dirty="0" smtClean="0"/>
              <a:t>MS Excel document</a:t>
            </a:r>
          </a:p>
          <a:p>
            <a:pPr lvl="2">
              <a:lnSpc>
                <a:spcPct val="120000"/>
              </a:lnSpc>
              <a:spcBef>
                <a:spcPts val="0"/>
              </a:spcBef>
            </a:pPr>
            <a:r>
              <a:rPr lang="en-US" dirty="0" smtClean="0"/>
              <a:t>Memo-like paragraphs (MS Word, Notepad, </a:t>
            </a:r>
            <a:r>
              <a:rPr lang="en-US" dirty="0" err="1" smtClean="0"/>
              <a:t>Wordpad</a:t>
            </a:r>
            <a:r>
              <a:rPr lang="en-US" dirty="0" smtClean="0"/>
              <a:t>)</a:t>
            </a:r>
          </a:p>
          <a:p>
            <a:pPr lvl="1">
              <a:lnSpc>
                <a:spcPct val="120000"/>
              </a:lnSpc>
              <a:spcBef>
                <a:spcPts val="0"/>
              </a:spcBef>
            </a:pPr>
            <a:r>
              <a:rPr lang="en-US" dirty="0" smtClean="0"/>
              <a:t>Classes</a:t>
            </a:r>
          </a:p>
          <a:p>
            <a:pPr lvl="2">
              <a:lnSpc>
                <a:spcPct val="120000"/>
              </a:lnSpc>
              <a:spcBef>
                <a:spcPts val="0"/>
              </a:spcBef>
            </a:pPr>
            <a:r>
              <a:rPr lang="en-US" dirty="0" smtClean="0"/>
              <a:t>Positive and Negative</a:t>
            </a:r>
          </a:p>
          <a:p>
            <a:pPr lvl="2">
              <a:lnSpc>
                <a:spcPct val="120000"/>
              </a:lnSpc>
              <a:spcBef>
                <a:spcPts val="0"/>
              </a:spcBef>
            </a:pPr>
            <a:r>
              <a:rPr lang="en-US" dirty="0" smtClean="0"/>
              <a:t>Functional, Non-Functional and UI</a:t>
            </a:r>
          </a:p>
          <a:p>
            <a:pPr lvl="2">
              <a:lnSpc>
                <a:spcPct val="120000"/>
              </a:lnSpc>
              <a:spcBef>
                <a:spcPts val="0"/>
              </a:spcBef>
            </a:pPr>
            <a:r>
              <a:rPr lang="en-US" dirty="0" smtClean="0"/>
              <a:t>Implicit verifications and explicit verifications</a:t>
            </a:r>
          </a:p>
          <a:p>
            <a:pPr lvl="2">
              <a:lnSpc>
                <a:spcPct val="120000"/>
              </a:lnSpc>
              <a:spcBef>
                <a:spcPts val="0"/>
              </a:spcBef>
            </a:pPr>
            <a:r>
              <a:rPr lang="en-US" dirty="0" smtClean="0"/>
              <a:t>Systematic testing and ad-hoc</a:t>
            </a:r>
          </a:p>
          <a:p>
            <a:pPr lvl="1">
              <a:lnSpc>
                <a:spcPct val="120000"/>
              </a:lnSpc>
            </a:pPr>
            <a:endParaRPr lang="en-US" dirty="0"/>
          </a:p>
        </p:txBody>
      </p:sp>
    </p:spTree>
    <p:extLst>
      <p:ext uri="{BB962C8B-B14F-4D97-AF65-F5344CB8AC3E}">
        <p14:creationId xmlns:p14="http://schemas.microsoft.com/office/powerpoint/2010/main" val="396916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1471" y="503851"/>
            <a:ext cx="9601200" cy="1142385"/>
          </a:xfrm>
        </p:spPr>
        <p:txBody>
          <a:bodyPr/>
          <a:lstStyle/>
          <a:p>
            <a:r>
              <a:rPr lang="en-US" dirty="0"/>
              <a:t>Outlines </a:t>
            </a:r>
          </a:p>
        </p:txBody>
      </p:sp>
      <p:sp>
        <p:nvSpPr>
          <p:cNvPr id="3" name="Content Placeholder 2"/>
          <p:cNvSpPr>
            <a:spLocks noGrp="1"/>
          </p:cNvSpPr>
          <p:nvPr>
            <p:ph idx="1"/>
          </p:nvPr>
        </p:nvSpPr>
        <p:spPr>
          <a:xfrm>
            <a:off x="1049593" y="2062958"/>
            <a:ext cx="10404987" cy="3809999"/>
          </a:xfrm>
        </p:spPr>
        <p:txBody>
          <a:bodyPr>
            <a:noAutofit/>
          </a:bodyPr>
          <a:lstStyle/>
          <a:p>
            <a:pPr marL="398463" indent="-398463">
              <a:lnSpc>
                <a:spcPct val="100000"/>
              </a:lnSpc>
              <a:spcBef>
                <a:spcPts val="1200"/>
              </a:spcBef>
              <a:buFont typeface="Wingdings" panose="05000000000000000000" pitchFamily="2" charset="2"/>
              <a:buChar char="Ø"/>
            </a:pPr>
            <a:r>
              <a:rPr lang="en-US" sz="2800" dirty="0" smtClean="0"/>
              <a:t>Test </a:t>
            </a:r>
            <a:r>
              <a:rPr lang="en-US" sz="2800" dirty="0"/>
              <a:t>Plan vs Test </a:t>
            </a:r>
            <a:r>
              <a:rPr lang="en-US" sz="2800" dirty="0" smtClean="0"/>
              <a:t>Strategy</a:t>
            </a:r>
          </a:p>
          <a:p>
            <a:pPr marL="398463" indent="-398463">
              <a:lnSpc>
                <a:spcPct val="100000"/>
              </a:lnSpc>
              <a:spcBef>
                <a:spcPts val="1200"/>
              </a:spcBef>
              <a:buFont typeface="Wingdings" panose="05000000000000000000" pitchFamily="2" charset="2"/>
              <a:buChar char="Ø"/>
            </a:pPr>
            <a:r>
              <a:rPr lang="en-US" sz="2800" dirty="0" smtClean="0"/>
              <a:t>Importance of a Test Plan</a:t>
            </a:r>
          </a:p>
          <a:p>
            <a:pPr marL="398463" indent="-398463">
              <a:lnSpc>
                <a:spcPct val="100000"/>
              </a:lnSpc>
              <a:spcBef>
                <a:spcPts val="1200"/>
              </a:spcBef>
              <a:buFont typeface="Wingdings" panose="05000000000000000000" pitchFamily="2" charset="2"/>
              <a:buChar char="Ø"/>
            </a:pPr>
            <a:r>
              <a:rPr lang="en-US" sz="2800" dirty="0" smtClean="0"/>
              <a:t>Test Documentation</a:t>
            </a:r>
            <a:endParaRPr lang="en-US" sz="2800" dirty="0"/>
          </a:p>
          <a:p>
            <a:pPr marL="398463" indent="-398463">
              <a:lnSpc>
                <a:spcPct val="100000"/>
              </a:lnSpc>
              <a:spcBef>
                <a:spcPts val="1200"/>
              </a:spcBef>
              <a:buFont typeface="Wingdings" panose="05000000000000000000" pitchFamily="2" charset="2"/>
              <a:buChar char="Ø"/>
            </a:pPr>
            <a:r>
              <a:rPr lang="en-US" sz="2800" dirty="0"/>
              <a:t>How to create a Test Plan</a:t>
            </a:r>
          </a:p>
          <a:p>
            <a:pPr marL="398463" indent="-398463">
              <a:lnSpc>
                <a:spcPct val="100000"/>
              </a:lnSpc>
              <a:spcBef>
                <a:spcPts val="1200"/>
              </a:spcBef>
              <a:buFont typeface="Wingdings" panose="05000000000000000000" pitchFamily="2" charset="2"/>
              <a:buChar char="Ø"/>
            </a:pPr>
            <a:r>
              <a:rPr lang="en-US" sz="2800" dirty="0"/>
              <a:t>Summary    </a:t>
            </a:r>
          </a:p>
          <a:p>
            <a:pPr marL="398463" indent="-398463">
              <a:lnSpc>
                <a:spcPct val="100000"/>
              </a:lnSpc>
              <a:spcBef>
                <a:spcPts val="600"/>
              </a:spcBef>
              <a:buFont typeface="Wingdings" panose="05000000000000000000" pitchFamily="2" charset="2"/>
              <a:buChar char="Ø"/>
            </a:pPr>
            <a:endParaRPr lang="en-US" sz="2800"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2</a:t>
            </a:fld>
            <a:endParaRPr lang="en-US"/>
          </a:p>
        </p:txBody>
      </p:sp>
    </p:spTree>
    <p:extLst>
      <p:ext uri="{BB962C8B-B14F-4D97-AF65-F5344CB8AC3E}">
        <p14:creationId xmlns:p14="http://schemas.microsoft.com/office/powerpoint/2010/main" val="390495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Test documentation</a:t>
            </a:r>
            <a:endParaRPr lang="en-US" dirty="0"/>
          </a:p>
        </p:txBody>
      </p:sp>
      <p:sp>
        <p:nvSpPr>
          <p:cNvPr id="9" name="Content Placeholder 8"/>
          <p:cNvSpPr>
            <a:spLocks noGrp="1"/>
          </p:cNvSpPr>
          <p:nvPr>
            <p:ph idx="1"/>
          </p:nvPr>
        </p:nvSpPr>
        <p:spPr/>
        <p:txBody>
          <a:bodyPr/>
          <a:lstStyle/>
          <a:p>
            <a:r>
              <a:rPr lang="en-US" dirty="0" smtClean="0"/>
              <a:t>Test Suite</a:t>
            </a:r>
          </a:p>
          <a:p>
            <a:pPr lvl="1"/>
            <a:r>
              <a:rPr lang="en-US" dirty="0" smtClean="0"/>
              <a:t>A document specifying a sequence of actions for the execution of multiple test cases</a:t>
            </a:r>
          </a:p>
          <a:p>
            <a:pPr lvl="1"/>
            <a:r>
              <a:rPr lang="en-US" dirty="0" smtClean="0"/>
              <a:t>Purpose: to put the test cases into an executable order, although individual test cases may have an internal set of steps or procedures</a:t>
            </a:r>
          </a:p>
          <a:p>
            <a:pPr lvl="1"/>
            <a:r>
              <a:rPr lang="en-US" dirty="0" smtClean="0"/>
              <a:t>Is typically manual, if automated, typically referred to as test script (though manual procedures can also be a type of script)</a:t>
            </a:r>
          </a:p>
          <a:p>
            <a:pPr lvl="1"/>
            <a:r>
              <a:rPr lang="en-US" dirty="0" smtClean="0"/>
              <a:t>Multiple Test Suites need to be organized into some sequence – this defines the order in which the test cases or scripts are to be run, what timing considerations are, who should run them etc.</a:t>
            </a:r>
          </a:p>
          <a:p>
            <a:pPr lvl="2"/>
            <a:endParaRPr lang="en-US" dirty="0" smtClean="0"/>
          </a:p>
          <a:p>
            <a:endParaRPr lang="en-US" dirty="0"/>
          </a:p>
        </p:txBody>
      </p:sp>
      <p:sp>
        <p:nvSpPr>
          <p:cNvPr id="123906" name="Rectangle 2"/>
          <p:cNvSpPr>
            <a:spLocks noChangeArrowheads="1"/>
          </p:cNvSpPr>
          <p:nvPr/>
        </p:nvSpPr>
        <p:spPr bwMode="auto">
          <a:xfrm>
            <a:off x="1564217" y="457200"/>
            <a:ext cx="10363200" cy="609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nchor="ctr"/>
          <a:lstStyle/>
          <a:p>
            <a:endParaRPr lang="en-US" sz="3200" dirty="0">
              <a:solidFill>
                <a:schemeClr val="bg2"/>
              </a:solidFill>
              <a:latin typeface="Arial" charset="0"/>
              <a:cs typeface="Arial" charset="0"/>
            </a:endParaRPr>
          </a:p>
        </p:txBody>
      </p:sp>
      <p:sp>
        <p:nvSpPr>
          <p:cNvPr id="123908" name="Rectangle 4"/>
          <p:cNvSpPr>
            <a:spLocks noChangeArrowheads="1"/>
          </p:cNvSpPr>
          <p:nvPr/>
        </p:nvSpPr>
        <p:spPr bwMode="auto">
          <a:xfrm>
            <a:off x="1564217" y="1066800"/>
            <a:ext cx="10363200" cy="502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742950" lvl="1" indent="-285750">
              <a:lnSpc>
                <a:spcPct val="90000"/>
              </a:lnSpc>
              <a:spcBef>
                <a:spcPct val="20000"/>
              </a:spcBef>
            </a:pPr>
            <a:endParaRPr lang="en-US" sz="2000" dirty="0">
              <a:latin typeface="Arial" charset="0"/>
              <a:cs typeface="Arial" charset="0"/>
            </a:endParaRPr>
          </a:p>
        </p:txBody>
      </p:sp>
    </p:spTree>
    <p:extLst>
      <p:ext uri="{BB962C8B-B14F-4D97-AF65-F5344CB8AC3E}">
        <p14:creationId xmlns:p14="http://schemas.microsoft.com/office/powerpoint/2010/main" val="1534525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title"/>
          </p:nvPr>
        </p:nvSpPr>
        <p:spPr/>
        <p:txBody>
          <a:bodyPr/>
          <a:lstStyle/>
          <a:p>
            <a:r>
              <a:rPr lang="en-US" dirty="0"/>
              <a:t>Elements of a test plan 1</a:t>
            </a:r>
          </a:p>
        </p:txBody>
      </p:sp>
      <p:sp>
        <p:nvSpPr>
          <p:cNvPr id="1596419" name="Rectangle 3"/>
          <p:cNvSpPr>
            <a:spLocks noGrp="1" noChangeArrowheads="1"/>
          </p:cNvSpPr>
          <p:nvPr>
            <p:ph type="body" idx="1"/>
          </p:nvPr>
        </p:nvSpPr>
        <p:spPr>
          <a:xfrm>
            <a:off x="838200" y="1825625"/>
            <a:ext cx="10683240" cy="4351338"/>
          </a:xfrm>
        </p:spPr>
        <p:txBody>
          <a:bodyPr>
            <a:noAutofit/>
          </a:bodyPr>
          <a:lstStyle/>
          <a:p>
            <a:pPr>
              <a:lnSpc>
                <a:spcPct val="120000"/>
              </a:lnSpc>
              <a:spcBef>
                <a:spcPts val="0"/>
              </a:spcBef>
            </a:pPr>
            <a:r>
              <a:rPr lang="en-US" sz="2000" dirty="0"/>
              <a:t>Title</a:t>
            </a:r>
          </a:p>
          <a:p>
            <a:pPr>
              <a:lnSpc>
                <a:spcPct val="120000"/>
              </a:lnSpc>
              <a:spcBef>
                <a:spcPts val="0"/>
              </a:spcBef>
            </a:pPr>
            <a:r>
              <a:rPr lang="en-US" sz="2000" dirty="0"/>
              <a:t>Identification of software (incl. version/release #s)</a:t>
            </a:r>
          </a:p>
          <a:p>
            <a:pPr>
              <a:lnSpc>
                <a:spcPct val="120000"/>
              </a:lnSpc>
              <a:spcBef>
                <a:spcPts val="0"/>
              </a:spcBef>
            </a:pPr>
            <a:r>
              <a:rPr lang="en-US" sz="2000" dirty="0"/>
              <a:t>Revision history of document (incl. authors, dates)</a:t>
            </a:r>
          </a:p>
          <a:p>
            <a:pPr>
              <a:lnSpc>
                <a:spcPct val="120000"/>
              </a:lnSpc>
              <a:spcBef>
                <a:spcPts val="0"/>
              </a:spcBef>
            </a:pPr>
            <a:r>
              <a:rPr lang="en-US" sz="2000" dirty="0"/>
              <a:t>Table of Contents</a:t>
            </a:r>
          </a:p>
          <a:p>
            <a:pPr>
              <a:lnSpc>
                <a:spcPct val="120000"/>
              </a:lnSpc>
              <a:spcBef>
                <a:spcPts val="0"/>
              </a:spcBef>
            </a:pPr>
            <a:r>
              <a:rPr lang="en-US" sz="2000" dirty="0"/>
              <a:t>Purpose of document, intended audience</a:t>
            </a:r>
          </a:p>
          <a:p>
            <a:pPr>
              <a:lnSpc>
                <a:spcPct val="120000"/>
              </a:lnSpc>
              <a:spcBef>
                <a:spcPts val="0"/>
              </a:spcBef>
            </a:pPr>
            <a:r>
              <a:rPr lang="en-US" sz="2000" dirty="0"/>
              <a:t>Objective of testing effort</a:t>
            </a:r>
          </a:p>
          <a:p>
            <a:pPr>
              <a:lnSpc>
                <a:spcPct val="120000"/>
              </a:lnSpc>
              <a:spcBef>
                <a:spcPts val="0"/>
              </a:spcBef>
            </a:pPr>
            <a:r>
              <a:rPr lang="en-US" sz="2000" dirty="0"/>
              <a:t>Software product overview</a:t>
            </a:r>
          </a:p>
          <a:p>
            <a:pPr>
              <a:lnSpc>
                <a:spcPct val="120000"/>
              </a:lnSpc>
              <a:spcBef>
                <a:spcPts val="0"/>
              </a:spcBef>
            </a:pPr>
            <a:r>
              <a:rPr lang="en-US" sz="2000" dirty="0"/>
              <a:t>Relevant related document list, such as requirements, design documents, other test plans, etc.</a:t>
            </a:r>
          </a:p>
          <a:p>
            <a:pPr>
              <a:lnSpc>
                <a:spcPct val="120000"/>
              </a:lnSpc>
              <a:spcBef>
                <a:spcPts val="0"/>
              </a:spcBef>
            </a:pPr>
            <a:r>
              <a:rPr lang="en-US" sz="2000" dirty="0"/>
              <a:t>Relevant standards or legal requirements</a:t>
            </a:r>
          </a:p>
          <a:p>
            <a:pPr>
              <a:lnSpc>
                <a:spcPct val="120000"/>
              </a:lnSpc>
              <a:spcBef>
                <a:spcPts val="0"/>
              </a:spcBef>
            </a:pPr>
            <a:r>
              <a:rPr lang="en-US" sz="2000" dirty="0"/>
              <a:t>Traceability requirements</a:t>
            </a:r>
          </a:p>
        </p:txBody>
      </p:sp>
    </p:spTree>
    <p:extLst>
      <p:ext uri="{BB962C8B-B14F-4D97-AF65-F5344CB8AC3E}">
        <p14:creationId xmlns:p14="http://schemas.microsoft.com/office/powerpoint/2010/main" val="1392878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42" name="Rectangle 2"/>
          <p:cNvSpPr>
            <a:spLocks noGrp="1" noChangeArrowheads="1"/>
          </p:cNvSpPr>
          <p:nvPr>
            <p:ph type="title"/>
          </p:nvPr>
        </p:nvSpPr>
        <p:spPr/>
        <p:txBody>
          <a:bodyPr/>
          <a:lstStyle/>
          <a:p>
            <a:r>
              <a:rPr lang="en-US" dirty="0"/>
              <a:t>Elements of a test plan 2</a:t>
            </a:r>
          </a:p>
        </p:txBody>
      </p:sp>
      <p:sp>
        <p:nvSpPr>
          <p:cNvPr id="1597443" name="Rectangle 3"/>
          <p:cNvSpPr>
            <a:spLocks noGrp="1" noChangeArrowheads="1"/>
          </p:cNvSpPr>
          <p:nvPr>
            <p:ph type="body" idx="1"/>
          </p:nvPr>
        </p:nvSpPr>
        <p:spPr/>
        <p:txBody>
          <a:bodyPr>
            <a:normAutofit fontScale="77500" lnSpcReduction="20000"/>
          </a:bodyPr>
          <a:lstStyle/>
          <a:p>
            <a:pPr>
              <a:lnSpc>
                <a:spcPct val="120000"/>
              </a:lnSpc>
              <a:spcBef>
                <a:spcPts val="600"/>
              </a:spcBef>
            </a:pPr>
            <a:r>
              <a:rPr lang="en-US" dirty="0"/>
              <a:t>Relevant naming conventions and identifier conventions</a:t>
            </a:r>
          </a:p>
          <a:p>
            <a:pPr>
              <a:lnSpc>
                <a:spcPct val="120000"/>
              </a:lnSpc>
              <a:spcBef>
                <a:spcPts val="600"/>
              </a:spcBef>
            </a:pPr>
            <a:r>
              <a:rPr lang="en-US" dirty="0"/>
              <a:t>Overall software project organization and personnel/contact-info</a:t>
            </a:r>
            <a:r>
              <a:rPr lang="en-US" dirty="0" smtClean="0"/>
              <a:t>/responsibilities</a:t>
            </a:r>
            <a:endParaRPr lang="en-US" dirty="0"/>
          </a:p>
          <a:p>
            <a:pPr>
              <a:lnSpc>
                <a:spcPct val="120000"/>
              </a:lnSpc>
              <a:spcBef>
                <a:spcPts val="600"/>
              </a:spcBef>
            </a:pPr>
            <a:r>
              <a:rPr lang="en-US" dirty="0"/>
              <a:t>Test organization and personnel/contact-info/responsibilities</a:t>
            </a:r>
          </a:p>
          <a:p>
            <a:pPr>
              <a:lnSpc>
                <a:spcPct val="120000"/>
              </a:lnSpc>
              <a:spcBef>
                <a:spcPts val="600"/>
              </a:spcBef>
            </a:pPr>
            <a:r>
              <a:rPr lang="en-US" dirty="0"/>
              <a:t>Assumptions and dependencies</a:t>
            </a:r>
          </a:p>
          <a:p>
            <a:pPr>
              <a:lnSpc>
                <a:spcPct val="120000"/>
              </a:lnSpc>
              <a:spcBef>
                <a:spcPts val="600"/>
              </a:spcBef>
            </a:pPr>
            <a:r>
              <a:rPr lang="en-US" dirty="0"/>
              <a:t>Project risk analysis</a:t>
            </a:r>
          </a:p>
          <a:p>
            <a:pPr>
              <a:lnSpc>
                <a:spcPct val="120000"/>
              </a:lnSpc>
              <a:spcBef>
                <a:spcPts val="600"/>
              </a:spcBef>
            </a:pPr>
            <a:r>
              <a:rPr lang="en-US" dirty="0"/>
              <a:t>Testing priorities and focus</a:t>
            </a:r>
          </a:p>
          <a:p>
            <a:pPr>
              <a:lnSpc>
                <a:spcPct val="120000"/>
              </a:lnSpc>
              <a:spcBef>
                <a:spcPts val="600"/>
              </a:spcBef>
            </a:pPr>
            <a:r>
              <a:rPr lang="en-US" dirty="0"/>
              <a:t>Scope and limitations of testing</a:t>
            </a:r>
          </a:p>
          <a:p>
            <a:pPr>
              <a:lnSpc>
                <a:spcPct val="120000"/>
              </a:lnSpc>
              <a:spcBef>
                <a:spcPts val="600"/>
              </a:spcBef>
            </a:pPr>
            <a:r>
              <a:rPr lang="en-US" dirty="0"/>
              <a:t>Test outline - a decomposition of the test approach by test type, feature, functionality, process, system, module, etc. as applicable</a:t>
            </a:r>
          </a:p>
          <a:p>
            <a:pPr>
              <a:lnSpc>
                <a:spcPct val="120000"/>
              </a:lnSpc>
              <a:spcBef>
                <a:spcPts val="600"/>
              </a:spcBef>
            </a:pPr>
            <a:r>
              <a:rPr lang="en-US" dirty="0"/>
              <a:t>Outline of data input equivalence classes, boundary value analysis, error classes</a:t>
            </a:r>
          </a:p>
        </p:txBody>
      </p:sp>
    </p:spTree>
    <p:extLst>
      <p:ext uri="{BB962C8B-B14F-4D97-AF65-F5344CB8AC3E}">
        <p14:creationId xmlns:p14="http://schemas.microsoft.com/office/powerpoint/2010/main" val="2945185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8466" name="Rectangle 2"/>
          <p:cNvSpPr>
            <a:spLocks noGrp="1" noChangeArrowheads="1"/>
          </p:cNvSpPr>
          <p:nvPr>
            <p:ph type="title"/>
          </p:nvPr>
        </p:nvSpPr>
        <p:spPr/>
        <p:txBody>
          <a:bodyPr/>
          <a:lstStyle/>
          <a:p>
            <a:r>
              <a:rPr lang="en-US" dirty="0"/>
              <a:t>Elements of a test plan 3</a:t>
            </a:r>
          </a:p>
        </p:txBody>
      </p:sp>
      <p:sp>
        <p:nvSpPr>
          <p:cNvPr id="1598467" name="Rectangle 3"/>
          <p:cNvSpPr>
            <a:spLocks noGrp="1" noChangeArrowheads="1"/>
          </p:cNvSpPr>
          <p:nvPr>
            <p:ph idx="1"/>
          </p:nvPr>
        </p:nvSpPr>
        <p:spPr/>
        <p:txBody>
          <a:bodyPr>
            <a:noAutofit/>
          </a:bodyPr>
          <a:lstStyle/>
          <a:p>
            <a:pPr>
              <a:lnSpc>
                <a:spcPct val="100000"/>
              </a:lnSpc>
              <a:spcBef>
                <a:spcPts val="600"/>
              </a:spcBef>
            </a:pPr>
            <a:r>
              <a:rPr lang="en-US" sz="2000" dirty="0"/>
              <a:t>Test environment - hardware, operating systems, other required software, data configurations, interfaces to other systems</a:t>
            </a:r>
          </a:p>
          <a:p>
            <a:pPr>
              <a:lnSpc>
                <a:spcPct val="100000"/>
              </a:lnSpc>
              <a:spcBef>
                <a:spcPts val="600"/>
              </a:spcBef>
            </a:pPr>
            <a:r>
              <a:rPr lang="en-US" sz="2000" dirty="0"/>
              <a:t>Test environment validity analysis - differences between the test and production systems and their impact on test </a:t>
            </a:r>
            <a:r>
              <a:rPr lang="en-US" sz="2000" dirty="0" smtClean="0"/>
              <a:t>validity</a:t>
            </a:r>
            <a:endParaRPr lang="en-US" sz="2000" dirty="0"/>
          </a:p>
          <a:p>
            <a:pPr>
              <a:lnSpc>
                <a:spcPct val="100000"/>
              </a:lnSpc>
              <a:spcBef>
                <a:spcPts val="600"/>
              </a:spcBef>
            </a:pPr>
            <a:r>
              <a:rPr lang="en-US" sz="2000" dirty="0"/>
              <a:t>Test environment setup and configuration issues</a:t>
            </a:r>
          </a:p>
          <a:p>
            <a:pPr>
              <a:lnSpc>
                <a:spcPct val="100000"/>
              </a:lnSpc>
              <a:spcBef>
                <a:spcPts val="600"/>
              </a:spcBef>
            </a:pPr>
            <a:r>
              <a:rPr lang="en-US" sz="2000" dirty="0"/>
              <a:t>Software migration processes</a:t>
            </a:r>
          </a:p>
          <a:p>
            <a:pPr>
              <a:lnSpc>
                <a:spcPct val="100000"/>
              </a:lnSpc>
              <a:spcBef>
                <a:spcPts val="600"/>
              </a:spcBef>
            </a:pPr>
            <a:r>
              <a:rPr lang="en-US" sz="2000" dirty="0"/>
              <a:t>Software CM processes</a:t>
            </a:r>
          </a:p>
          <a:p>
            <a:pPr>
              <a:lnSpc>
                <a:spcPct val="100000"/>
              </a:lnSpc>
              <a:spcBef>
                <a:spcPts val="600"/>
              </a:spcBef>
            </a:pPr>
            <a:r>
              <a:rPr lang="en-US" sz="2000" dirty="0"/>
              <a:t>Test data setup requirements</a:t>
            </a:r>
          </a:p>
          <a:p>
            <a:pPr>
              <a:lnSpc>
                <a:spcPct val="100000"/>
              </a:lnSpc>
              <a:spcBef>
                <a:spcPts val="600"/>
              </a:spcBef>
            </a:pPr>
            <a:r>
              <a:rPr lang="en-US" sz="2000" dirty="0"/>
              <a:t>Database setup requirements</a:t>
            </a:r>
          </a:p>
          <a:p>
            <a:pPr>
              <a:lnSpc>
                <a:spcPct val="100000"/>
              </a:lnSpc>
              <a:spcBef>
                <a:spcPts val="600"/>
              </a:spcBef>
            </a:pPr>
            <a:r>
              <a:rPr lang="en-US" sz="2000" dirty="0"/>
              <a:t>Outline of system-logging/error-logging/other capabilities, and tools such as screen capture software, that will be used to help describe and report bugs</a:t>
            </a:r>
          </a:p>
        </p:txBody>
      </p:sp>
    </p:spTree>
    <p:extLst>
      <p:ext uri="{BB962C8B-B14F-4D97-AF65-F5344CB8AC3E}">
        <p14:creationId xmlns:p14="http://schemas.microsoft.com/office/powerpoint/2010/main" val="2657967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9490" name="Rectangle 2"/>
          <p:cNvSpPr>
            <a:spLocks noGrp="1" noChangeArrowheads="1"/>
          </p:cNvSpPr>
          <p:nvPr>
            <p:ph type="title"/>
          </p:nvPr>
        </p:nvSpPr>
        <p:spPr/>
        <p:txBody>
          <a:bodyPr/>
          <a:lstStyle/>
          <a:p>
            <a:r>
              <a:rPr lang="en-US" dirty="0"/>
              <a:t>Elements of a test plan 4</a:t>
            </a:r>
          </a:p>
        </p:txBody>
      </p:sp>
      <p:sp>
        <p:nvSpPr>
          <p:cNvPr id="1599491" name="Rectangle 3"/>
          <p:cNvSpPr>
            <a:spLocks noGrp="1" noChangeArrowheads="1"/>
          </p:cNvSpPr>
          <p:nvPr>
            <p:ph type="body" idx="1"/>
          </p:nvPr>
        </p:nvSpPr>
        <p:spPr/>
        <p:txBody>
          <a:bodyPr>
            <a:normAutofit fontScale="70000" lnSpcReduction="20000"/>
          </a:bodyPr>
          <a:lstStyle/>
          <a:p>
            <a:pPr>
              <a:lnSpc>
                <a:spcPct val="120000"/>
              </a:lnSpc>
              <a:spcBef>
                <a:spcPts val="600"/>
              </a:spcBef>
            </a:pPr>
            <a:r>
              <a:rPr lang="en-US" dirty="0"/>
              <a:t>Discussion of any specialized software or hardware tools that will be used by testers to help track the cause or source of bugs</a:t>
            </a:r>
          </a:p>
          <a:p>
            <a:pPr>
              <a:lnSpc>
                <a:spcPct val="120000"/>
              </a:lnSpc>
              <a:spcBef>
                <a:spcPts val="600"/>
              </a:spcBef>
            </a:pPr>
            <a:r>
              <a:rPr lang="en-US" dirty="0"/>
              <a:t>Test automation - justification and overview</a:t>
            </a:r>
          </a:p>
          <a:p>
            <a:pPr>
              <a:lnSpc>
                <a:spcPct val="120000"/>
              </a:lnSpc>
              <a:spcBef>
                <a:spcPts val="600"/>
              </a:spcBef>
            </a:pPr>
            <a:r>
              <a:rPr lang="en-US" dirty="0"/>
              <a:t>Test tools to be used, including versions, patches, etc.</a:t>
            </a:r>
          </a:p>
          <a:p>
            <a:pPr>
              <a:lnSpc>
                <a:spcPct val="120000"/>
              </a:lnSpc>
              <a:spcBef>
                <a:spcPts val="600"/>
              </a:spcBef>
            </a:pPr>
            <a:r>
              <a:rPr lang="en-US" dirty="0"/>
              <a:t>Test script/test code maintenance processes and version control</a:t>
            </a:r>
          </a:p>
          <a:p>
            <a:pPr>
              <a:lnSpc>
                <a:spcPct val="120000"/>
              </a:lnSpc>
              <a:spcBef>
                <a:spcPts val="600"/>
              </a:spcBef>
            </a:pPr>
            <a:r>
              <a:rPr lang="en-US" dirty="0"/>
              <a:t>Problem tracking and resolution - tools and processes</a:t>
            </a:r>
          </a:p>
          <a:p>
            <a:pPr>
              <a:lnSpc>
                <a:spcPct val="120000"/>
              </a:lnSpc>
              <a:spcBef>
                <a:spcPts val="600"/>
              </a:spcBef>
            </a:pPr>
            <a:r>
              <a:rPr lang="en-US" dirty="0"/>
              <a:t>Project test metrics to be used</a:t>
            </a:r>
          </a:p>
          <a:p>
            <a:pPr>
              <a:lnSpc>
                <a:spcPct val="120000"/>
              </a:lnSpc>
              <a:spcBef>
                <a:spcPts val="600"/>
              </a:spcBef>
            </a:pPr>
            <a:r>
              <a:rPr lang="en-US" dirty="0"/>
              <a:t>Reporting requirements and testing deliverables</a:t>
            </a:r>
          </a:p>
          <a:p>
            <a:pPr>
              <a:lnSpc>
                <a:spcPct val="120000"/>
              </a:lnSpc>
              <a:spcBef>
                <a:spcPts val="600"/>
              </a:spcBef>
            </a:pPr>
            <a:r>
              <a:rPr lang="en-US" dirty="0"/>
              <a:t>Software entrance and exit criteria</a:t>
            </a:r>
          </a:p>
          <a:p>
            <a:pPr>
              <a:lnSpc>
                <a:spcPct val="120000"/>
              </a:lnSpc>
              <a:spcBef>
                <a:spcPts val="600"/>
              </a:spcBef>
            </a:pPr>
            <a:r>
              <a:rPr lang="en-US" dirty="0"/>
              <a:t>Initial sanity testing period and criteria</a:t>
            </a:r>
          </a:p>
          <a:p>
            <a:pPr>
              <a:lnSpc>
                <a:spcPct val="120000"/>
              </a:lnSpc>
              <a:spcBef>
                <a:spcPts val="600"/>
              </a:spcBef>
            </a:pPr>
            <a:r>
              <a:rPr lang="en-US" dirty="0"/>
              <a:t>Test suspension and restart criteria</a:t>
            </a:r>
          </a:p>
        </p:txBody>
      </p:sp>
    </p:spTree>
    <p:extLst>
      <p:ext uri="{BB962C8B-B14F-4D97-AF65-F5344CB8AC3E}">
        <p14:creationId xmlns:p14="http://schemas.microsoft.com/office/powerpoint/2010/main" val="4145096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0514" name="Rectangle 2"/>
          <p:cNvSpPr>
            <a:spLocks noGrp="1" noChangeArrowheads="1"/>
          </p:cNvSpPr>
          <p:nvPr>
            <p:ph type="title"/>
          </p:nvPr>
        </p:nvSpPr>
        <p:spPr/>
        <p:txBody>
          <a:bodyPr/>
          <a:lstStyle/>
          <a:p>
            <a:r>
              <a:rPr lang="en-US" dirty="0"/>
              <a:t>Elements of a test plan 5</a:t>
            </a:r>
          </a:p>
        </p:txBody>
      </p:sp>
      <p:sp>
        <p:nvSpPr>
          <p:cNvPr id="1600515" name="Rectangle 3"/>
          <p:cNvSpPr>
            <a:spLocks noGrp="1" noChangeArrowheads="1"/>
          </p:cNvSpPr>
          <p:nvPr>
            <p:ph type="body" idx="1"/>
          </p:nvPr>
        </p:nvSpPr>
        <p:spPr/>
        <p:txBody>
          <a:bodyPr>
            <a:normAutofit fontScale="92500" lnSpcReduction="10000"/>
          </a:bodyPr>
          <a:lstStyle/>
          <a:p>
            <a:pPr>
              <a:lnSpc>
                <a:spcPct val="120000"/>
              </a:lnSpc>
            </a:pPr>
            <a:r>
              <a:rPr lang="en-US" dirty="0"/>
              <a:t>Personnel allocation</a:t>
            </a:r>
          </a:p>
          <a:p>
            <a:pPr>
              <a:lnSpc>
                <a:spcPct val="120000"/>
              </a:lnSpc>
            </a:pPr>
            <a:r>
              <a:rPr lang="en-US" dirty="0"/>
              <a:t>Personnel pre-training needs</a:t>
            </a:r>
          </a:p>
          <a:p>
            <a:pPr>
              <a:lnSpc>
                <a:spcPct val="120000"/>
              </a:lnSpc>
            </a:pPr>
            <a:r>
              <a:rPr lang="en-US" dirty="0"/>
              <a:t>Test site/location</a:t>
            </a:r>
          </a:p>
          <a:p>
            <a:pPr>
              <a:lnSpc>
                <a:spcPct val="120000"/>
              </a:lnSpc>
            </a:pPr>
            <a:r>
              <a:rPr lang="en-US" dirty="0"/>
              <a:t>Outside test organizations to be utilized and their purpose, </a:t>
            </a:r>
            <a:r>
              <a:rPr lang="en-US" dirty="0" smtClean="0"/>
              <a:t>responsibilities, </a:t>
            </a:r>
            <a:r>
              <a:rPr lang="en-US" dirty="0"/>
              <a:t>deliverables, contact persons, and coordination issues</a:t>
            </a:r>
          </a:p>
          <a:p>
            <a:pPr>
              <a:lnSpc>
                <a:spcPct val="120000"/>
              </a:lnSpc>
            </a:pPr>
            <a:r>
              <a:rPr lang="en-US" dirty="0"/>
              <a:t>Relevant proprietary, classified, security, and licensing </a:t>
            </a:r>
            <a:r>
              <a:rPr lang="en-US" dirty="0" smtClean="0"/>
              <a:t>issues</a:t>
            </a:r>
            <a:endParaRPr lang="en-US" dirty="0"/>
          </a:p>
          <a:p>
            <a:pPr>
              <a:lnSpc>
                <a:spcPct val="120000"/>
              </a:lnSpc>
            </a:pPr>
            <a:r>
              <a:rPr lang="en-US" dirty="0"/>
              <a:t>Open issues</a:t>
            </a:r>
          </a:p>
          <a:p>
            <a:pPr>
              <a:lnSpc>
                <a:spcPct val="120000"/>
              </a:lnSpc>
            </a:pPr>
            <a:r>
              <a:rPr lang="en-US" dirty="0"/>
              <a:t>Appendix - glossary, acronyms, etc. </a:t>
            </a:r>
          </a:p>
        </p:txBody>
      </p:sp>
    </p:spTree>
    <p:extLst>
      <p:ext uri="{BB962C8B-B14F-4D97-AF65-F5344CB8AC3E}">
        <p14:creationId xmlns:p14="http://schemas.microsoft.com/office/powerpoint/2010/main" val="1785030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p:txBody>
          <a:bodyPr/>
          <a:lstStyle/>
          <a:p>
            <a:r>
              <a:rPr lang="en-US" sz="4000" dirty="0" smtClean="0"/>
              <a:t>Test Plan </a:t>
            </a:r>
            <a:r>
              <a:rPr lang="en-US" sz="4000" dirty="0" smtClean="0"/>
              <a:t>Contents</a:t>
            </a:r>
            <a:endParaRPr lang="en-US" sz="4000" dirty="0"/>
          </a:p>
        </p:txBody>
      </p:sp>
      <p:sp>
        <p:nvSpPr>
          <p:cNvPr id="35846" name="Rectangle 3"/>
          <p:cNvSpPr>
            <a:spLocks noGrp="1" noChangeArrowheads="1"/>
          </p:cNvSpPr>
          <p:nvPr>
            <p:ph sz="half" idx="1"/>
          </p:nvPr>
        </p:nvSpPr>
        <p:spPr/>
        <p:txBody>
          <a:bodyPr>
            <a:normAutofit lnSpcReduction="10000"/>
          </a:bodyPr>
          <a:lstStyle/>
          <a:p>
            <a:pPr>
              <a:lnSpc>
                <a:spcPct val="120000"/>
              </a:lnSpc>
              <a:spcBef>
                <a:spcPts val="600"/>
              </a:spcBef>
            </a:pPr>
            <a:r>
              <a:rPr lang="en-US" sz="2000" dirty="0" smtClean="0"/>
              <a:t>Purpose</a:t>
            </a:r>
          </a:p>
          <a:p>
            <a:pPr>
              <a:lnSpc>
                <a:spcPct val="120000"/>
              </a:lnSpc>
              <a:spcBef>
                <a:spcPts val="600"/>
              </a:spcBef>
            </a:pPr>
            <a:r>
              <a:rPr lang="en-US" sz="2000" dirty="0" smtClean="0"/>
              <a:t>Outline</a:t>
            </a:r>
          </a:p>
          <a:p>
            <a:pPr>
              <a:lnSpc>
                <a:spcPct val="120000"/>
              </a:lnSpc>
              <a:spcBef>
                <a:spcPts val="600"/>
              </a:spcBef>
            </a:pPr>
            <a:r>
              <a:rPr lang="en-US" sz="2000" dirty="0" smtClean="0"/>
              <a:t>Test-plan ID</a:t>
            </a:r>
          </a:p>
          <a:p>
            <a:pPr>
              <a:lnSpc>
                <a:spcPct val="120000"/>
              </a:lnSpc>
              <a:spcBef>
                <a:spcPts val="600"/>
              </a:spcBef>
            </a:pPr>
            <a:r>
              <a:rPr lang="en-US" sz="2000" dirty="0" smtClean="0"/>
              <a:t>Introduction</a:t>
            </a:r>
          </a:p>
          <a:p>
            <a:pPr>
              <a:lnSpc>
                <a:spcPct val="120000"/>
              </a:lnSpc>
              <a:spcBef>
                <a:spcPts val="600"/>
              </a:spcBef>
            </a:pPr>
            <a:r>
              <a:rPr lang="en-US" sz="2000" dirty="0" smtClean="0"/>
              <a:t>Test reference items</a:t>
            </a:r>
          </a:p>
          <a:p>
            <a:pPr>
              <a:lnSpc>
                <a:spcPct val="120000"/>
              </a:lnSpc>
              <a:spcBef>
                <a:spcPts val="600"/>
              </a:spcBef>
            </a:pPr>
            <a:r>
              <a:rPr lang="en-US" sz="2000" dirty="0" smtClean="0"/>
              <a:t>Features that will be tested</a:t>
            </a:r>
          </a:p>
          <a:p>
            <a:pPr>
              <a:lnSpc>
                <a:spcPct val="120000"/>
              </a:lnSpc>
              <a:spcBef>
                <a:spcPts val="600"/>
              </a:spcBef>
            </a:pPr>
            <a:r>
              <a:rPr lang="en-US" sz="2000" dirty="0" smtClean="0"/>
              <a:t>Features that will not be tested</a:t>
            </a:r>
          </a:p>
          <a:p>
            <a:pPr>
              <a:lnSpc>
                <a:spcPct val="120000"/>
              </a:lnSpc>
              <a:spcBef>
                <a:spcPts val="600"/>
              </a:spcBef>
            </a:pPr>
            <a:r>
              <a:rPr lang="en-US" sz="2000" dirty="0" smtClean="0"/>
              <a:t>Approach to testing (criteria)</a:t>
            </a:r>
          </a:p>
          <a:p>
            <a:pPr>
              <a:lnSpc>
                <a:spcPct val="120000"/>
              </a:lnSpc>
              <a:spcBef>
                <a:spcPts val="600"/>
              </a:spcBef>
            </a:pPr>
            <a:r>
              <a:rPr lang="en-US" sz="2000" dirty="0" smtClean="0"/>
              <a:t>Criteria for pass / fail</a:t>
            </a:r>
          </a:p>
          <a:p>
            <a:pPr>
              <a:lnSpc>
                <a:spcPct val="120000"/>
              </a:lnSpc>
              <a:spcBef>
                <a:spcPts val="600"/>
              </a:spcBef>
            </a:pPr>
            <a:r>
              <a:rPr lang="en-US" sz="2000" dirty="0" smtClean="0"/>
              <a:t>Criteria for suspending testing</a:t>
            </a:r>
          </a:p>
        </p:txBody>
      </p:sp>
      <p:sp>
        <p:nvSpPr>
          <p:cNvPr id="8" name="Content Placeholder 7"/>
          <p:cNvSpPr>
            <a:spLocks noGrp="1"/>
          </p:cNvSpPr>
          <p:nvPr>
            <p:ph sz="half" idx="2"/>
          </p:nvPr>
        </p:nvSpPr>
        <p:spPr/>
        <p:txBody>
          <a:bodyPr>
            <a:normAutofit lnSpcReduction="10000"/>
          </a:bodyPr>
          <a:lstStyle/>
          <a:p>
            <a:pPr>
              <a:lnSpc>
                <a:spcPct val="120000"/>
              </a:lnSpc>
              <a:spcBef>
                <a:spcPts val="600"/>
              </a:spcBef>
              <a:buClr>
                <a:schemeClr val="tx1"/>
              </a:buClr>
            </a:pPr>
            <a:r>
              <a:rPr lang="en-US" sz="2000" dirty="0"/>
              <a:t>Criteria for restarting testing</a:t>
            </a:r>
          </a:p>
          <a:p>
            <a:pPr>
              <a:lnSpc>
                <a:spcPct val="120000"/>
              </a:lnSpc>
              <a:spcBef>
                <a:spcPts val="600"/>
              </a:spcBef>
              <a:buClr>
                <a:schemeClr val="tx1"/>
              </a:buClr>
            </a:pPr>
            <a:r>
              <a:rPr lang="en-US" sz="2000" dirty="0"/>
              <a:t>Test deliverables</a:t>
            </a:r>
          </a:p>
          <a:p>
            <a:pPr>
              <a:lnSpc>
                <a:spcPct val="120000"/>
              </a:lnSpc>
              <a:spcBef>
                <a:spcPts val="600"/>
              </a:spcBef>
              <a:buClr>
                <a:schemeClr val="tx1"/>
              </a:buClr>
              <a:buSzPct val="100000"/>
            </a:pPr>
            <a:r>
              <a:rPr lang="en-US" sz="2000" dirty="0" smtClean="0"/>
              <a:t>Testing </a:t>
            </a:r>
            <a:r>
              <a:rPr lang="en-US" sz="2000" dirty="0"/>
              <a:t>tasks</a:t>
            </a:r>
          </a:p>
          <a:p>
            <a:pPr>
              <a:lnSpc>
                <a:spcPct val="120000"/>
              </a:lnSpc>
              <a:spcBef>
                <a:spcPts val="600"/>
              </a:spcBef>
              <a:buClr>
                <a:schemeClr val="tx1"/>
              </a:buClr>
              <a:buSzPct val="100000"/>
            </a:pPr>
            <a:r>
              <a:rPr lang="en-US" sz="2000" dirty="0"/>
              <a:t>Environmental needs</a:t>
            </a:r>
          </a:p>
          <a:p>
            <a:pPr>
              <a:lnSpc>
                <a:spcPct val="120000"/>
              </a:lnSpc>
              <a:spcBef>
                <a:spcPts val="600"/>
              </a:spcBef>
              <a:buClr>
                <a:schemeClr val="tx1"/>
              </a:buClr>
              <a:buSzPct val="100000"/>
            </a:pPr>
            <a:r>
              <a:rPr lang="en-US" sz="2000" dirty="0"/>
              <a:t>Responsibilities</a:t>
            </a:r>
          </a:p>
          <a:p>
            <a:pPr>
              <a:lnSpc>
                <a:spcPct val="120000"/>
              </a:lnSpc>
              <a:spcBef>
                <a:spcPts val="600"/>
              </a:spcBef>
              <a:buClr>
                <a:schemeClr val="tx1"/>
              </a:buClr>
              <a:buSzPct val="100000"/>
            </a:pPr>
            <a:r>
              <a:rPr lang="en-US" sz="2000" dirty="0"/>
              <a:t>Staffing &amp; training needs</a:t>
            </a:r>
          </a:p>
          <a:p>
            <a:pPr>
              <a:lnSpc>
                <a:spcPct val="120000"/>
              </a:lnSpc>
              <a:spcBef>
                <a:spcPts val="600"/>
              </a:spcBef>
              <a:buClr>
                <a:schemeClr val="tx1"/>
              </a:buClr>
              <a:buSzPct val="100000"/>
            </a:pPr>
            <a:r>
              <a:rPr lang="en-US" sz="2000" dirty="0"/>
              <a:t>Schedule</a:t>
            </a:r>
          </a:p>
          <a:p>
            <a:pPr>
              <a:lnSpc>
                <a:spcPct val="120000"/>
              </a:lnSpc>
              <a:spcBef>
                <a:spcPts val="600"/>
              </a:spcBef>
              <a:buClr>
                <a:schemeClr val="tx1"/>
              </a:buClr>
              <a:buSzPct val="100000"/>
            </a:pPr>
            <a:r>
              <a:rPr lang="en-US" sz="2000" dirty="0"/>
              <a:t>Risks and contingencies</a:t>
            </a:r>
          </a:p>
          <a:p>
            <a:pPr>
              <a:lnSpc>
                <a:spcPct val="120000"/>
              </a:lnSpc>
              <a:spcBef>
                <a:spcPts val="600"/>
              </a:spcBef>
              <a:buClr>
                <a:schemeClr val="tx1"/>
              </a:buClr>
              <a:buSzPct val="100000"/>
            </a:pPr>
            <a:r>
              <a:rPr lang="en-US" sz="2000" dirty="0"/>
              <a:t>Approvals</a:t>
            </a:r>
          </a:p>
          <a:p>
            <a:pPr>
              <a:lnSpc>
                <a:spcPct val="120000"/>
              </a:lnSpc>
              <a:spcBef>
                <a:spcPts val="600"/>
              </a:spcBef>
              <a:buClr>
                <a:schemeClr val="tx1"/>
              </a:buClr>
            </a:pPr>
            <a:endParaRPr lang="en-US" dirty="0"/>
          </a:p>
        </p:txBody>
      </p:sp>
      <p:sp>
        <p:nvSpPr>
          <p:cNvPr id="35847" name="Rectangle 4"/>
          <p:cNvSpPr>
            <a:spLocks noChangeArrowheads="1"/>
          </p:cNvSpPr>
          <p:nvPr/>
        </p:nvSpPr>
        <p:spPr bwMode="auto">
          <a:xfrm>
            <a:off x="6786034" y="1085850"/>
            <a:ext cx="5118100"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285750" indent="-285750">
              <a:lnSpc>
                <a:spcPct val="90000"/>
              </a:lnSpc>
              <a:spcBef>
                <a:spcPct val="30000"/>
              </a:spcBef>
              <a:buSzPct val="85000"/>
              <a:buFontTx/>
              <a:buChar char="•"/>
            </a:pPr>
            <a:endParaRPr lang="en-US" sz="2400" dirty="0">
              <a:solidFill>
                <a:schemeClr val="tx1"/>
              </a:solidFill>
            </a:endParaRPr>
          </a:p>
        </p:txBody>
      </p:sp>
    </p:spTree>
    <p:extLst>
      <p:ext uri="{BB962C8B-B14F-4D97-AF65-F5344CB8AC3E}">
        <p14:creationId xmlns:p14="http://schemas.microsoft.com/office/powerpoint/2010/main" val="2393756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F89E0-9032-4305-AB25-8171B4144A9A}"/>
              </a:ext>
            </a:extLst>
          </p:cNvPr>
          <p:cNvSpPr>
            <a:spLocks noGrp="1"/>
          </p:cNvSpPr>
          <p:nvPr>
            <p:ph type="title"/>
          </p:nvPr>
        </p:nvSpPr>
        <p:spPr/>
        <p:txBody>
          <a:bodyPr/>
          <a:lstStyle/>
          <a:p>
            <a:r>
              <a:rPr lang="en-US" dirty="0"/>
              <a:t>How to write a Test Plan</a:t>
            </a:r>
          </a:p>
        </p:txBody>
      </p:sp>
      <p:sp>
        <p:nvSpPr>
          <p:cNvPr id="3" name="Content Placeholder 2">
            <a:extLst>
              <a:ext uri="{FF2B5EF4-FFF2-40B4-BE49-F238E27FC236}">
                <a16:creationId xmlns:a16="http://schemas.microsoft.com/office/drawing/2014/main" id="{1D5F036D-F5B7-429E-BFCD-61796E002CD1}"/>
              </a:ext>
            </a:extLst>
          </p:cNvPr>
          <p:cNvSpPr>
            <a:spLocks noGrp="1"/>
          </p:cNvSpPr>
          <p:nvPr>
            <p:ph sz="half" idx="1"/>
          </p:nvPr>
        </p:nvSpPr>
        <p:spPr>
          <a:xfrm>
            <a:off x="960120" y="1981199"/>
            <a:ext cx="4331728" cy="3810001"/>
          </a:xfrm>
        </p:spPr>
        <p:txBody>
          <a:bodyPr/>
          <a:lstStyle/>
          <a:p>
            <a:pPr>
              <a:lnSpc>
                <a:spcPct val="100000"/>
              </a:lnSpc>
            </a:pPr>
            <a:r>
              <a:rPr lang="en-US" dirty="0"/>
              <a:t>Creating a </a:t>
            </a:r>
            <a:r>
              <a:rPr lang="en-US" b="1" dirty="0"/>
              <a:t>Test Plan</a:t>
            </a:r>
            <a:r>
              <a:rPr lang="en-US" dirty="0"/>
              <a:t> is the most important task of Test Management Process. Follow the seven steps below to create a test plan as per IEEE 829</a:t>
            </a:r>
          </a:p>
        </p:txBody>
      </p:sp>
      <p:sp>
        <p:nvSpPr>
          <p:cNvPr id="5" name="Slide Number Placeholder 4">
            <a:extLst>
              <a:ext uri="{FF2B5EF4-FFF2-40B4-BE49-F238E27FC236}">
                <a16:creationId xmlns:a16="http://schemas.microsoft.com/office/drawing/2014/main" id="{125AE01E-33B9-44A0-A726-67699992A093}"/>
              </a:ext>
            </a:extLst>
          </p:cNvPr>
          <p:cNvSpPr>
            <a:spLocks noGrp="1"/>
          </p:cNvSpPr>
          <p:nvPr>
            <p:ph type="sldNum" sz="quarter" idx="12"/>
          </p:nvPr>
        </p:nvSpPr>
        <p:spPr/>
        <p:txBody>
          <a:bodyPr/>
          <a:lstStyle/>
          <a:p>
            <a:fld id="{E31375A4-56A4-47D6-9801-1991572033F7}" type="slidenum">
              <a:rPr lang="en-US" smtClean="0"/>
              <a:pPr/>
              <a:t>27</a:t>
            </a:fld>
            <a:endParaRPr lang="en-US"/>
          </a:p>
        </p:txBody>
      </p:sp>
      <p:pic>
        <p:nvPicPr>
          <p:cNvPr id="1026" name="Picture 2" descr="https://www.guru99.com/images/TestManagement/testmanagement_article_2_4_3.png">
            <a:extLst>
              <a:ext uri="{FF2B5EF4-FFF2-40B4-BE49-F238E27FC236}">
                <a16:creationId xmlns:a16="http://schemas.microsoft.com/office/drawing/2014/main" id="{22E78FFA-D23F-4E0C-A8DB-77615349D34E}"/>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92682" y="1544639"/>
            <a:ext cx="6381750" cy="4495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6095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1422AE-77CA-4879-ABBE-0300380A05F4}"/>
              </a:ext>
            </a:extLst>
          </p:cNvPr>
          <p:cNvSpPr>
            <a:spLocks noGrp="1"/>
          </p:cNvSpPr>
          <p:nvPr>
            <p:ph type="title"/>
          </p:nvPr>
        </p:nvSpPr>
        <p:spPr/>
        <p:txBody>
          <a:bodyPr/>
          <a:lstStyle/>
          <a:p>
            <a:r>
              <a:rPr lang="en-US" dirty="0"/>
              <a:t>1. Analyze the Project</a:t>
            </a:r>
          </a:p>
        </p:txBody>
      </p:sp>
      <p:sp>
        <p:nvSpPr>
          <p:cNvPr id="8" name="Content Placeholder 7">
            <a:extLst>
              <a:ext uri="{FF2B5EF4-FFF2-40B4-BE49-F238E27FC236}">
                <a16:creationId xmlns:a16="http://schemas.microsoft.com/office/drawing/2014/main" id="{2F754126-7A94-4CB5-BC28-DB0D3FB63F22}"/>
              </a:ext>
            </a:extLst>
          </p:cNvPr>
          <p:cNvSpPr>
            <a:spLocks noGrp="1"/>
          </p:cNvSpPr>
          <p:nvPr>
            <p:ph sz="half" idx="1"/>
          </p:nvPr>
        </p:nvSpPr>
        <p:spPr>
          <a:xfrm>
            <a:off x="932688" y="1986115"/>
            <a:ext cx="5251802" cy="3805085"/>
          </a:xfrm>
        </p:spPr>
        <p:txBody>
          <a:bodyPr/>
          <a:lstStyle/>
          <a:p>
            <a:r>
              <a:rPr lang="en-US" dirty="0"/>
              <a:t>Can you test a product </a:t>
            </a:r>
            <a:r>
              <a:rPr lang="en-US" b="1" dirty="0"/>
              <a:t>without</a:t>
            </a:r>
            <a:r>
              <a:rPr lang="en-US" dirty="0"/>
              <a:t> any information about it? </a:t>
            </a:r>
          </a:p>
          <a:p>
            <a:r>
              <a:rPr lang="en-US" dirty="0"/>
              <a:t>No… You must learn a product </a:t>
            </a:r>
            <a:r>
              <a:rPr lang="en-US" b="1" dirty="0"/>
              <a:t>thoroughly </a:t>
            </a:r>
            <a:r>
              <a:rPr lang="en-US" dirty="0"/>
              <a:t>before testing it.</a:t>
            </a:r>
          </a:p>
          <a:p>
            <a:r>
              <a:rPr lang="en-US" dirty="0"/>
              <a:t>You can use the following approach to </a:t>
            </a:r>
            <a:r>
              <a:rPr lang="en-US" b="1" dirty="0"/>
              <a:t>analyze</a:t>
            </a:r>
            <a:r>
              <a:rPr lang="en-US" dirty="0"/>
              <a:t> the product: </a:t>
            </a:r>
          </a:p>
          <a:p>
            <a:endParaRPr lang="en-US" dirty="0"/>
          </a:p>
        </p:txBody>
      </p:sp>
      <p:sp>
        <p:nvSpPr>
          <p:cNvPr id="6" name="Slide Number Placeholder 5">
            <a:extLst>
              <a:ext uri="{FF2B5EF4-FFF2-40B4-BE49-F238E27FC236}">
                <a16:creationId xmlns:a16="http://schemas.microsoft.com/office/drawing/2014/main" id="{FBC22727-F303-456E-B111-C61B05394E69}"/>
              </a:ext>
            </a:extLst>
          </p:cNvPr>
          <p:cNvSpPr>
            <a:spLocks noGrp="1"/>
          </p:cNvSpPr>
          <p:nvPr>
            <p:ph type="sldNum" sz="quarter" idx="12"/>
          </p:nvPr>
        </p:nvSpPr>
        <p:spPr/>
        <p:txBody>
          <a:bodyPr/>
          <a:lstStyle/>
          <a:p>
            <a:fld id="{E31375A4-56A4-47D6-9801-1991572033F7}" type="slidenum">
              <a:rPr lang="en-US" smtClean="0"/>
              <a:t>28</a:t>
            </a:fld>
            <a:endParaRPr lang="en-US"/>
          </a:p>
        </p:txBody>
      </p:sp>
      <p:graphicFrame>
        <p:nvGraphicFramePr>
          <p:cNvPr id="14" name="Diagram 13">
            <a:extLst>
              <a:ext uri="{FF2B5EF4-FFF2-40B4-BE49-F238E27FC236}">
                <a16:creationId xmlns:a16="http://schemas.microsoft.com/office/drawing/2014/main" id="{04111487-947E-46BE-A6B2-390836384B19}"/>
              </a:ext>
            </a:extLst>
          </p:cNvPr>
          <p:cNvGraphicFramePr/>
          <p:nvPr>
            <p:extLst/>
          </p:nvPr>
        </p:nvGraphicFramePr>
        <p:xfrm>
          <a:off x="5388077" y="1317523"/>
          <a:ext cx="6931743" cy="4473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825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838200" y="1745226"/>
            <a:ext cx="10058400" cy="3809999"/>
          </a:xfrm>
        </p:spPr>
        <p:txBody>
          <a:bodyPr/>
          <a:lstStyle/>
          <a:p>
            <a:r>
              <a:rPr lang="en-US" sz="2200" dirty="0"/>
              <a:t>Test Strategy is a </a:t>
            </a:r>
            <a:r>
              <a:rPr lang="en-US" sz="2200" b="1" dirty="0"/>
              <a:t>critical step </a:t>
            </a:r>
            <a:r>
              <a:rPr lang="en-US" sz="2200" dirty="0"/>
              <a:t>in making a Test Plan. This document defines:</a:t>
            </a:r>
          </a:p>
          <a:p>
            <a:pPr lvl="1"/>
            <a:r>
              <a:rPr lang="en-US" dirty="0"/>
              <a:t>The project’s </a:t>
            </a:r>
            <a:r>
              <a:rPr lang="en-US" b="1" dirty="0"/>
              <a:t>testing objectives</a:t>
            </a:r>
            <a:r>
              <a:rPr lang="en-US" dirty="0"/>
              <a:t> and the means to achieve them</a:t>
            </a:r>
          </a:p>
          <a:p>
            <a:pPr lvl="1"/>
            <a:r>
              <a:rPr lang="en-US" dirty="0"/>
              <a:t>Determines testing </a:t>
            </a:r>
            <a:r>
              <a:rPr lang="en-US" b="1" dirty="0"/>
              <a:t>effort</a:t>
            </a:r>
            <a:r>
              <a:rPr lang="en-US" dirty="0"/>
              <a:t> and </a:t>
            </a:r>
            <a:r>
              <a:rPr lang="en-US" b="1" dirty="0"/>
              <a:t>costs</a:t>
            </a:r>
            <a:endParaRPr lang="en-US" dirty="0"/>
          </a:p>
          <a:p>
            <a:r>
              <a:rPr lang="en-US" sz="2200" dirty="0"/>
              <a:t>To develop Test Strategy for testing a product, you should follow steps below:</a:t>
            </a:r>
          </a:p>
          <a:p>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29</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7030" y="4572000"/>
            <a:ext cx="8506381" cy="15148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107640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6BC9-5092-43A9-A9BF-6759188AA44C}"/>
              </a:ext>
            </a:extLst>
          </p:cNvPr>
          <p:cNvSpPr>
            <a:spLocks noGrp="1"/>
          </p:cNvSpPr>
          <p:nvPr>
            <p:ph type="title"/>
          </p:nvPr>
        </p:nvSpPr>
        <p:spPr/>
        <p:txBody>
          <a:bodyPr/>
          <a:lstStyle/>
          <a:p>
            <a:r>
              <a:rPr lang="en-US" dirty="0"/>
              <a:t>Test Plan and Test Strategy </a:t>
            </a:r>
          </a:p>
        </p:txBody>
      </p:sp>
      <p:sp>
        <p:nvSpPr>
          <p:cNvPr id="3" name="Content Placeholder 2">
            <a:extLst>
              <a:ext uri="{FF2B5EF4-FFF2-40B4-BE49-F238E27FC236}">
                <a16:creationId xmlns:a16="http://schemas.microsoft.com/office/drawing/2014/main" id="{E63B5928-833C-4F5B-99A3-8CE4B35B4C77}"/>
              </a:ext>
            </a:extLst>
          </p:cNvPr>
          <p:cNvSpPr>
            <a:spLocks noGrp="1"/>
          </p:cNvSpPr>
          <p:nvPr>
            <p:ph idx="1"/>
          </p:nvPr>
        </p:nvSpPr>
        <p:spPr/>
        <p:txBody>
          <a:bodyPr/>
          <a:lstStyle/>
          <a:p>
            <a:pPr>
              <a:lnSpc>
                <a:spcPct val="100000"/>
              </a:lnSpc>
            </a:pPr>
            <a:r>
              <a:rPr lang="en-US" b="1" dirty="0">
                <a:solidFill>
                  <a:srgbClr val="D15A3E"/>
                </a:solidFill>
              </a:rPr>
              <a:t>Test Plan </a:t>
            </a:r>
            <a:r>
              <a:rPr lang="en-US" dirty="0"/>
              <a:t>reflects test focus and project scope are defined. It deals with test </a:t>
            </a:r>
            <a:r>
              <a:rPr lang="en-US" b="1" dirty="0"/>
              <a:t>coverage</a:t>
            </a:r>
            <a:r>
              <a:rPr lang="en-US" dirty="0"/>
              <a:t>, </a:t>
            </a:r>
            <a:r>
              <a:rPr lang="en-US" b="1" dirty="0"/>
              <a:t>scheduling</a:t>
            </a:r>
            <a:r>
              <a:rPr lang="en-US" dirty="0"/>
              <a:t>, </a:t>
            </a:r>
            <a:r>
              <a:rPr lang="en-US" b="1" dirty="0"/>
              <a:t>features</a:t>
            </a:r>
            <a:r>
              <a:rPr lang="en-US" dirty="0"/>
              <a:t> to be tested, features not to be tested, estimation and </a:t>
            </a:r>
            <a:r>
              <a:rPr lang="en-US" b="1" dirty="0"/>
              <a:t>resource management</a:t>
            </a:r>
            <a:r>
              <a:rPr lang="en-US" dirty="0"/>
              <a:t>.</a:t>
            </a:r>
          </a:p>
          <a:p>
            <a:pPr>
              <a:lnSpc>
                <a:spcPct val="100000"/>
              </a:lnSpc>
            </a:pPr>
            <a:r>
              <a:rPr lang="en-US" b="1" dirty="0">
                <a:solidFill>
                  <a:srgbClr val="D15A3E"/>
                </a:solidFill>
              </a:rPr>
              <a:t>Test Strategy </a:t>
            </a:r>
            <a:r>
              <a:rPr lang="en-US" dirty="0"/>
              <a:t>is a </a:t>
            </a:r>
            <a:r>
              <a:rPr lang="en-US" b="1" dirty="0"/>
              <a:t>guideline</a:t>
            </a:r>
            <a:r>
              <a:rPr lang="en-US" dirty="0"/>
              <a:t> to be followed to achieve the test objective and execution of test types mentioned in the testing plan. It deals with test objective, test environment, test approach, automation tools and strategy, contingency plan, and risk analysis</a:t>
            </a:r>
          </a:p>
          <a:p>
            <a:endParaRPr lang="en-US" dirty="0"/>
          </a:p>
        </p:txBody>
      </p:sp>
      <p:sp>
        <p:nvSpPr>
          <p:cNvPr id="5" name="Slide Number Placeholder 4">
            <a:extLst>
              <a:ext uri="{FF2B5EF4-FFF2-40B4-BE49-F238E27FC236}">
                <a16:creationId xmlns:a16="http://schemas.microsoft.com/office/drawing/2014/main" id="{6BAF9D2E-3181-4A91-BB06-55AD750BADBB}"/>
              </a:ext>
            </a:extLst>
          </p:cNvPr>
          <p:cNvSpPr>
            <a:spLocks noGrp="1"/>
          </p:cNvSpPr>
          <p:nvPr>
            <p:ph type="sldNum" sz="quarter" idx="12"/>
          </p:nvPr>
        </p:nvSpPr>
        <p:spPr/>
        <p:txBody>
          <a:bodyPr/>
          <a:lstStyle/>
          <a:p>
            <a:fld id="{E31375A4-56A4-47D6-9801-1991572033F7}" type="slidenum">
              <a:rPr lang="en-US" smtClean="0"/>
              <a:pPr/>
              <a:t>3</a:t>
            </a:fld>
            <a:endParaRPr lang="en-US"/>
          </a:p>
        </p:txBody>
      </p:sp>
    </p:spTree>
    <p:extLst>
      <p:ext uri="{BB962C8B-B14F-4D97-AF65-F5344CB8AC3E}">
        <p14:creationId xmlns:p14="http://schemas.microsoft.com/office/powerpoint/2010/main" val="2984969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978408" y="1745226"/>
            <a:ext cx="9918192" cy="3809999"/>
          </a:xfrm>
        </p:spPr>
        <p:txBody>
          <a:bodyPr/>
          <a:lstStyle/>
          <a:p>
            <a:pPr marL="0" indent="0">
              <a:buNone/>
            </a:pPr>
            <a:r>
              <a:rPr lang="en-US" b="1" dirty="0"/>
              <a:t>Step 2.1) Define Scope of Testing</a:t>
            </a:r>
          </a:p>
          <a:p>
            <a:r>
              <a:rPr lang="en-US" dirty="0"/>
              <a:t>Before the start of any test activity, scope of the testing should be known. </a:t>
            </a:r>
          </a:p>
          <a:p>
            <a:pPr lvl="1"/>
            <a:r>
              <a:rPr lang="en-US" dirty="0"/>
              <a:t>The components of the system to be tested (hardware, software, middleware, etc.) are defined as "</a:t>
            </a:r>
            <a:r>
              <a:rPr lang="en-US" b="1" dirty="0"/>
              <a:t>in scope</a:t>
            </a:r>
            <a:r>
              <a:rPr lang="en-US" dirty="0"/>
              <a:t>"</a:t>
            </a:r>
          </a:p>
          <a:p>
            <a:pPr lvl="1"/>
            <a:r>
              <a:rPr lang="en-US" dirty="0"/>
              <a:t>The components of the system that will not be tested also need to be clearly defined as being "</a:t>
            </a:r>
            <a:r>
              <a:rPr lang="en-US" b="1" dirty="0"/>
              <a:t>out of scope</a:t>
            </a:r>
            <a:r>
              <a:rPr lang="en-US" dirty="0"/>
              <a:t>."</a:t>
            </a:r>
          </a:p>
          <a:p>
            <a:pPr marL="0"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30</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7030" y="4572000"/>
            <a:ext cx="8506381" cy="15148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60559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987552" y="1745226"/>
            <a:ext cx="9909048" cy="3809999"/>
          </a:xfrm>
        </p:spPr>
        <p:txBody>
          <a:bodyPr/>
          <a:lstStyle/>
          <a:p>
            <a:pPr marL="0" indent="0">
              <a:buNone/>
            </a:pPr>
            <a:r>
              <a:rPr lang="en-US" b="1" dirty="0"/>
              <a:t>Step 2.1) Define Scope of Testing</a:t>
            </a:r>
          </a:p>
          <a:p>
            <a:r>
              <a:rPr lang="en-US" dirty="0"/>
              <a:t>To determine scope, you must consider:</a:t>
            </a:r>
          </a:p>
          <a:p>
            <a:pPr lvl="1"/>
            <a:r>
              <a:rPr lang="en-US" dirty="0"/>
              <a:t>Customer requirement</a:t>
            </a:r>
          </a:p>
          <a:p>
            <a:pPr lvl="1"/>
            <a:r>
              <a:rPr lang="en-US" dirty="0"/>
              <a:t>Project Budget</a:t>
            </a:r>
          </a:p>
          <a:p>
            <a:pPr lvl="1"/>
            <a:r>
              <a:rPr lang="en-US" dirty="0"/>
              <a:t>Product Specification</a:t>
            </a:r>
          </a:p>
          <a:p>
            <a:pPr lvl="1"/>
            <a:r>
              <a:rPr lang="en-US" dirty="0"/>
              <a:t>Skills &amp; talent of your test team</a:t>
            </a:r>
          </a:p>
          <a:p>
            <a:pPr marL="0"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31</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7030" y="4572000"/>
            <a:ext cx="8506381" cy="15148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9116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923544" y="1745226"/>
            <a:ext cx="9973056" cy="4340942"/>
          </a:xfrm>
        </p:spPr>
        <p:txBody>
          <a:bodyPr>
            <a:normAutofit fontScale="92500"/>
          </a:bodyPr>
          <a:lstStyle/>
          <a:p>
            <a:pPr marL="0" indent="0">
              <a:buNone/>
            </a:pPr>
            <a:r>
              <a:rPr lang="en-US" b="1" dirty="0"/>
              <a:t>Step 2.2) Identify Testing Type</a:t>
            </a:r>
          </a:p>
          <a:p>
            <a:r>
              <a:rPr lang="en-US" dirty="0"/>
              <a:t>A </a:t>
            </a:r>
            <a:r>
              <a:rPr lang="en-US" b="1" dirty="0"/>
              <a:t>Testing Type</a:t>
            </a:r>
            <a:r>
              <a:rPr lang="en-US" dirty="0"/>
              <a:t> is a standard test procedure that gives an expected test outcome. (many are available..)</a:t>
            </a:r>
          </a:p>
          <a:p>
            <a:r>
              <a:rPr lang="en-US" dirty="0"/>
              <a:t>The </a:t>
            </a:r>
            <a:r>
              <a:rPr lang="en-US" b="1" dirty="0"/>
              <a:t>commonly used</a:t>
            </a:r>
            <a:r>
              <a:rPr lang="en-US" dirty="0"/>
              <a:t> testing types are: </a:t>
            </a:r>
          </a:p>
          <a:p>
            <a:pPr lvl="1"/>
            <a:r>
              <a:rPr lang="en-US" b="1" dirty="0"/>
              <a:t>Unit Test</a:t>
            </a:r>
            <a:r>
              <a:rPr lang="en-US" dirty="0"/>
              <a:t>: test the smallest piece of verifiable software in the application.</a:t>
            </a:r>
          </a:p>
          <a:p>
            <a:pPr lvl="1"/>
            <a:r>
              <a:rPr lang="en-US" b="1" dirty="0"/>
              <a:t>API Test</a:t>
            </a:r>
            <a:r>
              <a:rPr lang="en-US" dirty="0"/>
              <a:t>: test the API’s created for the application</a:t>
            </a:r>
          </a:p>
          <a:p>
            <a:pPr lvl="1"/>
            <a:r>
              <a:rPr lang="en-US" b="1" dirty="0"/>
              <a:t>Integration Test</a:t>
            </a:r>
            <a:r>
              <a:rPr lang="en-US" dirty="0"/>
              <a:t>: individual software modules combined and tested as group</a:t>
            </a:r>
          </a:p>
          <a:p>
            <a:pPr lvl="1"/>
            <a:r>
              <a:rPr lang="en-US" b="1" dirty="0"/>
              <a:t>System Test</a:t>
            </a:r>
            <a:r>
              <a:rPr lang="en-US" dirty="0"/>
              <a:t>: conducted on a complete, integrated system to evaluate system’s compliance with its specified requirements</a:t>
            </a:r>
          </a:p>
          <a:p>
            <a:pPr lvl="1"/>
            <a:r>
              <a:rPr lang="en-US" b="1" dirty="0"/>
              <a:t>And more </a:t>
            </a:r>
            <a:r>
              <a:rPr lang="en-US" dirty="0"/>
              <a:t>…</a:t>
            </a:r>
          </a:p>
          <a:p>
            <a:pPr lvl="1"/>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32</a:t>
            </a:fld>
            <a:endParaRPr lang="en-US"/>
          </a:p>
        </p:txBody>
      </p:sp>
    </p:spTree>
    <p:extLst>
      <p:ext uri="{BB962C8B-B14F-4D97-AF65-F5344CB8AC3E}">
        <p14:creationId xmlns:p14="http://schemas.microsoft.com/office/powerpoint/2010/main" val="296594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838200" y="1745226"/>
            <a:ext cx="10058400" cy="3809999"/>
          </a:xfrm>
        </p:spPr>
        <p:txBody>
          <a:bodyPr/>
          <a:lstStyle/>
          <a:p>
            <a:pPr marL="0" indent="0">
              <a:buNone/>
            </a:pPr>
            <a:r>
              <a:rPr lang="en-US" b="1" dirty="0"/>
              <a:t>Step 2.3) Document Risk &amp; Issues</a:t>
            </a:r>
          </a:p>
          <a:p>
            <a:r>
              <a:rPr lang="en-US" dirty="0"/>
              <a:t>Risk is future’s </a:t>
            </a:r>
            <a:r>
              <a:rPr lang="en-US" b="1" dirty="0"/>
              <a:t>uncertain event</a:t>
            </a:r>
            <a:r>
              <a:rPr lang="en-US" dirty="0"/>
              <a:t> with a probability of </a:t>
            </a:r>
            <a:r>
              <a:rPr lang="en-US" b="1" dirty="0"/>
              <a:t>occurrence</a:t>
            </a:r>
            <a:r>
              <a:rPr lang="en-US" dirty="0"/>
              <a:t> and a </a:t>
            </a:r>
            <a:r>
              <a:rPr lang="en-US" b="1" dirty="0"/>
              <a:t>potential</a:t>
            </a:r>
            <a:r>
              <a:rPr lang="en-US" dirty="0"/>
              <a:t> for loss. When the risk actually happens, it becomes the ‘</a:t>
            </a:r>
            <a:r>
              <a:rPr lang="en-US" b="1" dirty="0"/>
              <a:t>issue’.</a:t>
            </a:r>
          </a:p>
          <a:p>
            <a:r>
              <a:rPr lang="en-US" dirty="0"/>
              <a:t>You should document those risks in the Test Plan.</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33</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7030" y="4572000"/>
            <a:ext cx="8506381" cy="15148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4931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1295400" y="1745226"/>
            <a:ext cx="9601200" cy="3809999"/>
          </a:xfrm>
        </p:spPr>
        <p:txBody>
          <a:bodyPr/>
          <a:lstStyle/>
          <a:p>
            <a:pPr marL="0" indent="0">
              <a:buNone/>
            </a:pPr>
            <a:r>
              <a:rPr lang="en-US" b="1" dirty="0"/>
              <a:t>Step 2.3) Document Risk &amp; Issues (Example)</a:t>
            </a: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34</a:t>
            </a:fld>
            <a:endParaRPr lang="en-US"/>
          </a:p>
        </p:txBody>
      </p:sp>
      <p:graphicFrame>
        <p:nvGraphicFramePr>
          <p:cNvPr id="2" name="Table 1">
            <a:extLst>
              <a:ext uri="{FF2B5EF4-FFF2-40B4-BE49-F238E27FC236}">
                <a16:creationId xmlns:a16="http://schemas.microsoft.com/office/drawing/2014/main" id="{91C8DFC3-51CD-4892-ACEC-F92D4346181D}"/>
              </a:ext>
            </a:extLst>
          </p:cNvPr>
          <p:cNvGraphicFramePr>
            <a:graphicFrameLocks noGrp="1"/>
          </p:cNvGraphicFramePr>
          <p:nvPr>
            <p:extLst>
              <p:ext uri="{D42A27DB-BD31-4B8C-83A1-F6EECF244321}">
                <p14:modId xmlns:p14="http://schemas.microsoft.com/office/powerpoint/2010/main" val="1454972301"/>
              </p:ext>
            </p:extLst>
          </p:nvPr>
        </p:nvGraphicFramePr>
        <p:xfrm>
          <a:off x="701040" y="2267459"/>
          <a:ext cx="10287000" cy="4454016"/>
        </p:xfrm>
        <a:graphic>
          <a:graphicData uri="http://schemas.openxmlformats.org/drawingml/2006/table">
            <a:tbl>
              <a:tblPr>
                <a:tableStyleId>{BC89EF96-8CEA-46FF-86C4-4CE0E7609802}</a:tableStyleId>
              </a:tblPr>
              <a:tblGrid>
                <a:gridCol w="3789948">
                  <a:extLst>
                    <a:ext uri="{9D8B030D-6E8A-4147-A177-3AD203B41FA5}">
                      <a16:colId xmlns:a16="http://schemas.microsoft.com/office/drawing/2014/main" val="850995660"/>
                    </a:ext>
                  </a:extLst>
                </a:gridCol>
                <a:gridCol w="6497052">
                  <a:extLst>
                    <a:ext uri="{9D8B030D-6E8A-4147-A177-3AD203B41FA5}">
                      <a16:colId xmlns:a16="http://schemas.microsoft.com/office/drawing/2014/main" val="1344314899"/>
                    </a:ext>
                  </a:extLst>
                </a:gridCol>
              </a:tblGrid>
              <a:tr h="547849">
                <a:tc>
                  <a:txBody>
                    <a:bodyPr/>
                    <a:lstStyle/>
                    <a:p>
                      <a:pPr algn="l" fontAlgn="t"/>
                      <a:endParaRPr lang="en-US" sz="1800" baseline="0" dirty="0" smtClean="0">
                        <a:effectLst/>
                      </a:endParaRPr>
                    </a:p>
                    <a:p>
                      <a:pPr algn="l" fontAlgn="t"/>
                      <a:r>
                        <a:rPr lang="en-US" sz="1800" baseline="0" dirty="0" smtClean="0">
                          <a:effectLst/>
                        </a:rPr>
                        <a:t>Risk</a:t>
                      </a:r>
                      <a:endParaRPr lang="en-US" sz="1800" b="1" baseline="0" dirty="0">
                        <a:effectLst/>
                      </a:endParaRPr>
                    </a:p>
                  </a:txBody>
                  <a:tcPr marL="40968" marR="40968" marT="40968" marB="40968"/>
                </a:tc>
                <a:tc>
                  <a:txBody>
                    <a:bodyPr/>
                    <a:lstStyle/>
                    <a:p>
                      <a:pPr algn="l" fontAlgn="t"/>
                      <a:endParaRPr lang="en-US" sz="1800" baseline="0" dirty="0" smtClean="0">
                        <a:effectLst/>
                      </a:endParaRPr>
                    </a:p>
                    <a:p>
                      <a:pPr algn="l" fontAlgn="t"/>
                      <a:r>
                        <a:rPr lang="en-US" sz="1800" baseline="0" dirty="0" smtClean="0">
                          <a:effectLst/>
                        </a:rPr>
                        <a:t>Mitigation</a:t>
                      </a:r>
                      <a:endParaRPr lang="en-US" sz="1800" b="1" baseline="0" dirty="0">
                        <a:effectLst/>
                      </a:endParaRPr>
                    </a:p>
                  </a:txBody>
                  <a:tcPr marL="40968" marR="40968" marT="40968" marB="40968"/>
                </a:tc>
                <a:extLst>
                  <a:ext uri="{0D108BD9-81ED-4DB2-BD59-A6C34878D82A}">
                    <a16:rowId xmlns:a16="http://schemas.microsoft.com/office/drawing/2014/main" val="4165768172"/>
                  </a:ext>
                </a:extLst>
              </a:tr>
              <a:tr h="706737">
                <a:tc>
                  <a:txBody>
                    <a:bodyPr/>
                    <a:lstStyle/>
                    <a:p>
                      <a:pPr algn="l" fontAlgn="t"/>
                      <a:endParaRPr lang="en-US" sz="1600" baseline="0" dirty="0" smtClean="0">
                        <a:effectLst/>
                      </a:endParaRPr>
                    </a:p>
                    <a:p>
                      <a:pPr algn="l" fontAlgn="t"/>
                      <a:r>
                        <a:rPr lang="en-US" sz="1600" baseline="0" dirty="0" smtClean="0">
                          <a:effectLst/>
                        </a:rPr>
                        <a:t>Team </a:t>
                      </a:r>
                      <a:r>
                        <a:rPr lang="en-US" sz="1600" baseline="0" dirty="0">
                          <a:effectLst/>
                        </a:rPr>
                        <a:t>member lack the required skills for website testing.</a:t>
                      </a:r>
                    </a:p>
                  </a:txBody>
                  <a:tcPr marL="40968" marR="40968" marT="40968" marB="40968"/>
                </a:tc>
                <a:tc>
                  <a:txBody>
                    <a:bodyPr/>
                    <a:lstStyle/>
                    <a:p>
                      <a:pPr algn="l" fontAlgn="t"/>
                      <a:endParaRPr lang="en-US" sz="1600" baseline="0" dirty="0" smtClean="0">
                        <a:effectLst/>
                      </a:endParaRPr>
                    </a:p>
                    <a:p>
                      <a:pPr algn="l" fontAlgn="t"/>
                      <a:r>
                        <a:rPr lang="en-US" sz="1600" baseline="0" dirty="0" smtClean="0">
                          <a:effectLst/>
                        </a:rPr>
                        <a:t>Plan</a:t>
                      </a:r>
                      <a:r>
                        <a:rPr lang="en-US" sz="1600" baseline="0" dirty="0">
                          <a:effectLst/>
                        </a:rPr>
                        <a:t> training course to skill up your members</a:t>
                      </a:r>
                    </a:p>
                  </a:txBody>
                  <a:tcPr marL="40968" marR="40968" marT="40968" marB="40968"/>
                </a:tc>
                <a:extLst>
                  <a:ext uri="{0D108BD9-81ED-4DB2-BD59-A6C34878D82A}">
                    <a16:rowId xmlns:a16="http://schemas.microsoft.com/office/drawing/2014/main" val="2087701720"/>
                  </a:ext>
                </a:extLst>
              </a:tr>
              <a:tr h="706737">
                <a:tc>
                  <a:txBody>
                    <a:bodyPr/>
                    <a:lstStyle/>
                    <a:p>
                      <a:pPr algn="l" fontAlgn="t"/>
                      <a:endParaRPr lang="en-US" sz="1600" baseline="0" dirty="0" smtClean="0">
                        <a:effectLst/>
                      </a:endParaRPr>
                    </a:p>
                    <a:p>
                      <a:pPr algn="l" fontAlgn="t"/>
                      <a:r>
                        <a:rPr lang="en-US" sz="1600" baseline="0" dirty="0" smtClean="0">
                          <a:effectLst/>
                        </a:rPr>
                        <a:t>The </a:t>
                      </a:r>
                      <a:r>
                        <a:rPr lang="en-US" sz="1600" baseline="0" dirty="0">
                          <a:effectLst/>
                        </a:rPr>
                        <a:t>project schedule is too tight; it's hard to complete this project on time</a:t>
                      </a:r>
                    </a:p>
                  </a:txBody>
                  <a:tcPr marL="40968" marR="40968" marT="40968" marB="40968"/>
                </a:tc>
                <a:tc>
                  <a:txBody>
                    <a:bodyPr/>
                    <a:lstStyle/>
                    <a:p>
                      <a:pPr algn="l" fontAlgn="t"/>
                      <a:endParaRPr lang="en-US" sz="1600" baseline="0" dirty="0" smtClean="0">
                        <a:effectLst/>
                      </a:endParaRPr>
                    </a:p>
                    <a:p>
                      <a:pPr algn="l" fontAlgn="t"/>
                      <a:r>
                        <a:rPr lang="en-US" sz="1600" baseline="0" dirty="0" smtClean="0">
                          <a:effectLst/>
                        </a:rPr>
                        <a:t>Set</a:t>
                      </a:r>
                      <a:r>
                        <a:rPr lang="en-US" sz="1600" baseline="0" dirty="0">
                          <a:effectLst/>
                        </a:rPr>
                        <a:t> Test Priority for each of the test </a:t>
                      </a:r>
                      <a:r>
                        <a:rPr lang="en-US" sz="1600" baseline="0" dirty="0" smtClean="0">
                          <a:effectLst/>
                        </a:rPr>
                        <a:t>activity</a:t>
                      </a:r>
                      <a:endParaRPr lang="en-US" sz="1600" baseline="0" dirty="0">
                        <a:effectLst/>
                      </a:endParaRPr>
                    </a:p>
                  </a:txBody>
                  <a:tcPr marL="40968" marR="40968" marT="40968" marB="40968"/>
                </a:tc>
                <a:extLst>
                  <a:ext uri="{0D108BD9-81ED-4DB2-BD59-A6C34878D82A}">
                    <a16:rowId xmlns:a16="http://schemas.microsoft.com/office/drawing/2014/main" val="3188373244"/>
                  </a:ext>
                </a:extLst>
              </a:tr>
              <a:tr h="494887">
                <a:tc>
                  <a:txBody>
                    <a:bodyPr/>
                    <a:lstStyle/>
                    <a:p>
                      <a:pPr algn="l" fontAlgn="t"/>
                      <a:endParaRPr lang="en-US" sz="1600" baseline="0" dirty="0" smtClean="0">
                        <a:effectLst/>
                      </a:endParaRPr>
                    </a:p>
                    <a:p>
                      <a:pPr algn="l" fontAlgn="t"/>
                      <a:r>
                        <a:rPr lang="en-US" sz="1600" baseline="0" dirty="0" smtClean="0">
                          <a:effectLst/>
                        </a:rPr>
                        <a:t>Test </a:t>
                      </a:r>
                      <a:r>
                        <a:rPr lang="en-US" sz="1600" baseline="0" dirty="0">
                          <a:effectLst/>
                        </a:rPr>
                        <a:t>Manager has poor management skill</a:t>
                      </a:r>
                    </a:p>
                  </a:txBody>
                  <a:tcPr marL="40968" marR="40968" marT="40968" marB="40968"/>
                </a:tc>
                <a:tc>
                  <a:txBody>
                    <a:bodyPr/>
                    <a:lstStyle/>
                    <a:p>
                      <a:pPr algn="l" fontAlgn="t"/>
                      <a:endParaRPr lang="en-US" sz="1600" baseline="0" dirty="0" smtClean="0">
                        <a:effectLst/>
                      </a:endParaRPr>
                    </a:p>
                    <a:p>
                      <a:pPr algn="l" fontAlgn="t"/>
                      <a:r>
                        <a:rPr lang="en-US" sz="1600" baseline="0" dirty="0" smtClean="0">
                          <a:effectLst/>
                        </a:rPr>
                        <a:t>Plan</a:t>
                      </a:r>
                      <a:r>
                        <a:rPr lang="en-US" sz="1600" baseline="0" dirty="0">
                          <a:effectLst/>
                        </a:rPr>
                        <a:t> leadership training for manager</a:t>
                      </a:r>
                    </a:p>
                  </a:txBody>
                  <a:tcPr marL="40968" marR="40968" marT="40968" marB="40968"/>
                </a:tc>
                <a:extLst>
                  <a:ext uri="{0D108BD9-81ED-4DB2-BD59-A6C34878D82A}">
                    <a16:rowId xmlns:a16="http://schemas.microsoft.com/office/drawing/2014/main" val="2576116142"/>
                  </a:ext>
                </a:extLst>
              </a:tr>
              <a:tr h="706737">
                <a:tc>
                  <a:txBody>
                    <a:bodyPr/>
                    <a:lstStyle/>
                    <a:p>
                      <a:pPr algn="l" fontAlgn="t"/>
                      <a:endParaRPr lang="en-US" sz="1600" baseline="0" dirty="0" smtClean="0">
                        <a:effectLst/>
                      </a:endParaRPr>
                    </a:p>
                    <a:p>
                      <a:pPr algn="l" fontAlgn="t"/>
                      <a:r>
                        <a:rPr lang="en-US" sz="1600" baseline="0" dirty="0" smtClean="0">
                          <a:effectLst/>
                        </a:rPr>
                        <a:t>A </a:t>
                      </a:r>
                      <a:r>
                        <a:rPr lang="en-US" sz="1600" baseline="0" dirty="0">
                          <a:effectLst/>
                        </a:rPr>
                        <a:t>lack of cooperation negatively affects your </a:t>
                      </a:r>
                      <a:endParaRPr lang="en-US" sz="1600" baseline="0" dirty="0" smtClean="0">
                        <a:effectLst/>
                      </a:endParaRPr>
                    </a:p>
                    <a:p>
                      <a:pPr algn="l" fontAlgn="t"/>
                      <a:r>
                        <a:rPr lang="en-US" sz="1600" baseline="0" dirty="0" smtClean="0">
                          <a:effectLst/>
                        </a:rPr>
                        <a:t>employees</a:t>
                      </a:r>
                      <a:r>
                        <a:rPr lang="en-US" sz="1600" baseline="0" dirty="0">
                          <a:effectLst/>
                        </a:rPr>
                        <a:t>' productivity</a:t>
                      </a:r>
                    </a:p>
                  </a:txBody>
                  <a:tcPr marL="40968" marR="40968" marT="40968" marB="40968"/>
                </a:tc>
                <a:tc>
                  <a:txBody>
                    <a:bodyPr/>
                    <a:lstStyle/>
                    <a:p>
                      <a:pPr algn="l" fontAlgn="t"/>
                      <a:endParaRPr lang="en-US" sz="1600" baseline="0" dirty="0" smtClean="0">
                        <a:effectLst/>
                      </a:endParaRPr>
                    </a:p>
                    <a:p>
                      <a:pPr algn="l" fontAlgn="t"/>
                      <a:r>
                        <a:rPr lang="en-US" sz="1600" baseline="0" dirty="0" smtClean="0">
                          <a:effectLst/>
                        </a:rPr>
                        <a:t>Encourage</a:t>
                      </a:r>
                      <a:r>
                        <a:rPr lang="en-US" sz="1600" baseline="0" dirty="0">
                          <a:effectLst/>
                        </a:rPr>
                        <a:t> each team member in his task, and inspire them to greater efforts.  </a:t>
                      </a:r>
                    </a:p>
                  </a:txBody>
                  <a:tcPr marL="40968" marR="40968" marT="40968" marB="40968"/>
                </a:tc>
                <a:extLst>
                  <a:ext uri="{0D108BD9-81ED-4DB2-BD59-A6C34878D82A}">
                    <a16:rowId xmlns:a16="http://schemas.microsoft.com/office/drawing/2014/main" val="569541718"/>
                  </a:ext>
                </a:extLst>
              </a:tr>
              <a:tr h="706737">
                <a:tc>
                  <a:txBody>
                    <a:bodyPr/>
                    <a:lstStyle/>
                    <a:p>
                      <a:pPr algn="l" fontAlgn="t"/>
                      <a:endParaRPr lang="en-US" sz="1600" baseline="0" dirty="0" smtClean="0">
                        <a:effectLst/>
                      </a:endParaRPr>
                    </a:p>
                    <a:p>
                      <a:pPr algn="l" fontAlgn="t"/>
                      <a:r>
                        <a:rPr lang="en-US" sz="1600" baseline="0" dirty="0" smtClean="0">
                          <a:effectLst/>
                        </a:rPr>
                        <a:t>Wrong </a:t>
                      </a:r>
                      <a:r>
                        <a:rPr lang="en-US" sz="1600" baseline="0" dirty="0">
                          <a:effectLst/>
                        </a:rPr>
                        <a:t>budget estimate and cost overruns</a:t>
                      </a:r>
                    </a:p>
                  </a:txBody>
                  <a:tcPr marL="40968" marR="40968" marT="40968" marB="40968"/>
                </a:tc>
                <a:tc>
                  <a:txBody>
                    <a:bodyPr/>
                    <a:lstStyle/>
                    <a:p>
                      <a:pPr algn="l" fontAlgn="t"/>
                      <a:endParaRPr lang="en-US" sz="1600" baseline="0" dirty="0" smtClean="0">
                        <a:effectLst/>
                      </a:endParaRPr>
                    </a:p>
                    <a:p>
                      <a:pPr algn="l" fontAlgn="t"/>
                      <a:r>
                        <a:rPr lang="en-US" sz="1600" baseline="0" dirty="0" smtClean="0">
                          <a:effectLst/>
                        </a:rPr>
                        <a:t>Establish </a:t>
                      </a:r>
                      <a:r>
                        <a:rPr lang="en-US" sz="1600" baseline="0" dirty="0">
                          <a:effectLst/>
                        </a:rPr>
                        <a:t>the scope before beginning work, pay a lot of attention to project planning and constantly track and measure the progress</a:t>
                      </a:r>
                    </a:p>
                  </a:txBody>
                  <a:tcPr marL="40968" marR="40968" marT="40968" marB="40968"/>
                </a:tc>
                <a:extLst>
                  <a:ext uri="{0D108BD9-81ED-4DB2-BD59-A6C34878D82A}">
                    <a16:rowId xmlns:a16="http://schemas.microsoft.com/office/drawing/2014/main" val="1120139817"/>
                  </a:ext>
                </a:extLst>
              </a:tr>
            </a:tbl>
          </a:graphicData>
        </a:graphic>
      </p:graphicFrame>
    </p:spTree>
    <p:extLst>
      <p:ext uri="{BB962C8B-B14F-4D97-AF65-F5344CB8AC3E}">
        <p14:creationId xmlns:p14="http://schemas.microsoft.com/office/powerpoint/2010/main" val="20966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950976" y="1745226"/>
            <a:ext cx="9945624" cy="3809999"/>
          </a:xfrm>
        </p:spPr>
        <p:txBody>
          <a:bodyPr/>
          <a:lstStyle/>
          <a:p>
            <a:pPr marL="0" indent="0">
              <a:buNone/>
            </a:pPr>
            <a:r>
              <a:rPr lang="en-US" b="1" dirty="0"/>
              <a:t>Step 2.4) Create Test Logistics</a:t>
            </a:r>
          </a:p>
          <a:p>
            <a:r>
              <a:rPr lang="en-US" dirty="0"/>
              <a:t>In Test Logistics, the Test Manager should answer the following questions:</a:t>
            </a:r>
          </a:p>
          <a:p>
            <a:pPr lvl="1"/>
            <a:r>
              <a:rPr lang="en-US" b="1" dirty="0"/>
              <a:t>Who </a:t>
            </a:r>
            <a:r>
              <a:rPr lang="en-US" dirty="0"/>
              <a:t>will test?</a:t>
            </a:r>
          </a:p>
          <a:p>
            <a:pPr lvl="1"/>
            <a:r>
              <a:rPr lang="en-US" b="1" dirty="0"/>
              <a:t>When </a:t>
            </a:r>
            <a:r>
              <a:rPr lang="en-US" dirty="0"/>
              <a:t>will the test occur?</a:t>
            </a:r>
          </a:p>
          <a:p>
            <a:pPr marL="0"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35</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7030" y="4572000"/>
            <a:ext cx="8506381" cy="15148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67131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3. Define Test Objective</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838200" y="1745226"/>
            <a:ext cx="10058400" cy="3809999"/>
          </a:xfrm>
        </p:spPr>
        <p:txBody>
          <a:bodyPr/>
          <a:lstStyle/>
          <a:p>
            <a:r>
              <a:rPr lang="en-US" dirty="0"/>
              <a:t>Test Objective is the overall goal and achievement of the test </a:t>
            </a:r>
            <a:r>
              <a:rPr lang="en-US" dirty="0" smtClean="0"/>
              <a:t>execution</a:t>
            </a:r>
            <a:endParaRPr lang="en-US" dirty="0"/>
          </a:p>
          <a:p>
            <a:r>
              <a:rPr lang="en-US" dirty="0"/>
              <a:t>A sample of the Objectives for an online bank website:</a:t>
            </a:r>
          </a:p>
          <a:p>
            <a:pPr marL="285750" lvl="1" indent="0">
              <a:lnSpc>
                <a:spcPct val="100000"/>
              </a:lnSpc>
              <a:buNone/>
            </a:pPr>
            <a:r>
              <a:rPr lang="en-US" dirty="0"/>
              <a:t>“</a:t>
            </a:r>
            <a:r>
              <a:rPr lang="en-US" i="1" dirty="0"/>
              <a:t>The test objectives are to </a:t>
            </a:r>
            <a:r>
              <a:rPr lang="en-US" b="1" i="1" dirty="0"/>
              <a:t>verify </a:t>
            </a:r>
            <a:r>
              <a:rPr lang="en-US" i="1" dirty="0"/>
              <a:t>the functionality of  the website of the bank, the project should focus on testing the </a:t>
            </a:r>
            <a:r>
              <a:rPr lang="en-US" b="1" i="1" dirty="0"/>
              <a:t>banking operation </a:t>
            </a:r>
            <a:r>
              <a:rPr lang="en-US" i="1" dirty="0"/>
              <a:t>such as Account Management, Withdrawal, and Balance…etc. to </a:t>
            </a:r>
            <a:r>
              <a:rPr lang="en-US" b="1" i="1" dirty="0"/>
              <a:t>guarantee </a:t>
            </a:r>
            <a:r>
              <a:rPr lang="en-US" i="1" dirty="0"/>
              <a:t>all these </a:t>
            </a:r>
            <a:r>
              <a:rPr lang="en-US" i="1" dirty="0" smtClean="0"/>
              <a:t>operations </a:t>
            </a:r>
            <a:r>
              <a:rPr lang="en-US" i="1" dirty="0"/>
              <a:t>can work </a:t>
            </a:r>
            <a:r>
              <a:rPr lang="en-US" b="1" i="1" dirty="0"/>
              <a:t>normally </a:t>
            </a:r>
            <a:r>
              <a:rPr lang="en-US" i="1" dirty="0"/>
              <a:t>in real business environment</a:t>
            </a:r>
            <a:r>
              <a:rPr lang="en-US" dirty="0"/>
              <a:t>.” </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36</a:t>
            </a:fld>
            <a:endParaRPr lang="en-US"/>
          </a:p>
        </p:txBody>
      </p:sp>
    </p:spTree>
    <p:extLst>
      <p:ext uri="{BB962C8B-B14F-4D97-AF65-F5344CB8AC3E}">
        <p14:creationId xmlns:p14="http://schemas.microsoft.com/office/powerpoint/2010/main" val="101203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4. Define Test Criteria</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978408" y="1745226"/>
            <a:ext cx="9918192" cy="3809999"/>
          </a:xfrm>
        </p:spPr>
        <p:txBody>
          <a:bodyPr>
            <a:normAutofit lnSpcReduction="10000"/>
          </a:bodyPr>
          <a:lstStyle/>
          <a:p>
            <a:pPr>
              <a:lnSpc>
                <a:spcPct val="100000"/>
              </a:lnSpc>
            </a:pPr>
            <a:r>
              <a:rPr lang="en-US" dirty="0"/>
              <a:t>Test Criteria is a standard or rule on which a test procedure or test judgment can be based. There’re 2 types of test criteria as following: </a:t>
            </a:r>
          </a:p>
          <a:p>
            <a:pPr lvl="1">
              <a:lnSpc>
                <a:spcPct val="100000"/>
              </a:lnSpc>
            </a:pPr>
            <a:r>
              <a:rPr lang="en-US" b="1" dirty="0"/>
              <a:t>Suspension Criteria: </a:t>
            </a:r>
            <a:r>
              <a:rPr lang="en-US" dirty="0"/>
              <a:t>Specify the critical suspension criteria for a test. If the suspension criteria are met during testing, the active test cycle will be </a:t>
            </a:r>
            <a:r>
              <a:rPr lang="en-US" b="1" dirty="0"/>
              <a:t>suspended</a:t>
            </a:r>
            <a:r>
              <a:rPr lang="en-US" dirty="0"/>
              <a:t> until the criteria are </a:t>
            </a:r>
            <a:r>
              <a:rPr lang="en-US" b="1" dirty="0"/>
              <a:t>resolved</a:t>
            </a:r>
            <a:r>
              <a:rPr lang="en-US" dirty="0"/>
              <a:t>.</a:t>
            </a:r>
            <a:br>
              <a:rPr lang="en-US" dirty="0"/>
            </a:br>
            <a:endParaRPr lang="en-US" dirty="0"/>
          </a:p>
          <a:p>
            <a:pPr marL="446087" lvl="2" indent="0">
              <a:lnSpc>
                <a:spcPct val="100000"/>
              </a:lnSpc>
              <a:buNone/>
            </a:pPr>
            <a:r>
              <a:rPr lang="en-US" sz="2000" b="1" dirty="0"/>
              <a:t>Example: </a:t>
            </a:r>
            <a:br>
              <a:rPr lang="en-US" sz="2000" b="1" dirty="0"/>
            </a:br>
            <a:r>
              <a:rPr lang="en-US" sz="2000" b="1" dirty="0"/>
              <a:t>“</a:t>
            </a:r>
            <a:r>
              <a:rPr lang="en-US" sz="2000" dirty="0"/>
              <a:t>If testing team report that there are </a:t>
            </a:r>
            <a:r>
              <a:rPr lang="en-US" sz="2000" b="1" dirty="0"/>
              <a:t>40%</a:t>
            </a:r>
            <a:r>
              <a:rPr lang="en-US" sz="2000" dirty="0"/>
              <a:t> of test cases failed, you should </a:t>
            </a:r>
            <a:r>
              <a:rPr lang="en-US" sz="2000" b="1" dirty="0"/>
              <a:t>suspend</a:t>
            </a:r>
            <a:r>
              <a:rPr lang="en-US" sz="2000" dirty="0"/>
              <a:t> testing until the development team fixes all the failed cases.”</a:t>
            </a:r>
            <a:endParaRPr lang="en-US" sz="2000" b="1" dirty="0"/>
          </a:p>
          <a:p>
            <a:pPr marL="274637" lvl="1"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37</a:t>
            </a:fld>
            <a:endParaRPr lang="en-US"/>
          </a:p>
        </p:txBody>
      </p:sp>
    </p:spTree>
    <p:extLst>
      <p:ext uri="{BB962C8B-B14F-4D97-AF65-F5344CB8AC3E}">
        <p14:creationId xmlns:p14="http://schemas.microsoft.com/office/powerpoint/2010/main" val="66532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4. Define Test Criteria</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1005840" y="1745226"/>
            <a:ext cx="9890760" cy="4154129"/>
          </a:xfrm>
        </p:spPr>
        <p:txBody>
          <a:bodyPr>
            <a:normAutofit lnSpcReduction="10000"/>
          </a:bodyPr>
          <a:lstStyle/>
          <a:p>
            <a:pPr>
              <a:lnSpc>
                <a:spcPct val="100000"/>
              </a:lnSpc>
            </a:pPr>
            <a:r>
              <a:rPr lang="en-US" dirty="0"/>
              <a:t>Test Criteria is a standard or rule on which a test procedure or test judgment can be based. There’re 2 types of test criteria as following: </a:t>
            </a:r>
          </a:p>
          <a:p>
            <a:pPr lvl="1">
              <a:lnSpc>
                <a:spcPct val="100000"/>
              </a:lnSpc>
            </a:pPr>
            <a:r>
              <a:rPr lang="en-US" b="1" dirty="0"/>
              <a:t>Exit Criteria: </a:t>
            </a:r>
            <a:r>
              <a:rPr lang="en-US" dirty="0"/>
              <a:t>It specifies the criteria that denote a </a:t>
            </a:r>
            <a:r>
              <a:rPr lang="en-US" b="1" dirty="0"/>
              <a:t>successful</a:t>
            </a:r>
            <a:r>
              <a:rPr lang="en-US" dirty="0"/>
              <a:t> completion of a test phase. The exit criteria are the targeted results of the test and are necessary before proceeding to the next phase of development.</a:t>
            </a:r>
          </a:p>
          <a:p>
            <a:pPr lvl="1">
              <a:lnSpc>
                <a:spcPct val="100000"/>
              </a:lnSpc>
            </a:pPr>
            <a:endParaRPr lang="en-US" dirty="0"/>
          </a:p>
          <a:p>
            <a:pPr marL="274637" lvl="1" indent="0">
              <a:lnSpc>
                <a:spcPct val="100000"/>
              </a:lnSpc>
              <a:buNone/>
            </a:pPr>
            <a:r>
              <a:rPr lang="en-US" b="1" dirty="0"/>
              <a:t>Example</a:t>
            </a:r>
            <a:r>
              <a:rPr lang="en-US" dirty="0"/>
              <a:t>: </a:t>
            </a:r>
          </a:p>
          <a:p>
            <a:pPr marL="274637" lvl="1" indent="0">
              <a:lnSpc>
                <a:spcPct val="100000"/>
              </a:lnSpc>
              <a:buNone/>
            </a:pPr>
            <a:r>
              <a:rPr lang="en-US" b="1" dirty="0"/>
              <a:t>“95%</a:t>
            </a:r>
            <a:r>
              <a:rPr lang="en-US" dirty="0"/>
              <a:t> of all critical test cases must pass.”</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38</a:t>
            </a:fld>
            <a:endParaRPr lang="en-US"/>
          </a:p>
        </p:txBody>
      </p:sp>
    </p:spTree>
    <p:extLst>
      <p:ext uri="{BB962C8B-B14F-4D97-AF65-F5344CB8AC3E}">
        <p14:creationId xmlns:p14="http://schemas.microsoft.com/office/powerpoint/2010/main" val="200783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5. Resource Planning</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950976" y="1745226"/>
            <a:ext cx="9945624" cy="4331109"/>
          </a:xfrm>
        </p:spPr>
        <p:txBody>
          <a:bodyPr>
            <a:normAutofit lnSpcReduction="10000"/>
          </a:bodyPr>
          <a:lstStyle/>
          <a:p>
            <a:pPr>
              <a:lnSpc>
                <a:spcPct val="100000"/>
              </a:lnSpc>
            </a:pPr>
            <a:r>
              <a:rPr lang="en-US" dirty="0"/>
              <a:t>Resource plan is a </a:t>
            </a:r>
            <a:r>
              <a:rPr lang="en-US" b="1" dirty="0"/>
              <a:t>detailed summary</a:t>
            </a:r>
            <a:r>
              <a:rPr lang="en-US" dirty="0"/>
              <a:t> of all types of resources required to complete project task. </a:t>
            </a:r>
          </a:p>
          <a:p>
            <a:pPr>
              <a:lnSpc>
                <a:spcPct val="100000"/>
              </a:lnSpc>
            </a:pPr>
            <a:r>
              <a:rPr lang="en-US" dirty="0"/>
              <a:t>Resource could be </a:t>
            </a:r>
            <a:r>
              <a:rPr lang="en-US" b="1" dirty="0"/>
              <a:t>human</a:t>
            </a:r>
            <a:r>
              <a:rPr lang="en-US" dirty="0"/>
              <a:t>, </a:t>
            </a:r>
            <a:r>
              <a:rPr lang="en-US" b="1" dirty="0"/>
              <a:t>equipment</a:t>
            </a:r>
            <a:r>
              <a:rPr lang="en-US" dirty="0"/>
              <a:t> and </a:t>
            </a:r>
            <a:r>
              <a:rPr lang="en-US" b="1" dirty="0"/>
              <a:t>materials</a:t>
            </a:r>
            <a:r>
              <a:rPr lang="en-US" dirty="0"/>
              <a:t> needed to complete a project</a:t>
            </a:r>
          </a:p>
          <a:p>
            <a:pPr>
              <a:lnSpc>
                <a:spcPct val="100000"/>
              </a:lnSpc>
            </a:pPr>
            <a:r>
              <a:rPr lang="en-US" dirty="0"/>
              <a:t>The resource planning is important factor of the test planning </a:t>
            </a:r>
            <a:r>
              <a:rPr lang="en-US" dirty="0" smtClean="0"/>
              <a:t>because it </a:t>
            </a:r>
            <a:r>
              <a:rPr lang="en-US" dirty="0"/>
              <a:t>helps in </a:t>
            </a:r>
            <a:r>
              <a:rPr lang="en-US" b="1" dirty="0"/>
              <a:t>determining</a:t>
            </a:r>
            <a:r>
              <a:rPr lang="en-US" dirty="0"/>
              <a:t> the </a:t>
            </a:r>
            <a:r>
              <a:rPr lang="en-US" b="1" dirty="0"/>
              <a:t>number</a:t>
            </a:r>
            <a:r>
              <a:rPr lang="en-US" dirty="0"/>
              <a:t> of resources (employee, equipment…) to be used for the project. Therefore, the Test Manager can make the correct schedule &amp; estimation for the project. (check the Sample Test Plan </a:t>
            </a:r>
            <a:r>
              <a:rPr lang="en-US" dirty="0" smtClean="0"/>
              <a:t>on </a:t>
            </a:r>
            <a:r>
              <a:rPr lang="en-US" dirty="0"/>
              <a:t>Moodle for </a:t>
            </a:r>
            <a:r>
              <a:rPr lang="en-US" dirty="0" smtClean="0"/>
              <a:t>an </a:t>
            </a:r>
            <a:r>
              <a:rPr lang="en-US" dirty="0"/>
              <a:t>example)</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39</a:t>
            </a:fld>
            <a:endParaRPr lang="en-US"/>
          </a:p>
        </p:txBody>
      </p:sp>
    </p:spTree>
    <p:extLst>
      <p:ext uri="{BB962C8B-B14F-4D97-AF65-F5344CB8AC3E}">
        <p14:creationId xmlns:p14="http://schemas.microsoft.com/office/powerpoint/2010/main" val="103336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D63A-FEBF-4B35-9724-F18C013E8A98}"/>
              </a:ext>
            </a:extLst>
          </p:cNvPr>
          <p:cNvSpPr>
            <a:spLocks noGrp="1"/>
          </p:cNvSpPr>
          <p:nvPr>
            <p:ph type="title"/>
          </p:nvPr>
        </p:nvSpPr>
        <p:spPr/>
        <p:txBody>
          <a:bodyPr/>
          <a:lstStyle/>
          <a:p>
            <a:r>
              <a:rPr lang="en-US" dirty="0"/>
              <a:t>Test Plan</a:t>
            </a:r>
          </a:p>
        </p:txBody>
      </p:sp>
      <p:sp>
        <p:nvSpPr>
          <p:cNvPr id="3" name="Content Placeholder 2">
            <a:extLst>
              <a:ext uri="{FF2B5EF4-FFF2-40B4-BE49-F238E27FC236}">
                <a16:creationId xmlns:a16="http://schemas.microsoft.com/office/drawing/2014/main" id="{87346D63-68F4-4191-B983-00F1FC0FD356}"/>
              </a:ext>
            </a:extLst>
          </p:cNvPr>
          <p:cNvSpPr>
            <a:spLocks noGrp="1"/>
          </p:cNvSpPr>
          <p:nvPr>
            <p:ph idx="1"/>
          </p:nvPr>
        </p:nvSpPr>
        <p:spPr/>
        <p:txBody>
          <a:bodyPr/>
          <a:lstStyle/>
          <a:p>
            <a:pPr>
              <a:lnSpc>
                <a:spcPct val="100000"/>
              </a:lnSpc>
            </a:pPr>
            <a:r>
              <a:rPr lang="en-US" dirty="0"/>
              <a:t>A </a:t>
            </a:r>
            <a:r>
              <a:rPr lang="en-US" b="1" dirty="0">
                <a:solidFill>
                  <a:srgbClr val="D15A3E"/>
                </a:solidFill>
              </a:rPr>
              <a:t>test plan </a:t>
            </a:r>
            <a:r>
              <a:rPr lang="en-US" dirty="0"/>
              <a:t>is a detailed document that outlines the </a:t>
            </a:r>
            <a:r>
              <a:rPr lang="en-US" b="1" dirty="0"/>
              <a:t>test strategy</a:t>
            </a:r>
            <a:r>
              <a:rPr lang="en-US" dirty="0"/>
              <a:t>, </a:t>
            </a:r>
            <a:r>
              <a:rPr lang="en-US" b="1" dirty="0"/>
              <a:t>testing objectives</a:t>
            </a:r>
            <a:r>
              <a:rPr lang="en-US" dirty="0"/>
              <a:t>, </a:t>
            </a:r>
            <a:r>
              <a:rPr lang="en-US" b="1" dirty="0"/>
              <a:t>resources</a:t>
            </a:r>
            <a:r>
              <a:rPr lang="en-US" dirty="0"/>
              <a:t> (manpower, software, hardware) required for testing, test </a:t>
            </a:r>
            <a:r>
              <a:rPr lang="en-US" b="1" dirty="0"/>
              <a:t>schedule</a:t>
            </a:r>
            <a:r>
              <a:rPr lang="en-US" dirty="0"/>
              <a:t>, test </a:t>
            </a:r>
            <a:r>
              <a:rPr lang="en-US" b="1" dirty="0"/>
              <a:t>estimation</a:t>
            </a:r>
            <a:r>
              <a:rPr lang="en-US" dirty="0"/>
              <a:t> and test </a:t>
            </a:r>
            <a:r>
              <a:rPr lang="en-US" b="1" dirty="0"/>
              <a:t>deliverables</a:t>
            </a:r>
            <a:r>
              <a:rPr lang="en-US" dirty="0"/>
              <a:t>.</a:t>
            </a:r>
          </a:p>
          <a:p>
            <a:pPr>
              <a:lnSpc>
                <a:spcPct val="100000"/>
              </a:lnSpc>
            </a:pPr>
            <a:r>
              <a:rPr lang="en-US" dirty="0"/>
              <a:t>The test plan serves as a </a:t>
            </a:r>
            <a:r>
              <a:rPr lang="en-US" b="1" dirty="0"/>
              <a:t>blueprint</a:t>
            </a:r>
            <a:r>
              <a:rPr lang="en-US" dirty="0"/>
              <a:t> to conduct software </a:t>
            </a:r>
            <a:r>
              <a:rPr lang="en-US" b="1" dirty="0"/>
              <a:t>testing</a:t>
            </a:r>
            <a:r>
              <a:rPr lang="en-US" dirty="0"/>
              <a:t> activities as a defined process which is minutely monitored and controlled by the test manager.</a:t>
            </a:r>
          </a:p>
        </p:txBody>
      </p:sp>
      <p:sp>
        <p:nvSpPr>
          <p:cNvPr id="5" name="Slide Number Placeholder 4">
            <a:extLst>
              <a:ext uri="{FF2B5EF4-FFF2-40B4-BE49-F238E27FC236}">
                <a16:creationId xmlns:a16="http://schemas.microsoft.com/office/drawing/2014/main" id="{A7767ABF-8EB9-4308-B994-902BB88F68E2}"/>
              </a:ext>
            </a:extLst>
          </p:cNvPr>
          <p:cNvSpPr>
            <a:spLocks noGrp="1"/>
          </p:cNvSpPr>
          <p:nvPr>
            <p:ph type="sldNum" sz="quarter" idx="12"/>
          </p:nvPr>
        </p:nvSpPr>
        <p:spPr/>
        <p:txBody>
          <a:bodyPr/>
          <a:lstStyle/>
          <a:p>
            <a:fld id="{E31375A4-56A4-47D6-9801-1991572033F7}" type="slidenum">
              <a:rPr lang="en-US" smtClean="0"/>
              <a:pPr/>
              <a:t>4</a:t>
            </a:fld>
            <a:endParaRPr lang="en-US"/>
          </a:p>
        </p:txBody>
      </p:sp>
    </p:spTree>
    <p:extLst>
      <p:ext uri="{BB962C8B-B14F-4D97-AF65-F5344CB8AC3E}">
        <p14:creationId xmlns:p14="http://schemas.microsoft.com/office/powerpoint/2010/main" val="172483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6. Plan Test Environment</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969264" y="1745226"/>
            <a:ext cx="9927336" cy="4331109"/>
          </a:xfrm>
        </p:spPr>
        <p:txBody>
          <a:bodyPr>
            <a:normAutofit fontScale="85000" lnSpcReduction="10000"/>
          </a:bodyPr>
          <a:lstStyle/>
          <a:p>
            <a:r>
              <a:rPr lang="en-US" dirty="0"/>
              <a:t>How do you plan for setting up a </a:t>
            </a:r>
            <a:r>
              <a:rPr lang="en-US" b="1" dirty="0"/>
              <a:t>test environment</a:t>
            </a:r>
            <a:r>
              <a:rPr lang="en-US" dirty="0"/>
              <a:t> for a product?</a:t>
            </a:r>
          </a:p>
          <a:p>
            <a:pPr>
              <a:lnSpc>
                <a:spcPct val="120000"/>
              </a:lnSpc>
            </a:pPr>
            <a:r>
              <a:rPr lang="en-US" dirty="0"/>
              <a:t>To finish this task, you need </a:t>
            </a:r>
            <a:r>
              <a:rPr lang="en-US" b="1" dirty="0"/>
              <a:t>a strong cooperation</a:t>
            </a:r>
            <a:r>
              <a:rPr lang="en-US" dirty="0"/>
              <a:t> between </a:t>
            </a:r>
            <a:r>
              <a:rPr lang="en-US" b="1" dirty="0"/>
              <a:t>Test</a:t>
            </a:r>
            <a:r>
              <a:rPr lang="en-US" dirty="0"/>
              <a:t> Team and </a:t>
            </a:r>
            <a:r>
              <a:rPr lang="en-US" b="1" dirty="0"/>
              <a:t>Development</a:t>
            </a:r>
            <a:r>
              <a:rPr lang="en-US" dirty="0"/>
              <a:t> Team</a:t>
            </a:r>
          </a:p>
          <a:p>
            <a:pPr>
              <a:lnSpc>
                <a:spcPct val="120000"/>
              </a:lnSpc>
            </a:pPr>
            <a:r>
              <a:rPr lang="en-US" dirty="0"/>
              <a:t>Test team should ask the development team all required details about the product to run to be able to </a:t>
            </a:r>
            <a:r>
              <a:rPr lang="en-US" b="1" dirty="0"/>
              <a:t>clearly</a:t>
            </a:r>
            <a:r>
              <a:rPr lang="en-US" dirty="0"/>
              <a:t> understand the product under test. </a:t>
            </a:r>
          </a:p>
          <a:p>
            <a:pPr>
              <a:lnSpc>
                <a:spcPct val="100000"/>
              </a:lnSpc>
            </a:pPr>
            <a:r>
              <a:rPr lang="en-US" b="1" dirty="0"/>
              <a:t>Sample of questions</a:t>
            </a:r>
            <a:r>
              <a:rPr lang="en-US" dirty="0"/>
              <a:t>:</a:t>
            </a:r>
          </a:p>
          <a:p>
            <a:pPr lvl="1">
              <a:lnSpc>
                <a:spcPct val="100000"/>
              </a:lnSpc>
            </a:pPr>
            <a:r>
              <a:rPr lang="en-US" dirty="0"/>
              <a:t>What is the maximum user </a:t>
            </a:r>
            <a:r>
              <a:rPr lang="en-US" dirty="0" smtClean="0"/>
              <a:t>connections </a:t>
            </a:r>
            <a:r>
              <a:rPr lang="en-US" dirty="0"/>
              <a:t>which this product can handle at the same time?</a:t>
            </a:r>
          </a:p>
          <a:p>
            <a:pPr lvl="1">
              <a:lnSpc>
                <a:spcPct val="100000"/>
              </a:lnSpc>
            </a:pPr>
            <a:r>
              <a:rPr lang="en-US" dirty="0"/>
              <a:t>What are hardware/software requirements to install this product?</a:t>
            </a:r>
          </a:p>
          <a:p>
            <a:pPr lvl="1">
              <a:lnSpc>
                <a:spcPct val="100000"/>
              </a:lnSpc>
            </a:pPr>
            <a:r>
              <a:rPr lang="en-US" dirty="0"/>
              <a:t>Does the user's computer need any particular setting to browse the website?</a:t>
            </a:r>
          </a:p>
          <a:p>
            <a:pPr lvl="1">
              <a:lnSpc>
                <a:spcPct val="100000"/>
              </a:lnSpc>
            </a:pPr>
            <a:r>
              <a:rPr lang="en-US" dirty="0"/>
              <a:t>Other questions …</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40</a:t>
            </a:fld>
            <a:endParaRPr lang="en-US"/>
          </a:p>
        </p:txBody>
      </p:sp>
    </p:spTree>
    <p:extLst>
      <p:ext uri="{BB962C8B-B14F-4D97-AF65-F5344CB8AC3E}">
        <p14:creationId xmlns:p14="http://schemas.microsoft.com/office/powerpoint/2010/main" val="3091203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296F-A569-492F-9383-478815B72F29}"/>
              </a:ext>
            </a:extLst>
          </p:cNvPr>
          <p:cNvSpPr>
            <a:spLocks noGrp="1"/>
          </p:cNvSpPr>
          <p:nvPr>
            <p:ph type="title"/>
          </p:nvPr>
        </p:nvSpPr>
        <p:spPr/>
        <p:txBody>
          <a:bodyPr/>
          <a:lstStyle/>
          <a:p>
            <a:r>
              <a:rPr lang="en-US" dirty="0"/>
              <a:t>7. Schedule &amp; Estimation</a:t>
            </a:r>
          </a:p>
        </p:txBody>
      </p:sp>
      <p:sp>
        <p:nvSpPr>
          <p:cNvPr id="3" name="Content Placeholder 2">
            <a:extLst>
              <a:ext uri="{FF2B5EF4-FFF2-40B4-BE49-F238E27FC236}">
                <a16:creationId xmlns:a16="http://schemas.microsoft.com/office/drawing/2014/main" id="{AF2689C9-4109-4C10-A7AF-4878BA69238D}"/>
              </a:ext>
            </a:extLst>
          </p:cNvPr>
          <p:cNvSpPr>
            <a:spLocks noGrp="1"/>
          </p:cNvSpPr>
          <p:nvPr>
            <p:ph idx="1"/>
          </p:nvPr>
        </p:nvSpPr>
        <p:spPr>
          <a:xfrm>
            <a:off x="838200" y="1730477"/>
            <a:ext cx="10058400" cy="4060723"/>
          </a:xfrm>
        </p:spPr>
        <p:txBody>
          <a:bodyPr/>
          <a:lstStyle/>
          <a:p>
            <a:pPr>
              <a:lnSpc>
                <a:spcPct val="100000"/>
              </a:lnSpc>
            </a:pPr>
            <a:r>
              <a:rPr lang="en-US" dirty="0"/>
              <a:t>To do the Schedule and time estimation it is better to break down the whole project into small tasks and add the estimation for </a:t>
            </a:r>
            <a:br>
              <a:rPr lang="en-US" dirty="0"/>
            </a:br>
            <a:r>
              <a:rPr lang="en-US" dirty="0"/>
              <a:t>each task separately. An example is provided below:</a:t>
            </a:r>
          </a:p>
          <a:p>
            <a:pPr marL="0" indent="0">
              <a:buNone/>
            </a:pPr>
            <a:endParaRPr lang="en-US" dirty="0"/>
          </a:p>
        </p:txBody>
      </p:sp>
      <p:sp>
        <p:nvSpPr>
          <p:cNvPr id="5" name="Slide Number Placeholder 4">
            <a:extLst>
              <a:ext uri="{FF2B5EF4-FFF2-40B4-BE49-F238E27FC236}">
                <a16:creationId xmlns:a16="http://schemas.microsoft.com/office/drawing/2014/main" id="{28D8953B-69ED-49AC-89A2-AE700D57E35E}"/>
              </a:ext>
            </a:extLst>
          </p:cNvPr>
          <p:cNvSpPr>
            <a:spLocks noGrp="1"/>
          </p:cNvSpPr>
          <p:nvPr>
            <p:ph type="sldNum" sz="quarter" idx="12"/>
          </p:nvPr>
        </p:nvSpPr>
        <p:spPr/>
        <p:txBody>
          <a:bodyPr/>
          <a:lstStyle/>
          <a:p>
            <a:fld id="{E31375A4-56A4-47D6-9801-1991572033F7}" type="slidenum">
              <a:rPr lang="en-US" smtClean="0"/>
              <a:pPr/>
              <a:t>41</a:t>
            </a:fld>
            <a:endParaRPr lang="en-US"/>
          </a:p>
        </p:txBody>
      </p:sp>
      <p:graphicFrame>
        <p:nvGraphicFramePr>
          <p:cNvPr id="6" name="Table 5">
            <a:extLst>
              <a:ext uri="{FF2B5EF4-FFF2-40B4-BE49-F238E27FC236}">
                <a16:creationId xmlns:a16="http://schemas.microsoft.com/office/drawing/2014/main" id="{C75C66C2-65EC-4CC1-905F-9678D1F166E7}"/>
              </a:ext>
            </a:extLst>
          </p:cNvPr>
          <p:cNvGraphicFramePr>
            <a:graphicFrameLocks noGrp="1"/>
          </p:cNvGraphicFramePr>
          <p:nvPr>
            <p:extLst>
              <p:ext uri="{D42A27DB-BD31-4B8C-83A1-F6EECF244321}">
                <p14:modId xmlns:p14="http://schemas.microsoft.com/office/powerpoint/2010/main" val="3222630374"/>
              </p:ext>
            </p:extLst>
          </p:nvPr>
        </p:nvGraphicFramePr>
        <p:xfrm>
          <a:off x="1380744" y="3566160"/>
          <a:ext cx="9265134" cy="3139440"/>
        </p:xfrm>
        <a:graphic>
          <a:graphicData uri="http://schemas.openxmlformats.org/drawingml/2006/table">
            <a:tbl>
              <a:tblPr>
                <a:tableStyleId>{BC89EF96-8CEA-46FF-86C4-4CE0E7609802}</a:tableStyleId>
              </a:tblPr>
              <a:tblGrid>
                <a:gridCol w="4174669">
                  <a:extLst>
                    <a:ext uri="{9D8B030D-6E8A-4147-A177-3AD203B41FA5}">
                      <a16:colId xmlns:a16="http://schemas.microsoft.com/office/drawing/2014/main" val="2127818213"/>
                    </a:ext>
                  </a:extLst>
                </a:gridCol>
                <a:gridCol w="2990952">
                  <a:extLst>
                    <a:ext uri="{9D8B030D-6E8A-4147-A177-3AD203B41FA5}">
                      <a16:colId xmlns:a16="http://schemas.microsoft.com/office/drawing/2014/main" val="2088666885"/>
                    </a:ext>
                  </a:extLst>
                </a:gridCol>
                <a:gridCol w="2099513">
                  <a:extLst>
                    <a:ext uri="{9D8B030D-6E8A-4147-A177-3AD203B41FA5}">
                      <a16:colId xmlns:a16="http://schemas.microsoft.com/office/drawing/2014/main" val="3114315363"/>
                    </a:ext>
                  </a:extLst>
                </a:gridCol>
              </a:tblGrid>
              <a:tr h="409143">
                <a:tc>
                  <a:txBody>
                    <a:bodyPr/>
                    <a:lstStyle/>
                    <a:p>
                      <a:pPr algn="l" fontAlgn="t"/>
                      <a:endParaRPr lang="en-US" sz="1400" dirty="0" smtClean="0">
                        <a:effectLst/>
                      </a:endParaRPr>
                    </a:p>
                    <a:p>
                      <a:pPr algn="l" fontAlgn="t"/>
                      <a:r>
                        <a:rPr lang="en-US" sz="1400" dirty="0" smtClean="0">
                          <a:effectLst/>
                        </a:rPr>
                        <a:t>Task</a:t>
                      </a:r>
                      <a:endParaRPr lang="en-US" sz="1400" b="1" dirty="0">
                        <a:effectLst/>
                      </a:endParaRPr>
                    </a:p>
                  </a:txBody>
                  <a:tcPr marL="60960" marR="60960" marT="60960" marB="60960"/>
                </a:tc>
                <a:tc>
                  <a:txBody>
                    <a:bodyPr/>
                    <a:lstStyle/>
                    <a:p>
                      <a:pPr algn="l" fontAlgn="t"/>
                      <a:endParaRPr lang="en-US" sz="1400" dirty="0" smtClean="0">
                        <a:effectLst/>
                      </a:endParaRPr>
                    </a:p>
                    <a:p>
                      <a:pPr algn="l" fontAlgn="t"/>
                      <a:r>
                        <a:rPr lang="en-US" sz="1400" dirty="0" smtClean="0">
                          <a:effectLst/>
                        </a:rPr>
                        <a:t>Members</a:t>
                      </a:r>
                      <a:endParaRPr lang="en-US" sz="1400" b="1" dirty="0">
                        <a:effectLst/>
                      </a:endParaRPr>
                    </a:p>
                  </a:txBody>
                  <a:tcPr marL="60960" marR="60960" marT="60960" marB="60960"/>
                </a:tc>
                <a:tc>
                  <a:txBody>
                    <a:bodyPr/>
                    <a:lstStyle/>
                    <a:p>
                      <a:pPr algn="l" fontAlgn="t"/>
                      <a:endParaRPr lang="en-US" sz="1400" dirty="0" smtClean="0">
                        <a:effectLst/>
                      </a:endParaRPr>
                    </a:p>
                    <a:p>
                      <a:pPr algn="l" fontAlgn="t"/>
                      <a:r>
                        <a:rPr lang="en-US" sz="1400" dirty="0" smtClean="0">
                          <a:effectLst/>
                        </a:rPr>
                        <a:t>Estimate </a:t>
                      </a:r>
                      <a:r>
                        <a:rPr lang="en-US" sz="1400" dirty="0">
                          <a:effectLst/>
                        </a:rPr>
                        <a:t>effort</a:t>
                      </a:r>
                      <a:endParaRPr lang="en-US" sz="1400" b="1" dirty="0">
                        <a:effectLst/>
                      </a:endParaRPr>
                    </a:p>
                  </a:txBody>
                  <a:tcPr marL="60960" marR="60960" marT="60960" marB="60960"/>
                </a:tc>
                <a:extLst>
                  <a:ext uri="{0D108BD9-81ED-4DB2-BD59-A6C34878D82A}">
                    <a16:rowId xmlns:a16="http://schemas.microsoft.com/office/drawing/2014/main" val="1241016018"/>
                  </a:ext>
                </a:extLst>
              </a:tr>
              <a:tr h="497959">
                <a:tc>
                  <a:txBody>
                    <a:bodyPr/>
                    <a:lstStyle/>
                    <a:p>
                      <a:pPr algn="l" fontAlgn="t"/>
                      <a:endParaRPr lang="en-US" sz="1300" dirty="0" smtClean="0">
                        <a:effectLst/>
                      </a:endParaRPr>
                    </a:p>
                    <a:p>
                      <a:pPr algn="l" fontAlgn="t"/>
                      <a:r>
                        <a:rPr lang="en-US" sz="1300" dirty="0" smtClean="0">
                          <a:effectLst/>
                        </a:rPr>
                        <a:t>Create </a:t>
                      </a:r>
                      <a:r>
                        <a:rPr lang="en-US" sz="1300" dirty="0">
                          <a:effectLst/>
                        </a:rPr>
                        <a:t>the test specification</a:t>
                      </a:r>
                    </a:p>
                  </a:txBody>
                  <a:tcPr marL="60960" marR="60960" marT="60960" marB="60960"/>
                </a:tc>
                <a:tc>
                  <a:txBody>
                    <a:bodyPr/>
                    <a:lstStyle/>
                    <a:p>
                      <a:pPr algn="l" fontAlgn="t"/>
                      <a:endParaRPr lang="en-US" sz="1300" dirty="0" smtClean="0">
                        <a:effectLst/>
                      </a:endParaRPr>
                    </a:p>
                    <a:p>
                      <a:pPr algn="l" fontAlgn="t"/>
                      <a:r>
                        <a:rPr lang="en-US" sz="1300" dirty="0" smtClean="0">
                          <a:effectLst/>
                        </a:rPr>
                        <a:t>Test </a:t>
                      </a:r>
                      <a:r>
                        <a:rPr lang="en-US" sz="1300" dirty="0">
                          <a:effectLst/>
                        </a:rPr>
                        <a:t>Designer</a:t>
                      </a:r>
                    </a:p>
                  </a:txBody>
                  <a:tcPr marL="60960" marR="60960" marT="60960" marB="60960"/>
                </a:tc>
                <a:tc>
                  <a:txBody>
                    <a:bodyPr/>
                    <a:lstStyle/>
                    <a:p>
                      <a:pPr algn="l" fontAlgn="t"/>
                      <a:endParaRPr lang="en-US" sz="1300" dirty="0" smtClean="0">
                        <a:effectLst/>
                      </a:endParaRPr>
                    </a:p>
                    <a:p>
                      <a:pPr algn="l" fontAlgn="t"/>
                      <a:r>
                        <a:rPr lang="en-US" sz="1300" dirty="0" smtClean="0">
                          <a:effectLst/>
                        </a:rPr>
                        <a:t>170 </a:t>
                      </a:r>
                      <a:r>
                        <a:rPr lang="en-US" sz="1300" dirty="0">
                          <a:effectLst/>
                        </a:rPr>
                        <a:t>man-hour</a:t>
                      </a:r>
                    </a:p>
                  </a:txBody>
                  <a:tcPr marL="60960" marR="60960" marT="60960" marB="60960"/>
                </a:tc>
                <a:extLst>
                  <a:ext uri="{0D108BD9-81ED-4DB2-BD59-A6C34878D82A}">
                    <a16:rowId xmlns:a16="http://schemas.microsoft.com/office/drawing/2014/main" val="2256569237"/>
                  </a:ext>
                </a:extLst>
              </a:tr>
              <a:tr h="497959">
                <a:tc>
                  <a:txBody>
                    <a:bodyPr/>
                    <a:lstStyle/>
                    <a:p>
                      <a:pPr algn="l" fontAlgn="t"/>
                      <a:endParaRPr lang="en-US" sz="1300" dirty="0" smtClean="0">
                        <a:effectLst/>
                      </a:endParaRPr>
                    </a:p>
                    <a:p>
                      <a:pPr algn="l" fontAlgn="t"/>
                      <a:r>
                        <a:rPr lang="en-US" sz="1300" dirty="0" smtClean="0">
                          <a:effectLst/>
                        </a:rPr>
                        <a:t>Perform </a:t>
                      </a:r>
                      <a:r>
                        <a:rPr lang="en-US" sz="1300" dirty="0">
                          <a:effectLst/>
                        </a:rPr>
                        <a:t>Test Execution</a:t>
                      </a:r>
                    </a:p>
                  </a:txBody>
                  <a:tcPr marL="60960" marR="60960" marT="60960" marB="60960"/>
                </a:tc>
                <a:tc>
                  <a:txBody>
                    <a:bodyPr/>
                    <a:lstStyle/>
                    <a:p>
                      <a:pPr algn="l" fontAlgn="t"/>
                      <a:endParaRPr lang="en-US" sz="1300" dirty="0" smtClean="0">
                        <a:effectLst/>
                      </a:endParaRPr>
                    </a:p>
                    <a:p>
                      <a:pPr algn="l" fontAlgn="t"/>
                      <a:r>
                        <a:rPr lang="en-US" sz="1300" dirty="0" smtClean="0">
                          <a:effectLst/>
                        </a:rPr>
                        <a:t>Tester</a:t>
                      </a:r>
                      <a:r>
                        <a:rPr lang="en-US" sz="1300" dirty="0">
                          <a:effectLst/>
                        </a:rPr>
                        <a:t>, Test Administrator</a:t>
                      </a:r>
                    </a:p>
                  </a:txBody>
                  <a:tcPr marL="60960" marR="60960" marT="60960" marB="60960"/>
                </a:tc>
                <a:tc>
                  <a:txBody>
                    <a:bodyPr/>
                    <a:lstStyle/>
                    <a:p>
                      <a:pPr algn="l" fontAlgn="t"/>
                      <a:endParaRPr lang="en-US" sz="1300" dirty="0" smtClean="0">
                        <a:effectLst/>
                      </a:endParaRPr>
                    </a:p>
                    <a:p>
                      <a:pPr algn="l" fontAlgn="t"/>
                      <a:r>
                        <a:rPr lang="en-US" sz="1300" dirty="0" smtClean="0">
                          <a:effectLst/>
                        </a:rPr>
                        <a:t>80 </a:t>
                      </a:r>
                      <a:r>
                        <a:rPr lang="en-US" sz="1300" dirty="0">
                          <a:effectLst/>
                        </a:rPr>
                        <a:t>man-hour</a:t>
                      </a:r>
                    </a:p>
                  </a:txBody>
                  <a:tcPr marL="60960" marR="60960" marT="60960" marB="60960"/>
                </a:tc>
                <a:extLst>
                  <a:ext uri="{0D108BD9-81ED-4DB2-BD59-A6C34878D82A}">
                    <a16:rowId xmlns:a16="http://schemas.microsoft.com/office/drawing/2014/main" val="1184504342"/>
                  </a:ext>
                </a:extLst>
              </a:tr>
              <a:tr h="497959">
                <a:tc>
                  <a:txBody>
                    <a:bodyPr/>
                    <a:lstStyle/>
                    <a:p>
                      <a:pPr algn="l" fontAlgn="t"/>
                      <a:endParaRPr lang="en-US" sz="1300" dirty="0" smtClean="0">
                        <a:effectLst/>
                      </a:endParaRPr>
                    </a:p>
                    <a:p>
                      <a:pPr algn="l" fontAlgn="t"/>
                      <a:r>
                        <a:rPr lang="en-US" sz="1300" dirty="0" smtClean="0">
                          <a:effectLst/>
                        </a:rPr>
                        <a:t>Test </a:t>
                      </a:r>
                      <a:r>
                        <a:rPr lang="en-US" sz="1300" dirty="0">
                          <a:effectLst/>
                        </a:rPr>
                        <a:t>Report</a:t>
                      </a:r>
                    </a:p>
                  </a:txBody>
                  <a:tcPr marL="60960" marR="60960" marT="60960" marB="60960"/>
                </a:tc>
                <a:tc>
                  <a:txBody>
                    <a:bodyPr/>
                    <a:lstStyle/>
                    <a:p>
                      <a:pPr algn="l" fontAlgn="t"/>
                      <a:endParaRPr lang="en-US" sz="1300" dirty="0" smtClean="0">
                        <a:effectLst/>
                      </a:endParaRPr>
                    </a:p>
                    <a:p>
                      <a:pPr algn="l" fontAlgn="t"/>
                      <a:r>
                        <a:rPr lang="en-US" sz="1300" dirty="0" smtClean="0">
                          <a:effectLst/>
                        </a:rPr>
                        <a:t>Tester</a:t>
                      </a:r>
                      <a:endParaRPr lang="en-US" sz="1300" dirty="0">
                        <a:effectLst/>
                      </a:endParaRPr>
                    </a:p>
                  </a:txBody>
                  <a:tcPr marL="60960" marR="60960" marT="60960" marB="60960"/>
                </a:tc>
                <a:tc>
                  <a:txBody>
                    <a:bodyPr/>
                    <a:lstStyle/>
                    <a:p>
                      <a:pPr algn="l" fontAlgn="t"/>
                      <a:endParaRPr lang="en-US" sz="1300" dirty="0" smtClean="0">
                        <a:effectLst/>
                      </a:endParaRPr>
                    </a:p>
                    <a:p>
                      <a:pPr algn="l" fontAlgn="t"/>
                      <a:r>
                        <a:rPr lang="en-US" sz="1300" dirty="0" smtClean="0">
                          <a:effectLst/>
                        </a:rPr>
                        <a:t>10 </a:t>
                      </a:r>
                      <a:r>
                        <a:rPr lang="en-US" sz="1300" dirty="0">
                          <a:effectLst/>
                        </a:rPr>
                        <a:t>man-hour</a:t>
                      </a:r>
                    </a:p>
                  </a:txBody>
                  <a:tcPr marL="60960" marR="60960" marT="60960" marB="60960"/>
                </a:tc>
                <a:extLst>
                  <a:ext uri="{0D108BD9-81ED-4DB2-BD59-A6C34878D82A}">
                    <a16:rowId xmlns:a16="http://schemas.microsoft.com/office/drawing/2014/main" val="2060404560"/>
                  </a:ext>
                </a:extLst>
              </a:tr>
              <a:tr h="457200">
                <a:tc>
                  <a:txBody>
                    <a:bodyPr/>
                    <a:lstStyle/>
                    <a:p>
                      <a:pPr algn="l" fontAlgn="t"/>
                      <a:endParaRPr lang="en-US" sz="1300" dirty="0" smtClean="0">
                        <a:effectLst/>
                      </a:endParaRPr>
                    </a:p>
                    <a:p>
                      <a:pPr algn="l" fontAlgn="t"/>
                      <a:r>
                        <a:rPr lang="en-US" sz="1300" dirty="0" smtClean="0">
                          <a:effectLst/>
                        </a:rPr>
                        <a:t>Test </a:t>
                      </a:r>
                      <a:r>
                        <a:rPr lang="en-US" sz="1300" dirty="0">
                          <a:effectLst/>
                        </a:rPr>
                        <a:t>Delivery</a:t>
                      </a:r>
                    </a:p>
                  </a:txBody>
                  <a:tcPr marL="60960" marR="60960" marT="60960" marB="60960"/>
                </a:tc>
                <a:tc>
                  <a:txBody>
                    <a:bodyPr/>
                    <a:lstStyle/>
                    <a:p>
                      <a:pPr algn="l" fontAlgn="t"/>
                      <a:r>
                        <a:rPr lang="en-US" sz="1300" dirty="0">
                          <a:effectLst/>
                        </a:rPr>
                        <a:t> </a:t>
                      </a:r>
                    </a:p>
                  </a:txBody>
                  <a:tcPr marL="60960" marR="60960" marT="60960" marB="60960"/>
                </a:tc>
                <a:tc>
                  <a:txBody>
                    <a:bodyPr/>
                    <a:lstStyle/>
                    <a:p>
                      <a:pPr algn="l" fontAlgn="t"/>
                      <a:endParaRPr lang="en-US" sz="1300" dirty="0" smtClean="0">
                        <a:effectLst/>
                      </a:endParaRPr>
                    </a:p>
                    <a:p>
                      <a:pPr algn="l" fontAlgn="t"/>
                      <a:r>
                        <a:rPr lang="en-US" sz="1300" dirty="0" smtClean="0">
                          <a:effectLst/>
                        </a:rPr>
                        <a:t>20 </a:t>
                      </a:r>
                      <a:r>
                        <a:rPr lang="en-US" sz="1300" dirty="0">
                          <a:effectLst/>
                        </a:rPr>
                        <a:t>man-hour</a:t>
                      </a:r>
                    </a:p>
                  </a:txBody>
                  <a:tcPr marL="60960" marR="60960" marT="60960" marB="60960"/>
                </a:tc>
                <a:extLst>
                  <a:ext uri="{0D108BD9-81ED-4DB2-BD59-A6C34878D82A}">
                    <a16:rowId xmlns:a16="http://schemas.microsoft.com/office/drawing/2014/main" val="3838227965"/>
                  </a:ext>
                </a:extLst>
              </a:tr>
              <a:tr h="497959">
                <a:tc>
                  <a:txBody>
                    <a:bodyPr/>
                    <a:lstStyle/>
                    <a:p>
                      <a:pPr algn="l" fontAlgn="t"/>
                      <a:endParaRPr lang="en-US" sz="1300" dirty="0" smtClean="0">
                        <a:effectLst/>
                      </a:endParaRPr>
                    </a:p>
                    <a:p>
                      <a:pPr algn="l" fontAlgn="t"/>
                      <a:r>
                        <a:rPr lang="en-US" sz="1300" dirty="0" smtClean="0">
                          <a:effectLst/>
                        </a:rPr>
                        <a:t>Total</a:t>
                      </a:r>
                      <a:endParaRPr lang="en-US" sz="1300" dirty="0">
                        <a:effectLst/>
                      </a:endParaRPr>
                    </a:p>
                  </a:txBody>
                  <a:tcPr marL="60960" marR="60960" marT="60960" marB="60960"/>
                </a:tc>
                <a:tc>
                  <a:txBody>
                    <a:bodyPr/>
                    <a:lstStyle/>
                    <a:p>
                      <a:pPr algn="l" fontAlgn="t"/>
                      <a:r>
                        <a:rPr lang="en-US" sz="1300" dirty="0">
                          <a:effectLst/>
                        </a:rPr>
                        <a:t> </a:t>
                      </a:r>
                    </a:p>
                  </a:txBody>
                  <a:tcPr marL="60960" marR="60960" marT="60960" marB="60960"/>
                </a:tc>
                <a:tc>
                  <a:txBody>
                    <a:bodyPr/>
                    <a:lstStyle/>
                    <a:p>
                      <a:pPr algn="l" fontAlgn="t"/>
                      <a:endParaRPr lang="en-US" sz="1300" dirty="0" smtClean="0">
                        <a:effectLst/>
                      </a:endParaRPr>
                    </a:p>
                    <a:p>
                      <a:pPr algn="l" fontAlgn="t"/>
                      <a:r>
                        <a:rPr lang="en-US" sz="1300" dirty="0" smtClean="0">
                          <a:effectLst/>
                        </a:rPr>
                        <a:t>280 </a:t>
                      </a:r>
                      <a:r>
                        <a:rPr lang="en-US" sz="1300" dirty="0">
                          <a:effectLst/>
                        </a:rPr>
                        <a:t>man-hour</a:t>
                      </a:r>
                    </a:p>
                  </a:txBody>
                  <a:tcPr marL="60960" marR="60960" marT="60960" marB="60960"/>
                </a:tc>
                <a:extLst>
                  <a:ext uri="{0D108BD9-81ED-4DB2-BD59-A6C34878D82A}">
                    <a16:rowId xmlns:a16="http://schemas.microsoft.com/office/drawing/2014/main" val="1115128383"/>
                  </a:ext>
                </a:extLst>
              </a:tr>
            </a:tbl>
          </a:graphicData>
        </a:graphic>
      </p:graphicFrame>
      <p:sp>
        <p:nvSpPr>
          <p:cNvPr id="7" name="Speech Bubble: Oval 6">
            <a:extLst>
              <a:ext uri="{FF2B5EF4-FFF2-40B4-BE49-F238E27FC236}">
                <a16:creationId xmlns:a16="http://schemas.microsoft.com/office/drawing/2014/main" id="{90D962C4-82A6-4F77-A660-D46155EEA6B9}"/>
              </a:ext>
            </a:extLst>
          </p:cNvPr>
          <p:cNvSpPr/>
          <p:nvPr/>
        </p:nvSpPr>
        <p:spPr>
          <a:xfrm>
            <a:off x="9593236" y="2587751"/>
            <a:ext cx="2356007" cy="990607"/>
          </a:xfrm>
          <a:prstGeom prst="wedgeEllipseCallout">
            <a:avLst>
              <a:gd name="adj1" fmla="val -61350"/>
              <a:gd name="adj2" fmla="val 4955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can we estimate required effort?</a:t>
            </a:r>
          </a:p>
        </p:txBody>
      </p:sp>
    </p:spTree>
    <p:extLst>
      <p:ext uri="{BB962C8B-B14F-4D97-AF65-F5344CB8AC3E}">
        <p14:creationId xmlns:p14="http://schemas.microsoft.com/office/powerpoint/2010/main" val="3997240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296F-A569-492F-9383-478815B72F29}"/>
              </a:ext>
            </a:extLst>
          </p:cNvPr>
          <p:cNvSpPr>
            <a:spLocks noGrp="1"/>
          </p:cNvSpPr>
          <p:nvPr>
            <p:ph type="title"/>
          </p:nvPr>
        </p:nvSpPr>
        <p:spPr/>
        <p:txBody>
          <a:bodyPr/>
          <a:lstStyle/>
          <a:p>
            <a:r>
              <a:rPr lang="en-US" dirty="0"/>
              <a:t>7. Schedule &amp; Estimation</a:t>
            </a:r>
          </a:p>
        </p:txBody>
      </p:sp>
      <p:sp>
        <p:nvSpPr>
          <p:cNvPr id="3" name="Content Placeholder 2">
            <a:extLst>
              <a:ext uri="{FF2B5EF4-FFF2-40B4-BE49-F238E27FC236}">
                <a16:creationId xmlns:a16="http://schemas.microsoft.com/office/drawing/2014/main" id="{AF2689C9-4109-4C10-A7AF-4878BA69238D}"/>
              </a:ext>
            </a:extLst>
          </p:cNvPr>
          <p:cNvSpPr>
            <a:spLocks noGrp="1"/>
          </p:cNvSpPr>
          <p:nvPr>
            <p:ph idx="1"/>
          </p:nvPr>
        </p:nvSpPr>
        <p:spPr>
          <a:xfrm>
            <a:off x="932688" y="1730477"/>
            <a:ext cx="9963912" cy="4060723"/>
          </a:xfrm>
        </p:spPr>
        <p:txBody>
          <a:bodyPr>
            <a:normAutofit fontScale="92500"/>
          </a:bodyPr>
          <a:lstStyle/>
          <a:p>
            <a:pPr>
              <a:lnSpc>
                <a:spcPct val="100000"/>
              </a:lnSpc>
            </a:pPr>
            <a:r>
              <a:rPr lang="en-US" dirty="0"/>
              <a:t>Then you create the </a:t>
            </a:r>
            <a:r>
              <a:rPr lang="en-US" b="1" dirty="0"/>
              <a:t>schedule</a:t>
            </a:r>
            <a:r>
              <a:rPr lang="en-US" dirty="0"/>
              <a:t> to complete these tasks.</a:t>
            </a:r>
          </a:p>
          <a:p>
            <a:pPr>
              <a:lnSpc>
                <a:spcPct val="100000"/>
              </a:lnSpc>
            </a:pPr>
            <a:r>
              <a:rPr lang="en-US" dirty="0"/>
              <a:t>To create the project schedule, the Test Manager needs several types of input as below:</a:t>
            </a:r>
          </a:p>
          <a:p>
            <a:pPr lvl="1">
              <a:lnSpc>
                <a:spcPct val="100000"/>
              </a:lnSpc>
            </a:pPr>
            <a:r>
              <a:rPr lang="en-US" b="1" dirty="0"/>
              <a:t>Employee and project deadline</a:t>
            </a:r>
            <a:r>
              <a:rPr lang="en-US" dirty="0"/>
              <a:t>: The working days, the project deadline, resource availability are the factors which affected to the schedule</a:t>
            </a:r>
          </a:p>
          <a:p>
            <a:pPr lvl="1">
              <a:lnSpc>
                <a:spcPct val="100000"/>
              </a:lnSpc>
            </a:pPr>
            <a:r>
              <a:rPr lang="en-US" b="1" dirty="0"/>
              <a:t>Project estimation</a:t>
            </a:r>
            <a:r>
              <a:rPr lang="en-US" dirty="0"/>
              <a:t>:  Base on the estimation, the Test Manager knows how long it takes to complete the project. So he/she can make the appropriate project schedule</a:t>
            </a:r>
          </a:p>
          <a:p>
            <a:pPr lvl="1">
              <a:lnSpc>
                <a:spcPct val="100000"/>
              </a:lnSpc>
            </a:pPr>
            <a:r>
              <a:rPr lang="en-US" b="1" dirty="0"/>
              <a:t>Project Risk </a:t>
            </a:r>
            <a:r>
              <a:rPr lang="en-US" dirty="0"/>
              <a:t>: Understanding the risk helps Test Manager add enough extra time to the project schedule to deal with the risks</a:t>
            </a:r>
          </a:p>
          <a:p>
            <a:pPr lvl="1">
              <a:lnSpc>
                <a:spcPct val="100000"/>
              </a:lnSpc>
            </a:pPr>
            <a:endParaRPr lang="en-US" dirty="0"/>
          </a:p>
          <a:p>
            <a:pPr>
              <a:lnSpc>
                <a:spcPct val="100000"/>
              </a:lnSpc>
            </a:pPr>
            <a:endParaRPr lang="en-US" dirty="0"/>
          </a:p>
        </p:txBody>
      </p:sp>
      <p:sp>
        <p:nvSpPr>
          <p:cNvPr id="5" name="Slide Number Placeholder 4">
            <a:extLst>
              <a:ext uri="{FF2B5EF4-FFF2-40B4-BE49-F238E27FC236}">
                <a16:creationId xmlns:a16="http://schemas.microsoft.com/office/drawing/2014/main" id="{28D8953B-69ED-49AC-89A2-AE700D57E35E}"/>
              </a:ext>
            </a:extLst>
          </p:cNvPr>
          <p:cNvSpPr>
            <a:spLocks noGrp="1"/>
          </p:cNvSpPr>
          <p:nvPr>
            <p:ph type="sldNum" sz="quarter" idx="12"/>
          </p:nvPr>
        </p:nvSpPr>
        <p:spPr/>
        <p:txBody>
          <a:bodyPr/>
          <a:lstStyle/>
          <a:p>
            <a:fld id="{E31375A4-56A4-47D6-9801-1991572033F7}" type="slidenum">
              <a:rPr lang="en-US" smtClean="0"/>
              <a:pPr/>
              <a:t>42</a:t>
            </a:fld>
            <a:endParaRPr lang="en-US"/>
          </a:p>
        </p:txBody>
      </p:sp>
    </p:spTree>
    <p:extLst>
      <p:ext uri="{BB962C8B-B14F-4D97-AF65-F5344CB8AC3E}">
        <p14:creationId xmlns:p14="http://schemas.microsoft.com/office/powerpoint/2010/main" val="1817139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296F-A569-492F-9383-478815B72F29}"/>
              </a:ext>
            </a:extLst>
          </p:cNvPr>
          <p:cNvSpPr>
            <a:spLocks noGrp="1"/>
          </p:cNvSpPr>
          <p:nvPr>
            <p:ph type="title"/>
          </p:nvPr>
        </p:nvSpPr>
        <p:spPr>
          <a:xfrm>
            <a:off x="886968" y="503853"/>
            <a:ext cx="10009632" cy="961153"/>
          </a:xfrm>
        </p:spPr>
        <p:txBody>
          <a:bodyPr/>
          <a:lstStyle/>
          <a:p>
            <a:r>
              <a:rPr lang="en-US" dirty="0"/>
              <a:t>7. Schedule &amp; Estimation</a:t>
            </a:r>
          </a:p>
        </p:txBody>
      </p:sp>
      <p:sp>
        <p:nvSpPr>
          <p:cNvPr id="3" name="Content Placeholder 2">
            <a:extLst>
              <a:ext uri="{FF2B5EF4-FFF2-40B4-BE49-F238E27FC236}">
                <a16:creationId xmlns:a16="http://schemas.microsoft.com/office/drawing/2014/main" id="{AF2689C9-4109-4C10-A7AF-4878BA69238D}"/>
              </a:ext>
            </a:extLst>
          </p:cNvPr>
          <p:cNvSpPr>
            <a:spLocks noGrp="1"/>
          </p:cNvSpPr>
          <p:nvPr>
            <p:ph idx="1"/>
          </p:nvPr>
        </p:nvSpPr>
        <p:spPr>
          <a:xfrm>
            <a:off x="886968" y="1646238"/>
            <a:ext cx="10009632" cy="4060723"/>
          </a:xfrm>
        </p:spPr>
        <p:txBody>
          <a:bodyPr/>
          <a:lstStyle/>
          <a:p>
            <a:pPr>
              <a:lnSpc>
                <a:spcPct val="100000"/>
              </a:lnSpc>
            </a:pPr>
            <a:r>
              <a:rPr lang="en-US" b="1" dirty="0"/>
              <a:t>Example</a:t>
            </a:r>
            <a:r>
              <a:rPr lang="en-US" dirty="0"/>
              <a:t>: </a:t>
            </a:r>
          </a:p>
          <a:p>
            <a:pPr lvl="1">
              <a:lnSpc>
                <a:spcPct val="100000"/>
              </a:lnSpc>
            </a:pPr>
            <a:r>
              <a:rPr lang="en-US" dirty="0"/>
              <a:t>Suppose </a:t>
            </a:r>
            <a:r>
              <a:rPr lang="en-US" dirty="0" smtClean="0"/>
              <a:t>that </a:t>
            </a:r>
            <a:r>
              <a:rPr lang="en-US" dirty="0"/>
              <a:t>you need to complete testing of your project in one month,  you already estimated the effort for each tasks in Test </a:t>
            </a:r>
            <a:r>
              <a:rPr lang="en-US" dirty="0" smtClean="0"/>
              <a:t>Estimation. </a:t>
            </a:r>
            <a:r>
              <a:rPr lang="en-US" dirty="0"/>
              <a:t>You can create a schedule similar to the one below:</a:t>
            </a:r>
          </a:p>
          <a:p>
            <a:pPr>
              <a:lnSpc>
                <a:spcPct val="100000"/>
              </a:lnSpc>
            </a:pPr>
            <a:endParaRPr lang="en-US" dirty="0"/>
          </a:p>
        </p:txBody>
      </p:sp>
      <p:sp>
        <p:nvSpPr>
          <p:cNvPr id="5" name="Slide Number Placeholder 4">
            <a:extLst>
              <a:ext uri="{FF2B5EF4-FFF2-40B4-BE49-F238E27FC236}">
                <a16:creationId xmlns:a16="http://schemas.microsoft.com/office/drawing/2014/main" id="{28D8953B-69ED-49AC-89A2-AE700D57E35E}"/>
              </a:ext>
            </a:extLst>
          </p:cNvPr>
          <p:cNvSpPr>
            <a:spLocks noGrp="1"/>
          </p:cNvSpPr>
          <p:nvPr>
            <p:ph type="sldNum" sz="quarter" idx="12"/>
          </p:nvPr>
        </p:nvSpPr>
        <p:spPr/>
        <p:txBody>
          <a:bodyPr/>
          <a:lstStyle/>
          <a:p>
            <a:fld id="{E31375A4-56A4-47D6-9801-1991572033F7}" type="slidenum">
              <a:rPr lang="en-US" smtClean="0"/>
              <a:pPr/>
              <a:t>43</a:t>
            </a:fld>
            <a:endParaRPr lang="en-US"/>
          </a:p>
        </p:txBody>
      </p:sp>
      <p:pic>
        <p:nvPicPr>
          <p:cNvPr id="15362" name="Picture 2" descr="https://www.guru99.com/images/TestManagement/testmanagement_article_2_4_14.png">
            <a:extLst>
              <a:ext uri="{FF2B5EF4-FFF2-40B4-BE49-F238E27FC236}">
                <a16:creationId xmlns:a16="http://schemas.microsoft.com/office/drawing/2014/main" id="{1FBD58A1-90A0-46C7-B325-5A4DEF4B0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924681"/>
            <a:ext cx="8801100" cy="25431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19853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8DA1B-C032-4C8E-869C-28D6BD68F701}"/>
              </a:ext>
            </a:extLst>
          </p:cNvPr>
          <p:cNvSpPr>
            <a:spLocks noGrp="1"/>
          </p:cNvSpPr>
          <p:nvPr>
            <p:ph type="title"/>
          </p:nvPr>
        </p:nvSpPr>
        <p:spPr/>
        <p:txBody>
          <a:bodyPr/>
          <a:lstStyle/>
          <a:p>
            <a:r>
              <a:rPr lang="en-US" dirty="0"/>
              <a:t>8. Test Deliverables</a:t>
            </a:r>
          </a:p>
        </p:txBody>
      </p:sp>
      <p:sp>
        <p:nvSpPr>
          <p:cNvPr id="3" name="Content Placeholder 2">
            <a:extLst>
              <a:ext uri="{FF2B5EF4-FFF2-40B4-BE49-F238E27FC236}">
                <a16:creationId xmlns:a16="http://schemas.microsoft.com/office/drawing/2014/main" id="{C6264F55-5498-43BD-A6EC-864F39BA35CD}"/>
              </a:ext>
            </a:extLst>
          </p:cNvPr>
          <p:cNvSpPr>
            <a:spLocks noGrp="1"/>
          </p:cNvSpPr>
          <p:nvPr>
            <p:ph idx="1"/>
          </p:nvPr>
        </p:nvSpPr>
        <p:spPr>
          <a:xfrm>
            <a:off x="978408" y="1981201"/>
            <a:ext cx="9918192" cy="4006644"/>
          </a:xfrm>
        </p:spPr>
        <p:txBody>
          <a:bodyPr>
            <a:normAutofit lnSpcReduction="10000"/>
          </a:bodyPr>
          <a:lstStyle/>
          <a:p>
            <a:pPr>
              <a:lnSpc>
                <a:spcPct val="100000"/>
              </a:lnSpc>
            </a:pPr>
            <a:r>
              <a:rPr lang="en-US" dirty="0"/>
              <a:t>Test Deliverables is a list of all the </a:t>
            </a:r>
            <a:r>
              <a:rPr lang="en-US" b="1" dirty="0"/>
              <a:t>documents</a:t>
            </a:r>
            <a:r>
              <a:rPr lang="en-US" dirty="0"/>
              <a:t>, </a:t>
            </a:r>
            <a:r>
              <a:rPr lang="en-US" b="1" dirty="0"/>
              <a:t>tools</a:t>
            </a:r>
            <a:r>
              <a:rPr lang="en-US" dirty="0"/>
              <a:t> and other </a:t>
            </a:r>
            <a:r>
              <a:rPr lang="en-US" b="1" dirty="0"/>
              <a:t>components</a:t>
            </a:r>
            <a:r>
              <a:rPr lang="en-US" dirty="0"/>
              <a:t> that has to be developed and maintained in support of the testing effort.</a:t>
            </a:r>
          </a:p>
          <a:p>
            <a:pPr>
              <a:lnSpc>
                <a:spcPct val="100000"/>
              </a:lnSpc>
            </a:pPr>
            <a:r>
              <a:rPr lang="en-US" dirty="0"/>
              <a:t>There are different test deliverables at every phase of the software development lifecycle:</a:t>
            </a:r>
          </a:p>
          <a:p>
            <a:pPr lvl="1">
              <a:lnSpc>
                <a:spcPct val="100000"/>
              </a:lnSpc>
            </a:pPr>
            <a:r>
              <a:rPr lang="en-US" b="1" dirty="0"/>
              <a:t>Before Testing </a:t>
            </a:r>
            <a:r>
              <a:rPr lang="en-US" dirty="0"/>
              <a:t>(e.g. test plans, test cases, test design specifications)</a:t>
            </a:r>
          </a:p>
          <a:p>
            <a:pPr lvl="1">
              <a:lnSpc>
                <a:spcPct val="100000"/>
              </a:lnSpc>
            </a:pPr>
            <a:r>
              <a:rPr lang="en-US" b="1" dirty="0"/>
              <a:t>During Testing </a:t>
            </a:r>
            <a:r>
              <a:rPr lang="en-US" dirty="0"/>
              <a:t>(e.g. test scripts, test data, test traceability matrix, error logs) </a:t>
            </a:r>
          </a:p>
          <a:p>
            <a:pPr lvl="1">
              <a:lnSpc>
                <a:spcPct val="100000"/>
              </a:lnSpc>
            </a:pPr>
            <a:r>
              <a:rPr lang="en-US" b="1" dirty="0"/>
              <a:t>After Testing </a:t>
            </a:r>
            <a:r>
              <a:rPr lang="en-US" dirty="0"/>
              <a:t>(e.g. test results and reports, defect report, installation guidelines, release notes)</a:t>
            </a:r>
          </a:p>
        </p:txBody>
      </p:sp>
      <p:sp>
        <p:nvSpPr>
          <p:cNvPr id="5" name="Slide Number Placeholder 4">
            <a:extLst>
              <a:ext uri="{FF2B5EF4-FFF2-40B4-BE49-F238E27FC236}">
                <a16:creationId xmlns:a16="http://schemas.microsoft.com/office/drawing/2014/main" id="{8E818C48-83F4-4D99-A8FC-331638404519}"/>
              </a:ext>
            </a:extLst>
          </p:cNvPr>
          <p:cNvSpPr>
            <a:spLocks noGrp="1"/>
          </p:cNvSpPr>
          <p:nvPr>
            <p:ph type="sldNum" sz="quarter" idx="12"/>
          </p:nvPr>
        </p:nvSpPr>
        <p:spPr/>
        <p:txBody>
          <a:bodyPr/>
          <a:lstStyle/>
          <a:p>
            <a:fld id="{E31375A4-56A4-47D6-9801-1991572033F7}" type="slidenum">
              <a:rPr lang="en-US" smtClean="0"/>
              <a:pPr/>
              <a:t>44</a:t>
            </a:fld>
            <a:endParaRPr lang="en-US"/>
          </a:p>
        </p:txBody>
      </p:sp>
    </p:spTree>
    <p:extLst>
      <p:ext uri="{BB962C8B-B14F-4D97-AF65-F5344CB8AC3E}">
        <p14:creationId xmlns:p14="http://schemas.microsoft.com/office/powerpoint/2010/main" val="267337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p:txBody>
          <a:bodyPr>
            <a:noAutofit/>
          </a:bodyPr>
          <a:lstStyle/>
          <a:p>
            <a:pPr marL="398463" indent="-398463">
              <a:lnSpc>
                <a:spcPct val="100000"/>
              </a:lnSpc>
              <a:spcBef>
                <a:spcPts val="1200"/>
              </a:spcBef>
              <a:buFont typeface="Wingdings" panose="05000000000000000000" pitchFamily="2" charset="2"/>
              <a:buChar char="Ø"/>
            </a:pPr>
            <a:r>
              <a:rPr lang="en-US" sz="2800" dirty="0" smtClean="0"/>
              <a:t>Test </a:t>
            </a:r>
            <a:r>
              <a:rPr lang="en-US" sz="2800" dirty="0"/>
              <a:t>Plan vs Test </a:t>
            </a:r>
            <a:r>
              <a:rPr lang="en-US" sz="2800" dirty="0" smtClean="0"/>
              <a:t>Strategy</a:t>
            </a:r>
          </a:p>
          <a:p>
            <a:pPr marL="398463" indent="-398463">
              <a:lnSpc>
                <a:spcPct val="100000"/>
              </a:lnSpc>
              <a:spcBef>
                <a:spcPts val="1200"/>
              </a:spcBef>
              <a:buFont typeface="Wingdings" panose="05000000000000000000" pitchFamily="2" charset="2"/>
              <a:buChar char="Ø"/>
            </a:pPr>
            <a:r>
              <a:rPr lang="en-US" sz="2800" dirty="0" smtClean="0"/>
              <a:t>Importance </a:t>
            </a:r>
            <a:r>
              <a:rPr lang="en-US" sz="2800" dirty="0"/>
              <a:t>of a Test Plan</a:t>
            </a:r>
          </a:p>
          <a:p>
            <a:pPr marL="398463" indent="-398463">
              <a:lnSpc>
                <a:spcPct val="100000"/>
              </a:lnSpc>
              <a:spcBef>
                <a:spcPts val="1200"/>
              </a:spcBef>
              <a:buFont typeface="Wingdings" panose="05000000000000000000" pitchFamily="2" charset="2"/>
              <a:buChar char="Ø"/>
            </a:pPr>
            <a:r>
              <a:rPr lang="en-US" sz="2800" dirty="0"/>
              <a:t>Test Documentation</a:t>
            </a:r>
          </a:p>
          <a:p>
            <a:pPr marL="398463" indent="-398463">
              <a:lnSpc>
                <a:spcPct val="100000"/>
              </a:lnSpc>
              <a:spcBef>
                <a:spcPts val="1200"/>
              </a:spcBef>
              <a:buFont typeface="Wingdings" panose="05000000000000000000" pitchFamily="2" charset="2"/>
              <a:buChar char="Ø"/>
            </a:pPr>
            <a:r>
              <a:rPr lang="en-US" sz="2800" dirty="0"/>
              <a:t>How to create a Test </a:t>
            </a:r>
            <a:r>
              <a:rPr lang="en-US" sz="2800" dirty="0" smtClean="0"/>
              <a:t>Plan</a:t>
            </a:r>
            <a:endParaRPr lang="en-US" sz="2800"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45</a:t>
            </a:fld>
            <a:endParaRPr lang="en-US"/>
          </a:p>
        </p:txBody>
      </p:sp>
    </p:spTree>
    <p:extLst>
      <p:ext uri="{BB962C8B-B14F-4D97-AF65-F5344CB8AC3E}">
        <p14:creationId xmlns:p14="http://schemas.microsoft.com/office/powerpoint/2010/main" val="4004036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A9EF-9FBF-47FD-A271-58EB69AE5AF4}"/>
              </a:ext>
            </a:extLst>
          </p:cNvPr>
          <p:cNvSpPr>
            <a:spLocks noGrp="1"/>
          </p:cNvSpPr>
          <p:nvPr>
            <p:ph type="title"/>
          </p:nvPr>
        </p:nvSpPr>
        <p:spPr/>
        <p:txBody>
          <a:bodyPr/>
          <a:lstStyle/>
          <a:p>
            <a:r>
              <a:rPr lang="en-US" dirty="0"/>
              <a:t>Importance of a Test Plan</a:t>
            </a:r>
          </a:p>
        </p:txBody>
      </p:sp>
      <p:sp>
        <p:nvSpPr>
          <p:cNvPr id="3" name="Content Placeholder 2">
            <a:extLst>
              <a:ext uri="{FF2B5EF4-FFF2-40B4-BE49-F238E27FC236}">
                <a16:creationId xmlns:a16="http://schemas.microsoft.com/office/drawing/2014/main" id="{546DC5FF-B1D1-44CB-B28F-F46F5E4461D6}"/>
              </a:ext>
            </a:extLst>
          </p:cNvPr>
          <p:cNvSpPr>
            <a:spLocks noGrp="1"/>
          </p:cNvSpPr>
          <p:nvPr>
            <p:ph idx="1"/>
          </p:nvPr>
        </p:nvSpPr>
        <p:spPr/>
        <p:txBody>
          <a:bodyPr/>
          <a:lstStyle/>
          <a:p>
            <a:r>
              <a:rPr lang="en-US" dirty="0"/>
              <a:t>Test Plan helps us determine the </a:t>
            </a:r>
            <a:r>
              <a:rPr lang="en-US" b="1" dirty="0"/>
              <a:t>effort</a:t>
            </a:r>
            <a:r>
              <a:rPr lang="en-US" dirty="0"/>
              <a:t> needed to validate the quality of the application </a:t>
            </a:r>
            <a:r>
              <a:rPr lang="en-US" dirty="0" smtClean="0"/>
              <a:t>under test (AUT).</a:t>
            </a:r>
            <a:endParaRPr lang="en-US" dirty="0"/>
          </a:p>
          <a:p>
            <a:r>
              <a:rPr lang="en-US" dirty="0"/>
              <a:t>Help people outside the test team such as developers, business managers, customers </a:t>
            </a:r>
            <a:r>
              <a:rPr lang="en-US" b="1" dirty="0"/>
              <a:t>understand</a:t>
            </a:r>
            <a:r>
              <a:rPr lang="en-US" dirty="0"/>
              <a:t> the details of testing.</a:t>
            </a:r>
          </a:p>
          <a:p>
            <a:r>
              <a:rPr lang="en-US" dirty="0"/>
              <a:t>Test Plan </a:t>
            </a:r>
            <a:r>
              <a:rPr lang="en-US" b="1" dirty="0"/>
              <a:t>guides</a:t>
            </a:r>
            <a:r>
              <a:rPr lang="en-US" dirty="0"/>
              <a:t> our thinking. It is like a rule book, which needs to be followed.</a:t>
            </a:r>
          </a:p>
          <a:p>
            <a:r>
              <a:rPr lang="en-US" dirty="0"/>
              <a:t>Important aspects like test estimation, test scope, Test Strategy are </a:t>
            </a:r>
            <a:r>
              <a:rPr lang="en-US" b="1" dirty="0"/>
              <a:t>documented</a:t>
            </a:r>
            <a:r>
              <a:rPr lang="en-US" dirty="0"/>
              <a:t> in Test Plan, so it can be reviewed by Management Team and re-used for other </a:t>
            </a:r>
            <a:r>
              <a:rPr lang="en-US" dirty="0" smtClean="0"/>
              <a:t>projects.</a:t>
            </a:r>
            <a:endParaRPr lang="en-US" dirty="0"/>
          </a:p>
          <a:p>
            <a:endParaRPr lang="en-US" dirty="0"/>
          </a:p>
        </p:txBody>
      </p:sp>
      <p:sp>
        <p:nvSpPr>
          <p:cNvPr id="5" name="Slide Number Placeholder 4">
            <a:extLst>
              <a:ext uri="{FF2B5EF4-FFF2-40B4-BE49-F238E27FC236}">
                <a16:creationId xmlns:a16="http://schemas.microsoft.com/office/drawing/2014/main" id="{985D4D1A-E4E9-446B-A498-200A2151227E}"/>
              </a:ext>
            </a:extLst>
          </p:cNvPr>
          <p:cNvSpPr>
            <a:spLocks noGrp="1"/>
          </p:cNvSpPr>
          <p:nvPr>
            <p:ph type="sldNum" sz="quarter" idx="12"/>
          </p:nvPr>
        </p:nvSpPr>
        <p:spPr/>
        <p:txBody>
          <a:bodyPr/>
          <a:lstStyle/>
          <a:p>
            <a:fld id="{E31375A4-56A4-47D6-9801-1991572033F7}" type="slidenum">
              <a:rPr lang="en-US" smtClean="0"/>
              <a:pPr/>
              <a:t>5</a:t>
            </a:fld>
            <a:endParaRPr lang="en-US"/>
          </a:p>
        </p:txBody>
      </p:sp>
    </p:spTree>
    <p:extLst>
      <p:ext uri="{BB962C8B-B14F-4D97-AF65-F5344CB8AC3E}">
        <p14:creationId xmlns:p14="http://schemas.microsoft.com/office/powerpoint/2010/main" val="1752385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r>
              <a:rPr lang="en-US" dirty="0" smtClean="0"/>
              <a:t>Test Plans</a:t>
            </a:r>
            <a:endParaRPr lang="en-US" dirty="0"/>
          </a:p>
        </p:txBody>
      </p:sp>
      <p:sp>
        <p:nvSpPr>
          <p:cNvPr id="288771" name="Rectangle 3"/>
          <p:cNvSpPr>
            <a:spLocks noGrp="1" noChangeArrowheads="1"/>
          </p:cNvSpPr>
          <p:nvPr>
            <p:ph type="body" idx="1"/>
          </p:nvPr>
        </p:nvSpPr>
        <p:spPr/>
        <p:txBody>
          <a:bodyPr>
            <a:normAutofit/>
          </a:bodyPr>
          <a:lstStyle/>
          <a:p>
            <a:r>
              <a:rPr lang="en-US" dirty="0" smtClean="0"/>
              <a:t>The most common question about testing is</a:t>
            </a:r>
          </a:p>
          <a:p>
            <a:pPr marL="0" indent="0" algn="ctr">
              <a:buNone/>
            </a:pPr>
            <a:r>
              <a:rPr lang="ja-JP" altLang="en-US" dirty="0" smtClean="0">
                <a:solidFill>
                  <a:srgbClr val="0000FF"/>
                </a:solidFill>
              </a:rPr>
              <a:t>“</a:t>
            </a:r>
            <a:r>
              <a:rPr lang="en-US" dirty="0" smtClean="0">
                <a:solidFill>
                  <a:srgbClr val="0000FF"/>
                </a:solidFill>
              </a:rPr>
              <a:t> How do I write a test plan? </a:t>
            </a:r>
            <a:r>
              <a:rPr lang="ja-JP" altLang="en-US" dirty="0" smtClean="0">
                <a:solidFill>
                  <a:srgbClr val="0000FF"/>
                </a:solidFill>
              </a:rPr>
              <a:t>”</a:t>
            </a:r>
            <a:endParaRPr lang="en-US" dirty="0" smtClean="0"/>
          </a:p>
          <a:p>
            <a:r>
              <a:rPr lang="en-US" dirty="0" smtClean="0"/>
              <a:t>This question usually comes up when the focus is on the document, not the contents</a:t>
            </a:r>
          </a:p>
          <a:p>
            <a:r>
              <a:rPr lang="en-US" dirty="0" smtClean="0"/>
              <a:t>It’s the contents that are important, not the structure</a:t>
            </a:r>
          </a:p>
          <a:p>
            <a:pPr lvl="1"/>
            <a:r>
              <a:rPr lang="en-US" dirty="0" smtClean="0"/>
              <a:t>Good testing is more important than proper documentation</a:t>
            </a:r>
          </a:p>
          <a:p>
            <a:pPr lvl="1"/>
            <a:r>
              <a:rPr lang="en-US" dirty="0" smtClean="0"/>
              <a:t>However – documentation of testing can be very helpful</a:t>
            </a:r>
          </a:p>
          <a:p>
            <a:r>
              <a:rPr lang="en-US" dirty="0" smtClean="0"/>
              <a:t>Most organizations have a list of topics, outlines, or templates</a:t>
            </a:r>
          </a:p>
          <a:p>
            <a:endParaRPr lang="en-US" dirty="0"/>
          </a:p>
        </p:txBody>
      </p:sp>
    </p:spTree>
    <p:extLst>
      <p:ext uri="{BB962C8B-B14F-4D97-AF65-F5344CB8AC3E}">
        <p14:creationId xmlns:p14="http://schemas.microsoft.com/office/powerpoint/2010/main" val="1435442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8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8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8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877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8877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8877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8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Plan </a:t>
            </a:r>
          </a:p>
        </p:txBody>
      </p:sp>
      <p:sp>
        <p:nvSpPr>
          <p:cNvPr id="3" name="Content Placeholder 2"/>
          <p:cNvSpPr>
            <a:spLocks noGrp="1"/>
          </p:cNvSpPr>
          <p:nvPr>
            <p:ph idx="1"/>
          </p:nvPr>
        </p:nvSpPr>
        <p:spPr/>
        <p:txBody>
          <a:bodyPr/>
          <a:lstStyle/>
          <a:p>
            <a:pPr marL="0" indent="0">
              <a:buNone/>
            </a:pPr>
            <a:r>
              <a:rPr lang="en-US" dirty="0"/>
              <a:t>Objectives</a:t>
            </a:r>
          </a:p>
          <a:p>
            <a:r>
              <a:rPr lang="en-US" dirty="0"/>
              <a:t>To create a set of testing </a:t>
            </a:r>
            <a:r>
              <a:rPr lang="en-US" dirty="0" smtClean="0"/>
              <a:t>tasks</a:t>
            </a:r>
            <a:endParaRPr lang="en-US" dirty="0"/>
          </a:p>
          <a:p>
            <a:r>
              <a:rPr lang="en-US" dirty="0"/>
              <a:t>Assign resources to each testing </a:t>
            </a:r>
            <a:r>
              <a:rPr lang="en-US" dirty="0" smtClean="0"/>
              <a:t>task</a:t>
            </a:r>
            <a:endParaRPr lang="en-US" dirty="0"/>
          </a:p>
          <a:p>
            <a:r>
              <a:rPr lang="en-US" dirty="0"/>
              <a:t>Estimate completion time for each testing </a:t>
            </a:r>
            <a:r>
              <a:rPr lang="en-US" dirty="0" smtClean="0"/>
              <a:t>task</a:t>
            </a:r>
            <a:endParaRPr lang="en-US" dirty="0"/>
          </a:p>
          <a:p>
            <a:r>
              <a:rPr lang="en-US" dirty="0"/>
              <a:t>Document testing </a:t>
            </a:r>
            <a:r>
              <a:rPr lang="en-US" dirty="0" smtClean="0"/>
              <a:t>standards</a:t>
            </a:r>
            <a:endParaRPr lang="en-US" dirty="0"/>
          </a:p>
          <a:p>
            <a:endParaRPr lang="en-US" dirty="0"/>
          </a:p>
        </p:txBody>
      </p:sp>
    </p:spTree>
    <p:extLst>
      <p:ext uri="{BB962C8B-B14F-4D97-AF65-F5344CB8AC3E}">
        <p14:creationId xmlns:p14="http://schemas.microsoft.com/office/powerpoint/2010/main" val="3997075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Test Plans</a:t>
            </a:r>
          </a:p>
        </p:txBody>
      </p:sp>
      <p:sp>
        <p:nvSpPr>
          <p:cNvPr id="3" name="Content Placeholder 2"/>
          <p:cNvSpPr>
            <a:spLocks noGrp="1"/>
          </p:cNvSpPr>
          <p:nvPr>
            <p:ph idx="1"/>
          </p:nvPr>
        </p:nvSpPr>
        <p:spPr/>
        <p:txBody>
          <a:bodyPr>
            <a:normAutofit fontScale="92500" lnSpcReduction="20000"/>
          </a:bodyPr>
          <a:lstStyle/>
          <a:p>
            <a:pPr>
              <a:lnSpc>
                <a:spcPct val="110000"/>
              </a:lnSpc>
              <a:spcBef>
                <a:spcPts val="600"/>
              </a:spcBef>
            </a:pPr>
            <a:r>
              <a:rPr lang="en-US" dirty="0"/>
              <a:t>Developed and Reviewed </a:t>
            </a:r>
            <a:r>
              <a:rPr lang="en-US" dirty="0" smtClean="0"/>
              <a:t>early</a:t>
            </a:r>
            <a:endParaRPr lang="en-US" dirty="0"/>
          </a:p>
          <a:p>
            <a:pPr>
              <a:lnSpc>
                <a:spcPct val="110000"/>
              </a:lnSpc>
              <a:spcBef>
                <a:spcPts val="600"/>
              </a:spcBef>
            </a:pPr>
            <a:r>
              <a:rPr lang="en-US" dirty="0"/>
              <a:t>Clear, Complete and Specific</a:t>
            </a:r>
          </a:p>
          <a:p>
            <a:pPr>
              <a:lnSpc>
                <a:spcPct val="110000"/>
              </a:lnSpc>
              <a:spcBef>
                <a:spcPts val="600"/>
              </a:spcBef>
            </a:pPr>
            <a:r>
              <a:rPr lang="en-US" dirty="0"/>
              <a:t>Specifies tangible deliverables that can be </a:t>
            </a:r>
            <a:r>
              <a:rPr lang="en-US" dirty="0" smtClean="0"/>
              <a:t>inspected</a:t>
            </a:r>
            <a:endParaRPr lang="en-US" dirty="0"/>
          </a:p>
          <a:p>
            <a:pPr>
              <a:lnSpc>
                <a:spcPct val="110000"/>
              </a:lnSpc>
              <a:spcBef>
                <a:spcPts val="600"/>
              </a:spcBef>
            </a:pPr>
            <a:r>
              <a:rPr lang="en-US" dirty="0"/>
              <a:t>Staff knows what to expect and when to expect </a:t>
            </a:r>
            <a:r>
              <a:rPr lang="en-US" dirty="0" smtClean="0"/>
              <a:t>it</a:t>
            </a:r>
            <a:endParaRPr lang="en-US" dirty="0"/>
          </a:p>
          <a:p>
            <a:pPr>
              <a:lnSpc>
                <a:spcPct val="110000"/>
              </a:lnSpc>
              <a:spcBef>
                <a:spcPts val="600"/>
              </a:spcBef>
            </a:pPr>
            <a:r>
              <a:rPr lang="en-US" dirty="0"/>
              <a:t>Realistic quality levels for goals</a:t>
            </a:r>
          </a:p>
          <a:p>
            <a:pPr>
              <a:lnSpc>
                <a:spcPct val="110000"/>
              </a:lnSpc>
              <a:spcBef>
                <a:spcPts val="600"/>
              </a:spcBef>
            </a:pPr>
            <a:r>
              <a:rPr lang="en-US" dirty="0"/>
              <a:t>Includes time for planning</a:t>
            </a:r>
          </a:p>
          <a:p>
            <a:pPr>
              <a:lnSpc>
                <a:spcPct val="110000"/>
              </a:lnSpc>
              <a:spcBef>
                <a:spcPts val="600"/>
              </a:spcBef>
            </a:pPr>
            <a:r>
              <a:rPr lang="en-US" dirty="0"/>
              <a:t>Can be monitored and updated</a:t>
            </a:r>
          </a:p>
          <a:p>
            <a:pPr>
              <a:lnSpc>
                <a:spcPct val="110000"/>
              </a:lnSpc>
              <a:spcBef>
                <a:spcPts val="600"/>
              </a:spcBef>
            </a:pPr>
            <a:r>
              <a:rPr lang="en-US" dirty="0"/>
              <a:t>Includes user responsibilities</a:t>
            </a:r>
          </a:p>
          <a:p>
            <a:pPr>
              <a:lnSpc>
                <a:spcPct val="110000"/>
              </a:lnSpc>
              <a:spcBef>
                <a:spcPts val="600"/>
              </a:spcBef>
            </a:pPr>
            <a:r>
              <a:rPr lang="en-US" dirty="0"/>
              <a:t>Based on past experience</a:t>
            </a:r>
          </a:p>
          <a:p>
            <a:pPr>
              <a:lnSpc>
                <a:spcPct val="110000"/>
              </a:lnSpc>
              <a:spcBef>
                <a:spcPts val="600"/>
              </a:spcBef>
            </a:pPr>
            <a:r>
              <a:rPr lang="en-US" dirty="0"/>
              <a:t>Recognizes learning curves</a:t>
            </a:r>
          </a:p>
          <a:p>
            <a:pPr>
              <a:lnSpc>
                <a:spcPct val="110000"/>
              </a:lnSpc>
              <a:spcBef>
                <a:spcPts val="600"/>
              </a:spcBef>
            </a:pPr>
            <a:endParaRPr lang="en-US" dirty="0"/>
          </a:p>
        </p:txBody>
      </p:sp>
    </p:spTree>
    <p:extLst>
      <p:ext uri="{BB962C8B-B14F-4D97-AF65-F5344CB8AC3E}">
        <p14:creationId xmlns:p14="http://schemas.microsoft.com/office/powerpoint/2010/main" val="3477997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r>
              <a:rPr lang="en-US" dirty="0" smtClean="0"/>
              <a:t>Standard Test Plan</a:t>
            </a:r>
            <a:endParaRPr lang="en-US" dirty="0"/>
          </a:p>
        </p:txBody>
      </p:sp>
      <p:sp>
        <p:nvSpPr>
          <p:cNvPr id="7" name="Content Placeholder 6"/>
          <p:cNvSpPr>
            <a:spLocks noGrp="1"/>
          </p:cNvSpPr>
          <p:nvPr>
            <p:ph idx="1"/>
          </p:nvPr>
        </p:nvSpPr>
        <p:spPr/>
        <p:txBody>
          <a:bodyPr>
            <a:normAutofit/>
          </a:bodyPr>
          <a:lstStyle/>
          <a:p>
            <a:r>
              <a:rPr lang="en-US" dirty="0" smtClean="0"/>
              <a:t>IEEE Standard 829-2008 is </a:t>
            </a:r>
            <a:r>
              <a:rPr lang="en-US" dirty="0" smtClean="0"/>
              <a:t>old </a:t>
            </a:r>
            <a:r>
              <a:rPr lang="en-US" dirty="0" smtClean="0"/>
              <a:t>but still used:</a:t>
            </a:r>
          </a:p>
          <a:p>
            <a:pPr marL="0" indent="0" algn="ctr">
              <a:buNone/>
            </a:pPr>
            <a:r>
              <a:rPr lang="en-US" b="1" u="sng" dirty="0" smtClean="0"/>
              <a:t>Test Plan</a:t>
            </a:r>
          </a:p>
          <a:p>
            <a:r>
              <a:rPr lang="en-US" dirty="0" smtClean="0"/>
              <a:t>A document describing the scope, approach, resources, and schedule of intended testing activities. It identifies test items, the features to be tested, the testing tasks, who will do each task, and any risks requiring contingency planning</a:t>
            </a:r>
          </a:p>
          <a:p>
            <a:r>
              <a:rPr lang="en-US" dirty="0" smtClean="0"/>
              <a:t>Many organizations are required to adhere to this standard</a:t>
            </a:r>
          </a:p>
          <a:p>
            <a:r>
              <a:rPr lang="en-US" dirty="0" smtClean="0"/>
              <a:t>Unfortunately, this standard emphasizes documentation, not actual testing – often resulting in a well documented vacuum</a:t>
            </a:r>
            <a:endParaRPr lang="en-US" dirty="0"/>
          </a:p>
        </p:txBody>
      </p:sp>
      <p:sp>
        <p:nvSpPr>
          <p:cNvPr id="289797" name="Rectangle 5"/>
          <p:cNvSpPr>
            <a:spLocks noChangeArrowheads="1"/>
          </p:cNvSpPr>
          <p:nvPr/>
        </p:nvSpPr>
        <p:spPr bwMode="auto">
          <a:xfrm>
            <a:off x="184151" y="4757738"/>
            <a:ext cx="11823700" cy="1441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285750" indent="-285750">
              <a:lnSpc>
                <a:spcPct val="90000"/>
              </a:lnSpc>
              <a:spcBef>
                <a:spcPct val="30000"/>
              </a:spcBef>
              <a:buSzPct val="85000"/>
              <a:buFontTx/>
              <a:buChar char="•"/>
            </a:pPr>
            <a:endParaRPr lang="en-US" sz="2400" dirty="0">
              <a:solidFill>
                <a:schemeClr val="tx2"/>
              </a:solidFill>
            </a:endParaRPr>
          </a:p>
        </p:txBody>
      </p:sp>
    </p:spTree>
    <p:extLst>
      <p:ext uri="{BB962C8B-B14F-4D97-AF65-F5344CB8AC3E}">
        <p14:creationId xmlns:p14="http://schemas.microsoft.com/office/powerpoint/2010/main" val="826116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28979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7"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3252</Words>
  <Application>Microsoft Office PowerPoint</Application>
  <PresentationFormat>Widescreen</PresentationFormat>
  <Paragraphs>466</Paragraphs>
  <Slides>45</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游ゴシック</vt:lpstr>
      <vt:lpstr>Arial</vt:lpstr>
      <vt:lpstr>Calibri</vt:lpstr>
      <vt:lpstr>Candara</vt:lpstr>
      <vt:lpstr>Times New Roman</vt:lpstr>
      <vt:lpstr>Wingdings</vt:lpstr>
      <vt:lpstr>Office Theme</vt:lpstr>
      <vt:lpstr>SE401 - Software Quality Assurance and Testing</vt:lpstr>
      <vt:lpstr>Outlines </vt:lpstr>
      <vt:lpstr>Test Plan and Test Strategy </vt:lpstr>
      <vt:lpstr>Test Plan</vt:lpstr>
      <vt:lpstr>Importance of a Test Plan</vt:lpstr>
      <vt:lpstr>Test Plans</vt:lpstr>
      <vt:lpstr>Test Plan </vt:lpstr>
      <vt:lpstr>Good Test Plans</vt:lpstr>
      <vt:lpstr>Standard Test Plan</vt:lpstr>
      <vt:lpstr>Test Planning and Preparation</vt:lpstr>
      <vt:lpstr>Test Planning: Goal setting and strategic planning</vt:lpstr>
      <vt:lpstr>Types of Test Plans</vt:lpstr>
      <vt:lpstr>Test documentation</vt:lpstr>
      <vt:lpstr>Test documentation</vt:lpstr>
      <vt:lpstr>Test documentation</vt:lpstr>
      <vt:lpstr>Test documentation</vt:lpstr>
      <vt:lpstr>Test documentation</vt:lpstr>
      <vt:lpstr>Test documentation</vt:lpstr>
      <vt:lpstr>Test documentation</vt:lpstr>
      <vt:lpstr>Test documentation</vt:lpstr>
      <vt:lpstr>Elements of a test plan 1</vt:lpstr>
      <vt:lpstr>Elements of a test plan 2</vt:lpstr>
      <vt:lpstr>Elements of a test plan 3</vt:lpstr>
      <vt:lpstr>Elements of a test plan 4</vt:lpstr>
      <vt:lpstr>Elements of a test plan 5</vt:lpstr>
      <vt:lpstr>Test Plan Contents</vt:lpstr>
      <vt:lpstr>How to write a Test Plan</vt:lpstr>
      <vt:lpstr>1. Analyze the Project</vt:lpstr>
      <vt:lpstr>2. Develop Test Strategy</vt:lpstr>
      <vt:lpstr>2. Develop Test Strategy</vt:lpstr>
      <vt:lpstr>2. Develop Test Strategy</vt:lpstr>
      <vt:lpstr>2. Develop Test Strategy</vt:lpstr>
      <vt:lpstr>2. Develop Test Strategy</vt:lpstr>
      <vt:lpstr>2. Develop Test Strategy</vt:lpstr>
      <vt:lpstr>2. Develop Test Strategy</vt:lpstr>
      <vt:lpstr>3. Define Test Objective</vt:lpstr>
      <vt:lpstr>4. Define Test Criteria</vt:lpstr>
      <vt:lpstr>4. Define Test Criteria</vt:lpstr>
      <vt:lpstr>5. Resource Planning</vt:lpstr>
      <vt:lpstr>6. Plan Test Environment</vt:lpstr>
      <vt:lpstr>7. Schedule &amp; Estimation</vt:lpstr>
      <vt:lpstr>7. Schedule &amp; Estimation</vt:lpstr>
      <vt:lpstr>7. Schedule &amp; Estimation</vt:lpstr>
      <vt:lpstr>8. Test Deliverables</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9</cp:revision>
  <dcterms:created xsi:type="dcterms:W3CDTF">2020-12-01T06:37:59Z</dcterms:created>
  <dcterms:modified xsi:type="dcterms:W3CDTF">2021-02-07T06:58:27Z</dcterms:modified>
</cp:coreProperties>
</file>