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7" r:id="rId2"/>
    <p:sldId id="262" r:id="rId3"/>
    <p:sldId id="317"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9"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63" r:id="rId102"/>
    <p:sldId id="364" r:id="rId103"/>
    <p:sldId id="365" r:id="rId104"/>
    <p:sldId id="366" r:id="rId105"/>
    <p:sldId id="367"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3/14/2021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8"/>
          <p:cNvSpPr>
            <a:spLocks noGrp="1" noRot="1" noChangeAspect="1" noChangeArrowheads="1" noTextEdit="1"/>
          </p:cNvSpPr>
          <p:nvPr>
            <p:ph type="sldImg"/>
          </p:nvPr>
        </p:nvSpPr>
        <p:spPr>
          <a:xfrm>
            <a:off x="246063" y="609600"/>
            <a:ext cx="6365875" cy="3581400"/>
          </a:xfrm>
          <a:ln/>
        </p:spPr>
      </p:sp>
      <p:sp>
        <p:nvSpPr>
          <p:cNvPr id="20482" name="Rectangle 9"/>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93</a:t>
            </a:r>
            <a:endParaRPr lang="en-US" dirty="0"/>
          </a:p>
        </p:txBody>
      </p:sp>
    </p:spTree>
    <p:extLst>
      <p:ext uri="{BB962C8B-B14F-4D97-AF65-F5344CB8AC3E}">
        <p14:creationId xmlns:p14="http://schemas.microsoft.com/office/powerpoint/2010/main" val="20511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174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93</a:t>
            </a:r>
            <a:endParaRPr lang="en-US" dirty="0"/>
          </a:p>
        </p:txBody>
      </p:sp>
    </p:spTree>
    <p:extLst>
      <p:ext uri="{BB962C8B-B14F-4D97-AF65-F5344CB8AC3E}">
        <p14:creationId xmlns:p14="http://schemas.microsoft.com/office/powerpoint/2010/main" val="3532306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584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93</a:t>
            </a:r>
            <a:endParaRPr lang="en-US" dirty="0"/>
          </a:p>
        </p:txBody>
      </p:sp>
    </p:spTree>
    <p:extLst>
      <p:ext uri="{BB962C8B-B14F-4D97-AF65-F5344CB8AC3E}">
        <p14:creationId xmlns:p14="http://schemas.microsoft.com/office/powerpoint/2010/main" val="134769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93</a:t>
            </a:r>
            <a:endParaRPr lang="en-US" dirty="0"/>
          </a:p>
        </p:txBody>
      </p:sp>
    </p:spTree>
    <p:extLst>
      <p:ext uri="{BB962C8B-B14F-4D97-AF65-F5344CB8AC3E}">
        <p14:creationId xmlns:p14="http://schemas.microsoft.com/office/powerpoint/2010/main" val="1589537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fundamental rationale for any systematic (non-random) testing technique is </a:t>
            </a:r>
          </a:p>
          <a:p>
            <a:r>
              <a:rPr lang="en-US" dirty="0">
                <a:latin typeface="Calibri" charset="0"/>
              </a:rPr>
              <a:t>variation:   Testing something different is more valuable than testing the same </a:t>
            </a:r>
          </a:p>
          <a:p>
            <a:r>
              <a:rPr lang="en-US" dirty="0">
                <a:latin typeface="Calibri" charset="0"/>
              </a:rPr>
              <a:t>thing again.   There are many ways to consider </a:t>
            </a:r>
            <a:r>
              <a:rPr lang="ja-JP" altLang="en-US" dirty="0">
                <a:latin typeface="Calibri" charset="0"/>
              </a:rPr>
              <a:t>“</a:t>
            </a:r>
            <a:r>
              <a:rPr lang="en-US" altLang="ja-JP" dirty="0">
                <a:latin typeface="Calibri" charset="0"/>
              </a:rPr>
              <a:t>same</a:t>
            </a:r>
            <a:r>
              <a:rPr lang="ja-JP" altLang="en-US" dirty="0">
                <a:latin typeface="Calibri" charset="0"/>
              </a:rPr>
              <a:t>”</a:t>
            </a:r>
            <a:r>
              <a:rPr lang="en-US" altLang="ja-JP" dirty="0">
                <a:latin typeface="Calibri" charset="0"/>
              </a:rPr>
              <a:t> and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and we </a:t>
            </a:r>
          </a:p>
          <a:p>
            <a:r>
              <a:rPr lang="en-US" dirty="0">
                <a:latin typeface="Calibri" charset="0"/>
              </a:rPr>
              <a:t>find value in any sense of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that might reveal faults that were not </a:t>
            </a:r>
          </a:p>
          <a:p>
            <a:r>
              <a:rPr lang="en-US" dirty="0">
                <a:latin typeface="Calibri" charset="0"/>
              </a:rPr>
              <a:t>revealed by other test cases.  Functional testing uses the program specification </a:t>
            </a:r>
          </a:p>
          <a:p>
            <a:r>
              <a:rPr lang="en-US" dirty="0">
                <a:latin typeface="Calibri" charset="0"/>
              </a:rPr>
              <a:t>to say what is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(systematically covering cases that can be identified </a:t>
            </a:r>
          </a:p>
          <a:p>
            <a:r>
              <a:rPr lang="en-US" dirty="0">
                <a:latin typeface="Calibri" charset="0"/>
              </a:rPr>
              <a:t>in the specification).  Structural testing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18</a:t>
            </a:fld>
            <a:r>
              <a:rPr lang="en-US" dirty="0" smtClean="0"/>
              <a:t> of 93</a:t>
            </a:r>
            <a:endParaRPr lang="en-US" dirty="0"/>
          </a:p>
        </p:txBody>
      </p:sp>
    </p:spTree>
    <p:extLst>
      <p:ext uri="{BB962C8B-B14F-4D97-AF65-F5344CB8AC3E}">
        <p14:creationId xmlns:p14="http://schemas.microsoft.com/office/powerpoint/2010/main" val="2147416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403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Structural testing provides a basic check:  Did we completely leave miss</a:t>
            </a:r>
          </a:p>
          <a:p>
            <a:r>
              <a:rPr lang="en-US" dirty="0" smtClean="0">
                <a:latin typeface="Calibri" charset="0"/>
              </a:rPr>
              <a:t>something that should have been tested?  It </a:t>
            </a:r>
            <a:r>
              <a:rPr lang="en-US" dirty="0" err="1" smtClean="0">
                <a:latin typeface="Calibri" charset="0"/>
              </a:rPr>
              <a:t>doesn</a:t>
            </a:r>
            <a:r>
              <a:rPr lang="uk-UA" altLang="ja-JP" dirty="0" smtClean="0">
                <a:latin typeface="Calibri" charset="0"/>
              </a:rPr>
              <a:t>'</a:t>
            </a:r>
            <a:r>
              <a:rPr lang="en-US" altLang="ja-JP" dirty="0" smtClean="0">
                <a:latin typeface="Calibri" charset="0"/>
              </a:rPr>
              <a:t>t guarantee that the </a:t>
            </a:r>
          </a:p>
          <a:p>
            <a:r>
              <a:rPr lang="en-US" dirty="0" smtClean="0">
                <a:latin typeface="Calibri" charset="0"/>
              </a:rPr>
              <a:t>test cases we chose were good.   </a:t>
            </a:r>
          </a:p>
          <a:p>
            <a:endParaRPr lang="en-US" dirty="0" smtClean="0">
              <a:latin typeface="Calibri" charset="0"/>
            </a:endParaRPr>
          </a:p>
          <a:p>
            <a:r>
              <a:rPr lang="en-US" dirty="0" smtClean="0">
                <a:latin typeface="Calibri" charset="0"/>
              </a:rPr>
              <a:t>Despite the limitation, it</a:t>
            </a:r>
            <a:r>
              <a:rPr lang="uk-UA" dirty="0" smtClean="0">
                <a:latin typeface="Calibri" charset="0"/>
              </a:rPr>
              <a:t>'</a:t>
            </a:r>
            <a:r>
              <a:rPr lang="en-US" altLang="ja-JP" dirty="0" smtClean="0">
                <a:latin typeface="Calibri" charset="0"/>
              </a:rPr>
              <a:t>s valuable because a good test designer does not</a:t>
            </a:r>
          </a:p>
          <a:p>
            <a:r>
              <a:rPr lang="en-US" dirty="0" smtClean="0">
                <a:latin typeface="Calibri" charset="0"/>
              </a:rPr>
              <a:t>just blindly satisfy  a structural coverage criterion.  Structural criteria serve</a:t>
            </a:r>
          </a:p>
          <a:p>
            <a:r>
              <a:rPr lang="en-US" dirty="0" smtClean="0">
                <a:latin typeface="Calibri" charset="0"/>
              </a:rPr>
              <a:t>as reminders to think carefully about what has been missed, and choose </a:t>
            </a:r>
          </a:p>
          <a:p>
            <a:r>
              <a:rPr lang="en-US" dirty="0" smtClean="0">
                <a:latin typeface="Calibri" charset="0"/>
              </a:rPr>
              <a:t>good test cases for the underlying difference in treatment by the program.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20</a:t>
            </a:fld>
            <a:r>
              <a:rPr lang="en-US" dirty="0" smtClean="0"/>
              <a:t> of 93</a:t>
            </a:r>
            <a:endParaRPr lang="en-US" dirty="0"/>
          </a:p>
        </p:txBody>
      </p:sp>
    </p:spTree>
    <p:extLst>
      <p:ext uri="{BB962C8B-B14F-4D97-AF65-F5344CB8AC3E}">
        <p14:creationId xmlns:p14="http://schemas.microsoft.com/office/powerpoint/2010/main" val="2999101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608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93</a:t>
            </a:r>
            <a:endParaRPr lang="en-US" dirty="0"/>
          </a:p>
        </p:txBody>
      </p:sp>
    </p:spTree>
    <p:extLst>
      <p:ext uri="{BB962C8B-B14F-4D97-AF65-F5344CB8AC3E}">
        <p14:creationId xmlns:p14="http://schemas.microsoft.com/office/powerpoint/2010/main" val="4048103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23</a:t>
            </a:fld>
            <a:r>
              <a:rPr lang="en-US" dirty="0" smtClean="0"/>
              <a:t> of 93</a:t>
            </a:r>
            <a:endParaRPr lang="en-US" dirty="0"/>
          </a:p>
        </p:txBody>
      </p:sp>
    </p:spTree>
    <p:extLst>
      <p:ext uri="{BB962C8B-B14F-4D97-AF65-F5344CB8AC3E}">
        <p14:creationId xmlns:p14="http://schemas.microsoft.com/office/powerpoint/2010/main" val="806342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93</a:t>
            </a:r>
            <a:endParaRPr lang="en-US" dirty="0"/>
          </a:p>
        </p:txBody>
      </p:sp>
    </p:spTree>
    <p:extLst>
      <p:ext uri="{BB962C8B-B14F-4D97-AF65-F5344CB8AC3E}">
        <p14:creationId xmlns:p14="http://schemas.microsoft.com/office/powerpoint/2010/main" val="1956194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93</a:t>
            </a:r>
            <a:endParaRPr lang="en-US" dirty="0"/>
          </a:p>
        </p:txBody>
      </p:sp>
    </p:spTree>
    <p:extLst>
      <p:ext uri="{BB962C8B-B14F-4D97-AF65-F5344CB8AC3E}">
        <p14:creationId xmlns:p14="http://schemas.microsoft.com/office/powerpoint/2010/main" val="4024465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93</a:t>
            </a:r>
            <a:endParaRPr lang="en-US" dirty="0"/>
          </a:p>
        </p:txBody>
      </p:sp>
    </p:spTree>
    <p:extLst>
      <p:ext uri="{BB962C8B-B14F-4D97-AF65-F5344CB8AC3E}">
        <p14:creationId xmlns:p14="http://schemas.microsoft.com/office/powerpoint/2010/main" val="2698602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a:t>
            </a:fld>
            <a:r>
              <a:rPr lang="en-US" dirty="0" smtClean="0"/>
              <a:t> of 93</a:t>
            </a:r>
            <a:endParaRPr lang="en-US" dirty="0"/>
          </a:p>
        </p:txBody>
      </p:sp>
    </p:spTree>
    <p:extLst>
      <p:ext uri="{BB962C8B-B14F-4D97-AF65-F5344CB8AC3E}">
        <p14:creationId xmlns:p14="http://schemas.microsoft.com/office/powerpoint/2010/main" val="1138543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27</a:t>
            </a:fld>
            <a:r>
              <a:rPr lang="en-US" dirty="0" smtClean="0"/>
              <a:t> of 93</a:t>
            </a:r>
            <a:endParaRPr lang="en-US" dirty="0"/>
          </a:p>
        </p:txBody>
      </p:sp>
    </p:spTree>
    <p:extLst>
      <p:ext uri="{BB962C8B-B14F-4D97-AF65-F5344CB8AC3E}">
        <p14:creationId xmlns:p14="http://schemas.microsoft.com/office/powerpoint/2010/main" val="1705806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28</a:t>
            </a:fld>
            <a:r>
              <a:rPr lang="en-US" dirty="0" smtClean="0"/>
              <a:t> of 93</a:t>
            </a:r>
            <a:endParaRPr lang="en-US" dirty="0"/>
          </a:p>
        </p:txBody>
      </p:sp>
    </p:spTree>
    <p:extLst>
      <p:ext uri="{BB962C8B-B14F-4D97-AF65-F5344CB8AC3E}">
        <p14:creationId xmlns:p14="http://schemas.microsoft.com/office/powerpoint/2010/main" val="424644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93</a:t>
            </a:r>
            <a:endParaRPr lang="en-US" dirty="0"/>
          </a:p>
        </p:txBody>
      </p:sp>
    </p:spTree>
    <p:extLst>
      <p:ext uri="{BB962C8B-B14F-4D97-AF65-F5344CB8AC3E}">
        <p14:creationId xmlns:p14="http://schemas.microsoft.com/office/powerpoint/2010/main" val="3316973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93</a:t>
            </a:r>
            <a:endParaRPr lang="en-US" dirty="0"/>
          </a:p>
        </p:txBody>
      </p:sp>
    </p:spTree>
    <p:extLst>
      <p:ext uri="{BB962C8B-B14F-4D97-AF65-F5344CB8AC3E}">
        <p14:creationId xmlns:p14="http://schemas.microsoft.com/office/powerpoint/2010/main" val="3563101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sz="1400" b="1"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93</a:t>
            </a:r>
            <a:endParaRPr lang="en-US" dirty="0"/>
          </a:p>
        </p:txBody>
      </p:sp>
    </p:spTree>
    <p:extLst>
      <p:ext uri="{BB962C8B-B14F-4D97-AF65-F5344CB8AC3E}">
        <p14:creationId xmlns:p14="http://schemas.microsoft.com/office/powerpoint/2010/main" val="1957552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63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12.2 STATEMENT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93</a:t>
            </a:r>
            <a:endParaRPr lang="en-US" dirty="0"/>
          </a:p>
        </p:txBody>
      </p:sp>
    </p:spTree>
    <p:extLst>
      <p:ext uri="{BB962C8B-B14F-4D97-AF65-F5344CB8AC3E}">
        <p14:creationId xmlns:p14="http://schemas.microsoft.com/office/powerpoint/2010/main" val="1702318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93</a:t>
            </a:r>
            <a:endParaRPr lang="en-US" dirty="0"/>
          </a:p>
        </p:txBody>
      </p:sp>
    </p:spTree>
    <p:extLst>
      <p:ext uri="{BB962C8B-B14F-4D97-AF65-F5344CB8AC3E}">
        <p14:creationId xmlns:p14="http://schemas.microsoft.com/office/powerpoint/2010/main" val="268185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2,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6</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34</a:t>
            </a:fld>
            <a:r>
              <a:rPr lang="en-US" dirty="0" smtClean="0"/>
              <a:t> of 93</a:t>
            </a:r>
            <a:endParaRPr lang="en-US" dirty="0"/>
          </a:p>
        </p:txBody>
      </p:sp>
    </p:spTree>
    <p:extLst>
      <p:ext uri="{BB962C8B-B14F-4D97-AF65-F5344CB8AC3E}">
        <p14:creationId xmlns:p14="http://schemas.microsoft.com/office/powerpoint/2010/main" val="22828421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041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T0, T1, T2 are test suites (sets of test cases)</a:t>
            </a:r>
          </a:p>
          <a:p>
            <a:endParaRPr lang="en-US" dirty="0">
              <a:latin typeface="Calibri" charset="0"/>
            </a:endParaRPr>
          </a:p>
          <a:p>
            <a:r>
              <a:rPr lang="en-US" dirty="0">
                <a:latin typeface="Calibri" charset="0"/>
              </a:rPr>
              <a:t>In T0 </a:t>
            </a:r>
            <a:r>
              <a:rPr lang="en-US" dirty="0" smtClean="0">
                <a:latin typeface="Calibri" charset="0"/>
              </a:rPr>
              <a:t>(3 </a:t>
            </a:r>
            <a:r>
              <a:rPr lang="en-US" dirty="0">
                <a:latin typeface="Calibri" charset="0"/>
              </a:rPr>
              <a:t>test cases):  </a:t>
            </a:r>
          </a:p>
          <a:p>
            <a:r>
              <a:rPr lang="en-US" dirty="0">
                <a:latin typeface="Calibri" charset="0"/>
              </a:rPr>
              <a:t>    </a:t>
            </a:r>
            <a:r>
              <a:rPr lang="ja-JP" altLang="en-US" dirty="0">
                <a:latin typeface="Calibri" charset="0"/>
              </a:rPr>
              <a:t>“”</a:t>
            </a:r>
            <a:r>
              <a:rPr lang="en-US" altLang="ja-JP" dirty="0">
                <a:latin typeface="Calibri" charset="0"/>
              </a:rPr>
              <a:t> covers nodes A, B, </a:t>
            </a:r>
            <a:r>
              <a:rPr lang="en-US" altLang="ja-JP" dirty="0" smtClean="0">
                <a:latin typeface="Calibri" charset="0"/>
              </a:rPr>
              <a:t>M</a:t>
            </a:r>
          </a:p>
          <a:p>
            <a:r>
              <a:rPr lang="en-US" altLang="ja-JP" baseline="0" dirty="0" smtClean="0">
                <a:latin typeface="Calibri" charset="0"/>
              </a:rPr>
              <a:t>    “test” covers nodes A, B, C, D, F, L, </a:t>
            </a:r>
            <a:r>
              <a:rPr lang="mr-IN" altLang="ja-JP" baseline="0" dirty="0" smtClean="0">
                <a:latin typeface="Calibri" charset="0"/>
              </a:rPr>
              <a:t>…</a:t>
            </a:r>
            <a:r>
              <a:rPr lang="en-US" altLang="ja-JP" baseline="0" dirty="0" smtClean="0">
                <a:latin typeface="Calibri" charset="0"/>
              </a:rPr>
              <a:t>, B, M</a:t>
            </a:r>
            <a:endParaRPr lang="en-US" altLang="ja-JP" dirty="0">
              <a:latin typeface="Calibri" charset="0"/>
            </a:endParaRPr>
          </a:p>
          <a:p>
            <a:r>
              <a:rPr lang="en-US" dirty="0">
                <a:latin typeface="Calibri" charset="0"/>
              </a:rPr>
              <a:t>    </a:t>
            </a:r>
            <a:r>
              <a:rPr lang="ja-JP" altLang="en-US" dirty="0">
                <a:latin typeface="Calibri" charset="0"/>
              </a:rPr>
              <a:t>“</a:t>
            </a:r>
            <a:r>
              <a:rPr lang="en-US" altLang="ja-JP" dirty="0">
                <a:latin typeface="Calibri" charset="0"/>
              </a:rPr>
              <a:t>test+case%1Dadequacy</a:t>
            </a:r>
            <a:r>
              <a:rPr lang="ja-JP" altLang="en-US" dirty="0">
                <a:latin typeface="Calibri" charset="0"/>
              </a:rPr>
              <a:t>”</a:t>
            </a:r>
            <a:r>
              <a:rPr lang="en-US" altLang="ja-JP" dirty="0">
                <a:latin typeface="Calibri" charset="0"/>
              </a:rPr>
              <a:t> covers nodes </a:t>
            </a:r>
          </a:p>
          <a:p>
            <a:r>
              <a:rPr lang="en-US" dirty="0">
                <a:latin typeface="Calibri" charset="0"/>
              </a:rPr>
              <a:t>          A, B, C, D, F, L, ... B, C, E, L, ..., B, C, D, G, H, L, ... B, M</a:t>
            </a:r>
          </a:p>
          <a:p>
            <a:endParaRPr lang="en-US" dirty="0">
              <a:latin typeface="Calibri" charset="0"/>
            </a:endParaRPr>
          </a:p>
          <a:p>
            <a:r>
              <a:rPr lang="en-US" dirty="0">
                <a:latin typeface="Calibri" charset="0"/>
              </a:rPr>
              <a:t>In T1 (one test case): </a:t>
            </a:r>
          </a:p>
          <a:p>
            <a:r>
              <a:rPr lang="en-US" dirty="0">
                <a:latin typeface="Calibri" charset="0"/>
              </a:rPr>
              <a:t>    </a:t>
            </a:r>
            <a:r>
              <a:rPr lang="ja-JP" altLang="en-US" dirty="0">
                <a:latin typeface="Calibri" charset="0"/>
              </a:rPr>
              <a:t>“</a:t>
            </a:r>
            <a:r>
              <a:rPr lang="en-US" altLang="ja-JP" dirty="0">
                <a:latin typeface="Calibri" charset="0"/>
              </a:rPr>
              <a:t>adequate+test%0Dexecution%7U</a:t>
            </a:r>
            <a:r>
              <a:rPr lang="ja-JP" altLang="en-US" dirty="0">
                <a:latin typeface="Calibri" charset="0"/>
              </a:rPr>
              <a:t>”</a:t>
            </a:r>
            <a:r>
              <a:rPr lang="en-US" altLang="ja-JP" dirty="0">
                <a:latin typeface="Calibri" charset="0"/>
              </a:rPr>
              <a:t> covers nodes </a:t>
            </a:r>
          </a:p>
          <a:p>
            <a:r>
              <a:rPr lang="en-US" dirty="0">
                <a:latin typeface="Calibri" charset="0"/>
              </a:rPr>
              <a:t>    A, B, C, D, F, L, ... B, C, E, L, ..., B, C, D, G, H, L, ... B, C, D, G, I, L, ... B, M</a:t>
            </a:r>
          </a:p>
          <a:p>
            <a:endParaRPr lang="en-US" dirty="0">
              <a:latin typeface="Calibri" charset="0"/>
            </a:endParaRPr>
          </a:p>
          <a:p>
            <a:r>
              <a:rPr lang="en-US" dirty="0">
                <a:latin typeface="Calibri" charset="0"/>
              </a:rPr>
              <a:t>In T2 (4 test cases): </a:t>
            </a:r>
          </a:p>
          <a:p>
            <a:r>
              <a:rPr lang="en-US" dirty="0">
                <a:latin typeface="Calibri" charset="0"/>
              </a:rPr>
              <a:t>  </a:t>
            </a:r>
            <a:r>
              <a:rPr lang="ja-JP" altLang="en-US" dirty="0">
                <a:latin typeface="Calibri" charset="0"/>
              </a:rPr>
              <a:t>“</a:t>
            </a:r>
            <a:r>
              <a:rPr lang="en-US" altLang="ja-JP" dirty="0">
                <a:latin typeface="Calibri" charset="0"/>
              </a:rPr>
              <a:t>%3D</a:t>
            </a:r>
            <a:r>
              <a:rPr lang="ja-JP" altLang="en-US" dirty="0">
                <a:latin typeface="Calibri" charset="0"/>
              </a:rPr>
              <a:t>”</a:t>
            </a:r>
            <a:r>
              <a:rPr lang="en-US" altLang="ja-JP" dirty="0">
                <a:latin typeface="Calibri" charset="0"/>
              </a:rPr>
              <a:t> covers A, B, C, D, G, H, L, B, M</a:t>
            </a:r>
          </a:p>
          <a:p>
            <a:r>
              <a:rPr lang="en-US" dirty="0">
                <a:latin typeface="Calibri" charset="0"/>
              </a:rPr>
              <a:t>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covers  A, B, C, D, G, I, L, B, M </a:t>
            </a:r>
          </a:p>
          <a:p>
            <a:r>
              <a:rPr lang="en-US" dirty="0">
                <a:latin typeface="Calibri" charset="0"/>
              </a:rPr>
              <a:t>  </a:t>
            </a:r>
            <a:r>
              <a:rPr lang="ja-JP" altLang="en-US" dirty="0">
                <a:latin typeface="Calibri" charset="0"/>
              </a:rPr>
              <a:t>“</a:t>
            </a:r>
            <a:r>
              <a:rPr lang="en-US" altLang="ja-JP" dirty="0">
                <a:latin typeface="Calibri" charset="0"/>
              </a:rPr>
              <a:t>a+b</a:t>
            </a:r>
            <a:r>
              <a:rPr lang="ja-JP" altLang="en-US" dirty="0">
                <a:latin typeface="Calibri" charset="0"/>
              </a:rPr>
              <a:t>”</a:t>
            </a:r>
            <a:r>
              <a:rPr lang="en-US" altLang="ja-JP" dirty="0">
                <a:latin typeface="Calibri" charset="0"/>
              </a:rPr>
              <a:t> covers  A, B, C, D, F, </a:t>
            </a:r>
            <a:r>
              <a:rPr lang="en-US" altLang="ja-JP" dirty="0" smtClean="0">
                <a:latin typeface="Calibri" charset="0"/>
              </a:rPr>
              <a:t>L, </a:t>
            </a:r>
            <a:r>
              <a:rPr lang="en-US" altLang="ja-JP" dirty="0">
                <a:latin typeface="Calibri" charset="0"/>
              </a:rPr>
              <a:t>B, C, E, L, ..</a:t>
            </a:r>
            <a:r>
              <a:rPr lang="en-US" altLang="ja-JP" dirty="0" smtClean="0">
                <a:latin typeface="Calibri" charset="0"/>
              </a:rPr>
              <a:t>.,M </a:t>
            </a:r>
            <a:endParaRPr lang="en-US" altLang="ja-JP" dirty="0">
              <a:latin typeface="Calibri" charset="0"/>
            </a:endParaRPr>
          </a:p>
          <a:p>
            <a:r>
              <a:rPr lang="en-US" dirty="0">
                <a:latin typeface="Calibri" charset="0"/>
              </a:rPr>
              <a:t>  </a:t>
            </a:r>
            <a:r>
              <a:rPr lang="ja-JP" altLang="en-US" dirty="0">
                <a:latin typeface="Calibri" charset="0"/>
              </a:rPr>
              <a:t>“</a:t>
            </a:r>
            <a:r>
              <a:rPr lang="en-US" altLang="ja-JP" dirty="0">
                <a:latin typeface="Calibri" charset="0"/>
              </a:rPr>
              <a:t>test</a:t>
            </a:r>
            <a:r>
              <a:rPr lang="ja-JP" altLang="en-US" dirty="0">
                <a:latin typeface="Calibri" charset="0"/>
              </a:rPr>
              <a:t>”</a:t>
            </a:r>
            <a:r>
              <a:rPr lang="en-US" altLang="ja-JP" dirty="0">
                <a:latin typeface="Calibri" charset="0"/>
              </a:rPr>
              <a:t> covers A, B, C, D, F, L, ..., M</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93</a:t>
            </a:r>
            <a:endParaRPr lang="en-US" dirty="0"/>
          </a:p>
        </p:txBody>
      </p:sp>
    </p:spTree>
    <p:extLst>
      <p:ext uri="{BB962C8B-B14F-4D97-AF65-F5344CB8AC3E}">
        <p14:creationId xmlns:p14="http://schemas.microsoft.com/office/powerpoint/2010/main" val="3253850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246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93</a:t>
            </a:r>
            <a:endParaRPr lang="en-US" dirty="0"/>
          </a:p>
        </p:txBody>
      </p:sp>
    </p:spTree>
    <p:extLst>
      <p:ext uri="{BB962C8B-B14F-4D97-AF65-F5344CB8AC3E}">
        <p14:creationId xmlns:p14="http://schemas.microsoft.com/office/powerpoint/2010/main" val="394260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1"/>
          <p:cNvSpPr txBox="1">
            <a:spLocks noGrp="1"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CF727A0-318F-3741-90E1-E869B3EF4F49}" type="datetime1">
              <a:rPr lang="en-US" sz="1200">
                <a:latin typeface="Calibri" charset="0"/>
              </a:rPr>
              <a:pPr algn="r" eaLnBrk="1" hangingPunct="1"/>
              <a:t>3/14/2021</a:t>
            </a:fld>
            <a:endParaRPr lang="en-US" sz="1200" dirty="0">
              <a:latin typeface="Calibri" charset="0"/>
            </a:endParaRPr>
          </a:p>
        </p:txBody>
      </p:sp>
      <p:sp>
        <p:nvSpPr>
          <p:cNvPr id="46082" name="Rectangle 1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43653E-0E81-AB49-922B-E0782E5B9249}" type="slidenum">
              <a:rPr lang="en-US" sz="1200">
                <a:latin typeface="Calibri" charset="0"/>
              </a:rPr>
              <a:pPr algn="r" eaLnBrk="1" hangingPunct="1"/>
              <a:t>5</a:t>
            </a:fld>
            <a:endParaRPr lang="en-US" sz="1200" dirty="0">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defTabSz="89530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a:t>
            </a:fld>
            <a:r>
              <a:rPr lang="en-US" dirty="0" smtClean="0"/>
              <a:t> of 93</a:t>
            </a:r>
            <a:endParaRPr lang="en-US" dirty="0"/>
          </a:p>
        </p:txBody>
      </p:sp>
    </p:spTree>
    <p:extLst>
      <p:ext uri="{BB962C8B-B14F-4D97-AF65-F5344CB8AC3E}">
        <p14:creationId xmlns:p14="http://schemas.microsoft.com/office/powerpoint/2010/main" val="3749538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45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12.3 BRANCH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93</a:t>
            </a:r>
            <a:endParaRPr lang="en-US" dirty="0"/>
          </a:p>
        </p:txBody>
      </p:sp>
    </p:spTree>
    <p:extLst>
      <p:ext uri="{BB962C8B-B14F-4D97-AF65-F5344CB8AC3E}">
        <p14:creationId xmlns:p14="http://schemas.microsoft.com/office/powerpoint/2010/main" val="3698424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656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93</a:t>
            </a:r>
            <a:endParaRPr lang="en-US" dirty="0"/>
          </a:p>
        </p:txBody>
      </p:sp>
    </p:spTree>
    <p:extLst>
      <p:ext uri="{BB962C8B-B14F-4D97-AF65-F5344CB8AC3E}">
        <p14:creationId xmlns:p14="http://schemas.microsoft.com/office/powerpoint/2010/main" val="396865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861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example of two slides ago illustrates this point</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41</a:t>
            </a:fld>
            <a:r>
              <a:rPr lang="en-US" dirty="0" smtClean="0"/>
              <a:t> of 93</a:t>
            </a:r>
            <a:endParaRPr lang="en-US" dirty="0"/>
          </a:p>
        </p:txBody>
      </p:sp>
    </p:spTree>
    <p:extLst>
      <p:ext uri="{BB962C8B-B14F-4D97-AF65-F5344CB8AC3E}">
        <p14:creationId xmlns:p14="http://schemas.microsoft.com/office/powerpoint/2010/main" val="41639647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065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Recall </a:t>
            </a:r>
            <a:r>
              <a:rPr lang="en-US" dirty="0" smtClean="0">
                <a:latin typeface="Calibri" charset="0"/>
              </a:rPr>
              <a:t>we</a:t>
            </a:r>
            <a:r>
              <a:rPr lang="uk-UA" altLang="ja-JP" dirty="0" smtClean="0">
                <a:latin typeface="Calibri" charset="0"/>
              </a:rPr>
              <a:t>'</a:t>
            </a:r>
            <a:r>
              <a:rPr lang="en-US" altLang="ja-JP" dirty="0" smtClean="0">
                <a:latin typeface="Calibri" charset="0"/>
              </a:rPr>
              <a:t>re </a:t>
            </a:r>
            <a:r>
              <a:rPr lang="en-US" altLang="ja-JP" dirty="0">
                <a:latin typeface="Calibri" charset="0"/>
              </a:rPr>
              <a:t>trying to exercise each of the significant cases in the code. </a:t>
            </a:r>
            <a:endParaRPr lang="en-US" altLang="ja-JP" dirty="0" smtClean="0">
              <a:latin typeface="Calibri" charset="0"/>
            </a:endParaRPr>
          </a:p>
          <a:p>
            <a:r>
              <a:rPr lang="en-US" altLang="ja-JP" dirty="0" smtClean="0">
                <a:latin typeface="Calibri" charset="0"/>
              </a:rPr>
              <a:t>A </a:t>
            </a:r>
            <a:r>
              <a:rPr lang="en-US" altLang="ja-JP" dirty="0">
                <a:latin typeface="Calibri" charset="0"/>
              </a:rPr>
              <a:t>single </a:t>
            </a:r>
            <a:r>
              <a:rPr lang="en-US" dirty="0" smtClean="0">
                <a:latin typeface="Calibri" charset="0"/>
              </a:rPr>
              <a:t>branch </a:t>
            </a:r>
            <a:r>
              <a:rPr lang="en-US" dirty="0">
                <a:latin typeface="Calibri" charset="0"/>
              </a:rPr>
              <a:t>statement (</a:t>
            </a:r>
            <a:r>
              <a:rPr lang="ja-JP" altLang="en-US" dirty="0">
                <a:latin typeface="Calibri" charset="0"/>
              </a:rPr>
              <a:t>“</a:t>
            </a:r>
            <a:r>
              <a:rPr lang="en-US" altLang="ja-JP" dirty="0">
                <a:latin typeface="Calibri" charset="0"/>
              </a:rPr>
              <a:t>if</a:t>
            </a:r>
            <a:r>
              <a:rPr lang="ja-JP" altLang="en-US" dirty="0">
                <a:latin typeface="Calibri" charset="0"/>
              </a:rPr>
              <a:t>”</a:t>
            </a:r>
            <a:r>
              <a:rPr lang="en-US" altLang="ja-JP" dirty="0">
                <a:latin typeface="Calibri" charset="0"/>
              </a:rPr>
              <a:t>, </a:t>
            </a:r>
            <a:r>
              <a:rPr lang="ja-JP" altLang="en-US" dirty="0">
                <a:latin typeface="Calibri" charset="0"/>
              </a:rPr>
              <a:t>“</a:t>
            </a:r>
            <a:r>
              <a:rPr lang="en-US" altLang="ja-JP" dirty="0">
                <a:latin typeface="Calibri" charset="0"/>
              </a:rPr>
              <a:t>while</a:t>
            </a:r>
            <a:r>
              <a:rPr lang="ja-JP" altLang="en-US" dirty="0">
                <a:latin typeface="Calibri" charset="0"/>
              </a:rPr>
              <a:t>”</a:t>
            </a:r>
            <a:r>
              <a:rPr lang="en-US" altLang="ja-JP" dirty="0">
                <a:latin typeface="Calibri" charset="0"/>
              </a:rPr>
              <a:t>, etc.) may actually combine different cases in </a:t>
            </a:r>
            <a:r>
              <a:rPr lang="en-US" altLang="ja-JP" dirty="0" smtClean="0">
                <a:latin typeface="Calibri" charset="0"/>
              </a:rPr>
              <a:t>a </a:t>
            </a:r>
            <a:r>
              <a:rPr lang="en-US" dirty="0" smtClean="0">
                <a:latin typeface="Calibri" charset="0"/>
              </a:rPr>
              <a:t>complex </a:t>
            </a:r>
            <a:r>
              <a:rPr lang="en-US" dirty="0">
                <a:latin typeface="Calibri" charset="0"/>
              </a:rPr>
              <a:t>condition, and exercising both outcomes of the branch may not </a:t>
            </a:r>
            <a:r>
              <a:rPr lang="en-US" dirty="0" smtClean="0">
                <a:latin typeface="Calibri" charset="0"/>
              </a:rPr>
              <a:t>exercise</a:t>
            </a:r>
            <a:r>
              <a:rPr lang="en-US" baseline="0" dirty="0" smtClean="0">
                <a:latin typeface="Calibri" charset="0"/>
              </a:rPr>
              <a:t> </a:t>
            </a:r>
            <a:r>
              <a:rPr lang="en-US" dirty="0" smtClean="0">
                <a:latin typeface="Calibri" charset="0"/>
              </a:rPr>
              <a:t>each </a:t>
            </a:r>
            <a:r>
              <a:rPr lang="en-US" dirty="0">
                <a:latin typeface="Calibri" charset="0"/>
              </a:rPr>
              <a:t>part of the complex condition.</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42</a:t>
            </a:fld>
            <a:r>
              <a:rPr lang="en-US" dirty="0" smtClean="0"/>
              <a:t> of 93</a:t>
            </a:r>
            <a:endParaRPr lang="en-US" dirty="0"/>
          </a:p>
        </p:txBody>
      </p:sp>
    </p:spTree>
    <p:extLst>
      <p:ext uri="{BB962C8B-B14F-4D97-AF65-F5344CB8AC3E}">
        <p14:creationId xmlns:p14="http://schemas.microsoft.com/office/powerpoint/2010/main" val="749679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27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12.4 CONDITION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43</a:t>
            </a:fld>
            <a:r>
              <a:rPr lang="en-US" dirty="0" smtClean="0"/>
              <a:t> of 93</a:t>
            </a:r>
            <a:endParaRPr lang="en-US" dirty="0"/>
          </a:p>
        </p:txBody>
      </p:sp>
    </p:spTree>
    <p:extLst>
      <p:ext uri="{BB962C8B-B14F-4D97-AF65-F5344CB8AC3E}">
        <p14:creationId xmlns:p14="http://schemas.microsoft.com/office/powerpoint/2010/main" val="16601187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475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total number of truth values that the  basic conditions can take is twice the number of basic conditions, since each basic condition can assume value </a:t>
            </a:r>
            <a:r>
              <a:rPr lang="en-US" i="1" dirty="0">
                <a:latin typeface="Calibri" charset="0"/>
              </a:rPr>
              <a:t>true</a:t>
            </a:r>
            <a:r>
              <a:rPr lang="en-US" dirty="0">
                <a:latin typeface="Calibri" charset="0"/>
              </a:rPr>
              <a:t> or </a:t>
            </a:r>
            <a:r>
              <a:rPr lang="en-US" i="1" dirty="0">
                <a:latin typeface="Calibri" charset="0"/>
              </a:rPr>
              <a:t>false</a:t>
            </a:r>
            <a:endParaRPr lang="en-US" dirty="0">
              <a:latin typeface="Calibri" charset="0"/>
            </a:endParaRP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44</a:t>
            </a:fld>
            <a:r>
              <a:rPr lang="en-US" dirty="0" smtClean="0"/>
              <a:t> of 93</a:t>
            </a:r>
            <a:endParaRPr lang="en-US" dirty="0"/>
          </a:p>
        </p:txBody>
      </p:sp>
    </p:spTree>
    <p:extLst>
      <p:ext uri="{BB962C8B-B14F-4D97-AF65-F5344CB8AC3E}">
        <p14:creationId xmlns:p14="http://schemas.microsoft.com/office/powerpoint/2010/main" val="13270880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680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Unlike branches and statements (where covering all branches was enough to also cover all statements), </a:t>
            </a:r>
          </a:p>
          <a:p>
            <a:r>
              <a:rPr lang="en-US" dirty="0">
                <a:latin typeface="Calibri" charset="0"/>
              </a:rPr>
              <a:t>covering all basic conditions does not replace covering all branches.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93</a:t>
            </a:r>
            <a:endParaRPr lang="en-US" dirty="0"/>
          </a:p>
        </p:txBody>
      </p:sp>
    </p:spTree>
    <p:extLst>
      <p:ext uri="{BB962C8B-B14F-4D97-AF65-F5344CB8AC3E}">
        <p14:creationId xmlns:p14="http://schemas.microsoft.com/office/powerpoint/2010/main" val="20739015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46</a:t>
            </a:fld>
            <a:r>
              <a:rPr lang="en-US" dirty="0" smtClean="0"/>
              <a:t> of 93</a:t>
            </a:r>
            <a:endParaRPr lang="en-US" dirty="0"/>
          </a:p>
        </p:txBody>
      </p:sp>
    </p:spTree>
    <p:extLst>
      <p:ext uri="{BB962C8B-B14F-4D97-AF65-F5344CB8AC3E}">
        <p14:creationId xmlns:p14="http://schemas.microsoft.com/office/powerpoint/2010/main" val="5103847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47</a:t>
            </a:fld>
            <a:r>
              <a:rPr lang="en-US" dirty="0" smtClean="0"/>
              <a:t> of 93</a:t>
            </a:r>
            <a:endParaRPr lang="en-US" dirty="0"/>
          </a:p>
        </p:txBody>
      </p:sp>
    </p:spTree>
    <p:extLst>
      <p:ext uri="{BB962C8B-B14F-4D97-AF65-F5344CB8AC3E}">
        <p14:creationId xmlns:p14="http://schemas.microsoft.com/office/powerpoint/2010/main" val="42229444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48</a:t>
            </a:fld>
            <a:r>
              <a:rPr lang="en-US" dirty="0" smtClean="0"/>
              <a:t> of 93</a:t>
            </a:r>
            <a:endParaRPr lang="en-US" dirty="0"/>
          </a:p>
        </p:txBody>
      </p:sp>
    </p:spTree>
    <p:extLst>
      <p:ext uri="{BB962C8B-B14F-4D97-AF65-F5344CB8AC3E}">
        <p14:creationId xmlns:p14="http://schemas.microsoft.com/office/powerpoint/2010/main" val="2532219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90000"/>
              </a:lnSpc>
            </a:pPr>
            <a:r>
              <a:rPr lang="en-US" sz="1900" dirty="0">
                <a:latin typeface="Helvetica" charset="0"/>
              </a:rPr>
              <a:t>Indian Airlines A320 during final approach</a:t>
            </a:r>
          </a:p>
          <a:p>
            <a:pPr lvl="1" eaLnBrk="1" hangingPunct="1">
              <a:lnSpc>
                <a:spcPct val="90000"/>
              </a:lnSpc>
            </a:pPr>
            <a:r>
              <a:rPr lang="en-US" sz="1900" dirty="0">
                <a:latin typeface="Helvetica" charset="0"/>
              </a:rPr>
              <a:t>Speed drops to dangerously low level causing rapid descent</a:t>
            </a:r>
          </a:p>
          <a:p>
            <a:pPr lvl="1" eaLnBrk="1" hangingPunct="1">
              <a:lnSpc>
                <a:spcPct val="90000"/>
              </a:lnSpc>
            </a:pPr>
            <a:r>
              <a:rPr lang="en-US" sz="1900" dirty="0">
                <a:latin typeface="Helvetica" charset="0"/>
              </a:rPr>
              <a:t>A320 slams into a golf course just short of runway</a:t>
            </a:r>
          </a:p>
          <a:p>
            <a:pPr lvl="1" eaLnBrk="1" hangingPunct="1">
              <a:lnSpc>
                <a:spcPct val="90000"/>
              </a:lnSpc>
            </a:pPr>
            <a:endParaRPr lang="en-US" sz="1900" dirty="0">
              <a:latin typeface="Helvetica" charset="0"/>
            </a:endParaRPr>
          </a:p>
          <a:p>
            <a:pPr lvl="1" eaLnBrk="1" hangingPunct="1">
              <a:lnSpc>
                <a:spcPct val="90000"/>
              </a:lnSpc>
            </a:pPr>
            <a:r>
              <a:rPr lang="en-US" sz="1900" dirty="0">
                <a:latin typeface="Helvetica" charset="0"/>
              </a:rPr>
              <a:t>Airbus A320 plows into pine forest, approach altitude reads 4700 feet on instruments </a:t>
            </a:r>
          </a:p>
          <a:p>
            <a:pPr lvl="1" eaLnBrk="1" hangingPunct="1">
              <a:lnSpc>
                <a:spcPct val="90000"/>
              </a:lnSpc>
            </a:pPr>
            <a:r>
              <a:rPr lang="en-US" sz="1900" dirty="0">
                <a:latin typeface="Helvetica" charset="0"/>
              </a:rPr>
              <a:t>Height at impact: about 2500 feet </a:t>
            </a:r>
          </a:p>
          <a:p>
            <a:pPr lvl="1" eaLnBrk="1" hangingPunct="1">
              <a:lnSpc>
                <a:spcPct val="90000"/>
              </a:lnSpc>
            </a:pPr>
            <a:endParaRPr lang="en-US" sz="1900" dirty="0">
              <a:latin typeface="Helvetica" charset="0"/>
            </a:endParaRPr>
          </a:p>
          <a:p>
            <a:endParaRPr lang="en-US" dirty="0">
              <a:latin typeface="Calibri" charset="0"/>
            </a:endParaRP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6</a:t>
            </a:fld>
            <a:r>
              <a:rPr lang="en-US" dirty="0" smtClean="0"/>
              <a:t> of 93</a:t>
            </a:r>
            <a:endParaRPr lang="en-US" dirty="0"/>
          </a:p>
        </p:txBody>
      </p:sp>
    </p:spTree>
    <p:extLst>
      <p:ext uri="{BB962C8B-B14F-4D97-AF65-F5344CB8AC3E}">
        <p14:creationId xmlns:p14="http://schemas.microsoft.com/office/powerpoint/2010/main" val="303694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089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Why do we care?  Because even one very complex condition in a program could require </a:t>
            </a:r>
          </a:p>
          <a:p>
            <a:r>
              <a:rPr lang="en-US" dirty="0">
                <a:latin typeface="Calibri" charset="0"/>
              </a:rPr>
              <a:t>an impractical number of test cases.  For example, a condition with 16 basic conditions</a:t>
            </a:r>
          </a:p>
          <a:p>
            <a:r>
              <a:rPr lang="en-US" dirty="0">
                <a:latin typeface="Calibri" charset="0"/>
              </a:rPr>
              <a:t>could require more than 32,000 test cases (although this is unlikely in practice, because </a:t>
            </a:r>
          </a:p>
          <a:p>
            <a:r>
              <a:rPr lang="en-US" dirty="0">
                <a:latin typeface="Calibri" charset="0"/>
              </a:rPr>
              <a:t>very large conditions are more typically just one big disjunction or one big conjunction, </a:t>
            </a:r>
          </a:p>
          <a:p>
            <a:r>
              <a:rPr lang="en-US" dirty="0">
                <a:latin typeface="Calibri" charset="0"/>
              </a:rPr>
              <a:t>which are effectively reduced to a linear number of cases by short-circuit evaluation).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93</a:t>
            </a:r>
            <a:endParaRPr lang="en-US" dirty="0"/>
          </a:p>
        </p:txBody>
      </p:sp>
    </p:spTree>
    <p:extLst>
      <p:ext uri="{BB962C8B-B14F-4D97-AF65-F5344CB8AC3E}">
        <p14:creationId xmlns:p14="http://schemas.microsoft.com/office/powerpoint/2010/main" val="17367922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294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If we </a:t>
            </a:r>
            <a:r>
              <a:rPr lang="en-US"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want to test all possible combinations, then we have to say which combinations are important.</a:t>
            </a:r>
          </a:p>
          <a:p>
            <a:r>
              <a:rPr lang="en-US" dirty="0">
                <a:latin typeface="Calibri" charset="0"/>
              </a:rPr>
              <a:t>One good choice is to choose combinations that show how each basic condition can affect the outcome, </a:t>
            </a:r>
          </a:p>
          <a:p>
            <a:r>
              <a:rPr lang="en-US" dirty="0">
                <a:latin typeface="Calibri" charset="0"/>
              </a:rPr>
              <a:t>i.e., how changing that one condition can change the value of the whole compound condition.  </a:t>
            </a:r>
            <a:r>
              <a:rPr lang="en-US" dirty="0" smtClean="0">
                <a:latin typeface="Calibri" charset="0"/>
              </a:rPr>
              <a:t>That</a:t>
            </a:r>
            <a:r>
              <a:rPr lang="uk-UA" altLang="ja-JP" dirty="0" smtClean="0">
                <a:latin typeface="Calibri" charset="0"/>
              </a:rPr>
              <a:t>'</a:t>
            </a:r>
            <a:r>
              <a:rPr lang="en-US" altLang="ja-JP" dirty="0" smtClean="0">
                <a:latin typeface="Calibri" charset="0"/>
              </a:rPr>
              <a:t>s </a:t>
            </a:r>
            <a:endParaRPr lang="en-US" altLang="ja-JP" dirty="0">
              <a:latin typeface="Calibri" charset="0"/>
            </a:endParaRPr>
          </a:p>
          <a:p>
            <a:r>
              <a:rPr lang="en-US" dirty="0">
                <a:latin typeface="Calibri" charset="0"/>
              </a:rPr>
              <a:t>what the </a:t>
            </a:r>
            <a:r>
              <a:rPr lang="ja-JP" altLang="en-US" dirty="0">
                <a:latin typeface="Calibri" charset="0"/>
              </a:rPr>
              <a:t>“</a:t>
            </a:r>
            <a:r>
              <a:rPr lang="en-US" altLang="ja-JP" dirty="0">
                <a:latin typeface="Calibri" charset="0"/>
              </a:rPr>
              <a:t>modified condition/decision</a:t>
            </a:r>
            <a:r>
              <a:rPr lang="ja-JP" altLang="en-US" dirty="0">
                <a:latin typeface="Calibri" charset="0"/>
              </a:rPr>
              <a:t>”</a:t>
            </a:r>
            <a:r>
              <a:rPr lang="en-US" altLang="ja-JP" dirty="0">
                <a:latin typeface="Calibri" charset="0"/>
              </a:rPr>
              <a:t> criterion requires.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50</a:t>
            </a:fld>
            <a:r>
              <a:rPr lang="en-US" dirty="0" smtClean="0"/>
              <a:t> of 93</a:t>
            </a:r>
            <a:endParaRPr lang="en-US" dirty="0"/>
          </a:p>
        </p:txBody>
      </p:sp>
    </p:spTree>
    <p:extLst>
      <p:ext uri="{BB962C8B-B14F-4D97-AF65-F5344CB8AC3E}">
        <p14:creationId xmlns:p14="http://schemas.microsoft.com/office/powerpoint/2010/main" val="2990491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51</a:t>
            </a:fld>
            <a:r>
              <a:rPr lang="en-US" smtClean="0"/>
              <a:t> of 93</a:t>
            </a:r>
            <a:endParaRPr lang="en-US" dirty="0"/>
          </a:p>
        </p:txBody>
      </p:sp>
    </p:spTree>
    <p:extLst>
      <p:ext uri="{BB962C8B-B14F-4D97-AF65-F5344CB8AC3E}">
        <p14:creationId xmlns:p14="http://schemas.microsoft.com/office/powerpoint/2010/main" val="18775905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52</a:t>
            </a:fld>
            <a:r>
              <a:rPr lang="en-US" smtClean="0"/>
              <a:t> of 93</a:t>
            </a:r>
            <a:endParaRPr lang="en-US" dirty="0"/>
          </a:p>
        </p:txBody>
      </p:sp>
    </p:spTree>
    <p:extLst>
      <p:ext uri="{BB962C8B-B14F-4D97-AF65-F5344CB8AC3E}">
        <p14:creationId xmlns:p14="http://schemas.microsoft.com/office/powerpoint/2010/main" val="24599676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53</a:t>
            </a:fld>
            <a:r>
              <a:rPr lang="en-US" smtClean="0"/>
              <a:t> of 93</a:t>
            </a:r>
            <a:endParaRPr lang="en-US" dirty="0"/>
          </a:p>
        </p:txBody>
      </p:sp>
    </p:spTree>
    <p:extLst>
      <p:ext uri="{BB962C8B-B14F-4D97-AF65-F5344CB8AC3E}">
        <p14:creationId xmlns:p14="http://schemas.microsoft.com/office/powerpoint/2010/main" val="27086841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806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is the same table as two slides ago, omitting redundant cases. </a:t>
            </a:r>
          </a:p>
          <a:p>
            <a:r>
              <a:rPr lang="en-US" dirty="0">
                <a:latin typeface="Calibri" charset="0"/>
              </a:rPr>
              <a:t>Cases 4,5, 7-10, and 12 have been omitted. </a:t>
            </a:r>
          </a:p>
          <a:p>
            <a:endParaRPr lang="en-US" dirty="0">
              <a:latin typeface="Calibri" charset="0"/>
            </a:endParaRPr>
          </a:p>
          <a:p>
            <a:r>
              <a:rPr lang="en-US" dirty="0">
                <a:latin typeface="Calibri" charset="0"/>
              </a:rPr>
              <a:t>In each column we find two rows in which that column is underlined.  For example, the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column </a:t>
            </a:r>
            <a:r>
              <a:rPr lang="en-US" dirty="0" smtClean="0">
                <a:latin typeface="Calibri" charset="0"/>
              </a:rPr>
              <a:t>is </a:t>
            </a:r>
            <a:r>
              <a:rPr lang="en-US" dirty="0">
                <a:latin typeface="Calibri" charset="0"/>
              </a:rPr>
              <a:t>underlined in rows (1) and (13).  All the </a:t>
            </a:r>
            <a:r>
              <a:rPr lang="en-US" i="1" u="sng" dirty="0">
                <a:latin typeface="Calibri" charset="0"/>
              </a:rPr>
              <a:t>evaluated</a:t>
            </a:r>
            <a:r>
              <a:rPr lang="en-US" dirty="0">
                <a:latin typeface="Calibri" charset="0"/>
              </a:rPr>
              <a:t> conditions in those two rows are the </a:t>
            </a:r>
            <a:r>
              <a:rPr lang="en-US" dirty="0" smtClean="0">
                <a:latin typeface="Calibri" charset="0"/>
              </a:rPr>
              <a:t>same except </a:t>
            </a:r>
            <a:r>
              <a:rPr lang="en-US" dirty="0">
                <a:latin typeface="Calibri" charset="0"/>
              </a:rPr>
              <a:t>for that column.  For example, to show that changing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from true to false in case (1) </a:t>
            </a:r>
            <a:r>
              <a:rPr lang="en-US" altLang="ja-JP" dirty="0" smtClean="0">
                <a:latin typeface="Calibri" charset="0"/>
              </a:rPr>
              <a:t>would </a:t>
            </a:r>
            <a:r>
              <a:rPr lang="en-US" dirty="0" smtClean="0">
                <a:latin typeface="Calibri" charset="0"/>
              </a:rPr>
              <a:t>change </a:t>
            </a:r>
            <a:r>
              <a:rPr lang="en-US" dirty="0">
                <a:latin typeface="Calibri" charset="0"/>
              </a:rPr>
              <a:t>the outcome, we </a:t>
            </a:r>
          </a:p>
          <a:p>
            <a:r>
              <a:rPr lang="en-US" dirty="0">
                <a:latin typeface="Calibri" charset="0"/>
              </a:rPr>
              <a:t>   * Fill in the </a:t>
            </a:r>
            <a:r>
              <a:rPr lang="ja-JP" altLang="en-US" dirty="0">
                <a:latin typeface="Calibri" charset="0"/>
              </a:rPr>
              <a:t>“</a:t>
            </a:r>
            <a:r>
              <a:rPr lang="en-US" altLang="ja-JP"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care</a:t>
            </a:r>
            <a:r>
              <a:rPr lang="ja-JP" altLang="en-US" dirty="0">
                <a:latin typeface="Calibri" charset="0"/>
              </a:rPr>
              <a:t>”</a:t>
            </a:r>
            <a:r>
              <a:rPr lang="en-US" altLang="ja-JP" dirty="0">
                <a:latin typeface="Calibri" charset="0"/>
              </a:rPr>
              <a:t> columns in row 1 with values from row 13  (because this </a:t>
            </a:r>
            <a:r>
              <a:rPr lang="en-US" altLang="ja-JP" dirty="0" smtClean="0">
                <a:latin typeface="Calibri" charset="0"/>
              </a:rPr>
              <a:t>doesn</a:t>
            </a:r>
            <a:r>
              <a:rPr lang="uk-UA" altLang="ja-JP" dirty="0" smtClean="0">
                <a:latin typeface="Calibri" charset="0"/>
              </a:rPr>
              <a:t>'</a:t>
            </a:r>
            <a:r>
              <a:rPr lang="en-US" altLang="ja-JP" dirty="0" smtClean="0">
                <a:latin typeface="Calibri" charset="0"/>
              </a:rPr>
              <a:t>t </a:t>
            </a:r>
            <a:r>
              <a:rPr lang="en-US" altLang="ja-JP" dirty="0">
                <a:latin typeface="Calibri" charset="0"/>
              </a:rPr>
              <a:t>change </a:t>
            </a:r>
            <a:r>
              <a:rPr lang="en-US" dirty="0" smtClean="0">
                <a:latin typeface="Calibri" charset="0"/>
              </a:rPr>
              <a:t>anything</a:t>
            </a:r>
            <a:endParaRPr lang="en-US" dirty="0">
              <a:latin typeface="Calibri" charset="0"/>
            </a:endParaRPr>
          </a:p>
          <a:p>
            <a:r>
              <a:rPr lang="en-US" dirty="0">
                <a:latin typeface="Calibri" charset="0"/>
              </a:rPr>
              <a:t>   * Then see that the rows are completely identical except in column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and the </a:t>
            </a:r>
            <a:r>
              <a:rPr lang="en-US" altLang="ja-JP" dirty="0" smtClean="0">
                <a:latin typeface="Calibri" charset="0"/>
              </a:rPr>
              <a:t>outcome</a:t>
            </a:r>
            <a:r>
              <a:rPr lang="en-US" dirty="0" smtClean="0">
                <a:latin typeface="Calibri" charset="0"/>
              </a:rPr>
              <a:t> </a:t>
            </a:r>
            <a:r>
              <a:rPr lang="en-US" dirty="0">
                <a:latin typeface="Calibri" charset="0"/>
              </a:rPr>
              <a:t>so clearly changing the value of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changed the outcome. </a:t>
            </a:r>
          </a:p>
          <a:p>
            <a:endParaRPr lang="en-US" dirty="0">
              <a:latin typeface="Calibri" charset="0"/>
            </a:endParaRPr>
          </a:p>
          <a:p>
            <a:r>
              <a:rPr lang="en-US" dirty="0">
                <a:latin typeface="Calibri" charset="0"/>
              </a:rPr>
              <a:t>The number of test cases needed is hardly more than for basic condition coverage, but MC/DC is </a:t>
            </a:r>
            <a:r>
              <a:rPr lang="en-US" dirty="0" smtClean="0">
                <a:latin typeface="Calibri" charset="0"/>
              </a:rPr>
              <a:t>much </a:t>
            </a:r>
            <a:r>
              <a:rPr lang="en-US" dirty="0">
                <a:latin typeface="Calibri" charset="0"/>
              </a:rPr>
              <a:t>better than basic condition coverage at exposing faults in conditional expressions, so it is </a:t>
            </a:r>
            <a:r>
              <a:rPr lang="en-US" dirty="0" smtClean="0">
                <a:latin typeface="Calibri" charset="0"/>
              </a:rPr>
              <a:t>clearly </a:t>
            </a:r>
            <a:r>
              <a:rPr lang="en-US" dirty="0">
                <a:latin typeface="Calibri" charset="0"/>
              </a:rPr>
              <a:t>superior  (and therefore very widely used, and specified in some standards).</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93</a:t>
            </a:r>
            <a:endParaRPr lang="en-US" dirty="0"/>
          </a:p>
        </p:txBody>
      </p:sp>
    </p:spTree>
    <p:extLst>
      <p:ext uri="{BB962C8B-B14F-4D97-AF65-F5344CB8AC3E}">
        <p14:creationId xmlns:p14="http://schemas.microsoft.com/office/powerpoint/2010/main" val="895022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01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mainly restates comments on the previous slide, and can be used </a:t>
            </a:r>
          </a:p>
          <a:p>
            <a:r>
              <a:rPr lang="en-US" dirty="0">
                <a:latin typeface="Calibri" charset="0"/>
              </a:rPr>
              <a:t>or skipped depending on lecture style)</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55</a:t>
            </a:fld>
            <a:r>
              <a:rPr lang="en-US" dirty="0" smtClean="0"/>
              <a:t> of 93</a:t>
            </a:r>
            <a:endParaRPr lang="en-US" dirty="0"/>
          </a:p>
        </p:txBody>
      </p:sp>
    </p:spTree>
    <p:extLst>
      <p:ext uri="{BB962C8B-B14F-4D97-AF65-F5344CB8AC3E}">
        <p14:creationId xmlns:p14="http://schemas.microsoft.com/office/powerpoint/2010/main" val="17040411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57</a:t>
            </a:fld>
            <a:r>
              <a:rPr lang="en-US" dirty="0" smtClean="0"/>
              <a:t> of 93</a:t>
            </a:r>
            <a:endParaRPr lang="en-US" dirty="0"/>
          </a:p>
        </p:txBody>
      </p:sp>
    </p:spTree>
    <p:extLst>
      <p:ext uri="{BB962C8B-B14F-4D97-AF65-F5344CB8AC3E}">
        <p14:creationId xmlns:p14="http://schemas.microsoft.com/office/powerpoint/2010/main" val="3312789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8"/>
          <p:cNvSpPr>
            <a:spLocks noGrp="1" noRot="1" noChangeAspect="1" noChangeArrowheads="1" noTextEdit="1"/>
          </p:cNvSpPr>
          <p:nvPr>
            <p:ph type="sldImg"/>
          </p:nvPr>
        </p:nvSpPr>
        <p:spPr>
          <a:xfrm>
            <a:off x="246063" y="609600"/>
            <a:ext cx="6365875" cy="3581400"/>
          </a:xfrm>
          <a:ln/>
        </p:spPr>
      </p:sp>
      <p:sp>
        <p:nvSpPr>
          <p:cNvPr id="20482" name="Rectangle 9"/>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58</a:t>
            </a:fld>
            <a:r>
              <a:rPr lang="en-US" dirty="0" smtClean="0"/>
              <a:t> of 103</a:t>
            </a:r>
            <a:endParaRPr lang="en-US" dirty="0"/>
          </a:p>
        </p:txBody>
      </p:sp>
    </p:spTree>
    <p:extLst>
      <p:ext uri="{BB962C8B-B14F-4D97-AF65-F5344CB8AC3E}">
        <p14:creationId xmlns:p14="http://schemas.microsoft.com/office/powerpoint/2010/main" val="31267398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4" name="Rectangle 2"/>
          <p:cNvSpPr>
            <a:spLocks noGrp="1" noRot="1" noChangeAspect="1" noChangeArrowheads="1" noTextEdit="1"/>
          </p:cNvSpPr>
          <p:nvPr>
            <p:ph type="sldImg"/>
          </p:nvPr>
        </p:nvSpPr>
        <p:spPr>
          <a:xfrm>
            <a:off x="246063" y="609600"/>
            <a:ext cx="6365875" cy="3581400"/>
          </a:xfrm>
          <a:ln/>
        </p:spPr>
      </p:sp>
      <p:sp>
        <p:nvSpPr>
          <p:cNvPr id="1556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solidFill>
                  <a:prstClr val="black"/>
                </a:solidFill>
              </a:rPr>
              <a:t>May 9, 2017</a:t>
            </a:r>
            <a:endParaRPr lang="en-US" dirty="0">
              <a:solidFill>
                <a:prstClr val="black"/>
              </a:solidFill>
            </a:endParaRPr>
          </a:p>
        </p:txBody>
      </p:sp>
      <p:sp>
        <p:nvSpPr>
          <p:cNvPr id="4" name="Footer Placeholder 3"/>
          <p:cNvSpPr>
            <a:spLocks noGrp="1"/>
          </p:cNvSpPr>
          <p:nvPr>
            <p:ph type="ftr" sz="quarter" idx="11"/>
          </p:nvPr>
        </p:nvSpPr>
        <p:spPr/>
        <p:txBody>
          <a:bodyPr/>
          <a:lstStyle/>
          <a:p>
            <a:pPr>
              <a:defRPr/>
            </a:pPr>
            <a:r>
              <a:rPr lang="en-US" dirty="0" smtClean="0">
                <a:solidFill>
                  <a:prstClr val="black"/>
                </a:solidFill>
              </a:rPr>
              <a:t>Lecture 7</a:t>
            </a:r>
            <a:endParaRPr lang="en-US" dirty="0">
              <a:solidFill>
                <a:prstClr val="black"/>
              </a:solidFill>
            </a:endParaRPr>
          </a:p>
        </p:txBody>
      </p:sp>
      <p:sp>
        <p:nvSpPr>
          <p:cNvPr id="6" name="Header Placeholder 5"/>
          <p:cNvSpPr>
            <a:spLocks noGrp="1"/>
          </p:cNvSpPr>
          <p:nvPr>
            <p:ph type="hdr" sz="quarter" idx="13"/>
          </p:nvPr>
        </p:nvSpPr>
        <p:spPr/>
        <p:txBody>
          <a:bodyPr/>
          <a:lstStyle/>
          <a:p>
            <a:pPr>
              <a:defRPr/>
            </a:pPr>
            <a:r>
              <a:rPr lang="en-US" dirty="0" smtClean="0">
                <a:solidFill>
                  <a:prstClr val="black"/>
                </a:solidFill>
              </a:rPr>
              <a:t>SE 433</a:t>
            </a:r>
            <a:endParaRPr lang="en-US" dirty="0">
              <a:solidFill>
                <a:prstClr val="black"/>
              </a:solidFill>
            </a:endParaRPr>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solidFill>
                  <a:prstClr val="black"/>
                </a:solidFill>
              </a:rPr>
              <a:pPr>
                <a:defRPr/>
              </a:pPr>
              <a:t>59</a:t>
            </a:fld>
            <a:r>
              <a:rPr lang="en-US" dirty="0" smtClean="0">
                <a:solidFill>
                  <a:prstClr val="black"/>
                </a:solidFill>
              </a:rPr>
              <a:t> of 103</a:t>
            </a:r>
            <a:endParaRPr lang="en-US" dirty="0">
              <a:solidFill>
                <a:prstClr val="black"/>
              </a:solidFill>
            </a:endParaRPr>
          </a:p>
        </p:txBody>
      </p:sp>
    </p:spTree>
    <p:extLst>
      <p:ext uri="{BB962C8B-B14F-4D97-AF65-F5344CB8AC3E}">
        <p14:creationId xmlns:p14="http://schemas.microsoft.com/office/powerpoint/2010/main" val="2731978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7</a:t>
            </a:fld>
            <a:r>
              <a:rPr lang="en-US" dirty="0" smtClean="0"/>
              <a:t> of 93</a:t>
            </a:r>
            <a:endParaRPr lang="en-US" dirty="0"/>
          </a:p>
        </p:txBody>
      </p:sp>
    </p:spTree>
    <p:extLst>
      <p:ext uri="{BB962C8B-B14F-4D97-AF65-F5344CB8AC3E}">
        <p14:creationId xmlns:p14="http://schemas.microsoft.com/office/powerpoint/2010/main" val="37569788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60</a:t>
            </a:fld>
            <a:r>
              <a:rPr lang="en-US" dirty="0" smtClean="0"/>
              <a:t> of 103</a:t>
            </a:r>
            <a:endParaRPr lang="en-US" dirty="0"/>
          </a:p>
        </p:txBody>
      </p:sp>
    </p:spTree>
    <p:extLst>
      <p:ext uri="{BB962C8B-B14F-4D97-AF65-F5344CB8AC3E}">
        <p14:creationId xmlns:p14="http://schemas.microsoft.com/office/powerpoint/2010/main" val="37936995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103</a:t>
            </a:r>
            <a:endParaRPr lang="en-US" dirty="0"/>
          </a:p>
        </p:txBody>
      </p:sp>
    </p:spTree>
    <p:extLst>
      <p:ext uri="{BB962C8B-B14F-4D97-AF65-F5344CB8AC3E}">
        <p14:creationId xmlns:p14="http://schemas.microsoft.com/office/powerpoint/2010/main" val="2625193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625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6036"/>
            <a:r>
              <a:rPr lang="it-IT" dirty="0">
                <a:latin typeface="Calibri" charset="0"/>
              </a:rPr>
              <a:t>12.5 PATH TESTING</a:t>
            </a:r>
          </a:p>
          <a:p>
            <a:pPr marL="46036">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(the program on the slide has infinite many paths).  An easy way to reduce the number of paths is to limit the number of times of executions of each loop.</a:t>
            </a:r>
            <a:endParaRPr lang="en-US" dirty="0">
              <a:solidFill>
                <a:srgbClr val="000000"/>
              </a:solidFill>
              <a:latin typeface="Calibri" charset="0"/>
              <a:cs typeface="Arial" charset="0"/>
              <a:sym typeface="Arial"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103</a:t>
            </a:r>
            <a:endParaRPr lang="en-US" dirty="0"/>
          </a:p>
        </p:txBody>
      </p:sp>
    </p:spTree>
    <p:extLst>
      <p:ext uri="{BB962C8B-B14F-4D97-AF65-F5344CB8AC3E}">
        <p14:creationId xmlns:p14="http://schemas.microsoft.com/office/powerpoint/2010/main" val="713841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83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smtClean="0">
                <a:latin typeface="Calibri" charset="0"/>
              </a:rPr>
              <a:t>PATH </a:t>
            </a:r>
            <a:r>
              <a:rPr lang="it-IT" dirty="0">
                <a:latin typeface="Calibri" charset="0"/>
              </a:rPr>
              <a:t>TESTING</a:t>
            </a:r>
          </a:p>
          <a:p>
            <a:pPr>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with loops.  To ensure a finite number of paths, we must at least  limit the number of times of executions of each loop (e.g., lump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and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105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in the same class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more than 1 iteration</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requiring only one representative execution from that class). </a:t>
            </a: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103</a:t>
            </a:r>
            <a:endParaRPr lang="en-US" dirty="0"/>
          </a:p>
        </p:txBody>
      </p:sp>
    </p:spTree>
    <p:extLst>
      <p:ext uri="{BB962C8B-B14F-4D97-AF65-F5344CB8AC3E}">
        <p14:creationId xmlns:p14="http://schemas.microsoft.com/office/powerpoint/2010/main" val="4089677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03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103</a:t>
            </a:r>
            <a:endParaRPr lang="en-US" dirty="0"/>
          </a:p>
        </p:txBody>
      </p:sp>
    </p:spTree>
    <p:extLst>
      <p:ext uri="{BB962C8B-B14F-4D97-AF65-F5344CB8AC3E}">
        <p14:creationId xmlns:p14="http://schemas.microsoft.com/office/powerpoint/2010/main" val="29697294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240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6036">
              <a:spcBef>
                <a:spcPts val="413"/>
              </a:spcBef>
            </a:pPr>
            <a:r>
              <a:rPr lang="en-US" dirty="0">
                <a:solidFill>
                  <a:srgbClr val="000000"/>
                </a:solidFill>
                <a:latin typeface="Calibri" charset="0"/>
                <a:cs typeface="Arial" charset="0"/>
                <a:sym typeface="Arial" charset="0"/>
              </a:rPr>
              <a:t>The graph at the right shows the paths that must be covered in the control flow graph at the left, using the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boundary interior</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t>
            </a:r>
          </a:p>
          <a:p>
            <a:pPr marL="46036">
              <a:spcBef>
                <a:spcPts val="413"/>
              </a:spcBef>
            </a:pPr>
            <a:r>
              <a:rPr lang="en-US" dirty="0">
                <a:solidFill>
                  <a:srgbClr val="000000"/>
                </a:solidFill>
                <a:latin typeface="Calibri" charset="0"/>
                <a:cs typeface="Arial" charset="0"/>
                <a:sym typeface="Arial" charset="0"/>
              </a:rPr>
              <a:t>adequacy criiterion.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66</a:t>
            </a:fld>
            <a:r>
              <a:rPr lang="en-US" dirty="0" smtClean="0"/>
              <a:t> of 103</a:t>
            </a:r>
            <a:endParaRPr lang="en-US" dirty="0"/>
          </a:p>
        </p:txBody>
      </p:sp>
    </p:spTree>
    <p:extLst>
      <p:ext uri="{BB962C8B-B14F-4D97-AF65-F5344CB8AC3E}">
        <p14:creationId xmlns:p14="http://schemas.microsoft.com/office/powerpoint/2010/main" val="41216681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67</a:t>
            </a:fld>
            <a:r>
              <a:rPr lang="en-US" dirty="0" smtClean="0"/>
              <a:t> of 103</a:t>
            </a:r>
            <a:endParaRPr lang="en-US" dirty="0"/>
          </a:p>
        </p:txBody>
      </p:sp>
    </p:spTree>
    <p:extLst>
      <p:ext uri="{BB962C8B-B14F-4D97-AF65-F5344CB8AC3E}">
        <p14:creationId xmlns:p14="http://schemas.microsoft.com/office/powerpoint/2010/main" val="23582926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103</a:t>
            </a:r>
            <a:endParaRPr lang="en-US" dirty="0"/>
          </a:p>
        </p:txBody>
      </p:sp>
    </p:spTree>
    <p:extLst>
      <p:ext uri="{BB962C8B-B14F-4D97-AF65-F5344CB8AC3E}">
        <p14:creationId xmlns:p14="http://schemas.microsoft.com/office/powerpoint/2010/main" val="563617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1379"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70</a:t>
            </a:fld>
            <a:r>
              <a:rPr lang="en-US" dirty="0" smtClean="0"/>
              <a:t> of 103</a:t>
            </a:r>
            <a:endParaRPr lang="en-US" dirty="0"/>
          </a:p>
        </p:txBody>
      </p:sp>
    </p:spTree>
    <p:extLst>
      <p:ext uri="{BB962C8B-B14F-4D97-AF65-F5344CB8AC3E}">
        <p14:creationId xmlns:p14="http://schemas.microsoft.com/office/powerpoint/2010/main" val="24467193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3427"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71</a:t>
            </a:fld>
            <a:r>
              <a:rPr lang="en-US" dirty="0" smtClean="0"/>
              <a:t> of 103</a:t>
            </a:r>
            <a:endParaRPr lang="en-US" dirty="0"/>
          </a:p>
        </p:txBody>
      </p:sp>
    </p:spTree>
    <p:extLst>
      <p:ext uri="{BB962C8B-B14F-4D97-AF65-F5344CB8AC3E}">
        <p14:creationId xmlns:p14="http://schemas.microsoft.com/office/powerpoint/2010/main" val="240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4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8</a:t>
            </a:fld>
            <a:r>
              <a:rPr lang="en-US" dirty="0" smtClean="0"/>
              <a:t> of 93</a:t>
            </a:r>
            <a:endParaRPr lang="en-US" dirty="0"/>
          </a:p>
        </p:txBody>
      </p:sp>
    </p:spTree>
    <p:extLst>
      <p:ext uri="{BB962C8B-B14F-4D97-AF65-F5344CB8AC3E}">
        <p14:creationId xmlns:p14="http://schemas.microsoft.com/office/powerpoint/2010/main" val="16509849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5475"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72</a:t>
            </a:fld>
            <a:r>
              <a:rPr lang="en-US" dirty="0" smtClean="0"/>
              <a:t> of 103</a:t>
            </a:r>
            <a:endParaRPr lang="en-US" dirty="0"/>
          </a:p>
        </p:txBody>
      </p:sp>
    </p:spTree>
    <p:extLst>
      <p:ext uri="{BB962C8B-B14F-4D97-AF65-F5344CB8AC3E}">
        <p14:creationId xmlns:p14="http://schemas.microsoft.com/office/powerpoint/2010/main" val="5068795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2"/>
          <p:cNvSpPr>
            <a:spLocks noGrp="1" noRot="1" noChangeAspect="1" noChangeArrowheads="1" noTextEdit="1"/>
          </p:cNvSpPr>
          <p:nvPr>
            <p:ph type="sldImg"/>
          </p:nvPr>
        </p:nvSpPr>
        <p:spPr>
          <a:xfrm>
            <a:off x="246063" y="609600"/>
            <a:ext cx="6365875" cy="3581400"/>
          </a:xfrm>
          <a:ln/>
        </p:spPr>
      </p:sp>
      <p:sp>
        <p:nvSpPr>
          <p:cNvPr id="1597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73</a:t>
            </a:fld>
            <a:r>
              <a:rPr lang="en-US" dirty="0" smtClean="0"/>
              <a:t> of 103</a:t>
            </a:r>
            <a:endParaRPr lang="en-US" dirty="0"/>
          </a:p>
        </p:txBody>
      </p:sp>
    </p:spTree>
    <p:extLst>
      <p:ext uri="{BB962C8B-B14F-4D97-AF65-F5344CB8AC3E}">
        <p14:creationId xmlns:p14="http://schemas.microsoft.com/office/powerpoint/2010/main" val="10472406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2"/>
          <p:cNvSpPr>
            <a:spLocks noGrp="1" noRot="1" noChangeAspect="1" noChangeArrowheads="1" noTextEdit="1"/>
          </p:cNvSpPr>
          <p:nvPr>
            <p:ph type="sldImg"/>
          </p:nvPr>
        </p:nvSpPr>
        <p:spPr>
          <a:xfrm>
            <a:off x="246063" y="609600"/>
            <a:ext cx="6365875" cy="3581400"/>
          </a:xfrm>
          <a:ln/>
        </p:spPr>
      </p:sp>
      <p:sp>
        <p:nvSpPr>
          <p:cNvPr id="1617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74</a:t>
            </a:fld>
            <a:r>
              <a:rPr lang="en-US" dirty="0" smtClean="0"/>
              <a:t> of 103</a:t>
            </a:r>
            <a:endParaRPr lang="en-US" dirty="0"/>
          </a:p>
        </p:txBody>
      </p:sp>
    </p:spTree>
    <p:extLst>
      <p:ext uri="{BB962C8B-B14F-4D97-AF65-F5344CB8AC3E}">
        <p14:creationId xmlns:p14="http://schemas.microsoft.com/office/powerpoint/2010/main" val="15337912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2"/>
          <p:cNvSpPr>
            <a:spLocks noGrp="1" noRot="1" noChangeAspect="1" noChangeArrowheads="1" noTextEdit="1"/>
          </p:cNvSpPr>
          <p:nvPr>
            <p:ph type="sldImg"/>
          </p:nvPr>
        </p:nvSpPr>
        <p:spPr>
          <a:xfrm>
            <a:off x="246063" y="609600"/>
            <a:ext cx="6365875" cy="3581400"/>
          </a:xfrm>
          <a:ln/>
        </p:spPr>
      </p:sp>
      <p:sp>
        <p:nvSpPr>
          <p:cNvPr id="1638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75</a:t>
            </a:fld>
            <a:r>
              <a:rPr lang="en-US" dirty="0" smtClean="0"/>
              <a:t> of 103</a:t>
            </a:r>
            <a:endParaRPr lang="en-US" dirty="0"/>
          </a:p>
        </p:txBody>
      </p:sp>
    </p:spTree>
    <p:extLst>
      <p:ext uri="{BB962C8B-B14F-4D97-AF65-F5344CB8AC3E}">
        <p14:creationId xmlns:p14="http://schemas.microsoft.com/office/powerpoint/2010/main" val="1733093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2"/>
          <p:cNvSpPr>
            <a:spLocks noGrp="1" noRot="1" noChangeAspect="1" noChangeArrowheads="1" noTextEdit="1"/>
          </p:cNvSpPr>
          <p:nvPr>
            <p:ph type="sldImg"/>
          </p:nvPr>
        </p:nvSpPr>
        <p:spPr>
          <a:xfrm>
            <a:off x="246063" y="609600"/>
            <a:ext cx="6365875" cy="3581400"/>
          </a:xfrm>
          <a:ln/>
        </p:spPr>
      </p:sp>
      <p:sp>
        <p:nvSpPr>
          <p:cNvPr id="1658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76</a:t>
            </a:fld>
            <a:r>
              <a:rPr lang="en-US" dirty="0" smtClean="0"/>
              <a:t> of 103</a:t>
            </a:r>
            <a:endParaRPr lang="en-US" dirty="0"/>
          </a:p>
        </p:txBody>
      </p:sp>
    </p:spTree>
    <p:extLst>
      <p:ext uri="{BB962C8B-B14F-4D97-AF65-F5344CB8AC3E}">
        <p14:creationId xmlns:p14="http://schemas.microsoft.com/office/powerpoint/2010/main" val="3351315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2"/>
          <p:cNvSpPr>
            <a:spLocks noGrp="1" noRot="1" noChangeAspect="1" noChangeArrowheads="1" noTextEdit="1"/>
          </p:cNvSpPr>
          <p:nvPr>
            <p:ph type="sldImg"/>
          </p:nvPr>
        </p:nvSpPr>
        <p:spPr>
          <a:xfrm>
            <a:off x="246063" y="609600"/>
            <a:ext cx="6365875" cy="3581400"/>
          </a:xfrm>
          <a:ln/>
        </p:spPr>
      </p:sp>
      <p:sp>
        <p:nvSpPr>
          <p:cNvPr id="1679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77</a:t>
            </a:fld>
            <a:r>
              <a:rPr lang="en-US" dirty="0" smtClean="0"/>
              <a:t> of 103</a:t>
            </a:r>
            <a:endParaRPr lang="en-US" dirty="0"/>
          </a:p>
        </p:txBody>
      </p:sp>
    </p:spTree>
    <p:extLst>
      <p:ext uri="{BB962C8B-B14F-4D97-AF65-F5344CB8AC3E}">
        <p14:creationId xmlns:p14="http://schemas.microsoft.com/office/powerpoint/2010/main" val="15562613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2"/>
          <p:cNvSpPr>
            <a:spLocks noGrp="1" noRot="1" noChangeAspect="1" noChangeArrowheads="1" noTextEdit="1"/>
          </p:cNvSpPr>
          <p:nvPr>
            <p:ph type="sldImg"/>
          </p:nvPr>
        </p:nvSpPr>
        <p:spPr>
          <a:xfrm>
            <a:off x="246063" y="609600"/>
            <a:ext cx="6365875" cy="3581400"/>
          </a:xfrm>
          <a:ln/>
        </p:spPr>
      </p:sp>
      <p:sp>
        <p:nvSpPr>
          <p:cNvPr id="1699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80</a:t>
            </a:fld>
            <a:r>
              <a:rPr lang="en-US" dirty="0" smtClean="0"/>
              <a:t> of 103</a:t>
            </a:r>
            <a:endParaRPr lang="en-US" dirty="0"/>
          </a:p>
        </p:txBody>
      </p:sp>
    </p:spTree>
    <p:extLst>
      <p:ext uri="{BB962C8B-B14F-4D97-AF65-F5344CB8AC3E}">
        <p14:creationId xmlns:p14="http://schemas.microsoft.com/office/powerpoint/2010/main" val="23573325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8" name="Rectangle 2"/>
          <p:cNvSpPr>
            <a:spLocks noGrp="1" noRot="1" noChangeAspect="1" noChangeArrowheads="1" noTextEdit="1"/>
          </p:cNvSpPr>
          <p:nvPr>
            <p:ph type="sldImg"/>
          </p:nvPr>
        </p:nvSpPr>
        <p:spPr>
          <a:xfrm>
            <a:off x="246063" y="609600"/>
            <a:ext cx="6365875" cy="3581400"/>
          </a:xfrm>
          <a:ln/>
        </p:spPr>
      </p:sp>
      <p:sp>
        <p:nvSpPr>
          <p:cNvPr id="1720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81</a:t>
            </a:fld>
            <a:r>
              <a:rPr lang="en-US" dirty="0" smtClean="0"/>
              <a:t> of 103</a:t>
            </a:r>
            <a:endParaRPr lang="en-US" dirty="0"/>
          </a:p>
        </p:txBody>
      </p:sp>
    </p:spTree>
    <p:extLst>
      <p:ext uri="{BB962C8B-B14F-4D97-AF65-F5344CB8AC3E}">
        <p14:creationId xmlns:p14="http://schemas.microsoft.com/office/powerpoint/2010/main" val="16670387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Rectangle 2"/>
          <p:cNvSpPr>
            <a:spLocks noGrp="1" noRot="1" noChangeAspect="1" noChangeArrowheads="1" noTextEdit="1"/>
          </p:cNvSpPr>
          <p:nvPr>
            <p:ph type="sldImg"/>
          </p:nvPr>
        </p:nvSpPr>
        <p:spPr>
          <a:xfrm>
            <a:off x="246063" y="609600"/>
            <a:ext cx="6365875" cy="3581400"/>
          </a:xfrm>
          <a:ln/>
        </p:spPr>
      </p:sp>
      <p:sp>
        <p:nvSpPr>
          <p:cNvPr id="1228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82</a:t>
            </a:fld>
            <a:r>
              <a:rPr lang="en-US" dirty="0" smtClean="0"/>
              <a:t> of 103</a:t>
            </a:r>
            <a:endParaRPr lang="en-US" dirty="0"/>
          </a:p>
        </p:txBody>
      </p:sp>
    </p:spTree>
    <p:extLst>
      <p:ext uri="{BB962C8B-B14F-4D97-AF65-F5344CB8AC3E}">
        <p14:creationId xmlns:p14="http://schemas.microsoft.com/office/powerpoint/2010/main" val="33226903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2"/>
          <p:cNvSpPr>
            <a:spLocks noGrp="1" noRot="1" noChangeAspect="1" noChangeArrowheads="1" noTextEdit="1"/>
          </p:cNvSpPr>
          <p:nvPr>
            <p:ph type="sldImg"/>
          </p:nvPr>
        </p:nvSpPr>
        <p:spPr>
          <a:xfrm>
            <a:off x="246063" y="609600"/>
            <a:ext cx="6365875" cy="3581400"/>
          </a:xfrm>
          <a:ln/>
        </p:spPr>
      </p:sp>
      <p:sp>
        <p:nvSpPr>
          <p:cNvPr id="1249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83</a:t>
            </a:fld>
            <a:r>
              <a:rPr lang="en-US" dirty="0" smtClean="0"/>
              <a:t> of 103</a:t>
            </a:r>
            <a:endParaRPr lang="en-US" dirty="0"/>
          </a:p>
        </p:txBody>
      </p:sp>
    </p:spTree>
    <p:extLst>
      <p:ext uri="{BB962C8B-B14F-4D97-AF65-F5344CB8AC3E}">
        <p14:creationId xmlns:p14="http://schemas.microsoft.com/office/powerpoint/2010/main" val="2996613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3CA47BB-B602-1E4F-ADFF-EA5EC5D7C34C}" type="slidenum">
              <a:rPr lang="en-US" sz="1200"/>
              <a:pPr algn="r" eaLnBrk="1" hangingPunct="1"/>
              <a:t>9</a:t>
            </a:fld>
            <a:endParaRPr lang="en-US" sz="1200" dirty="0"/>
          </a:p>
        </p:txBody>
      </p:sp>
      <p:sp>
        <p:nvSpPr>
          <p:cNvPr id="2150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150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9</a:t>
            </a:fld>
            <a:r>
              <a:rPr lang="en-US" dirty="0" smtClean="0"/>
              <a:t> of 93</a:t>
            </a:r>
            <a:endParaRPr lang="en-US" dirty="0"/>
          </a:p>
        </p:txBody>
      </p:sp>
    </p:spTree>
    <p:extLst>
      <p:ext uri="{BB962C8B-B14F-4D97-AF65-F5344CB8AC3E}">
        <p14:creationId xmlns:p14="http://schemas.microsoft.com/office/powerpoint/2010/main" val="27047181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4930"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lIns="89910" tIns="44954" rIns="89910" bIns="44954"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84</a:t>
            </a:fld>
            <a:r>
              <a:rPr lang="en-US" dirty="0" smtClean="0"/>
              <a:t> of 103</a:t>
            </a:r>
            <a:endParaRPr lang="en-US" dirty="0"/>
          </a:p>
        </p:txBody>
      </p:sp>
    </p:spTree>
    <p:extLst>
      <p:ext uri="{BB962C8B-B14F-4D97-AF65-F5344CB8AC3E}">
        <p14:creationId xmlns:p14="http://schemas.microsoft.com/office/powerpoint/2010/main" val="13698029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264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There is nothing deep to be grasped here about linearly independent paths, but cyclomatic complexity is </a:t>
            </a:r>
            <a:r>
              <a:rPr lang="en-US" baseline="0" dirty="0" smtClean="0">
                <a:latin typeface="Calibri" charset="0"/>
              </a:rPr>
              <a:t> </a:t>
            </a:r>
            <a:r>
              <a:rPr lang="en-US" dirty="0" smtClean="0">
                <a:latin typeface="Calibri" charset="0"/>
              </a:rPr>
              <a:t>used </a:t>
            </a:r>
            <a:r>
              <a:rPr lang="en-US" dirty="0">
                <a:latin typeface="Calibri" charset="0"/>
              </a:rPr>
              <a:t>in industry for test planning (estimating testing effort) and sometimes as an adequacy measure.  Its </a:t>
            </a:r>
            <a:r>
              <a:rPr lang="en-US" dirty="0" smtClean="0">
                <a:latin typeface="Calibri" charset="0"/>
              </a:rPr>
              <a:t>attractions </a:t>
            </a:r>
            <a:r>
              <a:rPr lang="en-US" dirty="0">
                <a:latin typeface="Calibri" charset="0"/>
              </a:rPr>
              <a:t>are that cyclomatic complexity serves as a simple, rough estimate of the complexity of code, </a:t>
            </a:r>
            <a:r>
              <a:rPr lang="en-US" dirty="0" smtClean="0">
                <a:latin typeface="Calibri" charset="0"/>
              </a:rPr>
              <a:t>and </a:t>
            </a:r>
            <a:r>
              <a:rPr lang="en-US" dirty="0">
                <a:latin typeface="Calibri" charset="0"/>
              </a:rPr>
              <a:t>it requires more testing effort for code with complex control flow than for code with simple control </a:t>
            </a:r>
            <a:r>
              <a:rPr lang="en-US" dirty="0" smtClean="0">
                <a:latin typeface="Calibri" charset="0"/>
              </a:rPr>
              <a:t>flow</a:t>
            </a:r>
            <a:r>
              <a:rPr lang="en-US" dirty="0">
                <a:latin typeface="Calibri" charset="0"/>
              </a:rPr>
              <a:t>.  </a:t>
            </a:r>
            <a:r>
              <a:rPr lang="ja-JP" altLang="en-US" dirty="0">
                <a:latin typeface="Calibri" charset="0"/>
              </a:rPr>
              <a:t>“</a:t>
            </a:r>
            <a:r>
              <a:rPr lang="en-US" altLang="ja-JP" dirty="0">
                <a:latin typeface="Calibri" charset="0"/>
              </a:rPr>
              <a:t>Linear independence</a:t>
            </a:r>
            <a:r>
              <a:rPr lang="ja-JP" altLang="en-US" dirty="0">
                <a:latin typeface="Calibri" charset="0"/>
              </a:rPr>
              <a:t>”</a:t>
            </a:r>
            <a:r>
              <a:rPr lang="en-US" altLang="ja-JP" dirty="0">
                <a:latin typeface="Calibri" charset="0"/>
              </a:rPr>
              <a:t> requires some differences between test cases that can be counted toward </a:t>
            </a:r>
            <a:r>
              <a:rPr lang="en-US" dirty="0" smtClean="0">
                <a:latin typeface="Calibri" charset="0"/>
              </a:rPr>
              <a:t>thorough </a:t>
            </a:r>
            <a:r>
              <a:rPr lang="en-US" dirty="0">
                <a:latin typeface="Calibri" charset="0"/>
              </a:rPr>
              <a:t>testing, even if it is not closely related to the </a:t>
            </a:r>
            <a:r>
              <a:rPr lang="en-US" dirty="0" smtClean="0">
                <a:latin typeface="Calibri" charset="0"/>
              </a:rPr>
              <a:t>programmer</a:t>
            </a:r>
            <a:r>
              <a:rPr lang="uk-UA" altLang="ja-JP" dirty="0" smtClean="0">
                <a:latin typeface="Calibri" charset="0"/>
              </a:rPr>
              <a:t>'</a:t>
            </a:r>
            <a:r>
              <a:rPr lang="en-US" altLang="ja-JP" dirty="0" smtClean="0">
                <a:latin typeface="Calibri" charset="0"/>
              </a:rPr>
              <a:t>s </a:t>
            </a:r>
            <a:r>
              <a:rPr lang="en-US" altLang="ja-JP" dirty="0">
                <a:latin typeface="Calibri" charset="0"/>
              </a:rPr>
              <a:t>case analysis.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93</a:t>
            </a:fld>
            <a:r>
              <a:rPr lang="en-US" dirty="0" smtClean="0"/>
              <a:t> of 103</a:t>
            </a:r>
            <a:endParaRPr lang="en-US" dirty="0"/>
          </a:p>
        </p:txBody>
      </p:sp>
    </p:spTree>
    <p:extLst>
      <p:ext uri="{BB962C8B-B14F-4D97-AF65-F5344CB8AC3E}">
        <p14:creationId xmlns:p14="http://schemas.microsoft.com/office/powerpoint/2010/main" val="1872939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Rectangle 2"/>
          <p:cNvSpPr>
            <a:spLocks noGrp="1" noRot="1" noChangeAspect="1" noChangeArrowheads="1" noTextEdit="1"/>
          </p:cNvSpPr>
          <p:nvPr>
            <p:ph type="sldImg"/>
          </p:nvPr>
        </p:nvSpPr>
        <p:spPr>
          <a:xfrm>
            <a:off x="246063" y="609600"/>
            <a:ext cx="6365875" cy="3581400"/>
          </a:xfrm>
          <a:ln/>
        </p:spPr>
      </p:sp>
      <p:sp>
        <p:nvSpPr>
          <p:cNvPr id="1761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94</a:t>
            </a:fld>
            <a:r>
              <a:rPr lang="en-US" dirty="0" smtClean="0"/>
              <a:t> of 103</a:t>
            </a:r>
            <a:endParaRPr lang="en-US" dirty="0"/>
          </a:p>
        </p:txBody>
      </p:sp>
    </p:spTree>
    <p:extLst>
      <p:ext uri="{BB962C8B-B14F-4D97-AF65-F5344CB8AC3E}">
        <p14:creationId xmlns:p14="http://schemas.microsoft.com/office/powerpoint/2010/main" val="13053868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2" name="Rectangle 2"/>
          <p:cNvSpPr>
            <a:spLocks noGrp="1" noRot="1" noChangeAspect="1" noChangeArrowheads="1" noTextEdit="1"/>
          </p:cNvSpPr>
          <p:nvPr>
            <p:ph type="sldImg"/>
          </p:nvPr>
        </p:nvSpPr>
        <p:spPr>
          <a:xfrm>
            <a:off x="246063" y="609600"/>
            <a:ext cx="6365875" cy="3581400"/>
          </a:xfrm>
          <a:ln/>
        </p:spPr>
      </p:sp>
      <p:sp>
        <p:nvSpPr>
          <p:cNvPr id="1781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95</a:t>
            </a:fld>
            <a:r>
              <a:rPr lang="en-US" dirty="0" smtClean="0"/>
              <a:t> of 103</a:t>
            </a:r>
            <a:endParaRPr lang="en-US" dirty="0"/>
          </a:p>
        </p:txBody>
      </p:sp>
    </p:spTree>
    <p:extLst>
      <p:ext uri="{BB962C8B-B14F-4D97-AF65-F5344CB8AC3E}">
        <p14:creationId xmlns:p14="http://schemas.microsoft.com/office/powerpoint/2010/main" val="32183975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2"/>
          <p:cNvSpPr>
            <a:spLocks noGrp="1" noRot="1" noChangeAspect="1" noChangeArrowheads="1" noTextEdit="1"/>
          </p:cNvSpPr>
          <p:nvPr>
            <p:ph type="sldImg"/>
          </p:nvPr>
        </p:nvSpPr>
        <p:spPr>
          <a:xfrm>
            <a:off x="246063" y="609600"/>
            <a:ext cx="6365875" cy="3581400"/>
          </a:xfrm>
          <a:ln/>
        </p:spPr>
      </p:sp>
      <p:sp>
        <p:nvSpPr>
          <p:cNvPr id="1802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96</a:t>
            </a:fld>
            <a:r>
              <a:rPr lang="en-US" dirty="0" smtClean="0"/>
              <a:t> of 103</a:t>
            </a:r>
            <a:endParaRPr lang="en-US" dirty="0"/>
          </a:p>
        </p:txBody>
      </p:sp>
    </p:spTree>
    <p:extLst>
      <p:ext uri="{BB962C8B-B14F-4D97-AF65-F5344CB8AC3E}">
        <p14:creationId xmlns:p14="http://schemas.microsoft.com/office/powerpoint/2010/main" val="135940215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noRot="1" noChangeAspect="1" noChangeArrowheads="1" noTextEdit="1"/>
          </p:cNvSpPr>
          <p:nvPr>
            <p:ph type="sldImg"/>
          </p:nvPr>
        </p:nvSpPr>
        <p:spPr>
          <a:xfrm>
            <a:off x="246063" y="609600"/>
            <a:ext cx="6365875" cy="3581400"/>
          </a:xfrm>
          <a:ln/>
        </p:spPr>
      </p:sp>
      <p:sp>
        <p:nvSpPr>
          <p:cNvPr id="1822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97</a:t>
            </a:fld>
            <a:r>
              <a:rPr lang="en-US" dirty="0" smtClean="0"/>
              <a:t> of 103</a:t>
            </a:r>
            <a:endParaRPr lang="en-US" dirty="0"/>
          </a:p>
        </p:txBody>
      </p:sp>
    </p:spTree>
    <p:extLst>
      <p:ext uri="{BB962C8B-B14F-4D97-AF65-F5344CB8AC3E}">
        <p14:creationId xmlns:p14="http://schemas.microsoft.com/office/powerpoint/2010/main" val="37979646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697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98</a:t>
            </a:fld>
            <a:r>
              <a:rPr lang="en-US" dirty="0" smtClean="0"/>
              <a:t> of 103</a:t>
            </a:r>
            <a:endParaRPr lang="en-US" dirty="0"/>
          </a:p>
        </p:txBody>
      </p:sp>
    </p:spTree>
    <p:extLst>
      <p:ext uri="{BB962C8B-B14F-4D97-AF65-F5344CB8AC3E}">
        <p14:creationId xmlns:p14="http://schemas.microsoft.com/office/powerpoint/2010/main" val="28780227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902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100</a:t>
            </a:fld>
            <a:r>
              <a:rPr lang="en-US" dirty="0" smtClean="0"/>
              <a:t> of 103</a:t>
            </a:r>
            <a:endParaRPr lang="en-US" dirty="0"/>
          </a:p>
        </p:txBody>
      </p:sp>
    </p:spTree>
    <p:extLst>
      <p:ext uri="{BB962C8B-B14F-4D97-AF65-F5344CB8AC3E}">
        <p14:creationId xmlns:p14="http://schemas.microsoft.com/office/powerpoint/2010/main" val="33995900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10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NOTE</a:t>
            </a:r>
            <a:r>
              <a:rPr lang="en-US" dirty="0">
                <a:latin typeface="Calibri" charset="0"/>
              </a:rPr>
              <a:t>: This diagram is revised (corrected) from the version that appears in the book --</a:t>
            </a:r>
            <a:r>
              <a:rPr lang="en-US" dirty="0" smtClean="0">
                <a:latin typeface="Calibri" charset="0"/>
              </a:rPr>
              <a:t>-</a:t>
            </a:r>
            <a:r>
              <a:rPr lang="en-US" baseline="0" dirty="0" smtClean="0">
                <a:latin typeface="Calibri" charset="0"/>
              </a:rPr>
              <a:t> </a:t>
            </a:r>
            <a:r>
              <a:rPr lang="en-US" dirty="0" smtClean="0">
                <a:latin typeface="Calibri" charset="0"/>
              </a:rPr>
              <a:t>the </a:t>
            </a:r>
            <a:r>
              <a:rPr lang="en-US" dirty="0">
                <a:latin typeface="Calibri" charset="0"/>
              </a:rPr>
              <a:t>position of </a:t>
            </a:r>
            <a:r>
              <a:rPr lang="ja-JP" altLang="en-US" dirty="0">
                <a:latin typeface="Calibri" charset="0"/>
              </a:rPr>
              <a:t>“</a:t>
            </a:r>
            <a:r>
              <a:rPr lang="en-US" altLang="ja-JP" dirty="0">
                <a:latin typeface="Calibri" charset="0"/>
              </a:rPr>
              <a:t>loop boundary testing</a:t>
            </a:r>
            <a:r>
              <a:rPr lang="ja-JP" altLang="en-US" dirty="0">
                <a:latin typeface="Calibri" charset="0"/>
              </a:rPr>
              <a:t>”</a:t>
            </a:r>
            <a:r>
              <a:rPr lang="en-US" altLang="ja-JP" dirty="0">
                <a:latin typeface="Calibri" charset="0"/>
              </a:rPr>
              <a:t> has been changed to properly reflect the definition </a:t>
            </a:r>
          </a:p>
          <a:p>
            <a:r>
              <a:rPr lang="en-US" dirty="0">
                <a:latin typeface="Calibri" charset="0"/>
              </a:rPr>
              <a:t>given in the book.  </a:t>
            </a:r>
          </a:p>
          <a:p>
            <a:endParaRPr lang="en-US" dirty="0">
              <a:latin typeface="Calibri" charset="0"/>
            </a:endParaRPr>
          </a:p>
          <a:p>
            <a:r>
              <a:rPr lang="en-US" dirty="0">
                <a:latin typeface="Calibri" charset="0"/>
              </a:rPr>
              <a:t>The criteria above the bar are of theoretical interest, but can require </a:t>
            </a:r>
            <a:r>
              <a:rPr lang="en-US" dirty="0" smtClean="0">
                <a:latin typeface="Calibri" charset="0"/>
              </a:rPr>
              <a:t>either </a:t>
            </a:r>
            <a:r>
              <a:rPr lang="en-US" dirty="0">
                <a:latin typeface="Calibri" charset="0"/>
              </a:rPr>
              <a:t>an exponential number of test cases relative to program size </a:t>
            </a:r>
            <a:r>
              <a:rPr lang="en-US" dirty="0" smtClean="0">
                <a:latin typeface="Calibri" charset="0"/>
              </a:rPr>
              <a:t>(</a:t>
            </a:r>
            <a:r>
              <a:rPr lang="en-US" dirty="0">
                <a:latin typeface="Calibri" charset="0"/>
              </a:rPr>
              <a:t>compound condition testing, boundary interior testing) or a</a:t>
            </a:r>
          </a:p>
          <a:p>
            <a:r>
              <a:rPr lang="en-US" dirty="0">
                <a:latin typeface="Calibri" charset="0"/>
              </a:rPr>
              <a:t>potentially infinite number of test cases (path testing).  </a:t>
            </a:r>
            <a:r>
              <a:rPr lang="en-US" dirty="0" smtClean="0">
                <a:latin typeface="Calibri" charset="0"/>
              </a:rPr>
              <a:t>The </a:t>
            </a:r>
            <a:r>
              <a:rPr lang="en-US" dirty="0">
                <a:latin typeface="Calibri" charset="0"/>
              </a:rPr>
              <a:t>criteria below the bar are </a:t>
            </a:r>
            <a:r>
              <a:rPr lang="ja-JP" altLang="en-US" dirty="0">
                <a:latin typeface="Calibri" charset="0"/>
              </a:rPr>
              <a:t>“</a:t>
            </a:r>
            <a:r>
              <a:rPr lang="en-US" altLang="ja-JP" dirty="0">
                <a:latin typeface="Calibri" charset="0"/>
              </a:rPr>
              <a:t>practical</a:t>
            </a:r>
            <a:r>
              <a:rPr lang="ja-JP" altLang="en-US" dirty="0">
                <a:latin typeface="Calibri" charset="0"/>
              </a:rPr>
              <a:t>”</a:t>
            </a:r>
            <a:r>
              <a:rPr lang="en-US" altLang="ja-JP" dirty="0">
                <a:latin typeface="Calibri" charset="0"/>
              </a:rPr>
              <a:t> in the sense that the number </a:t>
            </a:r>
            <a:r>
              <a:rPr lang="en-US" dirty="0" smtClean="0">
                <a:latin typeface="Calibri" charset="0"/>
              </a:rPr>
              <a:t>of </a:t>
            </a:r>
            <a:r>
              <a:rPr lang="en-US" dirty="0">
                <a:latin typeface="Calibri" charset="0"/>
              </a:rPr>
              <a:t>test cases they require, even in the worst case, is only linear in </a:t>
            </a:r>
          </a:p>
          <a:p>
            <a:r>
              <a:rPr lang="en-US" dirty="0">
                <a:latin typeface="Calibri" charset="0"/>
              </a:rPr>
              <a:t>program size, and all of them have been used in industrial practice. </a:t>
            </a:r>
          </a:p>
          <a:p>
            <a:endParaRPr lang="en-US" dirty="0">
              <a:latin typeface="Calibri" charset="0"/>
            </a:endParaRPr>
          </a:p>
          <a:p>
            <a:r>
              <a:rPr lang="en-US" dirty="0">
                <a:latin typeface="Calibri" charset="0"/>
              </a:rPr>
              <a:t>Since MC/DC and loop boundary testing are mutually incomparable, and </a:t>
            </a:r>
            <a:r>
              <a:rPr lang="en-US" dirty="0" smtClean="0">
                <a:latin typeface="Calibri" charset="0"/>
              </a:rPr>
              <a:t>since </a:t>
            </a:r>
            <a:r>
              <a:rPr lang="en-US" dirty="0">
                <a:latin typeface="Calibri" charset="0"/>
              </a:rPr>
              <a:t>each is closely tied to program logic (reflecting the case analysis </a:t>
            </a:r>
            <a:r>
              <a:rPr lang="en-US" dirty="0" smtClean="0">
                <a:latin typeface="Calibri" charset="0"/>
              </a:rPr>
              <a:t>that </a:t>
            </a:r>
            <a:r>
              <a:rPr lang="en-US" dirty="0">
                <a:latin typeface="Calibri" charset="0"/>
              </a:rPr>
              <a:t>a programmer must consider to write and justify the code), they are </a:t>
            </a:r>
            <a:r>
              <a:rPr lang="en-US" dirty="0" smtClean="0">
                <a:latin typeface="Calibri" charset="0"/>
              </a:rPr>
              <a:t>an </a:t>
            </a:r>
            <a:r>
              <a:rPr lang="en-US" dirty="0">
                <a:latin typeface="Calibri" charset="0"/>
              </a:rPr>
              <a:t>attractive combination.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101</a:t>
            </a:fld>
            <a:r>
              <a:rPr lang="en-US" dirty="0" smtClean="0"/>
              <a:t> of 103</a:t>
            </a:r>
            <a:endParaRPr lang="en-US" dirty="0"/>
          </a:p>
        </p:txBody>
      </p:sp>
    </p:spTree>
    <p:extLst>
      <p:ext uri="{BB962C8B-B14F-4D97-AF65-F5344CB8AC3E}">
        <p14:creationId xmlns:p14="http://schemas.microsoft.com/office/powerpoint/2010/main" val="186583701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31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102</a:t>
            </a:fld>
            <a:r>
              <a:rPr lang="en-US" dirty="0" smtClean="0"/>
              <a:t> of 103</a:t>
            </a:r>
            <a:endParaRPr lang="en-US" dirty="0"/>
          </a:p>
        </p:txBody>
      </p:sp>
    </p:spTree>
    <p:extLst>
      <p:ext uri="{BB962C8B-B14F-4D97-AF65-F5344CB8AC3E}">
        <p14:creationId xmlns:p14="http://schemas.microsoft.com/office/powerpoint/2010/main" val="2353855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3275D-058D-465D-82F4-7557A5D034E1}" type="slidenum">
              <a:rPr lang="en-US" altLang="en-US"/>
              <a:pPr/>
              <a:t>13</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169700252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517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103</a:t>
            </a:fld>
            <a:r>
              <a:rPr lang="en-US" dirty="0" smtClean="0"/>
              <a:t> of 103</a:t>
            </a:r>
            <a:endParaRPr lang="en-US" dirty="0"/>
          </a:p>
        </p:txBody>
      </p:sp>
    </p:spTree>
    <p:extLst>
      <p:ext uri="{BB962C8B-B14F-4D97-AF65-F5344CB8AC3E}">
        <p14:creationId xmlns:p14="http://schemas.microsoft.com/office/powerpoint/2010/main" val="29944336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15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105</a:t>
            </a:fld>
            <a:r>
              <a:rPr lang="en-US" dirty="0" smtClean="0"/>
              <a:t> of 103</a:t>
            </a:r>
            <a:endParaRPr lang="en-US" dirty="0"/>
          </a:p>
        </p:txBody>
      </p:sp>
    </p:spTree>
    <p:extLst>
      <p:ext uri="{BB962C8B-B14F-4D97-AF65-F5344CB8AC3E}">
        <p14:creationId xmlns:p14="http://schemas.microsoft.com/office/powerpoint/2010/main" val="3213167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93</a:t>
            </a:r>
            <a:endParaRPr lang="en-US" dirty="0"/>
          </a:p>
        </p:txBody>
      </p:sp>
    </p:spTree>
    <p:extLst>
      <p:ext uri="{BB962C8B-B14F-4D97-AF65-F5344CB8AC3E}">
        <p14:creationId xmlns:p14="http://schemas.microsoft.com/office/powerpoint/2010/main" val="793152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FA5415-9981-48F0-998F-5B9601F47CD6}" type="datetime1">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F4C0A-38CD-4227-8EDB-FA79AF49017D}" type="datetime1">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8FE40E-7B64-4BD5-9420-7320A6B9A812}" type="datetime1">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37338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6C5D01A9-4EC7-47BE-9203-0F5CD001DDF4}" type="datetime1">
              <a:rPr lang="en-US" smtClean="0"/>
              <a:t>3/14/2021</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02A0768-703A-774C-B1AC-1F087F62C775}" type="slidenum">
              <a:rPr lang="en-US" smtClean="0"/>
              <a:pPr/>
              <a:t>‹#›</a:t>
            </a:fld>
            <a:r>
              <a:rPr lang="en-US" dirty="0" smtClean="0"/>
              <a:t> of 103</a:t>
            </a:r>
            <a:endParaRPr lang="en-US" dirty="0"/>
          </a:p>
        </p:txBody>
      </p:sp>
    </p:spTree>
    <p:extLst>
      <p:ext uri="{BB962C8B-B14F-4D97-AF65-F5344CB8AC3E}">
        <p14:creationId xmlns:p14="http://schemas.microsoft.com/office/powerpoint/2010/main" val="274723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6EBEE-CF7A-4EC6-BE2C-AC2AD989D83A}" type="datetime1">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D1318-9204-413E-9398-D329D3F6A3C5}" type="datetime1">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803307-7CA3-4A8C-87B0-C54DF81DCF4B}" type="datetime1">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2BCA22-0CB4-4A99-B85F-A027DA04CCB8}" type="datetime1">
              <a:rPr lang="en-US" smtClean="0"/>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5D0819-CF53-420A-ADCB-E4D605BCDC99}" type="datetime1">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D5AFE-E7FC-4BB1-9432-FB61665CD29C}" type="datetime1">
              <a:rPr lang="en-US" smtClean="0"/>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C62B79-E826-452E-8847-05CDA4022807}" type="datetime1">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4668D0-0903-4E3F-BAE4-D59C6B483869}" type="datetime1">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F43DC81A-85B9-4F1F-895A-0C5352BC58C2}" type="datetime1">
              <a:rPr lang="en-US" smtClean="0"/>
              <a:t>3/14/2021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s://en.wikipedia.org/wiki/Java_Code_Coverage_Tools"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youtube.com/watch?v=_EM0hDchVl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a:t>White Box </a:t>
            </a:r>
            <a:r>
              <a:rPr lang="en-US" sz="3200" dirty="0" smtClean="0"/>
              <a:t>Testing</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sz="3600" dirty="0"/>
              <a:t>Graph Representations: directed graphs</a:t>
            </a:r>
          </a:p>
        </p:txBody>
      </p:sp>
      <p:sp>
        <p:nvSpPr>
          <p:cNvPr id="242691" name="Rectangle 3"/>
          <p:cNvSpPr>
            <a:spLocks noGrp="1" noChangeArrowheads="1"/>
          </p:cNvSpPr>
          <p:nvPr>
            <p:ph type="body" idx="1"/>
          </p:nvPr>
        </p:nvSpPr>
        <p:spPr/>
        <p:txBody>
          <a:bodyPr/>
          <a:lstStyle/>
          <a:p>
            <a:r>
              <a:rPr lang="en-US" altLang="en-US" dirty="0"/>
              <a:t>Directed graph:</a:t>
            </a:r>
          </a:p>
          <a:p>
            <a:pPr lvl="1"/>
            <a:r>
              <a:rPr lang="en-US" altLang="en-US" dirty="0"/>
              <a:t>N (set of nodes)</a:t>
            </a:r>
          </a:p>
          <a:p>
            <a:pPr lvl="1"/>
            <a:r>
              <a:rPr lang="en-US" altLang="en-US" dirty="0"/>
              <a:t>E (relation on the set of nodes ) edges</a:t>
            </a:r>
          </a:p>
          <a:p>
            <a:endParaRPr lang="en-US" altLang="en-US" dirty="0"/>
          </a:p>
        </p:txBody>
      </p:sp>
      <p:sp>
        <p:nvSpPr>
          <p:cNvPr id="242692" name="Rectangle 4"/>
          <p:cNvSpPr>
            <a:spLocks noChangeArrowheads="1"/>
          </p:cNvSpPr>
          <p:nvPr/>
        </p:nvSpPr>
        <p:spPr bwMode="auto">
          <a:xfrm>
            <a:off x="1752600" y="3962400"/>
            <a:ext cx="396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sz="2000">
                <a:latin typeface="Arial" panose="020B0604020202020204" pitchFamily="34" charset="0"/>
              </a:rPr>
              <a:t>Nodes: {a, b, c}</a:t>
            </a:r>
          </a:p>
          <a:p>
            <a:r>
              <a:rPr lang="en-US" altLang="en-US" sz="2000">
                <a:latin typeface="Arial" panose="020B0604020202020204" pitchFamily="34" charset="0"/>
              </a:rPr>
              <a:t>Edges: {(a,b), (a, c), (c, a)}</a:t>
            </a:r>
          </a:p>
        </p:txBody>
      </p:sp>
      <p:grpSp>
        <p:nvGrpSpPr>
          <p:cNvPr id="242700" name="Group 12"/>
          <p:cNvGrpSpPr>
            <a:grpSpLocks/>
          </p:cNvGrpSpPr>
          <p:nvPr/>
        </p:nvGrpSpPr>
        <p:grpSpPr bwMode="auto">
          <a:xfrm>
            <a:off x="5638800" y="3962400"/>
            <a:ext cx="1371600" cy="1447800"/>
            <a:chOff x="3504" y="2160"/>
            <a:chExt cx="576" cy="672"/>
          </a:xfrm>
        </p:grpSpPr>
        <p:sp>
          <p:nvSpPr>
            <p:cNvPr id="242693" name="Oval 5"/>
            <p:cNvSpPr>
              <a:spLocks noChangeArrowheads="1"/>
            </p:cNvSpPr>
            <p:nvPr/>
          </p:nvSpPr>
          <p:spPr bwMode="auto">
            <a:xfrm>
              <a:off x="3696" y="216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a</a:t>
              </a:r>
              <a:endParaRPr lang="en-US" altLang="en-US" u="sng">
                <a:latin typeface="Arial" panose="020B0604020202020204" pitchFamily="34" charset="0"/>
              </a:endParaRPr>
            </a:p>
          </p:txBody>
        </p:sp>
        <p:sp>
          <p:nvSpPr>
            <p:cNvPr id="242694" name="Oval 6"/>
            <p:cNvSpPr>
              <a:spLocks noChangeArrowheads="1"/>
            </p:cNvSpPr>
            <p:nvPr/>
          </p:nvSpPr>
          <p:spPr bwMode="auto">
            <a:xfrm>
              <a:off x="3504" y="264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695" name="Oval 7"/>
            <p:cNvSpPr>
              <a:spLocks noChangeArrowheads="1"/>
            </p:cNvSpPr>
            <p:nvPr/>
          </p:nvSpPr>
          <p:spPr bwMode="auto">
            <a:xfrm>
              <a:off x="3888" y="264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696" name="AutoShape 8"/>
            <p:cNvCxnSpPr>
              <a:cxnSpLocks noChangeShapeType="1"/>
              <a:stCxn id="242693" idx="3"/>
              <a:endCxn id="242694" idx="0"/>
            </p:cNvCxnSpPr>
            <p:nvPr/>
          </p:nvCxnSpPr>
          <p:spPr bwMode="auto">
            <a:xfrm flipH="1">
              <a:off x="360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697" name="AutoShape 9"/>
            <p:cNvCxnSpPr>
              <a:cxnSpLocks noChangeShapeType="1"/>
              <a:stCxn id="242693" idx="5"/>
              <a:endCxn id="242695" idx="0"/>
            </p:cNvCxnSpPr>
            <p:nvPr/>
          </p:nvCxnSpPr>
          <p:spPr bwMode="auto">
            <a:xfrm>
              <a:off x="386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698" name="AutoShape 10"/>
            <p:cNvCxnSpPr>
              <a:cxnSpLocks noChangeShapeType="1"/>
              <a:stCxn id="242695" idx="7"/>
              <a:endCxn id="242693" idx="6"/>
            </p:cNvCxnSpPr>
            <p:nvPr/>
          </p:nvCxnSpPr>
          <p:spPr bwMode="auto">
            <a:xfrm rot="5400000" flipH="1">
              <a:off x="3764" y="2380"/>
              <a:ext cx="412" cy="164"/>
            </a:xfrm>
            <a:prstGeom prst="curvedConnector2">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242708" name="Group 20"/>
          <p:cNvGrpSpPr>
            <a:grpSpLocks/>
          </p:cNvGrpSpPr>
          <p:nvPr/>
        </p:nvGrpSpPr>
        <p:grpSpPr bwMode="auto">
          <a:xfrm>
            <a:off x="7772400" y="4343400"/>
            <a:ext cx="2362200" cy="457200"/>
            <a:chOff x="3504" y="2544"/>
            <a:chExt cx="1056" cy="192"/>
          </a:xfrm>
        </p:grpSpPr>
        <p:sp>
          <p:nvSpPr>
            <p:cNvPr id="242701" name="Rectangle 13"/>
            <p:cNvSpPr>
              <a:spLocks noChangeArrowheads="1"/>
            </p:cNvSpPr>
            <p:nvPr/>
          </p:nvSpPr>
          <p:spPr bwMode="auto">
            <a:xfrm>
              <a:off x="3504"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702" name="Rectangle 14"/>
            <p:cNvSpPr>
              <a:spLocks noChangeArrowheads="1"/>
            </p:cNvSpPr>
            <p:nvPr/>
          </p:nvSpPr>
          <p:spPr bwMode="auto">
            <a:xfrm>
              <a:off x="3936"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a</a:t>
              </a:r>
            </a:p>
          </p:txBody>
        </p:sp>
        <p:sp>
          <p:nvSpPr>
            <p:cNvPr id="242703" name="Rectangle 15"/>
            <p:cNvSpPr>
              <a:spLocks noChangeArrowheads="1"/>
            </p:cNvSpPr>
            <p:nvPr/>
          </p:nvSpPr>
          <p:spPr bwMode="auto">
            <a:xfrm>
              <a:off x="4368"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704" name="AutoShape 16"/>
            <p:cNvCxnSpPr>
              <a:cxnSpLocks noChangeShapeType="1"/>
              <a:stCxn id="242702" idx="1"/>
              <a:endCxn id="242701" idx="3"/>
            </p:cNvCxnSpPr>
            <p:nvPr/>
          </p:nvCxnSpPr>
          <p:spPr bwMode="auto">
            <a:xfrm flipH="1">
              <a:off x="3696" y="2640"/>
              <a:ext cx="240" cy="0"/>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705" name="AutoShape 17"/>
            <p:cNvCxnSpPr>
              <a:cxnSpLocks noChangeShapeType="1"/>
              <a:stCxn id="242703" idx="1"/>
            </p:cNvCxnSpPr>
            <p:nvPr/>
          </p:nvCxnSpPr>
          <p:spPr bwMode="auto">
            <a:xfrm flipH="1">
              <a:off x="4128" y="2640"/>
              <a:ext cx="240" cy="9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706" name="AutoShape 18"/>
            <p:cNvCxnSpPr>
              <a:cxnSpLocks noChangeShapeType="1"/>
              <a:endCxn id="242703" idx="1"/>
            </p:cNvCxnSpPr>
            <p:nvPr/>
          </p:nvCxnSpPr>
          <p:spPr bwMode="auto">
            <a:xfrm>
              <a:off x="4128" y="2544"/>
              <a:ext cx="240" cy="9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7300374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p:txBody>
          <a:bodyPr/>
          <a:lstStyle/>
          <a:p>
            <a:pPr eaLnBrk="1" hangingPunct="1"/>
            <a:r>
              <a:rPr lang="en-US" dirty="0"/>
              <a:t>The Subsumes Relation</a:t>
            </a:r>
          </a:p>
        </p:txBody>
      </p:sp>
      <p:sp>
        <p:nvSpPr>
          <p:cNvPr id="128005" name="Rectangle 5"/>
          <p:cNvSpPr>
            <a:spLocks noGrp="1" noChangeArrowheads="1"/>
          </p:cNvSpPr>
          <p:nvPr>
            <p:ph idx="1"/>
          </p:nvPr>
        </p:nvSpPr>
        <p:spPr/>
        <p:txBody>
          <a:bodyPr/>
          <a:lstStyle/>
          <a:p>
            <a:pPr eaLnBrk="1" hangingPunct="1">
              <a:lnSpc>
                <a:spcPct val="90000"/>
              </a:lnSpc>
              <a:buFontTx/>
              <a:buNone/>
            </a:pPr>
            <a:r>
              <a:rPr lang="en-US" i="1" dirty="0"/>
              <a:t>Test adequacy criterion A subsumes test adequacy criterion B iff, for every program P, every test suite satisfying A with respect to P also satisfies B with respect to P.</a:t>
            </a:r>
          </a:p>
          <a:p>
            <a:pPr eaLnBrk="1" hangingPunct="1">
              <a:lnSpc>
                <a:spcPct val="90000"/>
              </a:lnSpc>
            </a:pPr>
            <a:r>
              <a:rPr lang="en-US" dirty="0"/>
              <a:t>Example:</a:t>
            </a:r>
          </a:p>
          <a:p>
            <a:pPr lvl="1" eaLnBrk="1" hangingPunct="1">
              <a:lnSpc>
                <a:spcPct val="90000"/>
              </a:lnSpc>
              <a:buFontTx/>
              <a:buNone/>
            </a:pPr>
            <a:r>
              <a:rPr lang="en-US" dirty="0"/>
              <a:t>	Exercising all program branches (branch coverage) </a:t>
            </a:r>
            <a:r>
              <a:rPr lang="en-US" i="1" dirty="0"/>
              <a:t>subsumes</a:t>
            </a:r>
            <a:r>
              <a:rPr lang="en-US" dirty="0"/>
              <a:t> exercising all program statements</a:t>
            </a:r>
          </a:p>
          <a:p>
            <a:pPr eaLnBrk="1" hangingPunct="1">
              <a:lnSpc>
                <a:spcPct val="90000"/>
              </a:lnSpc>
            </a:pPr>
            <a:r>
              <a:rPr lang="en-US" dirty="0"/>
              <a:t>A common analytical comparison of closely related criteria</a:t>
            </a:r>
          </a:p>
          <a:p>
            <a:pPr lvl="1" eaLnBrk="1" hangingPunct="1">
              <a:lnSpc>
                <a:spcPct val="90000"/>
              </a:lnSpc>
            </a:pPr>
            <a:r>
              <a:rPr lang="en-US" dirty="0"/>
              <a:t>Useful for working from easier to harder levels of coverage, but not a direct indication of quality</a:t>
            </a:r>
          </a:p>
        </p:txBody>
      </p:sp>
      <p:sp>
        <p:nvSpPr>
          <p:cNvPr id="2" name="Slide Number Placeholder 1"/>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207382487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p:cNvSpPr>
          <p:nvPr>
            <p:ph type="title" idx="4294967295"/>
          </p:nvPr>
        </p:nvSpPr>
        <p:spPr>
          <a:xfrm>
            <a:off x="838200" y="271819"/>
            <a:ext cx="10515600" cy="1325563"/>
          </a:xfrm>
        </p:spPr>
        <p:txBody>
          <a:bodyPr vert="horz" lIns="91440" tIns="45720" rIns="132080" bIns="45720" rtlCol="0" anchor="ctr">
            <a:normAutofit/>
          </a:bodyPr>
          <a:lstStyle/>
          <a:p>
            <a:r>
              <a:rPr lang="en-US" sz="3200" dirty="0"/>
              <a:t>The Subsumes Relation among Structural Testing Criteria</a:t>
            </a:r>
          </a:p>
        </p:txBody>
      </p:sp>
      <p:pic>
        <p:nvPicPr>
          <p:cNvPr id="130053" name="Picture 3" descr="structural-subsume-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1"/>
            <a:ext cx="7772400" cy="4938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101</a:t>
            </a:fld>
            <a:endParaRPr lang="en-US"/>
          </a:p>
        </p:txBody>
      </p:sp>
    </p:spTree>
    <p:extLst>
      <p:ext uri="{BB962C8B-B14F-4D97-AF65-F5344CB8AC3E}">
        <p14:creationId xmlns:p14="http://schemas.microsoft.com/office/powerpoint/2010/main" val="1437654317"/>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p:cNvSpPr>
          <p:nvPr>
            <p:ph type="title" idx="4294967295"/>
          </p:nvPr>
        </p:nvSpPr>
        <p:spPr/>
        <p:txBody>
          <a:bodyPr/>
          <a:lstStyle/>
          <a:p>
            <a:r>
              <a:rPr lang="en-US" dirty="0"/>
              <a:t>Satisfying Structural Criteria</a:t>
            </a:r>
          </a:p>
        </p:txBody>
      </p:sp>
      <p:sp>
        <p:nvSpPr>
          <p:cNvPr id="132101" name="Rectangle 3"/>
          <p:cNvSpPr>
            <a:spLocks noGrp="1"/>
          </p:cNvSpPr>
          <p:nvPr>
            <p:ph type="body" idx="4294967295"/>
          </p:nvPr>
        </p:nvSpPr>
        <p:spPr/>
        <p:txBody>
          <a:bodyPr/>
          <a:lstStyle/>
          <a:p>
            <a:r>
              <a:rPr lang="en-US" sz="2400" dirty="0"/>
              <a:t>Sometimes criteria may not be satisfiable</a:t>
            </a:r>
          </a:p>
          <a:p>
            <a:r>
              <a:rPr lang="en-US" sz="2400" dirty="0"/>
              <a:t>The criterion requires execution of </a:t>
            </a:r>
          </a:p>
          <a:p>
            <a:pPr lvl="1"/>
            <a:r>
              <a:rPr lang="en-US" dirty="0">
                <a:solidFill>
                  <a:srgbClr val="0000FF"/>
                </a:solidFill>
              </a:rPr>
              <a:t>statements</a:t>
            </a:r>
            <a:r>
              <a:rPr lang="en-US" dirty="0"/>
              <a:t> that cannot be executed as a result of</a:t>
            </a:r>
          </a:p>
          <a:p>
            <a:pPr lvl="2"/>
            <a:r>
              <a:rPr lang="en-US" sz="2400" dirty="0"/>
              <a:t>defensive programming </a:t>
            </a:r>
          </a:p>
          <a:p>
            <a:pPr lvl="2"/>
            <a:r>
              <a:rPr lang="en-US" sz="2400" dirty="0"/>
              <a:t>code reuse (reusing code that is more general than strictly required for the application)</a:t>
            </a:r>
          </a:p>
          <a:p>
            <a:pPr lvl="1"/>
            <a:r>
              <a:rPr lang="en-US" dirty="0">
                <a:solidFill>
                  <a:srgbClr val="0000FF"/>
                </a:solidFill>
              </a:rPr>
              <a:t>conditions</a:t>
            </a:r>
            <a:r>
              <a:rPr lang="en-US" dirty="0"/>
              <a:t> that cannot be satisfied as a result of</a:t>
            </a:r>
          </a:p>
          <a:p>
            <a:pPr lvl="2"/>
            <a:r>
              <a:rPr lang="en-US" sz="2400" dirty="0"/>
              <a:t>interdependent conditions</a:t>
            </a:r>
          </a:p>
          <a:p>
            <a:pPr lvl="1"/>
            <a:r>
              <a:rPr lang="en-US" dirty="0">
                <a:solidFill>
                  <a:srgbClr val="0000FF"/>
                </a:solidFill>
              </a:rPr>
              <a:t>paths</a:t>
            </a:r>
            <a:r>
              <a:rPr lang="en-US" dirty="0"/>
              <a:t> that cannot be executed as a result of</a:t>
            </a:r>
          </a:p>
          <a:p>
            <a:pPr lvl="2"/>
            <a:r>
              <a:rPr lang="en-US" sz="2400" dirty="0"/>
              <a:t>interdependent decisions</a:t>
            </a:r>
          </a:p>
        </p:txBody>
      </p:sp>
      <p:sp>
        <p:nvSpPr>
          <p:cNvPr id="2" name="Slide Number Placeholder 1"/>
          <p:cNvSpPr>
            <a:spLocks noGrp="1"/>
          </p:cNvSpPr>
          <p:nvPr>
            <p:ph type="sldNum" sz="quarter" idx="12"/>
          </p:nvPr>
        </p:nvSpPr>
        <p:spPr/>
        <p:txBody>
          <a:bodyPr/>
          <a:lstStyle/>
          <a:p>
            <a:fld id="{B543A0FD-1CA6-4228-86A2-78061B4844C8}" type="slidenum">
              <a:rPr lang="en-US" smtClean="0"/>
              <a:t>102</a:t>
            </a:fld>
            <a:endParaRPr lang="en-US"/>
          </a:p>
        </p:txBody>
      </p:sp>
    </p:spTree>
    <p:extLst>
      <p:ext uri="{BB962C8B-B14F-4D97-AF65-F5344CB8AC3E}">
        <p14:creationId xmlns:p14="http://schemas.microsoft.com/office/powerpoint/2010/main" val="40309485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p:cNvSpPr>
          <p:nvPr>
            <p:ph type="title"/>
          </p:nvPr>
        </p:nvSpPr>
        <p:spPr/>
        <p:txBody>
          <a:bodyPr/>
          <a:lstStyle/>
          <a:p>
            <a:r>
              <a:rPr lang="en-US" dirty="0"/>
              <a:t>Satisfying Structural Criteria</a:t>
            </a:r>
          </a:p>
        </p:txBody>
      </p:sp>
      <p:sp>
        <p:nvSpPr>
          <p:cNvPr id="134149" name="Rectangle 3"/>
          <p:cNvSpPr>
            <a:spLocks noGrp="1"/>
          </p:cNvSpPr>
          <p:nvPr>
            <p:ph idx="1"/>
          </p:nvPr>
        </p:nvSpPr>
        <p:spPr/>
        <p:txBody>
          <a:bodyPr/>
          <a:lstStyle/>
          <a:p>
            <a:r>
              <a:rPr lang="en-US" dirty="0"/>
              <a:t>Large amounts of </a:t>
            </a:r>
            <a:r>
              <a:rPr lang="en-US" i="1" u="sng" dirty="0"/>
              <a:t>fossil</a:t>
            </a:r>
            <a:r>
              <a:rPr lang="en-US" dirty="0"/>
              <a:t> code may indicate serious maintainability problems</a:t>
            </a:r>
          </a:p>
          <a:p>
            <a:pPr lvl="1"/>
            <a:r>
              <a:rPr lang="en-US" dirty="0"/>
              <a:t>But some unreachable code is common even in well-designed, well-maintained systems</a:t>
            </a:r>
          </a:p>
          <a:p>
            <a:r>
              <a:rPr lang="en-US" dirty="0"/>
              <a:t>Solutions:</a:t>
            </a:r>
          </a:p>
          <a:p>
            <a:pPr lvl="1"/>
            <a:r>
              <a:rPr lang="en-US" dirty="0"/>
              <a:t>make allowances by setting a coverage goal less than 100%</a:t>
            </a:r>
          </a:p>
          <a:p>
            <a:pPr lvl="1"/>
            <a:r>
              <a:rPr lang="en-US" dirty="0"/>
              <a:t>require justification of elements left uncovered</a:t>
            </a:r>
          </a:p>
          <a:p>
            <a:pPr lvl="2"/>
            <a:r>
              <a:rPr lang="en-US" sz="2400" dirty="0"/>
              <a:t>RTCA-DO-178B and EUROCAE ED-12B for modified MC/DC</a:t>
            </a:r>
          </a:p>
        </p:txBody>
      </p:sp>
      <p:sp>
        <p:nvSpPr>
          <p:cNvPr id="2" name="Slide Number Placeholder 1"/>
          <p:cNvSpPr>
            <a:spLocks noGrp="1"/>
          </p:cNvSpPr>
          <p:nvPr>
            <p:ph type="sldNum" sz="quarter" idx="12"/>
          </p:nvPr>
        </p:nvSpPr>
        <p:spPr/>
        <p:txBody>
          <a:bodyPr/>
          <a:lstStyle/>
          <a:p>
            <a:fld id="{B543A0FD-1CA6-4228-86A2-78061B4844C8}" type="slidenum">
              <a:rPr lang="en-US" smtClean="0"/>
              <a:t>103</a:t>
            </a:fld>
            <a:endParaRPr lang="en-US"/>
          </a:p>
        </p:txBody>
      </p:sp>
    </p:spTree>
    <p:extLst>
      <p:ext uri="{BB962C8B-B14F-4D97-AF65-F5344CB8AC3E}">
        <p14:creationId xmlns:p14="http://schemas.microsoft.com/office/powerpoint/2010/main" val="55394142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Coverage Tools</a:t>
            </a:r>
          </a:p>
        </p:txBody>
      </p:sp>
      <p:sp>
        <p:nvSpPr>
          <p:cNvPr id="3" name="Content Placeholder 2"/>
          <p:cNvSpPr>
            <a:spLocks noGrp="1"/>
          </p:cNvSpPr>
          <p:nvPr>
            <p:ph idx="1"/>
          </p:nvPr>
        </p:nvSpPr>
        <p:spPr/>
        <p:txBody>
          <a:bodyPr>
            <a:normAutofit lnSpcReduction="10000"/>
          </a:bodyPr>
          <a:lstStyle/>
          <a:p>
            <a:r>
              <a:rPr lang="en-US" dirty="0" smtClean="0"/>
              <a:t>Emma</a:t>
            </a:r>
          </a:p>
          <a:p>
            <a:r>
              <a:rPr lang="en-US" dirty="0" smtClean="0"/>
              <a:t>Clover</a:t>
            </a:r>
          </a:p>
          <a:p>
            <a:r>
              <a:rPr lang="en-US" dirty="0" smtClean="0"/>
              <a:t>Cobertura</a:t>
            </a:r>
          </a:p>
          <a:p>
            <a:r>
              <a:rPr lang="en-US" dirty="0" smtClean="0"/>
              <a:t>JaCoCo</a:t>
            </a:r>
          </a:p>
          <a:p>
            <a:r>
              <a:rPr lang="en-US" dirty="0" smtClean="0"/>
              <a:t>JCov</a:t>
            </a:r>
          </a:p>
          <a:p>
            <a:r>
              <a:rPr lang="en-US" dirty="0" smtClean="0"/>
              <a:t>Serenity</a:t>
            </a:r>
          </a:p>
          <a:p>
            <a:endParaRPr lang="en-US" dirty="0" smtClean="0"/>
          </a:p>
          <a:p>
            <a:r>
              <a:rPr lang="en-US" dirty="0" smtClean="0"/>
              <a:t>See: </a:t>
            </a:r>
            <a:br>
              <a:rPr lang="en-US" dirty="0" smtClean="0"/>
            </a:br>
            <a:r>
              <a:rPr lang="en-US" dirty="0" smtClean="0">
                <a:hlinkClick r:id="rId2"/>
              </a:rPr>
              <a:t>https</a:t>
            </a:r>
            <a:r>
              <a:rPr lang="en-US" dirty="0">
                <a:hlinkClick r:id="rId2"/>
              </a:rPr>
              <a:t>://en.wikipedia.org/wiki/Java_Code_Coverage_Tools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104</a:t>
            </a:fld>
            <a:endParaRPr lang="en-US"/>
          </a:p>
        </p:txBody>
      </p:sp>
    </p:spTree>
    <p:extLst>
      <p:ext uri="{BB962C8B-B14F-4D97-AF65-F5344CB8AC3E}">
        <p14:creationId xmlns:p14="http://schemas.microsoft.com/office/powerpoint/2010/main" val="75093821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2"/>
          <p:cNvSpPr>
            <a:spLocks noGrp="1"/>
          </p:cNvSpPr>
          <p:nvPr>
            <p:ph type="title"/>
          </p:nvPr>
        </p:nvSpPr>
        <p:spPr/>
        <p:txBody>
          <a:bodyPr/>
          <a:lstStyle/>
          <a:p>
            <a:r>
              <a:rPr lang="en-US" dirty="0" smtClean="0"/>
              <a:t>Summary</a:t>
            </a:r>
            <a:endParaRPr lang="en-US" dirty="0"/>
          </a:p>
        </p:txBody>
      </p:sp>
      <p:sp>
        <p:nvSpPr>
          <p:cNvPr id="150533" name="Rectangle 3"/>
          <p:cNvSpPr>
            <a:spLocks noGrp="1"/>
          </p:cNvSpPr>
          <p:nvPr>
            <p:ph sz="quarter" idx="1"/>
          </p:nvPr>
        </p:nvSpPr>
        <p:spPr/>
        <p:txBody>
          <a:bodyPr>
            <a:normAutofit fontScale="92500" lnSpcReduction="10000"/>
          </a:bodyPr>
          <a:lstStyle/>
          <a:p>
            <a:r>
              <a:rPr lang="en-US" dirty="0" smtClean="0"/>
              <a:t>Basis path testing should be applied to critical modules</a:t>
            </a:r>
          </a:p>
          <a:p>
            <a:r>
              <a:rPr lang="en-US" dirty="0" smtClean="0"/>
              <a:t>Adequacy criteria and coverage  </a:t>
            </a:r>
          </a:p>
          <a:p>
            <a:pPr lvl="1"/>
            <a:r>
              <a:rPr lang="en-US" dirty="0" smtClean="0"/>
              <a:t>statement</a:t>
            </a:r>
          </a:p>
          <a:p>
            <a:pPr lvl="1"/>
            <a:r>
              <a:rPr lang="en-US" dirty="0" smtClean="0"/>
              <a:t>branch </a:t>
            </a:r>
          </a:p>
          <a:p>
            <a:pPr lvl="1"/>
            <a:r>
              <a:rPr lang="en-US" dirty="0" smtClean="0"/>
              <a:t>condition, branch-condition, compound condition</a:t>
            </a:r>
          </a:p>
          <a:p>
            <a:pPr lvl="1"/>
            <a:r>
              <a:rPr lang="en-US" dirty="0" smtClean="0"/>
              <a:t>MC/DC</a:t>
            </a:r>
          </a:p>
          <a:p>
            <a:pPr lvl="1"/>
            <a:r>
              <a:rPr lang="en-US" dirty="0" smtClean="0"/>
              <a:t>paths </a:t>
            </a:r>
          </a:p>
          <a:p>
            <a:pPr lvl="1"/>
            <a:r>
              <a:rPr lang="en-US" dirty="0" smtClean="0"/>
              <a:t>boundary/interior</a:t>
            </a:r>
          </a:p>
          <a:p>
            <a:pPr lvl="1"/>
            <a:r>
              <a:rPr lang="en-US" dirty="0" smtClean="0"/>
              <a:t>loop boundary</a:t>
            </a:r>
          </a:p>
          <a:p>
            <a:pPr lvl="1"/>
            <a:r>
              <a:rPr lang="en-US" dirty="0" smtClean="0"/>
              <a:t>LCSAJ</a:t>
            </a:r>
          </a:p>
          <a:p>
            <a:pPr lvl="1"/>
            <a:r>
              <a:rPr lang="en-US" dirty="0" smtClean="0"/>
              <a:t>Cyclomatic, basis path   </a:t>
            </a:r>
          </a:p>
          <a:p>
            <a:r>
              <a:rPr lang="en-US" dirty="0" smtClean="0"/>
              <a:t>Full coverage is usually unattainable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105</a:t>
            </a:fld>
            <a:endParaRPr lang="en-US"/>
          </a:p>
        </p:txBody>
      </p:sp>
    </p:spTree>
    <p:extLst>
      <p:ext uri="{BB962C8B-B14F-4D97-AF65-F5344CB8AC3E}">
        <p14:creationId xmlns:p14="http://schemas.microsoft.com/office/powerpoint/2010/main" val="421939466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sz="3600" dirty="0"/>
              <a:t>Graph Representations: labels and code</a:t>
            </a:r>
          </a:p>
        </p:txBody>
      </p:sp>
      <p:sp>
        <p:nvSpPr>
          <p:cNvPr id="243715" name="Rectangle 3"/>
          <p:cNvSpPr>
            <a:spLocks noGrp="1" noChangeArrowheads="1"/>
          </p:cNvSpPr>
          <p:nvPr>
            <p:ph type="body" idx="1"/>
          </p:nvPr>
        </p:nvSpPr>
        <p:spPr>
          <a:xfrm>
            <a:off x="914400" y="1747157"/>
            <a:ext cx="9729216" cy="1905000"/>
          </a:xfrm>
        </p:spPr>
        <p:txBody>
          <a:bodyPr/>
          <a:lstStyle/>
          <a:p>
            <a:r>
              <a:rPr lang="en-US" altLang="en-US" sz="2400" dirty="0"/>
              <a:t>We can label nodes with the names or descriptions of the entities they represent. </a:t>
            </a:r>
          </a:p>
          <a:p>
            <a:pPr lvl="1"/>
            <a:r>
              <a:rPr lang="en-US" altLang="en-US" sz="2000" dirty="0"/>
              <a:t>If nodes a and b represent program regions containing assignment statements, we might draw the two nodes and an edge (</a:t>
            </a:r>
            <a:r>
              <a:rPr lang="en-US" altLang="en-US" sz="2000" dirty="0" err="1"/>
              <a:t>a,b</a:t>
            </a:r>
            <a:r>
              <a:rPr lang="en-US" altLang="en-US" sz="2000" dirty="0"/>
              <a:t>) connecting them in this way:</a:t>
            </a:r>
          </a:p>
        </p:txBody>
      </p:sp>
      <p:grpSp>
        <p:nvGrpSpPr>
          <p:cNvPr id="243720" name="Group 8"/>
          <p:cNvGrpSpPr>
            <a:grpSpLocks/>
          </p:cNvGrpSpPr>
          <p:nvPr/>
        </p:nvGrpSpPr>
        <p:grpSpPr bwMode="auto">
          <a:xfrm>
            <a:off x="5029200" y="3962400"/>
            <a:ext cx="2133600" cy="1447800"/>
            <a:chOff x="2064" y="2496"/>
            <a:chExt cx="960" cy="672"/>
          </a:xfrm>
        </p:grpSpPr>
        <p:sp>
          <p:nvSpPr>
            <p:cNvPr id="243716" name="AutoShape 4"/>
            <p:cNvSpPr>
              <a:spLocks noChangeArrowheads="1"/>
            </p:cNvSpPr>
            <p:nvPr/>
          </p:nvSpPr>
          <p:spPr bwMode="auto">
            <a:xfrm>
              <a:off x="2064" y="249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a:t>x = y + z;</a:t>
              </a:r>
            </a:p>
          </p:txBody>
        </p:sp>
        <p:sp>
          <p:nvSpPr>
            <p:cNvPr id="243718" name="AutoShape 6"/>
            <p:cNvSpPr>
              <a:spLocks noChangeArrowheads="1"/>
            </p:cNvSpPr>
            <p:nvPr/>
          </p:nvSpPr>
          <p:spPr bwMode="auto">
            <a:xfrm>
              <a:off x="2064" y="297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a:t>a = f(x);</a:t>
              </a:r>
            </a:p>
          </p:txBody>
        </p:sp>
        <p:cxnSp>
          <p:nvCxnSpPr>
            <p:cNvPr id="243719" name="AutoShape 7"/>
            <p:cNvCxnSpPr>
              <a:cxnSpLocks noChangeShapeType="1"/>
              <a:stCxn id="243716" idx="2"/>
              <a:endCxn id="243718" idx="0"/>
            </p:cNvCxnSpPr>
            <p:nvPr/>
          </p:nvCxnSpPr>
          <p:spPr bwMode="auto">
            <a:xfrm>
              <a:off x="2544" y="2688"/>
              <a:ext cx="0" cy="288"/>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2887946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24840" y="395702"/>
            <a:ext cx="8839200" cy="1096962"/>
          </a:xfrm>
        </p:spPr>
        <p:txBody>
          <a:bodyPr/>
          <a:lstStyle/>
          <a:p>
            <a:r>
              <a:rPr lang="en-US" altLang="en-US" sz="3600" dirty="0"/>
              <a:t>Multidimensional Graph Representations</a:t>
            </a:r>
          </a:p>
        </p:txBody>
      </p:sp>
      <p:sp>
        <p:nvSpPr>
          <p:cNvPr id="244739" name="Rectangle 3"/>
          <p:cNvSpPr>
            <a:spLocks noGrp="1" noChangeArrowheads="1"/>
          </p:cNvSpPr>
          <p:nvPr>
            <p:ph type="body" idx="1"/>
          </p:nvPr>
        </p:nvSpPr>
        <p:spPr>
          <a:xfrm>
            <a:off x="722376" y="1529992"/>
            <a:ext cx="9497568" cy="2057400"/>
          </a:xfrm>
        </p:spPr>
        <p:txBody>
          <a:bodyPr/>
          <a:lstStyle/>
          <a:p>
            <a:pPr>
              <a:lnSpc>
                <a:spcPct val="90000"/>
              </a:lnSpc>
            </a:pPr>
            <a:r>
              <a:rPr lang="en-US" altLang="en-US" dirty="0"/>
              <a:t>Sometimes we draw a single diagram to represent more than one directed graph, drawing the shared nodes only once</a:t>
            </a:r>
          </a:p>
          <a:p>
            <a:pPr lvl="1">
              <a:lnSpc>
                <a:spcPct val="90000"/>
              </a:lnSpc>
            </a:pPr>
            <a:r>
              <a:rPr lang="en-US" altLang="en-US" dirty="0"/>
              <a:t>class B extends (is a subclass of) class A </a:t>
            </a:r>
          </a:p>
          <a:p>
            <a:pPr lvl="1">
              <a:lnSpc>
                <a:spcPct val="90000"/>
              </a:lnSpc>
            </a:pPr>
            <a:r>
              <a:rPr lang="en-US" altLang="en-US" dirty="0"/>
              <a:t>class B has a field that is an object of type C</a:t>
            </a:r>
          </a:p>
        </p:txBody>
      </p:sp>
      <p:sp>
        <p:nvSpPr>
          <p:cNvPr id="244742" name="Text Box 6"/>
          <p:cNvSpPr txBox="1">
            <a:spLocks noChangeArrowheads="1"/>
          </p:cNvSpPr>
          <p:nvPr/>
        </p:nvSpPr>
        <p:spPr bwMode="auto">
          <a:xfrm>
            <a:off x="2347215" y="3913168"/>
            <a:ext cx="1771511" cy="19389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pPr>
              <a:lnSpc>
                <a:spcPct val="90000"/>
              </a:lnSpc>
              <a:spcBef>
                <a:spcPct val="20000"/>
              </a:spcBef>
            </a:pPr>
            <a:r>
              <a:rPr lang="en-US" altLang="en-US" sz="1600" i="1" dirty="0">
                <a:solidFill>
                  <a:srgbClr val="1A4422"/>
                </a:solidFill>
              </a:rPr>
              <a:t>extends</a:t>
            </a:r>
            <a:r>
              <a:rPr lang="en-US" altLang="en-US" sz="1600" dirty="0">
                <a:solidFill>
                  <a:srgbClr val="1A4422"/>
                </a:solidFill>
              </a:rPr>
              <a:t> relation </a:t>
            </a:r>
          </a:p>
          <a:p>
            <a:pPr>
              <a:lnSpc>
                <a:spcPct val="90000"/>
              </a:lnSpc>
              <a:spcBef>
                <a:spcPct val="20000"/>
              </a:spcBef>
            </a:pPr>
            <a:r>
              <a:rPr lang="en-US" altLang="en-US" sz="1600" dirty="0">
                <a:solidFill>
                  <a:srgbClr val="1A4422"/>
                </a:solidFill>
              </a:rPr>
              <a:t>   NODES = {A, B, C}</a:t>
            </a:r>
          </a:p>
          <a:p>
            <a:pPr>
              <a:lnSpc>
                <a:spcPct val="90000"/>
              </a:lnSpc>
              <a:spcBef>
                <a:spcPct val="20000"/>
              </a:spcBef>
            </a:pPr>
            <a:r>
              <a:rPr lang="en-US" altLang="en-US" sz="1600" dirty="0">
                <a:solidFill>
                  <a:srgbClr val="1A4422"/>
                </a:solidFill>
              </a:rPr>
              <a:t>   EDGES = {(A,B)} </a:t>
            </a:r>
          </a:p>
          <a:p>
            <a:pPr>
              <a:lnSpc>
                <a:spcPct val="90000"/>
              </a:lnSpc>
              <a:spcBef>
                <a:spcPct val="20000"/>
              </a:spcBef>
            </a:pPr>
            <a:endParaRPr lang="en-US" altLang="en-US" sz="1600" dirty="0">
              <a:solidFill>
                <a:srgbClr val="1A4422"/>
              </a:solidFill>
            </a:endParaRPr>
          </a:p>
          <a:p>
            <a:pPr>
              <a:lnSpc>
                <a:spcPct val="90000"/>
              </a:lnSpc>
              <a:spcBef>
                <a:spcPct val="20000"/>
              </a:spcBef>
            </a:pPr>
            <a:r>
              <a:rPr lang="en-US" altLang="en-US" sz="1600" i="1" dirty="0">
                <a:solidFill>
                  <a:srgbClr val="1A4422"/>
                </a:solidFill>
              </a:rPr>
              <a:t>includes</a:t>
            </a:r>
            <a:r>
              <a:rPr lang="en-US" altLang="en-US" sz="1600" dirty="0">
                <a:solidFill>
                  <a:srgbClr val="1A4422"/>
                </a:solidFill>
              </a:rPr>
              <a:t> relation</a:t>
            </a:r>
          </a:p>
          <a:p>
            <a:pPr>
              <a:lnSpc>
                <a:spcPct val="90000"/>
              </a:lnSpc>
              <a:spcBef>
                <a:spcPct val="20000"/>
              </a:spcBef>
            </a:pPr>
            <a:r>
              <a:rPr lang="en-US" altLang="en-US" sz="1600" dirty="0">
                <a:solidFill>
                  <a:srgbClr val="1A4422"/>
                </a:solidFill>
              </a:rPr>
              <a:t>   NODES = {A, B, C}</a:t>
            </a:r>
          </a:p>
          <a:p>
            <a:pPr>
              <a:lnSpc>
                <a:spcPct val="90000"/>
              </a:lnSpc>
              <a:spcBef>
                <a:spcPct val="20000"/>
              </a:spcBef>
            </a:pPr>
            <a:r>
              <a:rPr lang="en-US" altLang="en-US" sz="1600" dirty="0">
                <a:solidFill>
                  <a:srgbClr val="1A4422"/>
                </a:solidFill>
              </a:rPr>
              <a:t>   EDGES = {(B,C)}</a:t>
            </a:r>
          </a:p>
        </p:txBody>
      </p:sp>
      <p:grpSp>
        <p:nvGrpSpPr>
          <p:cNvPr id="244761" name="Group 25"/>
          <p:cNvGrpSpPr>
            <a:grpSpLocks/>
          </p:cNvGrpSpPr>
          <p:nvPr/>
        </p:nvGrpSpPr>
        <p:grpSpPr bwMode="auto">
          <a:xfrm>
            <a:off x="5312664" y="3982086"/>
            <a:ext cx="2895600" cy="1946275"/>
            <a:chOff x="3120" y="2439"/>
            <a:chExt cx="1628" cy="1113"/>
          </a:xfrm>
        </p:grpSpPr>
        <p:grpSp>
          <p:nvGrpSpPr>
            <p:cNvPr id="244747" name="Group 11"/>
            <p:cNvGrpSpPr>
              <a:grpSpLocks/>
            </p:cNvGrpSpPr>
            <p:nvPr/>
          </p:nvGrpSpPr>
          <p:grpSpPr bwMode="auto">
            <a:xfrm>
              <a:off x="3120" y="2448"/>
              <a:ext cx="624" cy="432"/>
              <a:chOff x="3120" y="2448"/>
              <a:chExt cx="624" cy="432"/>
            </a:xfrm>
          </p:grpSpPr>
          <p:sp>
            <p:nvSpPr>
              <p:cNvPr id="244743" name="Rectangle 7"/>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45" name="Line 9"/>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46" name="Line 10"/>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48" name="Text Box 12"/>
            <p:cNvSpPr txBox="1">
              <a:spLocks noChangeArrowheads="1"/>
            </p:cNvSpPr>
            <p:nvPr/>
          </p:nvSpPr>
          <p:spPr bwMode="auto">
            <a:xfrm>
              <a:off x="3373" y="2439"/>
              <a:ext cx="163" cy="1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a</a:t>
              </a:r>
            </a:p>
          </p:txBody>
        </p:sp>
        <p:grpSp>
          <p:nvGrpSpPr>
            <p:cNvPr id="244749" name="Group 13"/>
            <p:cNvGrpSpPr>
              <a:grpSpLocks/>
            </p:cNvGrpSpPr>
            <p:nvPr/>
          </p:nvGrpSpPr>
          <p:grpSpPr bwMode="auto">
            <a:xfrm>
              <a:off x="3120" y="3120"/>
              <a:ext cx="624" cy="432"/>
              <a:chOff x="3120" y="2448"/>
              <a:chExt cx="624" cy="432"/>
            </a:xfrm>
          </p:grpSpPr>
          <p:sp>
            <p:nvSpPr>
              <p:cNvPr id="244750" name="Rectangle 14"/>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1" name="Line 15"/>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2" name="Line 16"/>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53" name="Text Box 17"/>
            <p:cNvSpPr txBox="1">
              <a:spLocks noChangeArrowheads="1"/>
            </p:cNvSpPr>
            <p:nvPr/>
          </p:nvSpPr>
          <p:spPr bwMode="auto">
            <a:xfrm>
              <a:off x="3372" y="3111"/>
              <a:ext cx="167" cy="1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b</a:t>
              </a:r>
            </a:p>
          </p:txBody>
        </p:sp>
        <p:grpSp>
          <p:nvGrpSpPr>
            <p:cNvPr id="244754" name="Group 18"/>
            <p:cNvGrpSpPr>
              <a:grpSpLocks/>
            </p:cNvGrpSpPr>
            <p:nvPr/>
          </p:nvGrpSpPr>
          <p:grpSpPr bwMode="auto">
            <a:xfrm>
              <a:off x="4124" y="3120"/>
              <a:ext cx="624" cy="432"/>
              <a:chOff x="3120" y="2448"/>
              <a:chExt cx="624" cy="432"/>
            </a:xfrm>
          </p:grpSpPr>
          <p:sp>
            <p:nvSpPr>
              <p:cNvPr id="244755" name="Rectangle 19"/>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6" name="Line 20"/>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7" name="Line 21"/>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58" name="Text Box 22"/>
            <p:cNvSpPr txBox="1">
              <a:spLocks noChangeArrowheads="1"/>
            </p:cNvSpPr>
            <p:nvPr/>
          </p:nvSpPr>
          <p:spPr bwMode="auto">
            <a:xfrm>
              <a:off x="4379" y="3109"/>
              <a:ext cx="152" cy="194"/>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c</a:t>
              </a:r>
            </a:p>
          </p:txBody>
        </p:sp>
        <p:cxnSp>
          <p:nvCxnSpPr>
            <p:cNvPr id="244759" name="AutoShape 23"/>
            <p:cNvCxnSpPr>
              <a:cxnSpLocks noChangeShapeType="1"/>
              <a:stCxn id="244750" idx="0"/>
              <a:endCxn id="244743" idx="2"/>
            </p:cNvCxnSpPr>
            <p:nvPr/>
          </p:nvCxnSpPr>
          <p:spPr bwMode="auto">
            <a:xfrm flipV="1">
              <a:off x="3432" y="2880"/>
              <a:ext cx="0" cy="240"/>
            </a:xfrm>
            <a:prstGeom prst="straightConnector1">
              <a:avLst/>
            </a:prstGeom>
            <a:noFill/>
            <a:ln w="9525">
              <a:solidFill>
                <a:schemeClr val="tx1"/>
              </a:solidFill>
              <a:miter lim="800000"/>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4760" name="AutoShape 24"/>
            <p:cNvCxnSpPr>
              <a:cxnSpLocks noChangeShapeType="1"/>
              <a:stCxn id="244755" idx="1"/>
              <a:endCxn id="244750" idx="3"/>
            </p:cNvCxnSpPr>
            <p:nvPr/>
          </p:nvCxnSpPr>
          <p:spPr bwMode="auto">
            <a:xfrm flipH="1">
              <a:off x="3744" y="3336"/>
              <a:ext cx="380" cy="0"/>
            </a:xfrm>
            <a:prstGeom prst="straightConnector1">
              <a:avLst/>
            </a:prstGeom>
            <a:noFill/>
            <a:ln w="9525">
              <a:solidFill>
                <a:schemeClr val="tx1"/>
              </a:solidFill>
              <a:miter lim="800000"/>
              <a:headEnd/>
              <a:tailEnd type="oval"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3654634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Example of Control Flow Graph </a:t>
            </a:r>
          </a:p>
        </p:txBody>
      </p:sp>
      <p:graphicFrame>
        <p:nvGraphicFramePr>
          <p:cNvPr id="201731" name="Object 3"/>
          <p:cNvGraphicFramePr>
            <a:graphicFrameLocks noGrp="1" noChangeAspect="1"/>
          </p:cNvGraphicFramePr>
          <p:nvPr>
            <p:ph idx="1"/>
            <p:extLst>
              <p:ext uri="{D42A27DB-BD31-4B8C-83A1-F6EECF244321}">
                <p14:modId xmlns:p14="http://schemas.microsoft.com/office/powerpoint/2010/main" val="1544485662"/>
              </p:ext>
            </p:extLst>
          </p:nvPr>
        </p:nvGraphicFramePr>
        <p:xfrm>
          <a:off x="4913376" y="1581913"/>
          <a:ext cx="5181600" cy="4968875"/>
        </p:xfrm>
        <a:graphic>
          <a:graphicData uri="http://schemas.openxmlformats.org/presentationml/2006/ole">
            <mc:AlternateContent xmlns:mc="http://schemas.openxmlformats.org/markup-compatibility/2006">
              <mc:Choice xmlns:v="urn:schemas-microsoft-com:vml" Requires="v">
                <p:oleObj spid="_x0000_s1046" name="Visio" r:id="rId4" imgW="5518099" imgH="5292547" progId="Visio.Drawing.11">
                  <p:embed/>
                </p:oleObj>
              </mc:Choice>
              <mc:Fallback>
                <p:oleObj name="Visio" r:id="rId4" imgW="5518099" imgH="5292547" progId="Visio.Drawing.11">
                  <p:embed/>
                  <p:pic>
                    <p:nvPicPr>
                      <p:cNvPr id="2017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3376" y="1581913"/>
                        <a:ext cx="5181600" cy="4968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01733" name="Rectangle 5"/>
          <p:cNvSpPr>
            <a:spLocks noChangeArrowheads="1"/>
          </p:cNvSpPr>
          <p:nvPr/>
        </p:nvSpPr>
        <p:spPr bwMode="auto">
          <a:xfrm>
            <a:off x="1103376" y="1687838"/>
            <a:ext cx="3810000" cy="3754874"/>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b" anchorCtr="1">
            <a:spAutoFit/>
          </a:bodyPr>
          <a:lstStyle/>
          <a:p>
            <a:r>
              <a:rPr lang="it-IT" altLang="en-US" sz="1400" b="1" dirty="0">
                <a:latin typeface="Arial Narrow" panose="020B0606020202030204" pitchFamily="34" charset="0"/>
              </a:rPr>
              <a:t>public static String collapseNewlines(String argStr)</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char last = argStr.charAt(0);</a:t>
            </a:r>
          </a:p>
          <a:p>
            <a:r>
              <a:rPr lang="it-IT" altLang="en-US" sz="1400" b="1" dirty="0">
                <a:latin typeface="Arial Narrow" panose="020B0606020202030204" pitchFamily="34" charset="0"/>
              </a:rPr>
              <a:t>        StringBuffer argBuf = new StringBuffer();</a:t>
            </a:r>
          </a:p>
          <a:p>
            <a:endParaRPr lang="it-IT" altLang="en-US" sz="1400" b="1" dirty="0">
              <a:latin typeface="Arial Narrow" panose="020B0606020202030204" pitchFamily="34" charset="0"/>
            </a:endParaRPr>
          </a:p>
          <a:p>
            <a:r>
              <a:rPr lang="it-IT" altLang="en-US" sz="1400" b="1" dirty="0">
                <a:latin typeface="Arial Narrow" panose="020B0606020202030204" pitchFamily="34" charset="0"/>
              </a:rPr>
              <a:t>        for (int cIdx = 0 ; cIdx &lt; argStr.length(); cIdx++)</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char ch = argStr.charAt(cIdx);</a:t>
            </a:r>
          </a:p>
          <a:p>
            <a:r>
              <a:rPr lang="it-IT" altLang="en-US" sz="1400" b="1" dirty="0">
                <a:latin typeface="Arial Narrow" panose="020B0606020202030204" pitchFamily="34" charset="0"/>
              </a:rPr>
              <a:t>            if (ch != '\n' || last != '\n')</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argBuf.append(ch);</a:t>
            </a:r>
          </a:p>
          <a:p>
            <a:r>
              <a:rPr lang="it-IT" altLang="en-US" sz="1400" b="1" dirty="0">
                <a:latin typeface="Arial Narrow" panose="020B0606020202030204" pitchFamily="34" charset="0"/>
              </a:rPr>
              <a:t>                last = ch;</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a:t>
            </a:r>
          </a:p>
          <a:p>
            <a:endParaRPr lang="it-IT" altLang="en-US" sz="1400" b="1" dirty="0">
              <a:latin typeface="Arial Narrow" panose="020B0606020202030204" pitchFamily="34" charset="0"/>
            </a:endParaRPr>
          </a:p>
          <a:p>
            <a:r>
              <a:rPr lang="it-IT" altLang="en-US" sz="1400" b="1" dirty="0">
                <a:latin typeface="Arial Narrow" panose="020B0606020202030204" pitchFamily="34" charset="0"/>
              </a:rPr>
              <a:t>        return argBuf.toString();</a:t>
            </a:r>
          </a:p>
          <a:p>
            <a:r>
              <a:rPr lang="it-IT" altLang="en-US" sz="1400" b="1" dirty="0">
                <a:latin typeface="Arial Narrow" panose="020B0606020202030204" pitchFamily="34" charset="0"/>
              </a:rPr>
              <a:t>    }</a:t>
            </a:r>
          </a:p>
        </p:txBody>
      </p:sp>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3305171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r>
              <a:rPr lang="en-US" sz="4000" dirty="0"/>
              <a:t>Flowchart</a:t>
            </a:r>
          </a:p>
        </p:txBody>
      </p:sp>
      <p:sp>
        <p:nvSpPr>
          <p:cNvPr id="4" name="Rectangle 3"/>
          <p:cNvSpPr>
            <a:spLocks noGrp="1"/>
          </p:cNvSpPr>
          <p:nvPr>
            <p:ph idx="1"/>
          </p:nvPr>
        </p:nvSpPr>
        <p:spPr>
          <a:xfrm>
            <a:off x="838200" y="1557528"/>
            <a:ext cx="8686800" cy="5486400"/>
          </a:xfrm>
        </p:spPr>
        <p:txBody>
          <a:bodyPr/>
          <a:lstStyle/>
          <a:p>
            <a:r>
              <a:rPr lang="en-US" altLang="ja-JP" dirty="0"/>
              <a:t>Testers usually use flowcharts in the test plan, test strategy, requirements artifacts or other process documents.</a:t>
            </a:r>
          </a:p>
          <a:p>
            <a:r>
              <a:rPr lang="en-US" dirty="0"/>
              <a:t>Here are two ways we testers use flow charts:</a:t>
            </a:r>
          </a:p>
          <a:p>
            <a:pPr lvl="1"/>
            <a:r>
              <a:rPr lang="en-US" dirty="0"/>
              <a:t>Flowcharts for control flow and statistical analysis</a:t>
            </a:r>
          </a:p>
          <a:p>
            <a:pPr lvl="1"/>
            <a:r>
              <a:rPr lang="en-US" dirty="0"/>
              <a:t>Flow charts for process illustration</a:t>
            </a:r>
          </a:p>
        </p:txBody>
      </p:sp>
      <p:pic>
        <p:nvPicPr>
          <p:cNvPr id="9218" name="Picture 2" descr="Image result for flowchart software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856820"/>
            <a:ext cx="4038600" cy="279391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254475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a:t>Control Flow Graph (CFG)</a:t>
            </a:r>
          </a:p>
        </p:txBody>
      </p:sp>
      <p:sp>
        <p:nvSpPr>
          <p:cNvPr id="30725" name="Rectangle 3"/>
          <p:cNvSpPr>
            <a:spLocks noGrp="1" noChangeArrowheads="1"/>
          </p:cNvSpPr>
          <p:nvPr>
            <p:ph idx="1"/>
          </p:nvPr>
        </p:nvSpPr>
        <p:spPr/>
        <p:txBody>
          <a:bodyPr/>
          <a:lstStyle/>
          <a:p>
            <a:pPr eaLnBrk="1" hangingPunct="1"/>
            <a:r>
              <a:rPr lang="en-US" sz="3200" dirty="0"/>
              <a:t>Intra-procedural control flow graph</a:t>
            </a:r>
          </a:p>
          <a:p>
            <a:pPr eaLnBrk="1" hangingPunct="1"/>
            <a:r>
              <a:rPr lang="en-US" sz="3200" dirty="0"/>
              <a:t>Nodes = regions of source code, basic blocks</a:t>
            </a:r>
          </a:p>
          <a:p>
            <a:pPr lvl="1" eaLnBrk="1" hangingPunct="1"/>
            <a:r>
              <a:rPr lang="en-US" sz="2800" dirty="0"/>
              <a:t>maximal program region with a single entry and single exit</a:t>
            </a:r>
          </a:p>
          <a:p>
            <a:pPr lvl="2"/>
            <a:r>
              <a:rPr lang="en-US" sz="2400" dirty="0"/>
              <a:t>Statements are grouped in single block</a:t>
            </a:r>
          </a:p>
          <a:p>
            <a:pPr lvl="2"/>
            <a:r>
              <a:rPr lang="en-US" sz="2400" dirty="0"/>
              <a:t>Single statement can also be broken into multiple nodes </a:t>
            </a:r>
          </a:p>
          <a:p>
            <a:r>
              <a:rPr lang="en-US" sz="3200" dirty="0"/>
              <a:t>Directed edges = control flow</a:t>
            </a:r>
          </a:p>
          <a:p>
            <a:pPr lvl="1" eaLnBrk="1" hangingPunct="1"/>
            <a:r>
              <a:rPr lang="en-US" sz="2800" dirty="0"/>
              <a:t>program execution may proceed from one node to another</a:t>
            </a:r>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3791802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title"/>
          </p:nvPr>
        </p:nvSpPr>
        <p:spPr/>
        <p:txBody>
          <a:bodyPr vert="horz" lIns="91440" tIns="45720" rIns="132080" bIns="45720" rtlCol="0" anchor="b">
            <a:normAutofit/>
          </a:bodyPr>
          <a:lstStyle/>
          <a:p>
            <a:pPr algn="ctr"/>
            <a:r>
              <a:rPr lang="en-US" sz="5400" dirty="0"/>
              <a:t>White Box Testing</a:t>
            </a:r>
            <a:br>
              <a:rPr lang="en-US" sz="5400" dirty="0"/>
            </a:br>
            <a:r>
              <a:rPr lang="en-US" sz="5400" dirty="0"/>
              <a:t>a.k.a. Structural Testing </a:t>
            </a:r>
            <a:endParaRPr lang="en-US" dirty="0"/>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284248709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p:cNvSpPr>
          <p:nvPr>
            <p:ph type="title" idx="4294967295"/>
          </p:nvPr>
        </p:nvSpPr>
        <p:spPr/>
        <p:txBody>
          <a:bodyPr/>
          <a:lstStyle/>
          <a:p>
            <a:r>
              <a:rPr lang="en-US" dirty="0" smtClean="0"/>
              <a:t>Structural Testing</a:t>
            </a:r>
            <a:endParaRPr lang="en-US" dirty="0"/>
          </a:p>
        </p:txBody>
      </p:sp>
      <p:sp>
        <p:nvSpPr>
          <p:cNvPr id="38917" name="Rectangle 3"/>
          <p:cNvSpPr>
            <a:spLocks noGrp="1"/>
          </p:cNvSpPr>
          <p:nvPr>
            <p:ph type="body" idx="4294967295"/>
          </p:nvPr>
        </p:nvSpPr>
        <p:spPr/>
        <p:txBody>
          <a:bodyPr/>
          <a:lstStyle/>
          <a:p>
            <a:pPr>
              <a:lnSpc>
                <a:spcPct val="90000"/>
              </a:lnSpc>
            </a:pPr>
            <a:r>
              <a:rPr lang="en-US" sz="3200" dirty="0"/>
              <a:t>Judging the </a:t>
            </a:r>
            <a:r>
              <a:rPr lang="en-US" sz="3200" i="1" dirty="0"/>
              <a:t>thoroughness</a:t>
            </a:r>
            <a:r>
              <a:rPr lang="en-US" sz="3200" dirty="0"/>
              <a:t> of a test suite based on the </a:t>
            </a:r>
            <a:r>
              <a:rPr lang="en-US" sz="3200" i="1" dirty="0"/>
              <a:t>structure</a:t>
            </a:r>
            <a:r>
              <a:rPr lang="en-US" sz="3200" dirty="0"/>
              <a:t> of the program</a:t>
            </a:r>
          </a:p>
          <a:p>
            <a:pPr>
              <a:lnSpc>
                <a:spcPct val="90000"/>
              </a:lnSpc>
            </a:pPr>
            <a:r>
              <a:rPr lang="en-US" sz="3200" dirty="0"/>
              <a:t>Compare to functional (requirements based, </a:t>
            </a:r>
            <a:r>
              <a:rPr lang="en-US" altLang="ja-JP" sz="3200" dirty="0"/>
              <a:t>black-box) testing</a:t>
            </a:r>
          </a:p>
          <a:p>
            <a:pPr lvl="1">
              <a:lnSpc>
                <a:spcPct val="90000"/>
              </a:lnSpc>
            </a:pPr>
            <a:r>
              <a:rPr lang="en-US" altLang="ja-JP" sz="2800" dirty="0"/>
              <a:t>Structural testing is still testing product functionality against its specification.  </a:t>
            </a:r>
          </a:p>
          <a:p>
            <a:pPr lvl="1">
              <a:lnSpc>
                <a:spcPct val="90000"/>
              </a:lnSpc>
            </a:pPr>
            <a:r>
              <a:rPr lang="en-US" sz="2800" dirty="0"/>
              <a:t>Only the measure of thoroughness has changed.</a:t>
            </a:r>
          </a:p>
          <a:p>
            <a:pPr eaLnBrk="1" hangingPunct="1">
              <a:lnSpc>
                <a:spcPct val="90000"/>
              </a:lnSpc>
            </a:pPr>
            <a:r>
              <a:rPr lang="en-US" sz="3200" dirty="0"/>
              <a:t>Usually done by the programmers as part of </a:t>
            </a:r>
            <a:r>
              <a:rPr lang="en-US" sz="3200" i="1" dirty="0"/>
              <a:t>unit testing</a:t>
            </a:r>
          </a:p>
          <a:p>
            <a:pPr eaLnBrk="1" hangingPunct="1">
              <a:lnSpc>
                <a:spcPct val="90000"/>
              </a:lnSpc>
            </a:pPr>
            <a:endParaRPr lang="en-US" sz="3200" i="1" dirty="0"/>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03535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r>
              <a:rPr lang="en-US" dirty="0"/>
              <a:t>Why Structural </a:t>
            </a:r>
            <a:r>
              <a:rPr lang="en-US" dirty="0" smtClean="0"/>
              <a:t>Testing</a:t>
            </a:r>
            <a:r>
              <a:rPr lang="en-US" dirty="0"/>
              <a:t>?</a:t>
            </a:r>
          </a:p>
        </p:txBody>
      </p:sp>
      <p:sp>
        <p:nvSpPr>
          <p:cNvPr id="40965" name="Rectangle 3"/>
          <p:cNvSpPr>
            <a:spLocks noGrp="1"/>
          </p:cNvSpPr>
          <p:nvPr>
            <p:ph idx="1"/>
          </p:nvPr>
        </p:nvSpPr>
        <p:spPr/>
        <p:txBody>
          <a:bodyPr/>
          <a:lstStyle/>
          <a:p>
            <a:r>
              <a:rPr lang="ja-JP" altLang="en-US" dirty="0"/>
              <a:t>“</a:t>
            </a:r>
            <a:r>
              <a:rPr lang="en-US" altLang="ja-JP" dirty="0"/>
              <a:t>What is </a:t>
            </a:r>
            <a:r>
              <a:rPr lang="en-US" altLang="ja-JP" i="1" dirty="0"/>
              <a:t>missing</a:t>
            </a:r>
            <a:r>
              <a:rPr lang="en-US" altLang="ja-JP" dirty="0"/>
              <a:t> in our test suite?</a:t>
            </a:r>
            <a:r>
              <a:rPr lang="ja-JP" altLang="en-US" dirty="0"/>
              <a:t>”</a:t>
            </a:r>
            <a:endParaRPr lang="en-US" altLang="ja-JP" dirty="0"/>
          </a:p>
          <a:p>
            <a:r>
              <a:rPr lang="en-US" dirty="0"/>
              <a:t>If part of a program is not executed by any test case in the suite, defects in that part cannot be exposed.</a:t>
            </a:r>
          </a:p>
          <a:p>
            <a:r>
              <a:rPr lang="en-US" dirty="0"/>
              <a:t>What i</a:t>
            </a:r>
            <a:r>
              <a:rPr lang="en-US" altLang="ja-JP" dirty="0"/>
              <a:t>s a </a:t>
            </a:r>
            <a:r>
              <a:rPr lang="ja-JP" altLang="en-US" dirty="0"/>
              <a:t>“</a:t>
            </a:r>
            <a:r>
              <a:rPr lang="en-US" altLang="ja-JP" dirty="0"/>
              <a:t>part</a:t>
            </a:r>
            <a:r>
              <a:rPr lang="ja-JP" altLang="en-US" dirty="0"/>
              <a:t>”</a:t>
            </a:r>
            <a:r>
              <a:rPr lang="en-US" altLang="ja-JP" dirty="0"/>
              <a:t>?</a:t>
            </a:r>
          </a:p>
          <a:p>
            <a:pPr marL="742950" lvl="1" indent="-285750"/>
            <a:r>
              <a:rPr lang="en-US" dirty="0"/>
              <a:t>Typically, a control flow element or combination: </a:t>
            </a:r>
          </a:p>
          <a:p>
            <a:pPr marL="1017587" lvl="2" indent="-285750"/>
            <a:r>
              <a:rPr lang="en-US" dirty="0"/>
              <a:t>Statements (or CFG nodes), branches (or CFG edges)</a:t>
            </a:r>
          </a:p>
          <a:p>
            <a:pPr marL="1017587" lvl="2" indent="-285750"/>
            <a:r>
              <a:rPr lang="en-US" dirty="0"/>
              <a:t>Fragments and combinations: conditions, paths </a:t>
            </a:r>
          </a:p>
          <a:p>
            <a:pPr marL="342900" indent="-342900"/>
            <a:r>
              <a:rPr lang="en-US" dirty="0"/>
              <a:t>Complements functional testing: </a:t>
            </a:r>
          </a:p>
          <a:p>
            <a:pPr marL="742950" lvl="1" indent="-285750"/>
            <a:r>
              <a:rPr lang="en-US" dirty="0"/>
              <a:t>Another way to recognize cases that are treated </a:t>
            </a:r>
            <a:r>
              <a:rPr lang="en-US" i="1" dirty="0"/>
              <a:t>differently</a:t>
            </a:r>
          </a:p>
        </p:txBody>
      </p:sp>
      <p:sp>
        <p:nvSpPr>
          <p:cNvPr id="2" name="Slide Number Placeholder 1"/>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122164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variation...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fundamental rationale for any systematic (non-random) testing technique is </a:t>
            </a:r>
            <a:r>
              <a:rPr lang="en-US" dirty="0" smtClean="0"/>
              <a:t>variation</a:t>
            </a:r>
            <a:r>
              <a:rPr lang="en-US" dirty="0"/>
              <a:t>:   Testing something different is more valuable than testing the same </a:t>
            </a:r>
            <a:r>
              <a:rPr lang="en-US" dirty="0" smtClean="0"/>
              <a:t>thing </a:t>
            </a:r>
            <a:r>
              <a:rPr lang="en-US" dirty="0"/>
              <a:t>again.  </a:t>
            </a:r>
            <a:endParaRPr lang="en-US" dirty="0" smtClean="0"/>
          </a:p>
          <a:p>
            <a:pPr marL="0" indent="0">
              <a:buNone/>
            </a:pPr>
            <a:r>
              <a:rPr lang="en-US" dirty="0" smtClean="0"/>
              <a:t> </a:t>
            </a:r>
          </a:p>
          <a:p>
            <a:r>
              <a:rPr lang="en-US" dirty="0" smtClean="0"/>
              <a:t>There </a:t>
            </a:r>
            <a:r>
              <a:rPr lang="en-US" dirty="0"/>
              <a:t>are many ways to consider </a:t>
            </a:r>
            <a:r>
              <a:rPr lang="en-US" altLang="ja-JP" b="1" dirty="0" smtClean="0"/>
              <a:t>same</a:t>
            </a:r>
            <a:r>
              <a:rPr lang="en-US" altLang="ja-JP" dirty="0" smtClean="0"/>
              <a:t> </a:t>
            </a:r>
            <a:r>
              <a:rPr lang="en-US" altLang="ja-JP" dirty="0"/>
              <a:t>and </a:t>
            </a:r>
            <a:r>
              <a:rPr lang="en-US" altLang="ja-JP" b="1" dirty="0" smtClean="0"/>
              <a:t>different</a:t>
            </a:r>
            <a:r>
              <a:rPr lang="en-US" altLang="ja-JP" dirty="0" smtClean="0"/>
              <a:t>, </a:t>
            </a:r>
            <a:r>
              <a:rPr lang="en-US" altLang="ja-JP" dirty="0"/>
              <a:t>and we </a:t>
            </a:r>
            <a:r>
              <a:rPr lang="en-US" dirty="0" smtClean="0"/>
              <a:t>find </a:t>
            </a:r>
            <a:r>
              <a:rPr lang="en-US" dirty="0"/>
              <a:t>value in any sense of </a:t>
            </a:r>
            <a:r>
              <a:rPr lang="en-US" altLang="ja-JP" b="1" dirty="0" smtClean="0"/>
              <a:t>different</a:t>
            </a:r>
            <a:r>
              <a:rPr lang="en-US" altLang="ja-JP" dirty="0" smtClean="0"/>
              <a:t> </a:t>
            </a:r>
            <a:r>
              <a:rPr lang="en-US" altLang="ja-JP" dirty="0"/>
              <a:t>that might reveal faults that were not </a:t>
            </a:r>
            <a:r>
              <a:rPr lang="en-US" dirty="0" smtClean="0"/>
              <a:t>revealed </a:t>
            </a:r>
            <a:r>
              <a:rPr lang="en-US" dirty="0"/>
              <a:t>by other test cases.  </a:t>
            </a:r>
            <a:endParaRPr lang="en-US" dirty="0" smtClean="0"/>
          </a:p>
          <a:p>
            <a:endParaRPr lang="en-US" dirty="0" smtClean="0"/>
          </a:p>
          <a:p>
            <a:r>
              <a:rPr lang="en-US" dirty="0" smtClean="0"/>
              <a:t>Functional </a:t>
            </a:r>
            <a:r>
              <a:rPr lang="en-US" dirty="0"/>
              <a:t>testing uses the program specification </a:t>
            </a:r>
            <a:r>
              <a:rPr lang="en-US" dirty="0" smtClean="0"/>
              <a:t>to </a:t>
            </a:r>
            <a:r>
              <a:rPr lang="en-US" dirty="0"/>
              <a:t>say </a:t>
            </a:r>
            <a:r>
              <a:rPr lang="en-US" dirty="0" smtClean="0"/>
              <a:t>what is </a:t>
            </a:r>
            <a:r>
              <a:rPr lang="en-US" altLang="ja-JP" dirty="0" smtClean="0"/>
              <a:t>different (systematically covering </a:t>
            </a:r>
            <a:r>
              <a:rPr lang="en-US" altLang="ja-JP" dirty="0"/>
              <a:t>cases that can be identified </a:t>
            </a:r>
            <a:r>
              <a:rPr lang="en-US" dirty="0" smtClean="0"/>
              <a:t>in </a:t>
            </a:r>
            <a:r>
              <a:rPr lang="en-US" dirty="0"/>
              <a:t>the </a:t>
            </a:r>
            <a:r>
              <a:rPr lang="en-US" dirty="0" smtClean="0"/>
              <a:t>specification).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98594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pPr>
              <a:defRPr/>
            </a:pPr>
            <a:r>
              <a:rPr lang="en-US" dirty="0">
                <a:latin typeface="Arial" charset="0"/>
                <a:ea typeface="ＭＳ Ｐゴシック" charset="0"/>
                <a:cs typeface="ＭＳ Ｐゴシック" charset="0"/>
              </a:rPr>
              <a:t>Thought for the Day</a:t>
            </a:r>
          </a:p>
        </p:txBody>
      </p:sp>
      <p:sp>
        <p:nvSpPr>
          <p:cNvPr id="19458" name="Rectangle 3"/>
          <p:cNvSpPr>
            <a:spLocks noGrp="1" noChangeArrowheads="1"/>
          </p:cNvSpPr>
          <p:nvPr>
            <p:ph type="body" idx="1"/>
          </p:nvPr>
        </p:nvSpPr>
        <p:spPr/>
        <p:txBody>
          <a:bodyPr/>
          <a:lstStyle/>
          <a:p>
            <a:r>
              <a:rPr lang="en-US" dirty="0"/>
              <a:t>“If you </a:t>
            </a:r>
            <a:r>
              <a:rPr lang="en-US" dirty="0" smtClean="0"/>
              <a:t>don</a:t>
            </a:r>
            <a:r>
              <a:rPr lang="uk-UA" dirty="0" smtClean="0"/>
              <a:t>'</a:t>
            </a:r>
            <a:r>
              <a:rPr lang="en-US" dirty="0" smtClean="0"/>
              <a:t>t </a:t>
            </a:r>
            <a:r>
              <a:rPr lang="en-US" dirty="0"/>
              <a:t>like unit testing your product, most likely your customers </a:t>
            </a:r>
            <a:r>
              <a:rPr lang="en-US" dirty="0" smtClean="0"/>
              <a:t>won</a:t>
            </a:r>
            <a:r>
              <a:rPr lang="uk-UA" dirty="0" smtClean="0"/>
              <a:t>'</a:t>
            </a:r>
            <a:r>
              <a:rPr lang="en-US" dirty="0" smtClean="0"/>
              <a:t>t </a:t>
            </a:r>
            <a:r>
              <a:rPr lang="en-US" dirty="0"/>
              <a:t>like to test it either.” </a:t>
            </a:r>
            <a:endParaRPr lang="en-US" dirty="0" smtClean="0"/>
          </a:p>
          <a:p>
            <a:pPr algn="r"/>
            <a:r>
              <a:rPr lang="en-US" dirty="0" smtClean="0"/>
              <a:t>–</a:t>
            </a:r>
            <a:r>
              <a:rPr lang="en-US" dirty="0"/>
              <a:t>  Anonymous</a:t>
            </a:r>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2063771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p:cNvSpPr>
          <p:nvPr>
            <p:ph type="title" idx="4294967295"/>
          </p:nvPr>
        </p:nvSpPr>
        <p:spPr/>
        <p:txBody>
          <a:bodyPr>
            <a:normAutofit/>
          </a:bodyPr>
          <a:lstStyle/>
          <a:p>
            <a:r>
              <a:rPr lang="en-US" sz="4000" dirty="0"/>
              <a:t>No Guarantee of Finding All Defects</a:t>
            </a:r>
          </a:p>
        </p:txBody>
      </p:sp>
      <p:sp>
        <p:nvSpPr>
          <p:cNvPr id="43013" name="Rectangle 3"/>
          <p:cNvSpPr>
            <a:spLocks noGrp="1"/>
          </p:cNvSpPr>
          <p:nvPr>
            <p:ph type="body" idx="4294967295"/>
          </p:nvPr>
        </p:nvSpPr>
        <p:spPr>
          <a:xfrm>
            <a:off x="984504" y="1690688"/>
            <a:ext cx="9915144" cy="4444936"/>
          </a:xfrm>
        </p:spPr>
        <p:txBody>
          <a:bodyPr/>
          <a:lstStyle/>
          <a:p>
            <a:r>
              <a:rPr lang="en-US" dirty="0"/>
              <a:t>Executing all control flow elements does not guarantee finding all defects</a:t>
            </a:r>
          </a:p>
          <a:p>
            <a:pPr lvl="1"/>
            <a:r>
              <a:rPr lang="en-US" dirty="0"/>
              <a:t>Execution of a faulty statement may not always result in a failure</a:t>
            </a:r>
          </a:p>
          <a:p>
            <a:pPr lvl="2"/>
            <a:r>
              <a:rPr lang="en-US" sz="2400" dirty="0"/>
              <a:t>The state may not be corrupted when the statement is executed with some data values</a:t>
            </a:r>
          </a:p>
          <a:p>
            <a:pPr lvl="2"/>
            <a:r>
              <a:rPr lang="en-US" sz="2400" dirty="0"/>
              <a:t>Corrupt state may not propagate through execution to eventually lead to failure</a:t>
            </a:r>
          </a:p>
          <a:p>
            <a:r>
              <a:rPr lang="en-US" dirty="0"/>
              <a:t>What is the value of structural coverage?</a:t>
            </a:r>
          </a:p>
          <a:p>
            <a:pPr lvl="1"/>
            <a:r>
              <a:rPr lang="en-US" dirty="0"/>
              <a:t>Increases confidence in the thoroughness of testing</a:t>
            </a:r>
          </a:p>
          <a:p>
            <a:pPr lvl="1"/>
            <a:r>
              <a:rPr lang="en-US" dirty="0"/>
              <a:t>Removes some obvious </a:t>
            </a:r>
            <a:r>
              <a:rPr lang="en-US" i="1" dirty="0"/>
              <a:t>inadequacies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161263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0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01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testing brings value...</a:t>
            </a:r>
            <a:endParaRPr lang="en-US" dirty="0"/>
          </a:p>
        </p:txBody>
      </p:sp>
      <p:sp>
        <p:nvSpPr>
          <p:cNvPr id="3" name="Content Placeholder 2"/>
          <p:cNvSpPr>
            <a:spLocks noGrp="1"/>
          </p:cNvSpPr>
          <p:nvPr>
            <p:ph idx="1"/>
          </p:nvPr>
        </p:nvSpPr>
        <p:spPr/>
        <p:txBody>
          <a:bodyPr>
            <a:normAutofit lnSpcReduction="10000"/>
          </a:bodyPr>
          <a:lstStyle/>
          <a:p>
            <a:r>
              <a:rPr lang="en-US" dirty="0"/>
              <a:t>Structural testing provides a basic check:  Did we completely </a:t>
            </a:r>
            <a:r>
              <a:rPr lang="en-US" dirty="0" smtClean="0"/>
              <a:t>leave/miss something </a:t>
            </a:r>
            <a:r>
              <a:rPr lang="en-US" dirty="0"/>
              <a:t>that should have been tested?  It </a:t>
            </a:r>
            <a:r>
              <a:rPr lang="en-US" dirty="0" smtClean="0"/>
              <a:t>doesn’t</a:t>
            </a:r>
            <a:r>
              <a:rPr lang="en-US" altLang="ja-JP" dirty="0" smtClean="0"/>
              <a:t> </a:t>
            </a:r>
            <a:r>
              <a:rPr lang="en-US" altLang="ja-JP" dirty="0"/>
              <a:t>guarantee that the </a:t>
            </a:r>
            <a:r>
              <a:rPr lang="en-US" dirty="0" smtClean="0"/>
              <a:t>test </a:t>
            </a:r>
            <a:r>
              <a:rPr lang="en-US" dirty="0"/>
              <a:t>cases we chose were good.   </a:t>
            </a:r>
          </a:p>
          <a:p>
            <a:endParaRPr lang="en-US" dirty="0"/>
          </a:p>
          <a:p>
            <a:r>
              <a:rPr lang="en-US" dirty="0"/>
              <a:t>Despite the limitation, it</a:t>
            </a:r>
            <a:r>
              <a:rPr lang="uk-UA" dirty="0"/>
              <a:t>'</a:t>
            </a:r>
            <a:r>
              <a:rPr lang="en-US" altLang="ja-JP" dirty="0"/>
              <a:t>s valuable because a good test designer does </a:t>
            </a:r>
            <a:r>
              <a:rPr lang="en-US" altLang="ja-JP" dirty="0" smtClean="0"/>
              <a:t>not </a:t>
            </a:r>
            <a:r>
              <a:rPr lang="en-US" dirty="0" smtClean="0"/>
              <a:t>just </a:t>
            </a:r>
            <a:r>
              <a:rPr lang="en-US" dirty="0"/>
              <a:t>blindly satisfy  a structural coverage criterion.  </a:t>
            </a:r>
            <a:endParaRPr lang="en-US" dirty="0" smtClean="0"/>
          </a:p>
          <a:p>
            <a:endParaRPr lang="en-US" dirty="0"/>
          </a:p>
          <a:p>
            <a:r>
              <a:rPr lang="en-US" dirty="0" smtClean="0"/>
              <a:t>Structural </a:t>
            </a:r>
            <a:r>
              <a:rPr lang="en-US" dirty="0"/>
              <a:t>criteria </a:t>
            </a:r>
            <a:r>
              <a:rPr lang="en-US" dirty="0" smtClean="0"/>
              <a:t>serve as </a:t>
            </a:r>
            <a:r>
              <a:rPr lang="en-US" dirty="0"/>
              <a:t>reminders to think carefully about what has been missed, and choose </a:t>
            </a:r>
            <a:r>
              <a:rPr lang="en-US" dirty="0" smtClean="0"/>
              <a:t>good </a:t>
            </a:r>
            <a:r>
              <a:rPr lang="en-US" dirty="0"/>
              <a:t>test cases for the underlying difference in treatment by the program. </a:t>
            </a:r>
          </a:p>
          <a:p>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3594604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p:cNvSpPr>
          <p:nvPr>
            <p:ph type="title" idx="4294967295"/>
          </p:nvPr>
        </p:nvSpPr>
        <p:spPr/>
        <p:txBody>
          <a:bodyPr>
            <a:normAutofit/>
          </a:bodyPr>
          <a:lstStyle/>
          <a:p>
            <a:r>
              <a:rPr lang="en-US" sz="3600" dirty="0"/>
              <a:t>Structural Testing Complements Functional Testing</a:t>
            </a:r>
          </a:p>
        </p:txBody>
      </p:sp>
      <p:sp>
        <p:nvSpPr>
          <p:cNvPr id="45061" name="Rectangle 3"/>
          <p:cNvSpPr>
            <a:spLocks noGrp="1"/>
          </p:cNvSpPr>
          <p:nvPr>
            <p:ph type="body" idx="4294967295"/>
          </p:nvPr>
        </p:nvSpPr>
        <p:spPr/>
        <p:txBody>
          <a:bodyPr/>
          <a:lstStyle/>
          <a:p>
            <a:r>
              <a:rPr lang="en-US" sz="3200" dirty="0"/>
              <a:t>Include cases that may not be identified from specifications alone </a:t>
            </a:r>
          </a:p>
          <a:p>
            <a:pPr lvl="1"/>
            <a:r>
              <a:rPr lang="en-US" sz="2800" dirty="0"/>
              <a:t>Implementation of a single item of the specification by multiple parts of the program</a:t>
            </a:r>
          </a:p>
          <a:p>
            <a:pPr lvl="1"/>
            <a:r>
              <a:rPr lang="en-US" sz="2800" dirty="0"/>
              <a:t>Example:  hash table collision  (invisible in interface spec) </a:t>
            </a:r>
          </a:p>
          <a:p>
            <a:r>
              <a:rPr lang="en-US" sz="3200" dirty="0"/>
              <a:t>Satisfying control flow adequacy criteria could still fail to reveal defects </a:t>
            </a:r>
          </a:p>
          <a:p>
            <a:pPr lvl="1"/>
            <a:r>
              <a:rPr lang="en-US" sz="2800" dirty="0"/>
              <a:t>Missing path</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2377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6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p:cNvSpPr>
          <p:nvPr>
            <p:ph type="title" idx="4294967295"/>
          </p:nvPr>
        </p:nvSpPr>
        <p:spPr/>
        <p:txBody>
          <a:bodyPr/>
          <a:lstStyle/>
          <a:p>
            <a:r>
              <a:rPr lang="en-US" dirty="0"/>
              <a:t>Structural Testing in Practice</a:t>
            </a:r>
          </a:p>
        </p:txBody>
      </p:sp>
      <p:sp>
        <p:nvSpPr>
          <p:cNvPr id="47109" name="Rectangle 3"/>
          <p:cNvSpPr>
            <a:spLocks noGrp="1"/>
          </p:cNvSpPr>
          <p:nvPr>
            <p:ph type="body" idx="4294967295"/>
          </p:nvPr>
        </p:nvSpPr>
        <p:spPr/>
        <p:txBody>
          <a:bodyPr>
            <a:normAutofit lnSpcReduction="10000"/>
          </a:bodyPr>
          <a:lstStyle/>
          <a:p>
            <a:r>
              <a:rPr lang="en-US" dirty="0" smtClean="0"/>
              <a:t>Typical </a:t>
            </a:r>
            <a:r>
              <a:rPr lang="en-US" dirty="0"/>
              <a:t>process</a:t>
            </a:r>
          </a:p>
          <a:p>
            <a:pPr lvl="1"/>
            <a:r>
              <a:rPr lang="en-US" dirty="0"/>
              <a:t>Create functional test suite first</a:t>
            </a:r>
          </a:p>
          <a:p>
            <a:pPr lvl="1"/>
            <a:r>
              <a:rPr lang="en-US" dirty="0"/>
              <a:t>Measure structural coverage to identify what is missing</a:t>
            </a:r>
          </a:p>
          <a:p>
            <a:pPr lvl="1"/>
            <a:r>
              <a:rPr lang="en-US" dirty="0"/>
              <a:t>Add additional test cases </a:t>
            </a:r>
          </a:p>
          <a:p>
            <a:r>
              <a:rPr lang="en-US" dirty="0"/>
              <a:t>Interpret unexecuted elements</a:t>
            </a:r>
          </a:p>
          <a:p>
            <a:pPr lvl="1"/>
            <a:r>
              <a:rPr lang="en-US" dirty="0"/>
              <a:t>Natural differences between specification and implementation</a:t>
            </a:r>
          </a:p>
          <a:p>
            <a:pPr lvl="1"/>
            <a:r>
              <a:rPr lang="en-US" dirty="0"/>
              <a:t>Flaws of the software or its development process</a:t>
            </a:r>
          </a:p>
          <a:p>
            <a:r>
              <a:rPr lang="en-US" dirty="0"/>
              <a:t>Attractive because </a:t>
            </a:r>
            <a:r>
              <a:rPr lang="en-US" dirty="0" smtClean="0"/>
              <a:t>it can be automated</a:t>
            </a:r>
            <a:endParaRPr lang="en-US" dirty="0"/>
          </a:p>
          <a:p>
            <a:pPr lvl="1"/>
            <a:r>
              <a:rPr lang="en-US" dirty="0"/>
              <a:t>Coverage measurements are convenient progress indicators</a:t>
            </a:r>
          </a:p>
          <a:p>
            <a:pPr lvl="1"/>
            <a:r>
              <a:rPr lang="en-US" dirty="0"/>
              <a:t>Sometimes used as a criterion of completion  </a:t>
            </a:r>
          </a:p>
          <a:p>
            <a:pPr lvl="2"/>
            <a:r>
              <a:rPr lang="en-US" dirty="0" smtClean="0"/>
              <a:t>Caution: </a:t>
            </a:r>
            <a:r>
              <a:rPr lang="en-US" dirty="0"/>
              <a:t>does not ensure </a:t>
            </a:r>
            <a:r>
              <a:rPr lang="en-US" i="1" dirty="0"/>
              <a:t>effective</a:t>
            </a:r>
            <a:r>
              <a:rPr lang="en-US" dirty="0"/>
              <a:t> test suites</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272243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0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0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10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10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1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normAutofit/>
          </a:bodyPr>
          <a:lstStyle/>
          <a:p>
            <a:pPr algn="ctr" eaLnBrk="1" hangingPunct="1"/>
            <a:r>
              <a:rPr lang="en-US" sz="5400" dirty="0"/>
              <a:t>Control Flow Coverage</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984749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title"/>
          </p:nvPr>
        </p:nvSpPr>
        <p:spPr/>
        <p:txBody>
          <a:bodyPr/>
          <a:lstStyle/>
          <a:p>
            <a:pPr eaLnBrk="1" hangingPunct="1"/>
            <a:r>
              <a:rPr lang="en-US" dirty="0" smtClean="0"/>
              <a:t>Test Adequacy Criterion</a:t>
            </a:r>
            <a:endParaRPr lang="en-US" dirty="0"/>
          </a:p>
        </p:txBody>
      </p:sp>
      <p:sp>
        <p:nvSpPr>
          <p:cNvPr id="338947" name="Rectangle 7"/>
          <p:cNvSpPr>
            <a:spLocks noGrp="1" noChangeArrowheads="1"/>
          </p:cNvSpPr>
          <p:nvPr>
            <p:ph sz="quarter" idx="1"/>
          </p:nvPr>
        </p:nvSpPr>
        <p:spPr/>
        <p:txBody>
          <a:bodyPr/>
          <a:lstStyle/>
          <a:p>
            <a:pPr eaLnBrk="1" hangingPunct="1">
              <a:lnSpc>
                <a:spcPct val="90000"/>
              </a:lnSpc>
            </a:pPr>
            <a:r>
              <a:rPr lang="en-US" dirty="0"/>
              <a:t>Adequacy criterion of a test suite </a:t>
            </a:r>
          </a:p>
          <a:p>
            <a:pPr marL="0" indent="0">
              <a:buNone/>
            </a:pPr>
            <a:endParaRPr lang="en-US" dirty="0"/>
          </a:p>
          <a:p>
            <a:pPr marL="349250" lvl="1" indent="0">
              <a:buNone/>
            </a:pPr>
            <a:r>
              <a:rPr lang="en-US" sz="2800" dirty="0"/>
              <a:t>Whether a test suite satisfies some property deemed important to thoroughly test a program  </a:t>
            </a:r>
          </a:p>
          <a:p>
            <a:pPr marL="349250" lvl="1" indent="0">
              <a:buNone/>
            </a:pPr>
            <a:endParaRPr lang="en-US" sz="2800" dirty="0"/>
          </a:p>
          <a:p>
            <a:pPr>
              <a:lnSpc>
                <a:spcPct val="90000"/>
              </a:lnSpc>
            </a:pPr>
            <a:r>
              <a:rPr lang="en-US" sz="2900" dirty="0"/>
              <a:t>e.g., </a:t>
            </a:r>
          </a:p>
          <a:p>
            <a:pPr lvl="1">
              <a:lnSpc>
                <a:spcPct val="90000"/>
              </a:lnSpc>
            </a:pPr>
            <a:r>
              <a:rPr lang="en-US" sz="2500" dirty="0"/>
              <a:t>Cover all statements </a:t>
            </a:r>
          </a:p>
          <a:p>
            <a:pPr lvl="1">
              <a:lnSpc>
                <a:spcPct val="90000"/>
              </a:lnSpc>
            </a:pPr>
            <a:r>
              <a:rPr lang="en-US" sz="2500" dirty="0"/>
              <a:t>Cover all branches 	</a:t>
            </a:r>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9532824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a:bodyPr>
          <a:lstStyle/>
          <a:p>
            <a:r>
              <a:rPr lang="en-US" sz="3600" dirty="0"/>
              <a:t>Control Flow Based Adequacy Criteria and Coverage</a:t>
            </a:r>
          </a:p>
        </p:txBody>
      </p:sp>
      <p:sp>
        <p:nvSpPr>
          <p:cNvPr id="51205" name="Rectangle 3"/>
          <p:cNvSpPr>
            <a:spLocks noGrp="1" noChangeArrowheads="1"/>
          </p:cNvSpPr>
          <p:nvPr>
            <p:ph idx="1"/>
          </p:nvPr>
        </p:nvSpPr>
        <p:spPr>
          <a:xfrm>
            <a:off x="838200" y="1609344"/>
            <a:ext cx="10515600" cy="4567619"/>
          </a:xfrm>
        </p:spPr>
        <p:txBody>
          <a:bodyPr>
            <a:normAutofit/>
          </a:bodyPr>
          <a:lstStyle/>
          <a:p>
            <a:pPr eaLnBrk="1" hangingPunct="1"/>
            <a:r>
              <a:rPr lang="en-US" sz="2400" dirty="0"/>
              <a:t>Statement coverage</a:t>
            </a:r>
          </a:p>
          <a:p>
            <a:pPr marL="742950" lvl="1" indent="-285750"/>
            <a:r>
              <a:rPr lang="en-US" sz="2000" dirty="0"/>
              <a:t>Cover every statement at least once</a:t>
            </a:r>
          </a:p>
          <a:p>
            <a:pPr eaLnBrk="1" hangingPunct="1"/>
            <a:r>
              <a:rPr lang="en-US" sz="2400" dirty="0"/>
              <a:t>Branch coverage, a.k.a. decision coverage</a:t>
            </a:r>
          </a:p>
          <a:p>
            <a:pPr marL="742950" lvl="1" indent="-285750"/>
            <a:r>
              <a:rPr lang="en-US" sz="2000" dirty="0"/>
              <a:t>Cover every branch at least once</a:t>
            </a:r>
          </a:p>
          <a:p>
            <a:pPr eaLnBrk="1" hangingPunct="1"/>
            <a:r>
              <a:rPr lang="en-US" sz="2400" dirty="0"/>
              <a:t>(Basic) Condition coverage</a:t>
            </a:r>
          </a:p>
          <a:p>
            <a:pPr marL="742950" lvl="1" indent="-285750"/>
            <a:r>
              <a:rPr lang="en-US" sz="2000" dirty="0"/>
              <a:t>Cover each outcome of every condition</a:t>
            </a:r>
          </a:p>
          <a:p>
            <a:pPr eaLnBrk="1" hangingPunct="1"/>
            <a:r>
              <a:rPr lang="en-US" sz="2400" dirty="0"/>
              <a:t>Branch-Condition coverage</a:t>
            </a:r>
          </a:p>
          <a:p>
            <a:pPr marL="742950" lvl="1" indent="-285750"/>
            <a:r>
              <a:rPr lang="en-US" sz="2000" dirty="0"/>
              <a:t>Cover all conditions and all branches  </a:t>
            </a:r>
          </a:p>
          <a:p>
            <a:pPr eaLnBrk="1" hangingPunct="1"/>
            <a:r>
              <a:rPr lang="en-US" sz="2400" dirty="0"/>
              <a:t>Modified condition decision coverage (MC/DC)</a:t>
            </a:r>
          </a:p>
          <a:p>
            <a:pPr eaLnBrk="1" hangingPunct="1"/>
            <a:r>
              <a:rPr lang="en-US" sz="2400" dirty="0"/>
              <a:t>Compound condition coverage</a:t>
            </a:r>
          </a:p>
          <a:p>
            <a:pPr marL="742950" lvl="1" indent="-285750"/>
            <a:r>
              <a:rPr lang="en-US" sz="2000" dirty="0"/>
              <a:t>Cover all possible combinations of every condition</a:t>
            </a:r>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208185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ChangeArrowheads="1"/>
          </p:cNvSpPr>
          <p:nvPr>
            <p:ph type="title"/>
          </p:nvPr>
        </p:nvSpPr>
        <p:spPr/>
        <p:txBody>
          <a:bodyPr/>
          <a:lstStyle/>
          <a:p>
            <a:pPr eaLnBrk="1" hangingPunct="1"/>
            <a:r>
              <a:rPr lang="en-US" sz="4800" dirty="0"/>
              <a:t>Condition Coverage</a:t>
            </a:r>
            <a:endParaRPr lang="en-US" sz="8000" dirty="0"/>
          </a:p>
        </p:txBody>
      </p:sp>
      <p:sp>
        <p:nvSpPr>
          <p:cNvPr id="3" name="Content Placeholder 2"/>
          <p:cNvSpPr>
            <a:spLocks noGrp="1"/>
          </p:cNvSpPr>
          <p:nvPr>
            <p:ph idx="1"/>
          </p:nvPr>
        </p:nvSpPr>
        <p:spPr/>
        <p:txBody>
          <a:bodyPr>
            <a:normAutofit lnSpcReduction="10000"/>
          </a:bodyPr>
          <a:lstStyle/>
          <a:p>
            <a:r>
              <a:rPr lang="en-US" dirty="0"/>
              <a:t>A decision can be composed of a simple condition such </a:t>
            </a:r>
            <a:r>
              <a:rPr lang="en-US" dirty="0" smtClean="0"/>
              <a:t>as</a:t>
            </a:r>
          </a:p>
          <a:p>
            <a:pPr marL="0" indent="0" algn="ctr">
              <a:buNone/>
            </a:pPr>
            <a:r>
              <a:rPr lang="en-US" dirty="0" smtClean="0">
                <a:solidFill>
                  <a:srgbClr val="0000FF"/>
                </a:solidFill>
              </a:rPr>
              <a:t>x</a:t>
            </a:r>
            <a:r>
              <a:rPr lang="en-US" dirty="0">
                <a:solidFill>
                  <a:srgbClr val="0000FF"/>
                </a:solidFill>
              </a:rPr>
              <a:t>&lt;</a:t>
            </a:r>
            <a:r>
              <a:rPr lang="en-US" dirty="0" smtClean="0">
                <a:solidFill>
                  <a:srgbClr val="0000FF"/>
                </a:solidFill>
              </a:rPr>
              <a:t>0</a:t>
            </a:r>
            <a:r>
              <a:rPr lang="en-US" dirty="0" smtClean="0"/>
              <a:t> </a:t>
            </a:r>
          </a:p>
          <a:p>
            <a:pPr marL="0" indent="0">
              <a:buNone/>
            </a:pPr>
            <a:r>
              <a:rPr lang="en-US" dirty="0" smtClean="0"/>
              <a:t>or </a:t>
            </a:r>
            <a:r>
              <a:rPr lang="en-US" dirty="0"/>
              <a:t>of a more complex condition, such as </a:t>
            </a:r>
            <a:endParaRPr lang="en-US" dirty="0" smtClean="0"/>
          </a:p>
          <a:p>
            <a:pPr marL="0" indent="0" algn="ctr">
              <a:buNone/>
            </a:pPr>
            <a:r>
              <a:rPr lang="en-US" dirty="0" smtClean="0">
                <a:solidFill>
                  <a:srgbClr val="0000FF"/>
                </a:solidFill>
              </a:rPr>
              <a:t>(</a:t>
            </a:r>
            <a:r>
              <a:rPr lang="en-US" dirty="0">
                <a:solidFill>
                  <a:srgbClr val="0000FF"/>
                </a:solidFill>
              </a:rPr>
              <a:t>(x&lt;0 AND y&lt;0 ) OR (</a:t>
            </a:r>
            <a:r>
              <a:rPr lang="en-US" dirty="0" err="1">
                <a:solidFill>
                  <a:srgbClr val="0000FF"/>
                </a:solidFill>
              </a:rPr>
              <a:t>p</a:t>
            </a:r>
            <a:r>
              <a:rPr lang="en-US" dirty="0" err="1">
                <a:solidFill>
                  <a:srgbClr val="0000FF"/>
                </a:solidFill>
                <a:sym typeface="Symbol" charset="0"/>
              </a:rPr>
              <a:t></a:t>
            </a:r>
            <a:r>
              <a:rPr lang="en-US" dirty="0" err="1" smtClean="0">
                <a:solidFill>
                  <a:srgbClr val="0000FF"/>
                </a:solidFill>
              </a:rPr>
              <a:t>q</a:t>
            </a:r>
            <a:r>
              <a:rPr lang="en-US" dirty="0" smtClean="0">
                <a:solidFill>
                  <a:srgbClr val="0000FF"/>
                </a:solidFill>
              </a:rPr>
              <a:t>))</a:t>
            </a:r>
            <a:endParaRPr lang="en-US" dirty="0">
              <a:solidFill>
                <a:srgbClr val="3366FF"/>
              </a:solidFill>
            </a:endParaRPr>
          </a:p>
          <a:p>
            <a:r>
              <a:rPr lang="en-US" dirty="0"/>
              <a:t>AND, OR, XOR are the logical operators that connect two or more simple conditions to form a </a:t>
            </a:r>
            <a:r>
              <a:rPr lang="en-US" dirty="0">
                <a:solidFill>
                  <a:schemeClr val="hlink"/>
                </a:solidFill>
              </a:rPr>
              <a:t>compound</a:t>
            </a:r>
            <a:r>
              <a:rPr lang="en-US" dirty="0"/>
              <a:t> condition.</a:t>
            </a:r>
          </a:p>
          <a:p>
            <a:pPr>
              <a:buFont typeface="Arial" charset="0"/>
              <a:buChar char="•"/>
            </a:pPr>
            <a:r>
              <a:rPr lang="en-US" dirty="0"/>
              <a:t>A simple condition is considered covered if it evaluates to </a:t>
            </a:r>
            <a:r>
              <a:rPr lang="en-US" dirty="0">
                <a:solidFill>
                  <a:schemeClr val="hlink"/>
                </a:solidFill>
              </a:rPr>
              <a:t>true </a:t>
            </a:r>
            <a:r>
              <a:rPr lang="en-US" dirty="0"/>
              <a:t>and </a:t>
            </a:r>
            <a:r>
              <a:rPr lang="en-US" dirty="0">
                <a:solidFill>
                  <a:schemeClr val="hlink"/>
                </a:solidFill>
              </a:rPr>
              <a:t>false</a:t>
            </a:r>
            <a:r>
              <a:rPr lang="en-US" dirty="0"/>
              <a:t> in one or more executions of the program in which it occurs.</a:t>
            </a:r>
          </a:p>
          <a:p>
            <a:pPr>
              <a:buFont typeface="Arial" charset="0"/>
              <a:buChar char="•"/>
            </a:pPr>
            <a:r>
              <a:rPr lang="en-US" dirty="0"/>
              <a:t>A compound condition is considered covered if each simple condition it contains is also covered.</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256608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noChangeArrowheads="1"/>
          </p:cNvSpPr>
          <p:nvPr>
            <p:ph type="title"/>
          </p:nvPr>
        </p:nvSpPr>
        <p:spPr/>
        <p:txBody>
          <a:bodyPr/>
          <a:lstStyle/>
          <a:p>
            <a:pPr eaLnBrk="1" hangingPunct="1"/>
            <a:r>
              <a:rPr lang="en-US" sz="4000" dirty="0"/>
              <a:t>Decision and Condition Coverage</a:t>
            </a:r>
            <a:endParaRPr lang="en-US" sz="6600" dirty="0"/>
          </a:p>
        </p:txBody>
      </p:sp>
      <p:sp>
        <p:nvSpPr>
          <p:cNvPr id="2" name="Content Placeholder 1"/>
          <p:cNvSpPr>
            <a:spLocks noGrp="1"/>
          </p:cNvSpPr>
          <p:nvPr>
            <p:ph idx="1"/>
          </p:nvPr>
        </p:nvSpPr>
        <p:spPr/>
        <p:txBody>
          <a:bodyPr/>
          <a:lstStyle/>
          <a:p>
            <a:r>
              <a:rPr lang="en-US" dirty="0"/>
              <a:t>Decision coverage is concerned with the coverage of decisions regardless of whether or not a decision corresponds to a simple or a compound condition.  Thus, in the statement</a:t>
            </a:r>
          </a:p>
          <a:p>
            <a:endParaRPr lang="en-US" dirty="0" smtClean="0"/>
          </a:p>
          <a:p>
            <a:pPr marL="0" indent="0">
              <a:buNone/>
            </a:pPr>
            <a:endParaRPr lang="en-US" dirty="0" smtClean="0"/>
          </a:p>
          <a:p>
            <a:r>
              <a:rPr lang="en-US" dirty="0"/>
              <a:t>there is only one decision that leads control to line 2 if the compound condition inside the </a:t>
            </a:r>
            <a:r>
              <a:rPr lang="en-US" dirty="0">
                <a:solidFill>
                  <a:schemeClr val="hlink"/>
                </a:solidFill>
              </a:rPr>
              <a:t>if </a:t>
            </a:r>
            <a:r>
              <a:rPr lang="en-US" dirty="0"/>
              <a:t>evaluates to </a:t>
            </a:r>
            <a:r>
              <a:rPr lang="en-US" dirty="0" smtClean="0">
                <a:solidFill>
                  <a:schemeClr val="hlink"/>
                </a:solidFill>
              </a:rPr>
              <a:t>true</a:t>
            </a:r>
            <a:r>
              <a:rPr lang="en-US" dirty="0" smtClean="0"/>
              <a:t>.</a:t>
            </a:r>
          </a:p>
          <a:p>
            <a:r>
              <a:rPr lang="en-US" dirty="0" smtClean="0"/>
              <a:t>However</a:t>
            </a:r>
            <a:r>
              <a:rPr lang="en-US" dirty="0"/>
              <a:t>, a compound condition might evaluate to </a:t>
            </a:r>
            <a:r>
              <a:rPr lang="en-US" dirty="0">
                <a:solidFill>
                  <a:schemeClr val="hlink"/>
                </a:solidFill>
              </a:rPr>
              <a:t>true</a:t>
            </a:r>
            <a:r>
              <a:rPr lang="en-US" dirty="0"/>
              <a:t> or </a:t>
            </a:r>
            <a:r>
              <a:rPr lang="en-US" dirty="0" smtClean="0">
                <a:solidFill>
                  <a:schemeClr val="hlink"/>
                </a:solidFill>
              </a:rPr>
              <a:t>false</a:t>
            </a:r>
            <a:r>
              <a:rPr lang="en-US" dirty="0" smtClean="0"/>
              <a:t> </a:t>
            </a:r>
            <a:r>
              <a:rPr lang="en-US" dirty="0"/>
              <a:t>in one of several ways. </a:t>
            </a:r>
          </a:p>
          <a:p>
            <a:endParaRPr lang="en-US" dirty="0"/>
          </a:p>
        </p:txBody>
      </p:sp>
      <p:pic>
        <p:nvPicPr>
          <p:cNvPr id="13393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7184" y="3093720"/>
            <a:ext cx="323850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3" name="Slide Number Placeholder 2"/>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3633939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9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ChangeArrowheads="1"/>
          </p:cNvSpPr>
          <p:nvPr>
            <p:ph type="title"/>
          </p:nvPr>
        </p:nvSpPr>
        <p:spPr/>
        <p:txBody>
          <a:bodyPr>
            <a:normAutofit/>
          </a:bodyPr>
          <a:lstStyle/>
          <a:p>
            <a:pPr eaLnBrk="1" hangingPunct="1"/>
            <a:r>
              <a:rPr lang="en-US" sz="4000" dirty="0"/>
              <a:t>Decision and condition coverage (contd)</a:t>
            </a:r>
            <a:endParaRPr lang="en-US" sz="6600" dirty="0"/>
          </a:p>
        </p:txBody>
      </p:sp>
      <p:sp>
        <p:nvSpPr>
          <p:cNvPr id="2" name="Content Placeholder 1"/>
          <p:cNvSpPr>
            <a:spLocks noGrp="1"/>
          </p:cNvSpPr>
          <p:nvPr>
            <p:ph idx="1"/>
          </p:nvPr>
        </p:nvSpPr>
        <p:spPr>
          <a:xfrm>
            <a:off x="838200" y="2417064"/>
            <a:ext cx="9896856" cy="3462528"/>
          </a:xfrm>
        </p:spPr>
        <p:txBody>
          <a:bodyPr/>
          <a:lstStyle/>
          <a:p>
            <a:r>
              <a:rPr lang="en-US" dirty="0"/>
              <a:t>The condition at line 1 evaluates to </a:t>
            </a:r>
            <a:r>
              <a:rPr lang="en-US" dirty="0">
                <a:solidFill>
                  <a:schemeClr val="hlink"/>
                </a:solidFill>
              </a:rPr>
              <a:t>false</a:t>
            </a:r>
            <a:r>
              <a:rPr lang="en-US" dirty="0"/>
              <a:t> when x</a:t>
            </a:r>
            <a:r>
              <a:rPr lang="en-US" dirty="0">
                <a:sym typeface="Symbol" charset="0"/>
              </a:rPr>
              <a:t></a:t>
            </a:r>
            <a:r>
              <a:rPr lang="en-US" dirty="0"/>
              <a:t>0  regardless of the value of </a:t>
            </a:r>
            <a:r>
              <a:rPr lang="en-US" dirty="0">
                <a:solidFill>
                  <a:schemeClr val="hlink"/>
                </a:solidFill>
              </a:rPr>
              <a:t>y</a:t>
            </a:r>
            <a:r>
              <a:rPr lang="en-US" dirty="0"/>
              <a:t>. </a:t>
            </a:r>
            <a:endParaRPr lang="en-US" dirty="0" smtClean="0"/>
          </a:p>
          <a:p>
            <a:r>
              <a:rPr lang="en-US" dirty="0" smtClean="0"/>
              <a:t>Another </a:t>
            </a:r>
            <a:r>
              <a:rPr lang="en-US" dirty="0"/>
              <a:t>condition, such as </a:t>
            </a:r>
            <a:r>
              <a:rPr lang="en-US" dirty="0">
                <a:solidFill>
                  <a:srgbClr val="0000FF"/>
                </a:solidFill>
              </a:rPr>
              <a:t> x&lt;0 OR y&lt;0</a:t>
            </a:r>
            <a:r>
              <a:rPr lang="en-US" dirty="0"/>
              <a:t>, evaluates to </a:t>
            </a:r>
            <a:r>
              <a:rPr lang="en-US" dirty="0">
                <a:solidFill>
                  <a:schemeClr val="hlink"/>
                </a:solidFill>
              </a:rPr>
              <a:t>true </a:t>
            </a:r>
            <a:r>
              <a:rPr lang="en-US" dirty="0"/>
              <a:t>regardless of the value of y, when x&lt;0. </a:t>
            </a:r>
            <a:endParaRPr lang="en-US" dirty="0" smtClean="0"/>
          </a:p>
          <a:p>
            <a:r>
              <a:rPr lang="en-US" dirty="0"/>
              <a:t>With this evaluation characteristic in view, compilers often generate code that uses </a:t>
            </a:r>
            <a:r>
              <a:rPr lang="en-US" dirty="0">
                <a:solidFill>
                  <a:schemeClr val="hlink"/>
                </a:solidFill>
              </a:rPr>
              <a:t>short circuit</a:t>
            </a:r>
            <a:r>
              <a:rPr lang="en-US" dirty="0"/>
              <a:t> evaluation of compound conditions. </a:t>
            </a:r>
          </a:p>
        </p:txBody>
      </p:sp>
      <p:pic>
        <p:nvPicPr>
          <p:cNvPr id="156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578864"/>
            <a:ext cx="3238500" cy="625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3" name="Slide Number Placeholder 2"/>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2563256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smtClean="0"/>
              <a:t>Outline</a:t>
            </a:r>
            <a:endParaRPr lang="en-US" sz="2400" dirty="0"/>
          </a:p>
        </p:txBody>
      </p:sp>
      <p:sp>
        <p:nvSpPr>
          <p:cNvPr id="47106" name="Rectangle 3"/>
          <p:cNvSpPr>
            <a:spLocks noGrp="1"/>
          </p:cNvSpPr>
          <p:nvPr>
            <p:ph idx="1"/>
          </p:nvPr>
        </p:nvSpPr>
        <p:spPr>
          <a:xfrm>
            <a:off x="914400" y="1524000"/>
            <a:ext cx="10250424" cy="4639056"/>
          </a:xfrm>
        </p:spPr>
        <p:txBody>
          <a:bodyPr>
            <a:normAutofit fontScale="92500" lnSpcReduction="10000"/>
          </a:bodyPr>
          <a:lstStyle/>
          <a:p>
            <a:r>
              <a:rPr lang="en-US" dirty="0"/>
              <a:t>Case Study </a:t>
            </a:r>
            <a:r>
              <a:rPr lang="en-US" dirty="0" smtClean="0"/>
              <a:t>- </a:t>
            </a:r>
            <a:r>
              <a:rPr lang="en-US" dirty="0"/>
              <a:t>Airbus A320 </a:t>
            </a:r>
            <a:endParaRPr lang="en-US" dirty="0" smtClean="0"/>
          </a:p>
          <a:p>
            <a:r>
              <a:rPr lang="en-US" dirty="0"/>
              <a:t>Program Models and </a:t>
            </a:r>
            <a:r>
              <a:rPr lang="en-US" dirty="0" smtClean="0"/>
              <a:t>Graphs</a:t>
            </a:r>
          </a:p>
          <a:p>
            <a:r>
              <a:rPr lang="en-US" dirty="0"/>
              <a:t>White Box </a:t>
            </a:r>
            <a:r>
              <a:rPr lang="en-US" dirty="0" smtClean="0"/>
              <a:t>Testing</a:t>
            </a:r>
          </a:p>
          <a:p>
            <a:r>
              <a:rPr lang="en-US" dirty="0"/>
              <a:t>Control Flow </a:t>
            </a:r>
            <a:r>
              <a:rPr lang="en-US" dirty="0" smtClean="0"/>
              <a:t>Coverage</a:t>
            </a:r>
          </a:p>
          <a:p>
            <a:r>
              <a:rPr lang="en-US" dirty="0"/>
              <a:t>Beyond Branch and Condition </a:t>
            </a:r>
            <a:r>
              <a:rPr lang="en-US" dirty="0" smtClean="0"/>
              <a:t>Testing</a:t>
            </a:r>
          </a:p>
          <a:p>
            <a:r>
              <a:rPr lang="en-US" dirty="0"/>
              <a:t>Path Testing</a:t>
            </a:r>
          </a:p>
          <a:p>
            <a:r>
              <a:rPr lang="en-US" dirty="0"/>
              <a:t>Cyclomatic Complexity</a:t>
            </a:r>
          </a:p>
          <a:p>
            <a:r>
              <a:rPr lang="en-US" dirty="0"/>
              <a:t>Cyclomatic Adequacy and Coverage</a:t>
            </a:r>
          </a:p>
          <a:p>
            <a:r>
              <a:rPr lang="en-US" dirty="0"/>
              <a:t>Java Code Coverage Tools</a:t>
            </a:r>
          </a:p>
          <a:p>
            <a:r>
              <a:rPr lang="en-US" dirty="0" smtClean="0"/>
              <a:t>Summary</a:t>
            </a:r>
          </a:p>
          <a:p>
            <a:endParaRPr lang="en-US" dirty="0" smtClean="0"/>
          </a:p>
          <a:p>
            <a:endParaRPr lang="en-US" dirty="0" smtClean="0"/>
          </a:p>
          <a:p>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44995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1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p:txBody>
          <a:bodyPr>
            <a:normAutofit/>
          </a:bodyPr>
          <a:lstStyle/>
          <a:p>
            <a:pPr eaLnBrk="1" hangingPunct="1"/>
            <a:r>
              <a:rPr lang="en-US" sz="4000" dirty="0"/>
              <a:t>Decision and Condition coverage (contd)</a:t>
            </a:r>
            <a:endParaRPr lang="en-US" sz="6600" dirty="0"/>
          </a:p>
        </p:txBody>
      </p:sp>
      <p:sp>
        <p:nvSpPr>
          <p:cNvPr id="2" name="Content Placeholder 1"/>
          <p:cNvSpPr>
            <a:spLocks noGrp="1"/>
          </p:cNvSpPr>
          <p:nvPr>
            <p:ph idx="1"/>
          </p:nvPr>
        </p:nvSpPr>
        <p:spPr/>
        <p:txBody>
          <a:bodyPr/>
          <a:lstStyle/>
          <a:p>
            <a:r>
              <a:rPr lang="en-US" dirty="0"/>
              <a:t>Here is a possible translation: </a:t>
            </a:r>
          </a:p>
          <a:p>
            <a:endParaRPr lang="en-US" dirty="0" smtClean="0"/>
          </a:p>
          <a:p>
            <a:endParaRPr lang="en-US" dirty="0"/>
          </a:p>
          <a:p>
            <a:endParaRPr lang="en-US" dirty="0" smtClean="0"/>
          </a:p>
          <a:p>
            <a:endParaRPr lang="en-US" dirty="0" smtClean="0"/>
          </a:p>
          <a:p>
            <a:r>
              <a:rPr lang="en-US" dirty="0" smtClean="0"/>
              <a:t>We </a:t>
            </a:r>
            <a:r>
              <a:rPr lang="en-US" dirty="0"/>
              <a:t>now see two decisions, one corresponding to each simple condition in the </a:t>
            </a:r>
            <a:r>
              <a:rPr lang="en-US" dirty="0">
                <a:solidFill>
                  <a:schemeClr val="hlink"/>
                </a:solidFill>
              </a:rPr>
              <a:t>if </a:t>
            </a:r>
            <a:r>
              <a:rPr lang="en-US" dirty="0" smtClean="0"/>
              <a:t>statement</a:t>
            </a:r>
            <a:r>
              <a:rPr lang="en-US" dirty="0">
                <a:latin typeface="Times New Roman" charset="0"/>
              </a:rPr>
              <a:t>. </a:t>
            </a:r>
          </a:p>
          <a:p>
            <a:endParaRPr lang="en-US" dirty="0"/>
          </a:p>
        </p:txBody>
      </p:sp>
      <p:grpSp>
        <p:nvGrpSpPr>
          <p:cNvPr id="158725" name="Group 8"/>
          <p:cNvGrpSpPr>
            <a:grpSpLocks/>
          </p:cNvGrpSpPr>
          <p:nvPr/>
        </p:nvGrpSpPr>
        <p:grpSpPr bwMode="auto">
          <a:xfrm>
            <a:off x="1551433" y="2764536"/>
            <a:ext cx="7400925" cy="1358900"/>
            <a:chOff x="196" y="1273"/>
            <a:chExt cx="4662" cy="856"/>
          </a:xfrm>
        </p:grpSpPr>
        <p:pic>
          <p:nvPicPr>
            <p:cNvPr id="1587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 y="1273"/>
              <a:ext cx="2040" cy="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pic>
          <p:nvPicPr>
            <p:cNvPr id="15872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2" y="1273"/>
              <a:ext cx="1416" cy="8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158729" name="Line 7"/>
            <p:cNvSpPr>
              <a:spLocks noChangeShapeType="1"/>
            </p:cNvSpPr>
            <p:nvPr/>
          </p:nvSpPr>
          <p:spPr bwMode="auto">
            <a:xfrm>
              <a:off x="2549" y="1589"/>
              <a:ext cx="747"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8602672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dirty="0"/>
              <a:t>A Simple Example of </a:t>
            </a:r>
            <a:r>
              <a:rPr lang="en-US" dirty="0" smtClean="0"/>
              <a:t>Coverage</a:t>
            </a:r>
            <a:endParaRPr lang="en-US" dirty="0"/>
          </a:p>
        </p:txBody>
      </p:sp>
      <p:sp>
        <p:nvSpPr>
          <p:cNvPr id="53253" name="Rectangle 3"/>
          <p:cNvSpPr>
            <a:spLocks noGrp="1" noChangeArrowheads="1"/>
          </p:cNvSpPr>
          <p:nvPr>
            <p:ph sz="half" idx="1"/>
          </p:nvPr>
        </p:nvSpPr>
        <p:spPr>
          <a:xfrm>
            <a:off x="1414272" y="1459993"/>
            <a:ext cx="4038600" cy="5064125"/>
          </a:xfrm>
        </p:spPr>
        <p:txBody>
          <a:bodyPr/>
          <a:lstStyle/>
          <a:p>
            <a:pPr lvl="1" eaLnBrk="1" hangingPunct="1">
              <a:buFont typeface="Wingdings" charset="0"/>
              <a:buNone/>
            </a:pPr>
            <a:r>
              <a:rPr lang="en-US" sz="2000" dirty="0">
                <a:solidFill>
                  <a:srgbClr val="0000FF"/>
                </a:solidFill>
                <a:latin typeface="+mn-lt"/>
              </a:rPr>
              <a:t>if ( a &lt; b </a:t>
            </a:r>
            <a:r>
              <a:rPr lang="en-US" sz="2000" i="1" dirty="0">
                <a:solidFill>
                  <a:srgbClr val="FF0080"/>
                </a:solidFill>
                <a:latin typeface="+mn-lt"/>
              </a:rPr>
              <a:t>and</a:t>
            </a:r>
            <a:r>
              <a:rPr lang="en-US" sz="2000" dirty="0">
                <a:solidFill>
                  <a:srgbClr val="0000FF"/>
                </a:solidFill>
                <a:latin typeface="+mn-lt"/>
              </a:rPr>
              <a:t> c == 5) {</a:t>
            </a:r>
          </a:p>
          <a:p>
            <a:pPr lvl="2">
              <a:buNone/>
            </a:pPr>
            <a:r>
              <a:rPr lang="en-US" dirty="0">
                <a:solidFill>
                  <a:srgbClr val="0000FF"/>
                </a:solidFill>
                <a:latin typeface="+mn-lt"/>
              </a:rPr>
              <a:t>y++;</a:t>
            </a:r>
          </a:p>
          <a:p>
            <a:pPr lvl="1" eaLnBrk="1" hangingPunct="1">
              <a:buFont typeface="Wingdings" charset="0"/>
              <a:buNone/>
            </a:pPr>
            <a:r>
              <a:rPr lang="en-US" sz="2000" dirty="0">
                <a:solidFill>
                  <a:srgbClr val="0000FF"/>
                </a:solidFill>
                <a:latin typeface="+mn-lt"/>
              </a:rPr>
              <a:t>} </a:t>
            </a:r>
          </a:p>
          <a:p>
            <a:pPr lvl="1" eaLnBrk="1" hangingPunct="1">
              <a:buFont typeface="Wingdings" charset="0"/>
              <a:buNone/>
            </a:pPr>
            <a:r>
              <a:rPr lang="en-US" sz="2000" dirty="0">
                <a:solidFill>
                  <a:srgbClr val="0000FF"/>
                </a:solidFill>
                <a:latin typeface="+mn-lt"/>
              </a:rPr>
              <a:t>x = 5;</a:t>
            </a:r>
            <a:endParaRPr lang="en-US" sz="4000" dirty="0">
              <a:latin typeface="Gill Sans MT" charset="0"/>
            </a:endParaRPr>
          </a:p>
          <a:p>
            <a:pPr lvl="1" eaLnBrk="1" hangingPunct="1">
              <a:buFont typeface="Wingdings" charset="0"/>
              <a:buNone/>
            </a:pPr>
            <a:endParaRPr lang="en-US" dirty="0"/>
          </a:p>
          <a:p>
            <a:pPr eaLnBrk="1" hangingPunct="1">
              <a:buFont typeface="Wingdings" charset="0"/>
              <a:buNone/>
            </a:pPr>
            <a:endParaRPr lang="en-US" sz="2400" dirty="0"/>
          </a:p>
          <a:p>
            <a:pPr eaLnBrk="1" hangingPunct="1">
              <a:buFont typeface="Wingdings" charset="0"/>
              <a:buNone/>
            </a:pPr>
            <a:r>
              <a:rPr lang="en-US" sz="2400" dirty="0"/>
              <a:t>Test cases:</a:t>
            </a:r>
          </a:p>
          <a:p>
            <a:pPr eaLnBrk="1" hangingPunct="1">
              <a:buFont typeface="Wingdings" charset="0"/>
              <a:buNone/>
            </a:pPr>
            <a:r>
              <a:rPr lang="en-US" sz="2400" dirty="0"/>
              <a:t>(a)   a &lt; b,  c == 5</a:t>
            </a:r>
          </a:p>
          <a:p>
            <a:pPr eaLnBrk="1" hangingPunct="1">
              <a:buFont typeface="Wingdings" charset="0"/>
              <a:buNone/>
            </a:pPr>
            <a:r>
              <a:rPr lang="en-US" sz="2400" dirty="0"/>
              <a:t>(b)   a &lt; b,  c !=</a:t>
            </a:r>
            <a:r>
              <a:rPr lang="en-US" sz="2400" dirty="0">
                <a:sym typeface="Symbol" charset="0"/>
              </a:rPr>
              <a:t> 5</a:t>
            </a:r>
            <a:endParaRPr lang="en-US" sz="2400" dirty="0"/>
          </a:p>
          <a:p>
            <a:pPr eaLnBrk="1" hangingPunct="1">
              <a:buFont typeface="Wingdings" charset="0"/>
              <a:buNone/>
            </a:pPr>
            <a:r>
              <a:rPr lang="en-US" sz="2400" dirty="0"/>
              <a:t>(c)   a </a:t>
            </a:r>
            <a:r>
              <a:rPr lang="en-US" sz="2400" dirty="0">
                <a:sym typeface="Symbol" charset="0"/>
              </a:rPr>
              <a:t>&gt;= b,  c == 5</a:t>
            </a:r>
            <a:endParaRPr lang="en-US" sz="2400" dirty="0"/>
          </a:p>
          <a:p>
            <a:pPr eaLnBrk="1" hangingPunct="1">
              <a:buFont typeface="Wingdings" charset="0"/>
              <a:buNone/>
            </a:pPr>
            <a:r>
              <a:rPr lang="en-US" sz="2400" dirty="0"/>
              <a:t>(d)   a </a:t>
            </a:r>
            <a:r>
              <a:rPr lang="en-US" sz="2400" dirty="0">
                <a:sym typeface="Symbol" charset="0"/>
              </a:rPr>
              <a:t>&gt;= b,  c != 5</a:t>
            </a:r>
          </a:p>
        </p:txBody>
      </p:sp>
      <p:sp>
        <p:nvSpPr>
          <p:cNvPr id="4" name="Content Placeholder 3"/>
          <p:cNvSpPr>
            <a:spLocks noGrp="1"/>
          </p:cNvSpPr>
          <p:nvPr>
            <p:ph sz="half" idx="2"/>
          </p:nvPr>
        </p:nvSpPr>
        <p:spPr>
          <a:xfrm>
            <a:off x="5148072" y="1459992"/>
            <a:ext cx="4495800" cy="4896358"/>
          </a:xfrm>
        </p:spPr>
        <p:txBody>
          <a:bodyPr/>
          <a:lstStyle/>
          <a:p>
            <a:pPr eaLnBrk="0" hangingPunct="0">
              <a:spcBef>
                <a:spcPts val="600"/>
              </a:spcBef>
              <a:buClr>
                <a:schemeClr val="accent1"/>
              </a:buClr>
              <a:buSzPct val="76000"/>
              <a:buFont typeface="Wingdings 3" charset="0"/>
              <a:buChar char=""/>
            </a:pPr>
            <a:r>
              <a:rPr lang="en-US" sz="2000" dirty="0"/>
              <a:t>Statement coverage: </a:t>
            </a:r>
          </a:p>
          <a:p>
            <a:pPr marL="344487" lvl="1" indent="0" eaLnBrk="0" hangingPunct="0">
              <a:buClr>
                <a:schemeClr val="accent2"/>
              </a:buClr>
              <a:buSzPct val="76000"/>
              <a:buNone/>
            </a:pPr>
            <a:r>
              <a:rPr lang="en-US" sz="2000" dirty="0">
                <a:solidFill>
                  <a:schemeClr val="tx2"/>
                </a:solidFill>
              </a:rPr>
              <a:t>Test case (a)</a:t>
            </a:r>
            <a:endParaRPr lang="en-US" sz="2000" dirty="0"/>
          </a:p>
          <a:p>
            <a:pPr eaLnBrk="0" hangingPunct="0">
              <a:spcBef>
                <a:spcPts val="600"/>
              </a:spcBef>
              <a:buClr>
                <a:schemeClr val="accent1"/>
              </a:buClr>
              <a:buSzPct val="76000"/>
              <a:buFont typeface="Wingdings 3" charset="0"/>
              <a:buChar char=""/>
            </a:pPr>
            <a:r>
              <a:rPr lang="en-US" sz="2000" dirty="0"/>
              <a:t>Branch coverage:</a:t>
            </a:r>
          </a:p>
          <a:p>
            <a:pPr marL="344487" lvl="1" indent="0" eaLnBrk="0" hangingPunct="0">
              <a:spcBef>
                <a:spcPts val="600"/>
              </a:spcBef>
              <a:buClr>
                <a:schemeClr val="accent1"/>
              </a:buClr>
              <a:buSzPct val="76000"/>
              <a:buNone/>
            </a:pPr>
            <a:r>
              <a:rPr lang="en-US" sz="2000" dirty="0">
                <a:solidFill>
                  <a:schemeClr val="tx2"/>
                </a:solidFill>
              </a:rPr>
              <a:t>Test cases (a) and (b)</a:t>
            </a:r>
            <a:endParaRPr lang="en-US" sz="2000" dirty="0"/>
          </a:p>
          <a:p>
            <a:pPr eaLnBrk="0" hangingPunct="0">
              <a:spcBef>
                <a:spcPts val="600"/>
              </a:spcBef>
              <a:buClr>
                <a:schemeClr val="accent1"/>
              </a:buClr>
              <a:buSzPct val="76000"/>
              <a:buFont typeface="Wingdings 3" charset="0"/>
              <a:buChar char=""/>
            </a:pPr>
            <a:r>
              <a:rPr lang="en-US" sz="2000" dirty="0"/>
              <a:t>(Basic) Condition coverage:</a:t>
            </a:r>
          </a:p>
          <a:p>
            <a:pPr marL="344487" lvl="1" indent="0" eaLnBrk="0" hangingPunct="0">
              <a:spcBef>
                <a:spcPts val="600"/>
              </a:spcBef>
              <a:buClr>
                <a:schemeClr val="accent1"/>
              </a:buClr>
              <a:buSzPct val="76000"/>
              <a:buNone/>
            </a:pPr>
            <a:r>
              <a:rPr lang="en-US" sz="2000" dirty="0">
                <a:solidFill>
                  <a:schemeClr val="tx2"/>
                </a:solidFill>
              </a:rPr>
              <a:t>Test case (b) and (c)</a:t>
            </a:r>
          </a:p>
          <a:p>
            <a:pPr marL="344487" lvl="1" indent="0" eaLnBrk="0" hangingPunct="0">
              <a:spcBef>
                <a:spcPts val="600"/>
              </a:spcBef>
              <a:buClr>
                <a:schemeClr val="accent1"/>
              </a:buClr>
              <a:buSzPct val="76000"/>
              <a:buNone/>
            </a:pPr>
            <a:r>
              <a:rPr lang="en-US" sz="2000" b="1" dirty="0">
                <a:solidFill>
                  <a:srgbClr val="FF0000"/>
                </a:solidFill>
              </a:rPr>
              <a:t>Problem: and (&amp;&amp;) short circuits! And second half of (c) not executed.</a:t>
            </a:r>
          </a:p>
          <a:p>
            <a:pPr eaLnBrk="0" hangingPunct="0">
              <a:spcBef>
                <a:spcPts val="600"/>
              </a:spcBef>
              <a:buClr>
                <a:schemeClr val="accent1"/>
              </a:buClr>
              <a:buSzPct val="76000"/>
              <a:buFont typeface="Wingdings 3" charset="0"/>
              <a:buChar char=""/>
            </a:pPr>
            <a:r>
              <a:rPr lang="en-US" sz="2000" dirty="0"/>
              <a:t>Branch-Condition coverage:</a:t>
            </a:r>
          </a:p>
          <a:p>
            <a:pPr marL="344487" lvl="1" indent="0" eaLnBrk="0" hangingPunct="0">
              <a:spcBef>
                <a:spcPts val="600"/>
              </a:spcBef>
              <a:buClr>
                <a:schemeClr val="accent1"/>
              </a:buClr>
              <a:buSzPct val="76000"/>
              <a:buNone/>
            </a:pPr>
            <a:r>
              <a:rPr lang="en-US" sz="2000" dirty="0">
                <a:solidFill>
                  <a:schemeClr val="tx2"/>
                </a:solidFill>
              </a:rPr>
              <a:t>Test case (a) (b) and (c)</a:t>
            </a:r>
            <a:endParaRPr lang="en-US" sz="2000" dirty="0"/>
          </a:p>
          <a:p>
            <a:pPr eaLnBrk="0" hangingPunct="0">
              <a:spcBef>
                <a:spcPts val="600"/>
              </a:spcBef>
              <a:buClr>
                <a:schemeClr val="accent1"/>
              </a:buClr>
              <a:buSzPct val="76000"/>
              <a:buFont typeface="Wingdings 3" charset="0"/>
              <a:buChar char=""/>
            </a:pPr>
            <a:r>
              <a:rPr lang="en-US" sz="2000" dirty="0"/>
              <a:t>Compound condition coverage:</a:t>
            </a:r>
          </a:p>
          <a:p>
            <a:pPr marL="344487" lvl="1" indent="0" eaLnBrk="0" hangingPunct="0">
              <a:spcBef>
                <a:spcPts val="600"/>
              </a:spcBef>
              <a:buClr>
                <a:schemeClr val="accent1"/>
              </a:buClr>
              <a:buSzPct val="76000"/>
              <a:buNone/>
            </a:pPr>
            <a:r>
              <a:rPr lang="en-US" sz="2000" dirty="0">
                <a:solidFill>
                  <a:schemeClr val="tx2"/>
                </a:solidFill>
              </a:rPr>
              <a:t>Test case (a) (b) (c) and (d)</a:t>
            </a:r>
          </a:p>
        </p:txBody>
      </p:sp>
      <p:sp>
        <p:nvSpPr>
          <p:cNvPr id="48136" name="Rectangle 8"/>
          <p:cNvSpPr>
            <a:spLocks noChangeArrowheads="1"/>
          </p:cNvSpPr>
          <p:nvPr/>
        </p:nvSpPr>
        <p:spPr bwMode="auto">
          <a:xfrm>
            <a:off x="1261873" y="3060193"/>
            <a:ext cx="3733801"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2700" i="1" dirty="0">
                <a:latin typeface="Garamond"/>
                <a:cs typeface="Garamond"/>
              </a:rPr>
              <a:t>* </a:t>
            </a:r>
            <a:r>
              <a:rPr lang="en-US" sz="2100" i="1" dirty="0">
                <a:solidFill>
                  <a:srgbClr val="FF0080"/>
                </a:solidFill>
                <a:latin typeface="Garamond"/>
                <a:cs typeface="Garamond"/>
              </a:rPr>
              <a:t>and </a:t>
            </a:r>
            <a:r>
              <a:rPr lang="en-US" sz="2100" dirty="0">
                <a:latin typeface="Garamond"/>
                <a:cs typeface="Garamond"/>
              </a:rPr>
              <a:t>is interpreted as logical-and</a:t>
            </a:r>
            <a:endParaRPr lang="en-US" sz="2700" dirty="0">
              <a:latin typeface="Garamond"/>
              <a:cs typeface="Garamond"/>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1739748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idx="4294967295"/>
          </p:nvPr>
        </p:nvSpPr>
        <p:spPr/>
        <p:txBody>
          <a:bodyPr/>
          <a:lstStyle/>
          <a:p>
            <a:r>
              <a:rPr lang="en-US" dirty="0"/>
              <a:t>Statement Testing</a:t>
            </a:r>
          </a:p>
        </p:txBody>
      </p:sp>
      <p:sp>
        <p:nvSpPr>
          <p:cNvPr id="55301" name="Rectangle 3"/>
          <p:cNvSpPr>
            <a:spLocks noGrp="1"/>
          </p:cNvSpPr>
          <p:nvPr>
            <p:ph type="body" idx="4294967295"/>
          </p:nvPr>
        </p:nvSpPr>
        <p:spPr/>
        <p:txBody>
          <a:bodyPr/>
          <a:lstStyle/>
          <a:p>
            <a:r>
              <a:rPr lang="en-US" dirty="0"/>
              <a:t>Adequacy criterion: </a:t>
            </a:r>
          </a:p>
          <a:p>
            <a:pPr marL="742950" lvl="1" indent="-285750"/>
            <a:r>
              <a:rPr lang="en-US" dirty="0"/>
              <a:t>each statement (or node in the CFG) must be executed at least once </a:t>
            </a:r>
          </a:p>
          <a:p>
            <a:r>
              <a:rPr lang="en-US" dirty="0"/>
              <a:t>Coverage:</a:t>
            </a:r>
          </a:p>
          <a:p>
            <a:pPr>
              <a:buFont typeface="Wingdings 3" charset="0"/>
              <a:buNone/>
            </a:pPr>
            <a:r>
              <a:rPr lang="en-US" dirty="0"/>
              <a:t>		# executed statements</a:t>
            </a:r>
          </a:p>
          <a:p>
            <a:pPr>
              <a:buFont typeface="Wingdings 3" charset="0"/>
              <a:buNone/>
            </a:pPr>
            <a:r>
              <a:rPr lang="en-US" dirty="0"/>
              <a:t>		     # statements</a:t>
            </a:r>
          </a:p>
          <a:p>
            <a:r>
              <a:rPr lang="en-US" dirty="0"/>
              <a:t>Rationale: </a:t>
            </a:r>
          </a:p>
          <a:p>
            <a:pPr marL="742950" lvl="1" indent="-285750"/>
            <a:r>
              <a:rPr lang="en-US" dirty="0" smtClean="0"/>
              <a:t>A defect </a:t>
            </a:r>
            <a:r>
              <a:rPr lang="en-US" dirty="0"/>
              <a:t>in a statement can only be revealed by executing the faulty </a:t>
            </a:r>
            <a:r>
              <a:rPr lang="en-US" dirty="0" smtClean="0"/>
              <a:t>statement</a:t>
            </a:r>
          </a:p>
          <a:p>
            <a:pPr marL="742950" lvl="1" indent="-285750"/>
            <a:endParaRPr lang="en-US" dirty="0"/>
          </a:p>
          <a:p>
            <a:pPr marL="742950" lvl="1" indent="-285750"/>
            <a:endParaRPr lang="en-US" dirty="0" smtClean="0"/>
          </a:p>
          <a:p>
            <a:pPr marL="742950" lvl="1" indent="-285750"/>
            <a:endParaRPr lang="en-US" dirty="0"/>
          </a:p>
          <a:p>
            <a:pPr marL="742950" lvl="1" indent="-285750"/>
            <a:endParaRPr lang="en-US" dirty="0" smtClean="0"/>
          </a:p>
          <a:p>
            <a:pPr marL="457200" lvl="1" indent="0">
              <a:buNone/>
            </a:pPr>
            <a:endParaRPr lang="en-US" dirty="0"/>
          </a:p>
        </p:txBody>
      </p:sp>
      <p:cxnSp>
        <p:nvCxnSpPr>
          <p:cNvPr id="5" name="Straight Connector 4"/>
          <p:cNvCxnSpPr/>
          <p:nvPr/>
        </p:nvCxnSpPr>
        <p:spPr bwMode="auto">
          <a:xfrm>
            <a:off x="1743456" y="3718560"/>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11967994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p:cNvSpPr>
          <p:nvPr>
            <p:ph type="title" idx="4294967295"/>
          </p:nvPr>
        </p:nvSpPr>
        <p:spPr/>
        <p:txBody>
          <a:bodyPr/>
          <a:lstStyle/>
          <a:p>
            <a:r>
              <a:rPr lang="en-US" dirty="0"/>
              <a:t>Statements or Blocks?</a:t>
            </a:r>
          </a:p>
        </p:txBody>
      </p:sp>
      <p:sp>
        <p:nvSpPr>
          <p:cNvPr id="57349" name="Rectangle 3"/>
          <p:cNvSpPr>
            <a:spLocks noGrp="1"/>
          </p:cNvSpPr>
          <p:nvPr>
            <p:ph type="body" idx="4294967295"/>
          </p:nvPr>
        </p:nvSpPr>
        <p:spPr/>
        <p:txBody>
          <a:bodyPr/>
          <a:lstStyle/>
          <a:p>
            <a:r>
              <a:rPr lang="en-US" dirty="0"/>
              <a:t>Nodes in a CFG often represent basic blocks of multiple statements</a:t>
            </a:r>
          </a:p>
          <a:p>
            <a:pPr lvl="1"/>
            <a:r>
              <a:rPr lang="en-US" i="1" dirty="0"/>
              <a:t>basic block</a:t>
            </a:r>
            <a:r>
              <a:rPr lang="en-US" dirty="0"/>
              <a:t> coverage or </a:t>
            </a:r>
            <a:r>
              <a:rPr lang="en-US" i="1" dirty="0"/>
              <a:t>node coverage</a:t>
            </a:r>
            <a:endParaRPr lang="en-US" dirty="0"/>
          </a:p>
          <a:p>
            <a:pPr lvl="1"/>
            <a:r>
              <a:rPr lang="en-US" dirty="0"/>
              <a:t>difference in granularity, not in concept</a:t>
            </a:r>
          </a:p>
          <a:p>
            <a:r>
              <a:rPr lang="en-US" dirty="0"/>
              <a:t>No essential difference</a:t>
            </a:r>
          </a:p>
          <a:p>
            <a:pPr lvl="1"/>
            <a:r>
              <a:rPr lang="en-US" dirty="0"/>
              <a:t>100% node coverage </a:t>
            </a:r>
            <a:r>
              <a:rPr lang="en-US" dirty="0">
                <a:sym typeface="Symbol" charset="0"/>
              </a:rPr>
              <a:t></a:t>
            </a:r>
            <a:r>
              <a:rPr lang="en-US" dirty="0"/>
              <a:t> 100% statement coverage</a:t>
            </a:r>
          </a:p>
          <a:p>
            <a:pPr lvl="2"/>
            <a:r>
              <a:rPr lang="en-US" dirty="0"/>
              <a:t>but levels will differ below 100%</a:t>
            </a:r>
          </a:p>
          <a:p>
            <a:pPr lvl="1"/>
            <a:r>
              <a:rPr lang="en-US" dirty="0"/>
              <a:t>A test case that improves one </a:t>
            </a:r>
            <a:r>
              <a:rPr lang="en-US" i="1" u="sng" dirty="0"/>
              <a:t>will</a:t>
            </a:r>
            <a:r>
              <a:rPr lang="en-US" dirty="0"/>
              <a:t> improve the other</a:t>
            </a:r>
          </a:p>
          <a:p>
            <a:pPr lvl="2"/>
            <a:r>
              <a:rPr lang="en-US" dirty="0"/>
              <a:t>though not by the same amount, in general</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168788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dirty="0" smtClean="0"/>
              <a:t>Example: </a:t>
            </a:r>
            <a:r>
              <a:rPr lang="en-US" dirty="0" err="1" smtClean="0"/>
              <a:t>cgi_decode</a:t>
            </a:r>
            <a:r>
              <a:rPr lang="en-US" dirty="0" smtClean="0"/>
              <a:t> </a:t>
            </a:r>
            <a:endParaRPr lang="en-US" dirty="0"/>
          </a:p>
        </p:txBody>
      </p:sp>
      <p:sp>
        <p:nvSpPr>
          <p:cNvPr id="372739" name="Rectangle 3"/>
          <p:cNvSpPr>
            <a:spLocks noGrp="1" noChangeArrowheads="1"/>
          </p:cNvSpPr>
          <p:nvPr>
            <p:ph idx="1"/>
          </p:nvPr>
        </p:nvSpPr>
        <p:spPr/>
        <p:txBody>
          <a:bodyPr/>
          <a:lstStyle/>
          <a:p>
            <a:r>
              <a:rPr lang="en-US" sz="2400" dirty="0" smtClean="0"/>
              <a:t>Function </a:t>
            </a:r>
            <a:r>
              <a:rPr lang="en-US" sz="2400" i="1" dirty="0" err="1"/>
              <a:t>cgi_decode</a:t>
            </a:r>
            <a:r>
              <a:rPr lang="en-US" sz="2400" dirty="0"/>
              <a:t> translates a </a:t>
            </a:r>
            <a:r>
              <a:rPr lang="en-US" sz="2400" dirty="0" err="1"/>
              <a:t>cgi</a:t>
            </a:r>
            <a:r>
              <a:rPr lang="en-US" sz="2400" dirty="0"/>
              <a:t>-encoded string to a plain ASCII string, reversing the encoding applied by the common gateway interface (CGI) of most web servers</a:t>
            </a:r>
          </a:p>
          <a:p>
            <a:endParaRPr lang="en-US" sz="2400" dirty="0"/>
          </a:p>
          <a:p>
            <a:r>
              <a:rPr lang="en-US" sz="2400" dirty="0" smtClean="0"/>
              <a:t>CGI </a:t>
            </a:r>
            <a:r>
              <a:rPr lang="en-US" sz="2400" dirty="0"/>
              <a:t>translates </a:t>
            </a:r>
            <a:r>
              <a:rPr lang="en-US" sz="2400" dirty="0">
                <a:solidFill>
                  <a:srgbClr val="000080"/>
                </a:solidFill>
                <a:latin typeface="Tahoma" charset="0"/>
              </a:rPr>
              <a:t>spaces</a:t>
            </a:r>
            <a:r>
              <a:rPr lang="en-US" sz="2400" dirty="0"/>
              <a:t> to </a:t>
            </a:r>
            <a:r>
              <a:rPr lang="en-US" sz="2400" dirty="0">
                <a:solidFill>
                  <a:srgbClr val="000080"/>
                </a:solidFill>
                <a:latin typeface="Tahoma" charset="0"/>
              </a:rPr>
              <a:t>+</a:t>
            </a:r>
            <a:r>
              <a:rPr lang="en-US" sz="2400" dirty="0"/>
              <a:t>, and translates most other </a:t>
            </a:r>
            <a:r>
              <a:rPr lang="en-US" sz="2400" dirty="0">
                <a:solidFill>
                  <a:srgbClr val="000080"/>
                </a:solidFill>
                <a:latin typeface="Tahoma" charset="0"/>
              </a:rPr>
              <a:t>non-alphanumeric</a:t>
            </a:r>
            <a:r>
              <a:rPr lang="en-US" sz="2400" dirty="0"/>
              <a:t> characters to </a:t>
            </a:r>
            <a:r>
              <a:rPr lang="en-US" sz="2400" dirty="0">
                <a:solidFill>
                  <a:srgbClr val="000080"/>
                </a:solidFill>
                <a:latin typeface="Tahoma" charset="0"/>
              </a:rPr>
              <a:t>hexadecimal escape</a:t>
            </a:r>
            <a:r>
              <a:rPr lang="en-US" sz="2400" dirty="0"/>
              <a:t> sequences</a:t>
            </a:r>
          </a:p>
          <a:p>
            <a:endParaRPr lang="en-US" sz="2400" dirty="0"/>
          </a:p>
          <a:p>
            <a:r>
              <a:rPr lang="en-US" sz="2400" dirty="0" err="1" smtClean="0"/>
              <a:t>cgi_decode</a:t>
            </a:r>
            <a:r>
              <a:rPr lang="en-US" sz="2400" dirty="0" smtClean="0"/>
              <a:t> </a:t>
            </a:r>
            <a:r>
              <a:rPr lang="en-US" sz="2400" dirty="0"/>
              <a:t>maps </a:t>
            </a:r>
            <a:r>
              <a:rPr lang="en-US" sz="2400" dirty="0">
                <a:solidFill>
                  <a:srgbClr val="000080"/>
                </a:solidFill>
                <a:latin typeface="Tahoma" charset="0"/>
              </a:rPr>
              <a:t>+</a:t>
            </a:r>
            <a:r>
              <a:rPr lang="en-US" sz="2400" dirty="0"/>
              <a:t> to </a:t>
            </a:r>
            <a:r>
              <a:rPr lang="en-US" sz="2400" dirty="0">
                <a:solidFill>
                  <a:srgbClr val="000080"/>
                </a:solidFill>
                <a:latin typeface="Tahoma" charset="0"/>
              </a:rPr>
              <a:t>spaces</a:t>
            </a:r>
            <a:r>
              <a:rPr lang="en-US" sz="2400" dirty="0"/>
              <a:t>, </a:t>
            </a:r>
            <a:r>
              <a:rPr lang="en-US" sz="2400" dirty="0">
                <a:solidFill>
                  <a:srgbClr val="000080"/>
                </a:solidFill>
                <a:latin typeface="Tahoma" charset="0"/>
              </a:rPr>
              <a:t>%xy</a:t>
            </a:r>
            <a:r>
              <a:rPr lang="en-US" sz="2400" dirty="0"/>
              <a:t> (where </a:t>
            </a:r>
            <a:r>
              <a:rPr lang="en-US" sz="2400" dirty="0">
                <a:solidFill>
                  <a:srgbClr val="000080"/>
                </a:solidFill>
                <a:latin typeface="Tahoma" charset="0"/>
              </a:rPr>
              <a:t>x</a:t>
            </a:r>
            <a:r>
              <a:rPr lang="en-US" sz="2400" dirty="0"/>
              <a:t> and </a:t>
            </a:r>
            <a:r>
              <a:rPr lang="en-US" sz="2400" dirty="0">
                <a:solidFill>
                  <a:srgbClr val="000080"/>
                </a:solidFill>
                <a:latin typeface="Tahoma" charset="0"/>
              </a:rPr>
              <a:t>y</a:t>
            </a:r>
            <a:r>
              <a:rPr lang="en-US" sz="2400" dirty="0"/>
              <a:t> are hexadecimal digits) to the corresponding ASCII character, and other alphanumeric characters to themselves</a:t>
            </a:r>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17536566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32236" y="990600"/>
            <a:ext cx="9124284" cy="5909311"/>
          </a:xfrm>
          <a:prstGeom prst="rect">
            <a:avLst/>
          </a:prstGeom>
        </p:spPr>
        <p:txBody>
          <a:bodyPr wrap="square">
            <a:spAutoFit/>
          </a:bodyPr>
          <a:lstStyle/>
          <a:p>
            <a:r>
              <a:rPr lang="en-US" dirty="0" err="1">
                <a:latin typeface="Arial Narrow"/>
                <a:cs typeface="Arial Narrow"/>
              </a:rPr>
              <a:t>int</a:t>
            </a:r>
            <a:r>
              <a:rPr lang="en-US" dirty="0">
                <a:latin typeface="Arial Narrow"/>
                <a:cs typeface="Arial Narrow"/>
              </a:rPr>
              <a:t> </a:t>
            </a:r>
            <a:r>
              <a:rPr lang="en-US" dirty="0" err="1">
                <a:latin typeface="Arial Narrow"/>
                <a:cs typeface="Arial Narrow"/>
              </a:rPr>
              <a:t>cgi</a:t>
            </a:r>
            <a:r>
              <a:rPr lang="en-US" dirty="0">
                <a:latin typeface="Arial Narrow"/>
                <a:cs typeface="Arial Narrow"/>
              </a:rPr>
              <a:t> decode(char *encoded, char *decoded) {</a:t>
            </a:r>
          </a:p>
          <a:p>
            <a:r>
              <a:rPr lang="en-US" dirty="0">
                <a:latin typeface="Arial Narrow"/>
                <a:cs typeface="Arial Narrow"/>
              </a:rPr>
              <a:t>	char *</a:t>
            </a:r>
            <a:r>
              <a:rPr lang="en-US" dirty="0" err="1">
                <a:latin typeface="Arial Narrow"/>
                <a:cs typeface="Arial Narrow"/>
              </a:rPr>
              <a:t>eptr</a:t>
            </a:r>
            <a:r>
              <a:rPr lang="en-US" dirty="0">
                <a:latin typeface="Arial Narrow"/>
                <a:cs typeface="Arial Narrow"/>
              </a:rPr>
              <a:t> = encoded;</a:t>
            </a:r>
          </a:p>
          <a:p>
            <a:r>
              <a:rPr lang="en-US" dirty="0">
                <a:latin typeface="Arial Narrow"/>
                <a:cs typeface="Arial Narrow"/>
              </a:rPr>
              <a:t>	char *</a:t>
            </a:r>
            <a:r>
              <a:rPr lang="en-US" dirty="0" err="1">
                <a:latin typeface="Arial Narrow"/>
                <a:cs typeface="Arial Narrow"/>
              </a:rPr>
              <a:t>dptr</a:t>
            </a:r>
            <a:r>
              <a:rPr lang="en-US" dirty="0">
                <a:latin typeface="Arial Narrow"/>
                <a:cs typeface="Arial Narrow"/>
              </a:rPr>
              <a:t> = decoded;</a:t>
            </a:r>
          </a:p>
          <a:p>
            <a:r>
              <a:rPr lang="en-US" dirty="0">
                <a:latin typeface="Arial Narrow"/>
                <a:cs typeface="Arial Narrow"/>
              </a:rPr>
              <a:t>	</a:t>
            </a:r>
            <a:r>
              <a:rPr lang="en-US" dirty="0" err="1">
                <a:latin typeface="Arial Narrow"/>
                <a:cs typeface="Arial Narrow"/>
              </a:rPr>
              <a:t>int</a:t>
            </a:r>
            <a:r>
              <a:rPr lang="en-US" dirty="0">
                <a:latin typeface="Arial Narrow"/>
                <a:cs typeface="Arial Narrow"/>
              </a:rPr>
              <a:t> ok=0;</a:t>
            </a:r>
          </a:p>
          <a:p>
            <a:r>
              <a:rPr lang="en-US" dirty="0">
                <a:latin typeface="Arial Narrow"/>
                <a:cs typeface="Arial Narrow"/>
              </a:rPr>
              <a:t>	while (*</a:t>
            </a:r>
            <a:r>
              <a:rPr lang="en-US" dirty="0" err="1">
                <a:latin typeface="Arial Narrow"/>
                <a:cs typeface="Arial Narrow"/>
              </a:rPr>
              <a:t>eptr</a:t>
            </a:r>
            <a:r>
              <a:rPr lang="en-US" dirty="0">
                <a:latin typeface="Arial Narrow"/>
                <a:cs typeface="Arial Narrow"/>
              </a:rPr>
              <a:t>) {</a:t>
            </a:r>
          </a:p>
          <a:p>
            <a:r>
              <a:rPr lang="pt-BR" dirty="0">
                <a:latin typeface="Arial Narrow"/>
                <a:cs typeface="Arial Narrow"/>
              </a:rPr>
              <a:t>		char </a:t>
            </a:r>
            <a:r>
              <a:rPr lang="pt-BR" dirty="0" err="1">
                <a:latin typeface="Arial Narrow"/>
                <a:cs typeface="Arial Narrow"/>
              </a:rPr>
              <a:t>c</a:t>
            </a:r>
            <a:r>
              <a:rPr lang="pt-BR" dirty="0">
                <a:latin typeface="Arial Narrow"/>
                <a:cs typeface="Arial Narrow"/>
              </a:rPr>
              <a:t>;</a:t>
            </a:r>
          </a:p>
          <a:p>
            <a:r>
              <a:rPr lang="en-US" dirty="0">
                <a:latin typeface="Arial Narrow"/>
                <a:cs typeface="Arial Narrow"/>
              </a:rPr>
              <a:t>		</a:t>
            </a:r>
            <a:r>
              <a:rPr lang="mr-IN" dirty="0">
                <a:latin typeface="Arial Narrow"/>
                <a:cs typeface="Arial Narrow"/>
              </a:rPr>
              <a:t>c = *eptr;</a:t>
            </a:r>
          </a:p>
          <a:p>
            <a:r>
              <a:rPr lang="en-US" dirty="0">
                <a:latin typeface="Arial Narrow"/>
                <a:cs typeface="Arial Narrow"/>
              </a:rPr>
              <a:t>		/* Case 1: ’+’ maps to blank */</a:t>
            </a:r>
          </a:p>
          <a:p>
            <a:r>
              <a:rPr lang="en-US" dirty="0">
                <a:latin typeface="Arial Narrow"/>
                <a:cs typeface="Arial Narrow"/>
              </a:rPr>
              <a:t>		</a:t>
            </a:r>
            <a:r>
              <a:rPr lang="mr-IN" dirty="0">
                <a:latin typeface="Arial Narrow"/>
                <a:cs typeface="Arial Narrow"/>
              </a:rPr>
              <a:t>if (c == ’+’) {</a:t>
            </a:r>
          </a:p>
          <a:p>
            <a:r>
              <a:rPr lang="en-US" dirty="0">
                <a:latin typeface="Arial Narrow"/>
                <a:cs typeface="Arial Narrow"/>
              </a:rPr>
              <a:t>			</a:t>
            </a:r>
            <a:r>
              <a:rPr lang="mr-IN" dirty="0">
                <a:latin typeface="Arial Narrow"/>
                <a:cs typeface="Arial Narrow"/>
              </a:rPr>
              <a:t>*dptr = ’ ’;</a:t>
            </a:r>
          </a:p>
          <a:p>
            <a:r>
              <a:rPr lang="en-US" dirty="0">
                <a:latin typeface="Arial Narrow"/>
                <a:cs typeface="Arial Narrow"/>
              </a:rPr>
              <a:t>		</a:t>
            </a:r>
            <a:r>
              <a:rPr lang="mr-IN" dirty="0">
                <a:latin typeface="Arial Narrow"/>
                <a:cs typeface="Arial Narrow"/>
              </a:rPr>
              <a:t>} else if (c == ’%’) {</a:t>
            </a:r>
          </a:p>
          <a:p>
            <a:r>
              <a:rPr lang="en-US" dirty="0">
                <a:latin typeface="Arial Narrow"/>
                <a:cs typeface="Arial Narrow"/>
              </a:rPr>
              <a:t>			/* Case 2: ’%xx’ is hex for character xx */</a:t>
            </a:r>
          </a:p>
          <a:p>
            <a:r>
              <a:rPr lang="en-US" dirty="0">
                <a:latin typeface="Arial Narrow"/>
                <a:cs typeface="Arial Narrow"/>
              </a:rPr>
              <a:t>			</a:t>
            </a:r>
            <a:r>
              <a:rPr lang="en-US" dirty="0" err="1">
                <a:latin typeface="Arial Narrow"/>
                <a:cs typeface="Arial Narrow"/>
              </a:rPr>
              <a:t>int</a:t>
            </a:r>
            <a:r>
              <a:rPr lang="en-US" dirty="0">
                <a:latin typeface="Arial Narrow"/>
                <a:cs typeface="Arial Narrow"/>
              </a:rPr>
              <a:t> digit high = Hex Values[*(++</a:t>
            </a:r>
            <a:r>
              <a:rPr lang="en-US" dirty="0" err="1">
                <a:latin typeface="Arial Narrow"/>
                <a:cs typeface="Arial Narrow"/>
              </a:rPr>
              <a:t>eptr</a:t>
            </a:r>
            <a:r>
              <a:rPr lang="en-US" dirty="0">
                <a:latin typeface="Arial Narrow"/>
                <a:cs typeface="Arial Narrow"/>
              </a:rPr>
              <a:t>)];</a:t>
            </a:r>
          </a:p>
          <a:p>
            <a:r>
              <a:rPr lang="en-US" dirty="0">
                <a:latin typeface="Arial Narrow"/>
                <a:cs typeface="Arial Narrow"/>
              </a:rPr>
              <a:t>			</a:t>
            </a:r>
            <a:r>
              <a:rPr lang="en-US" dirty="0" err="1">
                <a:latin typeface="Arial Narrow"/>
                <a:cs typeface="Arial Narrow"/>
              </a:rPr>
              <a:t>int</a:t>
            </a:r>
            <a:r>
              <a:rPr lang="en-US" dirty="0">
                <a:latin typeface="Arial Narrow"/>
                <a:cs typeface="Arial Narrow"/>
              </a:rPr>
              <a:t> digit low = Hex Values[*(++</a:t>
            </a:r>
            <a:r>
              <a:rPr lang="en-US" dirty="0" err="1">
                <a:latin typeface="Arial Narrow"/>
                <a:cs typeface="Arial Narrow"/>
              </a:rPr>
              <a:t>eptr</a:t>
            </a:r>
            <a:r>
              <a:rPr lang="en-US" dirty="0">
                <a:latin typeface="Arial Narrow"/>
                <a:cs typeface="Arial Narrow"/>
              </a:rPr>
              <a:t>)];</a:t>
            </a:r>
          </a:p>
          <a:p>
            <a:r>
              <a:rPr lang="en-US" dirty="0">
                <a:latin typeface="Arial Narrow"/>
                <a:cs typeface="Arial Narrow"/>
              </a:rPr>
              <a:t>			/* Hex Values maps illegal digits to -1 */</a:t>
            </a:r>
          </a:p>
          <a:p>
            <a:r>
              <a:rPr lang="en-US" dirty="0">
                <a:latin typeface="Arial Narrow"/>
                <a:cs typeface="Arial Narrow"/>
              </a:rPr>
              <a:t>			if ( digit high == -1 || digit low == -1 ) {</a:t>
            </a:r>
          </a:p>
          <a:p>
            <a:r>
              <a:rPr lang="en-US" dirty="0">
                <a:latin typeface="Arial Narrow"/>
                <a:cs typeface="Arial Narrow"/>
              </a:rPr>
              <a:t>				/* *</a:t>
            </a:r>
            <a:r>
              <a:rPr lang="en-US" dirty="0" err="1">
                <a:latin typeface="Arial Narrow"/>
                <a:cs typeface="Arial Narrow"/>
              </a:rPr>
              <a:t>dptr</a:t>
            </a:r>
            <a:r>
              <a:rPr lang="en-US" dirty="0">
                <a:latin typeface="Arial Narrow"/>
                <a:cs typeface="Arial Narrow"/>
              </a:rPr>
              <a:t>=’?’; */</a:t>
            </a:r>
          </a:p>
          <a:p>
            <a:r>
              <a:rPr lang="en-US" dirty="0">
                <a:latin typeface="Arial Narrow"/>
                <a:cs typeface="Arial Narrow"/>
              </a:rPr>
              <a:t>				ok=1; /* Bad return code */</a:t>
            </a:r>
          </a:p>
          <a:p>
            <a:r>
              <a:rPr lang="en-US" dirty="0">
                <a:latin typeface="Arial Narrow"/>
                <a:cs typeface="Arial Narrow"/>
              </a:rPr>
              <a:t>			} else {</a:t>
            </a:r>
          </a:p>
          <a:p>
            <a:r>
              <a:rPr lang="en-US" dirty="0">
                <a:latin typeface="Arial Narrow"/>
                <a:cs typeface="Arial Narrow"/>
              </a:rPr>
              <a:t>				*</a:t>
            </a:r>
            <a:r>
              <a:rPr lang="en-US" dirty="0" err="1">
                <a:latin typeface="Arial Narrow"/>
                <a:cs typeface="Arial Narrow"/>
              </a:rPr>
              <a:t>dptr</a:t>
            </a:r>
            <a:r>
              <a:rPr lang="en-US" dirty="0">
                <a:latin typeface="Arial Narrow"/>
                <a:cs typeface="Arial Narrow"/>
              </a:rPr>
              <a:t> = 16* digit high + digit low;</a:t>
            </a:r>
          </a:p>
          <a:p>
            <a:r>
              <a:rPr lang="en-US" dirty="0">
                <a:latin typeface="Arial Narrow"/>
                <a:cs typeface="Arial Narrow"/>
              </a:rPr>
              <a:t>			}</a:t>
            </a:r>
          </a:p>
        </p:txBody>
      </p:sp>
      <p:sp>
        <p:nvSpPr>
          <p:cNvPr id="7" name="Rectangle 2"/>
          <p:cNvSpPr>
            <a:spLocks noGrp="1"/>
          </p:cNvSpPr>
          <p:nvPr>
            <p:ph type="title"/>
          </p:nvPr>
        </p:nvSpPr>
        <p:spPr>
          <a:xfrm>
            <a:off x="838200" y="146304"/>
            <a:ext cx="9144000" cy="990600"/>
          </a:xfrm>
        </p:spPr>
        <p:txBody>
          <a:bodyPr/>
          <a:lstStyle/>
          <a:p>
            <a:r>
              <a:rPr lang="en-US" dirty="0"/>
              <a:t>Example: </a:t>
            </a:r>
            <a:r>
              <a:rPr lang="en-US" dirty="0" err="1" smtClean="0"/>
              <a:t>cgi_decode</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1423782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cgi_decode</a:t>
            </a:r>
            <a:endParaRPr lang="en-US" dirty="0"/>
          </a:p>
        </p:txBody>
      </p:sp>
      <p:sp>
        <p:nvSpPr>
          <p:cNvPr id="4" name="Rectangle 3"/>
          <p:cNvSpPr/>
          <p:nvPr/>
        </p:nvSpPr>
        <p:spPr>
          <a:xfrm>
            <a:off x="838200" y="1690688"/>
            <a:ext cx="9144000" cy="2862323"/>
          </a:xfrm>
          <a:prstGeom prst="rect">
            <a:avLst/>
          </a:prstGeom>
        </p:spPr>
        <p:txBody>
          <a:bodyPr wrap="square">
            <a:spAutoFit/>
          </a:bodyPr>
          <a:lstStyle/>
          <a:p>
            <a:r>
              <a:rPr lang="en-US" dirty="0">
                <a:latin typeface="Arial Narrow"/>
                <a:cs typeface="Arial Narrow"/>
              </a:rPr>
              <a:t>		/* Case 3: All other characters map to themselves */</a:t>
            </a:r>
          </a:p>
          <a:p>
            <a:r>
              <a:rPr lang="en-US" dirty="0">
                <a:latin typeface="Arial Narrow"/>
                <a:cs typeface="Arial Narrow"/>
              </a:rPr>
              <a:t>		} else {</a:t>
            </a:r>
          </a:p>
          <a:p>
            <a:r>
              <a:rPr lang="en-US" dirty="0">
                <a:latin typeface="Arial Narrow"/>
                <a:cs typeface="Arial Narrow"/>
              </a:rPr>
              <a:t>			</a:t>
            </a:r>
            <a:r>
              <a:rPr lang="mr-IN" dirty="0">
                <a:latin typeface="Arial Narrow"/>
                <a:cs typeface="Arial Narrow"/>
              </a:rPr>
              <a:t>*dptr = *eptr;</a:t>
            </a:r>
          </a:p>
          <a:p>
            <a:r>
              <a:rPr lang="cs-CZ" dirty="0">
                <a:latin typeface="Arial Narrow"/>
                <a:cs typeface="Arial Narrow"/>
              </a:rPr>
              <a:t>		}</a:t>
            </a:r>
          </a:p>
          <a:p>
            <a:r>
              <a:rPr lang="en-US" dirty="0">
                <a:latin typeface="Arial Narrow"/>
                <a:cs typeface="Arial Narrow"/>
              </a:rPr>
              <a:t>		</a:t>
            </a:r>
            <a:r>
              <a:rPr lang="mr-IN" dirty="0">
                <a:latin typeface="Arial Narrow"/>
                <a:cs typeface="Arial Narrow"/>
              </a:rPr>
              <a:t>++dptr;</a:t>
            </a:r>
          </a:p>
          <a:p>
            <a:r>
              <a:rPr lang="en-US" dirty="0">
                <a:latin typeface="Arial Narrow"/>
                <a:cs typeface="Arial Narrow"/>
              </a:rPr>
              <a:t>		</a:t>
            </a:r>
            <a:r>
              <a:rPr lang="mr-IN" dirty="0">
                <a:latin typeface="Arial Narrow"/>
                <a:cs typeface="Arial Narrow"/>
              </a:rPr>
              <a:t>++eptr;</a:t>
            </a:r>
          </a:p>
          <a:p>
            <a:r>
              <a:rPr lang="fi-FI" dirty="0">
                <a:latin typeface="Arial Narrow"/>
                <a:cs typeface="Arial Narrow"/>
              </a:rPr>
              <a:t>	}</a:t>
            </a:r>
          </a:p>
          <a:p>
            <a:r>
              <a:rPr lang="fi-FI" dirty="0">
                <a:latin typeface="Arial Narrow"/>
                <a:cs typeface="Arial Narrow"/>
              </a:rPr>
              <a:t>	*</a:t>
            </a:r>
            <a:r>
              <a:rPr lang="fi-FI" dirty="0" err="1">
                <a:latin typeface="Arial Narrow"/>
                <a:cs typeface="Arial Narrow"/>
              </a:rPr>
              <a:t>dptr</a:t>
            </a:r>
            <a:r>
              <a:rPr lang="fi-FI" dirty="0">
                <a:latin typeface="Arial Narrow"/>
                <a:cs typeface="Arial Narrow"/>
              </a:rPr>
              <a:t> = ’\0’; /* </a:t>
            </a:r>
            <a:r>
              <a:rPr lang="fi-FI" dirty="0" err="1">
                <a:latin typeface="Arial Narrow"/>
                <a:cs typeface="Arial Narrow"/>
              </a:rPr>
              <a:t>Null</a:t>
            </a:r>
            <a:r>
              <a:rPr lang="fi-FI" dirty="0">
                <a:latin typeface="Arial Narrow"/>
                <a:cs typeface="Arial Narrow"/>
              </a:rPr>
              <a:t> </a:t>
            </a:r>
            <a:r>
              <a:rPr lang="fi-FI" dirty="0" err="1">
                <a:latin typeface="Arial Narrow"/>
                <a:cs typeface="Arial Narrow"/>
              </a:rPr>
              <a:t>terminator</a:t>
            </a:r>
            <a:r>
              <a:rPr lang="fi-FI" dirty="0">
                <a:latin typeface="Arial Narrow"/>
                <a:cs typeface="Arial Narrow"/>
              </a:rPr>
              <a:t> for </a:t>
            </a:r>
            <a:r>
              <a:rPr lang="fi-FI" dirty="0" err="1">
                <a:latin typeface="Arial Narrow"/>
                <a:cs typeface="Arial Narrow"/>
              </a:rPr>
              <a:t>string</a:t>
            </a:r>
            <a:r>
              <a:rPr lang="fi-FI" dirty="0">
                <a:latin typeface="Arial Narrow"/>
                <a:cs typeface="Arial Narrow"/>
              </a:rPr>
              <a:t> */</a:t>
            </a:r>
          </a:p>
          <a:p>
            <a:r>
              <a:rPr lang="en-US" dirty="0">
                <a:latin typeface="Arial Narrow"/>
                <a:cs typeface="Arial Narrow"/>
              </a:rPr>
              <a:t>	return ok;</a:t>
            </a:r>
          </a:p>
          <a:p>
            <a:r>
              <a:rPr lang="is-IS" dirty="0">
                <a:latin typeface="Arial Narrow"/>
                <a:cs typeface="Arial Narrow"/>
              </a:rPr>
              <a:t>}</a:t>
            </a:r>
            <a:endParaRPr lang="en-US" dirty="0">
              <a:latin typeface="Arial Narrow"/>
              <a:cs typeface="Arial Narrow"/>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40942625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p:cNvSpPr>
          <p:nvPr>
            <p:ph type="title"/>
          </p:nvPr>
        </p:nvSpPr>
        <p:spPr/>
        <p:txBody>
          <a:bodyPr/>
          <a:lstStyle/>
          <a:p>
            <a:r>
              <a:rPr lang="en-US" dirty="0"/>
              <a:t>Example: </a:t>
            </a:r>
            <a:r>
              <a:rPr lang="en-US" dirty="0" err="1" smtClean="0"/>
              <a:t>cgi_decode</a:t>
            </a:r>
            <a:endParaRPr lang="it-IT" dirty="0"/>
          </a:p>
        </p:txBody>
      </p:sp>
      <p:graphicFrame>
        <p:nvGraphicFramePr>
          <p:cNvPr id="59397" name="Object 3"/>
          <p:cNvGraphicFramePr>
            <a:graphicFrameLocks noGrp="1" noChangeAspect="1"/>
          </p:cNvGraphicFramePr>
          <p:nvPr>
            <p:ph idx="1"/>
            <p:extLst>
              <p:ext uri="{D42A27DB-BD31-4B8C-83A1-F6EECF244321}">
                <p14:modId xmlns:p14="http://schemas.microsoft.com/office/powerpoint/2010/main" val="1433034418"/>
              </p:ext>
            </p:extLst>
          </p:nvPr>
        </p:nvGraphicFramePr>
        <p:xfrm>
          <a:off x="5543658" y="1408112"/>
          <a:ext cx="5221879" cy="5130800"/>
        </p:xfrm>
        <a:graphic>
          <a:graphicData uri="http://schemas.openxmlformats.org/presentationml/2006/ole">
            <mc:AlternateContent xmlns:mc="http://schemas.openxmlformats.org/markup-compatibility/2006">
              <mc:Choice xmlns:v="urn:schemas-microsoft-com:vml" Requires="v">
                <p:oleObj spid="_x0000_s2070" name="Visio" r:id="rId4" imgW="4368800" imgH="4292600" progId="Visio.Drawing.11">
                  <p:embed/>
                </p:oleObj>
              </mc:Choice>
              <mc:Fallback>
                <p:oleObj name="Visio" r:id="rId4" imgW="4368800" imgH="4292600" progId="Visio.Drawing.11">
                  <p:embed/>
                  <p:pic>
                    <p:nvPicPr>
                      <p:cNvPr id="5939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658" y="1408112"/>
                        <a:ext cx="5221879" cy="5130800"/>
                      </a:xfrm>
                      <a:prstGeom prst="rect">
                        <a:avLst/>
                      </a:prstGeom>
                      <a:noFill/>
                      <a:ln>
                        <a:noFill/>
                      </a:ln>
                      <a:effectLst/>
                      <a:extLst/>
                    </p:spPr>
                  </p:pic>
                </p:oleObj>
              </mc:Fallback>
            </mc:AlternateContent>
          </a:graphicData>
        </a:graphic>
      </p:graphicFrame>
      <p:sp>
        <p:nvSpPr>
          <p:cNvPr id="59398" name="Rectangle 4"/>
          <p:cNvSpPr>
            <a:spLocks noChangeArrowheads="1"/>
          </p:cNvSpPr>
          <p:nvPr/>
        </p:nvSpPr>
        <p:spPr bwMode="auto">
          <a:xfrm>
            <a:off x="1324029" y="1408112"/>
            <a:ext cx="3733800"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73050" indent="-273050" eaLnBrk="0" hangingPunct="0">
              <a:spcAft>
                <a:spcPct val="10000"/>
              </a:spcAft>
              <a:buClr>
                <a:schemeClr val="accent1"/>
              </a:buClr>
              <a:buSzPct val="76000"/>
            </a:pPr>
            <a:r>
              <a:rPr lang="en-US" sz="1700" dirty="0"/>
              <a:t>T</a:t>
            </a:r>
            <a:r>
              <a:rPr lang="en-US" sz="1700" baseline="-25000" dirty="0"/>
              <a:t>0</a:t>
            </a:r>
            <a:r>
              <a:rPr lang="en-US" sz="1700" dirty="0"/>
              <a:t> = </a:t>
            </a:r>
            <a:r>
              <a:rPr lang="en-US" sz="1500" dirty="0">
                <a:solidFill>
                  <a:srgbClr val="000080"/>
                </a:solidFill>
              </a:rPr>
              <a:t>{</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 </a:t>
            </a:r>
          </a:p>
          <a:p>
            <a:pPr marL="273050" indent="-273050" eaLnBrk="0" hangingPunct="0">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test</a:t>
            </a:r>
            <a:r>
              <a:rPr lang="ja-JP" altLang="en-US" sz="1500" dirty="0">
                <a:solidFill>
                  <a:srgbClr val="000080"/>
                </a:solidFill>
              </a:rPr>
              <a:t>”</a:t>
            </a:r>
            <a:r>
              <a:rPr lang="en-US" altLang="ja-JP" sz="1500" dirty="0">
                <a:solidFill>
                  <a:srgbClr val="000080"/>
                </a:solidFill>
              </a:rPr>
              <a:t>,</a:t>
            </a:r>
          </a:p>
          <a:p>
            <a:pPr marL="273050" indent="-273050" eaLnBrk="0" hangingPunct="0">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test+case%1Dadequacy</a:t>
            </a:r>
            <a:r>
              <a:rPr lang="ja-JP" altLang="en-US" sz="1500" dirty="0">
                <a:solidFill>
                  <a:srgbClr val="000080"/>
                </a:solidFill>
              </a:rPr>
              <a:t>”</a:t>
            </a:r>
            <a:r>
              <a:rPr lang="en-US" altLang="ja-JP" sz="1500" dirty="0">
                <a:solidFill>
                  <a:srgbClr val="000080"/>
                </a:solidFill>
              </a:rPr>
              <a:t> </a:t>
            </a:r>
          </a:p>
          <a:p>
            <a:pPr marL="273050" indent="-273050" eaLnBrk="0" hangingPunct="0">
              <a:buClr>
                <a:schemeClr val="accent1"/>
              </a:buClr>
              <a:buSzPct val="76000"/>
            </a:pPr>
            <a:r>
              <a:rPr lang="en-US" sz="1500" dirty="0">
                <a:solidFill>
                  <a:srgbClr val="000080"/>
                </a:solidFill>
              </a:rPr>
              <a:t>}</a:t>
            </a:r>
            <a:endParaRPr lang="en-US" sz="1700" dirty="0"/>
          </a:p>
          <a:p>
            <a:pPr marL="273050" indent="-273050" eaLnBrk="0" hangingPunct="0">
              <a:buClr>
                <a:schemeClr val="accent1"/>
              </a:buClr>
              <a:buSzPct val="76000"/>
            </a:pPr>
            <a:r>
              <a:rPr lang="en-US" sz="1700" dirty="0"/>
              <a:t>17/18 = 94% Stmt Cov</a:t>
            </a:r>
            <a:r>
              <a:rPr lang="en-US" sz="1500" dirty="0"/>
              <a:t>.</a:t>
            </a:r>
          </a:p>
          <a:p>
            <a:pPr marL="273050" indent="-273050" eaLnBrk="0" hangingPunct="0">
              <a:buClr>
                <a:schemeClr val="accent1"/>
              </a:buClr>
              <a:buSzPct val="76000"/>
            </a:pPr>
            <a:endParaRPr lang="en-US" sz="1500" dirty="0"/>
          </a:p>
          <a:p>
            <a:pPr marL="273050" indent="-273050" eaLnBrk="0" hangingPunct="0">
              <a:spcAft>
                <a:spcPct val="10000"/>
              </a:spcAft>
              <a:buClr>
                <a:schemeClr val="accent1"/>
              </a:buClr>
              <a:buSzPct val="76000"/>
            </a:pPr>
            <a:r>
              <a:rPr lang="en-US" sz="1700" dirty="0"/>
              <a:t>T</a:t>
            </a:r>
            <a:r>
              <a:rPr lang="en-US" sz="1700" baseline="-25000" dirty="0"/>
              <a:t>1</a:t>
            </a:r>
            <a:r>
              <a:rPr lang="en-US" sz="1700" dirty="0"/>
              <a:t> = </a:t>
            </a:r>
            <a:r>
              <a:rPr lang="en-US"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adequate+test%0Dexecution%7U</a:t>
            </a:r>
            <a:r>
              <a:rPr lang="ja-JP" altLang="en-US" sz="1500" dirty="0">
                <a:solidFill>
                  <a:srgbClr val="000080"/>
                </a:solidFill>
              </a:rPr>
              <a:t>”</a:t>
            </a:r>
            <a:endParaRPr lang="en-US" altLang="ja-JP" sz="1500" dirty="0">
              <a:solidFill>
                <a:srgbClr val="000080"/>
              </a:solidFill>
            </a:endParaRPr>
          </a:p>
          <a:p>
            <a:pPr marL="273050" indent="-273050" eaLnBrk="0" hangingPunct="0">
              <a:spcAft>
                <a:spcPct val="10000"/>
              </a:spcAft>
              <a:buClr>
                <a:schemeClr val="accent1"/>
              </a:buClr>
              <a:buSzPct val="76000"/>
            </a:pPr>
            <a:r>
              <a:rPr lang="en-US" sz="1500" dirty="0">
                <a:solidFill>
                  <a:srgbClr val="000080"/>
                </a:solidFill>
              </a:rPr>
              <a:t>}</a:t>
            </a:r>
          </a:p>
          <a:p>
            <a:pPr marL="273050" indent="-273050" eaLnBrk="0" hangingPunct="0">
              <a:buClr>
                <a:schemeClr val="accent1"/>
              </a:buClr>
              <a:buSzPct val="76000"/>
            </a:pPr>
            <a:r>
              <a:rPr lang="en-US" sz="1700" dirty="0"/>
              <a:t>18/18 = 100% Stmt Cov</a:t>
            </a:r>
            <a:r>
              <a:rPr lang="en-US" sz="1500" dirty="0"/>
              <a:t>.</a:t>
            </a:r>
          </a:p>
          <a:p>
            <a:pPr marL="273050" indent="-273050" eaLnBrk="0" hangingPunct="0">
              <a:buClr>
                <a:schemeClr val="accent1"/>
              </a:buClr>
              <a:buSzPct val="76000"/>
            </a:pPr>
            <a:endParaRPr lang="en-US" sz="1500" dirty="0"/>
          </a:p>
          <a:p>
            <a:pPr marL="273050" indent="-273050" eaLnBrk="0" hangingPunct="0">
              <a:spcAft>
                <a:spcPct val="10000"/>
              </a:spcAft>
              <a:buClr>
                <a:schemeClr val="accent1"/>
              </a:buClr>
              <a:buSzPct val="76000"/>
            </a:pPr>
            <a:r>
              <a:rPr lang="en-US" sz="1700" dirty="0"/>
              <a:t>T</a:t>
            </a:r>
            <a:r>
              <a:rPr lang="en-US" sz="1700" baseline="-25000" dirty="0"/>
              <a:t>2</a:t>
            </a:r>
            <a:r>
              <a:rPr lang="en-US" sz="1700" dirty="0"/>
              <a:t> = </a:t>
            </a:r>
            <a:r>
              <a:rPr lang="en-US" sz="1500" dirty="0">
                <a:solidFill>
                  <a:srgbClr val="000080"/>
                </a:solidFill>
              </a:rPr>
              <a:t>{</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%3D</a:t>
            </a:r>
            <a:r>
              <a:rPr lang="ja-JP" altLang="en-US" sz="1500" dirty="0">
                <a:solidFill>
                  <a:srgbClr val="000080"/>
                </a:solidFill>
              </a:rPr>
              <a:t>”</a:t>
            </a:r>
            <a:r>
              <a:rPr lang="en-US" altLang="ja-JP"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%A</a:t>
            </a:r>
            <a:r>
              <a:rPr lang="ja-JP" altLang="en-US" sz="1500" dirty="0">
                <a:solidFill>
                  <a:srgbClr val="000080"/>
                </a:solidFill>
              </a:rPr>
              <a:t>”</a:t>
            </a:r>
            <a:r>
              <a:rPr lang="en-US" altLang="ja-JP"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a+b</a:t>
            </a:r>
            <a:r>
              <a:rPr lang="ja-JP" altLang="en-US" sz="1500" dirty="0">
                <a:solidFill>
                  <a:srgbClr val="000080"/>
                </a:solidFill>
              </a:rPr>
              <a:t>”</a:t>
            </a:r>
            <a:r>
              <a:rPr lang="en-US" altLang="ja-JP"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test</a:t>
            </a:r>
            <a:r>
              <a:rPr lang="ja-JP" altLang="en-US" sz="1500" dirty="0">
                <a:solidFill>
                  <a:srgbClr val="000080"/>
                </a:solidFill>
              </a:rPr>
              <a:t>”</a:t>
            </a:r>
            <a:endParaRPr lang="en-US" altLang="ja-JP" sz="1500" dirty="0">
              <a:solidFill>
                <a:srgbClr val="000080"/>
              </a:solidFill>
            </a:endParaRPr>
          </a:p>
          <a:p>
            <a:pPr marL="273050" indent="-273050" eaLnBrk="0" hangingPunct="0">
              <a:spcAft>
                <a:spcPct val="10000"/>
              </a:spcAft>
              <a:buClr>
                <a:schemeClr val="accent1"/>
              </a:buClr>
              <a:buSzPct val="76000"/>
            </a:pPr>
            <a:r>
              <a:rPr lang="en-US" sz="1500" dirty="0">
                <a:solidFill>
                  <a:srgbClr val="000080"/>
                </a:solidFill>
              </a:rPr>
              <a:t>}</a:t>
            </a:r>
            <a:endParaRPr lang="en-US" sz="1700" dirty="0"/>
          </a:p>
          <a:p>
            <a:pPr marL="273050" indent="-273050" eaLnBrk="0" hangingPunct="0">
              <a:buClr>
                <a:schemeClr val="accent1"/>
              </a:buClr>
              <a:buSzPct val="76000"/>
            </a:pPr>
            <a:r>
              <a:rPr lang="en-US" sz="1700" dirty="0"/>
              <a:t>18/18 = 100% Stmt Cov</a:t>
            </a:r>
            <a:r>
              <a:rPr lang="en-US" sz="1500" dirty="0"/>
              <a:t>.</a:t>
            </a:r>
          </a:p>
          <a:p>
            <a:pPr marL="273050" indent="-273050" eaLnBrk="0" hangingPunct="0">
              <a:buClr>
                <a:schemeClr val="accent1"/>
              </a:buClr>
              <a:buSzPct val="76000"/>
            </a:pPr>
            <a:endParaRPr lang="en-US" sz="1500" dirty="0"/>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3251046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p:cNvSpPr>
          <p:nvPr>
            <p:ph type="title" idx="4294967295"/>
          </p:nvPr>
        </p:nvSpPr>
        <p:spPr/>
        <p:txBody>
          <a:bodyPr/>
          <a:lstStyle/>
          <a:p>
            <a:r>
              <a:rPr lang="en-US" dirty="0"/>
              <a:t>Coverage is Not Size</a:t>
            </a:r>
          </a:p>
        </p:txBody>
      </p:sp>
      <p:sp>
        <p:nvSpPr>
          <p:cNvPr id="61445" name="Rectangle 3"/>
          <p:cNvSpPr>
            <a:spLocks noGrp="1"/>
          </p:cNvSpPr>
          <p:nvPr>
            <p:ph type="body" idx="4294967295"/>
          </p:nvPr>
        </p:nvSpPr>
        <p:spPr>
          <a:xfrm>
            <a:off x="1048512" y="1615440"/>
            <a:ext cx="9750552" cy="4501896"/>
          </a:xfrm>
        </p:spPr>
        <p:txBody>
          <a:bodyPr/>
          <a:lstStyle/>
          <a:p>
            <a:r>
              <a:rPr lang="en-US" dirty="0"/>
              <a:t>Coverage does not depend on the number of test cases </a:t>
            </a:r>
          </a:p>
          <a:p>
            <a:pPr lvl="1"/>
            <a:r>
              <a:rPr lang="en-US" dirty="0"/>
              <a:t>Compare T</a:t>
            </a:r>
            <a:r>
              <a:rPr lang="en-US" baseline="-25000" dirty="0"/>
              <a:t>0 </a:t>
            </a:r>
            <a:r>
              <a:rPr lang="en-US" dirty="0"/>
              <a:t>,</a:t>
            </a:r>
            <a:r>
              <a:rPr lang="en-US" baseline="-25000" dirty="0"/>
              <a:t> </a:t>
            </a:r>
            <a:r>
              <a:rPr lang="en-US" dirty="0"/>
              <a:t>T</a:t>
            </a:r>
            <a:r>
              <a:rPr lang="en-US" baseline="-25000" dirty="0"/>
              <a:t>1 </a:t>
            </a:r>
            <a:r>
              <a:rPr lang="en-US" dirty="0"/>
              <a:t>:   T</a:t>
            </a:r>
            <a:r>
              <a:rPr lang="en-US" baseline="-25000" dirty="0"/>
              <a:t>1 </a:t>
            </a:r>
            <a:r>
              <a:rPr lang="en-US" dirty="0"/>
              <a:t>&gt;</a:t>
            </a:r>
            <a:r>
              <a:rPr lang="en-US" baseline="-25000" dirty="0"/>
              <a:t>coverage</a:t>
            </a:r>
            <a:r>
              <a:rPr lang="en-US" dirty="0"/>
              <a:t> T</a:t>
            </a:r>
            <a:r>
              <a:rPr lang="en-US" baseline="-25000" dirty="0"/>
              <a:t>0 </a:t>
            </a:r>
            <a:r>
              <a:rPr lang="en-US" dirty="0"/>
              <a:t>	 T</a:t>
            </a:r>
            <a:r>
              <a:rPr lang="en-US" baseline="-25000" dirty="0"/>
              <a:t>1 </a:t>
            </a:r>
            <a:r>
              <a:rPr lang="en-US" dirty="0"/>
              <a:t>&lt;</a:t>
            </a:r>
            <a:r>
              <a:rPr lang="en-US" baseline="-25000" dirty="0"/>
              <a:t>cardinality</a:t>
            </a:r>
            <a:r>
              <a:rPr lang="en-US" dirty="0"/>
              <a:t> T</a:t>
            </a:r>
            <a:r>
              <a:rPr lang="en-US" baseline="-25000" dirty="0"/>
              <a:t>0 </a:t>
            </a:r>
            <a:endParaRPr lang="en-US" dirty="0"/>
          </a:p>
          <a:p>
            <a:pPr lvl="1">
              <a:spcAft>
                <a:spcPct val="20000"/>
              </a:spcAft>
            </a:pPr>
            <a:r>
              <a:rPr lang="en-US" dirty="0"/>
              <a:t>Compare T</a:t>
            </a:r>
            <a:r>
              <a:rPr lang="en-US" baseline="-25000" dirty="0"/>
              <a:t>1 </a:t>
            </a:r>
            <a:r>
              <a:rPr lang="en-US" dirty="0"/>
              <a:t>,</a:t>
            </a:r>
            <a:r>
              <a:rPr lang="en-US" baseline="-25000" dirty="0"/>
              <a:t> </a:t>
            </a:r>
            <a:r>
              <a:rPr lang="en-US" dirty="0"/>
              <a:t>T</a:t>
            </a:r>
            <a:r>
              <a:rPr lang="en-US" baseline="-25000" dirty="0"/>
              <a:t>2</a:t>
            </a:r>
            <a:r>
              <a:rPr lang="en-US" dirty="0"/>
              <a:t> :   T</a:t>
            </a:r>
            <a:r>
              <a:rPr lang="en-US" baseline="-25000" dirty="0"/>
              <a:t>2 </a:t>
            </a:r>
            <a:r>
              <a:rPr lang="en-US" dirty="0"/>
              <a:t>=</a:t>
            </a:r>
            <a:r>
              <a:rPr lang="en-US" baseline="-25000" dirty="0"/>
              <a:t>coverage</a:t>
            </a:r>
            <a:r>
              <a:rPr lang="en-US" dirty="0"/>
              <a:t> T</a:t>
            </a:r>
            <a:r>
              <a:rPr lang="en-US" baseline="-25000" dirty="0"/>
              <a:t>1 	</a:t>
            </a:r>
            <a:r>
              <a:rPr lang="en-US" dirty="0"/>
              <a:t> T</a:t>
            </a:r>
            <a:r>
              <a:rPr lang="en-US" baseline="-25000" dirty="0"/>
              <a:t>2 </a:t>
            </a:r>
            <a:r>
              <a:rPr lang="en-US" dirty="0"/>
              <a:t>&gt;</a:t>
            </a:r>
            <a:r>
              <a:rPr lang="en-US" baseline="-25000" dirty="0"/>
              <a:t>cardinality</a:t>
            </a:r>
            <a:r>
              <a:rPr lang="en-US" dirty="0"/>
              <a:t> T</a:t>
            </a:r>
            <a:r>
              <a:rPr lang="en-US" baseline="-25000" dirty="0"/>
              <a:t>1 </a:t>
            </a:r>
            <a:endParaRPr lang="en-US" dirty="0"/>
          </a:p>
          <a:p>
            <a:r>
              <a:rPr lang="en-US" dirty="0"/>
              <a:t>Minimizing test suite size is seldom the goal</a:t>
            </a:r>
          </a:p>
          <a:p>
            <a:pPr lvl="1"/>
            <a:r>
              <a:rPr lang="en-US" dirty="0"/>
              <a:t>Small test cases make failure diagnosis easier</a:t>
            </a:r>
          </a:p>
          <a:p>
            <a:pPr lvl="1"/>
            <a:r>
              <a:rPr lang="en-US" dirty="0"/>
              <a:t>A failing test case in T</a:t>
            </a:r>
            <a:r>
              <a:rPr lang="en-US" baseline="-25000" dirty="0"/>
              <a:t>2</a:t>
            </a:r>
            <a:r>
              <a:rPr lang="en-US" dirty="0"/>
              <a:t> gives more information than a failing test case in T</a:t>
            </a:r>
            <a:r>
              <a:rPr lang="en-US" baseline="-25000" dirty="0"/>
              <a:t>1</a:t>
            </a:r>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31714023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p:cNvSpPr>
          <p:nvPr>
            <p:ph type="title"/>
          </p:nvPr>
        </p:nvSpPr>
        <p:spPr/>
        <p:txBody>
          <a:bodyPr/>
          <a:lstStyle/>
          <a:p>
            <a:r>
              <a:rPr lang="en-US" altLang="ja-JP" sz="3600" dirty="0" smtClean="0"/>
              <a:t>“All Statements” </a:t>
            </a:r>
            <a:r>
              <a:rPr lang="en-US" altLang="ja-JP" sz="3600" dirty="0"/>
              <a:t>Can Miss Some Cases</a:t>
            </a:r>
            <a:endParaRPr lang="en-US" dirty="0"/>
          </a:p>
        </p:txBody>
      </p:sp>
      <p:graphicFrame>
        <p:nvGraphicFramePr>
          <p:cNvPr id="63493" name="Object 3"/>
          <p:cNvGraphicFramePr>
            <a:graphicFrameLocks noGrp="1" noChangeAspect="1"/>
          </p:cNvGraphicFramePr>
          <p:nvPr>
            <p:ph idx="1"/>
            <p:extLst/>
          </p:nvPr>
        </p:nvGraphicFramePr>
        <p:xfrm>
          <a:off x="5713382" y="1752600"/>
          <a:ext cx="4954618" cy="4445000"/>
        </p:xfrm>
        <a:graphic>
          <a:graphicData uri="http://schemas.openxmlformats.org/presentationml/2006/ole">
            <mc:AlternateContent xmlns:mc="http://schemas.openxmlformats.org/markup-compatibility/2006">
              <mc:Choice xmlns:v="urn:schemas-microsoft-com:vml" Requires="v">
                <p:oleObj spid="_x0000_s3094" name="Visio" r:id="rId4" imgW="4445000" imgH="3987800" progId="Visio.Drawing.11">
                  <p:embed/>
                </p:oleObj>
              </mc:Choice>
              <mc:Fallback>
                <p:oleObj name="Visio" r:id="rId4" imgW="4445000" imgH="3987800" progId="Visio.Drawing.11">
                  <p:embed/>
                  <p:pic>
                    <p:nvPicPr>
                      <p:cNvPr id="6349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3382" y="1752600"/>
                        <a:ext cx="4954618" cy="4445000"/>
                      </a:xfrm>
                      <a:prstGeom prst="rect">
                        <a:avLst/>
                      </a:prstGeom>
                      <a:noFill/>
                      <a:ln>
                        <a:noFill/>
                      </a:ln>
                      <a:effectLst/>
                      <a:extLst/>
                    </p:spPr>
                  </p:pic>
                </p:oleObj>
              </mc:Fallback>
            </mc:AlternateContent>
          </a:graphicData>
        </a:graphic>
      </p:graphicFrame>
      <p:sp>
        <p:nvSpPr>
          <p:cNvPr id="63494" name="Rectangle 4"/>
          <p:cNvSpPr>
            <a:spLocks noChangeArrowheads="1"/>
          </p:cNvSpPr>
          <p:nvPr/>
        </p:nvSpPr>
        <p:spPr bwMode="auto">
          <a:xfrm>
            <a:off x="1051560" y="1466088"/>
            <a:ext cx="3886200" cy="4989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000" dirty="0">
                <a:cs typeface="Garamond"/>
              </a:rPr>
              <a:t>Complete statement coverage may not imply executing all branches.</a:t>
            </a:r>
          </a:p>
          <a:p>
            <a:pPr marL="273050" indent="-273050" eaLnBrk="0" hangingPunct="0">
              <a:spcBef>
                <a:spcPts val="600"/>
              </a:spcBef>
              <a:buClr>
                <a:schemeClr val="accent1"/>
              </a:buClr>
              <a:buSzPct val="76000"/>
              <a:buFont typeface="Wingdings 3" charset="0"/>
              <a:buChar char=""/>
            </a:pPr>
            <a:r>
              <a:rPr lang="en-US" sz="2000" dirty="0">
                <a:cs typeface="Garamond"/>
              </a:rPr>
              <a:t>Example: </a:t>
            </a:r>
          </a:p>
          <a:p>
            <a:pPr marL="547688" lvl="1" indent="-273050" eaLnBrk="0" hangingPunct="0">
              <a:spcBef>
                <a:spcPts val="500"/>
              </a:spcBef>
              <a:buClr>
                <a:schemeClr val="accent2"/>
              </a:buClr>
              <a:buSzPct val="76000"/>
              <a:buFont typeface="Wingdings 3" charset="0"/>
              <a:buChar char=""/>
            </a:pPr>
            <a:r>
              <a:rPr lang="en-US" sz="2000" dirty="0">
                <a:solidFill>
                  <a:schemeClr val="tx2"/>
                </a:solidFill>
                <a:cs typeface="Garamond"/>
              </a:rPr>
              <a:t>Suppose block F were missing</a:t>
            </a:r>
          </a:p>
          <a:p>
            <a:pPr marL="547688" lvl="1" indent="-273050" eaLnBrk="0" hangingPunct="0">
              <a:spcBef>
                <a:spcPts val="500"/>
              </a:spcBef>
              <a:buClr>
                <a:schemeClr val="accent2"/>
              </a:buClr>
              <a:buSzPct val="76000"/>
              <a:buFont typeface="Wingdings 3" charset="0"/>
              <a:buChar char=""/>
            </a:pPr>
            <a:r>
              <a:rPr lang="en-US" sz="2000" dirty="0">
                <a:solidFill>
                  <a:schemeClr val="tx2"/>
                </a:solidFill>
                <a:cs typeface="Garamond"/>
              </a:rPr>
              <a:t>Statement adequacy would not require </a:t>
            </a:r>
            <a:r>
              <a:rPr lang="en-US" sz="2000" i="1" dirty="0">
                <a:solidFill>
                  <a:schemeClr val="tx2"/>
                </a:solidFill>
                <a:cs typeface="Garamond"/>
              </a:rPr>
              <a:t>false</a:t>
            </a:r>
            <a:r>
              <a:rPr lang="en-US" sz="2000" dirty="0">
                <a:solidFill>
                  <a:schemeClr val="tx2"/>
                </a:solidFill>
                <a:cs typeface="Garamond"/>
              </a:rPr>
              <a:t> branch from D to L</a:t>
            </a:r>
          </a:p>
          <a:p>
            <a:pPr marL="273050" indent="-273050" eaLnBrk="0" hangingPunct="0">
              <a:spcAft>
                <a:spcPct val="10000"/>
              </a:spcAft>
              <a:buClr>
                <a:schemeClr val="accent1"/>
              </a:buClr>
              <a:buSzPct val="76000"/>
            </a:pPr>
            <a:endParaRPr lang="en-US" sz="1700" dirty="0"/>
          </a:p>
          <a:p>
            <a:pPr marL="273050" indent="-273050" eaLnBrk="0" hangingPunct="0">
              <a:spcAft>
                <a:spcPct val="10000"/>
              </a:spcAft>
              <a:buClr>
                <a:schemeClr val="accent1"/>
              </a:buClr>
              <a:buSzPct val="76000"/>
            </a:pPr>
            <a:r>
              <a:rPr lang="en-US" dirty="0"/>
              <a:t>T</a:t>
            </a:r>
            <a:r>
              <a:rPr lang="en-US" baseline="-25000" dirty="0"/>
              <a:t>3</a:t>
            </a:r>
            <a:r>
              <a:rPr lang="en-US" dirty="0"/>
              <a:t> =  </a:t>
            </a:r>
          </a:p>
          <a:p>
            <a:pPr marL="273050" indent="-273050" eaLnBrk="0" hangingPunct="0">
              <a:spcAft>
                <a:spcPct val="10000"/>
              </a:spcAft>
              <a:buClr>
                <a:schemeClr val="accent1"/>
              </a:buClr>
              <a:buSzPct val="76000"/>
            </a:pPr>
            <a:r>
              <a:rPr lang="en-US" dirty="0">
                <a:solidFill>
                  <a:srgbClr val="000080"/>
                </a:solidFill>
              </a:rPr>
              <a:t>{</a:t>
            </a:r>
          </a:p>
          <a:p>
            <a:pPr marL="273050" indent="-273050" eaLnBrk="0" hangingPunct="0">
              <a:spcAft>
                <a:spcPct val="10000"/>
              </a:spcAft>
              <a:buClr>
                <a:schemeClr val="accent1"/>
              </a:buClr>
              <a:buSzPct val="76000"/>
            </a:pPr>
            <a:r>
              <a:rPr lang="en-US" dirty="0">
                <a:solidFill>
                  <a:srgbClr val="000080"/>
                </a:solidFill>
              </a:rPr>
              <a:t>  </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+%0D+%4J</a:t>
            </a:r>
            <a:r>
              <a:rPr lang="ja-JP" altLang="en-US" dirty="0">
                <a:solidFill>
                  <a:srgbClr val="000080"/>
                </a:solidFill>
              </a:rPr>
              <a:t>”</a:t>
            </a:r>
            <a:endParaRPr lang="en-US" altLang="ja-JP" dirty="0">
              <a:solidFill>
                <a:srgbClr val="000080"/>
              </a:solidFill>
            </a:endParaRPr>
          </a:p>
          <a:p>
            <a:pPr marL="273050" indent="-273050" eaLnBrk="0" hangingPunct="0">
              <a:spcAft>
                <a:spcPct val="10000"/>
              </a:spcAft>
              <a:buClr>
                <a:schemeClr val="accent1"/>
              </a:buClr>
              <a:buSzPct val="76000"/>
            </a:pPr>
            <a:r>
              <a:rPr lang="en-US" dirty="0">
                <a:solidFill>
                  <a:srgbClr val="000080"/>
                </a:solidFill>
              </a:rPr>
              <a:t>}</a:t>
            </a:r>
            <a:endParaRPr lang="en-US" dirty="0"/>
          </a:p>
          <a:p>
            <a:pPr marL="273050" indent="-273050" eaLnBrk="0" hangingPunct="0">
              <a:buClr>
                <a:schemeClr val="accent1"/>
              </a:buClr>
              <a:buSzPct val="76000"/>
            </a:pPr>
            <a:r>
              <a:rPr lang="en-US" dirty="0"/>
              <a:t>100% Stmt Cov</a:t>
            </a:r>
            <a:r>
              <a:rPr lang="en-US" sz="1600" dirty="0"/>
              <a:t>.</a:t>
            </a:r>
          </a:p>
          <a:p>
            <a:pPr marL="273050" indent="-273050" eaLnBrk="0" hangingPunct="0">
              <a:buClr>
                <a:schemeClr val="accent1"/>
              </a:buClr>
              <a:buSzPct val="76000"/>
            </a:pPr>
            <a:r>
              <a:rPr lang="en-US" sz="1600" dirty="0"/>
              <a:t>No </a:t>
            </a:r>
            <a:r>
              <a:rPr lang="en-US" sz="1600" i="1" dirty="0"/>
              <a:t>false</a:t>
            </a:r>
            <a:r>
              <a:rPr lang="en-US" sz="1600" dirty="0"/>
              <a:t> branch from </a:t>
            </a:r>
            <a:r>
              <a:rPr lang="en-US" sz="1600" dirty="0" smtClean="0"/>
              <a:t>D</a:t>
            </a:r>
            <a:endParaRPr lang="en-US" sz="1600" dirty="0"/>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2425832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Case Study </a:t>
            </a:r>
            <a:r>
              <a:rPr lang="en-US" dirty="0">
                <a:sym typeface="Symbol" charset="0"/>
              </a:rPr>
              <a:t></a:t>
            </a:r>
            <a:r>
              <a:rPr lang="en-US" dirty="0"/>
              <a:t> Airbus A320 </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41269877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p:cNvSpPr>
          <p:nvPr>
            <p:ph type="title" idx="4294967295"/>
          </p:nvPr>
        </p:nvSpPr>
        <p:spPr/>
        <p:txBody>
          <a:bodyPr/>
          <a:lstStyle/>
          <a:p>
            <a:r>
              <a:rPr lang="en-US" dirty="0"/>
              <a:t>Branch Testing</a:t>
            </a:r>
          </a:p>
        </p:txBody>
      </p:sp>
      <p:sp>
        <p:nvSpPr>
          <p:cNvPr id="65541" name="Rectangle 3"/>
          <p:cNvSpPr>
            <a:spLocks noGrp="1"/>
          </p:cNvSpPr>
          <p:nvPr>
            <p:ph type="body" idx="4294967295"/>
          </p:nvPr>
        </p:nvSpPr>
        <p:spPr>
          <a:xfrm>
            <a:off x="966216" y="1475232"/>
            <a:ext cx="9503664" cy="5172456"/>
          </a:xfrm>
        </p:spPr>
        <p:txBody>
          <a:bodyPr/>
          <a:lstStyle/>
          <a:p>
            <a:pPr marL="342900" indent="-342900"/>
            <a:r>
              <a:rPr lang="en-US" dirty="0"/>
              <a:t>Adequacy criterion: </a:t>
            </a:r>
          </a:p>
          <a:p>
            <a:pPr marL="742950" lvl="1" indent="-285750"/>
            <a:r>
              <a:rPr lang="en-US" dirty="0"/>
              <a:t>each branch (edge in the CFG) </a:t>
            </a:r>
            <a:r>
              <a:rPr lang="en-US" dirty="0" smtClean="0"/>
              <a:t>of every selection statement (if, switch) must </a:t>
            </a:r>
            <a:r>
              <a:rPr lang="en-US" dirty="0"/>
              <a:t>be executed at least once </a:t>
            </a:r>
          </a:p>
          <a:p>
            <a:pPr marL="342900" indent="-342900"/>
            <a:r>
              <a:rPr lang="en-US" dirty="0"/>
              <a:t>Coverage:</a:t>
            </a:r>
          </a:p>
          <a:p>
            <a:pPr marL="342900" indent="-342900">
              <a:buNone/>
            </a:pPr>
            <a:r>
              <a:rPr lang="en-US" dirty="0"/>
              <a:t>		#  executed branches</a:t>
            </a:r>
          </a:p>
          <a:p>
            <a:pPr marL="342900" indent="-342900">
              <a:buNone/>
            </a:pPr>
            <a:r>
              <a:rPr lang="en-US" dirty="0"/>
              <a:t>		     # </a:t>
            </a:r>
            <a:r>
              <a:rPr lang="en-US" dirty="0" smtClean="0"/>
              <a:t>branches</a:t>
            </a:r>
            <a:endParaRPr lang="en-US" dirty="0"/>
          </a:p>
          <a:p>
            <a:pPr marL="742950" lvl="1" indent="-285750">
              <a:buNone/>
            </a:pPr>
            <a:endParaRPr lang="en-US" sz="1200" dirty="0"/>
          </a:p>
          <a:p>
            <a:pPr marL="742950" lvl="1" indent="-285750">
              <a:buNone/>
            </a:pPr>
            <a:r>
              <a:rPr lang="en-US" dirty="0" smtClean="0"/>
              <a:t>T</a:t>
            </a:r>
            <a:r>
              <a:rPr lang="en-US" baseline="-25000" dirty="0" smtClean="0"/>
              <a:t>3</a:t>
            </a:r>
            <a:r>
              <a:rPr lang="en-US" dirty="0" smtClean="0"/>
              <a:t> </a:t>
            </a:r>
            <a:r>
              <a:rPr lang="en-US" dirty="0"/>
              <a:t>= </a:t>
            </a:r>
            <a:r>
              <a:rPr lang="en-US" dirty="0">
                <a:solidFill>
                  <a:srgbClr val="000080"/>
                </a:solidFill>
              </a:rPr>
              <a:t>{ </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+%0D+%4J</a:t>
            </a:r>
            <a:r>
              <a:rPr lang="ja-JP" altLang="en-US" dirty="0">
                <a:solidFill>
                  <a:srgbClr val="000080"/>
                </a:solidFill>
              </a:rPr>
              <a:t>”</a:t>
            </a:r>
            <a:r>
              <a:rPr lang="en-US" altLang="ja-JP" dirty="0">
                <a:solidFill>
                  <a:srgbClr val="000080"/>
                </a:solidFill>
              </a:rPr>
              <a:t> } </a:t>
            </a:r>
          </a:p>
          <a:p>
            <a:pPr marL="742950" lvl="1" indent="-285750">
              <a:buNone/>
            </a:pPr>
            <a:r>
              <a:rPr lang="en-US" dirty="0"/>
              <a:t>100% Stmt Cov.	88% Branch Cov. (7/8 branches</a:t>
            </a:r>
            <a:r>
              <a:rPr lang="en-US" dirty="0" smtClean="0"/>
              <a:t>)</a:t>
            </a:r>
          </a:p>
          <a:p>
            <a:pPr marL="742950" lvl="1" indent="-285750">
              <a:buNone/>
            </a:pPr>
            <a:endParaRPr lang="en-US" dirty="0"/>
          </a:p>
          <a:p>
            <a:pPr marL="742950" lvl="1" indent="-285750">
              <a:buNone/>
            </a:pPr>
            <a:r>
              <a:rPr lang="en-US" dirty="0"/>
              <a:t>T</a:t>
            </a:r>
            <a:r>
              <a:rPr lang="en-US" baseline="-25000" dirty="0"/>
              <a:t>2</a:t>
            </a:r>
            <a:r>
              <a:rPr lang="en-US" dirty="0"/>
              <a:t> = </a:t>
            </a:r>
            <a:r>
              <a:rPr lang="en-US" dirty="0">
                <a:solidFill>
                  <a:srgbClr val="000080"/>
                </a:solidFill>
              </a:rPr>
              <a:t>{ </a:t>
            </a:r>
            <a:r>
              <a:rPr lang="ja-JP" altLang="en-US" dirty="0">
                <a:solidFill>
                  <a:srgbClr val="000080"/>
                </a:solidFill>
              </a:rPr>
              <a:t>“</a:t>
            </a:r>
            <a:r>
              <a:rPr lang="en-US" altLang="ja-JP" dirty="0">
                <a:solidFill>
                  <a:srgbClr val="000080"/>
                </a:solidFill>
              </a:rPr>
              <a:t>%3D</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%A</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a+b</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test</a:t>
            </a:r>
            <a:r>
              <a:rPr lang="ja-JP" altLang="en-US" dirty="0">
                <a:solidFill>
                  <a:srgbClr val="000080"/>
                </a:solidFill>
              </a:rPr>
              <a:t>”</a:t>
            </a:r>
            <a:r>
              <a:rPr lang="en-US" altLang="ja-JP" dirty="0">
                <a:solidFill>
                  <a:srgbClr val="000080"/>
                </a:solidFill>
              </a:rPr>
              <a:t> }</a:t>
            </a:r>
          </a:p>
          <a:p>
            <a:pPr marL="742950" lvl="1" indent="-285750">
              <a:buNone/>
            </a:pPr>
            <a:r>
              <a:rPr lang="en-US" dirty="0"/>
              <a:t>100% Stmt Cov. 	100% Branch Cov. (8/8 branches)</a:t>
            </a:r>
          </a:p>
        </p:txBody>
      </p:sp>
      <p:cxnSp>
        <p:nvCxnSpPr>
          <p:cNvPr id="9" name="Straight Connector 8"/>
          <p:cNvCxnSpPr/>
          <p:nvPr/>
        </p:nvCxnSpPr>
        <p:spPr bwMode="auto">
          <a:xfrm>
            <a:off x="1676400" y="3706368"/>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31522132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p:cNvSpPr>
          <p:nvPr>
            <p:ph type="title" idx="4294967295"/>
          </p:nvPr>
        </p:nvSpPr>
        <p:spPr/>
        <p:txBody>
          <a:bodyPr/>
          <a:lstStyle/>
          <a:p>
            <a:r>
              <a:rPr lang="en-US" dirty="0"/>
              <a:t>Statements vs. Branches</a:t>
            </a:r>
          </a:p>
        </p:txBody>
      </p:sp>
      <p:sp>
        <p:nvSpPr>
          <p:cNvPr id="67589" name="Rectangle 3"/>
          <p:cNvSpPr>
            <a:spLocks noGrp="1"/>
          </p:cNvSpPr>
          <p:nvPr>
            <p:ph type="body" idx="4294967295"/>
          </p:nvPr>
        </p:nvSpPr>
        <p:spPr/>
        <p:txBody>
          <a:bodyPr/>
          <a:lstStyle/>
          <a:p>
            <a:r>
              <a:rPr lang="en-US" dirty="0"/>
              <a:t>Traversing all edges of a graph causes all nodes to be visited</a:t>
            </a:r>
          </a:p>
          <a:p>
            <a:pPr lvl="1"/>
            <a:r>
              <a:rPr lang="en-US" dirty="0"/>
              <a:t>Satisfying branch adequacy implying satisfying the statement adequacy</a:t>
            </a:r>
          </a:p>
          <a:p>
            <a:r>
              <a:rPr lang="en-US" dirty="0"/>
              <a:t>The converse is not true (see T</a:t>
            </a:r>
            <a:r>
              <a:rPr lang="en-US" baseline="-25000" dirty="0"/>
              <a:t>3</a:t>
            </a:r>
            <a:r>
              <a:rPr lang="en-US" dirty="0"/>
              <a:t>)</a:t>
            </a:r>
          </a:p>
          <a:p>
            <a:pPr lvl="1"/>
            <a:r>
              <a:rPr lang="en-US" dirty="0"/>
              <a:t>A statement-adequate (or node-adequate) test suite may not be branch-adequate (edge-adequate)</a:t>
            </a:r>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42200010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p:cNvSpPr>
          <p:nvPr>
            <p:ph type="title" idx="4294967295"/>
          </p:nvPr>
        </p:nvSpPr>
        <p:spPr/>
        <p:txBody>
          <a:bodyPr>
            <a:normAutofit/>
          </a:bodyPr>
          <a:lstStyle/>
          <a:p>
            <a:r>
              <a:rPr lang="ja-JP" altLang="en-US" sz="4000" dirty="0"/>
              <a:t>“</a:t>
            </a:r>
            <a:r>
              <a:rPr lang="en-US" altLang="ja-JP" sz="4000" dirty="0"/>
              <a:t>All Branches</a:t>
            </a:r>
            <a:r>
              <a:rPr lang="ja-JP" altLang="en-US" sz="4000" dirty="0"/>
              <a:t>”</a:t>
            </a:r>
            <a:r>
              <a:rPr lang="en-US" altLang="ja-JP" sz="4000" dirty="0"/>
              <a:t> Can Still Miss Conditions</a:t>
            </a:r>
            <a:endParaRPr lang="it-IT" sz="4000" dirty="0"/>
          </a:p>
        </p:txBody>
      </p:sp>
      <p:sp>
        <p:nvSpPr>
          <p:cNvPr id="69637" name="Rectangle 3"/>
          <p:cNvSpPr>
            <a:spLocks noGrp="1"/>
          </p:cNvSpPr>
          <p:nvPr>
            <p:ph type="body" idx="4294967295"/>
          </p:nvPr>
        </p:nvSpPr>
        <p:spPr/>
        <p:txBody>
          <a:bodyPr/>
          <a:lstStyle/>
          <a:p>
            <a:r>
              <a:rPr lang="en-US" dirty="0"/>
              <a:t>Sample fault: missing operator (negation)</a:t>
            </a:r>
          </a:p>
          <a:p>
            <a:pPr>
              <a:buFont typeface="Wingdings 3" charset="0"/>
              <a:buNone/>
            </a:pPr>
            <a:r>
              <a:rPr lang="en-US" dirty="0"/>
              <a:t>	</a:t>
            </a:r>
            <a:r>
              <a:rPr lang="en-US" dirty="0">
                <a:solidFill>
                  <a:srgbClr val="0000FF"/>
                </a:solidFill>
              </a:rPr>
              <a:t>	</a:t>
            </a:r>
            <a:r>
              <a:rPr lang="en-US" dirty="0">
                <a:solidFill>
                  <a:srgbClr val="000080"/>
                </a:solidFill>
                <a:latin typeface="+mn-lt"/>
              </a:rPr>
              <a:t>if (</a:t>
            </a:r>
            <a:r>
              <a:rPr lang="en-US" dirty="0">
                <a:solidFill>
                  <a:srgbClr val="FF0000"/>
                </a:solidFill>
                <a:latin typeface="+mn-lt"/>
              </a:rPr>
              <a:t>digit_high == 1 </a:t>
            </a:r>
            <a:r>
              <a:rPr lang="en-US" dirty="0">
                <a:solidFill>
                  <a:srgbClr val="000080"/>
                </a:solidFill>
                <a:latin typeface="+mn-lt"/>
              </a:rPr>
              <a:t>|| digit_low == -1)</a:t>
            </a:r>
          </a:p>
          <a:p>
            <a:r>
              <a:rPr lang="en-US" dirty="0"/>
              <a:t>Branch adequacy criterion can be satisfied by varying only </a:t>
            </a:r>
            <a:r>
              <a:rPr lang="en-US" dirty="0">
                <a:solidFill>
                  <a:srgbClr val="000090"/>
                </a:solidFill>
                <a:latin typeface="+mn-lt"/>
              </a:rPr>
              <a:t>digit_low</a:t>
            </a:r>
          </a:p>
          <a:p>
            <a:pPr lvl="1"/>
            <a:r>
              <a:rPr lang="en-US" dirty="0"/>
              <a:t>The faulty sub-expression might never determine the result</a:t>
            </a:r>
          </a:p>
          <a:p>
            <a:pPr lvl="1"/>
            <a:r>
              <a:rPr lang="en-US" dirty="0"/>
              <a:t>We might never really test the faulty condition, even though we tested both outcomes of the branch</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29692002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p:cNvSpPr>
          <p:nvPr>
            <p:ph type="title" idx="4294967295"/>
          </p:nvPr>
        </p:nvSpPr>
        <p:spPr/>
        <p:txBody>
          <a:bodyPr/>
          <a:lstStyle/>
          <a:p>
            <a:r>
              <a:rPr lang="en-US" dirty="0"/>
              <a:t>Condition Testing</a:t>
            </a:r>
          </a:p>
        </p:txBody>
      </p:sp>
      <p:sp>
        <p:nvSpPr>
          <p:cNvPr id="71685" name="Rectangle 3"/>
          <p:cNvSpPr>
            <a:spLocks noGrp="1"/>
          </p:cNvSpPr>
          <p:nvPr>
            <p:ph type="body" idx="4294967295"/>
          </p:nvPr>
        </p:nvSpPr>
        <p:spPr/>
        <p:txBody>
          <a:bodyPr/>
          <a:lstStyle/>
          <a:p>
            <a:r>
              <a:rPr lang="en-US" dirty="0"/>
              <a:t>Branch coverage exposes faults in how a computation has been decomposed into cases</a:t>
            </a:r>
          </a:p>
          <a:p>
            <a:pPr lvl="1"/>
            <a:r>
              <a:rPr lang="en-US" dirty="0"/>
              <a:t>check the </a:t>
            </a:r>
            <a:r>
              <a:rPr lang="en-US" dirty="0" smtClean="0"/>
              <a:t>programmer</a:t>
            </a:r>
            <a:r>
              <a:rPr lang="uk-UA" altLang="ja-JP" dirty="0" smtClean="0"/>
              <a:t>'</a:t>
            </a:r>
            <a:r>
              <a:rPr lang="en-US" altLang="ja-JP" dirty="0" smtClean="0"/>
              <a:t>s </a:t>
            </a:r>
            <a:r>
              <a:rPr lang="en-US" altLang="ja-JP" dirty="0"/>
              <a:t>case analysis</a:t>
            </a:r>
          </a:p>
          <a:p>
            <a:pPr lvl="1"/>
            <a:r>
              <a:rPr lang="en-US" dirty="0"/>
              <a:t>but only roughly: groups cases with the same outcome </a:t>
            </a:r>
          </a:p>
          <a:p>
            <a:r>
              <a:rPr lang="en-US" dirty="0"/>
              <a:t>Condition coverage considers case analysis in more detail</a:t>
            </a:r>
          </a:p>
          <a:p>
            <a:pPr lvl="1"/>
            <a:r>
              <a:rPr lang="en-US" i="1" dirty="0"/>
              <a:t>individual conditions</a:t>
            </a:r>
            <a:r>
              <a:rPr lang="en-US" dirty="0"/>
              <a:t> </a:t>
            </a:r>
            <a:r>
              <a:rPr lang="en-US" dirty="0" smtClean="0"/>
              <a:t>(predicates) in </a:t>
            </a:r>
            <a:r>
              <a:rPr lang="en-US" dirty="0"/>
              <a:t>a compound condition</a:t>
            </a:r>
          </a:p>
          <a:p>
            <a:pPr lvl="1"/>
            <a:r>
              <a:rPr lang="en-US" dirty="0"/>
              <a:t>e.g., both parts of </a:t>
            </a:r>
            <a:r>
              <a:rPr lang="en-US" dirty="0">
                <a:solidFill>
                  <a:srgbClr val="FF0000"/>
                </a:solidFill>
                <a:latin typeface="+mn-lt"/>
              </a:rPr>
              <a:t>digit_high == 1 </a:t>
            </a:r>
            <a:r>
              <a:rPr lang="en-US" dirty="0">
                <a:solidFill>
                  <a:srgbClr val="000080"/>
                </a:solidFill>
                <a:latin typeface="+mn-lt"/>
              </a:rPr>
              <a:t>|| digit_low == -1</a:t>
            </a:r>
            <a:endParaRPr lang="en-US" dirty="0">
              <a:latin typeface="+mn-lt"/>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11342399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p:cNvSpPr>
          <p:nvPr>
            <p:ph type="title" idx="4294967295"/>
          </p:nvPr>
        </p:nvSpPr>
        <p:spPr/>
        <p:txBody>
          <a:bodyPr/>
          <a:lstStyle/>
          <a:p>
            <a:r>
              <a:rPr lang="en-US" b="1" dirty="0" smtClean="0"/>
              <a:t>(</a:t>
            </a:r>
            <a:r>
              <a:rPr lang="en-US" dirty="0" smtClean="0"/>
              <a:t>Basic) </a:t>
            </a:r>
            <a:r>
              <a:rPr lang="en-US" dirty="0"/>
              <a:t>Condition Testing</a:t>
            </a:r>
          </a:p>
        </p:txBody>
      </p:sp>
      <p:sp>
        <p:nvSpPr>
          <p:cNvPr id="73733" name="Rectangle 3"/>
          <p:cNvSpPr>
            <a:spLocks noGrp="1"/>
          </p:cNvSpPr>
          <p:nvPr>
            <p:ph type="body" idx="4294967295"/>
          </p:nvPr>
        </p:nvSpPr>
        <p:spPr>
          <a:xfrm>
            <a:off x="938784" y="1618488"/>
            <a:ext cx="9942576" cy="4984750"/>
          </a:xfrm>
        </p:spPr>
        <p:txBody>
          <a:bodyPr/>
          <a:lstStyle/>
          <a:p>
            <a:r>
              <a:rPr lang="en-US" sz="3200" dirty="0"/>
              <a:t>Adequacy criterion: </a:t>
            </a:r>
          </a:p>
          <a:p>
            <a:pPr marL="742950" lvl="1" indent="-285750"/>
            <a:r>
              <a:rPr lang="en-US" sz="2800" dirty="0"/>
              <a:t>Both outcomes (true and false) of each basic condition or predicate, must be tested at least once</a:t>
            </a:r>
          </a:p>
          <a:p>
            <a:pPr marL="742950" lvl="1" indent="-285750"/>
            <a:r>
              <a:rPr lang="en-US" sz="2800" dirty="0"/>
              <a:t>Basic condition or predicate: a Boolean expression that does not contain other Boolean expression</a:t>
            </a:r>
          </a:p>
          <a:p>
            <a:r>
              <a:rPr lang="en-US" sz="3200" dirty="0"/>
              <a:t>Coverage:</a:t>
            </a:r>
          </a:p>
          <a:p>
            <a:pPr>
              <a:buFont typeface="Wingdings 3" charset="0"/>
              <a:buNone/>
            </a:pPr>
            <a:r>
              <a:rPr lang="en-US" sz="2400" i="1" dirty="0"/>
              <a:t>		</a:t>
            </a:r>
            <a:r>
              <a:rPr lang="en-US" dirty="0"/>
              <a:t># truth values taken by all basic conditions</a:t>
            </a:r>
          </a:p>
          <a:p>
            <a:pPr>
              <a:buFont typeface="Wingdings 3" charset="0"/>
              <a:buNone/>
            </a:pPr>
            <a:r>
              <a:rPr lang="en-US" dirty="0"/>
              <a:t>		     	    2 * # basic conditions</a:t>
            </a:r>
          </a:p>
          <a:p>
            <a:pPr>
              <a:buFont typeface="Wingdings 3" charset="0"/>
              <a:buNone/>
            </a:pPr>
            <a:endParaRPr lang="en-US" sz="2000" dirty="0" smtClean="0"/>
          </a:p>
          <a:p>
            <a:pPr>
              <a:buFont typeface="Wingdings 3" charset="0"/>
              <a:buNone/>
            </a:pPr>
            <a:r>
              <a:rPr lang="en-US" sz="2000" dirty="0" smtClean="0"/>
              <a:t>[</a:t>
            </a:r>
            <a:r>
              <a:rPr lang="en-US" sz="2000" dirty="0"/>
              <a:t>See note]</a:t>
            </a:r>
            <a:endParaRPr lang="en-US" dirty="0"/>
          </a:p>
        </p:txBody>
      </p:sp>
      <p:cxnSp>
        <p:nvCxnSpPr>
          <p:cNvPr id="9" name="Straight Connector 8"/>
          <p:cNvCxnSpPr/>
          <p:nvPr/>
        </p:nvCxnSpPr>
        <p:spPr bwMode="auto">
          <a:xfrm>
            <a:off x="1794129" y="4916424"/>
            <a:ext cx="6629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3360188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p:cNvSpPr>
          <p:nvPr>
            <p:ph type="title" idx="4294967295"/>
          </p:nvPr>
        </p:nvSpPr>
        <p:spPr/>
        <p:txBody>
          <a:bodyPr/>
          <a:lstStyle/>
          <a:p>
            <a:r>
              <a:rPr lang="en-US" dirty="0"/>
              <a:t>Basic Conditions vs. Branches</a:t>
            </a:r>
          </a:p>
        </p:txBody>
      </p:sp>
      <p:sp>
        <p:nvSpPr>
          <p:cNvPr id="75781" name="Rectangle 3"/>
          <p:cNvSpPr>
            <a:spLocks noGrp="1"/>
          </p:cNvSpPr>
          <p:nvPr>
            <p:ph type="body" idx="4294967295"/>
          </p:nvPr>
        </p:nvSpPr>
        <p:spPr/>
        <p:txBody>
          <a:bodyPr>
            <a:normAutofit lnSpcReduction="10000"/>
          </a:bodyPr>
          <a:lstStyle/>
          <a:p>
            <a:pPr>
              <a:lnSpc>
                <a:spcPct val="90000"/>
              </a:lnSpc>
            </a:pPr>
            <a:r>
              <a:rPr lang="en-US" dirty="0"/>
              <a:t>Basic condition adequacy criterion can be satisfied without satisfying branch coverage</a:t>
            </a:r>
            <a:endParaRPr lang="en-US" sz="1200" dirty="0"/>
          </a:p>
          <a:p>
            <a:pPr marL="742950" lvl="1" indent="-285750">
              <a:buNone/>
            </a:pPr>
            <a:r>
              <a:rPr lang="en-US" dirty="0"/>
              <a:t>T4 = { </a:t>
            </a:r>
            <a:r>
              <a:rPr lang="ja-JP" altLang="en-US" dirty="0">
                <a:solidFill>
                  <a:srgbClr val="0000FF"/>
                </a:solidFill>
              </a:rPr>
              <a:t>“</a:t>
            </a:r>
            <a:r>
              <a:rPr lang="en-US" altLang="ja-JP" dirty="0">
                <a:solidFill>
                  <a:srgbClr val="0000FF"/>
                </a:solidFill>
              </a:rPr>
              <a:t>first+test%9Ktest%K9</a:t>
            </a:r>
            <a:r>
              <a:rPr lang="ja-JP" altLang="en-US" dirty="0">
                <a:solidFill>
                  <a:srgbClr val="0000FF"/>
                </a:solidFill>
              </a:rPr>
              <a:t>”</a:t>
            </a:r>
            <a:r>
              <a:rPr lang="en-US" altLang="ja-JP" dirty="0"/>
              <a:t> }</a:t>
            </a:r>
          </a:p>
          <a:p>
            <a:pPr marL="742950" lvl="1" indent="-285750">
              <a:buNone/>
            </a:pPr>
            <a:r>
              <a:rPr lang="en-US" dirty="0"/>
              <a:t>	satisfies basic condition adequacy</a:t>
            </a:r>
          </a:p>
          <a:p>
            <a:pPr marL="742950" lvl="1" indent="-285750">
              <a:buNone/>
            </a:pPr>
            <a:r>
              <a:rPr lang="en-US" dirty="0"/>
              <a:t>	does not satisfy branch condition adequacy</a:t>
            </a:r>
          </a:p>
          <a:p>
            <a:pPr>
              <a:lnSpc>
                <a:spcPct val="90000"/>
              </a:lnSpc>
              <a:buFont typeface="Wingdings 3" charset="0"/>
              <a:buNone/>
            </a:pPr>
            <a:endParaRPr lang="en-US" sz="1200" dirty="0"/>
          </a:p>
          <a:p>
            <a:pPr marL="742950" lvl="1" indent="-285750">
              <a:buNone/>
            </a:pPr>
            <a:r>
              <a:rPr lang="en-US" dirty="0">
                <a:solidFill>
                  <a:srgbClr val="000080"/>
                </a:solidFill>
              </a:rPr>
              <a:t>			</a:t>
            </a:r>
            <a:r>
              <a:rPr lang="en-US" dirty="0">
                <a:solidFill>
                  <a:srgbClr val="000080"/>
                </a:solidFill>
                <a:latin typeface="+mn-lt"/>
              </a:rPr>
              <a:t>if (digit_high == -1 || digit_low == -1)</a:t>
            </a:r>
            <a:endParaRPr lang="en-US" dirty="0">
              <a:latin typeface="+mn-lt"/>
            </a:endParaRPr>
          </a:p>
          <a:p>
            <a:pPr marL="742950" lvl="1" indent="-285750">
              <a:buNone/>
            </a:pPr>
            <a:r>
              <a:rPr lang="en-US" dirty="0"/>
              <a:t>	</a:t>
            </a:r>
            <a:r>
              <a:rPr lang="en-US" dirty="0">
                <a:solidFill>
                  <a:srgbClr val="0000FF"/>
                </a:solidFill>
              </a:rPr>
              <a:t>%9K</a:t>
            </a:r>
            <a:r>
              <a:rPr lang="en-US" dirty="0"/>
              <a:t>		false			true</a:t>
            </a:r>
          </a:p>
          <a:p>
            <a:pPr marL="742950" lvl="1" indent="-285750">
              <a:buNone/>
            </a:pPr>
            <a:r>
              <a:rPr lang="en-US" dirty="0"/>
              <a:t>	</a:t>
            </a:r>
            <a:r>
              <a:rPr lang="en-US" dirty="0">
                <a:solidFill>
                  <a:srgbClr val="0000FF"/>
                </a:solidFill>
              </a:rPr>
              <a:t>%K9</a:t>
            </a:r>
            <a:r>
              <a:rPr lang="en-US" dirty="0"/>
              <a:t>		true			false</a:t>
            </a:r>
            <a:endParaRPr lang="en-US" sz="2000" dirty="0"/>
          </a:p>
          <a:p>
            <a:pPr>
              <a:lnSpc>
                <a:spcPct val="90000"/>
              </a:lnSpc>
            </a:pPr>
            <a:r>
              <a:rPr lang="en-US" dirty="0"/>
              <a:t>Branch and basic condition are not comparable</a:t>
            </a:r>
          </a:p>
          <a:p>
            <a:pPr>
              <a:lnSpc>
                <a:spcPct val="90000"/>
              </a:lnSpc>
              <a:buFont typeface="Wingdings 3" charset="0"/>
              <a:buNone/>
            </a:pPr>
            <a:r>
              <a:rPr lang="en-US" dirty="0"/>
              <a:t>	(neither implies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36157470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Branch-Condition Testing</a:t>
            </a:r>
            <a:endParaRPr lang="en-US" dirty="0"/>
          </a:p>
        </p:txBody>
      </p:sp>
      <p:sp>
        <p:nvSpPr>
          <p:cNvPr id="77829" name="Rectangle 3"/>
          <p:cNvSpPr>
            <a:spLocks noGrp="1"/>
          </p:cNvSpPr>
          <p:nvPr>
            <p:ph idx="1"/>
          </p:nvPr>
        </p:nvSpPr>
        <p:spPr>
          <a:xfrm>
            <a:off x="902208" y="1690688"/>
            <a:ext cx="9906000" cy="4801552"/>
          </a:xfrm>
        </p:spPr>
        <p:txBody>
          <a:bodyPr/>
          <a:lstStyle/>
          <a:p>
            <a:pPr marL="342900" indent="-342900"/>
            <a:r>
              <a:rPr lang="en-US" sz="3200" dirty="0"/>
              <a:t>Branch and condition adequacy </a:t>
            </a:r>
          </a:p>
          <a:p>
            <a:pPr marL="342900" indent="-342900"/>
            <a:r>
              <a:rPr lang="en-US" sz="3200" dirty="0"/>
              <a:t>Cover all conditions and all branches</a:t>
            </a:r>
          </a:p>
          <a:p>
            <a:pPr marL="617538" lvl="1" indent="-342900"/>
            <a:r>
              <a:rPr lang="en-US" sz="2800" dirty="0"/>
              <a:t>Both outcomes (true and false) of each basic condition must be tested at least once.</a:t>
            </a:r>
          </a:p>
          <a:p>
            <a:pPr marL="617538" lvl="1" indent="-342900"/>
            <a:r>
              <a:rPr lang="en-US" sz="2800" dirty="0"/>
              <a:t>All branches of every selection statement must be executed at least once .</a:t>
            </a:r>
          </a:p>
          <a:p>
            <a:pPr marL="617538" lvl="1" indent="-342900"/>
            <a:endParaRPr lang="en-US" sz="2800" dirty="0"/>
          </a:p>
          <a:p>
            <a:endParaRPr lang="en-US" dirty="0">
              <a:latin typeface="Calibri" charset="0"/>
            </a:endParaRPr>
          </a:p>
          <a:p>
            <a:r>
              <a:rPr lang="en-US" sz="1800" dirty="0">
                <a:latin typeface="Calibri" charset="0"/>
              </a:rPr>
              <a:t>Notice that due to the left-to-right evaluation order and short-circuit evaluation of logical OR expressions in the C language, the value true for the first condition does not need to be combined with both values false and true for the second condition. </a:t>
            </a:r>
            <a:endParaRPr lang="it-IT" sz="1800" dirty="0">
              <a:latin typeface="Calibri" charset="0"/>
            </a:endParaRPr>
          </a:p>
          <a:p>
            <a:pPr marL="342900" indent="-342900"/>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2304406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4800" dirty="0"/>
              <a:t>Beyond Branch and Condition Testing</a:t>
            </a:r>
            <a:endParaRPr lang="en-US" sz="3600" dirty="0">
              <a:solidFill>
                <a:srgbClr val="FFFFFF"/>
              </a:solidFill>
            </a:endParaRP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8458256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Compound Condition Testing</a:t>
            </a:r>
            <a:endParaRPr lang="en-US" dirty="0"/>
          </a:p>
        </p:txBody>
      </p:sp>
      <p:sp>
        <p:nvSpPr>
          <p:cNvPr id="77829" name="Rectangle 3"/>
          <p:cNvSpPr>
            <a:spLocks noGrp="1"/>
          </p:cNvSpPr>
          <p:nvPr>
            <p:ph idx="1"/>
          </p:nvPr>
        </p:nvSpPr>
        <p:spPr/>
        <p:txBody>
          <a:bodyPr/>
          <a:lstStyle/>
          <a:p>
            <a:pPr marL="342900" indent="-342900"/>
            <a:r>
              <a:rPr lang="en-US" dirty="0" smtClean="0"/>
              <a:t>Compound </a:t>
            </a:r>
            <a:r>
              <a:rPr lang="en-US" dirty="0"/>
              <a:t>(multiple) condition adequacy:</a:t>
            </a:r>
          </a:p>
          <a:p>
            <a:pPr marL="742950" lvl="1" indent="-285750"/>
            <a:r>
              <a:rPr lang="en-US" dirty="0"/>
              <a:t>Cover all possible combinations of compound conditions and cover all branches of a selection statement</a:t>
            </a:r>
          </a:p>
          <a:p>
            <a:pPr marL="742950" lvl="1" indent="-285750"/>
            <a:r>
              <a:rPr lang="en-US" dirty="0"/>
              <a:t>For a compound condition with </a:t>
            </a:r>
          </a:p>
          <a:p>
            <a:pPr marL="742950" lvl="1" indent="-285750">
              <a:buNone/>
            </a:pPr>
            <a:r>
              <a:rPr lang="en-US" dirty="0"/>
              <a:t>	</a:t>
            </a:r>
            <a:r>
              <a:rPr lang="en-US" i="1" dirty="0"/>
              <a:t>n</a:t>
            </a:r>
            <a:r>
              <a:rPr lang="en-US" dirty="0"/>
              <a:t> basic conditions,</a:t>
            </a:r>
          </a:p>
          <a:p>
            <a:pPr marL="742950" lvl="1" indent="-285750">
              <a:buNone/>
            </a:pPr>
            <a:r>
              <a:rPr lang="en-US" baseline="30000" dirty="0"/>
              <a:t>	</a:t>
            </a:r>
            <a:r>
              <a:rPr lang="en-US" i="1" dirty="0"/>
              <a:t>2</a:t>
            </a:r>
            <a:r>
              <a:rPr lang="en-US" i="1" baseline="30000" dirty="0"/>
              <a:t>n</a:t>
            </a:r>
            <a:r>
              <a:rPr lang="en-US" baseline="30000" dirty="0"/>
              <a:t> </a:t>
            </a:r>
            <a:r>
              <a:rPr lang="en-US" dirty="0"/>
              <a:t>test cases may be needed.</a:t>
            </a:r>
          </a:p>
        </p:txBody>
      </p:sp>
      <p:pic>
        <p:nvPicPr>
          <p:cNvPr id="77830" name="Picture 8" descr="decision_tree_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048000"/>
            <a:ext cx="3810000" cy="314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6203" name="Group 59"/>
          <p:cNvGraphicFramePr>
            <a:graphicFrameLocks noGrp="1"/>
          </p:cNvGraphicFramePr>
          <p:nvPr>
            <p:extLst/>
          </p:nvPr>
        </p:nvGraphicFramePr>
        <p:xfrm>
          <a:off x="3962400" y="4419600"/>
          <a:ext cx="2209800" cy="18288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tblGrid>
              <a:tr h="2809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04" name="Rectangle 60"/>
          <p:cNvSpPr>
            <a:spLocks noChangeArrowheads="1"/>
          </p:cNvSpPr>
          <p:nvPr/>
        </p:nvSpPr>
        <p:spPr bwMode="auto">
          <a:xfrm>
            <a:off x="1905001" y="4572001"/>
            <a:ext cx="1901483"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dirty="0">
                <a:solidFill>
                  <a:schemeClr val="tx2"/>
                </a:solidFill>
                <a:latin typeface="Gill Sans MT" charset="0"/>
                <a:cs typeface="Arial" charset="0"/>
              </a:rPr>
              <a:t>C = C</a:t>
            </a:r>
            <a:r>
              <a:rPr lang="en-US" dirty="0">
                <a:solidFill>
                  <a:schemeClr val="tx2"/>
                </a:solidFill>
                <a:latin typeface="Gill Sans MT" charset="0"/>
                <a:cs typeface="Arial" charset="0"/>
              </a:rPr>
              <a:t>1</a:t>
            </a:r>
            <a:r>
              <a:rPr lang="en-US" sz="2200" dirty="0">
                <a:solidFill>
                  <a:schemeClr val="tx2"/>
                </a:solidFill>
                <a:latin typeface="Gill Sans MT" charset="0"/>
                <a:cs typeface="Arial" charset="0"/>
              </a:rPr>
              <a:t> and C</a:t>
            </a:r>
            <a:r>
              <a:rPr lang="en-US" dirty="0">
                <a:solidFill>
                  <a:schemeClr val="tx2"/>
                </a:solidFill>
                <a:latin typeface="Gill Sans MT" charset="0"/>
                <a:cs typeface="Arial" charset="0"/>
              </a:rPr>
              <a:t>2</a:t>
            </a:r>
            <a:endParaRPr lang="en-US" sz="2200" dirty="0">
              <a:solidFill>
                <a:schemeClr val="tx2"/>
              </a:solidFill>
              <a:latin typeface="Gill Sans MT" charset="0"/>
              <a:cs typeface="Arial"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9256773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p:cNvSpPr>
          <p:nvPr>
            <p:ph type="title"/>
          </p:nvPr>
        </p:nvSpPr>
        <p:spPr/>
        <p:txBody>
          <a:bodyPr/>
          <a:lstStyle/>
          <a:p>
            <a:r>
              <a:rPr lang="en-US" sz="3200" dirty="0"/>
              <a:t>Compound Conditions: Exponential Complexity</a:t>
            </a:r>
          </a:p>
        </p:txBody>
      </p:sp>
      <p:sp>
        <p:nvSpPr>
          <p:cNvPr id="79877" name="Rectangle 3"/>
          <p:cNvSpPr>
            <a:spLocks noGrp="1"/>
          </p:cNvSpPr>
          <p:nvPr>
            <p:ph idx="1"/>
          </p:nvPr>
        </p:nvSpPr>
        <p:spPr>
          <a:xfrm>
            <a:off x="1560576" y="1313688"/>
            <a:ext cx="8229600" cy="4648200"/>
          </a:xfrm>
          <a:noFill/>
        </p:spPr>
        <p:txBody>
          <a:bodyPr>
            <a:normAutofit fontScale="92500" lnSpcReduction="20000"/>
          </a:bodyPr>
          <a:lstStyle/>
          <a:p>
            <a:pPr algn="ctr">
              <a:lnSpc>
                <a:spcPct val="80000"/>
              </a:lnSpc>
              <a:buFont typeface="Wingdings 3" charset="0"/>
              <a:buNone/>
            </a:pPr>
            <a:r>
              <a:rPr lang="en-US" sz="2100" b="1" dirty="0">
                <a:solidFill>
                  <a:srgbClr val="3366FF"/>
                </a:solidFill>
                <a:latin typeface="Courier New" charset="0"/>
              </a:rPr>
              <a:t>(((a || b) &amp;&amp; c) || d) &amp;&amp; e</a:t>
            </a:r>
          </a:p>
          <a:p>
            <a:pPr>
              <a:lnSpc>
                <a:spcPct val="80000"/>
              </a:lnSpc>
              <a:buFont typeface="Wingdings 3" charset="0"/>
              <a:buNone/>
            </a:pPr>
            <a:endParaRPr lang="en-US" sz="900" dirty="0">
              <a:latin typeface="Gill Sans MT" charset="0"/>
            </a:endParaRPr>
          </a:p>
          <a:p>
            <a:pPr>
              <a:lnSpc>
                <a:spcPct val="80000"/>
              </a:lnSpc>
              <a:buFont typeface="Wingdings 3" charset="0"/>
              <a:buNone/>
            </a:pPr>
            <a:r>
              <a:rPr lang="en-US" sz="1500" dirty="0">
                <a:latin typeface="Gill Sans MT" charset="0"/>
              </a:rPr>
              <a:t>	</a:t>
            </a:r>
            <a:r>
              <a:rPr lang="en-US" sz="1600" dirty="0">
                <a:solidFill>
                  <a:schemeClr val="tx2"/>
                </a:solidFill>
              </a:rPr>
              <a:t>Test Case	a 	b 	c 	d	e </a:t>
            </a:r>
          </a:p>
          <a:p>
            <a:pPr>
              <a:lnSpc>
                <a:spcPct val="80000"/>
              </a:lnSpc>
              <a:buFont typeface="Wingdings 3" charset="0"/>
              <a:buNone/>
            </a:pPr>
            <a:endParaRPr lang="en-US" sz="900" dirty="0">
              <a:solidFill>
                <a:schemeClr val="tx2"/>
              </a:solidFill>
            </a:endParaRPr>
          </a:p>
          <a:p>
            <a:pPr>
              <a:lnSpc>
                <a:spcPct val="80000"/>
              </a:lnSpc>
              <a:buFont typeface="Wingdings 3" charset="0"/>
              <a:buNone/>
            </a:pPr>
            <a:r>
              <a:rPr lang="en-US" sz="1600" dirty="0">
                <a:solidFill>
                  <a:schemeClr val="tx2"/>
                </a:solidFill>
              </a:rPr>
              <a:t>	(1)		T	—	T	—	T</a:t>
            </a:r>
          </a:p>
          <a:p>
            <a:pPr>
              <a:lnSpc>
                <a:spcPct val="80000"/>
              </a:lnSpc>
              <a:buFont typeface="Wingdings 3" charset="0"/>
              <a:buNone/>
            </a:pPr>
            <a:r>
              <a:rPr lang="en-US" sz="1600" dirty="0">
                <a:solidFill>
                  <a:schemeClr val="tx2"/>
                </a:solidFill>
              </a:rPr>
              <a:t>	(2)		F	T	T	—	T</a:t>
            </a:r>
          </a:p>
          <a:p>
            <a:pPr>
              <a:lnSpc>
                <a:spcPct val="80000"/>
              </a:lnSpc>
              <a:buFont typeface="Wingdings 3" charset="0"/>
              <a:buNone/>
            </a:pPr>
            <a:r>
              <a:rPr lang="en-US" sz="1600" dirty="0">
                <a:solidFill>
                  <a:schemeClr val="tx2"/>
                </a:solidFill>
              </a:rPr>
              <a:t>	(3)		T	—	F	T	T</a:t>
            </a:r>
          </a:p>
          <a:p>
            <a:pPr>
              <a:lnSpc>
                <a:spcPct val="80000"/>
              </a:lnSpc>
              <a:buFont typeface="Wingdings 3" charset="0"/>
              <a:buNone/>
            </a:pPr>
            <a:r>
              <a:rPr lang="en-US" sz="1600" dirty="0">
                <a:solidFill>
                  <a:schemeClr val="tx2"/>
                </a:solidFill>
              </a:rPr>
              <a:t>	(4)		F	T	F	T	T</a:t>
            </a:r>
          </a:p>
          <a:p>
            <a:pPr>
              <a:lnSpc>
                <a:spcPct val="80000"/>
              </a:lnSpc>
              <a:buFont typeface="Wingdings 3" charset="0"/>
              <a:buNone/>
            </a:pPr>
            <a:r>
              <a:rPr lang="en-US" sz="1600" dirty="0">
                <a:solidFill>
                  <a:schemeClr val="tx2"/>
                </a:solidFill>
              </a:rPr>
              <a:t>	(5)		F	F	—	T	T</a:t>
            </a:r>
          </a:p>
          <a:p>
            <a:pPr>
              <a:lnSpc>
                <a:spcPct val="80000"/>
              </a:lnSpc>
              <a:buFont typeface="Wingdings 3" charset="0"/>
              <a:buNone/>
            </a:pPr>
            <a:r>
              <a:rPr lang="en-US" sz="1600" dirty="0">
                <a:solidFill>
                  <a:schemeClr val="tx2"/>
                </a:solidFill>
              </a:rPr>
              <a:t>	(6)		T	—	T	—	F</a:t>
            </a:r>
          </a:p>
          <a:p>
            <a:pPr>
              <a:lnSpc>
                <a:spcPct val="80000"/>
              </a:lnSpc>
              <a:buFont typeface="Wingdings 3" charset="0"/>
              <a:buNone/>
            </a:pPr>
            <a:r>
              <a:rPr lang="en-US" sz="1600" dirty="0">
                <a:solidFill>
                  <a:schemeClr val="tx2"/>
                </a:solidFill>
              </a:rPr>
              <a:t>	(7)		F	T	T	—	F</a:t>
            </a:r>
          </a:p>
          <a:p>
            <a:pPr>
              <a:lnSpc>
                <a:spcPct val="80000"/>
              </a:lnSpc>
              <a:buFont typeface="Wingdings 3" charset="0"/>
              <a:buNone/>
            </a:pPr>
            <a:r>
              <a:rPr lang="en-US" sz="1600" dirty="0">
                <a:solidFill>
                  <a:schemeClr val="tx2"/>
                </a:solidFill>
              </a:rPr>
              <a:t>	(8)		T	—	F	T	F</a:t>
            </a:r>
          </a:p>
          <a:p>
            <a:pPr>
              <a:lnSpc>
                <a:spcPct val="80000"/>
              </a:lnSpc>
              <a:buFont typeface="Wingdings 3" charset="0"/>
              <a:buNone/>
            </a:pPr>
            <a:r>
              <a:rPr lang="en-US" sz="1600" dirty="0">
                <a:solidFill>
                  <a:schemeClr val="tx2"/>
                </a:solidFill>
              </a:rPr>
              <a:t>	(9)		F	T	F	T	F</a:t>
            </a:r>
          </a:p>
          <a:p>
            <a:pPr>
              <a:lnSpc>
                <a:spcPct val="80000"/>
              </a:lnSpc>
              <a:buFont typeface="Wingdings 3" charset="0"/>
              <a:buNone/>
            </a:pPr>
            <a:r>
              <a:rPr lang="en-US" sz="1600" dirty="0">
                <a:solidFill>
                  <a:schemeClr val="tx2"/>
                </a:solidFill>
              </a:rPr>
              <a:t>	(10)		F	F	—	T	F</a:t>
            </a:r>
          </a:p>
          <a:p>
            <a:pPr>
              <a:lnSpc>
                <a:spcPct val="80000"/>
              </a:lnSpc>
              <a:buFont typeface="Wingdings 3" charset="0"/>
              <a:buNone/>
            </a:pPr>
            <a:r>
              <a:rPr lang="en-US" sz="1600" dirty="0">
                <a:solidFill>
                  <a:schemeClr val="tx2"/>
                </a:solidFill>
              </a:rPr>
              <a:t>	(11)		T	—	F	F	—</a:t>
            </a:r>
          </a:p>
          <a:p>
            <a:pPr>
              <a:lnSpc>
                <a:spcPct val="80000"/>
              </a:lnSpc>
              <a:buFont typeface="Wingdings 3" charset="0"/>
              <a:buNone/>
            </a:pPr>
            <a:r>
              <a:rPr lang="en-US" sz="1600" dirty="0">
                <a:solidFill>
                  <a:schemeClr val="tx2"/>
                </a:solidFill>
              </a:rPr>
              <a:t>	(12)		F	T	F	F	—</a:t>
            </a:r>
          </a:p>
          <a:p>
            <a:pPr>
              <a:lnSpc>
                <a:spcPct val="80000"/>
              </a:lnSpc>
              <a:buFont typeface="Wingdings 3" charset="0"/>
              <a:buNone/>
            </a:pPr>
            <a:r>
              <a:rPr lang="en-US" sz="1600" dirty="0">
                <a:solidFill>
                  <a:schemeClr val="tx2"/>
                </a:solidFill>
              </a:rPr>
              <a:t>	(13)		F	F	—	F	—</a:t>
            </a:r>
            <a:endParaRPr lang="en-US" sz="1600" dirty="0">
              <a:solidFill>
                <a:schemeClr val="accent2"/>
              </a:solidFill>
            </a:endParaRPr>
          </a:p>
        </p:txBody>
      </p:sp>
      <p:sp>
        <p:nvSpPr>
          <p:cNvPr id="79878" name="Rectangle 4"/>
          <p:cNvSpPr>
            <a:spLocks/>
          </p:cNvSpPr>
          <p:nvPr/>
        </p:nvSpPr>
        <p:spPr bwMode="auto">
          <a:xfrm>
            <a:off x="1304544" y="5843337"/>
            <a:ext cx="8964168" cy="695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square" anchor="b" anchorCtr="1">
            <a:spAutoFit/>
          </a:bodyPr>
          <a:lstStyle/>
          <a:p>
            <a:pPr>
              <a:lnSpc>
                <a:spcPct val="80000"/>
              </a:lnSpc>
              <a:spcBef>
                <a:spcPct val="20000"/>
              </a:spcBef>
            </a:pPr>
            <a:r>
              <a:rPr lang="en-US" sz="2400" dirty="0">
                <a:solidFill>
                  <a:schemeClr val="tx2"/>
                </a:solidFill>
                <a:latin typeface="Garamond"/>
                <a:cs typeface="Garamond"/>
              </a:rPr>
              <a:t>short-circuit evaluation often reduces this to a more manageable number, but not always</a:t>
            </a:r>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3169565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vert="horz" lIns="92075" tIns="46038" rIns="92075" bIns="46038" rtlCol="0" anchor="ctr">
            <a:normAutofit/>
          </a:bodyPr>
          <a:lstStyle/>
          <a:p>
            <a:pPr eaLnBrk="1" hangingPunct="1"/>
            <a:r>
              <a:rPr lang="en-US" dirty="0" smtClean="0"/>
              <a:t>Case Study </a:t>
            </a:r>
            <a:r>
              <a:rPr lang="en-US" dirty="0">
                <a:sym typeface="Symbol" charset="0"/>
              </a:rPr>
              <a:t></a:t>
            </a:r>
            <a:r>
              <a:rPr lang="en-US" dirty="0"/>
              <a:t> Airbus A320 </a:t>
            </a:r>
          </a:p>
        </p:txBody>
      </p:sp>
      <p:sp>
        <p:nvSpPr>
          <p:cNvPr id="45058" name="Rectangle 3"/>
          <p:cNvSpPr>
            <a:spLocks noGrp="1" noChangeArrowheads="1"/>
          </p:cNvSpPr>
          <p:nvPr>
            <p:ph idx="1"/>
          </p:nvPr>
        </p:nvSpPr>
        <p:spPr>
          <a:xfrm>
            <a:off x="1109472" y="1726136"/>
            <a:ext cx="5715000" cy="2819400"/>
          </a:xfrm>
          <a:noFill/>
        </p:spPr>
        <p:txBody>
          <a:bodyPr vert="horz" lIns="92075" tIns="46038" rIns="92075" bIns="46038" rtlCol="0">
            <a:normAutofit/>
          </a:bodyPr>
          <a:lstStyle/>
          <a:p>
            <a:pPr marL="342900" indent="-342900"/>
            <a:r>
              <a:rPr lang="en-US" dirty="0"/>
              <a:t>Launched in 1984</a:t>
            </a:r>
          </a:p>
          <a:p>
            <a:pPr marL="342900" indent="-342900"/>
            <a:r>
              <a:rPr lang="en-US" dirty="0"/>
              <a:t>First civilian fly-by-wire computer system so advanced it can land plane virtually unassisted</a:t>
            </a:r>
          </a:p>
          <a:p>
            <a:pPr marL="342900" indent="-342900"/>
            <a:r>
              <a:rPr lang="en-US" dirty="0"/>
              <a:t>No instrument dials – 6 CRTs</a:t>
            </a:r>
          </a:p>
        </p:txBody>
      </p:sp>
      <p:pic>
        <p:nvPicPr>
          <p:cNvPr id="6" name="Picture 2" descr="Image result for Airbus A3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992836"/>
            <a:ext cx="3657600" cy="11430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4" descr="Image result for Airbus A3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3300" y="3636264"/>
            <a:ext cx="4730500" cy="286230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3231517585"/>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p:cNvSpPr>
          <p:nvPr>
            <p:ph type="title"/>
          </p:nvPr>
        </p:nvSpPr>
        <p:spPr/>
        <p:txBody>
          <a:bodyPr/>
          <a:lstStyle/>
          <a:p>
            <a:r>
              <a:rPr lang="en-US" sz="3200" dirty="0"/>
              <a:t>Modified Condition/Decision Coverage (MC/DC)</a:t>
            </a:r>
            <a:endParaRPr lang="it-IT" sz="3200" dirty="0"/>
          </a:p>
        </p:txBody>
      </p:sp>
      <p:sp>
        <p:nvSpPr>
          <p:cNvPr id="81925" name="Rectangle 3"/>
          <p:cNvSpPr>
            <a:spLocks noGrp="1"/>
          </p:cNvSpPr>
          <p:nvPr>
            <p:ph idx="1"/>
          </p:nvPr>
        </p:nvSpPr>
        <p:spPr>
          <a:xfrm>
            <a:off x="1085088" y="1466088"/>
            <a:ext cx="9119616" cy="4770120"/>
          </a:xfrm>
        </p:spPr>
        <p:txBody>
          <a:bodyPr/>
          <a:lstStyle/>
          <a:p>
            <a:pPr marL="342900" indent="-342900"/>
            <a:r>
              <a:rPr lang="en-US" dirty="0"/>
              <a:t>Motivation: </a:t>
            </a:r>
          </a:p>
          <a:p>
            <a:pPr marL="742950" lvl="1" indent="-285750"/>
            <a:r>
              <a:rPr lang="en-US" dirty="0"/>
              <a:t>Effectively test </a:t>
            </a:r>
            <a:r>
              <a:rPr lang="en-US" i="1" dirty="0"/>
              <a:t>important combinations</a:t>
            </a:r>
            <a:r>
              <a:rPr lang="en-US" dirty="0"/>
              <a:t> of conditions, without exponential blowup in test suite size </a:t>
            </a:r>
          </a:p>
          <a:p>
            <a:pPr marL="742950" lvl="1" indent="-285750"/>
            <a:r>
              <a:rPr lang="ja-JP" altLang="en-US" dirty="0"/>
              <a:t>“</a:t>
            </a:r>
            <a:r>
              <a:rPr lang="en-US" altLang="ja-JP" dirty="0"/>
              <a:t>Important</a:t>
            </a:r>
            <a:r>
              <a:rPr lang="ja-JP" altLang="en-US" dirty="0"/>
              <a:t>”</a:t>
            </a:r>
            <a:r>
              <a:rPr lang="en-US" altLang="ja-JP" dirty="0"/>
              <a:t> combinations means: </a:t>
            </a:r>
          </a:p>
          <a:p>
            <a:pPr lvl="2"/>
            <a:r>
              <a:rPr lang="en-US" sz="2400" dirty="0"/>
              <a:t>each basic condition shown to independently affect the outcome of each decision</a:t>
            </a:r>
          </a:p>
          <a:p>
            <a:pPr marL="342900" indent="-342900"/>
            <a:r>
              <a:rPr lang="en-US" dirty="0"/>
              <a:t>Requires:  </a:t>
            </a:r>
            <a:r>
              <a:rPr lang="en-US" dirty="0" smtClean="0"/>
              <a:t>For </a:t>
            </a:r>
            <a:r>
              <a:rPr lang="en-US" dirty="0"/>
              <a:t>each basic condition C, two test cases,</a:t>
            </a:r>
          </a:p>
          <a:p>
            <a:pPr marL="847725" lvl="1"/>
            <a:r>
              <a:rPr lang="en-US" dirty="0"/>
              <a:t>C evaluates to </a:t>
            </a:r>
            <a:r>
              <a:rPr lang="en-US" i="1" dirty="0"/>
              <a:t>true</a:t>
            </a:r>
            <a:r>
              <a:rPr lang="en-US" dirty="0"/>
              <a:t> for one and </a:t>
            </a:r>
            <a:r>
              <a:rPr lang="en-US" i="1" dirty="0"/>
              <a:t>false</a:t>
            </a:r>
            <a:r>
              <a:rPr lang="en-US" dirty="0"/>
              <a:t> for the other</a:t>
            </a:r>
          </a:p>
          <a:p>
            <a:pPr marL="847725" lvl="1"/>
            <a:r>
              <a:rPr lang="en-US" dirty="0"/>
              <a:t>Values of all other </a:t>
            </a:r>
            <a:r>
              <a:rPr lang="en-US" i="1" dirty="0"/>
              <a:t>evaluated</a:t>
            </a:r>
            <a:r>
              <a:rPr lang="en-US" dirty="0"/>
              <a:t> conditions remain the same</a:t>
            </a:r>
          </a:p>
          <a:p>
            <a:pPr marL="847725" lvl="1"/>
            <a:r>
              <a:rPr lang="en-US" dirty="0"/>
              <a:t>The compound condition as a whole evaluates to </a:t>
            </a:r>
            <a:r>
              <a:rPr lang="en-US" i="1" dirty="0"/>
              <a:t>true</a:t>
            </a:r>
            <a:r>
              <a:rPr lang="en-US" dirty="0"/>
              <a:t> for one and </a:t>
            </a:r>
            <a:r>
              <a:rPr lang="en-US" i="1" dirty="0"/>
              <a:t>false</a:t>
            </a:r>
            <a:r>
              <a:rPr lang="en-US" dirty="0"/>
              <a:t> for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8779741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p:cNvSpPr>
          <p:nvPr>
            <p:ph type="title"/>
          </p:nvPr>
        </p:nvSpPr>
        <p:spPr/>
        <p:txBody>
          <a:bodyPr/>
          <a:lstStyle/>
          <a:p>
            <a:r>
              <a:rPr lang="en-US" dirty="0"/>
              <a:t>Construct Test Cases for MC/DC </a:t>
            </a:r>
          </a:p>
        </p:txBody>
      </p:sp>
      <p:sp>
        <p:nvSpPr>
          <p:cNvPr id="83973" name="Rectangle 3"/>
          <p:cNvSpPr>
            <a:spLocks noGrp="1"/>
          </p:cNvSpPr>
          <p:nvPr>
            <p:ph idx="1"/>
          </p:nvPr>
        </p:nvSpPr>
        <p:spPr/>
        <p:txBody>
          <a:bodyPr>
            <a:normAutofit lnSpcReduction="10000"/>
          </a:bodyPr>
          <a:lstStyle/>
          <a:p>
            <a:r>
              <a:rPr lang="en-US" dirty="0"/>
              <a:t>MC/DC with two basic conditions </a:t>
            </a:r>
          </a:p>
          <a:p>
            <a:pPr lvl="1"/>
            <a:endParaRPr lang="en-US" dirty="0" smtClean="0"/>
          </a:p>
          <a:p>
            <a:pPr lvl="1"/>
            <a:endParaRPr lang="en-US" dirty="0"/>
          </a:p>
          <a:p>
            <a:pPr lvl="1"/>
            <a:endParaRPr lang="en-US" dirty="0" smtClean="0"/>
          </a:p>
          <a:p>
            <a:pPr lvl="1"/>
            <a:r>
              <a:rPr lang="en-US" dirty="0" smtClean="0"/>
              <a:t>C </a:t>
            </a:r>
            <a:r>
              <a:rPr lang="en-US" dirty="0"/>
              <a:t>= C</a:t>
            </a:r>
            <a:r>
              <a:rPr lang="en-US" sz="1900" dirty="0"/>
              <a:t>1</a:t>
            </a:r>
            <a:r>
              <a:rPr lang="en-US" dirty="0"/>
              <a:t> &amp;&amp; C</a:t>
            </a:r>
            <a:r>
              <a:rPr lang="en-US" sz="1900" dirty="0"/>
              <a:t>2</a:t>
            </a: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1"/>
            <a:r>
              <a:rPr lang="en-US" dirty="0"/>
              <a:t>C = C</a:t>
            </a:r>
            <a:r>
              <a:rPr lang="en-US" sz="1900" dirty="0"/>
              <a:t>1</a:t>
            </a:r>
            <a:r>
              <a:rPr lang="en-US" dirty="0"/>
              <a:t> || C</a:t>
            </a:r>
            <a:r>
              <a:rPr lang="en-US" sz="1900" dirty="0"/>
              <a:t>2</a:t>
            </a:r>
            <a:endParaRPr lang="en-US" dirty="0"/>
          </a:p>
          <a:p>
            <a:pPr lvl="2">
              <a:buFont typeface="Wingdings 3" charset="0"/>
              <a:buNone/>
            </a:pPr>
            <a:endParaRPr lang="en-US" dirty="0"/>
          </a:p>
          <a:p>
            <a:pPr lvl="2">
              <a:buFont typeface="Wingdings 3" charset="0"/>
              <a:buNone/>
            </a:pPr>
            <a:endParaRPr lang="en-US" dirty="0"/>
          </a:p>
        </p:txBody>
      </p:sp>
      <p:graphicFrame>
        <p:nvGraphicFramePr>
          <p:cNvPr id="440393" name="Group 73"/>
          <p:cNvGraphicFramePr>
            <a:graphicFrameLocks noGrp="1"/>
          </p:cNvGraphicFramePr>
          <p:nvPr>
            <p:extLst>
              <p:ext uri="{D42A27DB-BD31-4B8C-83A1-F6EECF244321}">
                <p14:modId xmlns:p14="http://schemas.microsoft.com/office/powerpoint/2010/main" val="1552093520"/>
              </p:ext>
            </p:extLst>
          </p:nvPr>
        </p:nvGraphicFramePr>
        <p:xfrm>
          <a:off x="6330696" y="2029969"/>
          <a:ext cx="2514600" cy="2133599"/>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56135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0392" name="Group 72"/>
          <p:cNvGraphicFramePr>
            <a:graphicFrameLocks noGrp="1"/>
          </p:cNvGraphicFramePr>
          <p:nvPr>
            <p:extLst>
              <p:ext uri="{D42A27DB-BD31-4B8C-83A1-F6EECF244321}">
                <p14:modId xmlns:p14="http://schemas.microsoft.com/office/powerpoint/2010/main" val="3172817569"/>
              </p:ext>
            </p:extLst>
          </p:nvPr>
        </p:nvGraphicFramePr>
        <p:xfrm>
          <a:off x="6330696" y="4451096"/>
          <a:ext cx="2514600" cy="2087816"/>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807704">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31038197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p:cNvSpPr>
          <p:nvPr>
            <p:ph type="title" idx="4294967295"/>
          </p:nvPr>
        </p:nvSpPr>
        <p:spPr/>
        <p:txBody>
          <a:bodyPr/>
          <a:lstStyle/>
          <a:p>
            <a:r>
              <a:rPr lang="en-US" dirty="0"/>
              <a:t>Construct Test Cases for MC/DC</a:t>
            </a:r>
          </a:p>
        </p:txBody>
      </p:sp>
      <p:sp>
        <p:nvSpPr>
          <p:cNvPr id="84997" name="Rectangle 3"/>
          <p:cNvSpPr>
            <a:spLocks noGrp="1"/>
          </p:cNvSpPr>
          <p:nvPr>
            <p:ph type="body" idx="4294967295"/>
          </p:nvPr>
        </p:nvSpPr>
        <p:spPr>
          <a:xfrm>
            <a:off x="1121664" y="1466089"/>
            <a:ext cx="8229600" cy="5099304"/>
          </a:xfrm>
        </p:spPr>
        <p:txBody>
          <a:bodyPr/>
          <a:lstStyle/>
          <a:p>
            <a:pPr marL="495300" indent="-495300"/>
            <a:r>
              <a:rPr lang="en-US" dirty="0"/>
              <a:t>MC/DC with three basic conditions</a:t>
            </a:r>
          </a:p>
          <a:p>
            <a:pPr marL="274638" lvl="1" indent="0">
              <a:buNone/>
            </a:pPr>
            <a:r>
              <a:rPr lang="en-US" dirty="0"/>
              <a:t>C = (C</a:t>
            </a:r>
            <a:r>
              <a:rPr lang="en-US" sz="1800" dirty="0"/>
              <a:t>1</a:t>
            </a:r>
            <a:r>
              <a:rPr lang="en-US" dirty="0"/>
              <a:t> &amp;&amp; C</a:t>
            </a:r>
            <a:r>
              <a:rPr lang="en-US" sz="1800" dirty="0"/>
              <a:t>2</a:t>
            </a:r>
            <a:r>
              <a:rPr lang="en-US" dirty="0"/>
              <a:t>)&amp;&amp;</a:t>
            </a:r>
            <a:r>
              <a:rPr lang="en-US" sz="1800" dirty="0"/>
              <a:t> </a:t>
            </a:r>
            <a:r>
              <a:rPr lang="en-US" dirty="0"/>
              <a:t>C</a:t>
            </a:r>
            <a:r>
              <a:rPr lang="en-US" sz="1800" dirty="0"/>
              <a:t>3</a:t>
            </a:r>
          </a:p>
          <a:p>
            <a:pPr marL="679450" lvl="1" indent="-381000">
              <a:buFont typeface="Arial" charset="0"/>
              <a:buAutoNum type="arabicPeriod"/>
            </a:pPr>
            <a:r>
              <a:rPr lang="en-US" dirty="0"/>
              <a:t>Copy rows T1, T2, T3 in the (C1 &amp;&amp; C2) table to the table below and </a:t>
            </a:r>
          </a:p>
          <a:p>
            <a:pPr marL="679450" lvl="1" indent="-381000">
              <a:buFont typeface="Arial" charset="0"/>
              <a:buAutoNum type="arabicPeriod"/>
            </a:pPr>
            <a:r>
              <a:rPr lang="en-US" dirty="0"/>
              <a:t>Fill in true for column C3</a:t>
            </a:r>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274638" lvl="1" indent="0">
              <a:buNone/>
            </a:pPr>
            <a:endParaRPr lang="en-US" sz="2200" dirty="0"/>
          </a:p>
          <a:p>
            <a:pPr marL="712788" lvl="1" indent="-438150"/>
            <a:endParaRPr lang="en-US" dirty="0"/>
          </a:p>
          <a:p>
            <a:pPr marL="712788" lvl="1" indent="-438150"/>
            <a:r>
              <a:rPr lang="en-US" dirty="0"/>
              <a:t>Operator || can be handled similarly (symmetric)</a:t>
            </a:r>
            <a:endParaRPr lang="en-US" sz="2000" dirty="0"/>
          </a:p>
        </p:txBody>
      </p:sp>
      <p:graphicFrame>
        <p:nvGraphicFramePr>
          <p:cNvPr id="441393" name="Group 49"/>
          <p:cNvGraphicFramePr>
            <a:graphicFrameLocks noGrp="1"/>
          </p:cNvGraphicFramePr>
          <p:nvPr>
            <p:extLst>
              <p:ext uri="{D42A27DB-BD31-4B8C-83A1-F6EECF244321}">
                <p14:modId xmlns:p14="http://schemas.microsoft.com/office/powerpoint/2010/main" val="1908481382"/>
              </p:ext>
            </p:extLst>
          </p:nvPr>
        </p:nvGraphicFramePr>
        <p:xfrm>
          <a:off x="2493265" y="3523488"/>
          <a:ext cx="4190999" cy="2147738"/>
        </p:xfrm>
        <a:graphic>
          <a:graphicData uri="http://schemas.openxmlformats.org/drawingml/2006/table">
            <a:tbl>
              <a:tblPr/>
              <a:tblGrid>
                <a:gridCol w="837608">
                  <a:extLst>
                    <a:ext uri="{9D8B030D-6E8A-4147-A177-3AD203B41FA5}">
                      <a16:colId xmlns:a16="http://schemas.microsoft.com/office/drawing/2014/main" val="20000"/>
                    </a:ext>
                  </a:extLst>
                </a:gridCol>
                <a:gridCol w="839088">
                  <a:extLst>
                    <a:ext uri="{9D8B030D-6E8A-4147-A177-3AD203B41FA5}">
                      <a16:colId xmlns:a16="http://schemas.microsoft.com/office/drawing/2014/main" val="20001"/>
                    </a:ext>
                  </a:extLst>
                </a:gridCol>
                <a:gridCol w="837608">
                  <a:extLst>
                    <a:ext uri="{9D8B030D-6E8A-4147-A177-3AD203B41FA5}">
                      <a16:colId xmlns:a16="http://schemas.microsoft.com/office/drawing/2014/main" val="20002"/>
                    </a:ext>
                  </a:extLst>
                </a:gridCol>
                <a:gridCol w="839087">
                  <a:extLst>
                    <a:ext uri="{9D8B030D-6E8A-4147-A177-3AD203B41FA5}">
                      <a16:colId xmlns:a16="http://schemas.microsoft.com/office/drawing/2014/main" val="20003"/>
                    </a:ext>
                  </a:extLst>
                </a:gridCol>
                <a:gridCol w="837608">
                  <a:extLst>
                    <a:ext uri="{9D8B030D-6E8A-4147-A177-3AD203B41FA5}">
                      <a16:colId xmlns:a16="http://schemas.microsoft.com/office/drawing/2014/main" val="20004"/>
                    </a:ext>
                  </a:extLst>
                </a:gridCol>
              </a:tblGrid>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136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014013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p:cNvSpPr>
          <p:nvPr>
            <p:ph type="title" idx="4294967295"/>
          </p:nvPr>
        </p:nvSpPr>
        <p:spPr/>
        <p:txBody>
          <a:bodyPr/>
          <a:lstStyle/>
          <a:p>
            <a:r>
              <a:rPr lang="en-US" dirty="0"/>
              <a:t>Construct Test Cases for MC/DC</a:t>
            </a:r>
          </a:p>
        </p:txBody>
      </p:sp>
      <p:sp>
        <p:nvSpPr>
          <p:cNvPr id="86021" name="Rectangle 3"/>
          <p:cNvSpPr>
            <a:spLocks noGrp="1"/>
          </p:cNvSpPr>
          <p:nvPr>
            <p:ph type="body" idx="4294967295"/>
          </p:nvPr>
        </p:nvSpPr>
        <p:spPr>
          <a:xfrm>
            <a:off x="1063752" y="1606297"/>
            <a:ext cx="8229600" cy="5445125"/>
          </a:xfrm>
        </p:spPr>
        <p:txBody>
          <a:bodyPr/>
          <a:lstStyle/>
          <a:p>
            <a:pPr marL="495300" indent="-495300"/>
            <a:r>
              <a:rPr lang="en-US" dirty="0"/>
              <a:t>MC/DC with three basic conditions</a:t>
            </a:r>
          </a:p>
          <a:p>
            <a:pPr marL="274638" lvl="1" indent="0">
              <a:buNone/>
            </a:pPr>
            <a:r>
              <a:rPr lang="en-US" dirty="0"/>
              <a:t>C = (C</a:t>
            </a:r>
            <a:r>
              <a:rPr lang="en-US" sz="1900" dirty="0"/>
              <a:t>1</a:t>
            </a:r>
            <a:r>
              <a:rPr lang="en-US" dirty="0"/>
              <a:t> &amp;&amp; C</a:t>
            </a:r>
            <a:r>
              <a:rPr lang="en-US" sz="1900" dirty="0"/>
              <a:t>2</a:t>
            </a:r>
            <a:r>
              <a:rPr lang="en-US" dirty="0"/>
              <a:t>)</a:t>
            </a:r>
            <a:r>
              <a:rPr lang="en-US" sz="1900" dirty="0"/>
              <a:t> &amp;&amp; </a:t>
            </a:r>
            <a:r>
              <a:rPr lang="en-US" dirty="0"/>
              <a:t>C</a:t>
            </a:r>
            <a:r>
              <a:rPr lang="en-US" sz="1900" dirty="0"/>
              <a:t>3</a:t>
            </a:r>
          </a:p>
          <a:p>
            <a:pPr marL="679450" lvl="1" indent="-381000">
              <a:buFont typeface="Arial" charset="0"/>
              <a:buAutoNum type="arabicPeriod" startAt="3"/>
            </a:pPr>
            <a:r>
              <a:rPr lang="en-US" sz="2900" dirty="0"/>
              <a:t>Add a new</a:t>
            </a:r>
            <a:r>
              <a:rPr lang="en-US" dirty="0"/>
              <a:t> </a:t>
            </a:r>
            <a:r>
              <a:rPr lang="en-US" sz="2900" dirty="0"/>
              <a:t>row for T4</a:t>
            </a:r>
          </a:p>
          <a:p>
            <a:pPr marL="955675" lvl="2" indent="-381000">
              <a:buFont typeface="Wingdings" charset="0"/>
              <a:buChar char="Ø"/>
            </a:pPr>
            <a:r>
              <a:rPr lang="en-US" sz="2400" dirty="0"/>
              <a:t>Column C</a:t>
            </a:r>
            <a:r>
              <a:rPr lang="en-US" dirty="0"/>
              <a:t>3</a:t>
            </a:r>
            <a:r>
              <a:rPr lang="en-US" sz="2400" dirty="0"/>
              <a:t>: false</a:t>
            </a:r>
          </a:p>
          <a:p>
            <a:pPr marL="955675" lvl="2" indent="-381000">
              <a:buFont typeface="Wingdings" charset="0"/>
              <a:buChar char="Ø"/>
            </a:pPr>
            <a:r>
              <a:rPr lang="en-US" sz="2400" dirty="0"/>
              <a:t>Column C</a:t>
            </a:r>
            <a:r>
              <a:rPr lang="en-US" dirty="0"/>
              <a:t>1</a:t>
            </a:r>
            <a:r>
              <a:rPr lang="en-US" sz="2400" dirty="0"/>
              <a:t> and C</a:t>
            </a:r>
            <a:r>
              <a:rPr lang="en-US" dirty="0"/>
              <a:t>2</a:t>
            </a:r>
            <a:r>
              <a:rPr lang="en-US" sz="2400" dirty="0"/>
              <a:t>: copy the values from one of T1, T2, or T3 with true outcome</a:t>
            </a:r>
            <a:r>
              <a:rPr lang="en-US" dirty="0"/>
              <a:t> </a:t>
            </a:r>
          </a:p>
          <a:p>
            <a:pPr marL="974725" lvl="2" indent="-381000"/>
            <a:endParaRPr lang="en-US" sz="1700" dirty="0"/>
          </a:p>
        </p:txBody>
      </p:sp>
      <p:graphicFrame>
        <p:nvGraphicFramePr>
          <p:cNvPr id="442372" name="Group 4"/>
          <p:cNvGraphicFramePr>
            <a:graphicFrameLocks noGrp="1"/>
          </p:cNvGraphicFramePr>
          <p:nvPr>
            <p:extLst/>
          </p:nvPr>
        </p:nvGraphicFramePr>
        <p:xfrm>
          <a:off x="5791200" y="3962401"/>
          <a:ext cx="4495800" cy="2339977"/>
        </p:xfrm>
        <a:graphic>
          <a:graphicData uri="http://schemas.openxmlformats.org/drawingml/2006/table">
            <a:tbl>
              <a:tblPr/>
              <a:tblGrid>
                <a:gridCol w="898525">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900112">
                  <a:extLst>
                    <a:ext uri="{9D8B030D-6E8A-4147-A177-3AD203B41FA5}">
                      <a16:colId xmlns:a16="http://schemas.microsoft.com/office/drawing/2014/main" val="20003"/>
                    </a:ext>
                  </a:extLst>
                </a:gridCol>
                <a:gridCol w="898525">
                  <a:extLst>
                    <a:ext uri="{9D8B030D-6E8A-4147-A177-3AD203B41FA5}">
                      <a16:colId xmlns:a16="http://schemas.microsoft.com/office/drawing/2014/main" val="20004"/>
                    </a:ext>
                  </a:extLst>
                </a:gridCol>
              </a:tblGrid>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907">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26706908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p:cNvSpPr>
          <p:nvPr>
            <p:ph type="title" idx="4294967295"/>
          </p:nvPr>
        </p:nvSpPr>
        <p:spPr/>
        <p:txBody>
          <a:bodyPr/>
          <a:lstStyle/>
          <a:p>
            <a:r>
              <a:rPr lang="en-US" dirty="0"/>
              <a:t>MC/DC: Linear Complexity</a:t>
            </a:r>
          </a:p>
        </p:txBody>
      </p:sp>
      <p:sp>
        <p:nvSpPr>
          <p:cNvPr id="87045" name="Rectangle 3"/>
          <p:cNvSpPr>
            <a:spLocks noGrp="1"/>
          </p:cNvSpPr>
          <p:nvPr>
            <p:ph type="body" idx="4294967295"/>
          </p:nvPr>
        </p:nvSpPr>
        <p:spPr>
          <a:xfrm>
            <a:off x="902208" y="1395984"/>
            <a:ext cx="8686800" cy="5187696"/>
          </a:xfrm>
          <a:noFill/>
        </p:spPr>
        <p:txBody>
          <a:bodyPr>
            <a:normAutofit lnSpcReduction="10000"/>
          </a:bodyPr>
          <a:lstStyle/>
          <a:p>
            <a:pPr>
              <a:lnSpc>
                <a:spcPct val="80000"/>
              </a:lnSpc>
            </a:pPr>
            <a:r>
              <a:rPr lang="en-US" sz="2400" dirty="0"/>
              <a:t>Only n+1 test cases needed for n basic conditions</a:t>
            </a:r>
          </a:p>
          <a:p>
            <a:pPr>
              <a:lnSpc>
                <a:spcPct val="80000"/>
              </a:lnSpc>
            </a:pPr>
            <a:r>
              <a:rPr lang="en-US" sz="2400" dirty="0"/>
              <a:t>Adopted by many industry quality standards</a:t>
            </a:r>
          </a:p>
          <a:p>
            <a:pPr>
              <a:lnSpc>
                <a:spcPct val="80000"/>
              </a:lnSpc>
              <a:buFont typeface="Wingdings 3" charset="0"/>
              <a:buNone/>
            </a:pPr>
            <a:endParaRPr lang="en-US" sz="1800" dirty="0"/>
          </a:p>
          <a:p>
            <a:pPr algn="ctr">
              <a:lnSpc>
                <a:spcPct val="80000"/>
              </a:lnSpc>
              <a:buFont typeface="Wingdings 3" charset="0"/>
              <a:buNone/>
            </a:pPr>
            <a:r>
              <a:rPr lang="en-US" sz="2400" b="1" dirty="0">
                <a:solidFill>
                  <a:srgbClr val="000090"/>
                </a:solidFill>
                <a:latin typeface="Courier New"/>
                <a:cs typeface="Courier New"/>
              </a:rPr>
              <a:t>(((a || b) &amp;&amp; c) || d) &amp;&amp; e</a:t>
            </a:r>
            <a:endParaRPr lang="en-US" sz="2000" b="1" dirty="0">
              <a:solidFill>
                <a:srgbClr val="000090"/>
              </a:solidFill>
              <a:latin typeface="Courier New"/>
              <a:cs typeface="Courier New"/>
            </a:endParaRPr>
          </a:p>
          <a:p>
            <a:pPr>
              <a:lnSpc>
                <a:spcPct val="80000"/>
              </a:lnSpc>
              <a:buFont typeface="Wingdings 3" charset="0"/>
              <a:buNone/>
            </a:pPr>
            <a:endParaRPr lang="en-US" sz="1800" dirty="0"/>
          </a:p>
          <a:p>
            <a:pPr>
              <a:lnSpc>
                <a:spcPct val="80000"/>
              </a:lnSpc>
              <a:buFont typeface="Wingdings 3" charset="0"/>
              <a:buNone/>
            </a:pPr>
            <a:r>
              <a:rPr lang="en-US" sz="1700" dirty="0">
                <a:solidFill>
                  <a:schemeClr val="tx2"/>
                </a:solidFill>
              </a:rPr>
              <a:t>	</a:t>
            </a:r>
            <a:r>
              <a:rPr lang="en-US" sz="2000" dirty="0">
                <a:solidFill>
                  <a:schemeClr val="tx2"/>
                </a:solidFill>
              </a:rPr>
              <a:t>Test Case	a 	b 	c 	d	e 	Outcome</a:t>
            </a:r>
          </a:p>
          <a:p>
            <a:pPr>
              <a:lnSpc>
                <a:spcPct val="80000"/>
              </a:lnSpc>
              <a:buFont typeface="Wingdings 3" charset="0"/>
              <a:buNone/>
            </a:pPr>
            <a:r>
              <a:rPr lang="en-US" sz="1000" dirty="0">
                <a:solidFill>
                  <a:schemeClr val="tx2"/>
                </a:solidFill>
              </a:rPr>
              <a:t>  </a:t>
            </a:r>
            <a:endParaRPr lang="en-US" sz="2000" dirty="0">
              <a:solidFill>
                <a:schemeClr val="tx2"/>
              </a:solidFill>
            </a:endParaRPr>
          </a:p>
          <a:p>
            <a:pPr>
              <a:lnSpc>
                <a:spcPct val="80000"/>
              </a:lnSpc>
              <a:buFont typeface="Wingdings 3" charset="0"/>
              <a:buNone/>
            </a:pPr>
            <a:r>
              <a:rPr lang="en-US" sz="2000" dirty="0">
                <a:solidFill>
                  <a:schemeClr val="tx2"/>
                </a:solidFill>
              </a:rPr>
              <a:t>	(1)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true</a:t>
            </a:r>
          </a:p>
          <a:p>
            <a:pPr>
              <a:lnSpc>
                <a:spcPct val="80000"/>
              </a:lnSpc>
              <a:buFont typeface="Wingdings 3" charset="0"/>
              <a:buNone/>
            </a:pPr>
            <a:r>
              <a:rPr lang="en-US" sz="2000" dirty="0">
                <a:solidFill>
                  <a:schemeClr val="tx2"/>
                </a:solidFill>
              </a:rPr>
              <a:t>	(2)		false	</a:t>
            </a:r>
            <a:r>
              <a:rPr lang="en-US" sz="2000" u="sng" dirty="0">
                <a:solidFill>
                  <a:srgbClr val="800000"/>
                </a:solidFill>
              </a:rPr>
              <a:t>true</a:t>
            </a:r>
            <a:r>
              <a:rPr lang="en-US" sz="2000" dirty="0">
                <a:solidFill>
                  <a:schemeClr val="tx2"/>
                </a:solidFill>
              </a:rPr>
              <a:t>	true	--	true	true</a:t>
            </a:r>
          </a:p>
          <a:p>
            <a:pPr>
              <a:lnSpc>
                <a:spcPct val="80000"/>
              </a:lnSpc>
              <a:buFont typeface="Wingdings 3" charset="0"/>
              <a:buNone/>
            </a:pPr>
            <a:r>
              <a:rPr lang="en-US" sz="2000" dirty="0">
                <a:solidFill>
                  <a:schemeClr val="tx2"/>
                </a:solidFill>
              </a:rPr>
              <a:t>	(3)		true	--	false	</a:t>
            </a:r>
            <a:r>
              <a:rPr lang="en-US" sz="2000" u="sng" dirty="0">
                <a:solidFill>
                  <a:srgbClr val="800000"/>
                </a:solidFill>
              </a:rPr>
              <a:t>true</a:t>
            </a:r>
            <a:r>
              <a:rPr lang="en-US" sz="2000" dirty="0">
                <a:solidFill>
                  <a:srgbClr val="800000"/>
                </a:solidFill>
              </a:rPr>
              <a:t>	</a:t>
            </a:r>
            <a:r>
              <a:rPr lang="en-US" sz="2000" dirty="0">
                <a:solidFill>
                  <a:schemeClr val="tx2"/>
                </a:solidFill>
              </a:rPr>
              <a:t>true	true</a:t>
            </a:r>
          </a:p>
          <a:p>
            <a:pPr>
              <a:lnSpc>
                <a:spcPct val="80000"/>
              </a:lnSpc>
              <a:buFont typeface="Wingdings 3" charset="0"/>
              <a:buNone/>
            </a:pPr>
            <a:r>
              <a:rPr lang="en-US" sz="2000" dirty="0">
                <a:solidFill>
                  <a:schemeClr val="tx2"/>
                </a:solidFill>
              </a:rPr>
              <a:t>	(6)		true	--	true	--	</a:t>
            </a:r>
            <a:r>
              <a:rPr lang="en-US" sz="2000" u="sng" dirty="0">
                <a:solidFill>
                  <a:srgbClr val="800000"/>
                </a:solidFill>
              </a:rPr>
              <a:t>false</a:t>
            </a:r>
            <a:r>
              <a:rPr lang="en-US" sz="2000" dirty="0">
                <a:solidFill>
                  <a:schemeClr val="tx2"/>
                </a:solidFill>
              </a:rPr>
              <a:t>	false</a:t>
            </a:r>
            <a:endParaRPr lang="en-US" sz="2000" u="sng" dirty="0">
              <a:solidFill>
                <a:schemeClr val="tx2"/>
              </a:solidFill>
            </a:endParaRPr>
          </a:p>
          <a:p>
            <a:pPr>
              <a:lnSpc>
                <a:spcPct val="80000"/>
              </a:lnSpc>
              <a:buFont typeface="Wingdings 3" charset="0"/>
              <a:buNone/>
            </a:pPr>
            <a:r>
              <a:rPr lang="en-US" sz="2000" dirty="0">
                <a:solidFill>
                  <a:schemeClr val="tx2"/>
                </a:solidFill>
              </a:rPr>
              <a:t>	(11)		true	--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a:t>
            </a:r>
          </a:p>
          <a:p>
            <a:pPr>
              <a:lnSpc>
                <a:spcPct val="80000"/>
              </a:lnSpc>
              <a:buFont typeface="Wingdings 3" charset="0"/>
              <a:buNone/>
            </a:pPr>
            <a:r>
              <a:rPr lang="en-US" sz="2000" dirty="0">
                <a:solidFill>
                  <a:schemeClr val="tx2"/>
                </a:solidFill>
              </a:rPr>
              <a:t>	(13)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	--	false</a:t>
            </a:r>
          </a:p>
          <a:p>
            <a:pPr>
              <a:lnSpc>
                <a:spcPct val="80000"/>
              </a:lnSpc>
              <a:buFont typeface="Wingdings 3" charset="0"/>
              <a:buNone/>
            </a:pPr>
            <a:endParaRPr lang="en-US" sz="1600" dirty="0"/>
          </a:p>
          <a:p>
            <a:pPr marL="742950" lvl="1" indent="-285750">
              <a:lnSpc>
                <a:spcPct val="80000"/>
              </a:lnSpc>
              <a:buNone/>
            </a:pPr>
            <a:r>
              <a:rPr lang="en-US" dirty="0"/>
              <a:t>Values in </a:t>
            </a:r>
            <a:r>
              <a:rPr lang="en-US" dirty="0">
                <a:solidFill>
                  <a:srgbClr val="800000"/>
                </a:solidFill>
              </a:rPr>
              <a:t>red</a:t>
            </a:r>
            <a:r>
              <a:rPr lang="en-US" dirty="0"/>
              <a:t> independently affect the output of the decision</a:t>
            </a:r>
          </a:p>
          <a:p>
            <a:pPr>
              <a:lnSpc>
                <a:spcPct val="8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34096724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p:cNvSpPr>
          <p:nvPr>
            <p:ph type="title"/>
          </p:nvPr>
        </p:nvSpPr>
        <p:spPr>
          <a:xfrm>
            <a:off x="838200" y="154813"/>
            <a:ext cx="10515600" cy="1325563"/>
          </a:xfrm>
        </p:spPr>
        <p:txBody>
          <a:bodyPr vert="horz" lIns="91440" tIns="45720" rIns="132080" bIns="45720" rtlCol="0" anchor="b" anchorCtr="0">
            <a:normAutofit/>
          </a:bodyPr>
          <a:lstStyle/>
          <a:p>
            <a:r>
              <a:rPr lang="en-US" dirty="0"/>
              <a:t>Analysis of MC/DC</a:t>
            </a:r>
          </a:p>
        </p:txBody>
      </p:sp>
      <p:sp>
        <p:nvSpPr>
          <p:cNvPr id="89093" name="Rectangle 3"/>
          <p:cNvSpPr>
            <a:spLocks noGrp="1"/>
          </p:cNvSpPr>
          <p:nvPr>
            <p:ph idx="1"/>
          </p:nvPr>
        </p:nvSpPr>
        <p:spPr>
          <a:xfrm>
            <a:off x="838200" y="1761744"/>
            <a:ext cx="9823704" cy="4776216"/>
          </a:xfrm>
        </p:spPr>
        <p:txBody>
          <a:bodyPr vert="horz" lIns="91440" tIns="45720" rIns="132080" bIns="45720" rtlCol="0">
            <a:normAutofit/>
          </a:bodyPr>
          <a:lstStyle/>
          <a:p>
            <a:pPr marL="342900" indent="-342900"/>
            <a:r>
              <a:rPr lang="en-US" dirty="0"/>
              <a:t>MC/DC is </a:t>
            </a:r>
          </a:p>
          <a:p>
            <a:pPr marL="782638" lvl="1" indent="-285750"/>
            <a:r>
              <a:rPr lang="en-US" dirty="0"/>
              <a:t>basic condition coverage (C)</a:t>
            </a:r>
          </a:p>
          <a:p>
            <a:pPr marL="782638" lvl="1" indent="-285750"/>
            <a:r>
              <a:rPr lang="en-US" dirty="0"/>
              <a:t>decision (branch) coverage (DC)</a:t>
            </a:r>
          </a:p>
          <a:p>
            <a:pPr marL="782638" lvl="1" indent="-285750"/>
            <a:r>
              <a:rPr lang="en-US" dirty="0"/>
              <a:t>plus one additional condition (M): </a:t>
            </a:r>
            <a:br>
              <a:rPr lang="en-US" dirty="0"/>
            </a:br>
            <a:r>
              <a:rPr lang="en-US" dirty="0"/>
              <a:t>every condition must </a:t>
            </a:r>
            <a:r>
              <a:rPr lang="en-US" i="1" dirty="0"/>
              <a:t>independently affect</a:t>
            </a:r>
            <a:r>
              <a:rPr lang="en-US" dirty="0"/>
              <a:t> the decision</a:t>
            </a:r>
            <a:r>
              <a:rPr lang="uk-UA" altLang="ja-JP" dirty="0"/>
              <a:t>'</a:t>
            </a:r>
            <a:r>
              <a:rPr lang="en-US" altLang="ja-JP" dirty="0"/>
              <a:t>s outcome</a:t>
            </a:r>
          </a:p>
          <a:p>
            <a:pPr marL="342900" indent="-342900"/>
            <a:r>
              <a:rPr lang="en-US" dirty="0"/>
              <a:t>Subsumed by compound conditions </a:t>
            </a:r>
          </a:p>
          <a:p>
            <a:pPr marL="342900" indent="-342900"/>
            <a:r>
              <a:rPr lang="en-US" dirty="0"/>
              <a:t>Subsumes all other criteria discussed so far</a:t>
            </a:r>
          </a:p>
          <a:p>
            <a:pPr marL="782638" lvl="1" indent="-285750"/>
            <a:r>
              <a:rPr lang="en-US" dirty="0"/>
              <a:t>stronger than statement and branch coverage</a:t>
            </a:r>
          </a:p>
          <a:p>
            <a:pPr marL="342900" indent="-342900"/>
            <a:r>
              <a:rPr lang="en-US" dirty="0"/>
              <a:t>A good balance of thoroughness and test size  </a:t>
            </a:r>
          </a:p>
          <a:p>
            <a:pPr marL="782638" lvl="1" indent="-285750"/>
            <a:r>
              <a:rPr lang="en-US" dirty="0"/>
              <a:t>therefore widely used</a:t>
            </a: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1881383374"/>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p:cNvSpPr>
          <p:nvPr>
            <p:ph type="title" idx="4294967295"/>
          </p:nvPr>
        </p:nvSpPr>
        <p:spPr/>
        <p:txBody>
          <a:bodyPr/>
          <a:lstStyle/>
          <a:p>
            <a:r>
              <a:rPr lang="en-US" dirty="0"/>
              <a:t>Leave (Almost) No Code Untested</a:t>
            </a:r>
          </a:p>
        </p:txBody>
      </p:sp>
      <p:sp>
        <p:nvSpPr>
          <p:cNvPr id="23557" name="Rectangle 3"/>
          <p:cNvSpPr>
            <a:spLocks noGrp="1"/>
          </p:cNvSpPr>
          <p:nvPr>
            <p:ph type="body" idx="4294967295"/>
          </p:nvPr>
        </p:nvSpPr>
        <p:spPr/>
        <p:txBody>
          <a:bodyPr/>
          <a:lstStyle/>
          <a:p>
            <a:r>
              <a:rPr lang="en-US" dirty="0"/>
              <a:t>In general</a:t>
            </a:r>
          </a:p>
          <a:p>
            <a:pPr lvl="1"/>
            <a:r>
              <a:rPr lang="en-US" dirty="0"/>
              <a:t>90% coverage is achievable</a:t>
            </a:r>
          </a:p>
          <a:p>
            <a:pPr lvl="1"/>
            <a:r>
              <a:rPr lang="en-US" dirty="0"/>
              <a:t>95% coverage require significant effort</a:t>
            </a:r>
          </a:p>
          <a:p>
            <a:pPr lvl="1"/>
            <a:r>
              <a:rPr lang="en-US" dirty="0"/>
              <a:t>100% not always attainable</a:t>
            </a:r>
          </a:p>
          <a:p>
            <a:r>
              <a:rPr lang="en-US" dirty="0"/>
              <a:t>Challenges in coverage</a:t>
            </a:r>
          </a:p>
          <a:p>
            <a:pPr lvl="1"/>
            <a:r>
              <a:rPr lang="en-US" dirty="0"/>
              <a:t>Platform specific code</a:t>
            </a:r>
          </a:p>
          <a:p>
            <a:pPr lvl="1"/>
            <a:r>
              <a:rPr lang="en-US" dirty="0"/>
              <a:t>Defensive programming</a:t>
            </a:r>
          </a:p>
          <a:p>
            <a:pPr lvl="1"/>
            <a:r>
              <a:rPr lang="en-US" dirty="0"/>
              <a:t>Exception handling</a:t>
            </a:r>
          </a:p>
          <a:p>
            <a:pPr lvl="1"/>
            <a:r>
              <a:rPr lang="en-US" dirty="0"/>
              <a:t>Non-public method, never </a:t>
            </a:r>
            <a:r>
              <a:rPr lang="en-US" dirty="0" smtClean="0"/>
              <a:t>invoked</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37764401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838200" y="227965"/>
            <a:ext cx="10515600" cy="1325563"/>
          </a:xfrm>
        </p:spPr>
        <p:txBody>
          <a:bodyPr vert="horz" lIns="91440" tIns="45720" rIns="132080" bIns="45720" rtlCol="0" anchor="b" anchorCtr="0">
            <a:normAutofit/>
          </a:bodyPr>
          <a:lstStyle/>
          <a:p>
            <a:r>
              <a:rPr lang="en-US" dirty="0" smtClean="0"/>
              <a:t>Summary</a:t>
            </a:r>
            <a:endParaRPr lang="en-US" b="1" dirty="0"/>
          </a:p>
        </p:txBody>
      </p:sp>
      <p:sp>
        <p:nvSpPr>
          <p:cNvPr id="36869" name="Rectangle 3"/>
          <p:cNvSpPr>
            <a:spLocks noGrp="1"/>
          </p:cNvSpPr>
          <p:nvPr>
            <p:ph idx="1"/>
          </p:nvPr>
        </p:nvSpPr>
        <p:spPr>
          <a:xfrm>
            <a:off x="838200" y="1871345"/>
            <a:ext cx="10515600" cy="4351338"/>
          </a:xfrm>
        </p:spPr>
        <p:txBody>
          <a:bodyPr vert="horz" lIns="91440" tIns="45720" rIns="132080" bIns="45720" rtlCol="0">
            <a:normAutofit/>
          </a:bodyPr>
          <a:lstStyle/>
          <a:p>
            <a:r>
              <a:rPr lang="en-US" dirty="0"/>
              <a:t>Rationale for </a:t>
            </a:r>
            <a:r>
              <a:rPr lang="en-US" dirty="0" smtClean="0"/>
              <a:t>structural </a:t>
            </a:r>
            <a:r>
              <a:rPr lang="en-US" dirty="0"/>
              <a:t>testing </a:t>
            </a:r>
          </a:p>
          <a:p>
            <a:r>
              <a:rPr lang="en-US" dirty="0" smtClean="0"/>
              <a:t>Basic terms: adequacy</a:t>
            </a:r>
            <a:r>
              <a:rPr lang="en-US" dirty="0"/>
              <a:t>, coverage</a:t>
            </a:r>
          </a:p>
          <a:p>
            <a:r>
              <a:rPr lang="en-US" dirty="0"/>
              <a:t>Characteristics of common structural </a:t>
            </a:r>
            <a:r>
              <a:rPr lang="en-US" dirty="0" smtClean="0"/>
              <a:t>criteria</a:t>
            </a:r>
          </a:p>
          <a:p>
            <a:pPr lvl="1"/>
            <a:r>
              <a:rPr lang="en-US" dirty="0" smtClean="0"/>
              <a:t>Statement, branch, condition, compound condition, MC/DC</a:t>
            </a:r>
            <a:endParaRPr lang="en-US" dirty="0"/>
          </a:p>
          <a:p>
            <a:r>
              <a:rPr lang="en-US" dirty="0"/>
              <a:t>Practical uses and limitations of structural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2665872207"/>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pPr>
              <a:defRPr/>
            </a:pPr>
            <a:r>
              <a:rPr lang="en-US" dirty="0">
                <a:latin typeface="Arial" charset="0"/>
                <a:ea typeface="ＭＳ Ｐゴシック" charset="0"/>
                <a:cs typeface="ＭＳ Ｐゴシック" charset="0"/>
              </a:rPr>
              <a:t>Thought for the Day</a:t>
            </a:r>
          </a:p>
        </p:txBody>
      </p:sp>
      <p:sp>
        <p:nvSpPr>
          <p:cNvPr id="19458" name="Rectangle 3"/>
          <p:cNvSpPr>
            <a:spLocks noGrp="1" noChangeArrowheads="1"/>
          </p:cNvSpPr>
          <p:nvPr>
            <p:ph type="body" idx="1"/>
          </p:nvPr>
        </p:nvSpPr>
        <p:spPr>
          <a:xfrm>
            <a:off x="831850" y="4589463"/>
            <a:ext cx="10735310" cy="1500187"/>
          </a:xfrm>
        </p:spPr>
        <p:txBody>
          <a:bodyPr/>
          <a:lstStyle/>
          <a:p>
            <a:pPr algn="r"/>
            <a:r>
              <a:rPr lang="en-US" dirty="0"/>
              <a:t>“Just because </a:t>
            </a:r>
            <a:r>
              <a:rPr lang="en-US" dirty="0" smtClean="0"/>
              <a:t>you</a:t>
            </a:r>
            <a:r>
              <a:rPr lang="uk-UA" dirty="0" smtClean="0"/>
              <a:t>'</a:t>
            </a:r>
            <a:r>
              <a:rPr lang="en-US" dirty="0" smtClean="0"/>
              <a:t>ve </a:t>
            </a:r>
            <a:r>
              <a:rPr lang="en-US" dirty="0"/>
              <a:t>counted all the trees </a:t>
            </a:r>
            <a:r>
              <a:rPr lang="en-US" dirty="0" smtClean="0"/>
              <a:t>doesn</a:t>
            </a:r>
            <a:r>
              <a:rPr lang="uk-UA" dirty="0" smtClean="0"/>
              <a:t>'</a:t>
            </a:r>
            <a:r>
              <a:rPr lang="en-US" dirty="0" smtClean="0"/>
              <a:t>t </a:t>
            </a:r>
            <a:r>
              <a:rPr lang="en-US" dirty="0"/>
              <a:t>mean </a:t>
            </a:r>
            <a:r>
              <a:rPr lang="en-US" dirty="0" smtClean="0"/>
              <a:t>you</a:t>
            </a:r>
            <a:r>
              <a:rPr lang="uk-UA" dirty="0" smtClean="0"/>
              <a:t>'</a:t>
            </a:r>
            <a:r>
              <a:rPr lang="en-US" dirty="0" smtClean="0"/>
              <a:t>ve </a:t>
            </a:r>
            <a:r>
              <a:rPr lang="en-US" dirty="0"/>
              <a:t>seen the forest.” – Anonymous</a:t>
            </a:r>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4581143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White Box Testing</a:t>
            </a:r>
          </a:p>
        </p:txBody>
      </p:sp>
      <p:sp>
        <p:nvSpPr>
          <p:cNvPr id="154627" name="Rectangle 3"/>
          <p:cNvSpPr>
            <a:spLocks noGrp="1" noChangeArrowheads="1"/>
          </p:cNvSpPr>
          <p:nvPr>
            <p:ph type="body" idx="4294967295"/>
          </p:nvPr>
        </p:nvSpPr>
        <p:spPr/>
        <p:txBody>
          <a:bodyPr/>
          <a:lstStyle/>
          <a:p>
            <a:r>
              <a:rPr lang="en-US" dirty="0">
                <a:ea typeface="ＭＳ Ｐゴシック" charset="0"/>
                <a:cs typeface="ＭＳ Ｐゴシック" charset="0"/>
              </a:rPr>
              <a:t>Sometimes called </a:t>
            </a:r>
            <a:r>
              <a:rPr lang="ja-JP" altLang="en-US" dirty="0">
                <a:ea typeface="ＭＳ Ｐゴシック" charset="0"/>
                <a:cs typeface="ＭＳ Ｐゴシック" charset="0"/>
              </a:rPr>
              <a:t>“</a:t>
            </a:r>
            <a:r>
              <a:rPr lang="en-US" dirty="0">
                <a:ea typeface="ＭＳ Ｐゴシック" charset="0"/>
                <a:cs typeface="ＭＳ Ｐゴシック" charset="0"/>
              </a:rPr>
              <a:t>glass-box</a:t>
            </a:r>
            <a:r>
              <a:rPr lang="ja-JP" altLang="en-US" dirty="0">
                <a:ea typeface="ＭＳ Ｐゴシック" charset="0"/>
                <a:cs typeface="ＭＳ Ｐゴシック" charset="0"/>
              </a:rPr>
              <a:t>”</a:t>
            </a:r>
            <a:r>
              <a:rPr lang="en-US" dirty="0">
                <a:ea typeface="ＭＳ Ｐゴシック" charset="0"/>
                <a:cs typeface="ＭＳ Ｐゴシック" charset="0"/>
              </a:rPr>
              <a:t> testing.</a:t>
            </a:r>
          </a:p>
          <a:p>
            <a:r>
              <a:rPr lang="en-US" dirty="0">
                <a:ea typeface="ＭＳ Ｐゴシック" charset="0"/>
                <a:cs typeface="ＭＳ Ｐゴシック" charset="0"/>
              </a:rPr>
              <a:t>Uses the control structure from the component-level design to derive test cases.</a:t>
            </a:r>
          </a:p>
          <a:p>
            <a:r>
              <a:rPr lang="en-US" dirty="0">
                <a:ea typeface="ＭＳ Ｐゴシック" charset="0"/>
                <a:cs typeface="ＭＳ Ｐゴシック" charset="0"/>
              </a:rPr>
              <a:t>Objective:</a:t>
            </a:r>
          </a:p>
          <a:p>
            <a:pPr lvl="1"/>
            <a:r>
              <a:rPr lang="en-US" dirty="0">
                <a:ea typeface="ＭＳ Ｐゴシック" charset="0"/>
              </a:rPr>
              <a:t>To guarantee that all independent paths within a module have been exercised at least once.</a:t>
            </a:r>
          </a:p>
          <a:p>
            <a:pPr lvl="1"/>
            <a:r>
              <a:rPr lang="en-US" dirty="0">
                <a:ea typeface="ＭＳ Ｐゴシック" charset="0"/>
              </a:rPr>
              <a:t>Exercise all logical decisions on their true and false sides.</a:t>
            </a:r>
          </a:p>
          <a:p>
            <a:pPr lvl="1"/>
            <a:r>
              <a:rPr lang="en-US" dirty="0">
                <a:ea typeface="ＭＳ Ｐゴシック" charset="0"/>
              </a:rPr>
              <a:t>Execute all loops at their boundaries and within their operational bounds.</a:t>
            </a:r>
          </a:p>
          <a:p>
            <a:pPr lvl="1"/>
            <a:r>
              <a:rPr lang="en-US" dirty="0">
                <a:ea typeface="ＭＳ Ｐゴシック" charset="0"/>
              </a:rPr>
              <a:t>Exercise internal data structures to ensure their validity.</a:t>
            </a:r>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1552347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a:t>Case Study </a:t>
            </a:r>
            <a:r>
              <a:rPr lang="en-US" sz="3600" dirty="0">
                <a:sym typeface="Symbol" charset="0"/>
              </a:rPr>
              <a:t></a:t>
            </a:r>
            <a:r>
              <a:rPr lang="en-US" sz="3600" dirty="0"/>
              <a:t> Airbus A320 – </a:t>
            </a:r>
            <a:r>
              <a:rPr lang="en-US" sz="3200" dirty="0"/>
              <a:t>Fatal Accidents</a:t>
            </a:r>
            <a:endParaRPr lang="en-US" sz="2400" dirty="0"/>
          </a:p>
        </p:txBody>
      </p:sp>
      <p:sp>
        <p:nvSpPr>
          <p:cNvPr id="47106" name="Rectangle 3"/>
          <p:cNvSpPr>
            <a:spLocks noGrp="1"/>
          </p:cNvSpPr>
          <p:nvPr>
            <p:ph idx="1"/>
          </p:nvPr>
        </p:nvSpPr>
        <p:spPr>
          <a:xfrm>
            <a:off x="1094232" y="1524000"/>
            <a:ext cx="8153400" cy="5050536"/>
          </a:xfrm>
        </p:spPr>
        <p:txBody>
          <a:bodyPr/>
          <a:lstStyle/>
          <a:p>
            <a:pPr eaLnBrk="1" hangingPunct="1">
              <a:lnSpc>
                <a:spcPct val="90000"/>
              </a:lnSpc>
            </a:pPr>
            <a:r>
              <a:rPr lang="en-US" sz="2400" dirty="0"/>
              <a:t>Air France Flight 296</a:t>
            </a:r>
          </a:p>
          <a:p>
            <a:pPr marL="0" indent="0">
              <a:buNone/>
            </a:pPr>
            <a:r>
              <a:rPr lang="en-US" sz="2400" dirty="0"/>
              <a:t>    Alsace, France, June 26, 1988</a:t>
            </a:r>
          </a:p>
          <a:p>
            <a:pPr lvl="1" eaLnBrk="1" hangingPunct="1">
              <a:lnSpc>
                <a:spcPct val="90000"/>
              </a:lnSpc>
            </a:pPr>
            <a:r>
              <a:rPr lang="en-US" sz="2000" dirty="0"/>
              <a:t>The airplane software interpreted the low altitude/downed gear as "We</a:t>
            </a:r>
            <a:r>
              <a:rPr lang="uk-UA" sz="2000" dirty="0"/>
              <a:t>'</a:t>
            </a:r>
            <a:r>
              <a:rPr lang="en-US" sz="2000" dirty="0"/>
              <a:t>re about to land</a:t>
            </a:r>
            <a:r>
              <a:rPr lang="en-US" sz="2000" dirty="0">
                <a:ea typeface="ヒラギノ角ゴ Pro W3" charset="0"/>
              </a:rPr>
              <a:t>”</a:t>
            </a:r>
            <a:endParaRPr lang="en-US" altLang="ja-JP" sz="2000" dirty="0"/>
          </a:p>
          <a:p>
            <a:pPr lvl="1" eaLnBrk="1" hangingPunct="1">
              <a:lnSpc>
                <a:spcPct val="90000"/>
              </a:lnSpc>
            </a:pPr>
            <a:r>
              <a:rPr lang="en-US" sz="2000" dirty="0"/>
              <a:t>Would not allow the pilot to control the </a:t>
            </a:r>
            <a:r>
              <a:rPr lang="en-US" sz="2000" dirty="0" smtClean="0"/>
              <a:t>throttle</a:t>
            </a:r>
            <a:r>
              <a:rPr lang="en-US" sz="2000" dirty="0"/>
              <a:t>.</a:t>
            </a:r>
          </a:p>
          <a:p>
            <a:pPr lvl="1" eaLnBrk="1" hangingPunct="1">
              <a:lnSpc>
                <a:spcPct val="90000"/>
              </a:lnSpc>
            </a:pPr>
            <a:r>
              <a:rPr lang="en-US" sz="2000" dirty="0"/>
              <a:t>3 people died, 133 survived</a:t>
            </a:r>
          </a:p>
          <a:p>
            <a:pPr eaLnBrk="1" hangingPunct="1">
              <a:lnSpc>
                <a:spcPct val="90000"/>
              </a:lnSpc>
            </a:pPr>
            <a:r>
              <a:rPr lang="en-US" sz="2400" dirty="0"/>
              <a:t>Indian Airline Flight 605</a:t>
            </a:r>
          </a:p>
          <a:p>
            <a:pPr marL="0" indent="0">
              <a:buNone/>
            </a:pPr>
            <a:r>
              <a:rPr lang="en-US" sz="2400" dirty="0"/>
              <a:t>    Bangalore, India, February 14, 1990 </a:t>
            </a:r>
          </a:p>
          <a:p>
            <a:pPr lvl="1" eaLnBrk="1" hangingPunct="1">
              <a:lnSpc>
                <a:spcPct val="90000"/>
              </a:lnSpc>
            </a:pPr>
            <a:r>
              <a:rPr lang="en-US" sz="2000" dirty="0"/>
              <a:t>92 people died, 56 survived </a:t>
            </a:r>
          </a:p>
          <a:p>
            <a:pPr eaLnBrk="1" hangingPunct="1">
              <a:lnSpc>
                <a:spcPct val="90000"/>
              </a:lnSpc>
            </a:pPr>
            <a:r>
              <a:rPr lang="en-US" sz="2400" dirty="0"/>
              <a:t>Air Inter Flight 148</a:t>
            </a:r>
          </a:p>
          <a:p>
            <a:pPr marL="0" indent="0">
              <a:buNone/>
            </a:pPr>
            <a:r>
              <a:rPr lang="en-US" sz="2400" dirty="0"/>
              <a:t>    Mont Sainte Odile, January 20, 1992</a:t>
            </a:r>
          </a:p>
          <a:p>
            <a:pPr lvl="1" eaLnBrk="1" hangingPunct="1">
              <a:lnSpc>
                <a:spcPct val="90000"/>
              </a:lnSpc>
            </a:pPr>
            <a:r>
              <a:rPr lang="en-US" sz="2000" dirty="0"/>
              <a:t>87 people died, 9 survived </a:t>
            </a:r>
          </a:p>
        </p:txBody>
      </p:sp>
      <p:pic>
        <p:nvPicPr>
          <p:cNvPr id="47107" name="Picture 6" descr="vide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419601"/>
            <a:ext cx="2133600" cy="159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249468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0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6600" dirty="0"/>
              <a:t>Path Testing</a:t>
            </a:r>
            <a:endParaRPr lang="en-US" sz="4800" dirty="0">
              <a:solidFill>
                <a:srgbClr val="FFFFFF"/>
              </a:solidFill>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12099240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lstStyle/>
          <a:p>
            <a:r>
              <a:rPr lang="en-US" dirty="0" smtClean="0"/>
              <a:t>Paths Testing</a:t>
            </a:r>
            <a:endParaRPr lang="en-US" dirty="0"/>
          </a:p>
        </p:txBody>
      </p:sp>
      <p:sp>
        <p:nvSpPr>
          <p:cNvPr id="4" name="Content Placeholder 3"/>
          <p:cNvSpPr>
            <a:spLocks noGrp="1"/>
          </p:cNvSpPr>
          <p:nvPr>
            <p:ph sz="half" idx="2"/>
          </p:nvPr>
        </p:nvSpPr>
        <p:spPr>
          <a:xfrm>
            <a:off x="4315969" y="1690688"/>
            <a:ext cx="6925366" cy="4179316"/>
          </a:xfrm>
        </p:spPr>
        <p:txBody>
          <a:bodyPr/>
          <a:lstStyle/>
          <a:p>
            <a:r>
              <a:rPr lang="en-US" dirty="0"/>
              <a:t>Beyond individual branches. </a:t>
            </a:r>
          </a:p>
          <a:p>
            <a:r>
              <a:rPr lang="en-US" dirty="0"/>
              <a:t>Should we explore sequences of branches (paths) in the control flow?</a:t>
            </a:r>
          </a:p>
          <a:p>
            <a:r>
              <a:rPr lang="en-US" dirty="0"/>
              <a:t>Many more paths than branches</a:t>
            </a:r>
          </a:p>
          <a:p>
            <a:pPr lvl="1"/>
            <a:r>
              <a:rPr lang="en-US" sz="2800" dirty="0"/>
              <a:t>A pragmatic compromise will be needed</a:t>
            </a:r>
          </a:p>
          <a:p>
            <a:endParaRPr lang="en-US" dirty="0"/>
          </a:p>
        </p:txBody>
      </p:sp>
      <p:pic>
        <p:nvPicPr>
          <p:cNvPr id="93190" name="Picture 5" descr="P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928" y="1563624"/>
            <a:ext cx="2565400" cy="405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3619987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Path Coverage</a:t>
            </a:r>
          </a:p>
        </p:txBody>
      </p:sp>
      <p:sp>
        <p:nvSpPr>
          <p:cNvPr id="31747" name="Rectangle 3"/>
          <p:cNvSpPr>
            <a:spLocks noGrp="1" noChangeArrowheads="1"/>
          </p:cNvSpPr>
          <p:nvPr>
            <p:ph type="body" idx="1"/>
          </p:nvPr>
        </p:nvSpPr>
        <p:spPr/>
        <p:txBody>
          <a:bodyPr/>
          <a:lstStyle/>
          <a:p>
            <a:r>
              <a:rPr lang="en-US" sz="2700" dirty="0"/>
              <a:t>Path coverage means that all possible execution paths in the program must be executed.</a:t>
            </a:r>
          </a:p>
          <a:p>
            <a:r>
              <a:rPr lang="en-US" sz="2700" dirty="0"/>
              <a:t>This is a very strong coverage criterion, but impractical.</a:t>
            </a:r>
          </a:p>
          <a:p>
            <a:r>
              <a:rPr lang="en-US" sz="2700" dirty="0"/>
              <a:t>Programs with loops have an infinite number of execution paths, and thus would need an infinite number of test cases</a:t>
            </a:r>
          </a:p>
          <a:p>
            <a:r>
              <a:rPr lang="en-US" dirty="0"/>
              <a:t>The fact that there is complete branch coverage does not mean that all errors will be found. Branch testing does not necessarily check all combinations of control transfers.</a:t>
            </a:r>
          </a:p>
          <a:p>
            <a:endParaRPr lang="en-US" dirty="0"/>
          </a:p>
          <a:p>
            <a:endParaRPr lang="en-US" sz="2700" dirty="0"/>
          </a:p>
          <a:p>
            <a:endParaRPr lang="en-US" sz="2700" dirty="0"/>
          </a:p>
        </p:txBody>
      </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5594997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p:nvPr>
        </p:nvSpPr>
        <p:spPr>
          <a:xfrm>
            <a:off x="838200" y="94537"/>
            <a:ext cx="10515600" cy="1325563"/>
          </a:xfrm>
        </p:spPr>
        <p:txBody>
          <a:bodyPr vert="horz" lIns="91440" tIns="45720" rIns="132080" bIns="45720" rtlCol="0" anchor="b" anchorCtr="0">
            <a:normAutofit/>
          </a:bodyPr>
          <a:lstStyle/>
          <a:p>
            <a:r>
              <a:rPr lang="en-US" dirty="0"/>
              <a:t>Path Adequacy</a:t>
            </a:r>
          </a:p>
        </p:txBody>
      </p:sp>
      <p:sp>
        <p:nvSpPr>
          <p:cNvPr id="95237" name="Rectangle 3"/>
          <p:cNvSpPr>
            <a:spLocks noGrp="1"/>
          </p:cNvSpPr>
          <p:nvPr>
            <p:ph idx="1"/>
          </p:nvPr>
        </p:nvSpPr>
        <p:spPr/>
        <p:txBody>
          <a:bodyPr/>
          <a:lstStyle/>
          <a:p>
            <a:r>
              <a:rPr lang="en-US" dirty="0"/>
              <a:t>Decision and condition adequacy</a:t>
            </a:r>
          </a:p>
          <a:p>
            <a:pPr lvl="1"/>
            <a:r>
              <a:rPr lang="en-US" dirty="0"/>
              <a:t>Test individual program decisions</a:t>
            </a:r>
          </a:p>
          <a:p>
            <a:r>
              <a:rPr lang="en-US" dirty="0"/>
              <a:t>Paths testing </a:t>
            </a:r>
          </a:p>
          <a:p>
            <a:pPr lvl="1"/>
            <a:r>
              <a:rPr lang="en-US" dirty="0"/>
              <a:t>Test combinations of decisions along paths</a:t>
            </a:r>
          </a:p>
          <a:p>
            <a:r>
              <a:rPr lang="en-US" dirty="0"/>
              <a:t>Adequacy criterion: </a:t>
            </a:r>
          </a:p>
          <a:p>
            <a:pPr lvl="1"/>
            <a:r>
              <a:rPr lang="en-US" dirty="0"/>
              <a:t>Each path must be executed at least once </a:t>
            </a:r>
          </a:p>
          <a:p>
            <a:r>
              <a:rPr lang="en-US" dirty="0"/>
              <a:t>Coverage:</a:t>
            </a:r>
          </a:p>
          <a:p>
            <a:pPr>
              <a:buFont typeface="Wingdings 3" charset="0"/>
              <a:buNone/>
            </a:pPr>
            <a:r>
              <a:rPr lang="en-US" dirty="0"/>
              <a:t>		# executed paths</a:t>
            </a:r>
          </a:p>
          <a:p>
            <a:pPr>
              <a:buFont typeface="Wingdings 3" charset="0"/>
              <a:buNone/>
            </a:pPr>
            <a:r>
              <a:rPr lang="en-US" dirty="0"/>
              <a:t>		    # total paths</a:t>
            </a:r>
          </a:p>
          <a:p>
            <a:pPr lvl="1">
              <a:buFont typeface="Wingdings 3" charset="0"/>
              <a:buNone/>
            </a:pPr>
            <a:endParaRPr lang="it-IT" dirty="0"/>
          </a:p>
        </p:txBody>
      </p:sp>
      <p:cxnSp>
        <p:nvCxnSpPr>
          <p:cNvPr id="5" name="Straight Connector 4"/>
          <p:cNvCxnSpPr/>
          <p:nvPr/>
        </p:nvCxnSpPr>
        <p:spPr bwMode="auto">
          <a:xfrm>
            <a:off x="1642872" y="5529072"/>
            <a:ext cx="2971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189270126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p:cNvSpPr>
          <p:nvPr>
            <p:ph type="title"/>
          </p:nvPr>
        </p:nvSpPr>
        <p:spPr/>
        <p:txBody>
          <a:bodyPr/>
          <a:lstStyle/>
          <a:p>
            <a:r>
              <a:rPr lang="en-US" dirty="0"/>
              <a:t>Practical Path Coverage Criteria</a:t>
            </a:r>
          </a:p>
        </p:txBody>
      </p:sp>
      <p:sp>
        <p:nvSpPr>
          <p:cNvPr id="97285" name="Rectangle 3"/>
          <p:cNvSpPr>
            <a:spLocks noGrp="1"/>
          </p:cNvSpPr>
          <p:nvPr>
            <p:ph idx="1"/>
          </p:nvPr>
        </p:nvSpPr>
        <p:spPr>
          <a:xfrm>
            <a:off x="1021080" y="1530096"/>
            <a:ext cx="9576816" cy="4665431"/>
          </a:xfrm>
        </p:spPr>
        <p:txBody>
          <a:bodyPr/>
          <a:lstStyle/>
          <a:p>
            <a:r>
              <a:rPr lang="en-US" dirty="0"/>
              <a:t>The number of paths in a program with loops is unbounded </a:t>
            </a:r>
          </a:p>
          <a:p>
            <a:pPr lvl="1"/>
            <a:r>
              <a:rPr lang="en-US" dirty="0"/>
              <a:t>the simple criterion </a:t>
            </a:r>
            <a:r>
              <a:rPr lang="en-US" dirty="0" smtClean="0"/>
              <a:t>is </a:t>
            </a:r>
            <a:r>
              <a:rPr lang="en-US" dirty="0"/>
              <a:t>impossible to satisfy</a:t>
            </a:r>
          </a:p>
          <a:p>
            <a:r>
              <a:rPr lang="en-US" dirty="0"/>
              <a:t>For a feasible criterion:  </a:t>
            </a:r>
          </a:p>
          <a:p>
            <a:pPr lvl="1"/>
            <a:r>
              <a:rPr lang="en-US" dirty="0"/>
              <a:t>Partition infinite set of paths into a finite number of classes</a:t>
            </a:r>
          </a:p>
          <a:p>
            <a:r>
              <a:rPr lang="en-US" dirty="0"/>
              <a:t>Useful criteria can be obtained by limiting </a:t>
            </a:r>
          </a:p>
          <a:p>
            <a:pPr lvl="1"/>
            <a:r>
              <a:rPr lang="en-US" dirty="0"/>
              <a:t>the number of traversals of loops</a:t>
            </a:r>
          </a:p>
          <a:p>
            <a:pPr lvl="1"/>
            <a:r>
              <a:rPr lang="en-US" dirty="0"/>
              <a:t>the length of the paths to be traversed</a:t>
            </a:r>
          </a:p>
          <a:p>
            <a:pPr lvl="1"/>
            <a:r>
              <a:rPr lang="en-US" dirty="0"/>
              <a:t>the dependencies among selected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6395684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p:cNvSpPr>
          <p:nvPr>
            <p:ph type="title"/>
          </p:nvPr>
        </p:nvSpPr>
        <p:spPr/>
        <p:txBody>
          <a:bodyPr/>
          <a:lstStyle/>
          <a:p>
            <a:r>
              <a:rPr lang="en-US" dirty="0"/>
              <a:t>Boundary Interior Path Testing</a:t>
            </a:r>
            <a:endParaRPr lang="it-IT" dirty="0"/>
          </a:p>
        </p:txBody>
      </p:sp>
      <p:sp>
        <p:nvSpPr>
          <p:cNvPr id="99333" name="Rectangle 3"/>
          <p:cNvSpPr>
            <a:spLocks noGrp="1"/>
          </p:cNvSpPr>
          <p:nvPr>
            <p:ph idx="1"/>
          </p:nvPr>
        </p:nvSpPr>
        <p:spPr/>
        <p:txBody>
          <a:bodyPr/>
          <a:lstStyle/>
          <a:p>
            <a:r>
              <a:rPr lang="en-US" dirty="0"/>
              <a:t>Group together paths that differ only in the sub-path they follow when repeating the body of a loop</a:t>
            </a:r>
          </a:p>
          <a:p>
            <a:r>
              <a:rPr lang="en-US" dirty="0"/>
              <a:t>Follow each path in the control flow graph up to the first repeated node</a:t>
            </a:r>
          </a:p>
          <a:p>
            <a:r>
              <a:rPr lang="en-US" dirty="0"/>
              <a:t>The set of paths from the root of the tree to each leaf is the required set of sub-paths for boundary/interior coverage</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5490780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p:cNvSpPr>
          <p:nvPr>
            <p:ph type="title"/>
          </p:nvPr>
        </p:nvSpPr>
        <p:spPr/>
        <p:txBody>
          <a:bodyPr vert="horz" lIns="91440" tIns="45720" rIns="132080" bIns="45720" rtlCol="0" anchor="ctr">
            <a:normAutofit/>
          </a:bodyPr>
          <a:lstStyle/>
          <a:p>
            <a:r>
              <a:rPr lang="en-US" sz="4000" dirty="0"/>
              <a:t>Boundary Interior Adequacy for cgi-decode</a:t>
            </a:r>
            <a:endParaRPr lang="en-US" sz="2400" dirty="0"/>
          </a:p>
        </p:txBody>
      </p:sp>
      <p:pic>
        <p:nvPicPr>
          <p:cNvPr id="10138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600201"/>
            <a:ext cx="5959475" cy="456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8750394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p:nvPr>
        </p:nvSpPr>
        <p:spPr/>
        <p:txBody>
          <a:bodyPr/>
          <a:lstStyle/>
          <a:p>
            <a:r>
              <a:rPr lang="en-US" sz="3600" dirty="0"/>
              <a:t>Limitations of Boundary Interior Adequacy</a:t>
            </a:r>
            <a:r>
              <a:rPr lang="en-US" sz="2000" dirty="0"/>
              <a:t> </a:t>
            </a:r>
          </a:p>
        </p:txBody>
      </p:sp>
      <p:sp>
        <p:nvSpPr>
          <p:cNvPr id="103429" name="Rectangle 3"/>
          <p:cNvSpPr>
            <a:spLocks noGrp="1"/>
          </p:cNvSpPr>
          <p:nvPr>
            <p:ph idx="1"/>
          </p:nvPr>
        </p:nvSpPr>
        <p:spPr>
          <a:xfrm>
            <a:off x="838200" y="1690688"/>
            <a:ext cx="10515600" cy="4351338"/>
          </a:xfrm>
        </p:spPr>
        <p:txBody>
          <a:bodyPr/>
          <a:lstStyle/>
          <a:p>
            <a:pPr marL="342900" indent="-342900"/>
            <a:r>
              <a:rPr lang="en-US" dirty="0"/>
              <a:t>The number of paths can still grow exponentially</a:t>
            </a:r>
          </a:p>
        </p:txBody>
      </p:sp>
      <p:sp>
        <p:nvSpPr>
          <p:cNvPr id="103430" name="Rectangle 4"/>
          <p:cNvSpPr>
            <a:spLocks/>
          </p:cNvSpPr>
          <p:nvPr/>
        </p:nvSpPr>
        <p:spPr bwMode="auto">
          <a:xfrm>
            <a:off x="1783702" y="2321772"/>
            <a:ext cx="1933575"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anchor="b" anchorCtr="1">
            <a:spAutoFit/>
          </a:bodyPr>
          <a:lstStyle/>
          <a:p>
            <a:pPr algn="l"/>
            <a:r>
              <a:rPr lang="en-US" sz="2000" b="1" dirty="0">
                <a:solidFill>
                  <a:srgbClr val="000090"/>
                </a:solidFill>
                <a:latin typeface="Courier New" charset="0"/>
              </a:rPr>
              <a:t>if (a) {</a:t>
            </a:r>
          </a:p>
          <a:p>
            <a:pPr algn="l"/>
            <a:r>
              <a:rPr lang="en-US" sz="2000" b="1" dirty="0">
                <a:solidFill>
                  <a:srgbClr val="000090"/>
                </a:solidFill>
                <a:latin typeface="Courier New" charset="0"/>
              </a:rPr>
              <a:t>   S1;</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if (b) {</a:t>
            </a:r>
          </a:p>
          <a:p>
            <a:pPr algn="l"/>
            <a:r>
              <a:rPr lang="en-US" sz="2000" b="1" dirty="0">
                <a:solidFill>
                  <a:srgbClr val="000090"/>
                </a:solidFill>
                <a:latin typeface="Courier New" charset="0"/>
              </a:rPr>
              <a:t>   S2;</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if (c) {</a:t>
            </a:r>
          </a:p>
          <a:p>
            <a:pPr algn="l"/>
            <a:r>
              <a:rPr lang="en-US" sz="2000" b="1" dirty="0">
                <a:solidFill>
                  <a:srgbClr val="000090"/>
                </a:solidFill>
                <a:latin typeface="Courier New" charset="0"/>
              </a:rPr>
              <a:t>   S3;</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if (x) {</a:t>
            </a:r>
          </a:p>
          <a:p>
            <a:pPr algn="l"/>
            <a:r>
              <a:rPr lang="en-US" sz="2000" b="1" dirty="0">
                <a:solidFill>
                  <a:srgbClr val="000090"/>
                </a:solidFill>
                <a:latin typeface="Courier New" charset="0"/>
              </a:rPr>
              <a:t>   Sn;</a:t>
            </a:r>
          </a:p>
          <a:p>
            <a:pPr algn="l"/>
            <a:r>
              <a:rPr lang="en-US" sz="2000" b="1" dirty="0">
                <a:solidFill>
                  <a:srgbClr val="000090"/>
                </a:solidFill>
                <a:latin typeface="Courier New" charset="0"/>
              </a:rPr>
              <a:t>}</a:t>
            </a:r>
            <a:endParaRPr lang="it-IT" sz="2000" b="1" dirty="0">
              <a:solidFill>
                <a:srgbClr val="000090"/>
              </a:solidFill>
              <a:latin typeface="Courier New" charset="0"/>
            </a:endParaRPr>
          </a:p>
        </p:txBody>
      </p:sp>
      <p:sp>
        <p:nvSpPr>
          <p:cNvPr id="103431" name="Rectangle 5"/>
          <p:cNvSpPr>
            <a:spLocks noChangeArrowheads="1"/>
          </p:cNvSpPr>
          <p:nvPr/>
        </p:nvSpPr>
        <p:spPr bwMode="auto">
          <a:xfrm>
            <a:off x="4069701" y="2245571"/>
            <a:ext cx="6464560"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The sub-paths through this control flow can include or exclude each of the statements Si </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Total N branches result in 2</a:t>
            </a:r>
            <a:r>
              <a:rPr lang="en-US" sz="2600" baseline="30000" dirty="0">
                <a:latin typeface="Garamond"/>
                <a:cs typeface="Garamond"/>
              </a:rPr>
              <a:t>N</a:t>
            </a:r>
            <a:r>
              <a:rPr lang="en-US" sz="2600" dirty="0">
                <a:latin typeface="Garamond"/>
                <a:cs typeface="Garamond"/>
              </a:rPr>
              <a:t> paths that must be traversed</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Choosing input data to force execution of one particular path may be very difficult</a:t>
            </a:r>
          </a:p>
          <a:p>
            <a:pPr marL="742950" lvl="1" indent="-285750" eaLnBrk="0" hangingPunct="0">
              <a:spcBef>
                <a:spcPts val="600"/>
              </a:spcBef>
              <a:buClr>
                <a:schemeClr val="accent1"/>
              </a:buClr>
              <a:buSzPct val="76000"/>
              <a:buFont typeface="Wingdings 3" charset="0"/>
              <a:buChar char=""/>
            </a:pPr>
            <a:r>
              <a:rPr lang="en-US" sz="2600" dirty="0">
                <a:latin typeface="Garamond"/>
                <a:cs typeface="Garamond"/>
              </a:rPr>
              <a:t>even impossible if the conditions are not independent</a:t>
            </a:r>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38254778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p:cNvSpPr>
          <p:nvPr>
            <p:ph type="title"/>
          </p:nvPr>
        </p:nvSpPr>
        <p:spPr>
          <a:xfrm>
            <a:off x="838200" y="47885"/>
            <a:ext cx="10515600" cy="1325563"/>
          </a:xfrm>
        </p:spPr>
        <p:txBody>
          <a:bodyPr vert="horz" lIns="91440" tIns="45720" rIns="132080" bIns="45720" rtlCol="0" anchor="b" anchorCtr="0">
            <a:normAutofit/>
          </a:bodyPr>
          <a:lstStyle/>
          <a:p>
            <a:r>
              <a:rPr lang="en-US" dirty="0"/>
              <a:t>Loop Boundary Adequacy</a:t>
            </a:r>
          </a:p>
        </p:txBody>
      </p:sp>
      <p:sp>
        <p:nvSpPr>
          <p:cNvPr id="105477" name="Rectangle 3"/>
          <p:cNvSpPr>
            <a:spLocks noGrp="1"/>
          </p:cNvSpPr>
          <p:nvPr>
            <p:ph idx="1"/>
          </p:nvPr>
        </p:nvSpPr>
        <p:spPr/>
        <p:txBody>
          <a:bodyPr vert="horz" lIns="91440" tIns="45720" rIns="132080" bIns="45720" rtlCol="0">
            <a:normAutofit/>
          </a:bodyPr>
          <a:lstStyle/>
          <a:p>
            <a:pPr marL="433388" indent="-285750"/>
            <a:r>
              <a:rPr lang="en-US" sz="3200" dirty="0"/>
              <a:t>A test suite satisfies the loop boundary adequacy criterion </a:t>
            </a:r>
            <a:r>
              <a:rPr lang="en-US" sz="3200" b="1" dirty="0"/>
              <a:t>iff</a:t>
            </a:r>
            <a:r>
              <a:rPr lang="en-US" sz="3200" dirty="0"/>
              <a:t> for every loop:</a:t>
            </a:r>
          </a:p>
          <a:p>
            <a:pPr marL="847725" lvl="1"/>
            <a:r>
              <a:rPr lang="en-US" sz="3100" dirty="0"/>
              <a:t>At least one test case: the loop body is iterated zero times</a:t>
            </a:r>
          </a:p>
          <a:p>
            <a:pPr marL="847725" lvl="1"/>
            <a:r>
              <a:rPr lang="en-US" sz="3100" dirty="0"/>
              <a:t>At least one test case: the loop body is iterated once</a:t>
            </a:r>
          </a:p>
          <a:p>
            <a:pPr marL="847725" lvl="1"/>
            <a:r>
              <a:rPr lang="en-US" sz="3100" dirty="0"/>
              <a:t>At least one test case: the  loop body is iterated more than once</a:t>
            </a: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1726735858"/>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LCSAJ Testing </a:t>
            </a:r>
            <a:r>
              <a:rPr lang="en-US" dirty="0" smtClean="0"/>
              <a:t>?</a:t>
            </a:r>
            <a:endParaRPr lang="en-US" dirty="0"/>
          </a:p>
        </p:txBody>
      </p:sp>
      <p:sp>
        <p:nvSpPr>
          <p:cNvPr id="3" name="Content Placeholder 2"/>
          <p:cNvSpPr>
            <a:spLocks noGrp="1"/>
          </p:cNvSpPr>
          <p:nvPr>
            <p:ph idx="1"/>
          </p:nvPr>
        </p:nvSpPr>
        <p:spPr/>
        <p:txBody>
          <a:bodyPr/>
          <a:lstStyle/>
          <a:p>
            <a:r>
              <a:rPr lang="en-US" dirty="0" smtClean="0"/>
              <a:t>LCSAJ </a:t>
            </a:r>
            <a:r>
              <a:rPr lang="en-US" dirty="0"/>
              <a:t>stands for </a:t>
            </a:r>
            <a:r>
              <a:rPr lang="en-US" dirty="0">
                <a:solidFill>
                  <a:srgbClr val="0000FF"/>
                </a:solidFill>
              </a:rPr>
              <a:t>Linear Code Sequence and Jump</a:t>
            </a:r>
            <a:r>
              <a:rPr lang="en-US" dirty="0"/>
              <a:t>, a white box testing technique to identify the code coverage, which begins at the start of the program or branch and ends at the end of the program or the branch.</a:t>
            </a:r>
          </a:p>
          <a:p>
            <a:r>
              <a:rPr lang="en-US" dirty="0"/>
              <a:t>LCSAJ consists of testing and is equivalent to statement coverage.</a:t>
            </a:r>
          </a:p>
          <a:p>
            <a:r>
              <a:rPr lang="en-US" dirty="0"/>
              <a:t>LCSAJ Characteristics:</a:t>
            </a:r>
          </a:p>
          <a:p>
            <a:pPr lvl="1"/>
            <a:r>
              <a:rPr lang="en-US" dirty="0"/>
              <a:t>100% LCSAJ means 100% Statement Coverage</a:t>
            </a:r>
          </a:p>
          <a:p>
            <a:pPr lvl="1"/>
            <a:r>
              <a:rPr lang="en-US" dirty="0"/>
              <a:t>100% LCSAJ means 100% Branch Coverage</a:t>
            </a:r>
          </a:p>
          <a:p>
            <a:pPr lvl="1"/>
            <a:r>
              <a:rPr lang="en-US" dirty="0"/>
              <a:t>100% procedure or Function call Coverage</a:t>
            </a:r>
          </a:p>
          <a:p>
            <a:pPr lvl="1"/>
            <a:r>
              <a:rPr lang="en-US" dirty="0"/>
              <a:t>100% Multiple condition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789606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idx="4294967295"/>
          </p:nvPr>
        </p:nvSpPr>
        <p:spPr/>
        <p:txBody>
          <a:bodyPr>
            <a:normAutofit/>
          </a:bodyPr>
          <a:lstStyle/>
          <a:p>
            <a:r>
              <a:rPr lang="en-US" sz="3600" dirty="0"/>
              <a:t>Case Study </a:t>
            </a:r>
            <a:r>
              <a:rPr lang="en-US" sz="3600" dirty="0">
                <a:sym typeface="Symbol" charset="0"/>
              </a:rPr>
              <a:t></a:t>
            </a:r>
            <a:r>
              <a:rPr lang="en-US" sz="3600" dirty="0"/>
              <a:t> Airbus A320: What Were the Causes?  </a:t>
            </a:r>
          </a:p>
        </p:txBody>
      </p:sp>
      <p:sp>
        <p:nvSpPr>
          <p:cNvPr id="49154" name="Rectangle 3"/>
          <p:cNvSpPr>
            <a:spLocks noGrp="1"/>
          </p:cNvSpPr>
          <p:nvPr>
            <p:ph type="body" idx="4294967295"/>
          </p:nvPr>
        </p:nvSpPr>
        <p:spPr>
          <a:xfrm>
            <a:off x="737616" y="1575816"/>
            <a:ext cx="10451592" cy="5035296"/>
          </a:xfrm>
        </p:spPr>
        <p:txBody>
          <a:bodyPr>
            <a:normAutofit/>
          </a:bodyPr>
          <a:lstStyle/>
          <a:p>
            <a:pPr>
              <a:lnSpc>
                <a:spcPct val="90000"/>
              </a:lnSpc>
            </a:pPr>
            <a:r>
              <a:rPr lang="en-US" dirty="0"/>
              <a:t>The fly-by-wire system could ignore pilot actions. </a:t>
            </a:r>
          </a:p>
          <a:p>
            <a:pPr>
              <a:lnSpc>
                <a:spcPct val="90000"/>
              </a:lnSpc>
            </a:pPr>
            <a:r>
              <a:rPr lang="en-US" dirty="0"/>
              <a:t>Warning system alerts only seconds before </a:t>
            </a:r>
            <a:r>
              <a:rPr lang="en-US" dirty="0" smtClean="0"/>
              <a:t>accident</a:t>
            </a:r>
            <a:r>
              <a:rPr lang="en-US" dirty="0"/>
              <a:t>.</a:t>
            </a:r>
          </a:p>
          <a:p>
            <a:pPr lvl="1">
              <a:lnSpc>
                <a:spcPct val="90000"/>
              </a:lnSpc>
            </a:pPr>
            <a:r>
              <a:rPr lang="en-US" dirty="0"/>
              <a:t>no time to react</a:t>
            </a:r>
          </a:p>
          <a:p>
            <a:pPr>
              <a:lnSpc>
                <a:spcPct val="90000"/>
              </a:lnSpc>
            </a:pPr>
            <a:r>
              <a:rPr lang="en-US" dirty="0" smtClean="0"/>
              <a:t>Programmed </a:t>
            </a:r>
            <a:r>
              <a:rPr lang="en-US" dirty="0"/>
              <a:t>landing maneuvers with bug in altitude </a:t>
            </a:r>
            <a:r>
              <a:rPr lang="en-US" dirty="0" smtClean="0"/>
              <a:t>calculation</a:t>
            </a:r>
          </a:p>
          <a:p>
            <a:pPr lvl="1">
              <a:lnSpc>
                <a:spcPct val="90000"/>
              </a:lnSpc>
            </a:pPr>
            <a:r>
              <a:rPr lang="en-US" dirty="0"/>
              <a:t>Altimeter showed the plane was higher than its actual altitude  </a:t>
            </a:r>
          </a:p>
          <a:p>
            <a:pPr>
              <a:lnSpc>
                <a:spcPct val="90000"/>
              </a:lnSpc>
            </a:pPr>
            <a:r>
              <a:rPr lang="en-US" dirty="0" smtClean="0"/>
              <a:t>Flight </a:t>
            </a:r>
            <a:r>
              <a:rPr lang="en-US" dirty="0"/>
              <a:t>path angle and vertical speed indicator have the same display </a:t>
            </a:r>
            <a:r>
              <a:rPr lang="en-US" dirty="0" smtClean="0"/>
              <a:t>format [see note]</a:t>
            </a:r>
            <a:endParaRPr lang="en-US" dirty="0"/>
          </a:p>
          <a:p>
            <a:pPr lvl="1">
              <a:lnSpc>
                <a:spcPct val="90000"/>
              </a:lnSpc>
            </a:pPr>
            <a:r>
              <a:rPr lang="en-US" dirty="0"/>
              <a:t>confuses </a:t>
            </a:r>
            <a:r>
              <a:rPr lang="en-US" dirty="0" smtClean="0"/>
              <a:t>pilots</a:t>
            </a:r>
            <a:endParaRPr lang="en-US" dirty="0"/>
          </a:p>
          <a:p>
            <a:pPr marL="0" indent="0">
              <a:buNone/>
            </a:pPr>
            <a:r>
              <a:rPr lang="en-US" sz="1600" b="1" dirty="0"/>
              <a:t>Note: </a:t>
            </a:r>
          </a:p>
          <a:p>
            <a:pPr marL="0" indent="0">
              <a:buNone/>
            </a:pPr>
            <a:r>
              <a:rPr lang="en-US" sz="1600" dirty="0"/>
              <a:t>In vertical speed mode "-3.3" means a descent rate of 3300 feet/min.</a:t>
            </a:r>
          </a:p>
          <a:p>
            <a:pPr marL="0" indent="0">
              <a:buNone/>
            </a:pPr>
            <a:r>
              <a:rPr lang="en-US" sz="1600" dirty="0"/>
              <a:t>In TRK/FPA (track/flight path angle) mode this would have meant a (correct) -3.3 </a:t>
            </a:r>
            <a:r>
              <a:rPr lang="en-US" sz="1600" dirty="0" err="1"/>
              <a:t>deg</a:t>
            </a:r>
            <a:r>
              <a:rPr lang="en-US" sz="1600" dirty="0"/>
              <a:t> descent angle.</a:t>
            </a:r>
          </a:p>
          <a:p>
            <a:pPr marL="57150" indent="0">
              <a:buNone/>
            </a:pPr>
            <a:endParaRPr lang="en-US" dirty="0"/>
          </a:p>
          <a:p>
            <a:pPr lvl="1">
              <a:lnSpc>
                <a:spcPct val="90000"/>
              </a:lnSpc>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291164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5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2" name="Content Placeholder 1"/>
          <p:cNvSpPr>
            <a:spLocks noGrp="1"/>
          </p:cNvSpPr>
          <p:nvPr>
            <p:ph idx="1"/>
          </p:nvPr>
        </p:nvSpPr>
        <p:spPr/>
        <p:txBody>
          <a:bodyPr/>
          <a:lstStyle/>
          <a:p>
            <a:r>
              <a:rPr lang="en-US" dirty="0"/>
              <a:t>Execution of sequential  programs that contain at least one condition, proceeds in pairs  where the first element of the pair is a  sequence of  statements, executed one after the other, and  terminated by a jump to the next such pair. </a:t>
            </a:r>
          </a:p>
          <a:p>
            <a:r>
              <a:rPr lang="en-US" dirty="0"/>
              <a:t>A </a:t>
            </a:r>
            <a:r>
              <a:rPr lang="en-US" dirty="0">
                <a:solidFill>
                  <a:schemeClr val="hlink"/>
                </a:solidFill>
              </a:rPr>
              <a:t>Linear Code Sequence and Jump</a:t>
            </a:r>
            <a:r>
              <a:rPr lang="en-US" dirty="0"/>
              <a:t> is a  program unit comprised of a textual code sequence that terminates in  a jump to the beginning of another  code sequence and jump. </a:t>
            </a:r>
          </a:p>
          <a:p>
            <a:r>
              <a:rPr lang="en-US" dirty="0"/>
              <a:t>An LCSAJ is represented as a triple (X, Y, Z) where X  and Y are, respectively,  locations of the first  and the last statements and Z is the location to which the statement at Y jumps.</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23797730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3" name="Content Placeholder 2"/>
          <p:cNvSpPr>
            <a:spLocks noGrp="1"/>
          </p:cNvSpPr>
          <p:nvPr>
            <p:ph sz="half" idx="1"/>
          </p:nvPr>
        </p:nvSpPr>
        <p:spPr>
          <a:xfrm>
            <a:off x="948612" y="1701284"/>
            <a:ext cx="4038600" cy="4411662"/>
          </a:xfrm>
        </p:spPr>
        <p:txBody>
          <a:bodyPr/>
          <a:lstStyle/>
          <a:p>
            <a:r>
              <a:rPr lang="en-US" sz="2400" dirty="0"/>
              <a:t>Consider this program.</a:t>
            </a:r>
          </a:p>
          <a:p>
            <a:endParaRPr lang="en-US" dirty="0"/>
          </a:p>
        </p:txBody>
      </p:sp>
      <p:pic>
        <p:nvPicPr>
          <p:cNvPr id="1382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412" y="2539484"/>
            <a:ext cx="2616200" cy="2781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24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612" y="1777485"/>
            <a:ext cx="5003800" cy="1684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382410" name="Text Box 10"/>
          <p:cNvSpPr txBox="1">
            <a:spLocks noChangeArrowheads="1"/>
          </p:cNvSpPr>
          <p:nvPr/>
        </p:nvSpPr>
        <p:spPr bwMode="auto">
          <a:xfrm>
            <a:off x="4606213" y="3530084"/>
            <a:ext cx="5620138"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The last statement in an LCSAJ  (X, Y, Z) is a jump and Z may be program exit. When control arrives at statement X, follows through to statement Y, and then jumps to statement Z, we say that the LCSAJ (X, Y, Z) is  </a:t>
            </a:r>
            <a:r>
              <a:rPr lang="en-US" sz="2400" dirty="0">
                <a:solidFill>
                  <a:schemeClr val="hlink"/>
                </a:solidFill>
                <a:latin typeface="Times New Roman" charset="0"/>
              </a:rPr>
              <a:t>traversed</a:t>
            </a:r>
            <a:r>
              <a:rPr lang="en-US" sz="2400" dirty="0">
                <a:latin typeface="Times New Roman" charset="0"/>
              </a:rPr>
              <a:t> or </a:t>
            </a:r>
            <a:r>
              <a:rPr lang="en-US" sz="2400" dirty="0">
                <a:solidFill>
                  <a:schemeClr val="hlink"/>
                </a:solidFill>
                <a:latin typeface="Times New Roman" charset="0"/>
              </a:rPr>
              <a:t>covered </a:t>
            </a:r>
            <a:r>
              <a:rPr lang="en-US" sz="2400" dirty="0">
                <a:latin typeface="Times New Roman" charset="0"/>
              </a:rPr>
              <a:t>or  </a:t>
            </a:r>
            <a:r>
              <a:rPr lang="en-US" sz="2400" dirty="0">
                <a:solidFill>
                  <a:schemeClr val="hlink"/>
                </a:solidFill>
                <a:latin typeface="Times New Roman" charset="0"/>
              </a:rPr>
              <a:t>exercised.</a:t>
            </a:r>
            <a:endParaRPr lang="en-US" sz="2400" dirty="0">
              <a:latin typeface="Times New Roman" charset="0"/>
            </a:endParaRPr>
          </a:p>
        </p:txBody>
      </p:sp>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612" y="2158484"/>
            <a:ext cx="1447800" cy="39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4041623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normAutofit/>
          </a:bodyPr>
          <a:lstStyle/>
          <a:p>
            <a:r>
              <a:rPr lang="en-US" sz="3600" dirty="0"/>
              <a:t>LCSAJ coverage: Example 1</a:t>
            </a:r>
            <a:endParaRPr lang="en-US" sz="6000" dirty="0"/>
          </a:p>
        </p:txBody>
      </p:sp>
      <p:sp>
        <p:nvSpPr>
          <p:cNvPr id="1384451" name="Text Box 3"/>
          <p:cNvSpPr txBox="1">
            <a:spLocks noChangeArrowheads="1"/>
          </p:cNvSpPr>
          <p:nvPr/>
        </p:nvSpPr>
        <p:spPr bwMode="auto">
          <a:xfrm>
            <a:off x="5061856" y="4291467"/>
            <a:ext cx="4648200"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t2 covers (1,4,7) and (7, 8, exit). </a:t>
            </a:r>
          </a:p>
          <a:p>
            <a:r>
              <a:rPr lang="en-US" sz="2400" dirty="0">
                <a:latin typeface="Times New Roman" charset="0"/>
              </a:rPr>
              <a:t>t1 covers (1, 6, exit). </a:t>
            </a:r>
          </a:p>
          <a:p>
            <a:r>
              <a:rPr lang="en-US" sz="2400" dirty="0">
                <a:latin typeface="Times New Roman" charset="0"/>
              </a:rPr>
              <a:t>T  covers all three LCSAJs.</a:t>
            </a:r>
          </a:p>
        </p:txBody>
      </p:sp>
      <p:pic>
        <p:nvPicPr>
          <p:cNvPr id="13844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056" y="2132069"/>
            <a:ext cx="2590800" cy="33325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44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112" y="1654629"/>
            <a:ext cx="1521781" cy="471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446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656" y="2721429"/>
            <a:ext cx="5257800" cy="138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2966067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Basis Path Testing</a:t>
            </a:r>
          </a:p>
        </p:txBody>
      </p:sp>
      <p:sp>
        <p:nvSpPr>
          <p:cNvPr id="158723" name="Rectangle 3"/>
          <p:cNvSpPr>
            <a:spLocks noGrp="1" noChangeArrowheads="1"/>
          </p:cNvSpPr>
          <p:nvPr>
            <p:ph type="body" idx="4294967295"/>
          </p:nvPr>
        </p:nvSpPr>
        <p:spPr/>
        <p:txBody>
          <a:bodyPr/>
          <a:lstStyle/>
          <a:p>
            <a:r>
              <a:rPr lang="en-US" dirty="0">
                <a:ea typeface="ＭＳ Ｐゴシック" charset="0"/>
                <a:cs typeface="ＭＳ Ｐゴシック" charset="0"/>
              </a:rPr>
              <a:t>First proposed by Tom McCabe in 1976</a:t>
            </a:r>
            <a:r>
              <a:rPr lang="en-US" dirty="0" smtClean="0">
                <a:ea typeface="ＭＳ Ｐゴシック" charset="0"/>
                <a:cs typeface="ＭＳ Ｐゴシック" charset="0"/>
              </a:rPr>
              <a:t>. Later expanded it into </a:t>
            </a:r>
            <a:r>
              <a:rPr lang="en-US" dirty="0">
                <a:effectLst>
                  <a:outerShdw blurRad="38100" dist="38100" dir="2700000" algn="tl">
                    <a:srgbClr val="DDDDDD"/>
                  </a:outerShdw>
                </a:effectLst>
                <a:ea typeface="ＭＳ Ｐゴシック" charset="0"/>
                <a:cs typeface="ＭＳ Ｐゴシック" charset="0"/>
              </a:rPr>
              <a:t>Cyclomatic</a:t>
            </a:r>
            <a:r>
              <a:rPr lang="en-US" dirty="0" smtClean="0">
                <a:ea typeface="ＭＳ Ｐゴシック" charset="0"/>
                <a:cs typeface="ＭＳ Ｐゴシック" charset="0"/>
              </a:rPr>
              <a:t> Complexity.</a:t>
            </a:r>
            <a:endParaRPr lang="en-US" dirty="0">
              <a:ea typeface="ＭＳ Ｐゴシック" charset="0"/>
              <a:cs typeface="ＭＳ Ｐゴシック" charset="0"/>
            </a:endParaRPr>
          </a:p>
          <a:p>
            <a:r>
              <a:rPr lang="en-US" dirty="0">
                <a:ea typeface="ＭＳ Ｐゴシック" charset="0"/>
                <a:cs typeface="ＭＳ Ｐゴシック" charset="0"/>
              </a:rPr>
              <a:t>Enables the test case designer to derive a logical complexity measure of the procedural design.</a:t>
            </a:r>
          </a:p>
          <a:p>
            <a:r>
              <a:rPr lang="en-US" dirty="0">
                <a:ea typeface="ＭＳ Ｐゴシック" charset="0"/>
                <a:cs typeface="ＭＳ Ｐゴシック" charset="0"/>
              </a:rPr>
              <a:t>Uses this measure as the basis for defining an upper bound on the number of execution paths needed to guarantee that every statement in the program </a:t>
            </a:r>
            <a:r>
              <a:rPr lang="en-US" dirty="0" smtClean="0">
                <a:ea typeface="ＭＳ Ｐゴシック" charset="0"/>
                <a:cs typeface="ＭＳ Ｐゴシック" charset="0"/>
              </a:rPr>
              <a:t>is </a:t>
            </a:r>
            <a:r>
              <a:rPr lang="en-US" dirty="0">
                <a:ea typeface="ＭＳ Ｐゴシック" charset="0"/>
                <a:cs typeface="ＭＳ Ｐゴシック" charset="0"/>
              </a:rPr>
              <a:t>executed at least once.</a:t>
            </a:r>
          </a:p>
          <a:p>
            <a:r>
              <a:rPr lang="en-US" dirty="0">
                <a:ea typeface="ＭＳ Ｐゴシック" charset="0"/>
                <a:cs typeface="ＭＳ Ｐゴシック" charset="0"/>
              </a:rPr>
              <a:t>Uses a notation known as a flow graph.</a:t>
            </a:r>
          </a:p>
          <a:p>
            <a:pPr lvl="1"/>
            <a:r>
              <a:rPr lang="en-US" dirty="0">
                <a:ea typeface="ＭＳ Ｐゴシック" charset="0"/>
              </a:rPr>
              <a:t>Each structured notation has a corresponding flow graph symbol.</a:t>
            </a:r>
          </a:p>
        </p:txBody>
      </p:sp>
      <p:sp>
        <p:nvSpPr>
          <p:cNvPr id="2" name="Slide Number Placeholder 1"/>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343657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idx="4294967295"/>
          </p:nvPr>
        </p:nvSpPr>
        <p:spPr>
          <a:xfrm>
            <a:off x="838200" y="197203"/>
            <a:ext cx="10515600" cy="1325563"/>
          </a:xfrm>
        </p:spPr>
        <p:txBody>
          <a:bodyPr/>
          <a:lstStyle/>
          <a:p>
            <a:r>
              <a:rPr lang="en-US" dirty="0">
                <a:effectLst>
                  <a:outerShdw blurRad="38100" dist="38100" dir="2700000" algn="tl">
                    <a:srgbClr val="DDDDDD"/>
                  </a:outerShdw>
                </a:effectLst>
                <a:ea typeface="ＭＳ Ｐゴシック" charset="0"/>
                <a:cs typeface="ＭＳ Ｐゴシック" charset="0"/>
              </a:rPr>
              <a:t>Flow Graph Notation</a:t>
            </a:r>
          </a:p>
        </p:txBody>
      </p:sp>
      <p:grpSp>
        <p:nvGrpSpPr>
          <p:cNvPr id="160771" name="Group 51"/>
          <p:cNvGrpSpPr>
            <a:grpSpLocks noChangeAspect="1"/>
          </p:cNvGrpSpPr>
          <p:nvPr/>
        </p:nvGrpSpPr>
        <p:grpSpPr bwMode="auto">
          <a:xfrm>
            <a:off x="1981200" y="1447800"/>
            <a:ext cx="3409950" cy="546100"/>
            <a:chOff x="685800" y="1371600"/>
            <a:chExt cx="3810000" cy="609600"/>
          </a:xfrm>
        </p:grpSpPr>
        <p:grpSp>
          <p:nvGrpSpPr>
            <p:cNvPr id="160820" name="Group 50"/>
            <p:cNvGrpSpPr>
              <a:grpSpLocks/>
            </p:cNvGrpSpPr>
            <p:nvPr/>
          </p:nvGrpSpPr>
          <p:grpSpPr bwMode="auto">
            <a:xfrm>
              <a:off x="685800" y="1371600"/>
              <a:ext cx="2133600" cy="609600"/>
              <a:chOff x="685800" y="1447800"/>
              <a:chExt cx="2133600" cy="609600"/>
            </a:xfrm>
          </p:grpSpPr>
          <p:sp>
            <p:nvSpPr>
              <p:cNvPr id="160822" name="Oval 3"/>
              <p:cNvSpPr>
                <a:spLocks noChangeArrowheads="1"/>
              </p:cNvSpPr>
              <p:nvPr/>
            </p:nvSpPr>
            <p:spPr bwMode="auto">
              <a:xfrm>
                <a:off x="1143000" y="1447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23" name="Oval 4"/>
              <p:cNvSpPr>
                <a:spLocks noChangeArrowheads="1"/>
              </p:cNvSpPr>
              <p:nvPr/>
            </p:nvSpPr>
            <p:spPr bwMode="auto">
              <a:xfrm>
                <a:off x="2209800" y="1447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24" name="Line 5"/>
              <p:cNvSpPr>
                <a:spLocks noChangeShapeType="1"/>
              </p:cNvSpPr>
              <p:nvPr/>
            </p:nvSpPr>
            <p:spPr bwMode="auto">
              <a:xfrm>
                <a:off x="685800" y="17526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25" name="Line 6"/>
              <p:cNvSpPr>
                <a:spLocks noChangeShapeType="1"/>
              </p:cNvSpPr>
              <p:nvPr/>
            </p:nvSpPr>
            <p:spPr bwMode="auto">
              <a:xfrm>
                <a:off x="1752600" y="17526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grpSp>
        <p:sp>
          <p:nvSpPr>
            <p:cNvPr id="160821" name="Text Box 7"/>
            <p:cNvSpPr txBox="1">
              <a:spLocks noChangeArrowheads="1"/>
            </p:cNvSpPr>
            <p:nvPr/>
          </p:nvSpPr>
          <p:spPr bwMode="auto">
            <a:xfrm>
              <a:off x="2899431" y="1371600"/>
              <a:ext cx="1596369" cy="44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Sequence</a:t>
              </a:r>
            </a:p>
          </p:txBody>
        </p:sp>
      </p:grpSp>
      <p:grpSp>
        <p:nvGrpSpPr>
          <p:cNvPr id="160772" name="Group 53"/>
          <p:cNvGrpSpPr>
            <a:grpSpLocks noChangeAspect="1"/>
          </p:cNvGrpSpPr>
          <p:nvPr/>
        </p:nvGrpSpPr>
        <p:grpSpPr bwMode="auto">
          <a:xfrm>
            <a:off x="1981201" y="2286000"/>
            <a:ext cx="4067175" cy="1600200"/>
            <a:chOff x="762000" y="2514600"/>
            <a:chExt cx="4648200" cy="1828800"/>
          </a:xfrm>
        </p:grpSpPr>
        <p:sp>
          <p:nvSpPr>
            <p:cNvPr id="160809" name="Text Box 11"/>
            <p:cNvSpPr txBox="1">
              <a:spLocks noChangeArrowheads="1"/>
            </p:cNvSpPr>
            <p:nvPr/>
          </p:nvSpPr>
          <p:spPr bwMode="auto">
            <a:xfrm>
              <a:off x="3886200" y="31242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if</a:t>
              </a:r>
            </a:p>
          </p:txBody>
        </p:sp>
        <p:grpSp>
          <p:nvGrpSpPr>
            <p:cNvPr id="160810" name="Group 52"/>
            <p:cNvGrpSpPr>
              <a:grpSpLocks/>
            </p:cNvGrpSpPr>
            <p:nvPr/>
          </p:nvGrpSpPr>
          <p:grpSpPr bwMode="auto">
            <a:xfrm>
              <a:off x="762000" y="2514600"/>
              <a:ext cx="3048000" cy="1828800"/>
              <a:chOff x="762000" y="2514600"/>
              <a:chExt cx="3048000" cy="1828800"/>
            </a:xfrm>
          </p:grpSpPr>
          <p:sp>
            <p:nvSpPr>
              <p:cNvPr id="160811" name="Oval 8"/>
              <p:cNvSpPr>
                <a:spLocks noChangeArrowheads="1"/>
              </p:cNvSpPr>
              <p:nvPr/>
            </p:nvSpPr>
            <p:spPr bwMode="auto">
              <a:xfrm>
                <a:off x="3200400" y="31242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2" name="Line 9"/>
              <p:cNvSpPr>
                <a:spLocks noChangeShapeType="1"/>
              </p:cNvSpPr>
              <p:nvPr/>
            </p:nvSpPr>
            <p:spPr bwMode="auto">
              <a:xfrm>
                <a:off x="762000" y="34290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3" name="Line 10"/>
              <p:cNvSpPr>
                <a:spLocks noChangeShapeType="1"/>
              </p:cNvSpPr>
              <p:nvPr/>
            </p:nvSpPr>
            <p:spPr bwMode="auto">
              <a:xfrm flipV="1">
                <a:off x="1752600" y="28194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4" name="Oval 12"/>
              <p:cNvSpPr>
                <a:spLocks noChangeArrowheads="1"/>
              </p:cNvSpPr>
              <p:nvPr/>
            </p:nvSpPr>
            <p:spPr bwMode="auto">
              <a:xfrm>
                <a:off x="2286000" y="25146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5" name="Oval 13"/>
              <p:cNvSpPr>
                <a:spLocks noChangeArrowheads="1"/>
              </p:cNvSpPr>
              <p:nvPr/>
            </p:nvSpPr>
            <p:spPr bwMode="auto">
              <a:xfrm>
                <a:off x="2286000" y="3733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6" name="Line 14"/>
              <p:cNvSpPr>
                <a:spLocks noChangeShapeType="1"/>
              </p:cNvSpPr>
              <p:nvPr/>
            </p:nvSpPr>
            <p:spPr bwMode="auto">
              <a:xfrm>
                <a:off x="1752600" y="35814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7" name="Line 15"/>
              <p:cNvSpPr>
                <a:spLocks noChangeShapeType="1"/>
              </p:cNvSpPr>
              <p:nvPr/>
            </p:nvSpPr>
            <p:spPr bwMode="auto">
              <a:xfrm flipV="1">
                <a:off x="2895600" y="36576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8" name="Line 16"/>
              <p:cNvSpPr>
                <a:spLocks noChangeShapeType="1"/>
              </p:cNvSpPr>
              <p:nvPr/>
            </p:nvSpPr>
            <p:spPr bwMode="auto">
              <a:xfrm>
                <a:off x="2895600" y="28194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9" name="Oval 17"/>
              <p:cNvSpPr>
                <a:spLocks noChangeArrowheads="1"/>
              </p:cNvSpPr>
              <p:nvPr/>
            </p:nvSpPr>
            <p:spPr bwMode="auto">
              <a:xfrm>
                <a:off x="1219200" y="31242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grpSp>
      </p:grpSp>
      <p:grpSp>
        <p:nvGrpSpPr>
          <p:cNvPr id="160773" name="Group 54"/>
          <p:cNvGrpSpPr>
            <a:grpSpLocks noChangeAspect="1"/>
          </p:cNvGrpSpPr>
          <p:nvPr/>
        </p:nvGrpSpPr>
        <p:grpSpPr bwMode="auto">
          <a:xfrm>
            <a:off x="6781800" y="1295400"/>
            <a:ext cx="2933700" cy="2514600"/>
            <a:chOff x="5334000" y="685800"/>
            <a:chExt cx="3200400" cy="2743200"/>
          </a:xfrm>
        </p:grpSpPr>
        <p:sp>
          <p:nvSpPr>
            <p:cNvPr id="160796" name="Oval 18"/>
            <p:cNvSpPr>
              <a:spLocks noChangeArrowheads="1"/>
            </p:cNvSpPr>
            <p:nvPr/>
          </p:nvSpPr>
          <p:spPr bwMode="auto">
            <a:xfrm>
              <a:off x="6858000" y="685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7" name="Oval 19"/>
            <p:cNvSpPr>
              <a:spLocks noChangeArrowheads="1"/>
            </p:cNvSpPr>
            <p:nvPr/>
          </p:nvSpPr>
          <p:spPr bwMode="auto">
            <a:xfrm>
              <a:off x="7772400" y="2209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8" name="Line 20"/>
            <p:cNvSpPr>
              <a:spLocks noChangeShapeType="1"/>
            </p:cNvSpPr>
            <p:nvPr/>
          </p:nvSpPr>
          <p:spPr bwMode="auto">
            <a:xfrm>
              <a:off x="5334000" y="25146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9" name="Line 21"/>
            <p:cNvSpPr>
              <a:spLocks noChangeShapeType="1"/>
            </p:cNvSpPr>
            <p:nvPr/>
          </p:nvSpPr>
          <p:spPr bwMode="auto">
            <a:xfrm flipV="1">
              <a:off x="6324600" y="19050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0" name="Oval 22"/>
            <p:cNvSpPr>
              <a:spLocks noChangeArrowheads="1"/>
            </p:cNvSpPr>
            <p:nvPr/>
          </p:nvSpPr>
          <p:spPr bwMode="auto">
            <a:xfrm>
              <a:off x="6858000" y="16002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01" name="Oval 23"/>
            <p:cNvSpPr>
              <a:spLocks noChangeArrowheads="1"/>
            </p:cNvSpPr>
            <p:nvPr/>
          </p:nvSpPr>
          <p:spPr bwMode="auto">
            <a:xfrm>
              <a:off x="6858000" y="28194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02" name="Line 24"/>
            <p:cNvSpPr>
              <a:spLocks noChangeShapeType="1"/>
            </p:cNvSpPr>
            <p:nvPr/>
          </p:nvSpPr>
          <p:spPr bwMode="auto">
            <a:xfrm>
              <a:off x="6324600" y="26670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3" name="Line 25"/>
            <p:cNvSpPr>
              <a:spLocks noChangeShapeType="1"/>
            </p:cNvSpPr>
            <p:nvPr/>
          </p:nvSpPr>
          <p:spPr bwMode="auto">
            <a:xfrm flipV="1">
              <a:off x="7467600" y="27432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4" name="Line 26"/>
            <p:cNvSpPr>
              <a:spLocks noChangeShapeType="1"/>
            </p:cNvSpPr>
            <p:nvPr/>
          </p:nvSpPr>
          <p:spPr bwMode="auto">
            <a:xfrm>
              <a:off x="7467600" y="19050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5" name="Oval 27"/>
            <p:cNvSpPr>
              <a:spLocks noChangeArrowheads="1"/>
            </p:cNvSpPr>
            <p:nvPr/>
          </p:nvSpPr>
          <p:spPr bwMode="auto">
            <a:xfrm>
              <a:off x="5791200" y="22098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0806" name="Line 28"/>
            <p:cNvSpPr>
              <a:spLocks noChangeShapeType="1"/>
            </p:cNvSpPr>
            <p:nvPr/>
          </p:nvSpPr>
          <p:spPr bwMode="auto">
            <a:xfrm flipV="1">
              <a:off x="6172200" y="1143000"/>
              <a:ext cx="762000" cy="1066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7" name="Line 29"/>
            <p:cNvSpPr>
              <a:spLocks noChangeShapeType="1"/>
            </p:cNvSpPr>
            <p:nvPr/>
          </p:nvSpPr>
          <p:spPr bwMode="auto">
            <a:xfrm>
              <a:off x="7391400" y="1143000"/>
              <a:ext cx="685800" cy="1066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8" name="Text Box 30"/>
            <p:cNvSpPr txBox="1">
              <a:spLocks noChangeArrowheads="1"/>
            </p:cNvSpPr>
            <p:nvPr/>
          </p:nvSpPr>
          <p:spPr bwMode="auto">
            <a:xfrm>
              <a:off x="7543800" y="2971800"/>
              <a:ext cx="990600" cy="4364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Case</a:t>
              </a:r>
            </a:p>
          </p:txBody>
        </p:sp>
      </p:grpSp>
      <p:grpSp>
        <p:nvGrpSpPr>
          <p:cNvPr id="160774" name="Group 56"/>
          <p:cNvGrpSpPr>
            <a:grpSpLocks noChangeAspect="1"/>
          </p:cNvGrpSpPr>
          <p:nvPr/>
        </p:nvGrpSpPr>
        <p:grpSpPr bwMode="auto">
          <a:xfrm>
            <a:off x="1905000" y="4343401"/>
            <a:ext cx="3792538" cy="1198563"/>
            <a:chOff x="685800" y="4648200"/>
            <a:chExt cx="4343400" cy="1371600"/>
          </a:xfrm>
        </p:grpSpPr>
        <p:sp>
          <p:nvSpPr>
            <p:cNvPr id="160788" name="Oval 31"/>
            <p:cNvSpPr>
              <a:spLocks noChangeArrowheads="1"/>
            </p:cNvSpPr>
            <p:nvPr/>
          </p:nvSpPr>
          <p:spPr bwMode="auto">
            <a:xfrm>
              <a:off x="11430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9" name="Oval 32"/>
            <p:cNvSpPr>
              <a:spLocks noChangeArrowheads="1"/>
            </p:cNvSpPr>
            <p:nvPr/>
          </p:nvSpPr>
          <p:spPr bwMode="auto">
            <a:xfrm>
              <a:off x="22098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0" name="Line 33"/>
            <p:cNvSpPr>
              <a:spLocks noChangeShapeType="1"/>
            </p:cNvSpPr>
            <p:nvPr/>
          </p:nvSpPr>
          <p:spPr bwMode="auto">
            <a:xfrm>
              <a:off x="685800" y="52578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1" name="Line 34"/>
            <p:cNvSpPr>
              <a:spLocks noChangeShapeType="1"/>
            </p:cNvSpPr>
            <p:nvPr/>
          </p:nvSpPr>
          <p:spPr bwMode="auto">
            <a:xfrm>
              <a:off x="17526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2" name="Oval 35"/>
            <p:cNvSpPr>
              <a:spLocks noChangeArrowheads="1"/>
            </p:cNvSpPr>
            <p:nvPr/>
          </p:nvSpPr>
          <p:spPr bwMode="auto">
            <a:xfrm>
              <a:off x="32766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3" name="Freeform 36"/>
            <p:cNvSpPr>
              <a:spLocks/>
            </p:cNvSpPr>
            <p:nvPr/>
          </p:nvSpPr>
          <p:spPr bwMode="auto">
            <a:xfrm>
              <a:off x="14478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94" name="Freeform 37"/>
            <p:cNvSpPr>
              <a:spLocks/>
            </p:cNvSpPr>
            <p:nvPr/>
          </p:nvSpPr>
          <p:spPr bwMode="auto">
            <a:xfrm>
              <a:off x="1447800" y="5562600"/>
              <a:ext cx="2057400" cy="431800"/>
            </a:xfrm>
            <a:custGeom>
              <a:avLst/>
              <a:gdLst>
                <a:gd name="T0" fmla="*/ 0 w 1296"/>
                <a:gd name="T1" fmla="*/ 0 h 272"/>
                <a:gd name="T2" fmla="*/ 2147483647 w 1296"/>
                <a:gd name="T3" fmla="*/ 2147483647 h 272"/>
                <a:gd name="T4" fmla="*/ 2147483647 w 1296"/>
                <a:gd name="T5" fmla="*/ 2147483647 h 272"/>
                <a:gd name="T6" fmla="*/ 2147483647 w 1296"/>
                <a:gd name="T7" fmla="*/ 0 h 272"/>
                <a:gd name="T8" fmla="*/ 0 60000 65536"/>
                <a:gd name="T9" fmla="*/ 0 60000 65536"/>
                <a:gd name="T10" fmla="*/ 0 60000 65536"/>
                <a:gd name="T11" fmla="*/ 0 60000 65536"/>
                <a:gd name="T12" fmla="*/ 0 w 1296"/>
                <a:gd name="T13" fmla="*/ 0 h 272"/>
                <a:gd name="T14" fmla="*/ 1296 w 1296"/>
                <a:gd name="T15" fmla="*/ 272 h 272"/>
              </a:gdLst>
              <a:ahLst/>
              <a:cxnLst>
                <a:cxn ang="T8">
                  <a:pos x="T0" y="T1"/>
                </a:cxn>
                <a:cxn ang="T9">
                  <a:pos x="T2" y="T3"/>
                </a:cxn>
                <a:cxn ang="T10">
                  <a:pos x="T4" y="T5"/>
                </a:cxn>
                <a:cxn ang="T11">
                  <a:pos x="T6" y="T7"/>
                </a:cxn>
              </a:cxnLst>
              <a:rect l="T12" t="T13" r="T14" b="T15"/>
              <a:pathLst>
                <a:path w="1296" h="272">
                  <a:moveTo>
                    <a:pt x="0" y="0"/>
                  </a:moveTo>
                  <a:cubicBezTo>
                    <a:pt x="60" y="76"/>
                    <a:pt x="120" y="152"/>
                    <a:pt x="240" y="192"/>
                  </a:cubicBezTo>
                  <a:cubicBezTo>
                    <a:pt x="360" y="232"/>
                    <a:pt x="544" y="272"/>
                    <a:pt x="720" y="240"/>
                  </a:cubicBezTo>
                  <a:cubicBezTo>
                    <a:pt x="896" y="208"/>
                    <a:pt x="1096" y="104"/>
                    <a:pt x="1296" y="0"/>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95" name="Text Box 45"/>
            <p:cNvSpPr txBox="1">
              <a:spLocks noChangeArrowheads="1"/>
            </p:cNvSpPr>
            <p:nvPr/>
          </p:nvSpPr>
          <p:spPr bwMode="auto">
            <a:xfrm>
              <a:off x="3505200" y="5562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while</a:t>
              </a:r>
            </a:p>
          </p:txBody>
        </p:sp>
      </p:grpSp>
      <p:grpSp>
        <p:nvGrpSpPr>
          <p:cNvPr id="160775" name="Group 55"/>
          <p:cNvGrpSpPr>
            <a:grpSpLocks noChangeAspect="1"/>
          </p:cNvGrpSpPr>
          <p:nvPr/>
        </p:nvGrpSpPr>
        <p:grpSpPr bwMode="auto">
          <a:xfrm>
            <a:off x="6934200" y="4191001"/>
            <a:ext cx="3060700" cy="1198563"/>
            <a:chOff x="5334000" y="4648200"/>
            <a:chExt cx="3505200" cy="1371600"/>
          </a:xfrm>
        </p:grpSpPr>
        <p:sp>
          <p:nvSpPr>
            <p:cNvPr id="160780" name="Oval 38"/>
            <p:cNvSpPr>
              <a:spLocks noChangeArrowheads="1"/>
            </p:cNvSpPr>
            <p:nvPr/>
          </p:nvSpPr>
          <p:spPr bwMode="auto">
            <a:xfrm>
              <a:off x="57912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1" name="Oval 39"/>
            <p:cNvSpPr>
              <a:spLocks noChangeArrowheads="1"/>
            </p:cNvSpPr>
            <p:nvPr/>
          </p:nvSpPr>
          <p:spPr bwMode="auto">
            <a:xfrm>
              <a:off x="68580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2" name="Line 40"/>
            <p:cNvSpPr>
              <a:spLocks noChangeShapeType="1"/>
            </p:cNvSpPr>
            <p:nvPr/>
          </p:nvSpPr>
          <p:spPr bwMode="auto">
            <a:xfrm>
              <a:off x="5334000" y="52578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3" name="Line 41"/>
            <p:cNvSpPr>
              <a:spLocks noChangeShapeType="1"/>
            </p:cNvSpPr>
            <p:nvPr/>
          </p:nvSpPr>
          <p:spPr bwMode="auto">
            <a:xfrm>
              <a:off x="64008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4" name="Oval 42"/>
            <p:cNvSpPr>
              <a:spLocks noChangeArrowheads="1"/>
            </p:cNvSpPr>
            <p:nvPr/>
          </p:nvSpPr>
          <p:spPr bwMode="auto">
            <a:xfrm>
              <a:off x="79248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5" name="Line 43"/>
            <p:cNvSpPr>
              <a:spLocks noChangeShapeType="1"/>
            </p:cNvSpPr>
            <p:nvPr/>
          </p:nvSpPr>
          <p:spPr bwMode="auto">
            <a:xfrm>
              <a:off x="74676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6" name="Freeform 44"/>
            <p:cNvSpPr>
              <a:spLocks/>
            </p:cNvSpPr>
            <p:nvPr/>
          </p:nvSpPr>
          <p:spPr bwMode="auto">
            <a:xfrm>
              <a:off x="60960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87" name="Text Box 46"/>
            <p:cNvSpPr txBox="1">
              <a:spLocks noChangeArrowheads="1"/>
            </p:cNvSpPr>
            <p:nvPr/>
          </p:nvSpPr>
          <p:spPr bwMode="auto">
            <a:xfrm>
              <a:off x="7315200" y="5562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until</a:t>
              </a:r>
            </a:p>
          </p:txBody>
        </p:sp>
      </p:grpSp>
      <p:sp>
        <p:nvSpPr>
          <p:cNvPr id="160776" name="Text Box 47"/>
          <p:cNvSpPr txBox="1">
            <a:spLocks noChangeArrowheads="1"/>
          </p:cNvSpPr>
          <p:nvPr/>
        </p:nvSpPr>
        <p:spPr bwMode="auto">
          <a:xfrm>
            <a:off x="1390261" y="5791201"/>
            <a:ext cx="965718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Where each circle represents </a:t>
            </a:r>
            <a:r>
              <a:rPr lang="en-US" sz="2000" b="1" dirty="0">
                <a:latin typeface="Candara" panose="020E0502030303020204" pitchFamily="34" charset="0"/>
              </a:rPr>
              <a:t>one or more </a:t>
            </a:r>
            <a:r>
              <a:rPr lang="en-US" sz="2000" dirty="0">
                <a:latin typeface="Candara" panose="020E0502030303020204" pitchFamily="34" charset="0"/>
              </a:rPr>
              <a:t>nonbranching set of source code statements.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28114626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idx="4294967295"/>
          </p:nvPr>
        </p:nvSpPr>
        <p:spPr>
          <a:xfrm>
            <a:off x="838200" y="195928"/>
            <a:ext cx="10515600" cy="1325563"/>
          </a:xfrm>
        </p:spPr>
        <p:txBody>
          <a:bodyPr>
            <a:normAutofit/>
          </a:bodyPr>
          <a:lstStyle/>
          <a:p>
            <a:r>
              <a:rPr lang="en-US" sz="4000" dirty="0">
                <a:effectLst>
                  <a:outerShdw blurRad="38100" dist="38100" dir="2700000" algn="tl">
                    <a:srgbClr val="DDDDDD"/>
                  </a:outerShdw>
                </a:effectLst>
                <a:ea typeface="ＭＳ Ｐゴシック" charset="0"/>
                <a:cs typeface="ＭＳ Ｐゴシック" charset="0"/>
              </a:rPr>
              <a:t>Flow chart and corresponding flow graph</a:t>
            </a:r>
          </a:p>
        </p:txBody>
      </p:sp>
      <p:sp>
        <p:nvSpPr>
          <p:cNvPr id="162819" name="Oval 38"/>
          <p:cNvSpPr>
            <a:spLocks noChangeArrowheads="1"/>
          </p:cNvSpPr>
          <p:nvPr/>
        </p:nvSpPr>
        <p:spPr bwMode="auto">
          <a:xfrm>
            <a:off x="1676400" y="6019800"/>
            <a:ext cx="115888" cy="1524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grpSp>
        <p:nvGrpSpPr>
          <p:cNvPr id="162820" name="Group 68"/>
          <p:cNvGrpSpPr>
            <a:grpSpLocks/>
          </p:cNvGrpSpPr>
          <p:nvPr/>
        </p:nvGrpSpPr>
        <p:grpSpPr bwMode="auto">
          <a:xfrm>
            <a:off x="1752600" y="1371601"/>
            <a:ext cx="3295650" cy="4862513"/>
            <a:chOff x="209550" y="1066800"/>
            <a:chExt cx="3295650" cy="4862513"/>
          </a:xfrm>
        </p:grpSpPr>
        <p:sp>
          <p:nvSpPr>
            <p:cNvPr id="162850"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1</a:t>
              </a:r>
            </a:p>
          </p:txBody>
        </p:sp>
        <p:sp>
          <p:nvSpPr>
            <p:cNvPr id="162851"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2852"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2</a:t>
              </a:r>
            </a:p>
          </p:txBody>
        </p:sp>
        <p:sp>
          <p:nvSpPr>
            <p:cNvPr id="162853"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3</a:t>
              </a:r>
            </a:p>
          </p:txBody>
        </p:sp>
        <p:sp>
          <p:nvSpPr>
            <p:cNvPr id="162854"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6</a:t>
              </a:r>
            </a:p>
          </p:txBody>
        </p:sp>
        <p:sp>
          <p:nvSpPr>
            <p:cNvPr id="162855"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4</a:t>
              </a:r>
            </a:p>
          </p:txBody>
        </p:sp>
        <p:sp>
          <p:nvSpPr>
            <p:cNvPr id="162856"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5</a:t>
              </a:r>
            </a:p>
          </p:txBody>
        </p:sp>
        <p:sp>
          <p:nvSpPr>
            <p:cNvPr id="162857"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7</a:t>
              </a:r>
            </a:p>
          </p:txBody>
        </p:sp>
        <p:sp>
          <p:nvSpPr>
            <p:cNvPr id="162858"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8</a:t>
              </a:r>
            </a:p>
          </p:txBody>
        </p:sp>
        <p:sp>
          <p:nvSpPr>
            <p:cNvPr id="162859"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0"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1"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2"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3"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4"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5"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6"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7"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8"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9"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0"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1"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2"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3"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4"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5"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6"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7"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8"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9"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0"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1"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2"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3"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4"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5" name="Text Box 39"/>
            <p:cNvSpPr txBox="1">
              <a:spLocks noChangeArrowheads="1"/>
            </p:cNvSpPr>
            <p:nvPr/>
          </p:nvSpPr>
          <p:spPr bwMode="auto">
            <a:xfrm>
              <a:off x="1192213" y="4876800"/>
              <a:ext cx="2317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9</a:t>
              </a:r>
            </a:p>
          </p:txBody>
        </p:sp>
        <p:sp>
          <p:nvSpPr>
            <p:cNvPr id="162886" name="Text Box 40"/>
            <p:cNvSpPr txBox="1">
              <a:spLocks noChangeArrowheads="1"/>
            </p:cNvSpPr>
            <p:nvPr/>
          </p:nvSpPr>
          <p:spPr bwMode="auto">
            <a:xfrm>
              <a:off x="2001838" y="5105400"/>
              <a:ext cx="588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10</a:t>
              </a:r>
            </a:p>
          </p:txBody>
        </p:sp>
        <p:sp>
          <p:nvSpPr>
            <p:cNvPr id="162887" name="Text Box 41"/>
            <p:cNvSpPr txBox="1">
              <a:spLocks noChangeArrowheads="1"/>
            </p:cNvSpPr>
            <p:nvPr/>
          </p:nvSpPr>
          <p:spPr bwMode="auto">
            <a:xfrm>
              <a:off x="325438" y="5562600"/>
              <a:ext cx="588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11</a:t>
              </a:r>
            </a:p>
          </p:txBody>
        </p:sp>
      </p:grpSp>
      <p:grpSp>
        <p:nvGrpSpPr>
          <p:cNvPr id="162821" name="Group 70"/>
          <p:cNvGrpSpPr>
            <a:grpSpLocks/>
          </p:cNvGrpSpPr>
          <p:nvPr/>
        </p:nvGrpSpPr>
        <p:grpSpPr bwMode="auto">
          <a:xfrm>
            <a:off x="5410200" y="1524000"/>
            <a:ext cx="5067300" cy="4495800"/>
            <a:chOff x="3581400" y="1371600"/>
            <a:chExt cx="5067300" cy="4495800"/>
          </a:xfrm>
        </p:grpSpPr>
        <p:sp>
          <p:nvSpPr>
            <p:cNvPr id="162825" name="Freeform 60"/>
            <p:cNvSpPr>
              <a:spLocks/>
            </p:cNvSpPr>
            <p:nvPr/>
          </p:nvSpPr>
          <p:spPr bwMode="auto">
            <a:xfrm>
              <a:off x="3581400" y="1600200"/>
              <a:ext cx="2438400" cy="4038600"/>
            </a:xfrm>
            <a:custGeom>
              <a:avLst/>
              <a:gdLst>
                <a:gd name="T0" fmla="*/ 2147483647 w 1536"/>
                <a:gd name="T1" fmla="*/ 0 h 2544"/>
                <a:gd name="T2" fmla="*/ 2147483647 w 1536"/>
                <a:gd name="T3" fmla="*/ 2147483647 h 2544"/>
                <a:gd name="T4" fmla="*/ 2147483647 w 1536"/>
                <a:gd name="T5" fmla="*/ 2147483647 h 2544"/>
                <a:gd name="T6" fmla="*/ 2147483647 w 1536"/>
                <a:gd name="T7" fmla="*/ 2147483647 h 2544"/>
                <a:gd name="T8" fmla="*/ 2147483647 w 1536"/>
                <a:gd name="T9" fmla="*/ 2147483647 h 2544"/>
                <a:gd name="T10" fmla="*/ 2147483647 w 1536"/>
                <a:gd name="T11" fmla="*/ 2147483647 h 2544"/>
                <a:gd name="T12" fmla="*/ 2147483647 w 1536"/>
                <a:gd name="T13" fmla="*/ 2147483647 h 2544"/>
                <a:gd name="T14" fmla="*/ 0 60000 65536"/>
                <a:gd name="T15" fmla="*/ 0 60000 65536"/>
                <a:gd name="T16" fmla="*/ 0 60000 65536"/>
                <a:gd name="T17" fmla="*/ 0 60000 65536"/>
                <a:gd name="T18" fmla="*/ 0 60000 65536"/>
                <a:gd name="T19" fmla="*/ 0 60000 65536"/>
                <a:gd name="T20" fmla="*/ 0 60000 65536"/>
                <a:gd name="T21" fmla="*/ 0 w 1536"/>
                <a:gd name="T22" fmla="*/ 0 h 2544"/>
                <a:gd name="T23" fmla="*/ 1536 w 1536"/>
                <a:gd name="T24" fmla="*/ 2544 h 2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2544">
                  <a:moveTo>
                    <a:pt x="1536" y="0"/>
                  </a:moveTo>
                  <a:cubicBezTo>
                    <a:pt x="1360" y="32"/>
                    <a:pt x="1184" y="64"/>
                    <a:pt x="960" y="192"/>
                  </a:cubicBezTo>
                  <a:cubicBezTo>
                    <a:pt x="736" y="320"/>
                    <a:pt x="344" y="600"/>
                    <a:pt x="192" y="768"/>
                  </a:cubicBezTo>
                  <a:cubicBezTo>
                    <a:pt x="40" y="936"/>
                    <a:pt x="0" y="1000"/>
                    <a:pt x="48" y="1200"/>
                  </a:cubicBezTo>
                  <a:cubicBezTo>
                    <a:pt x="96" y="1400"/>
                    <a:pt x="320" y="1768"/>
                    <a:pt x="480" y="1968"/>
                  </a:cubicBezTo>
                  <a:cubicBezTo>
                    <a:pt x="640" y="2168"/>
                    <a:pt x="832" y="2304"/>
                    <a:pt x="1008" y="2400"/>
                  </a:cubicBezTo>
                  <a:cubicBezTo>
                    <a:pt x="1184" y="2496"/>
                    <a:pt x="1360" y="2520"/>
                    <a:pt x="1536" y="2544"/>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grpSp>
          <p:nvGrpSpPr>
            <p:cNvPr id="162826" name="Group 69"/>
            <p:cNvGrpSpPr>
              <a:grpSpLocks/>
            </p:cNvGrpSpPr>
            <p:nvPr/>
          </p:nvGrpSpPr>
          <p:grpSpPr bwMode="auto">
            <a:xfrm>
              <a:off x="3886200" y="1371600"/>
              <a:ext cx="4762500" cy="4495800"/>
              <a:chOff x="3886200" y="1371600"/>
              <a:chExt cx="4762500" cy="4495800"/>
            </a:xfrm>
          </p:grpSpPr>
          <p:sp>
            <p:nvSpPr>
              <p:cNvPr id="162827" name="Oval 42"/>
              <p:cNvSpPr>
                <a:spLocks noChangeArrowheads="1"/>
              </p:cNvSpPr>
              <p:nvPr/>
            </p:nvSpPr>
            <p:spPr bwMode="auto">
              <a:xfrm>
                <a:off x="6019800" y="1371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a:t>
                </a:r>
              </a:p>
            </p:txBody>
          </p:sp>
          <p:sp>
            <p:nvSpPr>
              <p:cNvPr id="162828" name="Oval 43"/>
              <p:cNvSpPr>
                <a:spLocks noChangeArrowheads="1"/>
              </p:cNvSpPr>
              <p:nvPr/>
            </p:nvSpPr>
            <p:spPr bwMode="auto">
              <a:xfrm>
                <a:off x="6019800" y="2133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2,3</a:t>
                </a:r>
              </a:p>
            </p:txBody>
          </p:sp>
          <p:sp>
            <p:nvSpPr>
              <p:cNvPr id="162829" name="Oval 44"/>
              <p:cNvSpPr>
                <a:spLocks noChangeArrowheads="1"/>
              </p:cNvSpPr>
              <p:nvPr/>
            </p:nvSpPr>
            <p:spPr bwMode="auto">
              <a:xfrm>
                <a:off x="6019800" y="4648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10</a:t>
                </a:r>
              </a:p>
            </p:txBody>
          </p:sp>
          <p:sp>
            <p:nvSpPr>
              <p:cNvPr id="162830" name="Oval 45"/>
              <p:cNvSpPr>
                <a:spLocks noChangeArrowheads="1"/>
              </p:cNvSpPr>
              <p:nvPr/>
            </p:nvSpPr>
            <p:spPr bwMode="auto">
              <a:xfrm>
                <a:off x="6019800" y="5410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11</a:t>
                </a:r>
              </a:p>
            </p:txBody>
          </p:sp>
          <p:sp>
            <p:nvSpPr>
              <p:cNvPr id="162831" name="Oval 46"/>
              <p:cNvSpPr>
                <a:spLocks noChangeArrowheads="1"/>
              </p:cNvSpPr>
              <p:nvPr/>
            </p:nvSpPr>
            <p:spPr bwMode="auto">
              <a:xfrm>
                <a:off x="4572000" y="28194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6</a:t>
                </a:r>
              </a:p>
            </p:txBody>
          </p:sp>
          <p:sp>
            <p:nvSpPr>
              <p:cNvPr id="162832" name="Oval 47"/>
              <p:cNvSpPr>
                <a:spLocks noChangeArrowheads="1"/>
              </p:cNvSpPr>
              <p:nvPr/>
            </p:nvSpPr>
            <p:spPr bwMode="auto">
              <a:xfrm>
                <a:off x="4572000" y="3886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9</a:t>
                </a:r>
              </a:p>
            </p:txBody>
          </p:sp>
          <p:sp>
            <p:nvSpPr>
              <p:cNvPr id="162833" name="Oval 48"/>
              <p:cNvSpPr>
                <a:spLocks noChangeArrowheads="1"/>
              </p:cNvSpPr>
              <p:nvPr/>
            </p:nvSpPr>
            <p:spPr bwMode="auto">
              <a:xfrm>
                <a:off x="51816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8</a:t>
                </a:r>
              </a:p>
            </p:txBody>
          </p:sp>
          <p:sp>
            <p:nvSpPr>
              <p:cNvPr id="162834" name="Oval 49"/>
              <p:cNvSpPr>
                <a:spLocks noChangeArrowheads="1"/>
              </p:cNvSpPr>
              <p:nvPr/>
            </p:nvSpPr>
            <p:spPr bwMode="auto">
              <a:xfrm>
                <a:off x="7315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4,5</a:t>
                </a:r>
              </a:p>
            </p:txBody>
          </p:sp>
          <p:sp>
            <p:nvSpPr>
              <p:cNvPr id="162835" name="Line 50"/>
              <p:cNvSpPr>
                <a:spLocks noChangeShapeType="1"/>
              </p:cNvSpPr>
              <p:nvPr/>
            </p:nvSpPr>
            <p:spPr bwMode="auto">
              <a:xfrm>
                <a:off x="6248400" y="1828800"/>
                <a:ext cx="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6" name="Line 51"/>
              <p:cNvSpPr>
                <a:spLocks noChangeShapeType="1"/>
              </p:cNvSpPr>
              <p:nvPr/>
            </p:nvSpPr>
            <p:spPr bwMode="auto">
              <a:xfrm>
                <a:off x="6400800" y="2590800"/>
                <a:ext cx="990600" cy="838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7" name="Line 52"/>
              <p:cNvSpPr>
                <a:spLocks noChangeShapeType="1"/>
              </p:cNvSpPr>
              <p:nvPr/>
            </p:nvSpPr>
            <p:spPr bwMode="auto">
              <a:xfrm flipH="1">
                <a:off x="4876800" y="2590800"/>
                <a:ext cx="121920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8" name="Line 53"/>
              <p:cNvSpPr>
                <a:spLocks noChangeShapeType="1"/>
              </p:cNvSpPr>
              <p:nvPr/>
            </p:nvSpPr>
            <p:spPr bwMode="auto">
              <a:xfrm flipH="1">
                <a:off x="4267200" y="3124200"/>
                <a:ext cx="3048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9" name="Line 54"/>
              <p:cNvSpPr>
                <a:spLocks noChangeShapeType="1"/>
              </p:cNvSpPr>
              <p:nvPr/>
            </p:nvSpPr>
            <p:spPr bwMode="auto">
              <a:xfrm>
                <a:off x="5029200" y="3124200"/>
                <a:ext cx="2286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0" name="Line 55"/>
              <p:cNvSpPr>
                <a:spLocks noChangeShapeType="1"/>
              </p:cNvSpPr>
              <p:nvPr/>
            </p:nvSpPr>
            <p:spPr bwMode="auto">
              <a:xfrm>
                <a:off x="4191000" y="3733800"/>
                <a:ext cx="3810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1" name="Line 56"/>
              <p:cNvSpPr>
                <a:spLocks noChangeShapeType="1"/>
              </p:cNvSpPr>
              <p:nvPr/>
            </p:nvSpPr>
            <p:spPr bwMode="auto">
              <a:xfrm flipH="1">
                <a:off x="5029200" y="3810000"/>
                <a:ext cx="30480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2" name="Oval 57"/>
              <p:cNvSpPr>
                <a:spLocks noChangeArrowheads="1"/>
              </p:cNvSpPr>
              <p:nvPr/>
            </p:nvSpPr>
            <p:spPr bwMode="auto">
              <a:xfrm>
                <a:off x="3886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7</a:t>
                </a:r>
              </a:p>
            </p:txBody>
          </p:sp>
          <p:sp>
            <p:nvSpPr>
              <p:cNvPr id="162843" name="Line 58"/>
              <p:cNvSpPr>
                <a:spLocks noChangeShapeType="1"/>
              </p:cNvSpPr>
              <p:nvPr/>
            </p:nvSpPr>
            <p:spPr bwMode="auto">
              <a:xfrm>
                <a:off x="4953000" y="4267200"/>
                <a:ext cx="1066800" cy="5334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4" name="Line 59"/>
              <p:cNvSpPr>
                <a:spLocks noChangeShapeType="1"/>
              </p:cNvSpPr>
              <p:nvPr/>
            </p:nvSpPr>
            <p:spPr bwMode="auto">
              <a:xfrm flipH="1">
                <a:off x="6400800" y="3810000"/>
                <a:ext cx="1143000" cy="9144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5" name="Freeform 61"/>
              <p:cNvSpPr>
                <a:spLocks/>
              </p:cNvSpPr>
              <p:nvPr/>
            </p:nvSpPr>
            <p:spPr bwMode="auto">
              <a:xfrm>
                <a:off x="6477000" y="1600200"/>
                <a:ext cx="2171700" cy="3441700"/>
              </a:xfrm>
              <a:custGeom>
                <a:avLst/>
                <a:gdLst>
                  <a:gd name="T0" fmla="*/ 0 w 1368"/>
                  <a:gd name="T1" fmla="*/ 2147483647 h 2168"/>
                  <a:gd name="T2" fmla="*/ 2147483647 w 1368"/>
                  <a:gd name="T3" fmla="*/ 2147483647 h 2168"/>
                  <a:gd name="T4" fmla="*/ 2147483647 w 1368"/>
                  <a:gd name="T5" fmla="*/ 2147483647 h 2168"/>
                  <a:gd name="T6" fmla="*/ 2147483647 w 1368"/>
                  <a:gd name="T7" fmla="*/ 2147483647 h 2168"/>
                  <a:gd name="T8" fmla="*/ 0 w 1368"/>
                  <a:gd name="T9" fmla="*/ 0 h 2168"/>
                  <a:gd name="T10" fmla="*/ 0 60000 65536"/>
                  <a:gd name="T11" fmla="*/ 0 60000 65536"/>
                  <a:gd name="T12" fmla="*/ 0 60000 65536"/>
                  <a:gd name="T13" fmla="*/ 0 60000 65536"/>
                  <a:gd name="T14" fmla="*/ 0 60000 65536"/>
                  <a:gd name="T15" fmla="*/ 0 w 1368"/>
                  <a:gd name="T16" fmla="*/ 0 h 2168"/>
                  <a:gd name="T17" fmla="*/ 1368 w 1368"/>
                  <a:gd name="T18" fmla="*/ 2168 h 2168"/>
                </a:gdLst>
                <a:ahLst/>
                <a:cxnLst>
                  <a:cxn ang="T10">
                    <a:pos x="T0" y="T1"/>
                  </a:cxn>
                  <a:cxn ang="T11">
                    <a:pos x="T2" y="T3"/>
                  </a:cxn>
                  <a:cxn ang="T12">
                    <a:pos x="T4" y="T5"/>
                  </a:cxn>
                  <a:cxn ang="T13">
                    <a:pos x="T6" y="T7"/>
                  </a:cxn>
                  <a:cxn ang="T14">
                    <a:pos x="T8" y="T9"/>
                  </a:cxn>
                </a:cxnLst>
                <a:rect l="T15" t="T16" r="T17" b="T18"/>
                <a:pathLst>
                  <a:path w="1368" h="2168">
                    <a:moveTo>
                      <a:pt x="0" y="2064"/>
                    </a:moveTo>
                    <a:cubicBezTo>
                      <a:pt x="204" y="2116"/>
                      <a:pt x="408" y="2168"/>
                      <a:pt x="624" y="2064"/>
                    </a:cubicBezTo>
                    <a:cubicBezTo>
                      <a:pt x="840" y="1960"/>
                      <a:pt x="1224" y="1704"/>
                      <a:pt x="1296" y="1440"/>
                    </a:cubicBezTo>
                    <a:cubicBezTo>
                      <a:pt x="1368" y="1176"/>
                      <a:pt x="1272" y="720"/>
                      <a:pt x="1056" y="480"/>
                    </a:cubicBezTo>
                    <a:cubicBezTo>
                      <a:pt x="840" y="240"/>
                      <a:pt x="420" y="120"/>
                      <a:pt x="0" y="0"/>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2846" name="Text Box 62"/>
              <p:cNvSpPr txBox="1">
                <a:spLocks noChangeArrowheads="1"/>
              </p:cNvSpPr>
              <p:nvPr/>
            </p:nvSpPr>
            <p:spPr bwMode="auto">
              <a:xfrm>
                <a:off x="7162800" y="23622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1</a:t>
                </a:r>
              </a:p>
            </p:txBody>
          </p:sp>
          <p:sp>
            <p:nvSpPr>
              <p:cNvPr id="162847" name="Text Box 63"/>
              <p:cNvSpPr txBox="1">
                <a:spLocks noChangeArrowheads="1"/>
              </p:cNvSpPr>
              <p:nvPr/>
            </p:nvSpPr>
            <p:spPr bwMode="auto">
              <a:xfrm>
                <a:off x="6019800" y="31242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2</a:t>
                </a:r>
              </a:p>
            </p:txBody>
          </p:sp>
          <p:sp>
            <p:nvSpPr>
              <p:cNvPr id="162848" name="Text Box 64"/>
              <p:cNvSpPr txBox="1">
                <a:spLocks noChangeArrowheads="1"/>
              </p:cNvSpPr>
              <p:nvPr/>
            </p:nvSpPr>
            <p:spPr bwMode="auto">
              <a:xfrm>
                <a:off x="5181600" y="47244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3</a:t>
                </a:r>
              </a:p>
            </p:txBody>
          </p:sp>
          <p:sp>
            <p:nvSpPr>
              <p:cNvPr id="162849" name="Text Box 65"/>
              <p:cNvSpPr txBox="1">
                <a:spLocks noChangeArrowheads="1"/>
              </p:cNvSpPr>
              <p:nvPr/>
            </p:nvSpPr>
            <p:spPr bwMode="auto">
              <a:xfrm>
                <a:off x="4419600" y="33528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4</a:t>
                </a:r>
              </a:p>
            </p:txBody>
          </p:sp>
        </p:grpSp>
      </p:grpSp>
      <p:sp>
        <p:nvSpPr>
          <p:cNvPr id="2" name="TextBox 1"/>
          <p:cNvSpPr txBox="1"/>
          <p:nvPr/>
        </p:nvSpPr>
        <p:spPr>
          <a:xfrm>
            <a:off x="8610601" y="5715000"/>
            <a:ext cx="1452642" cy="400110"/>
          </a:xfrm>
          <a:prstGeom prst="rect">
            <a:avLst/>
          </a:prstGeom>
          <a:noFill/>
        </p:spPr>
        <p:txBody>
          <a:bodyPr wrap="none" rtlCol="0">
            <a:spAutoFit/>
          </a:bodyPr>
          <a:lstStyle/>
          <a:p>
            <a:r>
              <a:rPr lang="en-US" sz="2000" dirty="0">
                <a:latin typeface="Candara" panose="020E0502030303020204" pitchFamily="34" charset="0"/>
              </a:rPr>
              <a:t>R = Regions</a:t>
            </a:r>
          </a:p>
        </p:txBody>
      </p:sp>
      <p:sp>
        <p:nvSpPr>
          <p:cNvPr id="3" name="Slide Number Placeholder 2"/>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14421553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4267200" y="2743200"/>
            <a:ext cx="2895600" cy="2895600"/>
          </a:xfrm>
          <a:prstGeom prst="rect">
            <a:avLst/>
          </a:prstGeom>
          <a:solidFill>
            <a:srgbClr val="EAEAEA"/>
          </a:solidFill>
          <a:ln w="9525">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229379" name="Rectangle 3"/>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Compound logic</a:t>
            </a:r>
          </a:p>
        </p:txBody>
      </p:sp>
      <p:sp>
        <p:nvSpPr>
          <p:cNvPr id="164868" name="Rectangle 4"/>
          <p:cNvSpPr>
            <a:spLocks noGrp="1" noChangeArrowheads="1"/>
          </p:cNvSpPr>
          <p:nvPr>
            <p:ph type="body" idx="4294967295"/>
          </p:nvPr>
        </p:nvSpPr>
        <p:spPr>
          <a:xfrm>
            <a:off x="838200" y="1690688"/>
            <a:ext cx="9640078" cy="4343400"/>
          </a:xfrm>
          <a:noFill/>
        </p:spPr>
        <p:txBody>
          <a:bodyPr/>
          <a:lstStyle/>
          <a:p>
            <a:pPr marL="393700" indent="-393700"/>
            <a:r>
              <a:rPr lang="en-US" sz="2200" dirty="0">
                <a:ea typeface="ＭＳ Ｐゴシック" charset="0"/>
                <a:cs typeface="ＭＳ Ｐゴシック" charset="0"/>
              </a:rPr>
              <a:t>A compound condition occurs when one or more Boolean operators (logical OR, AND, NAND, NOR) is present in a conditional statement.</a:t>
            </a:r>
          </a:p>
          <a:p>
            <a:pPr marL="393700" indent="-393700"/>
            <a:r>
              <a:rPr lang="en-US" sz="2200" dirty="0">
                <a:ea typeface="ＭＳ Ｐゴシック" charset="0"/>
                <a:cs typeface="ＭＳ Ｐゴシック" charset="0"/>
              </a:rPr>
              <a:t>Example:</a:t>
            </a:r>
          </a:p>
          <a:p>
            <a:pPr marL="393700" indent="-393700">
              <a:buNone/>
            </a:pPr>
            <a:r>
              <a:rPr lang="en-US" sz="2200" dirty="0">
                <a:ea typeface="ＭＳ Ｐゴシック" charset="0"/>
                <a:cs typeface="ＭＳ Ｐゴシック" charset="0"/>
              </a:rPr>
              <a:t>	</a:t>
            </a:r>
            <a:r>
              <a:rPr lang="en-US" sz="2200" dirty="0">
                <a:solidFill>
                  <a:srgbClr val="CC0000"/>
                </a:solidFill>
                <a:ea typeface="ＭＳ Ｐゴシック" charset="0"/>
                <a:cs typeface="ＭＳ Ｐゴシック" charset="0"/>
              </a:rPr>
              <a:t>if a OR b</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then do X</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else do Y</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endif</a:t>
            </a:r>
          </a:p>
        </p:txBody>
      </p:sp>
      <p:grpSp>
        <p:nvGrpSpPr>
          <p:cNvPr id="164869" name="Group 5"/>
          <p:cNvGrpSpPr>
            <a:grpSpLocks/>
          </p:cNvGrpSpPr>
          <p:nvPr/>
        </p:nvGrpSpPr>
        <p:grpSpPr bwMode="auto">
          <a:xfrm>
            <a:off x="4495800" y="2895600"/>
            <a:ext cx="2514600" cy="2590800"/>
            <a:chOff x="1536" y="1584"/>
            <a:chExt cx="2176" cy="2400"/>
          </a:xfrm>
        </p:grpSpPr>
        <p:sp>
          <p:nvSpPr>
            <p:cNvPr id="164885" name="Oval 6"/>
            <p:cNvSpPr>
              <a:spLocks noChangeArrowheads="1"/>
            </p:cNvSpPr>
            <p:nvPr/>
          </p:nvSpPr>
          <p:spPr bwMode="auto">
            <a:xfrm>
              <a:off x="2688" y="15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86" name="Oval 7"/>
            <p:cNvSpPr>
              <a:spLocks noChangeArrowheads="1"/>
            </p:cNvSpPr>
            <p:nvPr/>
          </p:nvSpPr>
          <p:spPr bwMode="auto">
            <a:xfrm>
              <a:off x="1968"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87" name="Oval 8"/>
            <p:cNvSpPr>
              <a:spLocks noChangeArrowheads="1"/>
            </p:cNvSpPr>
            <p:nvPr/>
          </p:nvSpPr>
          <p:spPr bwMode="auto">
            <a:xfrm>
              <a:off x="2400"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88" name="Oval 9"/>
            <p:cNvSpPr>
              <a:spLocks noChangeArrowheads="1"/>
            </p:cNvSpPr>
            <p:nvPr/>
          </p:nvSpPr>
          <p:spPr bwMode="auto">
            <a:xfrm>
              <a:off x="1536"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89" name="Oval 10"/>
            <p:cNvSpPr>
              <a:spLocks noChangeArrowheads="1"/>
            </p:cNvSpPr>
            <p:nvPr/>
          </p:nvSpPr>
          <p:spPr bwMode="auto">
            <a:xfrm>
              <a:off x="1968" y="3456"/>
              <a:ext cx="288" cy="288"/>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90" name="Line 11"/>
            <p:cNvSpPr>
              <a:spLocks noChangeShapeType="1"/>
            </p:cNvSpPr>
            <p:nvPr/>
          </p:nvSpPr>
          <p:spPr bwMode="auto">
            <a:xfrm flipH="1">
              <a:off x="2208" y="1824"/>
              <a:ext cx="480"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1" name="Line 12"/>
            <p:cNvSpPr>
              <a:spLocks noChangeShapeType="1"/>
            </p:cNvSpPr>
            <p:nvPr/>
          </p:nvSpPr>
          <p:spPr bwMode="auto">
            <a:xfrm flipH="1">
              <a:off x="1728" y="2448"/>
              <a:ext cx="288" cy="336"/>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2" name="Line 13"/>
            <p:cNvSpPr>
              <a:spLocks noChangeShapeType="1"/>
            </p:cNvSpPr>
            <p:nvPr/>
          </p:nvSpPr>
          <p:spPr bwMode="auto">
            <a:xfrm>
              <a:off x="2208" y="2448"/>
              <a:ext cx="288" cy="336"/>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3" name="Line 14"/>
            <p:cNvSpPr>
              <a:spLocks noChangeShapeType="1"/>
            </p:cNvSpPr>
            <p:nvPr/>
          </p:nvSpPr>
          <p:spPr bwMode="auto">
            <a:xfrm>
              <a:off x="1728" y="3072"/>
              <a:ext cx="288"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4" name="Line 15"/>
            <p:cNvSpPr>
              <a:spLocks noChangeShapeType="1"/>
            </p:cNvSpPr>
            <p:nvPr/>
          </p:nvSpPr>
          <p:spPr bwMode="auto">
            <a:xfrm flipH="1">
              <a:off x="2208" y="3072"/>
              <a:ext cx="336"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5" name="Oval 16"/>
            <p:cNvSpPr>
              <a:spLocks noChangeArrowheads="1"/>
            </p:cNvSpPr>
            <p:nvPr/>
          </p:nvSpPr>
          <p:spPr bwMode="auto">
            <a:xfrm>
              <a:off x="3312"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96" name="Line 17"/>
            <p:cNvSpPr>
              <a:spLocks noChangeShapeType="1"/>
            </p:cNvSpPr>
            <p:nvPr/>
          </p:nvSpPr>
          <p:spPr bwMode="auto">
            <a:xfrm>
              <a:off x="2928" y="1824"/>
              <a:ext cx="432" cy="384"/>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7" name="Freeform 18"/>
            <p:cNvSpPr>
              <a:spLocks/>
            </p:cNvSpPr>
            <p:nvPr/>
          </p:nvSpPr>
          <p:spPr bwMode="auto">
            <a:xfrm>
              <a:off x="2256" y="2496"/>
              <a:ext cx="1456" cy="1104"/>
            </a:xfrm>
            <a:custGeom>
              <a:avLst/>
              <a:gdLst>
                <a:gd name="T0" fmla="*/ 1248 w 1456"/>
                <a:gd name="T1" fmla="*/ 0 h 1104"/>
                <a:gd name="T2" fmla="*/ 1248 w 1456"/>
                <a:gd name="T3" fmla="*/ 576 h 1104"/>
                <a:gd name="T4" fmla="*/ 0 w 1456"/>
                <a:gd name="T5" fmla="*/ 1104 h 1104"/>
                <a:gd name="T6" fmla="*/ 0 60000 65536"/>
                <a:gd name="T7" fmla="*/ 0 60000 65536"/>
                <a:gd name="T8" fmla="*/ 0 60000 65536"/>
                <a:gd name="T9" fmla="*/ 0 w 1456"/>
                <a:gd name="T10" fmla="*/ 0 h 1104"/>
                <a:gd name="T11" fmla="*/ 1456 w 1456"/>
                <a:gd name="T12" fmla="*/ 1104 h 1104"/>
              </a:gdLst>
              <a:ahLst/>
              <a:cxnLst>
                <a:cxn ang="T6">
                  <a:pos x="T0" y="T1"/>
                </a:cxn>
                <a:cxn ang="T7">
                  <a:pos x="T2" y="T3"/>
                </a:cxn>
                <a:cxn ang="T8">
                  <a:pos x="T4" y="T5"/>
                </a:cxn>
              </a:cxnLst>
              <a:rect l="T9" t="T10" r="T11" b="T12"/>
              <a:pathLst>
                <a:path w="1456" h="1104">
                  <a:moveTo>
                    <a:pt x="1248" y="0"/>
                  </a:moveTo>
                  <a:cubicBezTo>
                    <a:pt x="1352" y="196"/>
                    <a:pt x="1456" y="392"/>
                    <a:pt x="1248" y="576"/>
                  </a:cubicBezTo>
                  <a:cubicBezTo>
                    <a:pt x="1040" y="760"/>
                    <a:pt x="520" y="932"/>
                    <a:pt x="0" y="1104"/>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4898" name="Line 19"/>
            <p:cNvSpPr>
              <a:spLocks noChangeShapeType="1"/>
            </p:cNvSpPr>
            <p:nvPr/>
          </p:nvSpPr>
          <p:spPr bwMode="auto">
            <a:xfrm>
              <a:off x="2112" y="3744"/>
              <a:ext cx="0" cy="24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grpSp>
      <p:sp>
        <p:nvSpPr>
          <p:cNvPr id="164870" name="Oval 20"/>
          <p:cNvSpPr>
            <a:spLocks noChangeArrowheads="1"/>
          </p:cNvSpPr>
          <p:nvPr/>
        </p:nvSpPr>
        <p:spPr bwMode="auto">
          <a:xfrm>
            <a:off x="9104314" y="2895600"/>
            <a:ext cx="331787"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71" name="Oval 21"/>
          <p:cNvSpPr>
            <a:spLocks noChangeArrowheads="1"/>
          </p:cNvSpPr>
          <p:nvPr/>
        </p:nvSpPr>
        <p:spPr bwMode="auto">
          <a:xfrm>
            <a:off x="8270876" y="35687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72" name="Oval 22"/>
          <p:cNvSpPr>
            <a:spLocks noChangeArrowheads="1"/>
          </p:cNvSpPr>
          <p:nvPr/>
        </p:nvSpPr>
        <p:spPr bwMode="auto">
          <a:xfrm>
            <a:off x="8770939"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73" name="Oval 23"/>
          <p:cNvSpPr>
            <a:spLocks noChangeArrowheads="1"/>
          </p:cNvSpPr>
          <p:nvPr/>
        </p:nvSpPr>
        <p:spPr bwMode="auto">
          <a:xfrm>
            <a:off x="7772401"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74" name="Oval 24"/>
          <p:cNvSpPr>
            <a:spLocks noChangeArrowheads="1"/>
          </p:cNvSpPr>
          <p:nvPr/>
        </p:nvSpPr>
        <p:spPr bwMode="auto">
          <a:xfrm>
            <a:off x="8270876" y="4916488"/>
            <a:ext cx="333375" cy="311150"/>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75" name="Line 25"/>
          <p:cNvSpPr>
            <a:spLocks noChangeShapeType="1"/>
          </p:cNvSpPr>
          <p:nvPr/>
        </p:nvSpPr>
        <p:spPr bwMode="auto">
          <a:xfrm flipH="1">
            <a:off x="8548689" y="3154364"/>
            <a:ext cx="555625"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6" name="Line 26"/>
          <p:cNvSpPr>
            <a:spLocks noChangeShapeType="1"/>
          </p:cNvSpPr>
          <p:nvPr/>
        </p:nvSpPr>
        <p:spPr bwMode="auto">
          <a:xfrm flipH="1">
            <a:off x="7994650" y="3829050"/>
            <a:ext cx="331788" cy="36195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7" name="Line 27"/>
          <p:cNvSpPr>
            <a:spLocks noChangeShapeType="1"/>
          </p:cNvSpPr>
          <p:nvPr/>
        </p:nvSpPr>
        <p:spPr bwMode="auto">
          <a:xfrm>
            <a:off x="8548689" y="3829050"/>
            <a:ext cx="333375" cy="36195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8" name="Line 28"/>
          <p:cNvSpPr>
            <a:spLocks noChangeShapeType="1"/>
          </p:cNvSpPr>
          <p:nvPr/>
        </p:nvSpPr>
        <p:spPr bwMode="auto">
          <a:xfrm>
            <a:off x="7994650" y="4502151"/>
            <a:ext cx="331788"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9" name="Line 29"/>
          <p:cNvSpPr>
            <a:spLocks noChangeShapeType="1"/>
          </p:cNvSpPr>
          <p:nvPr/>
        </p:nvSpPr>
        <p:spPr bwMode="auto">
          <a:xfrm flipH="1">
            <a:off x="8548689" y="4502151"/>
            <a:ext cx="388937"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80" name="Line 30"/>
          <p:cNvSpPr>
            <a:spLocks noChangeShapeType="1"/>
          </p:cNvSpPr>
          <p:nvPr/>
        </p:nvSpPr>
        <p:spPr bwMode="auto">
          <a:xfrm flipH="1">
            <a:off x="9067800" y="3154364"/>
            <a:ext cx="312738" cy="1036637"/>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81" name="Line 31"/>
          <p:cNvSpPr>
            <a:spLocks noChangeShapeType="1"/>
          </p:cNvSpPr>
          <p:nvPr/>
        </p:nvSpPr>
        <p:spPr bwMode="auto">
          <a:xfrm>
            <a:off x="8437563" y="5227638"/>
            <a:ext cx="0" cy="25876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34606781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Independent Program Paths</a:t>
            </a:r>
          </a:p>
        </p:txBody>
      </p:sp>
      <p:sp>
        <p:nvSpPr>
          <p:cNvPr id="166915" name="Rectangle 3"/>
          <p:cNvSpPr>
            <a:spLocks noGrp="1" noChangeArrowheads="1"/>
          </p:cNvSpPr>
          <p:nvPr>
            <p:ph type="body" idx="4294967295"/>
          </p:nvPr>
        </p:nvSpPr>
        <p:spPr>
          <a:xfrm>
            <a:off x="917511" y="1690688"/>
            <a:ext cx="9952652" cy="3329181"/>
          </a:xfrm>
        </p:spPr>
        <p:txBody>
          <a:bodyPr>
            <a:normAutofit/>
          </a:bodyPr>
          <a:lstStyle/>
          <a:p>
            <a:pPr marL="393700" indent="-393700">
              <a:spcBef>
                <a:spcPct val="50000"/>
              </a:spcBef>
            </a:pPr>
            <a:r>
              <a:rPr lang="en-US" sz="2400" dirty="0">
                <a:ea typeface="ＭＳ Ｐゴシック" charset="0"/>
                <a:cs typeface="ＭＳ Ｐゴシック" charset="0"/>
              </a:rPr>
              <a:t>Any path through the program that introduces at least one new set of processing statements or a new condition.</a:t>
            </a:r>
          </a:p>
          <a:p>
            <a:pPr marL="393700" indent="-393700">
              <a:spcBef>
                <a:spcPct val="50000"/>
              </a:spcBef>
            </a:pPr>
            <a:r>
              <a:rPr lang="en-US" sz="2400" dirty="0">
                <a:ea typeface="ＭＳ Ｐゴシック" charset="0"/>
                <a:cs typeface="ＭＳ Ｐゴシック" charset="0"/>
              </a:rPr>
              <a:t>In terms of a flow graph, an independent path must move along at least one edge that has not previously been traversed.</a:t>
            </a:r>
          </a:p>
        </p:txBody>
      </p:sp>
      <p:sp>
        <p:nvSpPr>
          <p:cNvPr id="2" name="Slide Number Placeholder 1"/>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20234699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Paths Example</a:t>
            </a:r>
            <a:endParaRPr lang="en-US" dirty="0"/>
          </a:p>
        </p:txBody>
      </p:sp>
      <p:sp>
        <p:nvSpPr>
          <p:cNvPr id="3" name="Content Placeholder 2"/>
          <p:cNvSpPr>
            <a:spLocks noGrp="1"/>
          </p:cNvSpPr>
          <p:nvPr>
            <p:ph sz="quarter" idx="1"/>
          </p:nvPr>
        </p:nvSpPr>
        <p:spPr>
          <a:xfrm>
            <a:off x="5487988" y="1409701"/>
            <a:ext cx="5865812" cy="5410200"/>
          </a:xfrm>
        </p:spPr>
        <p:txBody>
          <a:bodyPr/>
          <a:lstStyle/>
          <a:p>
            <a:pPr marL="393700" indent="-393700">
              <a:lnSpc>
                <a:spcPct val="110000"/>
              </a:lnSpc>
              <a:spcBef>
                <a:spcPct val="50000"/>
              </a:spcBef>
              <a:spcAft>
                <a:spcPts val="1200"/>
              </a:spcAft>
            </a:pPr>
            <a:r>
              <a:rPr lang="en-US" dirty="0" smtClean="0"/>
              <a:t>Basis paths:</a:t>
            </a:r>
            <a:r>
              <a:rPr lang="en-US" dirty="0"/>
              <a:t/>
            </a:r>
            <a:br>
              <a:rPr lang="en-US" dirty="0"/>
            </a:br>
            <a:r>
              <a:rPr lang="en-US" dirty="0" smtClean="0"/>
              <a:t>Path </a:t>
            </a:r>
            <a:r>
              <a:rPr lang="en-US" dirty="0"/>
              <a:t>1: </a:t>
            </a:r>
            <a:r>
              <a:rPr lang="en-US" dirty="0">
                <a:solidFill>
                  <a:srgbClr val="CC0000"/>
                </a:solidFill>
              </a:rPr>
              <a:t>1-11</a:t>
            </a:r>
            <a:br>
              <a:rPr lang="en-US" dirty="0">
                <a:solidFill>
                  <a:srgbClr val="CC0000"/>
                </a:solidFill>
              </a:rPr>
            </a:br>
            <a:r>
              <a:rPr lang="en-US" dirty="0" smtClean="0"/>
              <a:t>Path </a:t>
            </a:r>
            <a:r>
              <a:rPr lang="en-US" dirty="0"/>
              <a:t>2: </a:t>
            </a:r>
            <a:r>
              <a:rPr lang="en-US" dirty="0">
                <a:solidFill>
                  <a:srgbClr val="CC0000"/>
                </a:solidFill>
              </a:rPr>
              <a:t>1-2-3-4-5-10-1-11</a:t>
            </a:r>
            <a:br>
              <a:rPr lang="en-US" dirty="0">
                <a:solidFill>
                  <a:srgbClr val="CC0000"/>
                </a:solidFill>
              </a:rPr>
            </a:br>
            <a:r>
              <a:rPr lang="en-US" dirty="0"/>
              <a:t>P</a:t>
            </a:r>
            <a:r>
              <a:rPr lang="en-US" dirty="0" smtClean="0"/>
              <a:t>ath </a:t>
            </a:r>
            <a:r>
              <a:rPr lang="en-US" dirty="0"/>
              <a:t>3: </a:t>
            </a:r>
            <a:r>
              <a:rPr lang="en-US" dirty="0">
                <a:solidFill>
                  <a:srgbClr val="CC0000"/>
                </a:solidFill>
              </a:rPr>
              <a:t>1-2-3-6-8-9-10-1-11</a:t>
            </a:r>
            <a:br>
              <a:rPr lang="en-US" dirty="0">
                <a:solidFill>
                  <a:srgbClr val="CC0000"/>
                </a:solidFill>
              </a:rPr>
            </a:br>
            <a:r>
              <a:rPr lang="en-US" dirty="0" smtClean="0"/>
              <a:t>Path </a:t>
            </a:r>
            <a:r>
              <a:rPr lang="en-US" dirty="0"/>
              <a:t>4: </a:t>
            </a:r>
            <a:r>
              <a:rPr lang="en-US" dirty="0">
                <a:solidFill>
                  <a:srgbClr val="CC0000"/>
                </a:solidFill>
              </a:rPr>
              <a:t>1-2-3-6-7-9-10-1-11</a:t>
            </a:r>
          </a:p>
          <a:p>
            <a:pPr marL="393700" indent="-393700">
              <a:spcBef>
                <a:spcPct val="50000"/>
              </a:spcBef>
              <a:spcAft>
                <a:spcPts val="1200"/>
              </a:spcAft>
            </a:pPr>
            <a:r>
              <a:rPr lang="en-US" dirty="0"/>
              <a:t>The </a:t>
            </a:r>
            <a:r>
              <a:rPr lang="en-US" dirty="0" smtClean="0"/>
              <a:t>path below is </a:t>
            </a:r>
            <a:r>
              <a:rPr lang="en-US" b="1" dirty="0" smtClean="0"/>
              <a:t>NOT</a:t>
            </a:r>
            <a:r>
              <a:rPr lang="en-US" dirty="0" smtClean="0"/>
              <a:t> a basis path </a:t>
            </a:r>
            <a:r>
              <a:rPr lang="en-US" dirty="0">
                <a:solidFill>
                  <a:srgbClr val="CC0000"/>
                </a:solidFill>
              </a:rPr>
              <a:t>1-2-3-4-5-10-1-2-3-6-8-9-10-1-11</a:t>
            </a:r>
            <a:r>
              <a:rPr lang="en-US" dirty="0"/>
              <a:t>  </a:t>
            </a:r>
            <a:r>
              <a:rPr lang="en-US" dirty="0" smtClean="0"/>
              <a:t>because </a:t>
            </a:r>
            <a:r>
              <a:rPr lang="en-US" sz="2400" dirty="0"/>
              <a:t>it does not traverse any new edges.</a:t>
            </a:r>
          </a:p>
        </p:txBody>
      </p:sp>
      <p:grpSp>
        <p:nvGrpSpPr>
          <p:cNvPr id="7" name="Group 6"/>
          <p:cNvGrpSpPr/>
          <p:nvPr/>
        </p:nvGrpSpPr>
        <p:grpSpPr>
          <a:xfrm>
            <a:off x="1905000" y="1524001"/>
            <a:ext cx="3352800" cy="4862513"/>
            <a:chOff x="152400" y="1066800"/>
            <a:chExt cx="3352800" cy="4862513"/>
          </a:xfrm>
        </p:grpSpPr>
        <p:sp>
          <p:nvSpPr>
            <p:cNvPr id="8"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1</a:t>
              </a:r>
            </a:p>
          </p:txBody>
        </p:sp>
        <p:sp>
          <p:nvSpPr>
            <p:cNvPr id="9"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2</a:t>
              </a:r>
            </a:p>
          </p:txBody>
        </p:sp>
        <p:sp>
          <p:nvSpPr>
            <p:cNvPr id="11"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3</a:t>
              </a:r>
            </a:p>
          </p:txBody>
        </p:sp>
        <p:sp>
          <p:nvSpPr>
            <p:cNvPr id="12"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6</a:t>
              </a:r>
            </a:p>
          </p:txBody>
        </p:sp>
        <p:sp>
          <p:nvSpPr>
            <p:cNvPr id="13"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4</a:t>
              </a:r>
            </a:p>
          </p:txBody>
        </p:sp>
        <p:sp>
          <p:nvSpPr>
            <p:cNvPr id="14"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5</a:t>
              </a:r>
            </a:p>
          </p:txBody>
        </p:sp>
        <p:sp>
          <p:nvSpPr>
            <p:cNvPr id="15"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7</a:t>
              </a:r>
            </a:p>
          </p:txBody>
        </p:sp>
        <p:sp>
          <p:nvSpPr>
            <p:cNvPr id="16"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8</a:t>
              </a:r>
            </a:p>
          </p:txBody>
        </p:sp>
        <p:sp>
          <p:nvSpPr>
            <p:cNvPr id="17"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8"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9"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0"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1"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2"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3"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4"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5"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6"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7"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8"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9"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0"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1"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2"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3"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4"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5"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6"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7"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8"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9"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0"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1"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2"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3" name="Oval 38"/>
            <p:cNvSpPr>
              <a:spLocks noChangeArrowheads="1"/>
            </p:cNvSpPr>
            <p:nvPr/>
          </p:nvSpPr>
          <p:spPr bwMode="auto">
            <a:xfrm>
              <a:off x="152400" y="5715000"/>
              <a:ext cx="115888" cy="152400"/>
            </a:xfrm>
            <a:prstGeom prst="ellipse">
              <a:avLst/>
            </a:prstGeom>
            <a:noFill/>
            <a:ln w="9525">
              <a:solidFill>
                <a:schemeClr val="tx1"/>
              </a:solidFill>
              <a:round/>
              <a:headEnd/>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4" name="Text Box 39"/>
            <p:cNvSpPr txBox="1">
              <a:spLocks noChangeArrowheads="1"/>
            </p:cNvSpPr>
            <p:nvPr/>
          </p:nvSpPr>
          <p:spPr bwMode="auto">
            <a:xfrm>
              <a:off x="1192213" y="4876800"/>
              <a:ext cx="2317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9</a:t>
              </a:r>
            </a:p>
          </p:txBody>
        </p:sp>
        <p:sp>
          <p:nvSpPr>
            <p:cNvPr id="45" name="Text Box 40"/>
            <p:cNvSpPr txBox="1">
              <a:spLocks noChangeArrowheads="1"/>
            </p:cNvSpPr>
            <p:nvPr/>
          </p:nvSpPr>
          <p:spPr bwMode="auto">
            <a:xfrm>
              <a:off x="2001838" y="5105400"/>
              <a:ext cx="5889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10</a:t>
              </a:r>
            </a:p>
          </p:txBody>
        </p:sp>
        <p:sp>
          <p:nvSpPr>
            <p:cNvPr id="46" name="Text Box 41"/>
            <p:cNvSpPr txBox="1">
              <a:spLocks noChangeArrowheads="1"/>
            </p:cNvSpPr>
            <p:nvPr/>
          </p:nvSpPr>
          <p:spPr bwMode="auto">
            <a:xfrm>
              <a:off x="325438" y="5562600"/>
              <a:ext cx="5889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9865496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Choose a Set of Basis Paths</a:t>
            </a:r>
            <a:endParaRPr lang="en-US" dirty="0"/>
          </a:p>
        </p:txBody>
      </p:sp>
      <p:sp>
        <p:nvSpPr>
          <p:cNvPr id="9" name="Content Placeholder 8"/>
          <p:cNvSpPr>
            <a:spLocks noGrp="1"/>
          </p:cNvSpPr>
          <p:nvPr>
            <p:ph sz="quarter" idx="1"/>
          </p:nvPr>
        </p:nvSpPr>
        <p:spPr/>
        <p:txBody>
          <a:bodyPr/>
          <a:lstStyle/>
          <a:p>
            <a:r>
              <a:rPr lang="en-US" dirty="0"/>
              <a:t>Traverse the CFG to identify basis paths</a:t>
            </a:r>
          </a:p>
          <a:p>
            <a:pPr lvl="1"/>
            <a:r>
              <a:rPr lang="en-US" sz="2800" dirty="0"/>
              <a:t>Each path contains at least one edge that is not in other paths.</a:t>
            </a:r>
          </a:p>
          <a:p>
            <a:pPr lvl="1"/>
            <a:r>
              <a:rPr lang="en-US" sz="2800" dirty="0"/>
              <a:t>No iteration of sub-paths</a:t>
            </a:r>
          </a:p>
          <a:p>
            <a:r>
              <a:rPr lang="en-US" dirty="0"/>
              <a:t>There is more than one set of basis paths for a given CFG</a:t>
            </a:r>
            <a:r>
              <a:rPr lang="en-US" dirty="0" smtClean="0"/>
              <a:t>.</a:t>
            </a:r>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1004418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pPr algn="ctr" eaLnBrk="1" hangingPunct="1"/>
            <a:r>
              <a:rPr lang="en-US" dirty="0"/>
              <a:t>Program Models </a:t>
            </a:r>
            <a:r>
              <a:rPr lang="en-US" dirty="0" smtClean="0"/>
              <a:t>and </a:t>
            </a:r>
            <a:r>
              <a:rPr lang="en-US" dirty="0"/>
              <a:t>Graphs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171978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Basis Paths</a:t>
            </a:r>
          </a:p>
        </p:txBody>
      </p:sp>
      <p:sp>
        <p:nvSpPr>
          <p:cNvPr id="168963" name="Rectangle 3"/>
          <p:cNvSpPr>
            <a:spLocks noGrp="1" noChangeArrowheads="1"/>
          </p:cNvSpPr>
          <p:nvPr>
            <p:ph type="body" idx="4294967295"/>
          </p:nvPr>
        </p:nvSpPr>
        <p:spPr>
          <a:xfrm>
            <a:off x="838200" y="1690688"/>
            <a:ext cx="10013302" cy="4551492"/>
          </a:xfrm>
        </p:spPr>
        <p:txBody>
          <a:bodyPr>
            <a:noAutofit/>
          </a:bodyPr>
          <a:lstStyle/>
          <a:p>
            <a:pPr marL="393700" indent="-393700">
              <a:spcBef>
                <a:spcPct val="35000"/>
              </a:spcBef>
            </a:pPr>
            <a:r>
              <a:rPr lang="en-US" sz="2400" dirty="0">
                <a:ea typeface="ＭＳ Ｐゴシック" charset="0"/>
                <a:cs typeface="ＭＳ Ｐゴシック" charset="0"/>
              </a:rPr>
              <a:t>These paths constitute a basis set for the flow graph.</a:t>
            </a:r>
          </a:p>
          <a:p>
            <a:pPr marL="393700" indent="-393700">
              <a:spcBef>
                <a:spcPct val="35000"/>
              </a:spcBef>
            </a:pPr>
            <a:r>
              <a:rPr lang="en-US" sz="2400" dirty="0">
                <a:ea typeface="ＭＳ Ｐゴシック" charset="0"/>
                <a:cs typeface="ＭＳ Ｐゴシック" charset="0"/>
              </a:rPr>
              <a:t>Design tests to execute these paths.</a:t>
            </a:r>
          </a:p>
          <a:p>
            <a:pPr marL="393700" indent="-393700">
              <a:spcBef>
                <a:spcPct val="35000"/>
              </a:spcBef>
            </a:pPr>
            <a:r>
              <a:rPr lang="en-US" sz="2400" dirty="0">
                <a:ea typeface="ＭＳ Ｐゴシック" charset="0"/>
                <a:cs typeface="ＭＳ Ｐゴシック" charset="0"/>
              </a:rPr>
              <a:t>Guarantees:</a:t>
            </a:r>
          </a:p>
          <a:p>
            <a:pPr marL="803275" lvl="1" indent="-295275">
              <a:spcBef>
                <a:spcPct val="0"/>
              </a:spcBef>
              <a:spcAft>
                <a:spcPts val="600"/>
              </a:spcAft>
            </a:pPr>
            <a:r>
              <a:rPr lang="en-US" dirty="0">
                <a:ea typeface="ＭＳ Ｐゴシック" charset="0"/>
              </a:rPr>
              <a:t>Every statement has been executed at least once.</a:t>
            </a:r>
          </a:p>
          <a:p>
            <a:pPr marL="803275" lvl="1" indent="-295275">
              <a:spcBef>
                <a:spcPct val="0"/>
              </a:spcBef>
              <a:spcAft>
                <a:spcPts val="600"/>
              </a:spcAft>
            </a:pPr>
            <a:r>
              <a:rPr lang="en-US" dirty="0">
                <a:ea typeface="ＭＳ Ｐゴシック" charset="0"/>
              </a:rPr>
              <a:t>Every condition has been executed on both its true and false sides.</a:t>
            </a:r>
          </a:p>
          <a:p>
            <a:pPr marL="393700" indent="-393700">
              <a:spcBef>
                <a:spcPct val="35000"/>
              </a:spcBef>
            </a:pPr>
            <a:r>
              <a:rPr lang="en-US" sz="2400" b="1" u="sng" dirty="0">
                <a:ea typeface="ＭＳ Ｐゴシック" charset="0"/>
                <a:cs typeface="ＭＳ Ｐゴシック" charset="0"/>
              </a:rPr>
              <a:t>There is more than ONE correct set of basis paths for a given problem.</a:t>
            </a:r>
          </a:p>
          <a:p>
            <a:pPr marL="393700" indent="-393700">
              <a:spcBef>
                <a:spcPct val="35000"/>
              </a:spcBef>
            </a:pPr>
            <a:r>
              <a:rPr lang="en-US" sz="2400" dirty="0">
                <a:ea typeface="ＭＳ Ｐゴシック" charset="0"/>
                <a:cs typeface="ＭＳ Ｐゴシック" charset="0"/>
              </a:rPr>
              <a:t>How many paths should we look for?</a:t>
            </a:r>
          </a:p>
          <a:p>
            <a:pPr marL="803275" lvl="1" indent="-295275">
              <a:spcBef>
                <a:spcPct val="0"/>
              </a:spcBef>
            </a:pPr>
            <a:r>
              <a:rPr lang="en-US" dirty="0">
                <a:ea typeface="ＭＳ Ｐゴシック" charset="0"/>
              </a:rPr>
              <a:t>Calculate </a:t>
            </a:r>
            <a:r>
              <a:rPr lang="en-US" b="1" u="sng" dirty="0">
                <a:ea typeface="ＭＳ Ｐゴシック" charset="0"/>
              </a:rPr>
              <a:t>Cyclomatic complexity</a:t>
            </a:r>
            <a:r>
              <a:rPr lang="en-US" dirty="0">
                <a:ea typeface="ＭＳ Ｐゴシック" charset="0"/>
              </a:rPr>
              <a:t>    V(G)</a:t>
            </a:r>
          </a:p>
          <a:p>
            <a:pPr marL="1203325" lvl="2" indent="-295275">
              <a:spcBef>
                <a:spcPct val="0"/>
              </a:spcBef>
            </a:pPr>
            <a:r>
              <a:rPr lang="en-US" sz="2400" dirty="0">
                <a:ea typeface="ＭＳ Ｐゴシック" charset="0"/>
              </a:rPr>
              <a:t>V(G) = E-N+2</a:t>
            </a:r>
          </a:p>
          <a:p>
            <a:pPr marL="1203325" lvl="2" indent="-295275">
              <a:spcBef>
                <a:spcPct val="0"/>
              </a:spcBef>
            </a:pPr>
            <a:r>
              <a:rPr lang="en-US" sz="2400" dirty="0">
                <a:ea typeface="ＭＳ Ｐゴシック" charset="0"/>
              </a:rPr>
              <a:t>V(G) = P + 1 (Where P = number of predicate nodes)</a:t>
            </a:r>
          </a:p>
          <a:p>
            <a:pPr marL="1203325" lvl="2" indent="-295275">
              <a:spcBef>
                <a:spcPct val="0"/>
              </a:spcBef>
            </a:pPr>
            <a:r>
              <a:rPr lang="en-US" sz="2400" dirty="0">
                <a:ea typeface="ＭＳ Ｐゴシック" charset="0"/>
              </a:rPr>
              <a:t>V(G) = R (Where R = number of regions</a:t>
            </a:r>
            <a:r>
              <a:rPr lang="en-US" sz="2400" dirty="0" smtClean="0">
                <a:ea typeface="ＭＳ Ｐゴシック" charset="0"/>
              </a:rPr>
              <a:t>) </a:t>
            </a:r>
            <a:endParaRPr lang="en-US" sz="2400"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18617462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7101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7101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lstStyle/>
          <a:p>
            <a:pPr eaLnBrk="1" hangingPunct="1"/>
            <a:r>
              <a:rPr lang="en-US" dirty="0">
                <a:effectLst>
                  <a:outerShdw blurRad="38100" dist="38100" dir="2700000" algn="tl">
                    <a:srgbClr val="DDDDDD"/>
                  </a:outerShdw>
                </a:effectLst>
                <a:ea typeface="ＭＳ Ｐゴシック" charset="0"/>
                <a:cs typeface="ＭＳ Ｐゴシック" charset="0"/>
              </a:rPr>
              <a:t>Cyclomatic Complexity (CC)</a:t>
            </a:r>
          </a:p>
        </p:txBody>
      </p:sp>
      <p:sp>
        <p:nvSpPr>
          <p:cNvPr id="171014" name="Rectangle 17"/>
          <p:cNvSpPr>
            <a:spLocks noGrp="1" noChangeArrowheads="1"/>
          </p:cNvSpPr>
          <p:nvPr>
            <p:ph type="body" idx="1"/>
          </p:nvPr>
        </p:nvSpPr>
        <p:spPr>
          <a:xfrm>
            <a:off x="838200" y="1508919"/>
            <a:ext cx="10515600" cy="5029200"/>
          </a:xfrm>
        </p:spPr>
        <p:txBody>
          <a:bodyPr/>
          <a:lstStyle/>
          <a:p>
            <a:pPr eaLnBrk="1" hangingPunct="1"/>
            <a:r>
              <a:rPr lang="en-US" dirty="0">
                <a:ea typeface="ＭＳ Ｐゴシック" charset="0"/>
                <a:cs typeface="ＭＳ Ｐゴシック" charset="0"/>
              </a:rPr>
              <a:t>Evaluates the complexity of an algorithm in a method. It measures the number of linearly independent paths through a </a:t>
            </a:r>
            <a:r>
              <a:rPr lang="en-US" dirty="0" smtClean="0">
                <a:ea typeface="ＭＳ Ｐゴシック" charset="0"/>
                <a:cs typeface="ＭＳ Ｐゴシック" charset="0"/>
              </a:rPr>
              <a:t>program</a:t>
            </a:r>
            <a:r>
              <a:rPr lang="uk-UA"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solidFill>
                  <a:srgbClr val="000000"/>
                </a:solidFill>
                <a:ea typeface="ＭＳ Ｐゴシック" charset="0"/>
                <a:cs typeface="ＭＳ Ｐゴシック" charset="0"/>
              </a:rPr>
              <a:t>source code</a:t>
            </a:r>
          </a:p>
          <a:p>
            <a:pPr>
              <a:spcBef>
                <a:spcPct val="0"/>
              </a:spcBef>
            </a:pPr>
            <a:r>
              <a:rPr lang="en-US" dirty="0">
                <a:ea typeface="ＭＳ Ｐゴシック" charset="0"/>
                <a:cs typeface="ＭＳ Ｐゴシック" charset="0"/>
              </a:rPr>
              <a:t>Three equivalent definitions</a:t>
            </a:r>
          </a:p>
          <a:p>
            <a:pPr marL="803275" lvl="1" indent="-295275">
              <a:spcBef>
                <a:spcPct val="0"/>
              </a:spcBef>
            </a:pPr>
            <a:r>
              <a:rPr lang="en-US" dirty="0">
                <a:ea typeface="ＭＳ Ｐゴシック" charset="0"/>
              </a:rPr>
              <a:t>V(G) = E-N+</a:t>
            </a:r>
            <a:r>
              <a:rPr lang="en-US" dirty="0" smtClean="0">
                <a:ea typeface="ＭＳ Ｐゴシック" charset="0"/>
              </a:rPr>
              <a:t>2</a:t>
            </a:r>
          </a:p>
          <a:p>
            <a:pPr lvl="2" eaLnBrk="1" hangingPunct="1"/>
            <a:r>
              <a:rPr lang="en-US" sz="2200" dirty="0" smtClean="0">
                <a:ea typeface="ＭＳ Ｐゴシック" charset="0"/>
              </a:rPr>
              <a:t>Or given a flow graph: = edges – nodes + 2</a:t>
            </a:r>
          </a:p>
          <a:p>
            <a:pPr marL="803275" lvl="1" indent="-295275">
              <a:spcBef>
                <a:spcPct val="0"/>
              </a:spcBef>
            </a:pPr>
            <a:r>
              <a:rPr lang="en-US" dirty="0" smtClean="0">
                <a:ea typeface="ＭＳ Ｐゴシック" charset="0"/>
              </a:rPr>
              <a:t>V</a:t>
            </a:r>
            <a:r>
              <a:rPr lang="en-US" dirty="0">
                <a:ea typeface="ＭＳ Ｐゴシック" charset="0"/>
              </a:rPr>
              <a:t>(G) = P + 1 (Where P = number of predicate nodes)</a:t>
            </a:r>
          </a:p>
          <a:p>
            <a:pPr lvl="2" eaLnBrk="1" hangingPunct="1"/>
            <a:r>
              <a:rPr lang="en-US" sz="2200" dirty="0">
                <a:ea typeface="ＭＳ Ｐゴシック" charset="0"/>
              </a:rPr>
              <a:t>Defined to be one larger than the number of decision points (if/case-statements, while-statements, </a:t>
            </a:r>
            <a:r>
              <a:rPr lang="en-US" sz="2200" dirty="0" smtClean="0">
                <a:ea typeface="ＭＳ Ｐゴシック" charset="0"/>
              </a:rPr>
              <a:t>etc.) </a:t>
            </a:r>
            <a:r>
              <a:rPr lang="en-US" sz="2200" dirty="0">
                <a:ea typeface="ＭＳ Ｐゴシック" charset="0"/>
              </a:rPr>
              <a:t>in a module (function, procedure, chart node, etc.).</a:t>
            </a:r>
          </a:p>
          <a:p>
            <a:pPr lvl="3" eaLnBrk="1" hangingPunct="1"/>
            <a:r>
              <a:rPr lang="en-US" sz="2000" dirty="0">
                <a:ea typeface="ＭＳ Ｐゴシック" charset="0"/>
              </a:rPr>
              <a:t>Note that in an </a:t>
            </a:r>
            <a:r>
              <a:rPr lang="en-US" sz="2000" b="1" dirty="0">
                <a:ea typeface="ＭＳ Ｐゴシック" charset="0"/>
                <a:cs typeface="Courier" charset="0"/>
              </a:rPr>
              <a:t>if</a:t>
            </a:r>
            <a:r>
              <a:rPr lang="en-US" sz="2000" dirty="0">
                <a:ea typeface="ＭＳ Ｐゴシック" charset="0"/>
              </a:rPr>
              <a:t> or </a:t>
            </a:r>
            <a:r>
              <a:rPr lang="en-US" sz="2000" b="1" dirty="0">
                <a:ea typeface="ＭＳ Ｐゴシック" charset="0"/>
                <a:cs typeface="Courier" charset="0"/>
              </a:rPr>
              <a:t>while</a:t>
            </a:r>
            <a:r>
              <a:rPr lang="en-US" sz="2000" dirty="0">
                <a:ea typeface="ＭＳ Ｐゴシック" charset="0"/>
              </a:rPr>
              <a:t> statement, a complex boolean counts each part, (e.g.  </a:t>
            </a:r>
            <a:r>
              <a:rPr lang="en-US" sz="2000" b="1" dirty="0">
                <a:ea typeface="ＭＳ Ｐゴシック" charset="0"/>
                <a:cs typeface="Courier" charset="0"/>
              </a:rPr>
              <a:t>if( a&lt;b and c&gt;0) </a:t>
            </a:r>
            <a:r>
              <a:rPr lang="en-US" sz="2000" dirty="0">
                <a:ea typeface="ＭＳ Ｐゴシック" charset="0"/>
              </a:rPr>
              <a:t>counts as two decision points. </a:t>
            </a:r>
          </a:p>
          <a:p>
            <a:pPr marL="803275" lvl="1" indent="-295275">
              <a:spcBef>
                <a:spcPct val="0"/>
              </a:spcBef>
            </a:pPr>
            <a:r>
              <a:rPr lang="en-US" dirty="0">
                <a:ea typeface="ＭＳ Ｐゴシック" charset="0"/>
              </a:rPr>
              <a:t>V(G) = R (Where R = number of regions)</a:t>
            </a:r>
            <a:endParaRPr lang="en-US"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5474296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186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2186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lstStyle/>
          <a:p>
            <a:pPr eaLnBrk="1" hangingPunct="1"/>
            <a:r>
              <a:rPr lang="en-US" dirty="0">
                <a:effectLst>
                  <a:outerShdw blurRad="38100" dist="38100" dir="2700000" algn="tl">
                    <a:srgbClr val="DDDDDD"/>
                  </a:outerShdw>
                </a:effectLst>
                <a:ea typeface="ＭＳ Ｐゴシック" charset="0"/>
                <a:cs typeface="ＭＳ Ｐゴシック" charset="0"/>
              </a:rPr>
              <a:t>Cyclomatic Complexity (CC)</a:t>
            </a:r>
          </a:p>
        </p:txBody>
      </p:sp>
      <p:sp>
        <p:nvSpPr>
          <p:cNvPr id="121864" name="Rectangle 17"/>
          <p:cNvSpPr>
            <a:spLocks noGrp="1" noChangeArrowheads="1"/>
          </p:cNvSpPr>
          <p:nvPr>
            <p:ph type="body" idx="1"/>
          </p:nvPr>
        </p:nvSpPr>
        <p:spPr/>
        <p:txBody>
          <a:bodyPr/>
          <a:lstStyle/>
          <a:p>
            <a:pPr eaLnBrk="1" hangingPunct="1"/>
            <a:r>
              <a:rPr lang="en-US" dirty="0">
                <a:ea typeface="ＭＳ Ｐゴシック" charset="0"/>
                <a:cs typeface="ＭＳ Ｐゴシック" charset="0"/>
              </a:rPr>
              <a:t>Evaluates the complexity of an algorithm in a method. </a:t>
            </a:r>
          </a:p>
          <a:p>
            <a:pPr eaLnBrk="1" hangingPunct="1"/>
            <a:r>
              <a:rPr lang="en-US" dirty="0">
                <a:ea typeface="ＭＳ Ｐゴシック" charset="0"/>
                <a:cs typeface="ＭＳ Ｐゴシック" charset="0"/>
              </a:rPr>
              <a:t>Calculate the cyclomatic complexity. </a:t>
            </a:r>
          </a:p>
          <a:p>
            <a:pPr eaLnBrk="1" hangingPunct="1"/>
            <a:r>
              <a:rPr lang="en-US" dirty="0">
                <a:ea typeface="ＭＳ Ｐゴシック" charset="0"/>
                <a:cs typeface="ＭＳ Ｐゴシック" charset="0"/>
              </a:rPr>
              <a:t>A method with a low cyclomatic complexity is generally better. This may imply decreased testing and increased understandability or that decisions are deferred through message passing, not that the method is not complex</a:t>
            </a:r>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300170402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3909"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pic>
        <p:nvPicPr>
          <p:cNvPr id="123910" name="Picture 4" descr="Figure 3: Example Calculations Cyclomatic Complex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825" y="1235075"/>
            <a:ext cx="7696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rgbClr val="000000"/>
                </a:solidFill>
                <a:miter lim="800000"/>
                <a:headEnd/>
                <a:tailEnd/>
              </a14:hiddenLine>
            </a:ext>
          </a:extLst>
        </p:spPr>
      </p:pic>
      <p:sp>
        <p:nvSpPr>
          <p:cNvPr id="123911"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123912" name="Text Box 7"/>
          <p:cNvSpPr txBox="1">
            <a:spLocks noChangeArrowheads="1"/>
          </p:cNvSpPr>
          <p:nvPr/>
        </p:nvSpPr>
        <p:spPr bwMode="auto">
          <a:xfrm>
            <a:off x="3819331" y="5999234"/>
            <a:ext cx="40386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dirty="0">
                <a:latin typeface="Candara" panose="020E0502030303020204" pitchFamily="34" charset="0"/>
              </a:rPr>
              <a:t>CC = edges – nodes + 2</a:t>
            </a:r>
          </a:p>
        </p:txBody>
      </p:sp>
      <p:sp>
        <p:nvSpPr>
          <p:cNvPr id="430088" name="Rectangle 8"/>
          <p:cNvSpPr>
            <a:spLocks noGrp="1" noChangeArrowheads="1"/>
          </p:cNvSpPr>
          <p:nvPr>
            <p:ph type="title"/>
          </p:nvPr>
        </p:nvSpPr>
        <p:spPr>
          <a:xfrm>
            <a:off x="609600" y="180389"/>
            <a:ext cx="10972800" cy="990600"/>
          </a:xfrm>
        </p:spPr>
        <p:txBody>
          <a:bodyPr/>
          <a:lstStyle/>
          <a:p>
            <a:pPr eaLnBrk="1" hangingPunct="1"/>
            <a:r>
              <a:rPr lang="en-US" dirty="0">
                <a:effectLst>
                  <a:outerShdw blurRad="38100" dist="38100" dir="2700000" algn="tl">
                    <a:srgbClr val="DDDDDD"/>
                  </a:outerShdw>
                </a:effectLst>
                <a:ea typeface="ＭＳ Ｐゴシック" charset="0"/>
                <a:cs typeface="ＭＳ Ｐゴシック" charset="0"/>
              </a:rPr>
              <a:t>Cyclomatic Complexity (CC)</a:t>
            </a:r>
          </a:p>
        </p:txBody>
      </p:sp>
      <p:sp>
        <p:nvSpPr>
          <p:cNvPr id="2" name="Slide Number Placeholder 1"/>
          <p:cNvSpPr>
            <a:spLocks noGrp="1"/>
          </p:cNvSpPr>
          <p:nvPr>
            <p:ph type="sldNum" sz="quarter" idx="12"/>
          </p:nvPr>
        </p:nvSpPr>
        <p:spPr/>
        <p:txBody>
          <a:bodyPr/>
          <a:lstStyle/>
          <a:p>
            <a:fld id="{B02A0768-703A-774C-B1AC-1F087F62C775}" type="slidenum">
              <a:rPr lang="en-US" smtClean="0"/>
              <a:pPr/>
              <a:t>83</a:t>
            </a:fld>
            <a:r>
              <a:rPr lang="en-US" smtClean="0"/>
              <a:t> of 103</a:t>
            </a:r>
            <a:endParaRPr lang="en-US" dirty="0"/>
          </a:p>
        </p:txBody>
      </p:sp>
    </p:spTree>
    <p:extLst>
      <p:ext uri="{BB962C8B-B14F-4D97-AF65-F5344CB8AC3E}">
        <p14:creationId xmlns:p14="http://schemas.microsoft.com/office/powerpoint/2010/main" val="32941778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p:cNvSpPr>
          <p:nvPr>
            <p:ph type="title"/>
          </p:nvPr>
        </p:nvSpPr>
        <p:spPr/>
        <p:txBody>
          <a:bodyPr/>
          <a:lstStyle/>
          <a:p>
            <a:r>
              <a:rPr lang="en-US" dirty="0" smtClean="0"/>
              <a:t>Cyclomatic Testing</a:t>
            </a:r>
            <a:endParaRPr lang="en-US" dirty="0"/>
          </a:p>
        </p:txBody>
      </p:sp>
      <p:sp>
        <p:nvSpPr>
          <p:cNvPr id="123909" name="Rectangle 3"/>
          <p:cNvSpPr>
            <a:spLocks noGrp="1"/>
          </p:cNvSpPr>
          <p:nvPr>
            <p:ph sz="quarter" idx="1"/>
          </p:nvPr>
        </p:nvSpPr>
        <p:spPr/>
        <p:txBody>
          <a:bodyPr/>
          <a:lstStyle/>
          <a:p>
            <a:pPr marL="393700" indent="-393700">
              <a:spcBef>
                <a:spcPct val="35000"/>
              </a:spcBef>
            </a:pPr>
            <a:r>
              <a:rPr lang="en-US" dirty="0"/>
              <a:t>A compromise between path testing and branch-condition testing</a:t>
            </a:r>
          </a:p>
          <a:p>
            <a:pPr marL="393700" indent="-393700">
              <a:spcBef>
                <a:spcPct val="35000"/>
              </a:spcBef>
            </a:pPr>
            <a:r>
              <a:rPr lang="en-US" dirty="0"/>
              <a:t>Cyclomatic testing, a.k.a., basis path testing</a:t>
            </a:r>
          </a:p>
          <a:p>
            <a:pPr marL="274638" lvl="1" indent="0">
              <a:spcBef>
                <a:spcPct val="35000"/>
              </a:spcBef>
              <a:buNone/>
            </a:pPr>
            <a:r>
              <a:rPr lang="en-US" sz="2800" dirty="0"/>
              <a:t>Test all of the independent paths that could be used to construct any arbitrary path through the computer program </a:t>
            </a:r>
          </a:p>
          <a:p>
            <a:pPr marL="393700" indent="-393700">
              <a:spcBef>
                <a:spcPct val="35000"/>
              </a:spcBef>
            </a:pPr>
            <a:r>
              <a:rPr lang="en-US" dirty="0"/>
              <a:t>Steps:</a:t>
            </a:r>
          </a:p>
          <a:p>
            <a:pPr marL="274638" lvl="1" indent="0">
              <a:lnSpc>
                <a:spcPct val="110000"/>
              </a:lnSpc>
              <a:spcBef>
                <a:spcPct val="35000"/>
              </a:spcBef>
              <a:spcAft>
                <a:spcPts val="1800"/>
              </a:spcAft>
              <a:buNone/>
            </a:pPr>
            <a:r>
              <a:rPr lang="en-US" dirty="0"/>
              <a:t>	1. Calculate Cyclomatic complexity</a:t>
            </a:r>
            <a:br>
              <a:rPr lang="en-US" dirty="0"/>
            </a:br>
            <a:r>
              <a:rPr lang="en-US" dirty="0"/>
              <a:t>	2. Choose a set of basis paths</a:t>
            </a:r>
            <a:br>
              <a:rPr lang="en-US" dirty="0"/>
            </a:br>
            <a:r>
              <a:rPr lang="en-US" dirty="0"/>
              <a:t>	3. Design test cases to exercise each basis path </a:t>
            </a:r>
          </a:p>
          <a:p>
            <a:pPr marL="731838" lvl="1" indent="-457200">
              <a:spcBef>
                <a:spcPct val="35000"/>
              </a:spcBef>
              <a:buFont typeface="+mj-lt"/>
              <a:buAutoNum type="arabicPeriod"/>
            </a:pPr>
            <a:endParaRPr lang="en-US" dirty="0"/>
          </a:p>
          <a:p>
            <a:pPr marL="393700" indent="-393700">
              <a:spcBef>
                <a:spcPct val="35000"/>
              </a:spcBef>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31202590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(McCabe)</a:t>
            </a:r>
          </a:p>
        </p:txBody>
      </p:sp>
      <p:sp>
        <p:nvSpPr>
          <p:cNvPr id="3" name="Content Placeholder 2"/>
          <p:cNvSpPr>
            <a:spLocks noGrp="1"/>
          </p:cNvSpPr>
          <p:nvPr>
            <p:ph sz="quarter" idx="1"/>
          </p:nvPr>
        </p:nvSpPr>
        <p:spPr>
          <a:xfrm>
            <a:off x="945501" y="1617306"/>
            <a:ext cx="9588759" cy="4858139"/>
          </a:xfrm>
        </p:spPr>
        <p:txBody>
          <a:bodyPr/>
          <a:lstStyle/>
          <a:p>
            <a:pPr marL="342900" lvl="1" indent="-342900">
              <a:buClr>
                <a:schemeClr val="tx2"/>
              </a:buClr>
            </a:pPr>
            <a:r>
              <a:rPr lang="en-US" sz="2800" dirty="0"/>
              <a:t>A set of</a:t>
            </a:r>
            <a:r>
              <a:rPr lang="en-US" sz="2800" i="1" dirty="0"/>
              <a:t> basis paths </a:t>
            </a:r>
            <a:r>
              <a:rPr lang="en-US" sz="2800" dirty="0"/>
              <a:t>in a CFG</a:t>
            </a:r>
          </a:p>
          <a:p>
            <a:pPr lvl="1" indent="-342900"/>
            <a:r>
              <a:rPr lang="en-US" dirty="0"/>
              <a:t>Each path contains at least one edge that is not in other paths</a:t>
            </a:r>
          </a:p>
          <a:p>
            <a:pPr lvl="1" indent="-342900"/>
            <a:r>
              <a:rPr lang="en-US" dirty="0"/>
              <a:t>No iteration of sub-paths</a:t>
            </a:r>
          </a:p>
          <a:p>
            <a:pPr marL="342900" indent="-342900"/>
            <a:r>
              <a:rPr lang="en-US" dirty="0"/>
              <a:t>The number of basis paths in a CFG is known as the </a:t>
            </a:r>
            <a:r>
              <a:rPr lang="en-US" i="1" dirty="0"/>
              <a:t>Cyclomatic Complexity </a:t>
            </a:r>
            <a:r>
              <a:rPr lang="en-US" dirty="0"/>
              <a:t>of the CFG</a:t>
            </a:r>
          </a:p>
          <a:p>
            <a:pPr marL="342900" indent="-342900"/>
            <a:r>
              <a:rPr lang="en-US" dirty="0"/>
              <a:t>Calculate Cyclomatic complexity of CFG </a:t>
            </a:r>
            <a:r>
              <a:rPr lang="en-US" i="1" dirty="0"/>
              <a:t>G</a:t>
            </a:r>
          </a:p>
          <a:p>
            <a:pPr marL="617538" lvl="1" indent="-342900"/>
            <a:r>
              <a:rPr lang="en-US" sz="2500" dirty="0"/>
              <a:t>e = #edges in </a:t>
            </a:r>
            <a:r>
              <a:rPr lang="en-US" sz="2500" i="1" dirty="0"/>
              <a:t>G</a:t>
            </a:r>
          </a:p>
          <a:p>
            <a:pPr marL="617538" lvl="1" indent="-342900"/>
            <a:r>
              <a:rPr lang="en-US" sz="2500" dirty="0"/>
              <a:t>n = #nodes in </a:t>
            </a:r>
            <a:r>
              <a:rPr lang="en-US" sz="2500" i="1" dirty="0"/>
              <a:t>G</a:t>
            </a:r>
          </a:p>
          <a:p>
            <a:pPr marL="342900" indent="-342900"/>
            <a:r>
              <a:rPr lang="en-US" dirty="0"/>
              <a:t>The cyclomatic complexity of </a:t>
            </a:r>
            <a:r>
              <a:rPr lang="en-US" i="1" dirty="0"/>
              <a:t>G</a:t>
            </a:r>
            <a:r>
              <a:rPr lang="en-US" dirty="0"/>
              <a:t> </a:t>
            </a:r>
          </a:p>
          <a:p>
            <a:pPr marL="274638" lvl="1" indent="0">
              <a:buNone/>
            </a:pPr>
            <a:r>
              <a:rPr lang="en-US" sz="2500" dirty="0"/>
              <a:t>	</a:t>
            </a:r>
            <a:r>
              <a:rPr lang="en-US" sz="2500" dirty="0">
                <a:solidFill>
                  <a:srgbClr val="000000"/>
                </a:solidFill>
              </a:rPr>
              <a:t>V(</a:t>
            </a:r>
            <a:r>
              <a:rPr lang="en-US" sz="2500" i="1" dirty="0">
                <a:solidFill>
                  <a:srgbClr val="000000"/>
                </a:solidFill>
              </a:rPr>
              <a:t>G</a:t>
            </a:r>
            <a:r>
              <a:rPr lang="en-US" sz="2500" dirty="0">
                <a:solidFill>
                  <a:srgbClr val="000000"/>
                </a:solidFill>
              </a:rPr>
              <a:t>) </a:t>
            </a:r>
            <a:r>
              <a:rPr lang="en-US" sz="2100" dirty="0">
                <a:solidFill>
                  <a:srgbClr val="000000"/>
                </a:solidFill>
              </a:rPr>
              <a:t>= </a:t>
            </a:r>
            <a:r>
              <a:rPr lang="en-US" sz="2800" dirty="0">
                <a:solidFill>
                  <a:srgbClr val="000000"/>
                </a:solidFill>
              </a:rPr>
              <a:t>e - n + 2 </a:t>
            </a:r>
          </a:p>
        </p:txBody>
      </p:sp>
      <p:sp>
        <p:nvSpPr>
          <p:cNvPr id="4" name="Slide Number Placeholder 3"/>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191743770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(McCabe)</a:t>
            </a:r>
            <a:endParaRPr lang="en-US" dirty="0"/>
          </a:p>
        </p:txBody>
      </p:sp>
      <p:sp>
        <p:nvSpPr>
          <p:cNvPr id="3" name="Content Placeholder 2"/>
          <p:cNvSpPr>
            <a:spLocks noGrp="1"/>
          </p:cNvSpPr>
          <p:nvPr>
            <p:ph sz="quarter" idx="1"/>
          </p:nvPr>
        </p:nvSpPr>
        <p:spPr>
          <a:xfrm>
            <a:off x="838199" y="1541106"/>
            <a:ext cx="9509449" cy="4815244"/>
          </a:xfrm>
        </p:spPr>
        <p:txBody>
          <a:bodyPr/>
          <a:lstStyle/>
          <a:p>
            <a:r>
              <a:rPr lang="en-US" dirty="0"/>
              <a:t>If a CFG has a single entry and single exit point, </a:t>
            </a:r>
          </a:p>
          <a:p>
            <a:pPr marL="274638" lvl="1" indent="0">
              <a:buNone/>
            </a:pPr>
            <a:r>
              <a:rPr lang="en-US" sz="2800" dirty="0"/>
              <a:t>the calculation of the cyclomatic complexity can be simplified</a:t>
            </a:r>
          </a:p>
          <a:p>
            <a:pPr lvl="1"/>
            <a:endParaRPr lang="en-US" sz="1200" dirty="0"/>
          </a:p>
          <a:p>
            <a:pPr marL="0" indent="0">
              <a:buNone/>
            </a:pPr>
            <a:r>
              <a:rPr lang="en-US" dirty="0" smtClean="0"/>
              <a:t>	V(</a:t>
            </a:r>
            <a:r>
              <a:rPr lang="en-US" i="1" dirty="0" smtClean="0"/>
              <a:t>G</a:t>
            </a:r>
            <a:r>
              <a:rPr lang="en-US" dirty="0" smtClean="0"/>
              <a:t>) = #predicates  + 1</a:t>
            </a:r>
          </a:p>
          <a:p>
            <a:endParaRPr lang="en-US" sz="600" dirty="0"/>
          </a:p>
          <a:p>
            <a:r>
              <a:rPr lang="en-US" dirty="0" smtClean="0"/>
              <a:t>Rules for counting predicates in CFG</a:t>
            </a:r>
          </a:p>
          <a:p>
            <a:pPr lvl="1"/>
            <a:r>
              <a:rPr lang="en-US" dirty="0" smtClean="0"/>
              <a:t>Condition in a if-statement: count each predicate </a:t>
            </a:r>
          </a:p>
          <a:p>
            <a:pPr lvl="1"/>
            <a:r>
              <a:rPr lang="en-US" dirty="0" smtClean="0"/>
              <a:t>Condition in a loop statement count as 1, even if it</a:t>
            </a:r>
            <a:r>
              <a:rPr lang="uk-UA" dirty="0" smtClean="0"/>
              <a:t>'</a:t>
            </a:r>
            <a:r>
              <a:rPr lang="en-US" dirty="0" smtClean="0"/>
              <a:t>s a compound condition</a:t>
            </a:r>
          </a:p>
          <a:p>
            <a:pPr lvl="1"/>
            <a:r>
              <a:rPr lang="en-US" dirty="0" smtClean="0"/>
              <a:t>Switch statement: </a:t>
            </a:r>
            <a:r>
              <a:rPr lang="en-US" i="1" dirty="0" smtClean="0"/>
              <a:t>n</a:t>
            </a:r>
            <a:r>
              <a:rPr lang="en-US" dirty="0" smtClean="0"/>
              <a:t>-way choice count as (n -1)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253314657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2837250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8" name="TextBox 7"/>
          <p:cNvSpPr txBox="1"/>
          <p:nvPr/>
        </p:nvSpPr>
        <p:spPr>
          <a:xfrm>
            <a:off x="3048000" y="40386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1</a:t>
            </a:r>
          </a:p>
        </p:txBody>
      </p:sp>
      <p:sp>
        <p:nvSpPr>
          <p:cNvPr id="13" name="TextBox 12"/>
          <p:cNvSpPr txBox="1"/>
          <p:nvPr/>
        </p:nvSpPr>
        <p:spPr>
          <a:xfrm>
            <a:off x="8610600" y="43434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4" name="TextBox 13"/>
          <p:cNvSpPr txBox="1"/>
          <p:nvPr/>
        </p:nvSpPr>
        <p:spPr>
          <a:xfrm>
            <a:off x="8549882" y="19050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4" name="Slide Number Placeholder 3"/>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3242613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81200" y="1524000"/>
            <a:ext cx="4495800" cy="4937760"/>
          </a:xfrm>
        </p:spPr>
        <p:txBody>
          <a:bodyPr>
            <a:normAutofit lnSpcReduction="10000"/>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3246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4" name="Slide Number Placeholder 3"/>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3681491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dirty="0"/>
              <a:t>Properties of Models</a:t>
            </a:r>
          </a:p>
        </p:txBody>
      </p:sp>
      <p:sp>
        <p:nvSpPr>
          <p:cNvPr id="20485" name="Rectangle 5"/>
          <p:cNvSpPr>
            <a:spLocks noGrp="1" noChangeArrowheads="1"/>
          </p:cNvSpPr>
          <p:nvPr>
            <p:ph idx="1"/>
          </p:nvPr>
        </p:nvSpPr>
        <p:spPr/>
        <p:txBody>
          <a:bodyPr>
            <a:normAutofit lnSpcReduction="10000"/>
          </a:bodyPr>
          <a:lstStyle/>
          <a:p>
            <a:pPr eaLnBrk="1" hangingPunct="1"/>
            <a:r>
              <a:rPr lang="en-US" dirty="0"/>
              <a:t>Compact: </a:t>
            </a:r>
          </a:p>
          <a:p>
            <a:pPr lvl="1" eaLnBrk="1" hangingPunct="1"/>
            <a:r>
              <a:rPr lang="en-US" dirty="0"/>
              <a:t>representation of a system</a:t>
            </a:r>
          </a:p>
          <a:p>
            <a:pPr eaLnBrk="1" hangingPunct="1"/>
            <a:r>
              <a:rPr lang="en-US" dirty="0"/>
              <a:t>Predictive: </a:t>
            </a:r>
          </a:p>
          <a:p>
            <a:pPr lvl="1" eaLnBrk="1" hangingPunct="1"/>
            <a:r>
              <a:rPr lang="en-US" dirty="0"/>
              <a:t>represent some salient characteristics</a:t>
            </a:r>
          </a:p>
          <a:p>
            <a:pPr lvl="1" eaLnBrk="1" hangingPunct="1"/>
            <a:r>
              <a:rPr lang="en-US" dirty="0"/>
              <a:t>well enough to distinguish between </a:t>
            </a:r>
            <a:r>
              <a:rPr lang="en-US" i="1" dirty="0"/>
              <a:t>good</a:t>
            </a:r>
            <a:r>
              <a:rPr lang="en-US" dirty="0"/>
              <a:t> and </a:t>
            </a:r>
            <a:r>
              <a:rPr lang="en-US" i="1" dirty="0"/>
              <a:t>bad</a:t>
            </a:r>
            <a:r>
              <a:rPr lang="en-US" dirty="0"/>
              <a:t> </a:t>
            </a:r>
          </a:p>
          <a:p>
            <a:pPr lvl="1" eaLnBrk="1" hangingPunct="1"/>
            <a:r>
              <a:rPr lang="en-US" dirty="0"/>
              <a:t>no single model represents all characteristics </a:t>
            </a:r>
          </a:p>
          <a:p>
            <a:pPr eaLnBrk="1" hangingPunct="1"/>
            <a:r>
              <a:rPr lang="en-US" dirty="0"/>
              <a:t>Semantically meaningful: </a:t>
            </a:r>
          </a:p>
          <a:p>
            <a:pPr lvl="1" eaLnBrk="1" hangingPunct="1"/>
            <a:r>
              <a:rPr lang="en-US" dirty="0"/>
              <a:t>permits diagnosis of the causes of failure</a:t>
            </a:r>
          </a:p>
          <a:p>
            <a:pPr eaLnBrk="1" hangingPunct="1"/>
            <a:r>
              <a:rPr lang="en-US" dirty="0"/>
              <a:t>Sufficiently general: </a:t>
            </a:r>
          </a:p>
          <a:p>
            <a:pPr lvl="1" eaLnBrk="1" hangingPunct="1"/>
            <a:r>
              <a:rPr lang="en-US" dirty="0"/>
              <a:t>general enough for practical use</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6227728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81200" y="1524000"/>
            <a:ext cx="4495800" cy="4937760"/>
          </a:xfrm>
        </p:spPr>
        <p:txBody>
          <a:bodyPr>
            <a:normAutofit lnSpcReduction="10000"/>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3246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8" name="TextBox 7"/>
          <p:cNvSpPr txBox="1"/>
          <p:nvPr/>
        </p:nvSpPr>
        <p:spPr>
          <a:xfrm>
            <a:off x="2243735" y="4800600"/>
            <a:ext cx="2377374"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n + 1</a:t>
            </a:r>
          </a:p>
        </p:txBody>
      </p:sp>
      <p:sp>
        <p:nvSpPr>
          <p:cNvPr id="13" name="TextBox 12"/>
          <p:cNvSpPr txBox="1"/>
          <p:nvPr/>
        </p:nvSpPr>
        <p:spPr>
          <a:xfrm>
            <a:off x="8772407" y="50292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8772407" y="22860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3</a:t>
            </a:r>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2686465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05000" y="1600200"/>
            <a:ext cx="4495800" cy="4937760"/>
          </a:xfrm>
        </p:spPr>
        <p:txBody>
          <a:bodyPr>
            <a:normAutofit lnSpcReduction="10000"/>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2484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1488689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05000" y="1600200"/>
            <a:ext cx="4495800" cy="4937760"/>
          </a:xfrm>
        </p:spPr>
        <p:txBody>
          <a:bodyPr>
            <a:normAutofit lnSpcReduction="10000"/>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2484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8" name="TextBox 7"/>
          <p:cNvSpPr txBox="1"/>
          <p:nvPr/>
        </p:nvSpPr>
        <p:spPr>
          <a:xfrm>
            <a:off x="2905007" y="26670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3" name="TextBox 12"/>
          <p:cNvSpPr txBox="1"/>
          <p:nvPr/>
        </p:nvSpPr>
        <p:spPr>
          <a:xfrm>
            <a:off x="8763001" y="52578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8686801" y="20574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1" name="TextBox 10"/>
          <p:cNvSpPr txBox="1"/>
          <p:nvPr/>
        </p:nvSpPr>
        <p:spPr>
          <a:xfrm>
            <a:off x="3048001" y="54864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4" name="Slide Number Placeholder 3"/>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74724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p:cNvSpPr>
          <p:nvPr>
            <p:ph type="title" idx="4294967295"/>
          </p:nvPr>
        </p:nvSpPr>
        <p:spPr/>
        <p:txBody>
          <a:bodyPr vert="horz" lIns="91440" tIns="45720" rIns="132080" bIns="45720" rtlCol="0" anchor="ctr">
            <a:normAutofit/>
          </a:bodyPr>
          <a:lstStyle/>
          <a:p>
            <a:r>
              <a:rPr lang="en-US" dirty="0"/>
              <a:t>Cyclomatic Adequacy and Coverage</a:t>
            </a:r>
          </a:p>
        </p:txBody>
      </p:sp>
      <p:sp>
        <p:nvSpPr>
          <p:cNvPr id="111621" name="Rectangle 3"/>
          <p:cNvSpPr>
            <a:spLocks noGrp="1"/>
          </p:cNvSpPr>
          <p:nvPr>
            <p:ph type="body" idx="4294967295"/>
          </p:nvPr>
        </p:nvSpPr>
        <p:spPr>
          <a:xfrm>
            <a:off x="838199" y="1690688"/>
            <a:ext cx="10339874" cy="5030787"/>
          </a:xfrm>
        </p:spPr>
        <p:txBody>
          <a:bodyPr vert="horz" lIns="91440" tIns="45720" rIns="132080" bIns="45720" rtlCol="0">
            <a:normAutofit fontScale="92500" lnSpcReduction="10000"/>
          </a:bodyPr>
          <a:lstStyle/>
          <a:p>
            <a:pPr marL="342900" indent="-342900"/>
            <a:r>
              <a:rPr lang="en-US" dirty="0"/>
              <a:t>Cyclomatic adequacy criterion</a:t>
            </a:r>
          </a:p>
          <a:p>
            <a:pPr lvl="1"/>
            <a:r>
              <a:rPr lang="en-US" dirty="0"/>
              <a:t>Each basis path must be executed at least once</a:t>
            </a:r>
          </a:p>
          <a:p>
            <a:pPr lvl="1"/>
            <a:r>
              <a:rPr lang="en-US" dirty="0"/>
              <a:t>Guarantees:</a:t>
            </a:r>
          </a:p>
          <a:p>
            <a:pPr lvl="2"/>
            <a:r>
              <a:rPr lang="en-US" sz="2100" dirty="0"/>
              <a:t>Every statement has been executed at least once.</a:t>
            </a:r>
          </a:p>
          <a:p>
            <a:pPr lvl="2"/>
            <a:r>
              <a:rPr lang="en-US" sz="2100" dirty="0"/>
              <a:t>Every condition has been executed on both its true and false sides.</a:t>
            </a:r>
          </a:p>
          <a:p>
            <a:pPr lvl="1"/>
            <a:r>
              <a:rPr lang="en-US" dirty="0"/>
              <a:t>Recommended by NIST as a baseline technique </a:t>
            </a:r>
          </a:p>
          <a:p>
            <a:pPr marL="342900" indent="-342900"/>
            <a:r>
              <a:rPr lang="en-US" dirty="0"/>
              <a:t>Cyclomatic coverage</a:t>
            </a:r>
          </a:p>
          <a:p>
            <a:pPr marL="617538" lvl="1" indent="-342900"/>
            <a:r>
              <a:rPr lang="en-US" sz="2500" dirty="0"/>
              <a:t>the number of basis paths that have been executed, relative to cyclomatic complexity</a:t>
            </a:r>
          </a:p>
          <a:p>
            <a:pPr>
              <a:buNone/>
            </a:pPr>
            <a:r>
              <a:rPr lang="en-US" dirty="0"/>
              <a:t>		   # executed basis paths</a:t>
            </a:r>
          </a:p>
          <a:p>
            <a:pPr>
              <a:buNone/>
            </a:pPr>
            <a:r>
              <a:rPr lang="en-US" dirty="0"/>
              <a:t>		    cyclomatic complexity</a:t>
            </a:r>
          </a:p>
          <a:p>
            <a:pPr marL="342900" indent="-342900"/>
            <a:endParaRPr lang="en-US" dirty="0"/>
          </a:p>
          <a:p>
            <a:pPr marL="0" indent="0">
              <a:buNone/>
            </a:pPr>
            <a:r>
              <a:rPr lang="en-US" dirty="0"/>
              <a:t>	</a:t>
            </a:r>
            <a:endParaRPr lang="en-US" sz="2400" dirty="0"/>
          </a:p>
        </p:txBody>
      </p:sp>
      <p:cxnSp>
        <p:nvCxnSpPr>
          <p:cNvPr id="5" name="Straight Connector 4"/>
          <p:cNvCxnSpPr/>
          <p:nvPr/>
        </p:nvCxnSpPr>
        <p:spPr bwMode="auto">
          <a:xfrm>
            <a:off x="1922106" y="5175380"/>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1988326097"/>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870834" y="65314"/>
            <a:ext cx="10515600" cy="1325563"/>
          </a:xfrm>
        </p:spPr>
        <p:txBody>
          <a:bodyPr>
            <a:normAutofit/>
          </a:bodyPr>
          <a:lstStyle/>
          <a:p>
            <a:r>
              <a:rPr lang="en-US" sz="4000" dirty="0">
                <a:effectLst>
                  <a:outerShdw blurRad="38100" dist="38100" dir="2700000" algn="tl">
                    <a:srgbClr val="DDDDDD"/>
                  </a:outerShdw>
                </a:effectLst>
                <a:ea typeface="ＭＳ Ｐゴシック" charset="0"/>
                <a:cs typeface="ＭＳ Ｐゴシック" charset="0"/>
              </a:rPr>
              <a:t>An Example:</a:t>
            </a:r>
            <a:endParaRPr lang="en-US" sz="2800" b="1" dirty="0">
              <a:effectLst>
                <a:outerShdw blurRad="38100" dist="38100" dir="2700000" algn="tl">
                  <a:srgbClr val="DDDDDD"/>
                </a:outerShdw>
              </a:effectLst>
              <a:ea typeface="ＭＳ Ｐゴシック" charset="0"/>
              <a:cs typeface="ＭＳ Ｐゴシック" charset="0"/>
            </a:endParaRPr>
          </a:p>
        </p:txBody>
      </p:sp>
      <p:sp>
        <p:nvSpPr>
          <p:cNvPr id="175107" name="Rectangle 3"/>
          <p:cNvSpPr>
            <a:spLocks noGrp="1" noChangeArrowheads="1"/>
          </p:cNvSpPr>
          <p:nvPr>
            <p:ph sz="half" idx="1"/>
          </p:nvPr>
        </p:nvSpPr>
        <p:spPr>
          <a:xfrm>
            <a:off x="870834" y="1147665"/>
            <a:ext cx="9111366" cy="5573810"/>
          </a:xfrm>
        </p:spPr>
        <p:txBody>
          <a:bodyPr/>
          <a:lstStyle/>
          <a:p>
            <a:pPr>
              <a:spcBef>
                <a:spcPct val="0"/>
              </a:spcBef>
              <a:buFont typeface="Wingdings" charset="0"/>
              <a:buNone/>
            </a:pPr>
            <a:r>
              <a:rPr lang="en-US" sz="1600" b="1" dirty="0">
                <a:latin typeface="Courier" charset="0"/>
                <a:ea typeface="ＭＳ Ｐゴシック" charset="0"/>
                <a:cs typeface="Courier" charset="0"/>
              </a:rPr>
              <a:t>Float Function CalculateFees ( String mgroup, Integer mAge, Float mBaseFees, Integer mFamilyCount, Integer mMinFee)</a:t>
            </a:r>
          </a:p>
          <a:p>
            <a:pPr>
              <a:spcBef>
                <a:spcPct val="0"/>
              </a:spcBef>
              <a:buFont typeface="Wingdings" charset="0"/>
              <a:buNone/>
            </a:pPr>
            <a:r>
              <a:rPr lang="en-US" sz="1600" b="1" dirty="0">
                <a:latin typeface="Courier" charset="0"/>
                <a:ea typeface="ＭＳ Ｐゴシック" charset="0"/>
                <a:cs typeface="Courier" charset="0"/>
              </a:rPr>
              <a:t>/* How many months left in the year */</a:t>
            </a:r>
          </a:p>
          <a:p>
            <a:pPr>
              <a:spcBef>
                <a:spcPct val="0"/>
              </a:spcBef>
              <a:buFont typeface="Wingdings" charset="0"/>
              <a:buNone/>
            </a:pPr>
            <a:r>
              <a:rPr lang="en-US" sz="1600" b="1" dirty="0">
                <a:latin typeface="Courier" charset="0"/>
                <a:ea typeface="ＭＳ Ｐゴシック" charset="0"/>
                <a:cs typeface="Courier" charset="0"/>
              </a:rPr>
              <a:t>1  MonthsLeft = 12 – GetMonth(SystemDate())</a:t>
            </a:r>
          </a:p>
          <a:p>
            <a:pPr>
              <a:spcBef>
                <a:spcPct val="0"/>
              </a:spcBef>
              <a:buFont typeface="Wingdings" charset="0"/>
              <a:buNone/>
            </a:pPr>
            <a:r>
              <a:rPr lang="en-US" sz="1600" b="1" dirty="0">
                <a:latin typeface="Courier" charset="0"/>
                <a:ea typeface="ＭＳ Ｐゴシック" charset="0"/>
                <a:cs typeface="Courier" charset="0"/>
              </a:rPr>
              <a:t>/* Calculate base rate for the group */</a:t>
            </a:r>
          </a:p>
          <a:p>
            <a:pPr>
              <a:spcBef>
                <a:spcPct val="0"/>
              </a:spcBef>
              <a:buFont typeface="Wingdings" charset="0"/>
              <a:buNone/>
            </a:pPr>
            <a:r>
              <a:rPr lang="en-US" sz="1600" b="1" dirty="0">
                <a:latin typeface="Courier" charset="0"/>
                <a:ea typeface="ＭＳ Ｐゴシック" charset="0"/>
                <a:cs typeface="Courier" charset="0"/>
              </a:rPr>
              <a:t>2	if mgroup == 1 then</a:t>
            </a:r>
          </a:p>
          <a:p>
            <a:pPr>
              <a:spcBef>
                <a:spcPct val="0"/>
              </a:spcBef>
              <a:buFont typeface="Wingdings" charset="0"/>
              <a:buNone/>
            </a:pPr>
            <a:r>
              <a:rPr lang="en-US" sz="1600" b="1" dirty="0">
                <a:latin typeface="Courier" charset="0"/>
                <a:ea typeface="ＭＳ Ｐゴシック" charset="0"/>
                <a:cs typeface="Courier" charset="0"/>
              </a:rPr>
              <a:t>3		mRate = mBaseFees</a:t>
            </a:r>
          </a:p>
          <a:p>
            <a:pPr>
              <a:spcBef>
                <a:spcPct val="0"/>
              </a:spcBef>
              <a:buFont typeface="Wingdings" charset="0"/>
              <a:buNone/>
            </a:pPr>
            <a:r>
              <a:rPr lang="en-US" sz="1600" b="1" dirty="0">
                <a:latin typeface="Courier" charset="0"/>
                <a:ea typeface="ＭＳ Ｐゴシック" charset="0"/>
                <a:cs typeface="Courier" charset="0"/>
              </a:rPr>
              <a:t>4	else </a:t>
            </a:r>
          </a:p>
          <a:p>
            <a:pPr>
              <a:spcBef>
                <a:spcPct val="0"/>
              </a:spcBef>
              <a:buFont typeface="Wingdings" charset="0"/>
              <a:buNone/>
            </a:pPr>
            <a:r>
              <a:rPr lang="en-US" sz="1600" b="1" dirty="0">
                <a:latin typeface="Courier" charset="0"/>
                <a:ea typeface="ＭＳ Ｐゴシック" charset="0"/>
                <a:cs typeface="Courier" charset="0"/>
              </a:rPr>
              <a:t>5    if mgroup == 2 then</a:t>
            </a:r>
          </a:p>
          <a:p>
            <a:pPr>
              <a:spcBef>
                <a:spcPct val="0"/>
              </a:spcBef>
              <a:buFont typeface="Wingdings" charset="0"/>
              <a:buNone/>
            </a:pPr>
            <a:r>
              <a:rPr lang="en-US" sz="1600" b="1" dirty="0">
                <a:latin typeface="Courier" charset="0"/>
                <a:ea typeface="ＭＳ Ｐゴシック" charset="0"/>
                <a:cs typeface="Courier" charset="0"/>
              </a:rPr>
              <a:t>6	     mRate = mBaseFees * 0.80</a:t>
            </a:r>
          </a:p>
          <a:p>
            <a:pPr>
              <a:spcBef>
                <a:spcPct val="0"/>
              </a:spcBef>
              <a:buFont typeface="Wingdings" charset="0"/>
              <a:buNone/>
            </a:pPr>
            <a:r>
              <a:rPr lang="en-US" sz="1600" b="1" dirty="0">
                <a:latin typeface="Courier" charset="0"/>
                <a:ea typeface="ＭＳ Ｐゴシック" charset="0"/>
                <a:cs typeface="Courier" charset="0"/>
              </a:rPr>
              <a:t>7	  else </a:t>
            </a:r>
          </a:p>
          <a:p>
            <a:pPr>
              <a:spcBef>
                <a:spcPct val="0"/>
              </a:spcBef>
              <a:buFont typeface="Wingdings" charset="0"/>
              <a:buNone/>
            </a:pPr>
            <a:r>
              <a:rPr lang="en-US" sz="1600" b="1" dirty="0">
                <a:latin typeface="Courier" charset="0"/>
                <a:ea typeface="ＭＳ Ｐゴシック" charset="0"/>
                <a:cs typeface="Courier" charset="0"/>
              </a:rPr>
              <a:t>8	    mRate = mBaseFees * 0.65</a:t>
            </a:r>
          </a:p>
          <a:p>
            <a:pPr>
              <a:spcBef>
                <a:spcPct val="0"/>
              </a:spcBef>
              <a:buFont typeface="Wingdings" charset="0"/>
              <a:buNone/>
            </a:pPr>
            <a:r>
              <a:rPr lang="en-US" sz="1600" b="1" dirty="0">
                <a:latin typeface="Courier" charset="0"/>
                <a:ea typeface="ＭＳ Ｐゴシック" charset="0"/>
                <a:cs typeface="Courier" charset="0"/>
              </a:rPr>
              <a:t>9	  endif</a:t>
            </a:r>
          </a:p>
          <a:p>
            <a:pPr>
              <a:spcBef>
                <a:spcPct val="0"/>
              </a:spcBef>
              <a:buFont typeface="Wingdings" charset="0"/>
              <a:buNone/>
            </a:pPr>
            <a:r>
              <a:rPr lang="en-US" sz="1600" b="1" dirty="0">
                <a:latin typeface="Courier" charset="0"/>
                <a:ea typeface="ＭＳ Ｐゴシック" charset="0"/>
                <a:cs typeface="Courier" charset="0"/>
              </a:rPr>
              <a:t>10	</a:t>
            </a:r>
            <a:r>
              <a:rPr lang="en-US" sz="1600" b="1" dirty="0" err="1">
                <a:latin typeface="Courier" charset="0"/>
                <a:ea typeface="ＭＳ Ｐゴシック" charset="0"/>
                <a:cs typeface="Courier" charset="0"/>
              </a:rPr>
              <a:t>endif</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11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mRate</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MonthsLeft</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12	while </a:t>
            </a:r>
            <a:r>
              <a:rPr lang="en-US" sz="1600" b="1" dirty="0" err="1">
                <a:latin typeface="Courier" charset="0"/>
                <a:ea typeface="ＭＳ Ｐゴシック" charset="0"/>
                <a:cs typeface="Courier" charset="0"/>
              </a:rPr>
              <a:t>mFamilyCount</a:t>
            </a:r>
            <a:r>
              <a:rPr lang="en-US" sz="1600" b="1" dirty="0">
                <a:latin typeface="Courier" charset="0"/>
                <a:ea typeface="ＭＳ Ｐゴシック" charset="0"/>
                <a:cs typeface="Courier" charset="0"/>
              </a:rPr>
              <a:t> &gt; 1 and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&gt; </a:t>
            </a:r>
            <a:r>
              <a:rPr lang="en-US" sz="1600" b="1" dirty="0" err="1">
                <a:latin typeface="Courier" charset="0"/>
                <a:ea typeface="ＭＳ Ｐゴシック" charset="0"/>
                <a:cs typeface="Courier" charset="0"/>
              </a:rPr>
              <a:t>mMinFee</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13	  if </a:t>
            </a:r>
            <a:r>
              <a:rPr lang="en-US" sz="1600" b="1" dirty="0" err="1">
                <a:latin typeface="Courier" charset="0"/>
                <a:ea typeface="ＭＳ Ｐゴシック" charset="0"/>
                <a:cs typeface="Courier" charset="0"/>
              </a:rPr>
              <a:t>mAge</a:t>
            </a:r>
            <a:r>
              <a:rPr lang="en-US" sz="1600" b="1" dirty="0">
                <a:latin typeface="Courier" charset="0"/>
                <a:ea typeface="ＭＳ Ｐゴシック" charset="0"/>
                <a:cs typeface="Courier" charset="0"/>
              </a:rPr>
              <a:t> &gt;= 21</a:t>
            </a:r>
          </a:p>
          <a:p>
            <a:pPr>
              <a:spcBef>
                <a:spcPct val="0"/>
              </a:spcBef>
              <a:buNone/>
            </a:pPr>
            <a:r>
              <a:rPr lang="en-US" sz="1600" b="1" dirty="0">
                <a:latin typeface="Courier" charset="0"/>
                <a:ea typeface="ＭＳ Ｐゴシック" charset="0"/>
                <a:cs typeface="Courier" charset="0"/>
              </a:rPr>
              <a:t>14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10</a:t>
            </a:r>
          </a:p>
          <a:p>
            <a:pPr>
              <a:spcBef>
                <a:spcPct val="0"/>
              </a:spcBef>
              <a:buNone/>
            </a:pPr>
            <a:r>
              <a:rPr lang="en-US" sz="1600" b="1" dirty="0">
                <a:latin typeface="Courier" charset="0"/>
                <a:ea typeface="ＭＳ Ｐゴシック" charset="0"/>
                <a:cs typeface="Courier" charset="0"/>
              </a:rPr>
              <a:t>15	  else</a:t>
            </a:r>
          </a:p>
          <a:p>
            <a:pPr>
              <a:spcBef>
                <a:spcPct val="0"/>
              </a:spcBef>
              <a:buNone/>
            </a:pPr>
            <a:r>
              <a:rPr lang="en-US" sz="1600" b="1" dirty="0">
                <a:latin typeface="Courier" charset="0"/>
                <a:ea typeface="ＭＳ Ｐゴシック" charset="0"/>
                <a:cs typeface="Courier" charset="0"/>
              </a:rPr>
              <a:t>16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5</a:t>
            </a:r>
          </a:p>
          <a:p>
            <a:pPr>
              <a:spcBef>
                <a:spcPct val="0"/>
              </a:spcBef>
              <a:buNone/>
            </a:pPr>
            <a:r>
              <a:rPr lang="en-US" sz="1600" b="1" dirty="0">
                <a:latin typeface="Courier" charset="0"/>
                <a:ea typeface="ＭＳ Ｐゴシック" charset="0"/>
                <a:cs typeface="Courier" charset="0"/>
              </a:rPr>
              <a:t>17   </a:t>
            </a:r>
            <a:r>
              <a:rPr lang="en-US" sz="1600" b="1" dirty="0" err="1">
                <a:latin typeface="Courier" charset="0"/>
                <a:ea typeface="ＭＳ Ｐゴシック" charset="0"/>
                <a:cs typeface="Courier" charset="0"/>
              </a:rPr>
              <a:t>endif</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18	  </a:t>
            </a:r>
            <a:r>
              <a:rPr lang="en-US" sz="1600" b="1" dirty="0" err="1">
                <a:latin typeface="Courier" charset="0"/>
                <a:ea typeface="ＭＳ Ｐゴシック" charset="0"/>
                <a:cs typeface="Courier" charset="0"/>
              </a:rPr>
              <a:t>mFamilyCount</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mFamilyCount</a:t>
            </a:r>
            <a:r>
              <a:rPr lang="en-US" sz="1600" b="1" dirty="0">
                <a:latin typeface="Courier" charset="0"/>
                <a:ea typeface="ＭＳ Ｐゴシック" charset="0"/>
                <a:cs typeface="Courier" charset="0"/>
              </a:rPr>
              <a:t> – 1</a:t>
            </a:r>
          </a:p>
          <a:p>
            <a:pPr>
              <a:spcBef>
                <a:spcPct val="0"/>
              </a:spcBef>
              <a:buNone/>
            </a:pPr>
            <a:r>
              <a:rPr lang="en-US" sz="1600" b="1" dirty="0">
                <a:latin typeface="Courier" charset="0"/>
                <a:ea typeface="ＭＳ Ｐゴシック" charset="0"/>
                <a:cs typeface="Courier" charset="0"/>
              </a:rPr>
              <a:t>19	</a:t>
            </a:r>
            <a:r>
              <a:rPr lang="en-US" sz="1600" b="1" dirty="0" err="1">
                <a:latin typeface="Courier" charset="0"/>
                <a:ea typeface="ＭＳ Ｐゴシック" charset="0"/>
                <a:cs typeface="Courier" charset="0"/>
              </a:rPr>
              <a:t>endwhile</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20	return </a:t>
            </a:r>
            <a:r>
              <a:rPr lang="en-US" sz="1600" b="1" dirty="0" err="1">
                <a:latin typeface="Courier" charset="0"/>
                <a:ea typeface="ＭＳ Ｐゴシック" charset="0"/>
                <a:cs typeface="Courier" charset="0"/>
              </a:rPr>
              <a:t>mBaseFees</a:t>
            </a:r>
            <a:endParaRPr lang="en-US" sz="1600" b="1" dirty="0">
              <a:latin typeface="Courier" charset="0"/>
              <a:ea typeface="ＭＳ Ｐゴシック" charset="0"/>
              <a:cs typeface="Courier"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158869271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dirty="0">
                <a:effectLst>
                  <a:outerShdw blurRad="38100" dist="38100" dir="2700000" algn="tl">
                    <a:srgbClr val="DDDDDD"/>
                  </a:outerShdw>
                </a:effectLst>
                <a:ea typeface="ＭＳ Ｐゴシック" charset="0"/>
                <a:cs typeface="ＭＳ Ｐゴシック" charset="0"/>
              </a:rPr>
              <a:t>Steps for deriving test cases</a:t>
            </a:r>
          </a:p>
        </p:txBody>
      </p:sp>
      <p:sp>
        <p:nvSpPr>
          <p:cNvPr id="177155" name="Rectangle 3"/>
          <p:cNvSpPr>
            <a:spLocks noGrp="1" noChangeArrowheads="1"/>
          </p:cNvSpPr>
          <p:nvPr>
            <p:ph sz="half" idx="1"/>
          </p:nvPr>
        </p:nvSpPr>
        <p:spPr>
          <a:xfrm>
            <a:off x="1153885" y="1815451"/>
            <a:ext cx="5480179" cy="4540899"/>
          </a:xfrm>
        </p:spPr>
        <p:txBody>
          <a:bodyPr/>
          <a:lstStyle/>
          <a:p>
            <a:pPr marL="495300" indent="-495300">
              <a:spcBef>
                <a:spcPct val="35000"/>
              </a:spcBef>
              <a:buFont typeface="Wingdings" charset="0"/>
              <a:buChar char="Ø"/>
            </a:pPr>
            <a:r>
              <a:rPr lang="en-US" sz="2000" dirty="0">
                <a:ea typeface="ＭＳ Ｐゴシック" charset="0"/>
                <a:cs typeface="ＭＳ Ｐゴシック" charset="0"/>
              </a:rPr>
              <a:t>Use the design or code </a:t>
            </a:r>
            <a:br>
              <a:rPr lang="en-US" sz="2000" dirty="0">
                <a:ea typeface="ＭＳ Ｐゴシック" charset="0"/>
                <a:cs typeface="ＭＳ Ｐゴシック" charset="0"/>
              </a:rPr>
            </a:br>
            <a:r>
              <a:rPr lang="en-US" sz="2000" dirty="0">
                <a:ea typeface="ＭＳ Ｐゴシック" charset="0"/>
                <a:cs typeface="ＭＳ Ｐゴシック" charset="0"/>
              </a:rPr>
              <a:t>as a foundation and </a:t>
            </a:r>
            <a:br>
              <a:rPr lang="en-US" sz="2000" dirty="0">
                <a:ea typeface="ＭＳ Ｐゴシック" charset="0"/>
                <a:cs typeface="ＭＳ Ｐゴシック" charset="0"/>
              </a:rPr>
            </a:br>
            <a:r>
              <a:rPr lang="en-US" sz="2000" dirty="0">
                <a:ea typeface="ＭＳ Ｐゴシック" charset="0"/>
                <a:cs typeface="ＭＳ Ｐゴシック" charset="0"/>
              </a:rPr>
              <a:t>draw corresponding </a:t>
            </a:r>
            <a:br>
              <a:rPr lang="en-US" sz="2000" dirty="0">
                <a:ea typeface="ＭＳ Ｐゴシック" charset="0"/>
                <a:cs typeface="ＭＳ Ｐゴシック" charset="0"/>
              </a:rPr>
            </a:br>
            <a:r>
              <a:rPr lang="en-US" sz="2000" dirty="0">
                <a:ea typeface="ＭＳ Ｐゴシック" charset="0"/>
                <a:cs typeface="ＭＳ Ｐゴシック" charset="0"/>
              </a:rPr>
              <a:t>flow graph</a:t>
            </a:r>
            <a:r>
              <a:rPr lang="en-US" sz="2000" dirty="0" smtClean="0">
                <a:ea typeface="ＭＳ Ｐゴシック" charset="0"/>
                <a:cs typeface="ＭＳ Ｐゴシック" charset="0"/>
              </a:rPr>
              <a:t>.</a:t>
            </a:r>
          </a:p>
          <a:p>
            <a:pPr marL="495300" indent="-495300">
              <a:spcBef>
                <a:spcPct val="35000"/>
              </a:spcBef>
              <a:buFont typeface="Wingdings" charset="0"/>
              <a:buChar char="Ø"/>
            </a:pPr>
            <a:endParaRPr lang="en-US" sz="2000" dirty="0">
              <a:ea typeface="ＭＳ Ｐゴシック" charset="0"/>
              <a:cs typeface="ＭＳ Ｐゴシック" charset="0"/>
            </a:endParaRPr>
          </a:p>
          <a:p>
            <a:pPr marL="495300" indent="-495300">
              <a:spcBef>
                <a:spcPct val="35000"/>
              </a:spcBef>
              <a:buFont typeface="Wingdings" charset="0"/>
              <a:buChar char="Ø"/>
            </a:pPr>
            <a:r>
              <a:rPr lang="en-US" sz="2000" dirty="0">
                <a:ea typeface="ＭＳ Ｐゴシック" charset="0"/>
                <a:cs typeface="ＭＳ Ｐゴシック" charset="0"/>
              </a:rPr>
              <a:t>Determine the </a:t>
            </a:r>
            <a:r>
              <a:rPr lang="en-US" sz="2000" dirty="0" smtClean="0">
                <a:ea typeface="ＭＳ Ｐゴシック" charset="0"/>
                <a:cs typeface="ＭＳ Ｐゴシック" charset="0"/>
              </a:rPr>
              <a:t>Cyclomatic </a:t>
            </a:r>
            <a:r>
              <a:rPr lang="en-US" sz="2000" dirty="0">
                <a:ea typeface="ＭＳ Ｐゴシック" charset="0"/>
                <a:cs typeface="ＭＳ Ｐゴシック" charset="0"/>
              </a:rPr>
              <a:t>complexity </a:t>
            </a:r>
            <a:br>
              <a:rPr lang="en-US" sz="2000" dirty="0">
                <a:ea typeface="ＭＳ Ｐゴシック" charset="0"/>
                <a:cs typeface="ＭＳ Ｐゴシック" charset="0"/>
              </a:rPr>
            </a:br>
            <a:r>
              <a:rPr lang="en-US" sz="2000" dirty="0">
                <a:ea typeface="ＭＳ Ｐゴシック" charset="0"/>
                <a:cs typeface="ＭＳ Ｐゴシック" charset="0"/>
              </a:rPr>
              <a:t>of the resultant flow graph.</a:t>
            </a:r>
            <a:br>
              <a:rPr lang="en-US" sz="2000" dirty="0">
                <a:ea typeface="ＭＳ Ｐゴシック" charset="0"/>
                <a:cs typeface="ＭＳ Ｐゴシック" charset="0"/>
              </a:rPr>
            </a:br>
            <a:endParaRPr lang="en-US" sz="2000" dirty="0">
              <a:ea typeface="ＭＳ Ｐゴシック" charset="0"/>
              <a:cs typeface="ＭＳ Ｐゴシック" charset="0"/>
            </a:endParaRPr>
          </a:p>
          <a:p>
            <a:pPr marL="495300" indent="-495300">
              <a:spcBef>
                <a:spcPct val="35000"/>
              </a:spcBef>
              <a:buFont typeface="Wingdings" charset="0"/>
              <a:buChar char="Ø"/>
            </a:pPr>
            <a:r>
              <a:rPr lang="en-US" sz="2000" dirty="0">
                <a:ea typeface="ＭＳ Ｐゴシック" charset="0"/>
                <a:cs typeface="ＭＳ Ｐゴシック" charset="0"/>
              </a:rPr>
              <a:t>V(G) = 5 predicate nodes + 1 = 6. </a:t>
            </a:r>
          </a:p>
          <a:p>
            <a:pPr marL="495300" indent="-495300">
              <a:spcBef>
                <a:spcPct val="35000"/>
              </a:spcBef>
              <a:buFont typeface="Wingdings" charset="0"/>
              <a:buChar char="Ø"/>
            </a:pPr>
            <a:r>
              <a:rPr lang="en-US" sz="2000" dirty="0">
                <a:ea typeface="ＭＳ Ｐゴシック" charset="0"/>
                <a:cs typeface="ＭＳ Ｐゴシック" charset="0"/>
              </a:rPr>
              <a:t>[Line 12 has two predicates]</a:t>
            </a:r>
            <a:endParaRPr lang="en-US" sz="2000" b="1" u="sng" dirty="0">
              <a:ea typeface="ＭＳ Ｐゴシック" charset="0"/>
              <a:cs typeface="ＭＳ Ｐゴシック" charset="0"/>
            </a:endParaRPr>
          </a:p>
          <a:p>
            <a:pPr marL="495300" indent="-495300">
              <a:spcBef>
                <a:spcPct val="35000"/>
              </a:spcBef>
              <a:buFont typeface="Wingdings" charset="0"/>
              <a:buAutoNum type="arabicPeriod"/>
            </a:pPr>
            <a:endParaRPr lang="en-US" sz="1900" dirty="0">
              <a:ea typeface="ＭＳ Ｐゴシック" charset="0"/>
              <a:cs typeface="ＭＳ Ｐゴシック" charset="0"/>
            </a:endParaRPr>
          </a:p>
        </p:txBody>
      </p:sp>
      <p:pic>
        <p:nvPicPr>
          <p:cNvPr id="177159" name="Picture 10" descr="lect0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8712" y="1432719"/>
            <a:ext cx="2263775" cy="518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473096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dirty="0">
                <a:effectLst>
                  <a:outerShdw blurRad="38100" dist="38100" dir="2700000" algn="tl">
                    <a:srgbClr val="DDDDDD"/>
                  </a:outerShdw>
                </a:effectLst>
                <a:ea typeface="ＭＳ Ｐゴシック" charset="0"/>
                <a:cs typeface="ＭＳ Ｐゴシック" charset="0"/>
              </a:rPr>
              <a:t>Steps for deriving test cases</a:t>
            </a:r>
          </a:p>
        </p:txBody>
      </p:sp>
      <p:sp>
        <p:nvSpPr>
          <p:cNvPr id="177155" name="Rectangle 3"/>
          <p:cNvSpPr>
            <a:spLocks noGrp="1" noChangeArrowheads="1"/>
          </p:cNvSpPr>
          <p:nvPr>
            <p:ph sz="half" idx="1"/>
          </p:nvPr>
        </p:nvSpPr>
        <p:spPr>
          <a:xfrm>
            <a:off x="954831" y="1652781"/>
            <a:ext cx="6892214" cy="4886131"/>
          </a:xfrm>
        </p:spPr>
        <p:txBody>
          <a:bodyPr/>
          <a:lstStyle/>
          <a:p>
            <a:pPr marL="495300" indent="-495300">
              <a:spcBef>
                <a:spcPct val="0"/>
              </a:spcBef>
            </a:pPr>
            <a:r>
              <a:rPr lang="en-US" sz="2000" dirty="0">
                <a:ea typeface="ＭＳ Ｐゴシック" charset="0"/>
                <a:cs typeface="ＭＳ Ｐゴシック" charset="0"/>
              </a:rPr>
              <a:t>Determine a basis set of linearly independent paths.</a:t>
            </a:r>
            <a:r>
              <a:rPr lang="en-US" b="1" dirty="0">
                <a:ea typeface="ＭＳ Ｐゴシック" charset="0"/>
                <a:cs typeface="ＭＳ Ｐゴシック" charset="0"/>
              </a:rPr>
              <a:t> </a:t>
            </a:r>
          </a:p>
          <a:p>
            <a:pPr marL="495300" indent="-495300">
              <a:buNone/>
            </a:pPr>
            <a:r>
              <a:rPr lang="en-US" sz="2000" b="1" dirty="0">
                <a:ea typeface="ＭＳ Ｐゴシック" charset="0"/>
                <a:cs typeface="ＭＳ Ｐゴシック" charset="0"/>
              </a:rPr>
              <a:t>       1-2-3-11-12-20</a:t>
            </a:r>
            <a:br>
              <a:rPr lang="en-US" sz="2000" b="1" dirty="0">
                <a:ea typeface="ＭＳ Ｐゴシック" charset="0"/>
                <a:cs typeface="ＭＳ Ｐゴシック" charset="0"/>
              </a:rPr>
            </a:br>
            <a:r>
              <a:rPr lang="en-US" sz="2000" b="1" dirty="0">
                <a:ea typeface="ＭＳ Ｐゴシック" charset="0"/>
                <a:cs typeface="ＭＳ Ｐゴシック" charset="0"/>
              </a:rPr>
              <a:t>1-2-4-6-11-12-20</a:t>
            </a:r>
            <a:br>
              <a:rPr lang="en-US" sz="2000" b="1" dirty="0">
                <a:ea typeface="ＭＳ Ｐゴシック" charset="0"/>
                <a:cs typeface="ＭＳ Ｐゴシック" charset="0"/>
              </a:rPr>
            </a:br>
            <a:r>
              <a:rPr lang="en-US" sz="2000" b="1" dirty="0">
                <a:ea typeface="ＭＳ Ｐゴシック" charset="0"/>
                <a:cs typeface="ＭＳ Ｐゴシック" charset="0"/>
              </a:rPr>
              <a:t>1-2-4-7-11-12-20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1-2-4-7-11-12-13-16-18-12-20</a:t>
            </a:r>
          </a:p>
          <a:p>
            <a:pPr marL="495300" indent="-495300">
              <a:spcBef>
                <a:spcPct val="35000"/>
              </a:spcBef>
            </a:pPr>
            <a:r>
              <a:rPr lang="en-US" sz="2000" dirty="0">
                <a:ea typeface="ＭＳ Ｐゴシック" charset="0"/>
                <a:cs typeface="ＭＳ Ｐゴシック" charset="0"/>
              </a:rPr>
              <a:t>Prepare test cases that will force execution of each path in the basis set.</a:t>
            </a:r>
            <a:endParaRPr lang="en-US" sz="1900" dirty="0">
              <a:ea typeface="ＭＳ Ｐゴシック" charset="0"/>
              <a:cs typeface="ＭＳ Ｐゴシック" charset="0"/>
            </a:endParaRPr>
          </a:p>
        </p:txBody>
      </p:sp>
      <p:pic>
        <p:nvPicPr>
          <p:cNvPr id="179204" name="Content Placeholder 35" descr="SE435FinalW08-p2.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024909" y="1293845"/>
            <a:ext cx="2181225" cy="4876800"/>
          </a:xfrm>
        </p:spPr>
      </p:pic>
      <p:sp>
        <p:nvSpPr>
          <p:cNvPr id="2" name="Slide Number Placeholder 1"/>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331257664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Infeasible Paths</a:t>
            </a:r>
          </a:p>
        </p:txBody>
      </p:sp>
      <p:sp>
        <p:nvSpPr>
          <p:cNvPr id="181251" name="Rectangle 1027"/>
          <p:cNvSpPr>
            <a:spLocks noChangeArrowheads="1"/>
          </p:cNvSpPr>
          <p:nvPr/>
        </p:nvSpPr>
        <p:spPr bwMode="auto">
          <a:xfrm>
            <a:off x="1038807" y="1814806"/>
            <a:ext cx="4343400" cy="30146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50000"/>
              </a:spcBef>
              <a:tabLst>
                <a:tab pos="1025525" algn="l"/>
              </a:tabLst>
            </a:pPr>
            <a:r>
              <a:rPr kumimoji="1" lang="en-US" dirty="0">
                <a:latin typeface="Candara" panose="020E0502030303020204" pitchFamily="34" charset="0"/>
              </a:rPr>
              <a:t>Some paths are infeasible…</a:t>
            </a:r>
          </a:p>
          <a:p>
            <a:pPr marL="457200" indent="-457200" eaLnBrk="0" hangingPunct="0">
              <a:spcBef>
                <a:spcPct val="50000"/>
              </a:spcBef>
              <a:tabLst>
                <a:tab pos="1025525" algn="l"/>
              </a:tabLst>
            </a:pPr>
            <a:endParaRPr kumimoji="1" lang="en-US" sz="900" dirty="0">
              <a:latin typeface="Candara" panose="020E0502030303020204" pitchFamily="34" charset="0"/>
            </a:endParaRPr>
          </a:p>
          <a:p>
            <a:pPr marL="457200" indent="-457200" eaLnBrk="0" hangingPunct="0">
              <a:lnSpc>
                <a:spcPct val="80000"/>
              </a:lnSpc>
              <a:tabLst>
                <a:tab pos="1025525" algn="l"/>
              </a:tabLst>
            </a:pPr>
            <a:r>
              <a:rPr kumimoji="1" lang="en-US" dirty="0">
                <a:latin typeface="Candara" panose="020E0502030303020204" pitchFamily="34" charset="0"/>
              </a:rPr>
              <a:t>	</a:t>
            </a:r>
            <a:r>
              <a:rPr kumimoji="1" lang="en-US" b="1" dirty="0">
                <a:latin typeface="Candara" panose="020E0502030303020204" pitchFamily="34" charset="0"/>
                <a:cs typeface="Courier New"/>
              </a:rPr>
              <a:t>begin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1.		readln (a);</a:t>
            </a:r>
          </a:p>
          <a:p>
            <a:pPr marL="457200" indent="-457200" eaLnBrk="0" hangingPunct="0">
              <a:lnSpc>
                <a:spcPct val="80000"/>
              </a:lnSpc>
              <a:tabLst>
                <a:tab pos="1025525" algn="l"/>
              </a:tabLst>
            </a:pPr>
            <a:r>
              <a:rPr kumimoji="1" lang="en-US" b="1" dirty="0">
                <a:latin typeface="Candara" panose="020E0502030303020204" pitchFamily="34" charset="0"/>
                <a:cs typeface="Courier New"/>
              </a:rPr>
              <a:t>2.	 	if a &gt; 15</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3.	 		b:=b+1;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else</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c:=c+1;</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if a &lt; 10</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6.			d:=d+1;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7.	end</a:t>
            </a:r>
          </a:p>
        </p:txBody>
      </p:sp>
      <p:sp>
        <p:nvSpPr>
          <p:cNvPr id="181252" name="Text Box 1028"/>
          <p:cNvSpPr txBox="1">
            <a:spLocks noChangeArrowheads="1"/>
          </p:cNvSpPr>
          <p:nvPr/>
        </p:nvSpPr>
        <p:spPr bwMode="auto">
          <a:xfrm>
            <a:off x="5687007" y="2249781"/>
            <a:ext cx="3505200" cy="2835275"/>
          </a:xfrm>
          <a:prstGeom prst="rect">
            <a:avLst/>
          </a:prstGeom>
          <a:solidFill>
            <a:srgbClr val="EAEAE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V(G) = 3:</a:t>
            </a:r>
            <a:br>
              <a:rPr lang="en-US" sz="2000" dirty="0">
                <a:latin typeface="Candara" panose="020E0502030303020204" pitchFamily="34" charset="0"/>
              </a:rPr>
            </a:br>
            <a:r>
              <a:rPr lang="en-US" sz="2000" dirty="0">
                <a:latin typeface="Candara" panose="020E0502030303020204" pitchFamily="34" charset="0"/>
              </a:rPr>
              <a:t>There are three basis paths:</a:t>
            </a:r>
          </a:p>
          <a:p>
            <a:pPr eaLnBrk="1" hangingPunct="1">
              <a:spcBef>
                <a:spcPct val="50000"/>
              </a:spcBef>
            </a:pPr>
            <a:r>
              <a:rPr lang="en-US" sz="2000" dirty="0">
                <a:latin typeface="Candara" panose="020E0502030303020204" pitchFamily="34" charset="0"/>
              </a:rPr>
              <a:t>Path 1: 1,2,3,5,7</a:t>
            </a:r>
            <a:br>
              <a:rPr lang="en-US" sz="2000" dirty="0">
                <a:latin typeface="Candara" panose="020E0502030303020204" pitchFamily="34" charset="0"/>
              </a:rPr>
            </a:br>
            <a:r>
              <a:rPr lang="en-US" sz="2000" dirty="0">
                <a:latin typeface="Candara" panose="020E0502030303020204" pitchFamily="34" charset="0"/>
              </a:rPr>
              <a:t>Path 2: 1,2,4,5,7</a:t>
            </a:r>
            <a:br>
              <a:rPr lang="en-US" sz="2000" dirty="0">
                <a:latin typeface="Candara" panose="020E0502030303020204" pitchFamily="34" charset="0"/>
              </a:rPr>
            </a:br>
            <a:r>
              <a:rPr lang="en-US" sz="2000" dirty="0">
                <a:latin typeface="Candara" panose="020E0502030303020204" pitchFamily="34" charset="0"/>
              </a:rPr>
              <a:t>Path 3: 1,2,3,5,6,7</a:t>
            </a:r>
            <a:br>
              <a:rPr lang="en-US" sz="2000" dirty="0">
                <a:latin typeface="Candara" panose="020E0502030303020204" pitchFamily="34" charset="0"/>
              </a:rPr>
            </a:br>
            <a:endParaRPr lang="en-US" sz="2000" dirty="0">
              <a:latin typeface="Candara" panose="020E0502030303020204" pitchFamily="34" charset="0"/>
            </a:endParaRPr>
          </a:p>
          <a:p>
            <a:pPr eaLnBrk="1" hangingPunct="1">
              <a:spcBef>
                <a:spcPct val="50000"/>
              </a:spcBef>
            </a:pPr>
            <a:r>
              <a:rPr lang="en-US" sz="2000" dirty="0">
                <a:solidFill>
                  <a:srgbClr val="CC0000"/>
                </a:solidFill>
                <a:latin typeface="Candara" panose="020E0502030303020204" pitchFamily="34" charset="0"/>
              </a:rPr>
              <a:t>Which of these paths is non-executable and why?</a:t>
            </a:r>
          </a:p>
        </p:txBody>
      </p:sp>
      <p:sp>
        <p:nvSpPr>
          <p:cNvPr id="2" name="Slide Number Placeholder 1"/>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373671738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lstStyle/>
          <a:p>
            <a:pPr eaLnBrk="1" hangingPunct="1"/>
            <a:r>
              <a:rPr lang="en-US" dirty="0"/>
              <a:t>Comparing Criteria</a:t>
            </a:r>
          </a:p>
        </p:txBody>
      </p:sp>
      <p:sp>
        <p:nvSpPr>
          <p:cNvPr id="125957" name="Rectangle 3"/>
          <p:cNvSpPr>
            <a:spLocks noGrp="1" noChangeArrowheads="1"/>
          </p:cNvSpPr>
          <p:nvPr>
            <p:ph idx="1"/>
          </p:nvPr>
        </p:nvSpPr>
        <p:spPr/>
        <p:txBody>
          <a:bodyPr/>
          <a:lstStyle/>
          <a:p>
            <a:pPr eaLnBrk="1" hangingPunct="1"/>
            <a:r>
              <a:rPr lang="en-US" sz="2400" dirty="0"/>
              <a:t>Can we distinguish stronger from weaker adequacy criteria? </a:t>
            </a:r>
          </a:p>
          <a:p>
            <a:pPr eaLnBrk="1" hangingPunct="1"/>
            <a:r>
              <a:rPr lang="en-US" sz="2400" dirty="0"/>
              <a:t>Empirical approach:  </a:t>
            </a:r>
          </a:p>
          <a:p>
            <a:pPr lvl="1" eaLnBrk="1" hangingPunct="1"/>
            <a:r>
              <a:rPr lang="en-US" sz="2000" dirty="0"/>
              <a:t>Study the effectiveness of different approaches to testing in industrial practice</a:t>
            </a:r>
          </a:p>
          <a:p>
            <a:pPr lvl="1" eaLnBrk="1" hangingPunct="1"/>
            <a:r>
              <a:rPr lang="en-US" sz="2000" dirty="0"/>
              <a:t>What we really care about, but ... </a:t>
            </a:r>
          </a:p>
          <a:p>
            <a:pPr lvl="1" eaLnBrk="1" hangingPunct="1"/>
            <a:r>
              <a:rPr lang="en-US" sz="2000" dirty="0"/>
              <a:t>Depends on the setting; may not generalize from one organization or project to another </a:t>
            </a:r>
          </a:p>
          <a:p>
            <a:pPr eaLnBrk="1" hangingPunct="1"/>
            <a:r>
              <a:rPr lang="en-US" sz="2400" dirty="0"/>
              <a:t>Analytical approach: </a:t>
            </a:r>
          </a:p>
          <a:p>
            <a:pPr lvl="1" eaLnBrk="1" hangingPunct="1"/>
            <a:r>
              <a:rPr lang="en-US" sz="2000" dirty="0"/>
              <a:t>Describe conditions under which one adequacy criterion is provably stronger than another</a:t>
            </a:r>
          </a:p>
          <a:p>
            <a:pPr lvl="1" eaLnBrk="1" hangingPunct="1"/>
            <a:r>
              <a:rPr lang="en-US" sz="2000" dirty="0"/>
              <a:t>Stronger = gives stronger guarantees</a:t>
            </a:r>
          </a:p>
          <a:p>
            <a:pPr lvl="1" eaLnBrk="1" hangingPunct="1"/>
            <a:r>
              <a:rPr lang="en-US" sz="2000" dirty="0"/>
              <a:t>One piece of the overall </a:t>
            </a:r>
            <a:r>
              <a:rPr lang="ja-JP" altLang="en-US" sz="2000" dirty="0"/>
              <a:t>“</a:t>
            </a:r>
            <a:r>
              <a:rPr lang="en-US" altLang="ja-JP" sz="2000" dirty="0"/>
              <a:t>effectiveness</a:t>
            </a:r>
            <a:r>
              <a:rPr lang="ja-JP" altLang="en-US" sz="2000" dirty="0"/>
              <a:t>”</a:t>
            </a:r>
            <a:r>
              <a:rPr lang="en-US" altLang="ja-JP" sz="2000" dirty="0"/>
              <a:t> question</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1872425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The Subsumes Relationship</a:t>
            </a:r>
          </a:p>
        </p:txBody>
      </p:sp>
      <p:sp>
        <p:nvSpPr>
          <p:cNvPr id="41987" name="Rectangle 3"/>
          <p:cNvSpPr>
            <a:spLocks noGrp="1" noChangeArrowheads="1"/>
          </p:cNvSpPr>
          <p:nvPr>
            <p:ph type="body" idx="1"/>
          </p:nvPr>
        </p:nvSpPr>
        <p:spPr/>
        <p:txBody>
          <a:bodyPr/>
          <a:lstStyle/>
          <a:p>
            <a:r>
              <a:rPr lang="en-US" dirty="0"/>
              <a:t>The subsumption relationship means that satisfying one test coverage criterion may implicitly force another test coverage criterion to be satisfied as well</a:t>
            </a:r>
          </a:p>
          <a:p>
            <a:pPr lvl="1"/>
            <a:r>
              <a:rPr lang="en-US" dirty="0" smtClean="0"/>
              <a:t>E.g.: </a:t>
            </a:r>
            <a:r>
              <a:rPr lang="en-US" dirty="0"/>
              <a:t>Branch coverage forces statement coverage to be attained as well (This is strict subsumption)</a:t>
            </a:r>
          </a:p>
          <a:p>
            <a:r>
              <a:rPr lang="ja-JP" altLang="en-US" dirty="0"/>
              <a:t>“</a:t>
            </a:r>
            <a:r>
              <a:rPr lang="en-US" dirty="0"/>
              <a:t>Subsumes</a:t>
            </a:r>
            <a:r>
              <a:rPr lang="ja-JP" altLang="en-US" dirty="0"/>
              <a:t>”</a:t>
            </a:r>
            <a:r>
              <a:rPr lang="en-US" dirty="0"/>
              <a:t> does not necessarily mean </a:t>
            </a:r>
            <a:r>
              <a:rPr lang="ja-JP" altLang="en-US" dirty="0"/>
              <a:t>“</a:t>
            </a:r>
            <a:r>
              <a:rPr lang="en-US" dirty="0"/>
              <a:t>better</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24929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9398</Words>
  <Application>Microsoft Office PowerPoint</Application>
  <PresentationFormat>Widescreen</PresentationFormat>
  <Paragraphs>1569</Paragraphs>
  <Slides>105</Slides>
  <Notes>81</Notes>
  <HiddenSlides>3</HiddenSlides>
  <MMClips>0</MMClips>
  <ScaleCrop>false</ScaleCrop>
  <HeadingPairs>
    <vt:vector size="8" baseType="variant">
      <vt:variant>
        <vt:lpstr>Fonts Used</vt:lpstr>
      </vt:variant>
      <vt:variant>
        <vt:i4>21</vt:i4>
      </vt:variant>
      <vt:variant>
        <vt:lpstr>Theme</vt:lpstr>
      </vt:variant>
      <vt:variant>
        <vt:i4>1</vt:i4>
      </vt:variant>
      <vt:variant>
        <vt:lpstr>Embedded OLE Servers</vt:lpstr>
      </vt:variant>
      <vt:variant>
        <vt:i4>1</vt:i4>
      </vt:variant>
      <vt:variant>
        <vt:lpstr>Slide Titles</vt:lpstr>
      </vt:variant>
      <vt:variant>
        <vt:i4>105</vt:i4>
      </vt:variant>
    </vt:vector>
  </HeadingPairs>
  <TitlesOfParts>
    <vt:vector size="128" baseType="lpstr">
      <vt:lpstr>ＭＳ Ｐゴシック</vt:lpstr>
      <vt:lpstr>游ゴシック</vt:lpstr>
      <vt:lpstr>游ゴシック Light</vt:lpstr>
      <vt:lpstr>American Typewriter</vt:lpstr>
      <vt:lpstr>Arial</vt:lpstr>
      <vt:lpstr>Arial Narrow</vt:lpstr>
      <vt:lpstr>Calibri</vt:lpstr>
      <vt:lpstr>Candara</vt:lpstr>
      <vt:lpstr>Courier</vt:lpstr>
      <vt:lpstr>Courier New</vt:lpstr>
      <vt:lpstr>Garamond</vt:lpstr>
      <vt:lpstr>Gill Sans MT</vt:lpstr>
      <vt:lpstr>Helvetica</vt:lpstr>
      <vt:lpstr>Mangal</vt:lpstr>
      <vt:lpstr>Symbol</vt:lpstr>
      <vt:lpstr>Tahoma</vt:lpstr>
      <vt:lpstr>Times</vt:lpstr>
      <vt:lpstr>Times New Roman</vt:lpstr>
      <vt:lpstr>Wingdings</vt:lpstr>
      <vt:lpstr>Wingdings 3</vt:lpstr>
      <vt:lpstr>ヒラギノ角ゴ Pro W3</vt:lpstr>
      <vt:lpstr>Office Theme</vt:lpstr>
      <vt:lpstr>Visio</vt:lpstr>
      <vt:lpstr>SE401 - Software Quality Assurance and Testing</vt:lpstr>
      <vt:lpstr>Thought for the Day</vt:lpstr>
      <vt:lpstr>Outline</vt:lpstr>
      <vt:lpstr>Case Study  Airbus A320 </vt:lpstr>
      <vt:lpstr>Case Study  Airbus A320 </vt:lpstr>
      <vt:lpstr>Case Study  Airbus A320 – Fatal Accidents</vt:lpstr>
      <vt:lpstr>Case Study  Airbus A320: What Were the Causes?  </vt:lpstr>
      <vt:lpstr>Program Models and Graphs</vt:lpstr>
      <vt:lpstr>Properties of Models</vt:lpstr>
      <vt:lpstr>Graph Representations: directed graphs</vt:lpstr>
      <vt:lpstr>Graph Representations: labels and code</vt:lpstr>
      <vt:lpstr>Multidimensional Graph Representations</vt:lpstr>
      <vt:lpstr>Example of Control Flow Graph </vt:lpstr>
      <vt:lpstr>Flowchart</vt:lpstr>
      <vt:lpstr>Control Flow Graph (CFG)</vt:lpstr>
      <vt:lpstr>White Box Testing a.k.a. Structural Testing </vt:lpstr>
      <vt:lpstr>Structural Testing</vt:lpstr>
      <vt:lpstr>Why Structural Testing?</vt:lpstr>
      <vt:lpstr>Testing with variation...</vt:lpstr>
      <vt:lpstr>No Guarantee of Finding All Defects</vt:lpstr>
      <vt:lpstr>Structural testing brings value...</vt:lpstr>
      <vt:lpstr>Structural Testing Complements Functional Testing</vt:lpstr>
      <vt:lpstr>Structural Testing in Practice</vt:lpstr>
      <vt:lpstr>Control Flow Coverage</vt:lpstr>
      <vt:lpstr>Test Adequacy Criterion</vt:lpstr>
      <vt:lpstr>Control Flow Based Adequacy Criteria and Coverage</vt:lpstr>
      <vt:lpstr>Condition Coverage</vt:lpstr>
      <vt:lpstr>Decision and Condition Coverage</vt:lpstr>
      <vt:lpstr>Decision and condition coverage (contd)</vt:lpstr>
      <vt:lpstr>Decision and Condition coverage (contd)</vt:lpstr>
      <vt:lpstr>A Simple Example of Coverage</vt:lpstr>
      <vt:lpstr>Statement Testing</vt:lpstr>
      <vt:lpstr>Statements or Blocks?</vt:lpstr>
      <vt:lpstr>Example: cgi_decode </vt:lpstr>
      <vt:lpstr>Example: cgi_decode</vt:lpstr>
      <vt:lpstr>Example: cgi_decode</vt:lpstr>
      <vt:lpstr>Example: cgi_decode</vt:lpstr>
      <vt:lpstr>Coverage is Not Size</vt:lpstr>
      <vt:lpstr>“All Statements” Can Miss Some Cases</vt:lpstr>
      <vt:lpstr>Branch Testing</vt:lpstr>
      <vt:lpstr>Statements vs. Branches</vt:lpstr>
      <vt:lpstr>“All Branches” Can Still Miss Conditions</vt:lpstr>
      <vt:lpstr>Condition Testing</vt:lpstr>
      <vt:lpstr>(Basic) Condition Testing</vt:lpstr>
      <vt:lpstr>Basic Conditions vs. Branches</vt:lpstr>
      <vt:lpstr>Branch-Condition Testing</vt:lpstr>
      <vt:lpstr>Beyond Branch and Condition Testing</vt:lpstr>
      <vt:lpstr>Compound Condition Testing</vt:lpstr>
      <vt:lpstr>Compound Conditions: Exponential Complexity</vt:lpstr>
      <vt:lpstr>Modified Condition/Decision Coverage (MC/DC)</vt:lpstr>
      <vt:lpstr>Construct Test Cases for MC/DC </vt:lpstr>
      <vt:lpstr>Construct Test Cases for MC/DC</vt:lpstr>
      <vt:lpstr>Construct Test Cases for MC/DC</vt:lpstr>
      <vt:lpstr>MC/DC: Linear Complexity</vt:lpstr>
      <vt:lpstr>Analysis of MC/DC</vt:lpstr>
      <vt:lpstr>Leave (Almost) No Code Untested</vt:lpstr>
      <vt:lpstr>Summary</vt:lpstr>
      <vt:lpstr>Thought for the Day</vt:lpstr>
      <vt:lpstr>White Box Testing</vt:lpstr>
      <vt:lpstr>Path Testing</vt:lpstr>
      <vt:lpstr>Paths Testing</vt:lpstr>
      <vt:lpstr>Path Coverage</vt:lpstr>
      <vt:lpstr>Path Adequacy</vt:lpstr>
      <vt:lpstr>Practical Path Coverage Criteria</vt:lpstr>
      <vt:lpstr>Boundary Interior Path Testing</vt:lpstr>
      <vt:lpstr>Boundary Interior Adequacy for cgi-decode</vt:lpstr>
      <vt:lpstr>Limitations of Boundary Interior Adequacy </vt:lpstr>
      <vt:lpstr>Loop Boundary Adequacy</vt:lpstr>
      <vt:lpstr>What is LCSAJ Testing ?</vt:lpstr>
      <vt:lpstr>Linear Code Sequence and Jump (LCSAJ)</vt:lpstr>
      <vt:lpstr>Linear Code Sequence and Jump (LCSAJ)</vt:lpstr>
      <vt:lpstr>LCSAJ coverage: Example 1</vt:lpstr>
      <vt:lpstr>Basis Path Testing</vt:lpstr>
      <vt:lpstr>Flow Graph Notation</vt:lpstr>
      <vt:lpstr>Flow chart and corresponding flow graph</vt:lpstr>
      <vt:lpstr>Compound logic</vt:lpstr>
      <vt:lpstr>Independent Program Paths</vt:lpstr>
      <vt:lpstr>Basis Paths Example</vt:lpstr>
      <vt:lpstr>Choose a Set of Basis Paths</vt:lpstr>
      <vt:lpstr>Basis Paths</vt:lpstr>
      <vt:lpstr>Cyclomatic Complexity (CC)</vt:lpstr>
      <vt:lpstr>Cyclomatic Complexity (CC)</vt:lpstr>
      <vt:lpstr>Cyclomatic Complexity (CC)</vt:lpstr>
      <vt:lpstr>Cyclomatic Testing</vt:lpstr>
      <vt:lpstr>Cyclomatic Complexity (McCabe)</vt:lpstr>
      <vt:lpstr>Cyclomatic Complexity (McCabe)</vt:lpstr>
      <vt:lpstr>Cyclomatic Complexity Examples</vt:lpstr>
      <vt:lpstr>Cyclomatic Complexity Examples</vt:lpstr>
      <vt:lpstr>Cyclomatic Complexity Examples</vt:lpstr>
      <vt:lpstr>Cyclomatic Complexity Examples</vt:lpstr>
      <vt:lpstr>Cyclomatic Complexity Examples</vt:lpstr>
      <vt:lpstr>Cyclomatic Complexity Examples</vt:lpstr>
      <vt:lpstr>Cyclomatic Adequacy and Coverage</vt:lpstr>
      <vt:lpstr>An Example:</vt:lpstr>
      <vt:lpstr>Steps for deriving test cases</vt:lpstr>
      <vt:lpstr>Steps for deriving test cases</vt:lpstr>
      <vt:lpstr>Infeasible Paths</vt:lpstr>
      <vt:lpstr>Comparing Criteria</vt:lpstr>
      <vt:lpstr>The Subsumes Relationship</vt:lpstr>
      <vt:lpstr>The Subsumes Relation</vt:lpstr>
      <vt:lpstr>The Subsumes Relation among Structural Testing Criteria</vt:lpstr>
      <vt:lpstr>Satisfying Structural Criteria</vt:lpstr>
      <vt:lpstr>Satisfying Structural Criteria</vt:lpstr>
      <vt:lpstr>Java Code Coverage Tools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17</cp:revision>
  <dcterms:created xsi:type="dcterms:W3CDTF">2020-12-01T06:37:59Z</dcterms:created>
  <dcterms:modified xsi:type="dcterms:W3CDTF">2021-03-14T06:49:51Z</dcterms:modified>
</cp:coreProperties>
</file>