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328" r:id="rId6"/>
    <p:sldId id="329" r:id="rId7"/>
    <p:sldId id="261" r:id="rId8"/>
    <p:sldId id="264" r:id="rId9"/>
    <p:sldId id="331" r:id="rId10"/>
    <p:sldId id="330" r:id="rId11"/>
    <p:sldId id="265" r:id="rId12"/>
    <p:sldId id="266" r:id="rId13"/>
    <p:sldId id="267" r:id="rId14"/>
    <p:sldId id="33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333" r:id="rId44"/>
    <p:sldId id="334"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10/18/2021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Topics</a:t>
            </a:r>
            <a:endParaRPr lang="en-US" dirty="0"/>
          </a:p>
        </p:txBody>
      </p:sp>
      <p:sp>
        <p:nvSpPr>
          <p:cNvPr id="3" name="Subtitle 2"/>
          <p:cNvSpPr>
            <a:spLocks noGrp="1"/>
          </p:cNvSpPr>
          <p:nvPr>
            <p:ph type="subTitle" idx="1"/>
          </p:nvPr>
        </p:nvSpPr>
        <p:spPr/>
        <p:txBody>
          <a:bodyPr/>
          <a:lstStyle/>
          <a:p>
            <a:r>
              <a:rPr lang="en-US" dirty="0" smtClean="0"/>
              <a:t>Chapter 10</a:t>
            </a:r>
            <a:endParaRPr lang="en-US" dirty="0"/>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Why Web Testing is Challenging</a:t>
            </a:r>
            <a:r>
              <a:rPr lang="en-US" sz="42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0" y="1812842"/>
            <a:ext cx="10972800" cy="4155141"/>
          </a:xfrm>
        </p:spPr>
        <p:txBody>
          <a:bodyPr>
            <a:normAutofit lnSpcReduction="10000"/>
          </a:bodyPr>
          <a:lstStyle/>
          <a:p>
            <a:r>
              <a:rPr lang="en-US" dirty="0"/>
              <a:t>Web based systems and applications interoperate with many different:</a:t>
            </a:r>
          </a:p>
          <a:p>
            <a:pPr lvl="1"/>
            <a:r>
              <a:rPr lang="en-US" b="1" dirty="0"/>
              <a:t>Operating</a:t>
            </a:r>
            <a:r>
              <a:rPr lang="en-US" dirty="0"/>
              <a:t> </a:t>
            </a:r>
            <a:r>
              <a:rPr lang="en-US" dirty="0" smtClean="0"/>
              <a:t>systems</a:t>
            </a:r>
            <a:endParaRPr lang="en-US" dirty="0"/>
          </a:p>
          <a:p>
            <a:pPr lvl="1"/>
            <a:r>
              <a:rPr lang="en-US" b="1" dirty="0" smtClean="0"/>
              <a:t>Browsers</a:t>
            </a:r>
            <a:endParaRPr lang="en-US" dirty="0"/>
          </a:p>
          <a:p>
            <a:pPr lvl="1"/>
            <a:r>
              <a:rPr lang="en-US" b="1" dirty="0"/>
              <a:t>Hardware</a:t>
            </a:r>
            <a:r>
              <a:rPr lang="en-US" dirty="0"/>
              <a:t> </a:t>
            </a:r>
            <a:r>
              <a:rPr lang="en-US" dirty="0" smtClean="0"/>
              <a:t>platforms</a:t>
            </a:r>
            <a:endParaRPr lang="en-US" dirty="0"/>
          </a:p>
          <a:p>
            <a:pPr lvl="1"/>
            <a:r>
              <a:rPr lang="en-US" b="1" dirty="0"/>
              <a:t>Communications</a:t>
            </a:r>
            <a:r>
              <a:rPr lang="en-US" dirty="0"/>
              <a:t> protocols</a:t>
            </a:r>
          </a:p>
          <a:p>
            <a:r>
              <a:rPr lang="en-US" dirty="0"/>
              <a:t>The search for errors represents a significant </a:t>
            </a:r>
            <a:br>
              <a:rPr lang="en-US" dirty="0"/>
            </a:br>
            <a:r>
              <a:rPr lang="en-US" dirty="0"/>
              <a:t>challenge</a:t>
            </a:r>
          </a:p>
          <a:p>
            <a:r>
              <a:rPr lang="en-US" dirty="0"/>
              <a:t>New technologies make web applications </a:t>
            </a:r>
            <a:br>
              <a:rPr lang="en-US" dirty="0"/>
            </a:br>
            <a:r>
              <a:rPr lang="en-US" dirty="0"/>
              <a:t>rich, </a:t>
            </a:r>
            <a:r>
              <a:rPr lang="en-US" b="1" dirty="0"/>
              <a:t>but</a:t>
            </a:r>
            <a:r>
              <a:rPr lang="en-US" dirty="0"/>
              <a:t> they become more difficult to test. </a:t>
            </a:r>
          </a:p>
        </p:txBody>
      </p:sp>
      <p:pic>
        <p:nvPicPr>
          <p:cNvPr id="5" name="Picture 2" descr="Related image">
            <a:extLst>
              <a:ext uri="{FF2B5EF4-FFF2-40B4-BE49-F238E27FC236}">
                <a16:creationId xmlns:a16="http://schemas.microsoft.com/office/drawing/2014/main" id="{5F431226-4EE4-4E5F-BF95-B89BDDE0E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736" y="2788920"/>
            <a:ext cx="5000625" cy="28575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420854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A071-1E43-4BD6-A919-6A3BA7207E84}"/>
              </a:ext>
            </a:extLst>
          </p:cNvPr>
          <p:cNvSpPr>
            <a:spLocks noGrp="1"/>
          </p:cNvSpPr>
          <p:nvPr>
            <p:ph type="title"/>
          </p:nvPr>
        </p:nvSpPr>
        <p:spPr/>
        <p:txBody>
          <a:bodyPr>
            <a:normAutofit/>
          </a:bodyPr>
          <a:lstStyle/>
          <a:p>
            <a:r>
              <a:rPr lang="en-US" sz="4200" dirty="0"/>
              <a:t>Web Testing Types </a:t>
            </a:r>
          </a:p>
        </p:txBody>
      </p:sp>
      <p:sp>
        <p:nvSpPr>
          <p:cNvPr id="3" name="Content Placeholder 2">
            <a:extLst>
              <a:ext uri="{FF2B5EF4-FFF2-40B4-BE49-F238E27FC236}">
                <a16:creationId xmlns:a16="http://schemas.microsoft.com/office/drawing/2014/main" id="{D61DFC93-2667-4EA2-8479-DE8945B79D45}"/>
              </a:ext>
            </a:extLst>
          </p:cNvPr>
          <p:cNvSpPr>
            <a:spLocks noGrp="1"/>
          </p:cNvSpPr>
          <p:nvPr>
            <p:ph idx="1"/>
          </p:nvPr>
        </p:nvSpPr>
        <p:spPr/>
        <p:txBody>
          <a:bodyPr>
            <a:normAutofit/>
          </a:bodyPr>
          <a:lstStyle/>
          <a:p>
            <a:pPr>
              <a:spcAft>
                <a:spcPts val="600"/>
              </a:spcAft>
            </a:pPr>
            <a:r>
              <a:rPr lang="en-US" dirty="0"/>
              <a:t>Some or all the following testing types may be performed depending on the web testing requirements:</a:t>
            </a:r>
          </a:p>
          <a:p>
            <a:pPr marL="393192" lvl="1" indent="0">
              <a:spcAft>
                <a:spcPts val="600"/>
              </a:spcAft>
              <a:buNone/>
            </a:pPr>
            <a:r>
              <a:rPr lang="en-US" sz="2600" dirty="0"/>
              <a:t>1. </a:t>
            </a:r>
            <a:r>
              <a:rPr lang="en-US" sz="2600" b="1" dirty="0"/>
              <a:t>Functionality</a:t>
            </a:r>
            <a:r>
              <a:rPr lang="en-US" sz="2600" dirty="0"/>
              <a:t> Testing</a:t>
            </a:r>
          </a:p>
          <a:p>
            <a:pPr marL="393192" lvl="1" indent="0">
              <a:spcAft>
                <a:spcPts val="600"/>
              </a:spcAft>
              <a:buNone/>
            </a:pPr>
            <a:r>
              <a:rPr lang="en-US" sz="2600" dirty="0"/>
              <a:t>2. </a:t>
            </a:r>
            <a:r>
              <a:rPr lang="en-US" sz="2600" b="1" dirty="0"/>
              <a:t>Usability</a:t>
            </a:r>
            <a:r>
              <a:rPr lang="en-US" sz="2600" dirty="0"/>
              <a:t> testing</a:t>
            </a:r>
          </a:p>
          <a:p>
            <a:pPr marL="393192" lvl="1" indent="0">
              <a:spcAft>
                <a:spcPts val="600"/>
              </a:spcAft>
              <a:buNone/>
            </a:pPr>
            <a:r>
              <a:rPr lang="en-US" sz="2600" dirty="0"/>
              <a:t>3. </a:t>
            </a:r>
            <a:r>
              <a:rPr lang="en-US" sz="2600" b="1" dirty="0"/>
              <a:t>Interface</a:t>
            </a:r>
            <a:r>
              <a:rPr lang="en-US" sz="2600" dirty="0"/>
              <a:t> testing</a:t>
            </a:r>
          </a:p>
          <a:p>
            <a:pPr marL="393192" lvl="1" indent="0">
              <a:spcAft>
                <a:spcPts val="600"/>
              </a:spcAft>
              <a:buNone/>
            </a:pPr>
            <a:r>
              <a:rPr lang="en-US" sz="2600" dirty="0"/>
              <a:t>4. </a:t>
            </a:r>
            <a:r>
              <a:rPr lang="en-US" sz="2600" b="1" dirty="0"/>
              <a:t>Compatibility</a:t>
            </a:r>
            <a:r>
              <a:rPr lang="en-US" sz="2600" dirty="0"/>
              <a:t> testing</a:t>
            </a:r>
          </a:p>
          <a:p>
            <a:pPr marL="393192" lvl="1" indent="0">
              <a:spcAft>
                <a:spcPts val="600"/>
              </a:spcAft>
              <a:buNone/>
            </a:pPr>
            <a:r>
              <a:rPr lang="en-US" sz="2600" dirty="0"/>
              <a:t>5. </a:t>
            </a:r>
            <a:r>
              <a:rPr lang="en-US" sz="2600" b="1" dirty="0"/>
              <a:t>Performance</a:t>
            </a:r>
            <a:r>
              <a:rPr lang="en-US" sz="2600" dirty="0"/>
              <a:t> testing</a:t>
            </a:r>
          </a:p>
          <a:p>
            <a:pPr marL="393192" lvl="1" indent="0">
              <a:spcAft>
                <a:spcPts val="600"/>
              </a:spcAft>
              <a:buNone/>
            </a:pPr>
            <a:r>
              <a:rPr lang="en-US" sz="2600" dirty="0"/>
              <a:t>6. </a:t>
            </a:r>
            <a:r>
              <a:rPr lang="en-US" sz="2600" b="1" dirty="0"/>
              <a:t>Security</a:t>
            </a:r>
            <a:r>
              <a:rPr lang="en-US" sz="2600" dirty="0"/>
              <a:t> testing</a:t>
            </a:r>
          </a:p>
        </p:txBody>
      </p:sp>
      <p:pic>
        <p:nvPicPr>
          <p:cNvPr id="5" name="Picture 2" descr="Image result for web testing">
            <a:extLst>
              <a:ext uri="{FF2B5EF4-FFF2-40B4-BE49-F238E27FC236}">
                <a16:creationId xmlns:a16="http://schemas.microsoft.com/office/drawing/2014/main" id="{2DCAA9DC-22E8-475E-89CD-76FEC9F19E6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84446" y="2689860"/>
            <a:ext cx="3956483" cy="3930396"/>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81413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27887" y="1822196"/>
            <a:ext cx="9215121" cy="4389120"/>
          </a:xfrm>
        </p:spPr>
        <p:txBody>
          <a:bodyPr/>
          <a:lstStyle/>
          <a:p>
            <a:pPr>
              <a:spcBef>
                <a:spcPts val="1200"/>
              </a:spcBef>
            </a:pPr>
            <a:r>
              <a:rPr lang="en-US" dirty="0"/>
              <a:t>Testing the </a:t>
            </a:r>
            <a:r>
              <a:rPr lang="en-US" b="1" dirty="0"/>
              <a:t>features</a:t>
            </a:r>
            <a:r>
              <a:rPr lang="en-US" dirty="0"/>
              <a:t> and operational behavior of a web application to ensure they correspond to its </a:t>
            </a:r>
            <a:r>
              <a:rPr lang="en-US" b="1" dirty="0"/>
              <a:t>specifications</a:t>
            </a:r>
            <a:r>
              <a:rPr lang="en-US" dirty="0"/>
              <a:t>.</a:t>
            </a:r>
          </a:p>
          <a:p>
            <a:pPr marL="0" indent="0">
              <a:spcBef>
                <a:spcPts val="1200"/>
              </a:spcBef>
              <a:buNone/>
            </a:pPr>
            <a:endParaRPr lang="en-US" dirty="0"/>
          </a:p>
          <a:p>
            <a:pPr>
              <a:spcBef>
                <a:spcPts val="1200"/>
              </a:spcBef>
            </a:pPr>
            <a:r>
              <a:rPr lang="en-US" dirty="0"/>
              <a:t>Test for – all the </a:t>
            </a:r>
            <a:r>
              <a:rPr lang="en-US" b="1" dirty="0">
                <a:solidFill>
                  <a:srgbClr val="70AD47"/>
                </a:solidFill>
              </a:rPr>
              <a:t>links</a:t>
            </a:r>
            <a:r>
              <a:rPr lang="en-US" dirty="0"/>
              <a:t> in web pages, </a:t>
            </a:r>
            <a:br>
              <a:rPr lang="en-US" dirty="0"/>
            </a:br>
            <a:r>
              <a:rPr lang="en-US" b="1" dirty="0">
                <a:solidFill>
                  <a:srgbClr val="70AD47"/>
                </a:solidFill>
              </a:rPr>
              <a:t>database</a:t>
            </a:r>
            <a:r>
              <a:rPr lang="en-US" dirty="0"/>
              <a:t> connection, </a:t>
            </a:r>
            <a:r>
              <a:rPr lang="en-US" b="1" dirty="0">
                <a:solidFill>
                  <a:srgbClr val="70AD47"/>
                </a:solidFill>
              </a:rPr>
              <a:t>forms</a:t>
            </a:r>
            <a:r>
              <a:rPr lang="en-US" dirty="0"/>
              <a:t> used for </a:t>
            </a:r>
            <a:br>
              <a:rPr lang="en-US" dirty="0"/>
            </a:br>
            <a:r>
              <a:rPr lang="en-US" dirty="0"/>
              <a:t>submitting or getting information from </a:t>
            </a:r>
            <a:br>
              <a:rPr lang="en-US" dirty="0"/>
            </a:br>
            <a:r>
              <a:rPr lang="en-US" dirty="0"/>
              <a:t>the user in the web pages, </a:t>
            </a:r>
            <a:r>
              <a:rPr lang="en-US" b="1" dirty="0">
                <a:solidFill>
                  <a:srgbClr val="70AD47"/>
                </a:solidFill>
              </a:rPr>
              <a:t>Cookie</a:t>
            </a:r>
            <a:r>
              <a:rPr lang="en-US" dirty="0"/>
              <a:t> testing, </a:t>
            </a:r>
            <a:br>
              <a:rPr lang="en-US" dirty="0"/>
            </a:br>
            <a:r>
              <a:rPr lang="en-US" dirty="0"/>
              <a:t>and </a:t>
            </a:r>
            <a:r>
              <a:rPr lang="en-US" b="1" dirty="0">
                <a:solidFill>
                  <a:srgbClr val="70AD47"/>
                </a:solidFill>
              </a:rPr>
              <a:t>HTML and CSS files </a:t>
            </a:r>
            <a:r>
              <a:rPr lang="en-US" dirty="0"/>
              <a:t>etc.</a:t>
            </a:r>
          </a:p>
        </p:txBody>
      </p:sp>
      <p:pic>
        <p:nvPicPr>
          <p:cNvPr id="2050"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235" y="2805812"/>
            <a:ext cx="4286250" cy="303847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10953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935480"/>
            <a:ext cx="10972800" cy="4389120"/>
          </a:xfrm>
        </p:spPr>
        <p:txBody>
          <a:bodyPr/>
          <a:lstStyle/>
          <a:p>
            <a:pPr>
              <a:spcBef>
                <a:spcPts val="1200"/>
              </a:spcBef>
            </a:pPr>
            <a:r>
              <a:rPr lang="en-US" b="1" dirty="0"/>
              <a:t>1.1 Check all the links:</a:t>
            </a:r>
          </a:p>
          <a:p>
            <a:pPr lvl="1">
              <a:spcBef>
                <a:spcPts val="1200"/>
              </a:spcBef>
            </a:pPr>
            <a:r>
              <a:rPr lang="en-US" dirty="0"/>
              <a:t>Test the </a:t>
            </a:r>
            <a:r>
              <a:rPr lang="en-US" b="1" dirty="0">
                <a:solidFill>
                  <a:srgbClr val="70AD47"/>
                </a:solidFill>
              </a:rPr>
              <a:t>external </a:t>
            </a:r>
            <a:r>
              <a:rPr lang="en-US" dirty="0"/>
              <a:t>links from all the pages to a specific domain under test.</a:t>
            </a:r>
          </a:p>
          <a:p>
            <a:pPr lvl="1">
              <a:spcBef>
                <a:spcPts val="1200"/>
              </a:spcBef>
            </a:pPr>
            <a:r>
              <a:rPr lang="en-US" dirty="0"/>
              <a:t>Test all </a:t>
            </a:r>
            <a:r>
              <a:rPr lang="en-US" b="1" dirty="0">
                <a:solidFill>
                  <a:srgbClr val="70AD47"/>
                </a:solidFill>
              </a:rPr>
              <a:t>internal</a:t>
            </a:r>
            <a:r>
              <a:rPr lang="en-US" dirty="0"/>
              <a:t> links between web application pages</a:t>
            </a:r>
          </a:p>
          <a:p>
            <a:pPr lvl="1">
              <a:spcBef>
                <a:spcPts val="1200"/>
              </a:spcBef>
            </a:pPr>
            <a:r>
              <a:rPr lang="en-US" dirty="0"/>
              <a:t>Test links used to </a:t>
            </a:r>
            <a:r>
              <a:rPr lang="en-US" b="1" dirty="0">
                <a:solidFill>
                  <a:srgbClr val="70AD47"/>
                </a:solidFill>
              </a:rPr>
              <a:t>send email </a:t>
            </a:r>
            <a:r>
              <a:rPr lang="en-US" dirty="0"/>
              <a:t>to admin </a:t>
            </a:r>
            <a:br>
              <a:rPr lang="en-US" dirty="0"/>
            </a:br>
            <a:r>
              <a:rPr lang="en-US" dirty="0"/>
              <a:t>or other users from web pages.</a:t>
            </a:r>
          </a:p>
          <a:p>
            <a:pPr lvl="1">
              <a:spcBef>
                <a:spcPts val="1200"/>
              </a:spcBef>
            </a:pPr>
            <a:r>
              <a:rPr lang="en-US" dirty="0"/>
              <a:t>Test to check if there are any </a:t>
            </a:r>
            <a:r>
              <a:rPr lang="en-US" b="1" dirty="0">
                <a:solidFill>
                  <a:srgbClr val="70AD47"/>
                </a:solidFill>
              </a:rPr>
              <a:t>orphan pages</a:t>
            </a:r>
            <a:r>
              <a:rPr lang="en-US" dirty="0"/>
              <a:t>.</a:t>
            </a:r>
          </a:p>
          <a:p>
            <a:pPr lvl="1">
              <a:spcBef>
                <a:spcPts val="1200"/>
              </a:spcBef>
            </a:pPr>
            <a:r>
              <a:rPr lang="en-US" dirty="0"/>
              <a:t>Finally, link checking includes, check </a:t>
            </a:r>
            <a:br>
              <a:rPr lang="en-US" dirty="0"/>
            </a:br>
            <a:r>
              <a:rPr lang="en-US" dirty="0"/>
              <a:t>for </a:t>
            </a:r>
            <a:r>
              <a:rPr lang="en-US" b="1" dirty="0">
                <a:solidFill>
                  <a:srgbClr val="70AD47"/>
                </a:solidFill>
              </a:rPr>
              <a:t>broken links</a:t>
            </a:r>
            <a:r>
              <a:rPr lang="en-US" dirty="0"/>
              <a:t> </a:t>
            </a:r>
            <a:br>
              <a:rPr lang="en-US" dirty="0"/>
            </a:br>
            <a:r>
              <a:rPr lang="en-US" dirty="0"/>
              <a:t>in all above-mentioned links. </a:t>
            </a:r>
            <a:endParaRPr lang="en-US" b="1" dirty="0">
              <a:solidFill>
                <a:srgbClr val="00B0F0"/>
              </a:solidFill>
            </a:endParaRPr>
          </a:p>
        </p:txBody>
      </p:sp>
      <p:pic>
        <p:nvPicPr>
          <p:cNvPr id="6" name="Picture 5">
            <a:extLst>
              <a:ext uri="{FF2B5EF4-FFF2-40B4-BE49-F238E27FC236}">
                <a16:creationId xmlns:a16="http://schemas.microsoft.com/office/drawing/2014/main" id="{4C3DAA40-C473-4504-A0F0-94447E45D9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85888" y="3430509"/>
            <a:ext cx="4470400" cy="258929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75580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935480"/>
            <a:ext cx="6876288" cy="4389120"/>
          </a:xfrm>
        </p:spPr>
        <p:txBody>
          <a:bodyPr/>
          <a:lstStyle/>
          <a:p>
            <a:pPr>
              <a:spcBef>
                <a:spcPts val="1200"/>
              </a:spcBef>
            </a:pPr>
            <a:r>
              <a:rPr lang="en-US" b="1" dirty="0"/>
              <a:t>1.2 Test forms on all pages: </a:t>
            </a:r>
            <a:r>
              <a:rPr lang="en-US" dirty="0"/>
              <a:t>Forms are part of any website that is used for </a:t>
            </a:r>
            <a:r>
              <a:rPr lang="en-US" b="1" dirty="0"/>
              <a:t>receiving</a:t>
            </a:r>
            <a:r>
              <a:rPr lang="en-US" dirty="0"/>
              <a:t> information from users and to </a:t>
            </a:r>
            <a:r>
              <a:rPr lang="en-US" b="1" dirty="0"/>
              <a:t>interact</a:t>
            </a:r>
            <a:r>
              <a:rPr lang="en-US" dirty="0"/>
              <a:t> with them. </a:t>
            </a:r>
          </a:p>
          <a:p>
            <a:pPr>
              <a:spcBef>
                <a:spcPts val="1200"/>
              </a:spcBef>
            </a:pPr>
            <a:r>
              <a:rPr lang="en-US" dirty="0"/>
              <a:t>So what should be checked in these forms?</a:t>
            </a:r>
          </a:p>
          <a:p>
            <a:pPr lvl="1">
              <a:spcBef>
                <a:spcPts val="1200"/>
              </a:spcBef>
            </a:pPr>
            <a:r>
              <a:rPr lang="en-US" dirty="0"/>
              <a:t>First, check all the </a:t>
            </a:r>
            <a:r>
              <a:rPr lang="en-US" b="1" dirty="0">
                <a:solidFill>
                  <a:srgbClr val="70AD47"/>
                </a:solidFill>
              </a:rPr>
              <a:t>validations</a:t>
            </a:r>
            <a:r>
              <a:rPr lang="en-US" dirty="0"/>
              <a:t> on each field.</a:t>
            </a:r>
          </a:p>
          <a:p>
            <a:pPr lvl="1">
              <a:spcBef>
                <a:spcPts val="1200"/>
              </a:spcBef>
            </a:pPr>
            <a:r>
              <a:rPr lang="en-US" dirty="0"/>
              <a:t>Check for </a:t>
            </a:r>
            <a:r>
              <a:rPr lang="en-US" b="1" dirty="0">
                <a:solidFill>
                  <a:srgbClr val="70AD47"/>
                </a:solidFill>
              </a:rPr>
              <a:t>default values </a:t>
            </a:r>
            <a:r>
              <a:rPr lang="en-US" dirty="0"/>
              <a:t>of the fields.</a:t>
            </a:r>
          </a:p>
          <a:p>
            <a:pPr lvl="1">
              <a:spcBef>
                <a:spcPts val="1200"/>
              </a:spcBef>
            </a:pPr>
            <a:r>
              <a:rPr lang="en-US" b="1" dirty="0">
                <a:solidFill>
                  <a:srgbClr val="70AD47"/>
                </a:solidFill>
              </a:rPr>
              <a:t>Wrong inputs </a:t>
            </a:r>
            <a:r>
              <a:rPr lang="en-US" dirty="0"/>
              <a:t>to the fields in the forms.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7" name="Picture 4" descr="Related image">
            <a:extLst>
              <a:ext uri="{FF2B5EF4-FFF2-40B4-BE49-F238E27FC236}">
                <a16:creationId xmlns:a16="http://schemas.microsoft.com/office/drawing/2014/main" id="{C1AB435E-27AD-4526-B101-3C440D66579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85888" y="2093570"/>
            <a:ext cx="4509770" cy="38426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8537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755384"/>
            <a:ext cx="10972800" cy="4018280"/>
          </a:xfrm>
        </p:spPr>
        <p:txBody>
          <a:bodyPr/>
          <a:lstStyle/>
          <a:p>
            <a:pPr>
              <a:spcBef>
                <a:spcPts val="1200"/>
              </a:spcBef>
            </a:pPr>
            <a:r>
              <a:rPr lang="en-US" b="1" dirty="0"/>
              <a:t>1.3 Test Cookies: </a:t>
            </a:r>
            <a:r>
              <a:rPr lang="en-US" dirty="0"/>
              <a:t>cookies are small files that are stored on a user's computer. They hold data specific to a particular client and website, and can be accessed either by the web server or the client computer.</a:t>
            </a:r>
          </a:p>
          <a:p>
            <a:pPr lvl="1">
              <a:spcBef>
                <a:spcPts val="1200"/>
              </a:spcBef>
            </a:pPr>
            <a:r>
              <a:rPr lang="en-US" dirty="0"/>
              <a:t>Test the application by </a:t>
            </a:r>
            <a:r>
              <a:rPr lang="en-US" b="1" dirty="0">
                <a:solidFill>
                  <a:srgbClr val="70AD47"/>
                </a:solidFill>
              </a:rPr>
              <a:t>enabling</a:t>
            </a:r>
            <a:r>
              <a:rPr lang="en-US" dirty="0"/>
              <a:t> or </a:t>
            </a:r>
            <a:r>
              <a:rPr lang="en-US" b="1" dirty="0">
                <a:solidFill>
                  <a:srgbClr val="70AD47"/>
                </a:solidFill>
              </a:rPr>
              <a:t>disabling</a:t>
            </a:r>
            <a:r>
              <a:rPr lang="en-US" dirty="0"/>
              <a:t> cookies in a browser</a:t>
            </a:r>
          </a:p>
          <a:p>
            <a:pPr lvl="1">
              <a:spcBef>
                <a:spcPts val="1200"/>
              </a:spcBef>
            </a:pPr>
            <a:r>
              <a:rPr lang="en-US" dirty="0"/>
              <a:t>Test if cookies are </a:t>
            </a:r>
            <a:r>
              <a:rPr lang="en-US" b="1" dirty="0">
                <a:solidFill>
                  <a:srgbClr val="70AD47"/>
                </a:solidFill>
              </a:rPr>
              <a:t>encrypted</a:t>
            </a:r>
            <a:r>
              <a:rPr lang="en-US" dirty="0"/>
              <a:t> before they are </a:t>
            </a:r>
            <a:br>
              <a:rPr lang="en-US" dirty="0"/>
            </a:br>
            <a:r>
              <a:rPr lang="en-US" dirty="0"/>
              <a:t>written to the user machine </a:t>
            </a:r>
          </a:p>
          <a:p>
            <a:pPr lvl="1">
              <a:spcBef>
                <a:spcPts val="1200"/>
              </a:spcBef>
            </a:pPr>
            <a:r>
              <a:rPr lang="en-US" dirty="0"/>
              <a:t>Test </a:t>
            </a:r>
            <a:r>
              <a:rPr lang="en-US" dirty="0" smtClean="0"/>
              <a:t>if </a:t>
            </a:r>
            <a:r>
              <a:rPr lang="en-US" dirty="0"/>
              <a:t>cookies are </a:t>
            </a:r>
            <a:r>
              <a:rPr lang="en-US" b="1" dirty="0">
                <a:solidFill>
                  <a:srgbClr val="70AD47"/>
                </a:solidFill>
              </a:rPr>
              <a:t>deleted</a:t>
            </a:r>
            <a:r>
              <a:rPr lang="en-US" dirty="0"/>
              <a:t> </a:t>
            </a:r>
            <a:r>
              <a:rPr lang="en-US" dirty="0" smtClean="0"/>
              <a:t>when </a:t>
            </a:r>
            <a:r>
              <a:rPr lang="en-US" dirty="0"/>
              <a:t>they are not needed anymore. </a:t>
            </a:r>
          </a:p>
        </p:txBody>
      </p:sp>
      <p:pic>
        <p:nvPicPr>
          <p:cNvPr id="9218" name="Picture 2" descr="Related image">
            <a:extLst>
              <a:ext uri="{FF2B5EF4-FFF2-40B4-BE49-F238E27FC236}">
                <a16:creationId xmlns:a16="http://schemas.microsoft.com/office/drawing/2014/main" id="{745C04C5-A1CA-4017-A0E1-08F55F9EB6E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08803" y="3450410"/>
            <a:ext cx="2726749" cy="225798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25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445700" y="155727"/>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445700" y="1537613"/>
            <a:ext cx="10972800" cy="3987800"/>
          </a:xfrm>
        </p:spPr>
        <p:txBody>
          <a:bodyPr>
            <a:normAutofit/>
          </a:bodyPr>
          <a:lstStyle/>
          <a:p>
            <a:pPr>
              <a:spcBef>
                <a:spcPts val="1200"/>
              </a:spcBef>
            </a:pPr>
            <a:r>
              <a:rPr lang="en-US" sz="2800" b="1" dirty="0"/>
              <a:t>1.4 Test HTML and CSS:</a:t>
            </a:r>
          </a:p>
          <a:p>
            <a:pPr lvl="1">
              <a:spcBef>
                <a:spcPts val="1200"/>
              </a:spcBef>
            </a:pPr>
            <a:r>
              <a:rPr lang="en-US" dirty="0"/>
              <a:t>Checking for </a:t>
            </a:r>
            <a:r>
              <a:rPr lang="en-US" b="1" dirty="0"/>
              <a:t>syntax errors</a:t>
            </a:r>
          </a:p>
          <a:p>
            <a:pPr lvl="1">
              <a:spcBef>
                <a:spcPts val="1200"/>
              </a:spcBef>
            </a:pPr>
            <a:r>
              <a:rPr lang="en-US" dirty="0"/>
              <a:t>Check if the site is </a:t>
            </a:r>
            <a:r>
              <a:rPr lang="en-US" b="1" dirty="0" err="1"/>
              <a:t>crawlable</a:t>
            </a:r>
            <a:r>
              <a:rPr lang="en-US" dirty="0"/>
              <a:t> </a:t>
            </a:r>
            <a:r>
              <a:rPr lang="en-US" dirty="0" smtClean="0"/>
              <a:t>by </a:t>
            </a:r>
            <a:r>
              <a:rPr lang="en-US" dirty="0"/>
              <a:t>different search engines.</a:t>
            </a:r>
            <a:endParaRPr lang="en-US" b="1" dirty="0"/>
          </a:p>
          <a:p>
            <a:pPr lvl="1">
              <a:spcBef>
                <a:spcPts val="1200"/>
              </a:spcBef>
            </a:pPr>
            <a:r>
              <a:rPr lang="en-US" sz="2600" dirty="0"/>
              <a:t>Readable </a:t>
            </a:r>
            <a:r>
              <a:rPr lang="en-US" sz="2600" b="1" dirty="0"/>
              <a:t>color scheme </a:t>
            </a:r>
            <a:r>
              <a:rPr lang="en-US" sz="2600" dirty="0"/>
              <a:t>and</a:t>
            </a:r>
            <a:r>
              <a:rPr lang="en-US" sz="2600" b="1" dirty="0"/>
              <a:t> fonts</a:t>
            </a:r>
          </a:p>
          <a:p>
            <a:pPr lvl="1">
              <a:spcBef>
                <a:spcPts val="1200"/>
              </a:spcBef>
            </a:pPr>
            <a:r>
              <a:rPr lang="en-US" sz="2600" b="1" dirty="0"/>
              <a:t>Standards</a:t>
            </a:r>
            <a:r>
              <a:rPr lang="en-US" sz="2600" dirty="0"/>
              <a:t> compliance (i.e. such as W3C and ISO)  </a:t>
            </a:r>
          </a:p>
          <a:p>
            <a:pPr>
              <a:spcBef>
                <a:spcPts val="1200"/>
              </a:spcBef>
            </a:pPr>
            <a:endParaRPr lang="en-US" sz="2800" dirty="0"/>
          </a:p>
          <a:p>
            <a:pPr marL="0" indent="0">
              <a:buNone/>
            </a:pPr>
            <a:endParaRPr lang="en-US" dirty="0"/>
          </a:p>
        </p:txBody>
      </p:sp>
      <p:pic>
        <p:nvPicPr>
          <p:cNvPr id="5"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335" y="3531513"/>
            <a:ext cx="3194310" cy="226441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90607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59434" y="157168"/>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59434" y="1449813"/>
            <a:ext cx="10972800" cy="4434840"/>
          </a:xfrm>
        </p:spPr>
        <p:txBody>
          <a:bodyPr>
            <a:normAutofit/>
          </a:bodyPr>
          <a:lstStyle/>
          <a:p>
            <a:pPr>
              <a:spcBef>
                <a:spcPts val="1200"/>
              </a:spcBef>
            </a:pPr>
            <a:r>
              <a:rPr lang="en-US" sz="2800" b="1" dirty="0"/>
              <a:t>1.5 Database Testing:</a:t>
            </a:r>
          </a:p>
          <a:p>
            <a:pPr lvl="1">
              <a:spcBef>
                <a:spcPts val="1200"/>
              </a:spcBef>
            </a:pPr>
            <a:r>
              <a:rPr lang="en-US" dirty="0"/>
              <a:t>Data </a:t>
            </a:r>
            <a:r>
              <a:rPr lang="en-US" b="1" dirty="0">
                <a:solidFill>
                  <a:srgbClr val="70AD47"/>
                </a:solidFill>
              </a:rPr>
              <a:t>validity</a:t>
            </a:r>
            <a:r>
              <a:rPr lang="en-US" dirty="0"/>
              <a:t> testing: test if any errors are shown while executing queries</a:t>
            </a:r>
          </a:p>
          <a:p>
            <a:pPr lvl="1">
              <a:spcBef>
                <a:spcPts val="1200"/>
              </a:spcBef>
            </a:pPr>
            <a:r>
              <a:rPr lang="en-US" dirty="0"/>
              <a:t>Data </a:t>
            </a:r>
            <a:r>
              <a:rPr lang="en-US" b="1" dirty="0">
                <a:solidFill>
                  <a:srgbClr val="70AD47"/>
                </a:solidFill>
              </a:rPr>
              <a:t>integrity</a:t>
            </a:r>
            <a:r>
              <a:rPr lang="en-US" dirty="0"/>
              <a:t> testing: check for errors while you edit, delete, modify data in database</a:t>
            </a:r>
            <a:endParaRPr lang="en-US" sz="2600" dirty="0"/>
          </a:p>
          <a:p>
            <a:pPr lvl="1">
              <a:spcBef>
                <a:spcPts val="1200"/>
              </a:spcBef>
            </a:pPr>
            <a:r>
              <a:rPr lang="en-US" dirty="0"/>
              <a:t>Check </a:t>
            </a:r>
            <a:r>
              <a:rPr lang="en-US" b="1" dirty="0">
                <a:solidFill>
                  <a:srgbClr val="70AD47"/>
                </a:solidFill>
              </a:rPr>
              <a:t>response time </a:t>
            </a:r>
            <a:r>
              <a:rPr lang="en-US" dirty="0"/>
              <a:t>of queries.</a:t>
            </a:r>
          </a:p>
          <a:p>
            <a:pPr lvl="1">
              <a:spcBef>
                <a:spcPts val="1200"/>
              </a:spcBef>
            </a:pPr>
            <a:r>
              <a:rPr lang="en-US" dirty="0"/>
              <a:t>Check if all the database queries are </a:t>
            </a:r>
            <a:r>
              <a:rPr lang="en-US" b="1" dirty="0">
                <a:solidFill>
                  <a:srgbClr val="70AD47"/>
                </a:solidFill>
              </a:rPr>
              <a:t>executing </a:t>
            </a:r>
            <a:br>
              <a:rPr lang="en-US" b="1" dirty="0">
                <a:solidFill>
                  <a:srgbClr val="70AD47"/>
                </a:solidFill>
              </a:rPr>
            </a:br>
            <a:r>
              <a:rPr lang="en-US" b="1" dirty="0">
                <a:solidFill>
                  <a:srgbClr val="70AD47"/>
                </a:solidFill>
              </a:rPr>
              <a:t>correctly</a:t>
            </a:r>
            <a:r>
              <a:rPr lang="en-US" dirty="0"/>
              <a:t>,  data is </a:t>
            </a:r>
            <a:r>
              <a:rPr lang="en-US" b="1" dirty="0">
                <a:solidFill>
                  <a:schemeClr val="accent1"/>
                </a:solidFill>
              </a:rPr>
              <a:t>retrieved</a:t>
            </a:r>
            <a:r>
              <a:rPr lang="en-US" dirty="0"/>
              <a:t> and </a:t>
            </a:r>
            <a:r>
              <a:rPr lang="en-US" b="1" dirty="0">
                <a:solidFill>
                  <a:schemeClr val="accent1"/>
                </a:solidFill>
              </a:rPr>
              <a:t>updated</a:t>
            </a:r>
            <a:r>
              <a:rPr lang="en-US" dirty="0"/>
              <a:t> correctly. </a:t>
            </a:r>
          </a:p>
          <a:p>
            <a:pPr lvl="1">
              <a:spcBef>
                <a:spcPts val="1200"/>
              </a:spcBef>
            </a:pPr>
            <a:r>
              <a:rPr lang="en-US" dirty="0"/>
              <a:t>Check if data retrieved from database is</a:t>
            </a:r>
            <a:br>
              <a:rPr lang="en-US" dirty="0"/>
            </a:br>
            <a:r>
              <a:rPr lang="en-US" b="1" dirty="0">
                <a:solidFill>
                  <a:srgbClr val="70AD47"/>
                </a:solidFill>
              </a:rPr>
              <a:t>shown accurately </a:t>
            </a:r>
            <a:r>
              <a:rPr lang="en-US" dirty="0"/>
              <a:t>in the web application .</a:t>
            </a:r>
            <a:endParaRPr lang="en-US" sz="2600" dirty="0"/>
          </a:p>
          <a:p>
            <a:pPr>
              <a:spcBef>
                <a:spcPts val="1200"/>
              </a:spcBef>
            </a:pPr>
            <a:endParaRPr lang="en-US" sz="2800" dirty="0"/>
          </a:p>
          <a:p>
            <a:pPr marL="0" indent="0">
              <a:buNone/>
            </a:pPr>
            <a:endParaRPr lang="en-US" dirty="0"/>
          </a:p>
        </p:txBody>
      </p:sp>
      <p:pic>
        <p:nvPicPr>
          <p:cNvPr id="6" name="Picture 5">
            <a:extLst>
              <a:ext uri="{FF2B5EF4-FFF2-40B4-BE49-F238E27FC236}">
                <a16:creationId xmlns:a16="http://schemas.microsoft.com/office/drawing/2014/main" id="{CE40766B-BC82-4904-BE89-4EA1CDCB050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049057" y="3917373"/>
            <a:ext cx="4128029" cy="2623127"/>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82447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76687" y="209310"/>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76687" y="1427193"/>
            <a:ext cx="10972800" cy="4699000"/>
          </a:xfrm>
        </p:spPr>
        <p:txBody>
          <a:bodyPr>
            <a:normAutofit fontScale="92500" lnSpcReduction="10000"/>
          </a:bodyPr>
          <a:lstStyle/>
          <a:p>
            <a:pPr>
              <a:lnSpc>
                <a:spcPct val="120000"/>
              </a:lnSpc>
              <a:spcBef>
                <a:spcPts val="0"/>
              </a:spcBef>
            </a:pPr>
            <a:r>
              <a:rPr lang="en-US" sz="2800" b="1" dirty="0"/>
              <a:t>Examples of Functionality Test Scenarios:</a:t>
            </a:r>
          </a:p>
          <a:p>
            <a:pPr lvl="1">
              <a:lnSpc>
                <a:spcPct val="120000"/>
              </a:lnSpc>
              <a:spcBef>
                <a:spcPts val="0"/>
              </a:spcBef>
            </a:pPr>
            <a:r>
              <a:rPr lang="en-US" sz="2600" dirty="0"/>
              <a:t>Test all the mandatory fields should be validated.</a:t>
            </a:r>
          </a:p>
          <a:p>
            <a:pPr lvl="1">
              <a:lnSpc>
                <a:spcPct val="120000"/>
              </a:lnSpc>
              <a:spcBef>
                <a:spcPts val="0"/>
              </a:spcBef>
            </a:pPr>
            <a:r>
              <a:rPr lang="en-US" sz="2600" dirty="0"/>
              <a:t>Test the system should not display the error message for optional fields.</a:t>
            </a:r>
          </a:p>
          <a:p>
            <a:pPr lvl="1">
              <a:lnSpc>
                <a:spcPct val="120000"/>
              </a:lnSpc>
              <a:spcBef>
                <a:spcPts val="0"/>
              </a:spcBef>
            </a:pPr>
            <a:r>
              <a:rPr lang="en-US" sz="2600" dirty="0"/>
              <a:t>Test the numeric fields should not accept the alphabets and proper error message should display.</a:t>
            </a:r>
          </a:p>
          <a:p>
            <a:pPr lvl="1">
              <a:lnSpc>
                <a:spcPct val="120000"/>
              </a:lnSpc>
              <a:spcBef>
                <a:spcPts val="0"/>
              </a:spcBef>
            </a:pPr>
            <a:r>
              <a:rPr lang="en-US" sz="2600" dirty="0"/>
              <a:t>Test the pop-up message ("This field is limited to 500 characters") should display if the data reaches the maximum size of the field.</a:t>
            </a:r>
          </a:p>
          <a:p>
            <a:pPr lvl="1">
              <a:lnSpc>
                <a:spcPct val="120000"/>
              </a:lnSpc>
              <a:spcBef>
                <a:spcPts val="0"/>
              </a:spcBef>
            </a:pPr>
            <a:r>
              <a:rPr lang="en-US" sz="2600" dirty="0"/>
              <a:t>Test that a confirmation message should display for update and delete operations.</a:t>
            </a:r>
          </a:p>
          <a:p>
            <a:pPr lvl="1">
              <a:lnSpc>
                <a:spcPct val="120000"/>
              </a:lnSpc>
              <a:spcBef>
                <a:spcPts val="0"/>
              </a:spcBef>
            </a:pPr>
            <a:r>
              <a:rPr lang="en-US" sz="2600" dirty="0"/>
              <a:t>Test all input fields for special characters.</a:t>
            </a:r>
          </a:p>
          <a:p>
            <a:pPr lvl="1">
              <a:lnSpc>
                <a:spcPct val="120000"/>
              </a:lnSpc>
              <a:spcBef>
                <a:spcPts val="0"/>
              </a:spcBef>
            </a:pPr>
            <a:r>
              <a:rPr lang="en-US" sz="2600" dirty="0"/>
              <a:t>Test the functionality of the buttons available, … etc.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57557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Testing</a:t>
            </a:r>
            <a:endParaRPr lang="en-US" dirty="0"/>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p:txBody>
          <a:bodyPr>
            <a:normAutofit/>
          </a:bodyPr>
          <a:lstStyle/>
          <a:p>
            <a:pPr>
              <a:spcBef>
                <a:spcPts val="1200"/>
              </a:spcBef>
            </a:pPr>
            <a:r>
              <a:rPr lang="en-US" b="1" dirty="0" smtClean="0"/>
              <a:t>Usability </a:t>
            </a:r>
            <a:r>
              <a:rPr lang="en-US" b="1" dirty="0"/>
              <a:t>testing </a:t>
            </a:r>
            <a:r>
              <a:rPr lang="en-US" dirty="0"/>
              <a:t>is the process by which the human-computer interaction characteristics of a system are measured, and weaknesses are identified for correction.</a:t>
            </a:r>
          </a:p>
          <a:p>
            <a:pPr>
              <a:spcBef>
                <a:spcPts val="1200"/>
              </a:spcBef>
            </a:pPr>
            <a:r>
              <a:rPr lang="en-US" dirty="0"/>
              <a:t>In usability testing:</a:t>
            </a:r>
          </a:p>
          <a:p>
            <a:pPr lvl="1">
              <a:spcBef>
                <a:spcPts val="1200"/>
              </a:spcBef>
            </a:pPr>
            <a:r>
              <a:rPr lang="en-US" dirty="0"/>
              <a:t>Check if the application is </a:t>
            </a:r>
            <a:r>
              <a:rPr lang="en-US" b="1" dirty="0"/>
              <a:t>user-friendly </a:t>
            </a:r>
            <a:r>
              <a:rPr lang="en-US" dirty="0"/>
              <a:t>(general appearance and interaction)</a:t>
            </a:r>
          </a:p>
          <a:p>
            <a:pPr lvl="1">
              <a:spcBef>
                <a:spcPts val="1200"/>
              </a:spcBef>
            </a:pPr>
            <a:r>
              <a:rPr lang="en-US" dirty="0"/>
              <a:t>Check the </a:t>
            </a:r>
            <a:r>
              <a:rPr lang="en-US" b="1" dirty="0"/>
              <a:t>flow</a:t>
            </a:r>
            <a:r>
              <a:rPr lang="en-US" dirty="0"/>
              <a:t> of the system and that it is </a:t>
            </a:r>
            <a:r>
              <a:rPr lang="en-US" u="sng" dirty="0"/>
              <a:t>easy to understand and learn </a:t>
            </a:r>
            <a:r>
              <a:rPr lang="en-US" dirty="0"/>
              <a:t>by the user</a:t>
            </a:r>
          </a:p>
          <a:p>
            <a:pPr lvl="1">
              <a:spcBef>
                <a:spcPts val="1200"/>
              </a:spcBef>
            </a:pPr>
            <a:r>
              <a:rPr lang="en-US" dirty="0"/>
              <a:t>Basically, system </a:t>
            </a:r>
            <a:r>
              <a:rPr lang="en-US" b="1" dirty="0"/>
              <a:t>navigation</a:t>
            </a:r>
            <a:r>
              <a:rPr lang="en-US" dirty="0"/>
              <a:t> and </a:t>
            </a:r>
            <a:r>
              <a:rPr lang="en-US" b="1" dirty="0"/>
              <a:t>content</a:t>
            </a:r>
            <a:r>
              <a:rPr lang="en-US" dirty="0"/>
              <a:t> are checked in usability testing</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8945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Web Testing</a:t>
            </a:r>
          </a:p>
          <a:p>
            <a:r>
              <a:rPr lang="en-US" dirty="0" smtClean="0"/>
              <a:t>Mobile Testing</a:t>
            </a:r>
            <a:endParaRPr lang="en-US" dirty="0"/>
          </a:p>
        </p:txBody>
      </p:sp>
    </p:spTree>
    <p:extLst>
      <p:ext uri="{BB962C8B-B14F-4D97-AF65-F5344CB8AC3E}">
        <p14:creationId xmlns:p14="http://schemas.microsoft.com/office/powerpoint/2010/main" val="982286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447769" y="1576200"/>
            <a:ext cx="6210300" cy="4211320"/>
          </a:xfrm>
        </p:spPr>
        <p:txBody>
          <a:bodyPr>
            <a:normAutofit lnSpcReduction="10000"/>
          </a:bodyPr>
          <a:lstStyle/>
          <a:p>
            <a:pPr>
              <a:spcBef>
                <a:spcPts val="1200"/>
              </a:spcBef>
            </a:pPr>
            <a:r>
              <a:rPr lang="en-US" b="1" dirty="0" smtClean="0"/>
              <a:t>2.1 Navigation: </a:t>
            </a:r>
            <a:endParaRPr lang="en-US" b="1" dirty="0"/>
          </a:p>
          <a:p>
            <a:pPr lvl="1">
              <a:spcBef>
                <a:spcPts val="1200"/>
              </a:spcBef>
            </a:pPr>
            <a:r>
              <a:rPr lang="en-US" dirty="0"/>
              <a:t>Navigation means how a user </a:t>
            </a:r>
            <a:r>
              <a:rPr lang="en-US" b="1" dirty="0"/>
              <a:t>surfs</a:t>
            </a:r>
            <a:r>
              <a:rPr lang="en-US" dirty="0"/>
              <a:t> the web pages, different controls like buttons, boxes or how the user uses the links on the pages to surf different pages.</a:t>
            </a:r>
          </a:p>
          <a:p>
            <a:pPr lvl="1">
              <a:spcBef>
                <a:spcPts val="1200"/>
              </a:spcBef>
            </a:pPr>
            <a:r>
              <a:rPr lang="en-US" b="1" dirty="0"/>
              <a:t>Menus</a:t>
            </a:r>
            <a:r>
              <a:rPr lang="en-US" dirty="0"/>
              <a:t>, </a:t>
            </a:r>
            <a:r>
              <a:rPr lang="en-US" b="1" dirty="0"/>
              <a:t>buttons</a:t>
            </a:r>
            <a:r>
              <a:rPr lang="en-US" dirty="0"/>
              <a:t> or </a:t>
            </a:r>
            <a:r>
              <a:rPr lang="en-US" b="1" dirty="0"/>
              <a:t>links</a:t>
            </a:r>
            <a:r>
              <a:rPr lang="en-US" dirty="0"/>
              <a:t> to different pages on your site should be </a:t>
            </a:r>
            <a:r>
              <a:rPr lang="en-US" b="1" dirty="0"/>
              <a:t>easily visible</a:t>
            </a:r>
            <a:r>
              <a:rPr lang="en-US" dirty="0"/>
              <a:t> and </a:t>
            </a:r>
            <a:r>
              <a:rPr lang="en-US" b="1" dirty="0"/>
              <a:t>consistent</a:t>
            </a:r>
            <a:r>
              <a:rPr lang="en-US" dirty="0"/>
              <a:t> on all webpages</a:t>
            </a:r>
          </a:p>
          <a:p>
            <a:pPr lvl="1">
              <a:spcBef>
                <a:spcPts val="1200"/>
              </a:spcBef>
            </a:pPr>
            <a:r>
              <a:rPr lang="en-US" dirty="0"/>
              <a:t>The web application should be </a:t>
            </a:r>
            <a:r>
              <a:rPr lang="en-US" b="1" dirty="0"/>
              <a:t>easy</a:t>
            </a:r>
            <a:r>
              <a:rPr lang="en-US" dirty="0"/>
              <a:t> to use and </a:t>
            </a:r>
            <a:r>
              <a:rPr lang="en-US" b="1" dirty="0"/>
              <a:t>navigate</a:t>
            </a:r>
          </a:p>
        </p:txBody>
      </p:sp>
      <p:pic>
        <p:nvPicPr>
          <p:cNvPr id="1026" name="Picture 2" descr="Image result for Navigation testi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4635" y="2108665"/>
            <a:ext cx="5033010" cy="348284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83892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200" y="1578544"/>
            <a:ext cx="10972800" cy="4211320"/>
          </a:xfrm>
        </p:spPr>
        <p:txBody>
          <a:bodyPr>
            <a:normAutofit/>
          </a:bodyPr>
          <a:lstStyle/>
          <a:p>
            <a:pPr>
              <a:spcBef>
                <a:spcPts val="1200"/>
              </a:spcBef>
            </a:pPr>
            <a:r>
              <a:rPr lang="en-US" b="1" dirty="0" smtClean="0"/>
              <a:t>2.2 Content</a:t>
            </a:r>
            <a:r>
              <a:rPr lang="en-US" b="1" dirty="0"/>
              <a:t>:</a:t>
            </a:r>
            <a:endParaRPr lang="en-US" dirty="0"/>
          </a:p>
          <a:p>
            <a:pPr lvl="1">
              <a:spcBef>
                <a:spcPts val="1200"/>
              </a:spcBef>
            </a:pPr>
            <a:r>
              <a:rPr lang="en-US" dirty="0"/>
              <a:t>Content should be </a:t>
            </a:r>
            <a:r>
              <a:rPr lang="en-US" b="1" dirty="0"/>
              <a:t>logical</a:t>
            </a:r>
            <a:r>
              <a:rPr lang="en-US" dirty="0"/>
              <a:t> and </a:t>
            </a:r>
            <a:r>
              <a:rPr lang="en-US" b="1" dirty="0"/>
              <a:t>easy</a:t>
            </a:r>
            <a:r>
              <a:rPr lang="en-US" dirty="0"/>
              <a:t> to </a:t>
            </a:r>
            <a:r>
              <a:rPr lang="en-US" b="1" dirty="0"/>
              <a:t>understand</a:t>
            </a:r>
            <a:r>
              <a:rPr lang="en-US" dirty="0"/>
              <a:t>. Check for spelling errors. Usage of dark colors annoys the users and should not be used in the site theme.</a:t>
            </a:r>
          </a:p>
          <a:p>
            <a:pPr lvl="1">
              <a:spcBef>
                <a:spcPts val="1200"/>
              </a:spcBef>
            </a:pPr>
            <a:r>
              <a:rPr lang="en-US" dirty="0"/>
              <a:t>You can follow some </a:t>
            </a:r>
            <a:r>
              <a:rPr lang="en-US" b="1" dirty="0"/>
              <a:t>standard colors </a:t>
            </a:r>
            <a:r>
              <a:rPr lang="en-US" dirty="0"/>
              <a:t>that are used for web page and content building.</a:t>
            </a:r>
          </a:p>
          <a:p>
            <a:pPr lvl="1">
              <a:spcBef>
                <a:spcPts val="1200"/>
              </a:spcBef>
            </a:pPr>
            <a:r>
              <a:rPr lang="en-US" dirty="0"/>
              <a:t>Content should be </a:t>
            </a:r>
            <a:r>
              <a:rPr lang="en-US" b="1" dirty="0"/>
              <a:t>meaningful</a:t>
            </a:r>
            <a:r>
              <a:rPr lang="en-US" dirty="0"/>
              <a:t>. All the anchor text links should be working properly. Images should be placed properly with proper sizes.</a:t>
            </a:r>
          </a:p>
          <a:p>
            <a:pPr lvl="1">
              <a:spcBef>
                <a:spcPts val="1200"/>
              </a:spcBef>
            </a:pPr>
            <a:r>
              <a:rPr lang="en-US" dirty="0"/>
              <a:t>These are some of the basic important </a:t>
            </a:r>
            <a:r>
              <a:rPr lang="en-US" b="1" dirty="0"/>
              <a:t>standards</a:t>
            </a:r>
            <a:r>
              <a:rPr lang="en-US" dirty="0"/>
              <a:t> that should be followed in web development. </a:t>
            </a:r>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24573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393940" y="350405"/>
            <a:ext cx="10972800" cy="596392"/>
          </a:xfrm>
        </p:spPr>
        <p:txBody>
          <a:bodyPr>
            <a:normAutofit fontScale="90000"/>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199" y="1408214"/>
            <a:ext cx="11072449" cy="4881880"/>
          </a:xfrm>
        </p:spPr>
        <p:txBody>
          <a:bodyPr>
            <a:normAutofit fontScale="92500" lnSpcReduction="20000"/>
          </a:bodyPr>
          <a:lstStyle/>
          <a:p>
            <a:pPr>
              <a:lnSpc>
                <a:spcPct val="120000"/>
              </a:lnSpc>
              <a:spcBef>
                <a:spcPts val="400"/>
              </a:spcBef>
            </a:pPr>
            <a:r>
              <a:rPr lang="en-US" b="1" dirty="0"/>
              <a:t>Examples of Usability </a:t>
            </a:r>
            <a:r>
              <a:rPr lang="en-US" sz="2400" b="1" dirty="0"/>
              <a:t>Test Scenarios: </a:t>
            </a:r>
            <a:endParaRPr lang="en-US" dirty="0"/>
          </a:p>
          <a:p>
            <a:pPr lvl="1">
              <a:lnSpc>
                <a:spcPct val="120000"/>
              </a:lnSpc>
              <a:spcBef>
                <a:spcPts val="400"/>
              </a:spcBef>
            </a:pPr>
            <a:r>
              <a:rPr lang="en-US" dirty="0"/>
              <a:t>All fonts should be same as per the requirements.</a:t>
            </a:r>
          </a:p>
          <a:p>
            <a:pPr lvl="1">
              <a:lnSpc>
                <a:spcPct val="120000"/>
              </a:lnSpc>
              <a:spcBef>
                <a:spcPts val="400"/>
              </a:spcBef>
            </a:pPr>
            <a:r>
              <a:rPr lang="en-US" dirty="0"/>
              <a:t>All the text should be properly aligned.</a:t>
            </a:r>
          </a:p>
          <a:p>
            <a:pPr lvl="1">
              <a:lnSpc>
                <a:spcPct val="120000"/>
              </a:lnSpc>
              <a:spcBef>
                <a:spcPts val="400"/>
              </a:spcBef>
            </a:pPr>
            <a:r>
              <a:rPr lang="en-US" dirty="0"/>
              <a:t>Tool tip text should be there for every field.</a:t>
            </a:r>
          </a:p>
          <a:p>
            <a:pPr lvl="1">
              <a:lnSpc>
                <a:spcPct val="120000"/>
              </a:lnSpc>
              <a:spcBef>
                <a:spcPts val="400"/>
              </a:spcBef>
            </a:pPr>
            <a:r>
              <a:rPr lang="en-US" dirty="0"/>
              <a:t>All the buttons should be in a standard format and size.</a:t>
            </a:r>
          </a:p>
          <a:p>
            <a:pPr lvl="1">
              <a:lnSpc>
                <a:spcPct val="120000"/>
              </a:lnSpc>
              <a:spcBef>
                <a:spcPts val="400"/>
              </a:spcBef>
            </a:pPr>
            <a:r>
              <a:rPr lang="en-US" dirty="0"/>
              <a:t>Home link should be there on every single page.</a:t>
            </a:r>
          </a:p>
          <a:p>
            <a:pPr lvl="1">
              <a:lnSpc>
                <a:spcPct val="120000"/>
              </a:lnSpc>
              <a:spcBef>
                <a:spcPts val="400"/>
              </a:spcBef>
            </a:pPr>
            <a:r>
              <a:rPr lang="en-US" dirty="0"/>
              <a:t>Confirmation message should be displayed for any kind of interaction.</a:t>
            </a:r>
          </a:p>
          <a:p>
            <a:pPr lvl="1">
              <a:lnSpc>
                <a:spcPct val="120000"/>
              </a:lnSpc>
              <a:spcBef>
                <a:spcPts val="400"/>
              </a:spcBef>
            </a:pPr>
            <a:r>
              <a:rPr lang="en-US" dirty="0"/>
              <a:t>Check the site on different resolutions (640 x 480, 600x800 etc.?)</a:t>
            </a:r>
          </a:p>
          <a:p>
            <a:pPr lvl="1">
              <a:lnSpc>
                <a:spcPct val="120000"/>
              </a:lnSpc>
              <a:spcBef>
                <a:spcPts val="400"/>
              </a:spcBef>
            </a:pPr>
            <a:r>
              <a:rPr lang="en-US" dirty="0"/>
              <a:t>Check the end user can run the system without frustration.</a:t>
            </a:r>
          </a:p>
          <a:p>
            <a:pPr lvl="1">
              <a:lnSpc>
                <a:spcPct val="120000"/>
              </a:lnSpc>
              <a:spcBef>
                <a:spcPts val="400"/>
              </a:spcBef>
            </a:pPr>
            <a:r>
              <a:rPr lang="en-US" dirty="0"/>
              <a:t>Scroll bar should appear only if required.</a:t>
            </a:r>
          </a:p>
          <a:p>
            <a:pPr lvl="1">
              <a:lnSpc>
                <a:spcPct val="120000"/>
              </a:lnSpc>
              <a:spcBef>
                <a:spcPts val="400"/>
              </a:spcBef>
            </a:pPr>
            <a:r>
              <a:rPr lang="en-US" dirty="0"/>
              <a:t>All fields and buttons should be accessible by keyboard shortcuts and the user should be able to perform all operations by using keyboard… etc.</a:t>
            </a:r>
          </a:p>
        </p:txBody>
      </p:sp>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71497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3. Interface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943259"/>
            <a:ext cx="10972800" cy="4160520"/>
          </a:xfrm>
        </p:spPr>
        <p:txBody>
          <a:bodyPr>
            <a:normAutofit/>
          </a:bodyPr>
          <a:lstStyle/>
          <a:p>
            <a:pPr>
              <a:spcBef>
                <a:spcPts val="1200"/>
              </a:spcBef>
            </a:pPr>
            <a:r>
              <a:rPr lang="en-US" dirty="0"/>
              <a:t>The main </a:t>
            </a:r>
            <a:r>
              <a:rPr lang="en-US" b="1" dirty="0"/>
              <a:t>layers</a:t>
            </a:r>
            <a:r>
              <a:rPr lang="en-US" dirty="0"/>
              <a:t> in a web application are:</a:t>
            </a:r>
          </a:p>
          <a:p>
            <a:pPr lvl="1">
              <a:spcBef>
                <a:spcPts val="1200"/>
              </a:spcBef>
            </a:pPr>
            <a:r>
              <a:rPr lang="en-US" dirty="0"/>
              <a:t>Web server</a:t>
            </a:r>
          </a:p>
          <a:p>
            <a:pPr lvl="1">
              <a:spcBef>
                <a:spcPts val="1200"/>
              </a:spcBef>
            </a:pPr>
            <a:r>
              <a:rPr lang="en-US" dirty="0"/>
              <a:t>Application server</a:t>
            </a:r>
          </a:p>
          <a:p>
            <a:pPr lvl="1">
              <a:spcBef>
                <a:spcPts val="1200"/>
              </a:spcBef>
            </a:pPr>
            <a:r>
              <a:rPr lang="en-US" dirty="0"/>
              <a:t>Database server</a:t>
            </a:r>
          </a:p>
          <a:p>
            <a:pPr>
              <a:spcBef>
                <a:spcPts val="1200"/>
              </a:spcBef>
            </a:pPr>
            <a:r>
              <a:rPr lang="en-US" dirty="0"/>
              <a:t>Check if all </a:t>
            </a:r>
            <a:r>
              <a:rPr lang="en-US" b="1" dirty="0"/>
              <a:t>interactions</a:t>
            </a:r>
            <a:r>
              <a:rPr lang="en-US" dirty="0"/>
              <a:t> between these layers are executed properly </a:t>
            </a:r>
          </a:p>
          <a:p>
            <a:pPr>
              <a:spcBef>
                <a:spcPts val="1200"/>
              </a:spcBef>
            </a:pPr>
            <a:r>
              <a:rPr lang="en-US" dirty="0"/>
              <a:t>Interactions between different pages in the applications are also checked</a:t>
            </a:r>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214212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943259"/>
            <a:ext cx="10972800" cy="4160520"/>
          </a:xfrm>
        </p:spPr>
        <p:txBody>
          <a:bodyPr>
            <a:normAutofit/>
          </a:bodyPr>
          <a:lstStyle/>
          <a:p>
            <a:pPr>
              <a:spcBef>
                <a:spcPts val="1200"/>
              </a:spcBef>
            </a:pPr>
            <a:r>
              <a:rPr lang="en-US" dirty="0"/>
              <a:t>Compatibility testing is used to determine if your software is compatible with other elements of a system with which it should operate, e.g. </a:t>
            </a:r>
            <a:r>
              <a:rPr lang="en-US" b="1" dirty="0"/>
              <a:t>Browsers</a:t>
            </a:r>
            <a:r>
              <a:rPr lang="en-US" dirty="0"/>
              <a:t>, </a:t>
            </a:r>
            <a:r>
              <a:rPr lang="en-US" b="1" dirty="0"/>
              <a:t>Operating Systems</a:t>
            </a:r>
            <a:r>
              <a:rPr lang="en-US" dirty="0"/>
              <a:t>, or </a:t>
            </a:r>
            <a:r>
              <a:rPr lang="en-US" b="1" dirty="0"/>
              <a:t>hardware</a:t>
            </a:r>
            <a:r>
              <a:rPr lang="en-US" dirty="0"/>
              <a:t>.</a:t>
            </a:r>
          </a:p>
          <a:p>
            <a:pPr>
              <a:spcBef>
                <a:spcPts val="2400"/>
              </a:spcBef>
            </a:pPr>
            <a:r>
              <a:rPr lang="en-US" dirty="0"/>
              <a:t>The purpose of Compatibility testing is to evaluate </a:t>
            </a:r>
            <a:r>
              <a:rPr lang="en-US" b="1" dirty="0"/>
              <a:t>how well software performs </a:t>
            </a:r>
            <a:r>
              <a:rPr lang="en-US" dirty="0"/>
              <a:t>under different browsers, operating systems, hardware or software.</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80387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844040"/>
            <a:ext cx="10972800" cy="4160520"/>
          </a:xfrm>
        </p:spPr>
        <p:txBody>
          <a:bodyPr>
            <a:normAutofit fontScale="92500"/>
          </a:bodyPr>
          <a:lstStyle/>
          <a:p>
            <a:pPr>
              <a:lnSpc>
                <a:spcPct val="120000"/>
              </a:lnSpc>
              <a:spcBef>
                <a:spcPts val="400"/>
              </a:spcBef>
            </a:pPr>
            <a:r>
              <a:rPr lang="en-US" b="1" dirty="0"/>
              <a:t>Examples of Compatibility </a:t>
            </a:r>
            <a:r>
              <a:rPr lang="en-US" sz="2400" b="1" dirty="0"/>
              <a:t>Test Scenarios: </a:t>
            </a:r>
            <a:endParaRPr lang="en-US" dirty="0"/>
          </a:p>
          <a:p>
            <a:pPr lvl="1">
              <a:lnSpc>
                <a:spcPct val="120000"/>
              </a:lnSpc>
              <a:spcBef>
                <a:spcPts val="400"/>
              </a:spcBef>
            </a:pPr>
            <a:r>
              <a:rPr lang="en-US" dirty="0"/>
              <a:t>Test the web application in different browsers (IE, Firefox, Chrome, Safari and Opera) and ensure the website is displaying properly.</a:t>
            </a:r>
          </a:p>
          <a:p>
            <a:pPr lvl="1">
              <a:lnSpc>
                <a:spcPct val="120000"/>
              </a:lnSpc>
              <a:spcBef>
                <a:spcPts val="400"/>
              </a:spcBef>
            </a:pPr>
            <a:r>
              <a:rPr lang="en-US" dirty="0"/>
              <a:t>Test the HTML version being used is compatible with appropriate browser versions.</a:t>
            </a:r>
          </a:p>
          <a:p>
            <a:pPr lvl="1">
              <a:lnSpc>
                <a:spcPct val="120000"/>
              </a:lnSpc>
              <a:spcBef>
                <a:spcPts val="400"/>
              </a:spcBef>
            </a:pPr>
            <a:r>
              <a:rPr lang="en-US" dirty="0"/>
              <a:t>Test the images display correctly in different browsers.</a:t>
            </a:r>
          </a:p>
          <a:p>
            <a:pPr lvl="1">
              <a:lnSpc>
                <a:spcPct val="120000"/>
              </a:lnSpc>
              <a:spcBef>
                <a:spcPts val="400"/>
              </a:spcBef>
            </a:pPr>
            <a:r>
              <a:rPr lang="en-US" dirty="0"/>
              <a:t>Test the fonts are usable in different browsers.</a:t>
            </a:r>
          </a:p>
          <a:p>
            <a:pPr lvl="1">
              <a:lnSpc>
                <a:spcPct val="120000"/>
              </a:lnSpc>
              <a:spcBef>
                <a:spcPts val="400"/>
              </a:spcBef>
            </a:pPr>
            <a:r>
              <a:rPr lang="en-US" dirty="0"/>
              <a:t>Test the java script code is usable in different browsers.</a:t>
            </a:r>
          </a:p>
          <a:p>
            <a:pPr lvl="1">
              <a:lnSpc>
                <a:spcPct val="120000"/>
              </a:lnSpc>
              <a:spcBef>
                <a:spcPts val="400"/>
              </a:spcBef>
            </a:pPr>
            <a:r>
              <a:rPr lang="en-US" dirty="0"/>
              <a:t>Test the Animated GIF's across different browsers.</a:t>
            </a:r>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9613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719390"/>
            <a:ext cx="10972800" cy="4160520"/>
          </a:xfrm>
        </p:spPr>
        <p:txBody>
          <a:bodyPr>
            <a:normAutofit/>
          </a:bodyPr>
          <a:lstStyle/>
          <a:p>
            <a:pPr>
              <a:spcBef>
                <a:spcPts val="1200"/>
              </a:spcBef>
            </a:pPr>
            <a:r>
              <a:rPr lang="en-US" dirty="0"/>
              <a:t>Security Testing is vital for web applications that store sensitive customer information like credit cards, ids, passwords, etc.  </a:t>
            </a:r>
          </a:p>
          <a:p>
            <a:pPr>
              <a:spcBef>
                <a:spcPts val="1200"/>
              </a:spcBef>
            </a:pPr>
            <a:r>
              <a:rPr lang="en-US" dirty="0"/>
              <a:t>Testing activities will include:</a:t>
            </a:r>
          </a:p>
          <a:p>
            <a:pPr lvl="1">
              <a:spcBef>
                <a:spcPts val="1200"/>
              </a:spcBef>
            </a:pPr>
            <a:r>
              <a:rPr lang="en-US" dirty="0"/>
              <a:t>Test unauthorized access to secure pages should not be permitted</a:t>
            </a:r>
          </a:p>
          <a:p>
            <a:pPr lvl="1">
              <a:spcBef>
                <a:spcPts val="1200"/>
              </a:spcBef>
            </a:pPr>
            <a:r>
              <a:rPr lang="en-US" dirty="0"/>
              <a:t>Restricted files should not be downloadable without appropriate access</a:t>
            </a:r>
          </a:p>
          <a:p>
            <a:pPr lvl="1">
              <a:spcBef>
                <a:spcPts val="1200"/>
              </a:spcBef>
            </a:pPr>
            <a:r>
              <a:rPr lang="en-US" dirty="0"/>
              <a:t>Check sessions are automatically killed after prolonged user inactivity</a:t>
            </a:r>
          </a:p>
          <a:p>
            <a:pPr lvl="1">
              <a:spcBef>
                <a:spcPts val="1200"/>
              </a:spcBef>
            </a:pPr>
            <a:r>
              <a:rPr lang="en-US" dirty="0"/>
              <a:t>On use of SSL certificates, website should re-direct to encrypted SSL pages.</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053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504200" y="393537"/>
            <a:ext cx="10972800" cy="677672"/>
          </a:xfrm>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519872"/>
            <a:ext cx="10972800" cy="5019040"/>
          </a:xfrm>
        </p:spPr>
        <p:txBody>
          <a:bodyPr>
            <a:normAutofit fontScale="55000" lnSpcReduction="20000"/>
          </a:bodyPr>
          <a:lstStyle/>
          <a:p>
            <a:pPr>
              <a:lnSpc>
                <a:spcPct val="120000"/>
              </a:lnSpc>
              <a:spcBef>
                <a:spcPts val="400"/>
              </a:spcBef>
            </a:pPr>
            <a:r>
              <a:rPr lang="en-US" sz="4400" b="1" dirty="0"/>
              <a:t>Examples of Security Test Scenarios: </a:t>
            </a:r>
            <a:endParaRPr lang="en-US" sz="4400" dirty="0"/>
          </a:p>
          <a:p>
            <a:pPr lvl="1">
              <a:lnSpc>
                <a:spcPct val="120000"/>
              </a:lnSpc>
            </a:pPr>
            <a:r>
              <a:rPr lang="en-US" sz="3400" dirty="0"/>
              <a:t>Verify the web page which contains important data like password, credit card numbers, secret answers for security question </a:t>
            </a:r>
            <a:r>
              <a:rPr lang="en-US" sz="3400" dirty="0" err="1"/>
              <a:t>etc</a:t>
            </a:r>
            <a:r>
              <a:rPr lang="en-US" sz="3400" dirty="0"/>
              <a:t> should be submitted via HTTPS (SSL).</a:t>
            </a:r>
          </a:p>
          <a:p>
            <a:pPr lvl="1">
              <a:lnSpc>
                <a:spcPct val="120000"/>
              </a:lnSpc>
            </a:pPr>
            <a:r>
              <a:rPr lang="en-US" sz="3400" dirty="0"/>
              <a:t>Verify the important information like password, credit card numbers </a:t>
            </a:r>
            <a:r>
              <a:rPr lang="en-US" sz="3400" dirty="0" err="1"/>
              <a:t>etc</a:t>
            </a:r>
            <a:r>
              <a:rPr lang="en-US" sz="3400" dirty="0"/>
              <a:t> should display in encrypted format.</a:t>
            </a:r>
          </a:p>
          <a:p>
            <a:pPr lvl="1">
              <a:lnSpc>
                <a:spcPct val="120000"/>
              </a:lnSpc>
            </a:pPr>
            <a:r>
              <a:rPr lang="en-US" sz="3400" dirty="0"/>
              <a:t>Verify password rules are implemented on all authentication pages like Registration, forgot password, change password.</a:t>
            </a:r>
          </a:p>
          <a:p>
            <a:pPr lvl="1">
              <a:lnSpc>
                <a:spcPct val="120000"/>
              </a:lnSpc>
            </a:pPr>
            <a:r>
              <a:rPr lang="en-US" sz="3400" dirty="0"/>
              <a:t>Verify if the user is logged out from the system or user session was expired, the user should not be able to navigate the site.</a:t>
            </a:r>
          </a:p>
          <a:p>
            <a:pPr lvl="1">
              <a:lnSpc>
                <a:spcPct val="120000"/>
              </a:lnSpc>
            </a:pPr>
            <a:r>
              <a:rPr lang="en-US" sz="3400" dirty="0"/>
              <a:t>Verify the user account gets locked out if the user is entering the wrong password several times.</a:t>
            </a:r>
          </a:p>
          <a:p>
            <a:pPr lvl="1">
              <a:lnSpc>
                <a:spcPct val="120000"/>
              </a:lnSpc>
            </a:pPr>
            <a:r>
              <a:rPr lang="en-US" sz="3400" dirty="0"/>
              <a:t>Verify the user roles and their rights. For Example The requestor should not be able to access the admin page.</a:t>
            </a:r>
          </a:p>
          <a:p>
            <a:pPr lvl="1">
              <a:lnSpc>
                <a:spcPct val="120000"/>
              </a:lnSpc>
              <a:spcBef>
                <a:spcPts val="400"/>
              </a:spcBef>
            </a:pPr>
            <a:r>
              <a:rPr lang="en-US" sz="3400"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6346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853184"/>
            <a:ext cx="10972800" cy="4160520"/>
          </a:xfrm>
        </p:spPr>
        <p:txBody>
          <a:bodyPr>
            <a:normAutofit/>
          </a:bodyPr>
          <a:lstStyle/>
          <a:p>
            <a:pPr>
              <a:spcBef>
                <a:spcPts val="1200"/>
              </a:spcBef>
            </a:pPr>
            <a:r>
              <a:rPr lang="en-US" dirty="0"/>
              <a:t>This will ensure your site works under all loads. Testing activities will include but not limited to:</a:t>
            </a:r>
          </a:p>
          <a:p>
            <a:pPr lvl="1">
              <a:spcBef>
                <a:spcPts val="1200"/>
              </a:spcBef>
            </a:pPr>
            <a:r>
              <a:rPr lang="en-US" dirty="0"/>
              <a:t>Website application response times at different connection speeds</a:t>
            </a:r>
          </a:p>
          <a:p>
            <a:pPr lvl="1">
              <a:spcBef>
                <a:spcPts val="1200"/>
              </a:spcBef>
            </a:pPr>
            <a:r>
              <a:rPr lang="en-US" dirty="0"/>
              <a:t>Load test your web application to determine its behavior under normal and peak loads</a:t>
            </a:r>
          </a:p>
          <a:p>
            <a:pPr lvl="1">
              <a:spcBef>
                <a:spcPts val="1200"/>
              </a:spcBef>
            </a:pPr>
            <a:r>
              <a:rPr lang="en-US" dirty="0"/>
              <a:t>Stress test your web site to determine its break point when pushed to beyond normal loads at peak time.</a:t>
            </a:r>
          </a:p>
          <a:p>
            <a:pPr lvl="1">
              <a:spcBef>
                <a:spcPts val="1200"/>
              </a:spcBef>
            </a:pPr>
            <a:r>
              <a:rPr lang="en-US" dirty="0"/>
              <a:t>Test if a crash occurs due to peak load, how does the site recover from such an </a:t>
            </a:r>
            <a:r>
              <a:rPr lang="en-US" dirty="0" smtClean="0"/>
              <a:t>event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4995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411193" y="350405"/>
            <a:ext cx="10972800" cy="677672"/>
          </a:xfrm>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63040"/>
            <a:ext cx="10972800" cy="5019040"/>
          </a:xfrm>
        </p:spPr>
        <p:txBody>
          <a:bodyPr>
            <a:normAutofit/>
          </a:bodyPr>
          <a:lstStyle/>
          <a:p>
            <a:pPr>
              <a:lnSpc>
                <a:spcPct val="120000"/>
              </a:lnSpc>
              <a:spcBef>
                <a:spcPts val="400"/>
              </a:spcBef>
            </a:pPr>
            <a:r>
              <a:rPr lang="en-US" sz="2800" b="1" dirty="0"/>
              <a:t>Examples of Performance Test Scenarios: </a:t>
            </a:r>
            <a:endParaRPr lang="en-US" sz="2800" dirty="0"/>
          </a:p>
          <a:p>
            <a:pPr lvl="1"/>
            <a:r>
              <a:rPr lang="en-US" dirty="0"/>
              <a:t>To determine the performance, stability and scalability of an application under different load conditions.</a:t>
            </a:r>
          </a:p>
          <a:p>
            <a:pPr lvl="1"/>
            <a:r>
              <a:rPr lang="en-US" dirty="0"/>
              <a:t>To determine if the current architecture can support the application at peak user levels.</a:t>
            </a:r>
          </a:p>
          <a:p>
            <a:pPr lvl="1"/>
            <a:r>
              <a:rPr lang="en-US" dirty="0"/>
              <a:t>To determine which configuration provides the best performance level.</a:t>
            </a:r>
          </a:p>
          <a:p>
            <a:pPr lvl="1"/>
            <a:r>
              <a:rPr lang="en-US" dirty="0"/>
              <a:t>To identify application and infrastructure bottlenecks.</a:t>
            </a:r>
          </a:p>
          <a:p>
            <a:pPr lvl="1"/>
            <a:r>
              <a:rPr lang="en-US" dirty="0"/>
              <a:t>To determine if the new version of the software adversely had an impact on response time.</a:t>
            </a:r>
          </a:p>
          <a:p>
            <a:pPr lvl="1"/>
            <a:r>
              <a:rPr lang="en-US" dirty="0"/>
              <a:t>To evaluate product and/or hardware to determine if it can handle projected load volumes.</a:t>
            </a:r>
            <a:endParaRPr lang="en-US" sz="3200" dirty="0"/>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0269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2130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Test Automation</a:t>
            </a:r>
          </a:p>
        </p:txBody>
      </p:sp>
      <p:sp>
        <p:nvSpPr>
          <p:cNvPr id="3" name="Content Placeholder 2"/>
          <p:cNvSpPr>
            <a:spLocks noGrp="1"/>
          </p:cNvSpPr>
          <p:nvPr>
            <p:ph idx="1"/>
          </p:nvPr>
        </p:nvSpPr>
        <p:spPr/>
        <p:txBody>
          <a:bodyPr/>
          <a:lstStyle/>
          <a:p>
            <a:r>
              <a:rPr lang="en-US" dirty="0"/>
              <a:t>Automation testing helps to relieve the bulk of tedious and repetitive human tasks. </a:t>
            </a:r>
            <a:endParaRPr lang="en-US" dirty="0" smtClean="0"/>
          </a:p>
          <a:p>
            <a:r>
              <a:rPr lang="en-US" dirty="0"/>
              <a:t>With the right test automation framework or tool, QAs can automate repetitive browser actions like interacting with web elements or filling out long HTML </a:t>
            </a:r>
            <a:r>
              <a:rPr lang="en-US" dirty="0" smtClean="0"/>
              <a:t>forms.</a:t>
            </a:r>
          </a:p>
          <a:p>
            <a:r>
              <a:rPr lang="en-US" dirty="0" smtClean="0"/>
              <a:t>Automating </a:t>
            </a:r>
            <a:r>
              <a:rPr lang="en-US" dirty="0"/>
              <a:t>tests help teams save time and effort, get faster and accurate results, increase software efficiency, and focus on innovation.</a:t>
            </a:r>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747092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Website Test Automation</a:t>
            </a:r>
          </a:p>
        </p:txBody>
      </p:sp>
      <p:sp>
        <p:nvSpPr>
          <p:cNvPr id="3" name="Content Placeholder 2"/>
          <p:cNvSpPr>
            <a:spLocks noGrp="1"/>
          </p:cNvSpPr>
          <p:nvPr>
            <p:ph idx="1"/>
          </p:nvPr>
        </p:nvSpPr>
        <p:spPr/>
        <p:txBody>
          <a:bodyPr>
            <a:normAutofit/>
          </a:bodyPr>
          <a:lstStyle/>
          <a:p>
            <a:r>
              <a:rPr lang="en-US" dirty="0"/>
              <a:t>Faster feedback</a:t>
            </a:r>
          </a:p>
          <a:p>
            <a:r>
              <a:rPr lang="en-US" dirty="0" smtClean="0"/>
              <a:t>Improved </a:t>
            </a:r>
            <a:r>
              <a:rPr lang="en-US" dirty="0"/>
              <a:t>test efficiency</a:t>
            </a:r>
          </a:p>
          <a:p>
            <a:r>
              <a:rPr lang="en-US" dirty="0" smtClean="0"/>
              <a:t>Reduced </a:t>
            </a:r>
            <a:r>
              <a:rPr lang="en-US" dirty="0"/>
              <a:t>expenses</a:t>
            </a:r>
          </a:p>
          <a:p>
            <a:r>
              <a:rPr lang="en-US" dirty="0" smtClean="0"/>
              <a:t>Reusability </a:t>
            </a:r>
            <a:r>
              <a:rPr lang="en-US" dirty="0"/>
              <a:t>of test cases</a:t>
            </a:r>
          </a:p>
          <a:p>
            <a:r>
              <a:rPr lang="en-US" dirty="0" smtClean="0"/>
              <a:t>Faster </a:t>
            </a:r>
            <a:r>
              <a:rPr lang="en-US" dirty="0"/>
              <a:t>time to </a:t>
            </a:r>
            <a:r>
              <a:rPr lang="en-US" dirty="0" smtClean="0"/>
              <a:t>market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91345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Selenium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dirty="0"/>
              <a:t>Selenium is open source testing tool for web applications. Any web  application can be testing on web browsers with this automation testing tool.</a:t>
            </a:r>
          </a:p>
          <a:p>
            <a:pPr marL="0" indent="0">
              <a:buNone/>
            </a:pPr>
            <a:r>
              <a:rPr lang="en-IN" dirty="0"/>
              <a:t>Selenium </a:t>
            </a:r>
            <a:r>
              <a:rPr lang="en-IN" dirty="0" smtClean="0"/>
              <a:t>tool </a:t>
            </a:r>
            <a:r>
              <a:rPr lang="en-IN" dirty="0"/>
              <a:t>can test only web application, it is not useful for mobile or desktop applications.</a:t>
            </a:r>
          </a:p>
          <a:p>
            <a:r>
              <a:rPr lang="en-US" dirty="0"/>
              <a:t>Test scripts can be written in </a:t>
            </a:r>
            <a:r>
              <a:rPr lang="en-US" i="1" dirty="0"/>
              <a:t>Java, Python, C#, PHP, Ruby, Perl &amp; </a:t>
            </a:r>
            <a:r>
              <a:rPr lang="en-US" i="1" dirty="0" err="1"/>
              <a:t>.Net</a:t>
            </a:r>
            <a:endParaRPr lang="en-US" i="1" dirty="0"/>
          </a:p>
          <a:p>
            <a:r>
              <a:rPr lang="en-US" dirty="0"/>
              <a:t>Tests can be carried out in  </a:t>
            </a:r>
            <a:r>
              <a:rPr lang="en-US" i="1" dirty="0"/>
              <a:t>Windows, Mac or Linux</a:t>
            </a:r>
          </a:p>
          <a:p>
            <a:r>
              <a:rPr lang="en-US" dirty="0"/>
              <a:t>Tests can be carried out using </a:t>
            </a:r>
            <a:r>
              <a:rPr lang="en-US" i="1" dirty="0"/>
              <a:t>Mozilla Firefox, Internet Explorer, Google Chrome, Safari or Opera</a:t>
            </a:r>
            <a:endParaRPr lang="en-US" dirty="0"/>
          </a:p>
          <a:p>
            <a:r>
              <a:rPr lang="en-US" dirty="0"/>
              <a:t>It can be integrated with tools like </a:t>
            </a:r>
            <a:r>
              <a:rPr lang="en-US" i="1" dirty="0" smtClean="0"/>
              <a:t>JUnit</a:t>
            </a:r>
            <a:r>
              <a:rPr lang="en-US" dirty="0"/>
              <a:t> for managing test cases and generating </a:t>
            </a:r>
            <a:r>
              <a:rPr lang="en-US" dirty="0" smtClean="0"/>
              <a:t>reports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2480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Selenium  </a:t>
            </a:r>
          </a:p>
        </p:txBody>
      </p:sp>
      <p:sp>
        <p:nvSpPr>
          <p:cNvPr id="3" name="Content Placeholder 2"/>
          <p:cNvSpPr>
            <a:spLocks noGrp="1"/>
          </p:cNvSpPr>
          <p:nvPr>
            <p:ph idx="1"/>
          </p:nvPr>
        </p:nvSpPr>
        <p:spPr/>
        <p:txBody>
          <a:bodyPr/>
          <a:lstStyle/>
          <a:p>
            <a:r>
              <a:rPr lang="en-US" dirty="0"/>
              <a:t>Eclipse IDE (Users can use other IDEs too)</a:t>
            </a:r>
          </a:p>
          <a:p>
            <a:r>
              <a:rPr lang="en-US" dirty="0"/>
              <a:t>Selenium Client and language </a:t>
            </a:r>
            <a:r>
              <a:rPr lang="en-US" dirty="0" err="1"/>
              <a:t>WebDiver</a:t>
            </a:r>
            <a:r>
              <a:rPr lang="en-US" dirty="0"/>
              <a:t> bindings</a:t>
            </a:r>
          </a:p>
          <a:p>
            <a:r>
              <a:rPr lang="en-US" dirty="0"/>
              <a:t>Configuring Selenium WebDriver with Eclipse</a:t>
            </a:r>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231942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439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991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p:txBody>
      </p:sp>
      <p:sp>
        <p:nvSpPr>
          <p:cNvPr id="5" name="Slide Number Placeholder 4"/>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44425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dirty="0"/>
              <a:t>A </a:t>
            </a:r>
            <a:r>
              <a:rPr lang="en-US" sz="2800" b="1" dirty="0"/>
              <a:t>mobile application </a:t>
            </a:r>
            <a:r>
              <a:rPr lang="en-US" sz="2800" dirty="0"/>
              <a:t>is a software application developed specifically for use on small, wireless, handheld mobile devices such as smart-phones and tablets. </a:t>
            </a:r>
          </a:p>
          <a:p>
            <a:pPr>
              <a:spcBef>
                <a:spcPts val="1800"/>
              </a:spcBef>
            </a:pPr>
            <a:r>
              <a:rPr lang="en-US" sz="2800" dirty="0"/>
              <a:t>Mobile apps are available through application </a:t>
            </a:r>
            <a:br>
              <a:rPr lang="en-US" sz="2800" dirty="0"/>
            </a:br>
            <a:r>
              <a:rPr lang="en-US" sz="2800" dirty="0"/>
              <a:t>distribution platforms which are typically </a:t>
            </a:r>
            <a:br>
              <a:rPr lang="en-US" sz="2800" dirty="0"/>
            </a:br>
            <a:r>
              <a:rPr lang="en-US" sz="2800" dirty="0"/>
              <a:t>operated by the owner of the mobile operating </a:t>
            </a:r>
            <a:br>
              <a:rPr lang="en-US" sz="2800" dirty="0"/>
            </a:br>
            <a:r>
              <a:rPr lang="en-US" sz="2800" dirty="0"/>
              <a:t>system, such as the App Store (iOS) or </a:t>
            </a:r>
            <a:br>
              <a:rPr lang="en-US" sz="2800" dirty="0"/>
            </a:br>
            <a:r>
              <a:rPr lang="en-US" sz="2800" dirty="0"/>
              <a:t>Google Play Store.</a:t>
            </a:r>
          </a:p>
        </p:txBody>
      </p:sp>
      <p:pic>
        <p:nvPicPr>
          <p:cNvPr id="1026" name="Picture 2" descr="Image result for mobile application">
            <a:extLst>
              <a:ext uri="{FF2B5EF4-FFF2-40B4-BE49-F238E27FC236}">
                <a16:creationId xmlns:a16="http://schemas.microsoft.com/office/drawing/2014/main" id="{878A4CA8-A156-40F8-96DE-17A93F8DDA3F}"/>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1059" y="3058452"/>
            <a:ext cx="3601340" cy="348204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221292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D65-A0EF-4604-AA92-9D2A219D72B4}"/>
              </a:ext>
            </a:extLst>
          </p:cNvPr>
          <p:cNvSpPr>
            <a:spLocks noGrp="1"/>
          </p:cNvSpPr>
          <p:nvPr>
            <p:ph type="title"/>
          </p:nvPr>
        </p:nvSpPr>
        <p:spPr/>
        <p:txBody>
          <a:bodyPr/>
          <a:lstStyle/>
          <a:p>
            <a:r>
              <a:rPr lang="en-US" dirty="0"/>
              <a:t>Main Mobile Phone Platforms</a:t>
            </a:r>
          </a:p>
        </p:txBody>
      </p:sp>
      <p:pic>
        <p:nvPicPr>
          <p:cNvPr id="5" name="Picture 2" descr="Image result for mobile application">
            <a:extLst>
              <a:ext uri="{FF2B5EF4-FFF2-40B4-BE49-F238E27FC236}">
                <a16:creationId xmlns:a16="http://schemas.microsoft.com/office/drawing/2014/main" id="{90737638-9D16-45BA-B10E-3932702244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2744"/>
          <a:stretch/>
        </p:blipFill>
        <p:spPr bwMode="auto">
          <a:xfrm>
            <a:off x="3595060" y="2126250"/>
            <a:ext cx="4367646" cy="365756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02323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Types of Mobile Applications:</a:t>
            </a:r>
          </a:p>
          <a:p>
            <a:pPr lvl="1">
              <a:spcBef>
                <a:spcPts val="1800"/>
              </a:spcBef>
            </a:pPr>
            <a:r>
              <a:rPr lang="en-US" sz="2600" dirty="0"/>
              <a:t>Native Applications:</a:t>
            </a:r>
            <a:endParaRPr lang="en-US" sz="2300" dirty="0"/>
          </a:p>
          <a:p>
            <a:pPr lvl="1">
              <a:spcBef>
                <a:spcPts val="1800"/>
              </a:spcBef>
            </a:pPr>
            <a:r>
              <a:rPr lang="en-US" sz="2600" dirty="0"/>
              <a:t>Mobile Web Applications</a:t>
            </a:r>
          </a:p>
          <a:p>
            <a:pPr lvl="1">
              <a:spcBef>
                <a:spcPts val="1800"/>
              </a:spcBef>
            </a:pPr>
            <a:r>
              <a:rPr lang="en-US" sz="2600" dirty="0"/>
              <a:t>Hybrid applications</a:t>
            </a:r>
          </a:p>
          <a:p>
            <a:pPr lvl="1">
              <a:spcBef>
                <a:spcPts val="1800"/>
              </a:spcBef>
            </a:pPr>
            <a:endParaRPr lang="en-US" sz="2600" dirty="0"/>
          </a:p>
        </p:txBody>
      </p:sp>
      <p:pic>
        <p:nvPicPr>
          <p:cNvPr id="6" name="Picture 5">
            <a:extLst>
              <a:ext uri="{FF2B5EF4-FFF2-40B4-BE49-F238E27FC236}">
                <a16:creationId xmlns:a16="http://schemas.microsoft.com/office/drawing/2014/main" id="{FCD4730A-B21C-4BE2-B259-76BE90B7F932}"/>
              </a:ext>
            </a:extLst>
          </p:cNvPr>
          <p:cNvPicPr>
            <a:picLocks noChangeAspect="1"/>
          </p:cNvPicPr>
          <p:nvPr/>
        </p:nvPicPr>
        <p:blipFill>
          <a:blip r:embed="rId2"/>
          <a:stretch>
            <a:fillRect/>
          </a:stretch>
        </p:blipFill>
        <p:spPr>
          <a:xfrm>
            <a:off x="5294547" y="3045041"/>
            <a:ext cx="6287853" cy="2963107"/>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84883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0334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Native Apps:</a:t>
            </a:r>
          </a:p>
          <a:p>
            <a:pPr lvl="1">
              <a:spcBef>
                <a:spcPts val="1800"/>
              </a:spcBef>
            </a:pPr>
            <a:r>
              <a:rPr lang="en-US" sz="2600" dirty="0"/>
              <a:t>Are installed through different mobile platforms stores </a:t>
            </a:r>
            <a:br>
              <a:rPr lang="en-US" sz="2600" dirty="0"/>
            </a:br>
            <a:r>
              <a:rPr lang="en-US" sz="2600" dirty="0"/>
              <a:t>(Google Play Store or Apple’s app store).</a:t>
            </a:r>
          </a:p>
          <a:p>
            <a:pPr lvl="1">
              <a:spcBef>
                <a:spcPts val="1800"/>
              </a:spcBef>
            </a:pPr>
            <a:r>
              <a:rPr lang="en-US" sz="2600" dirty="0"/>
              <a:t>Are Platform specific  </a:t>
            </a:r>
          </a:p>
          <a:p>
            <a:pPr lvl="1">
              <a:spcBef>
                <a:spcPts val="1800"/>
              </a:spcBef>
            </a:pPr>
            <a:r>
              <a:rPr lang="en-US" sz="2600" dirty="0"/>
              <a:t>Offers fast, most reliable and most responsive</a:t>
            </a:r>
            <a:br>
              <a:rPr lang="en-US" sz="2600" dirty="0"/>
            </a:br>
            <a:r>
              <a:rPr lang="en-US" sz="2600" dirty="0"/>
              <a:t> experience to the users. </a:t>
            </a:r>
          </a:p>
          <a:p>
            <a:pPr lvl="1">
              <a:spcBef>
                <a:spcPts val="1800"/>
              </a:spcBef>
            </a:pPr>
            <a:r>
              <a:rPr lang="en-US" sz="2600" dirty="0"/>
              <a:t>Examples: Pinterest, Facebook, and Pokémon Go. </a:t>
            </a:r>
          </a:p>
        </p:txBody>
      </p:sp>
      <p:pic>
        <p:nvPicPr>
          <p:cNvPr id="5" name="Picture 4">
            <a:extLst>
              <a:ext uri="{FF2B5EF4-FFF2-40B4-BE49-F238E27FC236}">
                <a16:creationId xmlns:a16="http://schemas.microsoft.com/office/drawing/2014/main" id="{142C62B9-D6B9-4527-A0FA-98B881167A10}"/>
              </a:ext>
            </a:extLst>
          </p:cNvPr>
          <p:cNvPicPr>
            <a:picLocks noChangeAspect="1"/>
          </p:cNvPicPr>
          <p:nvPr/>
        </p:nvPicPr>
        <p:blipFill>
          <a:blip r:embed="rId2"/>
          <a:stretch>
            <a:fillRect/>
          </a:stretch>
        </p:blipFill>
        <p:spPr>
          <a:xfrm rot="1405442">
            <a:off x="9238388" y="3330786"/>
            <a:ext cx="1829371" cy="2968413"/>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71686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Mobile Web Apps:</a:t>
            </a:r>
          </a:p>
          <a:p>
            <a:pPr lvl="1">
              <a:spcBef>
                <a:spcPts val="1800"/>
              </a:spcBef>
            </a:pPr>
            <a:r>
              <a:rPr lang="en-US" sz="2600" dirty="0"/>
              <a:t>Are server-side apps to access website/s on mobile </a:t>
            </a:r>
            <a:br>
              <a:rPr lang="en-US" sz="2600" dirty="0"/>
            </a:br>
            <a:r>
              <a:rPr lang="en-US" sz="2600" dirty="0"/>
              <a:t>using different browsers like Chrome, Firefox by </a:t>
            </a:r>
            <a:br>
              <a:rPr lang="en-US" sz="2600" dirty="0"/>
            </a:br>
            <a:r>
              <a:rPr lang="en-US" sz="2600" dirty="0"/>
              <a:t>connecting to a mobile network or wireless network </a:t>
            </a:r>
            <a:br>
              <a:rPr lang="en-US" sz="2600" dirty="0"/>
            </a:br>
            <a:r>
              <a:rPr lang="en-US" sz="2600" dirty="0"/>
              <a:t>like Wi-Fi.</a:t>
            </a:r>
          </a:p>
          <a:p>
            <a:pPr lvl="1">
              <a:spcBef>
                <a:spcPts val="1800"/>
              </a:spcBef>
            </a:pPr>
            <a:r>
              <a:rPr lang="en-US" sz="2600" dirty="0"/>
              <a:t>Developing web apps is simple and quicker than </a:t>
            </a:r>
            <a:br>
              <a:rPr lang="en-US" sz="2600" dirty="0"/>
            </a:br>
            <a:r>
              <a:rPr lang="en-US" sz="2600" dirty="0"/>
              <a:t>Native apps</a:t>
            </a:r>
          </a:p>
          <a:p>
            <a:pPr lvl="1">
              <a:spcBef>
                <a:spcPts val="1800"/>
              </a:spcBef>
            </a:pPr>
            <a:r>
              <a:rPr lang="en-US" sz="2600" dirty="0"/>
              <a:t>Slower and less intuitive comparted to Native apps.</a:t>
            </a:r>
          </a:p>
        </p:txBody>
      </p:sp>
      <p:pic>
        <p:nvPicPr>
          <p:cNvPr id="7" name="Picture 6">
            <a:extLst>
              <a:ext uri="{FF2B5EF4-FFF2-40B4-BE49-F238E27FC236}">
                <a16:creationId xmlns:a16="http://schemas.microsoft.com/office/drawing/2014/main" id="{EB2D74AB-C8FB-4C61-8818-81CC033375D8}"/>
              </a:ext>
            </a:extLst>
          </p:cNvPr>
          <p:cNvPicPr>
            <a:picLocks noChangeAspect="1"/>
          </p:cNvPicPr>
          <p:nvPr/>
        </p:nvPicPr>
        <p:blipFill>
          <a:blip r:embed="rId2"/>
          <a:stretch>
            <a:fillRect/>
          </a:stretch>
        </p:blipFill>
        <p:spPr>
          <a:xfrm rot="1944651">
            <a:off x="9322163" y="3341063"/>
            <a:ext cx="1694534" cy="2760279"/>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5607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935480"/>
            <a:ext cx="10972800" cy="4389120"/>
          </a:xfrm>
        </p:spPr>
        <p:txBody>
          <a:bodyPr>
            <a:normAutofit/>
          </a:bodyPr>
          <a:lstStyle/>
          <a:p>
            <a:pPr>
              <a:spcBef>
                <a:spcPts val="1800"/>
              </a:spcBef>
            </a:pPr>
            <a:r>
              <a:rPr lang="en-US" sz="2800" b="1" dirty="0"/>
              <a:t>Hybrid Apps:</a:t>
            </a:r>
          </a:p>
          <a:p>
            <a:pPr lvl="1">
              <a:spcBef>
                <a:spcPts val="1800"/>
              </a:spcBef>
            </a:pPr>
            <a:r>
              <a:rPr lang="en-US" sz="2600" dirty="0"/>
              <a:t>Are combinations of native app and web app. </a:t>
            </a:r>
            <a:br>
              <a:rPr lang="en-US" sz="2600" dirty="0"/>
            </a:br>
            <a:r>
              <a:rPr lang="en-US" sz="2600" dirty="0"/>
              <a:t>(You install it like a native app, but it’s a web app on </a:t>
            </a:r>
            <a:br>
              <a:rPr lang="en-US" sz="2600" dirty="0"/>
            </a:br>
            <a:r>
              <a:rPr lang="en-US" sz="2600" dirty="0"/>
              <a:t>the inside)</a:t>
            </a:r>
            <a:r>
              <a:rPr lang="en-US" dirty="0"/>
              <a:t>.</a:t>
            </a:r>
            <a:endParaRPr lang="en-US" sz="2600" dirty="0"/>
          </a:p>
          <a:p>
            <a:pPr lvl="1">
              <a:spcBef>
                <a:spcPts val="1800"/>
              </a:spcBef>
            </a:pPr>
            <a:r>
              <a:rPr lang="en-US" sz="2600" dirty="0"/>
              <a:t>They run on devices or offline and are written using </a:t>
            </a:r>
            <a:br>
              <a:rPr lang="en-US" sz="2600" dirty="0"/>
            </a:br>
            <a:r>
              <a:rPr lang="en-US" sz="2600" dirty="0"/>
              <a:t>web technologies like HTML5 and CSS.</a:t>
            </a:r>
          </a:p>
          <a:p>
            <a:pPr lvl="1">
              <a:spcBef>
                <a:spcPts val="1800"/>
              </a:spcBef>
            </a:pPr>
            <a:r>
              <a:rPr lang="en-US" sz="2600" dirty="0"/>
              <a:t>Hybrid apps examples: Instagram, Uber, Evernote.</a:t>
            </a:r>
          </a:p>
        </p:txBody>
      </p:sp>
      <p:pic>
        <p:nvPicPr>
          <p:cNvPr id="6" name="Picture 5">
            <a:extLst>
              <a:ext uri="{FF2B5EF4-FFF2-40B4-BE49-F238E27FC236}">
                <a16:creationId xmlns:a16="http://schemas.microsoft.com/office/drawing/2014/main" id="{D8082B52-5916-4505-B0BE-B1227A18D9B7}"/>
              </a:ext>
            </a:extLst>
          </p:cNvPr>
          <p:cNvPicPr>
            <a:picLocks noChangeAspect="1"/>
          </p:cNvPicPr>
          <p:nvPr/>
        </p:nvPicPr>
        <p:blipFill>
          <a:blip r:embed="rId2"/>
          <a:stretch>
            <a:fillRect/>
          </a:stretch>
        </p:blipFill>
        <p:spPr>
          <a:xfrm rot="1526336">
            <a:off x="9470949" y="3454330"/>
            <a:ext cx="1806494" cy="2835648"/>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66387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vs Mobile Application Testing</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43</a:t>
            </a:fld>
            <a:endParaRPr lang="en-US"/>
          </a:p>
        </p:txBody>
      </p:sp>
      <p:sp>
        <p:nvSpPr>
          <p:cNvPr id="7" name="Content Placeholder 2">
            <a:extLst>
              <a:ext uri="{FF2B5EF4-FFF2-40B4-BE49-F238E27FC236}">
                <a16:creationId xmlns:a16="http://schemas.microsoft.com/office/drawing/2014/main" id="{CB6F7E29-86C5-47EC-9A07-EDCC45AECB58}"/>
              </a:ext>
            </a:extLst>
          </p:cNvPr>
          <p:cNvSpPr>
            <a:spLocks noGrp="1"/>
          </p:cNvSpPr>
          <p:nvPr>
            <p:ph sz="half" idx="1"/>
          </p:nvPr>
        </p:nvSpPr>
        <p:spPr>
          <a:xfrm>
            <a:off x="444548" y="1554984"/>
            <a:ext cx="6705600" cy="4434840"/>
          </a:xfrm>
        </p:spPr>
        <p:txBody>
          <a:bodyPr>
            <a:normAutofit/>
          </a:bodyPr>
          <a:lstStyle/>
          <a:p>
            <a:r>
              <a:rPr lang="en-US" b="1" dirty="0">
                <a:latin typeface="Candara" panose="020E0502030303020204" pitchFamily="34" charset="0"/>
              </a:rPr>
              <a:t>Mobile Testing: </a:t>
            </a:r>
          </a:p>
          <a:p>
            <a:pPr lvl="1"/>
            <a:r>
              <a:rPr lang="en-US" dirty="0">
                <a:latin typeface="Candara" panose="020E0502030303020204" pitchFamily="34" charset="0"/>
              </a:rPr>
              <a:t>Testing the mobile device (the </a:t>
            </a:r>
            <a:r>
              <a:rPr lang="en-US" b="1" dirty="0">
                <a:latin typeface="Candara" panose="020E0502030303020204" pitchFamily="34" charset="0"/>
              </a:rPr>
              <a:t>hardware</a:t>
            </a:r>
            <a:r>
              <a:rPr lang="en-US" dirty="0">
                <a:latin typeface="Candara" panose="020E0502030303020204" pitchFamily="34" charset="0"/>
              </a:rPr>
              <a:t>)  including the internal processors, internal hardware, screen sizes, resolution, space or memory, camera, radio, Bluetooth, WIFI etc.</a:t>
            </a:r>
          </a:p>
          <a:p>
            <a:pPr>
              <a:spcBef>
                <a:spcPts val="1800"/>
              </a:spcBef>
            </a:pPr>
            <a:r>
              <a:rPr lang="en-US" b="1" dirty="0">
                <a:latin typeface="Candara" panose="020E0502030303020204" pitchFamily="34" charset="0"/>
              </a:rPr>
              <a:t>Mobile Application Testing: </a:t>
            </a:r>
          </a:p>
          <a:p>
            <a:pPr lvl="1">
              <a:spcBef>
                <a:spcPts val="1800"/>
              </a:spcBef>
            </a:pPr>
            <a:r>
              <a:rPr lang="en-US" dirty="0">
                <a:latin typeface="Candara" panose="020E0502030303020204" pitchFamily="34" charset="0"/>
              </a:rPr>
              <a:t>Testing the applications (</a:t>
            </a:r>
            <a:r>
              <a:rPr lang="en-US" b="1" dirty="0">
                <a:latin typeface="Candara" panose="020E0502030303020204" pitchFamily="34" charset="0"/>
              </a:rPr>
              <a:t>software</a:t>
            </a:r>
            <a:r>
              <a:rPr lang="en-US" dirty="0">
                <a:latin typeface="Candara" panose="020E0502030303020204" pitchFamily="34" charset="0"/>
              </a:rPr>
              <a:t>) that work on mobile devices and their functionality. </a:t>
            </a:r>
          </a:p>
        </p:txBody>
      </p:sp>
      <p:pic>
        <p:nvPicPr>
          <p:cNvPr id="8" name="Picture 4" descr="Image result for mobile testing">
            <a:extLst>
              <a:ext uri="{FF2B5EF4-FFF2-40B4-BE49-F238E27FC236}">
                <a16:creationId xmlns:a16="http://schemas.microsoft.com/office/drawing/2014/main" id="{C3428ECB-ED65-48FC-BEB2-265944C5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739" y="1741570"/>
            <a:ext cx="4217035" cy="42170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8651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 Testing</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44</a:t>
            </a:fld>
            <a:endParaRPr lang="en-US"/>
          </a:p>
        </p:txBody>
      </p:sp>
      <p:sp>
        <p:nvSpPr>
          <p:cNvPr id="9" name="Content Placeholder 4">
            <a:extLst>
              <a:ext uri="{FF2B5EF4-FFF2-40B4-BE49-F238E27FC236}">
                <a16:creationId xmlns:a16="http://schemas.microsoft.com/office/drawing/2014/main" id="{98EB39B9-B422-4A15-8C05-DB385382237C}"/>
              </a:ext>
            </a:extLst>
          </p:cNvPr>
          <p:cNvSpPr>
            <a:spLocks noGrp="1"/>
          </p:cNvSpPr>
          <p:nvPr>
            <p:ph sz="half" idx="4294967295"/>
          </p:nvPr>
        </p:nvSpPr>
        <p:spPr>
          <a:xfrm>
            <a:off x="4817927" y="1548770"/>
            <a:ext cx="7112000" cy="4434840"/>
          </a:xfrm>
          <a:prstGeom prst="rect">
            <a:avLst/>
          </a:prstGeom>
        </p:spPr>
        <p:txBody>
          <a:bodyPr>
            <a:normAutofit/>
          </a:bodyPr>
          <a:lstStyle/>
          <a:p>
            <a:pPr>
              <a:spcBef>
                <a:spcPts val="1200"/>
              </a:spcBef>
            </a:pPr>
            <a:r>
              <a:rPr lang="en-US" b="1" dirty="0">
                <a:latin typeface="Candara" panose="020E0502030303020204" pitchFamily="34" charset="0"/>
              </a:rPr>
              <a:t>Mobile application testing</a:t>
            </a:r>
            <a:r>
              <a:rPr lang="en-US" dirty="0">
                <a:latin typeface="Candara" panose="020E0502030303020204" pitchFamily="34" charset="0"/>
              </a:rPr>
              <a:t> is a process by which application software developed for handheld mobile devices is tested for its </a:t>
            </a:r>
            <a:r>
              <a:rPr lang="en-US" u="sng" dirty="0">
                <a:latin typeface="Candara" panose="020E0502030303020204" pitchFamily="34" charset="0"/>
              </a:rPr>
              <a:t>functionality</a:t>
            </a:r>
            <a:r>
              <a:rPr lang="en-US" dirty="0">
                <a:latin typeface="Candara" panose="020E0502030303020204" pitchFamily="34" charset="0"/>
              </a:rPr>
              <a:t>, </a:t>
            </a:r>
            <a:r>
              <a:rPr lang="en-US" u="sng" dirty="0">
                <a:latin typeface="Candara" panose="020E0502030303020204" pitchFamily="34" charset="0"/>
              </a:rPr>
              <a:t>usability</a:t>
            </a:r>
            <a:r>
              <a:rPr lang="en-US" dirty="0">
                <a:latin typeface="Candara" panose="020E0502030303020204" pitchFamily="34" charset="0"/>
              </a:rPr>
              <a:t> and </a:t>
            </a:r>
            <a:r>
              <a:rPr lang="en-US" u="sng" dirty="0">
                <a:latin typeface="Candara" panose="020E0502030303020204" pitchFamily="34" charset="0"/>
              </a:rPr>
              <a:t>consistency</a:t>
            </a:r>
            <a:r>
              <a:rPr lang="en-US" dirty="0">
                <a:latin typeface="Candara" panose="020E0502030303020204" pitchFamily="34" charset="0"/>
              </a:rPr>
              <a:t>.</a:t>
            </a:r>
            <a:endParaRPr lang="en-US" baseline="30000" dirty="0">
              <a:latin typeface="Candara" panose="020E0502030303020204" pitchFamily="34" charset="0"/>
            </a:endParaRPr>
          </a:p>
          <a:p>
            <a:pPr>
              <a:spcBef>
                <a:spcPts val="1800"/>
              </a:spcBef>
            </a:pPr>
            <a:r>
              <a:rPr lang="en-US" dirty="0">
                <a:latin typeface="Candara" panose="020E0502030303020204" pitchFamily="34" charset="0"/>
              </a:rPr>
              <a:t>Mobile application testing can be an </a:t>
            </a:r>
            <a:r>
              <a:rPr lang="en-US" b="1" dirty="0">
                <a:latin typeface="Candara" panose="020E0502030303020204" pitchFamily="34" charset="0"/>
              </a:rPr>
              <a:t>automated</a:t>
            </a:r>
            <a:r>
              <a:rPr lang="en-US" dirty="0">
                <a:latin typeface="Candara" panose="020E0502030303020204" pitchFamily="34" charset="0"/>
              </a:rPr>
              <a:t> or </a:t>
            </a:r>
            <a:r>
              <a:rPr lang="en-US" b="1" dirty="0">
                <a:latin typeface="Candara" panose="020E0502030303020204" pitchFamily="34" charset="0"/>
              </a:rPr>
              <a:t>manual</a:t>
            </a:r>
            <a:r>
              <a:rPr lang="en-US" dirty="0">
                <a:latin typeface="Candara" panose="020E0502030303020204" pitchFamily="34" charset="0"/>
              </a:rPr>
              <a:t> type of testing.</a:t>
            </a:r>
            <a:endParaRPr lang="en-US" baseline="30000" dirty="0">
              <a:latin typeface="Candara" panose="020E0502030303020204" pitchFamily="34" charset="0"/>
            </a:endParaRPr>
          </a:p>
          <a:p>
            <a:pPr marL="0" indent="0">
              <a:buNone/>
            </a:pPr>
            <a:endParaRPr lang="en-US" dirty="0">
              <a:latin typeface="Candara" panose="020E0502030303020204" pitchFamily="34" charset="0"/>
            </a:endParaRPr>
          </a:p>
        </p:txBody>
      </p:sp>
      <p:pic>
        <p:nvPicPr>
          <p:cNvPr id="10" name="Picture 2" descr="Image result for mobile application testing">
            <a:extLst>
              <a:ext uri="{FF2B5EF4-FFF2-40B4-BE49-F238E27FC236}">
                <a16:creationId xmlns:a16="http://schemas.microsoft.com/office/drawing/2014/main" id="{8E8EB37E-196B-4111-9353-A6D7EC2D832E}"/>
              </a:ext>
            </a:extLst>
          </p:cNvPr>
          <p:cNvPicPr>
            <a:picLocks noChangeAspect="1" noChangeArrowheads="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47527" y="2557305"/>
            <a:ext cx="4171346" cy="3594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274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85DE-8573-4444-921A-FF34C9718C68}"/>
              </a:ext>
            </a:extLst>
          </p:cNvPr>
          <p:cNvSpPr>
            <a:spLocks noGrp="1"/>
          </p:cNvSpPr>
          <p:nvPr>
            <p:ph type="title"/>
          </p:nvPr>
        </p:nvSpPr>
        <p:spPr/>
        <p:txBody>
          <a:bodyPr>
            <a:normAutofit/>
          </a:bodyPr>
          <a:lstStyle/>
          <a:p>
            <a:r>
              <a:rPr lang="en-US" sz="4000" dirty="0"/>
              <a:t>Why Testing Mobile Apps is Important</a:t>
            </a:r>
          </a:p>
        </p:txBody>
      </p:sp>
      <p:pic>
        <p:nvPicPr>
          <p:cNvPr id="5" name="Content Placeholder 4">
            <a:extLst>
              <a:ext uri="{FF2B5EF4-FFF2-40B4-BE49-F238E27FC236}">
                <a16:creationId xmlns:a16="http://schemas.microsoft.com/office/drawing/2014/main" id="{2E097A0A-A0F8-4E64-A3A9-1CB3493051CC}"/>
              </a:ext>
            </a:extLst>
          </p:cNvPr>
          <p:cNvPicPr>
            <a:picLocks noGrp="1" noChangeAspect="1"/>
          </p:cNvPicPr>
          <p:nvPr>
            <p:ph idx="1"/>
          </p:nvPr>
        </p:nvPicPr>
        <p:blipFill>
          <a:blip r:embed="rId2"/>
          <a:stretch>
            <a:fillRect/>
          </a:stretch>
        </p:blipFill>
        <p:spPr>
          <a:xfrm>
            <a:off x="1404937" y="1943894"/>
            <a:ext cx="9382125" cy="4371975"/>
          </a:xfrm>
          <a:prstGeom prst="rect">
            <a:avLst/>
          </a:prstGeom>
        </p:spPr>
      </p:pic>
      <p:sp>
        <p:nvSpPr>
          <p:cNvPr id="3" name="Slide Number Placeholder 2"/>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6431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1E06-7410-45CD-9589-5B5361D54AD7}"/>
              </a:ext>
            </a:extLst>
          </p:cNvPr>
          <p:cNvSpPr>
            <a:spLocks noGrp="1"/>
          </p:cNvSpPr>
          <p:nvPr>
            <p:ph type="title"/>
          </p:nvPr>
        </p:nvSpPr>
        <p:spPr/>
        <p:txBody>
          <a:bodyPr>
            <a:normAutofit/>
          </a:bodyPr>
          <a:lstStyle/>
          <a:p>
            <a:r>
              <a:rPr lang="en-US" dirty="0"/>
              <a:t>Why Testing Mobile Apps is Important</a:t>
            </a:r>
          </a:p>
        </p:txBody>
      </p:sp>
      <p:pic>
        <p:nvPicPr>
          <p:cNvPr id="5" name="Picture 4"/>
          <p:cNvPicPr>
            <a:picLocks noChangeAspect="1"/>
          </p:cNvPicPr>
          <p:nvPr/>
        </p:nvPicPr>
        <p:blipFill>
          <a:blip r:embed="rId2"/>
          <a:stretch>
            <a:fillRect/>
          </a:stretch>
        </p:blipFill>
        <p:spPr>
          <a:xfrm>
            <a:off x="0" y="2311478"/>
            <a:ext cx="12192000" cy="4025900"/>
          </a:xfrm>
          <a:prstGeom prst="rect">
            <a:avLst/>
          </a:prstGeom>
        </p:spPr>
      </p:pic>
      <p:sp>
        <p:nvSpPr>
          <p:cNvPr id="3" name="Slide Number Placeholder 2"/>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960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ED37-5E82-4C61-81E0-ED67D9FBB810}"/>
              </a:ext>
            </a:extLst>
          </p:cNvPr>
          <p:cNvSpPr>
            <a:spLocks noGrp="1"/>
          </p:cNvSpPr>
          <p:nvPr>
            <p:ph type="title"/>
          </p:nvPr>
        </p:nvSpPr>
        <p:spPr/>
        <p:txBody>
          <a:bodyPr>
            <a:normAutofit/>
          </a:bodyPr>
          <a:lstStyle/>
          <a:p>
            <a:r>
              <a:rPr lang="en-US" sz="4200" dirty="0"/>
              <a:t>Challenges in Mobile App testing  </a:t>
            </a:r>
          </a:p>
        </p:txBody>
      </p:sp>
      <p:sp>
        <p:nvSpPr>
          <p:cNvPr id="6" name="Content Placeholder 5">
            <a:extLst>
              <a:ext uri="{FF2B5EF4-FFF2-40B4-BE49-F238E27FC236}">
                <a16:creationId xmlns:a16="http://schemas.microsoft.com/office/drawing/2014/main" id="{EE2088FF-376D-4C8A-BE3B-C4AB5C2D3FAA}"/>
              </a:ext>
            </a:extLst>
          </p:cNvPr>
          <p:cNvSpPr>
            <a:spLocks noGrp="1"/>
          </p:cNvSpPr>
          <p:nvPr>
            <p:ph idx="1"/>
          </p:nvPr>
        </p:nvSpPr>
        <p:spPr>
          <a:xfrm>
            <a:off x="428446" y="1472764"/>
            <a:ext cx="10880784" cy="4109720"/>
          </a:xfrm>
        </p:spPr>
        <p:txBody>
          <a:bodyPr/>
          <a:lstStyle/>
          <a:p>
            <a:r>
              <a:rPr lang="en-US" dirty="0"/>
              <a:t>Issues that make testing mobile applications more challenging:</a:t>
            </a:r>
          </a:p>
          <a:p>
            <a:pPr lvl="1"/>
            <a:r>
              <a:rPr lang="en-US" dirty="0"/>
              <a:t>Variety of mobile devices available in the market </a:t>
            </a:r>
            <a:r>
              <a:rPr lang="en-US" sz="2000" dirty="0"/>
              <a:t>(i.e. HTC, iPhone, Samsung, etc.. ) </a:t>
            </a:r>
          </a:p>
          <a:p>
            <a:pPr lvl="1"/>
            <a:r>
              <a:rPr lang="en-US" dirty="0"/>
              <a:t>Diverse mobile operating platforms used </a:t>
            </a:r>
            <a:br>
              <a:rPr lang="en-US" dirty="0"/>
            </a:br>
            <a:r>
              <a:rPr lang="en-US" sz="2000" dirty="0"/>
              <a:t>(iOS, </a:t>
            </a:r>
            <a:r>
              <a:rPr lang="en-US" sz="2000" dirty="0" smtClean="0"/>
              <a:t>Android)</a:t>
            </a:r>
            <a:endParaRPr lang="en-US" sz="2000" dirty="0"/>
          </a:p>
          <a:p>
            <a:pPr lvl="1"/>
            <a:r>
              <a:rPr lang="en-US" dirty="0"/>
              <a:t>Different network service providers</a:t>
            </a:r>
          </a:p>
          <a:p>
            <a:pPr lvl="1"/>
            <a:r>
              <a:rPr lang="en-US" dirty="0"/>
              <a:t>Different input methods</a:t>
            </a:r>
          </a:p>
          <a:p>
            <a:pPr lvl="1"/>
            <a:r>
              <a:rPr lang="en-US" dirty="0"/>
              <a:t>Hardware compatibility </a:t>
            </a:r>
          </a:p>
        </p:txBody>
      </p:sp>
      <p:pic>
        <p:nvPicPr>
          <p:cNvPr id="3078" name="Picture 6" descr="Image result for challenges">
            <a:extLst>
              <a:ext uri="{FF2B5EF4-FFF2-40B4-BE49-F238E27FC236}">
                <a16:creationId xmlns:a16="http://schemas.microsoft.com/office/drawing/2014/main" id="{0485A447-6CF1-4B81-BDB6-7CEB75918D8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6234" y="2956196"/>
            <a:ext cx="3412807" cy="262628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94589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Mobile Environment Test Design Considerations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48</a:t>
            </a:fld>
            <a:endParaRPr lang="en-US"/>
          </a:p>
        </p:txBody>
      </p:sp>
      <p:pic>
        <p:nvPicPr>
          <p:cNvPr id="6" name="Picture 5"/>
          <p:cNvPicPr>
            <a:picLocks noChangeAspect="1"/>
          </p:cNvPicPr>
          <p:nvPr/>
        </p:nvPicPr>
        <p:blipFill>
          <a:blip r:embed="rId2"/>
          <a:stretch>
            <a:fillRect/>
          </a:stretch>
        </p:blipFill>
        <p:spPr>
          <a:xfrm>
            <a:off x="690860" y="1646239"/>
            <a:ext cx="5663889" cy="3703001"/>
          </a:xfrm>
          <a:prstGeom prst="rect">
            <a:avLst/>
          </a:prstGeom>
        </p:spPr>
      </p:pic>
      <p:pic>
        <p:nvPicPr>
          <p:cNvPr id="7" name="Picture 6"/>
          <p:cNvPicPr>
            <a:picLocks noChangeAspect="1"/>
          </p:cNvPicPr>
          <p:nvPr/>
        </p:nvPicPr>
        <p:blipFill>
          <a:blip r:embed="rId3"/>
          <a:stretch>
            <a:fillRect/>
          </a:stretch>
        </p:blipFill>
        <p:spPr>
          <a:xfrm>
            <a:off x="6574536" y="1646239"/>
            <a:ext cx="5467290" cy="438593"/>
          </a:xfrm>
          <a:prstGeom prst="rect">
            <a:avLst/>
          </a:prstGeom>
        </p:spPr>
      </p:pic>
      <p:pic>
        <p:nvPicPr>
          <p:cNvPr id="8" name="Picture 7"/>
          <p:cNvPicPr>
            <a:picLocks noChangeAspect="1"/>
          </p:cNvPicPr>
          <p:nvPr/>
        </p:nvPicPr>
        <p:blipFill>
          <a:blip r:embed="rId4"/>
          <a:stretch>
            <a:fillRect/>
          </a:stretch>
        </p:blipFill>
        <p:spPr>
          <a:xfrm>
            <a:off x="6785655" y="2184681"/>
            <a:ext cx="3863438" cy="1893543"/>
          </a:xfrm>
          <a:prstGeom prst="rect">
            <a:avLst/>
          </a:prstGeom>
        </p:spPr>
      </p:pic>
    </p:spTree>
    <p:extLst>
      <p:ext uri="{BB962C8B-B14F-4D97-AF65-F5344CB8AC3E}">
        <p14:creationId xmlns:p14="http://schemas.microsoft.com/office/powerpoint/2010/main" val="2147442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9139-22F8-4658-8B6C-46424611D927}"/>
              </a:ext>
            </a:extLst>
          </p:cNvPr>
          <p:cNvSpPr>
            <a:spLocks noGrp="1"/>
          </p:cNvSpPr>
          <p:nvPr>
            <p:ph type="title"/>
          </p:nvPr>
        </p:nvSpPr>
        <p:spPr/>
        <p:txBody>
          <a:bodyPr>
            <a:normAutofit/>
          </a:bodyPr>
          <a:lstStyle/>
          <a:p>
            <a:r>
              <a:rPr lang="en-US" sz="4200" dirty="0"/>
              <a:t>Major Types of Mobile Apps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49</a:t>
            </a:fld>
            <a:endParaRPr lang="en-US"/>
          </a:p>
        </p:txBody>
      </p:sp>
      <p:pic>
        <p:nvPicPr>
          <p:cNvPr id="1028" name="Picture 4" descr="Different Types of Mobile Application Testing | Testbytes"/>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392551" y="159385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89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
        <p:nvSpPr>
          <p:cNvPr id="6"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411193" y="1632667"/>
            <a:ext cx="6604000" cy="4434840"/>
          </a:xfrm>
        </p:spPr>
        <p:txBody>
          <a:bodyPr/>
          <a:lstStyle/>
          <a:p>
            <a:pPr>
              <a:spcAft>
                <a:spcPts val="1200"/>
              </a:spcAft>
            </a:pPr>
            <a:r>
              <a:rPr lang="en-US" b="1" dirty="0">
                <a:latin typeface="Candara" panose="020E0502030303020204" pitchFamily="34" charset="0"/>
              </a:rPr>
              <a:t>A website</a:t>
            </a:r>
            <a:r>
              <a:rPr lang="en-US" dirty="0">
                <a:latin typeface="Candara" panose="020E0502030303020204" pitchFamily="34" charset="0"/>
              </a:rPr>
              <a:t> is a collection of related web pages, including multimedia content, typically identified with a common domain name, and published on at least one web server. Notable examples are wikipedia.org.</a:t>
            </a:r>
          </a:p>
          <a:p>
            <a:r>
              <a:rPr lang="en-US" b="1" dirty="0">
                <a:latin typeface="Candara" panose="020E0502030303020204" pitchFamily="34" charset="0"/>
              </a:rPr>
              <a:t>So</a:t>
            </a:r>
            <a:r>
              <a:rPr lang="en-US" dirty="0">
                <a:latin typeface="Candara" panose="020E0502030303020204" pitchFamily="34" charset="0"/>
              </a:rPr>
              <a:t> .. A website is </a:t>
            </a:r>
            <a:r>
              <a:rPr lang="en-US" u="sng" dirty="0">
                <a:latin typeface="Candara" panose="020E0502030303020204" pitchFamily="34" charset="0"/>
              </a:rPr>
              <a:t>informational</a:t>
            </a:r>
            <a:r>
              <a:rPr lang="en-US" dirty="0">
                <a:latin typeface="Candara" panose="020E0502030303020204" pitchFamily="34" charset="0"/>
              </a:rPr>
              <a:t> </a:t>
            </a:r>
          </a:p>
        </p:txBody>
      </p:sp>
      <p:pic>
        <p:nvPicPr>
          <p:cNvPr id="7"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71073" y="1715427"/>
            <a:ext cx="4754880" cy="39681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7149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Consists of</a:t>
            </a:r>
          </a:p>
          <a:p>
            <a:pPr lvl="1"/>
            <a:r>
              <a:rPr lang="en-US" dirty="0" smtClean="0"/>
              <a:t>testing </a:t>
            </a:r>
            <a:r>
              <a:rPr lang="en-US" dirty="0"/>
              <a:t>user </a:t>
            </a:r>
            <a:r>
              <a:rPr lang="en-US" dirty="0" smtClean="0"/>
              <a:t>interactions</a:t>
            </a:r>
          </a:p>
          <a:p>
            <a:pPr lvl="1"/>
            <a:r>
              <a:rPr lang="en-US" dirty="0" smtClean="0"/>
              <a:t>testing </a:t>
            </a:r>
            <a:r>
              <a:rPr lang="en-US" dirty="0"/>
              <a:t>the </a:t>
            </a:r>
            <a:r>
              <a:rPr lang="en-US" dirty="0" smtClean="0"/>
              <a:t>transactions </a:t>
            </a:r>
          </a:p>
          <a:p>
            <a:r>
              <a:rPr lang="en-US" dirty="0" smtClean="0"/>
              <a:t>Relevant factors:</a:t>
            </a:r>
            <a:endParaRPr lang="en-US" dirty="0"/>
          </a:p>
          <a:p>
            <a:pPr lvl="1"/>
            <a:r>
              <a:rPr lang="en-US" dirty="0"/>
              <a:t>Type of application </a:t>
            </a:r>
            <a:r>
              <a:rPr lang="en-US" dirty="0" smtClean="0"/>
              <a:t>(</a:t>
            </a:r>
            <a:r>
              <a:rPr lang="en-US" dirty="0"/>
              <a:t>banking, gaming, social or business)</a:t>
            </a:r>
          </a:p>
          <a:p>
            <a:pPr lvl="1"/>
            <a:r>
              <a:rPr lang="en-US" dirty="0"/>
              <a:t>Target audience type (consumer, enterprise, education)</a:t>
            </a:r>
          </a:p>
          <a:p>
            <a:pPr lvl="1"/>
            <a:r>
              <a:rPr lang="en-US" dirty="0"/>
              <a:t>Distribution channel </a:t>
            </a:r>
            <a:r>
              <a:rPr lang="en-US" dirty="0" smtClean="0"/>
              <a:t>(</a:t>
            </a:r>
            <a:r>
              <a:rPr lang="en-US" dirty="0"/>
              <a:t>e.g. Apple App Store, Google play, direct distribution)</a:t>
            </a:r>
          </a:p>
        </p:txBody>
      </p:sp>
      <p:sp>
        <p:nvSpPr>
          <p:cNvPr id="5" name="Slide Number Placeholder 4"/>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3041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 Scenarios (1)</a:t>
            </a:r>
            <a:endParaRPr lang="en-US" dirty="0"/>
          </a:p>
        </p:txBody>
      </p:sp>
      <p:sp>
        <p:nvSpPr>
          <p:cNvPr id="3" name="Content Placeholder 2"/>
          <p:cNvSpPr>
            <a:spLocks noGrp="1"/>
          </p:cNvSpPr>
          <p:nvPr>
            <p:ph idx="1"/>
          </p:nvPr>
        </p:nvSpPr>
        <p:spPr/>
        <p:txBody>
          <a:bodyPr>
            <a:normAutofit/>
          </a:bodyPr>
          <a:lstStyle/>
          <a:p>
            <a:r>
              <a:rPr lang="en-US" dirty="0" smtClean="0"/>
              <a:t>mandatory </a:t>
            </a:r>
            <a:r>
              <a:rPr lang="en-US" dirty="0"/>
              <a:t>fields are working as </a:t>
            </a:r>
            <a:r>
              <a:rPr lang="en-US" dirty="0" smtClean="0"/>
              <a:t>required</a:t>
            </a:r>
            <a:endParaRPr lang="en-US" dirty="0"/>
          </a:p>
          <a:p>
            <a:r>
              <a:rPr lang="en-US" dirty="0" smtClean="0"/>
              <a:t>mandatory </a:t>
            </a:r>
            <a:r>
              <a:rPr lang="en-US" dirty="0"/>
              <a:t>fields are displayed </a:t>
            </a:r>
            <a:r>
              <a:rPr lang="en-US" dirty="0" smtClean="0"/>
              <a:t>distinctively from the </a:t>
            </a:r>
            <a:r>
              <a:rPr lang="en-US" dirty="0"/>
              <a:t>non-mandatory </a:t>
            </a:r>
            <a:r>
              <a:rPr lang="en-US" dirty="0" smtClean="0"/>
              <a:t>fields</a:t>
            </a:r>
            <a:endParaRPr lang="en-US" dirty="0"/>
          </a:p>
          <a:p>
            <a:r>
              <a:rPr lang="en-US" dirty="0" smtClean="0"/>
              <a:t>the </a:t>
            </a:r>
            <a:r>
              <a:rPr lang="en-US" dirty="0"/>
              <a:t>application works as per as requirement whenever the application starts/</a:t>
            </a:r>
            <a:r>
              <a:rPr lang="en-US" dirty="0" smtClean="0"/>
              <a:t>stops</a:t>
            </a:r>
            <a:endParaRPr lang="en-US" dirty="0"/>
          </a:p>
          <a:p>
            <a:r>
              <a:rPr lang="en-US" dirty="0" smtClean="0"/>
              <a:t>the </a:t>
            </a:r>
            <a:r>
              <a:rPr lang="en-US" dirty="0"/>
              <a:t>application goes into minimized mode whenever there is an incoming phone </a:t>
            </a:r>
            <a:r>
              <a:rPr lang="en-US" dirty="0" smtClean="0"/>
              <a:t>call</a:t>
            </a:r>
          </a:p>
          <a:p>
            <a:r>
              <a:rPr lang="en-US" dirty="0" smtClean="0"/>
              <a:t>the </a:t>
            </a:r>
            <a:r>
              <a:rPr lang="en-US" dirty="0"/>
              <a:t>phone is able to store, process and receive SMS whenever the app is </a:t>
            </a:r>
            <a:r>
              <a:rPr lang="en-US" dirty="0" smtClean="0"/>
              <a:t>running</a:t>
            </a:r>
          </a:p>
          <a:p>
            <a:r>
              <a:rPr lang="en-US" dirty="0" smtClean="0"/>
              <a:t>the </a:t>
            </a:r>
            <a:r>
              <a:rPr lang="en-US" dirty="0"/>
              <a:t>device is able to perform required multitasking requirements whenever it is necessary to do </a:t>
            </a:r>
            <a:r>
              <a:rPr lang="en-US" dirty="0" smtClean="0"/>
              <a:t>so</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65126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a:t>
            </a:r>
            <a:r>
              <a:rPr lang="en-US" dirty="0" smtClean="0"/>
              <a:t>Scenarios (2)</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application allows necessary social network options such as sharing, posting and navigation etc.</a:t>
            </a:r>
          </a:p>
          <a:p>
            <a:r>
              <a:rPr lang="en-US" dirty="0" smtClean="0"/>
              <a:t>the </a:t>
            </a:r>
            <a:r>
              <a:rPr lang="en-US" dirty="0"/>
              <a:t>application supports any payment gateway transaction such as Visa, </a:t>
            </a:r>
            <a:r>
              <a:rPr lang="en-US" dirty="0" err="1"/>
              <a:t>Mastercard</a:t>
            </a:r>
            <a:r>
              <a:rPr lang="en-US" dirty="0"/>
              <a:t>, </a:t>
            </a:r>
            <a:r>
              <a:rPr lang="en-US" dirty="0" err="1"/>
              <a:t>Paypal</a:t>
            </a:r>
            <a:r>
              <a:rPr lang="en-US" dirty="0"/>
              <a:t> </a:t>
            </a:r>
            <a:r>
              <a:rPr lang="en-US" dirty="0" smtClean="0"/>
              <a:t>etc.</a:t>
            </a:r>
          </a:p>
          <a:p>
            <a:r>
              <a:rPr lang="en-US" dirty="0" smtClean="0"/>
              <a:t>the page scrolling scenarios are being enabled in the application as necessary</a:t>
            </a:r>
          </a:p>
          <a:p>
            <a:r>
              <a:rPr lang="en-US" dirty="0" smtClean="0"/>
              <a:t>the </a:t>
            </a:r>
            <a:r>
              <a:rPr lang="en-US" dirty="0"/>
              <a:t>navigation between relevant modules in the application are as per the </a:t>
            </a:r>
            <a:r>
              <a:rPr lang="en-US" dirty="0" smtClean="0"/>
              <a:t>requirement</a:t>
            </a:r>
            <a:endParaRPr lang="en-US" dirty="0"/>
          </a:p>
          <a:p>
            <a:r>
              <a:rPr lang="en-US" dirty="0" smtClean="0"/>
              <a:t>the </a:t>
            </a:r>
            <a:r>
              <a:rPr lang="en-US" dirty="0"/>
              <a:t>truncation errors are absolutely to an affordable </a:t>
            </a:r>
            <a:r>
              <a:rPr lang="en-US" dirty="0" smtClean="0"/>
              <a:t>limit</a:t>
            </a:r>
            <a:endParaRPr lang="en-US" dirty="0"/>
          </a:p>
          <a:p>
            <a:r>
              <a:rPr lang="en-US" dirty="0" smtClean="0"/>
              <a:t>the </a:t>
            </a:r>
            <a:r>
              <a:rPr lang="en-US" dirty="0"/>
              <a:t>user receives an appropriate error message like “Network error. Please try after some time” whenever there is any network </a:t>
            </a:r>
            <a:r>
              <a:rPr lang="en-US" dirty="0" smtClean="0"/>
              <a:t>error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57578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Scenarios </a:t>
            </a:r>
            <a:r>
              <a:rPr lang="en-US" dirty="0" smtClean="0"/>
              <a:t>(3)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allows other </a:t>
            </a:r>
            <a:r>
              <a:rPr lang="en-US" dirty="0"/>
              <a:t>applications to perform satisfactorily, and it does not eat into the memory of the other </a:t>
            </a:r>
            <a:r>
              <a:rPr lang="en-US" dirty="0" smtClean="0"/>
              <a:t>applications</a:t>
            </a:r>
            <a:endParaRPr lang="en-US" dirty="0"/>
          </a:p>
          <a:p>
            <a:r>
              <a:rPr lang="en-US" dirty="0" smtClean="0"/>
              <a:t>resumes </a:t>
            </a:r>
            <a:r>
              <a:rPr lang="en-US" dirty="0"/>
              <a:t>at the last operation in case of a hard reboot or system </a:t>
            </a:r>
            <a:r>
              <a:rPr lang="en-US" dirty="0" smtClean="0"/>
              <a:t>crash</a:t>
            </a:r>
            <a:endParaRPr lang="en-US" dirty="0"/>
          </a:p>
          <a:p>
            <a:r>
              <a:rPr lang="en-US" dirty="0" smtClean="0"/>
              <a:t>Installation can </a:t>
            </a:r>
            <a:r>
              <a:rPr lang="en-US" dirty="0"/>
              <a:t>be done smoothly provided the user has the necessary resources and it does not lead to any significant </a:t>
            </a:r>
            <a:r>
              <a:rPr lang="en-US" dirty="0" smtClean="0"/>
              <a:t>errors</a:t>
            </a:r>
            <a:endParaRPr lang="en-US" dirty="0"/>
          </a:p>
          <a:p>
            <a:r>
              <a:rPr lang="en-US" dirty="0" smtClean="0"/>
              <a:t>performs </a:t>
            </a:r>
            <a:r>
              <a:rPr lang="en-US" dirty="0"/>
              <a:t>auto start facility according to the </a:t>
            </a:r>
            <a:r>
              <a:rPr lang="en-US" dirty="0" smtClean="0"/>
              <a:t>requirements</a:t>
            </a:r>
            <a:endParaRPr lang="en-US" dirty="0"/>
          </a:p>
          <a:p>
            <a:r>
              <a:rPr lang="en-US" dirty="0" smtClean="0"/>
              <a:t>performs </a:t>
            </a:r>
            <a:r>
              <a:rPr lang="en-US" dirty="0"/>
              <a:t>according to the requirement in all versions of Mobile that is 2g, </a:t>
            </a:r>
            <a:r>
              <a:rPr lang="en-US" dirty="0" smtClean="0"/>
              <a:t>3g,4g and 5g</a:t>
            </a:r>
            <a:endParaRPr lang="en-US" dirty="0"/>
          </a:p>
          <a:p>
            <a:r>
              <a:rPr lang="en-US" dirty="0" smtClean="0"/>
              <a:t>Regression </a:t>
            </a:r>
            <a:r>
              <a:rPr lang="en-US" dirty="0"/>
              <a:t>Testing to uncover new software bugs in existing areas of a system after changes have been made to them. </a:t>
            </a:r>
            <a:endParaRPr lang="en-US" dirty="0" smtClean="0"/>
          </a:p>
          <a:p>
            <a:r>
              <a:rPr lang="en-US" dirty="0" smtClean="0"/>
              <a:t>provides </a:t>
            </a:r>
            <a:r>
              <a:rPr lang="en-US" dirty="0"/>
              <a:t>an available user guide for those who are not familiar to the app</a:t>
            </a:r>
          </a:p>
        </p:txBody>
      </p:sp>
      <p:sp>
        <p:nvSpPr>
          <p:cNvPr id="5" name="Slide Number Placeholder 4"/>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23249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Fundamental </a:t>
            </a:r>
            <a:r>
              <a:rPr lang="en-US" dirty="0"/>
              <a:t>objective is to ensure that the application performs acceptably under certain performance requirements such as access by a huge number of users or the removal of a key infrastructure part like a database server.</a:t>
            </a:r>
          </a:p>
        </p:txBody>
      </p:sp>
      <p:sp>
        <p:nvSpPr>
          <p:cNvPr id="5" name="Slide Number Placeholder 4"/>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47338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Testing Scenarios (1)</a:t>
            </a:r>
            <a:endParaRPr lang="en-US" dirty="0"/>
          </a:p>
        </p:txBody>
      </p:sp>
      <p:sp>
        <p:nvSpPr>
          <p:cNvPr id="3" name="Content Placeholder 2"/>
          <p:cNvSpPr>
            <a:spLocks noGrp="1"/>
          </p:cNvSpPr>
          <p:nvPr>
            <p:ph idx="1"/>
          </p:nvPr>
        </p:nvSpPr>
        <p:spPr/>
        <p:txBody>
          <a:bodyPr>
            <a:normAutofit/>
          </a:bodyPr>
          <a:lstStyle/>
          <a:p>
            <a:r>
              <a:rPr lang="en-US" dirty="0" smtClean="0"/>
              <a:t>performs </a:t>
            </a:r>
            <a:r>
              <a:rPr lang="en-US" dirty="0"/>
              <a:t>as per the requirement under different load </a:t>
            </a:r>
            <a:r>
              <a:rPr lang="en-US" dirty="0" smtClean="0"/>
              <a:t>conditions</a:t>
            </a:r>
            <a:endParaRPr lang="en-US" dirty="0"/>
          </a:p>
          <a:p>
            <a:r>
              <a:rPr lang="en-US" dirty="0" smtClean="0"/>
              <a:t>the </a:t>
            </a:r>
            <a:r>
              <a:rPr lang="en-US" dirty="0"/>
              <a:t>current network coverage is able to support the application at peak, average and minimum user </a:t>
            </a:r>
            <a:r>
              <a:rPr lang="en-US" dirty="0" smtClean="0"/>
              <a:t>levels</a:t>
            </a:r>
            <a:endParaRPr lang="en-US" dirty="0"/>
          </a:p>
          <a:p>
            <a:r>
              <a:rPr lang="en-US" dirty="0" smtClean="0"/>
              <a:t>the </a:t>
            </a:r>
            <a:r>
              <a:rPr lang="en-US" dirty="0"/>
              <a:t>existing client-server configuration setup provides the required optimum performance </a:t>
            </a:r>
            <a:r>
              <a:rPr lang="en-US" dirty="0" smtClean="0"/>
              <a:t>level</a:t>
            </a:r>
            <a:endParaRPr lang="en-US" dirty="0"/>
          </a:p>
          <a:p>
            <a:r>
              <a:rPr lang="en-US" dirty="0" smtClean="0"/>
              <a:t>identify </a:t>
            </a:r>
            <a:r>
              <a:rPr lang="en-US" dirty="0"/>
              <a:t>the various application and infrastructure bottlenecks which prevent the application to perform at the required acceptability </a:t>
            </a:r>
            <a:r>
              <a:rPr lang="en-US" dirty="0" smtClean="0"/>
              <a:t>levels</a:t>
            </a:r>
          </a:p>
          <a:p>
            <a:r>
              <a:rPr lang="en-US" dirty="0" smtClean="0"/>
              <a:t>validate </a:t>
            </a:r>
            <a:r>
              <a:rPr lang="en-US" dirty="0"/>
              <a:t>whether the response time of the application is as per as the </a:t>
            </a:r>
            <a:r>
              <a:rPr lang="en-US" dirty="0" smtClean="0"/>
              <a:t>requirements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43573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evaluate </a:t>
            </a:r>
            <a:r>
              <a:rPr lang="en-US" dirty="0"/>
              <a:t>product and/or hardware to determine if it can handle projected load </a:t>
            </a:r>
            <a:r>
              <a:rPr lang="en-US" dirty="0" smtClean="0"/>
              <a:t>volumes</a:t>
            </a:r>
            <a:endParaRPr lang="en-US" dirty="0"/>
          </a:p>
          <a:p>
            <a:r>
              <a:rPr lang="en-US" dirty="0" smtClean="0"/>
              <a:t>evaluate </a:t>
            </a:r>
            <a:r>
              <a:rPr lang="en-US" dirty="0"/>
              <a:t>whether the battery life can support the application to perform under projected load </a:t>
            </a:r>
            <a:r>
              <a:rPr lang="en-US" dirty="0" smtClean="0"/>
              <a:t>volumes</a:t>
            </a:r>
            <a:endParaRPr lang="en-US" dirty="0"/>
          </a:p>
          <a:p>
            <a:r>
              <a:rPr lang="en-US" dirty="0" smtClean="0"/>
              <a:t>validate </a:t>
            </a:r>
            <a:r>
              <a:rPr lang="en-US" dirty="0"/>
              <a:t>application performance when network is changed to WIFI from </a:t>
            </a:r>
            <a:r>
              <a:rPr lang="en-US" dirty="0" smtClean="0"/>
              <a:t>3G/4G </a:t>
            </a:r>
            <a:r>
              <a:rPr lang="en-US" dirty="0"/>
              <a:t>or vice </a:t>
            </a:r>
            <a:r>
              <a:rPr lang="en-US" dirty="0" smtClean="0"/>
              <a:t>versa</a:t>
            </a:r>
            <a:endParaRPr lang="en-US" dirty="0"/>
          </a:p>
          <a:p>
            <a:r>
              <a:rPr lang="en-US" dirty="0" smtClean="0"/>
              <a:t>validate </a:t>
            </a:r>
            <a:r>
              <a:rPr lang="en-US" dirty="0"/>
              <a:t>that the battery consumption, memory leaks, resources like GPS, Camera performance is well within required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15630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validate </a:t>
            </a:r>
            <a:r>
              <a:rPr lang="en-US" dirty="0"/>
              <a:t>the application longevity whenever the user load is </a:t>
            </a:r>
            <a:r>
              <a:rPr lang="en-US" dirty="0" smtClean="0"/>
              <a:t>rigorous</a:t>
            </a:r>
            <a:endParaRPr lang="en-US" dirty="0"/>
          </a:p>
          <a:p>
            <a:r>
              <a:rPr lang="en-US" dirty="0" smtClean="0"/>
              <a:t>validate </a:t>
            </a:r>
            <a:r>
              <a:rPr lang="en-US" dirty="0"/>
              <a:t>the network performance while moving around with the </a:t>
            </a:r>
            <a:r>
              <a:rPr lang="en-US" dirty="0" smtClean="0"/>
              <a:t>device</a:t>
            </a:r>
            <a:endParaRPr lang="en-US" dirty="0"/>
          </a:p>
          <a:p>
            <a:r>
              <a:rPr lang="en-US" dirty="0" smtClean="0"/>
              <a:t>validate </a:t>
            </a:r>
            <a:r>
              <a:rPr lang="en-US" dirty="0"/>
              <a:t>the application performance when only intermittent phases of connectivity is </a:t>
            </a:r>
            <a:r>
              <a:rPr lang="en-US" dirty="0" smtClean="0"/>
              <a:t>required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03015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lstStyle/>
          <a:p>
            <a:r>
              <a:rPr lang="en-US" dirty="0"/>
              <a:t>The fundamental objective of security testing is to ensure that the application’s data and networking security requirements are met as per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6606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 Scenarios (1)</a:t>
            </a:r>
            <a:endParaRPr lang="en-US" dirty="0"/>
          </a:p>
        </p:txBody>
      </p:sp>
      <p:sp>
        <p:nvSpPr>
          <p:cNvPr id="3" name="Content Placeholder 2"/>
          <p:cNvSpPr>
            <a:spLocks noGrp="1"/>
          </p:cNvSpPr>
          <p:nvPr>
            <p:ph idx="1"/>
          </p:nvPr>
        </p:nvSpPr>
        <p:spPr/>
        <p:txBody>
          <a:bodyPr>
            <a:normAutofit/>
          </a:bodyPr>
          <a:lstStyle/>
          <a:p>
            <a:r>
              <a:rPr lang="en-US" dirty="0" smtClean="0"/>
              <a:t>able </a:t>
            </a:r>
            <a:r>
              <a:rPr lang="en-US" dirty="0"/>
              <a:t>to withstand any brute force attack which is an automated process of trial and error used to guess a person’s username, password or credit-card </a:t>
            </a:r>
            <a:r>
              <a:rPr lang="en-US" dirty="0" smtClean="0"/>
              <a:t>number</a:t>
            </a:r>
            <a:endParaRPr lang="en-US" dirty="0"/>
          </a:p>
          <a:p>
            <a:r>
              <a:rPr lang="en-US" dirty="0" smtClean="0"/>
              <a:t>not </a:t>
            </a:r>
            <a:r>
              <a:rPr lang="en-US" dirty="0"/>
              <a:t>permitting an attacker to access sensitive content or functionality without proper </a:t>
            </a:r>
            <a:r>
              <a:rPr lang="en-US" dirty="0" smtClean="0"/>
              <a:t>authentication</a:t>
            </a:r>
            <a:endParaRPr lang="en-US" dirty="0"/>
          </a:p>
          <a:p>
            <a:r>
              <a:rPr lang="en-US" dirty="0" smtClean="0"/>
              <a:t>has </a:t>
            </a:r>
            <a:r>
              <a:rPr lang="en-US" dirty="0"/>
              <a:t>a strong password protection system and it does not permit an attacker to obtain, change or recover another user’s </a:t>
            </a:r>
            <a:r>
              <a:rPr lang="en-US" dirty="0" smtClean="0"/>
              <a:t>password</a:t>
            </a:r>
            <a:endParaRPr lang="en-US" dirty="0"/>
          </a:p>
          <a:p>
            <a:r>
              <a:rPr lang="en-US" dirty="0" smtClean="0"/>
              <a:t>does </a:t>
            </a:r>
            <a:r>
              <a:rPr lang="en-US" dirty="0"/>
              <a:t>not suffer from insufficient session </a:t>
            </a:r>
            <a:r>
              <a:rPr lang="en-US" dirty="0" smtClean="0"/>
              <a:t>expiration</a:t>
            </a:r>
            <a:endParaRPr lang="en-US" dirty="0"/>
          </a:p>
          <a:p>
            <a:r>
              <a:rPr lang="en-US" dirty="0" smtClean="0"/>
              <a:t>identify </a:t>
            </a:r>
            <a:r>
              <a:rPr lang="en-US" dirty="0"/>
              <a:t>the dynamic dependencies and take measures to prevent any attacker for accessing these </a:t>
            </a:r>
            <a:r>
              <a:rPr lang="en-US" dirty="0" smtClean="0"/>
              <a:t>vulnerabilities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44396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
        <p:nvSpPr>
          <p:cNvPr id="8"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373405" y="1632667"/>
            <a:ext cx="6604000" cy="4434840"/>
          </a:xfrm>
        </p:spPr>
        <p:txBody>
          <a:bodyPr/>
          <a:lstStyle/>
          <a:p>
            <a:r>
              <a:rPr lang="en-US" b="1" dirty="0">
                <a:latin typeface="Candara" panose="020E0502030303020204" pitchFamily="34" charset="0"/>
              </a:rPr>
              <a:t>A web application: </a:t>
            </a:r>
            <a:r>
              <a:rPr lang="en-US" dirty="0">
                <a:latin typeface="Candara" panose="020E0502030303020204" pitchFamily="34" charset="0"/>
              </a:rPr>
              <a:t> is a client–server computer program which the client (including the user interface and client-side logic) runs in a web browser. Common web applications include webmail, online retail sales, and online auction.</a:t>
            </a:r>
          </a:p>
          <a:p>
            <a:r>
              <a:rPr lang="en-US" b="1" dirty="0">
                <a:latin typeface="Candara" panose="020E0502030303020204" pitchFamily="34" charset="0"/>
              </a:rPr>
              <a:t>So</a:t>
            </a:r>
            <a:r>
              <a:rPr lang="en-US" dirty="0">
                <a:latin typeface="Candara" panose="020E0502030303020204" pitchFamily="34" charset="0"/>
              </a:rPr>
              <a:t> .. a web application is </a:t>
            </a:r>
            <a:r>
              <a:rPr lang="en-US" u="sng" dirty="0">
                <a:latin typeface="Candara" panose="020E0502030303020204" pitchFamily="34" charset="0"/>
              </a:rPr>
              <a:t>interactive</a:t>
            </a:r>
          </a:p>
          <a:p>
            <a:endParaRPr lang="en-US" dirty="0">
              <a:latin typeface="Candara" panose="020E0502030303020204" pitchFamily="34" charset="0"/>
            </a:endParaRPr>
          </a:p>
        </p:txBody>
      </p:sp>
      <p:pic>
        <p:nvPicPr>
          <p:cNvPr id="9"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33285" y="1715427"/>
            <a:ext cx="4754880" cy="39681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4445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prevent </a:t>
            </a:r>
            <a:r>
              <a:rPr lang="en-US" dirty="0"/>
              <a:t>from SQL injection related </a:t>
            </a:r>
            <a:r>
              <a:rPr lang="en-US" dirty="0" smtClean="0"/>
              <a:t>attacks</a:t>
            </a:r>
            <a:endParaRPr lang="en-US" dirty="0"/>
          </a:p>
          <a:p>
            <a:r>
              <a:rPr lang="en-US" dirty="0" smtClean="0"/>
              <a:t>identify </a:t>
            </a:r>
            <a:r>
              <a:rPr lang="en-US" dirty="0"/>
              <a:t>and recover from any unmanaged code </a:t>
            </a:r>
            <a:r>
              <a:rPr lang="en-US" dirty="0" smtClean="0"/>
              <a:t>scenarios</a:t>
            </a:r>
            <a:endParaRPr lang="en-US" dirty="0"/>
          </a:p>
          <a:p>
            <a:r>
              <a:rPr lang="en-US" dirty="0" smtClean="0"/>
              <a:t>certificates </a:t>
            </a:r>
            <a:r>
              <a:rPr lang="en-US" dirty="0"/>
              <a:t>are validated, does the application implement Certificate Pinning or </a:t>
            </a:r>
            <a:r>
              <a:rPr lang="en-US" dirty="0" smtClean="0"/>
              <a:t>not</a:t>
            </a:r>
            <a:endParaRPr lang="en-US" dirty="0"/>
          </a:p>
          <a:p>
            <a:r>
              <a:rPr lang="en-US" dirty="0" smtClean="0"/>
              <a:t>protect </a:t>
            </a:r>
            <a:r>
              <a:rPr lang="en-US" dirty="0"/>
              <a:t>the application and the network from the denial of service </a:t>
            </a:r>
            <a:r>
              <a:rPr lang="en-US" dirty="0" smtClean="0"/>
              <a:t>attacks</a:t>
            </a:r>
            <a:endParaRPr lang="en-US" dirty="0"/>
          </a:p>
          <a:p>
            <a:r>
              <a:rPr lang="en-US" dirty="0" smtClean="0"/>
              <a:t>analyze </a:t>
            </a:r>
            <a:r>
              <a:rPr lang="en-US" dirty="0"/>
              <a:t>the data storage and data validation </a:t>
            </a:r>
            <a:r>
              <a:rPr lang="en-US" dirty="0" smtClean="0"/>
              <a:t>requirements</a:t>
            </a:r>
            <a:endParaRPr lang="en-US" dirty="0"/>
          </a:p>
          <a:p>
            <a:r>
              <a:rPr lang="en-US" dirty="0" smtClean="0"/>
              <a:t>enable </a:t>
            </a:r>
            <a:r>
              <a:rPr lang="en-US" dirty="0"/>
              <a:t>the session management for preventing unauthorized users to access unsolicited </a:t>
            </a:r>
            <a:r>
              <a:rPr lang="en-US" dirty="0" smtClean="0"/>
              <a:t>information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77846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smtClean="0"/>
              <a:t>check </a:t>
            </a:r>
            <a:r>
              <a:rPr lang="en-US" dirty="0"/>
              <a:t>if any cryptography code is broken and ensure that it is </a:t>
            </a:r>
            <a:r>
              <a:rPr lang="en-US" dirty="0" smtClean="0"/>
              <a:t>repaired</a:t>
            </a:r>
            <a:endParaRPr lang="en-US" dirty="0"/>
          </a:p>
          <a:p>
            <a:r>
              <a:rPr lang="en-US" dirty="0" smtClean="0"/>
              <a:t>validate </a:t>
            </a:r>
            <a:r>
              <a:rPr lang="en-US" dirty="0"/>
              <a:t>whether the business logic implementation is secured and not vulnerable to any attack from </a:t>
            </a:r>
            <a:r>
              <a:rPr lang="en-US" dirty="0" smtClean="0"/>
              <a:t>outside</a:t>
            </a:r>
            <a:endParaRPr lang="en-US" dirty="0"/>
          </a:p>
          <a:p>
            <a:r>
              <a:rPr lang="en-US" dirty="0" smtClean="0"/>
              <a:t>analyze </a:t>
            </a:r>
            <a:r>
              <a:rPr lang="en-US" dirty="0"/>
              <a:t>file system interactions, determine any vulnerability and correct these </a:t>
            </a:r>
            <a:r>
              <a:rPr lang="en-US" dirty="0" smtClean="0"/>
              <a:t>problems</a:t>
            </a:r>
            <a:endParaRPr lang="en-US" dirty="0"/>
          </a:p>
          <a:p>
            <a:r>
              <a:rPr lang="en-US" dirty="0" smtClean="0"/>
              <a:t>validate </a:t>
            </a:r>
            <a:r>
              <a:rPr lang="en-US" dirty="0"/>
              <a:t>the protocol handlers for example trying to reconfigure the default landing page for the application using a malicious </a:t>
            </a:r>
            <a:r>
              <a:rPr lang="en-US" dirty="0" err="1" smtClean="0"/>
              <a:t>iframe</a:t>
            </a:r>
            <a:endParaRPr lang="en-US" dirty="0"/>
          </a:p>
          <a:p>
            <a:r>
              <a:rPr lang="en-US" dirty="0" smtClean="0"/>
              <a:t>protect </a:t>
            </a:r>
            <a:r>
              <a:rPr lang="en-US" dirty="0"/>
              <a:t>against malicious client side </a:t>
            </a:r>
            <a:r>
              <a:rPr lang="en-US" dirty="0" smtClean="0"/>
              <a:t>injections</a:t>
            </a:r>
            <a:endParaRPr lang="en-US" dirty="0"/>
          </a:p>
          <a:p>
            <a:r>
              <a:rPr lang="en-US" dirty="0" smtClean="0"/>
              <a:t>protect </a:t>
            </a:r>
            <a:r>
              <a:rPr lang="en-US" dirty="0"/>
              <a:t>against malicious runtime </a:t>
            </a:r>
            <a:r>
              <a:rPr lang="en-US" dirty="0" smtClean="0"/>
              <a:t>injections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274521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(4)</a:t>
            </a:r>
            <a:endParaRPr lang="en-US" dirty="0"/>
          </a:p>
        </p:txBody>
      </p:sp>
      <p:sp>
        <p:nvSpPr>
          <p:cNvPr id="3" name="Content Placeholder 2"/>
          <p:cNvSpPr>
            <a:spLocks noGrp="1"/>
          </p:cNvSpPr>
          <p:nvPr>
            <p:ph idx="1"/>
          </p:nvPr>
        </p:nvSpPr>
        <p:spPr/>
        <p:txBody>
          <a:bodyPr>
            <a:normAutofit lnSpcReduction="10000"/>
          </a:bodyPr>
          <a:lstStyle/>
          <a:p>
            <a:r>
              <a:rPr lang="en-US" dirty="0" smtClean="0"/>
              <a:t>investigate </a:t>
            </a:r>
            <a:r>
              <a:rPr lang="en-US" dirty="0"/>
              <a:t>file caching and prevent any malicious possibilities from the </a:t>
            </a:r>
            <a:r>
              <a:rPr lang="en-US" dirty="0" smtClean="0"/>
              <a:t>same</a:t>
            </a:r>
            <a:endParaRPr lang="en-US" dirty="0"/>
          </a:p>
          <a:p>
            <a:r>
              <a:rPr lang="en-US" dirty="0" smtClean="0"/>
              <a:t>prevent </a:t>
            </a:r>
            <a:r>
              <a:rPr lang="en-US" dirty="0"/>
              <a:t>from insecure data storage in the keyboard cache of the </a:t>
            </a:r>
            <a:r>
              <a:rPr lang="en-US" dirty="0" smtClean="0"/>
              <a:t>applications</a:t>
            </a:r>
            <a:endParaRPr lang="en-US" dirty="0"/>
          </a:p>
          <a:p>
            <a:r>
              <a:rPr lang="en-US" dirty="0" smtClean="0"/>
              <a:t>investigate </a:t>
            </a:r>
            <a:r>
              <a:rPr lang="en-US" dirty="0"/>
              <a:t>cookies and preventing any malicious deeds from the </a:t>
            </a:r>
            <a:r>
              <a:rPr lang="en-US" dirty="0" smtClean="0"/>
              <a:t>cookies</a:t>
            </a:r>
            <a:endParaRPr lang="en-US" dirty="0"/>
          </a:p>
          <a:p>
            <a:r>
              <a:rPr lang="en-US" dirty="0" smtClean="0"/>
              <a:t>provide </a:t>
            </a:r>
            <a:r>
              <a:rPr lang="en-US" dirty="0"/>
              <a:t>regular audits for data protection </a:t>
            </a:r>
            <a:r>
              <a:rPr lang="en-US" dirty="0" smtClean="0"/>
              <a:t>analysis</a:t>
            </a:r>
            <a:endParaRPr lang="en-US" dirty="0"/>
          </a:p>
          <a:p>
            <a:r>
              <a:rPr lang="en-US" dirty="0" smtClean="0"/>
              <a:t>investigate </a:t>
            </a:r>
            <a:r>
              <a:rPr lang="en-US" dirty="0"/>
              <a:t>custom created files and preventing any malicious deeds from the custom created </a:t>
            </a:r>
            <a:r>
              <a:rPr lang="en-US" dirty="0" smtClean="0"/>
              <a:t>files</a:t>
            </a:r>
            <a:endParaRPr lang="en-US" dirty="0"/>
          </a:p>
          <a:p>
            <a:r>
              <a:rPr lang="en-US" dirty="0" smtClean="0"/>
              <a:t>prevent </a:t>
            </a:r>
            <a:r>
              <a:rPr lang="en-US" dirty="0"/>
              <a:t>from buffer overflows and memory corruption </a:t>
            </a:r>
            <a:r>
              <a:rPr lang="en-US" dirty="0" smtClean="0"/>
              <a:t>cases</a:t>
            </a:r>
            <a:endParaRPr lang="en-US" dirty="0"/>
          </a:p>
          <a:p>
            <a:r>
              <a:rPr lang="en-US" dirty="0" smtClean="0"/>
              <a:t>analyze </a:t>
            </a:r>
            <a:r>
              <a:rPr lang="en-US" dirty="0"/>
              <a:t>different data streams and preventing any vulnerabilities from </a:t>
            </a:r>
            <a:r>
              <a:rPr lang="en-US" dirty="0" smtClean="0"/>
              <a:t>these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77758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a:t>
            </a:r>
            <a:endParaRPr lang="en-US" dirty="0"/>
          </a:p>
        </p:txBody>
      </p:sp>
      <p:sp>
        <p:nvSpPr>
          <p:cNvPr id="3" name="Content Placeholder 2"/>
          <p:cNvSpPr>
            <a:spLocks noGrp="1"/>
          </p:cNvSpPr>
          <p:nvPr>
            <p:ph idx="1"/>
          </p:nvPr>
        </p:nvSpPr>
        <p:spPr/>
        <p:txBody>
          <a:bodyPr/>
          <a:lstStyle/>
          <a:p>
            <a:r>
              <a:rPr lang="en-US" dirty="0"/>
              <a:t>The usability testing process of the Mobile application is performed to have a quick and easy step application with less functionality than a slow and difficult application with many </a:t>
            </a:r>
            <a:r>
              <a:rPr lang="en-US" dirty="0" smtClean="0"/>
              <a:t>features </a:t>
            </a:r>
          </a:p>
          <a:p>
            <a:r>
              <a:rPr lang="en-US" dirty="0" smtClean="0"/>
              <a:t>The </a:t>
            </a:r>
            <a:r>
              <a:rPr lang="en-US" dirty="0"/>
              <a:t>main objective is to ensure that we end up having an easy-to-use, intuitive and similar to industry-accepted interfaces which are widely </a:t>
            </a:r>
            <a:r>
              <a:rPr lang="en-US" dirty="0" smtClean="0"/>
              <a:t>used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332046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 Scenarios (1)</a:t>
            </a:r>
            <a:endParaRPr lang="en-US" dirty="0"/>
          </a:p>
        </p:txBody>
      </p:sp>
      <p:sp>
        <p:nvSpPr>
          <p:cNvPr id="3" name="Content Placeholder 2"/>
          <p:cNvSpPr>
            <a:spLocks noGrp="1"/>
          </p:cNvSpPr>
          <p:nvPr>
            <p:ph idx="1"/>
          </p:nvPr>
        </p:nvSpPr>
        <p:spPr/>
        <p:txBody>
          <a:bodyPr>
            <a:normAutofit/>
          </a:bodyPr>
          <a:lstStyle/>
          <a:p>
            <a:r>
              <a:rPr lang="en-US" dirty="0" smtClean="0"/>
              <a:t>buttons </a:t>
            </a:r>
            <a:r>
              <a:rPr lang="en-US" dirty="0"/>
              <a:t>should have the required size and be suitable to big </a:t>
            </a:r>
            <a:r>
              <a:rPr lang="en-US" dirty="0" smtClean="0"/>
              <a:t>fingers</a:t>
            </a:r>
            <a:endParaRPr lang="en-US" dirty="0"/>
          </a:p>
          <a:p>
            <a:r>
              <a:rPr lang="en-US" dirty="0" smtClean="0"/>
              <a:t>buttons </a:t>
            </a:r>
            <a:r>
              <a:rPr lang="en-US" dirty="0"/>
              <a:t>are placed in the same section of the screen to avoid confusion to the end </a:t>
            </a:r>
            <a:r>
              <a:rPr lang="en-US" dirty="0" smtClean="0"/>
              <a:t>users</a:t>
            </a:r>
            <a:endParaRPr lang="en-US" dirty="0"/>
          </a:p>
          <a:p>
            <a:r>
              <a:rPr lang="en-US" dirty="0" smtClean="0"/>
              <a:t>icons </a:t>
            </a:r>
            <a:r>
              <a:rPr lang="en-US" dirty="0"/>
              <a:t>are natural and consistent with the </a:t>
            </a:r>
            <a:r>
              <a:rPr lang="en-US" dirty="0" smtClean="0"/>
              <a:t>application</a:t>
            </a:r>
            <a:endParaRPr lang="en-US" dirty="0"/>
          </a:p>
          <a:p>
            <a:r>
              <a:rPr lang="en-US" dirty="0" smtClean="0"/>
              <a:t>buttons</a:t>
            </a:r>
            <a:r>
              <a:rPr lang="en-US" dirty="0"/>
              <a:t>, which have the same function should also have the same </a:t>
            </a:r>
            <a:r>
              <a:rPr lang="en-US" dirty="0" smtClean="0"/>
              <a:t>color</a:t>
            </a:r>
            <a:endParaRPr lang="en-US" dirty="0"/>
          </a:p>
          <a:p>
            <a:r>
              <a:rPr lang="en-US" dirty="0" smtClean="0"/>
              <a:t>validation </a:t>
            </a:r>
            <a:r>
              <a:rPr lang="en-US" dirty="0"/>
              <a:t>for the tapping zoom-in and zoom-out facilities should be </a:t>
            </a:r>
            <a:r>
              <a:rPr lang="en-US" dirty="0" smtClean="0"/>
              <a:t>enabled</a:t>
            </a:r>
            <a:endParaRPr lang="en-US" dirty="0"/>
          </a:p>
          <a:p>
            <a:r>
              <a:rPr lang="en-US" dirty="0" smtClean="0"/>
              <a:t>keyboard </a:t>
            </a:r>
            <a:r>
              <a:rPr lang="en-US" dirty="0"/>
              <a:t>input can be minimized in an appropriate </a:t>
            </a:r>
            <a:r>
              <a:rPr lang="en-US" dirty="0" smtClean="0"/>
              <a:t>manner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219506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smtClean="0"/>
              <a:t>application </a:t>
            </a:r>
            <a:r>
              <a:rPr lang="en-US" dirty="0"/>
              <a:t>provides a method for going back or undoing an action, on touching the wrong item, within an acceptable </a:t>
            </a:r>
            <a:r>
              <a:rPr lang="en-US" dirty="0" smtClean="0"/>
              <a:t>duration</a:t>
            </a:r>
            <a:endParaRPr lang="en-US" dirty="0"/>
          </a:p>
          <a:p>
            <a:r>
              <a:rPr lang="en-US" dirty="0" smtClean="0"/>
              <a:t>contextual </a:t>
            </a:r>
            <a:r>
              <a:rPr lang="en-US" dirty="0"/>
              <a:t>menus are not overloaded because it has to be used </a:t>
            </a:r>
            <a:r>
              <a:rPr lang="en-US" dirty="0" smtClean="0"/>
              <a:t>quickly</a:t>
            </a:r>
            <a:endParaRPr lang="en-US" dirty="0"/>
          </a:p>
          <a:p>
            <a:r>
              <a:rPr lang="en-US" dirty="0" smtClean="0"/>
              <a:t>text </a:t>
            </a:r>
            <a:r>
              <a:rPr lang="en-US" dirty="0"/>
              <a:t>is kept simple and clear to be visible to the </a:t>
            </a:r>
            <a:r>
              <a:rPr lang="en-US" dirty="0" smtClean="0"/>
              <a:t>users</a:t>
            </a:r>
            <a:endParaRPr lang="en-US" dirty="0"/>
          </a:p>
          <a:p>
            <a:r>
              <a:rPr lang="en-US" dirty="0" smtClean="0"/>
              <a:t>short </a:t>
            </a:r>
            <a:r>
              <a:rPr lang="en-US" dirty="0"/>
              <a:t>sentences and paragraphs are readable to the end </a:t>
            </a:r>
            <a:r>
              <a:rPr lang="en-US" dirty="0" smtClean="0"/>
              <a:t>users</a:t>
            </a:r>
            <a:endParaRPr lang="en-US" dirty="0"/>
          </a:p>
          <a:p>
            <a:r>
              <a:rPr lang="en-US" dirty="0" smtClean="0"/>
              <a:t>font </a:t>
            </a:r>
            <a:r>
              <a:rPr lang="en-US" dirty="0"/>
              <a:t>size is big enough to be readable and not too big or too </a:t>
            </a:r>
            <a:r>
              <a:rPr lang="en-US" dirty="0" smtClean="0"/>
              <a:t>small</a:t>
            </a:r>
            <a:endParaRPr lang="en-US" dirty="0"/>
          </a:p>
          <a:p>
            <a:r>
              <a:rPr lang="en-US" dirty="0" smtClean="0"/>
              <a:t>application </a:t>
            </a:r>
            <a:r>
              <a:rPr lang="en-US" dirty="0"/>
              <a:t>prompts the user whenever the user starts downloading a large amount of data which may be not conducive for the application </a:t>
            </a:r>
            <a:r>
              <a:rPr lang="en-US" dirty="0" smtClean="0"/>
              <a:t>performance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60152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closing </a:t>
            </a:r>
            <a:r>
              <a:rPr lang="en-US" dirty="0"/>
              <a:t>of the application is performed from different states and verify if it re-opens in the same </a:t>
            </a:r>
            <a:r>
              <a:rPr lang="en-US" dirty="0" smtClean="0"/>
              <a:t>state</a:t>
            </a:r>
            <a:endParaRPr lang="en-US" dirty="0"/>
          </a:p>
          <a:p>
            <a:r>
              <a:rPr lang="en-US" dirty="0" smtClean="0"/>
              <a:t>all </a:t>
            </a:r>
            <a:r>
              <a:rPr lang="en-US" dirty="0"/>
              <a:t>strings are converted into appropriate languages whenever a language translation facility is </a:t>
            </a:r>
            <a:r>
              <a:rPr lang="en-US" dirty="0" smtClean="0"/>
              <a:t>available</a:t>
            </a:r>
            <a:endParaRPr lang="en-US" dirty="0"/>
          </a:p>
          <a:p>
            <a:r>
              <a:rPr lang="en-US" dirty="0" smtClean="0"/>
              <a:t>application </a:t>
            </a:r>
            <a:r>
              <a:rPr lang="en-US" dirty="0"/>
              <a:t>items are always synchronized according to the user </a:t>
            </a:r>
            <a:r>
              <a:rPr lang="en-US" dirty="0" smtClean="0"/>
              <a:t>actions</a:t>
            </a:r>
            <a:endParaRPr lang="en-US" dirty="0"/>
          </a:p>
          <a:p>
            <a:r>
              <a:rPr lang="en-US" dirty="0" smtClean="0"/>
              <a:t>end </a:t>
            </a:r>
            <a:r>
              <a:rPr lang="en-US" dirty="0"/>
              <a:t>user is provided with a user manual which helps the end user to understand and operate the application who may be not familiar with the application’s proceedings</a:t>
            </a:r>
          </a:p>
        </p:txBody>
      </p:sp>
      <p:sp>
        <p:nvSpPr>
          <p:cNvPr id="5" name="Slide Number Placeholder 4"/>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45865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a:t>
            </a:r>
          </a:p>
        </p:txBody>
      </p:sp>
      <p:sp>
        <p:nvSpPr>
          <p:cNvPr id="3" name="Content Placeholder 2"/>
          <p:cNvSpPr>
            <a:spLocks noGrp="1"/>
          </p:cNvSpPr>
          <p:nvPr>
            <p:ph idx="1"/>
          </p:nvPr>
        </p:nvSpPr>
        <p:spPr/>
        <p:txBody>
          <a:bodyPr/>
          <a:lstStyle/>
          <a:p>
            <a:r>
              <a:rPr lang="en-US" dirty="0"/>
              <a:t>Compatibility testing on mobile devices is performed to ensure that since mobile devices have different size, resolution, screen, version and hardware so the application should be tested across all the devices to ensure that the application works as </a:t>
            </a:r>
            <a:r>
              <a:rPr lang="en-US" dirty="0" smtClean="0"/>
              <a:t>desired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37774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smtClean="0"/>
              <a:t>user </a:t>
            </a:r>
            <a:r>
              <a:rPr lang="en-US" dirty="0"/>
              <a:t>Interface of the application is as per the screen size of the device, no text/control is partially invisible or </a:t>
            </a:r>
            <a:r>
              <a:rPr lang="en-US" dirty="0" smtClean="0"/>
              <a:t>inaccessible</a:t>
            </a:r>
            <a:endParaRPr lang="en-US" dirty="0"/>
          </a:p>
          <a:p>
            <a:r>
              <a:rPr lang="en-US" dirty="0" smtClean="0"/>
              <a:t>text </a:t>
            </a:r>
            <a:r>
              <a:rPr lang="en-US" dirty="0"/>
              <a:t>is readable for all users for the </a:t>
            </a:r>
            <a:r>
              <a:rPr lang="en-US" dirty="0" smtClean="0"/>
              <a:t>application</a:t>
            </a:r>
            <a:endParaRPr lang="en-US" dirty="0"/>
          </a:p>
          <a:p>
            <a:r>
              <a:rPr lang="en-US" dirty="0" smtClean="0"/>
              <a:t>call</a:t>
            </a:r>
            <a:r>
              <a:rPr lang="en-US" dirty="0"/>
              <a:t>/alarm functionality is enabled whenever the application is running. The application is minimized or suspended on the event of a call and then whenever the call stops the application is </a:t>
            </a:r>
            <a:r>
              <a:rPr lang="en-US" dirty="0" smtClean="0"/>
              <a:t>resumed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20181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a:t>Crash recovery and transaction interruptions</a:t>
            </a:r>
          </a:p>
          <a:p>
            <a:r>
              <a:rPr lang="en-US" dirty="0" smtClean="0"/>
              <a:t>validation </a:t>
            </a:r>
            <a:r>
              <a:rPr lang="en-US" dirty="0"/>
              <a:t>of the effective application recovery situation post unexpected interruption/crash </a:t>
            </a:r>
            <a:r>
              <a:rPr lang="en-US" dirty="0" smtClean="0"/>
              <a:t>scenarios</a:t>
            </a:r>
            <a:endParaRPr lang="en-US" dirty="0"/>
          </a:p>
          <a:p>
            <a:r>
              <a:rPr lang="en-US" dirty="0" smtClean="0"/>
              <a:t>verification </a:t>
            </a:r>
            <a:r>
              <a:rPr lang="en-US" dirty="0"/>
              <a:t>of how the application handles a transaction during a power failure (i.e. Battery dies or a sudden manual shutdown of the device)</a:t>
            </a:r>
          </a:p>
          <a:p>
            <a:r>
              <a:rPr lang="en-US" dirty="0" smtClean="0"/>
              <a:t>validation </a:t>
            </a:r>
            <a:r>
              <a:rPr lang="en-US" dirty="0"/>
              <a:t>of the process where the connection is suspended, the system needs to re-establish for recovering the data directly affected by the suspended </a:t>
            </a:r>
            <a:r>
              <a:rPr lang="en-US" dirty="0" smtClean="0"/>
              <a:t>connection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354170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3305-B1B2-4456-B605-E506B20D0FCB}"/>
              </a:ext>
            </a:extLst>
          </p:cNvPr>
          <p:cNvSpPr>
            <a:spLocks noGrp="1"/>
          </p:cNvSpPr>
          <p:nvPr>
            <p:ph type="title"/>
          </p:nvPr>
        </p:nvSpPr>
        <p:spPr/>
        <p:txBody>
          <a:bodyPr/>
          <a:lstStyle/>
          <a:p>
            <a:r>
              <a:rPr lang="en-US" dirty="0">
                <a:latin typeface="Candara" panose="020E0502030303020204" pitchFamily="34" charset="0"/>
              </a:rPr>
              <a:t>So ..</a:t>
            </a:r>
          </a:p>
        </p:txBody>
      </p:sp>
      <p:pic>
        <p:nvPicPr>
          <p:cNvPr id="2050" name="Picture 2" descr="Image result for website vs web application">
            <a:extLst>
              <a:ext uri="{FF2B5EF4-FFF2-40B4-BE49-F238E27FC236}">
                <a16:creationId xmlns:a16="http://schemas.microsoft.com/office/drawing/2014/main" id="{5C4EA464-D90D-4EEC-A861-257A42C717BB}"/>
              </a:ext>
            </a:extLst>
          </p:cNvPr>
          <p:cNvPicPr>
            <a:picLocks noGrp="1" noChangeAspect="1" noChangeArrowheads="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98800" y="615951"/>
            <a:ext cx="5740400" cy="57404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61792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Testing Scenarios (1)</a:t>
            </a:r>
            <a:endParaRPr lang="en-US" dirty="0"/>
          </a:p>
        </p:txBody>
      </p:sp>
      <p:sp>
        <p:nvSpPr>
          <p:cNvPr id="3" name="Content Placeholder 2"/>
          <p:cNvSpPr>
            <a:spLocks noGrp="1"/>
          </p:cNvSpPr>
          <p:nvPr>
            <p:ph idx="1"/>
          </p:nvPr>
        </p:nvSpPr>
        <p:spPr/>
        <p:txBody>
          <a:bodyPr>
            <a:normAutofit lnSpcReduction="10000"/>
          </a:bodyPr>
          <a:lstStyle/>
          <a:p>
            <a:r>
              <a:rPr lang="en-US" dirty="0"/>
              <a:t>Installation testing </a:t>
            </a:r>
            <a:endParaRPr lang="en-US" dirty="0" smtClean="0"/>
          </a:p>
          <a:p>
            <a:pPr lvl="1"/>
            <a:r>
              <a:rPr lang="en-US" dirty="0" smtClean="0"/>
              <a:t>whether </a:t>
            </a:r>
            <a:r>
              <a:rPr lang="en-US" dirty="0"/>
              <a:t>the application can be installed in a reasonable amount of time and with required </a:t>
            </a:r>
            <a:r>
              <a:rPr lang="en-US" dirty="0" smtClean="0"/>
              <a:t>criterion</a:t>
            </a:r>
            <a:endParaRPr lang="en-US" dirty="0"/>
          </a:p>
          <a:p>
            <a:r>
              <a:rPr lang="en-US" dirty="0"/>
              <a:t>Uninstallation testing </a:t>
            </a:r>
            <a:endParaRPr lang="en-US" dirty="0" smtClean="0"/>
          </a:p>
          <a:p>
            <a:pPr lvl="1"/>
            <a:r>
              <a:rPr lang="en-US" dirty="0" smtClean="0"/>
              <a:t>whether </a:t>
            </a:r>
            <a:r>
              <a:rPr lang="en-US" dirty="0"/>
              <a:t>the application can be uninstalled in a reasonable amount of time and with required </a:t>
            </a:r>
            <a:r>
              <a:rPr lang="en-US" dirty="0" smtClean="0"/>
              <a:t>criterion</a:t>
            </a:r>
            <a:endParaRPr lang="en-US" dirty="0"/>
          </a:p>
          <a:p>
            <a:r>
              <a:rPr lang="en-US" dirty="0"/>
              <a:t>Network test cases </a:t>
            </a:r>
            <a:endParaRPr lang="en-US" dirty="0" smtClean="0"/>
          </a:p>
          <a:p>
            <a:pPr lvl="1"/>
            <a:r>
              <a:rPr lang="en-US" dirty="0" smtClean="0"/>
              <a:t>validation </a:t>
            </a:r>
            <a:r>
              <a:rPr lang="en-US" dirty="0"/>
              <a:t>of whether the network is performing under required load or </a:t>
            </a:r>
            <a:r>
              <a:rPr lang="en-US" dirty="0" smtClean="0"/>
              <a:t>not, whether </a:t>
            </a:r>
            <a:r>
              <a:rPr lang="en-US" dirty="0"/>
              <a:t>the network is able to support all the necessary applications during the testing </a:t>
            </a:r>
            <a:r>
              <a:rPr lang="en-US" dirty="0" smtClean="0"/>
              <a:t>procedures</a:t>
            </a:r>
            <a:endParaRPr lang="en-US" dirty="0"/>
          </a:p>
          <a:p>
            <a:r>
              <a:rPr lang="en-US" dirty="0"/>
              <a:t>Check Unmapped keys</a:t>
            </a:r>
          </a:p>
          <a:p>
            <a:r>
              <a:rPr lang="en-US" dirty="0"/>
              <a:t>Check application splash screen</a:t>
            </a:r>
          </a:p>
        </p:txBody>
      </p:sp>
      <p:sp>
        <p:nvSpPr>
          <p:cNvPr id="5" name="Slide Number Placeholder 4"/>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54683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Testing </a:t>
            </a:r>
            <a:r>
              <a:rPr lang="en-US" dirty="0" smtClean="0"/>
              <a:t>Scenarios (2)</a:t>
            </a:r>
            <a:endParaRPr lang="en-US" dirty="0"/>
          </a:p>
        </p:txBody>
      </p:sp>
      <p:sp>
        <p:nvSpPr>
          <p:cNvPr id="3" name="Content Placeholder 2"/>
          <p:cNvSpPr>
            <a:spLocks noGrp="1"/>
          </p:cNvSpPr>
          <p:nvPr>
            <p:ph idx="1"/>
          </p:nvPr>
        </p:nvSpPr>
        <p:spPr/>
        <p:txBody>
          <a:bodyPr/>
          <a:lstStyle/>
          <a:p>
            <a:r>
              <a:rPr lang="en-US" dirty="0"/>
              <a:t>Continued keypad entry during interrupts and other times like network issues</a:t>
            </a:r>
          </a:p>
          <a:p>
            <a:r>
              <a:rPr lang="en-US" dirty="0"/>
              <a:t>Methods which deal with exiting the application</a:t>
            </a:r>
          </a:p>
          <a:p>
            <a:r>
              <a:rPr lang="en-US" dirty="0"/>
              <a:t>Charger effect while an application is running in the background</a:t>
            </a:r>
          </a:p>
          <a:p>
            <a:r>
              <a:rPr lang="en-US" dirty="0"/>
              <a:t>Low battery and high performance demand</a:t>
            </a:r>
          </a:p>
          <a:p>
            <a:r>
              <a:rPr lang="en-US" dirty="0"/>
              <a:t>Removal of battery while an application is being performed</a:t>
            </a:r>
          </a:p>
          <a:p>
            <a:r>
              <a:rPr lang="en-US" dirty="0"/>
              <a:t>Consumption of battery by application</a:t>
            </a:r>
          </a:p>
          <a:p>
            <a:r>
              <a:rPr lang="en-US" dirty="0"/>
              <a:t>Check Application side effects</a:t>
            </a:r>
          </a:p>
        </p:txBody>
      </p:sp>
      <p:sp>
        <p:nvSpPr>
          <p:cNvPr id="5" name="Slide Number Placeholder 4"/>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25370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40266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812842"/>
            <a:ext cx="5704936" cy="4155141"/>
          </a:xfrm>
        </p:spPr>
        <p:txBody>
          <a:bodyPr>
            <a:normAutofit/>
          </a:bodyPr>
          <a:lstStyle/>
          <a:p>
            <a:pPr>
              <a:spcBef>
                <a:spcPts val="1200"/>
              </a:spcBef>
              <a:spcAft>
                <a:spcPts val="600"/>
              </a:spcAft>
            </a:pPr>
            <a:r>
              <a:rPr lang="en-US" dirty="0"/>
              <a:t>Web testing is a software testing practice to test the </a:t>
            </a:r>
            <a:r>
              <a:rPr lang="en-US" b="1" dirty="0"/>
              <a:t>websites</a:t>
            </a:r>
            <a:r>
              <a:rPr lang="en-US" dirty="0"/>
              <a:t> or </a:t>
            </a:r>
            <a:r>
              <a:rPr lang="en-US" b="1" dirty="0"/>
              <a:t>web applications</a:t>
            </a:r>
            <a:r>
              <a:rPr lang="en-US" dirty="0"/>
              <a:t> for potential </a:t>
            </a:r>
            <a:r>
              <a:rPr lang="en-US" u="sng" dirty="0"/>
              <a:t>bugs</a:t>
            </a:r>
            <a:r>
              <a:rPr lang="en-US" dirty="0"/>
              <a:t>. </a:t>
            </a:r>
          </a:p>
          <a:p>
            <a:pPr>
              <a:spcBef>
                <a:spcPts val="1200"/>
              </a:spcBef>
              <a:spcAft>
                <a:spcPts val="600"/>
              </a:spcAft>
            </a:pPr>
            <a:r>
              <a:rPr lang="en-US" dirty="0"/>
              <a:t>A web-based system needs to be checked </a:t>
            </a:r>
            <a:r>
              <a:rPr lang="en-US" b="1" u="sng" dirty="0"/>
              <a:t>completely</a:t>
            </a:r>
            <a:r>
              <a:rPr lang="en-US" dirty="0"/>
              <a:t> from </a:t>
            </a:r>
            <a:r>
              <a:rPr lang="en-US" b="1" dirty="0"/>
              <a:t>end-to-end</a:t>
            </a:r>
            <a:r>
              <a:rPr lang="en-US" dirty="0"/>
              <a:t> before it goes live for end users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3486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812842"/>
            <a:ext cx="5704936" cy="4155141"/>
          </a:xfrm>
        </p:spPr>
        <p:txBody>
          <a:bodyPr>
            <a:normAutofit/>
          </a:bodyPr>
          <a:lstStyle/>
          <a:p>
            <a:pPr>
              <a:spcBef>
                <a:spcPts val="1200"/>
              </a:spcBef>
              <a:spcAft>
                <a:spcPts val="600"/>
              </a:spcAft>
            </a:pPr>
            <a:r>
              <a:rPr lang="en-US" dirty="0"/>
              <a:t>It is performed </a:t>
            </a:r>
            <a:r>
              <a:rPr lang="en-US" b="1" dirty="0"/>
              <a:t>before</a:t>
            </a:r>
            <a:r>
              <a:rPr lang="en-US" dirty="0"/>
              <a:t> making the web application alive.</a:t>
            </a:r>
          </a:p>
          <a:p>
            <a:pPr>
              <a:spcBef>
                <a:spcPts val="1200"/>
              </a:spcBef>
              <a:spcAft>
                <a:spcPts val="600"/>
              </a:spcAft>
            </a:pPr>
            <a:r>
              <a:rPr lang="en-US" dirty="0"/>
              <a:t>By performing web testing, we can make sure that the website or web application is </a:t>
            </a:r>
            <a:r>
              <a:rPr lang="en-US" u="sng" dirty="0"/>
              <a:t>functioning</a:t>
            </a:r>
            <a:r>
              <a:rPr lang="en-US" dirty="0"/>
              <a:t> properly and can be </a:t>
            </a:r>
            <a:r>
              <a:rPr lang="en-US" u="sng" dirty="0"/>
              <a:t>accepted</a:t>
            </a:r>
            <a:r>
              <a:rPr lang="en-US" dirty="0"/>
              <a:t> by real-time users.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4944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4103</Words>
  <Application>Microsoft Office PowerPoint</Application>
  <PresentationFormat>Widescreen</PresentationFormat>
  <Paragraphs>441</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Candara</vt:lpstr>
      <vt:lpstr>Office Theme</vt:lpstr>
      <vt:lpstr>Advanced Topics</vt:lpstr>
      <vt:lpstr>Outline</vt:lpstr>
      <vt:lpstr>Web Testing</vt:lpstr>
      <vt:lpstr>Outline</vt:lpstr>
      <vt:lpstr>Website vs. Web Application</vt:lpstr>
      <vt:lpstr>Website vs. Web Application</vt:lpstr>
      <vt:lpstr>So ..</vt:lpstr>
      <vt:lpstr>What is Web Testing</vt:lpstr>
      <vt:lpstr>What is Web Testing</vt:lpstr>
      <vt:lpstr>Why Web Testing is Challenging?</vt:lpstr>
      <vt:lpstr>Web Testing Types </vt:lpstr>
      <vt:lpstr>1. Functionality Testing</vt:lpstr>
      <vt:lpstr>1. Functionality Testing</vt:lpstr>
      <vt:lpstr>1. Functionality Testing</vt:lpstr>
      <vt:lpstr>1. Functionality Testing</vt:lpstr>
      <vt:lpstr>1. Functionality Testing</vt:lpstr>
      <vt:lpstr>1. Functionality Testing</vt:lpstr>
      <vt:lpstr>1. Functionality Testing</vt:lpstr>
      <vt:lpstr>2. Usability Testing</vt:lpstr>
      <vt:lpstr>2. Usability Testing</vt:lpstr>
      <vt:lpstr>2. Usability Testing</vt:lpstr>
      <vt:lpstr>2. Usability Testing</vt:lpstr>
      <vt:lpstr>3. Interface Testing</vt:lpstr>
      <vt:lpstr>4. Compatibility Testing</vt:lpstr>
      <vt:lpstr>4. Compatibility Testing</vt:lpstr>
      <vt:lpstr>5. Security Testing</vt:lpstr>
      <vt:lpstr>5. Security Testing</vt:lpstr>
      <vt:lpstr>6. Performance Testing</vt:lpstr>
      <vt:lpstr>6. Performance Testing</vt:lpstr>
      <vt:lpstr>Website Test Automation</vt:lpstr>
      <vt:lpstr>Benefits of Website Test Automation</vt:lpstr>
      <vt:lpstr>Selenium</vt:lpstr>
      <vt:lpstr>Setup Selenium  </vt:lpstr>
      <vt:lpstr>Summary </vt:lpstr>
      <vt:lpstr>Mobile Testing</vt:lpstr>
      <vt:lpstr>Outline</vt:lpstr>
      <vt:lpstr>Mobile Application</vt:lpstr>
      <vt:lpstr>Main Mobile Phone Platforms</vt:lpstr>
      <vt:lpstr>Mobile Application</vt:lpstr>
      <vt:lpstr>Mobile Application</vt:lpstr>
      <vt:lpstr>Mobile Application</vt:lpstr>
      <vt:lpstr>Mobile Application</vt:lpstr>
      <vt:lpstr>Mobile vs Mobile Application Testing</vt:lpstr>
      <vt:lpstr>Mobile Application Testing</vt:lpstr>
      <vt:lpstr>Why Testing Mobile Apps is Important</vt:lpstr>
      <vt:lpstr>Why Testing Mobile Apps is Important</vt:lpstr>
      <vt:lpstr>Challenges in Mobile App testing  </vt:lpstr>
      <vt:lpstr>Mobile Environment Test Design Considerations</vt:lpstr>
      <vt:lpstr>Major Types of Mobile Apps testing</vt:lpstr>
      <vt:lpstr>Functional Testing</vt:lpstr>
      <vt:lpstr>Functional Testing Scenarios (1)</vt:lpstr>
      <vt:lpstr>Functional Testing Scenarios (2)</vt:lpstr>
      <vt:lpstr>Functional Testing Scenarios (3)</vt:lpstr>
      <vt:lpstr>Performance Testing</vt:lpstr>
      <vt:lpstr>Performance Testing Scenarios (1)</vt:lpstr>
      <vt:lpstr>Performance Testing Scenarios (2)</vt:lpstr>
      <vt:lpstr>Performance Testing Scenarios (3)</vt:lpstr>
      <vt:lpstr>Security Testing</vt:lpstr>
      <vt:lpstr>Security Testing Scenarios (1)</vt:lpstr>
      <vt:lpstr>Security Testing Scenarios (2)</vt:lpstr>
      <vt:lpstr>Security Testing Scenarios (3)</vt:lpstr>
      <vt:lpstr>Security Testing Scenarios (4)</vt:lpstr>
      <vt:lpstr>Usability Testing</vt:lpstr>
      <vt:lpstr>Usability Testing Scenarios (1)</vt:lpstr>
      <vt:lpstr>Usability Testing Scenarios (2)</vt:lpstr>
      <vt:lpstr>Usability Testing Scenarios (3)</vt:lpstr>
      <vt:lpstr>Compatibility Testing</vt:lpstr>
      <vt:lpstr>Compatibility Testing Scenarios</vt:lpstr>
      <vt:lpstr>Recoverability Testing Scenarios</vt:lpstr>
      <vt:lpstr>Other Testing Scenarios (1)</vt:lpstr>
      <vt:lpstr>Other Testing Scenarios (2)</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6</cp:revision>
  <dcterms:created xsi:type="dcterms:W3CDTF">2021-10-12T10:09:12Z</dcterms:created>
  <dcterms:modified xsi:type="dcterms:W3CDTF">2021-10-18T06:03:51Z</dcterms:modified>
</cp:coreProperties>
</file>