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55</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62</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63</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64</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65</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70</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82</a:t>
            </a:fld>
            <a:r>
              <a:rPr lang="en-US" smtClean="0"/>
              <a:t> of 84</a:t>
            </a:r>
            <a:endParaRPr lang="en-US" dirty="0">
              <a:solidFill>
                <a:schemeClr val="tx2"/>
              </a:solidFill>
            </a:endParaRPr>
          </a:p>
        </p:txBody>
      </p:sp>
    </p:spTree>
    <p:extLst>
      <p:ext uri="{BB962C8B-B14F-4D97-AF65-F5344CB8AC3E}">
        <p14:creationId xmlns:p14="http://schemas.microsoft.com/office/powerpoint/2010/main" val="168220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83</a:t>
            </a:fld>
            <a:r>
              <a:rPr lang="en-US" smtClean="0"/>
              <a:t> of 84</a:t>
            </a:r>
            <a:endParaRPr lang="en-US" dirty="0">
              <a:solidFill>
                <a:schemeClr val="tx2"/>
              </a:solidFill>
            </a:endParaRPr>
          </a:p>
        </p:txBody>
      </p:sp>
    </p:spTree>
    <p:extLst>
      <p:ext uri="{BB962C8B-B14F-4D97-AF65-F5344CB8AC3E}">
        <p14:creationId xmlns:p14="http://schemas.microsoft.com/office/powerpoint/2010/main" val="137604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 xmlns:a14="http://schemas.microsoft.com/office/drawing/2010/main">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920496" y="1690688"/>
            <a:ext cx="9933432" cy="4042600"/>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838200" y="1612392"/>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p:txBody>
          <a:bodyPr/>
          <a:lstStyle/>
          <a:p>
            <a:r>
              <a:rPr lang="en-US" sz="2300" dirty="0">
                <a:ea typeface="MS PGothic" charset="0"/>
              </a:rPr>
              <a:t>Factors in Project Success &amp; </a:t>
            </a:r>
            <a:r>
              <a:rPr lang="en-US" sz="2300" dirty="0" smtClean="0">
                <a:ea typeface="MS PGothic" charset="0"/>
              </a:rPr>
              <a:t>Failure</a:t>
            </a:r>
          </a:p>
          <a:p>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r>
              <a:rPr lang="en-US" sz="2300" dirty="0">
                <a:ea typeface="MS PGothic" charset="0"/>
              </a:rPr>
              <a:t>Software </a:t>
            </a:r>
            <a:r>
              <a:rPr lang="en-US" sz="2300" dirty="0" smtClean="0">
                <a:ea typeface="MS PGothic" charset="0"/>
              </a:rPr>
              <a:t>Reliability</a:t>
            </a:r>
          </a:p>
          <a:p>
            <a:r>
              <a:rPr lang="en-US" sz="2300" dirty="0">
                <a:ea typeface="MS PGothic" charset="0"/>
              </a:rPr>
              <a:t>The Spectrum of </a:t>
            </a:r>
            <a:r>
              <a:rPr lang="en-US" sz="2300" dirty="0" smtClean="0">
                <a:ea typeface="MS PGothic" charset="0"/>
              </a:rPr>
              <a:t>Software Quality</a:t>
            </a:r>
          </a:p>
          <a:p>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r>
              <a:rPr lang="en-US" sz="2300" dirty="0">
                <a:ea typeface="MS PGothic" charset="0"/>
              </a:rPr>
              <a:t>Software Verification and Validation (V&amp;V</a:t>
            </a:r>
            <a:r>
              <a:rPr lang="en-US" sz="2300" dirty="0" smtClean="0">
                <a:ea typeface="MS PGothic" charset="0"/>
              </a:rPr>
              <a:t>)</a:t>
            </a:r>
          </a:p>
          <a:p>
            <a:r>
              <a:rPr lang="en-US" sz="2300" dirty="0">
                <a:ea typeface="MS PGothic" charset="0"/>
              </a:rPr>
              <a:t>Software Testing in </a:t>
            </a:r>
            <a:r>
              <a:rPr lang="en-US" sz="2300" dirty="0" smtClean="0">
                <a:ea typeface="MS PGothic" charset="0"/>
              </a:rPr>
              <a:t>Development </a:t>
            </a:r>
            <a:r>
              <a:rPr lang="en-US" sz="2300" dirty="0">
                <a:ea typeface="MS PGothic" charset="0"/>
              </a:rPr>
              <a:t>Life Cycle</a:t>
            </a:r>
          </a:p>
          <a:p>
            <a:r>
              <a:rPr lang="en-US" sz="2300" dirty="0">
                <a:ea typeface="MS PGothic" charset="0"/>
              </a:rPr>
              <a:t>Artifacts to Facilitate Software Testing</a:t>
            </a:r>
            <a:endParaRPr lang="en-US" sz="2300" dirty="0" smtClean="0">
              <a:ea typeface="MS PGothic" charset="0"/>
            </a:endParaRPr>
          </a:p>
          <a:p>
            <a:endParaRPr lang="en-US" sz="2300" dirty="0" smtClean="0">
              <a:ea typeface="MS PGothic" charset="0"/>
            </a:endParaRP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838200" y="1550437"/>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838199" y="1690688"/>
            <a:ext cx="9817359"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838199" y="1690688"/>
            <a:ext cx="10246567" cy="4448855"/>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1048200" y="1682267"/>
            <a:ext cx="10291277" cy="4764800"/>
          </a:xfrm>
        </p:spPr>
        <p:txBody>
          <a:bodyPr>
            <a:normAutofit/>
          </a:bodyPr>
          <a:lstStyle/>
          <a:p>
            <a:r>
              <a:rPr lang="en-US" sz="2933" dirty="0"/>
              <a:t>Correctness is an all-or-nothing proposition. </a:t>
            </a:r>
            <a:endParaRPr lang="en-US" sz="2933" dirty="0"/>
          </a:p>
          <a:p>
            <a:r>
              <a:rPr lang="en-US" sz="2933" dirty="0"/>
              <a:t>A </a:t>
            </a:r>
            <a:r>
              <a:rPr lang="en-US" sz="2933" dirty="0"/>
              <a:t>program cannot be mostly </a:t>
            </a:r>
            <a:r>
              <a:rPr lang="en-US" sz="2933" dirty="0"/>
              <a:t>correct or </a:t>
            </a:r>
            <a:r>
              <a:rPr lang="en-US" sz="2933" dirty="0"/>
              <a:t>somewhat correct or 30% correct, it is absolutely correct on all possible </a:t>
            </a:r>
            <a:r>
              <a:rPr lang="en-US" sz="2933" dirty="0"/>
              <a:t>behaviors or </a:t>
            </a:r>
            <a:r>
              <a:rPr lang="en-US" sz="2933" dirty="0"/>
              <a:t>else it is not </a:t>
            </a:r>
            <a:r>
              <a:rPr lang="en-US" sz="2933" dirty="0"/>
              <a:t>correct.</a:t>
            </a:r>
          </a:p>
          <a:p>
            <a:r>
              <a:rPr lang="en-US" sz="2933" dirty="0"/>
              <a:t>It </a:t>
            </a:r>
            <a:r>
              <a:rPr lang="en-US" sz="2933" dirty="0"/>
              <a:t>is very easy to achieve correctness, since every </a:t>
            </a:r>
            <a:r>
              <a:rPr lang="en-US" sz="2933" dirty="0"/>
              <a:t>program is </a:t>
            </a:r>
            <a:r>
              <a:rPr lang="en-US" sz="2933" dirty="0"/>
              <a:t>correct with respect to some (very bad) specification. </a:t>
            </a:r>
            <a:endParaRPr lang="en-US" sz="2933" dirty="0"/>
          </a:p>
          <a:p>
            <a:r>
              <a:rPr lang="en-US" sz="2933" dirty="0"/>
              <a:t>Correctness is a goal to aim for, but is </a:t>
            </a:r>
            <a:r>
              <a:rPr lang="en-US" sz="2933" dirty="0"/>
              <a:t>rarely provably </a:t>
            </a:r>
            <a:r>
              <a:rPr lang="en-US" sz="2933" dirty="0"/>
              <a:t>achieved.</a:t>
            </a:r>
            <a:endParaRPr lang="en-US" sz="2933" dirty="0"/>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endParaRPr lang="en-US" sz="3733" dirty="0"/>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endParaRPr lang="en-US" sz="2667" dirty="0"/>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838200" y="1586204"/>
            <a:ext cx="10515600" cy="4770146"/>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26"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a:ea typeface="ＭＳ Ｐゴシック" charset="0"/>
                <a:cs typeface="ＭＳ Ｐゴシック" charset="0"/>
              </a:rPr>
              <a:t>The American Heritage Dictionary defines quality as </a:t>
            </a:r>
          </a:p>
          <a:p>
            <a:pPr lvl="1"/>
            <a:r>
              <a:rPr lang="ja-JP" altLang="en-US" dirty="0">
                <a:ea typeface="ＭＳ Ｐゴシック" charset="0"/>
              </a:rPr>
              <a:t>“</a:t>
            </a:r>
            <a:r>
              <a:rPr lang="en-US" dirty="0">
                <a:ea typeface="ＭＳ Ｐゴシック" charset="0"/>
              </a:rPr>
              <a:t>a characteristic or attribute of something.</a:t>
            </a:r>
            <a:r>
              <a:rPr lang="ja-JP" altLang="en-US" dirty="0">
                <a:ea typeface="ＭＳ Ｐゴシック" charset="0"/>
              </a:rPr>
              <a:t>”</a:t>
            </a:r>
            <a:r>
              <a:rPr lang="en-US" dirty="0">
                <a:ea typeface="ＭＳ Ｐゴシック" charset="0"/>
              </a:rPr>
              <a:t>  </a:t>
            </a:r>
          </a:p>
          <a:p>
            <a:r>
              <a:rPr lang="en-US" dirty="0">
                <a:ea typeface="ＭＳ Ｐゴシック" charset="0"/>
                <a:cs typeface="ＭＳ Ｐゴシック" charset="0"/>
              </a:rPr>
              <a:t>For 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838200" y="1690688"/>
            <a:ext cx="10515600" cy="4570153"/>
          </a:xfrm>
        </p:spPr>
        <p:txBody>
          <a:bodyPr>
            <a:normAutofit fontScale="850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838200" y="1466088"/>
            <a:ext cx="1051560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The collection </a:t>
            </a:r>
            <a:r>
              <a:rPr lang="en-US" dirty="0"/>
              <a:t>of </a:t>
            </a:r>
            <a:r>
              <a:rPr lang="en-US" dirty="0" smtClean="0"/>
              <a:t>attributes </a:t>
            </a:r>
            <a:r>
              <a:rPr lang="en-US" dirty="0"/>
              <a:t>in a </a:t>
            </a:r>
            <a:r>
              <a:rPr lang="en-US" dirty="0" smtClean="0"/>
              <a:t>software system, the </a:t>
            </a:r>
            <a:r>
              <a:rPr lang="en-US" dirty="0"/>
              <a:t>level of the attribute for which the </a:t>
            </a:r>
            <a:r>
              <a:rPr lang="en-US" dirty="0" smtClean="0"/>
              <a:t>customer and users </a:t>
            </a:r>
            <a:r>
              <a:rPr lang="en-US" dirty="0"/>
              <a:t>holds a positive value. </a:t>
            </a:r>
            <a:endParaRPr lang="en-US" dirty="0" smtClean="0"/>
          </a:p>
          <a:p>
            <a:r>
              <a:rPr lang="en-US" dirty="0">
                <a:ea typeface="ＭＳ Ｐゴシック" charset="0"/>
                <a:cs typeface="ＭＳ Ｐゴシック" charset="0"/>
              </a:rPr>
              <a:t>It is best defined as </a:t>
            </a:r>
            <a:r>
              <a:rPr lang="ja-JP" altLang="en-US" dirty="0">
                <a:ea typeface="ＭＳ Ｐゴシック" charset="0"/>
                <a:cs typeface="ＭＳ Ｐゴシック" charset="0"/>
              </a:rPr>
              <a:t>“</a:t>
            </a:r>
            <a:r>
              <a:rPr lang="en-US" dirty="0">
                <a:ea typeface="ＭＳ Ｐゴシック" charset="0"/>
                <a:cs typeface="ＭＳ Ｐゴシック" charset="0"/>
              </a:rPr>
              <a:t>conformance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requirements</a:t>
            </a:r>
            <a:r>
              <a:rPr lang="ja-JP" altLang="en-US" dirty="0" smtClean="0">
                <a:ea typeface="ＭＳ Ｐゴシック" charset="0"/>
                <a:cs typeface="ＭＳ Ｐゴシック" charset="0"/>
              </a:rPr>
              <a:t>”</a:t>
            </a: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27625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50"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74"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 xmlns:a14="http://schemas.microsoft.com/office/drawing/2010/main">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879475" y="1447801"/>
            <a:ext cx="8229600" cy="2133600"/>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23" name="TextBox 12"/>
          <p:cNvSpPr txBox="1">
            <a:spLocks noChangeArrowheads="1"/>
          </p:cNvSpPr>
          <p:nvPr/>
        </p:nvSpPr>
        <p:spPr bwMode="auto">
          <a:xfrm>
            <a:off x="879475" y="3429001"/>
            <a:ext cx="3409061"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a:t>
            </a:r>
          </a:p>
        </p:txBody>
      </p:sp>
      <p:sp>
        <p:nvSpPr>
          <p:cNvPr id="3" name="Content Placeholder 2"/>
          <p:cNvSpPr>
            <a:spLocks noGrp="1"/>
          </p:cNvSpPr>
          <p:nvPr>
            <p:ph sz="quarter" idx="1"/>
          </p:nvPr>
        </p:nvSpPr>
        <p:spPr/>
        <p:txBody>
          <a:bodyPr/>
          <a:lstStyle/>
          <a:p>
            <a:pPr marL="274637" lvl="2" indent="0">
              <a:spcBef>
                <a:spcPts val="600"/>
              </a:spcBef>
              <a:buClr>
                <a:schemeClr val="accent1"/>
              </a:buClr>
              <a:buNone/>
            </a:pPr>
            <a:r>
              <a:rPr lang="en-US" sz="3200" dirty="0"/>
              <a:t>A document that specifies, ideally in a complete, precise and verifiable manner, the requirements, design, behavior, or other characteristics of a component or system, and, often, the procedures for determining whether these provisions have been satisfied. [IEEE] </a:t>
            </a:r>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872629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917510" y="1690688"/>
            <a:ext cx="9999306" cy="4243581"/>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sp>
        <p:nvSpPr>
          <p:cNvPr id="3" name="Content Placeholder 2"/>
          <p:cNvSpPr>
            <a:spLocks noGrp="1"/>
          </p:cNvSpPr>
          <p:nvPr>
            <p:ph idx="1"/>
          </p:nvPr>
        </p:nvSpPr>
        <p:spPr/>
        <p:txBody>
          <a:bodyPr/>
          <a:lstStyle/>
          <a:p>
            <a:endParaRPr lang="en-US"/>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graphicFrame>
        <p:nvGraphicFramePr>
          <p:cNvPr id="47109" name="Object 2"/>
          <p:cNvGraphicFramePr>
            <a:graphicFrameLocks noChangeAspect="1"/>
          </p:cNvGraphicFramePr>
          <p:nvPr>
            <p:extLst/>
          </p:nvPr>
        </p:nvGraphicFramePr>
        <p:xfrm>
          <a:off x="2286000" y="1560809"/>
          <a:ext cx="6553200" cy="4859390"/>
        </p:xfrm>
        <a:graphic>
          <a:graphicData uri="http://schemas.openxmlformats.org/presentationml/2006/ole">
            <mc:AlternateContent xmlns:mc="http://schemas.openxmlformats.org/markup-compatibility/2006">
              <mc:Choice xmlns:v="urn:schemas-microsoft-com:vml" Requires="v">
                <p:oleObj spid="_x0000_s4098" name="Visio" r:id="rId4" imgW="5016500" imgH="3683000" progId="Visio.Drawing.11">
                  <p:embed/>
                </p:oleObj>
              </mc:Choice>
              <mc:Fallback>
                <p:oleObj name="Visio" r:id="rId4" imgW="5016500" imgH="3683000" progId="Visio.Drawing.11">
                  <p:embed/>
                  <p:pic>
                    <p:nvPicPr>
                      <p:cNvPr id="4710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560809"/>
                        <a:ext cx="6553200" cy="4859390"/>
                      </a:xfrm>
                      <a:prstGeom prst="rect">
                        <a:avLst/>
                      </a:prstGeom>
                      <a:noFill/>
                      <a:ln>
                        <a:noFill/>
                      </a:ln>
                      <a:extLst/>
                    </p:spPr>
                  </p:pic>
                </p:oleObj>
              </mc:Fallback>
            </mc:AlternateContent>
          </a:graphicData>
        </a:graphic>
      </p:graphicFrame>
      <p:sp>
        <p:nvSpPr>
          <p:cNvPr id="47110" name="AutoShape 7"/>
          <p:cNvSpPr>
            <a:spLocks noChangeArrowheads="1"/>
          </p:cNvSpPr>
          <p:nvPr/>
        </p:nvSpPr>
        <p:spPr bwMode="auto">
          <a:xfrm>
            <a:off x="8839200" y="4114800"/>
            <a:ext cx="1371600" cy="609600"/>
          </a:xfrm>
          <a:prstGeom prst="rightArrow">
            <a:avLst>
              <a:gd name="adj1" fmla="val 50000"/>
              <a:gd name="adj2" fmla="val 66667"/>
            </a:avLst>
          </a:prstGeom>
          <a:solidFill>
            <a:schemeClr val="bg1">
              <a:lumMod val="75000"/>
            </a:schemeClr>
          </a:solidFill>
          <a:ln w="9525">
            <a:solidFill>
              <a:schemeClr val="tx1"/>
            </a:solidFill>
            <a:miter lim="800000"/>
            <a:headEnd/>
            <a:tailEnd type="none" w="sm" len="sm"/>
          </a:ln>
        </p:spPr>
        <p:txBody>
          <a:bodyPr wrap="none" anchor="ctr"/>
          <a:lstStyle/>
          <a:p>
            <a:pPr algn="ctr">
              <a:defRPr/>
            </a:pPr>
            <a:r>
              <a:rPr lang="en-US" dirty="0">
                <a:latin typeface="Candara" panose="020E0502030303020204" pitchFamily="34" charset="0"/>
              </a:rPr>
              <a:t>validation</a:t>
            </a:r>
            <a:endParaRPr lang="en-US" dirty="0">
              <a:solidFill>
                <a:schemeClr val="bg1"/>
              </a:solidFill>
              <a:latin typeface="Candara" panose="020E0502030303020204" pitchFamily="34" charset="0"/>
            </a:endParaRPr>
          </a:p>
        </p:txBody>
      </p:sp>
      <p:sp>
        <p:nvSpPr>
          <p:cNvPr id="47111" name="AutoShape 8"/>
          <p:cNvSpPr>
            <a:spLocks noChangeArrowheads="1"/>
          </p:cNvSpPr>
          <p:nvPr/>
        </p:nvSpPr>
        <p:spPr bwMode="auto">
          <a:xfrm>
            <a:off x="8839200" y="5486400"/>
            <a:ext cx="1295400" cy="609600"/>
          </a:xfrm>
          <a:prstGeom prst="rightArrow">
            <a:avLst>
              <a:gd name="adj1" fmla="val 50000"/>
              <a:gd name="adj2" fmla="val 66672"/>
            </a:avLst>
          </a:prstGeom>
          <a:solidFill>
            <a:schemeClr val="bg1"/>
          </a:solidFill>
          <a:ln w="9525">
            <a:solidFill>
              <a:schemeClr val="tx1"/>
            </a:solidFill>
            <a:miter lim="800000"/>
            <a:headEnd/>
            <a:tailEnd type="none" w="sm" len="sm"/>
          </a:ln>
        </p:spPr>
        <p:txBody>
          <a:bodyPr wrap="none" anchor="ctr"/>
          <a:lstStyle/>
          <a:p>
            <a:pPr algn="ctr"/>
            <a:r>
              <a:rPr lang="en-US" dirty="0">
                <a:latin typeface="Candara" panose="020E0502030303020204" pitchFamily="34" charset="0"/>
              </a:rPr>
              <a:t>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400" dirty="0"/>
              <a:t>Artifacts to Facilitate Software Testing</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704215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Scaffolding </a:t>
            </a:r>
            <a:endParaRPr lang="en-US" dirty="0"/>
          </a:p>
        </p:txBody>
      </p:sp>
      <p:sp>
        <p:nvSpPr>
          <p:cNvPr id="86021" name="Content Placeholder 2"/>
          <p:cNvSpPr>
            <a:spLocks noGrp="1"/>
          </p:cNvSpPr>
          <p:nvPr>
            <p:ph idx="1"/>
          </p:nvPr>
        </p:nvSpPr>
        <p:spPr/>
        <p:txBody>
          <a:bodyPr/>
          <a:lstStyle/>
          <a:p>
            <a:pPr marL="393700" indent="-285750"/>
            <a:r>
              <a:rPr lang="en-US" sz="3200" dirty="0"/>
              <a:t>Additional code needed to execute a unit or subsystems in isolation for the purpose of testing.</a:t>
            </a:r>
          </a:p>
          <a:p>
            <a:pPr marL="742950" lvl="1" indent="-285750"/>
            <a:r>
              <a:rPr lang="en-US" sz="2800" dirty="0"/>
              <a:t>e.g., test drivers, stubs </a:t>
            </a:r>
          </a:p>
          <a:p>
            <a:pPr marL="393700" indent="-285750"/>
            <a:r>
              <a:rPr lang="en-US" sz="3200" dirty="0"/>
              <a:t>Not useful in production code</a:t>
            </a:r>
          </a:p>
          <a:p>
            <a:pPr marL="742950" lvl="1" indent="-285750"/>
            <a:r>
              <a:rPr lang="en-US" sz="2800" dirty="0"/>
              <a:t>Needs to be removed. </a:t>
            </a: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5935514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Oracles </a:t>
            </a:r>
            <a:endParaRPr lang="en-US" b="1" dirty="0"/>
          </a:p>
        </p:txBody>
      </p:sp>
      <p:sp>
        <p:nvSpPr>
          <p:cNvPr id="86021" name="Content Placeholder 2"/>
          <p:cNvSpPr>
            <a:spLocks noGrp="1"/>
          </p:cNvSpPr>
          <p:nvPr>
            <p:ph idx="1"/>
          </p:nvPr>
        </p:nvSpPr>
        <p:spPr>
          <a:xfrm>
            <a:off x="838200" y="1690688"/>
            <a:ext cx="6169090" cy="4206259"/>
          </a:xfrm>
        </p:spPr>
        <p:txBody>
          <a:bodyPr/>
          <a:lstStyle/>
          <a:p>
            <a:pPr marL="393700" indent="-285750"/>
            <a:r>
              <a:rPr lang="en-US" sz="3200" dirty="0"/>
              <a:t>A program to check the results of executing the code and signal discrepancies between the actual and expected outputs. </a:t>
            </a:r>
          </a:p>
          <a:p>
            <a:pPr marL="393700" indent="-285750"/>
            <a:r>
              <a:rPr lang="en-US" sz="3200" dirty="0"/>
              <a:t>e.g., using assertions based on the specifications</a:t>
            </a:r>
          </a:p>
          <a:p>
            <a:pPr marL="793750" lvl="1"/>
            <a:r>
              <a:rPr lang="en-US" sz="2800" dirty="0"/>
              <a:t>Example: JUnit</a:t>
            </a:r>
          </a:p>
        </p:txBody>
      </p:sp>
      <p:pic>
        <p:nvPicPr>
          <p:cNvPr id="2" name="Picture 1" descr="Pythia Aegeus Themis Delphi[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502" y="1874044"/>
            <a:ext cx="2805628" cy="2438400"/>
          </a:xfrm>
          <a:prstGeom prst="rect">
            <a:avLst/>
          </a:prstGeom>
        </p:spPr>
      </p:pic>
      <p:sp>
        <p:nvSpPr>
          <p:cNvPr id="3" name="TextBox 2"/>
          <p:cNvSpPr txBox="1"/>
          <p:nvPr/>
        </p:nvSpPr>
        <p:spPr>
          <a:xfrm>
            <a:off x="8153400" y="4312444"/>
            <a:ext cx="2407831" cy="400110"/>
          </a:xfrm>
          <a:prstGeom prst="rect">
            <a:avLst/>
          </a:prstGeom>
          <a:noFill/>
        </p:spPr>
        <p:txBody>
          <a:bodyPr wrap="none" rtlCol="0">
            <a:spAutoFit/>
          </a:bodyPr>
          <a:lstStyle/>
          <a:p>
            <a:r>
              <a:rPr lang="en-US" sz="2000" dirty="0">
                <a:latin typeface="Garamond"/>
                <a:cs typeface="Garamond"/>
              </a:rPr>
              <a:t>The Oracle of Delphi</a:t>
            </a: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28633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test</a:t>
            </a:r>
          </a:p>
          <a:p>
            <a:pPr eaLnBrk="1" hangingPunct="1">
              <a:lnSpc>
                <a:spcPct val="90000"/>
              </a:lnSpc>
            </a:pPr>
            <a:r>
              <a:rPr lang="en-US" sz="3200" dirty="0"/>
              <a:t>Test scaffoldings and oracles</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4361</Words>
  <Application>Microsoft Office PowerPoint</Application>
  <PresentationFormat>Widescreen</PresentationFormat>
  <Paragraphs>642</Paragraphs>
  <Slides>84</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99" baseType="lpstr">
      <vt:lpstr>ＭＳ Ｐゴシック</vt:lpstr>
      <vt:lpstr>ＭＳ Ｐゴシック</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Software Quality</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Software Specification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Artifacts to Facilitate Software Testing</vt:lpstr>
      <vt:lpstr>Test Scaffolding </vt:lpstr>
      <vt:lpstr>Test Oracles </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5</cp:revision>
  <dcterms:created xsi:type="dcterms:W3CDTF">2021-10-12T10:09:12Z</dcterms:created>
  <dcterms:modified xsi:type="dcterms:W3CDTF">2021-10-18T07:23:40Z</dcterms:modified>
</cp:coreProperties>
</file>