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C8150-DCB5-4AC8-8B75-34271E1B08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A581BA-4D3B-44A7-9E9D-2E5A7BE74103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Every development activity has a corresponding testing activity</a:t>
          </a:r>
          <a:endParaRPr lang="en-US" sz="1600" dirty="0">
            <a:latin typeface="Candara" panose="020E0502030303020204" pitchFamily="34" charset="0"/>
          </a:endParaRPr>
        </a:p>
      </dgm:t>
    </dgm:pt>
    <dgm:pt modelId="{71AEA8DA-53EE-4A88-9EF1-6B59E224D1DC}" type="parTrans" cxnId="{D8277E13-1365-4BF6-94EF-39C7F89925E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8A36EC97-C5CA-4FCE-9692-46C17B86C7A8}" type="sibTrans" cxnId="{D8277E13-1365-4BF6-94EF-39C7F89925EA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6D9B77EC-F311-4E38-BF86-57A124C96028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Each test level has test objectives specific to that level.</a:t>
          </a:r>
          <a:endParaRPr lang="en-US" sz="1600" dirty="0">
            <a:latin typeface="Candara" panose="020E0502030303020204" pitchFamily="34" charset="0"/>
          </a:endParaRPr>
        </a:p>
      </dgm:t>
    </dgm:pt>
    <dgm:pt modelId="{D7869EAB-CB8F-4438-BC18-F8842F2DA49D}" type="parTrans" cxnId="{38CE3A6C-F826-4789-822F-13A6B7A9AB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5894F042-3B3D-48E4-91C9-457A286FC1FA}" type="sibTrans" cxnId="{38CE3A6C-F826-4789-822F-13A6B7A9AB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BD6D14A6-7482-4AE0-852D-0AD4CB2BB577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The analysis &amp; design of tests for a given test level should begin during the corresponding development activity</a:t>
          </a:r>
          <a:endParaRPr lang="en-US" sz="1600" dirty="0">
            <a:latin typeface="Candara" panose="020E0502030303020204" pitchFamily="34" charset="0"/>
          </a:endParaRPr>
        </a:p>
      </dgm:t>
    </dgm:pt>
    <dgm:pt modelId="{071A18C3-FE0A-4862-9245-2F8253637246}" type="parTrans" cxnId="{A00F6A6F-7C76-47A1-98A4-22631E8A8FDB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FF0898EC-6782-48CF-B0D0-E4E5C238E8D3}" type="sibTrans" cxnId="{A00F6A6F-7C76-47A1-98A4-22631E8A8FDB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49277392-517E-4C45-8CA2-6877FA6C21DB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Testers should be involved in reviewing documents as soon as drafts are available in the development life cycle</a:t>
          </a:r>
          <a:endParaRPr lang="en-US" sz="1600" dirty="0">
            <a:latin typeface="Candara" panose="020E0502030303020204" pitchFamily="34" charset="0"/>
          </a:endParaRPr>
        </a:p>
      </dgm:t>
    </dgm:pt>
    <dgm:pt modelId="{26EC355C-5CB6-4B7A-8B62-7917E0F83D11}" type="parTrans" cxnId="{00CEF874-88ED-4F2E-89AE-ADBBDD9491B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F7B5B20E-CC7A-4B43-9010-C63544307028}" type="sibTrans" cxnId="{00CEF874-88ED-4F2E-89AE-ADBBDD9491BF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FC32883-F6E6-4184-9050-F5D532C6BFE6}" type="pres">
      <dgm:prSet presAssocID="{020C8150-DCB5-4AC8-8B75-34271E1B087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92CA0F2-1D73-44F3-85EC-07E57425F48D}" type="pres">
      <dgm:prSet presAssocID="{020C8150-DCB5-4AC8-8B75-34271E1B0873}" presName="Name1" presStyleCnt="0"/>
      <dgm:spPr/>
      <dgm:t>
        <a:bodyPr/>
        <a:lstStyle/>
        <a:p>
          <a:endParaRPr lang="en-US"/>
        </a:p>
      </dgm:t>
    </dgm:pt>
    <dgm:pt modelId="{35803BF8-758E-41BF-80B3-423F3C7FACC5}" type="pres">
      <dgm:prSet presAssocID="{020C8150-DCB5-4AC8-8B75-34271E1B0873}" presName="cycle" presStyleCnt="0"/>
      <dgm:spPr/>
      <dgm:t>
        <a:bodyPr/>
        <a:lstStyle/>
        <a:p>
          <a:endParaRPr lang="en-US"/>
        </a:p>
      </dgm:t>
    </dgm:pt>
    <dgm:pt modelId="{7E468448-00EB-4D87-B042-B862A4DC1794}" type="pres">
      <dgm:prSet presAssocID="{020C8150-DCB5-4AC8-8B75-34271E1B0873}" presName="srcNode" presStyleLbl="node1" presStyleIdx="0" presStyleCnt="4"/>
      <dgm:spPr/>
      <dgm:t>
        <a:bodyPr/>
        <a:lstStyle/>
        <a:p>
          <a:endParaRPr lang="en-US"/>
        </a:p>
      </dgm:t>
    </dgm:pt>
    <dgm:pt modelId="{5D85B5B1-6353-4C01-811A-64DA5CEE556F}" type="pres">
      <dgm:prSet presAssocID="{020C8150-DCB5-4AC8-8B75-34271E1B0873}" presName="conn" presStyleLbl="parChTrans1D2" presStyleIdx="0" presStyleCnt="1"/>
      <dgm:spPr/>
      <dgm:t>
        <a:bodyPr/>
        <a:lstStyle/>
        <a:p>
          <a:endParaRPr lang="en-US"/>
        </a:p>
      </dgm:t>
    </dgm:pt>
    <dgm:pt modelId="{90EFF15E-B63F-46CB-9BA2-9F4A6047CE92}" type="pres">
      <dgm:prSet presAssocID="{020C8150-DCB5-4AC8-8B75-34271E1B0873}" presName="extraNode" presStyleLbl="node1" presStyleIdx="0" presStyleCnt="4"/>
      <dgm:spPr/>
      <dgm:t>
        <a:bodyPr/>
        <a:lstStyle/>
        <a:p>
          <a:endParaRPr lang="en-US"/>
        </a:p>
      </dgm:t>
    </dgm:pt>
    <dgm:pt modelId="{99E636F4-77CE-416B-BF4C-417579C7FC0D}" type="pres">
      <dgm:prSet presAssocID="{020C8150-DCB5-4AC8-8B75-34271E1B0873}" presName="dstNode" presStyleLbl="node1" presStyleIdx="0" presStyleCnt="4"/>
      <dgm:spPr/>
      <dgm:t>
        <a:bodyPr/>
        <a:lstStyle/>
        <a:p>
          <a:endParaRPr lang="en-US"/>
        </a:p>
      </dgm:t>
    </dgm:pt>
    <dgm:pt modelId="{9427D688-573E-4257-B1DA-2AE7A6F21014}" type="pres">
      <dgm:prSet presAssocID="{FEA581BA-4D3B-44A7-9E9D-2E5A7BE7410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B93BF-6D0B-410F-AF1E-4FDBF7F653B8}" type="pres">
      <dgm:prSet presAssocID="{FEA581BA-4D3B-44A7-9E9D-2E5A7BE74103}" presName="accent_1" presStyleCnt="0"/>
      <dgm:spPr/>
      <dgm:t>
        <a:bodyPr/>
        <a:lstStyle/>
        <a:p>
          <a:endParaRPr lang="en-US"/>
        </a:p>
      </dgm:t>
    </dgm:pt>
    <dgm:pt modelId="{70F5B0D3-75B1-4F24-BEA8-4858CF870319}" type="pres">
      <dgm:prSet presAssocID="{FEA581BA-4D3B-44A7-9E9D-2E5A7BE74103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04EEFBEA-ABB8-4C19-BA08-543FC04EBA3E}" type="pres">
      <dgm:prSet presAssocID="{6D9B77EC-F311-4E38-BF86-57A124C9602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E489C-4787-4C73-BC97-D35EC6549015}" type="pres">
      <dgm:prSet presAssocID="{6D9B77EC-F311-4E38-BF86-57A124C96028}" presName="accent_2" presStyleCnt="0"/>
      <dgm:spPr/>
      <dgm:t>
        <a:bodyPr/>
        <a:lstStyle/>
        <a:p>
          <a:endParaRPr lang="en-US"/>
        </a:p>
      </dgm:t>
    </dgm:pt>
    <dgm:pt modelId="{1A8C449B-C189-48C0-8251-A3101A0472CB}" type="pres">
      <dgm:prSet presAssocID="{6D9B77EC-F311-4E38-BF86-57A124C96028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C2C3C680-89F6-4750-94FB-13D0E53E257B}" type="pres">
      <dgm:prSet presAssocID="{BD6D14A6-7482-4AE0-852D-0AD4CB2BB57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A3783-98AC-421C-8B4B-9A6CD84C1A63}" type="pres">
      <dgm:prSet presAssocID="{BD6D14A6-7482-4AE0-852D-0AD4CB2BB577}" presName="accent_3" presStyleCnt="0"/>
      <dgm:spPr/>
      <dgm:t>
        <a:bodyPr/>
        <a:lstStyle/>
        <a:p>
          <a:endParaRPr lang="en-US"/>
        </a:p>
      </dgm:t>
    </dgm:pt>
    <dgm:pt modelId="{44F263EA-4061-44F6-9F3F-0E0C5BDF0CE5}" type="pres">
      <dgm:prSet presAssocID="{BD6D14A6-7482-4AE0-852D-0AD4CB2BB577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B85038B7-31B1-49E8-BFAA-07EB25F49CA4}" type="pres">
      <dgm:prSet presAssocID="{49277392-517E-4C45-8CA2-6877FA6C21D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ACD48-289E-414D-A015-90683885627D}" type="pres">
      <dgm:prSet presAssocID="{49277392-517E-4C45-8CA2-6877FA6C21DB}" presName="accent_4" presStyleCnt="0"/>
      <dgm:spPr/>
      <dgm:t>
        <a:bodyPr/>
        <a:lstStyle/>
        <a:p>
          <a:endParaRPr lang="en-US"/>
        </a:p>
      </dgm:t>
    </dgm:pt>
    <dgm:pt modelId="{A808068B-B3BF-4B71-A6E9-C4FEA242342D}" type="pres">
      <dgm:prSet presAssocID="{49277392-517E-4C45-8CA2-6877FA6C21DB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A00F6A6F-7C76-47A1-98A4-22631E8A8FDB}" srcId="{020C8150-DCB5-4AC8-8B75-34271E1B0873}" destId="{BD6D14A6-7482-4AE0-852D-0AD4CB2BB577}" srcOrd="2" destOrd="0" parTransId="{071A18C3-FE0A-4862-9245-2F8253637246}" sibTransId="{FF0898EC-6782-48CF-B0D0-E4E5C238E8D3}"/>
    <dgm:cxn modelId="{1C65D04F-ABE4-45DE-ABDF-F3BE77E20417}" type="presOf" srcId="{BD6D14A6-7482-4AE0-852D-0AD4CB2BB577}" destId="{C2C3C680-89F6-4750-94FB-13D0E53E257B}" srcOrd="0" destOrd="0" presId="urn:microsoft.com/office/officeart/2008/layout/VerticalCurvedList"/>
    <dgm:cxn modelId="{009A21C1-605E-4328-813D-D41AF4D68852}" type="presOf" srcId="{49277392-517E-4C45-8CA2-6877FA6C21DB}" destId="{B85038B7-31B1-49E8-BFAA-07EB25F49CA4}" srcOrd="0" destOrd="0" presId="urn:microsoft.com/office/officeart/2008/layout/VerticalCurvedList"/>
    <dgm:cxn modelId="{CE84AB73-2228-4F74-A8AE-2FF844C70ACA}" type="presOf" srcId="{6D9B77EC-F311-4E38-BF86-57A124C96028}" destId="{04EEFBEA-ABB8-4C19-BA08-543FC04EBA3E}" srcOrd="0" destOrd="0" presId="urn:microsoft.com/office/officeart/2008/layout/VerticalCurvedList"/>
    <dgm:cxn modelId="{AADEEFA2-25FF-4171-9F6E-4DB9D8B598D2}" type="presOf" srcId="{8A36EC97-C5CA-4FCE-9692-46C17B86C7A8}" destId="{5D85B5B1-6353-4C01-811A-64DA5CEE556F}" srcOrd="0" destOrd="0" presId="urn:microsoft.com/office/officeart/2008/layout/VerticalCurvedList"/>
    <dgm:cxn modelId="{D8277E13-1365-4BF6-94EF-39C7F89925EA}" srcId="{020C8150-DCB5-4AC8-8B75-34271E1B0873}" destId="{FEA581BA-4D3B-44A7-9E9D-2E5A7BE74103}" srcOrd="0" destOrd="0" parTransId="{71AEA8DA-53EE-4A88-9EF1-6B59E224D1DC}" sibTransId="{8A36EC97-C5CA-4FCE-9692-46C17B86C7A8}"/>
    <dgm:cxn modelId="{38CE3A6C-F826-4789-822F-13A6B7A9AB61}" srcId="{020C8150-DCB5-4AC8-8B75-34271E1B0873}" destId="{6D9B77EC-F311-4E38-BF86-57A124C96028}" srcOrd="1" destOrd="0" parTransId="{D7869EAB-CB8F-4438-BC18-F8842F2DA49D}" sibTransId="{5894F042-3B3D-48E4-91C9-457A286FC1FA}"/>
    <dgm:cxn modelId="{C03F7CF3-2442-4919-A603-548F08950985}" type="presOf" srcId="{FEA581BA-4D3B-44A7-9E9D-2E5A7BE74103}" destId="{9427D688-573E-4257-B1DA-2AE7A6F21014}" srcOrd="0" destOrd="0" presId="urn:microsoft.com/office/officeart/2008/layout/VerticalCurvedList"/>
    <dgm:cxn modelId="{00CEF874-88ED-4F2E-89AE-ADBBDD9491BF}" srcId="{020C8150-DCB5-4AC8-8B75-34271E1B0873}" destId="{49277392-517E-4C45-8CA2-6877FA6C21DB}" srcOrd="3" destOrd="0" parTransId="{26EC355C-5CB6-4B7A-8B62-7917E0F83D11}" sibTransId="{F7B5B20E-CC7A-4B43-9010-C63544307028}"/>
    <dgm:cxn modelId="{3A0F0B59-FCF4-407B-8479-A826E3E571E1}" type="presOf" srcId="{020C8150-DCB5-4AC8-8B75-34271E1B0873}" destId="{EFC32883-F6E6-4184-9050-F5D532C6BFE6}" srcOrd="0" destOrd="0" presId="urn:microsoft.com/office/officeart/2008/layout/VerticalCurvedList"/>
    <dgm:cxn modelId="{9C937F57-47FB-43C0-8C18-A5F61FA8B1AB}" type="presParOf" srcId="{EFC32883-F6E6-4184-9050-F5D532C6BFE6}" destId="{492CA0F2-1D73-44F3-85EC-07E57425F48D}" srcOrd="0" destOrd="0" presId="urn:microsoft.com/office/officeart/2008/layout/VerticalCurvedList"/>
    <dgm:cxn modelId="{E00E74E4-4E9E-4E0E-840B-4AB9BDCA4E5C}" type="presParOf" srcId="{492CA0F2-1D73-44F3-85EC-07E57425F48D}" destId="{35803BF8-758E-41BF-80B3-423F3C7FACC5}" srcOrd="0" destOrd="0" presId="urn:microsoft.com/office/officeart/2008/layout/VerticalCurvedList"/>
    <dgm:cxn modelId="{296C60CB-DA03-45B0-8605-5AB90204E64C}" type="presParOf" srcId="{35803BF8-758E-41BF-80B3-423F3C7FACC5}" destId="{7E468448-00EB-4D87-B042-B862A4DC1794}" srcOrd="0" destOrd="0" presId="urn:microsoft.com/office/officeart/2008/layout/VerticalCurvedList"/>
    <dgm:cxn modelId="{46A6E052-C75A-41F5-B57D-0B6DF900CC01}" type="presParOf" srcId="{35803BF8-758E-41BF-80B3-423F3C7FACC5}" destId="{5D85B5B1-6353-4C01-811A-64DA5CEE556F}" srcOrd="1" destOrd="0" presId="urn:microsoft.com/office/officeart/2008/layout/VerticalCurvedList"/>
    <dgm:cxn modelId="{041D0467-4F76-494C-94B8-7CE092D5BBB2}" type="presParOf" srcId="{35803BF8-758E-41BF-80B3-423F3C7FACC5}" destId="{90EFF15E-B63F-46CB-9BA2-9F4A6047CE92}" srcOrd="2" destOrd="0" presId="urn:microsoft.com/office/officeart/2008/layout/VerticalCurvedList"/>
    <dgm:cxn modelId="{6B933952-9CD7-4209-ACD3-EC5F71C1C449}" type="presParOf" srcId="{35803BF8-758E-41BF-80B3-423F3C7FACC5}" destId="{99E636F4-77CE-416B-BF4C-417579C7FC0D}" srcOrd="3" destOrd="0" presId="urn:microsoft.com/office/officeart/2008/layout/VerticalCurvedList"/>
    <dgm:cxn modelId="{4FFBF4C7-625B-4309-BF0C-A6E3A1922182}" type="presParOf" srcId="{492CA0F2-1D73-44F3-85EC-07E57425F48D}" destId="{9427D688-573E-4257-B1DA-2AE7A6F21014}" srcOrd="1" destOrd="0" presId="urn:microsoft.com/office/officeart/2008/layout/VerticalCurvedList"/>
    <dgm:cxn modelId="{9DFD098A-DBF8-4BBF-9B88-353C7182AD3A}" type="presParOf" srcId="{492CA0F2-1D73-44F3-85EC-07E57425F48D}" destId="{949B93BF-6D0B-410F-AF1E-4FDBF7F653B8}" srcOrd="2" destOrd="0" presId="urn:microsoft.com/office/officeart/2008/layout/VerticalCurvedList"/>
    <dgm:cxn modelId="{CCA8CBC6-D4C7-4AD5-B65B-BA7BCC16BD5B}" type="presParOf" srcId="{949B93BF-6D0B-410F-AF1E-4FDBF7F653B8}" destId="{70F5B0D3-75B1-4F24-BEA8-4858CF870319}" srcOrd="0" destOrd="0" presId="urn:microsoft.com/office/officeart/2008/layout/VerticalCurvedList"/>
    <dgm:cxn modelId="{5F8ED7CE-F48A-48C7-B690-0026FFD3AA16}" type="presParOf" srcId="{492CA0F2-1D73-44F3-85EC-07E57425F48D}" destId="{04EEFBEA-ABB8-4C19-BA08-543FC04EBA3E}" srcOrd="3" destOrd="0" presId="urn:microsoft.com/office/officeart/2008/layout/VerticalCurvedList"/>
    <dgm:cxn modelId="{F18CD79F-DA97-4C4E-BF1E-E60DC7027942}" type="presParOf" srcId="{492CA0F2-1D73-44F3-85EC-07E57425F48D}" destId="{105E489C-4787-4C73-BC97-D35EC6549015}" srcOrd="4" destOrd="0" presId="urn:microsoft.com/office/officeart/2008/layout/VerticalCurvedList"/>
    <dgm:cxn modelId="{95A83227-5E7B-4303-A3E6-DD797233CA74}" type="presParOf" srcId="{105E489C-4787-4C73-BC97-D35EC6549015}" destId="{1A8C449B-C189-48C0-8251-A3101A0472CB}" srcOrd="0" destOrd="0" presId="urn:microsoft.com/office/officeart/2008/layout/VerticalCurvedList"/>
    <dgm:cxn modelId="{8ED5ED27-F2DF-4222-8B5A-2C59A70CB976}" type="presParOf" srcId="{492CA0F2-1D73-44F3-85EC-07E57425F48D}" destId="{C2C3C680-89F6-4750-94FB-13D0E53E257B}" srcOrd="5" destOrd="0" presId="urn:microsoft.com/office/officeart/2008/layout/VerticalCurvedList"/>
    <dgm:cxn modelId="{242130F2-E87F-4AF3-B972-BF614ED2F737}" type="presParOf" srcId="{492CA0F2-1D73-44F3-85EC-07E57425F48D}" destId="{380A3783-98AC-421C-8B4B-9A6CD84C1A63}" srcOrd="6" destOrd="0" presId="urn:microsoft.com/office/officeart/2008/layout/VerticalCurvedList"/>
    <dgm:cxn modelId="{496A3AC4-E3D2-44E5-BF19-C9130F6465D6}" type="presParOf" srcId="{380A3783-98AC-421C-8B4B-9A6CD84C1A63}" destId="{44F263EA-4061-44F6-9F3F-0E0C5BDF0CE5}" srcOrd="0" destOrd="0" presId="urn:microsoft.com/office/officeart/2008/layout/VerticalCurvedList"/>
    <dgm:cxn modelId="{EB2231AE-9B3C-4718-A58D-39748319756F}" type="presParOf" srcId="{492CA0F2-1D73-44F3-85EC-07E57425F48D}" destId="{B85038B7-31B1-49E8-BFAA-07EB25F49CA4}" srcOrd="7" destOrd="0" presId="urn:microsoft.com/office/officeart/2008/layout/VerticalCurvedList"/>
    <dgm:cxn modelId="{3806851E-93DA-4D23-82AF-4A3B3CA3CFC0}" type="presParOf" srcId="{492CA0F2-1D73-44F3-85EC-07E57425F48D}" destId="{9E2ACD48-289E-414D-A015-90683885627D}" srcOrd="8" destOrd="0" presId="urn:microsoft.com/office/officeart/2008/layout/VerticalCurvedList"/>
    <dgm:cxn modelId="{0759DB3A-9C84-4038-8DA8-E165C5DD24DA}" type="presParOf" srcId="{9E2ACD48-289E-414D-A015-90683885627D}" destId="{A808068B-B3BF-4B71-A6E9-C4FEA24234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56DE3-90B0-4D92-9697-097F3C042501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EAA0C-195B-4FC3-8732-3F9BB31CDB5C}">
      <dgm:prSet phldrT="[Text]"/>
      <dgm:spPr/>
      <dgm:t>
        <a:bodyPr/>
        <a:lstStyle/>
        <a:p>
          <a:r>
            <a:rPr lang="en-US" dirty="0" smtClean="0"/>
            <a:t>Functional</a:t>
          </a:r>
          <a:endParaRPr lang="en-US" dirty="0"/>
        </a:p>
      </dgm:t>
    </dgm:pt>
    <dgm:pt modelId="{16C6027E-5966-4DFF-A932-381DB594B759}" type="parTrans" cxnId="{659A741E-183A-48F5-BEDF-7CE06A5B76AB}">
      <dgm:prSet/>
      <dgm:spPr/>
      <dgm:t>
        <a:bodyPr/>
        <a:lstStyle/>
        <a:p>
          <a:endParaRPr lang="en-US"/>
        </a:p>
      </dgm:t>
    </dgm:pt>
    <dgm:pt modelId="{71937D0B-F692-4AB5-AA38-5537D661717E}" type="sibTrans" cxnId="{659A741E-183A-48F5-BEDF-7CE06A5B76AB}">
      <dgm:prSet/>
      <dgm:spPr/>
      <dgm:t>
        <a:bodyPr/>
        <a:lstStyle/>
        <a:p>
          <a:endParaRPr lang="en-US"/>
        </a:p>
      </dgm:t>
    </dgm:pt>
    <dgm:pt modelId="{D80C3B93-326E-47A2-84A3-A3FB5FEAC00E}">
      <dgm:prSet phldrT="[Text]"/>
      <dgm:spPr/>
      <dgm:t>
        <a:bodyPr/>
        <a:lstStyle/>
        <a:p>
          <a:r>
            <a:rPr lang="en-US" dirty="0" smtClean="0"/>
            <a:t>Non-Functional</a:t>
          </a:r>
          <a:endParaRPr lang="en-US" dirty="0"/>
        </a:p>
      </dgm:t>
    </dgm:pt>
    <dgm:pt modelId="{B3E635B5-56CD-49CE-A856-6B6A3E6BA130}" type="parTrans" cxnId="{09F6713E-E2A4-4BF5-8E43-33B1545D8B1A}">
      <dgm:prSet/>
      <dgm:spPr/>
      <dgm:t>
        <a:bodyPr/>
        <a:lstStyle/>
        <a:p>
          <a:endParaRPr lang="en-US"/>
        </a:p>
      </dgm:t>
    </dgm:pt>
    <dgm:pt modelId="{DFF26DB0-0DE6-45FA-8BCD-8AEFC77B6776}" type="sibTrans" cxnId="{09F6713E-E2A4-4BF5-8E43-33B1545D8B1A}">
      <dgm:prSet/>
      <dgm:spPr/>
      <dgm:t>
        <a:bodyPr/>
        <a:lstStyle/>
        <a:p>
          <a:endParaRPr lang="en-US"/>
        </a:p>
      </dgm:t>
    </dgm:pt>
    <dgm:pt modelId="{42B6E423-8A78-4A2F-8D7A-0A0A5D7A64A3}">
      <dgm:prSet phldrT="[Text]"/>
      <dgm:spPr/>
      <dgm:t>
        <a:bodyPr/>
        <a:lstStyle/>
        <a:p>
          <a:r>
            <a:rPr lang="en-US" dirty="0" smtClean="0"/>
            <a:t>Structural</a:t>
          </a:r>
          <a:endParaRPr lang="en-US" dirty="0"/>
        </a:p>
      </dgm:t>
    </dgm:pt>
    <dgm:pt modelId="{6AC908E5-A3E4-4F17-ABE4-0F3CDCCB8379}" type="parTrans" cxnId="{C644FF89-F60E-4717-AE19-5EA958D46C1D}">
      <dgm:prSet/>
      <dgm:spPr/>
      <dgm:t>
        <a:bodyPr/>
        <a:lstStyle/>
        <a:p>
          <a:endParaRPr lang="en-US"/>
        </a:p>
      </dgm:t>
    </dgm:pt>
    <dgm:pt modelId="{B31BEE1F-33F9-4BEF-BADF-D15D71CC4E21}" type="sibTrans" cxnId="{C644FF89-F60E-4717-AE19-5EA958D46C1D}">
      <dgm:prSet/>
      <dgm:spPr/>
      <dgm:t>
        <a:bodyPr/>
        <a:lstStyle/>
        <a:p>
          <a:endParaRPr lang="en-US"/>
        </a:p>
      </dgm:t>
    </dgm:pt>
    <dgm:pt modelId="{9A9A1347-CCFF-485D-B4D9-CCD12DDB5705}">
      <dgm:prSet phldrT="[Text]"/>
      <dgm:spPr/>
      <dgm:t>
        <a:bodyPr/>
        <a:lstStyle/>
        <a:p>
          <a:r>
            <a:rPr lang="en-US" dirty="0" smtClean="0"/>
            <a:t>Related to Changes</a:t>
          </a:r>
          <a:endParaRPr lang="en-US" dirty="0"/>
        </a:p>
      </dgm:t>
    </dgm:pt>
    <dgm:pt modelId="{748C1676-03A4-4BBD-A21F-BFDF9AA3842E}" type="parTrans" cxnId="{BC98B674-C6C6-4938-B812-4136309499EA}">
      <dgm:prSet/>
      <dgm:spPr/>
      <dgm:t>
        <a:bodyPr/>
        <a:lstStyle/>
        <a:p>
          <a:endParaRPr lang="en-US"/>
        </a:p>
      </dgm:t>
    </dgm:pt>
    <dgm:pt modelId="{AF6BC76A-FD9D-4374-AA12-E54D23306EC6}" type="sibTrans" cxnId="{BC98B674-C6C6-4938-B812-4136309499EA}">
      <dgm:prSet/>
      <dgm:spPr/>
      <dgm:t>
        <a:bodyPr/>
        <a:lstStyle/>
        <a:p>
          <a:endParaRPr lang="en-US"/>
        </a:p>
      </dgm:t>
    </dgm:pt>
    <dgm:pt modelId="{EC3B7639-21EC-4D8D-8521-AE7B70870E58}" type="pres">
      <dgm:prSet presAssocID="{89A56DE3-90B0-4D92-9697-097F3C04250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CFE71E-2140-468C-8A24-2F22F00201FD}" type="pres">
      <dgm:prSet presAssocID="{89A56DE3-90B0-4D92-9697-097F3C042501}" presName="children" presStyleCnt="0"/>
      <dgm:spPr/>
    </dgm:pt>
    <dgm:pt modelId="{0C5B930A-6F97-4631-98A4-20AEF835E84E}" type="pres">
      <dgm:prSet presAssocID="{89A56DE3-90B0-4D92-9697-097F3C042501}" presName="childPlaceholder" presStyleCnt="0"/>
      <dgm:spPr/>
    </dgm:pt>
    <dgm:pt modelId="{DE54BD14-0FA6-4339-A005-B4D31F534EEC}" type="pres">
      <dgm:prSet presAssocID="{89A56DE3-90B0-4D92-9697-097F3C042501}" presName="circle" presStyleCnt="0"/>
      <dgm:spPr/>
    </dgm:pt>
    <dgm:pt modelId="{1AF83606-BDF1-42FE-9380-A674A641D043}" type="pres">
      <dgm:prSet presAssocID="{89A56DE3-90B0-4D92-9697-097F3C04250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02860-342D-45D9-A6D0-46A1E60A6EAB}" type="pres">
      <dgm:prSet presAssocID="{89A56DE3-90B0-4D92-9697-097F3C042501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DEA8F-AE42-4141-97EB-9BE352715B2B}" type="pres">
      <dgm:prSet presAssocID="{89A56DE3-90B0-4D92-9697-097F3C04250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940ED-4D4F-44FC-99CC-429D4F469097}" type="pres">
      <dgm:prSet presAssocID="{89A56DE3-90B0-4D92-9697-097F3C04250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B4703-6B03-46E0-BBD3-F096A068D0C8}" type="pres">
      <dgm:prSet presAssocID="{89A56DE3-90B0-4D92-9697-097F3C042501}" presName="quadrantPlaceholder" presStyleCnt="0"/>
      <dgm:spPr/>
    </dgm:pt>
    <dgm:pt modelId="{12DED18F-7383-4588-A10C-A2F73CF597CE}" type="pres">
      <dgm:prSet presAssocID="{89A56DE3-90B0-4D92-9697-097F3C042501}" presName="center1" presStyleLbl="fgShp" presStyleIdx="0" presStyleCnt="2"/>
      <dgm:spPr/>
    </dgm:pt>
    <dgm:pt modelId="{BEF960B8-A8F5-4F21-A02B-DACBEC5C6146}" type="pres">
      <dgm:prSet presAssocID="{89A56DE3-90B0-4D92-9697-097F3C042501}" presName="center2" presStyleLbl="fgShp" presStyleIdx="1" presStyleCnt="2"/>
      <dgm:spPr/>
    </dgm:pt>
  </dgm:ptLst>
  <dgm:cxnLst>
    <dgm:cxn modelId="{7D6BB65B-E063-4577-A76F-62AB65BF51EC}" type="presOf" srcId="{89A56DE3-90B0-4D92-9697-097F3C042501}" destId="{EC3B7639-21EC-4D8D-8521-AE7B70870E58}" srcOrd="0" destOrd="0" presId="urn:microsoft.com/office/officeart/2005/8/layout/cycle4"/>
    <dgm:cxn modelId="{BC98B674-C6C6-4938-B812-4136309499EA}" srcId="{89A56DE3-90B0-4D92-9697-097F3C042501}" destId="{9A9A1347-CCFF-485D-B4D9-CCD12DDB5705}" srcOrd="3" destOrd="0" parTransId="{748C1676-03A4-4BBD-A21F-BFDF9AA3842E}" sibTransId="{AF6BC76A-FD9D-4374-AA12-E54D23306EC6}"/>
    <dgm:cxn modelId="{09F6713E-E2A4-4BF5-8E43-33B1545D8B1A}" srcId="{89A56DE3-90B0-4D92-9697-097F3C042501}" destId="{D80C3B93-326E-47A2-84A3-A3FB5FEAC00E}" srcOrd="1" destOrd="0" parTransId="{B3E635B5-56CD-49CE-A856-6B6A3E6BA130}" sibTransId="{DFF26DB0-0DE6-45FA-8BCD-8AEFC77B6776}"/>
    <dgm:cxn modelId="{2B7C2FE5-30B3-4049-8FCD-F7BB5E9847EE}" type="presOf" srcId="{42B6E423-8A78-4A2F-8D7A-0A0A5D7A64A3}" destId="{1B1DEA8F-AE42-4141-97EB-9BE352715B2B}" srcOrd="0" destOrd="0" presId="urn:microsoft.com/office/officeart/2005/8/layout/cycle4"/>
    <dgm:cxn modelId="{0E14D667-CC92-4BF4-A6B4-B686E8A001F9}" type="presOf" srcId="{D80C3B93-326E-47A2-84A3-A3FB5FEAC00E}" destId="{81D02860-342D-45D9-A6D0-46A1E60A6EAB}" srcOrd="0" destOrd="0" presId="urn:microsoft.com/office/officeart/2005/8/layout/cycle4"/>
    <dgm:cxn modelId="{D1DB2A0A-179D-4416-A661-484030B7AD73}" type="presOf" srcId="{287EAA0C-195B-4FC3-8732-3F9BB31CDB5C}" destId="{1AF83606-BDF1-42FE-9380-A674A641D043}" srcOrd="0" destOrd="0" presId="urn:microsoft.com/office/officeart/2005/8/layout/cycle4"/>
    <dgm:cxn modelId="{C644FF89-F60E-4717-AE19-5EA958D46C1D}" srcId="{89A56DE3-90B0-4D92-9697-097F3C042501}" destId="{42B6E423-8A78-4A2F-8D7A-0A0A5D7A64A3}" srcOrd="2" destOrd="0" parTransId="{6AC908E5-A3E4-4F17-ABE4-0F3CDCCB8379}" sibTransId="{B31BEE1F-33F9-4BEF-BADF-D15D71CC4E21}"/>
    <dgm:cxn modelId="{659A741E-183A-48F5-BEDF-7CE06A5B76AB}" srcId="{89A56DE3-90B0-4D92-9697-097F3C042501}" destId="{287EAA0C-195B-4FC3-8732-3F9BB31CDB5C}" srcOrd="0" destOrd="0" parTransId="{16C6027E-5966-4DFF-A932-381DB594B759}" sibTransId="{71937D0B-F692-4AB5-AA38-5537D661717E}"/>
    <dgm:cxn modelId="{1DF3D13B-A42A-4F48-BC1C-5C0DF4688CA9}" type="presOf" srcId="{9A9A1347-CCFF-485D-B4D9-CCD12DDB5705}" destId="{735940ED-4D4F-44FC-99CC-429D4F469097}" srcOrd="0" destOrd="0" presId="urn:microsoft.com/office/officeart/2005/8/layout/cycle4"/>
    <dgm:cxn modelId="{D0116447-B0F6-40DE-B1D2-ADA2A4DB0671}" type="presParOf" srcId="{EC3B7639-21EC-4D8D-8521-AE7B70870E58}" destId="{EBCFE71E-2140-468C-8A24-2F22F00201FD}" srcOrd="0" destOrd="0" presId="urn:microsoft.com/office/officeart/2005/8/layout/cycle4"/>
    <dgm:cxn modelId="{717F7B63-2B99-4AB8-A213-4091C5D84B24}" type="presParOf" srcId="{EBCFE71E-2140-468C-8A24-2F22F00201FD}" destId="{0C5B930A-6F97-4631-98A4-20AEF835E84E}" srcOrd="0" destOrd="0" presId="urn:microsoft.com/office/officeart/2005/8/layout/cycle4"/>
    <dgm:cxn modelId="{BE2739CE-57D6-4BD4-A4A9-AF04F6EBBBF8}" type="presParOf" srcId="{EC3B7639-21EC-4D8D-8521-AE7B70870E58}" destId="{DE54BD14-0FA6-4339-A005-B4D31F534EEC}" srcOrd="1" destOrd="0" presId="urn:microsoft.com/office/officeart/2005/8/layout/cycle4"/>
    <dgm:cxn modelId="{EC466CF0-3ED6-42B7-929D-DFE899563117}" type="presParOf" srcId="{DE54BD14-0FA6-4339-A005-B4D31F534EEC}" destId="{1AF83606-BDF1-42FE-9380-A674A641D043}" srcOrd="0" destOrd="0" presId="urn:microsoft.com/office/officeart/2005/8/layout/cycle4"/>
    <dgm:cxn modelId="{FC7B0572-5F87-4954-8C66-8CA8754F5307}" type="presParOf" srcId="{DE54BD14-0FA6-4339-A005-B4D31F534EEC}" destId="{81D02860-342D-45D9-A6D0-46A1E60A6EAB}" srcOrd="1" destOrd="0" presId="urn:microsoft.com/office/officeart/2005/8/layout/cycle4"/>
    <dgm:cxn modelId="{6C6A957F-691D-486F-AA97-1D544CA1E2FD}" type="presParOf" srcId="{DE54BD14-0FA6-4339-A005-B4D31F534EEC}" destId="{1B1DEA8F-AE42-4141-97EB-9BE352715B2B}" srcOrd="2" destOrd="0" presId="urn:microsoft.com/office/officeart/2005/8/layout/cycle4"/>
    <dgm:cxn modelId="{BA23A644-3D70-4C90-8D02-D050CB97CBDD}" type="presParOf" srcId="{DE54BD14-0FA6-4339-A005-B4D31F534EEC}" destId="{735940ED-4D4F-44FC-99CC-429D4F469097}" srcOrd="3" destOrd="0" presId="urn:microsoft.com/office/officeart/2005/8/layout/cycle4"/>
    <dgm:cxn modelId="{323B0918-D542-46C5-87AC-538A172BDF4D}" type="presParOf" srcId="{DE54BD14-0FA6-4339-A005-B4D31F534EEC}" destId="{357B4703-6B03-46E0-BBD3-F096A068D0C8}" srcOrd="4" destOrd="0" presId="urn:microsoft.com/office/officeart/2005/8/layout/cycle4"/>
    <dgm:cxn modelId="{BD50102C-8C0C-4C66-B647-DB6638E0A980}" type="presParOf" srcId="{EC3B7639-21EC-4D8D-8521-AE7B70870E58}" destId="{12DED18F-7383-4588-A10C-A2F73CF597CE}" srcOrd="2" destOrd="0" presId="urn:microsoft.com/office/officeart/2005/8/layout/cycle4"/>
    <dgm:cxn modelId="{92D4899C-DE0B-434F-94A7-A0CFDDB0A857}" type="presParOf" srcId="{EC3B7639-21EC-4D8D-8521-AE7B70870E58}" destId="{BEF960B8-A8F5-4F21-A02B-DACBEC5C614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5B5B1-6353-4C01-811A-64DA5CEE556F}">
      <dsp:nvSpPr>
        <dsp:cNvPr id="0" name=""/>
        <dsp:cNvSpPr/>
      </dsp:nvSpPr>
      <dsp:spPr>
        <a:xfrm>
          <a:off x="-3606930" y="-554296"/>
          <a:ext cx="4299849" cy="4299849"/>
        </a:xfrm>
        <a:prstGeom prst="blockArc">
          <a:avLst>
            <a:gd name="adj1" fmla="val 18900000"/>
            <a:gd name="adj2" fmla="val 2700000"/>
            <a:gd name="adj3" fmla="val 502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7D688-573E-4257-B1DA-2AE7A6F21014}">
      <dsp:nvSpPr>
        <dsp:cNvPr id="0" name=""/>
        <dsp:cNvSpPr/>
      </dsp:nvSpPr>
      <dsp:spPr>
        <a:xfrm>
          <a:off x="363248" y="245343"/>
          <a:ext cx="9368252" cy="490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8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Every development activity has a corresponding testing activity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363248" y="245343"/>
        <a:ext cx="9368252" cy="490942"/>
      </dsp:txXfrm>
    </dsp:sp>
    <dsp:sp modelId="{70F5B0D3-75B1-4F24-BEA8-4858CF870319}">
      <dsp:nvSpPr>
        <dsp:cNvPr id="0" name=""/>
        <dsp:cNvSpPr/>
      </dsp:nvSpPr>
      <dsp:spPr>
        <a:xfrm>
          <a:off x="56409" y="183975"/>
          <a:ext cx="613678" cy="6136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EFBEA-ABB8-4C19-BA08-543FC04EBA3E}">
      <dsp:nvSpPr>
        <dsp:cNvPr id="0" name=""/>
        <dsp:cNvSpPr/>
      </dsp:nvSpPr>
      <dsp:spPr>
        <a:xfrm>
          <a:off x="644717" y="981885"/>
          <a:ext cx="9086783" cy="490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8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Each test level has test objectives specific to that level.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644717" y="981885"/>
        <a:ext cx="9086783" cy="490942"/>
      </dsp:txXfrm>
    </dsp:sp>
    <dsp:sp modelId="{1A8C449B-C189-48C0-8251-A3101A0472CB}">
      <dsp:nvSpPr>
        <dsp:cNvPr id="0" name=""/>
        <dsp:cNvSpPr/>
      </dsp:nvSpPr>
      <dsp:spPr>
        <a:xfrm>
          <a:off x="337878" y="920518"/>
          <a:ext cx="613678" cy="6136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3C680-89F6-4750-94FB-13D0E53E257B}">
      <dsp:nvSpPr>
        <dsp:cNvPr id="0" name=""/>
        <dsp:cNvSpPr/>
      </dsp:nvSpPr>
      <dsp:spPr>
        <a:xfrm>
          <a:off x="644717" y="1718428"/>
          <a:ext cx="9086783" cy="490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8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The analysis &amp; design of tests for a given test level should begin during the corresponding development activity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644717" y="1718428"/>
        <a:ext cx="9086783" cy="490942"/>
      </dsp:txXfrm>
    </dsp:sp>
    <dsp:sp modelId="{44F263EA-4061-44F6-9F3F-0E0C5BDF0CE5}">
      <dsp:nvSpPr>
        <dsp:cNvPr id="0" name=""/>
        <dsp:cNvSpPr/>
      </dsp:nvSpPr>
      <dsp:spPr>
        <a:xfrm>
          <a:off x="337878" y="1657060"/>
          <a:ext cx="613678" cy="6136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038B7-31B1-49E8-BFAA-07EB25F49CA4}">
      <dsp:nvSpPr>
        <dsp:cNvPr id="0" name=""/>
        <dsp:cNvSpPr/>
      </dsp:nvSpPr>
      <dsp:spPr>
        <a:xfrm>
          <a:off x="363248" y="2454970"/>
          <a:ext cx="9368252" cy="4909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8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Testers should be involved in reviewing documents as soon as drafts are available in the development life cycle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363248" y="2454970"/>
        <a:ext cx="9368252" cy="490942"/>
      </dsp:txXfrm>
    </dsp:sp>
    <dsp:sp modelId="{A808068B-B3BF-4B71-A6E9-C4FEA242342D}">
      <dsp:nvSpPr>
        <dsp:cNvPr id="0" name=""/>
        <dsp:cNvSpPr/>
      </dsp:nvSpPr>
      <dsp:spPr>
        <a:xfrm>
          <a:off x="56409" y="2393602"/>
          <a:ext cx="613678" cy="6136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83606-BDF1-42FE-9380-A674A641D043}">
      <dsp:nvSpPr>
        <dsp:cNvPr id="0" name=""/>
        <dsp:cNvSpPr/>
      </dsp:nvSpPr>
      <dsp:spPr>
        <a:xfrm>
          <a:off x="3330157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Functional</a:t>
          </a:r>
          <a:endParaRPr lang="en-US" sz="1900" kern="1200" dirty="0"/>
        </a:p>
      </dsp:txBody>
      <dsp:txXfrm>
        <a:off x="3882006" y="799875"/>
        <a:ext cx="1332280" cy="1332280"/>
      </dsp:txXfrm>
    </dsp:sp>
    <dsp:sp modelId="{81D02860-342D-45D9-A6D0-46A1E60A6EAB}">
      <dsp:nvSpPr>
        <dsp:cNvPr id="0" name=""/>
        <dsp:cNvSpPr/>
      </dsp:nvSpPr>
      <dsp:spPr>
        <a:xfrm rot="5400000">
          <a:off x="5301313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Non-Functional</a:t>
          </a:r>
          <a:endParaRPr lang="en-US" sz="1900" kern="1200" dirty="0"/>
        </a:p>
      </dsp:txBody>
      <dsp:txXfrm rot="-5400000">
        <a:off x="5301313" y="799875"/>
        <a:ext cx="1332280" cy="1332280"/>
      </dsp:txXfrm>
    </dsp:sp>
    <dsp:sp modelId="{1B1DEA8F-AE42-4141-97EB-9BE352715B2B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Structural</a:t>
          </a:r>
          <a:endParaRPr lang="en-US" sz="1900" kern="1200" dirty="0"/>
        </a:p>
      </dsp:txBody>
      <dsp:txXfrm rot="10800000">
        <a:off x="5301313" y="2219182"/>
        <a:ext cx="1332280" cy="1332280"/>
      </dsp:txXfrm>
    </dsp:sp>
    <dsp:sp modelId="{735940ED-4D4F-44FC-99CC-429D4F469097}">
      <dsp:nvSpPr>
        <dsp:cNvPr id="0" name=""/>
        <dsp:cNvSpPr/>
      </dsp:nvSpPr>
      <dsp:spPr>
        <a:xfrm rot="16200000">
          <a:off x="3330157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Related to Changes</a:t>
          </a:r>
          <a:endParaRPr lang="en-US" sz="1900" kern="1200" dirty="0"/>
        </a:p>
      </dsp:txBody>
      <dsp:txXfrm rot="5400000">
        <a:off x="3882006" y="2219182"/>
        <a:ext cx="1332280" cy="1332280"/>
      </dsp:txXfrm>
    </dsp:sp>
    <dsp:sp modelId="{12DED18F-7383-4588-A10C-A2F73CF597CE}">
      <dsp:nvSpPr>
        <dsp:cNvPr id="0" name=""/>
        <dsp:cNvSpPr/>
      </dsp:nvSpPr>
      <dsp:spPr>
        <a:xfrm>
          <a:off x="4932537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960B8-A8F5-4F21-A02B-DACBEC5C6146}">
      <dsp:nvSpPr>
        <dsp:cNvPr id="0" name=""/>
        <dsp:cNvSpPr/>
      </dsp:nvSpPr>
      <dsp:spPr>
        <a:xfrm rot="10800000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B34C6-2C0D-465A-A860-EC4FC19A966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D56EF-A576-4BB5-8587-F5D11479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BE42-17DD-46B1-9911-C637B68047EB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BC5-5C8D-466F-A797-6D86AA6EAFF3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4921-1675-4B57-ABF4-967D56DC3B9A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D214-ECE7-47BF-8B74-07D2CDF81C6F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0684-28DD-41A4-8996-A39E5E8150A5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7C83-1D5E-45D8-B44A-5DB41F29454A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511E-6B43-47BD-B7CF-935F43E237D6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CCAC-5651-4FC3-B249-6EC879EAEDA5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0078-8267-481A-B7C2-F8E3CFF0BF49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E656-C5D9-48B5-A9E8-D9832B393472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2B38-3450-413D-B448-C04062DF6B2F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DD8AF-594F-4F99-BCA2-545A4C6961B3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throughout the SDLC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within a life cycle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90" y="1825625"/>
            <a:ext cx="7407645" cy="44619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358"/>
            <a:ext cx="10515600" cy="471312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Acceptance</a:t>
            </a:r>
            <a:r>
              <a:rPr lang="en-US" dirty="0" smtClean="0"/>
              <a:t>: is the responsibility of the customer – in general. The goal is to gain confidence in the system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Unit</a:t>
            </a:r>
            <a:r>
              <a:rPr lang="en-US" dirty="0" smtClean="0"/>
              <a:t>: Any module, program, object separately testable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078992" y="4709160"/>
            <a:ext cx="4014216" cy="53949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4952" y="5248656"/>
            <a:ext cx="9144" cy="338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1261872" y="4046220"/>
            <a:ext cx="3553968" cy="539496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3228" y="2967228"/>
            <a:ext cx="62605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ndara" panose="020E0502030303020204" pitchFamily="34" charset="0"/>
              </a:rPr>
              <a:t>System</a:t>
            </a:r>
            <a:r>
              <a:rPr lang="en-US" sz="2800" dirty="0" smtClean="0">
                <a:latin typeface="Candara" panose="020E0502030303020204" pitchFamily="34" charset="0"/>
              </a:rPr>
              <a:t>: The behavior of the whole product as defined by the project scope</a:t>
            </a:r>
          </a:p>
          <a:p>
            <a:endParaRPr lang="en-US" sz="1400" dirty="0" smtClean="0">
              <a:latin typeface="Candara" panose="020E0502030303020204" pitchFamily="34" charset="0"/>
            </a:endParaRPr>
          </a:p>
          <a:p>
            <a:r>
              <a:rPr lang="en-US" sz="2800" b="1" dirty="0" smtClean="0">
                <a:latin typeface="Candara" panose="020E0502030303020204" pitchFamily="34" charset="0"/>
              </a:rPr>
              <a:t>Integration</a:t>
            </a:r>
            <a:r>
              <a:rPr lang="en-US" sz="2800" dirty="0" smtClean="0">
                <a:latin typeface="Candara" panose="020E0502030303020204" pitchFamily="34" charset="0"/>
              </a:rPr>
              <a:t>: </a:t>
            </a:r>
            <a:r>
              <a:rPr lang="en-US" sz="2800" dirty="0">
                <a:latin typeface="Candara" panose="020E0502030303020204" pitchFamily="34" charset="0"/>
              </a:rPr>
              <a:t>Interfaces between </a:t>
            </a:r>
            <a:r>
              <a:rPr lang="en-US" sz="2800" dirty="0" smtClean="0">
                <a:latin typeface="Candara" panose="020E0502030303020204" pitchFamily="34" charset="0"/>
              </a:rPr>
              <a:t>components ; interactions with other systems (OS, HW, ..)</a:t>
            </a:r>
            <a:endParaRPr lang="en-US" sz="2800" dirty="0">
              <a:latin typeface="Candara" panose="020E0502030303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15840" y="4300728"/>
            <a:ext cx="437388" cy="15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1443228" y="3169508"/>
            <a:ext cx="3177540" cy="539496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20768" y="3375282"/>
            <a:ext cx="597408" cy="17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>
            <a:off x="2085594" y="2422969"/>
            <a:ext cx="1892808" cy="539496"/>
          </a:xfrm>
          <a:prstGeom prst="flowChartMagneticDisk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03220" y="2154459"/>
            <a:ext cx="4572" cy="268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test level, please note: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generic objectives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basis (docs/products used to derive test cases)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objects (what is being tested)</a:t>
            </a:r>
          </a:p>
          <a:p>
            <a:pPr lvl="1"/>
            <a:r>
              <a:rPr lang="en-US" dirty="0" smtClean="0"/>
              <a:t>Typical </a:t>
            </a:r>
            <a:r>
              <a:rPr lang="en-US" dirty="0"/>
              <a:t>defects and </a:t>
            </a:r>
            <a:r>
              <a:rPr lang="en-US" dirty="0" smtClean="0"/>
              <a:t>failures to </a:t>
            </a:r>
            <a:r>
              <a:rPr lang="en-US" dirty="0"/>
              <a:t>be found</a:t>
            </a:r>
          </a:p>
          <a:p>
            <a:pPr lvl="1"/>
            <a:r>
              <a:rPr lang="en-US" dirty="0" smtClean="0"/>
              <a:t>Specific approaches and </a:t>
            </a:r>
            <a:r>
              <a:rPr lang="en-US" dirty="0"/>
              <a:t>responsibilities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testing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Verifying </a:t>
            </a:r>
            <a:r>
              <a:rPr lang="en-US" dirty="0"/>
              <a:t>the functioning of software items (modules</a:t>
            </a:r>
            <a:r>
              <a:rPr lang="en-US" dirty="0" smtClean="0"/>
              <a:t>, methods</a:t>
            </a:r>
            <a:r>
              <a:rPr lang="en-US" dirty="0"/>
              <a:t>, objects, classes etc.) that are </a:t>
            </a:r>
            <a:r>
              <a:rPr lang="en-US" dirty="0" smtClean="0"/>
              <a:t>separately testable</a:t>
            </a:r>
            <a:endParaRPr lang="en-US" dirty="0"/>
          </a:p>
          <a:p>
            <a:r>
              <a:rPr lang="en-US" dirty="0" smtClean="0"/>
              <a:t>Component </a:t>
            </a:r>
            <a:r>
              <a:rPr lang="en-US" dirty="0"/>
              <a:t>testing includes testing of </a:t>
            </a:r>
            <a:r>
              <a:rPr lang="en-US" dirty="0" smtClean="0"/>
              <a:t>functionality and </a:t>
            </a:r>
            <a:r>
              <a:rPr lang="en-US" dirty="0"/>
              <a:t>specific non functional characteristics, such as: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behavior (e.g. memory leaks)</a:t>
            </a:r>
          </a:p>
          <a:p>
            <a:pPr lvl="1"/>
            <a:r>
              <a:rPr lang="en-US" dirty="0" smtClean="0"/>
              <a:t>robustness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/>
              <a:t>testing (e.g. branch coverage).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7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testing - test </a:t>
            </a:r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materials that are applicable for the component under test: </a:t>
            </a:r>
          </a:p>
          <a:p>
            <a:pPr lvl="1"/>
            <a:r>
              <a:rPr lang="en-US" dirty="0" smtClean="0"/>
              <a:t>Specification </a:t>
            </a:r>
            <a:r>
              <a:rPr lang="en-US" dirty="0"/>
              <a:t>of the component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model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well as the </a:t>
            </a:r>
            <a:r>
              <a:rPr lang="en-US" dirty="0" smtClean="0"/>
              <a:t>code itself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6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code to test the project code</a:t>
            </a:r>
          </a:p>
          <a:p>
            <a:r>
              <a:rPr lang="en-US" dirty="0" smtClean="0"/>
              <a:t>Stubs</a:t>
            </a:r>
            <a:r>
              <a:rPr lang="en-US" dirty="0"/>
              <a:t>, </a:t>
            </a:r>
            <a:r>
              <a:rPr lang="en-US" dirty="0" smtClean="0"/>
              <a:t>drivers and simulators may </a:t>
            </a:r>
            <a:r>
              <a:rPr lang="en-US" dirty="0"/>
              <a:t>be used.</a:t>
            </a:r>
          </a:p>
          <a:p>
            <a:r>
              <a:rPr lang="en-US" b="1" dirty="0"/>
              <a:t>Stubs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Code that </a:t>
            </a:r>
            <a:r>
              <a:rPr lang="en-US" dirty="0" smtClean="0"/>
              <a:t>replaces a </a:t>
            </a:r>
            <a:r>
              <a:rPr lang="en-US" dirty="0"/>
              <a:t>called component in order to </a:t>
            </a:r>
            <a:r>
              <a:rPr lang="en-US" dirty="0" smtClean="0"/>
              <a:t>simulate its </a:t>
            </a:r>
            <a:r>
              <a:rPr lang="en-US" dirty="0"/>
              <a:t>purpose (i.e. "hard-coded" data to replace data from a database).</a:t>
            </a:r>
          </a:p>
          <a:p>
            <a:r>
              <a:rPr lang="en-US" b="1" dirty="0"/>
              <a:t>Drivers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Code that replaces an other software component in order to call the component under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4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testing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18" y="2219480"/>
            <a:ext cx="7702122" cy="2992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11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 </a:t>
            </a:r>
            <a:r>
              <a:rPr lang="en-US" dirty="0" smtClean="0"/>
              <a:t>testing - approaches </a:t>
            </a:r>
            <a:r>
              <a:rPr lang="en-US" dirty="0"/>
              <a:t>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testing usually involves the </a:t>
            </a:r>
            <a:r>
              <a:rPr lang="en-US" dirty="0" smtClean="0"/>
              <a:t>programmer who </a:t>
            </a:r>
            <a:r>
              <a:rPr lang="en-US" dirty="0"/>
              <a:t>wrote the code.</a:t>
            </a:r>
          </a:p>
          <a:p>
            <a:r>
              <a:rPr lang="en-US" dirty="0" smtClean="0"/>
              <a:t>Defects are fixed as </a:t>
            </a:r>
            <a:r>
              <a:rPr lang="en-US" dirty="0"/>
              <a:t>soon as they are found, </a:t>
            </a:r>
            <a:r>
              <a:rPr lang="en-US" dirty="0" smtClean="0"/>
              <a:t>without formal </a:t>
            </a:r>
            <a:r>
              <a:rPr lang="en-US" dirty="0"/>
              <a:t>recording of incidents.</a:t>
            </a:r>
          </a:p>
          <a:p>
            <a:r>
              <a:rPr lang="en-US" dirty="0"/>
              <a:t>TDD test-driven development </a:t>
            </a:r>
          </a:p>
          <a:p>
            <a:pPr lvl="1"/>
            <a:r>
              <a:rPr lang="en-US" dirty="0" smtClean="0"/>
              <a:t>prepare </a:t>
            </a:r>
            <a:r>
              <a:rPr lang="en-US" dirty="0"/>
              <a:t>and automate test cases </a:t>
            </a:r>
            <a:r>
              <a:rPr lang="en-US" dirty="0" smtClean="0"/>
              <a:t>before coding</a:t>
            </a:r>
            <a:endParaRPr lang="en-US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in XP (extreme programming)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interfaces </a:t>
            </a:r>
            <a:r>
              <a:rPr lang="en-US" dirty="0"/>
              <a:t>between components</a:t>
            </a:r>
          </a:p>
          <a:p>
            <a:endParaRPr lang="en-US" dirty="0"/>
          </a:p>
          <a:p>
            <a:r>
              <a:rPr lang="en-US" dirty="0" smtClean="0"/>
              <a:t>Test interactions with </a:t>
            </a:r>
            <a:r>
              <a:rPr lang="en-US" dirty="0"/>
              <a:t>different parts of a system, such as: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operating system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system</a:t>
            </a:r>
          </a:p>
          <a:p>
            <a:pPr lvl="1"/>
            <a:r>
              <a:rPr lang="en-US" dirty="0" smtClean="0"/>
              <a:t>hardware</a:t>
            </a:r>
            <a:endParaRPr lang="en-US" dirty="0"/>
          </a:p>
          <a:p>
            <a:pPr lvl="1"/>
            <a:r>
              <a:rPr lang="en-US" dirty="0" smtClean="0"/>
              <a:t>interfaces </a:t>
            </a:r>
            <a:r>
              <a:rPr lang="en-US" dirty="0"/>
              <a:t>between systems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8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- test </a:t>
            </a:r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and system design</a:t>
            </a:r>
          </a:p>
          <a:p>
            <a:r>
              <a:rPr lang="en-US" dirty="0" smtClean="0"/>
              <a:t>The </a:t>
            </a:r>
            <a:r>
              <a:rPr lang="en-US" dirty="0"/>
              <a:t>system architecture</a:t>
            </a:r>
          </a:p>
          <a:p>
            <a:r>
              <a:rPr lang="en-US" dirty="0" smtClean="0"/>
              <a:t>Workflows/use </a:t>
            </a:r>
            <a:r>
              <a:rPr lang="en-US" dirty="0"/>
              <a:t>cases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models</a:t>
            </a:r>
          </a:p>
          <a:p>
            <a:r>
              <a:rPr lang="en-US" dirty="0" smtClean="0"/>
              <a:t>Test Levels</a:t>
            </a:r>
          </a:p>
          <a:p>
            <a:r>
              <a:rPr lang="en-US" dirty="0" smtClean="0"/>
              <a:t>Test Types</a:t>
            </a:r>
          </a:p>
          <a:p>
            <a:r>
              <a:rPr lang="en-US" dirty="0" smtClean="0"/>
              <a:t>Maintenance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54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- test </a:t>
            </a:r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item under test includes</a:t>
            </a:r>
          </a:p>
          <a:p>
            <a:pPr lvl="1"/>
            <a:r>
              <a:rPr lang="en-US" dirty="0" smtClean="0"/>
              <a:t>Builds including </a:t>
            </a:r>
            <a:r>
              <a:rPr lang="en-US" dirty="0"/>
              <a:t>some or all component of the system</a:t>
            </a:r>
          </a:p>
          <a:p>
            <a:pPr lvl="1"/>
            <a:r>
              <a:rPr lang="en-US" dirty="0" smtClean="0"/>
              <a:t>The database elements</a:t>
            </a:r>
            <a:endParaRPr lang="en-US" dirty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infrastructure </a:t>
            </a:r>
          </a:p>
          <a:p>
            <a:pPr lvl="1"/>
            <a:r>
              <a:rPr lang="en-US" dirty="0" smtClean="0"/>
              <a:t>Interface between </a:t>
            </a:r>
            <a:r>
              <a:rPr lang="en-US" dirty="0"/>
              <a:t>components or objects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configuration </a:t>
            </a:r>
          </a:p>
          <a:p>
            <a:pPr lvl="1"/>
            <a:r>
              <a:rPr lang="en-US" dirty="0" smtClean="0"/>
              <a:t>Configuration </a:t>
            </a:r>
            <a:r>
              <a:rPr lang="en-US" dirty="0"/>
              <a:t>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5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Component integration </a:t>
            </a:r>
            <a:endParaRPr lang="en-US" dirty="0"/>
          </a:p>
          <a:p>
            <a:pPr lvl="1"/>
            <a:r>
              <a:rPr lang="en-US" dirty="0"/>
              <a:t>Tests the interactions between software components is done </a:t>
            </a:r>
            <a:r>
              <a:rPr lang="en-US" dirty="0" smtClean="0"/>
              <a:t>after component testing</a:t>
            </a:r>
            <a:endParaRPr lang="en-US" dirty="0"/>
          </a:p>
          <a:p>
            <a:r>
              <a:rPr lang="en-US" b="1" dirty="0"/>
              <a:t>System integration</a:t>
            </a:r>
            <a:endParaRPr lang="en-US" dirty="0"/>
          </a:p>
          <a:p>
            <a:pPr lvl="1"/>
            <a:r>
              <a:rPr lang="en-US" dirty="0"/>
              <a:t>Tests the interactions </a:t>
            </a:r>
            <a:r>
              <a:rPr lang="en-US" dirty="0" smtClean="0"/>
              <a:t>between different </a:t>
            </a:r>
            <a:r>
              <a:rPr lang="en-US" dirty="0"/>
              <a:t>systems is done after system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testing - approaches </a:t>
            </a:r>
            <a:r>
              <a:rPr lang="en-US" dirty="0"/>
              <a:t>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integration </a:t>
            </a:r>
            <a:r>
              <a:rPr lang="en-US" dirty="0"/>
              <a:t>with those components that are </a:t>
            </a:r>
            <a:r>
              <a:rPr lang="en-US" dirty="0" smtClean="0"/>
              <a:t>expected to </a:t>
            </a:r>
            <a:r>
              <a:rPr lang="en-US" dirty="0"/>
              <a:t>cause most problems.</a:t>
            </a:r>
          </a:p>
          <a:p>
            <a:r>
              <a:rPr lang="en-US" dirty="0" smtClean="0"/>
              <a:t>To </a:t>
            </a:r>
            <a:r>
              <a:rPr lang="en-US" dirty="0"/>
              <a:t>reduce the risk of late defect discovery, </a:t>
            </a:r>
            <a:r>
              <a:rPr lang="en-US" dirty="0" smtClean="0"/>
              <a:t>integration should </a:t>
            </a:r>
            <a:r>
              <a:rPr lang="en-US" dirty="0"/>
              <a:t>normally be incremental rather than “big bang”.</a:t>
            </a:r>
          </a:p>
          <a:p>
            <a:r>
              <a:rPr lang="en-US" dirty="0" smtClean="0"/>
              <a:t>Both functional and </a:t>
            </a:r>
            <a:r>
              <a:rPr lang="en-US" dirty="0"/>
              <a:t>structural approaches may be used.</a:t>
            </a:r>
          </a:p>
          <a:p>
            <a:r>
              <a:rPr lang="en-US" dirty="0" smtClean="0"/>
              <a:t>Ideally</a:t>
            </a:r>
            <a:r>
              <a:rPr lang="en-US" dirty="0"/>
              <a:t>, testers should understand the architecture and influence integration planning. </a:t>
            </a:r>
          </a:p>
          <a:p>
            <a:r>
              <a:rPr lang="en-US" dirty="0" smtClean="0"/>
              <a:t>Can </a:t>
            </a:r>
            <a:r>
              <a:rPr lang="en-US" dirty="0"/>
              <a:t>be done by the </a:t>
            </a:r>
            <a:r>
              <a:rPr lang="en-US" dirty="0" smtClean="0"/>
              <a:t>developers or </a:t>
            </a:r>
            <a:r>
              <a:rPr lang="en-US" dirty="0"/>
              <a:t>by a separate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7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testing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behavior of </a:t>
            </a:r>
            <a:r>
              <a:rPr lang="en-US" dirty="0" smtClean="0"/>
              <a:t>the whole system as </a:t>
            </a:r>
            <a:r>
              <a:rPr lang="en-US" dirty="0"/>
              <a:t>defined by the scope of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1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testing - test </a:t>
            </a:r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requirements specification , </a:t>
            </a:r>
            <a:r>
              <a:rPr lang="en-US" dirty="0" smtClean="0"/>
              <a:t>both functional </a:t>
            </a:r>
            <a:r>
              <a:rPr lang="en-US" dirty="0"/>
              <a:t>and non functional</a:t>
            </a:r>
          </a:p>
          <a:p>
            <a:r>
              <a:rPr lang="en-US" dirty="0" smtClean="0"/>
              <a:t>Business </a:t>
            </a:r>
            <a:r>
              <a:rPr lang="en-US" dirty="0"/>
              <a:t>processes</a:t>
            </a:r>
          </a:p>
          <a:p>
            <a:r>
              <a:rPr lang="en-US" dirty="0" smtClean="0"/>
              <a:t>Risk </a:t>
            </a:r>
            <a:r>
              <a:rPr lang="en-US" dirty="0"/>
              <a:t>analysis</a:t>
            </a:r>
          </a:p>
          <a:p>
            <a:r>
              <a:rPr lang="en-US" dirty="0" smtClean="0"/>
              <a:t>Use </a:t>
            </a:r>
            <a:r>
              <a:rPr lang="en-US" dirty="0"/>
              <a:t>cases</a:t>
            </a:r>
          </a:p>
          <a:p>
            <a:r>
              <a:rPr lang="en-US" dirty="0" smtClean="0"/>
              <a:t>Other </a:t>
            </a:r>
            <a:r>
              <a:rPr lang="en-US" dirty="0"/>
              <a:t>high level descriptions of the </a:t>
            </a:r>
            <a:r>
              <a:rPr lang="en-US" dirty="0" smtClean="0"/>
              <a:t>system behavior, </a:t>
            </a:r>
            <a:r>
              <a:rPr lang="en-US" dirty="0"/>
              <a:t>interactions with OS/system resources</a:t>
            </a:r>
          </a:p>
          <a:p>
            <a:r>
              <a:rPr lang="en-US" dirty="0" smtClean="0"/>
              <a:t>Requirements </a:t>
            </a:r>
            <a:r>
              <a:rPr lang="en-US" dirty="0"/>
              <a:t>may exist as text and/or models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Testers also need to deal with incomplete </a:t>
            </a:r>
            <a:r>
              <a:rPr lang="en-US" dirty="0" smtClean="0"/>
              <a:t>or undocumented </a:t>
            </a:r>
            <a:r>
              <a:rPr lang="en-US" dirty="0"/>
              <a:t>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74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testing - test </a:t>
            </a:r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entire integrated system</a:t>
            </a:r>
          </a:p>
          <a:p>
            <a:r>
              <a:rPr lang="en-US" dirty="0" smtClean="0"/>
              <a:t>User </a:t>
            </a:r>
            <a:r>
              <a:rPr lang="en-US" dirty="0"/>
              <a:t>manuals</a:t>
            </a:r>
          </a:p>
          <a:p>
            <a:r>
              <a:rPr lang="en-US" dirty="0" smtClean="0"/>
              <a:t>Operation </a:t>
            </a:r>
            <a:r>
              <a:rPr lang="en-US" dirty="0"/>
              <a:t>manuals</a:t>
            </a:r>
          </a:p>
          <a:p>
            <a:r>
              <a:rPr lang="en-US" dirty="0" smtClean="0"/>
              <a:t>System </a:t>
            </a:r>
            <a:r>
              <a:rPr lang="en-US" dirty="0"/>
              <a:t>configuration information</a:t>
            </a:r>
          </a:p>
          <a:p>
            <a:r>
              <a:rPr lang="en-US" dirty="0" smtClean="0"/>
              <a:t>Configuration </a:t>
            </a:r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36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testing - approaches </a:t>
            </a:r>
            <a:r>
              <a:rPr lang="en-US" dirty="0"/>
              <a:t>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environment should correspond to the production environment as much as possible.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, the most suited black-box technique</a:t>
            </a:r>
          </a:p>
          <a:p>
            <a:pPr lvl="1"/>
            <a:r>
              <a:rPr lang="en-US" dirty="0" smtClean="0"/>
              <a:t>Then</a:t>
            </a:r>
            <a:r>
              <a:rPr lang="en-US" dirty="0"/>
              <a:t>, </a:t>
            </a:r>
            <a:r>
              <a:rPr lang="en-US" dirty="0" smtClean="0"/>
              <a:t>white-box technique </a:t>
            </a:r>
            <a:r>
              <a:rPr lang="en-US" dirty="0"/>
              <a:t>to assess the thoroughness of testing</a:t>
            </a:r>
          </a:p>
          <a:p>
            <a:r>
              <a:rPr lang="en-US" dirty="0" smtClean="0"/>
              <a:t>An independent </a:t>
            </a:r>
            <a:r>
              <a:rPr lang="en-US" dirty="0"/>
              <a:t>test team may be responsible for the testing</a:t>
            </a:r>
          </a:p>
          <a:p>
            <a:r>
              <a:rPr lang="en-US" dirty="0"/>
              <a:t>The level of independence is based on the applicable risk level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37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</a:t>
            </a:r>
            <a:r>
              <a:rPr lang="en-US" dirty="0" smtClean="0"/>
              <a:t>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questions to be answered:</a:t>
            </a:r>
          </a:p>
          <a:p>
            <a:pPr lvl="1"/>
            <a:r>
              <a:rPr lang="en-US" i="1" dirty="0" smtClean="0"/>
              <a:t>Can </a:t>
            </a:r>
            <a:r>
              <a:rPr lang="en-US" i="1" dirty="0"/>
              <a:t>the system be released? </a:t>
            </a:r>
            <a:endParaRPr lang="en-US" dirty="0"/>
          </a:p>
          <a:p>
            <a:pPr lvl="1"/>
            <a:r>
              <a:rPr lang="en-US" i="1" dirty="0" smtClean="0"/>
              <a:t>What </a:t>
            </a:r>
            <a:r>
              <a:rPr lang="en-US" i="1" dirty="0"/>
              <a:t>are the outstanding risks?</a:t>
            </a:r>
            <a:endParaRPr lang="en-US" dirty="0"/>
          </a:p>
          <a:p>
            <a:pPr lvl="1"/>
            <a:r>
              <a:rPr lang="en-US" i="1" dirty="0" smtClean="0"/>
              <a:t>Has </a:t>
            </a:r>
            <a:r>
              <a:rPr lang="en-US" i="1" dirty="0"/>
              <a:t>development met its obligations?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goal is to establish </a:t>
            </a:r>
            <a:r>
              <a:rPr lang="en-US" dirty="0" smtClean="0"/>
              <a:t>confidence in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system</a:t>
            </a:r>
          </a:p>
          <a:p>
            <a:pPr lvl="1"/>
            <a:r>
              <a:rPr lang="en-US" dirty="0" smtClean="0"/>
              <a:t>Non-functional </a:t>
            </a:r>
            <a:r>
              <a:rPr lang="en-US" dirty="0"/>
              <a:t>characteristics of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32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- test </a:t>
            </a:r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requirements specification</a:t>
            </a:r>
          </a:p>
          <a:p>
            <a:r>
              <a:rPr lang="en-US" dirty="0" smtClean="0"/>
              <a:t>Use </a:t>
            </a:r>
            <a:r>
              <a:rPr lang="en-US" dirty="0"/>
              <a:t>cases</a:t>
            </a:r>
          </a:p>
          <a:p>
            <a:r>
              <a:rPr lang="en-US" dirty="0" smtClean="0"/>
              <a:t>System </a:t>
            </a:r>
            <a:r>
              <a:rPr lang="en-US" dirty="0"/>
              <a:t>requirements specification</a:t>
            </a:r>
          </a:p>
          <a:p>
            <a:r>
              <a:rPr lang="en-US" dirty="0" smtClean="0"/>
              <a:t>Business </a:t>
            </a:r>
            <a:r>
              <a:rPr lang="en-US" dirty="0"/>
              <a:t>processes</a:t>
            </a:r>
          </a:p>
          <a:p>
            <a:r>
              <a:rPr lang="en-US" dirty="0" smtClean="0"/>
              <a:t>Risk </a:t>
            </a:r>
            <a:r>
              <a:rPr lang="en-US" dirty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12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acceptance testing –</a:t>
            </a:r>
            <a:r>
              <a:rPr lang="en-US" dirty="0"/>
              <a:t>validate the fitness for use of the system by users.</a:t>
            </a:r>
          </a:p>
          <a:p>
            <a:r>
              <a:rPr lang="en-US" b="1" dirty="0" smtClean="0"/>
              <a:t>Operational  </a:t>
            </a:r>
            <a:r>
              <a:rPr lang="en-US" b="1" dirty="0"/>
              <a:t>testing, usually done by the system administrators:</a:t>
            </a:r>
            <a:endParaRPr lang="en-US" dirty="0"/>
          </a:p>
          <a:p>
            <a:pPr lvl="1"/>
            <a:r>
              <a:rPr lang="en-US" dirty="0" smtClean="0"/>
              <a:t>testing </a:t>
            </a:r>
            <a:r>
              <a:rPr lang="en-US" dirty="0"/>
              <a:t>of backup/restore</a:t>
            </a:r>
          </a:p>
          <a:p>
            <a:pPr lvl="1"/>
            <a:r>
              <a:rPr lang="en-US" dirty="0" smtClean="0"/>
              <a:t>disaster </a:t>
            </a:r>
            <a:r>
              <a:rPr lang="en-US" dirty="0"/>
              <a:t>recovery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management</a:t>
            </a:r>
          </a:p>
          <a:p>
            <a:pPr lvl="1"/>
            <a:r>
              <a:rPr lang="en-US" dirty="0" smtClean="0"/>
              <a:t>maintenance </a:t>
            </a:r>
            <a:r>
              <a:rPr lang="en-US" dirty="0"/>
              <a:t>tasks</a:t>
            </a:r>
          </a:p>
          <a:p>
            <a:pPr lvl="1"/>
            <a:r>
              <a:rPr lang="en-US" dirty="0" smtClean="0"/>
              <a:t>periodic checks </a:t>
            </a:r>
            <a:r>
              <a:rPr lang="en-US" smtClean="0"/>
              <a:t>of security vulnerabilities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5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</a:t>
            </a:r>
            <a:r>
              <a:rPr lang="en-US" dirty="0"/>
              <a:t>is important in the software development life cycle</a:t>
            </a:r>
          </a:p>
          <a:p>
            <a:r>
              <a:rPr lang="en-US" dirty="0" smtClean="0"/>
              <a:t>The </a:t>
            </a:r>
            <a:r>
              <a:rPr lang="en-US" dirty="0"/>
              <a:t>life cycle model will determine </a:t>
            </a:r>
            <a:r>
              <a:rPr lang="en-US" dirty="0" smtClean="0"/>
              <a:t>how to </a:t>
            </a:r>
            <a:r>
              <a:rPr lang="en-US" dirty="0"/>
              <a:t>organize the testing</a:t>
            </a:r>
          </a:p>
          <a:p>
            <a:r>
              <a:rPr lang="en-US" dirty="0" smtClean="0"/>
              <a:t>Testing </a:t>
            </a:r>
            <a:r>
              <a:rPr lang="en-US" dirty="0"/>
              <a:t>is highly </a:t>
            </a:r>
            <a:r>
              <a:rPr lang="en-US" dirty="0" smtClean="0"/>
              <a:t>related to </a:t>
            </a:r>
            <a:r>
              <a:rPr lang="en-US" dirty="0"/>
              <a:t>software development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9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testing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Contract </a:t>
            </a:r>
            <a:r>
              <a:rPr lang="en-US" b="1" dirty="0"/>
              <a:t>and regulation acceptance testing </a:t>
            </a:r>
            <a:r>
              <a:rPr lang="en-US" dirty="0"/>
              <a:t>performed against a contract’s acceptance criteria (i.e. governmental, legal or safety regulations)</a:t>
            </a:r>
          </a:p>
          <a:p>
            <a:r>
              <a:rPr lang="en-US" b="1" dirty="0" smtClean="0"/>
              <a:t>Alpha </a:t>
            </a:r>
            <a:r>
              <a:rPr lang="en-US" b="1" dirty="0"/>
              <a:t>and beta testing</a:t>
            </a:r>
            <a:endParaRPr lang="en-US" dirty="0"/>
          </a:p>
          <a:p>
            <a:pPr lvl="1"/>
            <a:r>
              <a:rPr lang="en-US" dirty="0" smtClean="0"/>
              <a:t>Alpha testing </a:t>
            </a:r>
            <a:r>
              <a:rPr lang="en-US" dirty="0"/>
              <a:t>is performed at the </a:t>
            </a:r>
            <a:r>
              <a:rPr lang="en-US" dirty="0" smtClean="0"/>
              <a:t>developing organization’s </a:t>
            </a:r>
            <a:r>
              <a:rPr lang="en-US" dirty="0"/>
              <a:t>site. </a:t>
            </a:r>
          </a:p>
          <a:p>
            <a:pPr lvl="1"/>
            <a:r>
              <a:rPr lang="en-US" dirty="0" smtClean="0"/>
              <a:t>Beta </a:t>
            </a:r>
            <a:r>
              <a:rPr lang="en-US" dirty="0"/>
              <a:t>testing (field testing), is performed by people at their own locations. </a:t>
            </a:r>
          </a:p>
          <a:p>
            <a:r>
              <a:rPr lang="en-US" dirty="0"/>
              <a:t>Both are performed by potential customers, not the developers of the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58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-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 </a:t>
            </a:r>
            <a:r>
              <a:rPr lang="en-US" dirty="0"/>
              <a:t>or users of a system</a:t>
            </a:r>
          </a:p>
          <a:p>
            <a:r>
              <a:rPr lang="en-US" dirty="0" smtClean="0"/>
              <a:t>Stakeholders </a:t>
            </a:r>
            <a:r>
              <a:rPr lang="en-US" dirty="0"/>
              <a:t>may be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37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652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0704" y="1690688"/>
            <a:ext cx="3611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“What” the system does: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Suitability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Interoperability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Compliance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0688" y="1690688"/>
            <a:ext cx="3611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“How” the system 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Performance, Load, 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Reliability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Maintainability</a:t>
            </a:r>
            <a:endParaRPr lang="en-US" dirty="0" smtClean="0"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Portability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3944" y="4862910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Code Coverage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4862910"/>
            <a:ext cx="361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Confirmation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Regression Testing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30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 (Black box 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</a:t>
            </a:r>
            <a:endParaRPr lang="en-US" dirty="0"/>
          </a:p>
          <a:p>
            <a:pPr lvl="1"/>
            <a:r>
              <a:rPr lang="en-US" dirty="0"/>
              <a:t>Test what a system should do and consider the external behavior of the software.</a:t>
            </a:r>
          </a:p>
          <a:p>
            <a:r>
              <a:rPr lang="en-US" b="1" dirty="0"/>
              <a:t>Test levels</a:t>
            </a:r>
            <a:endParaRPr lang="en-US" dirty="0"/>
          </a:p>
          <a:p>
            <a:pPr lvl="1"/>
            <a:r>
              <a:rPr lang="en-US" dirty="0"/>
              <a:t>May be performed at all test levels</a:t>
            </a:r>
          </a:p>
          <a:p>
            <a:r>
              <a:rPr lang="en-US" b="1" dirty="0"/>
              <a:t>Test basis</a:t>
            </a:r>
            <a:endParaRPr lang="en-US" dirty="0"/>
          </a:p>
          <a:p>
            <a:pPr lvl="1"/>
            <a:r>
              <a:rPr lang="en-US" dirty="0"/>
              <a:t>The expected behavior description can be found in work products such as:</a:t>
            </a:r>
          </a:p>
          <a:p>
            <a:pPr lvl="2"/>
            <a:r>
              <a:rPr lang="en-US" dirty="0" smtClean="0"/>
              <a:t>requirements </a:t>
            </a:r>
            <a:r>
              <a:rPr lang="en-US" dirty="0"/>
              <a:t>specification</a:t>
            </a:r>
          </a:p>
          <a:p>
            <a:pPr lvl="2"/>
            <a:r>
              <a:rPr lang="en-US" dirty="0" smtClean="0"/>
              <a:t>business </a:t>
            </a:r>
            <a:r>
              <a:rPr lang="en-US" dirty="0"/>
              <a:t>processes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cases</a:t>
            </a:r>
          </a:p>
          <a:p>
            <a:pPr lvl="2"/>
            <a:r>
              <a:rPr lang="en-US" dirty="0" smtClean="0"/>
              <a:t>functional </a:t>
            </a:r>
            <a:r>
              <a:rPr lang="en-US" dirty="0"/>
              <a:t>specifications</a:t>
            </a:r>
          </a:p>
          <a:p>
            <a:pPr lvl="2"/>
            <a:r>
              <a:rPr lang="en-US" dirty="0" smtClean="0"/>
              <a:t>may </a:t>
            </a:r>
            <a:r>
              <a:rPr lang="en-US" dirty="0"/>
              <a:t>be undocumented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00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US" dirty="0"/>
          </a:p>
          <a:p>
            <a:pPr lvl="1"/>
            <a:r>
              <a:rPr lang="en-US" dirty="0"/>
              <a:t>Measuring characteristics of software that can be </a:t>
            </a:r>
            <a:r>
              <a:rPr lang="en-US" dirty="0" smtClean="0"/>
              <a:t>quantified on </a:t>
            </a:r>
            <a:r>
              <a:rPr lang="en-US" dirty="0"/>
              <a:t>a varying scale: e.g. response </a:t>
            </a:r>
            <a:r>
              <a:rPr lang="en-US" dirty="0" smtClean="0"/>
              <a:t>times for </a:t>
            </a:r>
            <a:r>
              <a:rPr lang="en-US" dirty="0"/>
              <a:t>performance testing</a:t>
            </a:r>
          </a:p>
          <a:p>
            <a:r>
              <a:rPr lang="en-US" b="1" dirty="0"/>
              <a:t>Test levels</a:t>
            </a:r>
            <a:endParaRPr lang="en-US" dirty="0"/>
          </a:p>
          <a:p>
            <a:pPr lvl="1"/>
            <a:r>
              <a:rPr lang="en-US" dirty="0"/>
              <a:t>May be performed at all test levels</a:t>
            </a:r>
          </a:p>
          <a:p>
            <a:pPr lvl="1"/>
            <a:r>
              <a:rPr lang="en-US" dirty="0"/>
              <a:t>You can find more about them in ‘Software Engineering –Software Product Quality’ (ISO 9126).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93" y="1319862"/>
            <a:ext cx="5173013" cy="51730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testing (white box 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US" dirty="0"/>
          </a:p>
          <a:p>
            <a:pPr lvl="1"/>
            <a:r>
              <a:rPr lang="en-US" dirty="0"/>
              <a:t>Measuring the </a:t>
            </a:r>
            <a:r>
              <a:rPr lang="en-US" dirty="0" smtClean="0"/>
              <a:t>thoroughness of </a:t>
            </a:r>
            <a:r>
              <a:rPr lang="en-US" dirty="0"/>
              <a:t>testing through assessment of the </a:t>
            </a:r>
            <a:r>
              <a:rPr lang="en-US" dirty="0" smtClean="0"/>
              <a:t>coverage of </a:t>
            </a:r>
            <a:r>
              <a:rPr lang="en-US" dirty="0"/>
              <a:t>a set of structural elements or coverage items.</a:t>
            </a:r>
          </a:p>
          <a:p>
            <a:r>
              <a:rPr lang="en-US" b="1" dirty="0"/>
              <a:t>Test levels</a:t>
            </a:r>
            <a:endParaRPr lang="en-US" dirty="0"/>
          </a:p>
          <a:p>
            <a:pPr lvl="1"/>
            <a:r>
              <a:rPr lang="en-US" dirty="0"/>
              <a:t>May be performed at all test levels</a:t>
            </a:r>
            <a:r>
              <a:rPr lang="en-US" dirty="0" smtClean="0"/>
              <a:t>, but </a:t>
            </a:r>
            <a:r>
              <a:rPr lang="en-US" dirty="0"/>
              <a:t>especially in component testing and component integration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testing (white box 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basis</a:t>
            </a:r>
            <a:endParaRPr lang="en-US" dirty="0"/>
          </a:p>
          <a:p>
            <a:pPr lvl="1"/>
            <a:r>
              <a:rPr lang="en-US" dirty="0"/>
              <a:t>Structural testing is based on the structure of the code as well as the architecture of the system (e.g. a calling hierarchy, </a:t>
            </a:r>
            <a:r>
              <a:rPr lang="en-US" dirty="0" smtClean="0"/>
              <a:t>a </a:t>
            </a:r>
            <a:r>
              <a:rPr lang="en-US" dirty="0"/>
              <a:t>business model or a menu structure)</a:t>
            </a:r>
          </a:p>
          <a:p>
            <a:r>
              <a:rPr lang="en-US" b="1" dirty="0"/>
              <a:t>Approach</a:t>
            </a:r>
            <a:endParaRPr lang="en-US" dirty="0"/>
          </a:p>
          <a:p>
            <a:pPr lvl="1"/>
            <a:r>
              <a:rPr lang="en-US" dirty="0"/>
              <a:t>Structural techniques are best used </a:t>
            </a:r>
            <a:r>
              <a:rPr lang="en-US" i="1" dirty="0"/>
              <a:t>after </a:t>
            </a:r>
            <a:r>
              <a:rPr lang="en-US" i="1" dirty="0" smtClean="0"/>
              <a:t>specification-based </a:t>
            </a:r>
            <a:r>
              <a:rPr lang="en-US" dirty="0" smtClean="0"/>
              <a:t>techniques</a:t>
            </a:r>
            <a:r>
              <a:rPr lang="en-US" dirty="0"/>
              <a:t>, in order to help measure the thoroughness of testing.</a:t>
            </a:r>
          </a:p>
          <a:p>
            <a:r>
              <a:rPr lang="en-US" b="1" dirty="0"/>
              <a:t>Tools</a:t>
            </a:r>
            <a:endParaRPr lang="en-US" dirty="0"/>
          </a:p>
          <a:p>
            <a:pPr lvl="1"/>
            <a:r>
              <a:rPr lang="en-US" dirty="0"/>
              <a:t>Coverage measurement tools assess the percentage of executable elements(e.g. statements or decision outcomes) that have been exercised.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18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related to changes</a:t>
            </a:r>
            <a:r>
              <a:rPr lang="en-US" dirty="0" smtClean="0"/>
              <a:t>, confirmation </a:t>
            </a:r>
            <a:r>
              <a:rPr lang="en-US" dirty="0"/>
              <a:t>and 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Confirmation testing</a:t>
            </a:r>
            <a:endParaRPr lang="en-US" dirty="0"/>
          </a:p>
          <a:p>
            <a:pPr lvl="1"/>
            <a:r>
              <a:rPr lang="en-US" dirty="0"/>
              <a:t>After a defect is detected and fixed, the software should be retested to confirm that the original defect has been successfully removed. </a:t>
            </a:r>
          </a:p>
          <a:p>
            <a:r>
              <a:rPr lang="en-US" b="1" dirty="0"/>
              <a:t>Regression testing</a:t>
            </a:r>
            <a:endParaRPr lang="en-US" dirty="0"/>
          </a:p>
          <a:p>
            <a:pPr lvl="1"/>
            <a:r>
              <a:rPr lang="en-US" dirty="0"/>
              <a:t>The repeated testing of an already tested program, after modification</a:t>
            </a:r>
            <a:r>
              <a:rPr lang="en-US" dirty="0" smtClean="0"/>
              <a:t>, to </a:t>
            </a:r>
            <a:r>
              <a:rPr lang="en-US" dirty="0"/>
              <a:t>discover any defects introduced or uncovered as a result of the change(s).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69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to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US" dirty="0"/>
          </a:p>
          <a:p>
            <a:pPr lvl="1"/>
            <a:r>
              <a:rPr lang="en-US" dirty="0"/>
              <a:t>To verify that </a:t>
            </a:r>
            <a:r>
              <a:rPr lang="en-US" dirty="0" smtClean="0"/>
              <a:t>modifications in </a:t>
            </a:r>
            <a:r>
              <a:rPr lang="en-US" dirty="0"/>
              <a:t>the software or the environment have not caused unintended side effects and that the system still meets its requirements. </a:t>
            </a:r>
          </a:p>
          <a:p>
            <a:r>
              <a:rPr lang="en-US" b="1" dirty="0"/>
              <a:t>Test levels</a:t>
            </a:r>
            <a:endParaRPr lang="en-US" dirty="0"/>
          </a:p>
          <a:p>
            <a:pPr lvl="1"/>
            <a:r>
              <a:rPr lang="en-US" dirty="0"/>
              <a:t>May be performed at all test levels, applies to functional, non-functional and structural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6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 focused 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Verification</a:t>
            </a:r>
            <a:endParaRPr lang="en-US" dirty="0"/>
          </a:p>
          <a:p>
            <a:pPr lvl="1"/>
            <a:r>
              <a:rPr lang="en-US" i="1" dirty="0"/>
              <a:t>Is the deliverable built according to the specifications?</a:t>
            </a:r>
            <a:endParaRPr lang="en-US" dirty="0"/>
          </a:p>
          <a:p>
            <a:r>
              <a:rPr lang="en-US" b="1" dirty="0"/>
              <a:t>Validation</a:t>
            </a:r>
            <a:endParaRPr lang="en-US" dirty="0"/>
          </a:p>
          <a:p>
            <a:pPr lvl="1"/>
            <a:r>
              <a:rPr lang="en-US" i="1" dirty="0"/>
              <a:t>Is the deliverable fit for purpose, e.g. does it provide a solution to the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66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to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endParaRPr lang="en-US" dirty="0"/>
          </a:p>
          <a:p>
            <a:pPr lvl="1"/>
            <a:r>
              <a:rPr lang="en-US" dirty="0"/>
              <a:t>The extent of regression testing is based on the risk of finding defects in software that was working previously.</a:t>
            </a:r>
          </a:p>
          <a:p>
            <a:pPr lvl="1"/>
            <a:r>
              <a:rPr lang="en-US" dirty="0"/>
              <a:t>Regression test suites are run many times and generally evolve slowly, so regression testing is a strong candidate for automation.</a:t>
            </a:r>
          </a:p>
          <a:p>
            <a:pPr lvl="1"/>
            <a:r>
              <a:rPr lang="en-US" dirty="0"/>
              <a:t>If the regression test suite is very large it may be more appropriate to select a subset for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97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  <a:p>
            <a:pPr lvl="1"/>
            <a:r>
              <a:rPr lang="en-US" dirty="0"/>
              <a:t>Maintenance testing is done on </a:t>
            </a:r>
            <a:r>
              <a:rPr lang="en-US" dirty="0" smtClean="0"/>
              <a:t>an existing operational </a:t>
            </a:r>
            <a:r>
              <a:rPr lang="en-US" dirty="0"/>
              <a:t>system , and is triggered by </a:t>
            </a:r>
            <a:r>
              <a:rPr lang="en-US" dirty="0" smtClean="0"/>
              <a:t>modifications migration </a:t>
            </a:r>
            <a:r>
              <a:rPr lang="en-US" dirty="0"/>
              <a:t>, or retirement of the software or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9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</a:t>
            </a:r>
            <a:r>
              <a:rPr lang="en-US" dirty="0" smtClean="0"/>
              <a:t>testing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Modifications </a:t>
            </a:r>
            <a:endParaRPr lang="en-US" dirty="0"/>
          </a:p>
          <a:p>
            <a:pPr lvl="1"/>
            <a:r>
              <a:rPr lang="en-US" dirty="0" smtClean="0"/>
              <a:t>Planned </a:t>
            </a:r>
            <a:r>
              <a:rPr lang="en-US" dirty="0"/>
              <a:t>enhancement changes(e.g. release-based)</a:t>
            </a:r>
          </a:p>
          <a:p>
            <a:pPr lvl="1"/>
            <a:r>
              <a:rPr lang="en-US" dirty="0" smtClean="0"/>
              <a:t>Corrective </a:t>
            </a:r>
            <a:r>
              <a:rPr lang="en-US" dirty="0"/>
              <a:t>and emergency changes (patches)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of environment (operating system or database upgrades)</a:t>
            </a:r>
          </a:p>
          <a:p>
            <a:r>
              <a:rPr lang="en-US" b="1" dirty="0" smtClean="0"/>
              <a:t>Migration </a:t>
            </a:r>
            <a:r>
              <a:rPr lang="en-US" dirty="0"/>
              <a:t>(e.g. from one platform to another) </a:t>
            </a:r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tests of the new environment</a:t>
            </a:r>
          </a:p>
          <a:p>
            <a:pPr lvl="1"/>
            <a:r>
              <a:rPr lang="en-US" dirty="0" smtClean="0"/>
              <a:t>tests </a:t>
            </a:r>
            <a:r>
              <a:rPr lang="en-US" dirty="0"/>
              <a:t>on the changed software.</a:t>
            </a:r>
          </a:p>
          <a:p>
            <a:r>
              <a:rPr lang="en-US" b="1" dirty="0" smtClean="0"/>
              <a:t>Retirement </a:t>
            </a:r>
            <a:r>
              <a:rPr lang="en-US" b="1" dirty="0"/>
              <a:t>of a system </a:t>
            </a:r>
            <a:endParaRPr lang="en-US" dirty="0"/>
          </a:p>
          <a:p>
            <a:pPr lvl="1"/>
            <a:r>
              <a:rPr lang="en-US" dirty="0"/>
              <a:t>The testing of data </a:t>
            </a:r>
            <a:r>
              <a:rPr lang="en-US" dirty="0" smtClean="0"/>
              <a:t>migration or </a:t>
            </a:r>
            <a:r>
              <a:rPr lang="en-US" dirty="0"/>
              <a:t>archiving if long data-retention periods are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27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scope of </a:t>
            </a:r>
            <a:r>
              <a:rPr lang="en-US" dirty="0"/>
              <a:t>maintenance testing is related to:</a:t>
            </a:r>
          </a:p>
          <a:p>
            <a:pPr lvl="2"/>
            <a:r>
              <a:rPr lang="en-US" dirty="0" smtClean="0"/>
              <a:t>the risk of </a:t>
            </a:r>
            <a:r>
              <a:rPr lang="en-US" dirty="0"/>
              <a:t>the change</a:t>
            </a:r>
          </a:p>
          <a:p>
            <a:pPr lvl="2"/>
            <a:r>
              <a:rPr lang="en-US" dirty="0" smtClean="0"/>
              <a:t>the size of </a:t>
            </a:r>
            <a:r>
              <a:rPr lang="en-US" dirty="0"/>
              <a:t>the existing system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size of the change</a:t>
            </a:r>
          </a:p>
          <a:p>
            <a:r>
              <a:rPr lang="en-US" b="1" dirty="0" smtClean="0"/>
              <a:t>Test </a:t>
            </a:r>
            <a:r>
              <a:rPr lang="en-US" b="1" dirty="0"/>
              <a:t>levels </a:t>
            </a:r>
            <a:endParaRPr lang="en-US" dirty="0"/>
          </a:p>
          <a:p>
            <a:pPr lvl="1"/>
            <a:r>
              <a:rPr lang="en-US" dirty="0"/>
              <a:t>Depending on the changes, maintenance testing may be done at any or all test levels and for any or all test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02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endParaRPr lang="en-US" dirty="0"/>
          </a:p>
          <a:p>
            <a:pPr lvl="1"/>
            <a:r>
              <a:rPr lang="en-US" dirty="0"/>
              <a:t>Determining </a:t>
            </a:r>
            <a:r>
              <a:rPr lang="en-US" dirty="0" smtClean="0"/>
              <a:t>how the </a:t>
            </a:r>
            <a:r>
              <a:rPr lang="en-US" dirty="0"/>
              <a:t>existing system may be affected by changes is called impact analysis, and is used to help decide how much regression testing to do.</a:t>
            </a:r>
          </a:p>
          <a:p>
            <a:r>
              <a:rPr lang="en-US" b="1" dirty="0"/>
              <a:t>Note</a:t>
            </a:r>
            <a:endParaRPr lang="en-US" dirty="0"/>
          </a:p>
          <a:p>
            <a:pPr lvl="1"/>
            <a:r>
              <a:rPr lang="en-US" dirty="0"/>
              <a:t>Maintenance testing can be difficult if specifications are out of date or missing.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8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61" y="1690688"/>
            <a:ext cx="4679759" cy="43976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V-model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90" y="1825625"/>
            <a:ext cx="7407645" cy="44619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9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needs to begin as early as possible in the life cycle.</a:t>
            </a:r>
          </a:p>
          <a:p>
            <a:r>
              <a:rPr lang="en-US" dirty="0" smtClean="0"/>
              <a:t>Testing </a:t>
            </a:r>
            <a:r>
              <a:rPr lang="en-US" dirty="0"/>
              <a:t>can be integrated </a:t>
            </a:r>
            <a:r>
              <a:rPr lang="en-US" dirty="0" smtClean="0"/>
              <a:t>into each </a:t>
            </a:r>
            <a:r>
              <a:rPr lang="en-US" dirty="0"/>
              <a:t>phase of the life cycle. </a:t>
            </a:r>
          </a:p>
          <a:p>
            <a:r>
              <a:rPr lang="en-US" dirty="0" smtClean="0"/>
              <a:t>Within </a:t>
            </a:r>
            <a:r>
              <a:rPr lang="en-US" dirty="0"/>
              <a:t>the V-model, validation testing takes place especially during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early </a:t>
            </a:r>
            <a:r>
              <a:rPr lang="en-US" dirty="0" smtClean="0"/>
              <a:t>stages ,</a:t>
            </a:r>
            <a:r>
              <a:rPr lang="en-US" dirty="0"/>
              <a:t>i.e. </a:t>
            </a:r>
            <a:r>
              <a:rPr lang="en-US" dirty="0" smtClean="0"/>
              <a:t>reviewing the </a:t>
            </a:r>
            <a:r>
              <a:rPr lang="en-US" dirty="0"/>
              <a:t>user requirements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late in the life cycle, i.e. during </a:t>
            </a:r>
            <a:r>
              <a:rPr lang="en-US" dirty="0" smtClean="0"/>
              <a:t>user acceptance </a:t>
            </a:r>
            <a:r>
              <a:rPr lang="en-US" dirty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3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Iterative-incremental </a:t>
            </a:r>
            <a:r>
              <a:rPr lang="en-US" dirty="0"/>
              <a:t>development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632"/>
            <a:ext cx="10515600" cy="444715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" dirty="0"/>
          </a:p>
          <a:p>
            <a:r>
              <a:rPr lang="en-US" b="1" dirty="0"/>
              <a:t>Iterative-incremental development </a:t>
            </a:r>
            <a:r>
              <a:rPr lang="en-US" dirty="0"/>
              <a:t>is the process </a:t>
            </a:r>
            <a:r>
              <a:rPr lang="en-US" dirty="0" smtClean="0"/>
              <a:t>of establishing requirements</a:t>
            </a:r>
            <a:r>
              <a:rPr lang="en-US" dirty="0"/>
              <a:t>, designing</a:t>
            </a:r>
            <a:r>
              <a:rPr lang="en-US" dirty="0" smtClean="0"/>
              <a:t>, building </a:t>
            </a:r>
            <a:r>
              <a:rPr lang="en-US" dirty="0"/>
              <a:t>and </a:t>
            </a:r>
            <a:r>
              <a:rPr lang="en-US" dirty="0" smtClean="0"/>
              <a:t>testing a </a:t>
            </a:r>
            <a:r>
              <a:rPr lang="en-US" dirty="0"/>
              <a:t>system carried out as a series of shorter development cycles.</a:t>
            </a:r>
          </a:p>
          <a:p>
            <a:r>
              <a:rPr lang="en-US" b="1" dirty="0"/>
              <a:t>An increment</a:t>
            </a:r>
            <a:r>
              <a:rPr lang="en-US" dirty="0"/>
              <a:t>, added to others developed previously, forms a growing partial system, which should also be tested. </a:t>
            </a:r>
          </a:p>
          <a:p>
            <a:r>
              <a:rPr lang="en-US" b="1" dirty="0"/>
              <a:t>Regression testing </a:t>
            </a:r>
            <a:r>
              <a:rPr lang="en-US" dirty="0"/>
              <a:t>is increasingly important to all iteration phases after the first one.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05" y="1370648"/>
            <a:ext cx="6558931" cy="21689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within a life cycle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any life cycle model, there are several characteristics of good testing: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 levels can be combined or reorganized depending on the nature of the project or the system </a:t>
            </a:r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878356"/>
              </p:ext>
            </p:extLst>
          </p:nvPr>
        </p:nvGraphicFramePr>
        <p:xfrm>
          <a:off x="1180573" y="1866755"/>
          <a:ext cx="9772904" cy="3191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9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1837</Words>
  <Application>Microsoft Office PowerPoint</Application>
  <PresentationFormat>Widescreen</PresentationFormat>
  <Paragraphs>315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Candara</vt:lpstr>
      <vt:lpstr>Office Theme</vt:lpstr>
      <vt:lpstr>Testing throughout the SDLC</vt:lpstr>
      <vt:lpstr>Outline</vt:lpstr>
      <vt:lpstr>Software development models</vt:lpstr>
      <vt:lpstr>Testing is focused on…</vt:lpstr>
      <vt:lpstr>Waterfall model</vt:lpstr>
      <vt:lpstr>The V-model</vt:lpstr>
      <vt:lpstr>The V model</vt:lpstr>
      <vt:lpstr>Iterative-incremental development model</vt:lpstr>
      <vt:lpstr>Testing within a life cycle model</vt:lpstr>
      <vt:lpstr>Testing within a life cycle model</vt:lpstr>
      <vt:lpstr>Test Levels</vt:lpstr>
      <vt:lpstr>Test Levels</vt:lpstr>
      <vt:lpstr>Component testing - objectives</vt:lpstr>
      <vt:lpstr>Component testing - test basis</vt:lpstr>
      <vt:lpstr>Component testing</vt:lpstr>
      <vt:lpstr>Component testing - example</vt:lpstr>
      <vt:lpstr>Component testing - approaches and responsibilities</vt:lpstr>
      <vt:lpstr>Integration testing - objectives</vt:lpstr>
      <vt:lpstr>Integration testing - test basis</vt:lpstr>
      <vt:lpstr>Integration testing - test objects</vt:lpstr>
      <vt:lpstr>Integration testing - types</vt:lpstr>
      <vt:lpstr>Integration testing - approaches and responsibilities</vt:lpstr>
      <vt:lpstr>System testing - objectives</vt:lpstr>
      <vt:lpstr>System testing - test basis</vt:lpstr>
      <vt:lpstr>System testing - test objects</vt:lpstr>
      <vt:lpstr>System testing - approaches and responsibilities</vt:lpstr>
      <vt:lpstr>Acceptance testing - objectives</vt:lpstr>
      <vt:lpstr>Acceptance testing - test basis</vt:lpstr>
      <vt:lpstr>Acceptance testing - types</vt:lpstr>
      <vt:lpstr>Acceptance testing - types</vt:lpstr>
      <vt:lpstr>Acceptance testing - responsibilities</vt:lpstr>
      <vt:lpstr>Test Types</vt:lpstr>
      <vt:lpstr>Functional testing (Black box testing)</vt:lpstr>
      <vt:lpstr>Non functional testing</vt:lpstr>
      <vt:lpstr>Software Product Quality</vt:lpstr>
      <vt:lpstr>Structural testing (white box testing)</vt:lpstr>
      <vt:lpstr>Structural testing (white box testing)</vt:lpstr>
      <vt:lpstr>Testing related to changes, confirmation and regression testing</vt:lpstr>
      <vt:lpstr>Testing related to changes</vt:lpstr>
      <vt:lpstr>Testing related to changes</vt:lpstr>
      <vt:lpstr>Maintenance testing</vt:lpstr>
      <vt:lpstr>Maintenance testing - types</vt:lpstr>
      <vt:lpstr>Maintenance testing</vt:lpstr>
      <vt:lpstr>Maintenance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6</cp:revision>
  <dcterms:created xsi:type="dcterms:W3CDTF">2021-10-12T10:09:12Z</dcterms:created>
  <dcterms:modified xsi:type="dcterms:W3CDTF">2021-10-18T08:08:20Z</dcterms:modified>
</cp:coreProperties>
</file>