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284" r:id="rId58"/>
    <p:sldId id="285" r:id="rId59"/>
    <p:sldId id="286" r:id="rId60"/>
    <p:sldId id="287" r:id="rId61"/>
    <p:sldId id="288" r:id="rId62"/>
    <p:sldId id="289" r:id="rId63"/>
    <p:sldId id="290" r:id="rId64"/>
    <p:sldId id="291" r:id="rId65"/>
    <p:sldId id="292" r:id="rId66"/>
    <p:sldId id="293" r:id="rId67"/>
    <p:sldId id="294" r:id="rId68"/>
    <p:sldId id="295" r:id="rId69"/>
    <p:sldId id="296" r:id="rId70"/>
    <p:sldId id="297" r:id="rId71"/>
    <p:sldId id="298" r:id="rId72"/>
    <p:sldId id="299" r:id="rId73"/>
    <p:sldId id="300" r:id="rId74"/>
    <p:sldId id="301" r:id="rId75"/>
    <p:sldId id="302" r:id="rId76"/>
    <p:sldId id="303" r:id="rId77"/>
    <p:sldId id="304" r:id="rId78"/>
    <p:sldId id="305" r:id="rId79"/>
    <p:sldId id="306" r:id="rId80"/>
    <p:sldId id="307" r:id="rId81"/>
    <p:sldId id="308" r:id="rId82"/>
    <p:sldId id="309" r:id="rId83"/>
    <p:sldId id="310" r:id="rId84"/>
    <p:sldId id="311" r:id="rId85"/>
    <p:sldId id="312" r:id="rId86"/>
    <p:sldId id="313" r:id="rId87"/>
    <p:sldId id="314" r:id="rId88"/>
    <p:sldId id="315" r:id="rId89"/>
    <p:sldId id="316" r:id="rId90"/>
    <p:sldId id="317" r:id="rId91"/>
    <p:sldId id="318"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40356D-FAA9-445A-B988-ED0DA045F2E6}" type="doc">
      <dgm:prSet loTypeId="urn:microsoft.com/office/officeart/2005/8/layout/pyramid2" loCatId="list" qsTypeId="urn:microsoft.com/office/officeart/2005/8/quickstyle/simple1" qsCatId="simple" csTypeId="urn:microsoft.com/office/officeart/2005/8/colors/accent3_4" csCatId="accent3" phldr="1"/>
      <dgm:spPr/>
    </dgm:pt>
    <dgm:pt modelId="{E13674D0-621E-4D87-A6FE-A4720E0889EB}">
      <dgm:prSet phldrT="[Text]"/>
      <dgm:spPr/>
      <dgm:t>
        <a:bodyPr/>
        <a:lstStyle/>
        <a:p>
          <a:r>
            <a:rPr lang="en-US" dirty="0" smtClean="0"/>
            <a:t>Test policy of the organization</a:t>
          </a:r>
          <a:endParaRPr lang="en-US" dirty="0"/>
        </a:p>
      </dgm:t>
    </dgm:pt>
    <dgm:pt modelId="{A6195A60-C834-4D33-A165-499A1F69B07F}" type="parTrans" cxnId="{E189A79D-DDF5-400F-9147-F2B1033611FF}">
      <dgm:prSet/>
      <dgm:spPr/>
      <dgm:t>
        <a:bodyPr/>
        <a:lstStyle/>
        <a:p>
          <a:endParaRPr lang="en-US"/>
        </a:p>
      </dgm:t>
    </dgm:pt>
    <dgm:pt modelId="{A543C659-4948-4FF6-9EB7-C920DE7122FE}" type="sibTrans" cxnId="{E189A79D-DDF5-400F-9147-F2B1033611FF}">
      <dgm:prSet/>
      <dgm:spPr/>
      <dgm:t>
        <a:bodyPr/>
        <a:lstStyle/>
        <a:p>
          <a:endParaRPr lang="en-US"/>
        </a:p>
      </dgm:t>
    </dgm:pt>
    <dgm:pt modelId="{4A65A7A9-8F92-479C-A4E8-626AEC4EAC9E}">
      <dgm:prSet phldrT="[Text]"/>
      <dgm:spPr/>
      <dgm:t>
        <a:bodyPr/>
        <a:lstStyle/>
        <a:p>
          <a:r>
            <a:rPr lang="en-US" dirty="0" smtClean="0"/>
            <a:t>Scope of testing</a:t>
          </a:r>
          <a:endParaRPr lang="en-US" dirty="0"/>
        </a:p>
      </dgm:t>
    </dgm:pt>
    <dgm:pt modelId="{455E563B-0718-47FA-8E13-A71F493B06E7}" type="parTrans" cxnId="{4F6234F0-C97D-4525-87B0-B4A64EE88232}">
      <dgm:prSet/>
      <dgm:spPr/>
      <dgm:t>
        <a:bodyPr/>
        <a:lstStyle/>
        <a:p>
          <a:endParaRPr lang="en-US"/>
        </a:p>
      </dgm:t>
    </dgm:pt>
    <dgm:pt modelId="{C692A8E3-D4E4-4CE2-8677-D1BDB6F0AEEB}" type="sibTrans" cxnId="{4F6234F0-C97D-4525-87B0-B4A64EE88232}">
      <dgm:prSet/>
      <dgm:spPr/>
      <dgm:t>
        <a:bodyPr/>
        <a:lstStyle/>
        <a:p>
          <a:endParaRPr lang="en-US"/>
        </a:p>
      </dgm:t>
    </dgm:pt>
    <dgm:pt modelId="{1D9FA69E-1A16-4C75-B0C5-267C192B9D19}">
      <dgm:prSet phldrT="[Text]"/>
      <dgm:spPr/>
      <dgm:t>
        <a:bodyPr/>
        <a:lstStyle/>
        <a:p>
          <a:r>
            <a:rPr lang="en-US" dirty="0" smtClean="0"/>
            <a:t>Objectives, risks, constraints</a:t>
          </a:r>
          <a:endParaRPr lang="en-US" dirty="0"/>
        </a:p>
      </dgm:t>
    </dgm:pt>
    <dgm:pt modelId="{B428423A-AD8F-4043-AB29-D968756A6221}" type="parTrans" cxnId="{21757579-B9FC-495B-98AF-7570AC61E279}">
      <dgm:prSet/>
      <dgm:spPr/>
      <dgm:t>
        <a:bodyPr/>
        <a:lstStyle/>
        <a:p>
          <a:endParaRPr lang="en-US"/>
        </a:p>
      </dgm:t>
    </dgm:pt>
    <dgm:pt modelId="{620F7D75-6B10-4BBB-8C59-8CE82E4283F7}" type="sibTrans" cxnId="{21757579-B9FC-495B-98AF-7570AC61E279}">
      <dgm:prSet/>
      <dgm:spPr/>
      <dgm:t>
        <a:bodyPr/>
        <a:lstStyle/>
        <a:p>
          <a:endParaRPr lang="en-US"/>
        </a:p>
      </dgm:t>
    </dgm:pt>
    <dgm:pt modelId="{20C14246-8639-4962-9728-9C013FEF7AB6}">
      <dgm:prSet phldrT="[Text]"/>
      <dgm:spPr/>
      <dgm:t>
        <a:bodyPr/>
        <a:lstStyle/>
        <a:p>
          <a:r>
            <a:rPr lang="en-US" dirty="0" smtClean="0"/>
            <a:t>criticality, testability and the availability of resources</a:t>
          </a:r>
          <a:endParaRPr lang="en-US" dirty="0"/>
        </a:p>
      </dgm:t>
    </dgm:pt>
    <dgm:pt modelId="{0C6221A7-2B7B-4EC9-9783-124C758022A4}" type="parTrans" cxnId="{1344D384-4D19-46FC-AF76-28FC12D5B7B3}">
      <dgm:prSet/>
      <dgm:spPr/>
      <dgm:t>
        <a:bodyPr/>
        <a:lstStyle/>
        <a:p>
          <a:endParaRPr lang="en-US"/>
        </a:p>
      </dgm:t>
    </dgm:pt>
    <dgm:pt modelId="{3C9859AF-B526-4400-AA3D-7ABA63E2C92C}" type="sibTrans" cxnId="{1344D384-4D19-46FC-AF76-28FC12D5B7B3}">
      <dgm:prSet/>
      <dgm:spPr/>
      <dgm:t>
        <a:bodyPr/>
        <a:lstStyle/>
        <a:p>
          <a:endParaRPr lang="en-US"/>
        </a:p>
      </dgm:t>
    </dgm:pt>
    <dgm:pt modelId="{697CB3CD-4589-4374-9538-581A233C0983}" type="pres">
      <dgm:prSet presAssocID="{9640356D-FAA9-445A-B988-ED0DA045F2E6}" presName="compositeShape" presStyleCnt="0">
        <dgm:presLayoutVars>
          <dgm:dir/>
          <dgm:resizeHandles/>
        </dgm:presLayoutVars>
      </dgm:prSet>
      <dgm:spPr/>
    </dgm:pt>
    <dgm:pt modelId="{499C4C28-8193-4681-809F-5EF745181BBE}" type="pres">
      <dgm:prSet presAssocID="{9640356D-FAA9-445A-B988-ED0DA045F2E6}" presName="pyramid" presStyleLbl="node1" presStyleIdx="0" presStyleCnt="1" custScaleY="91125" custLinFactNeighborX="7425" custLinFactNeighborY="-1012"/>
      <dgm:spPr/>
    </dgm:pt>
    <dgm:pt modelId="{313F83DA-1369-4DD0-B762-A820882B462B}" type="pres">
      <dgm:prSet presAssocID="{9640356D-FAA9-445A-B988-ED0DA045F2E6}" presName="theList" presStyleCnt="0"/>
      <dgm:spPr/>
    </dgm:pt>
    <dgm:pt modelId="{7BDFEA94-AECD-4C68-8D3F-52FA96D987B3}" type="pres">
      <dgm:prSet presAssocID="{E13674D0-621E-4D87-A6FE-A4720E0889EB}" presName="aNode" presStyleLbl="fgAcc1" presStyleIdx="0" presStyleCnt="4" custScaleX="185788" custLinFactNeighborX="-50928" custLinFactNeighborY="17109">
        <dgm:presLayoutVars>
          <dgm:bulletEnabled val="1"/>
        </dgm:presLayoutVars>
      </dgm:prSet>
      <dgm:spPr/>
      <dgm:t>
        <a:bodyPr/>
        <a:lstStyle/>
        <a:p>
          <a:endParaRPr lang="en-US"/>
        </a:p>
      </dgm:t>
    </dgm:pt>
    <dgm:pt modelId="{E94F087A-70F5-4769-B60D-122332EF9014}" type="pres">
      <dgm:prSet presAssocID="{E13674D0-621E-4D87-A6FE-A4720E0889EB}" presName="aSpace" presStyleCnt="0"/>
      <dgm:spPr/>
    </dgm:pt>
    <dgm:pt modelId="{F4F34BEF-C6B4-4FFA-B3B8-529BC2837B32}" type="pres">
      <dgm:prSet presAssocID="{4A65A7A9-8F92-479C-A4E8-626AEC4EAC9E}" presName="aNode" presStyleLbl="fgAcc1" presStyleIdx="1" presStyleCnt="4" custScaleX="185788" custLinFactNeighborX="-50928" custLinFactNeighborY="17109">
        <dgm:presLayoutVars>
          <dgm:bulletEnabled val="1"/>
        </dgm:presLayoutVars>
      </dgm:prSet>
      <dgm:spPr/>
      <dgm:t>
        <a:bodyPr/>
        <a:lstStyle/>
        <a:p>
          <a:endParaRPr lang="en-US"/>
        </a:p>
      </dgm:t>
    </dgm:pt>
    <dgm:pt modelId="{A712F0AE-EDDA-4723-851B-3DC18132A57A}" type="pres">
      <dgm:prSet presAssocID="{4A65A7A9-8F92-479C-A4E8-626AEC4EAC9E}" presName="aSpace" presStyleCnt="0"/>
      <dgm:spPr/>
    </dgm:pt>
    <dgm:pt modelId="{FE2B8A20-F9C0-4818-A4F3-DFB969A20FE4}" type="pres">
      <dgm:prSet presAssocID="{1D9FA69E-1A16-4C75-B0C5-267C192B9D19}" presName="aNode" presStyleLbl="fgAcc1" presStyleIdx="2" presStyleCnt="4" custScaleX="185788" custLinFactNeighborX="-50928" custLinFactNeighborY="17109">
        <dgm:presLayoutVars>
          <dgm:bulletEnabled val="1"/>
        </dgm:presLayoutVars>
      </dgm:prSet>
      <dgm:spPr/>
      <dgm:t>
        <a:bodyPr/>
        <a:lstStyle/>
        <a:p>
          <a:endParaRPr lang="en-US"/>
        </a:p>
      </dgm:t>
    </dgm:pt>
    <dgm:pt modelId="{DFCFF5F6-61B2-4F0B-8609-F95B54A2EEF4}" type="pres">
      <dgm:prSet presAssocID="{1D9FA69E-1A16-4C75-B0C5-267C192B9D19}" presName="aSpace" presStyleCnt="0"/>
      <dgm:spPr/>
    </dgm:pt>
    <dgm:pt modelId="{D90AD4C2-011F-4075-A30E-9D697AC49650}" type="pres">
      <dgm:prSet presAssocID="{20C14246-8639-4962-9728-9C013FEF7AB6}" presName="aNode" presStyleLbl="fgAcc1" presStyleIdx="3" presStyleCnt="4" custScaleX="185885" custLinFactNeighborX="-39981" custLinFactNeighborY="30382">
        <dgm:presLayoutVars>
          <dgm:bulletEnabled val="1"/>
        </dgm:presLayoutVars>
      </dgm:prSet>
      <dgm:spPr/>
      <dgm:t>
        <a:bodyPr/>
        <a:lstStyle/>
        <a:p>
          <a:endParaRPr lang="en-US"/>
        </a:p>
      </dgm:t>
    </dgm:pt>
    <dgm:pt modelId="{5B3C9FC5-42EE-4035-8ED2-D36232F029F8}" type="pres">
      <dgm:prSet presAssocID="{20C14246-8639-4962-9728-9C013FEF7AB6}" presName="aSpace" presStyleCnt="0"/>
      <dgm:spPr/>
    </dgm:pt>
  </dgm:ptLst>
  <dgm:cxnLst>
    <dgm:cxn modelId="{E189A79D-DDF5-400F-9147-F2B1033611FF}" srcId="{9640356D-FAA9-445A-B988-ED0DA045F2E6}" destId="{E13674D0-621E-4D87-A6FE-A4720E0889EB}" srcOrd="0" destOrd="0" parTransId="{A6195A60-C834-4D33-A165-499A1F69B07F}" sibTransId="{A543C659-4948-4FF6-9EB7-C920DE7122FE}"/>
    <dgm:cxn modelId="{D270B828-6FDB-4723-8C31-9F7F783C823D}" type="presOf" srcId="{E13674D0-621E-4D87-A6FE-A4720E0889EB}" destId="{7BDFEA94-AECD-4C68-8D3F-52FA96D987B3}" srcOrd="0" destOrd="0" presId="urn:microsoft.com/office/officeart/2005/8/layout/pyramid2"/>
    <dgm:cxn modelId="{1344D384-4D19-46FC-AF76-28FC12D5B7B3}" srcId="{9640356D-FAA9-445A-B988-ED0DA045F2E6}" destId="{20C14246-8639-4962-9728-9C013FEF7AB6}" srcOrd="3" destOrd="0" parTransId="{0C6221A7-2B7B-4EC9-9783-124C758022A4}" sibTransId="{3C9859AF-B526-4400-AA3D-7ABA63E2C92C}"/>
    <dgm:cxn modelId="{21757579-B9FC-495B-98AF-7570AC61E279}" srcId="{9640356D-FAA9-445A-B988-ED0DA045F2E6}" destId="{1D9FA69E-1A16-4C75-B0C5-267C192B9D19}" srcOrd="2" destOrd="0" parTransId="{B428423A-AD8F-4043-AB29-D968756A6221}" sibTransId="{620F7D75-6B10-4BBB-8C59-8CE82E4283F7}"/>
    <dgm:cxn modelId="{B7934524-7E38-48ED-B8CF-1E808A91E123}" type="presOf" srcId="{20C14246-8639-4962-9728-9C013FEF7AB6}" destId="{D90AD4C2-011F-4075-A30E-9D697AC49650}" srcOrd="0" destOrd="0" presId="urn:microsoft.com/office/officeart/2005/8/layout/pyramid2"/>
    <dgm:cxn modelId="{907EC53B-B74C-4CBE-A575-333FC90BA0D4}" type="presOf" srcId="{1D9FA69E-1A16-4C75-B0C5-267C192B9D19}" destId="{FE2B8A20-F9C0-4818-A4F3-DFB969A20FE4}" srcOrd="0" destOrd="0" presId="urn:microsoft.com/office/officeart/2005/8/layout/pyramid2"/>
    <dgm:cxn modelId="{4A9854B6-4CAE-4800-A063-5AEA79F1AFB0}" type="presOf" srcId="{4A65A7A9-8F92-479C-A4E8-626AEC4EAC9E}" destId="{F4F34BEF-C6B4-4FFA-B3B8-529BC2837B32}" srcOrd="0" destOrd="0" presId="urn:microsoft.com/office/officeart/2005/8/layout/pyramid2"/>
    <dgm:cxn modelId="{4F6234F0-C97D-4525-87B0-B4A64EE88232}" srcId="{9640356D-FAA9-445A-B988-ED0DA045F2E6}" destId="{4A65A7A9-8F92-479C-A4E8-626AEC4EAC9E}" srcOrd="1" destOrd="0" parTransId="{455E563B-0718-47FA-8E13-A71F493B06E7}" sibTransId="{C692A8E3-D4E4-4CE2-8677-D1BDB6F0AEEB}"/>
    <dgm:cxn modelId="{7C554FD7-417C-4BDF-895A-3B5629A863D2}" type="presOf" srcId="{9640356D-FAA9-445A-B988-ED0DA045F2E6}" destId="{697CB3CD-4589-4374-9538-581A233C0983}" srcOrd="0" destOrd="0" presId="urn:microsoft.com/office/officeart/2005/8/layout/pyramid2"/>
    <dgm:cxn modelId="{FC5B7511-443B-4C88-97AB-7639B5D8719C}" type="presParOf" srcId="{697CB3CD-4589-4374-9538-581A233C0983}" destId="{499C4C28-8193-4681-809F-5EF745181BBE}" srcOrd="0" destOrd="0" presId="urn:microsoft.com/office/officeart/2005/8/layout/pyramid2"/>
    <dgm:cxn modelId="{426E2433-E5B3-4FC2-A766-7728B07ED6C3}" type="presParOf" srcId="{697CB3CD-4589-4374-9538-581A233C0983}" destId="{313F83DA-1369-4DD0-B762-A820882B462B}" srcOrd="1" destOrd="0" presId="urn:microsoft.com/office/officeart/2005/8/layout/pyramid2"/>
    <dgm:cxn modelId="{4311D45D-E08C-435F-B0B6-10A7DB91D6B8}" type="presParOf" srcId="{313F83DA-1369-4DD0-B762-A820882B462B}" destId="{7BDFEA94-AECD-4C68-8D3F-52FA96D987B3}" srcOrd="0" destOrd="0" presId="urn:microsoft.com/office/officeart/2005/8/layout/pyramid2"/>
    <dgm:cxn modelId="{7339C4C7-56E1-4159-B62B-43748F5572B9}" type="presParOf" srcId="{313F83DA-1369-4DD0-B762-A820882B462B}" destId="{E94F087A-70F5-4769-B60D-122332EF9014}" srcOrd="1" destOrd="0" presId="urn:microsoft.com/office/officeart/2005/8/layout/pyramid2"/>
    <dgm:cxn modelId="{8282ADCA-971E-4346-B292-89F0D2D943DF}" type="presParOf" srcId="{313F83DA-1369-4DD0-B762-A820882B462B}" destId="{F4F34BEF-C6B4-4FFA-B3B8-529BC2837B32}" srcOrd="2" destOrd="0" presId="urn:microsoft.com/office/officeart/2005/8/layout/pyramid2"/>
    <dgm:cxn modelId="{6EF984A7-7764-42FE-9F2B-3234E2258B57}" type="presParOf" srcId="{313F83DA-1369-4DD0-B762-A820882B462B}" destId="{A712F0AE-EDDA-4723-851B-3DC18132A57A}" srcOrd="3" destOrd="0" presId="urn:microsoft.com/office/officeart/2005/8/layout/pyramid2"/>
    <dgm:cxn modelId="{F7795152-3C67-489C-A96D-1AF60FC37DAA}" type="presParOf" srcId="{313F83DA-1369-4DD0-B762-A820882B462B}" destId="{FE2B8A20-F9C0-4818-A4F3-DFB969A20FE4}" srcOrd="4" destOrd="0" presId="urn:microsoft.com/office/officeart/2005/8/layout/pyramid2"/>
    <dgm:cxn modelId="{F5DCDF56-88C7-4263-B619-A579EE3361DE}" type="presParOf" srcId="{313F83DA-1369-4DD0-B762-A820882B462B}" destId="{DFCFF5F6-61B2-4F0B-8609-F95B54A2EEF4}" srcOrd="5" destOrd="0" presId="urn:microsoft.com/office/officeart/2005/8/layout/pyramid2"/>
    <dgm:cxn modelId="{AB6C972C-4D18-4988-B65E-0A442CDEEBB9}" type="presParOf" srcId="{313F83DA-1369-4DD0-B762-A820882B462B}" destId="{D90AD4C2-011F-4075-A30E-9D697AC49650}" srcOrd="6" destOrd="0" presId="urn:microsoft.com/office/officeart/2005/8/layout/pyramid2"/>
    <dgm:cxn modelId="{DE19B22C-D1EA-4B28-945B-B120346C0A08}" type="presParOf" srcId="{313F83DA-1369-4DD0-B762-A820882B462B}" destId="{5B3C9FC5-42EE-4035-8ED2-D36232F029F8}"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A43A84-9493-4F30-80FA-AEEC27C0F91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433934A5-7056-41DF-BCAE-45DF3C57664D}">
      <dgm:prSet phldrT="[Text]"/>
      <dgm:spPr/>
      <dgm:t>
        <a:bodyPr/>
        <a:lstStyle/>
        <a:p>
          <a:r>
            <a:rPr lang="en-US" b="1" dirty="0"/>
            <a:t>1. Review</a:t>
          </a:r>
          <a:r>
            <a:rPr lang="en-US" dirty="0"/>
            <a:t> product and project documentation</a:t>
          </a:r>
        </a:p>
      </dgm:t>
    </dgm:pt>
    <dgm:pt modelId="{16FEC644-7A2D-4460-9658-56F8B130B106}" type="parTrans" cxnId="{E2EF5A73-58C9-4099-B7A0-0C0128715EDE}">
      <dgm:prSet/>
      <dgm:spPr/>
      <dgm:t>
        <a:bodyPr/>
        <a:lstStyle/>
        <a:p>
          <a:endParaRPr lang="en-US"/>
        </a:p>
      </dgm:t>
    </dgm:pt>
    <dgm:pt modelId="{F1E03A45-A792-483A-8652-3F212058DA7B}" type="sibTrans" cxnId="{E2EF5A73-58C9-4099-B7A0-0C0128715EDE}">
      <dgm:prSet/>
      <dgm:spPr/>
      <dgm:t>
        <a:bodyPr/>
        <a:lstStyle/>
        <a:p>
          <a:endParaRPr lang="en-US"/>
        </a:p>
      </dgm:t>
    </dgm:pt>
    <dgm:pt modelId="{6608B447-7E0F-41C0-A80B-497F4D19D421}">
      <dgm:prSet phldrT="[Text]"/>
      <dgm:spPr/>
      <dgm:t>
        <a:bodyPr/>
        <a:lstStyle/>
        <a:p>
          <a:r>
            <a:rPr lang="en-US" b="1" dirty="0"/>
            <a:t>2. Perform</a:t>
          </a:r>
          <a:r>
            <a:rPr lang="en-US" dirty="0"/>
            <a:t> product walkthrough</a:t>
          </a:r>
        </a:p>
      </dgm:t>
    </dgm:pt>
    <dgm:pt modelId="{FF9C4E68-A3E6-4909-95F4-8C410E82F790}" type="parTrans" cxnId="{FA84A560-1B0C-418E-AE80-190C19761D2B}">
      <dgm:prSet/>
      <dgm:spPr/>
      <dgm:t>
        <a:bodyPr/>
        <a:lstStyle/>
        <a:p>
          <a:endParaRPr lang="en-US"/>
        </a:p>
      </dgm:t>
    </dgm:pt>
    <dgm:pt modelId="{1C787D5A-CC7D-4E05-B3A0-230B18A8D40A}" type="sibTrans" cxnId="{FA84A560-1B0C-418E-AE80-190C19761D2B}">
      <dgm:prSet/>
      <dgm:spPr/>
      <dgm:t>
        <a:bodyPr/>
        <a:lstStyle/>
        <a:p>
          <a:endParaRPr lang="en-US"/>
        </a:p>
      </dgm:t>
    </dgm:pt>
    <dgm:pt modelId="{99B7129B-2042-47E2-B822-FC8F7D543E30}">
      <dgm:prSet phldrT="[Text]"/>
      <dgm:spPr/>
      <dgm:t>
        <a:bodyPr/>
        <a:lstStyle/>
        <a:p>
          <a:r>
            <a:rPr lang="en-US" b="1" dirty="0"/>
            <a:t>3. Interview</a:t>
          </a:r>
          <a:r>
            <a:rPr lang="en-US" dirty="0"/>
            <a:t> client, designer and developer</a:t>
          </a:r>
        </a:p>
      </dgm:t>
    </dgm:pt>
    <dgm:pt modelId="{25C3C26F-6EBE-4DE3-963F-B4706CD2D0D4}" type="parTrans" cxnId="{DE4C8F0B-71BD-4E1A-A9EE-2B173E3BB0BB}">
      <dgm:prSet/>
      <dgm:spPr/>
      <dgm:t>
        <a:bodyPr/>
        <a:lstStyle/>
        <a:p>
          <a:endParaRPr lang="en-US"/>
        </a:p>
      </dgm:t>
    </dgm:pt>
    <dgm:pt modelId="{B153B4E5-65BF-4BBA-A786-64057F3EDAD8}" type="sibTrans" cxnId="{DE4C8F0B-71BD-4E1A-A9EE-2B173E3BB0BB}">
      <dgm:prSet/>
      <dgm:spPr/>
      <dgm:t>
        <a:bodyPr/>
        <a:lstStyle/>
        <a:p>
          <a:endParaRPr lang="en-US"/>
        </a:p>
      </dgm:t>
    </dgm:pt>
    <dgm:pt modelId="{DD16C132-E6BB-4CBB-BE80-B5968F7814EA}" type="pres">
      <dgm:prSet presAssocID="{58A43A84-9493-4F30-80FA-AEEC27C0F91D}" presName="cycle" presStyleCnt="0">
        <dgm:presLayoutVars>
          <dgm:dir/>
          <dgm:resizeHandles val="exact"/>
        </dgm:presLayoutVars>
      </dgm:prSet>
      <dgm:spPr/>
      <dgm:t>
        <a:bodyPr/>
        <a:lstStyle/>
        <a:p>
          <a:endParaRPr lang="en-US"/>
        </a:p>
      </dgm:t>
    </dgm:pt>
    <dgm:pt modelId="{99494A61-4D48-4156-8916-E23B28809E11}" type="pres">
      <dgm:prSet presAssocID="{433934A5-7056-41DF-BCAE-45DF3C57664D}" presName="dummy" presStyleCnt="0"/>
      <dgm:spPr/>
    </dgm:pt>
    <dgm:pt modelId="{78A2DE05-3E25-4BF2-B690-35F64F5FD381}" type="pres">
      <dgm:prSet presAssocID="{433934A5-7056-41DF-BCAE-45DF3C57664D}" presName="node" presStyleLbl="revTx" presStyleIdx="0" presStyleCnt="3" custScaleY="87772">
        <dgm:presLayoutVars>
          <dgm:bulletEnabled val="1"/>
        </dgm:presLayoutVars>
      </dgm:prSet>
      <dgm:spPr/>
      <dgm:t>
        <a:bodyPr/>
        <a:lstStyle/>
        <a:p>
          <a:endParaRPr lang="en-US"/>
        </a:p>
      </dgm:t>
    </dgm:pt>
    <dgm:pt modelId="{A0C6174F-0BDE-418F-BE8A-650F9055B4A9}" type="pres">
      <dgm:prSet presAssocID="{F1E03A45-A792-483A-8652-3F212058DA7B}" presName="sibTrans" presStyleLbl="node1" presStyleIdx="0" presStyleCnt="3" custScaleX="102470" custScaleY="93135" custLinFactNeighborX="-2220" custLinFactNeighborY="-129"/>
      <dgm:spPr/>
      <dgm:t>
        <a:bodyPr/>
        <a:lstStyle/>
        <a:p>
          <a:endParaRPr lang="en-US"/>
        </a:p>
      </dgm:t>
    </dgm:pt>
    <dgm:pt modelId="{4A7975FE-66FC-432F-B292-DBC333937F36}" type="pres">
      <dgm:prSet presAssocID="{6608B447-7E0F-41C0-A80B-497F4D19D421}" presName="dummy" presStyleCnt="0"/>
      <dgm:spPr/>
    </dgm:pt>
    <dgm:pt modelId="{4E61E52A-7254-4DDE-8ACA-D862024F49C1}" type="pres">
      <dgm:prSet presAssocID="{6608B447-7E0F-41C0-A80B-497F4D19D421}" presName="node" presStyleLbl="revTx" presStyleIdx="1" presStyleCnt="3" custScaleY="53015">
        <dgm:presLayoutVars>
          <dgm:bulletEnabled val="1"/>
        </dgm:presLayoutVars>
      </dgm:prSet>
      <dgm:spPr/>
      <dgm:t>
        <a:bodyPr/>
        <a:lstStyle/>
        <a:p>
          <a:endParaRPr lang="en-US"/>
        </a:p>
      </dgm:t>
    </dgm:pt>
    <dgm:pt modelId="{FA073248-4AB4-433F-BDC9-291C897C646B}" type="pres">
      <dgm:prSet presAssocID="{1C787D5A-CC7D-4E05-B3A0-230B18A8D40A}" presName="sibTrans" presStyleLbl="node1" presStyleIdx="1" presStyleCnt="3"/>
      <dgm:spPr/>
      <dgm:t>
        <a:bodyPr/>
        <a:lstStyle/>
        <a:p>
          <a:endParaRPr lang="en-US"/>
        </a:p>
      </dgm:t>
    </dgm:pt>
    <dgm:pt modelId="{5C37AA58-ADD1-4873-9442-7A00955A9D60}" type="pres">
      <dgm:prSet presAssocID="{99B7129B-2042-47E2-B822-FC8F7D543E30}" presName="dummy" presStyleCnt="0"/>
      <dgm:spPr/>
    </dgm:pt>
    <dgm:pt modelId="{40487A8D-EF70-45E3-A809-7612DB878770}" type="pres">
      <dgm:prSet presAssocID="{99B7129B-2042-47E2-B822-FC8F7D543E30}" presName="node" presStyleLbl="revTx" presStyleIdx="2" presStyleCnt="3" custScaleY="59941">
        <dgm:presLayoutVars>
          <dgm:bulletEnabled val="1"/>
        </dgm:presLayoutVars>
      </dgm:prSet>
      <dgm:spPr/>
      <dgm:t>
        <a:bodyPr/>
        <a:lstStyle/>
        <a:p>
          <a:endParaRPr lang="en-US"/>
        </a:p>
      </dgm:t>
    </dgm:pt>
    <dgm:pt modelId="{FF5D6B45-E860-4FE4-A156-2F5F202821DA}" type="pres">
      <dgm:prSet presAssocID="{B153B4E5-65BF-4BBA-A786-64057F3EDAD8}" presName="sibTrans" presStyleLbl="node1" presStyleIdx="2" presStyleCnt="3" custScaleX="142299" custScaleY="119681" custLinFactNeighborX="1973" custLinFactNeighborY="3666"/>
      <dgm:spPr/>
      <dgm:t>
        <a:bodyPr/>
        <a:lstStyle/>
        <a:p>
          <a:endParaRPr lang="en-US"/>
        </a:p>
      </dgm:t>
    </dgm:pt>
  </dgm:ptLst>
  <dgm:cxnLst>
    <dgm:cxn modelId="{0EB669C4-979E-4EF7-99C9-0E6C0E1DD7BD}" type="presOf" srcId="{F1E03A45-A792-483A-8652-3F212058DA7B}" destId="{A0C6174F-0BDE-418F-BE8A-650F9055B4A9}" srcOrd="0" destOrd="0" presId="urn:microsoft.com/office/officeart/2005/8/layout/cycle1"/>
    <dgm:cxn modelId="{15CAADB6-ADC9-4148-A95A-07C518679FC7}" type="presOf" srcId="{B153B4E5-65BF-4BBA-A786-64057F3EDAD8}" destId="{FF5D6B45-E860-4FE4-A156-2F5F202821DA}" srcOrd="0" destOrd="0" presId="urn:microsoft.com/office/officeart/2005/8/layout/cycle1"/>
    <dgm:cxn modelId="{955682FF-A984-4564-90BC-C5D0AE02B535}" type="presOf" srcId="{6608B447-7E0F-41C0-A80B-497F4D19D421}" destId="{4E61E52A-7254-4DDE-8ACA-D862024F49C1}" srcOrd="0" destOrd="0" presId="urn:microsoft.com/office/officeart/2005/8/layout/cycle1"/>
    <dgm:cxn modelId="{B00A8ABE-9B19-4995-8AB3-53927EFA6C5D}" type="presOf" srcId="{433934A5-7056-41DF-BCAE-45DF3C57664D}" destId="{78A2DE05-3E25-4BF2-B690-35F64F5FD381}" srcOrd="0" destOrd="0" presId="urn:microsoft.com/office/officeart/2005/8/layout/cycle1"/>
    <dgm:cxn modelId="{FA84A560-1B0C-418E-AE80-190C19761D2B}" srcId="{58A43A84-9493-4F30-80FA-AEEC27C0F91D}" destId="{6608B447-7E0F-41C0-A80B-497F4D19D421}" srcOrd="1" destOrd="0" parTransId="{FF9C4E68-A3E6-4909-95F4-8C410E82F790}" sibTransId="{1C787D5A-CC7D-4E05-B3A0-230B18A8D40A}"/>
    <dgm:cxn modelId="{DE4C8F0B-71BD-4E1A-A9EE-2B173E3BB0BB}" srcId="{58A43A84-9493-4F30-80FA-AEEC27C0F91D}" destId="{99B7129B-2042-47E2-B822-FC8F7D543E30}" srcOrd="2" destOrd="0" parTransId="{25C3C26F-6EBE-4DE3-963F-B4706CD2D0D4}" sibTransId="{B153B4E5-65BF-4BBA-A786-64057F3EDAD8}"/>
    <dgm:cxn modelId="{AFAA3011-53E0-4F03-857D-144D6FFF40A2}" type="presOf" srcId="{1C787D5A-CC7D-4E05-B3A0-230B18A8D40A}" destId="{FA073248-4AB4-433F-BDC9-291C897C646B}" srcOrd="0" destOrd="0" presId="urn:microsoft.com/office/officeart/2005/8/layout/cycle1"/>
    <dgm:cxn modelId="{492C71E6-214F-47E4-9FC2-24FA45DD7BBF}" type="presOf" srcId="{58A43A84-9493-4F30-80FA-AEEC27C0F91D}" destId="{DD16C132-E6BB-4CBB-BE80-B5968F7814EA}" srcOrd="0" destOrd="0" presId="urn:microsoft.com/office/officeart/2005/8/layout/cycle1"/>
    <dgm:cxn modelId="{E2EF5A73-58C9-4099-B7A0-0C0128715EDE}" srcId="{58A43A84-9493-4F30-80FA-AEEC27C0F91D}" destId="{433934A5-7056-41DF-BCAE-45DF3C57664D}" srcOrd="0" destOrd="0" parTransId="{16FEC644-7A2D-4460-9658-56F8B130B106}" sibTransId="{F1E03A45-A792-483A-8652-3F212058DA7B}"/>
    <dgm:cxn modelId="{671E8915-6AC6-4EFC-B1C1-13349506A9BF}" type="presOf" srcId="{99B7129B-2042-47E2-B822-FC8F7D543E30}" destId="{40487A8D-EF70-45E3-A809-7612DB878770}" srcOrd="0" destOrd="0" presId="urn:microsoft.com/office/officeart/2005/8/layout/cycle1"/>
    <dgm:cxn modelId="{87E770BB-ECA5-4892-9490-86B23AFEF7D6}" type="presParOf" srcId="{DD16C132-E6BB-4CBB-BE80-B5968F7814EA}" destId="{99494A61-4D48-4156-8916-E23B28809E11}" srcOrd="0" destOrd="0" presId="urn:microsoft.com/office/officeart/2005/8/layout/cycle1"/>
    <dgm:cxn modelId="{3AE726FA-B868-441C-BE2C-1E2BBB53A3E7}" type="presParOf" srcId="{DD16C132-E6BB-4CBB-BE80-B5968F7814EA}" destId="{78A2DE05-3E25-4BF2-B690-35F64F5FD381}" srcOrd="1" destOrd="0" presId="urn:microsoft.com/office/officeart/2005/8/layout/cycle1"/>
    <dgm:cxn modelId="{02C9F2A3-FD38-4459-A344-30A1DD413F14}" type="presParOf" srcId="{DD16C132-E6BB-4CBB-BE80-B5968F7814EA}" destId="{A0C6174F-0BDE-418F-BE8A-650F9055B4A9}" srcOrd="2" destOrd="0" presId="urn:microsoft.com/office/officeart/2005/8/layout/cycle1"/>
    <dgm:cxn modelId="{BFAD9B0A-6E12-486F-9D37-2280B78C7563}" type="presParOf" srcId="{DD16C132-E6BB-4CBB-BE80-B5968F7814EA}" destId="{4A7975FE-66FC-432F-B292-DBC333937F36}" srcOrd="3" destOrd="0" presId="urn:microsoft.com/office/officeart/2005/8/layout/cycle1"/>
    <dgm:cxn modelId="{6CC347C9-A69A-4FC0-B1AD-117AD7DECCD8}" type="presParOf" srcId="{DD16C132-E6BB-4CBB-BE80-B5968F7814EA}" destId="{4E61E52A-7254-4DDE-8ACA-D862024F49C1}" srcOrd="4" destOrd="0" presId="urn:microsoft.com/office/officeart/2005/8/layout/cycle1"/>
    <dgm:cxn modelId="{D552EF7F-4C7A-4E47-BE71-7D045E19B45D}" type="presParOf" srcId="{DD16C132-E6BB-4CBB-BE80-B5968F7814EA}" destId="{FA073248-4AB4-433F-BDC9-291C897C646B}" srcOrd="5" destOrd="0" presId="urn:microsoft.com/office/officeart/2005/8/layout/cycle1"/>
    <dgm:cxn modelId="{04BCDFA8-36DA-4801-9DA9-4F7B491E0FDF}" type="presParOf" srcId="{DD16C132-E6BB-4CBB-BE80-B5968F7814EA}" destId="{5C37AA58-ADD1-4873-9442-7A00955A9D60}" srcOrd="6" destOrd="0" presId="urn:microsoft.com/office/officeart/2005/8/layout/cycle1"/>
    <dgm:cxn modelId="{AE6CAC8D-1173-4947-8A1E-171E41CBEF7B}" type="presParOf" srcId="{DD16C132-E6BB-4CBB-BE80-B5968F7814EA}" destId="{40487A8D-EF70-45E3-A809-7612DB878770}" srcOrd="7" destOrd="0" presId="urn:microsoft.com/office/officeart/2005/8/layout/cycle1"/>
    <dgm:cxn modelId="{E37650C3-22E2-47A1-A8A8-DEBD2C1442C8}" type="presParOf" srcId="{DD16C132-E6BB-4CBB-BE80-B5968F7814EA}" destId="{FF5D6B45-E860-4FE4-A156-2F5F202821DA}"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110A29-7A0B-4A2E-AD84-9B0D8DA9D36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74217A2-7D3C-4239-B713-C8B269175DD5}">
      <dgm:prSet phldrT="[Text]"/>
      <dgm:spPr/>
      <dgm:t>
        <a:bodyPr/>
        <a:lstStyle/>
        <a:p>
          <a:r>
            <a:rPr lang="en-US" dirty="0" smtClean="0"/>
            <a:t>Organizational Factors</a:t>
          </a:r>
          <a:endParaRPr lang="en-US" dirty="0"/>
        </a:p>
      </dgm:t>
    </dgm:pt>
    <dgm:pt modelId="{315B31AA-7B18-47B2-B861-4B98E37FCC97}" type="parTrans" cxnId="{2C3DE458-2354-42E6-A016-E1A9FC77A4AA}">
      <dgm:prSet/>
      <dgm:spPr/>
      <dgm:t>
        <a:bodyPr/>
        <a:lstStyle/>
        <a:p>
          <a:endParaRPr lang="en-US"/>
        </a:p>
      </dgm:t>
    </dgm:pt>
    <dgm:pt modelId="{CABA2F1D-C038-448F-BA26-2563E0F9BEF1}" type="sibTrans" cxnId="{2C3DE458-2354-42E6-A016-E1A9FC77A4AA}">
      <dgm:prSet/>
      <dgm:spPr/>
      <dgm:t>
        <a:bodyPr/>
        <a:lstStyle/>
        <a:p>
          <a:endParaRPr lang="en-US"/>
        </a:p>
      </dgm:t>
    </dgm:pt>
    <dgm:pt modelId="{1C785495-DE29-403F-A04D-E3409120E2B8}">
      <dgm:prSet phldrT="[Text]"/>
      <dgm:spPr/>
      <dgm:t>
        <a:bodyPr/>
        <a:lstStyle/>
        <a:p>
          <a:r>
            <a:rPr lang="en-US" dirty="0" smtClean="0"/>
            <a:t>Skill and staff shortage</a:t>
          </a:r>
          <a:endParaRPr lang="en-US" dirty="0"/>
        </a:p>
      </dgm:t>
    </dgm:pt>
    <dgm:pt modelId="{852E874E-B367-42F5-899D-5520BF56C787}" type="parTrans" cxnId="{5D427C6A-3DFE-478A-80D8-2670EE2C8D81}">
      <dgm:prSet/>
      <dgm:spPr/>
      <dgm:t>
        <a:bodyPr/>
        <a:lstStyle/>
        <a:p>
          <a:endParaRPr lang="en-US"/>
        </a:p>
      </dgm:t>
    </dgm:pt>
    <dgm:pt modelId="{1B8E5173-336F-4E1B-8535-66AEE3D68EE4}" type="sibTrans" cxnId="{5D427C6A-3DFE-478A-80D8-2670EE2C8D81}">
      <dgm:prSet/>
      <dgm:spPr/>
      <dgm:t>
        <a:bodyPr/>
        <a:lstStyle/>
        <a:p>
          <a:endParaRPr lang="en-US"/>
        </a:p>
      </dgm:t>
    </dgm:pt>
    <dgm:pt modelId="{933795DB-EBD3-42A5-9F05-3FDE52340FBB}">
      <dgm:prSet phldrT="[Text]"/>
      <dgm:spPr/>
      <dgm:t>
        <a:bodyPr/>
        <a:lstStyle/>
        <a:p>
          <a:r>
            <a:rPr lang="en-US" dirty="0" smtClean="0"/>
            <a:t>Personal and training issues</a:t>
          </a:r>
          <a:endParaRPr lang="en-US" dirty="0"/>
        </a:p>
      </dgm:t>
    </dgm:pt>
    <dgm:pt modelId="{AD75A5B6-A7E4-4B94-99A2-C025067A0B47}" type="parTrans" cxnId="{F9791F14-5A05-42BB-B7EF-B433191C4567}">
      <dgm:prSet/>
      <dgm:spPr/>
      <dgm:t>
        <a:bodyPr/>
        <a:lstStyle/>
        <a:p>
          <a:endParaRPr lang="en-US"/>
        </a:p>
      </dgm:t>
    </dgm:pt>
    <dgm:pt modelId="{0CCC2C0D-B8B0-4655-A14F-BA2BF031884B}" type="sibTrans" cxnId="{F9791F14-5A05-42BB-B7EF-B433191C4567}">
      <dgm:prSet/>
      <dgm:spPr/>
      <dgm:t>
        <a:bodyPr/>
        <a:lstStyle/>
        <a:p>
          <a:endParaRPr lang="en-US"/>
        </a:p>
      </dgm:t>
    </dgm:pt>
    <dgm:pt modelId="{DDD0B274-FF42-44FA-9763-36432F12F6F9}">
      <dgm:prSet phldrT="[Text]"/>
      <dgm:spPr/>
      <dgm:t>
        <a:bodyPr/>
        <a:lstStyle/>
        <a:p>
          <a:r>
            <a:rPr lang="en-US" dirty="0" smtClean="0"/>
            <a:t>Technical Issues</a:t>
          </a:r>
          <a:endParaRPr lang="en-US" dirty="0"/>
        </a:p>
      </dgm:t>
    </dgm:pt>
    <dgm:pt modelId="{FE5D7EDE-3031-49F7-9CF9-D9233D11E0D4}" type="parTrans" cxnId="{E3EF8413-CFF9-44C7-9D99-CFFE0DC1C6A1}">
      <dgm:prSet/>
      <dgm:spPr/>
      <dgm:t>
        <a:bodyPr/>
        <a:lstStyle/>
        <a:p>
          <a:endParaRPr lang="en-US"/>
        </a:p>
      </dgm:t>
    </dgm:pt>
    <dgm:pt modelId="{E4582429-B314-4F8A-AC6A-187B42C97043}" type="sibTrans" cxnId="{E3EF8413-CFF9-44C7-9D99-CFFE0DC1C6A1}">
      <dgm:prSet/>
      <dgm:spPr/>
      <dgm:t>
        <a:bodyPr/>
        <a:lstStyle/>
        <a:p>
          <a:endParaRPr lang="en-US"/>
        </a:p>
      </dgm:t>
    </dgm:pt>
    <dgm:pt modelId="{36AC6971-5B2E-4E7F-961B-BD6E93837DB3}">
      <dgm:prSet phldrT="[Text]"/>
      <dgm:spPr/>
      <dgm:t>
        <a:bodyPr/>
        <a:lstStyle/>
        <a:p>
          <a:r>
            <a:rPr lang="en-US" dirty="0" smtClean="0"/>
            <a:t>Problems in defining the right requirements</a:t>
          </a:r>
          <a:endParaRPr lang="en-US" dirty="0"/>
        </a:p>
      </dgm:t>
    </dgm:pt>
    <dgm:pt modelId="{7AB6F530-59D7-4355-8D4E-7C613B061B47}" type="parTrans" cxnId="{490FF8B7-79A2-4A10-9D97-394C9CE7BFB5}">
      <dgm:prSet/>
      <dgm:spPr/>
      <dgm:t>
        <a:bodyPr/>
        <a:lstStyle/>
        <a:p>
          <a:endParaRPr lang="en-US"/>
        </a:p>
      </dgm:t>
    </dgm:pt>
    <dgm:pt modelId="{0A0FCDAB-2B4D-4EF4-9B40-6C2F53D876A3}" type="sibTrans" cxnId="{490FF8B7-79A2-4A10-9D97-394C9CE7BFB5}">
      <dgm:prSet/>
      <dgm:spPr/>
      <dgm:t>
        <a:bodyPr/>
        <a:lstStyle/>
        <a:p>
          <a:endParaRPr lang="en-US"/>
        </a:p>
      </dgm:t>
    </dgm:pt>
    <dgm:pt modelId="{E7026019-9EE8-457F-B94B-7DD063BA77B3}">
      <dgm:prSet phldrT="[Text]"/>
      <dgm:spPr/>
      <dgm:t>
        <a:bodyPr/>
        <a:lstStyle/>
        <a:p>
          <a:r>
            <a:rPr lang="en-US" dirty="0" smtClean="0"/>
            <a:t>The extent that requirements can be met given existing constraints</a:t>
          </a:r>
          <a:endParaRPr lang="en-US" dirty="0"/>
        </a:p>
      </dgm:t>
    </dgm:pt>
    <dgm:pt modelId="{6E7D1266-0311-4989-9942-B461C63C9998}" type="parTrans" cxnId="{3B4F34B0-1892-4476-BD94-645EB4C67D6A}">
      <dgm:prSet/>
      <dgm:spPr/>
      <dgm:t>
        <a:bodyPr/>
        <a:lstStyle/>
        <a:p>
          <a:endParaRPr lang="en-US"/>
        </a:p>
      </dgm:t>
    </dgm:pt>
    <dgm:pt modelId="{49332666-0279-45EC-9923-832228DDD7F5}" type="sibTrans" cxnId="{3B4F34B0-1892-4476-BD94-645EB4C67D6A}">
      <dgm:prSet/>
      <dgm:spPr/>
      <dgm:t>
        <a:bodyPr/>
        <a:lstStyle/>
        <a:p>
          <a:endParaRPr lang="en-US"/>
        </a:p>
      </dgm:t>
    </dgm:pt>
    <dgm:pt modelId="{731F9475-2C67-4995-B3D2-5C16341EFDC4}">
      <dgm:prSet phldrT="[Text]"/>
      <dgm:spPr/>
      <dgm:t>
        <a:bodyPr/>
        <a:lstStyle/>
        <a:p>
          <a:r>
            <a:rPr lang="en-US" dirty="0" smtClean="0"/>
            <a:t>Supplier Issues</a:t>
          </a:r>
          <a:endParaRPr lang="en-US" dirty="0"/>
        </a:p>
      </dgm:t>
    </dgm:pt>
    <dgm:pt modelId="{755F864D-77AA-4DC0-9E6F-4427BCB7CE1D}" type="parTrans" cxnId="{1EF0C7C2-D179-43C7-B89E-23515FA16878}">
      <dgm:prSet/>
      <dgm:spPr/>
      <dgm:t>
        <a:bodyPr/>
        <a:lstStyle/>
        <a:p>
          <a:endParaRPr lang="en-US"/>
        </a:p>
      </dgm:t>
    </dgm:pt>
    <dgm:pt modelId="{25BA7907-24AA-4B4D-8456-2646AFD617EA}" type="sibTrans" cxnId="{1EF0C7C2-D179-43C7-B89E-23515FA16878}">
      <dgm:prSet/>
      <dgm:spPr/>
      <dgm:t>
        <a:bodyPr/>
        <a:lstStyle/>
        <a:p>
          <a:endParaRPr lang="en-US"/>
        </a:p>
      </dgm:t>
    </dgm:pt>
    <dgm:pt modelId="{5B5E37B1-CFC9-41BD-BBA8-743CDBCD43AD}">
      <dgm:prSet phldrT="[Text]"/>
      <dgm:spPr/>
      <dgm:t>
        <a:bodyPr/>
        <a:lstStyle/>
        <a:p>
          <a:r>
            <a:rPr lang="en-US" dirty="0" smtClean="0"/>
            <a:t>Failure of a third part</a:t>
          </a:r>
          <a:endParaRPr lang="en-US" dirty="0"/>
        </a:p>
      </dgm:t>
    </dgm:pt>
    <dgm:pt modelId="{DC2B0085-BFB4-4487-846F-3CF4AC9CE8E6}" type="parTrans" cxnId="{5121C50F-EB07-43A7-B367-6F9A687B9A47}">
      <dgm:prSet/>
      <dgm:spPr/>
      <dgm:t>
        <a:bodyPr/>
        <a:lstStyle/>
        <a:p>
          <a:endParaRPr lang="en-US"/>
        </a:p>
      </dgm:t>
    </dgm:pt>
    <dgm:pt modelId="{12431F67-399D-4DD3-AFB8-50A9B5D71FB2}" type="sibTrans" cxnId="{5121C50F-EB07-43A7-B367-6F9A687B9A47}">
      <dgm:prSet/>
      <dgm:spPr/>
      <dgm:t>
        <a:bodyPr/>
        <a:lstStyle/>
        <a:p>
          <a:endParaRPr lang="en-US"/>
        </a:p>
      </dgm:t>
    </dgm:pt>
    <dgm:pt modelId="{FB5F400F-1D44-4049-8EC5-FAEBDA052B07}">
      <dgm:prSet phldrT="[Text]"/>
      <dgm:spPr/>
      <dgm:t>
        <a:bodyPr/>
        <a:lstStyle/>
        <a:p>
          <a:r>
            <a:rPr lang="en-US" dirty="0" smtClean="0"/>
            <a:t>Contractual issues</a:t>
          </a:r>
          <a:endParaRPr lang="en-US" dirty="0"/>
        </a:p>
      </dgm:t>
    </dgm:pt>
    <dgm:pt modelId="{4A5D0BB8-1170-4BC2-A295-51CAB5B2D347}" type="parTrans" cxnId="{66491B8E-D4C2-4167-9E14-118DED892709}">
      <dgm:prSet/>
      <dgm:spPr/>
      <dgm:t>
        <a:bodyPr/>
        <a:lstStyle/>
        <a:p>
          <a:endParaRPr lang="en-US"/>
        </a:p>
      </dgm:t>
    </dgm:pt>
    <dgm:pt modelId="{C0718289-B316-4630-9CCD-CB54979DC407}" type="sibTrans" cxnId="{66491B8E-D4C2-4167-9E14-118DED892709}">
      <dgm:prSet/>
      <dgm:spPr/>
      <dgm:t>
        <a:bodyPr/>
        <a:lstStyle/>
        <a:p>
          <a:endParaRPr lang="en-US"/>
        </a:p>
      </dgm:t>
    </dgm:pt>
    <dgm:pt modelId="{3F0B1036-802A-45AA-AFA6-22A44E6ECC1E}">
      <dgm:prSet phldrT="[Text]"/>
      <dgm:spPr/>
      <dgm:t>
        <a:bodyPr/>
        <a:lstStyle/>
        <a:p>
          <a:r>
            <a:rPr lang="en-US" dirty="0" smtClean="0"/>
            <a:t>Problems with testers communicating their needs and test results</a:t>
          </a:r>
          <a:endParaRPr lang="en-US" dirty="0"/>
        </a:p>
      </dgm:t>
    </dgm:pt>
    <dgm:pt modelId="{B46F4A06-2AC7-4E32-9D72-300840F3CE8F}" type="parTrans" cxnId="{8F279C09-B8B7-4BCF-954D-BFC93D0B1D97}">
      <dgm:prSet/>
      <dgm:spPr/>
      <dgm:t>
        <a:bodyPr/>
        <a:lstStyle/>
        <a:p>
          <a:endParaRPr lang="en-US"/>
        </a:p>
      </dgm:t>
    </dgm:pt>
    <dgm:pt modelId="{89D0A219-E821-443B-8D4F-A3CC5156EE68}" type="sibTrans" cxnId="{8F279C09-B8B7-4BCF-954D-BFC93D0B1D97}">
      <dgm:prSet/>
      <dgm:spPr/>
      <dgm:t>
        <a:bodyPr/>
        <a:lstStyle/>
        <a:p>
          <a:endParaRPr lang="en-US"/>
        </a:p>
      </dgm:t>
    </dgm:pt>
    <dgm:pt modelId="{624425B1-53DC-4BA1-B95C-C9BD9A8ABF3A}">
      <dgm:prSet phldrT="[Text]"/>
      <dgm:spPr/>
      <dgm:t>
        <a:bodyPr/>
        <a:lstStyle/>
        <a:p>
          <a:r>
            <a:rPr lang="en-US" dirty="0" smtClean="0"/>
            <a:t>Improper attitude toward testing</a:t>
          </a:r>
          <a:endParaRPr lang="en-US" dirty="0"/>
        </a:p>
      </dgm:t>
    </dgm:pt>
    <dgm:pt modelId="{950878B5-A3C6-41DB-9819-7FD4D2C084D9}" type="parTrans" cxnId="{C41DACF9-BD86-4E99-A39D-C21CBE0A1DFB}">
      <dgm:prSet/>
      <dgm:spPr/>
      <dgm:t>
        <a:bodyPr/>
        <a:lstStyle/>
        <a:p>
          <a:endParaRPr lang="en-US"/>
        </a:p>
      </dgm:t>
    </dgm:pt>
    <dgm:pt modelId="{75E89F6F-F2BC-4585-9DD9-68C7B45D2D02}" type="sibTrans" cxnId="{C41DACF9-BD86-4E99-A39D-C21CBE0A1DFB}">
      <dgm:prSet/>
      <dgm:spPr/>
      <dgm:t>
        <a:bodyPr/>
        <a:lstStyle/>
        <a:p>
          <a:endParaRPr lang="en-US"/>
        </a:p>
      </dgm:t>
    </dgm:pt>
    <dgm:pt modelId="{87B5D4FD-0B09-4110-BB16-D595328A9370}">
      <dgm:prSet phldrT="[Text]"/>
      <dgm:spPr/>
      <dgm:t>
        <a:bodyPr/>
        <a:lstStyle/>
        <a:p>
          <a:r>
            <a:rPr lang="en-US" dirty="0" smtClean="0"/>
            <a:t>The quality of design, code, and tests</a:t>
          </a:r>
          <a:endParaRPr lang="en-US" dirty="0"/>
        </a:p>
      </dgm:t>
    </dgm:pt>
    <dgm:pt modelId="{FE01A55E-F237-4310-BE38-CE1005376C0F}" type="parTrans" cxnId="{C2C1F5B4-1F21-4CA8-A68F-EDF06C46BA04}">
      <dgm:prSet/>
      <dgm:spPr/>
      <dgm:t>
        <a:bodyPr/>
        <a:lstStyle/>
        <a:p>
          <a:endParaRPr lang="en-US"/>
        </a:p>
      </dgm:t>
    </dgm:pt>
    <dgm:pt modelId="{29A46ECF-6256-41FE-9C1F-DC8736A911E9}" type="sibTrans" cxnId="{C2C1F5B4-1F21-4CA8-A68F-EDF06C46BA04}">
      <dgm:prSet/>
      <dgm:spPr/>
      <dgm:t>
        <a:bodyPr/>
        <a:lstStyle/>
        <a:p>
          <a:endParaRPr lang="en-US"/>
        </a:p>
      </dgm:t>
    </dgm:pt>
    <dgm:pt modelId="{CBBEB52D-C5C4-4544-BB1E-7104347E8239}" type="pres">
      <dgm:prSet presAssocID="{9D110A29-7A0B-4A2E-AD84-9B0D8DA9D360}" presName="Name0" presStyleCnt="0">
        <dgm:presLayoutVars>
          <dgm:dir/>
          <dgm:animLvl val="lvl"/>
          <dgm:resizeHandles val="exact"/>
        </dgm:presLayoutVars>
      </dgm:prSet>
      <dgm:spPr/>
      <dgm:t>
        <a:bodyPr/>
        <a:lstStyle/>
        <a:p>
          <a:endParaRPr lang="en-US"/>
        </a:p>
      </dgm:t>
    </dgm:pt>
    <dgm:pt modelId="{CD0B2979-D43A-42ED-A795-1CDFC310C1C8}" type="pres">
      <dgm:prSet presAssocID="{C74217A2-7D3C-4239-B713-C8B269175DD5}" presName="composite" presStyleCnt="0"/>
      <dgm:spPr/>
    </dgm:pt>
    <dgm:pt modelId="{41C55D64-83F5-4795-B11C-59E0BFEADE8D}" type="pres">
      <dgm:prSet presAssocID="{C74217A2-7D3C-4239-B713-C8B269175DD5}" presName="parTx" presStyleLbl="alignNode1" presStyleIdx="0" presStyleCnt="3">
        <dgm:presLayoutVars>
          <dgm:chMax val="0"/>
          <dgm:chPref val="0"/>
          <dgm:bulletEnabled val="1"/>
        </dgm:presLayoutVars>
      </dgm:prSet>
      <dgm:spPr/>
      <dgm:t>
        <a:bodyPr/>
        <a:lstStyle/>
        <a:p>
          <a:endParaRPr lang="en-US"/>
        </a:p>
      </dgm:t>
    </dgm:pt>
    <dgm:pt modelId="{5C254CA2-7E89-4F6D-90FC-2C1E9E11A380}" type="pres">
      <dgm:prSet presAssocID="{C74217A2-7D3C-4239-B713-C8B269175DD5}" presName="desTx" presStyleLbl="alignAccFollowNode1" presStyleIdx="0" presStyleCnt="3">
        <dgm:presLayoutVars>
          <dgm:bulletEnabled val="1"/>
        </dgm:presLayoutVars>
      </dgm:prSet>
      <dgm:spPr/>
      <dgm:t>
        <a:bodyPr/>
        <a:lstStyle/>
        <a:p>
          <a:endParaRPr lang="en-US"/>
        </a:p>
      </dgm:t>
    </dgm:pt>
    <dgm:pt modelId="{E2DF82E3-E035-4786-9219-5CD3A5E1A0C7}" type="pres">
      <dgm:prSet presAssocID="{CABA2F1D-C038-448F-BA26-2563E0F9BEF1}" presName="space" presStyleCnt="0"/>
      <dgm:spPr/>
    </dgm:pt>
    <dgm:pt modelId="{1206C232-9BE4-4BB0-8D49-5B290548B559}" type="pres">
      <dgm:prSet presAssocID="{DDD0B274-FF42-44FA-9763-36432F12F6F9}" presName="composite" presStyleCnt="0"/>
      <dgm:spPr/>
    </dgm:pt>
    <dgm:pt modelId="{5CEC4D4E-DAA0-48F0-8D85-5F930E285A43}" type="pres">
      <dgm:prSet presAssocID="{DDD0B274-FF42-44FA-9763-36432F12F6F9}" presName="parTx" presStyleLbl="alignNode1" presStyleIdx="1" presStyleCnt="3">
        <dgm:presLayoutVars>
          <dgm:chMax val="0"/>
          <dgm:chPref val="0"/>
          <dgm:bulletEnabled val="1"/>
        </dgm:presLayoutVars>
      </dgm:prSet>
      <dgm:spPr/>
      <dgm:t>
        <a:bodyPr/>
        <a:lstStyle/>
        <a:p>
          <a:endParaRPr lang="en-US"/>
        </a:p>
      </dgm:t>
    </dgm:pt>
    <dgm:pt modelId="{93113A4E-EF60-49BF-865E-F74DD6EAD7A0}" type="pres">
      <dgm:prSet presAssocID="{DDD0B274-FF42-44FA-9763-36432F12F6F9}" presName="desTx" presStyleLbl="alignAccFollowNode1" presStyleIdx="1" presStyleCnt="3">
        <dgm:presLayoutVars>
          <dgm:bulletEnabled val="1"/>
        </dgm:presLayoutVars>
      </dgm:prSet>
      <dgm:spPr/>
      <dgm:t>
        <a:bodyPr/>
        <a:lstStyle/>
        <a:p>
          <a:endParaRPr lang="en-US"/>
        </a:p>
      </dgm:t>
    </dgm:pt>
    <dgm:pt modelId="{95153FA3-A011-432C-9182-9F0FCC8CF242}" type="pres">
      <dgm:prSet presAssocID="{E4582429-B314-4F8A-AC6A-187B42C97043}" presName="space" presStyleCnt="0"/>
      <dgm:spPr/>
    </dgm:pt>
    <dgm:pt modelId="{E89FDCB2-4B75-4728-9D6A-BF8314479CAF}" type="pres">
      <dgm:prSet presAssocID="{731F9475-2C67-4995-B3D2-5C16341EFDC4}" presName="composite" presStyleCnt="0"/>
      <dgm:spPr/>
    </dgm:pt>
    <dgm:pt modelId="{F306744E-D93F-4D98-8D38-717E988F6949}" type="pres">
      <dgm:prSet presAssocID="{731F9475-2C67-4995-B3D2-5C16341EFDC4}" presName="parTx" presStyleLbl="alignNode1" presStyleIdx="2" presStyleCnt="3">
        <dgm:presLayoutVars>
          <dgm:chMax val="0"/>
          <dgm:chPref val="0"/>
          <dgm:bulletEnabled val="1"/>
        </dgm:presLayoutVars>
      </dgm:prSet>
      <dgm:spPr/>
      <dgm:t>
        <a:bodyPr/>
        <a:lstStyle/>
        <a:p>
          <a:endParaRPr lang="en-US"/>
        </a:p>
      </dgm:t>
    </dgm:pt>
    <dgm:pt modelId="{3C261575-159D-4F5B-885D-C4CE9AAA9171}" type="pres">
      <dgm:prSet presAssocID="{731F9475-2C67-4995-B3D2-5C16341EFDC4}" presName="desTx" presStyleLbl="alignAccFollowNode1" presStyleIdx="2" presStyleCnt="3">
        <dgm:presLayoutVars>
          <dgm:bulletEnabled val="1"/>
        </dgm:presLayoutVars>
      </dgm:prSet>
      <dgm:spPr/>
      <dgm:t>
        <a:bodyPr/>
        <a:lstStyle/>
        <a:p>
          <a:endParaRPr lang="en-US"/>
        </a:p>
      </dgm:t>
    </dgm:pt>
  </dgm:ptLst>
  <dgm:cxnLst>
    <dgm:cxn modelId="{1EF0C7C2-D179-43C7-B89E-23515FA16878}" srcId="{9D110A29-7A0B-4A2E-AD84-9B0D8DA9D360}" destId="{731F9475-2C67-4995-B3D2-5C16341EFDC4}" srcOrd="2" destOrd="0" parTransId="{755F864D-77AA-4DC0-9E6F-4427BCB7CE1D}" sibTransId="{25BA7907-24AA-4B4D-8456-2646AFD617EA}"/>
    <dgm:cxn modelId="{C41DACF9-BD86-4E99-A39D-C21CBE0A1DFB}" srcId="{C74217A2-7D3C-4239-B713-C8B269175DD5}" destId="{624425B1-53DC-4BA1-B95C-C9BD9A8ABF3A}" srcOrd="3" destOrd="0" parTransId="{950878B5-A3C6-41DB-9819-7FD4D2C084D9}" sibTransId="{75E89F6F-F2BC-4585-9DD9-68C7B45D2D02}"/>
    <dgm:cxn modelId="{3B4F34B0-1892-4476-BD94-645EB4C67D6A}" srcId="{DDD0B274-FF42-44FA-9763-36432F12F6F9}" destId="{E7026019-9EE8-457F-B94B-7DD063BA77B3}" srcOrd="1" destOrd="0" parTransId="{6E7D1266-0311-4989-9942-B461C63C9998}" sibTransId="{49332666-0279-45EC-9923-832228DDD7F5}"/>
    <dgm:cxn modelId="{E2FDE333-CC55-4C0E-9A51-D8E6B641A88B}" type="presOf" srcId="{731F9475-2C67-4995-B3D2-5C16341EFDC4}" destId="{F306744E-D93F-4D98-8D38-717E988F6949}" srcOrd="0" destOrd="0" presId="urn:microsoft.com/office/officeart/2005/8/layout/hList1"/>
    <dgm:cxn modelId="{B3FE0B0E-034B-4601-93FD-3FF9E7A4789B}" type="presOf" srcId="{1C785495-DE29-403F-A04D-E3409120E2B8}" destId="{5C254CA2-7E89-4F6D-90FC-2C1E9E11A380}" srcOrd="0" destOrd="0" presId="urn:microsoft.com/office/officeart/2005/8/layout/hList1"/>
    <dgm:cxn modelId="{178FCE4B-08F3-44BC-BAC5-5F0A4DFE6B93}" type="presOf" srcId="{933795DB-EBD3-42A5-9F05-3FDE52340FBB}" destId="{5C254CA2-7E89-4F6D-90FC-2C1E9E11A380}" srcOrd="0" destOrd="1" presId="urn:microsoft.com/office/officeart/2005/8/layout/hList1"/>
    <dgm:cxn modelId="{5121C50F-EB07-43A7-B367-6F9A687B9A47}" srcId="{731F9475-2C67-4995-B3D2-5C16341EFDC4}" destId="{5B5E37B1-CFC9-41BD-BBA8-743CDBCD43AD}" srcOrd="0" destOrd="0" parTransId="{DC2B0085-BFB4-4487-846F-3CF4AC9CE8E6}" sibTransId="{12431F67-399D-4DD3-AFB8-50A9B5D71FB2}"/>
    <dgm:cxn modelId="{89837500-D81F-43C6-B11D-78A3FF7A81C6}" type="presOf" srcId="{E7026019-9EE8-457F-B94B-7DD063BA77B3}" destId="{93113A4E-EF60-49BF-865E-F74DD6EAD7A0}" srcOrd="0" destOrd="1" presId="urn:microsoft.com/office/officeart/2005/8/layout/hList1"/>
    <dgm:cxn modelId="{E3EF8413-CFF9-44C7-9D99-CFFE0DC1C6A1}" srcId="{9D110A29-7A0B-4A2E-AD84-9B0D8DA9D360}" destId="{DDD0B274-FF42-44FA-9763-36432F12F6F9}" srcOrd="1" destOrd="0" parTransId="{FE5D7EDE-3031-49F7-9CF9-D9233D11E0D4}" sibTransId="{E4582429-B314-4F8A-AC6A-187B42C97043}"/>
    <dgm:cxn modelId="{7A5221D5-8568-477E-BAAD-1396200611F6}" type="presOf" srcId="{5B5E37B1-CFC9-41BD-BBA8-743CDBCD43AD}" destId="{3C261575-159D-4F5B-885D-C4CE9AAA9171}" srcOrd="0" destOrd="0" presId="urn:microsoft.com/office/officeart/2005/8/layout/hList1"/>
    <dgm:cxn modelId="{668C4140-3783-4B5F-A92A-538DDE6588EC}" type="presOf" srcId="{3F0B1036-802A-45AA-AFA6-22A44E6ECC1E}" destId="{5C254CA2-7E89-4F6D-90FC-2C1E9E11A380}" srcOrd="0" destOrd="2" presId="urn:microsoft.com/office/officeart/2005/8/layout/hList1"/>
    <dgm:cxn modelId="{5D427C6A-3DFE-478A-80D8-2670EE2C8D81}" srcId="{C74217A2-7D3C-4239-B713-C8B269175DD5}" destId="{1C785495-DE29-403F-A04D-E3409120E2B8}" srcOrd="0" destOrd="0" parTransId="{852E874E-B367-42F5-899D-5520BF56C787}" sibTransId="{1B8E5173-336F-4E1B-8535-66AEE3D68EE4}"/>
    <dgm:cxn modelId="{490FF8B7-79A2-4A10-9D97-394C9CE7BFB5}" srcId="{DDD0B274-FF42-44FA-9763-36432F12F6F9}" destId="{36AC6971-5B2E-4E7F-961B-BD6E93837DB3}" srcOrd="0" destOrd="0" parTransId="{7AB6F530-59D7-4355-8D4E-7C613B061B47}" sibTransId="{0A0FCDAB-2B4D-4EF4-9B40-6C2F53D876A3}"/>
    <dgm:cxn modelId="{C2C1F5B4-1F21-4CA8-A68F-EDF06C46BA04}" srcId="{DDD0B274-FF42-44FA-9763-36432F12F6F9}" destId="{87B5D4FD-0B09-4110-BB16-D595328A9370}" srcOrd="2" destOrd="0" parTransId="{FE01A55E-F237-4310-BE38-CE1005376C0F}" sibTransId="{29A46ECF-6256-41FE-9C1F-DC8736A911E9}"/>
    <dgm:cxn modelId="{86FFF943-C549-4B26-A4F3-67D276A2BD8E}" type="presOf" srcId="{9D110A29-7A0B-4A2E-AD84-9B0D8DA9D360}" destId="{CBBEB52D-C5C4-4544-BB1E-7104347E8239}" srcOrd="0" destOrd="0" presId="urn:microsoft.com/office/officeart/2005/8/layout/hList1"/>
    <dgm:cxn modelId="{4E21DC15-E2FD-47B1-8F02-FB66C8A7C503}" type="presOf" srcId="{36AC6971-5B2E-4E7F-961B-BD6E93837DB3}" destId="{93113A4E-EF60-49BF-865E-F74DD6EAD7A0}" srcOrd="0" destOrd="0" presId="urn:microsoft.com/office/officeart/2005/8/layout/hList1"/>
    <dgm:cxn modelId="{C4694EDD-852A-402C-B1FC-2F3BECC1A722}" type="presOf" srcId="{DDD0B274-FF42-44FA-9763-36432F12F6F9}" destId="{5CEC4D4E-DAA0-48F0-8D85-5F930E285A43}" srcOrd="0" destOrd="0" presId="urn:microsoft.com/office/officeart/2005/8/layout/hList1"/>
    <dgm:cxn modelId="{C3FB59FD-4BF7-4F4F-A727-3C34C0368BC1}" type="presOf" srcId="{C74217A2-7D3C-4239-B713-C8B269175DD5}" destId="{41C55D64-83F5-4795-B11C-59E0BFEADE8D}" srcOrd="0" destOrd="0" presId="urn:microsoft.com/office/officeart/2005/8/layout/hList1"/>
    <dgm:cxn modelId="{66491B8E-D4C2-4167-9E14-118DED892709}" srcId="{731F9475-2C67-4995-B3D2-5C16341EFDC4}" destId="{FB5F400F-1D44-4049-8EC5-FAEBDA052B07}" srcOrd="1" destOrd="0" parTransId="{4A5D0BB8-1170-4BC2-A295-51CAB5B2D347}" sibTransId="{C0718289-B316-4630-9CCD-CB54979DC407}"/>
    <dgm:cxn modelId="{199378E9-E316-425B-A1FE-203278FF0B58}" type="presOf" srcId="{624425B1-53DC-4BA1-B95C-C9BD9A8ABF3A}" destId="{5C254CA2-7E89-4F6D-90FC-2C1E9E11A380}" srcOrd="0" destOrd="3" presId="urn:microsoft.com/office/officeart/2005/8/layout/hList1"/>
    <dgm:cxn modelId="{9B871A3A-8620-4042-85A9-5D80244392A2}" type="presOf" srcId="{87B5D4FD-0B09-4110-BB16-D595328A9370}" destId="{93113A4E-EF60-49BF-865E-F74DD6EAD7A0}" srcOrd="0" destOrd="2" presId="urn:microsoft.com/office/officeart/2005/8/layout/hList1"/>
    <dgm:cxn modelId="{2C3DE458-2354-42E6-A016-E1A9FC77A4AA}" srcId="{9D110A29-7A0B-4A2E-AD84-9B0D8DA9D360}" destId="{C74217A2-7D3C-4239-B713-C8B269175DD5}" srcOrd="0" destOrd="0" parTransId="{315B31AA-7B18-47B2-B861-4B98E37FCC97}" sibTransId="{CABA2F1D-C038-448F-BA26-2563E0F9BEF1}"/>
    <dgm:cxn modelId="{F9791F14-5A05-42BB-B7EF-B433191C4567}" srcId="{C74217A2-7D3C-4239-B713-C8B269175DD5}" destId="{933795DB-EBD3-42A5-9F05-3FDE52340FBB}" srcOrd="1" destOrd="0" parTransId="{AD75A5B6-A7E4-4B94-99A2-C025067A0B47}" sibTransId="{0CCC2C0D-B8B0-4655-A14F-BA2BF031884B}"/>
    <dgm:cxn modelId="{5C53B19B-760B-4B56-BBB0-3C07877B2D74}" type="presOf" srcId="{FB5F400F-1D44-4049-8EC5-FAEBDA052B07}" destId="{3C261575-159D-4F5B-885D-C4CE9AAA9171}" srcOrd="0" destOrd="1" presId="urn:microsoft.com/office/officeart/2005/8/layout/hList1"/>
    <dgm:cxn modelId="{8F279C09-B8B7-4BCF-954D-BFC93D0B1D97}" srcId="{C74217A2-7D3C-4239-B713-C8B269175DD5}" destId="{3F0B1036-802A-45AA-AFA6-22A44E6ECC1E}" srcOrd="2" destOrd="0" parTransId="{B46F4A06-2AC7-4E32-9D72-300840F3CE8F}" sibTransId="{89D0A219-E821-443B-8D4F-A3CC5156EE68}"/>
    <dgm:cxn modelId="{FE1A39D1-30AE-44F6-948B-C34E4A71EAEE}" type="presParOf" srcId="{CBBEB52D-C5C4-4544-BB1E-7104347E8239}" destId="{CD0B2979-D43A-42ED-A795-1CDFC310C1C8}" srcOrd="0" destOrd="0" presId="urn:microsoft.com/office/officeart/2005/8/layout/hList1"/>
    <dgm:cxn modelId="{677A4DD9-A6EA-48DA-AD55-C3893F1ABAD6}" type="presParOf" srcId="{CD0B2979-D43A-42ED-A795-1CDFC310C1C8}" destId="{41C55D64-83F5-4795-B11C-59E0BFEADE8D}" srcOrd="0" destOrd="0" presId="urn:microsoft.com/office/officeart/2005/8/layout/hList1"/>
    <dgm:cxn modelId="{D4FF2FD6-0364-43F6-B9C9-28858509851E}" type="presParOf" srcId="{CD0B2979-D43A-42ED-A795-1CDFC310C1C8}" destId="{5C254CA2-7E89-4F6D-90FC-2C1E9E11A380}" srcOrd="1" destOrd="0" presId="urn:microsoft.com/office/officeart/2005/8/layout/hList1"/>
    <dgm:cxn modelId="{D33CC99A-39A8-4934-9E36-61C8BF3A336A}" type="presParOf" srcId="{CBBEB52D-C5C4-4544-BB1E-7104347E8239}" destId="{E2DF82E3-E035-4786-9219-5CD3A5E1A0C7}" srcOrd="1" destOrd="0" presId="urn:microsoft.com/office/officeart/2005/8/layout/hList1"/>
    <dgm:cxn modelId="{6C647DC9-5253-498D-B551-D71601A5F126}" type="presParOf" srcId="{CBBEB52D-C5C4-4544-BB1E-7104347E8239}" destId="{1206C232-9BE4-4BB0-8D49-5B290548B559}" srcOrd="2" destOrd="0" presId="urn:microsoft.com/office/officeart/2005/8/layout/hList1"/>
    <dgm:cxn modelId="{9D413CD6-F605-481C-9C76-F682E4215E98}" type="presParOf" srcId="{1206C232-9BE4-4BB0-8D49-5B290548B559}" destId="{5CEC4D4E-DAA0-48F0-8D85-5F930E285A43}" srcOrd="0" destOrd="0" presId="urn:microsoft.com/office/officeart/2005/8/layout/hList1"/>
    <dgm:cxn modelId="{26B73DBC-1AC8-4501-BDA3-F9925DAF9AD0}" type="presParOf" srcId="{1206C232-9BE4-4BB0-8D49-5B290548B559}" destId="{93113A4E-EF60-49BF-865E-F74DD6EAD7A0}" srcOrd="1" destOrd="0" presId="urn:microsoft.com/office/officeart/2005/8/layout/hList1"/>
    <dgm:cxn modelId="{0FAD9FCD-F27B-4CBD-9B59-0FA23EDEF6A3}" type="presParOf" srcId="{CBBEB52D-C5C4-4544-BB1E-7104347E8239}" destId="{95153FA3-A011-432C-9182-9F0FCC8CF242}" srcOrd="3" destOrd="0" presId="urn:microsoft.com/office/officeart/2005/8/layout/hList1"/>
    <dgm:cxn modelId="{8B8035B8-88C8-407D-805A-0A611D7ADB87}" type="presParOf" srcId="{CBBEB52D-C5C4-4544-BB1E-7104347E8239}" destId="{E89FDCB2-4B75-4728-9D6A-BF8314479CAF}" srcOrd="4" destOrd="0" presId="urn:microsoft.com/office/officeart/2005/8/layout/hList1"/>
    <dgm:cxn modelId="{7379418D-BE0D-4CE5-92A3-426D99105E53}" type="presParOf" srcId="{E89FDCB2-4B75-4728-9D6A-BF8314479CAF}" destId="{F306744E-D93F-4D98-8D38-717E988F6949}" srcOrd="0" destOrd="0" presId="urn:microsoft.com/office/officeart/2005/8/layout/hList1"/>
    <dgm:cxn modelId="{A460F694-A715-44D9-A71A-06A7AF0D942E}" type="presParOf" srcId="{E89FDCB2-4B75-4728-9D6A-BF8314479CAF}" destId="{3C261575-159D-4F5B-885D-C4CE9AAA917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C4C28-8193-4681-809F-5EF745181BBE}">
      <dsp:nvSpPr>
        <dsp:cNvPr id="0" name=""/>
        <dsp:cNvSpPr/>
      </dsp:nvSpPr>
      <dsp:spPr>
        <a:xfrm>
          <a:off x="511006" y="178709"/>
          <a:ext cx="5217032" cy="4754020"/>
        </a:xfrm>
        <a:prstGeom prst="triangle">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DFEA94-AECD-4C68-8D3F-52FA96D987B3}">
      <dsp:nvSpPr>
        <dsp:cNvPr id="0" name=""/>
        <dsp:cNvSpPr/>
      </dsp:nvSpPr>
      <dsp:spPr>
        <a:xfrm>
          <a:off x="0" y="542042"/>
          <a:ext cx="6300202"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Test policy of the organization</a:t>
          </a:r>
          <a:endParaRPr lang="en-US" sz="2300" kern="1200" dirty="0"/>
        </a:p>
      </dsp:txBody>
      <dsp:txXfrm>
        <a:off x="45264" y="587306"/>
        <a:ext cx="6209674" cy="836717"/>
      </dsp:txXfrm>
    </dsp:sp>
    <dsp:sp modelId="{F4F34BEF-C6B4-4FFA-B3B8-529BC2837B32}">
      <dsp:nvSpPr>
        <dsp:cNvPr id="0" name=""/>
        <dsp:cNvSpPr/>
      </dsp:nvSpPr>
      <dsp:spPr>
        <a:xfrm>
          <a:off x="0" y="1585194"/>
          <a:ext cx="6300202"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Scope of testing</a:t>
          </a:r>
          <a:endParaRPr lang="en-US" sz="2300" kern="1200" dirty="0"/>
        </a:p>
      </dsp:txBody>
      <dsp:txXfrm>
        <a:off x="45264" y="1630458"/>
        <a:ext cx="6209674" cy="836717"/>
      </dsp:txXfrm>
    </dsp:sp>
    <dsp:sp modelId="{FE2B8A20-F9C0-4818-A4F3-DFB969A20FE4}">
      <dsp:nvSpPr>
        <dsp:cNvPr id="0" name=""/>
        <dsp:cNvSpPr/>
      </dsp:nvSpPr>
      <dsp:spPr>
        <a:xfrm>
          <a:off x="0" y="2628346"/>
          <a:ext cx="6300202"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359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Objectives, risks, constraints</a:t>
          </a:r>
          <a:endParaRPr lang="en-US" sz="2300" kern="1200" dirty="0"/>
        </a:p>
      </dsp:txBody>
      <dsp:txXfrm>
        <a:off x="45264" y="2673610"/>
        <a:ext cx="6209674" cy="836717"/>
      </dsp:txXfrm>
    </dsp:sp>
    <dsp:sp modelId="{D90AD4C2-011F-4075-A30E-9D697AC49650}">
      <dsp:nvSpPr>
        <dsp:cNvPr id="0" name=""/>
        <dsp:cNvSpPr/>
      </dsp:nvSpPr>
      <dsp:spPr>
        <a:xfrm>
          <a:off x="0" y="3686882"/>
          <a:ext cx="6303491"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criticality, testability and the availability of resources</a:t>
          </a:r>
          <a:endParaRPr lang="en-US" sz="2300" kern="1200" dirty="0"/>
        </a:p>
      </dsp:txBody>
      <dsp:txXfrm>
        <a:off x="45264" y="3732146"/>
        <a:ext cx="6212963" cy="8367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2DE05-3E25-4BF2-B690-35F64F5FD381}">
      <dsp:nvSpPr>
        <dsp:cNvPr id="0" name=""/>
        <dsp:cNvSpPr/>
      </dsp:nvSpPr>
      <dsp:spPr>
        <a:xfrm>
          <a:off x="4041071" y="632033"/>
          <a:ext cx="1685550" cy="1479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1. Review</a:t>
          </a:r>
          <a:r>
            <a:rPr lang="en-US" sz="2000" kern="1200" dirty="0"/>
            <a:t> product and project documentation</a:t>
          </a:r>
        </a:p>
      </dsp:txBody>
      <dsp:txXfrm>
        <a:off x="4041071" y="632033"/>
        <a:ext cx="1685550" cy="1479441"/>
      </dsp:txXfrm>
    </dsp:sp>
    <dsp:sp modelId="{A0C6174F-0BDE-418F-BE8A-650F9055B4A9}">
      <dsp:nvSpPr>
        <dsp:cNvPr id="0" name=""/>
        <dsp:cNvSpPr/>
      </dsp:nvSpPr>
      <dsp:spPr>
        <a:xfrm>
          <a:off x="1334717" y="328717"/>
          <a:ext cx="4085293" cy="3713123"/>
        </a:xfrm>
        <a:prstGeom prst="circularArrow">
          <a:avLst>
            <a:gd name="adj1" fmla="val 8244"/>
            <a:gd name="adj2" fmla="val 575756"/>
            <a:gd name="adj3" fmla="val 2965506"/>
            <a:gd name="adj4" fmla="val 2143417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1E52A-7254-4DDE-8ACA-D862024F49C1}">
      <dsp:nvSpPr>
        <dsp:cNvPr id="0" name=""/>
        <dsp:cNvSpPr/>
      </dsp:nvSpPr>
      <dsp:spPr>
        <a:xfrm>
          <a:off x="2623096" y="3380962"/>
          <a:ext cx="1685550" cy="89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2. Perform</a:t>
          </a:r>
          <a:r>
            <a:rPr lang="en-US" sz="2000" kern="1200" dirty="0"/>
            <a:t> product walkthrough</a:t>
          </a:r>
        </a:p>
      </dsp:txBody>
      <dsp:txXfrm>
        <a:off x="2623096" y="3380962"/>
        <a:ext cx="1685550" cy="893594"/>
      </dsp:txXfrm>
    </dsp:sp>
    <dsp:sp modelId="{FA073248-4AB4-433F-BDC9-291C897C646B}">
      <dsp:nvSpPr>
        <dsp:cNvPr id="0" name=""/>
        <dsp:cNvSpPr/>
      </dsp:nvSpPr>
      <dsp:spPr>
        <a:xfrm>
          <a:off x="1472461" y="197013"/>
          <a:ext cx="3986819" cy="3986819"/>
        </a:xfrm>
        <a:prstGeom prst="circularArrow">
          <a:avLst>
            <a:gd name="adj1" fmla="val 8244"/>
            <a:gd name="adj2" fmla="val 575756"/>
            <a:gd name="adj3" fmla="val 10886558"/>
            <a:gd name="adj4" fmla="val 725873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487A8D-EF70-45E3-A809-7612DB878770}">
      <dsp:nvSpPr>
        <dsp:cNvPr id="0" name=""/>
        <dsp:cNvSpPr/>
      </dsp:nvSpPr>
      <dsp:spPr>
        <a:xfrm>
          <a:off x="1205120" y="866586"/>
          <a:ext cx="1685550" cy="1010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3. Interview</a:t>
          </a:r>
          <a:r>
            <a:rPr lang="en-US" sz="2000" kern="1200" dirty="0"/>
            <a:t> client, designer and developer</a:t>
          </a:r>
        </a:p>
      </dsp:txBody>
      <dsp:txXfrm>
        <a:off x="1205120" y="866586"/>
        <a:ext cx="1685550" cy="1010335"/>
      </dsp:txXfrm>
    </dsp:sp>
    <dsp:sp modelId="{FF5D6B45-E860-4FE4-A156-2F5F202821DA}">
      <dsp:nvSpPr>
        <dsp:cNvPr id="0" name=""/>
        <dsp:cNvSpPr/>
      </dsp:nvSpPr>
      <dsp:spPr>
        <a:xfrm>
          <a:off x="707929" y="-49153"/>
          <a:ext cx="5673203" cy="4771464"/>
        </a:xfrm>
        <a:prstGeom prst="circularArrow">
          <a:avLst>
            <a:gd name="adj1" fmla="val 8244"/>
            <a:gd name="adj2" fmla="val 575756"/>
            <a:gd name="adj3" fmla="val 16858263"/>
            <a:gd name="adj4" fmla="val 14037155"/>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55D64-83F5-4795-B11C-59E0BFEADE8D}">
      <dsp:nvSpPr>
        <dsp:cNvPr id="0" name=""/>
        <dsp:cNvSpPr/>
      </dsp:nvSpPr>
      <dsp:spPr>
        <a:xfrm>
          <a:off x="3286"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Organizational Factors</a:t>
          </a:r>
          <a:endParaRPr lang="en-US" sz="2300" kern="1200" dirty="0"/>
        </a:p>
      </dsp:txBody>
      <dsp:txXfrm>
        <a:off x="3286" y="491875"/>
        <a:ext cx="3203971" cy="662400"/>
      </dsp:txXfrm>
    </dsp:sp>
    <dsp:sp modelId="{5C254CA2-7E89-4F6D-90FC-2C1E9E11A380}">
      <dsp:nvSpPr>
        <dsp:cNvPr id="0" name=""/>
        <dsp:cNvSpPr/>
      </dsp:nvSpPr>
      <dsp:spPr>
        <a:xfrm>
          <a:off x="3286"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Skill and staff shortage</a:t>
          </a:r>
          <a:endParaRPr lang="en-US" sz="2300" kern="1200" dirty="0"/>
        </a:p>
        <a:p>
          <a:pPr marL="228600" lvl="1" indent="-228600" algn="l" defTabSz="1022350">
            <a:lnSpc>
              <a:spcPct val="90000"/>
            </a:lnSpc>
            <a:spcBef>
              <a:spcPct val="0"/>
            </a:spcBef>
            <a:spcAft>
              <a:spcPct val="15000"/>
            </a:spcAft>
            <a:buChar char="••"/>
          </a:pPr>
          <a:r>
            <a:rPr lang="en-US" sz="2300" kern="1200" dirty="0" smtClean="0"/>
            <a:t>Personal and training issues</a:t>
          </a:r>
          <a:endParaRPr lang="en-US" sz="2300" kern="1200" dirty="0"/>
        </a:p>
        <a:p>
          <a:pPr marL="228600" lvl="1" indent="-228600" algn="l" defTabSz="1022350">
            <a:lnSpc>
              <a:spcPct val="90000"/>
            </a:lnSpc>
            <a:spcBef>
              <a:spcPct val="0"/>
            </a:spcBef>
            <a:spcAft>
              <a:spcPct val="15000"/>
            </a:spcAft>
            <a:buChar char="••"/>
          </a:pPr>
          <a:r>
            <a:rPr lang="en-US" sz="2300" kern="1200" dirty="0" smtClean="0"/>
            <a:t>Problems with testers communicating their needs and test results</a:t>
          </a:r>
          <a:endParaRPr lang="en-US" sz="2300" kern="1200" dirty="0"/>
        </a:p>
        <a:p>
          <a:pPr marL="228600" lvl="1" indent="-228600" algn="l" defTabSz="1022350">
            <a:lnSpc>
              <a:spcPct val="90000"/>
            </a:lnSpc>
            <a:spcBef>
              <a:spcPct val="0"/>
            </a:spcBef>
            <a:spcAft>
              <a:spcPct val="15000"/>
            </a:spcAft>
            <a:buChar char="••"/>
          </a:pPr>
          <a:r>
            <a:rPr lang="en-US" sz="2300" kern="1200" dirty="0" smtClean="0"/>
            <a:t>Improper attitude toward testing</a:t>
          </a:r>
          <a:endParaRPr lang="en-US" sz="2300" kern="1200" dirty="0"/>
        </a:p>
      </dsp:txBody>
      <dsp:txXfrm>
        <a:off x="3286" y="1154276"/>
        <a:ext cx="3203971" cy="3093615"/>
      </dsp:txXfrm>
    </dsp:sp>
    <dsp:sp modelId="{5CEC4D4E-DAA0-48F0-8D85-5F930E285A43}">
      <dsp:nvSpPr>
        <dsp:cNvPr id="0" name=""/>
        <dsp:cNvSpPr/>
      </dsp:nvSpPr>
      <dsp:spPr>
        <a:xfrm>
          <a:off x="3655814"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Technical Issues</a:t>
          </a:r>
          <a:endParaRPr lang="en-US" sz="2300" kern="1200" dirty="0"/>
        </a:p>
      </dsp:txBody>
      <dsp:txXfrm>
        <a:off x="3655814" y="491875"/>
        <a:ext cx="3203971" cy="662400"/>
      </dsp:txXfrm>
    </dsp:sp>
    <dsp:sp modelId="{93113A4E-EF60-49BF-865E-F74DD6EAD7A0}">
      <dsp:nvSpPr>
        <dsp:cNvPr id="0" name=""/>
        <dsp:cNvSpPr/>
      </dsp:nvSpPr>
      <dsp:spPr>
        <a:xfrm>
          <a:off x="3655814"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Problems in defining the right requirements</a:t>
          </a:r>
          <a:endParaRPr lang="en-US" sz="2300" kern="1200" dirty="0"/>
        </a:p>
        <a:p>
          <a:pPr marL="228600" lvl="1" indent="-228600" algn="l" defTabSz="1022350">
            <a:lnSpc>
              <a:spcPct val="90000"/>
            </a:lnSpc>
            <a:spcBef>
              <a:spcPct val="0"/>
            </a:spcBef>
            <a:spcAft>
              <a:spcPct val="15000"/>
            </a:spcAft>
            <a:buChar char="••"/>
          </a:pPr>
          <a:r>
            <a:rPr lang="en-US" sz="2300" kern="1200" dirty="0" smtClean="0"/>
            <a:t>The extent that requirements can be met given existing constraints</a:t>
          </a:r>
          <a:endParaRPr lang="en-US" sz="2300" kern="1200" dirty="0"/>
        </a:p>
        <a:p>
          <a:pPr marL="228600" lvl="1" indent="-228600" algn="l" defTabSz="1022350">
            <a:lnSpc>
              <a:spcPct val="90000"/>
            </a:lnSpc>
            <a:spcBef>
              <a:spcPct val="0"/>
            </a:spcBef>
            <a:spcAft>
              <a:spcPct val="15000"/>
            </a:spcAft>
            <a:buChar char="••"/>
          </a:pPr>
          <a:r>
            <a:rPr lang="en-US" sz="2300" kern="1200" dirty="0" smtClean="0"/>
            <a:t>The quality of design, code, and tests</a:t>
          </a:r>
          <a:endParaRPr lang="en-US" sz="2300" kern="1200" dirty="0"/>
        </a:p>
      </dsp:txBody>
      <dsp:txXfrm>
        <a:off x="3655814" y="1154276"/>
        <a:ext cx="3203971" cy="3093615"/>
      </dsp:txXfrm>
    </dsp:sp>
    <dsp:sp modelId="{F306744E-D93F-4D98-8D38-717E988F6949}">
      <dsp:nvSpPr>
        <dsp:cNvPr id="0" name=""/>
        <dsp:cNvSpPr/>
      </dsp:nvSpPr>
      <dsp:spPr>
        <a:xfrm>
          <a:off x="7308342"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Supplier Issues</a:t>
          </a:r>
          <a:endParaRPr lang="en-US" sz="2300" kern="1200" dirty="0"/>
        </a:p>
      </dsp:txBody>
      <dsp:txXfrm>
        <a:off x="7308342" y="491875"/>
        <a:ext cx="3203971" cy="662400"/>
      </dsp:txXfrm>
    </dsp:sp>
    <dsp:sp modelId="{3C261575-159D-4F5B-885D-C4CE9AAA9171}">
      <dsp:nvSpPr>
        <dsp:cNvPr id="0" name=""/>
        <dsp:cNvSpPr/>
      </dsp:nvSpPr>
      <dsp:spPr>
        <a:xfrm>
          <a:off x="7308342"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Failure of a third part</a:t>
          </a:r>
          <a:endParaRPr lang="en-US" sz="2300" kern="1200" dirty="0"/>
        </a:p>
        <a:p>
          <a:pPr marL="228600" lvl="1" indent="-228600" algn="l" defTabSz="1022350">
            <a:lnSpc>
              <a:spcPct val="90000"/>
            </a:lnSpc>
            <a:spcBef>
              <a:spcPct val="0"/>
            </a:spcBef>
            <a:spcAft>
              <a:spcPct val="15000"/>
            </a:spcAft>
            <a:buChar char="••"/>
          </a:pPr>
          <a:r>
            <a:rPr lang="en-US" sz="2300" kern="1200" dirty="0" smtClean="0"/>
            <a:t>Contractual issues</a:t>
          </a:r>
          <a:endParaRPr lang="en-US" sz="2300" kern="1200" dirty="0"/>
        </a:p>
      </dsp:txBody>
      <dsp:txXfrm>
        <a:off x="7308342" y="1154276"/>
        <a:ext cx="3203971" cy="30936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9AA9D-6820-4B38-B5CA-B694576E9E58}"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7A2FC-D85E-422B-9616-F19B14B8CC5E}" type="slidenum">
              <a:rPr lang="en-US" smtClean="0"/>
              <a:t>‹#›</a:t>
            </a:fld>
            <a:endParaRPr lang="en-US"/>
          </a:p>
        </p:txBody>
      </p:sp>
    </p:spTree>
    <p:extLst>
      <p:ext uri="{BB962C8B-B14F-4D97-AF65-F5344CB8AC3E}">
        <p14:creationId xmlns:p14="http://schemas.microsoft.com/office/powerpoint/2010/main" val="269164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87</a:t>
            </a:r>
            <a:endParaRPr lang="en-US" dirty="0"/>
          </a:p>
        </p:txBody>
      </p:sp>
    </p:spTree>
    <p:extLst>
      <p:ext uri="{BB962C8B-B14F-4D97-AF65-F5344CB8AC3E}">
        <p14:creationId xmlns:p14="http://schemas.microsoft.com/office/powerpoint/2010/main" val="149635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87</a:t>
            </a:r>
            <a:endParaRPr lang="en-US" dirty="0"/>
          </a:p>
        </p:txBody>
      </p:sp>
    </p:spTree>
    <p:extLst>
      <p:ext uri="{BB962C8B-B14F-4D97-AF65-F5344CB8AC3E}">
        <p14:creationId xmlns:p14="http://schemas.microsoft.com/office/powerpoint/2010/main" val="396320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87</a:t>
            </a:r>
            <a:endParaRPr lang="en-US" dirty="0"/>
          </a:p>
        </p:txBody>
      </p:sp>
    </p:spTree>
    <p:extLst>
      <p:ext uri="{BB962C8B-B14F-4D97-AF65-F5344CB8AC3E}">
        <p14:creationId xmlns:p14="http://schemas.microsoft.com/office/powerpoint/2010/main" val="341032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87</a:t>
            </a:r>
            <a:endParaRPr lang="en-US" dirty="0"/>
          </a:p>
        </p:txBody>
      </p:sp>
    </p:spTree>
    <p:extLst>
      <p:ext uri="{BB962C8B-B14F-4D97-AF65-F5344CB8AC3E}">
        <p14:creationId xmlns:p14="http://schemas.microsoft.com/office/powerpoint/2010/main" val="2838928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4" name="Date Placeholder 3"/>
          <p:cNvSpPr>
            <a:spLocks noGrp="1"/>
          </p:cNvSpPr>
          <p:nvPr>
            <p:ph type="dt" idx="10"/>
          </p:nvPr>
        </p:nvSpPr>
        <p:spPr/>
        <p:txBody>
          <a:bodyPr/>
          <a:lstStyle/>
          <a:p>
            <a:pPr>
              <a:defRPr/>
            </a:pPr>
            <a:r>
              <a:rPr lang="en-US" dirty="0" smtClean="0"/>
              <a:t>May 30,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10</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10" name="Slide Number Placeholder 9"/>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87</a:t>
            </a:r>
            <a:endParaRPr lang="en-US" dirty="0"/>
          </a:p>
        </p:txBody>
      </p:sp>
    </p:spTree>
    <p:extLst>
      <p:ext uri="{BB962C8B-B14F-4D97-AF65-F5344CB8AC3E}">
        <p14:creationId xmlns:p14="http://schemas.microsoft.com/office/powerpoint/2010/main" val="1836791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A04A31-8D7B-4D79-996E-31DAB3BE7D57}"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5D4943-9986-4F84-973B-EAE0F7CD8386}"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8F9AA-C109-463F-A34C-4B1F6B2A4DBA}"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5145B-DC09-4375-A1DD-F1E440B363C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20A597-FC58-4FF9-B9BE-3D54330AC8EB}"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7D83FE-52EF-4928-9ABA-FF5D76EBDA34}"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965C77-96C1-478F-980C-0962DD82992C}" type="datetime1">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7327881-70F5-4DDE-9A28-6D7C90D8CB72}" type="datetime1">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10/18/2021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4A1D5-C548-468D-A73B-4CFE5768CF1A}" type="datetime1">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8F5963-FAA9-4487-B71E-E4BC3FDAAF2B}"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0F72AD-7641-4BB8-B5AD-8FAA47D2BBDE}"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FBA64-9F39-42D3-A017-F783FFD1A247}" type="datetime1">
              <a:rPr lang="en-US" smtClean="0"/>
              <a:t>10/18/2021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a:t>
            </a:r>
            <a:r>
              <a:rPr lang="en-US" dirty="0" err="1" smtClean="0"/>
              <a:t>Managment</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tester</a:t>
            </a:r>
            <a:endParaRPr lang="en-US" dirty="0"/>
          </a:p>
        </p:txBody>
      </p:sp>
      <p:graphicFrame>
        <p:nvGraphicFramePr>
          <p:cNvPr id="4" name="Content Placeholder 3"/>
          <p:cNvGraphicFramePr>
            <a:graphicFrameLocks noGrp="1"/>
          </p:cNvGraphicFramePr>
          <p:nvPr>
            <p:ph idx="1"/>
            <p:extLst/>
          </p:nvPr>
        </p:nvGraphicFramePr>
        <p:xfrm>
          <a:off x="838200" y="1441577"/>
          <a:ext cx="10515600" cy="4699000"/>
        </p:xfrm>
        <a:graphic>
          <a:graphicData uri="http://schemas.openxmlformats.org/drawingml/2006/table">
            <a:tbl>
              <a:tblPr firstRow="1" bandRow="1">
                <a:tableStyleId>{BC89EF96-8CEA-46FF-86C4-4CE0E7609802}</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mn-lt"/>
                          <a:ea typeface="+mn-ea"/>
                          <a:cs typeface="+mn-cs"/>
                        </a:rPr>
                        <a:t>Test plans</a:t>
                      </a:r>
                    </a:p>
                  </a:txBody>
                  <a:tcPr/>
                </a:tc>
                <a:tc>
                  <a:txBody>
                    <a:bodyPr/>
                    <a:lstStyle/>
                    <a:p>
                      <a:r>
                        <a:rPr lang="en-US" sz="1500" b="0" dirty="0" smtClean="0">
                          <a:solidFill>
                            <a:schemeClr val="tx1"/>
                          </a:solidFill>
                        </a:rPr>
                        <a:t>Review and contribute to test plans</a:t>
                      </a:r>
                      <a:endParaRPr lang="en-US" sz="1500" b="0" dirty="0">
                        <a:solidFill>
                          <a:schemeClr val="tx1"/>
                        </a:solidFill>
                      </a:endParaRPr>
                    </a:p>
                  </a:txBody>
                  <a:tcPr/>
                </a:tc>
                <a:extLst>
                  <a:ext uri="{0D108BD9-81ED-4DB2-BD59-A6C34878D82A}">
                    <a16:rowId xmlns:a16="http://schemas.microsoft.com/office/drawing/2014/main" val="1492076241"/>
                  </a:ext>
                </a:extLst>
              </a:tr>
              <a:tr h="370840">
                <a:tc>
                  <a:txBody>
                    <a:bodyPr/>
                    <a:lstStyle/>
                    <a:p>
                      <a:r>
                        <a:rPr lang="en-US" sz="1500" b="0" dirty="0" smtClean="0">
                          <a:solidFill>
                            <a:schemeClr val="tx1"/>
                          </a:solidFill>
                        </a:rPr>
                        <a:t>Requirements and</a:t>
                      </a:r>
                    </a:p>
                    <a:p>
                      <a:r>
                        <a:rPr lang="en-US" sz="1500" b="0" dirty="0" smtClean="0">
                          <a:solidFill>
                            <a:schemeClr val="tx1"/>
                          </a:solidFill>
                        </a:rPr>
                        <a:t>specifications</a:t>
                      </a:r>
                      <a:endParaRPr lang="en-US" sz="1500" b="0" dirty="0">
                        <a:solidFill>
                          <a:schemeClr val="tx1"/>
                        </a:solidFill>
                      </a:endParaRPr>
                    </a:p>
                  </a:txBody>
                  <a:tcPr/>
                </a:tc>
                <a:tc>
                  <a:txBody>
                    <a:bodyPr/>
                    <a:lstStyle/>
                    <a:p>
                      <a:r>
                        <a:rPr lang="en-US" sz="1500" b="0" i="0" u="none" strike="noStrike" kern="1200" baseline="0" dirty="0" smtClean="0">
                          <a:solidFill>
                            <a:schemeClr val="tx1"/>
                          </a:solidFill>
                          <a:latin typeface="+mn-lt"/>
                          <a:ea typeface="+mn-ea"/>
                          <a:cs typeface="+mn-cs"/>
                        </a:rPr>
                        <a:t>Analyze review and assess user requirement s, specifications and models for testability.</a:t>
                      </a:r>
                    </a:p>
                  </a:txBody>
                  <a:tcPr/>
                </a:tc>
                <a:extLst>
                  <a:ext uri="{0D108BD9-81ED-4DB2-BD59-A6C34878D82A}">
                    <a16:rowId xmlns:a16="http://schemas.microsoft.com/office/drawing/2014/main" val="629292152"/>
                  </a:ext>
                </a:extLst>
              </a:tr>
              <a:tr h="370840">
                <a:tc>
                  <a:txBody>
                    <a:bodyPr/>
                    <a:lstStyle/>
                    <a:p>
                      <a:r>
                        <a:rPr lang="en-US" sz="1500" b="0" dirty="0" smtClean="0">
                          <a:solidFill>
                            <a:schemeClr val="tx1"/>
                          </a:solidFill>
                        </a:rPr>
                        <a:t>Test specifications</a:t>
                      </a:r>
                      <a:endParaRPr lang="en-US" sz="1500" b="0" dirty="0">
                        <a:solidFill>
                          <a:schemeClr val="tx1"/>
                        </a:solidFill>
                      </a:endParaRPr>
                    </a:p>
                  </a:txBody>
                  <a:tcPr/>
                </a:tc>
                <a:tc>
                  <a:txBody>
                    <a:bodyPr/>
                    <a:lstStyle/>
                    <a:p>
                      <a:r>
                        <a:rPr lang="en-US" sz="1500" b="0" dirty="0" smtClean="0">
                          <a:solidFill>
                            <a:schemeClr val="tx1"/>
                          </a:solidFill>
                        </a:rPr>
                        <a:t>Create test specifications</a:t>
                      </a:r>
                      <a:endParaRPr lang="en-US" sz="1500" b="0" dirty="0">
                        <a:solidFill>
                          <a:schemeClr val="tx1"/>
                        </a:solidFill>
                      </a:endParaRPr>
                    </a:p>
                  </a:txBody>
                  <a:tcPr/>
                </a:tc>
                <a:extLst>
                  <a:ext uri="{0D108BD9-81ED-4DB2-BD59-A6C34878D82A}">
                    <a16:rowId xmlns:a16="http://schemas.microsoft.com/office/drawing/2014/main" val="76536015"/>
                  </a:ext>
                </a:extLst>
              </a:tr>
              <a:tr h="370840">
                <a:tc>
                  <a:txBody>
                    <a:bodyPr/>
                    <a:lstStyle/>
                    <a:p>
                      <a:r>
                        <a:rPr lang="en-US" sz="1500" b="0" dirty="0" smtClean="0">
                          <a:solidFill>
                            <a:schemeClr val="tx1"/>
                          </a:solidFill>
                        </a:rPr>
                        <a:t>Test environment</a:t>
                      </a:r>
                      <a:endParaRPr lang="en-US" sz="15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mn-lt"/>
                          <a:ea typeface="+mn-ea"/>
                          <a:cs typeface="+mn-cs"/>
                        </a:rPr>
                        <a:t>Set up the test environment (often coordinating with system administration and network management).</a:t>
                      </a:r>
                    </a:p>
                  </a:txBody>
                  <a:tcPr/>
                </a:tc>
                <a:extLst>
                  <a:ext uri="{0D108BD9-81ED-4DB2-BD59-A6C34878D82A}">
                    <a16:rowId xmlns:a16="http://schemas.microsoft.com/office/drawing/2014/main" val="2772661794"/>
                  </a:ext>
                </a:extLst>
              </a:tr>
              <a:tr h="370840">
                <a:tc>
                  <a:txBody>
                    <a:bodyPr/>
                    <a:lstStyle/>
                    <a:p>
                      <a:r>
                        <a:rPr lang="en-US" sz="1500" b="0" dirty="0" smtClean="0">
                          <a:solidFill>
                            <a:schemeClr val="tx1"/>
                          </a:solidFill>
                        </a:rPr>
                        <a:t>Test data</a:t>
                      </a:r>
                      <a:endParaRPr lang="en-US" sz="1500" b="0" dirty="0">
                        <a:solidFill>
                          <a:schemeClr val="tx1"/>
                        </a:solidFill>
                      </a:endParaRPr>
                    </a:p>
                  </a:txBody>
                  <a:tcPr/>
                </a:tc>
                <a:tc>
                  <a:txBody>
                    <a:bodyPr/>
                    <a:lstStyle/>
                    <a:p>
                      <a:r>
                        <a:rPr lang="en-US" sz="1500" b="0" dirty="0" smtClean="0">
                          <a:solidFill>
                            <a:schemeClr val="tx1"/>
                          </a:solidFill>
                        </a:rPr>
                        <a:t>Prepare and acquire test data</a:t>
                      </a:r>
                      <a:endParaRPr lang="en-US" sz="1500" b="0" dirty="0">
                        <a:solidFill>
                          <a:schemeClr val="tx1"/>
                        </a:solidFill>
                      </a:endParaRPr>
                    </a:p>
                  </a:txBody>
                  <a:tcPr/>
                </a:tc>
                <a:extLst>
                  <a:ext uri="{0D108BD9-81ED-4DB2-BD59-A6C34878D82A}">
                    <a16:rowId xmlns:a16="http://schemas.microsoft.com/office/drawing/2014/main" val="3201624870"/>
                  </a:ext>
                </a:extLst>
              </a:tr>
              <a:tr h="370840">
                <a:tc>
                  <a:txBody>
                    <a:bodyPr/>
                    <a:lstStyle/>
                    <a:p>
                      <a:r>
                        <a:rPr lang="en-US" sz="1500" b="0" dirty="0" smtClean="0">
                          <a:solidFill>
                            <a:schemeClr val="tx1"/>
                          </a:solidFill>
                        </a:rPr>
                        <a:t>Testing process</a:t>
                      </a:r>
                      <a:endParaRPr lang="en-US" sz="1500" b="0" dirty="0">
                        <a:solidFill>
                          <a:schemeClr val="tx1"/>
                        </a:solidFill>
                      </a:endParaRPr>
                    </a:p>
                  </a:txBody>
                  <a:tcPr/>
                </a:tc>
                <a:tc>
                  <a:txBody>
                    <a:bodyPr/>
                    <a:lstStyle/>
                    <a:p>
                      <a:pPr marL="285750" indent="-285750">
                        <a:buFont typeface="Arial" panose="020B0604020202020204" pitchFamily="34" charset="0"/>
                        <a:buChar char="•"/>
                      </a:pPr>
                      <a:r>
                        <a:rPr lang="en-US" sz="1500" b="0" dirty="0" smtClean="0">
                          <a:solidFill>
                            <a:schemeClr val="tx1"/>
                          </a:solidFill>
                        </a:rPr>
                        <a:t>Implement tests on all test levels,</a:t>
                      </a:r>
                    </a:p>
                    <a:p>
                      <a:pPr marL="285750" indent="-285750">
                        <a:buFont typeface="Arial" panose="020B0604020202020204" pitchFamily="34" charset="0"/>
                        <a:buChar char="•"/>
                      </a:pPr>
                      <a:r>
                        <a:rPr lang="en-US" sz="1500" b="0" dirty="0" smtClean="0">
                          <a:solidFill>
                            <a:schemeClr val="tx1"/>
                          </a:solidFill>
                        </a:rPr>
                        <a:t>execute and log the tests,</a:t>
                      </a:r>
                    </a:p>
                    <a:p>
                      <a:pPr marL="285750" indent="-285750">
                        <a:buFont typeface="Arial" panose="020B0604020202020204" pitchFamily="34" charset="0"/>
                        <a:buChar char="•"/>
                      </a:pPr>
                      <a:r>
                        <a:rPr lang="en-US" sz="1500" b="0" dirty="0" smtClean="0">
                          <a:solidFill>
                            <a:schemeClr val="tx1"/>
                          </a:solidFill>
                        </a:rPr>
                        <a:t>Evaluate the results </a:t>
                      </a:r>
                    </a:p>
                    <a:p>
                      <a:pPr marL="285750" indent="-285750">
                        <a:buFont typeface="Arial" panose="020B0604020202020204" pitchFamily="34" charset="0"/>
                        <a:buChar char="•"/>
                      </a:pPr>
                      <a:r>
                        <a:rPr lang="en-US" sz="1500" b="0" dirty="0" smtClean="0">
                          <a:solidFill>
                            <a:schemeClr val="tx1"/>
                          </a:solidFill>
                        </a:rPr>
                        <a:t>and document the deviations from expected results.</a:t>
                      </a:r>
                      <a:endParaRPr lang="en-US" sz="1500" b="0" dirty="0">
                        <a:solidFill>
                          <a:schemeClr val="tx1"/>
                        </a:solidFill>
                      </a:endParaRPr>
                    </a:p>
                  </a:txBody>
                  <a:tcPr/>
                </a:tc>
                <a:extLst>
                  <a:ext uri="{0D108BD9-81ED-4DB2-BD59-A6C34878D82A}">
                    <a16:rowId xmlns:a16="http://schemas.microsoft.com/office/drawing/2014/main" val="3819681810"/>
                  </a:ext>
                </a:extLst>
              </a:tr>
              <a:tr h="370840">
                <a:tc>
                  <a:txBody>
                    <a:bodyPr/>
                    <a:lstStyle/>
                    <a:p>
                      <a:r>
                        <a:rPr lang="en-US" sz="1500" b="0" dirty="0" smtClean="0">
                          <a:solidFill>
                            <a:schemeClr val="tx1"/>
                          </a:solidFill>
                        </a:rPr>
                        <a:t>Test tools</a:t>
                      </a:r>
                      <a:endParaRPr lang="en-US" sz="1500" b="0" dirty="0">
                        <a:solidFill>
                          <a:schemeClr val="tx1"/>
                        </a:solidFill>
                      </a:endParaRPr>
                    </a:p>
                  </a:txBody>
                  <a:tcPr/>
                </a:tc>
                <a:tc>
                  <a:txBody>
                    <a:bodyPr/>
                    <a:lstStyle/>
                    <a:p>
                      <a:r>
                        <a:rPr lang="en-US" sz="1500" b="0" dirty="0" smtClean="0">
                          <a:solidFill>
                            <a:schemeClr val="tx1"/>
                          </a:solidFill>
                        </a:rPr>
                        <a:t>Use test tools (for management or monitoring) as required</a:t>
                      </a:r>
                      <a:endParaRPr lang="en-US" sz="1500" b="0" dirty="0">
                        <a:solidFill>
                          <a:schemeClr val="tx1"/>
                        </a:solidFill>
                      </a:endParaRPr>
                    </a:p>
                  </a:txBody>
                  <a:tcPr/>
                </a:tc>
                <a:extLst>
                  <a:ext uri="{0D108BD9-81ED-4DB2-BD59-A6C34878D82A}">
                    <a16:rowId xmlns:a16="http://schemas.microsoft.com/office/drawing/2014/main" val="442566718"/>
                  </a:ext>
                </a:extLst>
              </a:tr>
              <a:tr h="370840">
                <a:tc>
                  <a:txBody>
                    <a:bodyPr/>
                    <a:lstStyle/>
                    <a:p>
                      <a:r>
                        <a:rPr lang="en-US" sz="1500" b="0" dirty="0" smtClean="0">
                          <a:solidFill>
                            <a:schemeClr val="tx1"/>
                          </a:solidFill>
                        </a:rPr>
                        <a:t>Test automation</a:t>
                      </a:r>
                      <a:endParaRPr lang="en-US" sz="1500" b="0" dirty="0">
                        <a:solidFill>
                          <a:schemeClr val="tx1"/>
                        </a:solidFill>
                      </a:endParaRPr>
                    </a:p>
                  </a:txBody>
                  <a:tcPr/>
                </a:tc>
                <a:tc>
                  <a:txBody>
                    <a:bodyPr/>
                    <a:lstStyle/>
                    <a:p>
                      <a:r>
                        <a:rPr lang="en-US" sz="1500" b="0" dirty="0" smtClean="0">
                          <a:solidFill>
                            <a:schemeClr val="tx1"/>
                          </a:solidFill>
                        </a:rPr>
                        <a:t>Automate tests (may be supported by a developer or a test automation expert)</a:t>
                      </a:r>
                      <a:endParaRPr lang="en-US" sz="1500" b="0" dirty="0">
                        <a:solidFill>
                          <a:schemeClr val="tx1"/>
                        </a:solidFill>
                      </a:endParaRPr>
                    </a:p>
                  </a:txBody>
                  <a:tcPr/>
                </a:tc>
                <a:extLst>
                  <a:ext uri="{0D108BD9-81ED-4DB2-BD59-A6C34878D82A}">
                    <a16:rowId xmlns:a16="http://schemas.microsoft.com/office/drawing/2014/main" val="2720579005"/>
                  </a:ext>
                </a:extLst>
              </a:tr>
              <a:tr h="370840">
                <a:tc>
                  <a:txBody>
                    <a:bodyPr/>
                    <a:lstStyle/>
                    <a:p>
                      <a:r>
                        <a:rPr lang="en-US" sz="1500" b="0" dirty="0" smtClean="0">
                          <a:solidFill>
                            <a:schemeClr val="tx1"/>
                          </a:solidFill>
                        </a:rPr>
                        <a:t>Other metrics</a:t>
                      </a:r>
                      <a:endParaRPr lang="en-US" sz="1500" b="0" dirty="0">
                        <a:solidFill>
                          <a:schemeClr val="tx1"/>
                        </a:solidFill>
                      </a:endParaRPr>
                    </a:p>
                  </a:txBody>
                  <a:tcPr/>
                </a:tc>
                <a:tc>
                  <a:txBody>
                    <a:bodyPr/>
                    <a:lstStyle/>
                    <a:p>
                      <a:r>
                        <a:rPr lang="en-US" sz="1500" b="0" dirty="0" smtClean="0">
                          <a:solidFill>
                            <a:schemeClr val="tx1"/>
                          </a:solidFill>
                        </a:rPr>
                        <a:t>Measure performance of components and systems (if applicable)</a:t>
                      </a:r>
                      <a:endParaRPr lang="en-US" sz="1500" b="0" dirty="0">
                        <a:solidFill>
                          <a:schemeClr val="tx1"/>
                        </a:solidFill>
                      </a:endParaRPr>
                    </a:p>
                  </a:txBody>
                  <a:tcPr/>
                </a:tc>
                <a:extLst>
                  <a:ext uri="{0D108BD9-81ED-4DB2-BD59-A6C34878D82A}">
                    <a16:rowId xmlns:a16="http://schemas.microsoft.com/office/drawing/2014/main" val="3757489983"/>
                  </a:ext>
                </a:extLst>
              </a:tr>
              <a:tr h="370840">
                <a:tc>
                  <a:txBody>
                    <a:bodyPr/>
                    <a:lstStyle/>
                    <a:p>
                      <a:r>
                        <a:rPr lang="en-US" sz="1500" b="0" dirty="0" smtClean="0">
                          <a:solidFill>
                            <a:schemeClr val="tx1"/>
                          </a:solidFill>
                        </a:rPr>
                        <a:t>Help the others</a:t>
                      </a:r>
                      <a:endParaRPr lang="en-US" sz="1500" b="0" dirty="0">
                        <a:solidFill>
                          <a:schemeClr val="tx1"/>
                        </a:solidFill>
                      </a:endParaRPr>
                    </a:p>
                  </a:txBody>
                  <a:tcPr/>
                </a:tc>
                <a:tc>
                  <a:txBody>
                    <a:bodyPr/>
                    <a:lstStyle/>
                    <a:p>
                      <a:r>
                        <a:rPr lang="en-US" sz="1500" b="0" dirty="0" smtClean="0">
                          <a:solidFill>
                            <a:schemeClr val="tx1"/>
                          </a:solidFill>
                        </a:rPr>
                        <a:t>Review tests developed by others</a:t>
                      </a:r>
                      <a:endParaRPr lang="en-US" sz="1500" b="0" dirty="0">
                        <a:solidFill>
                          <a:schemeClr val="tx1"/>
                        </a:solidFill>
                      </a:endParaRPr>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08265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People involved in testing need</a:t>
            </a:r>
          </a:p>
          <a:p>
            <a:r>
              <a:rPr lang="en-US" b="1" dirty="0" smtClean="0"/>
              <a:t>Application or business domain</a:t>
            </a:r>
            <a:endParaRPr lang="en-US" dirty="0"/>
          </a:p>
          <a:p>
            <a:pPr lvl="1"/>
            <a:r>
              <a:rPr lang="en-US" dirty="0" smtClean="0"/>
              <a:t>A tester must understand the intended behavior and the problem the system will solve in order to spot improper.</a:t>
            </a:r>
          </a:p>
          <a:p>
            <a:r>
              <a:rPr lang="en-US" b="1" dirty="0" smtClean="0"/>
              <a:t>Technology</a:t>
            </a:r>
            <a:endParaRPr lang="en-US" dirty="0" smtClean="0"/>
          </a:p>
          <a:p>
            <a:pPr lvl="1"/>
            <a:r>
              <a:rPr lang="en-US" dirty="0" smtClean="0"/>
              <a:t>A tester must be aware of issues, limitations and capabilities of the chosen implementation technology, in order to locate problems and the 'likely to fail' functions and features.</a:t>
            </a:r>
          </a:p>
          <a:p>
            <a:r>
              <a:rPr lang="en-US" b="1" dirty="0" smtClean="0"/>
              <a:t>Testing</a:t>
            </a:r>
            <a:endParaRPr lang="en-US" dirty="0"/>
          </a:p>
          <a:p>
            <a:pPr lvl="1"/>
            <a:r>
              <a:rPr lang="en-US" dirty="0" smtClean="0"/>
              <a:t>A tester must know the testing topics discussed in this book in order to carry out the test tasks assigned.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81172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lstStyle/>
          <a:p>
            <a:pPr marL="0" indent="0">
              <a:buNone/>
            </a:pPr>
            <a:r>
              <a:rPr lang="en-US" dirty="0"/>
              <a:t>People involved in testing </a:t>
            </a:r>
          </a:p>
          <a:p>
            <a:r>
              <a:rPr lang="en-US" dirty="0"/>
              <a:t>need </a:t>
            </a:r>
            <a:r>
              <a:rPr lang="en-US" dirty="0" smtClean="0"/>
              <a:t>basic professional </a:t>
            </a:r>
            <a:r>
              <a:rPr lang="en-US" dirty="0"/>
              <a:t>and social qualifications such as </a:t>
            </a:r>
          </a:p>
          <a:p>
            <a:pPr lvl="1"/>
            <a:r>
              <a:rPr lang="en-US" dirty="0" smtClean="0"/>
              <a:t>literacy</a:t>
            </a:r>
            <a:endParaRPr lang="en-US" dirty="0"/>
          </a:p>
          <a:p>
            <a:pPr lvl="1"/>
            <a:r>
              <a:rPr lang="en-US" dirty="0" smtClean="0"/>
              <a:t>the </a:t>
            </a:r>
            <a:r>
              <a:rPr lang="en-US" dirty="0"/>
              <a:t>ability to prepare and deliver written and verbal reports</a:t>
            </a:r>
          </a:p>
          <a:p>
            <a:pPr lvl="1"/>
            <a:r>
              <a:rPr lang="en-US" dirty="0" smtClean="0"/>
              <a:t>the </a:t>
            </a:r>
            <a:r>
              <a:rPr lang="en-US" dirty="0"/>
              <a:t>ability to </a:t>
            </a:r>
            <a:r>
              <a:rPr lang="en-US" dirty="0" smtClean="0"/>
              <a:t>communicate effectively</a:t>
            </a:r>
            <a:endParaRPr lang="en-US" dirty="0"/>
          </a:p>
          <a:p>
            <a:pPr lvl="1"/>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0368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and estimation</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sz="4000" dirty="0" smtClean="0"/>
              <a:t>Who will do</a:t>
            </a:r>
          </a:p>
          <a:p>
            <a:pPr marL="0" indent="0" algn="ctr">
              <a:buNone/>
            </a:pPr>
            <a:r>
              <a:rPr lang="en-US" sz="4000" dirty="0" smtClean="0"/>
              <a:t>what,</a:t>
            </a:r>
          </a:p>
          <a:p>
            <a:pPr marL="0" indent="0" algn="ctr">
              <a:buNone/>
            </a:pPr>
            <a:r>
              <a:rPr lang="en-US" sz="4000" dirty="0" smtClean="0"/>
              <a:t>when</a:t>
            </a:r>
          </a:p>
          <a:p>
            <a:pPr marL="0" indent="0" algn="ctr">
              <a:buNone/>
            </a:pPr>
            <a:r>
              <a:rPr lang="en-US" sz="4000" dirty="0" smtClean="0"/>
              <a:t>and how</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16546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a test plan</a:t>
            </a:r>
            <a:endParaRPr lang="en-US" dirty="0"/>
          </a:p>
        </p:txBody>
      </p:sp>
      <p:sp>
        <p:nvSpPr>
          <p:cNvPr id="3" name="Content Placeholder 2"/>
          <p:cNvSpPr>
            <a:spLocks noGrp="1"/>
          </p:cNvSpPr>
          <p:nvPr>
            <p:ph idx="1"/>
          </p:nvPr>
        </p:nvSpPr>
        <p:spPr/>
        <p:txBody>
          <a:bodyPr/>
          <a:lstStyle/>
          <a:p>
            <a:r>
              <a:rPr lang="en-US" dirty="0"/>
              <a:t>A test plan is the project plan for the testing work to be done.</a:t>
            </a:r>
          </a:p>
          <a:p>
            <a:r>
              <a:rPr lang="en-US" dirty="0" smtClean="0"/>
              <a:t>Writing </a:t>
            </a:r>
            <a:r>
              <a:rPr lang="en-US" dirty="0"/>
              <a:t>a test plan forces us to confront the challenges that await us and focus our thinking on important topics.  </a:t>
            </a:r>
          </a:p>
          <a:p>
            <a:r>
              <a:rPr lang="en-US" dirty="0" smtClean="0"/>
              <a:t>The </a:t>
            </a:r>
            <a:r>
              <a:rPr lang="en-US" dirty="0"/>
              <a:t>test planning process and the plan itself serve as vehicles for communicating with other members of the project team, testers, peers, managers and other stakeholders. </a:t>
            </a:r>
          </a:p>
          <a:p>
            <a:r>
              <a:rPr lang="en-US" dirty="0" smtClean="0"/>
              <a:t>The </a:t>
            </a:r>
            <a:r>
              <a:rPr lang="en-US" dirty="0"/>
              <a:t>test plan also helps us manage change. As we gather more information, we revise our plans.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35096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p:txBody>
          <a:bodyPr/>
          <a:lstStyle/>
          <a:p>
            <a:r>
              <a:rPr lang="en-US" dirty="0" smtClean="0"/>
              <a:t>Planning may </a:t>
            </a:r>
            <a:r>
              <a:rPr lang="en-US" dirty="0"/>
              <a:t>be </a:t>
            </a:r>
            <a:r>
              <a:rPr lang="en-US" dirty="0" smtClean="0"/>
              <a:t>documented in</a:t>
            </a:r>
            <a:r>
              <a:rPr lang="en-US" dirty="0"/>
              <a:t>:</a:t>
            </a:r>
          </a:p>
          <a:p>
            <a:pPr lvl="1"/>
            <a:r>
              <a:rPr lang="en-US" dirty="0" smtClean="0"/>
              <a:t>a project or </a:t>
            </a:r>
            <a:r>
              <a:rPr lang="en-US" dirty="0"/>
              <a:t>master test plan</a:t>
            </a:r>
          </a:p>
          <a:p>
            <a:pPr lvl="1"/>
            <a:r>
              <a:rPr lang="en-US" dirty="0" smtClean="0"/>
              <a:t>and </a:t>
            </a:r>
            <a:r>
              <a:rPr lang="en-US" dirty="0"/>
              <a:t>in separate test plans for test levels, such as integration testing, system testing and acceptance testing. </a:t>
            </a:r>
          </a:p>
          <a:p>
            <a:endParaRPr lang="en-US" dirty="0"/>
          </a:p>
          <a:p>
            <a:r>
              <a:rPr lang="en-US" dirty="0"/>
              <a:t>Test planning is a continuous activity and is performed in all life cycle processes and activities.</a:t>
            </a:r>
          </a:p>
          <a:p>
            <a:r>
              <a:rPr lang="en-US" dirty="0"/>
              <a:t>Feedback from test activities is used to recognize changing risks so that planning can be adjusted.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824304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a:xfrm>
            <a:off x="820947" y="2130726"/>
            <a:ext cx="10807460" cy="4554746"/>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r>
              <a:rPr lang="en-US" sz="1700" i="1" dirty="0" smtClean="0"/>
              <a:t>              Outlines </a:t>
            </a:r>
            <a:r>
              <a:rPr lang="en-US" sz="1700" i="1" dirty="0"/>
              <a:t>of test planning documents are covered by the ‘Standard for Software Test Documentation’ (IEEE 829).</a:t>
            </a:r>
            <a:endParaRPr lang="en-US" sz="1300" dirty="0"/>
          </a:p>
        </p:txBody>
      </p:sp>
      <p:graphicFrame>
        <p:nvGraphicFramePr>
          <p:cNvPr id="4" name="Diagram 3"/>
          <p:cNvGraphicFramePr/>
          <p:nvPr>
            <p:extLst>
              <p:ext uri="{D42A27DB-BD31-4B8C-83A1-F6EECF244321}">
                <p14:modId xmlns:p14="http://schemas.microsoft.com/office/powerpoint/2010/main" val="3898539756"/>
              </p:ext>
            </p:extLst>
          </p:nvPr>
        </p:nvGraphicFramePr>
        <p:xfrm>
          <a:off x="3019552" y="1104181"/>
          <a:ext cx="7703082" cy="5217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031781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activities</a:t>
            </a:r>
            <a:endParaRPr lang="en-US" dirty="0"/>
          </a:p>
        </p:txBody>
      </p:sp>
      <p:graphicFrame>
        <p:nvGraphicFramePr>
          <p:cNvPr id="4" name="Content Placeholder 3"/>
          <p:cNvGraphicFramePr>
            <a:graphicFrameLocks noGrp="1"/>
          </p:cNvGraphicFramePr>
          <p:nvPr>
            <p:ph idx="1"/>
            <p:extLst/>
          </p:nvPr>
        </p:nvGraphicFramePr>
        <p:xfrm>
          <a:off x="838200" y="1402080"/>
          <a:ext cx="10515600" cy="5455920"/>
        </p:xfrm>
        <a:graphic>
          <a:graphicData uri="http://schemas.openxmlformats.org/drawingml/2006/table">
            <a:tbl>
              <a:tblPr firstRow="1" bandRow="1">
                <a:tableStyleId>{BC89EF96-8CEA-46FF-86C4-4CE0E7609802}</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mn-lt"/>
                          <a:ea typeface="+mn-ea"/>
                          <a:cs typeface="+mn-cs"/>
                        </a:rPr>
                        <a:t>Scope and risk</a:t>
                      </a:r>
                    </a:p>
                  </a:txBody>
                  <a:tcPr/>
                </a:tc>
                <a:tc>
                  <a:txBody>
                    <a:bodyPr/>
                    <a:lstStyle/>
                    <a:p>
                      <a:r>
                        <a:rPr lang="en-US" sz="1500" b="0" dirty="0" smtClean="0">
                          <a:solidFill>
                            <a:schemeClr val="tx1"/>
                          </a:solidFill>
                        </a:rPr>
                        <a:t>Determining the scope and risks of testing</a:t>
                      </a:r>
                      <a:endParaRPr lang="en-US" sz="1500" b="0" dirty="0">
                        <a:solidFill>
                          <a:schemeClr val="tx1"/>
                        </a:solidFill>
                      </a:endParaRPr>
                    </a:p>
                  </a:txBody>
                  <a:tcPr/>
                </a:tc>
                <a:extLst>
                  <a:ext uri="{0D108BD9-81ED-4DB2-BD59-A6C34878D82A}">
                    <a16:rowId xmlns:a16="http://schemas.microsoft.com/office/drawing/2014/main" val="1492076241"/>
                  </a:ext>
                </a:extLst>
              </a:tr>
              <a:tr h="370840">
                <a:tc>
                  <a:txBody>
                    <a:bodyPr/>
                    <a:lstStyle/>
                    <a:p>
                      <a:r>
                        <a:rPr lang="en-US" sz="1500" b="0" dirty="0" smtClean="0">
                          <a:solidFill>
                            <a:schemeClr val="tx1"/>
                          </a:solidFill>
                        </a:rPr>
                        <a:t>Objectives</a:t>
                      </a:r>
                      <a:endParaRPr lang="en-US" sz="1500" b="0" dirty="0">
                        <a:solidFill>
                          <a:schemeClr val="tx1"/>
                        </a:solidFill>
                      </a:endParaRPr>
                    </a:p>
                  </a:txBody>
                  <a:tcPr/>
                </a:tc>
                <a:tc>
                  <a:txBody>
                    <a:bodyPr/>
                    <a:lstStyle/>
                    <a:p>
                      <a:r>
                        <a:rPr lang="en-US" sz="1500" b="0" i="0" u="none" strike="noStrike" kern="1200" baseline="0" dirty="0" smtClean="0">
                          <a:solidFill>
                            <a:schemeClr val="tx1"/>
                          </a:solidFill>
                          <a:latin typeface="+mn-lt"/>
                          <a:ea typeface="+mn-ea"/>
                          <a:cs typeface="+mn-cs"/>
                        </a:rPr>
                        <a:t>Identifying the objectives of testing</a:t>
                      </a:r>
                    </a:p>
                  </a:txBody>
                  <a:tcPr/>
                </a:tc>
                <a:extLst>
                  <a:ext uri="{0D108BD9-81ED-4DB2-BD59-A6C34878D82A}">
                    <a16:rowId xmlns:a16="http://schemas.microsoft.com/office/drawing/2014/main" val="629292152"/>
                  </a:ext>
                </a:extLst>
              </a:tr>
              <a:tr h="370840">
                <a:tc>
                  <a:txBody>
                    <a:bodyPr/>
                    <a:lstStyle/>
                    <a:p>
                      <a:r>
                        <a:rPr lang="en-US" sz="1500" b="0" dirty="0" smtClean="0">
                          <a:solidFill>
                            <a:schemeClr val="tx1"/>
                          </a:solidFill>
                        </a:rPr>
                        <a:t>Overall approach</a:t>
                      </a:r>
                      <a:endParaRPr lang="en-US" sz="1500" b="0" dirty="0">
                        <a:solidFill>
                          <a:schemeClr val="tx1"/>
                        </a:solidFill>
                      </a:endParaRPr>
                    </a:p>
                  </a:txBody>
                  <a:tcPr/>
                </a:tc>
                <a:tc>
                  <a:txBody>
                    <a:bodyPr/>
                    <a:lstStyle/>
                    <a:p>
                      <a:r>
                        <a:rPr lang="en-US" sz="1500" b="0" dirty="0" smtClean="0">
                          <a:solidFill>
                            <a:schemeClr val="tx1"/>
                          </a:solidFill>
                        </a:rPr>
                        <a:t>Defining the overall approach of testing, including:</a:t>
                      </a:r>
                    </a:p>
                    <a:p>
                      <a:pPr marL="285750" indent="-285750">
                        <a:buFont typeface="Arial" panose="020B0604020202020204" pitchFamily="34" charset="0"/>
                        <a:buChar char="•"/>
                      </a:pPr>
                      <a:r>
                        <a:rPr lang="en-US" sz="1500" b="0" dirty="0" smtClean="0">
                          <a:solidFill>
                            <a:schemeClr val="tx1"/>
                          </a:solidFill>
                        </a:rPr>
                        <a:t>the definition of the test levels</a:t>
                      </a:r>
                    </a:p>
                    <a:p>
                      <a:pPr marL="285750" indent="-285750">
                        <a:buFont typeface="Arial" panose="020B0604020202020204" pitchFamily="34" charset="0"/>
                        <a:buChar char="•"/>
                      </a:pPr>
                      <a:r>
                        <a:rPr lang="en-US" sz="1500" b="0" dirty="0" smtClean="0">
                          <a:solidFill>
                            <a:schemeClr val="tx1"/>
                          </a:solidFill>
                        </a:rPr>
                        <a:t>entry and exit criteria</a:t>
                      </a:r>
                      <a:endParaRPr lang="en-US" sz="1500" b="0" dirty="0">
                        <a:solidFill>
                          <a:schemeClr val="tx1"/>
                        </a:solidFill>
                      </a:endParaRPr>
                    </a:p>
                  </a:txBody>
                  <a:tcPr/>
                </a:tc>
                <a:extLst>
                  <a:ext uri="{0D108BD9-81ED-4DB2-BD59-A6C34878D82A}">
                    <a16:rowId xmlns:a16="http://schemas.microsoft.com/office/drawing/2014/main" val="76536015"/>
                  </a:ext>
                </a:extLst>
              </a:tr>
              <a:tr h="370840">
                <a:tc>
                  <a:txBody>
                    <a:bodyPr/>
                    <a:lstStyle/>
                    <a:p>
                      <a:r>
                        <a:rPr lang="en-US" sz="1500" b="0" dirty="0" smtClean="0">
                          <a:solidFill>
                            <a:schemeClr val="tx1"/>
                          </a:solidFill>
                        </a:rPr>
                        <a:t>Test activities</a:t>
                      </a:r>
                      <a:endParaRPr lang="en-US" sz="15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mn-lt"/>
                          <a:ea typeface="+mn-ea"/>
                          <a:cs typeface="+mn-cs"/>
                        </a:rPr>
                        <a:t>Integrating and coordinating the testing activities into the software life cycle activities: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0" i="0" u="none" strike="noStrike" kern="1200" baseline="0" dirty="0" smtClean="0">
                          <a:solidFill>
                            <a:schemeClr val="tx1"/>
                          </a:solidFill>
                          <a:latin typeface="+mn-lt"/>
                          <a:ea typeface="+mn-ea"/>
                          <a:cs typeface="+mn-cs"/>
                        </a:rPr>
                        <a:t>acquisition and supply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0" i="0" u="none" strike="noStrike" kern="1200" baseline="0" dirty="0" smtClean="0">
                          <a:solidFill>
                            <a:schemeClr val="tx1"/>
                          </a:solidFill>
                          <a:latin typeface="+mn-lt"/>
                          <a:ea typeface="+mn-ea"/>
                          <a:cs typeface="+mn-cs"/>
                        </a:rPr>
                        <a:t>development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0" i="0" u="none" strike="noStrike" kern="1200" baseline="0" dirty="0" smtClean="0">
                          <a:solidFill>
                            <a:schemeClr val="tx1"/>
                          </a:solidFill>
                          <a:latin typeface="+mn-lt"/>
                          <a:ea typeface="+mn-ea"/>
                          <a:cs typeface="+mn-cs"/>
                        </a:rPr>
                        <a:t>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0" i="0" u="none" strike="noStrike" kern="1200" baseline="0" dirty="0" smtClean="0">
                          <a:solidFill>
                            <a:schemeClr val="tx1"/>
                          </a:solidFill>
                          <a:latin typeface="+mn-lt"/>
                          <a:ea typeface="+mn-ea"/>
                          <a:cs typeface="+mn-cs"/>
                        </a:rPr>
                        <a:t>Maintenance</a:t>
                      </a:r>
                    </a:p>
                  </a:txBody>
                  <a:tcPr/>
                </a:tc>
                <a:extLst>
                  <a:ext uri="{0D108BD9-81ED-4DB2-BD59-A6C34878D82A}">
                    <a16:rowId xmlns:a16="http://schemas.microsoft.com/office/drawing/2014/main" val="2772661794"/>
                  </a:ext>
                </a:extLst>
              </a:tr>
              <a:tr h="370840">
                <a:tc>
                  <a:txBody>
                    <a:bodyPr/>
                    <a:lstStyle/>
                    <a:p>
                      <a:r>
                        <a:rPr lang="en-US" sz="1500" b="0" dirty="0" smtClean="0">
                          <a:solidFill>
                            <a:schemeClr val="tx1"/>
                          </a:solidFill>
                        </a:rPr>
                        <a:t>Strategy</a:t>
                      </a:r>
                      <a:endParaRPr lang="en-US" sz="1500" b="0" dirty="0">
                        <a:solidFill>
                          <a:schemeClr val="tx1"/>
                        </a:solidFill>
                      </a:endParaRPr>
                    </a:p>
                  </a:txBody>
                  <a:tcPr/>
                </a:tc>
                <a:tc>
                  <a:txBody>
                    <a:bodyPr/>
                    <a:lstStyle/>
                    <a:p>
                      <a:r>
                        <a:rPr lang="en-US" sz="1500" b="0" dirty="0" smtClean="0">
                          <a:solidFill>
                            <a:schemeClr val="tx1"/>
                          </a:solidFill>
                        </a:rPr>
                        <a:t>Making decisions about:</a:t>
                      </a:r>
                    </a:p>
                    <a:p>
                      <a:pPr marL="285750" indent="-285750">
                        <a:buFont typeface="Arial" panose="020B0604020202020204" pitchFamily="34" charset="0"/>
                        <a:buChar char="•"/>
                      </a:pPr>
                      <a:r>
                        <a:rPr lang="en-US" sz="1500" b="0" dirty="0" smtClean="0">
                          <a:solidFill>
                            <a:schemeClr val="tx1"/>
                          </a:solidFill>
                        </a:rPr>
                        <a:t>what to test</a:t>
                      </a:r>
                    </a:p>
                    <a:p>
                      <a:pPr marL="285750" indent="-285750">
                        <a:buFont typeface="Arial" panose="020B0604020202020204" pitchFamily="34" charset="0"/>
                        <a:buChar char="•"/>
                      </a:pPr>
                      <a:r>
                        <a:rPr lang="en-US" sz="1500" b="0" dirty="0" smtClean="0">
                          <a:solidFill>
                            <a:schemeClr val="tx1"/>
                          </a:solidFill>
                        </a:rPr>
                        <a:t>what roles will perform the test activities</a:t>
                      </a:r>
                    </a:p>
                    <a:p>
                      <a:pPr marL="285750" indent="-285750">
                        <a:buFont typeface="Arial" panose="020B0604020202020204" pitchFamily="34" charset="0"/>
                        <a:buChar char="•"/>
                      </a:pPr>
                      <a:r>
                        <a:rPr lang="en-US" sz="1500" b="0" dirty="0" smtClean="0">
                          <a:solidFill>
                            <a:schemeClr val="tx1"/>
                          </a:solidFill>
                        </a:rPr>
                        <a:t>how the test activities should be done</a:t>
                      </a:r>
                    </a:p>
                    <a:p>
                      <a:pPr marL="285750" indent="-285750">
                        <a:buFont typeface="Arial" panose="020B0604020202020204" pitchFamily="34" charset="0"/>
                        <a:buChar char="•"/>
                      </a:pPr>
                      <a:r>
                        <a:rPr lang="en-US" sz="1500" b="0" dirty="0" smtClean="0">
                          <a:solidFill>
                            <a:schemeClr val="tx1"/>
                          </a:solidFill>
                        </a:rPr>
                        <a:t>and how the test results will be evaluated</a:t>
                      </a:r>
                      <a:endParaRPr lang="en-US" sz="1500" b="0" dirty="0">
                        <a:solidFill>
                          <a:schemeClr val="tx1"/>
                        </a:solidFill>
                      </a:endParaRPr>
                    </a:p>
                  </a:txBody>
                  <a:tcPr/>
                </a:tc>
                <a:extLst>
                  <a:ext uri="{0D108BD9-81ED-4DB2-BD59-A6C34878D82A}">
                    <a16:rowId xmlns:a16="http://schemas.microsoft.com/office/drawing/2014/main" val="3201624870"/>
                  </a:ext>
                </a:extLst>
              </a:tr>
              <a:tr h="370840">
                <a:tc>
                  <a:txBody>
                    <a:bodyPr/>
                    <a:lstStyle/>
                    <a:p>
                      <a:r>
                        <a:rPr lang="en-US" sz="1500" b="0" dirty="0" smtClean="0">
                          <a:solidFill>
                            <a:schemeClr val="tx1"/>
                          </a:solidFill>
                        </a:rPr>
                        <a:t>Schedule</a:t>
                      </a:r>
                      <a:endParaRPr lang="en-US" sz="1500" b="0" dirty="0">
                        <a:solidFill>
                          <a:schemeClr val="tx1"/>
                        </a:solidFill>
                      </a:endParaRPr>
                    </a:p>
                  </a:txBody>
                  <a:tcPr/>
                </a:tc>
                <a:tc>
                  <a:txBody>
                    <a:bodyPr/>
                    <a:lstStyle/>
                    <a:p>
                      <a:pPr marL="0" indent="0">
                        <a:buFont typeface="Arial" panose="020B0604020202020204" pitchFamily="34" charset="0"/>
                        <a:buNone/>
                      </a:pPr>
                      <a:r>
                        <a:rPr lang="en-US" sz="1500" b="0" dirty="0" smtClean="0">
                          <a:solidFill>
                            <a:schemeClr val="tx1"/>
                          </a:solidFill>
                        </a:rPr>
                        <a:t>Scheduling test analysis and design activities</a:t>
                      </a:r>
                    </a:p>
                    <a:p>
                      <a:pPr marL="0" indent="0">
                        <a:buFont typeface="Arial" panose="020B0604020202020204" pitchFamily="34" charset="0"/>
                        <a:buNone/>
                      </a:pPr>
                      <a:r>
                        <a:rPr lang="en-US" sz="1500" b="0" dirty="0" smtClean="0">
                          <a:solidFill>
                            <a:schemeClr val="tx1"/>
                          </a:solidFill>
                        </a:rPr>
                        <a:t>Scheduling test implementation, execution and evaluation</a:t>
                      </a:r>
                      <a:endParaRPr lang="en-US" sz="1500" b="0" dirty="0">
                        <a:solidFill>
                          <a:schemeClr val="tx1"/>
                        </a:solidFill>
                      </a:endParaRPr>
                    </a:p>
                  </a:txBody>
                  <a:tcPr/>
                </a:tc>
                <a:extLst>
                  <a:ext uri="{0D108BD9-81ED-4DB2-BD59-A6C34878D82A}">
                    <a16:rowId xmlns:a16="http://schemas.microsoft.com/office/drawing/2014/main" val="3819681810"/>
                  </a:ext>
                </a:extLst>
              </a:tr>
              <a:tr h="370840">
                <a:tc>
                  <a:txBody>
                    <a:bodyPr/>
                    <a:lstStyle/>
                    <a:p>
                      <a:r>
                        <a:rPr lang="en-US" sz="1500" b="0" dirty="0" smtClean="0">
                          <a:solidFill>
                            <a:schemeClr val="tx1"/>
                          </a:solidFill>
                        </a:rPr>
                        <a:t>Resources</a:t>
                      </a:r>
                      <a:endParaRPr lang="en-US" sz="1500" b="0" dirty="0">
                        <a:solidFill>
                          <a:schemeClr val="tx1"/>
                        </a:solidFill>
                      </a:endParaRPr>
                    </a:p>
                  </a:txBody>
                  <a:tcPr/>
                </a:tc>
                <a:tc>
                  <a:txBody>
                    <a:bodyPr/>
                    <a:lstStyle/>
                    <a:p>
                      <a:r>
                        <a:rPr lang="en-US" sz="1500" b="0" dirty="0" smtClean="0">
                          <a:solidFill>
                            <a:schemeClr val="tx1"/>
                          </a:solidFill>
                        </a:rPr>
                        <a:t>Assigning resources for the different activities defined.</a:t>
                      </a:r>
                      <a:endParaRPr lang="en-US" sz="1500" b="0" dirty="0">
                        <a:solidFill>
                          <a:schemeClr val="tx1"/>
                        </a:solidFill>
                      </a:endParaRPr>
                    </a:p>
                  </a:txBody>
                  <a:tcPr/>
                </a:tc>
                <a:extLst>
                  <a:ext uri="{0D108BD9-81ED-4DB2-BD59-A6C34878D82A}">
                    <a16:rowId xmlns:a16="http://schemas.microsoft.com/office/drawing/2014/main" val="442566718"/>
                  </a:ext>
                </a:extLst>
              </a:tr>
              <a:tr h="370840">
                <a:tc>
                  <a:txBody>
                    <a:bodyPr/>
                    <a:lstStyle/>
                    <a:p>
                      <a:r>
                        <a:rPr lang="en-US" sz="1500" b="0" dirty="0" smtClean="0">
                          <a:solidFill>
                            <a:schemeClr val="tx1"/>
                          </a:solidFill>
                        </a:rPr>
                        <a:t>Metrics</a:t>
                      </a:r>
                      <a:endParaRPr lang="en-US" sz="1500" b="0" dirty="0">
                        <a:solidFill>
                          <a:schemeClr val="tx1"/>
                        </a:solidFill>
                      </a:endParaRPr>
                    </a:p>
                  </a:txBody>
                  <a:tcPr/>
                </a:tc>
                <a:tc>
                  <a:txBody>
                    <a:bodyPr/>
                    <a:lstStyle/>
                    <a:p>
                      <a:r>
                        <a:rPr lang="en-US" sz="1500" b="0" dirty="0" smtClean="0">
                          <a:solidFill>
                            <a:schemeClr val="tx1"/>
                          </a:solidFill>
                        </a:rPr>
                        <a:t>Selecting metrics for monitoring and controlling test preparation and execution, defect</a:t>
                      </a:r>
                    </a:p>
                    <a:p>
                      <a:r>
                        <a:rPr lang="en-US" sz="1500" b="0" dirty="0" smtClean="0">
                          <a:solidFill>
                            <a:schemeClr val="tx1"/>
                          </a:solidFill>
                        </a:rPr>
                        <a:t>resolution and risk issues.</a:t>
                      </a:r>
                      <a:endParaRPr lang="en-US" sz="1500" b="0" dirty="0">
                        <a:solidFill>
                          <a:schemeClr val="tx1"/>
                        </a:solidFill>
                      </a:endParaRPr>
                    </a:p>
                  </a:txBody>
                  <a:tcPr/>
                </a:tc>
                <a:extLst>
                  <a:ext uri="{0D108BD9-81ED-4DB2-BD59-A6C34878D82A}">
                    <a16:rowId xmlns:a16="http://schemas.microsoft.com/office/drawing/2014/main" val="2720579005"/>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914869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Entry criteria</a:t>
            </a:r>
          </a:p>
        </p:txBody>
      </p:sp>
      <p:sp>
        <p:nvSpPr>
          <p:cNvPr id="3" name="Content Placeholder 2"/>
          <p:cNvSpPr>
            <a:spLocks noGrp="1"/>
          </p:cNvSpPr>
          <p:nvPr>
            <p:ph idx="1"/>
          </p:nvPr>
        </p:nvSpPr>
        <p:spPr/>
        <p:txBody>
          <a:bodyPr/>
          <a:lstStyle/>
          <a:p>
            <a:r>
              <a:rPr lang="en-US" dirty="0"/>
              <a:t>Entry </a:t>
            </a:r>
            <a:r>
              <a:rPr lang="en-US" dirty="0" smtClean="0"/>
              <a:t>criteria defines </a:t>
            </a:r>
            <a:r>
              <a:rPr lang="en-US" dirty="0"/>
              <a:t>when to start testing</a:t>
            </a:r>
          </a:p>
        </p:txBody>
      </p:sp>
      <p:pic>
        <p:nvPicPr>
          <p:cNvPr id="4" name="Picture 3"/>
          <p:cNvPicPr>
            <a:picLocks noChangeAspect="1"/>
          </p:cNvPicPr>
          <p:nvPr/>
        </p:nvPicPr>
        <p:blipFill>
          <a:blip r:embed="rId2"/>
          <a:stretch>
            <a:fillRect/>
          </a:stretch>
        </p:blipFill>
        <p:spPr>
          <a:xfrm>
            <a:off x="3507360" y="2521202"/>
            <a:ext cx="5177279" cy="328621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57964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criteria</a:t>
            </a:r>
          </a:p>
        </p:txBody>
      </p:sp>
      <p:sp>
        <p:nvSpPr>
          <p:cNvPr id="3" name="Content Placeholder 2"/>
          <p:cNvSpPr>
            <a:spLocks noGrp="1"/>
          </p:cNvSpPr>
          <p:nvPr>
            <p:ph idx="1"/>
          </p:nvPr>
        </p:nvSpPr>
        <p:spPr/>
        <p:txBody>
          <a:bodyPr/>
          <a:lstStyle/>
          <a:p>
            <a:r>
              <a:rPr lang="en-US" dirty="0"/>
              <a:t>Exit </a:t>
            </a:r>
            <a:r>
              <a:rPr lang="en-US" dirty="0" smtClean="0"/>
              <a:t>criteria is </a:t>
            </a:r>
            <a:r>
              <a:rPr lang="en-US" dirty="0"/>
              <a:t>to define when to stop testing , such as at the end of a </a:t>
            </a:r>
            <a:r>
              <a:rPr lang="en-US" dirty="0" smtClean="0"/>
              <a:t>test level</a:t>
            </a:r>
            <a:r>
              <a:rPr lang="en-US" dirty="0"/>
              <a:t>, end of project or when a set of tests has a specific goal.</a:t>
            </a:r>
          </a:p>
        </p:txBody>
      </p:sp>
      <p:pic>
        <p:nvPicPr>
          <p:cNvPr id="4" name="Picture 3"/>
          <p:cNvPicPr>
            <a:picLocks noChangeAspect="1"/>
          </p:cNvPicPr>
          <p:nvPr/>
        </p:nvPicPr>
        <p:blipFill>
          <a:blip r:embed="rId2"/>
          <a:stretch>
            <a:fillRect/>
          </a:stretch>
        </p:blipFill>
        <p:spPr>
          <a:xfrm>
            <a:off x="3134267" y="2782045"/>
            <a:ext cx="5424517" cy="327031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75870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Test organization</a:t>
            </a:r>
          </a:p>
          <a:p>
            <a:r>
              <a:rPr lang="en-US" dirty="0" smtClean="0"/>
              <a:t>Test planning and </a:t>
            </a:r>
            <a:r>
              <a:rPr lang="en-US" dirty="0" smtClean="0"/>
              <a:t>estimation</a:t>
            </a:r>
          </a:p>
          <a:p>
            <a:r>
              <a:rPr lang="en-US" dirty="0"/>
              <a:t>Test Plan vs Test Strategy</a:t>
            </a:r>
          </a:p>
          <a:p>
            <a:r>
              <a:rPr lang="en-US" dirty="0"/>
              <a:t>Importance of a Test Plan</a:t>
            </a:r>
          </a:p>
          <a:p>
            <a:r>
              <a:rPr lang="en-US" dirty="0" smtClean="0"/>
              <a:t>How </a:t>
            </a:r>
            <a:r>
              <a:rPr lang="en-US" dirty="0"/>
              <a:t>to create a Test Plan</a:t>
            </a:r>
            <a:endParaRPr lang="en-US" dirty="0" smtClean="0"/>
          </a:p>
          <a:p>
            <a:r>
              <a:rPr lang="en-US" dirty="0" smtClean="0"/>
              <a:t>Test </a:t>
            </a:r>
            <a:r>
              <a:rPr lang="en-US" dirty="0"/>
              <a:t>progress monitoring and control</a:t>
            </a:r>
          </a:p>
          <a:p>
            <a:r>
              <a:rPr lang="en-US" dirty="0" smtClean="0"/>
              <a:t>Configuration </a:t>
            </a:r>
            <a:r>
              <a:rPr lang="en-US" dirty="0"/>
              <a:t>management</a:t>
            </a:r>
          </a:p>
          <a:p>
            <a:r>
              <a:rPr lang="en-US" dirty="0" smtClean="0"/>
              <a:t>Risk </a:t>
            </a:r>
            <a:r>
              <a:rPr lang="en-US" dirty="0"/>
              <a:t>and testing</a:t>
            </a:r>
          </a:p>
          <a:p>
            <a:r>
              <a:rPr lang="en-US" dirty="0" smtClean="0"/>
              <a:t>Defect </a:t>
            </a:r>
            <a:r>
              <a:rPr lang="en-US" dirty="0"/>
              <a:t>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00682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a:t>The testing </a:t>
            </a:r>
            <a:r>
              <a:rPr lang="en-US" dirty="0" smtClean="0"/>
              <a:t>work is </a:t>
            </a:r>
            <a:r>
              <a:rPr lang="en-US" dirty="0"/>
              <a:t>usually a subproject within the larger project.</a:t>
            </a:r>
          </a:p>
          <a:p>
            <a:r>
              <a:rPr lang="en-US" dirty="0" smtClean="0"/>
              <a:t>Fundamental techniques </a:t>
            </a:r>
            <a:r>
              <a:rPr lang="en-US" dirty="0"/>
              <a:t>of estimation can be adapt for testing</a:t>
            </a:r>
          </a:p>
          <a:p>
            <a:r>
              <a:rPr lang="en-US" dirty="0" smtClean="0"/>
              <a:t>We can </a:t>
            </a:r>
            <a:r>
              <a:rPr lang="en-US" dirty="0"/>
              <a:t>break down a testing project into phases</a:t>
            </a:r>
          </a:p>
          <a:p>
            <a:pPr lvl="1"/>
            <a:r>
              <a:rPr lang="en-US" dirty="0" smtClean="0"/>
              <a:t>planning </a:t>
            </a:r>
            <a:r>
              <a:rPr lang="en-US" dirty="0"/>
              <a:t>and control</a:t>
            </a:r>
          </a:p>
          <a:p>
            <a:pPr lvl="1"/>
            <a:r>
              <a:rPr lang="en-US" dirty="0" smtClean="0"/>
              <a:t>analysis </a:t>
            </a:r>
            <a:r>
              <a:rPr lang="en-US" dirty="0"/>
              <a:t>and design</a:t>
            </a:r>
          </a:p>
          <a:p>
            <a:pPr lvl="1"/>
            <a:r>
              <a:rPr lang="en-US" dirty="0" smtClean="0"/>
              <a:t>implementation </a:t>
            </a:r>
            <a:r>
              <a:rPr lang="en-US" dirty="0"/>
              <a:t>and execution</a:t>
            </a:r>
          </a:p>
          <a:p>
            <a:pPr lvl="1"/>
            <a:r>
              <a:rPr lang="en-US" dirty="0" smtClean="0"/>
              <a:t>evaluating </a:t>
            </a:r>
            <a:r>
              <a:rPr lang="en-US" dirty="0"/>
              <a:t>exit criteria and reporting</a:t>
            </a:r>
          </a:p>
          <a:p>
            <a:pPr lvl="1"/>
            <a:r>
              <a:rPr lang="en-US" dirty="0" smtClean="0"/>
              <a:t>test </a:t>
            </a:r>
            <a:r>
              <a:rPr lang="en-US" dirty="0"/>
              <a:t>closure</a:t>
            </a:r>
          </a:p>
          <a:p>
            <a:r>
              <a:rPr lang="en-US" dirty="0" smtClean="0"/>
              <a:t>Within each </a:t>
            </a:r>
            <a:r>
              <a:rPr lang="en-US" dirty="0"/>
              <a:t>phase we identify activities and within each activity we </a:t>
            </a:r>
            <a:r>
              <a:rPr lang="en-US" dirty="0" smtClean="0"/>
              <a:t>identify tasks </a:t>
            </a:r>
            <a:r>
              <a:rPr lang="en-US" dirty="0"/>
              <a:t>and perhaps subtasks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218742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smtClean="0"/>
              <a:t>To identify </a:t>
            </a:r>
            <a:r>
              <a:rPr lang="en-US" dirty="0"/>
              <a:t>the activities and tasks, we work both</a:t>
            </a:r>
          </a:p>
          <a:p>
            <a:pPr lvl="1"/>
            <a:r>
              <a:rPr lang="en-US" dirty="0" smtClean="0"/>
              <a:t>forward</a:t>
            </a:r>
            <a:endParaRPr lang="en-US" dirty="0"/>
          </a:p>
          <a:p>
            <a:pPr lvl="1"/>
            <a:r>
              <a:rPr lang="en-US" dirty="0" smtClean="0"/>
              <a:t>Backward</a:t>
            </a:r>
          </a:p>
          <a:p>
            <a:pPr lvl="1"/>
            <a:endParaRPr lang="en-US" dirty="0"/>
          </a:p>
          <a:p>
            <a:r>
              <a:rPr lang="en-US" dirty="0" smtClean="0"/>
              <a:t>To ensure </a:t>
            </a:r>
            <a:r>
              <a:rPr lang="en-US" dirty="0"/>
              <a:t>accuracy of the </a:t>
            </a:r>
            <a:r>
              <a:rPr lang="en-US" dirty="0" smtClean="0"/>
              <a:t>estimate, </a:t>
            </a:r>
            <a:r>
              <a:rPr lang="en-US" dirty="0"/>
              <a:t>make sure that you subdivide the </a:t>
            </a:r>
            <a:r>
              <a:rPr lang="en-US" dirty="0" smtClean="0"/>
              <a:t>work into </a:t>
            </a:r>
            <a:r>
              <a:rPr lang="en-US" dirty="0"/>
              <a:t>tasks that are short in </a:t>
            </a:r>
            <a:r>
              <a:rPr lang="en-US" dirty="0" smtClean="0"/>
              <a:t>duration, </a:t>
            </a:r>
            <a:r>
              <a:rPr lang="en-US" dirty="0"/>
              <a:t>say one to three days.</a:t>
            </a:r>
          </a:p>
          <a:p>
            <a:r>
              <a:rPr lang="en-US" dirty="0"/>
              <a:t>If they are </a:t>
            </a:r>
            <a:r>
              <a:rPr lang="en-US" dirty="0" smtClean="0"/>
              <a:t>much longer </a:t>
            </a:r>
            <a:r>
              <a:rPr lang="en-US" dirty="0"/>
              <a:t>say two weeks there will be a risk that long </a:t>
            </a:r>
            <a:r>
              <a:rPr lang="en-US" dirty="0" smtClean="0"/>
              <a:t>and complex </a:t>
            </a:r>
            <a:r>
              <a:rPr lang="en-US" dirty="0"/>
              <a:t>sub tasks are 'hidden' within the larger task.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983843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a:t>
            </a:r>
            <a:r>
              <a:rPr lang="en-US" dirty="0"/>
              <a:t>techniques</a:t>
            </a:r>
          </a:p>
        </p:txBody>
      </p:sp>
      <p:sp>
        <p:nvSpPr>
          <p:cNvPr id="3" name="Content Placeholder 2"/>
          <p:cNvSpPr>
            <a:spLocks noGrp="1"/>
          </p:cNvSpPr>
          <p:nvPr>
            <p:ph idx="1"/>
          </p:nvPr>
        </p:nvSpPr>
        <p:spPr/>
        <p:txBody>
          <a:bodyPr/>
          <a:lstStyle/>
          <a:p>
            <a:r>
              <a:rPr lang="en-US" dirty="0" smtClean="0"/>
              <a:t>Two approaches </a:t>
            </a:r>
            <a:r>
              <a:rPr lang="en-US" dirty="0"/>
              <a:t>for the estimation of test effort are </a:t>
            </a:r>
            <a:r>
              <a:rPr lang="en-US" dirty="0" smtClean="0"/>
              <a:t>covered:</a:t>
            </a:r>
            <a:endParaRPr lang="en-US" dirty="0"/>
          </a:p>
        </p:txBody>
      </p:sp>
      <p:sp>
        <p:nvSpPr>
          <p:cNvPr id="4" name="Rounded Rectangle 3"/>
          <p:cNvSpPr/>
          <p:nvPr/>
        </p:nvSpPr>
        <p:spPr>
          <a:xfrm>
            <a:off x="1362456" y="2587752"/>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The </a:t>
            </a:r>
            <a:r>
              <a:rPr lang="en-US" sz="2800" dirty="0" smtClean="0"/>
              <a:t>metrics-based approach</a:t>
            </a:r>
            <a:endParaRPr lang="en-US" sz="2800" dirty="0"/>
          </a:p>
        </p:txBody>
      </p:sp>
      <p:sp>
        <p:nvSpPr>
          <p:cNvPr id="5" name="Rounded Rectangle 4"/>
          <p:cNvSpPr/>
          <p:nvPr/>
        </p:nvSpPr>
        <p:spPr>
          <a:xfrm>
            <a:off x="6358128" y="2587752"/>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The expert-based  approach</a:t>
            </a:r>
            <a:endParaRPr lang="en-US" sz="2800" dirty="0"/>
          </a:p>
        </p:txBody>
      </p:sp>
      <p:sp>
        <p:nvSpPr>
          <p:cNvPr id="6" name="Rounded Rectangle 5"/>
          <p:cNvSpPr/>
          <p:nvPr/>
        </p:nvSpPr>
        <p:spPr>
          <a:xfrm>
            <a:off x="1362456" y="4382357"/>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Estimating the testing effort based</a:t>
            </a:r>
          </a:p>
          <a:p>
            <a:pPr algn="ctr"/>
            <a:r>
              <a:rPr lang="en-US" sz="2000" dirty="0"/>
              <a:t>on metrics of former or similar</a:t>
            </a:r>
          </a:p>
          <a:p>
            <a:pPr algn="ctr"/>
            <a:r>
              <a:rPr lang="en-US" sz="2000" dirty="0"/>
              <a:t>projects or based on typical values</a:t>
            </a:r>
          </a:p>
        </p:txBody>
      </p:sp>
      <p:sp>
        <p:nvSpPr>
          <p:cNvPr id="7" name="Rounded Rectangle 6"/>
          <p:cNvSpPr/>
          <p:nvPr/>
        </p:nvSpPr>
        <p:spPr>
          <a:xfrm>
            <a:off x="6358128" y="4382357"/>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Estimating the tasks </a:t>
            </a:r>
            <a:r>
              <a:rPr lang="en-US" sz="2000" dirty="0" smtClean="0"/>
              <a:t>by the </a:t>
            </a:r>
            <a:r>
              <a:rPr lang="en-US" sz="2000" dirty="0"/>
              <a:t>owner of</a:t>
            </a:r>
          </a:p>
          <a:p>
            <a:pPr algn="ctr"/>
            <a:r>
              <a:rPr lang="en-US" sz="2000" dirty="0"/>
              <a:t>these tasks or by experts</a:t>
            </a:r>
          </a:p>
        </p:txBody>
      </p:sp>
      <p:sp>
        <p:nvSpPr>
          <p:cNvPr id="8" name="Down Arrow 7"/>
          <p:cNvSpPr/>
          <p:nvPr/>
        </p:nvSpPr>
        <p:spPr>
          <a:xfrm>
            <a:off x="3108960" y="3849624"/>
            <a:ext cx="548640" cy="356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8043672" y="3849624"/>
            <a:ext cx="548640" cy="356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6800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lstStyle/>
          <a:p>
            <a:r>
              <a:rPr lang="en-US" dirty="0"/>
              <a:t>A good solution is to combine the two strategies:</a:t>
            </a:r>
          </a:p>
          <a:p>
            <a:pPr lvl="1"/>
            <a:r>
              <a:rPr lang="en-US" b="1" dirty="0" smtClean="0"/>
              <a:t>First: </a:t>
            </a:r>
            <a:r>
              <a:rPr lang="en-US" dirty="0" smtClean="0"/>
              <a:t>create </a:t>
            </a:r>
            <a:r>
              <a:rPr lang="en-US" dirty="0"/>
              <a:t>the work-breakdown structure and a detailed bottom-up estimate.</a:t>
            </a:r>
          </a:p>
          <a:p>
            <a:pPr lvl="1"/>
            <a:r>
              <a:rPr lang="en-US" b="1" dirty="0" smtClean="0"/>
              <a:t>Second</a:t>
            </a:r>
            <a:r>
              <a:rPr lang="en-US" dirty="0" smtClean="0"/>
              <a:t>: </a:t>
            </a:r>
            <a:r>
              <a:rPr lang="en-US" dirty="0"/>
              <a:t>We then apply models and rules of thumb to check </a:t>
            </a:r>
            <a:r>
              <a:rPr lang="en-US" dirty="0" smtClean="0"/>
              <a:t>and adjust </a:t>
            </a:r>
            <a:r>
              <a:rPr lang="en-US" dirty="0"/>
              <a:t>the estimate </a:t>
            </a:r>
            <a:r>
              <a:rPr lang="en-US" dirty="0" smtClean="0"/>
              <a:t>bottom-up and </a:t>
            </a:r>
            <a:r>
              <a:rPr lang="en-US" dirty="0"/>
              <a:t>top-down using past history. </a:t>
            </a:r>
          </a:p>
          <a:p>
            <a:endParaRPr lang="en-US" dirty="0"/>
          </a:p>
          <a:p>
            <a:r>
              <a:rPr lang="en-US" dirty="0"/>
              <a:t>This approach tends to create an estimate that is both more accurate and more defensible than either technique by itself.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593862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 an </a:t>
            </a:r>
            <a:r>
              <a:rPr lang="en-US" dirty="0"/>
              <a:t>example</a:t>
            </a:r>
          </a:p>
        </p:txBody>
      </p:sp>
      <p:sp>
        <p:nvSpPr>
          <p:cNvPr id="3" name="Content Placeholder 2"/>
          <p:cNvSpPr>
            <a:spLocks noGrp="1"/>
          </p:cNvSpPr>
          <p:nvPr>
            <p:ph idx="1"/>
          </p:nvPr>
        </p:nvSpPr>
        <p:spPr/>
        <p:txBody>
          <a:bodyPr>
            <a:normAutofit/>
          </a:bodyPr>
          <a:lstStyle/>
          <a:p>
            <a:r>
              <a:rPr lang="en-US" dirty="0"/>
              <a:t>Performance </a:t>
            </a:r>
            <a:r>
              <a:rPr lang="en-US" dirty="0" smtClean="0"/>
              <a:t>tests need </a:t>
            </a:r>
            <a:r>
              <a:rPr lang="en-US" dirty="0"/>
              <a:t>to be run in a special test environment that </a:t>
            </a:r>
            <a:r>
              <a:rPr lang="en-US" dirty="0" smtClean="0"/>
              <a:t>look like </a:t>
            </a:r>
            <a:r>
              <a:rPr lang="en-US" dirty="0"/>
              <a:t>the production or field </a:t>
            </a:r>
            <a:r>
              <a:rPr lang="en-US" dirty="0" smtClean="0"/>
              <a:t>environment, </a:t>
            </a:r>
            <a:r>
              <a:rPr lang="en-US" dirty="0"/>
              <a:t>due to the response time </a:t>
            </a:r>
            <a:r>
              <a:rPr lang="en-US" dirty="0" smtClean="0"/>
              <a:t>and resource </a:t>
            </a:r>
            <a:r>
              <a:rPr lang="en-US" dirty="0"/>
              <a:t>utilization</a:t>
            </a:r>
          </a:p>
          <a:p>
            <a:r>
              <a:rPr lang="en-US" dirty="0"/>
              <a:t>Performance testing involves</a:t>
            </a:r>
          </a:p>
          <a:p>
            <a:pPr lvl="1"/>
            <a:r>
              <a:rPr lang="en-US" dirty="0" smtClean="0"/>
              <a:t>special </a:t>
            </a:r>
            <a:r>
              <a:rPr lang="en-US" dirty="0"/>
              <a:t>tools to generate load and check response</a:t>
            </a:r>
          </a:p>
          <a:p>
            <a:pPr lvl="1"/>
            <a:r>
              <a:rPr lang="en-US" dirty="0" smtClean="0"/>
              <a:t>environment </a:t>
            </a:r>
            <a:r>
              <a:rPr lang="en-US" dirty="0"/>
              <a:t>acquisition and configuration</a:t>
            </a:r>
          </a:p>
          <a:p>
            <a:pPr lvl="1"/>
            <a:r>
              <a:rPr lang="en-US" dirty="0" smtClean="0"/>
              <a:t>time </a:t>
            </a:r>
            <a:r>
              <a:rPr lang="en-US" dirty="0"/>
              <a:t>to identify and hire a performance test professional , if required</a:t>
            </a:r>
          </a:p>
          <a:p>
            <a:pPr lvl="1"/>
            <a:r>
              <a:rPr lang="en-US" dirty="0" smtClean="0"/>
              <a:t>training activities, </a:t>
            </a:r>
            <a:r>
              <a:rPr lang="en-US" dirty="0"/>
              <a:t>if required</a:t>
            </a:r>
          </a:p>
          <a:p>
            <a:r>
              <a:rPr lang="en-US" dirty="0" smtClean="0"/>
              <a:t>A detailed </a:t>
            </a:r>
            <a:r>
              <a:rPr lang="en-US" dirty="0"/>
              <a:t>test plan for performance testing should be written in the </a:t>
            </a:r>
            <a:r>
              <a:rPr lang="en-US" dirty="0" smtClean="0"/>
              <a:t>test planning phase, </a:t>
            </a:r>
            <a:r>
              <a:rPr lang="en-US" dirty="0"/>
              <a:t>where time is required to </a:t>
            </a:r>
            <a:r>
              <a:rPr lang="en-US" dirty="0" smtClean="0"/>
              <a:t>draft, </a:t>
            </a:r>
            <a:r>
              <a:rPr lang="en-US" dirty="0"/>
              <a:t>review and finalize </a:t>
            </a:r>
            <a:r>
              <a:rPr lang="en-US" dirty="0" smtClean="0"/>
              <a:t>a performance </a:t>
            </a:r>
            <a:r>
              <a:rPr lang="en-US" dirty="0"/>
              <a:t>test </a:t>
            </a:r>
            <a:r>
              <a:rPr lang="en-US" dirty="0" smtClean="0"/>
              <a:t>plan.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405529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the test effort</a:t>
            </a:r>
          </a:p>
        </p:txBody>
      </p:sp>
      <p:sp>
        <p:nvSpPr>
          <p:cNvPr id="3" name="Content Placeholder 2"/>
          <p:cNvSpPr>
            <a:spLocks noGrp="1"/>
          </p:cNvSpPr>
          <p:nvPr>
            <p:ph idx="1"/>
          </p:nvPr>
        </p:nvSpPr>
        <p:spPr/>
        <p:txBody>
          <a:bodyPr/>
          <a:lstStyle/>
          <a:p>
            <a:r>
              <a:rPr lang="en-US" dirty="0"/>
              <a:t>The testing effort may depend </a:t>
            </a:r>
            <a:r>
              <a:rPr lang="en-US" dirty="0" smtClean="0"/>
              <a:t>on a </a:t>
            </a:r>
            <a:r>
              <a:rPr lang="en-US" dirty="0"/>
              <a:t>number of factors, including:</a:t>
            </a:r>
          </a:p>
        </p:txBody>
      </p:sp>
      <p:graphicFrame>
        <p:nvGraphicFramePr>
          <p:cNvPr id="4" name="Table 3"/>
          <p:cNvGraphicFramePr>
            <a:graphicFrameLocks noGrp="1"/>
          </p:cNvGraphicFramePr>
          <p:nvPr>
            <p:extLst/>
          </p:nvPr>
        </p:nvGraphicFramePr>
        <p:xfrm>
          <a:off x="1252728" y="2658194"/>
          <a:ext cx="9189720" cy="3291840"/>
        </p:xfrm>
        <a:graphic>
          <a:graphicData uri="http://schemas.openxmlformats.org/drawingml/2006/table">
            <a:tbl>
              <a:tblPr firstRow="1" bandRow="1">
                <a:tableStyleId>{BC89EF96-8CEA-46FF-86C4-4CE0E7609802}</a:tableStyleId>
              </a:tblPr>
              <a:tblGrid>
                <a:gridCol w="2851111">
                  <a:extLst>
                    <a:ext uri="{9D8B030D-6E8A-4147-A177-3AD203B41FA5}">
                      <a16:colId xmlns:a16="http://schemas.microsoft.com/office/drawing/2014/main" val="1062333029"/>
                    </a:ext>
                  </a:extLst>
                </a:gridCol>
                <a:gridCol w="6338609">
                  <a:extLst>
                    <a:ext uri="{9D8B030D-6E8A-4147-A177-3AD203B41FA5}">
                      <a16:colId xmlns:a16="http://schemas.microsoft.com/office/drawing/2014/main" val="152196366"/>
                    </a:ext>
                  </a:extLst>
                </a:gridCol>
              </a:tblGrid>
              <a:tr h="370840">
                <a:tc>
                  <a:txBody>
                    <a:bodyPr/>
                    <a:lstStyle/>
                    <a:p>
                      <a:r>
                        <a:rPr lang="en-US" b="0" dirty="0" smtClean="0"/>
                        <a:t>Product factors</a:t>
                      </a:r>
                      <a:endParaRPr lang="en-US" b="0" dirty="0"/>
                    </a:p>
                  </a:txBody>
                  <a:tcPr/>
                </a:tc>
                <a:tc>
                  <a:txBody>
                    <a:bodyPr/>
                    <a:lstStyle/>
                    <a:p>
                      <a:pPr marL="285750" indent="-285750">
                        <a:buFont typeface="Arial" panose="020B0604020202020204" pitchFamily="34" charset="0"/>
                        <a:buChar char="•"/>
                      </a:pPr>
                      <a:r>
                        <a:rPr lang="en-US" b="0" dirty="0" smtClean="0"/>
                        <a:t>the quality of the specification (the test basis)</a:t>
                      </a:r>
                    </a:p>
                    <a:p>
                      <a:pPr marL="285750" indent="-285750">
                        <a:buFont typeface="Arial" panose="020B0604020202020204" pitchFamily="34" charset="0"/>
                        <a:buChar char="•"/>
                      </a:pPr>
                      <a:r>
                        <a:rPr lang="en-US" b="0" dirty="0" smtClean="0"/>
                        <a:t>the size of the product</a:t>
                      </a:r>
                    </a:p>
                    <a:p>
                      <a:pPr marL="285750" indent="-285750">
                        <a:buFont typeface="Arial" panose="020B0604020202020204" pitchFamily="34" charset="0"/>
                        <a:buChar char="•"/>
                      </a:pPr>
                      <a:r>
                        <a:rPr lang="en-US" b="0" dirty="0" smtClean="0"/>
                        <a:t>the complexity of the problem domain</a:t>
                      </a:r>
                    </a:p>
                    <a:p>
                      <a:pPr marL="285750" indent="-285750">
                        <a:buFont typeface="Arial" panose="020B0604020202020204" pitchFamily="34" charset="0"/>
                        <a:buChar char="•"/>
                      </a:pPr>
                      <a:r>
                        <a:rPr lang="en-US" b="0" dirty="0" smtClean="0"/>
                        <a:t>the importance of non functional quality e.g. usability, performance, security etc.</a:t>
                      </a:r>
                      <a:endParaRPr lang="en-US" b="0" dirty="0"/>
                    </a:p>
                  </a:txBody>
                  <a:tcPr/>
                </a:tc>
                <a:extLst>
                  <a:ext uri="{0D108BD9-81ED-4DB2-BD59-A6C34878D82A}">
                    <a16:rowId xmlns:a16="http://schemas.microsoft.com/office/drawing/2014/main" val="959089190"/>
                  </a:ext>
                </a:extLst>
              </a:tr>
              <a:tr h="370840">
                <a:tc>
                  <a:txBody>
                    <a:bodyPr/>
                    <a:lstStyle/>
                    <a:p>
                      <a:r>
                        <a:rPr lang="en-US" b="0" dirty="0" smtClean="0"/>
                        <a:t>Process factors</a:t>
                      </a:r>
                      <a:endParaRPr lang="en-US" b="0" dirty="0"/>
                    </a:p>
                  </a:txBody>
                  <a:tcPr/>
                </a:tc>
                <a:tc>
                  <a:txBody>
                    <a:bodyPr/>
                    <a:lstStyle/>
                    <a:p>
                      <a:pPr marL="285750" indent="-285750">
                        <a:buFont typeface="Arial" panose="020B0604020202020204" pitchFamily="34" charset="0"/>
                        <a:buChar char="•"/>
                      </a:pPr>
                      <a:r>
                        <a:rPr lang="en-US" b="0" dirty="0" smtClean="0"/>
                        <a:t>the development model</a:t>
                      </a:r>
                    </a:p>
                    <a:p>
                      <a:pPr marL="285750" indent="-285750">
                        <a:buFont typeface="Arial" panose="020B0604020202020204" pitchFamily="34" charset="0"/>
                        <a:buChar char="•"/>
                      </a:pPr>
                      <a:r>
                        <a:rPr lang="en-US" b="0" dirty="0" smtClean="0"/>
                        <a:t>availability of test tools e.g. test executing tools)</a:t>
                      </a:r>
                    </a:p>
                    <a:p>
                      <a:pPr marL="285750" indent="-285750">
                        <a:buFont typeface="Arial" panose="020B0604020202020204" pitchFamily="34" charset="0"/>
                        <a:buChar char="•"/>
                      </a:pPr>
                      <a:r>
                        <a:rPr lang="en-US" b="0" dirty="0" smtClean="0"/>
                        <a:t>skills of the people involved</a:t>
                      </a:r>
                    </a:p>
                    <a:p>
                      <a:pPr marL="285750" indent="-285750">
                        <a:buFont typeface="Arial" panose="020B0604020202020204" pitchFamily="34" charset="0"/>
                        <a:buChar char="•"/>
                      </a:pPr>
                      <a:r>
                        <a:rPr lang="en-US" b="0" dirty="0" smtClean="0"/>
                        <a:t>time pressure</a:t>
                      </a:r>
                      <a:endParaRPr lang="en-US" b="0" dirty="0"/>
                    </a:p>
                  </a:txBody>
                  <a:tcPr/>
                </a:tc>
                <a:extLst>
                  <a:ext uri="{0D108BD9-81ED-4DB2-BD59-A6C34878D82A}">
                    <a16:rowId xmlns:a16="http://schemas.microsoft.com/office/drawing/2014/main" val="3782579053"/>
                  </a:ext>
                </a:extLst>
              </a:tr>
              <a:tr h="370840">
                <a:tc>
                  <a:txBody>
                    <a:bodyPr/>
                    <a:lstStyle/>
                    <a:p>
                      <a:r>
                        <a:rPr lang="en-US" b="0" dirty="0" smtClean="0"/>
                        <a:t>The outcome of testing</a:t>
                      </a:r>
                      <a:endParaRPr lang="en-US" b="0" dirty="0"/>
                    </a:p>
                  </a:txBody>
                  <a:tcPr/>
                </a:tc>
                <a:tc>
                  <a:txBody>
                    <a:bodyPr/>
                    <a:lstStyle/>
                    <a:p>
                      <a:pPr marL="285750" indent="-285750">
                        <a:buFont typeface="Arial" panose="020B0604020202020204" pitchFamily="34" charset="0"/>
                        <a:buChar char="•"/>
                      </a:pPr>
                      <a:r>
                        <a:rPr lang="en-US" b="0" dirty="0" smtClean="0"/>
                        <a:t>the number of defects</a:t>
                      </a:r>
                    </a:p>
                    <a:p>
                      <a:pPr marL="285750" indent="-285750">
                        <a:buFont typeface="Arial" panose="020B0604020202020204" pitchFamily="34" charset="0"/>
                        <a:buChar char="•"/>
                      </a:pPr>
                      <a:r>
                        <a:rPr lang="en-US" b="0" dirty="0" smtClean="0"/>
                        <a:t>the amount of rework required</a:t>
                      </a:r>
                      <a:endParaRPr lang="en-US" b="0" dirty="0"/>
                    </a:p>
                  </a:txBody>
                  <a:tcPr/>
                </a:tc>
                <a:extLst>
                  <a:ext uri="{0D108BD9-81ED-4DB2-BD59-A6C34878D82A}">
                    <a16:rowId xmlns:a16="http://schemas.microsoft.com/office/drawing/2014/main" val="2112838809"/>
                  </a:ext>
                </a:extLst>
              </a:tr>
            </a:tbl>
          </a:graphicData>
        </a:graphic>
      </p:graphicFrame>
      <p:sp>
        <p:nvSpPr>
          <p:cNvPr id="5" name="Slide Number Placeholder 4"/>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545252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smtClean="0"/>
              <a:t>The test </a:t>
            </a:r>
            <a:r>
              <a:rPr lang="en-US" dirty="0"/>
              <a:t>approach is the implementation of the test strategy for a specific project.</a:t>
            </a:r>
          </a:p>
          <a:p>
            <a:r>
              <a:rPr lang="en-US" dirty="0" smtClean="0"/>
              <a:t>Since the </a:t>
            </a:r>
            <a:r>
              <a:rPr lang="en-US" dirty="0"/>
              <a:t>test approach is specific to a project , the approach should be documented in </a:t>
            </a:r>
            <a:r>
              <a:rPr lang="en-US" dirty="0" smtClean="0"/>
              <a:t>the test </a:t>
            </a:r>
            <a:r>
              <a:rPr lang="en-US" dirty="0"/>
              <a:t>plan</a:t>
            </a:r>
          </a:p>
          <a:p>
            <a:r>
              <a:rPr lang="en-US" dirty="0"/>
              <a:t>One way </a:t>
            </a:r>
            <a:r>
              <a:rPr lang="en-US" dirty="0" smtClean="0"/>
              <a:t>to classify </a:t>
            </a:r>
            <a:r>
              <a:rPr lang="en-US" dirty="0"/>
              <a:t>test approaches or strategies is based on the point in time at which </a:t>
            </a:r>
            <a:r>
              <a:rPr lang="en-US" dirty="0" smtClean="0"/>
              <a:t>the bulk </a:t>
            </a:r>
            <a:r>
              <a:rPr lang="en-US" dirty="0"/>
              <a:t>of the test design work is begun:</a:t>
            </a:r>
          </a:p>
        </p:txBody>
      </p:sp>
      <p:sp>
        <p:nvSpPr>
          <p:cNvPr id="4" name="Rounded Rectangle 3"/>
          <p:cNvSpPr/>
          <p:nvPr/>
        </p:nvSpPr>
        <p:spPr>
          <a:xfrm>
            <a:off x="1344168" y="4894421"/>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Preventative </a:t>
            </a:r>
            <a:r>
              <a:rPr lang="en-US" sz="2000" dirty="0" smtClean="0"/>
              <a:t>approaches: Tests </a:t>
            </a:r>
            <a:r>
              <a:rPr lang="en-US" sz="2000" dirty="0"/>
              <a:t>are </a:t>
            </a:r>
            <a:r>
              <a:rPr lang="en-US" sz="2000" dirty="0" smtClean="0"/>
              <a:t>designed as </a:t>
            </a:r>
            <a:r>
              <a:rPr lang="en-US" sz="2000" dirty="0"/>
              <a:t>early </a:t>
            </a:r>
            <a:r>
              <a:rPr lang="en-US" sz="2000" dirty="0" smtClean="0"/>
              <a:t>as possible</a:t>
            </a:r>
            <a:endParaRPr lang="en-US" sz="2000" dirty="0"/>
          </a:p>
        </p:txBody>
      </p:sp>
      <p:sp>
        <p:nvSpPr>
          <p:cNvPr id="5" name="Rounded Rectangle 4"/>
          <p:cNvSpPr/>
          <p:nvPr/>
        </p:nvSpPr>
        <p:spPr>
          <a:xfrm>
            <a:off x="6339840" y="4894421"/>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Reactive </a:t>
            </a:r>
            <a:r>
              <a:rPr lang="en-US" sz="2000" dirty="0" smtClean="0"/>
              <a:t>approaches: Test </a:t>
            </a:r>
            <a:r>
              <a:rPr lang="en-US" sz="2000" dirty="0"/>
              <a:t>design </a:t>
            </a:r>
            <a:r>
              <a:rPr lang="en-US" sz="2000" dirty="0" smtClean="0"/>
              <a:t>comes after the software </a:t>
            </a:r>
            <a:r>
              <a:rPr lang="en-US" sz="2000" dirty="0"/>
              <a:t>or system has </a:t>
            </a:r>
            <a:r>
              <a:rPr lang="en-US" sz="2000" dirty="0" smtClean="0"/>
              <a:t>been produced</a:t>
            </a:r>
            <a:endParaRPr lang="en-US" sz="2000" dirty="0"/>
          </a:p>
        </p:txBody>
      </p:sp>
      <p:sp>
        <p:nvSpPr>
          <p:cNvPr id="6" name="Slide Number Placeholder 5"/>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265845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graphicFrame>
        <p:nvGraphicFramePr>
          <p:cNvPr id="4" name="Table 3"/>
          <p:cNvGraphicFramePr>
            <a:graphicFrameLocks noGrp="1"/>
          </p:cNvGraphicFramePr>
          <p:nvPr>
            <p:extLst/>
          </p:nvPr>
        </p:nvGraphicFramePr>
        <p:xfrm>
          <a:off x="838200" y="1825625"/>
          <a:ext cx="10515600" cy="3942080"/>
        </p:xfrm>
        <a:graphic>
          <a:graphicData uri="http://schemas.openxmlformats.org/drawingml/2006/table">
            <a:tbl>
              <a:tblPr firstRow="1" bandRow="1">
                <a:tableStyleId>{BC89EF96-8CEA-46FF-86C4-4CE0E7609802}</a:tableStyleId>
              </a:tblPr>
              <a:tblGrid>
                <a:gridCol w="3377184">
                  <a:extLst>
                    <a:ext uri="{9D8B030D-6E8A-4147-A177-3AD203B41FA5}">
                      <a16:colId xmlns:a16="http://schemas.microsoft.com/office/drawing/2014/main" val="1062333029"/>
                    </a:ext>
                  </a:extLst>
                </a:gridCol>
                <a:gridCol w="7138416">
                  <a:extLst>
                    <a:ext uri="{9D8B030D-6E8A-4147-A177-3AD203B41FA5}">
                      <a16:colId xmlns:a16="http://schemas.microsoft.com/office/drawing/2014/main" val="152196366"/>
                    </a:ext>
                  </a:extLst>
                </a:gridCol>
              </a:tblGrid>
              <a:tr h="370840">
                <a:tc>
                  <a:txBody>
                    <a:bodyPr/>
                    <a:lstStyle/>
                    <a:p>
                      <a:r>
                        <a:rPr lang="en-US" b="0" dirty="0" smtClean="0"/>
                        <a:t>Analytical approaches</a:t>
                      </a:r>
                      <a:endParaRPr lang="en-US" b="0" dirty="0"/>
                    </a:p>
                  </a:txBody>
                  <a:tcPr/>
                </a:tc>
                <a:tc>
                  <a:txBody>
                    <a:bodyPr/>
                    <a:lstStyle/>
                    <a:p>
                      <a:pPr marL="0" indent="0">
                        <a:buFont typeface="Arial" panose="020B0604020202020204" pitchFamily="34" charset="0"/>
                        <a:buNone/>
                      </a:pPr>
                      <a:r>
                        <a:rPr lang="en-US" b="0" dirty="0" smtClean="0"/>
                        <a:t>e.g. risk-based testing -testing is directed to areas of greatest risk, requirement based testing</a:t>
                      </a:r>
                      <a:endParaRPr lang="en-US" b="0" dirty="0"/>
                    </a:p>
                  </a:txBody>
                  <a:tcPr/>
                </a:tc>
                <a:extLst>
                  <a:ext uri="{0D108BD9-81ED-4DB2-BD59-A6C34878D82A}">
                    <a16:rowId xmlns:a16="http://schemas.microsoft.com/office/drawing/2014/main" val="959089190"/>
                  </a:ext>
                </a:extLst>
              </a:tr>
              <a:tr h="370840">
                <a:tc>
                  <a:txBody>
                    <a:bodyPr/>
                    <a:lstStyle/>
                    <a:p>
                      <a:r>
                        <a:rPr lang="en-US" b="0" dirty="0" smtClean="0"/>
                        <a:t>Model based approaches</a:t>
                      </a:r>
                      <a:endParaRPr lang="en-US" b="0" dirty="0"/>
                    </a:p>
                  </a:txBody>
                  <a:tcPr/>
                </a:tc>
                <a:tc>
                  <a:txBody>
                    <a:bodyPr/>
                    <a:lstStyle/>
                    <a:p>
                      <a:pPr marL="0" indent="0">
                        <a:buFont typeface="Arial" panose="020B0604020202020204" pitchFamily="34" charset="0"/>
                        <a:buNone/>
                      </a:pPr>
                      <a:r>
                        <a:rPr lang="en-US" b="0" dirty="0" smtClean="0"/>
                        <a:t>e.g. testing using statistical information about failure rates (such as</a:t>
                      </a:r>
                    </a:p>
                    <a:p>
                      <a:pPr marL="0" indent="0">
                        <a:buFont typeface="Arial" panose="020B0604020202020204" pitchFamily="34" charset="0"/>
                        <a:buNone/>
                      </a:pPr>
                      <a:r>
                        <a:rPr lang="en-US" b="0" dirty="0" smtClean="0"/>
                        <a:t>reliability growth models)</a:t>
                      </a:r>
                      <a:endParaRPr lang="en-US" b="0" dirty="0"/>
                    </a:p>
                  </a:txBody>
                  <a:tcPr/>
                </a:tc>
                <a:extLst>
                  <a:ext uri="{0D108BD9-81ED-4DB2-BD59-A6C34878D82A}">
                    <a16:rowId xmlns:a16="http://schemas.microsoft.com/office/drawing/2014/main" val="2455110734"/>
                  </a:ext>
                </a:extLst>
              </a:tr>
              <a:tr h="370840">
                <a:tc>
                  <a:txBody>
                    <a:bodyPr/>
                    <a:lstStyle/>
                    <a:p>
                      <a:r>
                        <a:rPr lang="en-US" b="0" dirty="0" smtClean="0"/>
                        <a:t>Methodical approaches</a:t>
                      </a:r>
                      <a:endParaRPr lang="en-US" b="0" dirty="0"/>
                    </a:p>
                  </a:txBody>
                  <a:tcPr/>
                </a:tc>
                <a:tc>
                  <a:txBody>
                    <a:bodyPr/>
                    <a:lstStyle/>
                    <a:p>
                      <a:pPr marL="0" indent="0">
                        <a:buFont typeface="Arial" panose="020B0604020202020204" pitchFamily="34" charset="0"/>
                        <a:buNone/>
                      </a:pPr>
                      <a:r>
                        <a:rPr lang="en-US" b="0" dirty="0" smtClean="0"/>
                        <a:t>e.g. failure based (including error guessing and fault attacks),</a:t>
                      </a:r>
                    </a:p>
                    <a:p>
                      <a:pPr marL="0" indent="0">
                        <a:buFont typeface="Arial" panose="020B0604020202020204" pitchFamily="34" charset="0"/>
                        <a:buNone/>
                      </a:pPr>
                      <a:r>
                        <a:rPr lang="en-US" b="0" dirty="0" smtClean="0"/>
                        <a:t>experienced based, check list based, and quality characteristic based</a:t>
                      </a:r>
                      <a:endParaRPr lang="en-US" b="0" dirty="0"/>
                    </a:p>
                  </a:txBody>
                  <a:tcPr/>
                </a:tc>
                <a:extLst>
                  <a:ext uri="{0D108BD9-81ED-4DB2-BD59-A6C34878D82A}">
                    <a16:rowId xmlns:a16="http://schemas.microsoft.com/office/drawing/2014/main" val="2682469873"/>
                  </a:ext>
                </a:extLst>
              </a:tr>
              <a:tr h="370840">
                <a:tc>
                  <a:txBody>
                    <a:bodyPr/>
                    <a:lstStyle/>
                    <a:p>
                      <a:r>
                        <a:rPr lang="en-US" b="0" dirty="0" smtClean="0"/>
                        <a:t>Process/standard compliant approaches</a:t>
                      </a:r>
                      <a:endParaRPr lang="en-US" b="0" dirty="0"/>
                    </a:p>
                  </a:txBody>
                  <a:tcPr/>
                </a:tc>
                <a:tc>
                  <a:txBody>
                    <a:bodyPr/>
                    <a:lstStyle/>
                    <a:p>
                      <a:pPr marL="0" indent="0">
                        <a:buFont typeface="Arial" panose="020B0604020202020204" pitchFamily="34" charset="0"/>
                        <a:buNone/>
                      </a:pPr>
                      <a:r>
                        <a:rPr lang="en-US" b="0" dirty="0" smtClean="0"/>
                        <a:t>e.g. specified by industry specific standards or the various agile</a:t>
                      </a:r>
                    </a:p>
                    <a:p>
                      <a:pPr marL="0" indent="0">
                        <a:buFont typeface="Arial" panose="020B0604020202020204" pitchFamily="34" charset="0"/>
                        <a:buNone/>
                      </a:pPr>
                      <a:r>
                        <a:rPr lang="en-US" b="0" dirty="0" smtClean="0"/>
                        <a:t>methodologies</a:t>
                      </a:r>
                      <a:endParaRPr lang="en-US" b="0" dirty="0"/>
                    </a:p>
                  </a:txBody>
                  <a:tcPr/>
                </a:tc>
                <a:extLst>
                  <a:ext uri="{0D108BD9-81ED-4DB2-BD59-A6C34878D82A}">
                    <a16:rowId xmlns:a16="http://schemas.microsoft.com/office/drawing/2014/main" val="3765635084"/>
                  </a:ext>
                </a:extLst>
              </a:tr>
              <a:tr h="370840">
                <a:tc>
                  <a:txBody>
                    <a:bodyPr/>
                    <a:lstStyle/>
                    <a:p>
                      <a:r>
                        <a:rPr lang="en-US" b="0" dirty="0" smtClean="0"/>
                        <a:t>Dynamic and heuristic approaches</a:t>
                      </a:r>
                      <a:endParaRPr lang="en-US" b="0" dirty="0"/>
                    </a:p>
                  </a:txBody>
                  <a:tcPr/>
                </a:tc>
                <a:tc>
                  <a:txBody>
                    <a:bodyPr/>
                    <a:lstStyle/>
                    <a:p>
                      <a:pPr marL="0" indent="0">
                        <a:buFont typeface="Arial" panose="020B0604020202020204" pitchFamily="34" charset="0"/>
                        <a:buNone/>
                      </a:pPr>
                      <a:r>
                        <a:rPr lang="en-US" b="0" dirty="0" smtClean="0"/>
                        <a:t>e.g. exploratory testing, execution &amp; evaluation are concurrent tasks.</a:t>
                      </a:r>
                      <a:endParaRPr lang="en-US" b="0" dirty="0"/>
                    </a:p>
                  </a:txBody>
                  <a:tcPr/>
                </a:tc>
                <a:extLst>
                  <a:ext uri="{0D108BD9-81ED-4DB2-BD59-A6C34878D82A}">
                    <a16:rowId xmlns:a16="http://schemas.microsoft.com/office/drawing/2014/main" val="1469854733"/>
                  </a:ext>
                </a:extLst>
              </a:tr>
              <a:tr h="370840">
                <a:tc>
                  <a:txBody>
                    <a:bodyPr/>
                    <a:lstStyle/>
                    <a:p>
                      <a:r>
                        <a:rPr lang="en-US" b="0" dirty="0" smtClean="0"/>
                        <a:t>Consultative approaches</a:t>
                      </a:r>
                      <a:endParaRPr lang="en-US" b="0" dirty="0"/>
                    </a:p>
                  </a:txBody>
                  <a:tcPr/>
                </a:tc>
                <a:tc>
                  <a:txBody>
                    <a:bodyPr/>
                    <a:lstStyle/>
                    <a:p>
                      <a:pPr marL="0" indent="0">
                        <a:buFont typeface="Arial" panose="020B0604020202020204" pitchFamily="34" charset="0"/>
                        <a:buNone/>
                      </a:pPr>
                      <a:r>
                        <a:rPr lang="en-US" b="0" dirty="0" smtClean="0"/>
                        <a:t>e.g. test coverage is evaluated by domain experts outside the test team.</a:t>
                      </a:r>
                      <a:endParaRPr lang="en-US" b="0" dirty="0"/>
                    </a:p>
                  </a:txBody>
                  <a:tcPr/>
                </a:tc>
                <a:extLst>
                  <a:ext uri="{0D108BD9-81ED-4DB2-BD59-A6C34878D82A}">
                    <a16:rowId xmlns:a16="http://schemas.microsoft.com/office/drawing/2014/main" val="3782579053"/>
                  </a:ext>
                </a:extLst>
              </a:tr>
              <a:tr h="370840">
                <a:tc>
                  <a:txBody>
                    <a:bodyPr/>
                    <a:lstStyle/>
                    <a:p>
                      <a:r>
                        <a:rPr lang="en-US" b="0" dirty="0" smtClean="0"/>
                        <a:t>Regression-averse approaches</a:t>
                      </a:r>
                      <a:endParaRPr lang="en-US" b="0" dirty="0"/>
                    </a:p>
                  </a:txBody>
                  <a:tcPr/>
                </a:tc>
                <a:tc>
                  <a:txBody>
                    <a:bodyPr/>
                    <a:lstStyle/>
                    <a:p>
                      <a:pPr marL="0" indent="0">
                        <a:buFont typeface="Arial" panose="020B0604020202020204" pitchFamily="34" charset="0"/>
                        <a:buNone/>
                      </a:pPr>
                      <a:r>
                        <a:rPr lang="en-US" b="0" dirty="0" smtClean="0"/>
                        <a:t>include reuse of existing test material, extensive automation of functional</a:t>
                      </a:r>
                    </a:p>
                    <a:p>
                      <a:pPr marL="0" indent="0">
                        <a:buFont typeface="Arial" panose="020B0604020202020204" pitchFamily="34" charset="0"/>
                        <a:buNone/>
                      </a:pPr>
                      <a:r>
                        <a:rPr lang="en-US" b="0" dirty="0" smtClean="0"/>
                        <a:t>regression tests</a:t>
                      </a:r>
                      <a:endParaRPr lang="en-US" b="0" dirty="0"/>
                    </a:p>
                  </a:txBody>
                  <a:tcPr/>
                </a:tc>
                <a:extLst>
                  <a:ext uri="{0D108BD9-81ED-4DB2-BD59-A6C34878D82A}">
                    <a16:rowId xmlns:a16="http://schemas.microsoft.com/office/drawing/2014/main" val="2112838809"/>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840569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a:t>The </a:t>
            </a:r>
            <a:r>
              <a:rPr lang="en-US" dirty="0" smtClean="0"/>
              <a:t>choice of </a:t>
            </a:r>
            <a:r>
              <a:rPr lang="en-US" dirty="0"/>
              <a:t>test approaches and strategies is one powerful factor </a:t>
            </a:r>
            <a:r>
              <a:rPr lang="en-US" dirty="0" smtClean="0"/>
              <a:t>in the </a:t>
            </a:r>
            <a:r>
              <a:rPr lang="en-US" dirty="0"/>
              <a:t>success of the effort and the accuracy of the test plans </a:t>
            </a:r>
            <a:r>
              <a:rPr lang="en-US" dirty="0" smtClean="0"/>
              <a:t>and estimates</a:t>
            </a:r>
            <a:r>
              <a:rPr lang="en-US" dirty="0"/>
              <a:t>.</a:t>
            </a:r>
          </a:p>
          <a:p>
            <a:r>
              <a:rPr lang="en-US" dirty="0"/>
              <a:t>When </a:t>
            </a:r>
            <a:r>
              <a:rPr lang="en-US" dirty="0" smtClean="0"/>
              <a:t>we choose </a:t>
            </a:r>
            <a:r>
              <a:rPr lang="en-US" dirty="0"/>
              <a:t>test strategies there are many factors to consider</a:t>
            </a:r>
          </a:p>
          <a:p>
            <a:pPr lvl="1"/>
            <a:r>
              <a:rPr lang="en-US" dirty="0" smtClean="0"/>
              <a:t>Risks</a:t>
            </a:r>
            <a:endParaRPr lang="en-US" dirty="0"/>
          </a:p>
          <a:p>
            <a:pPr lvl="1"/>
            <a:r>
              <a:rPr lang="en-US" dirty="0" smtClean="0"/>
              <a:t>Skills</a:t>
            </a:r>
            <a:endParaRPr lang="en-US" dirty="0"/>
          </a:p>
          <a:p>
            <a:pPr lvl="1"/>
            <a:r>
              <a:rPr lang="en-US" dirty="0" smtClean="0"/>
              <a:t>Objectives</a:t>
            </a:r>
            <a:endParaRPr lang="en-US" dirty="0"/>
          </a:p>
          <a:p>
            <a:pPr lvl="1"/>
            <a:r>
              <a:rPr lang="en-US" dirty="0" smtClean="0"/>
              <a:t>Regulations</a:t>
            </a:r>
            <a:endParaRPr lang="en-US" dirty="0"/>
          </a:p>
          <a:p>
            <a:pPr lvl="1"/>
            <a:r>
              <a:rPr lang="en-US" dirty="0" smtClean="0"/>
              <a:t>Product</a:t>
            </a:r>
            <a:endParaRPr lang="en-US" dirty="0"/>
          </a:p>
          <a:p>
            <a:pPr lvl="1"/>
            <a:r>
              <a:rPr lang="en-US" dirty="0" smtClean="0"/>
              <a:t>Business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282337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6BC9-5092-43A9-A9BF-6759188AA44C}"/>
              </a:ext>
            </a:extLst>
          </p:cNvPr>
          <p:cNvSpPr>
            <a:spLocks noGrp="1"/>
          </p:cNvSpPr>
          <p:nvPr>
            <p:ph type="title"/>
          </p:nvPr>
        </p:nvSpPr>
        <p:spPr/>
        <p:txBody>
          <a:bodyPr/>
          <a:lstStyle/>
          <a:p>
            <a:r>
              <a:rPr lang="en-US" dirty="0"/>
              <a:t>Test Plan and Test Strategy </a:t>
            </a:r>
          </a:p>
        </p:txBody>
      </p:sp>
      <p:sp>
        <p:nvSpPr>
          <p:cNvPr id="3" name="Content Placeholder 2">
            <a:extLst>
              <a:ext uri="{FF2B5EF4-FFF2-40B4-BE49-F238E27FC236}">
                <a16:creationId xmlns:a16="http://schemas.microsoft.com/office/drawing/2014/main" id="{E63B5928-833C-4F5B-99A3-8CE4B35B4C77}"/>
              </a:ext>
            </a:extLst>
          </p:cNvPr>
          <p:cNvSpPr>
            <a:spLocks noGrp="1"/>
          </p:cNvSpPr>
          <p:nvPr>
            <p:ph idx="1"/>
          </p:nvPr>
        </p:nvSpPr>
        <p:spPr/>
        <p:txBody>
          <a:bodyPr/>
          <a:lstStyle/>
          <a:p>
            <a:pPr>
              <a:lnSpc>
                <a:spcPct val="100000"/>
              </a:lnSpc>
            </a:pPr>
            <a:r>
              <a:rPr lang="en-US" b="1" dirty="0">
                <a:solidFill>
                  <a:srgbClr val="D15A3E"/>
                </a:solidFill>
              </a:rPr>
              <a:t>Test Plan </a:t>
            </a:r>
            <a:r>
              <a:rPr lang="en-US" dirty="0"/>
              <a:t>reflects test focus and project scope are defined. It deals with test </a:t>
            </a:r>
            <a:r>
              <a:rPr lang="en-US" b="1" dirty="0"/>
              <a:t>coverage</a:t>
            </a:r>
            <a:r>
              <a:rPr lang="en-US" dirty="0"/>
              <a:t>, </a:t>
            </a:r>
            <a:r>
              <a:rPr lang="en-US" b="1" dirty="0"/>
              <a:t>scheduling</a:t>
            </a:r>
            <a:r>
              <a:rPr lang="en-US" dirty="0"/>
              <a:t>, </a:t>
            </a:r>
            <a:r>
              <a:rPr lang="en-US" b="1" dirty="0"/>
              <a:t>features</a:t>
            </a:r>
            <a:r>
              <a:rPr lang="en-US" dirty="0"/>
              <a:t> to be tested, features not to be tested, estimation and </a:t>
            </a:r>
            <a:r>
              <a:rPr lang="en-US" b="1" dirty="0"/>
              <a:t>resource management</a:t>
            </a:r>
            <a:r>
              <a:rPr lang="en-US" dirty="0"/>
              <a:t>.</a:t>
            </a:r>
          </a:p>
          <a:p>
            <a:pPr>
              <a:lnSpc>
                <a:spcPct val="100000"/>
              </a:lnSpc>
            </a:pPr>
            <a:r>
              <a:rPr lang="en-US" b="1" dirty="0">
                <a:solidFill>
                  <a:srgbClr val="D15A3E"/>
                </a:solidFill>
              </a:rPr>
              <a:t>Test Strategy </a:t>
            </a:r>
            <a:r>
              <a:rPr lang="en-US" dirty="0"/>
              <a:t>is a </a:t>
            </a:r>
            <a:r>
              <a:rPr lang="en-US" b="1" dirty="0"/>
              <a:t>guideline</a:t>
            </a:r>
            <a:r>
              <a:rPr lang="en-US" dirty="0"/>
              <a:t> to be followed to achieve the test objective and execution of test types mentioned in the testing plan. It deals with test objective, test environment, test approach, automation tools and strategy, contingency plan, and risk analysis</a:t>
            </a:r>
          </a:p>
          <a:p>
            <a:endParaRPr lang="en-US" dirty="0"/>
          </a:p>
        </p:txBody>
      </p:sp>
      <p:sp>
        <p:nvSpPr>
          <p:cNvPr id="5" name="Slide Number Placeholder 4">
            <a:extLst>
              <a:ext uri="{FF2B5EF4-FFF2-40B4-BE49-F238E27FC236}">
                <a16:creationId xmlns:a16="http://schemas.microsoft.com/office/drawing/2014/main" id="{6BAF9D2E-3181-4A91-BB06-55AD750BADBB}"/>
              </a:ext>
            </a:extLst>
          </p:cNvPr>
          <p:cNvSpPr>
            <a:spLocks noGrp="1"/>
          </p:cNvSpPr>
          <p:nvPr>
            <p:ph type="sldNum" sz="quarter" idx="12"/>
          </p:nvPr>
        </p:nvSpPr>
        <p:spPr/>
        <p:txBody>
          <a:bodyPr/>
          <a:lstStyle/>
          <a:p>
            <a:fld id="{E31375A4-56A4-47D6-9801-1991572033F7}" type="slidenum">
              <a:rPr lang="en-US" smtClean="0"/>
              <a:pPr/>
              <a:t>29</a:t>
            </a:fld>
            <a:endParaRPr lang="en-US"/>
          </a:p>
        </p:txBody>
      </p:sp>
    </p:spTree>
    <p:extLst>
      <p:ext uri="{BB962C8B-B14F-4D97-AF65-F5344CB8AC3E}">
        <p14:creationId xmlns:p14="http://schemas.microsoft.com/office/powerpoint/2010/main" val="119184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Testing software and developing (building) software are not the same</a:t>
            </a:r>
          </a:p>
          <a:p>
            <a:pPr lvl="1"/>
            <a:r>
              <a:rPr lang="en-US" dirty="0" smtClean="0"/>
              <a:t>Different tasks involved</a:t>
            </a:r>
          </a:p>
          <a:p>
            <a:pPr lvl="1"/>
            <a:r>
              <a:rPr lang="en-US" dirty="0" smtClean="0"/>
              <a:t>Require different mindsets from testers and developers</a:t>
            </a:r>
          </a:p>
          <a:p>
            <a:r>
              <a:rPr lang="en-US" dirty="0" smtClean="0"/>
              <a:t>Testing is an assessment of quality</a:t>
            </a:r>
          </a:p>
          <a:p>
            <a:pPr lvl="1"/>
            <a:r>
              <a:rPr lang="en-US" dirty="0" smtClean="0"/>
              <a:t>Assessments are not always positive</a:t>
            </a:r>
          </a:p>
          <a:p>
            <a:r>
              <a:rPr lang="en-US" dirty="0" smtClean="0"/>
              <a:t>Separate the testers from the developers</a:t>
            </a:r>
          </a:p>
          <a:p>
            <a:pPr lvl="1"/>
            <a:r>
              <a:rPr lang="en-US" dirty="0" smtClean="0"/>
              <a:t>Improve defect finding by using independent testers</a:t>
            </a:r>
          </a:p>
          <a:p>
            <a:pPr lvl="1"/>
            <a:r>
              <a:rPr lang="en-US" dirty="0" smtClean="0"/>
              <a:t>Avoid author bias --&gt; Objective assessments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246703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D63A-FEBF-4B35-9724-F18C013E8A98}"/>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87346D63-68F4-4191-B983-00F1FC0FD356}"/>
              </a:ext>
            </a:extLst>
          </p:cNvPr>
          <p:cNvSpPr>
            <a:spLocks noGrp="1"/>
          </p:cNvSpPr>
          <p:nvPr>
            <p:ph idx="1"/>
          </p:nvPr>
        </p:nvSpPr>
        <p:spPr/>
        <p:txBody>
          <a:bodyPr/>
          <a:lstStyle/>
          <a:p>
            <a:pPr>
              <a:lnSpc>
                <a:spcPct val="100000"/>
              </a:lnSpc>
            </a:pPr>
            <a:r>
              <a:rPr lang="en-US" dirty="0"/>
              <a:t>A </a:t>
            </a:r>
            <a:r>
              <a:rPr lang="en-US" b="1" dirty="0">
                <a:solidFill>
                  <a:srgbClr val="D15A3E"/>
                </a:solidFill>
              </a:rPr>
              <a:t>test plan </a:t>
            </a:r>
            <a:r>
              <a:rPr lang="en-US" dirty="0"/>
              <a:t>is a detailed document that outlines the </a:t>
            </a:r>
            <a:r>
              <a:rPr lang="en-US" b="1" dirty="0"/>
              <a:t>test strategy</a:t>
            </a:r>
            <a:r>
              <a:rPr lang="en-US" dirty="0"/>
              <a:t>, </a:t>
            </a:r>
            <a:r>
              <a:rPr lang="en-US" b="1" dirty="0"/>
              <a:t>testing objectives</a:t>
            </a:r>
            <a:r>
              <a:rPr lang="en-US" dirty="0"/>
              <a:t>, </a:t>
            </a:r>
            <a:r>
              <a:rPr lang="en-US" b="1" dirty="0"/>
              <a:t>resources</a:t>
            </a:r>
            <a:r>
              <a:rPr lang="en-US" dirty="0"/>
              <a:t> (manpower, software, hardware) required for testing, test </a:t>
            </a:r>
            <a:r>
              <a:rPr lang="en-US" b="1" dirty="0"/>
              <a:t>schedule</a:t>
            </a:r>
            <a:r>
              <a:rPr lang="en-US" dirty="0"/>
              <a:t>, test </a:t>
            </a:r>
            <a:r>
              <a:rPr lang="en-US" b="1" dirty="0"/>
              <a:t>estimation</a:t>
            </a:r>
            <a:r>
              <a:rPr lang="en-US" dirty="0"/>
              <a:t> and test </a:t>
            </a:r>
            <a:r>
              <a:rPr lang="en-US" b="1" dirty="0"/>
              <a:t>deliverables</a:t>
            </a:r>
            <a:r>
              <a:rPr lang="en-US" dirty="0"/>
              <a:t>.</a:t>
            </a:r>
          </a:p>
          <a:p>
            <a:pPr>
              <a:lnSpc>
                <a:spcPct val="100000"/>
              </a:lnSpc>
            </a:pPr>
            <a:r>
              <a:rPr lang="en-US" dirty="0"/>
              <a:t>The test plan serves as a </a:t>
            </a:r>
            <a:r>
              <a:rPr lang="en-US" b="1" dirty="0"/>
              <a:t>blueprint</a:t>
            </a:r>
            <a:r>
              <a:rPr lang="en-US" dirty="0"/>
              <a:t> to conduct software </a:t>
            </a:r>
            <a:r>
              <a:rPr lang="en-US" b="1" dirty="0"/>
              <a:t>testing</a:t>
            </a:r>
            <a:r>
              <a:rPr lang="en-US" dirty="0"/>
              <a:t> activities as a defined process which is minutely monitored and controlled by the test manager.</a:t>
            </a:r>
          </a:p>
        </p:txBody>
      </p:sp>
      <p:sp>
        <p:nvSpPr>
          <p:cNvPr id="5" name="Slide Number Placeholder 4">
            <a:extLst>
              <a:ext uri="{FF2B5EF4-FFF2-40B4-BE49-F238E27FC236}">
                <a16:creationId xmlns:a16="http://schemas.microsoft.com/office/drawing/2014/main" id="{A7767ABF-8EB9-4308-B994-902BB88F68E2}"/>
              </a:ext>
            </a:extLst>
          </p:cNvPr>
          <p:cNvSpPr>
            <a:spLocks noGrp="1"/>
          </p:cNvSpPr>
          <p:nvPr>
            <p:ph type="sldNum" sz="quarter" idx="12"/>
          </p:nvPr>
        </p:nvSpPr>
        <p:spPr/>
        <p:txBody>
          <a:bodyPr/>
          <a:lstStyle/>
          <a:p>
            <a:fld id="{E31375A4-56A4-47D6-9801-1991572033F7}" type="slidenum">
              <a:rPr lang="en-US" smtClean="0"/>
              <a:pPr/>
              <a:t>30</a:t>
            </a:fld>
            <a:endParaRPr lang="en-US"/>
          </a:p>
        </p:txBody>
      </p:sp>
    </p:spTree>
    <p:extLst>
      <p:ext uri="{BB962C8B-B14F-4D97-AF65-F5344CB8AC3E}">
        <p14:creationId xmlns:p14="http://schemas.microsoft.com/office/powerpoint/2010/main" val="14571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A9EF-9FBF-47FD-A271-58EB69AE5AF4}"/>
              </a:ext>
            </a:extLst>
          </p:cNvPr>
          <p:cNvSpPr>
            <a:spLocks noGrp="1"/>
          </p:cNvSpPr>
          <p:nvPr>
            <p:ph type="title"/>
          </p:nvPr>
        </p:nvSpPr>
        <p:spPr/>
        <p:txBody>
          <a:bodyPr/>
          <a:lstStyle/>
          <a:p>
            <a:r>
              <a:rPr lang="en-US" dirty="0"/>
              <a:t>Importance of a Test Plan</a:t>
            </a:r>
          </a:p>
        </p:txBody>
      </p:sp>
      <p:sp>
        <p:nvSpPr>
          <p:cNvPr id="3" name="Content Placeholder 2">
            <a:extLst>
              <a:ext uri="{FF2B5EF4-FFF2-40B4-BE49-F238E27FC236}">
                <a16:creationId xmlns:a16="http://schemas.microsoft.com/office/drawing/2014/main" id="{546DC5FF-B1D1-44CB-B28F-F46F5E4461D6}"/>
              </a:ext>
            </a:extLst>
          </p:cNvPr>
          <p:cNvSpPr>
            <a:spLocks noGrp="1"/>
          </p:cNvSpPr>
          <p:nvPr>
            <p:ph idx="1"/>
          </p:nvPr>
        </p:nvSpPr>
        <p:spPr/>
        <p:txBody>
          <a:bodyPr/>
          <a:lstStyle/>
          <a:p>
            <a:r>
              <a:rPr lang="en-US" dirty="0"/>
              <a:t>Test Plan helps us determine the </a:t>
            </a:r>
            <a:r>
              <a:rPr lang="en-US" b="1" dirty="0"/>
              <a:t>effort</a:t>
            </a:r>
            <a:r>
              <a:rPr lang="en-US" dirty="0"/>
              <a:t> needed to validate the quality of the application </a:t>
            </a:r>
            <a:r>
              <a:rPr lang="en-US" dirty="0" smtClean="0"/>
              <a:t>under test (AUT).</a:t>
            </a:r>
            <a:endParaRPr lang="en-US" dirty="0"/>
          </a:p>
          <a:p>
            <a:r>
              <a:rPr lang="en-US" dirty="0"/>
              <a:t>Help people outside the test team such as developers, business managers, customers </a:t>
            </a:r>
            <a:r>
              <a:rPr lang="en-US" b="1" dirty="0"/>
              <a:t>understand</a:t>
            </a:r>
            <a:r>
              <a:rPr lang="en-US" dirty="0"/>
              <a:t> the details of testing.</a:t>
            </a:r>
          </a:p>
          <a:p>
            <a:r>
              <a:rPr lang="en-US" dirty="0"/>
              <a:t>Test Plan </a:t>
            </a:r>
            <a:r>
              <a:rPr lang="en-US" b="1" dirty="0"/>
              <a:t>guides</a:t>
            </a:r>
            <a:r>
              <a:rPr lang="en-US" dirty="0"/>
              <a:t> our thinking. It is like a rule book, which needs to be followed.</a:t>
            </a:r>
          </a:p>
          <a:p>
            <a:r>
              <a:rPr lang="en-US" dirty="0"/>
              <a:t>Important aspects like test estimation, test scope, Test Strategy are </a:t>
            </a:r>
            <a:r>
              <a:rPr lang="en-US" b="1" dirty="0"/>
              <a:t>documented</a:t>
            </a:r>
            <a:r>
              <a:rPr lang="en-US" dirty="0"/>
              <a:t> in Test Plan, so it can be reviewed by Management Team and re-used for other </a:t>
            </a:r>
            <a:r>
              <a:rPr lang="en-US" dirty="0" smtClean="0"/>
              <a:t>projects.</a:t>
            </a:r>
            <a:endParaRPr lang="en-US" dirty="0"/>
          </a:p>
          <a:p>
            <a:endParaRPr lang="en-US" dirty="0"/>
          </a:p>
        </p:txBody>
      </p:sp>
      <p:sp>
        <p:nvSpPr>
          <p:cNvPr id="5" name="Slide Number Placeholder 4">
            <a:extLst>
              <a:ext uri="{FF2B5EF4-FFF2-40B4-BE49-F238E27FC236}">
                <a16:creationId xmlns:a16="http://schemas.microsoft.com/office/drawing/2014/main" id="{985D4D1A-E4E9-446B-A498-200A2151227E}"/>
              </a:ext>
            </a:extLst>
          </p:cNvPr>
          <p:cNvSpPr>
            <a:spLocks noGrp="1"/>
          </p:cNvSpPr>
          <p:nvPr>
            <p:ph type="sldNum" sz="quarter" idx="12"/>
          </p:nvPr>
        </p:nvSpPr>
        <p:spPr/>
        <p:txBody>
          <a:bodyPr/>
          <a:lstStyle/>
          <a:p>
            <a:fld id="{E31375A4-56A4-47D6-9801-1991572033F7}" type="slidenum">
              <a:rPr lang="en-US" smtClean="0"/>
              <a:pPr/>
              <a:t>31</a:t>
            </a:fld>
            <a:endParaRPr lang="en-US"/>
          </a:p>
        </p:txBody>
      </p:sp>
    </p:spTree>
    <p:extLst>
      <p:ext uri="{BB962C8B-B14F-4D97-AF65-F5344CB8AC3E}">
        <p14:creationId xmlns:p14="http://schemas.microsoft.com/office/powerpoint/2010/main" val="155503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dirty="0" smtClean="0"/>
              <a:t>Test Plans</a:t>
            </a:r>
            <a:endParaRPr lang="en-US" dirty="0"/>
          </a:p>
        </p:txBody>
      </p:sp>
      <p:sp>
        <p:nvSpPr>
          <p:cNvPr id="288771" name="Rectangle 3"/>
          <p:cNvSpPr>
            <a:spLocks noGrp="1" noChangeArrowheads="1"/>
          </p:cNvSpPr>
          <p:nvPr>
            <p:ph type="body" idx="1"/>
          </p:nvPr>
        </p:nvSpPr>
        <p:spPr/>
        <p:txBody>
          <a:bodyPr>
            <a:normAutofit/>
          </a:bodyPr>
          <a:lstStyle/>
          <a:p>
            <a:r>
              <a:rPr lang="en-US" dirty="0" smtClean="0"/>
              <a:t>The most common question about testing is</a:t>
            </a:r>
          </a:p>
          <a:p>
            <a:pPr marL="0" indent="0" algn="ctr">
              <a:buNone/>
            </a:pPr>
            <a:r>
              <a:rPr lang="ja-JP" altLang="en-US" dirty="0" smtClean="0">
                <a:solidFill>
                  <a:srgbClr val="0000FF"/>
                </a:solidFill>
              </a:rPr>
              <a:t>“</a:t>
            </a:r>
            <a:r>
              <a:rPr lang="en-US" dirty="0" smtClean="0">
                <a:solidFill>
                  <a:srgbClr val="0000FF"/>
                </a:solidFill>
              </a:rPr>
              <a:t> How do I write a test plan? </a:t>
            </a:r>
            <a:r>
              <a:rPr lang="ja-JP" altLang="en-US" dirty="0" smtClean="0">
                <a:solidFill>
                  <a:srgbClr val="0000FF"/>
                </a:solidFill>
              </a:rPr>
              <a:t>”</a:t>
            </a:r>
            <a:endParaRPr lang="en-US" dirty="0" smtClean="0"/>
          </a:p>
          <a:p>
            <a:r>
              <a:rPr lang="en-US" dirty="0" smtClean="0"/>
              <a:t>This question usually comes up when the focus is on the document, not the contents</a:t>
            </a:r>
          </a:p>
          <a:p>
            <a:r>
              <a:rPr lang="en-US" dirty="0" smtClean="0"/>
              <a:t>It’s the contents that are important, not the structure</a:t>
            </a:r>
          </a:p>
          <a:p>
            <a:pPr lvl="1"/>
            <a:r>
              <a:rPr lang="en-US" dirty="0" smtClean="0"/>
              <a:t>Good testing is more important than proper documentation</a:t>
            </a:r>
          </a:p>
          <a:p>
            <a:pPr lvl="1"/>
            <a:r>
              <a:rPr lang="en-US" dirty="0" smtClean="0"/>
              <a:t>However – documentation of testing can be very helpful</a:t>
            </a:r>
          </a:p>
          <a:p>
            <a:r>
              <a:rPr lang="en-US" dirty="0" smtClean="0"/>
              <a:t>Most organizations have a list of topics, outlines, or templates</a:t>
            </a:r>
          </a:p>
          <a:p>
            <a:endParaRPr lang="en-US" dirty="0"/>
          </a:p>
        </p:txBody>
      </p:sp>
    </p:spTree>
    <p:extLst>
      <p:ext uri="{BB962C8B-B14F-4D97-AF65-F5344CB8AC3E}">
        <p14:creationId xmlns:p14="http://schemas.microsoft.com/office/powerpoint/2010/main" val="13625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877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87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 </a:t>
            </a:r>
          </a:p>
        </p:txBody>
      </p:sp>
      <p:sp>
        <p:nvSpPr>
          <p:cNvPr id="3" name="Content Placeholder 2"/>
          <p:cNvSpPr>
            <a:spLocks noGrp="1"/>
          </p:cNvSpPr>
          <p:nvPr>
            <p:ph idx="1"/>
          </p:nvPr>
        </p:nvSpPr>
        <p:spPr/>
        <p:txBody>
          <a:bodyPr/>
          <a:lstStyle/>
          <a:p>
            <a:pPr marL="0" indent="0">
              <a:buNone/>
            </a:pPr>
            <a:r>
              <a:rPr lang="en-US" dirty="0"/>
              <a:t>Objectives</a:t>
            </a:r>
          </a:p>
          <a:p>
            <a:r>
              <a:rPr lang="en-US" dirty="0"/>
              <a:t>To create a set of testing </a:t>
            </a:r>
            <a:r>
              <a:rPr lang="en-US" dirty="0" smtClean="0"/>
              <a:t>tasks</a:t>
            </a:r>
            <a:endParaRPr lang="en-US" dirty="0"/>
          </a:p>
          <a:p>
            <a:r>
              <a:rPr lang="en-US" dirty="0"/>
              <a:t>Assign resources to each testing </a:t>
            </a:r>
            <a:r>
              <a:rPr lang="en-US" dirty="0" smtClean="0"/>
              <a:t>task</a:t>
            </a:r>
            <a:endParaRPr lang="en-US" dirty="0"/>
          </a:p>
          <a:p>
            <a:r>
              <a:rPr lang="en-US" dirty="0"/>
              <a:t>Estimate completion time for each testing </a:t>
            </a:r>
            <a:r>
              <a:rPr lang="en-US" dirty="0" smtClean="0"/>
              <a:t>task</a:t>
            </a:r>
            <a:endParaRPr lang="en-US" dirty="0"/>
          </a:p>
          <a:p>
            <a:r>
              <a:rPr lang="en-US" dirty="0"/>
              <a:t>Document testing </a:t>
            </a:r>
            <a:r>
              <a:rPr lang="en-US" dirty="0" smtClean="0"/>
              <a:t>standards</a:t>
            </a:r>
            <a:endParaRPr lang="en-US" dirty="0"/>
          </a:p>
          <a:p>
            <a:endParaRPr lang="en-US" dirty="0"/>
          </a:p>
        </p:txBody>
      </p:sp>
    </p:spTree>
    <p:extLst>
      <p:ext uri="{BB962C8B-B14F-4D97-AF65-F5344CB8AC3E}">
        <p14:creationId xmlns:p14="http://schemas.microsoft.com/office/powerpoint/2010/main" val="353192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Test Plans</a:t>
            </a:r>
          </a:p>
        </p:txBody>
      </p:sp>
      <p:sp>
        <p:nvSpPr>
          <p:cNvPr id="3" name="Content Placeholder 2"/>
          <p:cNvSpPr>
            <a:spLocks noGrp="1"/>
          </p:cNvSpPr>
          <p:nvPr>
            <p:ph idx="1"/>
          </p:nvPr>
        </p:nvSpPr>
        <p:spPr/>
        <p:txBody>
          <a:bodyPr>
            <a:normAutofit fontScale="92500" lnSpcReduction="10000"/>
          </a:bodyPr>
          <a:lstStyle/>
          <a:p>
            <a:pPr>
              <a:lnSpc>
                <a:spcPct val="110000"/>
              </a:lnSpc>
              <a:spcBef>
                <a:spcPts val="600"/>
              </a:spcBef>
            </a:pPr>
            <a:r>
              <a:rPr lang="en-US" dirty="0"/>
              <a:t>Developed and Reviewed </a:t>
            </a:r>
            <a:r>
              <a:rPr lang="en-US" dirty="0" smtClean="0"/>
              <a:t>early</a:t>
            </a:r>
            <a:endParaRPr lang="en-US" dirty="0"/>
          </a:p>
          <a:p>
            <a:pPr>
              <a:lnSpc>
                <a:spcPct val="110000"/>
              </a:lnSpc>
              <a:spcBef>
                <a:spcPts val="600"/>
              </a:spcBef>
            </a:pPr>
            <a:r>
              <a:rPr lang="en-US" dirty="0"/>
              <a:t>Clear, Complete and Specific</a:t>
            </a:r>
          </a:p>
          <a:p>
            <a:pPr>
              <a:lnSpc>
                <a:spcPct val="110000"/>
              </a:lnSpc>
              <a:spcBef>
                <a:spcPts val="600"/>
              </a:spcBef>
            </a:pPr>
            <a:r>
              <a:rPr lang="en-US" dirty="0"/>
              <a:t>Specifies tangible deliverables that can be </a:t>
            </a:r>
            <a:r>
              <a:rPr lang="en-US" dirty="0" smtClean="0"/>
              <a:t>inspected</a:t>
            </a:r>
            <a:endParaRPr lang="en-US" dirty="0"/>
          </a:p>
          <a:p>
            <a:pPr>
              <a:lnSpc>
                <a:spcPct val="110000"/>
              </a:lnSpc>
              <a:spcBef>
                <a:spcPts val="600"/>
              </a:spcBef>
            </a:pPr>
            <a:r>
              <a:rPr lang="en-US" dirty="0"/>
              <a:t>Staff knows what to expect and when to expect </a:t>
            </a:r>
            <a:r>
              <a:rPr lang="en-US" dirty="0" smtClean="0"/>
              <a:t>it</a:t>
            </a:r>
            <a:endParaRPr lang="en-US" dirty="0"/>
          </a:p>
          <a:p>
            <a:pPr>
              <a:lnSpc>
                <a:spcPct val="110000"/>
              </a:lnSpc>
              <a:spcBef>
                <a:spcPts val="600"/>
              </a:spcBef>
            </a:pPr>
            <a:r>
              <a:rPr lang="en-US" dirty="0"/>
              <a:t>Realistic quality levels for goals</a:t>
            </a:r>
          </a:p>
          <a:p>
            <a:pPr>
              <a:lnSpc>
                <a:spcPct val="110000"/>
              </a:lnSpc>
              <a:spcBef>
                <a:spcPts val="600"/>
              </a:spcBef>
            </a:pPr>
            <a:r>
              <a:rPr lang="en-US" dirty="0"/>
              <a:t>Includes time for planning</a:t>
            </a:r>
          </a:p>
          <a:p>
            <a:pPr>
              <a:lnSpc>
                <a:spcPct val="110000"/>
              </a:lnSpc>
              <a:spcBef>
                <a:spcPts val="600"/>
              </a:spcBef>
            </a:pPr>
            <a:r>
              <a:rPr lang="en-US" dirty="0"/>
              <a:t>Can be monitored and updated</a:t>
            </a:r>
          </a:p>
          <a:p>
            <a:pPr>
              <a:lnSpc>
                <a:spcPct val="110000"/>
              </a:lnSpc>
              <a:spcBef>
                <a:spcPts val="600"/>
              </a:spcBef>
            </a:pPr>
            <a:r>
              <a:rPr lang="en-US" dirty="0"/>
              <a:t>Includes user responsibilities</a:t>
            </a:r>
          </a:p>
          <a:p>
            <a:pPr>
              <a:lnSpc>
                <a:spcPct val="110000"/>
              </a:lnSpc>
              <a:spcBef>
                <a:spcPts val="600"/>
              </a:spcBef>
            </a:pPr>
            <a:r>
              <a:rPr lang="en-US" dirty="0"/>
              <a:t>Based on past experience</a:t>
            </a:r>
          </a:p>
          <a:p>
            <a:pPr>
              <a:lnSpc>
                <a:spcPct val="110000"/>
              </a:lnSpc>
              <a:spcBef>
                <a:spcPts val="600"/>
              </a:spcBef>
            </a:pPr>
            <a:r>
              <a:rPr lang="en-US" dirty="0"/>
              <a:t>Recognizes learning curves</a:t>
            </a:r>
          </a:p>
          <a:p>
            <a:pPr>
              <a:lnSpc>
                <a:spcPct val="110000"/>
              </a:lnSpc>
              <a:spcBef>
                <a:spcPts val="600"/>
              </a:spcBef>
            </a:pPr>
            <a:endParaRPr lang="en-US" dirty="0"/>
          </a:p>
        </p:txBody>
      </p:sp>
    </p:spTree>
    <p:extLst>
      <p:ext uri="{BB962C8B-B14F-4D97-AF65-F5344CB8AC3E}">
        <p14:creationId xmlns:p14="http://schemas.microsoft.com/office/powerpoint/2010/main" val="8370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dirty="0" smtClean="0"/>
              <a:t>Standard Test Plan</a:t>
            </a:r>
            <a:endParaRPr lang="en-US" dirty="0"/>
          </a:p>
        </p:txBody>
      </p:sp>
      <p:sp>
        <p:nvSpPr>
          <p:cNvPr id="7" name="Content Placeholder 6"/>
          <p:cNvSpPr>
            <a:spLocks noGrp="1"/>
          </p:cNvSpPr>
          <p:nvPr>
            <p:ph idx="1"/>
          </p:nvPr>
        </p:nvSpPr>
        <p:spPr/>
        <p:txBody>
          <a:bodyPr>
            <a:normAutofit/>
          </a:bodyPr>
          <a:lstStyle/>
          <a:p>
            <a:r>
              <a:rPr lang="en-US" dirty="0" smtClean="0"/>
              <a:t>IEEE Standard 829-2008 is old but still used:</a:t>
            </a:r>
          </a:p>
          <a:p>
            <a:pPr marL="0" indent="0" algn="ctr">
              <a:buNone/>
            </a:pPr>
            <a:r>
              <a:rPr lang="en-US" b="1" u="sng" dirty="0" smtClean="0"/>
              <a:t>Test Plan</a:t>
            </a:r>
          </a:p>
          <a:p>
            <a:r>
              <a:rPr lang="en-US" dirty="0" smtClean="0"/>
              <a:t>A document describing the scope, approach, resources, and schedule of intended testing activities. It identifies test items, the features to be tested, the testing tasks, who will do each task, and any risks requiring contingency planning</a:t>
            </a:r>
          </a:p>
          <a:p>
            <a:r>
              <a:rPr lang="en-US" dirty="0" smtClean="0"/>
              <a:t>Many organizations are required to adhere to this standard</a:t>
            </a:r>
          </a:p>
          <a:p>
            <a:r>
              <a:rPr lang="en-US" dirty="0" smtClean="0"/>
              <a:t>Unfortunately, this standard emphasizes documentation, not actual testing – often resulting in a well documented vacuum</a:t>
            </a:r>
            <a:endParaRPr lang="en-US" dirty="0"/>
          </a:p>
        </p:txBody>
      </p:sp>
      <p:sp>
        <p:nvSpPr>
          <p:cNvPr id="289797" name="Rectangle 5"/>
          <p:cNvSpPr>
            <a:spLocks noChangeArrowheads="1"/>
          </p:cNvSpPr>
          <p:nvPr/>
        </p:nvSpPr>
        <p:spPr bwMode="auto">
          <a:xfrm>
            <a:off x="184151" y="4757738"/>
            <a:ext cx="11823700" cy="1441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85000"/>
              <a:buFontTx/>
              <a:buChar char="•"/>
            </a:pPr>
            <a:endParaRPr lang="en-US" sz="2400" dirty="0">
              <a:solidFill>
                <a:schemeClr val="tx2"/>
              </a:solidFill>
            </a:endParaRPr>
          </a:p>
        </p:txBody>
      </p:sp>
    </p:spTree>
    <p:extLst>
      <p:ext uri="{BB962C8B-B14F-4D97-AF65-F5344CB8AC3E}">
        <p14:creationId xmlns:p14="http://schemas.microsoft.com/office/powerpoint/2010/main" val="1294452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2897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Test Planning and Preparation</a:t>
            </a:r>
            <a:endParaRPr lang="en-US" dirty="0"/>
          </a:p>
        </p:txBody>
      </p:sp>
      <p:sp>
        <p:nvSpPr>
          <p:cNvPr id="54275" name="Rectangle 3"/>
          <p:cNvSpPr>
            <a:spLocks noGrp="1" noChangeArrowheads="1"/>
          </p:cNvSpPr>
          <p:nvPr>
            <p:ph type="body" idx="1"/>
          </p:nvPr>
        </p:nvSpPr>
        <p:spPr/>
        <p:txBody>
          <a:bodyPr>
            <a:normAutofit/>
          </a:bodyPr>
          <a:lstStyle/>
          <a:p>
            <a:r>
              <a:rPr lang="en-US" dirty="0" smtClean="0"/>
              <a:t>Major testing activities:</a:t>
            </a:r>
          </a:p>
          <a:p>
            <a:pPr lvl="1"/>
            <a:r>
              <a:rPr lang="en-US" dirty="0" smtClean="0"/>
              <a:t>Test planning and preparation</a:t>
            </a:r>
          </a:p>
          <a:p>
            <a:pPr lvl="1"/>
            <a:r>
              <a:rPr lang="en-US" dirty="0" smtClean="0"/>
              <a:t>Execution (testing)</a:t>
            </a:r>
          </a:p>
          <a:p>
            <a:pPr lvl="1"/>
            <a:r>
              <a:rPr lang="en-US" dirty="0" smtClean="0"/>
              <a:t>Analysis and follow-up</a:t>
            </a:r>
          </a:p>
          <a:p>
            <a:r>
              <a:rPr lang="en-US" dirty="0" smtClean="0"/>
              <a:t> Test planning:</a:t>
            </a:r>
          </a:p>
          <a:p>
            <a:pPr lvl="1"/>
            <a:r>
              <a:rPr lang="en-US" dirty="0" smtClean="0"/>
              <a:t>Goal setting</a:t>
            </a:r>
          </a:p>
          <a:p>
            <a:pPr lvl="1"/>
            <a:r>
              <a:rPr lang="en-US" dirty="0" smtClean="0"/>
              <a:t>Overall strategy</a:t>
            </a:r>
          </a:p>
          <a:p>
            <a:r>
              <a:rPr lang="en-US" dirty="0" smtClean="0"/>
              <a:t> Test preparation:</a:t>
            </a:r>
          </a:p>
          <a:p>
            <a:pPr lvl="1"/>
            <a:r>
              <a:rPr lang="en-US" dirty="0" smtClean="0"/>
              <a:t>Preparing test cases &amp; test suite(s)</a:t>
            </a:r>
          </a:p>
          <a:p>
            <a:pPr lvl="2"/>
            <a:r>
              <a:rPr lang="en-US" dirty="0" smtClean="0"/>
              <a:t>systematic</a:t>
            </a:r>
          </a:p>
          <a:p>
            <a:pPr lvl="1"/>
            <a:r>
              <a:rPr lang="en-US" dirty="0" smtClean="0"/>
              <a:t>Preparing test procedure</a:t>
            </a:r>
          </a:p>
          <a:p>
            <a:pPr lvl="1"/>
            <a:endParaRPr lang="en-US" dirty="0"/>
          </a:p>
        </p:txBody>
      </p:sp>
    </p:spTree>
    <p:extLst>
      <p:ext uri="{BB962C8B-B14F-4D97-AF65-F5344CB8AC3E}">
        <p14:creationId xmlns:p14="http://schemas.microsoft.com/office/powerpoint/2010/main" val="22245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dirty="0" smtClean="0"/>
              <a:t>Test Planning: Goal setting and strategic planning</a:t>
            </a:r>
            <a:endParaRPr lang="en-US" sz="2800" dirty="0"/>
          </a:p>
        </p:txBody>
      </p:sp>
      <p:sp>
        <p:nvSpPr>
          <p:cNvPr id="55299" name="Rectangle 3"/>
          <p:cNvSpPr>
            <a:spLocks noGrp="1" noChangeArrowheads="1"/>
          </p:cNvSpPr>
          <p:nvPr>
            <p:ph type="body" idx="1"/>
          </p:nvPr>
        </p:nvSpPr>
        <p:spPr/>
        <p:txBody>
          <a:bodyPr>
            <a:normAutofit/>
          </a:bodyPr>
          <a:lstStyle/>
          <a:p>
            <a:r>
              <a:rPr lang="en-US" dirty="0" smtClean="0"/>
              <a:t>Goal setting</a:t>
            </a:r>
          </a:p>
          <a:p>
            <a:pPr lvl="1"/>
            <a:r>
              <a:rPr lang="en-US" dirty="0" smtClean="0"/>
              <a:t>Quality perspectives of the customer</a:t>
            </a:r>
          </a:p>
          <a:p>
            <a:pPr lvl="1"/>
            <a:r>
              <a:rPr lang="en-US" dirty="0" smtClean="0"/>
              <a:t>Quality expectations of the customer</a:t>
            </a:r>
          </a:p>
          <a:p>
            <a:pPr lvl="1"/>
            <a:r>
              <a:rPr lang="en-US" dirty="0" smtClean="0"/>
              <a:t>Mapping to internal goals and concrete (quantified) measuremen</a:t>
            </a:r>
            <a:r>
              <a:rPr lang="en-US" dirty="0"/>
              <a:t>t</a:t>
            </a:r>
            <a:endParaRPr lang="en-US" dirty="0" smtClean="0"/>
          </a:p>
          <a:p>
            <a:pPr lvl="1"/>
            <a:r>
              <a:rPr lang="en-US" dirty="0" smtClean="0"/>
              <a:t>Example: customer's correctness concerns =&gt; specific reliability target</a:t>
            </a:r>
          </a:p>
          <a:p>
            <a:r>
              <a:rPr lang="en-US" dirty="0" smtClean="0"/>
              <a:t> Overall strategy, including:</a:t>
            </a:r>
          </a:p>
          <a:p>
            <a:pPr lvl="1"/>
            <a:r>
              <a:rPr lang="en-US" dirty="0" smtClean="0"/>
              <a:t>Specific objects to be tested</a:t>
            </a:r>
          </a:p>
          <a:p>
            <a:pPr lvl="1"/>
            <a:r>
              <a:rPr lang="en-US" dirty="0" smtClean="0"/>
              <a:t>Techniques to use</a:t>
            </a:r>
          </a:p>
          <a:p>
            <a:pPr lvl="1"/>
            <a:r>
              <a:rPr lang="en-US" dirty="0" smtClean="0"/>
              <a:t>Measurement data to be collected</a:t>
            </a:r>
          </a:p>
          <a:p>
            <a:pPr lvl="1"/>
            <a:r>
              <a:rPr lang="en-US" dirty="0" smtClean="0"/>
              <a:t>Analysis and follow-up activities</a:t>
            </a:r>
          </a:p>
          <a:p>
            <a:pPr lvl="1"/>
            <a:r>
              <a:rPr lang="en-US" dirty="0" smtClean="0"/>
              <a:t>Key: Plan the</a:t>
            </a:r>
            <a:r>
              <a:rPr lang="ja-JP" altLang="en-US" dirty="0" smtClean="0"/>
              <a:t>“</a:t>
            </a:r>
            <a:r>
              <a:rPr lang="en-US" dirty="0" smtClean="0"/>
              <a:t>whole thing"!</a:t>
            </a:r>
            <a:endParaRPr lang="en-US" dirty="0"/>
          </a:p>
        </p:txBody>
      </p:sp>
    </p:spTree>
    <p:extLst>
      <p:ext uri="{BB962C8B-B14F-4D97-AF65-F5344CB8AC3E}">
        <p14:creationId xmlns:p14="http://schemas.microsoft.com/office/powerpoint/2010/main" val="7393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dirty="0" smtClean="0"/>
              <a:t>Types of Test Plans</a:t>
            </a:r>
            <a:endParaRPr lang="en-US" dirty="0"/>
          </a:p>
        </p:txBody>
      </p:sp>
      <p:sp>
        <p:nvSpPr>
          <p:cNvPr id="33798" name="Rectangle 3"/>
          <p:cNvSpPr>
            <a:spLocks noGrp="1" noChangeArrowheads="1"/>
          </p:cNvSpPr>
          <p:nvPr>
            <p:ph type="body" idx="1"/>
          </p:nvPr>
        </p:nvSpPr>
        <p:spPr/>
        <p:txBody>
          <a:bodyPr>
            <a:normAutofit fontScale="85000" lnSpcReduction="10000"/>
          </a:bodyPr>
          <a:lstStyle/>
          <a:p>
            <a:pPr>
              <a:lnSpc>
                <a:spcPct val="150000"/>
              </a:lnSpc>
              <a:spcBef>
                <a:spcPts val="0"/>
              </a:spcBef>
            </a:pPr>
            <a:r>
              <a:rPr lang="en-US" b="1" dirty="0" smtClean="0">
                <a:solidFill>
                  <a:srgbClr val="0000FF"/>
                </a:solidFill>
              </a:rPr>
              <a:t>Mission plan </a:t>
            </a:r>
            <a:r>
              <a:rPr lang="en-US" dirty="0" smtClean="0"/>
              <a:t>– tells </a:t>
            </a:r>
            <a:r>
              <a:rPr lang="ja-JP" altLang="en-US" dirty="0" smtClean="0"/>
              <a:t>“</a:t>
            </a:r>
            <a:r>
              <a:rPr lang="en-US" b="1" dirty="0" smtClean="0">
                <a:solidFill>
                  <a:srgbClr val="0000FF"/>
                </a:solidFill>
              </a:rPr>
              <a:t>why</a:t>
            </a:r>
            <a:r>
              <a:rPr lang="ja-JP" altLang="en-US" dirty="0" smtClean="0"/>
              <a:t>”</a:t>
            </a:r>
            <a:endParaRPr lang="en-US" dirty="0" smtClean="0"/>
          </a:p>
          <a:p>
            <a:pPr lvl="1">
              <a:lnSpc>
                <a:spcPct val="150000"/>
              </a:lnSpc>
              <a:spcBef>
                <a:spcPts val="0"/>
              </a:spcBef>
            </a:pPr>
            <a:r>
              <a:rPr lang="en-US" dirty="0" smtClean="0"/>
              <a:t>Usually one mission plan per organization or group</a:t>
            </a:r>
          </a:p>
          <a:p>
            <a:pPr lvl="1">
              <a:lnSpc>
                <a:spcPct val="150000"/>
              </a:lnSpc>
              <a:spcBef>
                <a:spcPts val="0"/>
              </a:spcBef>
            </a:pPr>
            <a:r>
              <a:rPr lang="en-US" dirty="0" smtClean="0"/>
              <a:t>Least detailed type of test plan</a:t>
            </a:r>
          </a:p>
          <a:p>
            <a:pPr>
              <a:lnSpc>
                <a:spcPct val="150000"/>
              </a:lnSpc>
              <a:spcBef>
                <a:spcPts val="0"/>
              </a:spcBef>
            </a:pPr>
            <a:r>
              <a:rPr lang="en-US" b="1" dirty="0" smtClean="0">
                <a:solidFill>
                  <a:srgbClr val="0000FF"/>
                </a:solidFill>
              </a:rPr>
              <a:t>Strategic plan</a:t>
            </a:r>
            <a:r>
              <a:rPr lang="en-US" dirty="0" smtClean="0">
                <a:solidFill>
                  <a:srgbClr val="0000FF"/>
                </a:solidFill>
              </a:rPr>
              <a:t> </a:t>
            </a:r>
            <a:r>
              <a:rPr lang="en-US" dirty="0" smtClean="0"/>
              <a:t>– tells </a:t>
            </a:r>
            <a:r>
              <a:rPr lang="ja-JP" altLang="en-US" dirty="0" smtClean="0"/>
              <a:t>“</a:t>
            </a:r>
            <a:r>
              <a:rPr lang="en-US" b="1" dirty="0" smtClean="0">
                <a:solidFill>
                  <a:srgbClr val="0000FF"/>
                </a:solidFill>
              </a:rPr>
              <a:t>what</a:t>
            </a:r>
            <a:r>
              <a:rPr lang="ja-JP" altLang="en-US" dirty="0" smtClean="0"/>
              <a:t>”</a:t>
            </a:r>
            <a:r>
              <a:rPr lang="en-US" dirty="0" smtClean="0"/>
              <a:t> and </a:t>
            </a:r>
            <a:r>
              <a:rPr lang="ja-JP" altLang="en-US" dirty="0" smtClean="0"/>
              <a:t>“</a:t>
            </a:r>
            <a:r>
              <a:rPr lang="en-US" b="1" dirty="0" smtClean="0">
                <a:solidFill>
                  <a:srgbClr val="0000FF"/>
                </a:solidFill>
              </a:rPr>
              <a:t>when</a:t>
            </a:r>
            <a:r>
              <a:rPr lang="ja-JP" altLang="en-US" dirty="0" smtClean="0"/>
              <a:t>”</a:t>
            </a:r>
            <a:endParaRPr lang="en-US" dirty="0" smtClean="0"/>
          </a:p>
          <a:p>
            <a:pPr lvl="1">
              <a:lnSpc>
                <a:spcPct val="150000"/>
              </a:lnSpc>
              <a:spcBef>
                <a:spcPts val="0"/>
              </a:spcBef>
            </a:pPr>
            <a:r>
              <a:rPr lang="en-US" dirty="0" smtClean="0"/>
              <a:t>Usually one per organization, or perhaps for each type of project</a:t>
            </a:r>
          </a:p>
          <a:p>
            <a:pPr lvl="1">
              <a:lnSpc>
                <a:spcPct val="150000"/>
              </a:lnSpc>
              <a:spcBef>
                <a:spcPts val="0"/>
              </a:spcBef>
            </a:pPr>
            <a:r>
              <a:rPr lang="en-US" dirty="0" smtClean="0"/>
              <a:t>General requirements for coverage criteria to use</a:t>
            </a:r>
          </a:p>
          <a:p>
            <a:pPr>
              <a:lnSpc>
                <a:spcPct val="150000"/>
              </a:lnSpc>
              <a:spcBef>
                <a:spcPts val="0"/>
              </a:spcBef>
            </a:pPr>
            <a:r>
              <a:rPr lang="en-US" sz="2900" b="1" dirty="0">
                <a:solidFill>
                  <a:srgbClr val="0000FF"/>
                </a:solidFill>
              </a:rPr>
              <a:t>Tactical plan </a:t>
            </a:r>
            <a:r>
              <a:rPr lang="en-US" dirty="0" smtClean="0"/>
              <a:t>– tells </a:t>
            </a:r>
            <a:r>
              <a:rPr lang="ja-JP" altLang="en-US" dirty="0" smtClean="0"/>
              <a:t>“</a:t>
            </a:r>
            <a:r>
              <a:rPr lang="en-US" b="1" dirty="0" smtClean="0">
                <a:solidFill>
                  <a:srgbClr val="0000FF"/>
                </a:solidFill>
              </a:rPr>
              <a:t>how</a:t>
            </a:r>
            <a:r>
              <a:rPr lang="ja-JP" altLang="en-US" dirty="0" smtClean="0"/>
              <a:t>”</a:t>
            </a:r>
            <a:r>
              <a:rPr lang="en-US" dirty="0" smtClean="0"/>
              <a:t> and </a:t>
            </a:r>
            <a:r>
              <a:rPr lang="ja-JP" altLang="en-US" dirty="0" smtClean="0"/>
              <a:t>“</a:t>
            </a:r>
            <a:r>
              <a:rPr lang="en-US" b="1" dirty="0" smtClean="0">
                <a:solidFill>
                  <a:srgbClr val="0000FF"/>
                </a:solidFill>
              </a:rPr>
              <a:t>who</a:t>
            </a:r>
            <a:r>
              <a:rPr lang="ja-JP" altLang="en-US" dirty="0" smtClean="0"/>
              <a:t>”</a:t>
            </a:r>
            <a:endParaRPr lang="en-US" dirty="0" smtClean="0"/>
          </a:p>
          <a:p>
            <a:pPr lvl="1">
              <a:lnSpc>
                <a:spcPct val="150000"/>
              </a:lnSpc>
              <a:spcBef>
                <a:spcPts val="0"/>
              </a:spcBef>
            </a:pPr>
            <a:r>
              <a:rPr lang="en-US" dirty="0" smtClean="0"/>
              <a:t>One per product</a:t>
            </a:r>
          </a:p>
          <a:p>
            <a:pPr lvl="1">
              <a:lnSpc>
                <a:spcPct val="150000"/>
              </a:lnSpc>
              <a:spcBef>
                <a:spcPts val="0"/>
              </a:spcBef>
            </a:pPr>
            <a:r>
              <a:rPr lang="en-US" dirty="0" smtClean="0"/>
              <a:t>More detailed</a:t>
            </a:r>
          </a:p>
          <a:p>
            <a:pPr lvl="1">
              <a:lnSpc>
                <a:spcPct val="150000"/>
              </a:lnSpc>
              <a:spcBef>
                <a:spcPts val="0"/>
              </a:spcBef>
            </a:pPr>
            <a:r>
              <a:rPr lang="en-US" dirty="0" smtClean="0"/>
              <a:t>Living document, containing test requirements, tools, results and issues such as integration order</a:t>
            </a:r>
            <a:endParaRPr lang="en-US" dirty="0"/>
          </a:p>
        </p:txBody>
      </p:sp>
    </p:spTree>
    <p:extLst>
      <p:ext uri="{BB962C8B-B14F-4D97-AF65-F5344CB8AC3E}">
        <p14:creationId xmlns:p14="http://schemas.microsoft.com/office/powerpoint/2010/main" val="2317331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89E0-9032-4305-AB25-8171B4144A9A}"/>
              </a:ext>
            </a:extLst>
          </p:cNvPr>
          <p:cNvSpPr>
            <a:spLocks noGrp="1"/>
          </p:cNvSpPr>
          <p:nvPr>
            <p:ph type="title"/>
          </p:nvPr>
        </p:nvSpPr>
        <p:spPr/>
        <p:txBody>
          <a:bodyPr/>
          <a:lstStyle/>
          <a:p>
            <a:r>
              <a:rPr lang="en-US" dirty="0">
                <a:latin typeface="Candara" panose="020E0502030303020204" pitchFamily="34" charset="0"/>
              </a:rPr>
              <a:t>How to write a Test Plan</a:t>
            </a:r>
          </a:p>
        </p:txBody>
      </p:sp>
      <p:sp>
        <p:nvSpPr>
          <p:cNvPr id="3" name="Content Placeholder 2">
            <a:extLst>
              <a:ext uri="{FF2B5EF4-FFF2-40B4-BE49-F238E27FC236}">
                <a16:creationId xmlns:a16="http://schemas.microsoft.com/office/drawing/2014/main" id="{1D5F036D-F5B7-429E-BFCD-61796E002CD1}"/>
              </a:ext>
            </a:extLst>
          </p:cNvPr>
          <p:cNvSpPr>
            <a:spLocks noGrp="1"/>
          </p:cNvSpPr>
          <p:nvPr>
            <p:ph idx="1"/>
          </p:nvPr>
        </p:nvSpPr>
        <p:spPr>
          <a:xfrm>
            <a:off x="347526" y="1406880"/>
            <a:ext cx="4793817" cy="4746091"/>
          </a:xfrm>
        </p:spPr>
        <p:txBody>
          <a:bodyPr/>
          <a:lstStyle/>
          <a:p>
            <a:pPr>
              <a:lnSpc>
                <a:spcPct val="100000"/>
              </a:lnSpc>
            </a:pPr>
            <a:r>
              <a:rPr lang="en-US" dirty="0">
                <a:latin typeface="Candara" panose="020E0502030303020204" pitchFamily="34" charset="0"/>
              </a:rPr>
              <a:t>Creating a </a:t>
            </a:r>
            <a:r>
              <a:rPr lang="en-US" b="1" dirty="0">
                <a:latin typeface="Candara" panose="020E0502030303020204" pitchFamily="34" charset="0"/>
              </a:rPr>
              <a:t>Test Plan</a:t>
            </a:r>
            <a:r>
              <a:rPr lang="en-US" dirty="0">
                <a:latin typeface="Candara" panose="020E0502030303020204" pitchFamily="34" charset="0"/>
              </a:rPr>
              <a:t> is the most important task of Test Management Process</a:t>
            </a:r>
            <a:r>
              <a:rPr lang="en-US" dirty="0" smtClean="0">
                <a:latin typeface="Candara" panose="020E0502030303020204" pitchFamily="34" charset="0"/>
              </a:rPr>
              <a:t>.</a:t>
            </a: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125AE01E-33B9-44A0-A726-67699992A093}"/>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pPr/>
              <a:t>39</a:t>
            </a:fld>
            <a:endParaRPr lang="en-US">
              <a:latin typeface="Candara" panose="020E0502030303020204" pitchFamily="34" charset="0"/>
            </a:endParaRPr>
          </a:p>
        </p:txBody>
      </p:sp>
      <p:pic>
        <p:nvPicPr>
          <p:cNvPr id="1026" name="Picture 2" descr="https://www.guru99.com/images/TestManagement/testmanagement_article_2_4_3.png">
            <a:extLst>
              <a:ext uri="{FF2B5EF4-FFF2-40B4-BE49-F238E27FC236}">
                <a16:creationId xmlns:a16="http://schemas.microsoft.com/office/drawing/2014/main" id="{22E78FFA-D23F-4E0C-A8DB-77615349D34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92682" y="1544639"/>
            <a:ext cx="6381750" cy="4495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4820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a:xfrm>
            <a:off x="838200" y="1690688"/>
            <a:ext cx="10515600" cy="5066728"/>
          </a:xfrm>
        </p:spPr>
        <p:txBody>
          <a:bodyPr/>
          <a:lstStyle/>
          <a:p>
            <a:r>
              <a:rPr lang="en-US" dirty="0" smtClean="0"/>
              <a:t>The effectiveness of finding defects by testing and reviews can be improved by using independent testers</a:t>
            </a:r>
          </a:p>
          <a:p>
            <a:r>
              <a:rPr lang="en-US" dirty="0" smtClean="0"/>
              <a:t>Options for independence are:</a:t>
            </a:r>
          </a:p>
        </p:txBody>
      </p:sp>
      <p:pic>
        <p:nvPicPr>
          <p:cNvPr id="4" name="Picture 3"/>
          <p:cNvPicPr>
            <a:picLocks noChangeAspect="1"/>
          </p:cNvPicPr>
          <p:nvPr/>
        </p:nvPicPr>
        <p:blipFill rotWithShape="1">
          <a:blip r:embed="rId2"/>
          <a:srcRect b="3241"/>
          <a:stretch/>
        </p:blipFill>
        <p:spPr>
          <a:xfrm>
            <a:off x="1103376" y="3083770"/>
            <a:ext cx="10250424" cy="31981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492601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1422AE-77CA-4879-ABBE-0300380A05F4}"/>
              </a:ext>
            </a:extLst>
          </p:cNvPr>
          <p:cNvSpPr>
            <a:spLocks noGrp="1"/>
          </p:cNvSpPr>
          <p:nvPr>
            <p:ph type="title"/>
          </p:nvPr>
        </p:nvSpPr>
        <p:spPr/>
        <p:txBody>
          <a:bodyPr/>
          <a:lstStyle/>
          <a:p>
            <a:r>
              <a:rPr lang="en-US" dirty="0">
                <a:latin typeface="Candara" panose="020E0502030303020204" pitchFamily="34" charset="0"/>
              </a:rPr>
              <a:t>1. Analyze the Project</a:t>
            </a:r>
          </a:p>
        </p:txBody>
      </p:sp>
      <p:sp>
        <p:nvSpPr>
          <p:cNvPr id="8" name="Content Placeholder 7">
            <a:extLst>
              <a:ext uri="{FF2B5EF4-FFF2-40B4-BE49-F238E27FC236}">
                <a16:creationId xmlns:a16="http://schemas.microsoft.com/office/drawing/2014/main" id="{2F754126-7A94-4CB5-BC28-DB0D3FB63F22}"/>
              </a:ext>
            </a:extLst>
          </p:cNvPr>
          <p:cNvSpPr>
            <a:spLocks noGrp="1"/>
          </p:cNvSpPr>
          <p:nvPr>
            <p:ph idx="1"/>
          </p:nvPr>
        </p:nvSpPr>
        <p:spPr>
          <a:xfrm>
            <a:off x="347527" y="1665673"/>
            <a:ext cx="6217176" cy="4746091"/>
          </a:xfrm>
        </p:spPr>
        <p:txBody>
          <a:bodyPr/>
          <a:lstStyle/>
          <a:p>
            <a:r>
              <a:rPr lang="en-US" dirty="0">
                <a:latin typeface="Candara" panose="020E0502030303020204" pitchFamily="34" charset="0"/>
              </a:rPr>
              <a:t>Can you test a product </a:t>
            </a:r>
            <a:r>
              <a:rPr lang="en-US" b="1" dirty="0">
                <a:latin typeface="Candara" panose="020E0502030303020204" pitchFamily="34" charset="0"/>
              </a:rPr>
              <a:t>without</a:t>
            </a:r>
            <a:r>
              <a:rPr lang="en-US" dirty="0">
                <a:latin typeface="Candara" panose="020E0502030303020204" pitchFamily="34" charset="0"/>
              </a:rPr>
              <a:t> any information about it? </a:t>
            </a:r>
          </a:p>
          <a:p>
            <a:r>
              <a:rPr lang="en-US" dirty="0">
                <a:latin typeface="Candara" panose="020E0502030303020204" pitchFamily="34" charset="0"/>
              </a:rPr>
              <a:t>No… You must learn a product </a:t>
            </a:r>
            <a:r>
              <a:rPr lang="en-US" b="1" dirty="0">
                <a:latin typeface="Candara" panose="020E0502030303020204" pitchFamily="34" charset="0"/>
              </a:rPr>
              <a:t>thoroughly </a:t>
            </a:r>
            <a:r>
              <a:rPr lang="en-US" dirty="0">
                <a:latin typeface="Candara" panose="020E0502030303020204" pitchFamily="34" charset="0"/>
              </a:rPr>
              <a:t>before testing it.</a:t>
            </a:r>
          </a:p>
          <a:p>
            <a:r>
              <a:rPr lang="en-US" dirty="0">
                <a:latin typeface="Candara" panose="020E0502030303020204" pitchFamily="34" charset="0"/>
              </a:rPr>
              <a:t>You can use the following approach to </a:t>
            </a:r>
            <a:r>
              <a:rPr lang="en-US" b="1" dirty="0">
                <a:latin typeface="Candara" panose="020E0502030303020204" pitchFamily="34" charset="0"/>
              </a:rPr>
              <a:t>analyze</a:t>
            </a:r>
            <a:r>
              <a:rPr lang="en-US" dirty="0">
                <a:latin typeface="Candara" panose="020E0502030303020204" pitchFamily="34" charset="0"/>
              </a:rPr>
              <a:t> the product: </a:t>
            </a:r>
          </a:p>
          <a:p>
            <a:endParaRPr lang="en-US" dirty="0">
              <a:latin typeface="Candara" panose="020E0502030303020204" pitchFamily="34" charset="0"/>
            </a:endParaRPr>
          </a:p>
        </p:txBody>
      </p:sp>
      <p:sp>
        <p:nvSpPr>
          <p:cNvPr id="6" name="Slide Number Placeholder 5">
            <a:extLst>
              <a:ext uri="{FF2B5EF4-FFF2-40B4-BE49-F238E27FC236}">
                <a16:creationId xmlns:a16="http://schemas.microsoft.com/office/drawing/2014/main" id="{FBC22727-F303-456E-B111-C61B05394E69}"/>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t>40</a:t>
            </a:fld>
            <a:endParaRPr lang="en-US">
              <a:latin typeface="Candara" panose="020E0502030303020204" pitchFamily="34" charset="0"/>
            </a:endParaRPr>
          </a:p>
        </p:txBody>
      </p:sp>
      <p:graphicFrame>
        <p:nvGraphicFramePr>
          <p:cNvPr id="14" name="Diagram 13">
            <a:extLst>
              <a:ext uri="{FF2B5EF4-FFF2-40B4-BE49-F238E27FC236}">
                <a16:creationId xmlns:a16="http://schemas.microsoft.com/office/drawing/2014/main" id="{04111487-947E-46BE-A6B2-390836384B19}"/>
              </a:ext>
            </a:extLst>
          </p:cNvPr>
          <p:cNvGraphicFramePr/>
          <p:nvPr>
            <p:extLst>
              <p:ext uri="{D42A27DB-BD31-4B8C-83A1-F6EECF244321}">
                <p14:modId xmlns:p14="http://schemas.microsoft.com/office/powerpoint/2010/main" val="3454839283"/>
              </p:ext>
            </p:extLst>
          </p:nvPr>
        </p:nvGraphicFramePr>
        <p:xfrm>
          <a:off x="5388077" y="1317523"/>
          <a:ext cx="6931743" cy="4473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14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8200" y="1745226"/>
            <a:ext cx="10058400" cy="3809999"/>
          </a:xfrm>
        </p:spPr>
        <p:txBody>
          <a:bodyPr/>
          <a:lstStyle/>
          <a:p>
            <a:r>
              <a:rPr lang="en-US" sz="2200" dirty="0"/>
              <a:t>Test Strategy is a </a:t>
            </a:r>
            <a:r>
              <a:rPr lang="en-US" sz="2200" b="1" dirty="0"/>
              <a:t>critical step </a:t>
            </a:r>
            <a:r>
              <a:rPr lang="en-US" sz="2200" dirty="0"/>
              <a:t>in making a Test Plan. This document defines:</a:t>
            </a:r>
          </a:p>
          <a:p>
            <a:pPr lvl="1"/>
            <a:r>
              <a:rPr lang="en-US" dirty="0"/>
              <a:t>The project’s </a:t>
            </a:r>
            <a:r>
              <a:rPr lang="en-US" b="1" dirty="0"/>
              <a:t>testing objectives</a:t>
            </a:r>
            <a:r>
              <a:rPr lang="en-US" dirty="0"/>
              <a:t> and the means to achieve them</a:t>
            </a:r>
          </a:p>
          <a:p>
            <a:pPr lvl="1"/>
            <a:r>
              <a:rPr lang="en-US" dirty="0"/>
              <a:t>Determines testing </a:t>
            </a:r>
            <a:r>
              <a:rPr lang="en-US" b="1" dirty="0"/>
              <a:t>effort</a:t>
            </a:r>
            <a:r>
              <a:rPr lang="en-US" dirty="0"/>
              <a:t> and </a:t>
            </a:r>
            <a:r>
              <a:rPr lang="en-US" b="1" dirty="0"/>
              <a:t>costs</a:t>
            </a:r>
            <a:endParaRPr lang="en-US" dirty="0"/>
          </a:p>
          <a:p>
            <a:r>
              <a:rPr lang="en-US" sz="2200" dirty="0"/>
              <a:t>To develop Test Strategy for testing a product, you should follow steps below:</a:t>
            </a:r>
          </a:p>
          <a:p>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41</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8018" y="41148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7737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754121" y="1417422"/>
            <a:ext cx="9918192" cy="3809999"/>
          </a:xfrm>
        </p:spPr>
        <p:txBody>
          <a:bodyPr/>
          <a:lstStyle/>
          <a:p>
            <a:pPr marL="0" indent="0">
              <a:buNone/>
            </a:pPr>
            <a:r>
              <a:rPr lang="en-US" b="1" dirty="0"/>
              <a:t>Step 2.1) Define Scope of Testing</a:t>
            </a:r>
          </a:p>
          <a:p>
            <a:r>
              <a:rPr lang="en-US" dirty="0"/>
              <a:t>Before the start of any test activity, scope of the testing should be known. </a:t>
            </a:r>
          </a:p>
          <a:p>
            <a:pPr lvl="1"/>
            <a:r>
              <a:rPr lang="en-US" dirty="0"/>
              <a:t>The components of the system to be tested (hardware, software, middleware, etc.) are defined as "</a:t>
            </a:r>
            <a:r>
              <a:rPr lang="en-US" b="1" dirty="0"/>
              <a:t>in scope</a:t>
            </a:r>
            <a:r>
              <a:rPr lang="en-US" dirty="0"/>
              <a:t>"</a:t>
            </a:r>
          </a:p>
          <a:p>
            <a:pPr lvl="1"/>
            <a:r>
              <a:rPr lang="en-US" dirty="0"/>
              <a:t>The components of the system that will not be tested also need to be clearly defined as being "</a:t>
            </a:r>
            <a:r>
              <a:rPr lang="en-US" b="1" dirty="0"/>
              <a:t>out of scope</a:t>
            </a:r>
            <a:r>
              <a:rPr lang="en-US" dirty="0"/>
              <a:t>."</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42</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6471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2276" y="1519418"/>
            <a:ext cx="9909048" cy="3809999"/>
          </a:xfrm>
        </p:spPr>
        <p:txBody>
          <a:bodyPr/>
          <a:lstStyle/>
          <a:p>
            <a:pPr marL="0" indent="0">
              <a:buNone/>
            </a:pPr>
            <a:r>
              <a:rPr lang="en-US" b="1" dirty="0"/>
              <a:t>Step 2.1) Define Scope of Testing</a:t>
            </a:r>
          </a:p>
          <a:p>
            <a:r>
              <a:rPr lang="en-US" dirty="0"/>
              <a:t>To determine scope, you must consider:</a:t>
            </a:r>
          </a:p>
          <a:p>
            <a:pPr lvl="1"/>
            <a:r>
              <a:rPr lang="en-US" dirty="0"/>
              <a:t>Customer requirement</a:t>
            </a:r>
          </a:p>
          <a:p>
            <a:pPr lvl="1"/>
            <a:r>
              <a:rPr lang="en-US" dirty="0"/>
              <a:t>Project Budget</a:t>
            </a:r>
          </a:p>
          <a:p>
            <a:pPr lvl="1"/>
            <a:r>
              <a:rPr lang="en-US" dirty="0"/>
              <a:t>Product Specification</a:t>
            </a:r>
          </a:p>
          <a:p>
            <a:pPr lvl="1"/>
            <a:r>
              <a:rPr lang="en-US" dirty="0"/>
              <a:t>Skills &amp; talent of your test team</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43</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3826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02774" y="1581324"/>
            <a:ext cx="9973056" cy="4340942"/>
          </a:xfrm>
        </p:spPr>
        <p:txBody>
          <a:bodyPr>
            <a:normAutofit fontScale="92500"/>
          </a:bodyPr>
          <a:lstStyle/>
          <a:p>
            <a:pPr marL="0" indent="0">
              <a:buNone/>
            </a:pPr>
            <a:r>
              <a:rPr lang="en-US" b="1" dirty="0"/>
              <a:t>Step 2.2) Identify Testing Type</a:t>
            </a:r>
          </a:p>
          <a:p>
            <a:r>
              <a:rPr lang="en-US" dirty="0"/>
              <a:t>A </a:t>
            </a:r>
            <a:r>
              <a:rPr lang="en-US" b="1" dirty="0"/>
              <a:t>Testing Type</a:t>
            </a:r>
            <a:r>
              <a:rPr lang="en-US" dirty="0"/>
              <a:t> is a standard test procedure that gives an expected test outcome. (many are available..)</a:t>
            </a:r>
          </a:p>
          <a:p>
            <a:r>
              <a:rPr lang="en-US" dirty="0"/>
              <a:t>The </a:t>
            </a:r>
            <a:r>
              <a:rPr lang="en-US" b="1" dirty="0"/>
              <a:t>commonly used</a:t>
            </a:r>
            <a:r>
              <a:rPr lang="en-US" dirty="0"/>
              <a:t> testing types are: </a:t>
            </a:r>
          </a:p>
          <a:p>
            <a:pPr lvl="1"/>
            <a:r>
              <a:rPr lang="en-US" b="1" dirty="0"/>
              <a:t>Unit Test</a:t>
            </a:r>
            <a:r>
              <a:rPr lang="en-US" dirty="0"/>
              <a:t>: test the smallest piece of verifiable software in the application.</a:t>
            </a:r>
          </a:p>
          <a:p>
            <a:pPr lvl="1"/>
            <a:r>
              <a:rPr lang="en-US" b="1" dirty="0"/>
              <a:t>API Test</a:t>
            </a:r>
            <a:r>
              <a:rPr lang="en-US" dirty="0"/>
              <a:t>: test the API’s created for the application</a:t>
            </a:r>
          </a:p>
          <a:p>
            <a:pPr lvl="1"/>
            <a:r>
              <a:rPr lang="en-US" b="1" dirty="0"/>
              <a:t>Integration Test</a:t>
            </a:r>
            <a:r>
              <a:rPr lang="en-US" dirty="0"/>
              <a:t>: individual software modules combined and tested as group</a:t>
            </a:r>
          </a:p>
          <a:p>
            <a:pPr lvl="1"/>
            <a:r>
              <a:rPr lang="en-US" b="1" dirty="0"/>
              <a:t>System Test</a:t>
            </a:r>
            <a:r>
              <a:rPr lang="en-US" dirty="0"/>
              <a:t>: conducted on a complete, integrated system to evaluate system’s compliance with its specified requirements</a:t>
            </a:r>
          </a:p>
          <a:p>
            <a:pPr lvl="1"/>
            <a:r>
              <a:rPr lang="en-US" b="1" dirty="0"/>
              <a:t>And more </a:t>
            </a:r>
            <a:r>
              <a:rPr lang="en-US" dirty="0"/>
              <a:t>…</a:t>
            </a:r>
          </a:p>
          <a:p>
            <a:pPr lvl="1"/>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44</a:t>
            </a:fld>
            <a:endParaRPr lang="en-US"/>
          </a:p>
        </p:txBody>
      </p:sp>
    </p:spTree>
    <p:extLst>
      <p:ext uri="{BB962C8B-B14F-4D97-AF65-F5344CB8AC3E}">
        <p14:creationId xmlns:p14="http://schemas.microsoft.com/office/powerpoint/2010/main" val="9045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674298" y="1519418"/>
            <a:ext cx="10058400" cy="3809999"/>
          </a:xfrm>
        </p:spPr>
        <p:txBody>
          <a:bodyPr/>
          <a:lstStyle/>
          <a:p>
            <a:pPr marL="0" indent="0">
              <a:buNone/>
            </a:pPr>
            <a:r>
              <a:rPr lang="en-US" b="1" dirty="0"/>
              <a:t>Step 2.3) Document Risk &amp; Issues</a:t>
            </a:r>
          </a:p>
          <a:p>
            <a:r>
              <a:rPr lang="en-US" dirty="0"/>
              <a:t>Risk is future’s </a:t>
            </a:r>
            <a:r>
              <a:rPr lang="en-US" b="1" dirty="0"/>
              <a:t>uncertain event</a:t>
            </a:r>
            <a:r>
              <a:rPr lang="en-US" dirty="0"/>
              <a:t> with a probability of </a:t>
            </a:r>
            <a:r>
              <a:rPr lang="en-US" b="1" dirty="0"/>
              <a:t>occurrence</a:t>
            </a:r>
            <a:r>
              <a:rPr lang="en-US" dirty="0"/>
              <a:t> and a </a:t>
            </a:r>
            <a:r>
              <a:rPr lang="en-US" b="1" dirty="0"/>
              <a:t>potential</a:t>
            </a:r>
            <a:r>
              <a:rPr lang="en-US" dirty="0"/>
              <a:t> for loss. When the risk actually happens, it becomes the ‘</a:t>
            </a:r>
            <a:r>
              <a:rPr lang="en-US" b="1" dirty="0"/>
              <a:t>issue’.</a:t>
            </a:r>
          </a:p>
          <a:p>
            <a:r>
              <a:rPr lang="en-US" dirty="0"/>
              <a:t>You should document those risks in the Test Plan.</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45</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692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1295400" y="1745226"/>
            <a:ext cx="9601200" cy="3809999"/>
          </a:xfrm>
        </p:spPr>
        <p:txBody>
          <a:bodyPr/>
          <a:lstStyle/>
          <a:p>
            <a:pPr marL="0" indent="0">
              <a:buNone/>
            </a:pPr>
            <a:r>
              <a:rPr lang="en-US" b="1" dirty="0"/>
              <a:t>Step 2.3) Document Risk &amp; Issues (Example)</a:t>
            </a: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46</a:t>
            </a:fld>
            <a:endParaRPr lang="en-US"/>
          </a:p>
        </p:txBody>
      </p:sp>
      <p:graphicFrame>
        <p:nvGraphicFramePr>
          <p:cNvPr id="2" name="Table 1">
            <a:extLst>
              <a:ext uri="{FF2B5EF4-FFF2-40B4-BE49-F238E27FC236}">
                <a16:creationId xmlns:a16="http://schemas.microsoft.com/office/drawing/2014/main" id="{91C8DFC3-51CD-4892-ACEC-F92D4346181D}"/>
              </a:ext>
            </a:extLst>
          </p:cNvPr>
          <p:cNvGraphicFramePr>
            <a:graphicFrameLocks noGrp="1"/>
          </p:cNvGraphicFramePr>
          <p:nvPr>
            <p:extLst/>
          </p:nvPr>
        </p:nvGraphicFramePr>
        <p:xfrm>
          <a:off x="952500" y="2491813"/>
          <a:ext cx="10287000" cy="3696992"/>
        </p:xfrm>
        <a:graphic>
          <a:graphicData uri="http://schemas.openxmlformats.org/drawingml/2006/table">
            <a:tbl>
              <a:tblPr>
                <a:tableStyleId>{BC89EF96-8CEA-46FF-86C4-4CE0E7609802}</a:tableStyleId>
              </a:tblPr>
              <a:tblGrid>
                <a:gridCol w="3789948">
                  <a:extLst>
                    <a:ext uri="{9D8B030D-6E8A-4147-A177-3AD203B41FA5}">
                      <a16:colId xmlns:a16="http://schemas.microsoft.com/office/drawing/2014/main" val="850995660"/>
                    </a:ext>
                  </a:extLst>
                </a:gridCol>
                <a:gridCol w="6497052">
                  <a:extLst>
                    <a:ext uri="{9D8B030D-6E8A-4147-A177-3AD203B41FA5}">
                      <a16:colId xmlns:a16="http://schemas.microsoft.com/office/drawing/2014/main" val="1344314899"/>
                    </a:ext>
                  </a:extLst>
                </a:gridCol>
              </a:tblGrid>
              <a:tr h="375157">
                <a:tc>
                  <a:txBody>
                    <a:bodyPr/>
                    <a:lstStyle/>
                    <a:p>
                      <a:pPr algn="l" fontAlgn="t"/>
                      <a:r>
                        <a:rPr lang="en-US" sz="1800" baseline="0" dirty="0" smtClean="0">
                          <a:effectLst/>
                        </a:rPr>
                        <a:t>Risk</a:t>
                      </a:r>
                      <a:endParaRPr lang="en-US" sz="1800" b="1" baseline="0" dirty="0">
                        <a:effectLst/>
                      </a:endParaRPr>
                    </a:p>
                  </a:txBody>
                  <a:tcPr marL="40968" marR="40968" marT="40968" marB="40968"/>
                </a:tc>
                <a:tc>
                  <a:txBody>
                    <a:bodyPr/>
                    <a:lstStyle/>
                    <a:p>
                      <a:pPr algn="l" fontAlgn="t"/>
                      <a:r>
                        <a:rPr lang="en-US" sz="1800" baseline="0" dirty="0" smtClean="0">
                          <a:effectLst/>
                        </a:rPr>
                        <a:t>Mitigation</a:t>
                      </a:r>
                      <a:endParaRPr lang="en-US" sz="1800" b="1" baseline="0" dirty="0">
                        <a:effectLst/>
                      </a:endParaRPr>
                    </a:p>
                  </a:txBody>
                  <a:tcPr marL="40968" marR="40968" marT="40968" marB="40968"/>
                </a:tc>
                <a:extLst>
                  <a:ext uri="{0D108BD9-81ED-4DB2-BD59-A6C34878D82A}">
                    <a16:rowId xmlns:a16="http://schemas.microsoft.com/office/drawing/2014/main" val="4165768172"/>
                  </a:ext>
                </a:extLst>
              </a:tr>
              <a:tr h="706737">
                <a:tc>
                  <a:txBody>
                    <a:bodyPr/>
                    <a:lstStyle/>
                    <a:p>
                      <a:pPr algn="l" fontAlgn="t"/>
                      <a:r>
                        <a:rPr lang="en-US" sz="1600" baseline="0" dirty="0" smtClean="0">
                          <a:effectLst/>
                        </a:rPr>
                        <a:t>Team </a:t>
                      </a:r>
                      <a:r>
                        <a:rPr lang="en-US" sz="1600" baseline="0" dirty="0">
                          <a:effectLst/>
                        </a:rPr>
                        <a:t>member lack the required skills for website testing.</a:t>
                      </a:r>
                    </a:p>
                  </a:txBody>
                  <a:tcPr marL="40968" marR="40968" marT="40968" marB="40968"/>
                </a:tc>
                <a:tc>
                  <a:txBody>
                    <a:bodyPr/>
                    <a:lstStyle/>
                    <a:p>
                      <a:pPr algn="l" fontAlgn="t"/>
                      <a:r>
                        <a:rPr lang="en-US" sz="1600" baseline="0" dirty="0" smtClean="0">
                          <a:effectLst/>
                        </a:rPr>
                        <a:t>Plan</a:t>
                      </a:r>
                      <a:r>
                        <a:rPr lang="en-US" sz="1600" baseline="0" dirty="0">
                          <a:effectLst/>
                        </a:rPr>
                        <a:t> training course to skill up your members</a:t>
                      </a:r>
                    </a:p>
                  </a:txBody>
                  <a:tcPr marL="40968" marR="40968" marT="40968" marB="40968"/>
                </a:tc>
                <a:extLst>
                  <a:ext uri="{0D108BD9-81ED-4DB2-BD59-A6C34878D82A}">
                    <a16:rowId xmlns:a16="http://schemas.microsoft.com/office/drawing/2014/main" val="2087701720"/>
                  </a:ext>
                </a:extLst>
              </a:tr>
              <a:tr h="706737">
                <a:tc>
                  <a:txBody>
                    <a:bodyPr/>
                    <a:lstStyle/>
                    <a:p>
                      <a:pPr algn="l" fontAlgn="t"/>
                      <a:r>
                        <a:rPr lang="en-US" sz="1600" baseline="0" dirty="0" smtClean="0">
                          <a:effectLst/>
                        </a:rPr>
                        <a:t>The </a:t>
                      </a:r>
                      <a:r>
                        <a:rPr lang="en-US" sz="1600" baseline="0" dirty="0">
                          <a:effectLst/>
                        </a:rPr>
                        <a:t>project schedule is too tight; it's hard to complete this project on time</a:t>
                      </a:r>
                    </a:p>
                  </a:txBody>
                  <a:tcPr marL="40968" marR="40968" marT="40968" marB="40968"/>
                </a:tc>
                <a:tc>
                  <a:txBody>
                    <a:bodyPr/>
                    <a:lstStyle/>
                    <a:p>
                      <a:pPr algn="l" fontAlgn="t"/>
                      <a:r>
                        <a:rPr lang="en-US" sz="1600" baseline="0" dirty="0" smtClean="0">
                          <a:effectLst/>
                        </a:rPr>
                        <a:t>Set</a:t>
                      </a:r>
                      <a:r>
                        <a:rPr lang="en-US" sz="1600" baseline="0" dirty="0">
                          <a:effectLst/>
                        </a:rPr>
                        <a:t> Test Priority for each of the test </a:t>
                      </a:r>
                      <a:r>
                        <a:rPr lang="en-US" sz="1600" baseline="0" dirty="0" smtClean="0">
                          <a:effectLst/>
                        </a:rPr>
                        <a:t>activity</a:t>
                      </a:r>
                      <a:endParaRPr lang="en-US" sz="1600" baseline="0" dirty="0">
                        <a:effectLst/>
                      </a:endParaRPr>
                    </a:p>
                  </a:txBody>
                  <a:tcPr marL="40968" marR="40968" marT="40968" marB="40968"/>
                </a:tc>
                <a:extLst>
                  <a:ext uri="{0D108BD9-81ED-4DB2-BD59-A6C34878D82A}">
                    <a16:rowId xmlns:a16="http://schemas.microsoft.com/office/drawing/2014/main" val="3188373244"/>
                  </a:ext>
                </a:extLst>
              </a:tr>
              <a:tr h="494887">
                <a:tc>
                  <a:txBody>
                    <a:bodyPr/>
                    <a:lstStyle/>
                    <a:p>
                      <a:pPr algn="l" fontAlgn="t"/>
                      <a:r>
                        <a:rPr lang="en-US" sz="1600" baseline="0" dirty="0" smtClean="0">
                          <a:effectLst/>
                        </a:rPr>
                        <a:t>Test </a:t>
                      </a:r>
                      <a:r>
                        <a:rPr lang="en-US" sz="1600" baseline="0" dirty="0">
                          <a:effectLst/>
                        </a:rPr>
                        <a:t>Manager has poor management skill</a:t>
                      </a:r>
                    </a:p>
                  </a:txBody>
                  <a:tcPr marL="40968" marR="40968" marT="40968" marB="40968"/>
                </a:tc>
                <a:tc>
                  <a:txBody>
                    <a:bodyPr/>
                    <a:lstStyle/>
                    <a:p>
                      <a:pPr algn="l" fontAlgn="t"/>
                      <a:r>
                        <a:rPr lang="en-US" sz="1600" baseline="0" dirty="0" smtClean="0">
                          <a:effectLst/>
                        </a:rPr>
                        <a:t>Plan</a:t>
                      </a:r>
                      <a:r>
                        <a:rPr lang="en-US" sz="1600" baseline="0" dirty="0">
                          <a:effectLst/>
                        </a:rPr>
                        <a:t> leadership training for manager</a:t>
                      </a:r>
                    </a:p>
                  </a:txBody>
                  <a:tcPr marL="40968" marR="40968" marT="40968" marB="40968"/>
                </a:tc>
                <a:extLst>
                  <a:ext uri="{0D108BD9-81ED-4DB2-BD59-A6C34878D82A}">
                    <a16:rowId xmlns:a16="http://schemas.microsoft.com/office/drawing/2014/main" val="2576116142"/>
                  </a:ext>
                </a:extLst>
              </a:tr>
              <a:tr h="706737">
                <a:tc>
                  <a:txBody>
                    <a:bodyPr/>
                    <a:lstStyle/>
                    <a:p>
                      <a:pPr algn="l" fontAlgn="t"/>
                      <a:r>
                        <a:rPr lang="en-US" sz="1600" baseline="0" dirty="0" smtClean="0">
                          <a:effectLst/>
                        </a:rPr>
                        <a:t>A </a:t>
                      </a:r>
                      <a:r>
                        <a:rPr lang="en-US" sz="1600" baseline="0" dirty="0">
                          <a:effectLst/>
                        </a:rPr>
                        <a:t>lack of cooperation negatively affects your </a:t>
                      </a:r>
                      <a:endParaRPr lang="en-US" sz="1600" baseline="0" dirty="0" smtClean="0">
                        <a:effectLst/>
                      </a:endParaRPr>
                    </a:p>
                    <a:p>
                      <a:pPr algn="l" fontAlgn="t"/>
                      <a:r>
                        <a:rPr lang="en-US" sz="1600" baseline="0" dirty="0" smtClean="0">
                          <a:effectLst/>
                        </a:rPr>
                        <a:t>employees</a:t>
                      </a:r>
                      <a:r>
                        <a:rPr lang="en-US" sz="1600" baseline="0" dirty="0">
                          <a:effectLst/>
                        </a:rPr>
                        <a:t>' productivity</a:t>
                      </a:r>
                    </a:p>
                  </a:txBody>
                  <a:tcPr marL="40968" marR="40968" marT="40968" marB="40968"/>
                </a:tc>
                <a:tc>
                  <a:txBody>
                    <a:bodyPr/>
                    <a:lstStyle/>
                    <a:p>
                      <a:pPr algn="l" fontAlgn="t"/>
                      <a:r>
                        <a:rPr lang="en-US" sz="1600" baseline="0" dirty="0" smtClean="0">
                          <a:effectLst/>
                        </a:rPr>
                        <a:t>Encourage</a:t>
                      </a:r>
                      <a:r>
                        <a:rPr lang="en-US" sz="1600" baseline="0" dirty="0">
                          <a:effectLst/>
                        </a:rPr>
                        <a:t> each team member in his task, and inspire them to greater efforts.  </a:t>
                      </a:r>
                    </a:p>
                  </a:txBody>
                  <a:tcPr marL="40968" marR="40968" marT="40968" marB="40968"/>
                </a:tc>
                <a:extLst>
                  <a:ext uri="{0D108BD9-81ED-4DB2-BD59-A6C34878D82A}">
                    <a16:rowId xmlns:a16="http://schemas.microsoft.com/office/drawing/2014/main" val="569541718"/>
                  </a:ext>
                </a:extLst>
              </a:tr>
              <a:tr h="706737">
                <a:tc>
                  <a:txBody>
                    <a:bodyPr/>
                    <a:lstStyle/>
                    <a:p>
                      <a:pPr algn="l" fontAlgn="t"/>
                      <a:r>
                        <a:rPr lang="en-US" sz="1600" baseline="0" dirty="0" smtClean="0">
                          <a:effectLst/>
                        </a:rPr>
                        <a:t>Wrong </a:t>
                      </a:r>
                      <a:r>
                        <a:rPr lang="en-US" sz="1600" baseline="0" dirty="0">
                          <a:effectLst/>
                        </a:rPr>
                        <a:t>budget estimate and cost overruns</a:t>
                      </a:r>
                    </a:p>
                  </a:txBody>
                  <a:tcPr marL="40968" marR="40968" marT="40968" marB="40968"/>
                </a:tc>
                <a:tc>
                  <a:txBody>
                    <a:bodyPr/>
                    <a:lstStyle/>
                    <a:p>
                      <a:pPr algn="l" fontAlgn="t"/>
                      <a:r>
                        <a:rPr lang="en-US" sz="1600" baseline="0" dirty="0" smtClean="0">
                          <a:effectLst/>
                        </a:rPr>
                        <a:t>Establish </a:t>
                      </a:r>
                      <a:r>
                        <a:rPr lang="en-US" sz="1600" baseline="0" dirty="0">
                          <a:effectLst/>
                        </a:rPr>
                        <a:t>the scope before beginning work, pay a lot of attention to project planning and constantly track and measure the progress</a:t>
                      </a:r>
                    </a:p>
                  </a:txBody>
                  <a:tcPr marL="40968" marR="40968" marT="40968" marB="40968"/>
                </a:tc>
                <a:extLst>
                  <a:ext uri="{0D108BD9-81ED-4DB2-BD59-A6C34878D82A}">
                    <a16:rowId xmlns:a16="http://schemas.microsoft.com/office/drawing/2014/main" val="1120139817"/>
                  </a:ext>
                </a:extLst>
              </a:tr>
            </a:tbl>
          </a:graphicData>
        </a:graphic>
      </p:graphicFrame>
    </p:spTree>
    <p:extLst>
      <p:ext uri="{BB962C8B-B14F-4D97-AF65-F5344CB8AC3E}">
        <p14:creationId xmlns:p14="http://schemas.microsoft.com/office/powerpoint/2010/main" val="155742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761195" y="1615830"/>
            <a:ext cx="9945624" cy="3809999"/>
          </a:xfrm>
        </p:spPr>
        <p:txBody>
          <a:bodyPr/>
          <a:lstStyle/>
          <a:p>
            <a:pPr marL="0" indent="0">
              <a:buNone/>
            </a:pPr>
            <a:r>
              <a:rPr lang="en-US" b="1" dirty="0"/>
              <a:t>Step 2.4) Create Test Logistics</a:t>
            </a:r>
          </a:p>
          <a:p>
            <a:r>
              <a:rPr lang="en-US" dirty="0"/>
              <a:t>In Test Logistics, the Test Manager should answer the following questions:</a:t>
            </a:r>
          </a:p>
          <a:p>
            <a:pPr lvl="1"/>
            <a:r>
              <a:rPr lang="en-US" b="1" dirty="0"/>
              <a:t>Who </a:t>
            </a:r>
            <a:r>
              <a:rPr lang="en-US" dirty="0"/>
              <a:t>will test?</a:t>
            </a:r>
          </a:p>
          <a:p>
            <a:pPr lvl="1"/>
            <a:r>
              <a:rPr lang="en-US" b="1" dirty="0"/>
              <a:t>When </a:t>
            </a:r>
            <a:r>
              <a:rPr lang="en-US" dirty="0"/>
              <a:t>will the test occur?</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47</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7639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3. Define Test Objective</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8200" y="1745226"/>
            <a:ext cx="10058400" cy="3809999"/>
          </a:xfrm>
        </p:spPr>
        <p:txBody>
          <a:bodyPr/>
          <a:lstStyle/>
          <a:p>
            <a:r>
              <a:rPr lang="en-US" dirty="0"/>
              <a:t>Test Objective is the overall goal and achievement of the test </a:t>
            </a:r>
            <a:r>
              <a:rPr lang="en-US" dirty="0" smtClean="0"/>
              <a:t>execution</a:t>
            </a:r>
            <a:endParaRPr lang="en-US" dirty="0"/>
          </a:p>
          <a:p>
            <a:r>
              <a:rPr lang="en-US" dirty="0"/>
              <a:t>A sample of the Objectives for an online bank website:</a:t>
            </a:r>
          </a:p>
          <a:p>
            <a:pPr marL="285750" lvl="1" indent="0">
              <a:lnSpc>
                <a:spcPct val="100000"/>
              </a:lnSpc>
              <a:buNone/>
            </a:pPr>
            <a:r>
              <a:rPr lang="en-US" dirty="0"/>
              <a:t>“</a:t>
            </a:r>
            <a:r>
              <a:rPr lang="en-US" i="1" dirty="0"/>
              <a:t>The test objectives are to </a:t>
            </a:r>
            <a:r>
              <a:rPr lang="en-US" b="1" i="1" dirty="0"/>
              <a:t>verify </a:t>
            </a:r>
            <a:r>
              <a:rPr lang="en-US" i="1" dirty="0"/>
              <a:t>the functionality of  the website of the bank, the project should focus on testing the </a:t>
            </a:r>
            <a:r>
              <a:rPr lang="en-US" b="1" i="1" dirty="0"/>
              <a:t>banking operation </a:t>
            </a:r>
            <a:r>
              <a:rPr lang="en-US" i="1" dirty="0"/>
              <a:t>such as Account Management, Withdrawal, and Balance…etc. to </a:t>
            </a:r>
            <a:r>
              <a:rPr lang="en-US" b="1" i="1" dirty="0"/>
              <a:t>guarantee </a:t>
            </a:r>
            <a:r>
              <a:rPr lang="en-US" i="1" dirty="0"/>
              <a:t>all these </a:t>
            </a:r>
            <a:r>
              <a:rPr lang="en-US" i="1" dirty="0" smtClean="0"/>
              <a:t>operations </a:t>
            </a:r>
            <a:r>
              <a:rPr lang="en-US" i="1" dirty="0"/>
              <a:t>can work </a:t>
            </a:r>
            <a:r>
              <a:rPr lang="en-US" b="1" i="1" dirty="0"/>
              <a:t>normally </a:t>
            </a:r>
            <a:r>
              <a:rPr lang="en-US" i="1" dirty="0"/>
              <a:t>in real business environment</a:t>
            </a:r>
            <a:r>
              <a:rPr lang="en-US" dirty="0"/>
              <a:t>.”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48</a:t>
            </a:fld>
            <a:endParaRPr lang="en-US"/>
          </a:p>
        </p:txBody>
      </p:sp>
    </p:spTree>
    <p:extLst>
      <p:ext uri="{BB962C8B-B14F-4D97-AF65-F5344CB8AC3E}">
        <p14:creationId xmlns:p14="http://schemas.microsoft.com/office/powerpoint/2010/main" val="197901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78408" y="1745226"/>
            <a:ext cx="9918192" cy="3809999"/>
          </a:xfrm>
        </p:spPr>
        <p:txBody>
          <a:bodyPr>
            <a:normAutofit lnSpcReduction="10000"/>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Suspension Criteria: </a:t>
            </a:r>
            <a:r>
              <a:rPr lang="en-US" dirty="0"/>
              <a:t>Specify the critical suspension criteria for a test. If the suspension criteria are met during testing, the active test cycle will be </a:t>
            </a:r>
            <a:r>
              <a:rPr lang="en-US" b="1" dirty="0"/>
              <a:t>suspended</a:t>
            </a:r>
            <a:r>
              <a:rPr lang="en-US" dirty="0"/>
              <a:t> until the criteria are </a:t>
            </a:r>
            <a:r>
              <a:rPr lang="en-US" b="1" dirty="0"/>
              <a:t>resolved</a:t>
            </a:r>
            <a:r>
              <a:rPr lang="en-US" dirty="0"/>
              <a:t>.</a:t>
            </a:r>
            <a:br>
              <a:rPr lang="en-US" dirty="0"/>
            </a:br>
            <a:endParaRPr lang="en-US" dirty="0"/>
          </a:p>
          <a:p>
            <a:pPr marL="446087" lvl="2" indent="0">
              <a:lnSpc>
                <a:spcPct val="100000"/>
              </a:lnSpc>
              <a:buNone/>
            </a:pPr>
            <a:r>
              <a:rPr lang="en-US" sz="2000" b="1" dirty="0"/>
              <a:t>Example: </a:t>
            </a:r>
            <a:br>
              <a:rPr lang="en-US" sz="2000" b="1" dirty="0"/>
            </a:br>
            <a:r>
              <a:rPr lang="en-US" sz="2000" b="1" dirty="0"/>
              <a:t>“</a:t>
            </a:r>
            <a:r>
              <a:rPr lang="en-US" sz="2000" dirty="0"/>
              <a:t>If testing team report that there are </a:t>
            </a:r>
            <a:r>
              <a:rPr lang="en-US" sz="2000" b="1" dirty="0"/>
              <a:t>40%</a:t>
            </a:r>
            <a:r>
              <a:rPr lang="en-US" sz="2000" dirty="0"/>
              <a:t> of test cases failed, you should </a:t>
            </a:r>
            <a:r>
              <a:rPr lang="en-US" sz="2000" b="1" dirty="0"/>
              <a:t>suspend</a:t>
            </a:r>
            <a:r>
              <a:rPr lang="en-US" sz="2000" dirty="0"/>
              <a:t> testing until the development team fixes all the failed cases.”</a:t>
            </a:r>
            <a:endParaRPr lang="en-US" sz="2000" b="1" dirty="0"/>
          </a:p>
          <a:p>
            <a:pPr marL="274637" lvl="1"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49</a:t>
            </a:fld>
            <a:endParaRPr lang="en-US"/>
          </a:p>
        </p:txBody>
      </p:sp>
    </p:spTree>
    <p:extLst>
      <p:ext uri="{BB962C8B-B14F-4D97-AF65-F5344CB8AC3E}">
        <p14:creationId xmlns:p14="http://schemas.microsoft.com/office/powerpoint/2010/main" val="254512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For large, complex or safety critical projects, it is usually best to have multiple levels of testing , with some or all of the levels done by independent testers</a:t>
            </a:r>
          </a:p>
          <a:p>
            <a:r>
              <a:rPr lang="en-US" dirty="0" smtClean="0"/>
              <a:t>Development staff can participate in testing, especially at the lower levels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482261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1005840" y="1745226"/>
            <a:ext cx="9890760" cy="4154129"/>
          </a:xfrm>
        </p:spPr>
        <p:txBody>
          <a:bodyPr>
            <a:normAutofit lnSpcReduction="10000"/>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Exit Criteria: </a:t>
            </a:r>
            <a:r>
              <a:rPr lang="en-US" dirty="0"/>
              <a:t>It specifies the criteria that denote a </a:t>
            </a:r>
            <a:r>
              <a:rPr lang="en-US" b="1" dirty="0"/>
              <a:t>successful</a:t>
            </a:r>
            <a:r>
              <a:rPr lang="en-US" dirty="0"/>
              <a:t> completion of a test phase. The exit criteria are the targeted results of the test and are necessary before proceeding to the next phase of development.</a:t>
            </a:r>
          </a:p>
          <a:p>
            <a:pPr lvl="1">
              <a:lnSpc>
                <a:spcPct val="100000"/>
              </a:lnSpc>
            </a:pPr>
            <a:endParaRPr lang="en-US" dirty="0"/>
          </a:p>
          <a:p>
            <a:pPr marL="274637" lvl="1" indent="0">
              <a:lnSpc>
                <a:spcPct val="100000"/>
              </a:lnSpc>
              <a:buNone/>
            </a:pPr>
            <a:r>
              <a:rPr lang="en-US" b="1" dirty="0"/>
              <a:t>Example</a:t>
            </a:r>
            <a:r>
              <a:rPr lang="en-US" dirty="0"/>
              <a:t>: </a:t>
            </a:r>
          </a:p>
          <a:p>
            <a:pPr marL="274637" lvl="1" indent="0">
              <a:lnSpc>
                <a:spcPct val="100000"/>
              </a:lnSpc>
              <a:buNone/>
            </a:pPr>
            <a:r>
              <a:rPr lang="en-US" b="1" dirty="0"/>
              <a:t>“95%</a:t>
            </a:r>
            <a:r>
              <a:rPr lang="en-US" dirty="0"/>
              <a:t> of all critical test cases must pass.”</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50</a:t>
            </a:fld>
            <a:endParaRPr lang="en-US"/>
          </a:p>
        </p:txBody>
      </p:sp>
    </p:spTree>
    <p:extLst>
      <p:ext uri="{BB962C8B-B14F-4D97-AF65-F5344CB8AC3E}">
        <p14:creationId xmlns:p14="http://schemas.microsoft.com/office/powerpoint/2010/main" val="253865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5. Resource Planning</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50976" y="1745226"/>
            <a:ext cx="9945624" cy="4331109"/>
          </a:xfrm>
        </p:spPr>
        <p:txBody>
          <a:bodyPr>
            <a:normAutofit lnSpcReduction="10000"/>
          </a:bodyPr>
          <a:lstStyle/>
          <a:p>
            <a:pPr>
              <a:lnSpc>
                <a:spcPct val="100000"/>
              </a:lnSpc>
            </a:pPr>
            <a:r>
              <a:rPr lang="en-US" dirty="0"/>
              <a:t>Resource plan is a </a:t>
            </a:r>
            <a:r>
              <a:rPr lang="en-US" b="1" dirty="0"/>
              <a:t>detailed summary</a:t>
            </a:r>
            <a:r>
              <a:rPr lang="en-US" dirty="0"/>
              <a:t> of all types of resources required to complete project task. </a:t>
            </a:r>
          </a:p>
          <a:p>
            <a:pPr>
              <a:lnSpc>
                <a:spcPct val="100000"/>
              </a:lnSpc>
            </a:pPr>
            <a:r>
              <a:rPr lang="en-US" dirty="0"/>
              <a:t>Resource could be </a:t>
            </a:r>
            <a:r>
              <a:rPr lang="en-US" b="1" dirty="0"/>
              <a:t>human</a:t>
            </a:r>
            <a:r>
              <a:rPr lang="en-US" dirty="0"/>
              <a:t>, </a:t>
            </a:r>
            <a:r>
              <a:rPr lang="en-US" b="1" dirty="0"/>
              <a:t>equipment</a:t>
            </a:r>
            <a:r>
              <a:rPr lang="en-US" dirty="0"/>
              <a:t> and </a:t>
            </a:r>
            <a:r>
              <a:rPr lang="en-US" b="1" dirty="0"/>
              <a:t>materials</a:t>
            </a:r>
            <a:r>
              <a:rPr lang="en-US" dirty="0"/>
              <a:t> needed to complete a project</a:t>
            </a:r>
          </a:p>
          <a:p>
            <a:pPr>
              <a:lnSpc>
                <a:spcPct val="100000"/>
              </a:lnSpc>
            </a:pPr>
            <a:r>
              <a:rPr lang="en-US" dirty="0"/>
              <a:t>The resource planning is important factor of the test planning </a:t>
            </a:r>
            <a:r>
              <a:rPr lang="en-US" dirty="0" smtClean="0"/>
              <a:t>because it </a:t>
            </a:r>
            <a:r>
              <a:rPr lang="en-US" dirty="0"/>
              <a:t>helps in </a:t>
            </a:r>
            <a:r>
              <a:rPr lang="en-US" b="1" dirty="0"/>
              <a:t>determining</a:t>
            </a:r>
            <a:r>
              <a:rPr lang="en-US" dirty="0"/>
              <a:t> the </a:t>
            </a:r>
            <a:r>
              <a:rPr lang="en-US" b="1" dirty="0"/>
              <a:t>number</a:t>
            </a:r>
            <a:r>
              <a:rPr lang="en-US" dirty="0"/>
              <a:t> of resources (employee, equipment…) to be used for the project. Therefore, the Test Manager can make the correct schedule &amp; estimation for the project. (check the Sample Test Plan </a:t>
            </a:r>
            <a:r>
              <a:rPr lang="en-US" dirty="0" smtClean="0"/>
              <a:t>on </a:t>
            </a:r>
            <a:r>
              <a:rPr lang="en-US" dirty="0"/>
              <a:t>Moodle for </a:t>
            </a:r>
            <a:r>
              <a:rPr lang="en-US" dirty="0" smtClean="0"/>
              <a:t>an </a:t>
            </a:r>
            <a:r>
              <a:rPr lang="en-US" dirty="0"/>
              <a:t>example)</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51</a:t>
            </a:fld>
            <a:endParaRPr lang="en-US"/>
          </a:p>
        </p:txBody>
      </p:sp>
    </p:spTree>
    <p:extLst>
      <p:ext uri="{BB962C8B-B14F-4D97-AF65-F5344CB8AC3E}">
        <p14:creationId xmlns:p14="http://schemas.microsoft.com/office/powerpoint/2010/main" val="207236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6. Plan Test Environment</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969264" y="1745226"/>
            <a:ext cx="9927336" cy="4331109"/>
          </a:xfrm>
        </p:spPr>
        <p:txBody>
          <a:bodyPr>
            <a:normAutofit fontScale="85000" lnSpcReduction="10000"/>
          </a:bodyPr>
          <a:lstStyle/>
          <a:p>
            <a:r>
              <a:rPr lang="en-US" dirty="0"/>
              <a:t>How do you plan for setting up a </a:t>
            </a:r>
            <a:r>
              <a:rPr lang="en-US" b="1" dirty="0"/>
              <a:t>test environment</a:t>
            </a:r>
            <a:r>
              <a:rPr lang="en-US" dirty="0"/>
              <a:t> for a product?</a:t>
            </a:r>
          </a:p>
          <a:p>
            <a:pPr>
              <a:lnSpc>
                <a:spcPct val="120000"/>
              </a:lnSpc>
            </a:pPr>
            <a:r>
              <a:rPr lang="en-US" dirty="0"/>
              <a:t>To finish this task, you need </a:t>
            </a:r>
            <a:r>
              <a:rPr lang="en-US" b="1" dirty="0"/>
              <a:t>a strong cooperation</a:t>
            </a:r>
            <a:r>
              <a:rPr lang="en-US" dirty="0"/>
              <a:t> between </a:t>
            </a:r>
            <a:r>
              <a:rPr lang="en-US" b="1" dirty="0"/>
              <a:t>Test</a:t>
            </a:r>
            <a:r>
              <a:rPr lang="en-US" dirty="0"/>
              <a:t> Team and </a:t>
            </a:r>
            <a:r>
              <a:rPr lang="en-US" b="1" dirty="0"/>
              <a:t>Development</a:t>
            </a:r>
            <a:r>
              <a:rPr lang="en-US" dirty="0"/>
              <a:t> Team</a:t>
            </a:r>
          </a:p>
          <a:p>
            <a:pPr>
              <a:lnSpc>
                <a:spcPct val="120000"/>
              </a:lnSpc>
            </a:pPr>
            <a:r>
              <a:rPr lang="en-US" dirty="0"/>
              <a:t>Test team should ask the development team all required details about the product to run to be able to </a:t>
            </a:r>
            <a:r>
              <a:rPr lang="en-US" b="1" dirty="0"/>
              <a:t>clearly</a:t>
            </a:r>
            <a:r>
              <a:rPr lang="en-US" dirty="0"/>
              <a:t> understand the product under test. </a:t>
            </a:r>
          </a:p>
          <a:p>
            <a:pPr>
              <a:lnSpc>
                <a:spcPct val="100000"/>
              </a:lnSpc>
            </a:pPr>
            <a:r>
              <a:rPr lang="en-US" b="1" dirty="0"/>
              <a:t>Sample of questions</a:t>
            </a:r>
            <a:r>
              <a:rPr lang="en-US" dirty="0"/>
              <a:t>:</a:t>
            </a:r>
          </a:p>
          <a:p>
            <a:pPr lvl="1">
              <a:lnSpc>
                <a:spcPct val="100000"/>
              </a:lnSpc>
            </a:pPr>
            <a:r>
              <a:rPr lang="en-US" dirty="0"/>
              <a:t>What is the maximum user </a:t>
            </a:r>
            <a:r>
              <a:rPr lang="en-US" dirty="0" smtClean="0"/>
              <a:t>connections </a:t>
            </a:r>
            <a:r>
              <a:rPr lang="en-US" dirty="0"/>
              <a:t>which this product can handle at the same time?</a:t>
            </a:r>
          </a:p>
          <a:p>
            <a:pPr lvl="1">
              <a:lnSpc>
                <a:spcPct val="100000"/>
              </a:lnSpc>
            </a:pPr>
            <a:r>
              <a:rPr lang="en-US" dirty="0"/>
              <a:t>What are hardware/software requirements to install this product?</a:t>
            </a:r>
          </a:p>
          <a:p>
            <a:pPr lvl="1">
              <a:lnSpc>
                <a:spcPct val="100000"/>
              </a:lnSpc>
            </a:pPr>
            <a:r>
              <a:rPr lang="en-US" dirty="0"/>
              <a:t>Does the user's computer need any particular setting to browse the website?</a:t>
            </a:r>
          </a:p>
          <a:p>
            <a:pPr lvl="1">
              <a:lnSpc>
                <a:spcPct val="100000"/>
              </a:lnSpc>
            </a:pPr>
            <a:r>
              <a:rPr lang="en-US" dirty="0"/>
              <a:t>Other questions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52</a:t>
            </a:fld>
            <a:endParaRPr lang="en-US"/>
          </a:p>
        </p:txBody>
      </p:sp>
    </p:spTree>
    <p:extLst>
      <p:ext uri="{BB962C8B-B14F-4D97-AF65-F5344CB8AC3E}">
        <p14:creationId xmlns:p14="http://schemas.microsoft.com/office/powerpoint/2010/main" val="167259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457790" y="1535798"/>
            <a:ext cx="10058400" cy="4060723"/>
          </a:xfrm>
        </p:spPr>
        <p:txBody>
          <a:bodyPr/>
          <a:lstStyle/>
          <a:p>
            <a:pPr>
              <a:lnSpc>
                <a:spcPct val="100000"/>
              </a:lnSpc>
            </a:pPr>
            <a:r>
              <a:rPr lang="en-US" dirty="0"/>
              <a:t>To do the Schedule and time estimation it is better to break down the whole project into small tasks and add the estimation for </a:t>
            </a:r>
            <a:r>
              <a:rPr lang="en-US" dirty="0" smtClean="0"/>
              <a:t>each </a:t>
            </a:r>
            <a:r>
              <a:rPr lang="en-US" dirty="0"/>
              <a:t>task separately. An example is provided below:</a:t>
            </a:r>
          </a:p>
          <a:p>
            <a:pPr marL="0" indent="0">
              <a:buNone/>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53</a:t>
            </a:fld>
            <a:endParaRPr lang="en-US"/>
          </a:p>
        </p:txBody>
      </p:sp>
      <p:graphicFrame>
        <p:nvGraphicFramePr>
          <p:cNvPr id="6" name="Table 5">
            <a:extLst>
              <a:ext uri="{FF2B5EF4-FFF2-40B4-BE49-F238E27FC236}">
                <a16:creationId xmlns:a16="http://schemas.microsoft.com/office/drawing/2014/main" id="{C75C66C2-65EC-4CC1-905F-9678D1F166E7}"/>
              </a:ext>
            </a:extLst>
          </p:cNvPr>
          <p:cNvGraphicFramePr>
            <a:graphicFrameLocks noGrp="1"/>
          </p:cNvGraphicFramePr>
          <p:nvPr>
            <p:extLst>
              <p:ext uri="{D42A27DB-BD31-4B8C-83A1-F6EECF244321}">
                <p14:modId xmlns:p14="http://schemas.microsoft.com/office/powerpoint/2010/main" val="568981040"/>
              </p:ext>
            </p:extLst>
          </p:nvPr>
        </p:nvGraphicFramePr>
        <p:xfrm>
          <a:off x="1311734" y="3126214"/>
          <a:ext cx="9265134" cy="3139440"/>
        </p:xfrm>
        <a:graphic>
          <a:graphicData uri="http://schemas.openxmlformats.org/drawingml/2006/table">
            <a:tbl>
              <a:tblPr>
                <a:tableStyleId>{BC89EF96-8CEA-46FF-86C4-4CE0E7609802}</a:tableStyleId>
              </a:tblPr>
              <a:tblGrid>
                <a:gridCol w="4174669">
                  <a:extLst>
                    <a:ext uri="{9D8B030D-6E8A-4147-A177-3AD203B41FA5}">
                      <a16:colId xmlns:a16="http://schemas.microsoft.com/office/drawing/2014/main" val="2127818213"/>
                    </a:ext>
                  </a:extLst>
                </a:gridCol>
                <a:gridCol w="2990952">
                  <a:extLst>
                    <a:ext uri="{9D8B030D-6E8A-4147-A177-3AD203B41FA5}">
                      <a16:colId xmlns:a16="http://schemas.microsoft.com/office/drawing/2014/main" val="2088666885"/>
                    </a:ext>
                  </a:extLst>
                </a:gridCol>
                <a:gridCol w="2099513">
                  <a:extLst>
                    <a:ext uri="{9D8B030D-6E8A-4147-A177-3AD203B41FA5}">
                      <a16:colId xmlns:a16="http://schemas.microsoft.com/office/drawing/2014/main" val="3114315363"/>
                    </a:ext>
                  </a:extLst>
                </a:gridCol>
              </a:tblGrid>
              <a:tr h="409143">
                <a:tc>
                  <a:txBody>
                    <a:bodyPr/>
                    <a:lstStyle/>
                    <a:p>
                      <a:pPr algn="l" fontAlgn="t"/>
                      <a:endParaRPr lang="en-US" sz="1400" dirty="0" smtClean="0">
                        <a:effectLst/>
                      </a:endParaRPr>
                    </a:p>
                    <a:p>
                      <a:pPr algn="l" fontAlgn="t"/>
                      <a:r>
                        <a:rPr lang="en-US" sz="1400" dirty="0" smtClean="0">
                          <a:effectLst/>
                        </a:rPr>
                        <a:t>Task</a:t>
                      </a:r>
                      <a:endParaRPr lang="en-US" sz="1400" b="1" dirty="0">
                        <a:effectLst/>
                      </a:endParaRPr>
                    </a:p>
                  </a:txBody>
                  <a:tcPr marL="60960" marR="60960" marT="60960" marB="60960"/>
                </a:tc>
                <a:tc>
                  <a:txBody>
                    <a:bodyPr/>
                    <a:lstStyle/>
                    <a:p>
                      <a:pPr algn="l" fontAlgn="t"/>
                      <a:endParaRPr lang="en-US" sz="1400" dirty="0" smtClean="0">
                        <a:effectLst/>
                      </a:endParaRPr>
                    </a:p>
                    <a:p>
                      <a:pPr algn="l" fontAlgn="t"/>
                      <a:r>
                        <a:rPr lang="en-US" sz="1400" dirty="0" smtClean="0">
                          <a:effectLst/>
                        </a:rPr>
                        <a:t>Members</a:t>
                      </a:r>
                      <a:endParaRPr lang="en-US" sz="1400" b="1" dirty="0">
                        <a:effectLst/>
                      </a:endParaRPr>
                    </a:p>
                  </a:txBody>
                  <a:tcPr marL="60960" marR="60960" marT="60960" marB="60960"/>
                </a:tc>
                <a:tc>
                  <a:txBody>
                    <a:bodyPr/>
                    <a:lstStyle/>
                    <a:p>
                      <a:pPr algn="l" fontAlgn="t"/>
                      <a:endParaRPr lang="en-US" sz="1400" dirty="0" smtClean="0">
                        <a:effectLst/>
                      </a:endParaRPr>
                    </a:p>
                    <a:p>
                      <a:pPr algn="l" fontAlgn="t"/>
                      <a:r>
                        <a:rPr lang="en-US" sz="1400" dirty="0" smtClean="0">
                          <a:effectLst/>
                        </a:rPr>
                        <a:t>Estimate </a:t>
                      </a:r>
                      <a:r>
                        <a:rPr lang="en-US" sz="1400" dirty="0">
                          <a:effectLst/>
                        </a:rPr>
                        <a:t>effort</a:t>
                      </a:r>
                      <a:endParaRPr lang="en-US" sz="1400" b="1" dirty="0">
                        <a:effectLst/>
                      </a:endParaRPr>
                    </a:p>
                  </a:txBody>
                  <a:tcPr marL="60960" marR="60960" marT="60960" marB="60960"/>
                </a:tc>
                <a:extLst>
                  <a:ext uri="{0D108BD9-81ED-4DB2-BD59-A6C34878D82A}">
                    <a16:rowId xmlns:a16="http://schemas.microsoft.com/office/drawing/2014/main" val="1241016018"/>
                  </a:ext>
                </a:extLst>
              </a:tr>
              <a:tr h="497959">
                <a:tc>
                  <a:txBody>
                    <a:bodyPr/>
                    <a:lstStyle/>
                    <a:p>
                      <a:pPr algn="l" fontAlgn="t"/>
                      <a:endParaRPr lang="en-US" sz="1300" dirty="0" smtClean="0">
                        <a:effectLst/>
                      </a:endParaRPr>
                    </a:p>
                    <a:p>
                      <a:pPr algn="l" fontAlgn="t"/>
                      <a:r>
                        <a:rPr lang="en-US" sz="1300" dirty="0" smtClean="0">
                          <a:effectLst/>
                        </a:rPr>
                        <a:t>Create </a:t>
                      </a:r>
                      <a:r>
                        <a:rPr lang="en-US" sz="1300" dirty="0">
                          <a:effectLst/>
                        </a:rPr>
                        <a:t>the test specification</a:t>
                      </a:r>
                    </a:p>
                  </a:txBody>
                  <a:tcPr marL="60960" marR="60960" marT="60960" marB="60960"/>
                </a:tc>
                <a:tc>
                  <a:txBody>
                    <a:bodyPr/>
                    <a:lstStyle/>
                    <a:p>
                      <a:pPr algn="l" fontAlgn="t"/>
                      <a:endParaRPr lang="en-US" sz="1300" dirty="0" smtClean="0">
                        <a:effectLst/>
                      </a:endParaRPr>
                    </a:p>
                    <a:p>
                      <a:pPr algn="l" fontAlgn="t"/>
                      <a:r>
                        <a:rPr lang="en-US" sz="1300" dirty="0" smtClean="0">
                          <a:effectLst/>
                        </a:rPr>
                        <a:t>Test </a:t>
                      </a:r>
                      <a:r>
                        <a:rPr lang="en-US" sz="1300" dirty="0">
                          <a:effectLst/>
                        </a:rPr>
                        <a:t>Designer</a:t>
                      </a:r>
                    </a:p>
                  </a:txBody>
                  <a:tcPr marL="60960" marR="60960" marT="60960" marB="60960"/>
                </a:tc>
                <a:tc>
                  <a:txBody>
                    <a:bodyPr/>
                    <a:lstStyle/>
                    <a:p>
                      <a:pPr algn="l" fontAlgn="t"/>
                      <a:endParaRPr lang="en-US" sz="1300" dirty="0" smtClean="0">
                        <a:effectLst/>
                      </a:endParaRPr>
                    </a:p>
                    <a:p>
                      <a:pPr algn="l" fontAlgn="t"/>
                      <a:r>
                        <a:rPr lang="en-US" sz="1300" dirty="0" smtClean="0">
                          <a:effectLst/>
                        </a:rPr>
                        <a:t>170 </a:t>
                      </a:r>
                      <a:r>
                        <a:rPr lang="en-US" sz="1300" dirty="0">
                          <a:effectLst/>
                        </a:rPr>
                        <a:t>man-hour</a:t>
                      </a:r>
                    </a:p>
                  </a:txBody>
                  <a:tcPr marL="60960" marR="60960" marT="60960" marB="60960"/>
                </a:tc>
                <a:extLst>
                  <a:ext uri="{0D108BD9-81ED-4DB2-BD59-A6C34878D82A}">
                    <a16:rowId xmlns:a16="http://schemas.microsoft.com/office/drawing/2014/main" val="2256569237"/>
                  </a:ext>
                </a:extLst>
              </a:tr>
              <a:tr h="497959">
                <a:tc>
                  <a:txBody>
                    <a:bodyPr/>
                    <a:lstStyle/>
                    <a:p>
                      <a:pPr algn="l" fontAlgn="t"/>
                      <a:endParaRPr lang="en-US" sz="1300" dirty="0" smtClean="0">
                        <a:effectLst/>
                      </a:endParaRPr>
                    </a:p>
                    <a:p>
                      <a:pPr algn="l" fontAlgn="t"/>
                      <a:r>
                        <a:rPr lang="en-US" sz="1300" dirty="0" smtClean="0">
                          <a:effectLst/>
                        </a:rPr>
                        <a:t>Perform </a:t>
                      </a:r>
                      <a:r>
                        <a:rPr lang="en-US" sz="1300" dirty="0">
                          <a:effectLst/>
                        </a:rPr>
                        <a:t>Test Execution</a:t>
                      </a:r>
                    </a:p>
                  </a:txBody>
                  <a:tcPr marL="60960" marR="60960" marT="60960" marB="60960"/>
                </a:tc>
                <a:tc>
                  <a:txBody>
                    <a:bodyPr/>
                    <a:lstStyle/>
                    <a:p>
                      <a:pPr algn="l" fontAlgn="t"/>
                      <a:endParaRPr lang="en-US" sz="1300" dirty="0" smtClean="0">
                        <a:effectLst/>
                      </a:endParaRPr>
                    </a:p>
                    <a:p>
                      <a:pPr algn="l" fontAlgn="t"/>
                      <a:r>
                        <a:rPr lang="en-US" sz="1300" dirty="0" smtClean="0">
                          <a:effectLst/>
                        </a:rPr>
                        <a:t>Tester</a:t>
                      </a:r>
                      <a:r>
                        <a:rPr lang="en-US" sz="1300" dirty="0">
                          <a:effectLst/>
                        </a:rPr>
                        <a:t>, Test Administrator</a:t>
                      </a:r>
                    </a:p>
                  </a:txBody>
                  <a:tcPr marL="60960" marR="60960" marT="60960" marB="60960"/>
                </a:tc>
                <a:tc>
                  <a:txBody>
                    <a:bodyPr/>
                    <a:lstStyle/>
                    <a:p>
                      <a:pPr algn="l" fontAlgn="t"/>
                      <a:endParaRPr lang="en-US" sz="1300" dirty="0" smtClean="0">
                        <a:effectLst/>
                      </a:endParaRPr>
                    </a:p>
                    <a:p>
                      <a:pPr algn="l" fontAlgn="t"/>
                      <a:r>
                        <a:rPr lang="en-US" sz="1300" dirty="0" smtClean="0">
                          <a:effectLst/>
                        </a:rPr>
                        <a:t>80 </a:t>
                      </a:r>
                      <a:r>
                        <a:rPr lang="en-US" sz="1300" dirty="0">
                          <a:effectLst/>
                        </a:rPr>
                        <a:t>man-hour</a:t>
                      </a:r>
                    </a:p>
                  </a:txBody>
                  <a:tcPr marL="60960" marR="60960" marT="60960" marB="60960"/>
                </a:tc>
                <a:extLst>
                  <a:ext uri="{0D108BD9-81ED-4DB2-BD59-A6C34878D82A}">
                    <a16:rowId xmlns:a16="http://schemas.microsoft.com/office/drawing/2014/main" val="1184504342"/>
                  </a:ext>
                </a:extLst>
              </a:tr>
              <a:tr h="497959">
                <a:tc>
                  <a:txBody>
                    <a:bodyPr/>
                    <a:lstStyle/>
                    <a:p>
                      <a:pPr algn="l" fontAlgn="t"/>
                      <a:endParaRPr lang="en-US" sz="1300" dirty="0" smtClean="0">
                        <a:effectLst/>
                      </a:endParaRPr>
                    </a:p>
                    <a:p>
                      <a:pPr algn="l" fontAlgn="t"/>
                      <a:r>
                        <a:rPr lang="en-US" sz="1300" dirty="0" smtClean="0">
                          <a:effectLst/>
                        </a:rPr>
                        <a:t>Test </a:t>
                      </a:r>
                      <a:r>
                        <a:rPr lang="en-US" sz="1300" dirty="0">
                          <a:effectLst/>
                        </a:rPr>
                        <a:t>Report</a:t>
                      </a:r>
                    </a:p>
                  </a:txBody>
                  <a:tcPr marL="60960" marR="60960" marT="60960" marB="60960"/>
                </a:tc>
                <a:tc>
                  <a:txBody>
                    <a:bodyPr/>
                    <a:lstStyle/>
                    <a:p>
                      <a:pPr algn="l" fontAlgn="t"/>
                      <a:endParaRPr lang="en-US" sz="1300" dirty="0" smtClean="0">
                        <a:effectLst/>
                      </a:endParaRPr>
                    </a:p>
                    <a:p>
                      <a:pPr algn="l" fontAlgn="t"/>
                      <a:r>
                        <a:rPr lang="en-US" sz="1300" dirty="0" smtClean="0">
                          <a:effectLst/>
                        </a:rPr>
                        <a:t>Tester</a:t>
                      </a:r>
                      <a:endParaRPr lang="en-US" sz="1300" dirty="0">
                        <a:effectLst/>
                      </a:endParaRPr>
                    </a:p>
                  </a:txBody>
                  <a:tcPr marL="60960" marR="60960" marT="60960" marB="60960"/>
                </a:tc>
                <a:tc>
                  <a:txBody>
                    <a:bodyPr/>
                    <a:lstStyle/>
                    <a:p>
                      <a:pPr algn="l" fontAlgn="t"/>
                      <a:endParaRPr lang="en-US" sz="1300" dirty="0" smtClean="0">
                        <a:effectLst/>
                      </a:endParaRPr>
                    </a:p>
                    <a:p>
                      <a:pPr algn="l" fontAlgn="t"/>
                      <a:r>
                        <a:rPr lang="en-US" sz="1300" dirty="0" smtClean="0">
                          <a:effectLst/>
                        </a:rPr>
                        <a:t>10 </a:t>
                      </a:r>
                      <a:r>
                        <a:rPr lang="en-US" sz="1300" dirty="0">
                          <a:effectLst/>
                        </a:rPr>
                        <a:t>man-hour</a:t>
                      </a:r>
                    </a:p>
                  </a:txBody>
                  <a:tcPr marL="60960" marR="60960" marT="60960" marB="60960"/>
                </a:tc>
                <a:extLst>
                  <a:ext uri="{0D108BD9-81ED-4DB2-BD59-A6C34878D82A}">
                    <a16:rowId xmlns:a16="http://schemas.microsoft.com/office/drawing/2014/main" val="2060404560"/>
                  </a:ext>
                </a:extLst>
              </a:tr>
              <a:tr h="457200">
                <a:tc>
                  <a:txBody>
                    <a:bodyPr/>
                    <a:lstStyle/>
                    <a:p>
                      <a:pPr algn="l" fontAlgn="t"/>
                      <a:endParaRPr lang="en-US" sz="1300" dirty="0" smtClean="0">
                        <a:effectLst/>
                      </a:endParaRPr>
                    </a:p>
                    <a:p>
                      <a:pPr algn="l" fontAlgn="t"/>
                      <a:r>
                        <a:rPr lang="en-US" sz="1300" dirty="0" smtClean="0">
                          <a:effectLst/>
                        </a:rPr>
                        <a:t>Test </a:t>
                      </a:r>
                      <a:r>
                        <a:rPr lang="en-US" sz="1300" dirty="0">
                          <a:effectLst/>
                        </a:rPr>
                        <a:t>Delivery</a:t>
                      </a:r>
                    </a:p>
                  </a:txBody>
                  <a:tcPr marL="60960" marR="60960" marT="60960" marB="60960"/>
                </a:tc>
                <a:tc>
                  <a:txBody>
                    <a:bodyPr/>
                    <a:lstStyle/>
                    <a:p>
                      <a:pPr algn="l" fontAlgn="t"/>
                      <a:r>
                        <a:rPr lang="en-US" sz="1300" dirty="0">
                          <a:effectLst/>
                        </a:rPr>
                        <a:t> </a:t>
                      </a:r>
                    </a:p>
                  </a:txBody>
                  <a:tcPr marL="60960" marR="60960" marT="60960" marB="60960"/>
                </a:tc>
                <a:tc>
                  <a:txBody>
                    <a:bodyPr/>
                    <a:lstStyle/>
                    <a:p>
                      <a:pPr algn="l" fontAlgn="t"/>
                      <a:endParaRPr lang="en-US" sz="1300" dirty="0" smtClean="0">
                        <a:effectLst/>
                      </a:endParaRPr>
                    </a:p>
                    <a:p>
                      <a:pPr algn="l" fontAlgn="t"/>
                      <a:r>
                        <a:rPr lang="en-US" sz="1300" dirty="0" smtClean="0">
                          <a:effectLst/>
                        </a:rPr>
                        <a:t>20 </a:t>
                      </a:r>
                      <a:r>
                        <a:rPr lang="en-US" sz="1300" dirty="0">
                          <a:effectLst/>
                        </a:rPr>
                        <a:t>man-hour</a:t>
                      </a:r>
                    </a:p>
                  </a:txBody>
                  <a:tcPr marL="60960" marR="60960" marT="60960" marB="60960"/>
                </a:tc>
                <a:extLst>
                  <a:ext uri="{0D108BD9-81ED-4DB2-BD59-A6C34878D82A}">
                    <a16:rowId xmlns:a16="http://schemas.microsoft.com/office/drawing/2014/main" val="3838227965"/>
                  </a:ext>
                </a:extLst>
              </a:tr>
              <a:tr h="497959">
                <a:tc>
                  <a:txBody>
                    <a:bodyPr/>
                    <a:lstStyle/>
                    <a:p>
                      <a:pPr algn="l" fontAlgn="t"/>
                      <a:endParaRPr lang="en-US" sz="1300" dirty="0" smtClean="0">
                        <a:effectLst/>
                      </a:endParaRPr>
                    </a:p>
                    <a:p>
                      <a:pPr algn="l" fontAlgn="t"/>
                      <a:r>
                        <a:rPr lang="en-US" sz="1300" dirty="0" smtClean="0">
                          <a:effectLst/>
                        </a:rPr>
                        <a:t>Total</a:t>
                      </a:r>
                      <a:endParaRPr lang="en-US" sz="1300" dirty="0">
                        <a:effectLst/>
                      </a:endParaRPr>
                    </a:p>
                  </a:txBody>
                  <a:tcPr marL="60960" marR="60960" marT="60960" marB="60960"/>
                </a:tc>
                <a:tc>
                  <a:txBody>
                    <a:bodyPr/>
                    <a:lstStyle/>
                    <a:p>
                      <a:pPr algn="l" fontAlgn="t"/>
                      <a:r>
                        <a:rPr lang="en-US" sz="1300" dirty="0">
                          <a:effectLst/>
                        </a:rPr>
                        <a:t> </a:t>
                      </a:r>
                    </a:p>
                  </a:txBody>
                  <a:tcPr marL="60960" marR="60960" marT="60960" marB="60960"/>
                </a:tc>
                <a:tc>
                  <a:txBody>
                    <a:bodyPr/>
                    <a:lstStyle/>
                    <a:p>
                      <a:pPr algn="l" fontAlgn="t"/>
                      <a:endParaRPr lang="en-US" sz="1300" dirty="0" smtClean="0">
                        <a:effectLst/>
                      </a:endParaRPr>
                    </a:p>
                    <a:p>
                      <a:pPr algn="l" fontAlgn="t"/>
                      <a:r>
                        <a:rPr lang="en-US" sz="1300" dirty="0" smtClean="0">
                          <a:effectLst/>
                        </a:rPr>
                        <a:t>280 </a:t>
                      </a:r>
                      <a:r>
                        <a:rPr lang="en-US" sz="1300" dirty="0">
                          <a:effectLst/>
                        </a:rPr>
                        <a:t>man-hour</a:t>
                      </a:r>
                    </a:p>
                  </a:txBody>
                  <a:tcPr marL="60960" marR="60960" marT="60960" marB="60960"/>
                </a:tc>
                <a:extLst>
                  <a:ext uri="{0D108BD9-81ED-4DB2-BD59-A6C34878D82A}">
                    <a16:rowId xmlns:a16="http://schemas.microsoft.com/office/drawing/2014/main" val="1115128383"/>
                  </a:ext>
                </a:extLst>
              </a:tr>
            </a:tbl>
          </a:graphicData>
        </a:graphic>
      </p:graphicFrame>
      <p:sp>
        <p:nvSpPr>
          <p:cNvPr id="7" name="Speech Bubble: Oval 6">
            <a:extLst>
              <a:ext uri="{FF2B5EF4-FFF2-40B4-BE49-F238E27FC236}">
                <a16:creationId xmlns:a16="http://schemas.microsoft.com/office/drawing/2014/main" id="{90D962C4-82A6-4F77-A660-D46155EEA6B9}"/>
              </a:ext>
            </a:extLst>
          </p:cNvPr>
          <p:cNvSpPr/>
          <p:nvPr/>
        </p:nvSpPr>
        <p:spPr>
          <a:xfrm>
            <a:off x="9411420" y="2415396"/>
            <a:ext cx="2468814" cy="723016"/>
          </a:xfrm>
          <a:prstGeom prst="wedgeEllipseCallout">
            <a:avLst>
              <a:gd name="adj1" fmla="val -61350"/>
              <a:gd name="adj2" fmla="val 495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How can we estimate required effort?</a:t>
            </a:r>
          </a:p>
        </p:txBody>
      </p:sp>
    </p:spTree>
    <p:extLst>
      <p:ext uri="{BB962C8B-B14F-4D97-AF65-F5344CB8AC3E}">
        <p14:creationId xmlns:p14="http://schemas.microsoft.com/office/powerpoint/2010/main" val="196798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932688" y="1730477"/>
            <a:ext cx="9963912" cy="4060723"/>
          </a:xfrm>
        </p:spPr>
        <p:txBody>
          <a:bodyPr>
            <a:normAutofit fontScale="92500"/>
          </a:bodyPr>
          <a:lstStyle/>
          <a:p>
            <a:pPr>
              <a:lnSpc>
                <a:spcPct val="100000"/>
              </a:lnSpc>
            </a:pPr>
            <a:r>
              <a:rPr lang="en-US" dirty="0"/>
              <a:t>Then you create the </a:t>
            </a:r>
            <a:r>
              <a:rPr lang="en-US" b="1" dirty="0"/>
              <a:t>schedule</a:t>
            </a:r>
            <a:r>
              <a:rPr lang="en-US" dirty="0"/>
              <a:t> to complete these tasks.</a:t>
            </a:r>
          </a:p>
          <a:p>
            <a:pPr>
              <a:lnSpc>
                <a:spcPct val="100000"/>
              </a:lnSpc>
            </a:pPr>
            <a:r>
              <a:rPr lang="en-US" dirty="0"/>
              <a:t>To create the project schedule, the Test Manager needs several types of input as below:</a:t>
            </a:r>
          </a:p>
          <a:p>
            <a:pPr lvl="1">
              <a:lnSpc>
                <a:spcPct val="100000"/>
              </a:lnSpc>
            </a:pPr>
            <a:r>
              <a:rPr lang="en-US" b="1" dirty="0"/>
              <a:t>Employee and project deadline</a:t>
            </a:r>
            <a:r>
              <a:rPr lang="en-US" dirty="0"/>
              <a:t>: The working days, the project deadline, resource availability are the factors which affected to the schedule</a:t>
            </a:r>
          </a:p>
          <a:p>
            <a:pPr lvl="1">
              <a:lnSpc>
                <a:spcPct val="100000"/>
              </a:lnSpc>
            </a:pPr>
            <a:r>
              <a:rPr lang="en-US" b="1" dirty="0"/>
              <a:t>Project estimation</a:t>
            </a:r>
            <a:r>
              <a:rPr lang="en-US" dirty="0"/>
              <a:t>:  Base on the estimation, the Test Manager knows how long it takes to complete the project. So he/she can make the appropriate project schedule</a:t>
            </a:r>
          </a:p>
          <a:p>
            <a:pPr lvl="1">
              <a:lnSpc>
                <a:spcPct val="100000"/>
              </a:lnSpc>
            </a:pPr>
            <a:r>
              <a:rPr lang="en-US" b="1" dirty="0"/>
              <a:t>Project Risk </a:t>
            </a:r>
            <a:r>
              <a:rPr lang="en-US" dirty="0"/>
              <a:t>: Understanding the risk helps Test Manager add enough extra time to the project schedule to deal with the risks</a:t>
            </a:r>
          </a:p>
          <a:p>
            <a:pPr lvl="1">
              <a:lnSpc>
                <a:spcPct val="100000"/>
              </a:lnSpc>
            </a:pPr>
            <a:endParaRPr lang="en-US" dirty="0"/>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54</a:t>
            </a:fld>
            <a:endParaRPr lang="en-US"/>
          </a:p>
        </p:txBody>
      </p:sp>
    </p:spTree>
    <p:extLst>
      <p:ext uri="{BB962C8B-B14F-4D97-AF65-F5344CB8AC3E}">
        <p14:creationId xmlns:p14="http://schemas.microsoft.com/office/powerpoint/2010/main" val="97389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a:xfrm>
            <a:off x="886968" y="503853"/>
            <a:ext cx="10009632" cy="961153"/>
          </a:xfrm>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886968" y="1646238"/>
            <a:ext cx="10009632" cy="4060723"/>
          </a:xfrm>
        </p:spPr>
        <p:txBody>
          <a:bodyPr/>
          <a:lstStyle/>
          <a:p>
            <a:pPr>
              <a:lnSpc>
                <a:spcPct val="100000"/>
              </a:lnSpc>
            </a:pPr>
            <a:r>
              <a:rPr lang="en-US" b="1" dirty="0"/>
              <a:t>Example</a:t>
            </a:r>
            <a:r>
              <a:rPr lang="en-US" dirty="0"/>
              <a:t>: </a:t>
            </a:r>
          </a:p>
          <a:p>
            <a:pPr lvl="1">
              <a:lnSpc>
                <a:spcPct val="100000"/>
              </a:lnSpc>
            </a:pPr>
            <a:r>
              <a:rPr lang="en-US" dirty="0"/>
              <a:t>Suppose </a:t>
            </a:r>
            <a:r>
              <a:rPr lang="en-US" dirty="0" smtClean="0"/>
              <a:t>that </a:t>
            </a:r>
            <a:r>
              <a:rPr lang="en-US" dirty="0"/>
              <a:t>you need to complete testing of your project in one month,  you already estimated the effort for each tasks in Test </a:t>
            </a:r>
            <a:r>
              <a:rPr lang="en-US" dirty="0" smtClean="0"/>
              <a:t>Estimation. </a:t>
            </a:r>
            <a:r>
              <a:rPr lang="en-US" dirty="0"/>
              <a:t>You can create a schedule similar to the one below:</a:t>
            </a:r>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55</a:t>
            </a:fld>
            <a:endParaRPr lang="en-US"/>
          </a:p>
        </p:txBody>
      </p:sp>
      <p:pic>
        <p:nvPicPr>
          <p:cNvPr id="15362" name="Picture 2" descr="https://www.guru99.com/images/TestManagement/testmanagement_article_2_4_14.png">
            <a:extLst>
              <a:ext uri="{FF2B5EF4-FFF2-40B4-BE49-F238E27FC236}">
                <a16:creationId xmlns:a16="http://schemas.microsoft.com/office/drawing/2014/main" id="{1FBD58A1-90A0-46C7-B325-5A4DEF4B0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614130"/>
            <a:ext cx="8801100" cy="2543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0969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DA1B-C032-4C8E-869C-28D6BD68F701}"/>
              </a:ext>
            </a:extLst>
          </p:cNvPr>
          <p:cNvSpPr>
            <a:spLocks noGrp="1"/>
          </p:cNvSpPr>
          <p:nvPr>
            <p:ph type="title"/>
          </p:nvPr>
        </p:nvSpPr>
        <p:spPr/>
        <p:txBody>
          <a:bodyPr/>
          <a:lstStyle/>
          <a:p>
            <a:r>
              <a:rPr lang="en-US" dirty="0"/>
              <a:t>8. Test Deliverables</a:t>
            </a:r>
          </a:p>
        </p:txBody>
      </p:sp>
      <p:sp>
        <p:nvSpPr>
          <p:cNvPr id="3" name="Content Placeholder 2">
            <a:extLst>
              <a:ext uri="{FF2B5EF4-FFF2-40B4-BE49-F238E27FC236}">
                <a16:creationId xmlns:a16="http://schemas.microsoft.com/office/drawing/2014/main" id="{C6264F55-5498-43BD-A6EC-864F39BA35CD}"/>
              </a:ext>
            </a:extLst>
          </p:cNvPr>
          <p:cNvSpPr>
            <a:spLocks noGrp="1"/>
          </p:cNvSpPr>
          <p:nvPr>
            <p:ph idx="1"/>
          </p:nvPr>
        </p:nvSpPr>
        <p:spPr>
          <a:xfrm>
            <a:off x="978408" y="1981201"/>
            <a:ext cx="9918192" cy="4006644"/>
          </a:xfrm>
        </p:spPr>
        <p:txBody>
          <a:bodyPr>
            <a:normAutofit lnSpcReduction="10000"/>
          </a:bodyPr>
          <a:lstStyle/>
          <a:p>
            <a:pPr>
              <a:lnSpc>
                <a:spcPct val="100000"/>
              </a:lnSpc>
            </a:pPr>
            <a:r>
              <a:rPr lang="en-US" dirty="0"/>
              <a:t>Test Deliverables is a list of all the </a:t>
            </a:r>
            <a:r>
              <a:rPr lang="en-US" b="1" dirty="0"/>
              <a:t>documents</a:t>
            </a:r>
            <a:r>
              <a:rPr lang="en-US" dirty="0"/>
              <a:t>, </a:t>
            </a:r>
            <a:r>
              <a:rPr lang="en-US" b="1" dirty="0"/>
              <a:t>tools</a:t>
            </a:r>
            <a:r>
              <a:rPr lang="en-US" dirty="0"/>
              <a:t> and other </a:t>
            </a:r>
            <a:r>
              <a:rPr lang="en-US" b="1" dirty="0"/>
              <a:t>components</a:t>
            </a:r>
            <a:r>
              <a:rPr lang="en-US" dirty="0"/>
              <a:t> that has to be developed and maintained in support of the testing effort.</a:t>
            </a:r>
          </a:p>
          <a:p>
            <a:pPr>
              <a:lnSpc>
                <a:spcPct val="100000"/>
              </a:lnSpc>
            </a:pPr>
            <a:r>
              <a:rPr lang="en-US" dirty="0"/>
              <a:t>There are different test deliverables at every phase of the software development lifecycle:</a:t>
            </a:r>
          </a:p>
          <a:p>
            <a:pPr lvl="1">
              <a:lnSpc>
                <a:spcPct val="100000"/>
              </a:lnSpc>
            </a:pPr>
            <a:r>
              <a:rPr lang="en-US" b="1" dirty="0"/>
              <a:t>Before Testing </a:t>
            </a:r>
            <a:r>
              <a:rPr lang="en-US" dirty="0"/>
              <a:t>(e.g. test plans, test cases, test design specifications)</a:t>
            </a:r>
          </a:p>
          <a:p>
            <a:pPr lvl="1">
              <a:lnSpc>
                <a:spcPct val="100000"/>
              </a:lnSpc>
            </a:pPr>
            <a:r>
              <a:rPr lang="en-US" b="1" dirty="0"/>
              <a:t>During Testing </a:t>
            </a:r>
            <a:r>
              <a:rPr lang="en-US" dirty="0"/>
              <a:t>(e.g. test scripts, test data, test traceability matrix, error logs) </a:t>
            </a:r>
          </a:p>
          <a:p>
            <a:pPr lvl="1">
              <a:lnSpc>
                <a:spcPct val="100000"/>
              </a:lnSpc>
            </a:pPr>
            <a:r>
              <a:rPr lang="en-US" b="1" dirty="0"/>
              <a:t>After Testing </a:t>
            </a:r>
            <a:r>
              <a:rPr lang="en-US" dirty="0"/>
              <a:t>(e.g. test results and reports, defect report, installation guidelines, release notes)</a:t>
            </a:r>
          </a:p>
        </p:txBody>
      </p:sp>
      <p:sp>
        <p:nvSpPr>
          <p:cNvPr id="5" name="Slide Number Placeholder 4">
            <a:extLst>
              <a:ext uri="{FF2B5EF4-FFF2-40B4-BE49-F238E27FC236}">
                <a16:creationId xmlns:a16="http://schemas.microsoft.com/office/drawing/2014/main" id="{8E818C48-83F4-4D99-A8FC-331638404519}"/>
              </a:ext>
            </a:extLst>
          </p:cNvPr>
          <p:cNvSpPr>
            <a:spLocks noGrp="1"/>
          </p:cNvSpPr>
          <p:nvPr>
            <p:ph type="sldNum" sz="quarter" idx="12"/>
          </p:nvPr>
        </p:nvSpPr>
        <p:spPr/>
        <p:txBody>
          <a:bodyPr/>
          <a:lstStyle/>
          <a:p>
            <a:fld id="{E31375A4-56A4-47D6-9801-1991572033F7}" type="slidenum">
              <a:rPr lang="en-US" smtClean="0"/>
              <a:pPr/>
              <a:t>56</a:t>
            </a:fld>
            <a:endParaRPr lang="en-US"/>
          </a:p>
        </p:txBody>
      </p:sp>
    </p:spTree>
    <p:extLst>
      <p:ext uri="{BB962C8B-B14F-4D97-AF65-F5344CB8AC3E}">
        <p14:creationId xmlns:p14="http://schemas.microsoft.com/office/powerpoint/2010/main" val="236445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sp>
        <p:nvSpPr>
          <p:cNvPr id="3" name="Content Placeholder 2"/>
          <p:cNvSpPr>
            <a:spLocks noGrp="1"/>
          </p:cNvSpPr>
          <p:nvPr>
            <p:ph idx="1"/>
          </p:nvPr>
        </p:nvSpPr>
        <p:spPr/>
        <p:txBody>
          <a:bodyPr>
            <a:normAutofit/>
          </a:bodyPr>
          <a:lstStyle/>
          <a:p>
            <a:r>
              <a:rPr lang="en-US" dirty="0" smtClean="0"/>
              <a:t>The </a:t>
            </a:r>
            <a:r>
              <a:rPr lang="en-US" dirty="0"/>
              <a:t>purpose of test monitoring is to give feedback and </a:t>
            </a:r>
            <a:r>
              <a:rPr lang="en-US" dirty="0" smtClean="0"/>
              <a:t>visibility about </a:t>
            </a:r>
            <a:r>
              <a:rPr lang="en-US" dirty="0"/>
              <a:t>test activities .</a:t>
            </a:r>
          </a:p>
          <a:p>
            <a:r>
              <a:rPr lang="en-US" dirty="0" smtClean="0"/>
              <a:t>Information </a:t>
            </a:r>
            <a:r>
              <a:rPr lang="en-US" dirty="0"/>
              <a:t>to be monitored may be collected manually </a:t>
            </a:r>
            <a:r>
              <a:rPr lang="en-US" dirty="0" smtClean="0"/>
              <a:t>or automatically </a:t>
            </a:r>
            <a:r>
              <a:rPr lang="en-US" dirty="0"/>
              <a:t>and may be used to measure exit criteria , such </a:t>
            </a:r>
            <a:r>
              <a:rPr lang="en-US" dirty="0" smtClean="0"/>
              <a:t>as coverage</a:t>
            </a:r>
            <a:r>
              <a:rPr lang="en-US" dirty="0"/>
              <a:t>.</a:t>
            </a:r>
          </a:p>
          <a:p>
            <a:r>
              <a:rPr lang="en-US" dirty="0" smtClean="0"/>
              <a:t>Metrics </a:t>
            </a:r>
            <a:r>
              <a:rPr lang="en-US" dirty="0"/>
              <a:t>may also be used to assess progress against the </a:t>
            </a:r>
            <a:r>
              <a:rPr lang="en-US" dirty="0" smtClean="0"/>
              <a:t>planned schedule </a:t>
            </a:r>
            <a:r>
              <a:rPr lang="en-US" dirty="0"/>
              <a:t>and budget.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4774218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pic>
        <p:nvPicPr>
          <p:cNvPr id="4" name="Picture 3"/>
          <p:cNvPicPr>
            <a:picLocks noChangeAspect="1"/>
          </p:cNvPicPr>
          <p:nvPr/>
        </p:nvPicPr>
        <p:blipFill>
          <a:blip r:embed="rId2"/>
          <a:stretch>
            <a:fillRect/>
          </a:stretch>
        </p:blipFill>
        <p:spPr>
          <a:xfrm>
            <a:off x="682655" y="1825625"/>
            <a:ext cx="10957657" cy="452893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7666773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smtClean="0"/>
              <a:t>log template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56603" y="2249410"/>
            <a:ext cx="6980589" cy="24187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5866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81417" y="2192310"/>
            <a:ext cx="4414711" cy="2634958"/>
          </a:xfrm>
          <a:prstGeom prst="rect">
            <a:avLst/>
          </a:prstGeom>
        </p:spPr>
      </p:pic>
      <p:pic>
        <p:nvPicPr>
          <p:cNvPr id="5" name="Picture 4"/>
          <p:cNvPicPr>
            <a:picLocks noChangeAspect="1"/>
          </p:cNvPicPr>
          <p:nvPr/>
        </p:nvPicPr>
        <p:blipFill>
          <a:blip r:embed="rId3"/>
          <a:stretch>
            <a:fillRect/>
          </a:stretch>
        </p:blipFill>
        <p:spPr>
          <a:xfrm>
            <a:off x="6598921" y="2192310"/>
            <a:ext cx="3950209" cy="2633472"/>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4781053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a:t>
            </a:r>
            <a:r>
              <a:rPr lang="en-US" dirty="0" smtClean="0"/>
              <a:t>summary - common </a:t>
            </a:r>
            <a:r>
              <a:rPr lang="en-US" dirty="0"/>
              <a:t>metrics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36913" y="1357032"/>
            <a:ext cx="6587047" cy="543087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6356825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defects opened and closed chart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64271" y="1851600"/>
            <a:ext cx="6568250" cy="446030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1596842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a:t>Test </a:t>
            </a:r>
            <a:r>
              <a:rPr lang="en-US" dirty="0" smtClean="0"/>
              <a:t>reporting is </a:t>
            </a:r>
            <a:r>
              <a:rPr lang="en-US" dirty="0"/>
              <a:t>concerned with summarizing information about </a:t>
            </a:r>
            <a:r>
              <a:rPr lang="en-US" dirty="0" smtClean="0"/>
              <a:t>the testing </a:t>
            </a:r>
            <a:r>
              <a:rPr lang="en-US" dirty="0"/>
              <a:t>endeavor, including:</a:t>
            </a:r>
          </a:p>
        </p:txBody>
      </p:sp>
      <p:sp>
        <p:nvSpPr>
          <p:cNvPr id="4" name="Oval 3"/>
          <p:cNvSpPr/>
          <p:nvPr/>
        </p:nvSpPr>
        <p:spPr>
          <a:xfrm>
            <a:off x="1399032" y="2862072"/>
            <a:ext cx="4251960" cy="305409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What happened </a:t>
            </a:r>
            <a:r>
              <a:rPr lang="en-US" sz="2400" dirty="0" smtClean="0"/>
              <a:t>during a </a:t>
            </a:r>
            <a:r>
              <a:rPr lang="en-US" sz="2400" dirty="0"/>
              <a:t>period of testing </a:t>
            </a:r>
            <a:r>
              <a:rPr lang="en-US" sz="2400" dirty="0" smtClean="0"/>
              <a:t>(</a:t>
            </a:r>
            <a:r>
              <a:rPr lang="en-US" sz="2400" dirty="0"/>
              <a:t>ex: dates when exit criteria were met)</a:t>
            </a:r>
          </a:p>
        </p:txBody>
      </p:sp>
      <p:sp>
        <p:nvSpPr>
          <p:cNvPr id="5" name="Oval 4"/>
          <p:cNvSpPr/>
          <p:nvPr/>
        </p:nvSpPr>
        <p:spPr>
          <a:xfrm>
            <a:off x="6211824" y="2862072"/>
            <a:ext cx="4251960" cy="305409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Analyzed </a:t>
            </a:r>
            <a:r>
              <a:rPr lang="en-US" sz="2400" dirty="0" smtClean="0"/>
              <a:t>metrics to support decisions about </a:t>
            </a:r>
            <a:r>
              <a:rPr lang="en-US" sz="2400" dirty="0"/>
              <a:t>future </a:t>
            </a:r>
            <a:r>
              <a:rPr lang="en-US" sz="2400" dirty="0" smtClean="0"/>
              <a:t>actions</a:t>
            </a:r>
            <a:endParaRPr lang="en-US" sz="2400" dirty="0"/>
          </a:p>
          <a:p>
            <a:pPr algn="ctr"/>
            <a:r>
              <a:rPr lang="en-US" sz="2400" dirty="0"/>
              <a:t>(ex: the </a:t>
            </a:r>
            <a:r>
              <a:rPr lang="en-US" sz="2400" dirty="0" smtClean="0"/>
              <a:t>economic benefit </a:t>
            </a:r>
            <a:r>
              <a:rPr lang="en-US" sz="2400" dirty="0"/>
              <a:t>of </a:t>
            </a:r>
            <a:r>
              <a:rPr lang="en-US" sz="2400" dirty="0" smtClean="0"/>
              <a:t>continued testing</a:t>
            </a:r>
            <a:r>
              <a:rPr lang="en-US" sz="2400" dirty="0"/>
              <a: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8144150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smtClean="0"/>
              <a:t>Metrics are </a:t>
            </a:r>
            <a:r>
              <a:rPr lang="en-US" dirty="0"/>
              <a:t>collected at the end of a test level in order to assess:</a:t>
            </a:r>
          </a:p>
          <a:p>
            <a:pPr lvl="1"/>
            <a:r>
              <a:rPr lang="en-US" dirty="0"/>
              <a:t>The adequacy of </a:t>
            </a:r>
            <a:r>
              <a:rPr lang="en-US" dirty="0" smtClean="0"/>
              <a:t>the test </a:t>
            </a:r>
            <a:r>
              <a:rPr lang="en-US" dirty="0"/>
              <a:t>objectives for that test level</a:t>
            </a:r>
          </a:p>
          <a:p>
            <a:pPr lvl="1"/>
            <a:r>
              <a:rPr lang="en-US" dirty="0"/>
              <a:t>The adequacy of </a:t>
            </a:r>
            <a:r>
              <a:rPr lang="en-US" dirty="0" smtClean="0"/>
              <a:t>the test </a:t>
            </a:r>
            <a:r>
              <a:rPr lang="en-US" dirty="0"/>
              <a:t>approaches with respect to its objectives</a:t>
            </a:r>
          </a:p>
          <a:p>
            <a:pPr lvl="1"/>
            <a:r>
              <a:rPr lang="en-US" dirty="0" smtClean="0"/>
              <a:t>The effectiveness </a:t>
            </a:r>
            <a:r>
              <a:rPr lang="en-US" dirty="0"/>
              <a:t>of the testing with respect to its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2047854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10325" y="1785566"/>
            <a:ext cx="8758971" cy="439139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0598741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summary </a:t>
            </a:r>
            <a:r>
              <a:rPr lang="en-US" dirty="0" smtClean="0"/>
              <a:t>report - template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282283" y="2283993"/>
            <a:ext cx="7627434" cy="2765502"/>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40921933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smtClean="0"/>
              <a:t>Projects do </a:t>
            </a:r>
            <a:r>
              <a:rPr lang="en-US" dirty="0"/>
              <a:t>not always go according to plan.</a:t>
            </a:r>
          </a:p>
          <a:p>
            <a:r>
              <a:rPr lang="en-US" dirty="0"/>
              <a:t>Different factors can lead to deviations:</a:t>
            </a:r>
          </a:p>
          <a:p>
            <a:pPr lvl="1"/>
            <a:r>
              <a:rPr lang="en-US" dirty="0" smtClean="0"/>
              <a:t>New </a:t>
            </a:r>
            <a:r>
              <a:rPr lang="en-US" dirty="0"/>
              <a:t>risks</a:t>
            </a:r>
          </a:p>
          <a:p>
            <a:pPr lvl="1"/>
            <a:r>
              <a:rPr lang="en-US" dirty="0" smtClean="0"/>
              <a:t>New </a:t>
            </a:r>
            <a:r>
              <a:rPr lang="en-US" dirty="0"/>
              <a:t>needs</a:t>
            </a:r>
          </a:p>
          <a:p>
            <a:pPr lvl="1"/>
            <a:r>
              <a:rPr lang="en-US" dirty="0" smtClean="0"/>
              <a:t>Test </a:t>
            </a:r>
            <a:r>
              <a:rPr lang="en-US" dirty="0"/>
              <a:t>findings</a:t>
            </a:r>
          </a:p>
          <a:p>
            <a:pPr lvl="1"/>
            <a:r>
              <a:rPr lang="en-US" dirty="0" smtClean="0"/>
              <a:t>External </a:t>
            </a:r>
            <a:r>
              <a:rPr lang="en-US" dirty="0"/>
              <a:t>events</a:t>
            </a:r>
          </a:p>
          <a:p>
            <a:pPr lvl="1"/>
            <a:r>
              <a:rPr lang="en-US" dirty="0" smtClean="0"/>
              <a:t>Test </a:t>
            </a:r>
            <a:r>
              <a:rPr lang="en-US" dirty="0"/>
              <a:t>environment problems</a:t>
            </a:r>
          </a:p>
          <a:p>
            <a:r>
              <a:rPr lang="en-US" dirty="0"/>
              <a:t>Test </a:t>
            </a:r>
            <a:r>
              <a:rPr lang="en-US" dirty="0" smtClean="0"/>
              <a:t>control describes </a:t>
            </a:r>
            <a:r>
              <a:rPr lang="en-US" dirty="0"/>
              <a:t>any guiding or corrective </a:t>
            </a:r>
            <a:r>
              <a:rPr lang="en-US" dirty="0" smtClean="0"/>
              <a:t>actions taken </a:t>
            </a:r>
            <a:r>
              <a:rPr lang="en-US" dirty="0"/>
              <a:t>as a result of information and metrics gathered </a:t>
            </a:r>
            <a:r>
              <a:rPr lang="en-US" dirty="0" smtClean="0"/>
              <a:t>and reported</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5382366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a:t>Test </a:t>
            </a:r>
            <a:r>
              <a:rPr lang="en-US" dirty="0" smtClean="0"/>
              <a:t>control describes </a:t>
            </a:r>
            <a:r>
              <a:rPr lang="en-US" dirty="0"/>
              <a:t>any guiding or corrective actions taken as a </a:t>
            </a:r>
            <a:r>
              <a:rPr lang="en-US" dirty="0" smtClean="0"/>
              <a:t>result of </a:t>
            </a:r>
            <a:r>
              <a:rPr lang="en-US" dirty="0"/>
              <a:t>information and metrics gathered and reported</a:t>
            </a:r>
            <a:r>
              <a:rPr lang="en-US" dirty="0" smtClean="0"/>
              <a:t>.</a:t>
            </a:r>
          </a:p>
          <a:p>
            <a:r>
              <a:rPr lang="en-US" dirty="0"/>
              <a:t>Examples of test control actions are:</a:t>
            </a:r>
          </a:p>
          <a:p>
            <a:pPr lvl="1"/>
            <a:r>
              <a:rPr lang="en-US" dirty="0" smtClean="0"/>
              <a:t>Making decisions </a:t>
            </a:r>
            <a:r>
              <a:rPr lang="en-US" dirty="0"/>
              <a:t>based on information from test monitoring</a:t>
            </a:r>
          </a:p>
          <a:p>
            <a:pPr lvl="1"/>
            <a:r>
              <a:rPr lang="en-US" dirty="0" smtClean="0"/>
              <a:t>Re-prioritize </a:t>
            </a:r>
            <a:r>
              <a:rPr lang="en-US" dirty="0"/>
              <a:t>tests when an identified risk occurs</a:t>
            </a:r>
          </a:p>
          <a:p>
            <a:pPr lvl="1"/>
            <a:r>
              <a:rPr lang="en-US" dirty="0"/>
              <a:t>Change the test </a:t>
            </a:r>
            <a:r>
              <a:rPr lang="en-US" dirty="0" smtClean="0"/>
              <a:t>schedule due </a:t>
            </a:r>
            <a:r>
              <a:rPr lang="en-US" dirty="0"/>
              <a:t>to availability of a test environment</a:t>
            </a:r>
          </a:p>
          <a:p>
            <a:pPr lvl="1"/>
            <a:r>
              <a:rPr lang="en-US" dirty="0"/>
              <a:t>Set </a:t>
            </a:r>
            <a:r>
              <a:rPr lang="en-US" dirty="0" smtClean="0"/>
              <a:t>an entry </a:t>
            </a:r>
            <a:r>
              <a:rPr lang="en-US" dirty="0"/>
              <a:t>criteria requiring fixes to have been tested (</a:t>
            </a:r>
            <a:r>
              <a:rPr lang="en-US" dirty="0" smtClean="0"/>
              <a:t>confirmation tested</a:t>
            </a:r>
            <a:r>
              <a:rPr lang="en-US" dirty="0"/>
              <a:t>) by a developer before accepting them into a build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2939585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smtClean="0"/>
              <a:t>The purpose </a:t>
            </a:r>
            <a:r>
              <a:rPr lang="en-US" dirty="0"/>
              <a:t>of configuration management is to establish </a:t>
            </a:r>
            <a:r>
              <a:rPr lang="en-US" dirty="0" smtClean="0"/>
              <a:t>and maintain </a:t>
            </a:r>
            <a:r>
              <a:rPr lang="en-US" dirty="0"/>
              <a:t>the integrity of the software and related products </a:t>
            </a:r>
            <a:r>
              <a:rPr lang="en-US" dirty="0" smtClean="0"/>
              <a:t>through the </a:t>
            </a:r>
            <a:r>
              <a:rPr lang="en-US" dirty="0"/>
              <a:t>project and product life cycle</a:t>
            </a:r>
          </a:p>
        </p:txBody>
      </p:sp>
      <p:pic>
        <p:nvPicPr>
          <p:cNvPr id="4" name="Picture 3"/>
          <p:cNvPicPr>
            <a:picLocks noChangeAspect="1"/>
          </p:cNvPicPr>
          <p:nvPr/>
        </p:nvPicPr>
        <p:blipFill>
          <a:blip r:embed="rId2"/>
          <a:stretch>
            <a:fillRect/>
          </a:stretch>
        </p:blipFill>
        <p:spPr>
          <a:xfrm>
            <a:off x="1251861" y="3582233"/>
            <a:ext cx="9688277" cy="17052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916222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The configuration management shall ensure </a:t>
            </a:r>
            <a:r>
              <a:rPr lang="en-US" dirty="0" smtClean="0"/>
              <a:t>that all items are</a:t>
            </a:r>
            <a:endParaRPr lang="en-US" dirty="0"/>
          </a:p>
          <a:p>
            <a:pPr lvl="1"/>
            <a:r>
              <a:rPr lang="en-US" dirty="0" smtClean="0"/>
              <a:t>identified</a:t>
            </a:r>
            <a:endParaRPr lang="en-US" dirty="0"/>
          </a:p>
          <a:p>
            <a:pPr lvl="1"/>
            <a:r>
              <a:rPr lang="en-US" dirty="0" smtClean="0"/>
              <a:t>version </a:t>
            </a:r>
            <a:r>
              <a:rPr lang="en-US" dirty="0"/>
              <a:t>controlled</a:t>
            </a:r>
          </a:p>
          <a:p>
            <a:pPr lvl="1"/>
            <a:r>
              <a:rPr lang="en-US" dirty="0" smtClean="0"/>
              <a:t>tracked </a:t>
            </a:r>
            <a:r>
              <a:rPr lang="en-US" dirty="0"/>
              <a:t>for </a:t>
            </a:r>
            <a:r>
              <a:rPr lang="en-US" dirty="0" smtClean="0"/>
              <a:t>changes</a:t>
            </a:r>
          </a:p>
          <a:p>
            <a:pPr lvl="1"/>
            <a:endParaRPr lang="en-US" dirty="0"/>
          </a:p>
          <a:p>
            <a:pPr marL="457200" lvl="1" indent="0">
              <a:buNone/>
            </a:pPr>
            <a:r>
              <a:rPr lang="en-US" dirty="0"/>
              <a:t>so </a:t>
            </a:r>
            <a:r>
              <a:rPr lang="en-US" dirty="0" smtClean="0"/>
              <a:t>that traceability </a:t>
            </a:r>
            <a:r>
              <a:rPr lang="en-US" dirty="0"/>
              <a:t>can be maintained </a:t>
            </a:r>
            <a:r>
              <a:rPr lang="en-US" dirty="0" smtClean="0"/>
              <a:t>throughout the </a:t>
            </a:r>
            <a:r>
              <a:rPr lang="en-US" dirty="0"/>
              <a:t>test </a:t>
            </a:r>
            <a:r>
              <a:rPr lang="en-US" dirty="0" smtClean="0"/>
              <a:t>process</a:t>
            </a:r>
          </a:p>
          <a:p>
            <a:pPr marL="457200" lvl="1" indent="0">
              <a:buNone/>
            </a:pPr>
            <a:endParaRPr lang="en-US" dirty="0"/>
          </a:p>
          <a:p>
            <a:r>
              <a:rPr lang="en-US" dirty="0"/>
              <a:t>All identified documents and </a:t>
            </a:r>
            <a:r>
              <a:rPr lang="en-US" dirty="0" smtClean="0"/>
              <a:t>software items </a:t>
            </a:r>
            <a:r>
              <a:rPr lang="en-US" dirty="0"/>
              <a:t>should </a:t>
            </a:r>
            <a:r>
              <a:rPr lang="en-US" dirty="0" smtClean="0"/>
              <a:t>be referenced </a:t>
            </a:r>
            <a:r>
              <a:rPr lang="en-US" dirty="0"/>
              <a:t>unambiguously in test documentation.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91780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Note </a:t>
            </a:r>
            <a:endParaRPr lang="en-US" dirty="0"/>
          </a:p>
          <a:p>
            <a:r>
              <a:rPr lang="en-US" dirty="0"/>
              <a:t>Testing tasks may be done by people in a specific testing role, or may be done by someone in another role, such as:</a:t>
            </a:r>
          </a:p>
          <a:p>
            <a:pPr lvl="1"/>
            <a:r>
              <a:rPr lang="en-US" dirty="0" smtClean="0"/>
              <a:t>project </a:t>
            </a:r>
            <a:r>
              <a:rPr lang="en-US" dirty="0"/>
              <a:t>manager</a:t>
            </a:r>
          </a:p>
          <a:p>
            <a:pPr lvl="1"/>
            <a:r>
              <a:rPr lang="en-US" dirty="0" smtClean="0"/>
              <a:t>quality </a:t>
            </a:r>
            <a:r>
              <a:rPr lang="en-US" dirty="0"/>
              <a:t>manager</a:t>
            </a:r>
          </a:p>
          <a:p>
            <a:pPr lvl="1"/>
            <a:r>
              <a:rPr lang="en-US" dirty="0" smtClean="0"/>
              <a:t>developer</a:t>
            </a:r>
            <a:endParaRPr lang="en-US" dirty="0"/>
          </a:p>
          <a:p>
            <a:pPr lvl="1"/>
            <a:r>
              <a:rPr lang="en-US" dirty="0" smtClean="0"/>
              <a:t>business </a:t>
            </a:r>
            <a:r>
              <a:rPr lang="en-US" dirty="0"/>
              <a:t>and domain expert</a:t>
            </a:r>
          </a:p>
          <a:p>
            <a:pPr lvl="1"/>
            <a:r>
              <a:rPr lang="en-US" dirty="0" smtClean="0"/>
              <a:t>infrastructure </a:t>
            </a:r>
            <a:r>
              <a:rPr lang="en-US" dirty="0"/>
              <a:t>or IT operations</a:t>
            </a:r>
          </a:p>
          <a:p>
            <a:endParaRPr lang="en-US" sz="1600" dirty="0"/>
          </a:p>
          <a:p>
            <a:pPr lvl="1"/>
            <a:r>
              <a:rPr lang="en-US" i="1" dirty="0"/>
              <a:t>(this can be both good and bad)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4830020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Configuration management helps </a:t>
            </a:r>
            <a:r>
              <a:rPr lang="en-US" dirty="0" smtClean="0"/>
              <a:t>to uniquely </a:t>
            </a:r>
            <a:r>
              <a:rPr lang="en-US" dirty="0"/>
              <a:t>identify (and </a:t>
            </a:r>
            <a:r>
              <a:rPr lang="en-US" dirty="0" smtClean="0"/>
              <a:t>to reproduce)</a:t>
            </a:r>
          </a:p>
          <a:p>
            <a:endParaRPr lang="en-US" dirty="0"/>
          </a:p>
          <a:p>
            <a:endParaRPr lang="en-US" dirty="0" smtClean="0"/>
          </a:p>
          <a:p>
            <a:endParaRPr lang="en-US" dirty="0"/>
          </a:p>
          <a:p>
            <a:endParaRPr lang="en-US" dirty="0" smtClean="0"/>
          </a:p>
          <a:p>
            <a:endParaRPr lang="en-US" dirty="0"/>
          </a:p>
          <a:p>
            <a:r>
              <a:rPr lang="en-US" dirty="0"/>
              <a:t>Configuration </a:t>
            </a:r>
            <a:r>
              <a:rPr lang="en-US" dirty="0" smtClean="0"/>
              <a:t>management procedures </a:t>
            </a:r>
            <a:r>
              <a:rPr lang="en-US" dirty="0"/>
              <a:t>and tools should be selected </a:t>
            </a:r>
            <a:r>
              <a:rPr lang="en-US" dirty="0" smtClean="0"/>
              <a:t>during the </a:t>
            </a:r>
            <a:r>
              <a:rPr lang="en-US" dirty="0"/>
              <a:t>project planning stage</a:t>
            </a:r>
            <a:endParaRPr lang="en-US" dirty="0" smtClean="0"/>
          </a:p>
          <a:p>
            <a:endParaRPr lang="en-US" dirty="0"/>
          </a:p>
        </p:txBody>
      </p:sp>
      <p:pic>
        <p:nvPicPr>
          <p:cNvPr id="4" name="Picture 3"/>
          <p:cNvPicPr>
            <a:picLocks noChangeAspect="1"/>
          </p:cNvPicPr>
          <p:nvPr/>
        </p:nvPicPr>
        <p:blipFill>
          <a:blip r:embed="rId2"/>
          <a:stretch>
            <a:fillRect/>
          </a:stretch>
        </p:blipFill>
        <p:spPr>
          <a:xfrm>
            <a:off x="1066199" y="3114681"/>
            <a:ext cx="10059602" cy="139399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21349585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When testers receive an organized</a:t>
            </a:r>
            <a:r>
              <a:rPr lang="en-US" dirty="0" smtClean="0"/>
              <a:t>, version </a:t>
            </a:r>
            <a:r>
              <a:rPr lang="en-US" dirty="0"/>
              <a:t>controlled test release from </a:t>
            </a:r>
            <a:r>
              <a:rPr lang="en-US" dirty="0" smtClean="0"/>
              <a:t>a source </a:t>
            </a:r>
            <a:r>
              <a:rPr lang="en-US" dirty="0"/>
              <a:t>code repository, it should be accompanied by a test item </a:t>
            </a:r>
            <a:r>
              <a:rPr lang="en-US" dirty="0" smtClean="0"/>
              <a:t>release note </a:t>
            </a:r>
            <a:r>
              <a:rPr lang="en-US" dirty="0"/>
              <a:t>:</a:t>
            </a:r>
          </a:p>
        </p:txBody>
      </p:sp>
      <p:pic>
        <p:nvPicPr>
          <p:cNvPr id="4" name="Picture 3"/>
          <p:cNvPicPr>
            <a:picLocks noChangeAspect="1"/>
          </p:cNvPicPr>
          <p:nvPr/>
        </p:nvPicPr>
        <p:blipFill>
          <a:blip r:embed="rId2"/>
          <a:stretch>
            <a:fillRect/>
          </a:stretch>
        </p:blipFill>
        <p:spPr>
          <a:xfrm>
            <a:off x="2370377" y="3299460"/>
            <a:ext cx="6819343" cy="238677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7653014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smtClean="0"/>
              <a:t>Risk </a:t>
            </a:r>
            <a:r>
              <a:rPr lang="en-US" dirty="0"/>
              <a:t>is the possibility of a negative or undesirable </a:t>
            </a:r>
            <a:r>
              <a:rPr lang="en-US" dirty="0" smtClean="0"/>
              <a:t>outcome, the possible </a:t>
            </a:r>
            <a:r>
              <a:rPr lang="en-US" dirty="0"/>
              <a:t>problems that might endanger the objectives of </a:t>
            </a:r>
            <a:r>
              <a:rPr lang="en-US" dirty="0" smtClean="0"/>
              <a:t>the project </a:t>
            </a:r>
            <a:r>
              <a:rPr lang="en-US" dirty="0"/>
              <a:t>stakeholders.</a:t>
            </a:r>
          </a:p>
          <a:p>
            <a:r>
              <a:rPr lang="en-US" dirty="0" smtClean="0"/>
              <a:t>Risks </a:t>
            </a:r>
            <a:r>
              <a:rPr lang="en-US" dirty="0"/>
              <a:t>are related to the</a:t>
            </a:r>
          </a:p>
          <a:p>
            <a:pPr lvl="1"/>
            <a:r>
              <a:rPr lang="en-US" dirty="0"/>
              <a:t>product</a:t>
            </a:r>
          </a:p>
          <a:p>
            <a:pPr lvl="1"/>
            <a:r>
              <a:rPr lang="en-US" dirty="0"/>
              <a:t>project</a:t>
            </a:r>
          </a:p>
          <a:p>
            <a:r>
              <a:rPr lang="en-US" dirty="0" smtClean="0"/>
              <a:t>Risk </a:t>
            </a:r>
            <a:r>
              <a:rPr lang="en-US" dirty="0"/>
              <a:t>analysis and risk management can help us plot a course </a:t>
            </a:r>
            <a:r>
              <a:rPr lang="en-US" dirty="0" smtClean="0"/>
              <a:t>for solid </a:t>
            </a:r>
            <a:r>
              <a:rPr lang="en-US" dirty="0"/>
              <a:t>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6391634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lstStyle/>
          <a:p>
            <a:r>
              <a:rPr lang="en-US" dirty="0" smtClean="0"/>
              <a:t>The level </a:t>
            </a:r>
            <a:r>
              <a:rPr lang="en-US" dirty="0"/>
              <a:t>of risk is determined </a:t>
            </a:r>
            <a:r>
              <a:rPr lang="en-US" dirty="0" smtClean="0"/>
              <a:t>by:</a:t>
            </a:r>
            <a:endParaRPr lang="en-US" dirty="0"/>
          </a:p>
        </p:txBody>
      </p:sp>
      <p:sp>
        <p:nvSpPr>
          <p:cNvPr id="4" name="Oval 3"/>
          <p:cNvSpPr/>
          <p:nvPr/>
        </p:nvSpPr>
        <p:spPr>
          <a:xfrm>
            <a:off x="1527048" y="2889504"/>
            <a:ext cx="3782568" cy="255117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The likelihood of </a:t>
            </a:r>
            <a:r>
              <a:rPr lang="en-US" sz="2400" dirty="0"/>
              <a:t>an adverse </a:t>
            </a:r>
            <a:r>
              <a:rPr lang="en-US" sz="2400" dirty="0" smtClean="0"/>
              <a:t>event happening</a:t>
            </a:r>
            <a:endParaRPr lang="en-US" sz="2400" dirty="0"/>
          </a:p>
        </p:txBody>
      </p:sp>
      <p:sp>
        <p:nvSpPr>
          <p:cNvPr id="5" name="Oval 4"/>
          <p:cNvSpPr/>
          <p:nvPr/>
        </p:nvSpPr>
        <p:spPr>
          <a:xfrm>
            <a:off x="6339840" y="2889504"/>
            <a:ext cx="3782568" cy="255117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The impact: the harm resulting from </a:t>
            </a:r>
            <a:r>
              <a:rPr lang="en-US" sz="2400" dirty="0"/>
              <a:t>that event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13410137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a:t>For any risks you </a:t>
            </a:r>
            <a:r>
              <a:rPr lang="en-US" dirty="0" smtClean="0"/>
              <a:t>have four </a:t>
            </a:r>
            <a:r>
              <a:rPr lang="en-US" dirty="0"/>
              <a:t>possibilities</a:t>
            </a:r>
          </a:p>
          <a:p>
            <a:pPr lvl="1"/>
            <a:r>
              <a:rPr lang="en-US" dirty="0" smtClean="0"/>
              <a:t>Mitigate</a:t>
            </a:r>
            <a:endParaRPr lang="en-US" dirty="0"/>
          </a:p>
          <a:p>
            <a:pPr lvl="1"/>
            <a:r>
              <a:rPr lang="en-US" dirty="0" smtClean="0"/>
              <a:t>Contingency</a:t>
            </a:r>
            <a:endParaRPr lang="en-US" dirty="0"/>
          </a:p>
          <a:p>
            <a:pPr lvl="1"/>
            <a:r>
              <a:rPr lang="en-US" dirty="0" smtClean="0"/>
              <a:t>Transfer</a:t>
            </a:r>
            <a:endParaRPr lang="en-US" dirty="0"/>
          </a:p>
          <a:p>
            <a:pPr lvl="1"/>
            <a:r>
              <a:rPr lang="en-US" dirty="0" smtClean="0"/>
              <a:t>Ignore</a:t>
            </a:r>
          </a:p>
          <a:p>
            <a:r>
              <a:rPr lang="en-US" dirty="0" smtClean="0"/>
              <a:t>When analyzing, </a:t>
            </a:r>
            <a:r>
              <a:rPr lang="en-US" dirty="0"/>
              <a:t>managing and mitigating these </a:t>
            </a:r>
            <a:r>
              <a:rPr lang="en-US" dirty="0" smtClean="0"/>
              <a:t>risks, </a:t>
            </a:r>
            <a:r>
              <a:rPr lang="en-US" dirty="0"/>
              <a:t>the </a:t>
            </a:r>
            <a:r>
              <a:rPr lang="en-US" dirty="0" smtClean="0"/>
              <a:t>test manager should </a:t>
            </a:r>
            <a:r>
              <a:rPr lang="en-US" dirty="0"/>
              <a:t>follow well established project </a:t>
            </a:r>
            <a:r>
              <a:rPr lang="en-US" dirty="0" smtClean="0"/>
              <a:t>management principles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122593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dirty="0" smtClean="0"/>
              <a:t>Typical project </a:t>
            </a:r>
            <a:r>
              <a:rPr lang="en-US" dirty="0"/>
              <a:t>risks</a:t>
            </a:r>
          </a:p>
          <a:p>
            <a:pPr lvl="1"/>
            <a:r>
              <a:rPr lang="en-US" dirty="0" smtClean="0"/>
              <a:t>Logistics </a:t>
            </a:r>
            <a:r>
              <a:rPr lang="en-US" dirty="0"/>
              <a:t>or product quality problems that block tests</a:t>
            </a:r>
          </a:p>
          <a:p>
            <a:pPr lvl="1"/>
            <a:r>
              <a:rPr lang="en-US" dirty="0" smtClean="0"/>
              <a:t>Test </a:t>
            </a:r>
            <a:r>
              <a:rPr lang="en-US" dirty="0"/>
              <a:t>items that won't install in the test environment</a:t>
            </a:r>
          </a:p>
          <a:p>
            <a:pPr lvl="1"/>
            <a:r>
              <a:rPr lang="en-US" dirty="0" smtClean="0"/>
              <a:t>Excessive </a:t>
            </a:r>
            <a:r>
              <a:rPr lang="en-US" dirty="0"/>
              <a:t>change to the product that invalidates test results </a:t>
            </a:r>
            <a:r>
              <a:rPr lang="en-US" dirty="0" smtClean="0"/>
              <a:t>or requires </a:t>
            </a:r>
            <a:r>
              <a:rPr lang="en-US" dirty="0"/>
              <a:t>updates to test cases, expected results </a:t>
            </a:r>
            <a:r>
              <a:rPr lang="en-US" dirty="0" smtClean="0"/>
              <a:t>and environments</a:t>
            </a:r>
            <a:endParaRPr lang="en-US" dirty="0"/>
          </a:p>
          <a:p>
            <a:pPr lvl="1"/>
            <a:r>
              <a:rPr lang="en-US" dirty="0" smtClean="0"/>
              <a:t>Insufficient </a:t>
            </a:r>
            <a:r>
              <a:rPr lang="en-US" dirty="0"/>
              <a:t>or unrealistic test environments that </a:t>
            </a:r>
            <a:r>
              <a:rPr lang="en-US" dirty="0" smtClean="0"/>
              <a:t>yield misleading </a:t>
            </a:r>
            <a:r>
              <a:rPr lang="en-US" dirty="0"/>
              <a:t>results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39196374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graphicFrame>
        <p:nvGraphicFramePr>
          <p:cNvPr id="4" name="Content Placeholder 3"/>
          <p:cNvGraphicFramePr>
            <a:graphicFrameLocks noGrp="1"/>
          </p:cNvGraphicFramePr>
          <p:nvPr>
            <p:ph idx="1"/>
            <p:extLst/>
          </p:nvPr>
        </p:nvGraphicFramePr>
        <p:xfrm>
          <a:off x="838200" y="2026792"/>
          <a:ext cx="10515600" cy="4739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838200" y="1497154"/>
            <a:ext cx="10515600" cy="830997"/>
          </a:xfrm>
          <a:prstGeom prst="rect">
            <a:avLst/>
          </a:prstGeom>
        </p:spPr>
        <p:txBody>
          <a:bodyPr wrap="square">
            <a:spAutoFit/>
          </a:bodyPr>
          <a:lstStyle/>
          <a:p>
            <a:r>
              <a:rPr lang="en-US" sz="2400" b="1" dirty="0">
                <a:solidFill>
                  <a:srgbClr val="000000"/>
                </a:solidFill>
                <a:latin typeface="Calibri" panose="020F0502020204030204" pitchFamily="34" charset="0"/>
              </a:rPr>
              <a:t>Project risks </a:t>
            </a:r>
            <a:r>
              <a:rPr lang="en-US" sz="2400" dirty="0">
                <a:solidFill>
                  <a:srgbClr val="000000"/>
                </a:solidFill>
                <a:latin typeface="Calibri" panose="020F0502020204030204" pitchFamily="34" charset="0"/>
              </a:rPr>
              <a:t>= the risks that surround the project’s capability to deliver its objectives, such as:</a:t>
            </a:r>
            <a:endParaRPr lang="en-US" sz="2400"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1176440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b="1" dirty="0" smtClean="0"/>
              <a:t>Organizational issues </a:t>
            </a:r>
            <a:endParaRPr lang="en-US" dirty="0"/>
          </a:p>
          <a:p>
            <a:pPr lvl="1"/>
            <a:r>
              <a:rPr lang="en-US" dirty="0"/>
              <a:t>such as shortages of people</a:t>
            </a:r>
            <a:r>
              <a:rPr lang="en-US" dirty="0" smtClean="0"/>
              <a:t>, skills </a:t>
            </a:r>
            <a:r>
              <a:rPr lang="en-US" dirty="0"/>
              <a:t>or training, problems with </a:t>
            </a:r>
            <a:r>
              <a:rPr lang="en-US" dirty="0" smtClean="0"/>
              <a:t>communicating and </a:t>
            </a:r>
            <a:r>
              <a:rPr lang="en-US" dirty="0"/>
              <a:t>responding to test results, bad expectations of what testing can </a:t>
            </a:r>
            <a:r>
              <a:rPr lang="en-US" dirty="0" smtClean="0"/>
              <a:t>achieve and complexity of </a:t>
            </a:r>
            <a:r>
              <a:rPr lang="en-US" dirty="0"/>
              <a:t>the project team or organization.</a:t>
            </a:r>
          </a:p>
          <a:p>
            <a:r>
              <a:rPr lang="en-US" b="1" dirty="0" smtClean="0"/>
              <a:t>Technical issues</a:t>
            </a:r>
            <a:endParaRPr lang="en-US" dirty="0"/>
          </a:p>
          <a:p>
            <a:pPr lvl="1"/>
            <a:r>
              <a:rPr lang="en-US" dirty="0"/>
              <a:t>such as problems related to ambiguous, </a:t>
            </a:r>
            <a:r>
              <a:rPr lang="en-US" dirty="0" smtClean="0"/>
              <a:t>conflicting or not prioritized requirements</a:t>
            </a:r>
            <a:endParaRPr lang="en-US" dirty="0"/>
          </a:p>
          <a:p>
            <a:r>
              <a:rPr lang="en-US" b="1" dirty="0" smtClean="0"/>
              <a:t>Supplier issues </a:t>
            </a:r>
            <a:endParaRPr lang="en-US" dirty="0"/>
          </a:p>
          <a:p>
            <a:pPr lvl="1"/>
            <a:r>
              <a:rPr lang="en-US" dirty="0" smtClean="0"/>
              <a:t>problems </a:t>
            </a:r>
            <a:r>
              <a:rPr lang="en-US" dirty="0"/>
              <a:t>with underlying platforms or hardware</a:t>
            </a:r>
          </a:p>
          <a:p>
            <a:pPr lvl="1"/>
            <a:r>
              <a:rPr lang="en-US" dirty="0" smtClean="0"/>
              <a:t>failure </a:t>
            </a:r>
            <a:r>
              <a:rPr lang="en-US" dirty="0"/>
              <a:t>to consider testing issues in the contract </a:t>
            </a:r>
          </a:p>
          <a:p>
            <a:pPr lvl="1"/>
            <a:r>
              <a:rPr lang="en-US" dirty="0" smtClean="0"/>
              <a:t>failure </a:t>
            </a:r>
            <a:r>
              <a:rPr lang="en-US" dirty="0"/>
              <a:t>to properly respond to the issues when they arise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5232991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lstStyle/>
          <a:p>
            <a:r>
              <a:rPr lang="en-US" dirty="0"/>
              <a:t>Product </a:t>
            </a:r>
            <a:r>
              <a:rPr lang="en-US" dirty="0" smtClean="0"/>
              <a:t>risk is </a:t>
            </a:r>
            <a:r>
              <a:rPr lang="en-US" dirty="0"/>
              <a:t>a risk </a:t>
            </a:r>
            <a:r>
              <a:rPr lang="en-US" dirty="0" smtClean="0"/>
              <a:t>directly related </a:t>
            </a:r>
            <a:r>
              <a:rPr lang="en-US" dirty="0"/>
              <a:t>to the test </a:t>
            </a:r>
            <a:r>
              <a:rPr lang="en-US" dirty="0" smtClean="0"/>
              <a:t>object</a:t>
            </a:r>
          </a:p>
          <a:p>
            <a:endParaRPr lang="en-US" dirty="0"/>
          </a:p>
          <a:p>
            <a:r>
              <a:rPr lang="en-US" dirty="0"/>
              <a:t>Product </a:t>
            </a:r>
            <a:r>
              <a:rPr lang="en-US" dirty="0" smtClean="0"/>
              <a:t>risk is </a:t>
            </a:r>
            <a:r>
              <a:rPr lang="en-US" dirty="0"/>
              <a:t>the possibility that the system </a:t>
            </a:r>
            <a:r>
              <a:rPr lang="en-US" dirty="0" smtClean="0"/>
              <a:t>or software </a:t>
            </a:r>
            <a:r>
              <a:rPr lang="en-US" dirty="0"/>
              <a:t>might fail to satisfy some </a:t>
            </a:r>
            <a:r>
              <a:rPr lang="en-US" dirty="0" smtClean="0"/>
              <a:t>reasonable customer</a:t>
            </a:r>
            <a:r>
              <a:rPr lang="en-US" dirty="0"/>
              <a:t>, user, or stakeholder </a:t>
            </a:r>
            <a:r>
              <a:rPr lang="en-US" dirty="0" smtClean="0"/>
              <a:t>expectation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240301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Product </a:t>
            </a:r>
            <a:r>
              <a:rPr lang="en-US" dirty="0" smtClean="0"/>
              <a:t>risks = </a:t>
            </a:r>
            <a:r>
              <a:rPr lang="en-US" dirty="0"/>
              <a:t>Potential failure areas in the </a:t>
            </a:r>
            <a:r>
              <a:rPr lang="en-US" dirty="0" smtClean="0"/>
              <a:t>software</a:t>
            </a:r>
          </a:p>
          <a:p>
            <a:r>
              <a:rPr lang="en-US" dirty="0"/>
              <a:t>They are a risk to the quality of the product, i.e.:</a:t>
            </a:r>
          </a:p>
          <a:p>
            <a:pPr lvl="1"/>
            <a:r>
              <a:rPr lang="en-US" dirty="0" smtClean="0"/>
              <a:t>Failure-prone </a:t>
            </a:r>
            <a:r>
              <a:rPr lang="en-US" dirty="0"/>
              <a:t>software delivered</a:t>
            </a:r>
          </a:p>
          <a:p>
            <a:pPr lvl="1"/>
            <a:r>
              <a:rPr lang="en-US" dirty="0"/>
              <a:t>Software/hardware could cause harm to an individual or company</a:t>
            </a:r>
          </a:p>
          <a:p>
            <a:pPr lvl="1"/>
            <a:r>
              <a:rPr lang="en-US" dirty="0"/>
              <a:t>Poor software characteristics </a:t>
            </a:r>
            <a:r>
              <a:rPr lang="en-US" dirty="0" smtClean="0"/>
              <a:t>(e.g</a:t>
            </a:r>
            <a:r>
              <a:rPr lang="en-US" dirty="0"/>
              <a:t>. functionality, reliability, usability </a:t>
            </a:r>
            <a:r>
              <a:rPr lang="en-US" dirty="0" smtClean="0"/>
              <a:t>and performance</a:t>
            </a:r>
            <a:r>
              <a:rPr lang="en-US" dirty="0"/>
              <a:t>).</a:t>
            </a:r>
          </a:p>
          <a:p>
            <a:pPr lvl="1"/>
            <a:r>
              <a:rPr lang="en-US" dirty="0"/>
              <a:t>Software that does not perform its intended functions</a:t>
            </a:r>
            <a:r>
              <a:rPr lang="en-US" dirty="0" smtClean="0"/>
              <a:t>.</a:t>
            </a:r>
          </a:p>
          <a:p>
            <a:pPr lvl="1"/>
            <a:endParaRPr lang="en-US" dirty="0"/>
          </a:p>
          <a:p>
            <a:r>
              <a:rPr lang="en-US" dirty="0"/>
              <a:t>Risks are used to decide where to start testing and where to test more.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285245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 and tester</a:t>
            </a:r>
            <a:endParaRPr lang="en-US" dirty="0"/>
          </a:p>
        </p:txBody>
      </p:sp>
      <p:sp>
        <p:nvSpPr>
          <p:cNvPr id="3" name="Content Placeholder 2"/>
          <p:cNvSpPr>
            <a:spLocks noGrp="1"/>
          </p:cNvSpPr>
          <p:nvPr>
            <p:ph idx="1"/>
          </p:nvPr>
        </p:nvSpPr>
        <p:spPr/>
        <p:txBody>
          <a:bodyPr>
            <a:normAutofit/>
          </a:bodyPr>
          <a:lstStyle/>
          <a:p>
            <a:r>
              <a:rPr lang="en-US" dirty="0"/>
              <a:t>There is wide variation in the roles that people within the test team play. The two most common roles are</a:t>
            </a:r>
          </a:p>
          <a:p>
            <a:pPr lvl="1"/>
            <a:r>
              <a:rPr lang="en-US" b="1" dirty="0" smtClean="0"/>
              <a:t>test </a:t>
            </a:r>
            <a:r>
              <a:rPr lang="en-US" b="1" dirty="0"/>
              <a:t>leader </a:t>
            </a:r>
            <a:endParaRPr lang="en-US" dirty="0"/>
          </a:p>
          <a:p>
            <a:pPr lvl="1"/>
            <a:r>
              <a:rPr lang="en-US" b="1" dirty="0" smtClean="0"/>
              <a:t>tester</a:t>
            </a:r>
            <a:endParaRPr lang="en-US" dirty="0"/>
          </a:p>
          <a:p>
            <a:r>
              <a:rPr lang="en-US" b="1" dirty="0"/>
              <a:t>Test leader </a:t>
            </a:r>
            <a:r>
              <a:rPr lang="en-US" dirty="0"/>
              <a:t>= test manager / test coordinator. </a:t>
            </a:r>
          </a:p>
          <a:p>
            <a:pPr lvl="1"/>
            <a:r>
              <a:rPr lang="en-US" dirty="0"/>
              <a:t>The test leader plans, </a:t>
            </a:r>
            <a:r>
              <a:rPr lang="en-US" dirty="0" smtClean="0"/>
              <a:t>monitors and controls the </a:t>
            </a:r>
            <a:r>
              <a:rPr lang="en-US" i="1" dirty="0"/>
              <a:t>testing activities and tasks</a:t>
            </a:r>
            <a:r>
              <a:rPr lang="en-US" dirty="0"/>
              <a:t>.</a:t>
            </a:r>
          </a:p>
          <a:p>
            <a:r>
              <a:rPr lang="en-US" b="1" dirty="0"/>
              <a:t>The tester </a:t>
            </a:r>
            <a:endParaRPr lang="en-US" dirty="0"/>
          </a:p>
          <a:p>
            <a:pPr lvl="1"/>
            <a:r>
              <a:rPr lang="en-US" dirty="0"/>
              <a:t>The tester reviews and </a:t>
            </a:r>
            <a:r>
              <a:rPr lang="en-US" dirty="0" smtClean="0"/>
              <a:t>contributes to </a:t>
            </a:r>
            <a:r>
              <a:rPr lang="en-US" dirty="0"/>
              <a:t>test plan, analyses, designs, prepares, </a:t>
            </a:r>
            <a:r>
              <a:rPr lang="en-US" dirty="0" smtClean="0"/>
              <a:t>implements and executes tests</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8140675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Testing is used to</a:t>
            </a:r>
          </a:p>
          <a:p>
            <a:pPr lvl="1"/>
            <a:r>
              <a:rPr lang="en-US" dirty="0"/>
              <a:t>reduce the </a:t>
            </a:r>
            <a:r>
              <a:rPr lang="en-US" dirty="0" smtClean="0"/>
              <a:t>risk of </a:t>
            </a:r>
            <a:r>
              <a:rPr lang="en-US" dirty="0"/>
              <a:t>an adverse effect occurring ,</a:t>
            </a:r>
          </a:p>
          <a:p>
            <a:pPr lvl="1"/>
            <a:r>
              <a:rPr lang="en-US" dirty="0" smtClean="0"/>
              <a:t>Reduce the </a:t>
            </a:r>
            <a:r>
              <a:rPr lang="en-US" dirty="0"/>
              <a:t>impact of an adverse effect</a:t>
            </a:r>
          </a:p>
          <a:p>
            <a:r>
              <a:rPr lang="en-US" dirty="0"/>
              <a:t>In </a:t>
            </a:r>
            <a:r>
              <a:rPr lang="en-US" dirty="0" smtClean="0"/>
              <a:t>a risk </a:t>
            </a:r>
            <a:r>
              <a:rPr lang="en-US" dirty="0"/>
              <a:t>based approach the risks identified may be used to:</a:t>
            </a:r>
          </a:p>
          <a:p>
            <a:pPr lvl="1"/>
            <a:r>
              <a:rPr lang="en-US" dirty="0"/>
              <a:t>Determine </a:t>
            </a:r>
            <a:r>
              <a:rPr lang="en-US" dirty="0" smtClean="0"/>
              <a:t>the test </a:t>
            </a:r>
            <a:r>
              <a:rPr lang="en-US" dirty="0"/>
              <a:t>techniques to be employed.</a:t>
            </a:r>
          </a:p>
          <a:p>
            <a:pPr lvl="1"/>
            <a:r>
              <a:rPr lang="en-US" dirty="0"/>
              <a:t>Determine </a:t>
            </a:r>
            <a:r>
              <a:rPr lang="en-US" dirty="0" smtClean="0"/>
              <a:t>the extent </a:t>
            </a:r>
            <a:r>
              <a:rPr lang="en-US" dirty="0"/>
              <a:t>of testing to be carried out.</a:t>
            </a:r>
          </a:p>
          <a:p>
            <a:pPr lvl="1"/>
            <a:r>
              <a:rPr lang="en-US" dirty="0"/>
              <a:t>Prioritize </a:t>
            </a:r>
            <a:r>
              <a:rPr lang="en-US" dirty="0" smtClean="0"/>
              <a:t>testing in </a:t>
            </a:r>
            <a:r>
              <a:rPr lang="en-US" dirty="0"/>
              <a:t>an attempt to find the critical defects as early as possible</a:t>
            </a:r>
          </a:p>
          <a:p>
            <a:pPr lvl="1"/>
            <a:r>
              <a:rPr lang="en-US" dirty="0"/>
              <a:t>Determine </a:t>
            </a:r>
            <a:r>
              <a:rPr lang="en-US" dirty="0" smtClean="0"/>
              <a:t>whether any </a:t>
            </a:r>
            <a:r>
              <a:rPr lang="en-US" dirty="0"/>
              <a:t>non testing activities could be employed to reduce risk e.g</a:t>
            </a:r>
            <a:r>
              <a:rPr lang="en-US" dirty="0" smtClean="0"/>
              <a:t>. providing </a:t>
            </a:r>
            <a:r>
              <a:rPr lang="en-US" dirty="0"/>
              <a:t>training to inexperienced designers).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25650897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Identifying </a:t>
            </a:r>
            <a:r>
              <a:rPr lang="en-US" dirty="0"/>
              <a:t>the risk items</a:t>
            </a:r>
          </a:p>
          <a:p>
            <a:r>
              <a:rPr lang="en-US" dirty="0" smtClean="0"/>
              <a:t>Determine </a:t>
            </a:r>
            <a:r>
              <a:rPr lang="en-US" dirty="0"/>
              <a:t>the likelihood and impact for each item</a:t>
            </a:r>
          </a:p>
          <a:p>
            <a:r>
              <a:rPr lang="en-US" dirty="0" smtClean="0"/>
              <a:t>Use </a:t>
            </a:r>
            <a:r>
              <a:rPr lang="en-US" dirty="0"/>
              <a:t>a rating scale (1 10) classify the level of risk for each </a:t>
            </a:r>
            <a:r>
              <a:rPr lang="en-US" dirty="0" smtClean="0"/>
              <a:t>item</a:t>
            </a:r>
            <a:endParaRPr lang="en-US" dirty="0"/>
          </a:p>
          <a:p>
            <a:r>
              <a:rPr lang="en-US" dirty="0"/>
              <a:t>Priority the risk items according to their rating values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817936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a:t>Risk </a:t>
            </a:r>
            <a:r>
              <a:rPr lang="en-US" dirty="0" smtClean="0"/>
              <a:t>analyses are </a:t>
            </a:r>
            <a:r>
              <a:rPr lang="en-US" dirty="0"/>
              <a:t>educated </a:t>
            </a:r>
            <a:r>
              <a:rPr lang="en-US" dirty="0" smtClean="0"/>
              <a:t>guesses! </a:t>
            </a:r>
            <a:r>
              <a:rPr lang="en-US" dirty="0"/>
              <a:t>Make sure that you follow </a:t>
            </a:r>
            <a:r>
              <a:rPr lang="en-US" dirty="0" smtClean="0"/>
              <a:t>up and </a:t>
            </a:r>
            <a:r>
              <a:rPr lang="en-US" dirty="0"/>
              <a:t>revisit the risk analysis at key project milestones</a:t>
            </a:r>
          </a:p>
          <a:p>
            <a:r>
              <a:rPr lang="en-US" dirty="0"/>
              <a:t>If you're following </a:t>
            </a:r>
            <a:r>
              <a:rPr lang="en-US" dirty="0" smtClean="0"/>
              <a:t>a V model, </a:t>
            </a:r>
            <a:r>
              <a:rPr lang="en-US" dirty="0"/>
              <a:t>you might perform the </a:t>
            </a:r>
            <a:r>
              <a:rPr lang="en-US" dirty="0" smtClean="0"/>
              <a:t>analysis during</a:t>
            </a:r>
            <a:endParaRPr lang="en-US" dirty="0"/>
          </a:p>
          <a:p>
            <a:pPr lvl="1"/>
            <a:r>
              <a:rPr lang="en-US" dirty="0" smtClean="0"/>
              <a:t>the </a:t>
            </a:r>
            <a:r>
              <a:rPr lang="en-US" dirty="0"/>
              <a:t>requirements phase</a:t>
            </a:r>
          </a:p>
          <a:p>
            <a:pPr lvl="1"/>
            <a:r>
              <a:rPr lang="en-US" dirty="0" smtClean="0"/>
              <a:t>at </a:t>
            </a:r>
            <a:r>
              <a:rPr lang="en-US" dirty="0"/>
              <a:t>the end of the design phase</a:t>
            </a:r>
          </a:p>
          <a:p>
            <a:pPr lvl="1"/>
            <a:r>
              <a:rPr lang="en-US" dirty="0" smtClean="0"/>
              <a:t>at </a:t>
            </a:r>
            <a:r>
              <a:rPr lang="en-US" dirty="0"/>
              <a:t>the end implementation phase</a:t>
            </a:r>
          </a:p>
          <a:p>
            <a:pPr lvl="1"/>
            <a:r>
              <a:rPr lang="en-US" dirty="0" smtClean="0"/>
              <a:t>prior </a:t>
            </a:r>
            <a:r>
              <a:rPr lang="en-US" dirty="0"/>
              <a:t>to starting unit test, integration test, and system test</a:t>
            </a:r>
          </a:p>
          <a:p>
            <a:pPr lvl="1"/>
            <a:r>
              <a:rPr lang="en-US" dirty="0" smtClean="0"/>
              <a:t>during </a:t>
            </a:r>
            <a:r>
              <a:rPr lang="en-US" dirty="0"/>
              <a:t>testing</a:t>
            </a:r>
          </a:p>
          <a:p>
            <a:r>
              <a:rPr lang="en-US" dirty="0"/>
              <a:t>You might find you </a:t>
            </a:r>
            <a:r>
              <a:rPr lang="en-US" dirty="0" smtClean="0"/>
              <a:t>have discovered </a:t>
            </a:r>
            <a:r>
              <a:rPr lang="en-US" dirty="0"/>
              <a:t>new risks or found </a:t>
            </a:r>
            <a:r>
              <a:rPr lang="en-US" dirty="0" smtClean="0"/>
              <a:t>that some </a:t>
            </a:r>
            <a:r>
              <a:rPr lang="en-US" dirty="0"/>
              <a:t>risks weren't as risky as you thought and increased </a:t>
            </a:r>
            <a:r>
              <a:rPr lang="en-US" dirty="0" smtClean="0"/>
              <a:t>your confidence </a:t>
            </a:r>
            <a:r>
              <a:rPr lang="en-US" dirty="0"/>
              <a:t>in the risk analysis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6712691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lstStyle/>
          <a:p>
            <a:r>
              <a:rPr lang="en-US" b="1" dirty="0"/>
              <a:t>Risk-based testing </a:t>
            </a:r>
            <a:r>
              <a:rPr lang="en-US" dirty="0"/>
              <a:t>also involves measuring how well we are doing at finding and removing defects in critical areas, as was shown in the table:</a:t>
            </a:r>
          </a:p>
        </p:txBody>
      </p:sp>
      <p:pic>
        <p:nvPicPr>
          <p:cNvPr id="4" name="Picture 3"/>
          <p:cNvPicPr>
            <a:picLocks noChangeAspect="1"/>
          </p:cNvPicPr>
          <p:nvPr/>
        </p:nvPicPr>
        <p:blipFill>
          <a:blip r:embed="rId2"/>
          <a:stretch>
            <a:fillRect/>
          </a:stretch>
        </p:blipFill>
        <p:spPr>
          <a:xfrm>
            <a:off x="2113245" y="2841974"/>
            <a:ext cx="7222779" cy="362121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38967841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Analyze </a:t>
            </a:r>
            <a:r>
              <a:rPr lang="en-US" dirty="0"/>
              <a:t>risks early in the project.</a:t>
            </a:r>
          </a:p>
          <a:p>
            <a:r>
              <a:rPr lang="en-US" dirty="0" smtClean="0"/>
              <a:t>You </a:t>
            </a:r>
            <a:r>
              <a:rPr lang="en-US" dirty="0"/>
              <a:t>should manage risks appropriately, based on likelihood </a:t>
            </a:r>
            <a:r>
              <a:rPr lang="en-US" dirty="0" smtClean="0"/>
              <a:t>and impact, </a:t>
            </a:r>
            <a:r>
              <a:rPr lang="en-US" dirty="0"/>
              <a:t>but do not confuse impact with likelihood or </a:t>
            </a:r>
            <a:r>
              <a:rPr lang="en-US" dirty="0" smtClean="0"/>
              <a:t>vice versa</a:t>
            </a:r>
            <a:endParaRPr lang="en-US" dirty="0"/>
          </a:p>
          <a:p>
            <a:r>
              <a:rPr lang="en-US" dirty="0" smtClean="0"/>
              <a:t>The </a:t>
            </a:r>
            <a:r>
              <a:rPr lang="en-US" dirty="0"/>
              <a:t>goal of risk based testing should not be cannot </a:t>
            </a:r>
            <a:r>
              <a:rPr lang="en-US" dirty="0" smtClean="0"/>
              <a:t>practically be </a:t>
            </a:r>
            <a:r>
              <a:rPr lang="en-US" dirty="0"/>
              <a:t>a risk free project.</a:t>
            </a:r>
          </a:p>
          <a:p>
            <a:r>
              <a:rPr lang="en-US" dirty="0" smtClean="0"/>
              <a:t>Best </a:t>
            </a:r>
            <a:r>
              <a:rPr lang="en-US" dirty="0"/>
              <a:t>practices in risk management to achieve a </a:t>
            </a:r>
            <a:r>
              <a:rPr lang="en-US" dirty="0" smtClean="0"/>
              <a:t>project outcome </a:t>
            </a:r>
            <a:r>
              <a:rPr lang="en-US" dirty="0"/>
              <a:t>that balances risks with quality, features, budget </a:t>
            </a:r>
            <a:r>
              <a:rPr lang="en-US" dirty="0" smtClean="0"/>
              <a:t>and schedule</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7331934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Defect</a:t>
            </a:r>
          </a:p>
          <a:p>
            <a:pPr lvl="1"/>
            <a:r>
              <a:rPr lang="en-US" dirty="0" smtClean="0"/>
              <a:t>Discrepancies </a:t>
            </a:r>
            <a:r>
              <a:rPr lang="en-US" dirty="0"/>
              <a:t>between actual and expected test outcomes .</a:t>
            </a:r>
          </a:p>
          <a:p>
            <a:r>
              <a:rPr lang="en-US" dirty="0"/>
              <a:t>Defect management</a:t>
            </a:r>
          </a:p>
          <a:p>
            <a:pPr lvl="1"/>
            <a:r>
              <a:rPr lang="en-US" dirty="0" smtClean="0"/>
              <a:t>The </a:t>
            </a:r>
            <a:r>
              <a:rPr lang="en-US" dirty="0"/>
              <a:t>process </a:t>
            </a:r>
            <a:r>
              <a:rPr lang="en-US" dirty="0" smtClean="0"/>
              <a:t>of recognizing</a:t>
            </a:r>
            <a:r>
              <a:rPr lang="en-US" dirty="0"/>
              <a:t>, investigating , taken action </a:t>
            </a:r>
            <a:r>
              <a:rPr lang="en-US" dirty="0" smtClean="0"/>
              <a:t>and disposing </a:t>
            </a:r>
            <a:r>
              <a:rPr lang="en-US" dirty="0"/>
              <a:t>of incidents.</a:t>
            </a:r>
          </a:p>
          <a:p>
            <a:r>
              <a:rPr lang="en-US" dirty="0" smtClean="0"/>
              <a:t>Defect report</a:t>
            </a:r>
            <a:endParaRPr lang="en-US" dirty="0"/>
          </a:p>
          <a:p>
            <a:pPr lvl="1"/>
            <a:r>
              <a:rPr lang="en-US" dirty="0" smtClean="0"/>
              <a:t>A report </a:t>
            </a:r>
            <a:r>
              <a:rPr lang="en-US" dirty="0"/>
              <a:t>document reporting on any event that occurred, e.g</a:t>
            </a:r>
            <a:r>
              <a:rPr lang="en-US" dirty="0" smtClean="0"/>
              <a:t>. during </a:t>
            </a:r>
            <a:r>
              <a:rPr lang="en-US" dirty="0"/>
              <a:t>testing, which requires investigation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17276612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What is the objectives </a:t>
            </a:r>
            <a:r>
              <a:rPr lang="en-US" dirty="0" smtClean="0"/>
              <a:t>of a </a:t>
            </a:r>
            <a:r>
              <a:rPr lang="en-US" dirty="0"/>
              <a:t>Defect report?</a:t>
            </a:r>
          </a:p>
          <a:p>
            <a:pPr lvl="1"/>
            <a:r>
              <a:rPr lang="en-US" dirty="0" smtClean="0"/>
              <a:t>Provide developers </a:t>
            </a:r>
            <a:r>
              <a:rPr lang="en-US" dirty="0"/>
              <a:t>and other parties with feedback about </a:t>
            </a:r>
            <a:r>
              <a:rPr lang="en-US" dirty="0" smtClean="0"/>
              <a:t>the problem </a:t>
            </a:r>
            <a:r>
              <a:rPr lang="en-US" dirty="0"/>
              <a:t>to enable identification , isolation and correction </a:t>
            </a:r>
            <a:r>
              <a:rPr lang="en-US" dirty="0" smtClean="0"/>
              <a:t>as necessary</a:t>
            </a:r>
            <a:r>
              <a:rPr lang="en-US" dirty="0"/>
              <a:t>.</a:t>
            </a:r>
          </a:p>
          <a:p>
            <a:pPr lvl="1"/>
            <a:r>
              <a:rPr lang="en-US" dirty="0"/>
              <a:t>Provide test leaders a means </a:t>
            </a:r>
            <a:r>
              <a:rPr lang="en-US" dirty="0" smtClean="0"/>
              <a:t>of tracking </a:t>
            </a:r>
            <a:r>
              <a:rPr lang="en-US" dirty="0"/>
              <a:t>the quality of the </a:t>
            </a:r>
            <a:r>
              <a:rPr lang="en-US" dirty="0" smtClean="0"/>
              <a:t>system under </a:t>
            </a:r>
            <a:r>
              <a:rPr lang="en-US" dirty="0"/>
              <a:t>test and the progress of the testing</a:t>
            </a:r>
          </a:p>
          <a:p>
            <a:pPr lvl="1"/>
            <a:r>
              <a:rPr lang="en-US" dirty="0" smtClean="0"/>
              <a:t>Provide ideas </a:t>
            </a:r>
            <a:r>
              <a:rPr lang="en-US" dirty="0"/>
              <a:t>for test process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12165298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To write a good </a:t>
            </a:r>
            <a:r>
              <a:rPr lang="en-US" dirty="0" smtClean="0"/>
              <a:t>Defect report </a:t>
            </a:r>
            <a:r>
              <a:rPr lang="en-US" dirty="0"/>
              <a:t>you must keep in mind the </a:t>
            </a:r>
            <a:r>
              <a:rPr lang="en-US" dirty="0" smtClean="0"/>
              <a:t>following questions</a:t>
            </a:r>
            <a:r>
              <a:rPr lang="en-US" dirty="0"/>
              <a:t>:</a:t>
            </a:r>
          </a:p>
          <a:p>
            <a:pPr lvl="1"/>
            <a:r>
              <a:rPr lang="en-US" dirty="0" smtClean="0"/>
              <a:t>What </a:t>
            </a:r>
            <a:r>
              <a:rPr lang="en-US" dirty="0"/>
              <a:t>is the objective of the report?</a:t>
            </a:r>
          </a:p>
          <a:p>
            <a:pPr lvl="1"/>
            <a:r>
              <a:rPr lang="en-US" dirty="0" smtClean="0"/>
              <a:t>What </a:t>
            </a:r>
            <a:r>
              <a:rPr lang="en-US" dirty="0"/>
              <a:t>is the </a:t>
            </a:r>
            <a:r>
              <a:rPr lang="en-US" dirty="0" smtClean="0"/>
              <a:t>purpose?</a:t>
            </a:r>
            <a:endParaRPr lang="en-US" dirty="0"/>
          </a:p>
          <a:p>
            <a:pPr lvl="1"/>
            <a:r>
              <a:rPr lang="en-US" dirty="0" smtClean="0"/>
              <a:t>Who </a:t>
            </a:r>
            <a:r>
              <a:rPr lang="en-US" dirty="0"/>
              <a:t>is the </a:t>
            </a:r>
            <a:r>
              <a:rPr lang="en-US" dirty="0" smtClean="0"/>
              <a:t>reader(s)?</a:t>
            </a:r>
            <a:endParaRPr lang="en-US" dirty="0"/>
          </a:p>
          <a:p>
            <a:pPr lvl="1"/>
            <a:r>
              <a:rPr lang="en-US" dirty="0" smtClean="0"/>
              <a:t>What </a:t>
            </a:r>
            <a:r>
              <a:rPr lang="en-US" dirty="0"/>
              <a:t>goes into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16729854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What goes </a:t>
            </a:r>
            <a:r>
              <a:rPr lang="en-US" dirty="0" smtClean="0"/>
              <a:t>in a </a:t>
            </a:r>
            <a:r>
              <a:rPr lang="en-US" dirty="0"/>
              <a:t>Defect report?</a:t>
            </a:r>
          </a:p>
          <a:p>
            <a:pPr lvl="1"/>
            <a:r>
              <a:rPr lang="en-US" dirty="0" smtClean="0"/>
              <a:t>A </a:t>
            </a:r>
            <a:r>
              <a:rPr lang="en-US" dirty="0"/>
              <a:t>description of some situation, behavior or event that occurred.</a:t>
            </a:r>
          </a:p>
          <a:p>
            <a:pPr lvl="1"/>
            <a:r>
              <a:rPr lang="en-US" dirty="0" smtClean="0"/>
              <a:t>One </a:t>
            </a:r>
            <a:r>
              <a:rPr lang="en-US" dirty="0"/>
              <a:t>or two screens with information gathered by a defect </a:t>
            </a:r>
            <a:r>
              <a:rPr lang="en-US" dirty="0" smtClean="0"/>
              <a:t>tracking tool</a:t>
            </a:r>
            <a:r>
              <a:rPr lang="en-US" dirty="0"/>
              <a:t>.</a:t>
            </a:r>
          </a:p>
          <a:p>
            <a:pPr lvl="1"/>
            <a:r>
              <a:rPr lang="en-US" dirty="0" smtClean="0"/>
              <a:t>A </a:t>
            </a:r>
            <a:r>
              <a:rPr lang="en-US" dirty="0"/>
              <a:t>description of the steps done to reproduce and isolate the incident.</a:t>
            </a:r>
          </a:p>
          <a:p>
            <a:pPr lvl="1"/>
            <a:r>
              <a:rPr lang="en-US" dirty="0" smtClean="0"/>
              <a:t>The </a:t>
            </a:r>
            <a:r>
              <a:rPr lang="en-US" dirty="0"/>
              <a:t>impact of the problem.</a:t>
            </a:r>
          </a:p>
          <a:p>
            <a:pPr lvl="1"/>
            <a:r>
              <a:rPr lang="en-US" dirty="0" smtClean="0"/>
              <a:t>Classification </a:t>
            </a:r>
            <a:r>
              <a:rPr lang="en-US" dirty="0"/>
              <a:t>information i.e. the scope , severity and priority of </a:t>
            </a:r>
            <a:r>
              <a:rPr lang="en-US" dirty="0" smtClean="0"/>
              <a:t>the defect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16753807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lnSpcReduction="10000"/>
          </a:bodyPr>
          <a:lstStyle/>
          <a:p>
            <a:r>
              <a:rPr lang="en-US" dirty="0"/>
              <a:t>A level of priority , assigned by the test managers</a:t>
            </a:r>
          </a:p>
          <a:p>
            <a:r>
              <a:rPr lang="en-US" dirty="0" smtClean="0"/>
              <a:t>The </a:t>
            </a:r>
            <a:r>
              <a:rPr lang="en-US" dirty="0"/>
              <a:t>risks, costs, opportunities and benefits associated with fixing or </a:t>
            </a:r>
            <a:r>
              <a:rPr lang="en-US" dirty="0" smtClean="0"/>
              <a:t>not fixing </a:t>
            </a:r>
            <a:r>
              <a:rPr lang="en-US" dirty="0"/>
              <a:t>the defect assigned by the project team or a committee.</a:t>
            </a:r>
          </a:p>
          <a:p>
            <a:r>
              <a:rPr lang="en-US" dirty="0" smtClean="0"/>
              <a:t>The </a:t>
            </a:r>
            <a:r>
              <a:rPr lang="en-US" dirty="0"/>
              <a:t>root cause , captured by the programmer,</a:t>
            </a:r>
          </a:p>
          <a:p>
            <a:pPr lvl="1"/>
            <a:r>
              <a:rPr lang="en-US" dirty="0" smtClean="0"/>
              <a:t>the </a:t>
            </a:r>
            <a:r>
              <a:rPr lang="en-US" dirty="0"/>
              <a:t>phase of introduction</a:t>
            </a:r>
          </a:p>
          <a:p>
            <a:pPr lvl="1"/>
            <a:r>
              <a:rPr lang="en-US" dirty="0" smtClean="0"/>
              <a:t>the </a:t>
            </a:r>
            <a:r>
              <a:rPr lang="en-US" dirty="0"/>
              <a:t>phase of removal</a:t>
            </a:r>
          </a:p>
          <a:p>
            <a:r>
              <a:rPr lang="en-US" dirty="0" smtClean="0"/>
              <a:t>Conclusions </a:t>
            </a:r>
            <a:r>
              <a:rPr lang="en-US" dirty="0"/>
              <a:t>and recommendations captured by the managers</a:t>
            </a:r>
            <a:r>
              <a:rPr lang="en-US" dirty="0" smtClean="0"/>
              <a:t>, programmers </a:t>
            </a:r>
            <a:r>
              <a:rPr lang="en-US" dirty="0"/>
              <a:t>or others</a:t>
            </a:r>
          </a:p>
          <a:p>
            <a:r>
              <a:rPr lang="en-US" dirty="0" smtClean="0"/>
              <a:t>Throughout </a:t>
            </a:r>
            <a:r>
              <a:rPr lang="en-US" dirty="0"/>
              <a:t>the life cycle of the Defect </a:t>
            </a:r>
            <a:r>
              <a:rPr lang="en-US" dirty="0" smtClean="0"/>
              <a:t>report, </a:t>
            </a:r>
            <a:r>
              <a:rPr lang="en-US" dirty="0"/>
              <a:t>the defect </a:t>
            </a:r>
            <a:r>
              <a:rPr lang="en-US" dirty="0" smtClean="0"/>
              <a:t>tracking system </a:t>
            </a:r>
            <a:r>
              <a:rPr lang="en-US" dirty="0"/>
              <a:t>should allow each person who works on the Defect report </a:t>
            </a:r>
            <a:r>
              <a:rPr lang="en-US" dirty="0" smtClean="0"/>
              <a:t>to enter </a:t>
            </a:r>
            <a:r>
              <a:rPr lang="en-US" dirty="0"/>
              <a:t>status and history information.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31504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a:t>
            </a:r>
            <a:endParaRPr lang="en-US" dirty="0"/>
          </a:p>
        </p:txBody>
      </p:sp>
      <p:graphicFrame>
        <p:nvGraphicFramePr>
          <p:cNvPr id="4" name="Content Placeholder 3"/>
          <p:cNvGraphicFramePr>
            <a:graphicFrameLocks noGrp="1"/>
          </p:cNvGraphicFramePr>
          <p:nvPr>
            <p:ph idx="1"/>
            <p:extLst/>
          </p:nvPr>
        </p:nvGraphicFramePr>
        <p:xfrm>
          <a:off x="838200" y="1441577"/>
          <a:ext cx="10515600" cy="5207000"/>
        </p:xfrm>
        <a:graphic>
          <a:graphicData uri="http://schemas.openxmlformats.org/drawingml/2006/table">
            <a:tbl>
              <a:tblPr firstRow="1" bandRow="1">
                <a:tableStyleId>{BC89EF96-8CEA-46FF-86C4-4CE0E7609802}</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t>Coordination	</a:t>
                      </a:r>
                      <a:endParaRPr lang="en-US" sz="1500" b="0" i="0" u="none" strike="noStrike" kern="1200" baseline="0" dirty="0" smtClean="0">
                        <a:solidFill>
                          <a:schemeClr val="lt1"/>
                        </a:solidFill>
                        <a:latin typeface="+mn-lt"/>
                        <a:ea typeface="+mn-ea"/>
                        <a:cs typeface="+mn-cs"/>
                      </a:endParaRPr>
                    </a:p>
                  </a:txBody>
                  <a:tcPr/>
                </a:tc>
                <a:tc>
                  <a:txBody>
                    <a:bodyPr/>
                    <a:lstStyle/>
                    <a:p>
                      <a:r>
                        <a:rPr lang="en-US" sz="1500" b="0" dirty="0" smtClean="0"/>
                        <a:t>of the test strategy and plan with project managers</a:t>
                      </a:r>
                      <a:endParaRPr lang="en-US" sz="1500" b="0" dirty="0"/>
                    </a:p>
                  </a:txBody>
                  <a:tcPr/>
                </a:tc>
                <a:extLst>
                  <a:ext uri="{0D108BD9-81ED-4DB2-BD59-A6C34878D82A}">
                    <a16:rowId xmlns:a16="http://schemas.microsoft.com/office/drawing/2014/main" val="1492076241"/>
                  </a:ext>
                </a:extLst>
              </a:tr>
              <a:tr h="370840">
                <a:tc>
                  <a:txBody>
                    <a:bodyPr/>
                    <a:lstStyle/>
                    <a:p>
                      <a:r>
                        <a:rPr lang="en-US" sz="1500" b="0" dirty="0" smtClean="0"/>
                        <a:t>Plan the tests</a:t>
                      </a:r>
                      <a:endParaRPr lang="en-US" sz="1500" b="0" dirty="0"/>
                    </a:p>
                  </a:txBody>
                  <a:tcPr/>
                </a:tc>
                <a:tc>
                  <a:txBody>
                    <a:bodyPr/>
                    <a:lstStyle/>
                    <a:p>
                      <a:r>
                        <a:rPr lang="en-US" sz="1500" b="0" i="0" u="none" strike="noStrike" kern="1200" baseline="0" dirty="0" smtClean="0">
                          <a:solidFill>
                            <a:schemeClr val="tx1"/>
                          </a:solidFill>
                          <a:latin typeface="+mn-lt"/>
                          <a:ea typeface="+mn-ea"/>
                          <a:cs typeface="+mn-cs"/>
                        </a:rPr>
                        <a:t>Understanding the test objectives and risks –including:</a:t>
                      </a:r>
                    </a:p>
                    <a:p>
                      <a:pPr marL="285750" indent="-285750">
                        <a:buFont typeface="Arial" panose="020B0604020202020204" pitchFamily="34" charset="0"/>
                        <a:buChar char="•"/>
                      </a:pPr>
                      <a:r>
                        <a:rPr lang="en-US" sz="1500" b="0" i="0" u="none" strike="noStrike" kern="1200" baseline="0" dirty="0" smtClean="0">
                          <a:solidFill>
                            <a:schemeClr val="tx1"/>
                          </a:solidFill>
                          <a:latin typeface="+mn-lt"/>
                          <a:ea typeface="+mn-ea"/>
                          <a:cs typeface="+mn-cs"/>
                        </a:rPr>
                        <a:t>selecting test approaches</a:t>
                      </a:r>
                    </a:p>
                    <a:p>
                      <a:pPr marL="285750" indent="-285750">
                        <a:buFont typeface="Arial" panose="020B0604020202020204" pitchFamily="34" charset="0"/>
                        <a:buChar char="•"/>
                      </a:pPr>
                      <a:r>
                        <a:rPr lang="en-US" sz="1500" b="0" i="0" u="none" strike="noStrike" kern="1200" baseline="0" dirty="0" smtClean="0">
                          <a:solidFill>
                            <a:schemeClr val="tx1"/>
                          </a:solidFill>
                          <a:latin typeface="+mn-lt"/>
                          <a:ea typeface="+mn-ea"/>
                          <a:cs typeface="+mn-cs"/>
                        </a:rPr>
                        <a:t>estimating the time, effort and cost of testing</a:t>
                      </a:r>
                    </a:p>
                    <a:p>
                      <a:pPr marL="285750" indent="-285750">
                        <a:buFont typeface="Arial" panose="020B0604020202020204" pitchFamily="34" charset="0"/>
                        <a:buChar char="•"/>
                      </a:pPr>
                      <a:r>
                        <a:rPr lang="en-US" sz="1500" b="0" i="0" u="none" strike="noStrike" kern="1200" baseline="0" dirty="0" smtClean="0">
                          <a:solidFill>
                            <a:schemeClr val="tx1"/>
                          </a:solidFill>
                          <a:latin typeface="+mn-lt"/>
                          <a:ea typeface="+mn-ea"/>
                          <a:cs typeface="+mn-cs"/>
                        </a:rPr>
                        <a:t>acquiring resources</a:t>
                      </a:r>
                    </a:p>
                    <a:p>
                      <a:pPr marL="285750" indent="-285750">
                        <a:buFont typeface="Arial" panose="020B0604020202020204" pitchFamily="34" charset="0"/>
                        <a:buChar char="•"/>
                      </a:pPr>
                      <a:r>
                        <a:rPr lang="en-US" sz="1500" b="0" i="0" u="none" strike="noStrike" kern="1200" baseline="0" dirty="0" smtClean="0">
                          <a:solidFill>
                            <a:schemeClr val="tx1"/>
                          </a:solidFill>
                          <a:latin typeface="+mn-lt"/>
                          <a:ea typeface="+mn-ea"/>
                          <a:cs typeface="+mn-cs"/>
                        </a:rPr>
                        <a:t>defining test levels, cycles</a:t>
                      </a:r>
                    </a:p>
                    <a:p>
                      <a:pPr marL="285750" indent="-285750">
                        <a:buFont typeface="Arial" panose="020B0604020202020204" pitchFamily="34" charset="0"/>
                        <a:buChar char="•"/>
                      </a:pPr>
                      <a:r>
                        <a:rPr lang="en-US" sz="1500" b="0" i="0" u="none" strike="noStrike" kern="1200" baseline="0" dirty="0" smtClean="0">
                          <a:solidFill>
                            <a:schemeClr val="tx1"/>
                          </a:solidFill>
                          <a:latin typeface="+mn-lt"/>
                          <a:ea typeface="+mn-ea"/>
                          <a:cs typeface="+mn-cs"/>
                        </a:rPr>
                        <a:t>planning defect management	</a:t>
                      </a:r>
                    </a:p>
                  </a:txBody>
                  <a:tcPr/>
                </a:tc>
                <a:extLst>
                  <a:ext uri="{0D108BD9-81ED-4DB2-BD59-A6C34878D82A}">
                    <a16:rowId xmlns:a16="http://schemas.microsoft.com/office/drawing/2014/main" val="629292152"/>
                  </a:ext>
                </a:extLst>
              </a:tr>
              <a:tr h="370840">
                <a:tc>
                  <a:txBody>
                    <a:bodyPr/>
                    <a:lstStyle/>
                    <a:p>
                      <a:r>
                        <a:rPr lang="en-US" sz="1500" b="0" dirty="0" smtClean="0"/>
                        <a:t>Test specifications,</a:t>
                      </a:r>
                    </a:p>
                    <a:p>
                      <a:r>
                        <a:rPr lang="en-US" sz="1500" b="0" dirty="0" smtClean="0"/>
                        <a:t>preparation and execution</a:t>
                      </a:r>
                      <a:endParaRPr lang="en-US" sz="1500" b="0" dirty="0"/>
                    </a:p>
                  </a:txBody>
                  <a:tcPr/>
                </a:tc>
                <a:tc>
                  <a:txBody>
                    <a:bodyPr/>
                    <a:lstStyle/>
                    <a:p>
                      <a:r>
                        <a:rPr lang="en-US" sz="1500" b="0" dirty="0" smtClean="0"/>
                        <a:t>Initiate the specification, preparation, implementation and execution of tests</a:t>
                      </a:r>
                    </a:p>
                    <a:p>
                      <a:pPr marL="285750" indent="-285750">
                        <a:buFont typeface="Arial" panose="020B0604020202020204" pitchFamily="34" charset="0"/>
                        <a:buChar char="•"/>
                      </a:pPr>
                      <a:r>
                        <a:rPr lang="en-US" sz="1500" b="0" dirty="0" smtClean="0"/>
                        <a:t>monitor the test results</a:t>
                      </a:r>
                    </a:p>
                    <a:p>
                      <a:pPr marL="285750" indent="-285750">
                        <a:buFont typeface="Arial" panose="020B0604020202020204" pitchFamily="34" charset="0"/>
                        <a:buChar char="•"/>
                      </a:pPr>
                      <a:r>
                        <a:rPr lang="en-US" sz="1500" b="0" dirty="0" smtClean="0"/>
                        <a:t>check the exit criteria</a:t>
                      </a:r>
                      <a:endParaRPr lang="en-US" sz="1500" b="0" dirty="0"/>
                    </a:p>
                  </a:txBody>
                  <a:tcPr/>
                </a:tc>
                <a:extLst>
                  <a:ext uri="{0D108BD9-81ED-4DB2-BD59-A6C34878D82A}">
                    <a16:rowId xmlns:a16="http://schemas.microsoft.com/office/drawing/2014/main" val="76536015"/>
                  </a:ext>
                </a:extLst>
              </a:tr>
              <a:tr h="370840">
                <a:tc>
                  <a:txBody>
                    <a:bodyPr/>
                    <a:lstStyle/>
                    <a:p>
                      <a:r>
                        <a:rPr lang="en-US" sz="1500" b="0" dirty="0" smtClean="0"/>
                        <a:t>Adapt planning</a:t>
                      </a:r>
                      <a:endParaRPr lang="en-US" sz="15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mn-lt"/>
                          <a:ea typeface="+mn-ea"/>
                          <a:cs typeface="+mn-cs"/>
                        </a:rPr>
                        <a:t>based on test results and progress and take any action to compensate for problems</a:t>
                      </a:r>
                    </a:p>
                  </a:txBody>
                  <a:tcPr/>
                </a:tc>
                <a:extLst>
                  <a:ext uri="{0D108BD9-81ED-4DB2-BD59-A6C34878D82A}">
                    <a16:rowId xmlns:a16="http://schemas.microsoft.com/office/drawing/2014/main" val="2772661794"/>
                  </a:ext>
                </a:extLst>
              </a:tr>
              <a:tr h="370840">
                <a:tc>
                  <a:txBody>
                    <a:bodyPr/>
                    <a:lstStyle/>
                    <a:p>
                      <a:r>
                        <a:rPr lang="en-US" sz="1500" b="0" dirty="0" smtClean="0"/>
                        <a:t>Manage test configuration</a:t>
                      </a:r>
                      <a:endParaRPr lang="en-US" sz="1500" b="0" dirty="0"/>
                    </a:p>
                  </a:txBody>
                  <a:tcPr/>
                </a:tc>
                <a:tc>
                  <a:txBody>
                    <a:bodyPr/>
                    <a:lstStyle/>
                    <a:p>
                      <a:r>
                        <a:rPr lang="en-US" sz="1500" b="0" dirty="0" smtClean="0"/>
                        <a:t>Set up adequate configuration management for traceability</a:t>
                      </a:r>
                      <a:endParaRPr lang="en-US" sz="1500" b="0" dirty="0"/>
                    </a:p>
                  </a:txBody>
                  <a:tcPr/>
                </a:tc>
                <a:extLst>
                  <a:ext uri="{0D108BD9-81ED-4DB2-BD59-A6C34878D82A}">
                    <a16:rowId xmlns:a16="http://schemas.microsoft.com/office/drawing/2014/main" val="3201624870"/>
                  </a:ext>
                </a:extLst>
              </a:tr>
              <a:tr h="370840">
                <a:tc>
                  <a:txBody>
                    <a:bodyPr/>
                    <a:lstStyle/>
                    <a:p>
                      <a:r>
                        <a:rPr lang="en-US" sz="1500" b="0" dirty="0" smtClean="0"/>
                        <a:t>Introduce metrics</a:t>
                      </a:r>
                      <a:endParaRPr lang="en-US" sz="1500" b="0" dirty="0"/>
                    </a:p>
                  </a:txBody>
                  <a:tcPr/>
                </a:tc>
                <a:tc>
                  <a:txBody>
                    <a:bodyPr/>
                    <a:lstStyle/>
                    <a:p>
                      <a:r>
                        <a:rPr lang="en-US" sz="1500" b="0" dirty="0" smtClean="0"/>
                        <a:t>For measuring test progress and evaluating the quality of testing &amp; product</a:t>
                      </a:r>
                      <a:endParaRPr lang="en-US" sz="1500" b="0" dirty="0"/>
                    </a:p>
                  </a:txBody>
                  <a:tcPr/>
                </a:tc>
                <a:extLst>
                  <a:ext uri="{0D108BD9-81ED-4DB2-BD59-A6C34878D82A}">
                    <a16:rowId xmlns:a16="http://schemas.microsoft.com/office/drawing/2014/main" val="3819681810"/>
                  </a:ext>
                </a:extLst>
              </a:tr>
              <a:tr h="370840">
                <a:tc>
                  <a:txBody>
                    <a:bodyPr/>
                    <a:lstStyle/>
                    <a:p>
                      <a:r>
                        <a:rPr lang="en-US" sz="1500" b="0" dirty="0" smtClean="0"/>
                        <a:t>Automation of tests</a:t>
                      </a:r>
                      <a:endParaRPr lang="en-US" sz="1500" b="0" dirty="0"/>
                    </a:p>
                  </a:txBody>
                  <a:tcPr/>
                </a:tc>
                <a:tc>
                  <a:txBody>
                    <a:bodyPr/>
                    <a:lstStyle/>
                    <a:p>
                      <a:r>
                        <a:rPr lang="en-US" sz="1500" b="0" dirty="0" smtClean="0"/>
                        <a:t>Decide what should be automated, to what degree, and how</a:t>
                      </a:r>
                      <a:endParaRPr lang="en-US" sz="1500" b="0" dirty="0"/>
                    </a:p>
                  </a:txBody>
                  <a:tcPr/>
                </a:tc>
                <a:extLst>
                  <a:ext uri="{0D108BD9-81ED-4DB2-BD59-A6C34878D82A}">
                    <a16:rowId xmlns:a16="http://schemas.microsoft.com/office/drawing/2014/main" val="442566718"/>
                  </a:ext>
                </a:extLst>
              </a:tr>
              <a:tr h="370840">
                <a:tc>
                  <a:txBody>
                    <a:bodyPr/>
                    <a:lstStyle/>
                    <a:p>
                      <a:r>
                        <a:rPr lang="en-US" sz="1500" b="0" dirty="0" smtClean="0"/>
                        <a:t>Select test tools</a:t>
                      </a:r>
                      <a:endParaRPr lang="en-US" sz="1500" b="0" dirty="0"/>
                    </a:p>
                  </a:txBody>
                  <a:tcPr/>
                </a:tc>
                <a:tc>
                  <a:txBody>
                    <a:bodyPr/>
                    <a:lstStyle/>
                    <a:p>
                      <a:r>
                        <a:rPr lang="en-US" sz="1500" b="0" dirty="0" smtClean="0"/>
                        <a:t>Select tools to support testing and organize trainings for tool users</a:t>
                      </a:r>
                      <a:endParaRPr lang="en-US" sz="1500" b="0" dirty="0"/>
                    </a:p>
                  </a:txBody>
                  <a:tcPr/>
                </a:tc>
                <a:extLst>
                  <a:ext uri="{0D108BD9-81ED-4DB2-BD59-A6C34878D82A}">
                    <a16:rowId xmlns:a16="http://schemas.microsoft.com/office/drawing/2014/main" val="2720579005"/>
                  </a:ext>
                </a:extLst>
              </a:tr>
              <a:tr h="370840">
                <a:tc>
                  <a:txBody>
                    <a:bodyPr/>
                    <a:lstStyle/>
                    <a:p>
                      <a:r>
                        <a:rPr lang="en-US" sz="1500" b="0" dirty="0" smtClean="0"/>
                        <a:t>Test environment</a:t>
                      </a:r>
                      <a:endParaRPr lang="en-US" sz="1500" b="0" dirty="0"/>
                    </a:p>
                  </a:txBody>
                  <a:tcPr/>
                </a:tc>
                <a:tc>
                  <a:txBody>
                    <a:bodyPr/>
                    <a:lstStyle/>
                    <a:p>
                      <a:r>
                        <a:rPr lang="en-US" sz="1500" b="0" dirty="0" smtClean="0"/>
                        <a:t>Decide about the implementation of the test environment</a:t>
                      </a:r>
                      <a:endParaRPr lang="en-US" sz="1500" b="0" dirty="0"/>
                    </a:p>
                  </a:txBody>
                  <a:tcPr/>
                </a:tc>
                <a:extLst>
                  <a:ext uri="{0D108BD9-81ED-4DB2-BD59-A6C34878D82A}">
                    <a16:rowId xmlns:a16="http://schemas.microsoft.com/office/drawing/2014/main" val="3757489983"/>
                  </a:ext>
                </a:extLst>
              </a:tr>
              <a:tr h="370840">
                <a:tc>
                  <a:txBody>
                    <a:bodyPr/>
                    <a:lstStyle/>
                    <a:p>
                      <a:r>
                        <a:rPr lang="en-US" sz="1500" b="0" dirty="0" smtClean="0"/>
                        <a:t>Test summary reports</a:t>
                      </a:r>
                      <a:endParaRPr lang="en-US" sz="1500" b="0" dirty="0"/>
                    </a:p>
                  </a:txBody>
                  <a:tcPr/>
                </a:tc>
                <a:tc>
                  <a:txBody>
                    <a:bodyPr/>
                    <a:lstStyle/>
                    <a:p>
                      <a:r>
                        <a:rPr lang="en-US" sz="1500" b="0" dirty="0" smtClean="0"/>
                        <a:t>Write test summary reports based on the information gathered during testing</a:t>
                      </a:r>
                      <a:endParaRPr lang="en-US" sz="1500" b="0" dirty="0"/>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7326171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r>
              <a:rPr lang="en-US" dirty="0" smtClean="0"/>
              <a:t>When to </a:t>
            </a:r>
            <a:r>
              <a:rPr lang="en-US" dirty="0"/>
              <a:t>raise incidents?</a:t>
            </a:r>
          </a:p>
          <a:p>
            <a:pPr lvl="1"/>
            <a:r>
              <a:rPr lang="en-US" dirty="0" smtClean="0"/>
              <a:t>During development, review, </a:t>
            </a:r>
            <a:r>
              <a:rPr lang="en-US" dirty="0"/>
              <a:t>testing or use of a </a:t>
            </a:r>
            <a:r>
              <a:rPr lang="en-US" dirty="0" smtClean="0"/>
              <a:t>software product</a:t>
            </a:r>
            <a:r>
              <a:rPr lang="en-US" dirty="0"/>
              <a:t>.</a:t>
            </a:r>
          </a:p>
        </p:txBody>
      </p:sp>
      <p:pic>
        <p:nvPicPr>
          <p:cNvPr id="4" name="Picture 3"/>
          <p:cNvPicPr>
            <a:picLocks noChangeAspect="1"/>
          </p:cNvPicPr>
          <p:nvPr/>
        </p:nvPicPr>
        <p:blipFill>
          <a:blip r:embed="rId2"/>
          <a:stretch>
            <a:fillRect/>
          </a:stretch>
        </p:blipFill>
        <p:spPr>
          <a:xfrm>
            <a:off x="2331720" y="2769987"/>
            <a:ext cx="6876288" cy="368924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11473188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24587" y="1405630"/>
            <a:ext cx="5633029" cy="531321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2410319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5537</Words>
  <Application>Microsoft Office PowerPoint</Application>
  <PresentationFormat>Widescreen</PresentationFormat>
  <Paragraphs>771</Paragraphs>
  <Slides>91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游ゴシック</vt:lpstr>
      <vt:lpstr>Arial</vt:lpstr>
      <vt:lpstr>Calibri</vt:lpstr>
      <vt:lpstr>Calibri Light</vt:lpstr>
      <vt:lpstr>Candara</vt:lpstr>
      <vt:lpstr>Times New Roman</vt:lpstr>
      <vt:lpstr>Office Theme</vt:lpstr>
      <vt:lpstr>Test Managment</vt:lpstr>
      <vt:lpstr>Outline</vt:lpstr>
      <vt:lpstr>Test organization and independence</vt:lpstr>
      <vt:lpstr>Test organization and independence</vt:lpstr>
      <vt:lpstr>Test organization and independence</vt:lpstr>
      <vt:lpstr>Advantages &amp; disadvantages</vt:lpstr>
      <vt:lpstr>Advantages &amp; disadvantages</vt:lpstr>
      <vt:lpstr>Tasks of the test leader and tester</vt:lpstr>
      <vt:lpstr>Tasks of the test leader</vt:lpstr>
      <vt:lpstr>Tasks of the tester</vt:lpstr>
      <vt:lpstr>Skills</vt:lpstr>
      <vt:lpstr>Skills</vt:lpstr>
      <vt:lpstr>Test planning and estimation</vt:lpstr>
      <vt:lpstr>The purpose of a test plan</vt:lpstr>
      <vt:lpstr>Test planning</vt:lpstr>
      <vt:lpstr>Test planning</vt:lpstr>
      <vt:lpstr>Test planning activities</vt:lpstr>
      <vt:lpstr>Entry criteria</vt:lpstr>
      <vt:lpstr>Exit criteria</vt:lpstr>
      <vt:lpstr>Test estimation</vt:lpstr>
      <vt:lpstr>Test estimation</vt:lpstr>
      <vt:lpstr>Test estimation techniques</vt:lpstr>
      <vt:lpstr>Test estimation</vt:lpstr>
      <vt:lpstr>Test estimation - an example</vt:lpstr>
      <vt:lpstr>Factors affecting the test effort</vt:lpstr>
      <vt:lpstr>Test approaches and strategies</vt:lpstr>
      <vt:lpstr>Test approaches and strategies</vt:lpstr>
      <vt:lpstr>Test approaches and strategies</vt:lpstr>
      <vt:lpstr>Test Plan and Test Strategy </vt:lpstr>
      <vt:lpstr>Test Plan</vt:lpstr>
      <vt:lpstr>Importance of a Test Plan</vt:lpstr>
      <vt:lpstr>Test Plans</vt:lpstr>
      <vt:lpstr>Test Plan </vt:lpstr>
      <vt:lpstr>Good Test Plans</vt:lpstr>
      <vt:lpstr>Standard Test Plan</vt:lpstr>
      <vt:lpstr>Test Planning and Preparation</vt:lpstr>
      <vt:lpstr>Test Planning: Goal setting and strategic planning</vt:lpstr>
      <vt:lpstr>Types of Test Plans</vt:lpstr>
      <vt:lpstr>How to write a Test Plan</vt:lpstr>
      <vt:lpstr>1. Analyze the Project</vt:lpstr>
      <vt:lpstr>2. Develop Test Strategy</vt:lpstr>
      <vt:lpstr>2. Develop Test Strategy</vt:lpstr>
      <vt:lpstr>2. Develop Test Strategy</vt:lpstr>
      <vt:lpstr>2. Develop Test Strategy</vt:lpstr>
      <vt:lpstr>2. Develop Test Strategy</vt:lpstr>
      <vt:lpstr>2. Develop Test Strategy</vt:lpstr>
      <vt:lpstr>2. Develop Test Strategy</vt:lpstr>
      <vt:lpstr>3. Define Test Objective</vt:lpstr>
      <vt:lpstr>4. Define Test Criteria</vt:lpstr>
      <vt:lpstr>4. Define Test Criteria</vt:lpstr>
      <vt:lpstr>5. Resource Planning</vt:lpstr>
      <vt:lpstr>6. Plan Test Environment</vt:lpstr>
      <vt:lpstr>7. Schedule &amp; Estimation</vt:lpstr>
      <vt:lpstr>7. Schedule &amp; Estimation</vt:lpstr>
      <vt:lpstr>7. Schedule &amp; Estimation</vt:lpstr>
      <vt:lpstr>8. Test Deliverables</vt:lpstr>
      <vt:lpstr>Test progress monitoring</vt:lpstr>
      <vt:lpstr>Test progress monitoring</vt:lpstr>
      <vt:lpstr>Test log template</vt:lpstr>
      <vt:lpstr>Test case summary - common metrics</vt:lpstr>
      <vt:lpstr>Total defects opened and closed chart</vt:lpstr>
      <vt:lpstr>Test reporting</vt:lpstr>
      <vt:lpstr>Test reporting</vt:lpstr>
      <vt:lpstr>Test reporting</vt:lpstr>
      <vt:lpstr>Test summary report - template</vt:lpstr>
      <vt:lpstr>Test control</vt:lpstr>
      <vt:lpstr>Test control</vt:lpstr>
      <vt:lpstr>Configuration management</vt:lpstr>
      <vt:lpstr>Configuration management</vt:lpstr>
      <vt:lpstr>Configuration management</vt:lpstr>
      <vt:lpstr>Configuration management</vt:lpstr>
      <vt:lpstr>Risk and testing</vt:lpstr>
      <vt:lpstr>Risk and testing</vt:lpstr>
      <vt:lpstr>Risk and testing</vt:lpstr>
      <vt:lpstr>Project risks</vt:lpstr>
      <vt:lpstr>Project risks</vt:lpstr>
      <vt:lpstr>Project risks</vt:lpstr>
      <vt:lpstr>Product risks</vt:lpstr>
      <vt:lpstr>Product risks</vt:lpstr>
      <vt:lpstr>Product risks</vt:lpstr>
      <vt:lpstr>Risk analysis</vt:lpstr>
      <vt:lpstr>Risk analysis</vt:lpstr>
      <vt:lpstr>Risk analysis</vt:lpstr>
      <vt:lpstr>Risk analysis</vt:lpstr>
      <vt:lpstr>Defect management</vt:lpstr>
      <vt:lpstr>Defect management</vt:lpstr>
      <vt:lpstr>Defect reports</vt:lpstr>
      <vt:lpstr>Defect reports</vt:lpstr>
      <vt:lpstr>Defect reports</vt:lpstr>
      <vt:lpstr>Defect reports</vt:lpstr>
      <vt:lpstr>Defect 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6</cp:revision>
  <dcterms:created xsi:type="dcterms:W3CDTF">2021-10-12T10:09:12Z</dcterms:created>
  <dcterms:modified xsi:type="dcterms:W3CDTF">2021-10-18T09:21:44Z</dcterms:modified>
</cp:coreProperties>
</file>