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FA0FC-3A8C-4702-9062-E5BC9F149477}" type="datetimeFigureOut">
              <a:rPr lang="en-US" smtClean="0"/>
              <a:t>10/18/2021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09B91-26A8-4E1D-83FB-89C534CA1485}" type="slidenum">
              <a:rPr lang="en-US" smtClean="0"/>
              <a:t>‹#›</a:t>
            </a:fld>
            <a:endParaRPr lang="en-US"/>
          </a:p>
        </p:txBody>
      </p:sp>
    </p:spTree>
    <p:extLst>
      <p:ext uri="{BB962C8B-B14F-4D97-AF65-F5344CB8AC3E}">
        <p14:creationId xmlns:p14="http://schemas.microsoft.com/office/powerpoint/2010/main" val="3757528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12" name="Date Placeholder 11"/>
          <p:cNvSpPr>
            <a:spLocks noGrp="1"/>
          </p:cNvSpPr>
          <p:nvPr>
            <p:ph type="dt" idx="10"/>
          </p:nvPr>
        </p:nvSpPr>
        <p:spPr/>
        <p:txBody>
          <a:bodyPr/>
          <a:lstStyle/>
          <a:p>
            <a:pPr>
              <a:defRPr/>
            </a:pPr>
            <a:r>
              <a:rPr lang="en-US" dirty="0" smtClean="0"/>
              <a:t>April 11, 2017</a:t>
            </a:r>
            <a:endParaRPr lang="en-US" dirty="0"/>
          </a:p>
        </p:txBody>
      </p:sp>
      <p:sp>
        <p:nvSpPr>
          <p:cNvPr id="13" name="Footer Placeholder 12"/>
          <p:cNvSpPr>
            <a:spLocks noGrp="1"/>
          </p:cNvSpPr>
          <p:nvPr>
            <p:ph type="ftr" sz="quarter" idx="11"/>
          </p:nvPr>
        </p:nvSpPr>
        <p:spPr/>
        <p:txBody>
          <a:bodyPr/>
          <a:lstStyle/>
          <a:p>
            <a:pPr>
              <a:defRPr/>
            </a:pPr>
            <a:r>
              <a:rPr lang="en-US" dirty="0" smtClean="0"/>
              <a:t>Lecture 3</a:t>
            </a:r>
            <a:endParaRPr lang="en-US" dirty="0"/>
          </a:p>
        </p:txBody>
      </p:sp>
      <p:sp>
        <p:nvSpPr>
          <p:cNvPr id="15" name="Header Placeholder 1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14</a:t>
            </a:fld>
            <a:r>
              <a:rPr lang="en-US" dirty="0" smtClean="0"/>
              <a:t> of 89</a:t>
            </a:r>
            <a:endParaRPr lang="en-US" dirty="0"/>
          </a:p>
        </p:txBody>
      </p:sp>
    </p:spTree>
    <p:extLst>
      <p:ext uri="{BB962C8B-B14F-4D97-AF65-F5344CB8AC3E}">
        <p14:creationId xmlns:p14="http://schemas.microsoft.com/office/powerpoint/2010/main" val="1936560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10947" name="Rectangle 3"/>
          <p:cNvSpPr>
            <a:spLocks noGrp="1" noChangeArrowheads="1"/>
          </p:cNvSpPr>
          <p:nvPr>
            <p:ph type="body" idx="1"/>
          </p:nvPr>
        </p:nvSpPr>
        <p:spPr/>
        <p:txBody>
          <a:bodyPr/>
          <a:lstStyle/>
          <a:p>
            <a:endParaRPr lang="en-US" sz="1300" dirty="0">
              <a:solidFill>
                <a:srgbClr val="000000"/>
              </a:solidFill>
              <a:latin typeface="Lucida Grande" charset="0"/>
            </a:endParaRPr>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25</a:t>
            </a:fld>
            <a:r>
              <a:rPr lang="en-US" dirty="0" smtClean="0"/>
              <a:t> of 89</a:t>
            </a:r>
            <a:endParaRPr lang="en-US" dirty="0"/>
          </a:p>
        </p:txBody>
      </p:sp>
    </p:spTree>
    <p:extLst>
      <p:ext uri="{BB962C8B-B14F-4D97-AF65-F5344CB8AC3E}">
        <p14:creationId xmlns:p14="http://schemas.microsoft.com/office/powerpoint/2010/main" val="3879797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14019" name="Rectangle 3"/>
          <p:cNvSpPr>
            <a:spLocks noGrp="1" noChangeArrowheads="1"/>
          </p:cNvSpPr>
          <p:nvPr>
            <p:ph type="body" idx="1"/>
          </p:nvPr>
        </p:nvSpPr>
        <p:spPr/>
        <p:txBody>
          <a:bodyPr/>
          <a:lstStyle/>
          <a:p>
            <a:r>
              <a:rPr lang="en-US" dirty="0"/>
              <a:t>Terminology note:  </a:t>
            </a:r>
            <a:r>
              <a:rPr lang="ja-JP" altLang="en-US" dirty="0">
                <a:latin typeface="Arial"/>
              </a:rPr>
              <a:t>“</a:t>
            </a:r>
            <a:r>
              <a:rPr lang="en-US" dirty="0"/>
              <a:t>Harness</a:t>
            </a:r>
            <a:r>
              <a:rPr lang="ja-JP" altLang="en-US" dirty="0">
                <a:latin typeface="Arial"/>
              </a:rPr>
              <a:t>”</a:t>
            </a:r>
            <a:r>
              <a:rPr lang="en-US" dirty="0"/>
              <a:t> is also commonly used to refer to all three parts, a test driver, stubs, and replacements for other components.</a:t>
            </a:r>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89</a:t>
            </a:r>
            <a:endParaRPr lang="en-US" dirty="0"/>
          </a:p>
        </p:txBody>
      </p:sp>
    </p:spTree>
    <p:extLst>
      <p:ext uri="{BB962C8B-B14F-4D97-AF65-F5344CB8AC3E}">
        <p14:creationId xmlns:p14="http://schemas.microsoft.com/office/powerpoint/2010/main" val="4102326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DDSteps</a:t>
            </a:r>
            <a:r>
              <a:rPr lang="en-US" sz="1200" b="0" i="0" kern="1200" dirty="0" smtClean="0">
                <a:solidFill>
                  <a:schemeClr val="tx1"/>
                </a:solidFill>
                <a:effectLst/>
                <a:latin typeface="+mn-lt"/>
                <a:ea typeface="+mn-ea"/>
                <a:cs typeface="+mn-cs"/>
              </a:rPr>
              <a:t> is a JUnit extension for building data driven test cases. </a:t>
            </a:r>
            <a:endParaRPr lang="en-US" dirty="0"/>
          </a:p>
        </p:txBody>
      </p:sp>
      <p:sp>
        <p:nvSpPr>
          <p:cNvPr id="4" name="Slide Number Placeholder 3"/>
          <p:cNvSpPr>
            <a:spLocks noGrp="1"/>
          </p:cNvSpPr>
          <p:nvPr>
            <p:ph type="sldNum" sz="quarter" idx="10"/>
          </p:nvPr>
        </p:nvSpPr>
        <p:spPr/>
        <p:txBody>
          <a:bodyPr/>
          <a:lstStyle/>
          <a:p>
            <a:fld id="{E6B68FCC-5174-4144-A2A5-4C67B81A8D8C}" type="slidenum">
              <a:rPr lang="en-US" smtClean="0"/>
              <a:t>29</a:t>
            </a:fld>
            <a:endParaRPr lang="en-US"/>
          </a:p>
        </p:txBody>
      </p:sp>
    </p:spTree>
    <p:extLst>
      <p:ext uri="{BB962C8B-B14F-4D97-AF65-F5344CB8AC3E}">
        <p14:creationId xmlns:p14="http://schemas.microsoft.com/office/powerpoint/2010/main" val="2141540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SE 433</a:t>
            </a:r>
            <a:endParaRPr lang="en-US" dirty="0"/>
          </a:p>
        </p:txBody>
      </p:sp>
      <p:sp>
        <p:nvSpPr>
          <p:cNvPr id="5" name="Date Placeholder 4"/>
          <p:cNvSpPr>
            <a:spLocks noGrp="1"/>
          </p:cNvSpPr>
          <p:nvPr>
            <p:ph type="dt" idx="11"/>
          </p:nvPr>
        </p:nvSpPr>
        <p:spPr/>
        <p:txBody>
          <a:bodyPr/>
          <a:lstStyle/>
          <a:p>
            <a:pPr>
              <a:defRPr/>
            </a:pPr>
            <a:r>
              <a:rPr lang="en-US" dirty="0" smtClean="0"/>
              <a:t>April 11, 2017</a:t>
            </a:r>
            <a:endParaRPr lang="en-US" dirty="0"/>
          </a:p>
        </p:txBody>
      </p:sp>
      <p:sp>
        <p:nvSpPr>
          <p:cNvPr id="6" name="Footer Placeholder 5"/>
          <p:cNvSpPr>
            <a:spLocks noGrp="1"/>
          </p:cNvSpPr>
          <p:nvPr>
            <p:ph type="ftr" sz="quarter" idx="12"/>
          </p:nvPr>
        </p:nvSpPr>
        <p:spPr/>
        <p:txBody>
          <a:bodyPr/>
          <a:lstStyle/>
          <a:p>
            <a:pPr>
              <a:defRPr/>
            </a:pPr>
            <a:r>
              <a:rPr lang="en-US" dirty="0" smtClean="0"/>
              <a:t>Lecture 3</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31</a:t>
            </a:fld>
            <a:r>
              <a:rPr lang="en-US" dirty="0" smtClean="0"/>
              <a:t> of 89</a:t>
            </a:r>
            <a:endParaRPr lang="en-US" dirty="0"/>
          </a:p>
        </p:txBody>
      </p:sp>
    </p:spTree>
    <p:extLst>
      <p:ext uri="{BB962C8B-B14F-4D97-AF65-F5344CB8AC3E}">
        <p14:creationId xmlns:p14="http://schemas.microsoft.com/office/powerpoint/2010/main" val="2800354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23235" name="Rectangle 3"/>
          <p:cNvSpPr>
            <a:spLocks noGrp="1" noChangeArrowheads="1"/>
          </p:cNvSpPr>
          <p:nvPr>
            <p:ph type="body" idx="1"/>
          </p:nvPr>
        </p:nvSpPr>
        <p:spPr/>
        <p:txBody>
          <a:bodyPr/>
          <a:lstStyle/>
          <a:p>
            <a:r>
              <a:rPr lang="en-US" dirty="0"/>
              <a:t>A typical approach is to add a few hand-written test cases with a comparison-based test oracle, to cover properties that are difficult or too expensive to check with a general oracle.</a:t>
            </a:r>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89</a:t>
            </a:r>
            <a:endParaRPr lang="en-US" dirty="0"/>
          </a:p>
        </p:txBody>
      </p:sp>
    </p:spTree>
    <p:extLst>
      <p:ext uri="{BB962C8B-B14F-4D97-AF65-F5344CB8AC3E}">
        <p14:creationId xmlns:p14="http://schemas.microsoft.com/office/powerpoint/2010/main" val="2844685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6195" name="Rectangle 3"/>
          <p:cNvSpPr>
            <a:spLocks noGrp="1" noChangeArrowheads="1"/>
          </p:cNvSpPr>
          <p:nvPr>
            <p:ph type="body" idx="1"/>
          </p:nvPr>
        </p:nvSpPr>
        <p:spPr/>
        <p:txBody>
          <a:bodyPr/>
          <a:lstStyle/>
          <a:p>
            <a:endParaRPr lang="it-IT" dirty="0"/>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36</a:t>
            </a:fld>
            <a:r>
              <a:rPr lang="en-US" dirty="0" smtClean="0"/>
              <a:t> of 89</a:t>
            </a:r>
            <a:endParaRPr lang="en-US" dirty="0"/>
          </a:p>
        </p:txBody>
      </p:sp>
    </p:spTree>
    <p:extLst>
      <p:ext uri="{BB962C8B-B14F-4D97-AF65-F5344CB8AC3E}">
        <p14:creationId xmlns:p14="http://schemas.microsoft.com/office/powerpoint/2010/main" val="4200451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01600" y="0"/>
            <a:ext cx="12090400" cy="1066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066800"/>
            <a:ext cx="10972800" cy="251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09600" y="3657600"/>
            <a:ext cx="109728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2"/>
          </p:nvPr>
        </p:nvSpPr>
        <p:spPr>
          <a:xfrm>
            <a:off x="11289" y="6477000"/>
            <a:ext cx="2641600" cy="381000"/>
          </a:xfrm>
        </p:spPr>
        <p:txBody>
          <a:bodyPr/>
          <a:lstStyle>
            <a:lvl1pPr>
              <a:defRPr/>
            </a:lvl1pPr>
          </a:lstStyle>
          <a:p>
            <a:fld id="{A88DAFA6-470F-4856-8C77-B0C2461EAD9C}" type="datetime1">
              <a:rPr lang="en-US" altLang="en-US" smtClean="0"/>
              <a:t>10/18/2021</a:t>
            </a:fld>
            <a:endParaRPr lang="en-US" altLang="en-US" dirty="0"/>
          </a:p>
        </p:txBody>
      </p:sp>
      <p:sp>
        <p:nvSpPr>
          <p:cNvPr id="8" name="Rectangle 5"/>
          <p:cNvSpPr>
            <a:spLocks noGrp="1" noChangeArrowheads="1"/>
          </p:cNvSpPr>
          <p:nvPr>
            <p:ph type="ftr" sz="quarter" idx="11"/>
          </p:nvPr>
        </p:nvSpPr>
        <p:spPr>
          <a:xfrm>
            <a:off x="2641600" y="6477000"/>
            <a:ext cx="7518400" cy="381000"/>
          </a:xfrm>
          <a:ln/>
        </p:spPr>
        <p:txBody>
          <a:bodyPr/>
          <a:lstStyle>
            <a:lvl1pPr>
              <a:defRPr/>
            </a:lvl1pPr>
          </a:lstStyle>
          <a:p>
            <a:pPr>
              <a:defRPr/>
            </a:pPr>
            <a:endParaRPr lang="en-US" dirty="0"/>
          </a:p>
        </p:txBody>
      </p:sp>
      <p:sp>
        <p:nvSpPr>
          <p:cNvPr id="9" name="Slide Number Placeholder 6"/>
          <p:cNvSpPr>
            <a:spLocks noGrp="1"/>
          </p:cNvSpPr>
          <p:nvPr>
            <p:ph type="sldNum" sz="quarter" idx="13"/>
          </p:nvPr>
        </p:nvSpPr>
        <p:spPr>
          <a:xfrm>
            <a:off x="10160000" y="6477000"/>
            <a:ext cx="2032000" cy="381000"/>
          </a:xfrm>
        </p:spPr>
        <p:txBody>
          <a:bodyPr/>
          <a:lstStyle>
            <a:lvl1pPr>
              <a:defRPr/>
            </a:lvl1pPr>
          </a:lstStyle>
          <a:p>
            <a:pPr>
              <a:defRPr/>
            </a:pPr>
            <a:fld id="{8BDBD1F7-51C1-E94D-B9B2-8F7012A744C6}" type="slidenum">
              <a:rPr lang="en-US" smtClean="0"/>
              <a:pPr>
                <a:defRPr/>
              </a:pPr>
              <a:t>‹#›</a:t>
            </a:fld>
            <a:r>
              <a:rPr lang="en-US" dirty="0" smtClean="0"/>
              <a:t> of 89</a:t>
            </a:r>
            <a:endParaRPr lang="en-US" dirty="0">
              <a:solidFill>
                <a:schemeClr val="tx2"/>
              </a:solidFill>
            </a:endParaRPr>
          </a:p>
        </p:txBody>
      </p:sp>
    </p:spTree>
    <p:extLst>
      <p:ext uri="{BB962C8B-B14F-4D97-AF65-F5344CB8AC3E}">
        <p14:creationId xmlns:p14="http://schemas.microsoft.com/office/powerpoint/2010/main" val="3460836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F5E2FA-C428-4CE7-95B0-168D3259A5BB}"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F5E2FA-C428-4CE7-95B0-168D3259A5BB}"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F5E2FA-C428-4CE7-95B0-168D3259A5BB}" type="datetimeFigureOut">
              <a:rPr lang="en-US" smtClean="0"/>
              <a:t>10/18/2021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F5E2FA-C428-4CE7-95B0-168D3259A5BB}" type="datetimeFigureOut">
              <a:rPr lang="en-US" smtClean="0"/>
              <a:t>10/18/2021</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10/18/2021</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5E2FA-C428-4CE7-95B0-168D3259A5BB}" type="datetimeFigureOut">
              <a:rPr lang="en-US" smtClean="0"/>
              <a:t>10/18/2021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5E2FA-C428-4CE7-95B0-168D3259A5BB}" type="datetimeFigureOut">
              <a:rPr lang="en-US" smtClean="0"/>
              <a:t>10/18/2021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Cases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Good Test Cases</a:t>
            </a:r>
            <a:endParaRPr lang="en-US" dirty="0"/>
          </a:p>
        </p:txBody>
      </p:sp>
      <p:sp>
        <p:nvSpPr>
          <p:cNvPr id="3" name="Content Placeholder 2"/>
          <p:cNvSpPr>
            <a:spLocks noGrp="1"/>
          </p:cNvSpPr>
          <p:nvPr>
            <p:ph idx="1"/>
          </p:nvPr>
        </p:nvSpPr>
        <p:spPr/>
        <p:txBody>
          <a:bodyPr/>
          <a:lstStyle/>
          <a:p>
            <a:r>
              <a:rPr lang="en-US" dirty="0" smtClean="0"/>
              <a:t>Boundary </a:t>
            </a:r>
            <a:r>
              <a:rPr lang="en-US" dirty="0"/>
              <a:t>Value Analysis (BVA): </a:t>
            </a:r>
            <a:endParaRPr lang="en-US" dirty="0" smtClean="0"/>
          </a:p>
          <a:p>
            <a:pPr lvl="1"/>
            <a:r>
              <a:rPr lang="en-US" dirty="0"/>
              <a:t>testing of boundaries for specified range of values.</a:t>
            </a:r>
          </a:p>
          <a:p>
            <a:r>
              <a:rPr lang="en-US" dirty="0" smtClean="0"/>
              <a:t>Repeatable </a:t>
            </a:r>
            <a:r>
              <a:rPr lang="en-US" dirty="0"/>
              <a:t>and self-standing</a:t>
            </a:r>
          </a:p>
          <a:p>
            <a:pPr lvl="1"/>
            <a:r>
              <a:rPr lang="en-US" dirty="0"/>
              <a:t>The test case should generate the same results every time no matter who tests it</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1495935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test case</a:t>
            </a:r>
            <a:endParaRPr lang="en-US" dirty="0"/>
          </a:p>
        </p:txBody>
      </p:sp>
      <p:sp>
        <p:nvSpPr>
          <p:cNvPr id="3" name="Content Placeholder 2"/>
          <p:cNvSpPr>
            <a:spLocks noGrp="1"/>
          </p:cNvSpPr>
          <p:nvPr>
            <p:ph idx="1"/>
          </p:nvPr>
        </p:nvSpPr>
        <p:spPr>
          <a:xfrm>
            <a:off x="838200" y="1690688"/>
            <a:ext cx="10515600" cy="4665661"/>
          </a:xfrm>
        </p:spPr>
        <p:txBody>
          <a:bodyPr>
            <a:normAutofit/>
          </a:bodyPr>
          <a:lstStyle/>
          <a:p>
            <a:pPr marL="0" indent="0">
              <a:buNone/>
            </a:pPr>
            <a:r>
              <a:rPr lang="en-US" dirty="0"/>
              <a:t>While drafting a test case do include the following information</a:t>
            </a:r>
          </a:p>
          <a:p>
            <a:r>
              <a:rPr lang="en-US" dirty="0"/>
              <a:t>The description of what requirement is being tested</a:t>
            </a:r>
          </a:p>
          <a:p>
            <a:r>
              <a:rPr lang="en-US" dirty="0" smtClean="0"/>
              <a:t>Inputs </a:t>
            </a:r>
            <a:r>
              <a:rPr lang="en-US" dirty="0"/>
              <a:t>and outputs or actions and expected </a:t>
            </a:r>
            <a:r>
              <a:rPr lang="en-US" dirty="0" smtClean="0"/>
              <a:t>results</a:t>
            </a:r>
          </a:p>
          <a:p>
            <a:pPr lvl="1"/>
            <a:r>
              <a:rPr lang="en-US" dirty="0" smtClean="0"/>
              <a:t>Test </a:t>
            </a:r>
            <a:r>
              <a:rPr lang="en-US" dirty="0"/>
              <a:t>case must have an expected result</a:t>
            </a:r>
            <a:r>
              <a:rPr lang="en-US" dirty="0" smtClean="0"/>
              <a:t>.</a:t>
            </a:r>
          </a:p>
          <a:p>
            <a:pPr marL="457200" lvl="1" indent="0">
              <a:buNone/>
            </a:pPr>
            <a:endParaRPr lang="en-US" dirty="0" smtClean="0"/>
          </a:p>
          <a:p>
            <a:r>
              <a:rPr lang="en-US" dirty="0"/>
              <a:t>Verify the results are correct</a:t>
            </a:r>
          </a:p>
          <a:p>
            <a:pPr lvl="1">
              <a:buClr>
                <a:schemeClr val="tx1"/>
              </a:buClr>
              <a:buSzPct val="90000"/>
              <a:buFont typeface="Wingdings" charset="2"/>
              <a:buChar char="ü"/>
            </a:pPr>
            <a:r>
              <a:rPr lang="en-US" dirty="0"/>
              <a:t>Testing Normal Conditions</a:t>
            </a:r>
          </a:p>
          <a:p>
            <a:pPr lvl="1">
              <a:buClr>
                <a:schemeClr val="tx1"/>
              </a:buClr>
              <a:buSzPct val="90000"/>
              <a:buFont typeface="Wingdings" charset="2"/>
              <a:buChar char="ü"/>
            </a:pPr>
            <a:r>
              <a:rPr lang="en-US" dirty="0"/>
              <a:t>Testing Unexpected Conditions</a:t>
            </a:r>
          </a:p>
          <a:p>
            <a:pPr lvl="1">
              <a:buClr>
                <a:schemeClr val="tx1"/>
              </a:buClr>
              <a:buSzPct val="90000"/>
              <a:buFont typeface="Wingdings" charset="2"/>
              <a:buChar char="ü"/>
            </a:pPr>
            <a:r>
              <a:rPr lang="en-US" dirty="0"/>
              <a:t>Bad (Illegal) Input Values</a:t>
            </a:r>
          </a:p>
          <a:p>
            <a:pPr lvl="1">
              <a:buClr>
                <a:schemeClr val="tx1"/>
              </a:buClr>
              <a:buSzPct val="90000"/>
              <a:buFont typeface="Wingdings" charset="2"/>
              <a:buChar char="ü"/>
            </a:pPr>
            <a:r>
              <a:rPr lang="en-US" dirty="0"/>
              <a:t>Boundary Conditions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2668373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p:txBody>
          <a:bodyPr>
            <a:normAutofit/>
          </a:bodyPr>
          <a:lstStyle/>
          <a:p>
            <a:r>
              <a:rPr lang="en-US" dirty="0" smtClean="0"/>
              <a:t>Cover all possible valid input</a:t>
            </a:r>
          </a:p>
          <a:p>
            <a:pPr lvl="1"/>
            <a:r>
              <a:rPr lang="en-US" dirty="0"/>
              <a:t>Try multiple sets of values, not just one set of values</a:t>
            </a:r>
          </a:p>
          <a:p>
            <a:pPr lvl="1"/>
            <a:r>
              <a:rPr lang="en-US" dirty="0"/>
              <a:t>Permutations of values</a:t>
            </a:r>
          </a:p>
          <a:p>
            <a:r>
              <a:rPr lang="en-US" dirty="0" smtClean="0"/>
              <a:t>Check boundary conditions</a:t>
            </a:r>
          </a:p>
          <a:p>
            <a:pPr lvl="1"/>
            <a:r>
              <a:rPr lang="en-US" dirty="0"/>
              <a:t>Check for off-by-one conditions</a:t>
            </a:r>
          </a:p>
          <a:p>
            <a:r>
              <a:rPr lang="en-US" dirty="0" smtClean="0"/>
              <a:t>Check invalid input</a:t>
            </a:r>
          </a:p>
          <a:p>
            <a:pPr lvl="1"/>
            <a:r>
              <a:rPr lang="en-US" dirty="0"/>
              <a:t>Illegal sets of value</a:t>
            </a:r>
          </a:p>
          <a:p>
            <a:pPr lvl="1"/>
            <a:r>
              <a:rPr lang="en-US" dirty="0"/>
              <a:t>Illegal input</a:t>
            </a:r>
          </a:p>
          <a:p>
            <a:pPr lvl="2"/>
            <a:r>
              <a:rPr lang="en-US" sz="2400" dirty="0"/>
              <a:t>Impossible conditions</a:t>
            </a:r>
          </a:p>
          <a:p>
            <a:pPr lvl="1"/>
            <a:r>
              <a:rPr lang="en-US" dirty="0"/>
              <a:t>Totally bad input</a:t>
            </a:r>
          </a:p>
          <a:p>
            <a:pPr lvl="2"/>
            <a:r>
              <a:rPr lang="en-US" sz="2400" dirty="0"/>
              <a:t>Text vs. Numbers, etc.</a:t>
            </a:r>
          </a:p>
        </p:txBody>
      </p:sp>
      <p:sp>
        <p:nvSpPr>
          <p:cNvPr id="4" name="Slide Number Placeholder 3"/>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184810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a:xfrm>
            <a:off x="838200" y="1690688"/>
            <a:ext cx="10515600" cy="4801552"/>
          </a:xfrm>
        </p:spPr>
        <p:txBody>
          <a:bodyPr>
            <a:normAutofit fontScale="92500" lnSpcReduction="10000"/>
          </a:bodyPr>
          <a:lstStyle/>
          <a:p>
            <a:pPr marL="0" indent="0">
              <a:buNone/>
            </a:pPr>
            <a:r>
              <a:rPr lang="en-US" sz="2300" dirty="0"/>
              <a:t>Let’s consider the triangle example</a:t>
            </a:r>
          </a:p>
          <a:p>
            <a:r>
              <a:rPr lang="en-US" sz="2300" dirty="0"/>
              <a:t>Cover all possible valid input</a:t>
            </a:r>
          </a:p>
          <a:p>
            <a:pPr lvl="1"/>
            <a:r>
              <a:rPr lang="en-US" sz="2100" dirty="0" smtClean="0"/>
              <a:t>all three possible conditions: </a:t>
            </a:r>
            <a:r>
              <a:rPr lang="en-US" sz="2100" b="1" dirty="0" smtClean="0"/>
              <a:t>equilateral, isosceles, scalene</a:t>
            </a:r>
          </a:p>
          <a:p>
            <a:pPr lvl="1"/>
            <a:r>
              <a:rPr lang="en-US" sz="2100" dirty="0" smtClean="0"/>
              <a:t>Try multiple sets of values, not just one set of values</a:t>
            </a:r>
          </a:p>
          <a:p>
            <a:pPr lvl="1"/>
            <a:r>
              <a:rPr lang="en-US" sz="2100" dirty="0" smtClean="0"/>
              <a:t>Permutations of values </a:t>
            </a:r>
            <a:r>
              <a:rPr lang="en-US" sz="2100" b="1" dirty="0" smtClean="0"/>
              <a:t>{3,4,5}, {4,3,5}, {5,4,3}</a:t>
            </a:r>
          </a:p>
          <a:p>
            <a:r>
              <a:rPr lang="en-US" sz="2300" dirty="0"/>
              <a:t>Check boundary conditions</a:t>
            </a:r>
          </a:p>
          <a:p>
            <a:pPr lvl="1"/>
            <a:r>
              <a:rPr lang="en-US" sz="2100" dirty="0" smtClean="0"/>
              <a:t>Check for off-by-one conditions: </a:t>
            </a:r>
            <a:r>
              <a:rPr lang="en-US" sz="2100" b="1" dirty="0" smtClean="0"/>
              <a:t>0, MAX_INT</a:t>
            </a:r>
          </a:p>
          <a:p>
            <a:r>
              <a:rPr lang="en-US" sz="2300" dirty="0"/>
              <a:t>Check invalid input</a:t>
            </a:r>
          </a:p>
          <a:p>
            <a:pPr lvl="1"/>
            <a:r>
              <a:rPr lang="en-US" sz="2100" dirty="0" smtClean="0"/>
              <a:t>Illegal sets of value</a:t>
            </a:r>
          </a:p>
          <a:p>
            <a:pPr lvl="2"/>
            <a:r>
              <a:rPr lang="en-US" sz="1900" dirty="0" smtClean="0"/>
              <a:t>Wrong format: </a:t>
            </a:r>
            <a:r>
              <a:rPr lang="en-US" sz="1900" b="1" dirty="0" smtClean="0"/>
              <a:t>not integer</a:t>
            </a:r>
          </a:p>
          <a:p>
            <a:pPr lvl="2"/>
            <a:r>
              <a:rPr lang="en-US" sz="1900" dirty="0" smtClean="0"/>
              <a:t>Negative numbers</a:t>
            </a:r>
          </a:p>
          <a:p>
            <a:pPr lvl="1"/>
            <a:r>
              <a:rPr lang="en-US" sz="2100" dirty="0" smtClean="0"/>
              <a:t>Illegal input</a:t>
            </a:r>
          </a:p>
          <a:p>
            <a:pPr lvl="2"/>
            <a:r>
              <a:rPr lang="en-US" sz="1900" dirty="0" smtClean="0"/>
              <a:t>Impossible conditions:  </a:t>
            </a:r>
            <a:r>
              <a:rPr lang="en-US" sz="1900" b="1" dirty="0" smtClean="0"/>
              <a:t>{2,3,8}, {2,3,5}  </a:t>
            </a:r>
            <a:r>
              <a:rPr lang="en-US" sz="1900" dirty="0" smtClean="0"/>
              <a:t>{definition of a triangle}</a:t>
            </a:r>
          </a:p>
          <a:p>
            <a:pPr lvl="1"/>
            <a:r>
              <a:rPr lang="en-US" sz="2100" dirty="0" smtClean="0"/>
              <a:t>Totally bad input</a:t>
            </a:r>
          </a:p>
          <a:p>
            <a:pPr lvl="2"/>
            <a:r>
              <a:rPr lang="en-US" sz="1900" dirty="0" smtClean="0"/>
              <a:t>Text vs. Numbers, etc.</a:t>
            </a:r>
            <a:endParaRPr lang="en-US" sz="1900" dirty="0"/>
          </a:p>
        </p:txBody>
      </p:sp>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381273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p:txBody>
          <a:bodyPr>
            <a:normAutofit lnSpcReduction="10000"/>
          </a:bodyPr>
          <a:lstStyle/>
          <a:p>
            <a:r>
              <a:rPr lang="en-US" dirty="0" smtClean="0"/>
              <a:t>Beware of problems with comparisons</a:t>
            </a:r>
          </a:p>
          <a:p>
            <a:pPr lvl="1"/>
            <a:r>
              <a:rPr lang="en-US" dirty="0" smtClean="0"/>
              <a:t>How to compare two floating numbers</a:t>
            </a:r>
          </a:p>
          <a:p>
            <a:pPr lvl="2"/>
            <a:r>
              <a:rPr lang="en-US" dirty="0" smtClean="0"/>
              <a:t>Never do the following:</a:t>
            </a:r>
            <a:br>
              <a:rPr lang="en-US" dirty="0" smtClean="0"/>
            </a:br>
            <a:r>
              <a:rPr lang="en-US" b="1" dirty="0" smtClean="0">
                <a:latin typeface="Courier New"/>
                <a:cs typeface="Courier New"/>
              </a:rPr>
              <a:t>float a, b;</a:t>
            </a:r>
            <a:br>
              <a:rPr lang="en-US" b="1" dirty="0" smtClean="0">
                <a:latin typeface="Courier New"/>
                <a:cs typeface="Courier New"/>
              </a:rPr>
            </a:br>
            <a:r>
              <a:rPr lang="en-US" b="1" dirty="0" smtClean="0">
                <a:latin typeface="Courier New"/>
                <a:cs typeface="Courier New"/>
              </a:rPr>
              <a:t>. . .</a:t>
            </a:r>
            <a:br>
              <a:rPr lang="en-US" b="1" dirty="0" smtClean="0">
                <a:latin typeface="Courier New"/>
                <a:cs typeface="Courier New"/>
              </a:rPr>
            </a:br>
            <a:r>
              <a:rPr lang="en-US" b="1" dirty="0" smtClean="0">
                <a:latin typeface="Courier New"/>
                <a:cs typeface="Courier New"/>
              </a:rPr>
              <a:t>if ( a == b)</a:t>
            </a:r>
          </a:p>
          <a:p>
            <a:pPr lvl="2"/>
            <a:r>
              <a:rPr lang="en-US" dirty="0" smtClean="0"/>
              <a:t>Is it 4.0000000  or 3.9999999 or 4.0000001 ?</a:t>
            </a:r>
          </a:p>
          <a:p>
            <a:pPr lvl="2"/>
            <a:r>
              <a:rPr lang="en-US" dirty="0" smtClean="0"/>
              <a:t>What is your limit of accuracy?</a:t>
            </a:r>
          </a:p>
          <a:p>
            <a:pPr lvl="1"/>
            <a:r>
              <a:rPr lang="en-US" dirty="0" smtClean="0"/>
              <a:t>In object oriented languages make sure whether you are comparing the contents of an object or the reference to an object</a:t>
            </a:r>
          </a:p>
          <a:p>
            <a:pPr marL="1200150" lvl="3" indent="0">
              <a:buNone/>
            </a:pPr>
            <a:r>
              <a:rPr lang="en-US" b="1" dirty="0" smtClean="0">
                <a:latin typeface="Courier New"/>
                <a:cs typeface="Courier New"/>
              </a:rPr>
              <a:t>String a = “Hello world!\n”</a:t>
            </a:r>
          </a:p>
          <a:p>
            <a:pPr marL="1200150" lvl="3" indent="0">
              <a:buNone/>
            </a:pPr>
            <a:r>
              <a:rPr lang="en-US" b="1" dirty="0">
                <a:latin typeface="Courier New"/>
                <a:cs typeface="Courier New"/>
              </a:rPr>
              <a:t>String </a:t>
            </a:r>
            <a:r>
              <a:rPr lang="en-US" b="1" dirty="0" smtClean="0">
                <a:latin typeface="Courier New"/>
                <a:cs typeface="Courier New"/>
              </a:rPr>
              <a:t>b </a:t>
            </a:r>
            <a:r>
              <a:rPr lang="en-US" b="1" dirty="0">
                <a:latin typeface="Courier New"/>
                <a:cs typeface="Courier New"/>
              </a:rPr>
              <a:t>= “Hello world!\n”</a:t>
            </a:r>
          </a:p>
          <a:p>
            <a:pPr marL="1200150" lvl="3" indent="0">
              <a:buNone/>
            </a:pPr>
            <a:r>
              <a:rPr lang="en-US" b="1" dirty="0" smtClean="0">
                <a:latin typeface="Courier New"/>
                <a:cs typeface="Courier New"/>
              </a:rPr>
              <a:t>if ( a == b ) </a:t>
            </a:r>
          </a:p>
          <a:p>
            <a:pPr marL="1200150" lvl="3" indent="0">
              <a:buNone/>
            </a:pPr>
            <a:r>
              <a:rPr lang="en-US" dirty="0" smtClean="0">
                <a:cs typeface="Courier New"/>
              </a:rPr>
              <a:t>vs.</a:t>
            </a:r>
          </a:p>
          <a:p>
            <a:pPr marL="1200150" lvl="3" indent="0">
              <a:buNone/>
            </a:pPr>
            <a:r>
              <a:rPr lang="en-US" b="1" dirty="0" smtClean="0">
                <a:latin typeface="Courier New"/>
                <a:cs typeface="Courier New"/>
              </a:rPr>
              <a:t>if ( a.equals(b) )</a:t>
            </a:r>
          </a:p>
          <a:p>
            <a:pPr lvl="1"/>
            <a:endParaRPr lang="en-US" dirty="0" smtClean="0"/>
          </a:p>
          <a:p>
            <a:pPr lvl="2"/>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1883201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a:xfrm>
            <a:off x="838200" y="1690688"/>
            <a:ext cx="10515600" cy="4600384"/>
          </a:xfrm>
        </p:spPr>
        <p:txBody>
          <a:bodyPr>
            <a:normAutofit fontScale="92500" lnSpcReduction="10000"/>
          </a:bodyPr>
          <a:lstStyle/>
          <a:p>
            <a:pPr marL="0" indent="0">
              <a:buNone/>
            </a:pPr>
            <a:r>
              <a:rPr lang="en-US" sz="2400" dirty="0"/>
              <a:t>Let’s consider the triangle example</a:t>
            </a:r>
          </a:p>
          <a:p>
            <a:r>
              <a:rPr lang="en-US" sz="2300" dirty="0"/>
              <a:t>How to test the code?</a:t>
            </a:r>
          </a:p>
          <a:p>
            <a:r>
              <a:rPr lang="en-US" sz="2300" dirty="0"/>
              <a:t>Have the code read from the </a:t>
            </a:r>
            <a:r>
              <a:rPr lang="en-US" sz="2300" b="1" dirty="0"/>
              <a:t>standard input</a:t>
            </a:r>
          </a:p>
          <a:p>
            <a:pPr lvl="1"/>
            <a:r>
              <a:rPr lang="en-US" sz="2100" b="1" dirty="0">
                <a:latin typeface="Courier New"/>
              </a:rPr>
              <a:t>j</a:t>
            </a:r>
            <a:r>
              <a:rPr lang="en-US" sz="2100" b="1" dirty="0" smtClean="0">
                <a:latin typeface="Courier New"/>
              </a:rPr>
              <a:t>ava Triangle &lt; testcases.txt</a:t>
            </a:r>
            <a:br>
              <a:rPr lang="en-US" sz="2100" b="1" dirty="0" smtClean="0">
                <a:latin typeface="Courier New"/>
              </a:rPr>
            </a:br>
            <a:r>
              <a:rPr lang="en-US" sz="2100" dirty="0" smtClean="0"/>
              <a:t>or,</a:t>
            </a:r>
          </a:p>
          <a:p>
            <a:pPr lvl="1"/>
            <a:r>
              <a:rPr lang="en-US" sz="2100" b="1" dirty="0" smtClean="0">
                <a:latin typeface="Courier New"/>
              </a:rPr>
              <a:t>java Triangle</a:t>
            </a:r>
            <a:br>
              <a:rPr lang="en-US" sz="2100" b="1" dirty="0" smtClean="0">
                <a:latin typeface="Courier New"/>
              </a:rPr>
            </a:br>
            <a:r>
              <a:rPr lang="en-US" sz="2100" b="1" dirty="0" smtClean="0">
                <a:latin typeface="Courier New"/>
              </a:rPr>
              <a:t>2 3 3</a:t>
            </a:r>
            <a:br>
              <a:rPr lang="en-US" sz="2100" b="1" dirty="0" smtClean="0">
                <a:latin typeface="Courier New"/>
              </a:rPr>
            </a:br>
            <a:r>
              <a:rPr lang="en-US" sz="2100" b="1" dirty="0" smtClean="0">
                <a:latin typeface="Courier New"/>
              </a:rPr>
              <a:t>3 4 5</a:t>
            </a:r>
          </a:p>
          <a:p>
            <a:r>
              <a:rPr lang="en-US" sz="2300" dirty="0"/>
              <a:t>Have the output print to standard output.</a:t>
            </a:r>
          </a:p>
          <a:p>
            <a:pPr lvl="1"/>
            <a:r>
              <a:rPr lang="en-US" sz="2100" b="1" dirty="0" smtClean="0">
                <a:latin typeface="Courier New"/>
              </a:rPr>
              <a:t>java Triangle &gt; results.txt</a:t>
            </a:r>
          </a:p>
          <a:p>
            <a:r>
              <a:rPr lang="en-US" sz="2300" dirty="0"/>
              <a:t>Combine the two and we have:</a:t>
            </a:r>
          </a:p>
          <a:p>
            <a:pPr lvl="1"/>
            <a:r>
              <a:rPr lang="en-US" sz="2100" b="1" dirty="0" smtClean="0">
                <a:latin typeface="Courier New"/>
              </a:rPr>
              <a:t>java Triangle &lt;testcases.txt &gt;results.txt</a:t>
            </a:r>
          </a:p>
          <a:p>
            <a:r>
              <a:rPr lang="en-US" sz="2400" dirty="0" smtClean="0"/>
              <a:t>This assumes we have the code read three numbers on the line, or have the code read three numbers whether they are on one line or more.</a:t>
            </a:r>
            <a:endParaRPr lang="en-US" sz="2400" dirty="0"/>
          </a:p>
        </p:txBody>
      </p:sp>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3185006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smtClean="0"/>
              <a:t>Tips for testing</a:t>
            </a:r>
            <a:endParaRPr lang="en-US" dirty="0"/>
          </a:p>
        </p:txBody>
      </p:sp>
      <p:sp>
        <p:nvSpPr>
          <p:cNvPr id="486403" name="Rectangle 3"/>
          <p:cNvSpPr>
            <a:spLocks noGrp="1" noChangeArrowheads="1"/>
          </p:cNvSpPr>
          <p:nvPr>
            <p:ph idx="1"/>
          </p:nvPr>
        </p:nvSpPr>
        <p:spPr/>
        <p:txBody>
          <a:bodyPr>
            <a:normAutofit/>
          </a:bodyPr>
          <a:lstStyle/>
          <a:p>
            <a:r>
              <a:rPr lang="en-US" dirty="0" smtClean="0"/>
              <a:t>You cannot test every possible input, parameter value, etc.</a:t>
            </a:r>
          </a:p>
          <a:p>
            <a:pPr lvl="1"/>
            <a:r>
              <a:rPr lang="en-US" dirty="0" smtClean="0"/>
              <a:t>So you must think of a limited set of tests likely to expose bugs.</a:t>
            </a:r>
          </a:p>
          <a:p>
            <a:r>
              <a:rPr lang="en-US" dirty="0" smtClean="0"/>
              <a:t>Think about boundary cases</a:t>
            </a:r>
          </a:p>
          <a:p>
            <a:pPr lvl="1"/>
            <a:r>
              <a:rPr lang="en-US" dirty="0" smtClean="0"/>
              <a:t>positive; zero; negative numbers; infinity; very small</a:t>
            </a:r>
          </a:p>
          <a:p>
            <a:pPr lvl="1"/>
            <a:r>
              <a:rPr lang="en-US" dirty="0" smtClean="0"/>
              <a:t>right at the edge of an array or collection's size (plus or minus one)</a:t>
            </a:r>
          </a:p>
          <a:p>
            <a:r>
              <a:rPr lang="en-US" dirty="0" smtClean="0"/>
              <a:t>Think about empty cases and error cases</a:t>
            </a:r>
          </a:p>
          <a:p>
            <a:pPr lvl="1"/>
            <a:r>
              <a:rPr lang="en-US" dirty="0" smtClean="0"/>
              <a:t>0, -1, null;  an empty list or array</a:t>
            </a:r>
          </a:p>
          <a:p>
            <a:r>
              <a:rPr lang="en-US" dirty="0" smtClean="0"/>
              <a:t>test behavior in combination</a:t>
            </a:r>
          </a:p>
          <a:p>
            <a:pPr lvl="1"/>
            <a:r>
              <a:rPr lang="en-US" dirty="0" smtClean="0"/>
              <a:t>maybe add usually works, but fails after you call remove</a:t>
            </a:r>
          </a:p>
          <a:p>
            <a:pPr lvl="1"/>
            <a:r>
              <a:rPr lang="en-US" dirty="0" smtClean="0"/>
              <a:t>make multiple calls;  maybe size fails the second time only</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220036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en-US" dirty="0"/>
              <a:t>Test Cases – Good Example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202" y="1807779"/>
            <a:ext cx="7829460" cy="38525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79318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en-US" dirty="0"/>
              <a:t>Test Cases – Bad Example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18</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706" y="2170387"/>
            <a:ext cx="8810091" cy="166588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590541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lstStyle/>
          <a:p>
            <a:r>
              <a:rPr lang="en-US" b="1" dirty="0"/>
              <a:t>Why we write test </a:t>
            </a:r>
            <a:r>
              <a:rPr lang="en-US" b="1" dirty="0" smtClean="0"/>
              <a:t>cases?</a:t>
            </a:r>
          </a:p>
          <a:p>
            <a:pPr lvl="1"/>
            <a:r>
              <a:rPr lang="en-US" dirty="0" smtClean="0"/>
              <a:t>The </a:t>
            </a:r>
            <a:r>
              <a:rPr lang="en-US" dirty="0"/>
              <a:t>basic objective of writing test cases is </a:t>
            </a:r>
            <a:r>
              <a:rPr lang="en-US" b="1" dirty="0"/>
              <a:t>to validate the testing coverage of the application</a:t>
            </a:r>
            <a:r>
              <a:rPr lang="en-US" b="1" dirty="0" smtClean="0"/>
              <a:t>.</a:t>
            </a:r>
            <a:endParaRPr lang="en-US" dirty="0" smtClean="0"/>
          </a:p>
          <a:p>
            <a:r>
              <a:rPr lang="en-US" dirty="0" smtClean="0"/>
              <a:t>Keep in mind while writing test cases that all your </a:t>
            </a:r>
            <a:r>
              <a:rPr lang="en-US" b="1" dirty="0" smtClean="0"/>
              <a:t>test cases should be simple and easy to understand</a:t>
            </a:r>
            <a:r>
              <a:rPr lang="en-US" dirty="0" smtClean="0"/>
              <a:t>. </a:t>
            </a:r>
          </a:p>
          <a:p>
            <a:r>
              <a:rPr lang="en-US" dirty="0" smtClean="0"/>
              <a:t>For </a:t>
            </a:r>
            <a:r>
              <a:rPr lang="en-US" dirty="0"/>
              <a:t>any application basically you will cover all the </a:t>
            </a:r>
            <a:r>
              <a:rPr lang="en-US" b="1" dirty="0"/>
              <a:t>types of test cases including functional, negative and boundary value test cases</a:t>
            </a:r>
            <a:r>
              <a:rPr lang="en-US" b="1" dirty="0" smtClean="0"/>
              <a:t>.</a:t>
            </a:r>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350837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Testing</a:t>
            </a:r>
          </a:p>
          <a:p>
            <a:r>
              <a:rPr lang="en-US" dirty="0" smtClean="0"/>
              <a:t>Test selection</a:t>
            </a:r>
          </a:p>
          <a:p>
            <a:r>
              <a:rPr lang="en-US" dirty="0"/>
              <a:t>Writing test cases</a:t>
            </a:r>
          </a:p>
          <a:p>
            <a:r>
              <a:rPr lang="en-US" dirty="0"/>
              <a:t>Test Execution</a:t>
            </a:r>
          </a:p>
          <a:p>
            <a:endParaRPr lang="en-US" dirty="0" smtClean="0"/>
          </a:p>
          <a:p>
            <a:endParaRPr lang="en-US" dirty="0"/>
          </a:p>
          <a:p>
            <a:endParaRPr lang="en-US" dirty="0"/>
          </a:p>
          <a:p>
            <a:endParaRPr lang="en-US"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574504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dirty="0" smtClean="0"/>
              <a:t>Trustworthy tests</a:t>
            </a:r>
            <a:endParaRPr lang="en-US" dirty="0"/>
          </a:p>
        </p:txBody>
      </p:sp>
      <p:sp>
        <p:nvSpPr>
          <p:cNvPr id="525315" name="Rectangle 3"/>
          <p:cNvSpPr>
            <a:spLocks noGrp="1" noChangeArrowheads="1"/>
          </p:cNvSpPr>
          <p:nvPr>
            <p:ph idx="1"/>
          </p:nvPr>
        </p:nvSpPr>
        <p:spPr/>
        <p:txBody>
          <a:bodyPr/>
          <a:lstStyle/>
          <a:p>
            <a:r>
              <a:rPr lang="en-US" dirty="0" smtClean="0"/>
              <a:t>Test one thing at a time per test method.</a:t>
            </a:r>
          </a:p>
          <a:p>
            <a:pPr lvl="1"/>
            <a:r>
              <a:rPr lang="en-US" dirty="0" smtClean="0"/>
              <a:t>10 small tests are much better than 1 test 10x as large.</a:t>
            </a:r>
          </a:p>
          <a:p>
            <a:r>
              <a:rPr lang="en-US" dirty="0" smtClean="0"/>
              <a:t>Each test method should have few (likely 1) assert statements.</a:t>
            </a:r>
          </a:p>
          <a:p>
            <a:pPr lvl="1"/>
            <a:r>
              <a:rPr lang="en-US" dirty="0" smtClean="0"/>
              <a:t>If you assert many things, the first that fails stops the test.</a:t>
            </a:r>
          </a:p>
          <a:p>
            <a:pPr lvl="1"/>
            <a:r>
              <a:rPr lang="en-US" dirty="0" smtClean="0"/>
              <a:t>You won't know whether a later assertion would have also failed.</a:t>
            </a:r>
          </a:p>
          <a:p>
            <a:r>
              <a:rPr lang="en-US" dirty="0" smtClean="0"/>
              <a:t>Tests should avoid logic.</a:t>
            </a:r>
          </a:p>
          <a:p>
            <a:pPr lvl="1"/>
            <a:r>
              <a:rPr lang="en-US" dirty="0" smtClean="0"/>
              <a:t>minimize if/else, loops, switch, etc.</a:t>
            </a:r>
          </a:p>
          <a:p>
            <a:pPr lvl="1"/>
            <a:r>
              <a:rPr lang="en-US" dirty="0" smtClean="0"/>
              <a:t>avoid try/catch</a:t>
            </a:r>
          </a:p>
          <a:p>
            <a:pPr lvl="2"/>
            <a:r>
              <a:rPr lang="en-US" dirty="0" smtClean="0"/>
              <a:t>If it's supposed to throw, use expected= ... if not, let JUnit catch it.</a:t>
            </a:r>
          </a:p>
          <a:p>
            <a:r>
              <a:rPr lang="en-US" dirty="0" smtClean="0"/>
              <a:t>Torture tests are okay, but only in addition to simple tests.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3103300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smtClean="0"/>
              <a:t>Test </a:t>
            </a:r>
            <a:r>
              <a:rPr lang="en-US" dirty="0"/>
              <a:t>Execution</a:t>
            </a:r>
          </a:p>
        </p:txBody>
      </p:sp>
      <p:sp>
        <p:nvSpPr>
          <p:cNvPr id="200707" name="Rectangle 3"/>
          <p:cNvSpPr>
            <a:spLocks noGrp="1" noChangeArrowheads="1"/>
          </p:cNvSpPr>
          <p:nvPr>
            <p:ph type="body" idx="1"/>
          </p:nvPr>
        </p:nvSpPr>
        <p:spPr>
          <a:xfrm>
            <a:off x="838200" y="1825624"/>
            <a:ext cx="10515600" cy="4530725"/>
          </a:xfrm>
        </p:spPr>
        <p:txBody>
          <a:bodyPr>
            <a:normAutofit fontScale="92500" lnSpcReduction="10000"/>
          </a:bodyPr>
          <a:lstStyle/>
          <a:p>
            <a:r>
              <a:rPr lang="en-US" dirty="0"/>
              <a:t>The software testers begin executing the test plan after the </a:t>
            </a:r>
            <a:r>
              <a:rPr lang="en-US" dirty="0" smtClean="0"/>
              <a:t>developers </a:t>
            </a:r>
            <a:r>
              <a:rPr lang="en-US" dirty="0"/>
              <a:t>deliver the alpha build, or a build that they feel is feature complete.</a:t>
            </a:r>
          </a:p>
          <a:p>
            <a:r>
              <a:rPr lang="en-US" dirty="0"/>
              <a:t>The alpha should be of high quality—the </a:t>
            </a:r>
            <a:r>
              <a:rPr lang="en-US" dirty="0" smtClean="0"/>
              <a:t>developers </a:t>
            </a:r>
            <a:r>
              <a:rPr lang="en-US" dirty="0"/>
              <a:t>should feel that it is ready for release, and as good as they can get it.</a:t>
            </a:r>
          </a:p>
          <a:p>
            <a:r>
              <a:rPr lang="en-US" dirty="0"/>
              <a:t>There are typically several iterations of test execution. </a:t>
            </a:r>
          </a:p>
          <a:p>
            <a:pPr lvl="1"/>
            <a:r>
              <a:rPr lang="en-US" dirty="0"/>
              <a:t>The first iteration focuses on new functionality that has been added since the last round of testing.</a:t>
            </a:r>
          </a:p>
          <a:p>
            <a:pPr lvl="1"/>
            <a:r>
              <a:rPr lang="en-US" dirty="0"/>
              <a:t>A regression test is a test designed to make sure that a change to one area of the software has not caused any other part of the software which had previously passed its tests to stop working. </a:t>
            </a:r>
          </a:p>
          <a:p>
            <a:pPr lvl="1"/>
            <a:r>
              <a:rPr lang="en-US" dirty="0"/>
              <a:t>Regression testing usually involves executing all test cases which have previously been executed.</a:t>
            </a:r>
          </a:p>
          <a:p>
            <a:pPr lvl="1"/>
            <a:r>
              <a:rPr lang="en-US" dirty="0"/>
              <a:t>There are typically at least two regression tests for any software project.</a:t>
            </a:r>
          </a:p>
        </p:txBody>
      </p:sp>
      <p:sp>
        <p:nvSpPr>
          <p:cNvPr id="2" name="Slide Number Placeholder 1"/>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3147738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smtClean="0"/>
              <a:t>Test </a:t>
            </a:r>
            <a:r>
              <a:rPr lang="en-US" dirty="0"/>
              <a:t>Execution</a:t>
            </a:r>
          </a:p>
        </p:txBody>
      </p:sp>
      <p:sp>
        <p:nvSpPr>
          <p:cNvPr id="200707" name="Rectangle 3"/>
          <p:cNvSpPr>
            <a:spLocks noGrp="1" noChangeArrowheads="1"/>
          </p:cNvSpPr>
          <p:nvPr>
            <p:ph type="body" idx="1"/>
          </p:nvPr>
        </p:nvSpPr>
        <p:spPr/>
        <p:txBody>
          <a:bodyPr/>
          <a:lstStyle/>
          <a:p>
            <a:r>
              <a:rPr lang="en-US" dirty="0"/>
              <a:t>When is testing complete?</a:t>
            </a:r>
          </a:p>
          <a:p>
            <a:pPr lvl="1"/>
            <a:r>
              <a:rPr lang="en-US" dirty="0"/>
              <a:t>No defects found</a:t>
            </a:r>
          </a:p>
          <a:p>
            <a:pPr lvl="1"/>
            <a:r>
              <a:rPr lang="en-US" dirty="0"/>
              <a:t>Or defects meet acceptance criteria outlined in test plan </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236" y="2715941"/>
            <a:ext cx="6766964" cy="363661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54294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a:t>Automating Test Execution</a:t>
            </a:r>
          </a:p>
        </p:txBody>
      </p:sp>
      <p:sp>
        <p:nvSpPr>
          <p:cNvPr id="200707" name="Rectangle 3"/>
          <p:cNvSpPr>
            <a:spLocks noGrp="1" noChangeArrowheads="1"/>
          </p:cNvSpPr>
          <p:nvPr>
            <p:ph type="body" idx="1"/>
          </p:nvPr>
        </p:nvSpPr>
        <p:spPr/>
        <p:txBody>
          <a:bodyPr/>
          <a:lstStyle/>
          <a:p>
            <a:r>
              <a:rPr lang="en-US" dirty="0"/>
              <a:t>Designing test cases and test suites is creative</a:t>
            </a:r>
          </a:p>
          <a:p>
            <a:pPr lvl="1"/>
            <a:r>
              <a:rPr lang="en-US" dirty="0"/>
              <a:t>Like any design activity: A demanding intellectual activity, requiring human judgment</a:t>
            </a:r>
          </a:p>
          <a:p>
            <a:r>
              <a:rPr lang="en-US" dirty="0"/>
              <a:t>Executing test cases should be automatic</a:t>
            </a:r>
          </a:p>
          <a:p>
            <a:pPr lvl="1"/>
            <a:r>
              <a:rPr lang="en-US" dirty="0"/>
              <a:t>Design once, execute many times</a:t>
            </a:r>
          </a:p>
          <a:p>
            <a:r>
              <a:rPr lang="en-US" dirty="0"/>
              <a:t>Test automation separates the creative human process from the mechanical process of test execution</a:t>
            </a:r>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3991589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normAutofit/>
          </a:bodyPr>
          <a:lstStyle/>
          <a:p>
            <a:r>
              <a:rPr lang="en-US" sz="3400" dirty="0"/>
              <a:t>Generation: From Test Case Specifications to Test Cases</a:t>
            </a:r>
          </a:p>
        </p:txBody>
      </p:sp>
      <p:sp>
        <p:nvSpPr>
          <p:cNvPr id="203779" name="Rectangle 3"/>
          <p:cNvSpPr>
            <a:spLocks noGrp="1" noChangeArrowheads="1"/>
          </p:cNvSpPr>
          <p:nvPr>
            <p:ph type="body" idx="1"/>
          </p:nvPr>
        </p:nvSpPr>
        <p:spPr/>
        <p:txBody>
          <a:bodyPr/>
          <a:lstStyle/>
          <a:p>
            <a:r>
              <a:rPr lang="it-IT" dirty="0"/>
              <a:t>Test design often yields test case specifications, rather than concrete data</a:t>
            </a:r>
          </a:p>
          <a:p>
            <a:pPr lvl="1"/>
            <a:r>
              <a:rPr lang="it-IT" dirty="0"/>
              <a:t>Ex:  “a large positive number”, not 420023</a:t>
            </a:r>
          </a:p>
          <a:p>
            <a:pPr lvl="1"/>
            <a:r>
              <a:rPr lang="it-IT" dirty="0"/>
              <a:t>Ex: “a sorted sequence, length &gt; 2”, not “Alpha, Beta, Chi, Omega”</a:t>
            </a:r>
          </a:p>
          <a:p>
            <a:r>
              <a:rPr lang="it-IT" dirty="0"/>
              <a:t>Other details for execution may be omitted</a:t>
            </a:r>
          </a:p>
          <a:p>
            <a:r>
              <a:rPr lang="it-IT" dirty="0"/>
              <a:t>Generation creates concrete, executable test cases from test case specifications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1055642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it-IT" dirty="0" smtClean="0"/>
              <a:t>Scaffolding</a:t>
            </a:r>
            <a:endParaRPr lang="it-IT" dirty="0"/>
          </a:p>
        </p:txBody>
      </p:sp>
      <p:sp>
        <p:nvSpPr>
          <p:cNvPr id="195588" name="Rectangle 4"/>
          <p:cNvSpPr>
            <a:spLocks noGrp="1" noChangeArrowheads="1"/>
          </p:cNvSpPr>
          <p:nvPr>
            <p:ph idx="1"/>
          </p:nvPr>
        </p:nvSpPr>
        <p:spPr>
          <a:xfrm>
            <a:off x="838200" y="1825625"/>
            <a:ext cx="10756392" cy="4351338"/>
          </a:xfrm>
        </p:spPr>
        <p:txBody>
          <a:bodyPr/>
          <a:lstStyle/>
          <a:p>
            <a:r>
              <a:rPr lang="it-IT" dirty="0" smtClean="0"/>
              <a:t>Code produced to support development activities (especially testing)</a:t>
            </a:r>
          </a:p>
          <a:p>
            <a:pPr lvl="1"/>
            <a:r>
              <a:rPr lang="it-IT" dirty="0"/>
              <a:t>Not part of the “product” as seen by the end user</a:t>
            </a:r>
          </a:p>
          <a:p>
            <a:pPr lvl="1"/>
            <a:r>
              <a:rPr lang="it-IT" dirty="0"/>
              <a:t>May be temporary (like scaffolding in construction of buildings)</a:t>
            </a:r>
          </a:p>
          <a:p>
            <a:r>
              <a:rPr lang="it-IT" dirty="0" smtClean="0"/>
              <a:t>Includes</a:t>
            </a:r>
          </a:p>
          <a:p>
            <a:pPr lvl="1"/>
            <a:r>
              <a:rPr lang="it-IT" dirty="0"/>
              <a:t>Test harnesses, drivers, and stubs</a:t>
            </a:r>
          </a:p>
          <a:p>
            <a:pPr lvl="1"/>
            <a:r>
              <a:rPr lang="it-IT" dirty="0"/>
              <a:t>Example: </a:t>
            </a:r>
          </a:p>
          <a:p>
            <a:pPr lvl="2"/>
            <a:r>
              <a:rPr lang="it-IT" sz="2400" dirty="0"/>
              <a:t>JUnit </a:t>
            </a:r>
            <a:r>
              <a:rPr lang="mr-IN" sz="2400" dirty="0"/>
              <a:t>–</a:t>
            </a:r>
            <a:r>
              <a:rPr lang="it-IT" sz="2400" dirty="0"/>
              <a:t> test harness</a:t>
            </a:r>
          </a:p>
          <a:p>
            <a:pPr lvl="2"/>
            <a:r>
              <a:rPr lang="it-IT" sz="2400" dirty="0"/>
              <a:t>Eclipse </a:t>
            </a:r>
            <a:r>
              <a:rPr lang="mr-IN" sz="2400" dirty="0"/>
              <a:t>–</a:t>
            </a:r>
            <a:r>
              <a:rPr lang="it-IT" sz="2400" dirty="0"/>
              <a:t> IDE, scaffolding, JUnit built in</a:t>
            </a:r>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26134334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dirty="0" smtClean="0"/>
              <a:t>Scaffolding ...</a:t>
            </a:r>
            <a:endParaRPr lang="en-US" dirty="0"/>
          </a:p>
        </p:txBody>
      </p:sp>
      <p:sp>
        <p:nvSpPr>
          <p:cNvPr id="211972" name="Rectangle 4"/>
          <p:cNvSpPr>
            <a:spLocks noGrp="1" noChangeArrowheads="1"/>
          </p:cNvSpPr>
          <p:nvPr>
            <p:ph type="body" idx="1"/>
          </p:nvPr>
        </p:nvSpPr>
        <p:spPr/>
        <p:txBody>
          <a:bodyPr/>
          <a:lstStyle/>
          <a:p>
            <a:r>
              <a:rPr lang="en-US" dirty="0" smtClean="0"/>
              <a:t>Test driver</a:t>
            </a:r>
          </a:p>
          <a:p>
            <a:pPr lvl="1"/>
            <a:r>
              <a:rPr lang="en-US" dirty="0" smtClean="0"/>
              <a:t>A </a:t>
            </a:r>
            <a:r>
              <a:rPr lang="ja-JP" altLang="en-US" dirty="0" smtClean="0"/>
              <a:t>“</a:t>
            </a:r>
            <a:r>
              <a:rPr lang="en-US" dirty="0" smtClean="0"/>
              <a:t>main</a:t>
            </a:r>
            <a:r>
              <a:rPr lang="ja-JP" altLang="en-US" dirty="0" smtClean="0"/>
              <a:t>”</a:t>
            </a:r>
            <a:r>
              <a:rPr lang="en-US" dirty="0" smtClean="0"/>
              <a:t> program for running a test</a:t>
            </a:r>
          </a:p>
          <a:p>
            <a:pPr lvl="2"/>
            <a:r>
              <a:rPr lang="en-US" dirty="0" smtClean="0"/>
              <a:t>May be produced before a </a:t>
            </a:r>
            <a:r>
              <a:rPr lang="ja-JP" altLang="en-US" dirty="0" smtClean="0"/>
              <a:t>“</a:t>
            </a:r>
            <a:r>
              <a:rPr lang="en-US" dirty="0" smtClean="0"/>
              <a:t>real</a:t>
            </a:r>
            <a:r>
              <a:rPr lang="ja-JP" altLang="en-US" dirty="0" smtClean="0"/>
              <a:t>”</a:t>
            </a:r>
            <a:r>
              <a:rPr lang="en-US" dirty="0" smtClean="0"/>
              <a:t> main program</a:t>
            </a:r>
          </a:p>
          <a:p>
            <a:pPr lvl="2"/>
            <a:r>
              <a:rPr lang="en-US" dirty="0" smtClean="0"/>
              <a:t>Provides more control than the </a:t>
            </a:r>
            <a:r>
              <a:rPr lang="ja-JP" altLang="en-US" dirty="0" smtClean="0"/>
              <a:t>“</a:t>
            </a:r>
            <a:r>
              <a:rPr lang="en-US" dirty="0" smtClean="0"/>
              <a:t>real</a:t>
            </a:r>
            <a:r>
              <a:rPr lang="ja-JP" altLang="en-US" dirty="0" smtClean="0"/>
              <a:t>”</a:t>
            </a:r>
            <a:r>
              <a:rPr lang="en-US" dirty="0" smtClean="0"/>
              <a:t> main program</a:t>
            </a:r>
          </a:p>
          <a:p>
            <a:pPr lvl="3"/>
            <a:r>
              <a:rPr lang="en-US" dirty="0" smtClean="0"/>
              <a:t>To drive program under test through test cases</a:t>
            </a:r>
          </a:p>
          <a:p>
            <a:r>
              <a:rPr lang="en-US" dirty="0" smtClean="0"/>
              <a:t>Test stubs</a:t>
            </a:r>
          </a:p>
          <a:p>
            <a:pPr lvl="1"/>
            <a:r>
              <a:rPr lang="en-US" dirty="0" smtClean="0"/>
              <a:t>Substitute for called functions/methods/objects</a:t>
            </a:r>
          </a:p>
          <a:p>
            <a:r>
              <a:rPr lang="en-US" dirty="0" smtClean="0"/>
              <a:t>Test harness</a:t>
            </a:r>
          </a:p>
          <a:p>
            <a:pPr lvl="1"/>
            <a:r>
              <a:rPr lang="en-US" dirty="0" smtClean="0"/>
              <a:t>Substitutes for other parts of the deployed environment</a:t>
            </a:r>
          </a:p>
          <a:p>
            <a:pPr lvl="2"/>
            <a:r>
              <a:rPr lang="en-US" dirty="0" smtClean="0"/>
              <a:t>Ex: Software simulation of a hardware device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34092011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676400"/>
            <a:ext cx="5295900" cy="427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7" name="Title 8"/>
          <p:cNvSpPr>
            <a:spLocks noGrp="1"/>
          </p:cNvSpPr>
          <p:nvPr>
            <p:ph type="title"/>
          </p:nvPr>
        </p:nvSpPr>
        <p:spPr/>
        <p:txBody>
          <a:bodyPr/>
          <a:lstStyle/>
          <a:p>
            <a:r>
              <a:rPr lang="en-US" dirty="0" smtClean="0"/>
              <a:t>Stubs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411308375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itle 6"/>
          <p:cNvSpPr>
            <a:spLocks noGrp="1"/>
          </p:cNvSpPr>
          <p:nvPr>
            <p:ph type="title"/>
          </p:nvPr>
        </p:nvSpPr>
        <p:spPr/>
        <p:txBody>
          <a:bodyPr/>
          <a:lstStyle/>
          <a:p>
            <a:r>
              <a:rPr lang="en-US" dirty="0" smtClean="0"/>
              <a:t>Drivers</a:t>
            </a:r>
            <a:endParaRPr lang="en-US" dirty="0"/>
          </a:p>
        </p:txBody>
      </p:sp>
      <p:pic>
        <p:nvPicPr>
          <p:cNvPr id="3686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9928" y="1712976"/>
            <a:ext cx="1549400"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91128" y="1789176"/>
            <a:ext cx="3352800" cy="419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43928" y="1712976"/>
            <a:ext cx="3352800" cy="440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6060742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it-IT" dirty="0"/>
              <a:t>Generic or Specific?</a:t>
            </a:r>
          </a:p>
        </p:txBody>
      </p:sp>
      <p:sp>
        <p:nvSpPr>
          <p:cNvPr id="196612" name="Rectangle 4"/>
          <p:cNvSpPr>
            <a:spLocks noGrp="1" noChangeArrowheads="1"/>
          </p:cNvSpPr>
          <p:nvPr>
            <p:ph type="body" idx="1"/>
          </p:nvPr>
        </p:nvSpPr>
        <p:spPr/>
        <p:txBody>
          <a:bodyPr/>
          <a:lstStyle/>
          <a:p>
            <a:r>
              <a:rPr lang="en-US" dirty="0"/>
              <a:t>How general should scaffolding be?</a:t>
            </a:r>
          </a:p>
          <a:p>
            <a:pPr lvl="1"/>
            <a:r>
              <a:rPr lang="en-US" dirty="0"/>
              <a:t>We could build a driver and stubs for each test case</a:t>
            </a:r>
          </a:p>
          <a:p>
            <a:pPr lvl="1"/>
            <a:r>
              <a:rPr lang="en-US" dirty="0"/>
              <a:t>... or at least factor out some common code of the driver and test management (e.g., </a:t>
            </a:r>
            <a:r>
              <a:rPr lang="en-US" b="1" dirty="0"/>
              <a:t>JUnit</a:t>
            </a:r>
            <a:r>
              <a:rPr lang="en-US" dirty="0"/>
              <a:t>)</a:t>
            </a:r>
          </a:p>
          <a:p>
            <a:pPr lvl="1"/>
            <a:r>
              <a:rPr lang="en-US" dirty="0"/>
              <a:t>... or further factor out some common support code, to drive a large number of test cases from data (as in </a:t>
            </a:r>
            <a:r>
              <a:rPr lang="en-US" b="1" dirty="0"/>
              <a:t>DDSteps</a:t>
            </a:r>
            <a:r>
              <a:rPr lang="en-US" dirty="0"/>
              <a:t>)</a:t>
            </a:r>
          </a:p>
          <a:p>
            <a:pPr lvl="1"/>
            <a:r>
              <a:rPr lang="en-US" dirty="0"/>
              <a:t>... or further, generate the data automatically from a more abstract model (e.g., network traffic model)</a:t>
            </a:r>
          </a:p>
          <a:p>
            <a:r>
              <a:rPr lang="en-US" dirty="0"/>
              <a:t>A question of costs and re-use</a:t>
            </a:r>
          </a:p>
          <a:p>
            <a:pPr lvl="1"/>
            <a:r>
              <a:rPr lang="en-US" dirty="0"/>
              <a:t>Just as for other kinds of software </a:t>
            </a:r>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712284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normAutofit/>
          </a:bodyPr>
          <a:lstStyle/>
          <a:p>
            <a:r>
              <a:rPr lang="en-US" dirty="0"/>
              <a:t>There is </a:t>
            </a:r>
            <a:r>
              <a:rPr lang="en-US" dirty="0" smtClean="0"/>
              <a:t>a </a:t>
            </a:r>
            <a:r>
              <a:rPr lang="en-US" dirty="0"/>
              <a:t>massive misunderstanding about testing: that it improves software. It </a:t>
            </a:r>
            <a:r>
              <a:rPr lang="en-US" dirty="0" smtClean="0"/>
              <a:t>doesn't! </a:t>
            </a:r>
          </a:p>
          <a:p>
            <a:r>
              <a:rPr lang="en-US" dirty="0" smtClean="0"/>
              <a:t>Weighing </a:t>
            </a:r>
            <a:r>
              <a:rPr lang="en-US" dirty="0"/>
              <a:t>yourself doesn't reduce your weight; going to the doctor doesn't make you healthy. Those things help to identify problems that you might choose to resolve. Testing does too. </a:t>
            </a:r>
            <a:endParaRPr lang="en-US" dirty="0" smtClean="0"/>
          </a:p>
          <a:p>
            <a:r>
              <a:rPr lang="en-US" dirty="0"/>
              <a:t>The testing does not make the product better, even though it's part of a process that does make a product better</a:t>
            </a:r>
            <a:r>
              <a:rPr lang="en-US" dirty="0" smtClean="0"/>
              <a:t>.</a:t>
            </a:r>
          </a:p>
          <a:p>
            <a:r>
              <a:rPr lang="en-US" dirty="0"/>
              <a:t>Testing does not improve quality unless something else changes.  What testing *does* do is to provide us with awareness of the status of the product, whereupon people may decide (or not) to improve its quality.</a:t>
            </a:r>
          </a:p>
          <a:p>
            <a:endParaRPr lang="en-US" dirty="0"/>
          </a:p>
          <a:p>
            <a:endParaRPr lang="en-US"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230594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dirty="0"/>
              <a:t>Oracles</a:t>
            </a:r>
          </a:p>
        </p:txBody>
      </p:sp>
      <p:sp>
        <p:nvSpPr>
          <p:cNvPr id="219139" name="Rectangle 3"/>
          <p:cNvSpPr>
            <a:spLocks noGrp="1" noChangeArrowheads="1"/>
          </p:cNvSpPr>
          <p:nvPr>
            <p:ph type="body" idx="1"/>
          </p:nvPr>
        </p:nvSpPr>
        <p:spPr/>
        <p:txBody>
          <a:bodyPr/>
          <a:lstStyle/>
          <a:p>
            <a:r>
              <a:rPr lang="en-US" dirty="0"/>
              <a:t>Did this test case succeed, or fail?</a:t>
            </a:r>
          </a:p>
          <a:p>
            <a:pPr lvl="1"/>
            <a:r>
              <a:rPr lang="en-US" dirty="0"/>
              <a:t>No use running 10,000 test cases automatically if the results must be checked by hand!</a:t>
            </a:r>
          </a:p>
          <a:p>
            <a:r>
              <a:rPr lang="en-US" dirty="0"/>
              <a:t>Range of specific to general, again</a:t>
            </a:r>
          </a:p>
          <a:p>
            <a:pPr lvl="1"/>
            <a:r>
              <a:rPr lang="en-US" dirty="0"/>
              <a:t>ex. JUnit: Specific oracle (</a:t>
            </a:r>
            <a:r>
              <a:rPr lang="ja-JP" altLang="en-US" dirty="0">
                <a:latin typeface="Arial"/>
              </a:rPr>
              <a:t>“</a:t>
            </a:r>
            <a:r>
              <a:rPr lang="en-US" dirty="0"/>
              <a:t>assert</a:t>
            </a:r>
            <a:r>
              <a:rPr lang="ja-JP" altLang="en-US" dirty="0">
                <a:latin typeface="Arial"/>
              </a:rPr>
              <a:t>”</a:t>
            </a:r>
            <a:r>
              <a:rPr lang="en-US" dirty="0"/>
              <a:t>) coded by hand in each test case</a:t>
            </a:r>
          </a:p>
          <a:p>
            <a:pPr lvl="1"/>
            <a:r>
              <a:rPr lang="en-US" dirty="0"/>
              <a:t>Typical approach: </a:t>
            </a:r>
            <a:r>
              <a:rPr lang="ja-JP" altLang="en-US" dirty="0">
                <a:latin typeface="Arial"/>
              </a:rPr>
              <a:t>“</a:t>
            </a:r>
            <a:r>
              <a:rPr lang="en-US" dirty="0"/>
              <a:t>comparison-based</a:t>
            </a:r>
            <a:r>
              <a:rPr lang="ja-JP" altLang="en-US" dirty="0">
                <a:latin typeface="Arial"/>
              </a:rPr>
              <a:t>”</a:t>
            </a:r>
            <a:r>
              <a:rPr lang="en-US" dirty="0"/>
              <a:t> oracle with predicted output value</a:t>
            </a:r>
          </a:p>
          <a:p>
            <a:pPr lvl="1"/>
            <a:r>
              <a:rPr lang="en-US" dirty="0"/>
              <a:t>Not the only approach! </a:t>
            </a:r>
          </a:p>
          <a:p>
            <a:pPr lvl="1"/>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36421701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5" name="Rectangle 5"/>
          <p:cNvSpPr>
            <a:spLocks noGrp="1" noChangeArrowheads="1"/>
          </p:cNvSpPr>
          <p:nvPr>
            <p:ph type="title"/>
          </p:nvPr>
        </p:nvSpPr>
        <p:spPr/>
        <p:txBody>
          <a:bodyPr/>
          <a:lstStyle/>
          <a:p>
            <a:r>
              <a:rPr lang="en-US" dirty="0" smtClean="0"/>
              <a:t>Comparison-based oracle</a:t>
            </a:r>
            <a:endParaRPr lang="en-US" dirty="0"/>
          </a:p>
        </p:txBody>
      </p:sp>
      <p:pic>
        <p:nvPicPr>
          <p:cNvPr id="220168" name="Picture 8" descr="Harness-comparison-based.pdf                                   00089516Macintosh HD                   C2DAC9E8:"/>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146014" y="1508502"/>
            <a:ext cx="7657143" cy="2679365"/>
          </a:xfrm>
        </p:spPr>
      </p:pic>
      <p:sp>
        <p:nvSpPr>
          <p:cNvPr id="220167" name="Rectangle 7"/>
          <p:cNvSpPr>
            <a:spLocks noGrp="1" noChangeArrowheads="1"/>
          </p:cNvSpPr>
          <p:nvPr>
            <p:ph type="body" sz="half" idx="4294967295"/>
          </p:nvPr>
        </p:nvSpPr>
        <p:spPr>
          <a:xfrm>
            <a:off x="819510" y="4187867"/>
            <a:ext cx="10029825" cy="2209800"/>
          </a:xfrm>
        </p:spPr>
        <p:txBody>
          <a:bodyPr/>
          <a:lstStyle/>
          <a:p>
            <a:r>
              <a:rPr lang="en-US" sz="2400" dirty="0">
                <a:latin typeface="Candara" panose="020E0502030303020204" pitchFamily="34" charset="0"/>
              </a:rPr>
              <a:t>With a comparison-based oracle, we need predicted output for each input</a:t>
            </a:r>
          </a:p>
          <a:p>
            <a:pPr lvl="1"/>
            <a:r>
              <a:rPr lang="en-US" sz="2000" dirty="0">
                <a:latin typeface="Candara" panose="020E0502030303020204" pitchFamily="34" charset="0"/>
              </a:rPr>
              <a:t>Oracle compares actual to predicted output, and reports failure if they differ</a:t>
            </a:r>
          </a:p>
          <a:p>
            <a:r>
              <a:rPr lang="en-US" sz="2400" dirty="0">
                <a:latin typeface="Candara" panose="020E0502030303020204" pitchFamily="34" charset="0"/>
              </a:rPr>
              <a:t>Fine for a small number of hand-generated test cases</a:t>
            </a:r>
          </a:p>
          <a:p>
            <a:pPr lvl="1"/>
            <a:r>
              <a:rPr lang="en-US" sz="2000" dirty="0">
                <a:latin typeface="Candara" panose="020E0502030303020204" pitchFamily="34" charset="0"/>
              </a:rPr>
              <a:t>E.g., for hand-written JUnit test cases</a:t>
            </a:r>
          </a:p>
        </p:txBody>
      </p:sp>
      <p:sp>
        <p:nvSpPr>
          <p:cNvPr id="2" name="Slide Number Placeholder 1"/>
          <p:cNvSpPr>
            <a:spLocks noGrp="1"/>
          </p:cNvSpPr>
          <p:nvPr>
            <p:ph type="sldNum" sz="quarter" idx="4294967295"/>
          </p:nvPr>
        </p:nvSpPr>
        <p:spPr>
          <a:xfrm>
            <a:off x="10160000" y="6477000"/>
            <a:ext cx="2032000" cy="381000"/>
          </a:xfrm>
        </p:spPr>
        <p:txBody>
          <a:bodyPr/>
          <a:lstStyle/>
          <a:p>
            <a:pPr>
              <a:defRPr/>
            </a:pPr>
            <a:fld id="{8BDBD1F7-51C1-E94D-B9B2-8F7012A744C6}" type="slidenum">
              <a:rPr lang="en-US" smtClean="0"/>
              <a:pPr>
                <a:defRPr/>
              </a:pPr>
              <a:t>31</a:t>
            </a:fld>
            <a:r>
              <a:rPr lang="en-US" smtClean="0"/>
              <a:t> of 89</a:t>
            </a:r>
            <a:endParaRPr lang="en-US" dirty="0">
              <a:solidFill>
                <a:schemeClr val="tx2"/>
              </a:solidFill>
            </a:endParaRPr>
          </a:p>
        </p:txBody>
      </p:sp>
    </p:spTree>
    <p:extLst>
      <p:ext uri="{BB962C8B-B14F-4D97-AF65-F5344CB8AC3E}">
        <p14:creationId xmlns:p14="http://schemas.microsoft.com/office/powerpoint/2010/main" val="32673155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dirty="0" smtClean="0"/>
              <a:t>Self-Checking Code as Oracle</a:t>
            </a:r>
            <a:endParaRPr lang="en-US" dirty="0"/>
          </a:p>
        </p:txBody>
      </p:sp>
      <p:pic>
        <p:nvPicPr>
          <p:cNvPr id="222213" name="Picture 5" descr="Harness-self-check.pdf                                         00089516Macintosh HD                   C2DAC9E8:"/>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859548" y="1416582"/>
            <a:ext cx="7695238" cy="2107936"/>
          </a:xfrm>
        </p:spPr>
      </p:pic>
      <p:sp>
        <p:nvSpPr>
          <p:cNvPr id="222212" name="Rectangle 4"/>
          <p:cNvSpPr>
            <a:spLocks noGrp="1" noChangeArrowheads="1"/>
          </p:cNvSpPr>
          <p:nvPr>
            <p:ph type="body" sz="half" idx="4294967295"/>
          </p:nvPr>
        </p:nvSpPr>
        <p:spPr>
          <a:xfrm>
            <a:off x="686510" y="3733800"/>
            <a:ext cx="10972800" cy="2743200"/>
          </a:xfrm>
        </p:spPr>
        <p:txBody>
          <a:bodyPr/>
          <a:lstStyle/>
          <a:p>
            <a:r>
              <a:rPr lang="en-US" dirty="0" smtClean="0">
                <a:latin typeface="Candara" panose="020E0502030303020204" pitchFamily="34" charset="0"/>
              </a:rPr>
              <a:t>An oracle can also be written as self-checks</a:t>
            </a:r>
          </a:p>
          <a:p>
            <a:pPr lvl="1"/>
            <a:r>
              <a:rPr lang="en-US" dirty="0" smtClean="0">
                <a:latin typeface="Candara" panose="020E0502030303020204" pitchFamily="34" charset="0"/>
              </a:rPr>
              <a:t>Often possible to judge correctness without predicting results</a:t>
            </a:r>
          </a:p>
          <a:p>
            <a:r>
              <a:rPr lang="en-US" dirty="0" smtClean="0">
                <a:latin typeface="Candara" panose="020E0502030303020204" pitchFamily="34" charset="0"/>
              </a:rPr>
              <a:t>Advantages and limits: Usable with large, automatically generated test suites, but often only a partial check</a:t>
            </a:r>
          </a:p>
          <a:p>
            <a:pPr lvl="1"/>
            <a:r>
              <a:rPr lang="en-US" dirty="0" smtClean="0">
                <a:latin typeface="Candara" panose="020E0502030303020204" pitchFamily="34" charset="0"/>
              </a:rPr>
              <a:t>e.g., structural invariants of data structures</a:t>
            </a:r>
          </a:p>
          <a:p>
            <a:pPr lvl="1"/>
            <a:r>
              <a:rPr lang="en-US" dirty="0" smtClean="0">
                <a:latin typeface="Candara" panose="020E0502030303020204" pitchFamily="34" charset="0"/>
              </a:rPr>
              <a:t>recognize many or most failures, but not all</a:t>
            </a:r>
            <a:endParaRPr lang="en-US" dirty="0">
              <a:latin typeface="Candara" panose="020E0502030303020204" pitchFamily="34" charset="0"/>
            </a:endParaRPr>
          </a:p>
        </p:txBody>
      </p:sp>
      <p:sp>
        <p:nvSpPr>
          <p:cNvPr id="2" name="Slide Number Placeholder 1"/>
          <p:cNvSpPr>
            <a:spLocks noGrp="1"/>
          </p:cNvSpPr>
          <p:nvPr>
            <p:ph type="sldNum" sz="quarter" idx="4294967295"/>
          </p:nvPr>
        </p:nvSpPr>
        <p:spPr>
          <a:xfrm>
            <a:off x="10160000" y="6477000"/>
            <a:ext cx="2032000" cy="381000"/>
          </a:xfrm>
        </p:spPr>
        <p:txBody>
          <a:bodyPr/>
          <a:lstStyle/>
          <a:p>
            <a:pPr>
              <a:defRPr/>
            </a:pPr>
            <a:fld id="{8BDBD1F7-51C1-E94D-B9B2-8F7012A744C6}" type="slidenum">
              <a:rPr lang="en-US" smtClean="0"/>
              <a:pPr>
                <a:defRPr/>
              </a:pPr>
              <a:t>32</a:t>
            </a:fld>
            <a:r>
              <a:rPr lang="en-US" smtClean="0"/>
              <a:t> of 89</a:t>
            </a:r>
            <a:endParaRPr lang="en-US" dirty="0">
              <a:solidFill>
                <a:schemeClr val="tx2"/>
              </a:solidFill>
            </a:endParaRPr>
          </a:p>
        </p:txBody>
      </p:sp>
    </p:spTree>
    <p:extLst>
      <p:ext uri="{BB962C8B-B14F-4D97-AF65-F5344CB8AC3E}">
        <p14:creationId xmlns:p14="http://schemas.microsoft.com/office/powerpoint/2010/main" val="26417119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a:t>Capture and Replay</a:t>
            </a:r>
          </a:p>
        </p:txBody>
      </p:sp>
      <p:sp>
        <p:nvSpPr>
          <p:cNvPr id="224260" name="Rectangle 4"/>
          <p:cNvSpPr>
            <a:spLocks noGrp="1" noChangeArrowheads="1"/>
          </p:cNvSpPr>
          <p:nvPr>
            <p:ph type="body" idx="1"/>
          </p:nvPr>
        </p:nvSpPr>
        <p:spPr/>
        <p:txBody>
          <a:bodyPr/>
          <a:lstStyle/>
          <a:p>
            <a:r>
              <a:rPr lang="en-US" dirty="0"/>
              <a:t>Sometimes there is no alternative to human input and observation</a:t>
            </a:r>
          </a:p>
          <a:p>
            <a:pPr lvl="1"/>
            <a:r>
              <a:rPr lang="en-US" dirty="0"/>
              <a:t>Even if we separate testing program functionality from GUI, some testing of the GUI is required</a:t>
            </a:r>
          </a:p>
          <a:p>
            <a:r>
              <a:rPr lang="en-US" dirty="0"/>
              <a:t>We can at least cut </a:t>
            </a:r>
            <a:r>
              <a:rPr lang="en-US" i="1" dirty="0"/>
              <a:t>repetition</a:t>
            </a:r>
            <a:r>
              <a:rPr lang="en-US" dirty="0"/>
              <a:t> of human testing</a:t>
            </a:r>
          </a:p>
          <a:p>
            <a:r>
              <a:rPr lang="en-US" i="1" dirty="0"/>
              <a:t>Capture</a:t>
            </a:r>
            <a:r>
              <a:rPr lang="en-US" dirty="0"/>
              <a:t> a manually run test case, </a:t>
            </a:r>
            <a:r>
              <a:rPr lang="en-US" i="1" dirty="0"/>
              <a:t>replay</a:t>
            </a:r>
            <a:r>
              <a:rPr lang="en-US" dirty="0"/>
              <a:t> it automatically</a:t>
            </a:r>
          </a:p>
          <a:p>
            <a:pPr lvl="1"/>
            <a:r>
              <a:rPr lang="en-US" dirty="0"/>
              <a:t>with a comparison-based test oracle:  behavior same as previously accepted behavior</a:t>
            </a:r>
          </a:p>
          <a:p>
            <a:pPr lvl="2"/>
            <a:r>
              <a:rPr lang="en-US" dirty="0"/>
              <a:t>reusable only until a program change invalidates it</a:t>
            </a:r>
          </a:p>
          <a:p>
            <a:pPr lvl="2"/>
            <a:r>
              <a:rPr lang="en-US" dirty="0"/>
              <a:t>lifetime depends on abstraction level of input and output</a:t>
            </a:r>
          </a:p>
        </p:txBody>
      </p:sp>
      <p:sp>
        <p:nvSpPr>
          <p:cNvPr id="2" name="Slide Number Placeholder 1"/>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33363159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a:t>Defect Tracking</a:t>
            </a:r>
          </a:p>
        </p:txBody>
      </p:sp>
      <p:sp>
        <p:nvSpPr>
          <p:cNvPr id="224260" name="Rectangle 4"/>
          <p:cNvSpPr>
            <a:spLocks noGrp="1" noChangeArrowheads="1"/>
          </p:cNvSpPr>
          <p:nvPr>
            <p:ph type="body" idx="1"/>
          </p:nvPr>
        </p:nvSpPr>
        <p:spPr/>
        <p:txBody>
          <a:bodyPr>
            <a:normAutofit/>
          </a:bodyPr>
          <a:lstStyle/>
          <a:p>
            <a:r>
              <a:rPr lang="en-US" dirty="0"/>
              <a:t>The defect tracking system </a:t>
            </a:r>
            <a:r>
              <a:rPr lang="en-US" dirty="0" smtClean="0"/>
              <a:t>records </a:t>
            </a:r>
            <a:r>
              <a:rPr lang="en-US" dirty="0"/>
              <a:t>and </a:t>
            </a:r>
            <a:r>
              <a:rPr lang="en-US" dirty="0" smtClean="0"/>
              <a:t>tracks </a:t>
            </a:r>
            <a:r>
              <a:rPr lang="en-US" dirty="0"/>
              <a:t>defects. </a:t>
            </a:r>
            <a:endParaRPr lang="en-US" dirty="0" smtClean="0"/>
          </a:p>
          <a:p>
            <a:r>
              <a:rPr lang="en-US" dirty="0" smtClean="0"/>
              <a:t>It </a:t>
            </a:r>
            <a:r>
              <a:rPr lang="en-US" dirty="0"/>
              <a:t>routes each defect between testers, developers, the project manager and others, following a workflow designed to ensure that the defect is verified and repaired. </a:t>
            </a:r>
          </a:p>
          <a:p>
            <a:pPr lvl="1"/>
            <a:r>
              <a:rPr lang="en-US" dirty="0"/>
              <a:t>Every defect encountered in the test run is recorded and entered into a defect tracking system so that it can be prioritized.</a:t>
            </a:r>
          </a:p>
          <a:p>
            <a:pPr lvl="1"/>
            <a:r>
              <a:rPr lang="en-US" dirty="0"/>
              <a:t>The defect workflow should track the interaction between the testers who find the defect and the </a:t>
            </a:r>
            <a:r>
              <a:rPr lang="en-US" dirty="0" smtClean="0"/>
              <a:t>developers </a:t>
            </a:r>
            <a:r>
              <a:rPr lang="en-US" dirty="0"/>
              <a:t>who fix it. </a:t>
            </a:r>
            <a:endParaRPr lang="en-US" dirty="0" smtClean="0"/>
          </a:p>
          <a:p>
            <a:pPr lvl="1"/>
            <a:r>
              <a:rPr lang="en-US" dirty="0" smtClean="0"/>
              <a:t>It </a:t>
            </a:r>
            <a:r>
              <a:rPr lang="en-US" dirty="0"/>
              <a:t>should ensure that every defect can be properly prioritized and reviewed by all of the stakeholders to determine whether or not it should be repaired. This process of review and prioritization referred to as </a:t>
            </a:r>
            <a:r>
              <a:rPr lang="en-US" b="1" dirty="0"/>
              <a:t>triage</a:t>
            </a:r>
            <a:r>
              <a:rPr lang="en-US" dirty="0"/>
              <a:t>.</a:t>
            </a:r>
          </a:p>
        </p:txBody>
      </p:sp>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13623118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a:t>Smoke Tests</a:t>
            </a:r>
          </a:p>
        </p:txBody>
      </p:sp>
      <p:sp>
        <p:nvSpPr>
          <p:cNvPr id="224260" name="Rectangle 4"/>
          <p:cNvSpPr>
            <a:spLocks noGrp="1" noChangeArrowheads="1"/>
          </p:cNvSpPr>
          <p:nvPr>
            <p:ph type="body" idx="1"/>
          </p:nvPr>
        </p:nvSpPr>
        <p:spPr/>
        <p:txBody>
          <a:bodyPr/>
          <a:lstStyle/>
          <a:p>
            <a:r>
              <a:rPr lang="en-US" dirty="0"/>
              <a:t>A smoke test is a subset of the test cases that is typically representative of the overall test plan.</a:t>
            </a:r>
          </a:p>
          <a:p>
            <a:pPr lvl="1"/>
            <a:r>
              <a:rPr lang="en-US" dirty="0"/>
              <a:t>Smoke tests are good for verifying proper deployment or other non invasive changes.</a:t>
            </a:r>
          </a:p>
          <a:p>
            <a:pPr lvl="1"/>
            <a:r>
              <a:rPr lang="en-US" dirty="0"/>
              <a:t>They are also useful for verifying a build is ready to send to test. </a:t>
            </a:r>
          </a:p>
          <a:p>
            <a:pPr lvl="1"/>
            <a:r>
              <a:rPr lang="en-US" dirty="0"/>
              <a:t>Smoke tests are not substitute for actual functional testing. </a:t>
            </a:r>
          </a:p>
          <a:p>
            <a:endParaRPr lang="en-US" dirty="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26912928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p:cNvSpPr>
            <a:spLocks noGrp="1" noChangeArrowheads="1"/>
          </p:cNvSpPr>
          <p:nvPr>
            <p:ph type="title"/>
          </p:nvPr>
        </p:nvSpPr>
        <p:spPr/>
        <p:txBody>
          <a:bodyPr/>
          <a:lstStyle/>
          <a:p>
            <a:r>
              <a:rPr lang="en-US" dirty="0"/>
              <a:t>Summary</a:t>
            </a:r>
          </a:p>
        </p:txBody>
      </p:sp>
      <p:sp>
        <p:nvSpPr>
          <p:cNvPr id="13319" name="Rectangle 7"/>
          <p:cNvSpPr>
            <a:spLocks noGrp="1" noChangeArrowheads="1"/>
          </p:cNvSpPr>
          <p:nvPr>
            <p:ph type="body" idx="1"/>
          </p:nvPr>
        </p:nvSpPr>
        <p:spPr/>
        <p:txBody>
          <a:bodyPr/>
          <a:lstStyle/>
          <a:p>
            <a:pPr>
              <a:lnSpc>
                <a:spcPct val="90000"/>
              </a:lnSpc>
            </a:pPr>
            <a:r>
              <a:rPr lang="it-IT" dirty="0"/>
              <a:t>Goal: Separate creative task of test design from mechanical task of test execution</a:t>
            </a:r>
          </a:p>
          <a:p>
            <a:pPr lvl="1">
              <a:lnSpc>
                <a:spcPct val="90000"/>
              </a:lnSpc>
            </a:pPr>
            <a:r>
              <a:rPr lang="it-IT" dirty="0"/>
              <a:t>Enable generation and execution of large test suites</a:t>
            </a:r>
          </a:p>
          <a:p>
            <a:pPr lvl="1">
              <a:lnSpc>
                <a:spcPct val="90000"/>
              </a:lnSpc>
            </a:pPr>
            <a:r>
              <a:rPr lang="it-IT" dirty="0"/>
              <a:t>Re-execute test suites frequently (e.g., nightly or after each program change)</a:t>
            </a:r>
          </a:p>
          <a:p>
            <a:pPr>
              <a:lnSpc>
                <a:spcPct val="90000"/>
              </a:lnSpc>
            </a:pPr>
            <a:r>
              <a:rPr lang="it-IT" dirty="0"/>
              <a:t>Scaffolding: Code to support development and testing</a:t>
            </a:r>
          </a:p>
          <a:p>
            <a:pPr lvl="1">
              <a:lnSpc>
                <a:spcPct val="90000"/>
              </a:lnSpc>
            </a:pPr>
            <a:r>
              <a:rPr lang="it-IT" dirty="0"/>
              <a:t>Test drivers, stubs, harness, including oracles</a:t>
            </a:r>
          </a:p>
          <a:p>
            <a:pPr lvl="1">
              <a:lnSpc>
                <a:spcPct val="90000"/>
              </a:lnSpc>
            </a:pPr>
            <a:r>
              <a:rPr lang="it-IT" dirty="0"/>
              <a:t>Ranging from individual, hand-written test case drivers to automatic generation and testing of large test suites</a:t>
            </a:r>
          </a:p>
          <a:p>
            <a:pPr lvl="1">
              <a:lnSpc>
                <a:spcPct val="90000"/>
              </a:lnSpc>
            </a:pPr>
            <a:r>
              <a:rPr lang="it-IT" dirty="0"/>
              <a:t>Capture/replay where human interaction is required</a:t>
            </a:r>
          </a:p>
        </p:txBody>
      </p:sp>
      <p:sp>
        <p:nvSpPr>
          <p:cNvPr id="2" name="Slide Number Placeholder 1"/>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1417368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selection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93894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lstStyle/>
          <a:p>
            <a:r>
              <a:rPr lang="en-US" dirty="0"/>
              <a:t>A </a:t>
            </a:r>
            <a:r>
              <a:rPr lang="en-US" b="1" dirty="0"/>
              <a:t>test case</a:t>
            </a:r>
            <a:r>
              <a:rPr lang="en-US" dirty="0" smtClean="0"/>
              <a:t>, </a:t>
            </a:r>
            <a:r>
              <a:rPr lang="en-US" dirty="0"/>
              <a:t>is a set of conditions under which a tester will determine whether an application, software system or one of its features is working as it was originally established for it to do. </a:t>
            </a:r>
            <a:endParaRPr lang="en-US" dirty="0" smtClean="0"/>
          </a:p>
          <a:p>
            <a:r>
              <a:rPr lang="en-US" dirty="0" smtClean="0"/>
              <a:t>Test </a:t>
            </a:r>
            <a:r>
              <a:rPr lang="en-US" dirty="0"/>
              <a:t>cases are often referred to as test scripts, particularly when written </a:t>
            </a:r>
            <a:r>
              <a:rPr lang="en-US" dirty="0" smtClean="0"/>
              <a:t>– </a:t>
            </a:r>
            <a:r>
              <a:rPr lang="en-US" dirty="0"/>
              <a:t>when they are usually collected into test suites</a:t>
            </a:r>
            <a:r>
              <a:rPr lang="en-US" dirty="0" smtClean="0"/>
              <a:t>.</a:t>
            </a:r>
          </a:p>
          <a:p>
            <a:r>
              <a:rPr lang="en-US" dirty="0"/>
              <a:t>A Test Case is a set of actions executed to verify a particular feature or functionality of your software application.</a:t>
            </a:r>
          </a:p>
          <a:p>
            <a:endParaRPr lang="en-US"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412279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normAutofit lnSpcReduction="10000"/>
          </a:bodyPr>
          <a:lstStyle/>
          <a:p>
            <a:r>
              <a:rPr lang="en-US" dirty="0"/>
              <a:t>A test case is a description of a specific interaction that a tester will have in order to test a single behavior of the software. </a:t>
            </a:r>
            <a:endParaRPr lang="en-US" dirty="0" smtClean="0"/>
          </a:p>
          <a:p>
            <a:r>
              <a:rPr lang="en-US" dirty="0" smtClean="0"/>
              <a:t>Test </a:t>
            </a:r>
            <a:r>
              <a:rPr lang="en-US" dirty="0"/>
              <a:t>cases are very similar to use cases, in that they are step-by-step narratives which define a specific interaction between the user and the software.</a:t>
            </a:r>
          </a:p>
          <a:p>
            <a:r>
              <a:rPr lang="en-US" dirty="0"/>
              <a:t>A typical test case is laid out in a table, and includes:</a:t>
            </a:r>
          </a:p>
          <a:p>
            <a:pPr lvl="1"/>
            <a:r>
              <a:rPr lang="en-US" dirty="0" smtClean="0"/>
              <a:t>A unique name and number</a:t>
            </a:r>
            <a:endParaRPr lang="en-US" dirty="0"/>
          </a:p>
          <a:p>
            <a:pPr lvl="1"/>
            <a:r>
              <a:rPr lang="en-US" dirty="0"/>
              <a:t>A requirement which this test case is exercising</a:t>
            </a:r>
          </a:p>
          <a:p>
            <a:pPr lvl="1"/>
            <a:r>
              <a:rPr lang="en-US" dirty="0"/>
              <a:t>Preconditions which describe the state of the software before the test </a:t>
            </a:r>
            <a:r>
              <a:rPr lang="en-US" dirty="0" smtClean="0"/>
              <a:t>case</a:t>
            </a:r>
            <a:endParaRPr lang="en-US" dirty="0"/>
          </a:p>
          <a:p>
            <a:pPr lvl="1"/>
            <a:r>
              <a:rPr lang="en-US" dirty="0"/>
              <a:t>Steps that describe the specific steps which make up the interaction</a:t>
            </a:r>
          </a:p>
          <a:p>
            <a:pPr lvl="1"/>
            <a:r>
              <a:rPr lang="en-US" dirty="0"/>
              <a:t>Expected Results which describe the expected state of the software after the test case is </a:t>
            </a:r>
            <a:r>
              <a:rPr lang="en-US" dirty="0" smtClean="0"/>
              <a:t>executed</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437642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normAutofit/>
          </a:bodyPr>
          <a:lstStyle/>
          <a:p>
            <a:r>
              <a:rPr lang="en-US" dirty="0" smtClean="0"/>
              <a:t>Test </a:t>
            </a:r>
            <a:r>
              <a:rPr lang="en-US" dirty="0"/>
              <a:t>cases must be repeatable.</a:t>
            </a:r>
          </a:p>
          <a:p>
            <a:r>
              <a:rPr lang="en-US" dirty="0"/>
              <a:t>Good test cases are data-specific, and describe each interaction necessary to repeat the test exactly. </a:t>
            </a:r>
          </a:p>
        </p:txBody>
      </p:sp>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698030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First you must understand the language fundamentals</a:t>
            </a:r>
          </a:p>
          <a:p>
            <a:pPr lvl="1"/>
            <a:r>
              <a:rPr lang="en-US" dirty="0" smtClean="0"/>
              <a:t>Sizes and limits of variables, platform specific information</a:t>
            </a:r>
          </a:p>
          <a:p>
            <a:r>
              <a:rPr lang="en-US" dirty="0" smtClean="0"/>
              <a:t>Second, you must understand the domain</a:t>
            </a:r>
          </a:p>
          <a:p>
            <a:r>
              <a:rPr lang="en-US" dirty="0" smtClean="0"/>
              <a:t>Read the requirements</a:t>
            </a:r>
          </a:p>
          <a:p>
            <a:r>
              <a:rPr lang="en-US" dirty="0" smtClean="0"/>
              <a:t>Think like a user – what possible things do they want to do</a:t>
            </a:r>
          </a:p>
          <a:p>
            <a:r>
              <a:rPr lang="en-US" dirty="0" smtClean="0"/>
              <a:t>Think about possible “mistakes”; i.e. Invalid input</a:t>
            </a:r>
          </a:p>
          <a:p>
            <a:r>
              <a:rPr lang="en-US" dirty="0" smtClean="0"/>
              <a:t>Think about impossible conditions or input</a:t>
            </a:r>
          </a:p>
          <a:p>
            <a:r>
              <a:rPr lang="en-US" dirty="0" smtClean="0"/>
              <a:t>What is the testing intended to prove?</a:t>
            </a:r>
          </a:p>
          <a:p>
            <a:pPr lvl="1"/>
            <a:r>
              <a:rPr lang="en-US" dirty="0" smtClean="0"/>
              <a:t>Correct operation – gives correct behavior for correct input</a:t>
            </a:r>
          </a:p>
          <a:p>
            <a:pPr lvl="1"/>
            <a:r>
              <a:rPr lang="en-US" dirty="0" smtClean="0"/>
              <a:t>Robustness – responds to incorrect or invalid input with proper results</a:t>
            </a:r>
          </a:p>
          <a:p>
            <a:pPr lvl="1"/>
            <a:r>
              <a:rPr lang="en-US" dirty="0" smtClean="0"/>
              <a:t>User acceptance – typical user behavior</a:t>
            </a:r>
          </a:p>
          <a:p>
            <a:r>
              <a:rPr lang="en-US" dirty="0" smtClean="0"/>
              <a:t>Write down the test cases</a:t>
            </a:r>
          </a:p>
          <a:p>
            <a:pPr lvl="1"/>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3008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Good Test Cases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Test </a:t>
            </a:r>
            <a:r>
              <a:rPr lang="en-US" dirty="0"/>
              <a:t>Cases need to be simple and transparent:</a:t>
            </a:r>
          </a:p>
          <a:p>
            <a:r>
              <a:rPr lang="en-US" dirty="0" smtClean="0"/>
              <a:t>Create </a:t>
            </a:r>
            <a:r>
              <a:rPr lang="en-US" dirty="0"/>
              <a:t>Test </a:t>
            </a:r>
            <a:r>
              <a:rPr lang="en-US" dirty="0" smtClean="0"/>
              <a:t>Case with end user in mind</a:t>
            </a:r>
            <a:endParaRPr lang="en-US" dirty="0"/>
          </a:p>
          <a:p>
            <a:r>
              <a:rPr lang="en-US" dirty="0" smtClean="0"/>
              <a:t>Avoid </a:t>
            </a:r>
            <a:r>
              <a:rPr lang="en-US" dirty="0"/>
              <a:t>test case repetition.</a:t>
            </a:r>
          </a:p>
          <a:p>
            <a:r>
              <a:rPr lang="en-US" dirty="0" smtClean="0"/>
              <a:t>Do </a:t>
            </a:r>
            <a:r>
              <a:rPr lang="en-US" dirty="0"/>
              <a:t>not Assume</a:t>
            </a:r>
          </a:p>
          <a:p>
            <a:pPr lvl="1"/>
            <a:r>
              <a:rPr lang="en-US" dirty="0"/>
              <a:t>Stick to the Specification Documents.</a:t>
            </a:r>
          </a:p>
          <a:p>
            <a:r>
              <a:rPr lang="en-US" dirty="0" smtClean="0"/>
              <a:t>Ensure </a:t>
            </a:r>
            <a:r>
              <a:rPr lang="en-US" dirty="0"/>
              <a:t>100% Coverage</a:t>
            </a:r>
          </a:p>
          <a:p>
            <a:r>
              <a:rPr lang="en-US" dirty="0" smtClean="0"/>
              <a:t>Test </a:t>
            </a:r>
            <a:r>
              <a:rPr lang="en-US" dirty="0"/>
              <a:t>Cases must be identifiable.</a:t>
            </a:r>
          </a:p>
          <a:p>
            <a:r>
              <a:rPr lang="en-US" dirty="0" smtClean="0"/>
              <a:t>Implement </a:t>
            </a:r>
            <a:r>
              <a:rPr lang="en-US" dirty="0"/>
              <a:t>Testing Techniques</a:t>
            </a:r>
          </a:p>
          <a:p>
            <a:pPr lvl="1"/>
            <a:r>
              <a:rPr lang="en-US" dirty="0"/>
              <a:t>It's not possible to check every possible condition in your software application. </a:t>
            </a:r>
            <a:endParaRPr lang="en-US" dirty="0" smtClean="0"/>
          </a:p>
          <a:p>
            <a:pPr lvl="1"/>
            <a:r>
              <a:rPr lang="en-US" dirty="0" smtClean="0"/>
              <a:t>Testing </a:t>
            </a:r>
            <a:r>
              <a:rPr lang="en-US" dirty="0"/>
              <a:t>techniques help you select a few test cases with the maximum possibility of finding a defect.</a:t>
            </a:r>
          </a:p>
        </p:txBody>
      </p:sp>
      <p:sp>
        <p:nvSpPr>
          <p:cNvPr id="4" name="Slide Number Placeholder 3"/>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2504157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2462</Words>
  <Application>Microsoft Office PowerPoint</Application>
  <PresentationFormat>Widescreen</PresentationFormat>
  <Paragraphs>312</Paragraphs>
  <Slides>36</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游ゴシック</vt:lpstr>
      <vt:lpstr>Arial</vt:lpstr>
      <vt:lpstr>Calibri</vt:lpstr>
      <vt:lpstr>Calibri Light</vt:lpstr>
      <vt:lpstr>Candara</vt:lpstr>
      <vt:lpstr>Courier New</vt:lpstr>
      <vt:lpstr>Lucida Grande</vt:lpstr>
      <vt:lpstr>Mangal</vt:lpstr>
      <vt:lpstr>Wingdings</vt:lpstr>
      <vt:lpstr>Office Theme</vt:lpstr>
      <vt:lpstr>Test Cases</vt:lpstr>
      <vt:lpstr>Outline</vt:lpstr>
      <vt:lpstr>Testing</vt:lpstr>
      <vt:lpstr>Test selection</vt:lpstr>
      <vt:lpstr>Test cases</vt:lpstr>
      <vt:lpstr>Test cases</vt:lpstr>
      <vt:lpstr>Test cases</vt:lpstr>
      <vt:lpstr>Writing test cases</vt:lpstr>
      <vt:lpstr>Writing Good Test Cases</vt:lpstr>
      <vt:lpstr>Writing Good Test Cases</vt:lpstr>
      <vt:lpstr>Writing a test case</vt:lpstr>
      <vt:lpstr>Writing test cases</vt:lpstr>
      <vt:lpstr>Writing test cases</vt:lpstr>
      <vt:lpstr>Writing test cases</vt:lpstr>
      <vt:lpstr>Writing test cases</vt:lpstr>
      <vt:lpstr>Tips for testing</vt:lpstr>
      <vt:lpstr>Test Cases – Good Example</vt:lpstr>
      <vt:lpstr>Test Cases – Bad Example</vt:lpstr>
      <vt:lpstr>Test cases</vt:lpstr>
      <vt:lpstr>Trustworthy tests</vt:lpstr>
      <vt:lpstr>Test Execution</vt:lpstr>
      <vt:lpstr>Test Execution</vt:lpstr>
      <vt:lpstr>Automating Test Execution</vt:lpstr>
      <vt:lpstr>Generation: From Test Case Specifications to Test Cases</vt:lpstr>
      <vt:lpstr>Scaffolding</vt:lpstr>
      <vt:lpstr>Scaffolding ...</vt:lpstr>
      <vt:lpstr>Stubs</vt:lpstr>
      <vt:lpstr>Drivers</vt:lpstr>
      <vt:lpstr>Generic or Specific?</vt:lpstr>
      <vt:lpstr>Oracles</vt:lpstr>
      <vt:lpstr>Comparison-based oracle</vt:lpstr>
      <vt:lpstr>Self-Checking Code as Oracle</vt:lpstr>
      <vt:lpstr>Capture and Replay</vt:lpstr>
      <vt:lpstr>Defect Tracking</vt:lpstr>
      <vt:lpstr>Smoke Tests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5</cp:revision>
  <dcterms:created xsi:type="dcterms:W3CDTF">2021-10-12T10:09:12Z</dcterms:created>
  <dcterms:modified xsi:type="dcterms:W3CDTF">2021-10-18T09:20:54Z</dcterms:modified>
</cp:coreProperties>
</file>