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5CA40-1F43-4B04-8119-24C4A91E8DF8}"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76C19-C5B3-4B57-AAA7-65DEB65C43B5}" type="slidenum">
              <a:rPr lang="en-US" smtClean="0"/>
              <a:t>‹#›</a:t>
            </a:fld>
            <a:endParaRPr lang="en-US"/>
          </a:p>
        </p:txBody>
      </p:sp>
    </p:spTree>
    <p:extLst>
      <p:ext uri="{BB962C8B-B14F-4D97-AF65-F5344CB8AC3E}">
        <p14:creationId xmlns:p14="http://schemas.microsoft.com/office/powerpoint/2010/main" val="395238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smtClean="0"/>
              <a:t>May 23,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9</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smtClean="0"/>
              <a:t> of 102</a:t>
            </a:r>
            <a:endParaRPr lang="en-US" dirty="0"/>
          </a:p>
        </p:txBody>
      </p:sp>
    </p:spTree>
    <p:extLst>
      <p:ext uri="{BB962C8B-B14F-4D97-AF65-F5344CB8AC3E}">
        <p14:creationId xmlns:p14="http://schemas.microsoft.com/office/powerpoint/2010/main" val="51107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smtClean="0"/>
              <a:t>May 23,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9</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6</a:t>
            </a:fld>
            <a:r>
              <a:rPr lang="en-US" smtClean="0"/>
              <a:t> of 102</a:t>
            </a:r>
            <a:endParaRPr lang="en-US" dirty="0"/>
          </a:p>
        </p:txBody>
      </p:sp>
    </p:spTree>
    <p:extLst>
      <p:ext uri="{BB962C8B-B14F-4D97-AF65-F5344CB8AC3E}">
        <p14:creationId xmlns:p14="http://schemas.microsoft.com/office/powerpoint/2010/main" val="163362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0"/>
          </p:nvPr>
        </p:nvSpPr>
        <p:spPr/>
        <p:txBody>
          <a:bodyPr/>
          <a:lstStyle/>
          <a:p>
            <a:pPr>
              <a:defRPr/>
            </a:pPr>
            <a:r>
              <a:rPr lang="en-US" smtClean="0"/>
              <a:t>May 23, 2017</a:t>
            </a:r>
            <a:endParaRPr lang="en-US" dirty="0"/>
          </a:p>
        </p:txBody>
      </p:sp>
      <p:sp>
        <p:nvSpPr>
          <p:cNvPr id="6" name="Footer Placeholder 5"/>
          <p:cNvSpPr>
            <a:spLocks noGrp="1"/>
          </p:cNvSpPr>
          <p:nvPr>
            <p:ph type="ftr" sz="quarter" idx="11"/>
          </p:nvPr>
        </p:nvSpPr>
        <p:spPr/>
        <p:txBody>
          <a:bodyPr/>
          <a:lstStyle/>
          <a:p>
            <a:pPr>
              <a:defRPr/>
            </a:pPr>
            <a:r>
              <a:rPr lang="en-US" dirty="0" smtClean="0"/>
              <a:t>Lecture 9</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11</a:t>
            </a:fld>
            <a:r>
              <a:rPr lang="en-US" smtClean="0"/>
              <a:t> of 102</a:t>
            </a:r>
            <a:endParaRPr lang="en-US" dirty="0"/>
          </a:p>
        </p:txBody>
      </p:sp>
    </p:spTree>
    <p:extLst>
      <p:ext uri="{BB962C8B-B14F-4D97-AF65-F5344CB8AC3E}">
        <p14:creationId xmlns:p14="http://schemas.microsoft.com/office/powerpoint/2010/main" val="99369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solidFill>
            <a:srgbClr val="FFFFFF"/>
          </a:solidFill>
          <a:ln/>
        </p:spPr>
      </p:sp>
      <p:sp>
        <p:nvSpPr>
          <p:cNvPr id="44034" name="Notes Placeholder 2"/>
          <p:cNvSpPr>
            <a:spLocks noGrp="1"/>
          </p:cNvSpPr>
          <p:nvPr>
            <p:ph type="body" idx="1"/>
          </p:nvPr>
        </p:nvSpPr>
        <p:spPr>
          <a:xfrm>
            <a:off x="685800" y="4343400"/>
            <a:ext cx="5486400" cy="4114800"/>
          </a:xfrm>
          <a:solidFill>
            <a:srgbClr val="FFFFFF"/>
          </a:solidFill>
          <a:ln>
            <a:solidFill>
              <a:srgbClr val="000000"/>
            </a:solidFill>
          </a:ln>
        </p:spPr>
        <p:txBody>
          <a:bodyPr/>
          <a:lstStyle/>
          <a:p>
            <a:r>
              <a:rPr lang="en-US" dirty="0">
                <a:latin typeface="Calibri" charset="0"/>
              </a:rPr>
              <a:t>Note: Code-based regression test case selection tends to be helpful for large software systems with many independent features (e.g., Eclipse with its plugins, Microsoft Word with its many tools).  Almost every test case executes the core parts of the application, so if the application core is changed, code-based regression test selection will degenerate into </a:t>
            </a:r>
            <a:r>
              <a:rPr lang="ja-JP" altLang="en-US">
                <a:latin typeface="Calibri" charset="0"/>
              </a:rPr>
              <a:t>“</a:t>
            </a:r>
            <a:r>
              <a:rPr lang="en-US" altLang="ja-JP" dirty="0">
                <a:latin typeface="Calibri" charset="0"/>
              </a:rPr>
              <a:t>retest all</a:t>
            </a:r>
            <a:r>
              <a:rPr lang="ja-JP" altLang="en-US">
                <a:latin typeface="Calibri" charset="0"/>
              </a:rPr>
              <a:t>”</a:t>
            </a:r>
            <a:r>
              <a:rPr lang="en-US" altLang="ja-JP" dirty="0">
                <a:latin typeface="Calibri" charset="0"/>
              </a:rPr>
              <a:t>.</a:t>
            </a:r>
          </a:p>
          <a:p>
            <a:endParaRPr lang="en-US" dirty="0">
              <a:latin typeface="Calibri" charset="0"/>
            </a:endParaRPr>
          </a:p>
        </p:txBody>
      </p:sp>
      <p:sp>
        <p:nvSpPr>
          <p:cNvPr id="44035"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ECBB6AA3-5A80-2C46-B496-03D5BBDABB75}" type="slidenum">
              <a:rPr lang="en-US" sz="1200">
                <a:latin typeface="Verdana" charset="0"/>
              </a:rPr>
              <a:pPr algn="r" eaLnBrk="1" hangingPunct="1"/>
              <a:t>12</a:t>
            </a:fld>
            <a:endParaRPr lang="en-US" sz="1200" dirty="0">
              <a:latin typeface="Verdana" charset="0"/>
            </a:endParaRPr>
          </a:p>
        </p:txBody>
      </p:sp>
      <p:sp>
        <p:nvSpPr>
          <p:cNvPr id="4" name="Date Placeholder 3"/>
          <p:cNvSpPr>
            <a:spLocks noGrp="1"/>
          </p:cNvSpPr>
          <p:nvPr>
            <p:ph type="dt" idx="10"/>
          </p:nvPr>
        </p:nvSpPr>
        <p:spPr/>
        <p:txBody>
          <a:bodyPr/>
          <a:lstStyle/>
          <a:p>
            <a:pPr>
              <a:defRPr/>
            </a:pPr>
            <a:r>
              <a:rPr lang="en-US" smtClean="0"/>
              <a:t>May 23, 2017</a:t>
            </a:r>
            <a:endParaRPr lang="en-US" dirty="0"/>
          </a:p>
        </p:txBody>
      </p:sp>
      <p:sp>
        <p:nvSpPr>
          <p:cNvPr id="7" name="Footer Placeholder 6"/>
          <p:cNvSpPr>
            <a:spLocks noGrp="1"/>
          </p:cNvSpPr>
          <p:nvPr>
            <p:ph type="ftr" sz="quarter" idx="11"/>
          </p:nvPr>
        </p:nvSpPr>
        <p:spPr/>
        <p:txBody>
          <a:bodyPr/>
          <a:lstStyle/>
          <a:p>
            <a:pPr>
              <a:defRPr/>
            </a:pPr>
            <a:r>
              <a:rPr lang="en-US" dirty="0" smtClean="0"/>
              <a:t>Lecture 9</a:t>
            </a:r>
            <a:endParaRPr lang="en-US" dirty="0"/>
          </a:p>
        </p:txBody>
      </p:sp>
      <p:sp>
        <p:nvSpPr>
          <p:cNvPr id="9" name="Header Placeholder 8"/>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12</a:t>
            </a:fld>
            <a:r>
              <a:rPr lang="en-US" smtClean="0"/>
              <a:t> of 102</a:t>
            </a:r>
            <a:endParaRPr lang="en-US" dirty="0"/>
          </a:p>
        </p:txBody>
      </p:sp>
    </p:spTree>
    <p:extLst>
      <p:ext uri="{BB962C8B-B14F-4D97-AF65-F5344CB8AC3E}">
        <p14:creationId xmlns:p14="http://schemas.microsoft.com/office/powerpoint/2010/main" val="2245389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9A466ABA-5D1A-7341-B688-ECB9D6216E8A}" type="slidenum">
              <a:rPr lang="en-US" sz="1200">
                <a:latin typeface="Verdana" charset="0"/>
              </a:rPr>
              <a:pPr algn="r" eaLnBrk="1" hangingPunct="1"/>
              <a:t>15</a:t>
            </a:fld>
            <a:endParaRPr lang="en-US" sz="1200" dirty="0">
              <a:latin typeface="Verdana" charset="0"/>
            </a:endParaRPr>
          </a:p>
        </p:txBody>
      </p:sp>
      <p:sp>
        <p:nvSpPr>
          <p:cNvPr id="48130" name="Rectangle 2"/>
          <p:cNvSpPr>
            <a:spLocks noGrp="1" noRot="1" noChangeAspect="1" noChangeArrowheads="1" noTextEdit="1"/>
          </p:cNvSpPr>
          <p:nvPr>
            <p:ph type="sldImg"/>
          </p:nvPr>
        </p:nvSpPr>
        <p:spPr>
          <a:solidFill>
            <a:srgbClr val="FFFFFF"/>
          </a:solidFill>
          <a:ln/>
        </p:spPr>
      </p:sp>
      <p:sp>
        <p:nvSpPr>
          <p:cNvPr id="48131" name="Rectangle 3"/>
          <p:cNvSpPr>
            <a:spLocks noGrp="1" noChangeArrowheads="1"/>
          </p:cNvSpPr>
          <p:nvPr>
            <p:ph type="body" idx="1"/>
          </p:nvPr>
        </p:nvSpPr>
        <p:spPr>
          <a:xfrm>
            <a:off x="685800" y="4343400"/>
            <a:ext cx="5486400" cy="4114800"/>
          </a:xfrm>
          <a:noFill/>
          <a:ln>
            <a:solidFill>
              <a:srgbClr val="000000"/>
            </a:solidFill>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a:lstStyle/>
          <a:p>
            <a:pPr eaLnBrk="1" hangingPunct="1"/>
            <a:endParaRPr lang="it-IT" dirty="0">
              <a:latin typeface="Calibri" charset="0"/>
            </a:endParaRPr>
          </a:p>
        </p:txBody>
      </p:sp>
      <p:sp>
        <p:nvSpPr>
          <p:cNvPr id="4" name="Date Placeholder 3"/>
          <p:cNvSpPr>
            <a:spLocks noGrp="1"/>
          </p:cNvSpPr>
          <p:nvPr>
            <p:ph type="dt" idx="10"/>
          </p:nvPr>
        </p:nvSpPr>
        <p:spPr/>
        <p:txBody>
          <a:bodyPr/>
          <a:lstStyle/>
          <a:p>
            <a:pPr>
              <a:defRPr/>
            </a:pPr>
            <a:r>
              <a:rPr lang="en-US" smtClean="0"/>
              <a:t>May 23, 2017</a:t>
            </a:r>
            <a:endParaRPr lang="en-US" dirty="0"/>
          </a:p>
        </p:txBody>
      </p:sp>
      <p:sp>
        <p:nvSpPr>
          <p:cNvPr id="7" name="Footer Placeholder 6"/>
          <p:cNvSpPr>
            <a:spLocks noGrp="1"/>
          </p:cNvSpPr>
          <p:nvPr>
            <p:ph type="ftr" sz="quarter" idx="11"/>
          </p:nvPr>
        </p:nvSpPr>
        <p:spPr/>
        <p:txBody>
          <a:bodyPr/>
          <a:lstStyle/>
          <a:p>
            <a:pPr>
              <a:defRPr/>
            </a:pPr>
            <a:r>
              <a:rPr lang="en-US" dirty="0" smtClean="0"/>
              <a:t>Lecture 9</a:t>
            </a:r>
            <a:endParaRPr lang="en-US" dirty="0"/>
          </a:p>
        </p:txBody>
      </p:sp>
      <p:sp>
        <p:nvSpPr>
          <p:cNvPr id="9" name="Header Placeholder 8"/>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15</a:t>
            </a:fld>
            <a:r>
              <a:rPr lang="en-US" smtClean="0"/>
              <a:t> of 102</a:t>
            </a:r>
            <a:endParaRPr lang="en-US" dirty="0"/>
          </a:p>
        </p:txBody>
      </p:sp>
    </p:spTree>
    <p:extLst>
      <p:ext uri="{BB962C8B-B14F-4D97-AF65-F5344CB8AC3E}">
        <p14:creationId xmlns:p14="http://schemas.microsoft.com/office/powerpoint/2010/main" val="3376949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62ABB0-9C33-46E9-9040-C8DBD02A66D6}"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274CFA-052A-439E-AC5D-EE8FECF7E6BA}"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F16E3-1616-4A9B-A7D6-944F0DFE607D}"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61D4E-32B2-4A09-BDAF-A7DC31DCE01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22A65B-DBEE-4B5D-ADD4-0408E6CF91BE}"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226FAB-BC71-46D6-8E60-B5EF709E6B3E}"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FAF8B4-0EEB-4BDD-9BE3-1BEAFFF7E104}" type="datetime1">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240C3B3-7017-414B-B631-5E70B539FFD9}" type="datetime1">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10/18/2021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13EBE-9097-48AA-9B97-081EC0E6D47D}" type="datetime1">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5DE9A9-5BCF-4A60-BFC6-07722981491A}"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70B3F9-B1B5-4195-A66C-A530CF73F3EF}"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96B99-04BB-4AC7-ACA0-D38EC29DA974}" type="datetime1">
              <a:rPr lang="en-US" smtClean="0"/>
              <a:t>10/18/2021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Regression Testing</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itle 1"/>
          <p:cNvSpPr>
            <a:spLocks noGrp="1"/>
          </p:cNvSpPr>
          <p:nvPr>
            <p:ph type="title"/>
          </p:nvPr>
        </p:nvSpPr>
        <p:spPr/>
        <p:txBody>
          <a:bodyPr/>
          <a:lstStyle/>
          <a:p>
            <a:r>
              <a:rPr lang="en-US" dirty="0" smtClean="0"/>
              <a:t>Obsolete and Redundant</a:t>
            </a:r>
            <a:endParaRPr lang="en-US" dirty="0"/>
          </a:p>
        </p:txBody>
      </p:sp>
      <p:sp>
        <p:nvSpPr>
          <p:cNvPr id="40965" name="Content Placeholder 2"/>
          <p:cNvSpPr>
            <a:spLocks noGrp="1"/>
          </p:cNvSpPr>
          <p:nvPr>
            <p:ph type="body" idx="1"/>
          </p:nvPr>
        </p:nvSpPr>
        <p:spPr>
          <a:xfrm>
            <a:off x="838200" y="1825625"/>
            <a:ext cx="10664952" cy="4351338"/>
          </a:xfrm>
        </p:spPr>
        <p:txBody>
          <a:bodyPr/>
          <a:lstStyle/>
          <a:p>
            <a:r>
              <a:rPr lang="en-US" dirty="0" smtClean="0"/>
              <a:t>Obsolete: A test case that is not longer valid</a:t>
            </a:r>
          </a:p>
          <a:p>
            <a:pPr lvl="1"/>
            <a:r>
              <a:rPr lang="en-US" dirty="0" smtClean="0"/>
              <a:t>Tests features that have been modified, substituted, or removed</a:t>
            </a:r>
          </a:p>
          <a:p>
            <a:pPr lvl="1"/>
            <a:r>
              <a:rPr lang="en-US" dirty="0" smtClean="0"/>
              <a:t>Should be removed from the test suite</a:t>
            </a:r>
          </a:p>
          <a:p>
            <a:r>
              <a:rPr lang="en-US" dirty="0" smtClean="0"/>
              <a:t>Redundant: A test case that does not differ significantly from others</a:t>
            </a:r>
          </a:p>
          <a:p>
            <a:pPr lvl="1"/>
            <a:r>
              <a:rPr lang="en-US" dirty="0" smtClean="0"/>
              <a:t>Unlikely to find a fault missed by similar test cases</a:t>
            </a:r>
          </a:p>
          <a:p>
            <a:pPr lvl="1"/>
            <a:r>
              <a:rPr lang="en-US" dirty="0" smtClean="0"/>
              <a:t>Has some cost in re-execution</a:t>
            </a:r>
          </a:p>
          <a:p>
            <a:pPr lvl="1"/>
            <a:r>
              <a:rPr lang="en-US" dirty="0" smtClean="0"/>
              <a:t>Has some (maybe more) cost in human effort to maintain</a:t>
            </a:r>
          </a:p>
          <a:p>
            <a:pPr lvl="1"/>
            <a:r>
              <a:rPr lang="en-US" dirty="0" smtClean="0"/>
              <a:t>May or may not be removed, depending on costs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712353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p:nvPr>
        </p:nvSpPr>
        <p:spPr/>
        <p:txBody>
          <a:bodyPr anchor="ctr">
            <a:normAutofit/>
          </a:bodyPr>
          <a:lstStyle/>
          <a:p>
            <a:r>
              <a:rPr lang="en-US" sz="3600" dirty="0"/>
              <a:t>Selecting and Prioritizing Regression Test Cases</a:t>
            </a:r>
          </a:p>
        </p:txBody>
      </p:sp>
      <p:sp>
        <p:nvSpPr>
          <p:cNvPr id="41989" name="Content Placeholder 2"/>
          <p:cNvSpPr>
            <a:spLocks noGrp="1"/>
          </p:cNvSpPr>
          <p:nvPr>
            <p:ph idx="1"/>
          </p:nvPr>
        </p:nvSpPr>
        <p:spPr/>
        <p:txBody>
          <a:bodyPr/>
          <a:lstStyle/>
          <a:p>
            <a:pPr marL="342900" indent="-342900"/>
            <a:r>
              <a:rPr lang="en-US" sz="3200" dirty="0"/>
              <a:t>Should we re-run the whole regression test suite?  If so, in what order?</a:t>
            </a:r>
          </a:p>
          <a:p>
            <a:pPr marL="742950" lvl="1" indent="-285750"/>
            <a:r>
              <a:rPr lang="en-US" sz="2800" dirty="0"/>
              <a:t>Maybe </a:t>
            </a:r>
            <a:r>
              <a:rPr lang="en-US" sz="2800"/>
              <a:t>you don</a:t>
            </a:r>
            <a:r>
              <a:rPr lang="en-US" altLang="ja-JP" sz="2800"/>
              <a:t>’t </a:t>
            </a:r>
            <a:r>
              <a:rPr lang="en-US" altLang="ja-JP" sz="2800" dirty="0"/>
              <a:t>care.  If you can re-rerun everything automatically over lunch break, do it. </a:t>
            </a:r>
          </a:p>
          <a:p>
            <a:pPr marL="742950" lvl="1" indent="-285750"/>
            <a:r>
              <a:rPr lang="en-US" sz="2800" dirty="0"/>
              <a:t>Sometimes you do care ... </a:t>
            </a:r>
          </a:p>
          <a:p>
            <a:pPr marL="342900" indent="-342900"/>
            <a:r>
              <a:rPr lang="en-US" sz="3200" dirty="0"/>
              <a:t>Selection matters when </a:t>
            </a:r>
          </a:p>
          <a:p>
            <a:pPr marL="742950" lvl="1" indent="-285750"/>
            <a:r>
              <a:rPr lang="en-US" sz="2800" dirty="0"/>
              <a:t>Test cases are expensive to execute </a:t>
            </a:r>
          </a:p>
          <a:p>
            <a:pPr marL="342900" indent="-342900"/>
            <a:r>
              <a:rPr lang="en-US" sz="3200" dirty="0"/>
              <a:t>Prioritization matters when</a:t>
            </a:r>
          </a:p>
          <a:p>
            <a:pPr marL="742950" lvl="1" indent="-285750"/>
            <a:r>
              <a:rPr lang="en-US" sz="2800" dirty="0"/>
              <a:t>A very large test suite cannot be executed every day</a:t>
            </a:r>
          </a:p>
        </p:txBody>
      </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2905659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itle 1"/>
          <p:cNvSpPr>
            <a:spLocks noGrp="1"/>
          </p:cNvSpPr>
          <p:nvPr>
            <p:ph type="title"/>
          </p:nvPr>
        </p:nvSpPr>
        <p:spPr/>
        <p:txBody>
          <a:bodyPr anchor="ctr"/>
          <a:lstStyle/>
          <a:p>
            <a:r>
              <a:rPr lang="en-US" sz="3600" dirty="0"/>
              <a:t>Code-Based Regression Test Selection</a:t>
            </a:r>
          </a:p>
        </p:txBody>
      </p:sp>
      <p:sp>
        <p:nvSpPr>
          <p:cNvPr id="43013" name="Content Placeholder 2"/>
          <p:cNvSpPr>
            <a:spLocks noGrp="1"/>
          </p:cNvSpPr>
          <p:nvPr>
            <p:ph idx="1"/>
          </p:nvPr>
        </p:nvSpPr>
        <p:spPr>
          <a:xfrm>
            <a:off x="902208" y="1868424"/>
            <a:ext cx="7371304" cy="4395216"/>
          </a:xfrm>
        </p:spPr>
        <p:txBody>
          <a:bodyPr/>
          <a:lstStyle/>
          <a:p>
            <a:pPr marL="342900" indent="-342900"/>
            <a:r>
              <a:rPr lang="en-US" dirty="0"/>
              <a:t>Observation: A test case can’</a:t>
            </a:r>
            <a:r>
              <a:rPr lang="en-US" altLang="ja-JP" dirty="0"/>
              <a:t>t find a fault in code it doesn’t execute</a:t>
            </a:r>
          </a:p>
          <a:p>
            <a:pPr marL="742950" lvl="1" indent="-285750"/>
            <a:r>
              <a:rPr lang="en-US" sz="2600" dirty="0"/>
              <a:t>In a large system, many parts of the code are untouched by many test cases</a:t>
            </a:r>
          </a:p>
          <a:p>
            <a:pPr marL="342900" indent="-342900"/>
            <a:r>
              <a:rPr lang="en-US" dirty="0"/>
              <a:t>So: Only execute test cases that execute changed or new code </a:t>
            </a:r>
          </a:p>
        </p:txBody>
      </p:sp>
      <p:pic>
        <p:nvPicPr>
          <p:cNvPr id="43014"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42056" y="1690688"/>
            <a:ext cx="3080288"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304377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p:nvPr>
        </p:nvSpPr>
        <p:spPr/>
        <p:txBody>
          <a:bodyPr anchor="ctr">
            <a:normAutofit/>
          </a:bodyPr>
          <a:lstStyle/>
          <a:p>
            <a:r>
              <a:rPr lang="en-US" sz="3600" dirty="0"/>
              <a:t>Specification-Based Regression Test Selection</a:t>
            </a:r>
          </a:p>
        </p:txBody>
      </p:sp>
      <p:sp>
        <p:nvSpPr>
          <p:cNvPr id="45061" name="Content Placeholder 2"/>
          <p:cNvSpPr>
            <a:spLocks noGrp="1"/>
          </p:cNvSpPr>
          <p:nvPr>
            <p:ph idx="1"/>
          </p:nvPr>
        </p:nvSpPr>
        <p:spPr/>
        <p:txBody>
          <a:bodyPr/>
          <a:lstStyle/>
          <a:p>
            <a:pPr marL="342900" indent="-342900"/>
            <a:r>
              <a:rPr lang="en-US" sz="3000" dirty="0"/>
              <a:t>Like code-based regression test case selection </a:t>
            </a:r>
          </a:p>
          <a:p>
            <a:pPr marL="742950" lvl="1" indent="-285750"/>
            <a:r>
              <a:rPr lang="en-US" sz="2800" dirty="0"/>
              <a:t>Pick test cases that test new and changed functionality</a:t>
            </a:r>
          </a:p>
          <a:p>
            <a:pPr marL="342900" indent="-342900"/>
            <a:r>
              <a:rPr lang="en-US" sz="3000" dirty="0"/>
              <a:t>Difference: No guarantee of independence</a:t>
            </a:r>
          </a:p>
          <a:p>
            <a:pPr marL="742950" lvl="1" indent="-285750"/>
            <a:r>
              <a:rPr lang="en-US" sz="2800" dirty="0"/>
              <a:t>A test case that isn’</a:t>
            </a:r>
            <a:r>
              <a:rPr lang="en-US" altLang="ja-JP" sz="2800" dirty="0"/>
              <a:t>t </a:t>
            </a:r>
            <a:r>
              <a:rPr lang="ja-JP" altLang="en-US" sz="2800" dirty="0"/>
              <a:t>“</a:t>
            </a:r>
            <a:r>
              <a:rPr lang="en-US" altLang="ja-JP" sz="2800" dirty="0"/>
              <a:t>for</a:t>
            </a:r>
            <a:r>
              <a:rPr lang="ja-JP" altLang="en-US" sz="2800" dirty="0"/>
              <a:t>”</a:t>
            </a:r>
            <a:r>
              <a:rPr lang="en-US" altLang="ja-JP" sz="2800" dirty="0"/>
              <a:t> changed or added feature X might find a bug in feature X anyway</a:t>
            </a:r>
          </a:p>
          <a:p>
            <a:pPr marL="342900" indent="-342900"/>
            <a:r>
              <a:rPr lang="en-US" sz="3000" dirty="0"/>
              <a:t>Typical approach: Specification-based prioritization</a:t>
            </a:r>
          </a:p>
          <a:p>
            <a:pPr marL="742950" lvl="1" indent="-285750"/>
            <a:r>
              <a:rPr lang="en-US" sz="2800" dirty="0"/>
              <a:t>Execute all test cases, but start with those that related to changed and added features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3176290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
          <p:cNvSpPr>
            <a:spLocks noGrp="1"/>
          </p:cNvSpPr>
          <p:nvPr>
            <p:ph type="title"/>
          </p:nvPr>
        </p:nvSpPr>
        <p:spPr/>
        <p:txBody>
          <a:bodyPr/>
          <a:lstStyle/>
          <a:p>
            <a:r>
              <a:rPr lang="en-US" dirty="0" smtClean="0"/>
              <a:t>Prioritized Rotating Selection</a:t>
            </a:r>
            <a:endParaRPr lang="en-US" dirty="0"/>
          </a:p>
        </p:txBody>
      </p:sp>
      <p:sp>
        <p:nvSpPr>
          <p:cNvPr id="46085" name="Content Placeholder 2"/>
          <p:cNvSpPr>
            <a:spLocks noGrp="1"/>
          </p:cNvSpPr>
          <p:nvPr>
            <p:ph idx="1"/>
          </p:nvPr>
        </p:nvSpPr>
        <p:spPr>
          <a:xfrm>
            <a:off x="613914" y="1488747"/>
            <a:ext cx="10515600" cy="4412171"/>
          </a:xfrm>
        </p:spPr>
        <p:txBody>
          <a:bodyPr/>
          <a:lstStyle/>
          <a:p>
            <a:r>
              <a:rPr lang="en-US" dirty="0" smtClean="0"/>
              <a:t>Basic idea: </a:t>
            </a:r>
          </a:p>
          <a:p>
            <a:pPr lvl="1"/>
            <a:r>
              <a:rPr lang="en-US" dirty="0" smtClean="0"/>
              <a:t>Execute all test cases, eventually</a:t>
            </a:r>
          </a:p>
          <a:p>
            <a:pPr lvl="1"/>
            <a:r>
              <a:rPr lang="en-US" dirty="0" smtClean="0"/>
              <a:t>Execute some sooner than others</a:t>
            </a:r>
          </a:p>
          <a:p>
            <a:r>
              <a:rPr lang="en-US" dirty="0" smtClean="0"/>
              <a:t>Possible priority schemes: </a:t>
            </a:r>
          </a:p>
          <a:p>
            <a:pPr lvl="1"/>
            <a:r>
              <a:rPr lang="en-US" dirty="0" smtClean="0"/>
              <a:t>Round Robin: </a:t>
            </a:r>
          </a:p>
          <a:p>
            <a:pPr lvl="2"/>
            <a:r>
              <a:rPr lang="en-US" dirty="0" smtClean="0"/>
              <a:t>Priority to least-recently-run test cases</a:t>
            </a:r>
          </a:p>
          <a:p>
            <a:pPr lvl="1"/>
            <a:r>
              <a:rPr lang="en-US" dirty="0" smtClean="0"/>
              <a:t>Track record: </a:t>
            </a:r>
          </a:p>
          <a:p>
            <a:pPr lvl="2"/>
            <a:r>
              <a:rPr lang="en-US" dirty="0" smtClean="0"/>
              <a:t>Priority to test cases that have detected faults before</a:t>
            </a:r>
          </a:p>
          <a:p>
            <a:pPr lvl="1"/>
            <a:r>
              <a:rPr lang="en-US" dirty="0" smtClean="0"/>
              <a:t>Structural: </a:t>
            </a:r>
          </a:p>
          <a:p>
            <a:pPr lvl="2"/>
            <a:r>
              <a:rPr lang="en-US" dirty="0" smtClean="0"/>
              <a:t>Priority for executing elements that have not been recently executed</a:t>
            </a:r>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2135076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6"/>
          <p:cNvSpPr>
            <a:spLocks noGrp="1" noChangeArrowheads="1"/>
          </p:cNvSpPr>
          <p:nvPr>
            <p:ph type="title"/>
          </p:nvPr>
        </p:nvSpPr>
        <p:spPr/>
        <p:txBody>
          <a:bodyPr/>
          <a:lstStyle/>
          <a:p>
            <a:r>
              <a:rPr lang="en-US" dirty="0" smtClean="0"/>
              <a:t>Summary</a:t>
            </a:r>
            <a:endParaRPr lang="en-US" dirty="0"/>
          </a:p>
        </p:txBody>
      </p:sp>
      <p:sp>
        <p:nvSpPr>
          <p:cNvPr id="47109" name="Rectangle 7"/>
          <p:cNvSpPr>
            <a:spLocks noGrp="1" noChangeArrowheads="1"/>
          </p:cNvSpPr>
          <p:nvPr>
            <p:ph idx="1"/>
          </p:nvPr>
        </p:nvSpPr>
        <p:spPr>
          <a:xfrm>
            <a:off x="838200" y="1618488"/>
            <a:ext cx="10515600" cy="4558475"/>
          </a:xfrm>
        </p:spPr>
        <p:txBody>
          <a:bodyPr/>
          <a:lstStyle/>
          <a:p>
            <a:r>
              <a:rPr lang="en-US" dirty="0" smtClean="0"/>
              <a:t>Regression testing repeated after each change</a:t>
            </a:r>
          </a:p>
          <a:p>
            <a:pPr lvl="1"/>
            <a:r>
              <a:rPr lang="en-US" dirty="0" smtClean="0"/>
              <a:t>After initial delivery, as software evolves</a:t>
            </a:r>
          </a:p>
          <a:p>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774819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838200" y="1600200"/>
            <a:ext cx="10515600" cy="4576763"/>
          </a:xfrm>
        </p:spPr>
        <p:txBody>
          <a:bodyPr/>
          <a:lstStyle/>
          <a:p>
            <a:r>
              <a:rPr lang="en-US" sz="3200" dirty="0" smtClean="0"/>
              <a:t>Software Evolution</a:t>
            </a:r>
          </a:p>
          <a:p>
            <a:r>
              <a:rPr lang="en-US" sz="3200" dirty="0" smtClean="0"/>
              <a:t>Regression Testing</a:t>
            </a:r>
          </a:p>
          <a:p>
            <a:r>
              <a:rPr lang="en-US" sz="3200" dirty="0"/>
              <a:t>Basic Problems of Regression </a:t>
            </a:r>
            <a:r>
              <a:rPr lang="en-US" sz="3200" dirty="0" smtClean="0"/>
              <a:t>Testing</a:t>
            </a:r>
          </a:p>
          <a:p>
            <a:r>
              <a:rPr lang="en-US" sz="3200" dirty="0"/>
              <a:t>Selecting and Prioritizing Regression Test Cases</a:t>
            </a:r>
          </a:p>
          <a:p>
            <a:r>
              <a:rPr lang="en-US" sz="3200" dirty="0" smtClean="0"/>
              <a:t>Summary</a:t>
            </a:r>
            <a:endParaRPr lang="en-US" sz="3200" dirty="0"/>
          </a:p>
        </p:txBody>
      </p:sp>
      <p:sp>
        <p:nvSpPr>
          <p:cNvPr id="4" name="Slide Number Placeholder 3"/>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50387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Evolution </a:t>
            </a:r>
            <a:endParaRPr lang="en-US" dirty="0"/>
          </a:p>
        </p:txBody>
      </p:sp>
      <p:sp>
        <p:nvSpPr>
          <p:cNvPr id="3" name="Content Placeholder 2"/>
          <p:cNvSpPr>
            <a:spLocks noGrp="1"/>
          </p:cNvSpPr>
          <p:nvPr>
            <p:ph idx="1"/>
          </p:nvPr>
        </p:nvSpPr>
        <p:spPr/>
        <p:txBody>
          <a:bodyPr/>
          <a:lstStyle/>
          <a:p>
            <a:r>
              <a:rPr lang="en-US" sz="3200" dirty="0"/>
              <a:t>Change happens throughout the software development life cycle. </a:t>
            </a:r>
          </a:p>
          <a:p>
            <a:pPr lvl="1"/>
            <a:r>
              <a:rPr lang="en-US" sz="2800" dirty="0"/>
              <a:t>Before and after delivery </a:t>
            </a:r>
          </a:p>
          <a:p>
            <a:r>
              <a:rPr lang="en-US" sz="3200" dirty="0"/>
              <a:t>Change can happen to every aspect of software </a:t>
            </a:r>
          </a:p>
          <a:p>
            <a:r>
              <a:rPr lang="en-US" sz="3200" dirty="0"/>
              <a:t>Changes can affect unchanged areas</a:t>
            </a:r>
          </a:p>
          <a:p>
            <a:pPr marL="644525" lvl="2" indent="-390526">
              <a:spcBef>
                <a:spcPts val="600"/>
              </a:spcBef>
            </a:pPr>
            <a:r>
              <a:rPr lang="en-US" sz="2800" dirty="0"/>
              <a:t>break code, introduce new bugs</a:t>
            </a:r>
          </a:p>
          <a:p>
            <a:pPr marL="644525" lvl="2" indent="-390526">
              <a:spcBef>
                <a:spcPts val="600"/>
              </a:spcBef>
            </a:pPr>
            <a:r>
              <a:rPr lang="en-US" sz="2800" dirty="0"/>
              <a:t>uncover previous unknown bugs </a:t>
            </a:r>
          </a:p>
          <a:p>
            <a:pPr marL="644525" lvl="2" indent="-390526">
              <a:spcBef>
                <a:spcPts val="600"/>
              </a:spcBef>
            </a:pPr>
            <a:r>
              <a:rPr lang="en-US" sz="2800" dirty="0"/>
              <a:t>reintroduce old bugs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2023667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a:t>
            </a:r>
            <a:endParaRPr lang="en-US" dirty="0"/>
          </a:p>
        </p:txBody>
      </p:sp>
      <p:sp>
        <p:nvSpPr>
          <p:cNvPr id="3" name="Content Placeholder 2"/>
          <p:cNvSpPr>
            <a:spLocks noGrp="1"/>
          </p:cNvSpPr>
          <p:nvPr>
            <p:ph sz="quarter" idx="1"/>
          </p:nvPr>
        </p:nvSpPr>
        <p:spPr>
          <a:xfrm>
            <a:off x="838200" y="1690688"/>
            <a:ext cx="10280904" cy="3987736"/>
          </a:xfrm>
        </p:spPr>
        <p:txBody>
          <a:bodyPr/>
          <a:lstStyle/>
          <a:p>
            <a:r>
              <a:rPr lang="en-US" sz="3200" dirty="0"/>
              <a:t>Testing of a previously tested program following modification to ensure that new defects have not been introduced or uncovered in unchanged areas of the software, as a result of the changes made. </a:t>
            </a:r>
          </a:p>
          <a:p>
            <a:r>
              <a:rPr lang="en-US" sz="3200" dirty="0"/>
              <a:t>It should be performed whenever the software or its environment is changed. </a:t>
            </a:r>
          </a:p>
          <a:p>
            <a:r>
              <a:rPr lang="en-US" sz="3200" dirty="0"/>
              <a:t>It applies to testing at all levels. </a:t>
            </a:r>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4120109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a:t>
            </a:r>
            <a:endParaRPr lang="en-US" dirty="0"/>
          </a:p>
        </p:txBody>
      </p:sp>
      <p:sp>
        <p:nvSpPr>
          <p:cNvPr id="3" name="Content Placeholder 2"/>
          <p:cNvSpPr>
            <a:spLocks noGrp="1"/>
          </p:cNvSpPr>
          <p:nvPr>
            <p:ph idx="1"/>
          </p:nvPr>
        </p:nvSpPr>
        <p:spPr/>
        <p:txBody>
          <a:bodyPr/>
          <a:lstStyle/>
          <a:p>
            <a:r>
              <a:rPr lang="en-US" dirty="0" smtClean="0"/>
              <a:t>Keep a test suite </a:t>
            </a:r>
          </a:p>
          <a:p>
            <a:r>
              <a:rPr lang="en-US" dirty="0" smtClean="0"/>
              <a:t>Use the test suite after every change</a:t>
            </a:r>
          </a:p>
          <a:p>
            <a:r>
              <a:rPr lang="en-US" dirty="0" smtClean="0"/>
              <a:t>Compare output with previous tests</a:t>
            </a:r>
          </a:p>
          <a:p>
            <a:pPr lvl="1"/>
            <a:r>
              <a:rPr lang="en-US" dirty="0" smtClean="0"/>
              <a:t>Understand all changes</a:t>
            </a:r>
          </a:p>
          <a:p>
            <a:r>
              <a:rPr lang="en-US" dirty="0" smtClean="0"/>
              <a:t>If new tests are needed, add to the test suite.</a:t>
            </a:r>
            <a:endParaRPr lang="en-US" dirty="0"/>
          </a:p>
        </p:txBody>
      </p:sp>
      <p:pic>
        <p:nvPicPr>
          <p:cNvPr id="4098" name="Picture 2" descr="Image result for Regression Test"/>
          <p:cNvPicPr>
            <a:picLocks noChangeAspect="1" noChangeArrowheads="1"/>
          </p:cNvPicPr>
          <p:nvPr/>
        </p:nvPicPr>
        <p:blipFill rotWithShape="1">
          <a:blip r:embed="rId2">
            <a:extLst>
              <a:ext uri="{28A0092B-C50C-407E-A947-70E740481C1C}">
                <a14:useLocalDpi xmlns:a14="http://schemas.microsoft.com/office/drawing/2010/main" val="0"/>
              </a:ext>
            </a:extLst>
          </a:blip>
          <a:srcRect t="3953" b="17109"/>
          <a:stretch/>
        </p:blipFill>
        <p:spPr bwMode="auto">
          <a:xfrm>
            <a:off x="7936789" y="1659147"/>
            <a:ext cx="3800856" cy="263526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1379812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Regression Testing?</a:t>
            </a:r>
            <a:endParaRPr lang="en-US" dirty="0"/>
          </a:p>
        </p:txBody>
      </p:sp>
      <p:graphicFrame>
        <p:nvGraphicFramePr>
          <p:cNvPr id="8" name="Content Placeholder 7"/>
          <p:cNvGraphicFramePr>
            <a:graphicFrameLocks noGrp="1"/>
          </p:cNvGraphicFramePr>
          <p:nvPr>
            <p:ph idx="1"/>
            <p:extLst/>
          </p:nvPr>
        </p:nvGraphicFramePr>
        <p:xfrm>
          <a:off x="1078992" y="1773936"/>
          <a:ext cx="9610343" cy="4316414"/>
        </p:xfrm>
        <a:graphic>
          <a:graphicData uri="http://schemas.openxmlformats.org/drawingml/2006/table">
            <a:tbl>
              <a:tblPr/>
              <a:tblGrid>
                <a:gridCol w="2041854">
                  <a:extLst>
                    <a:ext uri="{9D8B030D-6E8A-4147-A177-3AD203B41FA5}">
                      <a16:colId xmlns:a16="http://schemas.microsoft.com/office/drawing/2014/main" val="20000"/>
                    </a:ext>
                  </a:extLst>
                </a:gridCol>
                <a:gridCol w="2334285">
                  <a:extLst>
                    <a:ext uri="{9D8B030D-6E8A-4147-A177-3AD203B41FA5}">
                      <a16:colId xmlns:a16="http://schemas.microsoft.com/office/drawing/2014/main" val="20001"/>
                    </a:ext>
                  </a:extLst>
                </a:gridCol>
                <a:gridCol w="2745812">
                  <a:extLst>
                    <a:ext uri="{9D8B030D-6E8A-4147-A177-3AD203B41FA5}">
                      <a16:colId xmlns:a16="http://schemas.microsoft.com/office/drawing/2014/main" val="20002"/>
                    </a:ext>
                  </a:extLst>
                </a:gridCol>
                <a:gridCol w="2488392">
                  <a:extLst>
                    <a:ext uri="{9D8B030D-6E8A-4147-A177-3AD203B41FA5}">
                      <a16:colId xmlns:a16="http://schemas.microsoft.com/office/drawing/2014/main" val="20003"/>
                    </a:ext>
                  </a:extLst>
                </a:gridCol>
              </a:tblGrid>
              <a:tr h="671513">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endParaRPr kumimoji="0" lang="en-US" sz="2800" b="1" i="0" u="none" strike="noStrike" cap="none" normalizeH="0" baseline="0" dirty="0">
                        <a:ln>
                          <a:noFill/>
                        </a:ln>
                        <a:solidFill>
                          <a:schemeClr val="bg1"/>
                        </a:solidFill>
                        <a:effectLst/>
                        <a:latin typeface="Candara" panose="020E0502030303020204" pitchFamily="34" charset="0"/>
                        <a:ea typeface="ＭＳ Ｐゴシック" charset="0"/>
                        <a:cs typeface="Garamond"/>
                      </a:endParaRP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chemeClr val="tx1"/>
                          </a:solidFill>
                          <a:effectLst/>
                          <a:latin typeface="Candara" panose="020E0502030303020204" pitchFamily="34" charset="0"/>
                          <a:ea typeface="ＭＳ Ｐゴシック" charset="0"/>
                          <a:cs typeface="Garamond"/>
                        </a:rPr>
                        <a:t>System</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1D1F0"/>
                    </a:solidFill>
                  </a:tcPr>
                </a:tc>
                <a:tc>
                  <a:txBody>
                    <a:bodyPr/>
                    <a:lstStyle/>
                    <a:p>
                      <a:pPr marL="0" marR="0" lvl="0" indent="0" algn="ctr"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chemeClr val="tx1"/>
                          </a:solidFill>
                          <a:effectLst/>
                          <a:latin typeface="Candara" panose="020E0502030303020204" pitchFamily="34" charset="0"/>
                          <a:ea typeface="ＭＳ Ｐゴシック" charset="0"/>
                          <a:cs typeface="Garamond"/>
                        </a:rPr>
                        <a:t>Acceptance</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1D1F0"/>
                    </a:solidFill>
                  </a:tcPr>
                </a:tc>
                <a:tc>
                  <a:txBody>
                    <a:bodyPr/>
                    <a:lstStyle/>
                    <a:p>
                      <a:pPr marL="0" marR="0" lvl="0" indent="0" algn="ctr"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chemeClr val="tx1"/>
                          </a:solidFill>
                          <a:effectLst/>
                          <a:latin typeface="Candara" panose="020E0502030303020204" pitchFamily="34" charset="0"/>
                          <a:ea typeface="ＭＳ Ｐゴシック" charset="0"/>
                          <a:cs typeface="Garamond"/>
                        </a:rPr>
                        <a:t>Regression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1D1F0"/>
                    </a:solidFill>
                  </a:tcPr>
                </a:tc>
                <a:extLst>
                  <a:ext uri="{0D108BD9-81ED-4DB2-BD59-A6C34878D82A}">
                    <a16:rowId xmlns:a16="http://schemas.microsoft.com/office/drawing/2014/main" val="10000"/>
                  </a:ext>
                </a:extLst>
              </a:tr>
              <a:tr h="1385888">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rgbClr val="2D2D8A"/>
                          </a:solidFill>
                          <a:effectLst/>
                          <a:latin typeface="Candara" panose="020E0502030303020204" pitchFamily="34" charset="0"/>
                          <a:ea typeface="ＭＳ Ｐゴシック" charset="0"/>
                          <a:cs typeface="Garamond"/>
                        </a:rPr>
                        <a:t>Test for ...</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Correctness, completion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Usefulness, satisfaction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Accidental changes </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2238">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rgbClr val="2D2D8A"/>
                          </a:solidFill>
                          <a:effectLst/>
                          <a:latin typeface="Candara" panose="020E0502030303020204" pitchFamily="34" charset="0"/>
                          <a:ea typeface="ＭＳ Ｐゴシック" charset="0"/>
                          <a:cs typeface="Garamond"/>
                        </a:rPr>
                        <a:t>Test by ... </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Development test group</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Test group with users</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Development test group</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6775">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endParaRPr kumimoji="0" lang="en-US" sz="2800" b="1" i="0" u="none" strike="noStrike" cap="none" normalizeH="0" baseline="0" dirty="0">
                        <a:ln>
                          <a:noFill/>
                        </a:ln>
                        <a:solidFill>
                          <a:srgbClr val="2D2D8A"/>
                        </a:solidFill>
                        <a:effectLst/>
                        <a:latin typeface="Candara" panose="020E0502030303020204" pitchFamily="34" charset="0"/>
                        <a:ea typeface="ＭＳ Ｐゴシック" charset="0"/>
                        <a:cs typeface="Garamond"/>
                      </a:endParaRP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Verification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1" u="none" strike="noStrike" cap="none" normalizeH="0" baseline="0" dirty="0">
                          <a:ln>
                            <a:noFill/>
                          </a:ln>
                          <a:solidFill>
                            <a:schemeClr val="tx1"/>
                          </a:solidFill>
                          <a:effectLst/>
                          <a:latin typeface="Candara" panose="020E0502030303020204" pitchFamily="34" charset="0"/>
                          <a:ea typeface="ＭＳ Ｐゴシック" charset="0"/>
                          <a:cs typeface="Garamond"/>
                        </a:rPr>
                        <a:t>Validation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AEDEF">
                        <a:alpha val="50980"/>
                      </a:srgbClr>
                    </a:solid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Verification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507" name="Title 1"/>
          <p:cNvSpPr>
            <a:spLocks/>
          </p:cNvSpPr>
          <p:nvPr/>
        </p:nvSpPr>
        <p:spPr bwMode="auto">
          <a:xfrm>
            <a:off x="1981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endParaRPr lang="en-US" sz="3200" b="1" dirty="0">
              <a:solidFill>
                <a:schemeClr val="tx2"/>
              </a:solidFill>
              <a:latin typeface="Bookman Old Style"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3017295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itle 5"/>
          <p:cNvSpPr>
            <a:spLocks noGrp="1"/>
          </p:cNvSpPr>
          <p:nvPr>
            <p:ph type="title"/>
          </p:nvPr>
        </p:nvSpPr>
        <p:spPr/>
        <p:txBody>
          <a:bodyPr/>
          <a:lstStyle/>
          <a:p>
            <a:r>
              <a:rPr lang="en-US" dirty="0" smtClean="0"/>
              <a:t>Regression Test</a:t>
            </a:r>
            <a:endParaRPr lang="en-US" dirty="0"/>
          </a:p>
        </p:txBody>
      </p:sp>
      <p:sp>
        <p:nvSpPr>
          <p:cNvPr id="37893" name="Content Placeholder 6"/>
          <p:cNvSpPr>
            <a:spLocks noGrp="1"/>
          </p:cNvSpPr>
          <p:nvPr>
            <p:ph idx="1"/>
          </p:nvPr>
        </p:nvSpPr>
        <p:spPr/>
        <p:txBody>
          <a:bodyPr/>
          <a:lstStyle/>
          <a:p>
            <a:r>
              <a:rPr lang="en-US" dirty="0" smtClean="0"/>
              <a:t>Yesterday it worked, today it doesn’</a:t>
            </a:r>
            <a:r>
              <a:rPr lang="en-US" altLang="ja-JP" dirty="0" smtClean="0"/>
              <a:t>t</a:t>
            </a:r>
          </a:p>
          <a:p>
            <a:pPr lvl="1"/>
            <a:r>
              <a:rPr lang="en-US" dirty="0" smtClean="0"/>
              <a:t>I was fixing X, and accidentally broke Y</a:t>
            </a:r>
          </a:p>
          <a:p>
            <a:pPr lvl="1"/>
            <a:r>
              <a:rPr lang="en-US" dirty="0" smtClean="0"/>
              <a:t>That bug was fixed, but now it’</a:t>
            </a:r>
            <a:r>
              <a:rPr lang="en-US" altLang="ja-JP" dirty="0" smtClean="0"/>
              <a:t>s back</a:t>
            </a:r>
          </a:p>
          <a:p>
            <a:r>
              <a:rPr lang="en-US" dirty="0" smtClean="0"/>
              <a:t>Tests must be re-run after any change </a:t>
            </a:r>
          </a:p>
          <a:p>
            <a:pPr lvl="1"/>
            <a:r>
              <a:rPr lang="en-US" dirty="0" smtClean="0"/>
              <a:t>Adding new features</a:t>
            </a:r>
          </a:p>
          <a:p>
            <a:pPr lvl="1"/>
            <a:r>
              <a:rPr lang="en-US" dirty="0" smtClean="0"/>
              <a:t>Changing, adapting software to new conditions</a:t>
            </a:r>
          </a:p>
          <a:p>
            <a:pPr lvl="1"/>
            <a:r>
              <a:rPr lang="en-US" dirty="0" smtClean="0"/>
              <a:t>Fixing other bugs</a:t>
            </a:r>
          </a:p>
          <a:p>
            <a:r>
              <a:rPr lang="en-US" dirty="0" smtClean="0"/>
              <a:t>Regression testing can be a major cost of software maintenance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451919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itle 1"/>
          <p:cNvSpPr>
            <a:spLocks noGrp="1"/>
          </p:cNvSpPr>
          <p:nvPr>
            <p:ph type="title"/>
          </p:nvPr>
        </p:nvSpPr>
        <p:spPr/>
        <p:txBody>
          <a:bodyPr anchor="ctr"/>
          <a:lstStyle/>
          <a:p>
            <a:r>
              <a:rPr lang="en-US" dirty="0"/>
              <a:t>Basic Problems of </a:t>
            </a:r>
            <a:r>
              <a:rPr lang="en-US" dirty="0" smtClean="0"/>
              <a:t>Regression </a:t>
            </a:r>
            <a:r>
              <a:rPr lang="en-US" dirty="0"/>
              <a:t>Test</a:t>
            </a:r>
          </a:p>
        </p:txBody>
      </p:sp>
      <p:sp>
        <p:nvSpPr>
          <p:cNvPr id="38917" name="Content Placeholder 2"/>
          <p:cNvSpPr>
            <a:spLocks noGrp="1"/>
          </p:cNvSpPr>
          <p:nvPr>
            <p:ph idx="1"/>
          </p:nvPr>
        </p:nvSpPr>
        <p:spPr/>
        <p:txBody>
          <a:bodyPr/>
          <a:lstStyle/>
          <a:p>
            <a:pPr marL="342900" indent="-342900"/>
            <a:r>
              <a:rPr lang="en-US" sz="3200" dirty="0"/>
              <a:t>Maintaining test suite</a:t>
            </a:r>
          </a:p>
          <a:p>
            <a:pPr marL="742950" lvl="1" indent="-285750"/>
            <a:r>
              <a:rPr lang="en-US" sz="2800" dirty="0"/>
              <a:t>If I change feature X, how many test cases must be revised because they use feature X?</a:t>
            </a:r>
          </a:p>
          <a:p>
            <a:pPr marL="742950" lvl="1" indent="-285750"/>
            <a:r>
              <a:rPr lang="en-US" sz="2800" dirty="0"/>
              <a:t>Which test cases should be removed or replaced? Which test cases should be added?</a:t>
            </a:r>
          </a:p>
          <a:p>
            <a:pPr marL="342900" indent="-342900"/>
            <a:r>
              <a:rPr lang="en-US" sz="3200" dirty="0"/>
              <a:t>Cost of re-testing</a:t>
            </a:r>
          </a:p>
          <a:p>
            <a:pPr marL="742950" lvl="1" indent="-285750"/>
            <a:r>
              <a:rPr lang="en-US" sz="2800" dirty="0"/>
              <a:t>Often proportional to product size, not change size</a:t>
            </a:r>
          </a:p>
          <a:p>
            <a:pPr marL="742950" lvl="1" indent="-285750"/>
            <a:r>
              <a:rPr lang="en-US" sz="2800" dirty="0"/>
              <a:t>Big problem if testing requires manual effort</a:t>
            </a:r>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2254257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itle 1"/>
          <p:cNvSpPr>
            <a:spLocks noGrp="1"/>
          </p:cNvSpPr>
          <p:nvPr>
            <p:ph type="title"/>
          </p:nvPr>
        </p:nvSpPr>
        <p:spPr/>
        <p:txBody>
          <a:bodyPr/>
          <a:lstStyle/>
          <a:p>
            <a:r>
              <a:rPr lang="en-US" dirty="0" smtClean="0"/>
              <a:t>Test Case Maintenance</a:t>
            </a:r>
            <a:endParaRPr lang="en-US" dirty="0"/>
          </a:p>
        </p:txBody>
      </p:sp>
      <p:sp>
        <p:nvSpPr>
          <p:cNvPr id="39941" name="Content Placeholder 2"/>
          <p:cNvSpPr>
            <a:spLocks noGrp="1"/>
          </p:cNvSpPr>
          <p:nvPr>
            <p:ph type="body" idx="1"/>
          </p:nvPr>
        </p:nvSpPr>
        <p:spPr/>
        <p:txBody>
          <a:bodyPr/>
          <a:lstStyle/>
          <a:p>
            <a:r>
              <a:rPr lang="en-US" dirty="0" smtClean="0"/>
              <a:t>Some maintenance is inevitable</a:t>
            </a:r>
          </a:p>
          <a:p>
            <a:pPr lvl="1"/>
            <a:r>
              <a:rPr lang="en-US" dirty="0" smtClean="0"/>
              <a:t>If feature X has changed, test cases for feature X will require updating</a:t>
            </a:r>
          </a:p>
          <a:p>
            <a:r>
              <a:rPr lang="en-US" dirty="0" smtClean="0"/>
              <a:t>Some maintenance should be avoided</a:t>
            </a:r>
          </a:p>
          <a:p>
            <a:pPr lvl="1"/>
            <a:r>
              <a:rPr lang="en-US" dirty="0" smtClean="0"/>
              <a:t>Example: Trivial changes to user interface or file format should not invalidate large numbers of test cases</a:t>
            </a:r>
          </a:p>
          <a:p>
            <a:r>
              <a:rPr lang="en-US" dirty="0" smtClean="0"/>
              <a:t>Test suites should be modular! </a:t>
            </a:r>
          </a:p>
          <a:p>
            <a:pPr lvl="1"/>
            <a:r>
              <a:rPr lang="en-US" dirty="0" smtClean="0"/>
              <a:t>Avoid unnecessary dependence</a:t>
            </a:r>
          </a:p>
          <a:p>
            <a:pPr lvl="1"/>
            <a:r>
              <a:rPr lang="en-US" dirty="0" smtClean="0"/>
              <a:t>Generating concrete test cases from test case specifications can help</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1999594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830</Words>
  <Application>Microsoft Office PowerPoint</Application>
  <PresentationFormat>Widescreen</PresentationFormat>
  <Paragraphs>144</Paragraphs>
  <Slides>15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ＭＳ Ｐゴシック</vt:lpstr>
      <vt:lpstr>游ゴシック</vt:lpstr>
      <vt:lpstr>Arial</vt:lpstr>
      <vt:lpstr>Bookman Old Style</vt:lpstr>
      <vt:lpstr>Calibri</vt:lpstr>
      <vt:lpstr>Calibri Light</vt:lpstr>
      <vt:lpstr>Candara</vt:lpstr>
      <vt:lpstr>Garamond</vt:lpstr>
      <vt:lpstr>Verdana</vt:lpstr>
      <vt:lpstr>Office Theme</vt:lpstr>
      <vt:lpstr>Regression Testing</vt:lpstr>
      <vt:lpstr>Outline</vt:lpstr>
      <vt:lpstr>Software Evolution </vt:lpstr>
      <vt:lpstr>Regression Test</vt:lpstr>
      <vt:lpstr>Regression Test</vt:lpstr>
      <vt:lpstr>Regression Testing?</vt:lpstr>
      <vt:lpstr>Regression Test</vt:lpstr>
      <vt:lpstr>Basic Problems of Regression Test</vt:lpstr>
      <vt:lpstr>Test Case Maintenance</vt:lpstr>
      <vt:lpstr>Obsolete and Redundant</vt:lpstr>
      <vt:lpstr>Selecting and Prioritizing Regression Test Cases</vt:lpstr>
      <vt:lpstr>Code-Based Regression Test Selection</vt:lpstr>
      <vt:lpstr>Specification-Based Regression Test Selection</vt:lpstr>
      <vt:lpstr>Prioritized Rotating Selection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5</cp:revision>
  <dcterms:created xsi:type="dcterms:W3CDTF">2021-10-12T10:09:12Z</dcterms:created>
  <dcterms:modified xsi:type="dcterms:W3CDTF">2021-10-18T06:27:07Z</dcterms:modified>
</cp:coreProperties>
</file>