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0ED5F-57F7-41A3-9ACC-D2FCCFA7696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9B53-9790-4907-85E9-1E247426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8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6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1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4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42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17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91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46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94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49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4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6851E11-6420-DE49-AEF4-A3CDAAA8C697}" type="slidenum">
              <a:rPr lang="en-US" sz="1200">
                <a:latin typeface="Verdana" charset="0"/>
              </a:rPr>
              <a:pPr algn="r" eaLnBrk="1" hangingPunct="1"/>
              <a:t>3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78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68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76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0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The systematic testing techniques discussed in </a:t>
            </a:r>
            <a:r>
              <a:rPr lang="en-US" dirty="0" smtClean="0">
                <a:latin typeface="Calibri" charset="0"/>
              </a:rPr>
              <a:t>previously (</a:t>
            </a:r>
            <a:r>
              <a:rPr lang="en-US" dirty="0">
                <a:latin typeface="Calibri" charset="0"/>
              </a:rPr>
              <a:t>specification-based testing, structural testing, model-based testing, et al</a:t>
            </a:r>
            <a:r>
              <a:rPr lang="en-US" dirty="0" smtClean="0">
                <a:latin typeface="Calibri" charset="0"/>
              </a:rPr>
              <a:t>) are </a:t>
            </a:r>
            <a:r>
              <a:rPr lang="en-US" dirty="0">
                <a:latin typeface="Calibri" charset="0"/>
              </a:rPr>
              <a:t>all designed to make the search for faults as effective as possible.  They are intentionally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biased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take more samples where </a:t>
            </a:r>
            <a:r>
              <a:rPr lang="en-US" dirty="0" smtClean="0">
                <a:latin typeface="Calibri" charset="0"/>
              </a:rPr>
              <a:t>we </a:t>
            </a:r>
            <a:r>
              <a:rPr lang="en-US" dirty="0">
                <a:latin typeface="Calibri" charset="0"/>
              </a:rPr>
              <a:t>think faults might be.  Statistical measures of dependability require, instead, unbiased samples from the population of operational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9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85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73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An early release of half-baked software is not what we mean by alpha and beta testing. </a:t>
            </a:r>
          </a:p>
          <a:p>
            <a:r>
              <a:rPr lang="en-US" dirty="0">
                <a:latin typeface="Calibri" charset="0"/>
              </a:rPr>
              <a:t>Note that today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alpha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beta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are often used informally, but here we are using them in their established technical sense for a testing process. </a:t>
            </a:r>
          </a:p>
          <a:p>
            <a:r>
              <a:rPr lang="en-US" dirty="0">
                <a:latin typeface="Calibri" charset="0"/>
              </a:rPr>
              <a:t>An alpha test involves bringing users on-site to use the system. </a:t>
            </a:r>
          </a:p>
          <a:p>
            <a:r>
              <a:rPr lang="en-US" dirty="0">
                <a:latin typeface="Calibri" charset="0"/>
              </a:rPr>
              <a:t>A beta test means providing the software to a controlled sample of users to use the system in their own environment. </a:t>
            </a:r>
          </a:p>
          <a:p>
            <a:r>
              <a:rPr lang="en-US" dirty="0">
                <a:latin typeface="Calibri" charset="0"/>
              </a:rPr>
              <a:t>In both cases, to make any reasonable inference of dependability we need a valid sample of users.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Using the history of system testing was discussed in Chapter 20, Planning and monitoring, and is illustrated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30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84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78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5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DAF6-6359-4FCF-8BC0-9A0720EA00B0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7A6-4995-4947-A952-4EF970386EDF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013D-6DFB-459E-A41F-12CA7AF0BA96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739F-ED22-4640-B3FF-0E0A98DC997D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124-B393-41F9-85BB-B47AB78CBC1B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55D1-C4BB-432E-89A5-5CADFB67BBBF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3F14-7F6D-4787-9C7A-30F40D3EE374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B19-A811-42B9-B4A1-00A4783FEB53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CAE7-223D-4385-9623-B7547F404ABD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372F-63A8-4906-8DE2-46500DF4434B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7AD2-F699-4620-9C80-1A23D669CB5F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B3B3-C61C-4552-AFE7-BE78BC38F2E7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3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</a:t>
            </a:r>
            <a:r>
              <a:rPr lang="en-US" dirty="0" err="1" smtClean="0"/>
              <a:t>En</a:t>
            </a:r>
            <a:r>
              <a:rPr lang="en-US" dirty="0" smtClean="0"/>
              <a:t> try attempts, a screen advises the customer that the ATM card will not be returned, and no access to ATM functions is provided.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termination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7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4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825625"/>
            <a:ext cx="7259063" cy="4658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9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8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1690688"/>
            <a:ext cx="5868219" cy="4953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8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29" y="1691159"/>
            <a:ext cx="4744112" cy="46202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2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1621151"/>
            <a:ext cx="5096586" cy="49441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0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/>
              <a:t>Acceptance Testing</a:t>
            </a:r>
          </a:p>
          <a:p>
            <a:r>
              <a:rPr lang="en-US" sz="3200" dirty="0" smtClean="0"/>
              <a:t>Functional 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 smtClean="0"/>
              <a:t>Performance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41" y="1589859"/>
            <a:ext cx="6611273" cy="45631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33" y="1311989"/>
            <a:ext cx="836411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98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03" y="1340606"/>
            <a:ext cx="8326012" cy="50394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5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23" y="1406880"/>
            <a:ext cx="761153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8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564702" y="365125"/>
            <a:ext cx="5627298" cy="46291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Event-Driven Petri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Net of Correct PIN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on First Try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6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61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7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39" y="1494596"/>
            <a:ext cx="7668695" cy="4658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76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32" y="1406880"/>
            <a:ext cx="4334480" cy="4877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47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0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Distinguish system and acceptance testing</a:t>
            </a:r>
          </a:p>
          <a:p>
            <a:pPr lvl="1"/>
            <a:r>
              <a:rPr lang="en-US" sz="2200" dirty="0" smtClean="0"/>
              <a:t>How and why they differ from each other and from unit and integration testing</a:t>
            </a:r>
          </a:p>
          <a:p>
            <a:r>
              <a:rPr lang="en-US" sz="2600" dirty="0" smtClean="0"/>
              <a:t>Understand basic approaches for quantitative assessment (reliability, performance, ...)</a:t>
            </a:r>
          </a:p>
          <a:p>
            <a:r>
              <a:rPr lang="en-US" sz="2600" dirty="0" smtClean="0"/>
              <a:t>Understand interplay of validation and verification for usability and accessibility</a:t>
            </a:r>
          </a:p>
          <a:p>
            <a:pPr lvl="1"/>
            <a:r>
              <a:rPr lang="en-US" sz="2200" dirty="0" smtClean="0"/>
              <a:t>How to continuously monitor usability from early design to delivery</a:t>
            </a:r>
          </a:p>
          <a:p>
            <a:r>
              <a:rPr lang="en-US" sz="2600" dirty="0" smtClean="0"/>
              <a:t>Understand basic regression testing approaches</a:t>
            </a:r>
          </a:p>
          <a:p>
            <a:pPr lvl="1"/>
            <a:r>
              <a:rPr lang="en-US" sz="2200" dirty="0" smtClean="0"/>
              <a:t>Preventing accidental changes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00800" y="365125"/>
            <a:ext cx="5791201" cy="50434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Short Use Cases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for the SATM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System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87" y="623496"/>
            <a:ext cx="4439270" cy="56110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9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use cases</a:t>
            </a:r>
          </a:p>
          <a:p>
            <a:r>
              <a:rPr lang="en-US" dirty="0" smtClean="0"/>
              <a:t>Example: the integration version of </a:t>
            </a:r>
            <a:r>
              <a:rPr lang="en-US" dirty="0" err="1" smtClean="0"/>
              <a:t>NextDate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0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Version: </a:t>
            </a:r>
            <a:r>
              <a:rPr lang="en-US" dirty="0" err="1" smtClean="0"/>
              <a:t>NextDate</a:t>
            </a:r>
            <a:r>
              <a:rPr lang="en-US" dirty="0" smtClean="0"/>
              <a:t> Pseudo-Code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17" y="1777378"/>
            <a:ext cx="6525536" cy="39820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81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Pseudo-Code (continued)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92" y="1837498"/>
            <a:ext cx="4058216" cy="38962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19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Pseudo-Code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391" y="1804015"/>
            <a:ext cx="5277587" cy="362953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29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Pseudo-Code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450" y="1532327"/>
            <a:ext cx="6887536" cy="46774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79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ValidDate</a:t>
            </a:r>
            <a:r>
              <a:rPr lang="en-US" dirty="0" smtClean="0"/>
              <a:t> Pseudo-Code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56" y="1352956"/>
            <a:ext cx="6701766" cy="508217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ValidDate</a:t>
            </a:r>
            <a:r>
              <a:rPr lang="en-US" dirty="0" smtClean="0"/>
              <a:t> Pseudo-Code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09" y="1989932"/>
            <a:ext cx="5868219" cy="36200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93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Pseudo-Code (continued)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942" y="1828886"/>
            <a:ext cx="7001852" cy="39248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49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Input and Output Events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572" y="1345631"/>
            <a:ext cx="6077798" cy="50108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7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test. </a:t>
            </a:r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ASFs (first attempt)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517" y="1767216"/>
            <a:ext cx="5458587" cy="41058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35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ASF Graph </a:t>
            </a:r>
            <a:br>
              <a:rPr lang="en-US" dirty="0" smtClean="0"/>
            </a:br>
            <a:r>
              <a:rPr lang="en-US" sz="2000" dirty="0" smtClean="0"/>
              <a:t>(transitions to ASF-8 and ASF-10 require memory)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953" y="1681105"/>
            <a:ext cx="3172268" cy="44678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66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ASFs (second attempt)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87" y="1635843"/>
            <a:ext cx="7887801" cy="45345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87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</a:t>
            </a:r>
            <a:r>
              <a:rPr lang="en-US" dirty="0" err="1" smtClean="0"/>
              <a:t>NextDate</a:t>
            </a:r>
            <a:r>
              <a:rPr lang="en-US" dirty="0" smtClean="0"/>
              <a:t> ASF Graph</a:t>
            </a:r>
            <a:br>
              <a:rPr lang="en-US" dirty="0" smtClean="0"/>
            </a:br>
            <a:r>
              <a:rPr lang="en-US" sz="2400" dirty="0" smtClean="0"/>
              <a:t>(Very incomplete: can transit from most ASFs to most other ASFs.)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2099595"/>
            <a:ext cx="4963218" cy="31246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50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PIN Entry, for a given PIN, there are 156 distinct paths from the First PIN Try state to the two successor states.</a:t>
            </a:r>
          </a:p>
          <a:p>
            <a:r>
              <a:rPr lang="en-US" dirty="0" smtClean="0"/>
              <a:t>Of these, 31 correspond to eventually correct PIN entries.</a:t>
            </a:r>
          </a:p>
          <a:p>
            <a:pPr lvl="1"/>
            <a:r>
              <a:rPr lang="en-US" dirty="0" smtClean="0"/>
              <a:t>1 on the first try</a:t>
            </a:r>
          </a:p>
          <a:p>
            <a:pPr lvl="1"/>
            <a:r>
              <a:rPr lang="en-US" dirty="0" smtClean="0"/>
              <a:t>5 on the second try</a:t>
            </a:r>
          </a:p>
          <a:p>
            <a:pPr lvl="1"/>
            <a:r>
              <a:rPr lang="en-US" dirty="0" smtClean="0"/>
              <a:t>25 on the third try</a:t>
            </a:r>
          </a:p>
          <a:p>
            <a:r>
              <a:rPr lang="en-US" dirty="0" smtClean="0"/>
              <a:t>The other 125 paths correspond to failed PIN attempts/</a:t>
            </a:r>
          </a:p>
          <a:p>
            <a:r>
              <a:rPr lang="en-US" dirty="0" smtClean="0"/>
              <a:t>Model-based coverage metrics can control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77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8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5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1984007"/>
            <a:ext cx="6735115" cy="35628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51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229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0124" y="1780858"/>
            <a:ext cx="590842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0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812290"/>
            <a:ext cx="488594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8200" y="1491734"/>
            <a:ext cx="94305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657304"/>
            <a:ext cx="10244328" cy="469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4493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85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29701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dependability</a:t>
            </a:r>
          </a:p>
          <a:p>
            <a:r>
              <a:rPr lang="en-US" dirty="0" smtClean="0"/>
              <a:t>Measuring quality, not searching for faults</a:t>
            </a:r>
          </a:p>
          <a:p>
            <a:pPr lvl="1"/>
            <a:r>
              <a:rPr lang="en-US" dirty="0" smtClean="0"/>
              <a:t>Fundamentally different goal than systematic testing</a:t>
            </a:r>
          </a:p>
          <a:p>
            <a:r>
              <a:rPr lang="en-US" dirty="0" smtClean="0"/>
              <a:t>Quantitative dependability goals are statistical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 time to failure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Requires valid statistical samples from operational profile</a:t>
            </a:r>
          </a:p>
          <a:p>
            <a:pPr lvl="1"/>
            <a:r>
              <a:rPr lang="en-US" dirty="0" smtClean="0"/>
              <a:t>Fundamentally different from systematic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  <a:endParaRPr lang="en-US" dirty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0088" cy="4351338"/>
          </a:xfrm>
        </p:spPr>
        <p:txBody>
          <a:bodyPr/>
          <a:lstStyle/>
          <a:p>
            <a:r>
              <a:rPr lang="en-US" dirty="0" smtClean="0"/>
              <a:t>We need a valid operational profile (model)</a:t>
            </a:r>
          </a:p>
          <a:p>
            <a:pPr lvl="1"/>
            <a:r>
              <a:rPr lang="en-US" dirty="0" smtClean="0"/>
              <a:t>Sometimes from an older version of the system</a:t>
            </a:r>
          </a:p>
          <a:p>
            <a:pPr lvl="1"/>
            <a:r>
              <a:rPr lang="en-US" dirty="0" smtClean="0"/>
              <a:t>Sometimes from operational environment (e.g., for an embedded controller)</a:t>
            </a:r>
          </a:p>
          <a:p>
            <a:pPr lvl="1"/>
            <a:r>
              <a:rPr lang="en-US" dirty="0" smtClean="0"/>
              <a:t>Sensitivity testing reveals which parameters are most important, and which can be rough guesses</a:t>
            </a:r>
          </a:p>
          <a:p>
            <a:r>
              <a:rPr lang="en-US" dirty="0" smtClean="0"/>
              <a:t>And a clear, precise definition of what is being measured</a:t>
            </a:r>
          </a:p>
          <a:p>
            <a:pPr lvl="1"/>
            <a:r>
              <a:rPr lang="en-US" dirty="0" smtClean="0"/>
              <a:t>Failure rate?  Per session, per hour, per operation?</a:t>
            </a:r>
          </a:p>
          <a:p>
            <a:r>
              <a:rPr lang="en-US" dirty="0" smtClean="0"/>
              <a:t>And many, many random samples</a:t>
            </a:r>
          </a:p>
          <a:p>
            <a:pPr lvl="1"/>
            <a:r>
              <a:rPr lang="en-US" dirty="0" smtClean="0"/>
              <a:t>Especially for high reliability measures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3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Statistical Testing Worthwhile?</a:t>
            </a:r>
            <a:endParaRPr lang="en-US" dirty="0"/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/>
          <a:lstStyle/>
          <a:p>
            <a:r>
              <a:rPr lang="en-US" dirty="0" smtClean="0"/>
              <a:t>Necessary for ... </a:t>
            </a:r>
          </a:p>
          <a:p>
            <a:pPr lvl="1"/>
            <a:r>
              <a:rPr lang="en-US" dirty="0" smtClean="0"/>
              <a:t>Critical systems (safety critical, infrastructure, ...)</a:t>
            </a:r>
          </a:p>
          <a:p>
            <a:r>
              <a:rPr lang="en-US" dirty="0" smtClean="0"/>
              <a:t>But difficult or impossible when ... </a:t>
            </a:r>
          </a:p>
          <a:p>
            <a:pPr lvl="1"/>
            <a:r>
              <a:rPr lang="en-US" dirty="0" smtClean="0"/>
              <a:t>Operational profile is unavailable or just a guess</a:t>
            </a:r>
          </a:p>
          <a:p>
            <a:pPr lvl="2"/>
            <a:r>
              <a:rPr lang="en-US" dirty="0" smtClean="0"/>
              <a:t>Often for new functionality involving human interaction</a:t>
            </a:r>
          </a:p>
          <a:p>
            <a:pPr lvl="3"/>
            <a:r>
              <a:rPr lang="en-US" dirty="0" smtClean="0"/>
              <a:t>But we may factor critical functions from overall use to obtain a good model of only the critical properties</a:t>
            </a:r>
          </a:p>
          <a:p>
            <a:pPr lvl="1"/>
            <a:r>
              <a:rPr lang="en-US" dirty="0" smtClean="0"/>
              <a:t>Reliability requirement is very high</a:t>
            </a:r>
          </a:p>
          <a:p>
            <a:pPr lvl="2"/>
            <a:r>
              <a:rPr lang="en-US" dirty="0" smtClean="0"/>
              <a:t>Required sample size (number of test cases) might require years of test execution</a:t>
            </a:r>
          </a:p>
          <a:p>
            <a:pPr lvl="2"/>
            <a:r>
              <a:rPr lang="en-US" dirty="0" smtClean="0"/>
              <a:t>Ultra-reliability can seldom be demonstrated by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Measures</a:t>
            </a:r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rigorous than statistical testing</a:t>
            </a:r>
          </a:p>
          <a:p>
            <a:pPr lvl="1"/>
            <a:r>
              <a:rPr lang="en-US" dirty="0" smtClean="0"/>
              <a:t>Based on similarity with prior projects</a:t>
            </a:r>
          </a:p>
          <a:p>
            <a:r>
              <a:rPr lang="en-US" dirty="0" smtClean="0"/>
              <a:t>System testing process</a:t>
            </a:r>
          </a:p>
          <a:p>
            <a:pPr lvl="1"/>
            <a:r>
              <a:rPr lang="en-US" dirty="0" smtClean="0"/>
              <a:t>Expected history of bugs found and resolved</a:t>
            </a:r>
          </a:p>
          <a:p>
            <a:r>
              <a:rPr lang="en-US" dirty="0" smtClean="0"/>
              <a:t>Alpha, beta testing</a:t>
            </a:r>
          </a:p>
          <a:p>
            <a:pPr lvl="1"/>
            <a:r>
              <a:rPr lang="en-US" dirty="0" smtClean="0"/>
              <a:t>Alpha testing:  Real users, controlled environment</a:t>
            </a:r>
          </a:p>
          <a:p>
            <a:pPr lvl="1"/>
            <a:r>
              <a:rPr lang="en-US" dirty="0" smtClean="0"/>
              <a:t>Beta testing: Real users, real (uncontrolled) environment</a:t>
            </a:r>
          </a:p>
          <a:p>
            <a:pPr lvl="1"/>
            <a:r>
              <a:rPr lang="en-US" dirty="0" smtClean="0"/>
              <a:t>May statistically sample users rather than uses</a:t>
            </a:r>
          </a:p>
          <a:p>
            <a:pPr lvl="1"/>
            <a:r>
              <a:rPr lang="en-US" dirty="0" smtClean="0"/>
              <a:t>Expected history of bug reports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many hits/requests should the system be able to handle?</a:t>
            </a:r>
          </a:p>
          <a:p>
            <a:pPr lvl="1"/>
            <a:r>
              <a:rPr lang="en-US" dirty="0"/>
              <a:t>What should be its performance under these circumstances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0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2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62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>
          <a:xfrm>
            <a:off x="415506" y="97706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Threads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572000" y="4648200"/>
            <a:ext cx="5394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47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3939</Words>
  <Application>Microsoft Office PowerPoint</Application>
  <PresentationFormat>Widescreen</PresentationFormat>
  <Paragraphs>682</Paragraphs>
  <Slides>78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2" baseType="lpstr">
      <vt:lpstr>ＭＳ Ｐゴシック</vt:lpstr>
      <vt:lpstr>游ゴシック</vt:lpstr>
      <vt:lpstr>Arial</vt:lpstr>
      <vt:lpstr>Bookman Old Style</vt:lpstr>
      <vt:lpstr>Calibri</vt:lpstr>
      <vt:lpstr>Calibri Light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System Testing</vt:lpstr>
      <vt:lpstr>Outline</vt:lpstr>
      <vt:lpstr>Objectives</vt:lpstr>
      <vt:lpstr>System Testing 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Port Event Sequence: Correct PIN on 1st Try </vt:lpstr>
      <vt:lpstr>Use Case: Correct PIN on 1st Try</vt:lpstr>
      <vt:lpstr>Test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Integration Version: NextDate Pseudo-Code</vt:lpstr>
      <vt:lpstr>NextDate Pseudo-Code (continued) </vt:lpstr>
      <vt:lpstr>NextDate Pseudo-Code (continued)</vt:lpstr>
      <vt:lpstr>NextDate Pseudo-Code (continued)</vt:lpstr>
      <vt:lpstr>ValidDate Pseudo-Code </vt:lpstr>
      <vt:lpstr>ValidDate Pseudo-Code (continued)</vt:lpstr>
      <vt:lpstr>NextDate Pseudo-Code (continued) </vt:lpstr>
      <vt:lpstr>NextDate Input and Output Events </vt:lpstr>
      <vt:lpstr>NextDate ASFs (first attempt) </vt:lpstr>
      <vt:lpstr>NextDate ASF Graph  (transitions to ASF-8 and ASF-10 require memory)</vt:lpstr>
      <vt:lpstr>NextDate ASFs (second attempt)</vt:lpstr>
      <vt:lpstr>Improved NextDate ASF Graph (Very incomplete: can transit from most ASFs to most other ASFs.)</vt:lpstr>
      <vt:lpstr>Metrics for System Testing</vt:lpstr>
      <vt:lpstr>Model-Based Coverage Metrics</vt:lpstr>
      <vt:lpstr>Risk-Based System Testing</vt:lpstr>
      <vt:lpstr>Selected Path Risks</vt:lpstr>
      <vt:lpstr>Conclusions and Observations</vt:lpstr>
      <vt:lpstr>Performance Testing </vt:lpstr>
      <vt:lpstr>Performance Testing </vt:lpstr>
      <vt:lpstr>Test Cases for Performance Testing 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Global Properties</vt:lpstr>
      <vt:lpstr>Context-Dependent Properties</vt:lpstr>
      <vt:lpstr>Establishing an Operational Envelope</vt:lpstr>
      <vt:lpstr>Stress Testing</vt:lpstr>
      <vt:lpstr>Acceptance Testing</vt:lpstr>
      <vt:lpstr>Statistical Sampling</vt:lpstr>
      <vt:lpstr>Is Statistical Testing Worthwhile?</vt:lpstr>
      <vt:lpstr>Process-Based Measures</vt:lpstr>
      <vt:lpstr>UI testing ("acceptance")</vt:lpstr>
      <vt:lpstr>Usability Test</vt:lpstr>
      <vt:lpstr>Load testing</vt:lpstr>
      <vt:lpstr>Accessibility Testing</vt:lpstr>
      <vt:lpstr>Installation Testing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5</cp:revision>
  <dcterms:created xsi:type="dcterms:W3CDTF">2021-10-12T10:09:12Z</dcterms:created>
  <dcterms:modified xsi:type="dcterms:W3CDTF">2021-10-18T06:24:57Z</dcterms:modified>
</cp:coreProperties>
</file>