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60" r:id="rId13"/>
    <p:sldId id="272" r:id="rId14"/>
    <p:sldId id="274" r:id="rId15"/>
    <p:sldId id="275" r:id="rId16"/>
    <p:sldId id="276" r:id="rId17"/>
    <p:sldId id="277" r:id="rId18"/>
    <p:sldId id="278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94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6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3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7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3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4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5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4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6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Integration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5325"/>
              </p:ext>
            </p:extLst>
          </p:nvPr>
        </p:nvGraphicFramePr>
        <p:xfrm>
          <a:off x="1014984" y="1690688"/>
          <a:ext cx="9930384" cy="4563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7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32471"/>
              </p:ext>
            </p:extLst>
          </p:nvPr>
        </p:nvGraphicFramePr>
        <p:xfrm>
          <a:off x="838200" y="1540701"/>
          <a:ext cx="10515600" cy="50886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Assumptions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6320" y="1539240"/>
            <a:ext cx="9982200" cy="5182235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/>
              <a:t>Major testing focuses:</a:t>
            </a:r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sz="4800" dirty="0"/>
              <a:t>Example: A Memory Leak</a:t>
            </a:r>
            <a:endParaRPr lang="it-IT" sz="36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601968" y="4166632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Example: A Memory Leak</a:t>
            </a:r>
            <a:endParaRPr lang="it-IT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553200" y="3764280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00800" y="3922776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8840" cy="4351338"/>
          </a:xfrm>
        </p:spPr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8677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Yes, I implemented </a:t>
            </a:r>
            <a:r>
              <a:rPr lang="en-US" sz="3000" i="1" dirty="0">
                <a:solidFill>
                  <a:srgbClr val="FF6600"/>
                </a:solidFill>
              </a:rPr>
              <a:t>module A</a:t>
            </a:r>
            <a:r>
              <a:rPr lang="en-US" sz="3000" dirty="0">
                <a:solidFill>
                  <a:srgbClr val="FF6600"/>
                </a:solidFill>
              </a:rPr>
              <a:t>, but I didn’</a:t>
            </a:r>
            <a:r>
              <a:rPr lang="en-US" altLang="ja-JP" sz="3000" dirty="0">
                <a:solidFill>
                  <a:srgbClr val="FF6600"/>
                </a:solidFill>
              </a:rPr>
              <a:t>t test it thoroughly yet.  </a:t>
            </a:r>
          </a:p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It will be tested along with </a:t>
            </a:r>
            <a:r>
              <a:rPr lang="en-US" sz="3000" i="1" dirty="0">
                <a:solidFill>
                  <a:srgbClr val="FF6600"/>
                </a:solidFill>
              </a:rPr>
              <a:t>module B</a:t>
            </a:r>
            <a:r>
              <a:rPr lang="en-US" sz="3000" dirty="0">
                <a:solidFill>
                  <a:srgbClr val="FF6600"/>
                </a:solidFill>
              </a:rPr>
              <a:t> when that’</a:t>
            </a:r>
            <a:r>
              <a:rPr lang="en-US" altLang="ja-JP" sz="3000" dirty="0">
                <a:solidFill>
                  <a:srgbClr val="FF6600"/>
                </a:solidFill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28678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690689"/>
            <a:ext cx="4767072" cy="3896296"/>
          </a:xfrm>
        </p:spPr>
        <p:txBody>
          <a:bodyPr/>
          <a:lstStyle/>
          <a:p>
            <a:pPr marL="342900" indent="-342900"/>
            <a:r>
              <a:rPr lang="en-US" sz="3000" dirty="0"/>
              <a:t>I didn</a:t>
            </a:r>
            <a:r>
              <a:rPr lang="en-US" altLang="ja-JP" sz="3000" dirty="0"/>
              <a:t>’t think at all about the </a:t>
            </a:r>
            <a:r>
              <a:rPr lang="en-US" altLang="ja-JP" sz="3000" dirty="0">
                <a:solidFill>
                  <a:srgbClr val="660066"/>
                </a:solidFill>
              </a:rPr>
              <a:t>strategy</a:t>
            </a:r>
            <a:r>
              <a:rPr lang="en-US" altLang="ja-JP" sz="3000" dirty="0"/>
              <a:t> for testing.  </a:t>
            </a:r>
          </a:p>
          <a:p>
            <a:pPr marL="342900" indent="-342900"/>
            <a:r>
              <a:rPr lang="en-US" sz="3000" dirty="0"/>
              <a:t>I didn’</a:t>
            </a:r>
            <a:r>
              <a:rPr lang="en-US" altLang="ja-JP" sz="3000" dirty="0"/>
              <a:t>t design </a:t>
            </a:r>
            <a:r>
              <a:rPr lang="en-US" altLang="ja-JP" sz="3000" i="1" dirty="0"/>
              <a:t>module A</a:t>
            </a:r>
            <a:r>
              <a:rPr lang="en-US" altLang="ja-JP" sz="3000" dirty="0"/>
              <a:t> for testability and I didn’t think about </a:t>
            </a:r>
            <a:r>
              <a:rPr lang="en-US" altLang="ja-JP" sz="3000" dirty="0">
                <a:solidFill>
                  <a:srgbClr val="660066"/>
                </a:solidFill>
              </a:rPr>
              <a:t>the best order to build and test modules </a:t>
            </a:r>
            <a:r>
              <a:rPr lang="en-US" altLang="ja-JP" sz="3000" i="1" dirty="0"/>
              <a:t>A</a:t>
            </a:r>
            <a:r>
              <a:rPr lang="en-US" altLang="ja-JP" sz="3000" dirty="0"/>
              <a:t> and </a:t>
            </a:r>
            <a:r>
              <a:rPr lang="en-US" altLang="ja-JP" sz="3000" i="1" dirty="0"/>
              <a:t>B</a:t>
            </a:r>
            <a:r>
              <a:rPr lang="en-US" altLang="ja-JP" dirty="0"/>
              <a:t>  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Integration Plan </a:t>
            </a:r>
            <a:r>
              <a:rPr lang="en-US" dirty="0" smtClean="0"/>
              <a:t>&amp; </a:t>
            </a:r>
            <a:r>
              <a:rPr lang="en-US" dirty="0"/>
              <a:t>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3733800" cy="3505200"/>
          </a:xfrm>
        </p:spPr>
        <p:txBody>
          <a:bodyPr/>
          <a:lstStyle/>
          <a:p>
            <a:pPr marL="342900" indent="-342900"/>
            <a:r>
              <a:rPr lang="en-US" dirty="0"/>
              <a:t>Integration test plan drives and is driven by the project </a:t>
            </a:r>
            <a:r>
              <a:rPr lang="ja-JP" altLang="en-US" dirty="0"/>
              <a:t>“</a:t>
            </a:r>
            <a:r>
              <a:rPr lang="en-US" altLang="ja-JP" dirty="0"/>
              <a:t>build plan</a:t>
            </a:r>
            <a:r>
              <a:rPr lang="ja-JP" altLang="en-US" dirty="0"/>
              <a:t>”</a:t>
            </a:r>
            <a:endParaRPr lang="en-US" altLang="ja-JP" dirty="0"/>
          </a:p>
          <a:p>
            <a:pPr marL="742950" lvl="1" indent="-285750"/>
            <a:r>
              <a:rPr lang="en-US" sz="2800" dirty="0"/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Functional </a:t>
            </a:r>
            <a:r>
              <a:rPr lang="en-US" sz="2400" spc="-5" dirty="0">
                <a:cs typeface="Arial"/>
              </a:rPr>
              <a:t>Decomposition </a:t>
            </a:r>
            <a:r>
              <a:rPr lang="en-US" sz="2000" dirty="0">
                <a:cs typeface="Arial"/>
              </a:rPr>
              <a:t>(most commonly described in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literature)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30" dirty="0">
                <a:cs typeface="Arial"/>
              </a:rPr>
              <a:t>Top-down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Bottom-up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“Big</a:t>
            </a:r>
            <a:r>
              <a:rPr lang="en-US" sz="2000" spc="-8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bang”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</a:t>
            </a:r>
            <a:r>
              <a:rPr lang="en-US" sz="2400" spc="-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Paths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MM-Paths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Atomic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System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Functions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3400" y="132135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MM-Paths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80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144350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1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75945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Arial"/>
                <a:cs typeface="Arial"/>
              </a:rPr>
              <a:t>Calendar  (Main)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325120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getDate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isLeap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Times New Roman"/>
                <a:cs typeface="Times New Roman"/>
              </a:rPr>
              <a:t>weekDay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325120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Friday13th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325120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MemorialDay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325120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zodiac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nextDate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62068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516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38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Climate Orbiter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608" y="1648968"/>
            <a:ext cx="5839968" cy="470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NASA</a:t>
            </a:r>
            <a:r>
              <a:rPr lang="ja-JP" altLang="en-US" sz="3200" dirty="0"/>
              <a:t>’</a:t>
            </a:r>
            <a:r>
              <a:rPr lang="en-US" altLang="ja-JP" sz="3200" dirty="0"/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Intended to enter an orbit at 140 –150 km above Mars.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42" y="160020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525780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Arial"/>
                <a:cs typeface="Arial"/>
              </a:rPr>
              <a:t>Calendar  (Main)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getDigits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lastDayOfMonth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isValidDate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dateToDaynum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DaynumToDate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isMonday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isFriday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isLeap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weekDay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Friday13th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MemorialDay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zodiac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nextDate</a:t>
            </a:r>
            <a:endParaRPr sz="1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4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60070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Arial"/>
                <a:cs typeface="Arial"/>
              </a:rPr>
              <a:t>Calendar  </a:t>
            </a:r>
            <a:r>
              <a:rPr sz="1550" spc="15" dirty="0">
                <a:latin typeface="Arial"/>
                <a:cs typeface="Arial"/>
              </a:rPr>
              <a:t>(driver)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316230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getDate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isLeap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weekDay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316230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Friday13th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316230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MemorialDay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316230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zodiac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nextDate</a:t>
            </a:r>
            <a:endParaRPr sz="15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8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9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500380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Calendar  (Main)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lastDayOfMonth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isValidDate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dateToDaynum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82575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DaynumToDate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isMonday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isFriday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isLeap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weekDay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Friday13th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MemorialDay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zodiac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nextDate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72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029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0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6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Calendar  (Main)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zodiac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memorialDay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Frida</a:t>
            </a:r>
            <a:r>
              <a:rPr sz="1300" spc="1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13th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weekDay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isFriday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isMonday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nextDate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dayNumToDate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dateToDaynum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lastDayOfMonth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isValidDate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getDigits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isLeap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4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0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3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82785"/>
              </p:ext>
            </p:extLst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88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45271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49554" y="1316547"/>
            <a:ext cx="10515600" cy="203015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886201"/>
            <a:ext cx="10515600" cy="2203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Steps in Integration Testing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5401" y="1488759"/>
            <a:ext cx="7081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47212" y="1488759"/>
            <a:ext cx="2465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99876" y="1490345"/>
            <a:ext cx="246861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45400" y="1806259"/>
            <a:ext cx="7586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45400" y="2314259"/>
            <a:ext cx="8324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46988" y="2633345"/>
            <a:ext cx="25327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45400" y="3139759"/>
            <a:ext cx="5289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45400" y="3660459"/>
            <a:ext cx="546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545401" y="4168459"/>
            <a:ext cx="34115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45401" y="4689159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545401" y="5209859"/>
            <a:ext cx="6211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45401" y="5717859"/>
            <a:ext cx="7989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545401" y="6035359"/>
            <a:ext cx="2744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467613" y="1576070"/>
            <a:ext cx="403542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  <a:defRPr/>
            </a:pPr>
            <a:r>
              <a:rPr lang="en-US" sz="2000" dirty="0"/>
              <a:t>1. Based on the integration strategy, </a:t>
            </a:r>
            <a:r>
              <a:rPr lang="en-US" sz="2000" i="1" dirty="0"/>
              <a:t>select a component </a:t>
            </a:r>
            <a:r>
              <a:rPr lang="en-US" sz="2000" dirty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2. Put selected component together; do any</a:t>
            </a:r>
            <a:r>
              <a:rPr lang="en-US" sz="2000" i="1" dirty="0"/>
              <a:t> preliminary fix-up </a:t>
            </a:r>
            <a:r>
              <a:rPr lang="en-US" sz="2000" dirty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3. Test functional requirements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use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661788" y="1576070"/>
            <a:ext cx="4208463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4. Test subsystem decomposition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5. Test non-functional requirements: Execute </a:t>
            </a:r>
            <a:r>
              <a:rPr lang="en-US" sz="2000" i="1" dirty="0"/>
              <a:t>performance tests</a:t>
            </a:r>
            <a:endParaRPr lang="en-US" sz="2000" u="sng" dirty="0">
              <a:solidFill>
                <a:srgbClr val="FC0128"/>
              </a:solidFill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6. </a:t>
            </a:r>
            <a:r>
              <a:rPr lang="en-US" sz="2000" i="1" dirty="0"/>
              <a:t>Keep records </a:t>
            </a:r>
            <a:r>
              <a:rPr lang="en-US" sz="2000" dirty="0"/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The primary</a:t>
            </a:r>
            <a:r>
              <a:rPr lang="en-US" sz="2000" i="1" dirty="0"/>
              <a:t> goal of integration testing is to identify failures </a:t>
            </a:r>
            <a:r>
              <a:rPr lang="en-US" sz="2000" dirty="0"/>
              <a:t>with the (current) component </a:t>
            </a:r>
            <a:r>
              <a:rPr lang="en-US" sz="2000" i="1" dirty="0"/>
              <a:t>configuration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6003"/>
      </p:ext>
    </p:extLst>
  </p:cSld>
  <p:clrMapOvr>
    <a:masterClrMapping/>
  </p:clrMapOvr>
  <p:transition advTm="124128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 dirty="0"/>
              <a:t>Integration testing focuses on interactions</a:t>
            </a:r>
          </a:p>
          <a:p>
            <a:pPr lvl="1"/>
            <a:r>
              <a:rPr lang="en-US" sz="2800" dirty="0"/>
              <a:t>Must be built on foundation of thorough unit testing</a:t>
            </a:r>
          </a:p>
          <a:p>
            <a:pPr lvl="1"/>
            <a:r>
              <a:rPr lang="en-US" sz="2800" dirty="0"/>
              <a:t>Integration faults often traceable to incomplete or misunderstood interface specifications</a:t>
            </a:r>
          </a:p>
          <a:p>
            <a:pPr lvl="2"/>
            <a:r>
              <a:rPr lang="en-US" sz="2400" dirty="0"/>
              <a:t>Prefer prevention to detection, and make detection easier by imposing design constraints</a:t>
            </a:r>
          </a:p>
          <a:p>
            <a:r>
              <a:rPr lang="en-US" sz="3000" dirty="0"/>
              <a:t>Strategies tied to project build order</a:t>
            </a:r>
          </a:p>
          <a:p>
            <a:pPr lvl="1"/>
            <a:r>
              <a:rPr lang="en-US" sz="2800" dirty="0"/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3510</Words>
  <Application>Microsoft Office PowerPoint</Application>
  <PresentationFormat>Widescreen</PresentationFormat>
  <Paragraphs>869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MS PGothic</vt:lpstr>
      <vt:lpstr>MS PGothic</vt:lpstr>
      <vt:lpstr>游ゴシック</vt:lpstr>
      <vt:lpstr>游ゴシック Light</vt:lpstr>
      <vt:lpstr>Arial</vt:lpstr>
      <vt:lpstr>Calibri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Types of Testing </vt:lpstr>
      <vt:lpstr>Types of Testing 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24</cp:revision>
  <dcterms:created xsi:type="dcterms:W3CDTF">2020-12-01T06:37:59Z</dcterms:created>
  <dcterms:modified xsi:type="dcterms:W3CDTF">2021-11-03T04:17:22Z</dcterms:modified>
</cp:coreProperties>
</file>