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FA0FC-3A8C-4702-9062-E5BC9F14947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09B91-26A8-4E1D-83FB-89C534CA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6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9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 note: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Harness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is also commonly used to refer to all three parts, a test driver, stubs, and replacements for other components.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2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DDSteps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JUnit extension for building data driven test cases.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8FCC-5174-4144-A2A5-4C67B81A8D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31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typical approach is to add a few hand-written test cases with a comparison-based test oracle, to cover properties that are difficult or too expensive to check with a general oracle.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32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5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2090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10972800" cy="251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657600"/>
            <a:ext cx="109728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11289" y="6477000"/>
            <a:ext cx="2641600" cy="381000"/>
          </a:xfrm>
        </p:spPr>
        <p:txBody>
          <a:bodyPr/>
          <a:lstStyle>
            <a:lvl1pPr>
              <a:defRPr/>
            </a:lvl1pPr>
          </a:lstStyle>
          <a:p>
            <a:fld id="{A88DAFA6-470F-4856-8C77-B0C2461EAD9C}" type="datetime1">
              <a:rPr lang="en-US" altLang="en-US" smtClean="0"/>
              <a:t>2/28/2022</a:t>
            </a:fld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41600" y="6477000"/>
            <a:ext cx="75184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0160000" y="6477000"/>
            <a:ext cx="2032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89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Value Analysis (BVA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testing of boundaries for specified range of values.</a:t>
            </a:r>
          </a:p>
          <a:p>
            <a:r>
              <a:rPr lang="en-US" dirty="0" smtClean="0"/>
              <a:t>Repeatable </a:t>
            </a:r>
            <a:r>
              <a:rPr lang="en-US" dirty="0"/>
              <a:t>and self-standing</a:t>
            </a:r>
          </a:p>
          <a:p>
            <a:pPr lvl="1"/>
            <a:r>
              <a:rPr lang="en-US" dirty="0"/>
              <a:t>The test case should generate the same results every time no matter who tests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414732"/>
            <a:ext cx="11037053" cy="494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drafting a test case do include the following information</a:t>
            </a:r>
          </a:p>
          <a:p>
            <a:r>
              <a:rPr lang="en-US" dirty="0"/>
              <a:t>The description of what requirement is being tested</a:t>
            </a:r>
          </a:p>
          <a:p>
            <a:r>
              <a:rPr lang="en-US" dirty="0" smtClean="0"/>
              <a:t>Inputs </a:t>
            </a:r>
            <a:r>
              <a:rPr lang="en-US" dirty="0"/>
              <a:t>and outputs or actions and expected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 must have an expected result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Verify the results are correct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Testing Normal Conditions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Testing Unexpected Conditions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Bad (Illegal) Input Values</a:t>
            </a:r>
          </a:p>
          <a:p>
            <a:pPr lvl="1">
              <a:buClr>
                <a:schemeClr val="tx1"/>
              </a:buClr>
              <a:buSzPct val="90000"/>
              <a:buFont typeface="Wingdings" charset="2"/>
              <a:buChar char="ü"/>
            </a:pPr>
            <a:r>
              <a:rPr lang="en-US" dirty="0"/>
              <a:t>Boundary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all possible valid input</a:t>
            </a:r>
          </a:p>
          <a:p>
            <a:pPr lvl="1"/>
            <a:r>
              <a:rPr lang="en-US" dirty="0"/>
              <a:t>Try multiple sets of values, not just one set of values</a:t>
            </a:r>
          </a:p>
          <a:p>
            <a:pPr lvl="1"/>
            <a:r>
              <a:rPr lang="en-US" dirty="0"/>
              <a:t>Permutations of values</a:t>
            </a:r>
          </a:p>
          <a:p>
            <a:r>
              <a:rPr lang="en-US" dirty="0" smtClean="0"/>
              <a:t>Check boundary conditions</a:t>
            </a:r>
          </a:p>
          <a:p>
            <a:pPr lvl="1"/>
            <a:r>
              <a:rPr lang="en-US" dirty="0"/>
              <a:t>Check for off-by-one conditions</a:t>
            </a:r>
          </a:p>
          <a:p>
            <a:r>
              <a:rPr lang="en-US" dirty="0" smtClean="0"/>
              <a:t>Check invalid input</a:t>
            </a:r>
          </a:p>
          <a:p>
            <a:pPr lvl="1"/>
            <a:r>
              <a:rPr lang="en-US" dirty="0"/>
              <a:t>Illegal sets of value</a:t>
            </a:r>
          </a:p>
          <a:p>
            <a:pPr lvl="1"/>
            <a:r>
              <a:rPr lang="en-US" dirty="0"/>
              <a:t>Illegal input</a:t>
            </a:r>
          </a:p>
          <a:p>
            <a:pPr lvl="2"/>
            <a:r>
              <a:rPr lang="en-US" sz="2400" dirty="0"/>
              <a:t>Impossible conditions</a:t>
            </a:r>
          </a:p>
          <a:p>
            <a:pPr lvl="1"/>
            <a:r>
              <a:rPr lang="en-US" dirty="0"/>
              <a:t>Totally bad input</a:t>
            </a:r>
          </a:p>
          <a:p>
            <a:pPr lvl="2"/>
            <a:r>
              <a:rPr lang="en-US" sz="2400" dirty="0"/>
              <a:t>Text vs. Numbers,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(a == b)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What is your limit of accuracy?</a:t>
            </a:r>
          </a:p>
          <a:p>
            <a:pPr lvl="1"/>
            <a:r>
              <a:rPr lang="en-US" dirty="0" smtClean="0"/>
              <a:t>In object oriented languages make sure whether you are comparing the contents of an object or the reference to an object</a:t>
            </a:r>
          </a:p>
          <a:p>
            <a:pPr marL="1200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String a = “Hello world!\n”</a:t>
            </a:r>
          </a:p>
          <a:p>
            <a:pPr marL="1200150" lvl="3" indent="0">
              <a:buNone/>
            </a:pPr>
            <a:r>
              <a:rPr lang="en-US" b="1" dirty="0">
                <a:latin typeface="Courier New"/>
                <a:cs typeface="Courier New"/>
              </a:rPr>
              <a:t>String </a:t>
            </a:r>
            <a:r>
              <a:rPr lang="en-US" b="1" dirty="0" smtClean="0">
                <a:latin typeface="Courier New"/>
                <a:cs typeface="Courier New"/>
              </a:rPr>
              <a:t>b </a:t>
            </a:r>
            <a:r>
              <a:rPr lang="en-US" b="1" dirty="0">
                <a:latin typeface="Courier New"/>
                <a:cs typeface="Courier New"/>
              </a:rPr>
              <a:t>= “Hello world!\n”</a:t>
            </a:r>
          </a:p>
          <a:p>
            <a:pPr marL="1200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if ( a == b ) </a:t>
            </a:r>
          </a:p>
          <a:p>
            <a:pPr marL="1200150" lvl="3" indent="0">
              <a:buNone/>
            </a:pPr>
            <a:r>
              <a:rPr lang="en-US" dirty="0" smtClean="0">
                <a:cs typeface="Courier New"/>
              </a:rPr>
              <a:t>vs.</a:t>
            </a:r>
          </a:p>
          <a:p>
            <a:pPr marL="1200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if ( a.equals(b) 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64" y="1380226"/>
            <a:ext cx="10810336" cy="51120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/>
              <a:t>Let’s consider the triangle example</a:t>
            </a:r>
          </a:p>
          <a:p>
            <a:r>
              <a:rPr lang="en-US" sz="2400" dirty="0"/>
              <a:t>Cover all possible valid input</a:t>
            </a:r>
          </a:p>
          <a:p>
            <a:pPr lvl="1"/>
            <a:r>
              <a:rPr lang="en-US" sz="2200" dirty="0" smtClean="0"/>
              <a:t>all three possible conditions: </a:t>
            </a:r>
            <a:r>
              <a:rPr lang="en-US" sz="2200" b="1" dirty="0" smtClean="0"/>
              <a:t>equilateral, isosceles, scalene</a:t>
            </a:r>
          </a:p>
          <a:p>
            <a:pPr lvl="1"/>
            <a:r>
              <a:rPr lang="en-US" sz="2200" dirty="0" smtClean="0"/>
              <a:t>Try multiple sets of values, not just one set of values</a:t>
            </a:r>
          </a:p>
          <a:p>
            <a:pPr lvl="1"/>
            <a:r>
              <a:rPr lang="en-US" sz="2200" dirty="0" smtClean="0"/>
              <a:t>Permutations of values </a:t>
            </a:r>
            <a:r>
              <a:rPr lang="en-US" sz="2200" b="1" dirty="0" smtClean="0"/>
              <a:t>{3,4,5}, {4,3,5}, {5,4,3}</a:t>
            </a:r>
          </a:p>
          <a:p>
            <a:r>
              <a:rPr lang="en-US" sz="2400" dirty="0"/>
              <a:t>Check boundary conditions</a:t>
            </a:r>
          </a:p>
          <a:p>
            <a:pPr lvl="1"/>
            <a:r>
              <a:rPr lang="en-US" sz="2200" dirty="0" smtClean="0"/>
              <a:t>Check for off-by-one conditions: </a:t>
            </a:r>
            <a:r>
              <a:rPr lang="en-US" sz="2200" b="1" dirty="0" smtClean="0"/>
              <a:t>0, MAX_INT</a:t>
            </a:r>
          </a:p>
          <a:p>
            <a:r>
              <a:rPr lang="en-US" sz="2400" dirty="0"/>
              <a:t>Check invalid input</a:t>
            </a:r>
          </a:p>
          <a:p>
            <a:pPr lvl="1"/>
            <a:r>
              <a:rPr lang="en-US" sz="2200" dirty="0" smtClean="0"/>
              <a:t>Illegal sets of value</a:t>
            </a:r>
          </a:p>
          <a:p>
            <a:pPr lvl="2"/>
            <a:r>
              <a:rPr lang="en-US" sz="1900" dirty="0" smtClean="0"/>
              <a:t>Wrong format: </a:t>
            </a:r>
            <a:r>
              <a:rPr lang="en-US" sz="1900" b="1" dirty="0" smtClean="0"/>
              <a:t>not integer</a:t>
            </a:r>
          </a:p>
          <a:p>
            <a:pPr lvl="2"/>
            <a:r>
              <a:rPr lang="en-US" sz="1900" dirty="0" smtClean="0"/>
              <a:t>Negative numbers</a:t>
            </a:r>
          </a:p>
          <a:p>
            <a:pPr lvl="1"/>
            <a:r>
              <a:rPr lang="en-US" sz="2200" dirty="0" smtClean="0"/>
              <a:t>Illegal input</a:t>
            </a:r>
          </a:p>
          <a:p>
            <a:pPr lvl="2"/>
            <a:r>
              <a:rPr lang="en-US" sz="1900" dirty="0" smtClean="0"/>
              <a:t>Impossible conditions:  </a:t>
            </a:r>
            <a:r>
              <a:rPr lang="en-US" sz="1900" b="1" dirty="0" smtClean="0"/>
              <a:t>{2,3,8}, {2,3,5}  </a:t>
            </a:r>
            <a:r>
              <a:rPr lang="en-US" sz="1900" dirty="0" smtClean="0"/>
              <a:t>{definition of a triangle}</a:t>
            </a:r>
          </a:p>
          <a:p>
            <a:pPr lvl="1"/>
            <a:r>
              <a:rPr lang="en-US" sz="2200" dirty="0" smtClean="0"/>
              <a:t>Totally bad input</a:t>
            </a:r>
          </a:p>
          <a:p>
            <a:pPr lvl="2"/>
            <a:r>
              <a:rPr lang="en-US" sz="1900" dirty="0" smtClean="0"/>
              <a:t>Text vs. Numbers, etc.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1431985"/>
            <a:ext cx="10844842" cy="4859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Let’s consider the triangle example</a:t>
            </a:r>
          </a:p>
          <a:p>
            <a:r>
              <a:rPr lang="en-US" sz="2300" dirty="0"/>
              <a:t>How to test the code?</a:t>
            </a:r>
          </a:p>
          <a:p>
            <a:r>
              <a:rPr lang="en-US" sz="2300" dirty="0"/>
              <a:t>Have the code read from the </a:t>
            </a:r>
            <a:r>
              <a:rPr lang="en-US" sz="2300" b="1" dirty="0"/>
              <a:t>standard input</a:t>
            </a:r>
          </a:p>
          <a:p>
            <a:pPr lvl="1"/>
            <a:r>
              <a:rPr lang="en-US" sz="2100" b="1" dirty="0">
                <a:latin typeface="Courier New"/>
              </a:rPr>
              <a:t>j</a:t>
            </a:r>
            <a:r>
              <a:rPr lang="en-US" sz="2100" b="1" dirty="0" smtClean="0">
                <a:latin typeface="Courier New"/>
              </a:rPr>
              <a:t>ava Triangle &lt; testcases.txt</a:t>
            </a:r>
            <a:br>
              <a:rPr lang="en-US" sz="2100" b="1" dirty="0" smtClean="0">
                <a:latin typeface="Courier New"/>
              </a:rPr>
            </a:br>
            <a:r>
              <a:rPr lang="en-US" sz="2100" dirty="0" smtClean="0"/>
              <a:t>or,</a:t>
            </a:r>
          </a:p>
          <a:p>
            <a:pPr lvl="1"/>
            <a:r>
              <a:rPr lang="en-US" sz="2100" b="1" dirty="0" smtClean="0">
                <a:latin typeface="Courier New"/>
              </a:rPr>
              <a:t>java Triangle</a:t>
            </a:r>
            <a:br>
              <a:rPr lang="en-US" sz="2100" b="1" dirty="0" smtClean="0">
                <a:latin typeface="Courier New"/>
              </a:rPr>
            </a:br>
            <a:r>
              <a:rPr lang="en-US" sz="2100" b="1" dirty="0" smtClean="0">
                <a:latin typeface="Courier New"/>
              </a:rPr>
              <a:t>2 3 3</a:t>
            </a:r>
            <a:br>
              <a:rPr lang="en-US" sz="2100" b="1" dirty="0" smtClean="0">
                <a:latin typeface="Courier New"/>
              </a:rPr>
            </a:br>
            <a:r>
              <a:rPr lang="en-US" sz="2100" b="1" dirty="0" smtClean="0">
                <a:latin typeface="Courier New"/>
              </a:rPr>
              <a:t>3 4 5</a:t>
            </a:r>
          </a:p>
          <a:p>
            <a:r>
              <a:rPr lang="en-US" sz="2300" dirty="0"/>
              <a:t>Have the output print to standard output.</a:t>
            </a:r>
          </a:p>
          <a:p>
            <a:pPr lvl="1"/>
            <a:r>
              <a:rPr lang="en-US" sz="2100" b="1" dirty="0" smtClean="0">
                <a:latin typeface="Courier New"/>
              </a:rPr>
              <a:t>java Triangle &gt; results.txt</a:t>
            </a:r>
          </a:p>
          <a:p>
            <a:r>
              <a:rPr lang="en-US" sz="2300" dirty="0"/>
              <a:t>Combine the two and we have:</a:t>
            </a:r>
          </a:p>
          <a:p>
            <a:pPr lvl="1"/>
            <a:r>
              <a:rPr lang="en-US" sz="2100" b="1" dirty="0" smtClean="0">
                <a:latin typeface="Courier New"/>
              </a:rPr>
              <a:t>java Triangle &lt;testcases.txt &gt;results.txt</a:t>
            </a:r>
          </a:p>
          <a:p>
            <a:r>
              <a:rPr lang="en-US" sz="2400" dirty="0" smtClean="0"/>
              <a:t>This assumes we have the code read three numbers on the line, or have the code read three numbers whether they are on one line or more.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testing</a:t>
            </a:r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cannot test every possible input, parameter value, etc.</a:t>
            </a:r>
          </a:p>
          <a:p>
            <a:pPr lvl="1"/>
            <a:r>
              <a:rPr lang="en-US" dirty="0" smtClean="0"/>
              <a:t>So you must think of a limited set of tests likely to expose bugs.</a:t>
            </a:r>
          </a:p>
          <a:p>
            <a:r>
              <a:rPr lang="en-US" dirty="0" smtClean="0"/>
              <a:t>Think about boundary cases</a:t>
            </a:r>
          </a:p>
          <a:p>
            <a:pPr lvl="1"/>
            <a:r>
              <a:rPr lang="en-US" dirty="0" smtClean="0"/>
              <a:t>positive; zero; negative numbers; infinity; very small</a:t>
            </a:r>
          </a:p>
          <a:p>
            <a:pPr lvl="1"/>
            <a:r>
              <a:rPr lang="en-US" dirty="0" smtClean="0"/>
              <a:t>right at the edge of an array or collection's size (plus or minus one)</a:t>
            </a:r>
          </a:p>
          <a:p>
            <a:r>
              <a:rPr lang="en-US" dirty="0" smtClean="0"/>
              <a:t>Think about empty cases and error cases</a:t>
            </a:r>
          </a:p>
          <a:p>
            <a:pPr lvl="1"/>
            <a:r>
              <a:rPr lang="en-US" dirty="0" smtClean="0"/>
              <a:t>0, -1, null;  an empty list or array</a:t>
            </a:r>
          </a:p>
          <a:p>
            <a:r>
              <a:rPr lang="en-US" dirty="0" smtClean="0"/>
              <a:t>test behavior in combination</a:t>
            </a:r>
          </a:p>
          <a:p>
            <a:pPr lvl="1"/>
            <a:r>
              <a:rPr lang="en-US" dirty="0" smtClean="0"/>
              <a:t>maybe add usually works, but fails after you call remove</a:t>
            </a:r>
          </a:p>
          <a:p>
            <a:pPr lvl="1"/>
            <a:r>
              <a:rPr lang="en-US" dirty="0" smtClean="0"/>
              <a:t>make multiple calls;  maybe size fails the second time only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Cases – Good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02" y="1807779"/>
            <a:ext cx="7829460" cy="38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3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Cases – Bad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06" y="2170387"/>
            <a:ext cx="8810091" cy="16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0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we write test </a:t>
            </a:r>
            <a:r>
              <a:rPr lang="en-US" b="1" dirty="0" smtClean="0"/>
              <a:t>cases?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basic objective of writing test cases is </a:t>
            </a:r>
            <a:r>
              <a:rPr lang="en-US" b="1" dirty="0"/>
              <a:t>to validate the testing coverage of the application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Keep in mind while writing test cases that all your </a:t>
            </a:r>
            <a:r>
              <a:rPr lang="en-US" b="1" dirty="0" smtClean="0"/>
              <a:t>test cases should be simple and easy to understand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</a:t>
            </a:r>
            <a:r>
              <a:rPr lang="en-US" dirty="0"/>
              <a:t>any application basically you will cover all the </a:t>
            </a:r>
            <a:r>
              <a:rPr lang="en-US" b="1" dirty="0"/>
              <a:t>types of test cases including functional, negative and boundary value test cases</a:t>
            </a:r>
            <a:r>
              <a:rPr lang="en-US" b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Test selection</a:t>
            </a:r>
          </a:p>
          <a:p>
            <a:r>
              <a:rPr lang="en-US" dirty="0"/>
              <a:t>Writing test cases</a:t>
            </a:r>
          </a:p>
          <a:p>
            <a:r>
              <a:rPr lang="en-US" dirty="0"/>
              <a:t>Test Execution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4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Trustworthy tests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one thing at a time per test method.</a:t>
            </a:r>
          </a:p>
          <a:p>
            <a:pPr lvl="1"/>
            <a:r>
              <a:rPr lang="en-US" dirty="0" smtClean="0"/>
              <a:t>10 small tests are much better than 1 test 10x as large.</a:t>
            </a:r>
          </a:p>
          <a:p>
            <a:r>
              <a:rPr lang="en-US" dirty="0" smtClean="0"/>
              <a:t>Each test method should have few (likely 1) assert statements.</a:t>
            </a:r>
          </a:p>
          <a:p>
            <a:pPr lvl="1"/>
            <a:r>
              <a:rPr lang="en-US" dirty="0" smtClean="0"/>
              <a:t>If you assert many things, the first that fails stops the test.</a:t>
            </a:r>
          </a:p>
          <a:p>
            <a:pPr lvl="1"/>
            <a:r>
              <a:rPr lang="en-US" dirty="0" smtClean="0"/>
              <a:t>You won't know whether a later assertion would have also failed.</a:t>
            </a:r>
          </a:p>
          <a:p>
            <a:r>
              <a:rPr lang="en-US" dirty="0" smtClean="0"/>
              <a:t>Tests should avoid logic.</a:t>
            </a:r>
          </a:p>
          <a:p>
            <a:pPr lvl="1"/>
            <a:r>
              <a:rPr lang="en-US" dirty="0" smtClean="0"/>
              <a:t>minimize if/else, loops, switch, etc.</a:t>
            </a:r>
          </a:p>
          <a:p>
            <a:pPr lvl="1"/>
            <a:r>
              <a:rPr lang="en-US" dirty="0" smtClean="0"/>
              <a:t>avoid try/catch</a:t>
            </a:r>
          </a:p>
          <a:p>
            <a:pPr lvl="2"/>
            <a:r>
              <a:rPr lang="en-US" dirty="0" smtClean="0"/>
              <a:t>If it's supposed to throw, use expected= ... if not, let JUnit catch it.</a:t>
            </a:r>
          </a:p>
          <a:p>
            <a:r>
              <a:rPr lang="en-US" dirty="0" smtClean="0"/>
              <a:t>Torture tests are okay, but only in addition to simple tests.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958" y="1406106"/>
            <a:ext cx="10844842" cy="4950243"/>
          </a:xfrm>
        </p:spPr>
        <p:txBody>
          <a:bodyPr>
            <a:normAutofit/>
          </a:bodyPr>
          <a:lstStyle/>
          <a:p>
            <a:r>
              <a:rPr lang="en-US" dirty="0"/>
              <a:t>The software testers begin executing the test plan after the </a:t>
            </a:r>
            <a:r>
              <a:rPr lang="en-US" dirty="0" smtClean="0"/>
              <a:t>developers </a:t>
            </a:r>
            <a:r>
              <a:rPr lang="en-US" dirty="0"/>
              <a:t>deliver the alpha build, or a build that they feel is feature complete.</a:t>
            </a:r>
          </a:p>
          <a:p>
            <a:r>
              <a:rPr lang="en-US" dirty="0"/>
              <a:t>The alpha should be of high quality—the </a:t>
            </a:r>
            <a:r>
              <a:rPr lang="en-US" dirty="0" smtClean="0"/>
              <a:t>developers </a:t>
            </a:r>
            <a:r>
              <a:rPr lang="en-US" dirty="0"/>
              <a:t>should feel that it is ready for release, and as good as they can get it.</a:t>
            </a:r>
          </a:p>
          <a:p>
            <a:r>
              <a:rPr lang="en-US" dirty="0"/>
              <a:t>There are typically several iterations of test execution. </a:t>
            </a:r>
          </a:p>
          <a:p>
            <a:pPr lvl="1"/>
            <a:r>
              <a:rPr lang="en-US" dirty="0" smtClean="0"/>
              <a:t>First, focus </a:t>
            </a:r>
            <a:r>
              <a:rPr lang="en-US" dirty="0"/>
              <a:t>on new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 smtClean="0"/>
              <a:t>Then, regression </a:t>
            </a:r>
            <a:r>
              <a:rPr lang="en-US" dirty="0"/>
              <a:t>test </a:t>
            </a:r>
            <a:r>
              <a:rPr lang="en-US" dirty="0" smtClean="0"/>
              <a:t>to </a:t>
            </a:r>
            <a:r>
              <a:rPr lang="en-US" dirty="0"/>
              <a:t>make sure that a change to one area of the software has not caused any other part of the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/>
              <a:t>Regression testing usually involves executing all test cases which have previously been </a:t>
            </a:r>
            <a:r>
              <a:rPr lang="en-US" dirty="0" smtClean="0"/>
              <a:t>executed</a:t>
            </a:r>
            <a:endParaRPr lang="en-US" dirty="0"/>
          </a:p>
          <a:p>
            <a:pPr lvl="1"/>
            <a:r>
              <a:rPr lang="en-US" dirty="0"/>
              <a:t>There are typically at least two regression tests for any software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is testing complete?</a:t>
            </a:r>
          </a:p>
          <a:p>
            <a:pPr lvl="1"/>
            <a:r>
              <a:rPr lang="en-US" dirty="0"/>
              <a:t>No defects found</a:t>
            </a:r>
          </a:p>
          <a:p>
            <a:pPr lvl="1"/>
            <a:r>
              <a:rPr lang="en-US" dirty="0"/>
              <a:t>Or defects meet acceptance criteria outlined in test plan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36" y="2715941"/>
            <a:ext cx="6766964" cy="363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29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Test Execution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test cases and test suites is creative</a:t>
            </a:r>
          </a:p>
          <a:p>
            <a:pPr lvl="1"/>
            <a:r>
              <a:rPr lang="en-US" dirty="0"/>
              <a:t>Like any design activity: A demanding intellectual activity, requiring human judgment</a:t>
            </a:r>
          </a:p>
          <a:p>
            <a:r>
              <a:rPr lang="en-US" dirty="0"/>
              <a:t>Executing test cases should be automatic</a:t>
            </a:r>
          </a:p>
          <a:p>
            <a:pPr lvl="1"/>
            <a:r>
              <a:rPr lang="en-US" dirty="0"/>
              <a:t>Design once, execute many times</a:t>
            </a:r>
          </a:p>
          <a:p>
            <a:r>
              <a:rPr lang="en-US" dirty="0"/>
              <a:t>Test automation separates the creative human process from the mechanical process of test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From </a:t>
            </a:r>
            <a:r>
              <a:rPr lang="en-US" sz="3400" dirty="0"/>
              <a:t>Test Case Specifications to Test Cases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Test design often yields test case specifications, rather than concrete data</a:t>
            </a:r>
          </a:p>
          <a:p>
            <a:pPr lvl="1"/>
            <a:r>
              <a:rPr lang="it-IT" dirty="0"/>
              <a:t>Ex:  “a large positive number”, not 420023</a:t>
            </a:r>
          </a:p>
          <a:p>
            <a:pPr lvl="1"/>
            <a:r>
              <a:rPr lang="it-IT" dirty="0"/>
              <a:t>Ex: “a sorted sequence, length &gt; 2”, not “Alpha, Beta, Chi, Omega”</a:t>
            </a:r>
          </a:p>
          <a:p>
            <a:r>
              <a:rPr lang="it-IT" dirty="0"/>
              <a:t>Other details for execution may be omitted</a:t>
            </a:r>
          </a:p>
          <a:p>
            <a:r>
              <a:rPr lang="it-IT" dirty="0"/>
              <a:t>Generation creates concrete, executable test cases from test case 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2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Scaffolding</a:t>
            </a:r>
            <a:endParaRPr lang="it-IT" dirty="0"/>
          </a:p>
        </p:txBody>
      </p:sp>
      <p:sp>
        <p:nvSpPr>
          <p:cNvPr id="195588" name="Rectangle 4"/>
          <p:cNvSpPr>
            <a:spLocks noGrp="1" noChangeArrowheads="1"/>
          </p:cNvSpPr>
          <p:nvPr>
            <p:ph idx="1"/>
          </p:nvPr>
        </p:nvSpPr>
        <p:spPr>
          <a:xfrm>
            <a:off x="474453" y="1440611"/>
            <a:ext cx="11120139" cy="4736352"/>
          </a:xfrm>
        </p:spPr>
        <p:txBody>
          <a:bodyPr/>
          <a:lstStyle/>
          <a:p>
            <a:r>
              <a:rPr lang="it-IT" dirty="0" smtClean="0"/>
              <a:t>Code produced to support development activities (especially testing)</a:t>
            </a:r>
          </a:p>
          <a:p>
            <a:pPr lvl="1"/>
            <a:r>
              <a:rPr lang="it-IT" dirty="0"/>
              <a:t>Not part of the “product” as seen by the end user</a:t>
            </a:r>
          </a:p>
          <a:p>
            <a:pPr lvl="1"/>
            <a:r>
              <a:rPr lang="it-IT" dirty="0"/>
              <a:t>May be temporary (like scaffolding in construction of buildings)</a:t>
            </a:r>
          </a:p>
          <a:p>
            <a:r>
              <a:rPr lang="it-IT" dirty="0" smtClean="0"/>
              <a:t>Includes</a:t>
            </a:r>
          </a:p>
          <a:p>
            <a:pPr lvl="1"/>
            <a:r>
              <a:rPr lang="it-IT" dirty="0"/>
              <a:t>Test harnesses, drivers, and stubs</a:t>
            </a:r>
          </a:p>
          <a:p>
            <a:pPr lvl="1"/>
            <a:r>
              <a:rPr lang="it-IT" dirty="0"/>
              <a:t>Example: </a:t>
            </a:r>
          </a:p>
          <a:p>
            <a:pPr lvl="2"/>
            <a:r>
              <a:rPr lang="it-IT" sz="2400" dirty="0"/>
              <a:t>JUnit </a:t>
            </a:r>
            <a:r>
              <a:rPr lang="mr-IN" sz="2400" dirty="0"/>
              <a:t>–</a:t>
            </a:r>
            <a:r>
              <a:rPr lang="it-IT" sz="2400" dirty="0"/>
              <a:t> test harness</a:t>
            </a:r>
          </a:p>
          <a:p>
            <a:pPr lvl="2"/>
            <a:r>
              <a:rPr lang="it-IT" sz="2400" dirty="0"/>
              <a:t>Eclipse </a:t>
            </a:r>
            <a:r>
              <a:rPr lang="mr-IN" sz="2400" dirty="0"/>
              <a:t>–</a:t>
            </a:r>
            <a:r>
              <a:rPr lang="it-IT" sz="2400" dirty="0"/>
              <a:t> IDE, scaffolding, JUnit built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...</a:t>
            </a:r>
            <a:endParaRPr lang="en-US" dirty="0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driver</a:t>
            </a:r>
          </a:p>
          <a:p>
            <a:pPr lvl="1"/>
            <a:r>
              <a:rPr lang="en-US" dirty="0" smtClean="0"/>
              <a:t>A </a:t>
            </a:r>
            <a:r>
              <a:rPr lang="ja-JP" altLang="en-US" dirty="0" smtClean="0"/>
              <a:t>“</a:t>
            </a:r>
            <a:r>
              <a:rPr lang="en-US" dirty="0" smtClean="0"/>
              <a:t>main</a:t>
            </a:r>
            <a:r>
              <a:rPr lang="ja-JP" altLang="en-US" dirty="0" smtClean="0"/>
              <a:t>”</a:t>
            </a:r>
            <a:r>
              <a:rPr lang="en-US" dirty="0" smtClean="0"/>
              <a:t> program for running a test</a:t>
            </a:r>
          </a:p>
          <a:p>
            <a:pPr lvl="2"/>
            <a:r>
              <a:rPr lang="en-US" dirty="0" smtClean="0"/>
              <a:t>May be produced before a </a:t>
            </a:r>
            <a:r>
              <a:rPr lang="ja-JP" altLang="en-US" dirty="0" smtClean="0"/>
              <a:t>“</a:t>
            </a:r>
            <a:r>
              <a:rPr lang="en-US" dirty="0" smtClean="0"/>
              <a:t>real</a:t>
            </a:r>
            <a:r>
              <a:rPr lang="ja-JP" altLang="en-US" dirty="0" smtClean="0"/>
              <a:t>”</a:t>
            </a:r>
            <a:r>
              <a:rPr lang="en-US" dirty="0" smtClean="0"/>
              <a:t> main program</a:t>
            </a:r>
          </a:p>
          <a:p>
            <a:pPr lvl="2"/>
            <a:r>
              <a:rPr lang="en-US" dirty="0" smtClean="0"/>
              <a:t>Provides more control than the </a:t>
            </a:r>
            <a:r>
              <a:rPr lang="ja-JP" altLang="en-US" dirty="0" smtClean="0"/>
              <a:t>“</a:t>
            </a:r>
            <a:r>
              <a:rPr lang="en-US" dirty="0" smtClean="0"/>
              <a:t>real</a:t>
            </a:r>
            <a:r>
              <a:rPr lang="ja-JP" altLang="en-US" dirty="0" smtClean="0"/>
              <a:t>”</a:t>
            </a:r>
            <a:r>
              <a:rPr lang="en-US" dirty="0" smtClean="0"/>
              <a:t> main program</a:t>
            </a:r>
          </a:p>
          <a:p>
            <a:pPr lvl="3"/>
            <a:r>
              <a:rPr lang="en-US" dirty="0" smtClean="0"/>
              <a:t>To drive program under test through test cases</a:t>
            </a:r>
          </a:p>
          <a:p>
            <a:r>
              <a:rPr lang="en-US" dirty="0" smtClean="0"/>
              <a:t>Test stubs</a:t>
            </a:r>
          </a:p>
          <a:p>
            <a:pPr lvl="1"/>
            <a:r>
              <a:rPr lang="en-US" dirty="0" smtClean="0"/>
              <a:t>Substitute for called functions/methods/objects</a:t>
            </a:r>
          </a:p>
          <a:p>
            <a:r>
              <a:rPr lang="en-US" dirty="0" smtClean="0"/>
              <a:t>Test harness</a:t>
            </a:r>
          </a:p>
          <a:p>
            <a:pPr lvl="1"/>
            <a:r>
              <a:rPr lang="en-US" dirty="0" smtClean="0"/>
              <a:t>Substitutes for other parts of the deployed environment</a:t>
            </a:r>
          </a:p>
          <a:p>
            <a:pPr lvl="2"/>
            <a:r>
              <a:rPr lang="en-US" dirty="0" smtClean="0"/>
              <a:t>Ex: Software simulation of a hardware device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764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pic>
        <p:nvPicPr>
          <p:cNvPr id="3686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28" y="1712976"/>
            <a:ext cx="1549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28" y="1789176"/>
            <a:ext cx="3352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28" y="1712976"/>
            <a:ext cx="33528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Generic or Specific?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general should scaffolding be?</a:t>
            </a:r>
          </a:p>
          <a:p>
            <a:pPr lvl="1"/>
            <a:r>
              <a:rPr lang="en-US" dirty="0"/>
              <a:t>We could build a driver and stubs for each test case</a:t>
            </a:r>
          </a:p>
          <a:p>
            <a:pPr lvl="1"/>
            <a:r>
              <a:rPr lang="en-US" dirty="0"/>
              <a:t>... or at least factor out some common code of the driver and test management (e.g., </a:t>
            </a:r>
            <a:r>
              <a:rPr lang="en-US" b="1" dirty="0"/>
              <a:t>JUnit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... or further factor out some common support code, to drive a large number of test cases from data (as in </a:t>
            </a:r>
            <a:r>
              <a:rPr lang="en-US" b="1" dirty="0"/>
              <a:t>DDSteps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... or further, generate the data automatically from a more abstract model (e.g., network traffic model)</a:t>
            </a:r>
          </a:p>
          <a:p>
            <a:r>
              <a:rPr lang="en-US" dirty="0"/>
              <a:t>A question of costs and re-use</a:t>
            </a:r>
          </a:p>
          <a:p>
            <a:pPr lvl="1"/>
            <a:r>
              <a:rPr lang="en-US" dirty="0"/>
              <a:t>Just as for other kinds of software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</a:t>
            </a:r>
            <a:r>
              <a:rPr lang="en-US" dirty="0" smtClean="0"/>
              <a:t>a </a:t>
            </a:r>
            <a:r>
              <a:rPr lang="en-US" dirty="0"/>
              <a:t>massive misunderstanding about testing: that it improves software. It </a:t>
            </a:r>
            <a:r>
              <a:rPr lang="en-US" dirty="0" smtClean="0"/>
              <a:t>doesn't! </a:t>
            </a:r>
          </a:p>
          <a:p>
            <a:pPr lvl="1"/>
            <a:r>
              <a:rPr lang="en-US" dirty="0" smtClean="0"/>
              <a:t>Weighing </a:t>
            </a:r>
            <a:r>
              <a:rPr lang="en-US" dirty="0"/>
              <a:t>yourself doesn't reduce your </a:t>
            </a:r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Going </a:t>
            </a:r>
            <a:r>
              <a:rPr lang="en-US" dirty="0"/>
              <a:t>to the doctor doesn't make you healthy.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things help to identify problems that you might choose to resolve. Testing does too. </a:t>
            </a:r>
            <a:endParaRPr lang="en-US" dirty="0" smtClean="0"/>
          </a:p>
          <a:p>
            <a:r>
              <a:rPr lang="en-US" dirty="0"/>
              <a:t>The testing does not make the product better, even though it's part of a process that does make a product better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this test case succeed, or fail?</a:t>
            </a:r>
          </a:p>
          <a:p>
            <a:pPr lvl="1"/>
            <a:r>
              <a:rPr lang="en-US" dirty="0"/>
              <a:t>No use running 10,000 test cases automatically if the results must be checked by hand!</a:t>
            </a:r>
          </a:p>
          <a:p>
            <a:r>
              <a:rPr lang="en-US" dirty="0"/>
              <a:t>Range of specific to general, again</a:t>
            </a:r>
          </a:p>
          <a:p>
            <a:pPr lvl="1"/>
            <a:r>
              <a:rPr lang="en-US" dirty="0"/>
              <a:t>ex. JUnit: Specific oracle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assert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coded by hand in each test case</a:t>
            </a:r>
          </a:p>
          <a:p>
            <a:pPr lvl="1"/>
            <a:r>
              <a:rPr lang="en-US" dirty="0"/>
              <a:t>Typical approach: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comparison-based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oracle with predicted output value</a:t>
            </a:r>
          </a:p>
          <a:p>
            <a:pPr lvl="1"/>
            <a:r>
              <a:rPr lang="en-US" dirty="0"/>
              <a:t>Not the only approach!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Comparison-based oracle</a:t>
            </a:r>
            <a:endParaRPr lang="en-US" dirty="0"/>
          </a:p>
        </p:txBody>
      </p:sp>
      <p:pic>
        <p:nvPicPr>
          <p:cNvPr id="220168" name="Picture 8" descr="Harness-comparison-based.pdf                                   00089516Macintosh HD                   C2DAC9E8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14" y="1508502"/>
            <a:ext cx="7657143" cy="2679365"/>
          </a:xfrm>
        </p:spPr>
      </p:pic>
      <p:sp>
        <p:nvSpPr>
          <p:cNvPr id="22016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9510" y="4187867"/>
            <a:ext cx="10029825" cy="2209800"/>
          </a:xfrm>
        </p:spPr>
        <p:txBody>
          <a:bodyPr/>
          <a:lstStyle/>
          <a:p>
            <a:r>
              <a:rPr lang="en-US" sz="2400" dirty="0">
                <a:latin typeface="Candara" panose="020E0502030303020204" pitchFamily="34" charset="0"/>
              </a:rPr>
              <a:t>With a comparison-based oracle, we need predicted output for each input</a:t>
            </a:r>
          </a:p>
          <a:p>
            <a:pPr lvl="1"/>
            <a:r>
              <a:rPr lang="en-US" sz="2000" dirty="0">
                <a:latin typeface="Candara" panose="020E0502030303020204" pitchFamily="34" charset="0"/>
              </a:rPr>
              <a:t>Oracle compares actual to predicted output, and reports failure if they differ</a:t>
            </a:r>
          </a:p>
          <a:p>
            <a:r>
              <a:rPr lang="en-US" sz="2400" dirty="0">
                <a:latin typeface="Candara" panose="020E0502030303020204" pitchFamily="34" charset="0"/>
              </a:rPr>
              <a:t>Fine for a small number of hand-generated test cases</a:t>
            </a:r>
          </a:p>
          <a:p>
            <a:pPr lvl="1"/>
            <a:r>
              <a:rPr lang="en-US" sz="2000" dirty="0">
                <a:latin typeface="Candara" panose="020E0502030303020204" pitchFamily="34" charset="0"/>
              </a:rPr>
              <a:t>E.g., for hand-written JUnit test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160000" y="6477000"/>
            <a:ext cx="2032000" cy="381000"/>
          </a:xfrm>
        </p:spPr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31</a:t>
            </a:fld>
            <a:r>
              <a:rPr lang="en-US" smtClean="0"/>
              <a:t> of 89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Self-Checking Code as Oracle</a:t>
            </a:r>
            <a:endParaRPr lang="en-US" dirty="0"/>
          </a:p>
        </p:txBody>
      </p:sp>
      <p:pic>
        <p:nvPicPr>
          <p:cNvPr id="222213" name="Picture 5" descr="Harness-self-check.pdf                                         00089516Macintosh HD                   C2DAC9E8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48" y="1416582"/>
            <a:ext cx="7695238" cy="2107936"/>
          </a:xfrm>
        </p:spPr>
      </p:pic>
      <p:sp>
        <p:nvSpPr>
          <p:cNvPr id="2222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6510" y="3733800"/>
            <a:ext cx="10972800" cy="274320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An oracle can also be written as self-checks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Often possible to judge correctness without predicting results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Advantages and limits: Usable with large, automatically generated test suites, but often only a partial check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e.g., structural invariants of data structures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recognize many or most failures, but not all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160000" y="6477000"/>
            <a:ext cx="2032000" cy="381000"/>
          </a:xfrm>
        </p:spPr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32</a:t>
            </a:fld>
            <a:r>
              <a:rPr lang="en-US" smtClean="0"/>
              <a:t> of 89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and Replay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there is no alternative to human input and observation</a:t>
            </a:r>
          </a:p>
          <a:p>
            <a:pPr lvl="1"/>
            <a:r>
              <a:rPr lang="en-US" dirty="0"/>
              <a:t>Even if we separate testing program functionality from GUI, some testing of the GUI is required</a:t>
            </a:r>
          </a:p>
          <a:p>
            <a:r>
              <a:rPr lang="en-US" dirty="0"/>
              <a:t>We can at least cut </a:t>
            </a:r>
            <a:r>
              <a:rPr lang="en-US" i="1" dirty="0"/>
              <a:t>repetition</a:t>
            </a:r>
            <a:r>
              <a:rPr lang="en-US" dirty="0"/>
              <a:t> of human testing</a:t>
            </a:r>
          </a:p>
          <a:p>
            <a:r>
              <a:rPr lang="en-US" i="1" dirty="0"/>
              <a:t>Capture</a:t>
            </a:r>
            <a:r>
              <a:rPr lang="en-US" dirty="0"/>
              <a:t> a manually run test case, </a:t>
            </a:r>
            <a:r>
              <a:rPr lang="en-US" i="1" dirty="0"/>
              <a:t>replay</a:t>
            </a:r>
            <a:r>
              <a:rPr lang="en-US" dirty="0"/>
              <a:t> it automatically</a:t>
            </a:r>
          </a:p>
          <a:p>
            <a:pPr lvl="1"/>
            <a:r>
              <a:rPr lang="en-US" dirty="0"/>
              <a:t>with a comparison-based test oracle:  behavior same as previously accepted behavior</a:t>
            </a:r>
          </a:p>
          <a:p>
            <a:pPr lvl="2"/>
            <a:r>
              <a:rPr lang="en-US" dirty="0"/>
              <a:t>reusable only until a program change invalidates it</a:t>
            </a:r>
          </a:p>
          <a:p>
            <a:pPr lvl="2"/>
            <a:r>
              <a:rPr lang="en-US" dirty="0"/>
              <a:t>lifetime depends on abstraction level of input and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Tracking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defect tracking system </a:t>
            </a:r>
            <a:r>
              <a:rPr lang="en-US" dirty="0" smtClean="0"/>
              <a:t>records </a:t>
            </a:r>
            <a:r>
              <a:rPr lang="en-US" dirty="0"/>
              <a:t>and </a:t>
            </a:r>
            <a:r>
              <a:rPr lang="en-US" dirty="0" smtClean="0"/>
              <a:t>tracks </a:t>
            </a:r>
            <a:r>
              <a:rPr lang="en-US" dirty="0"/>
              <a:t>defects.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routes each defect between testers, developers, the project manager and others, following a workflow designed to ensure that the defect is verified and repaired.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Tests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smoke test is a subset of the test cases that is typically representative of the overall test plan.</a:t>
            </a:r>
          </a:p>
          <a:p>
            <a:pPr lvl="1"/>
            <a:r>
              <a:rPr lang="en-US" dirty="0"/>
              <a:t>Smoke tests are good for verifying proper deployment or other non invasive changes.</a:t>
            </a:r>
          </a:p>
          <a:p>
            <a:pPr lvl="1"/>
            <a:r>
              <a:rPr lang="en-US" dirty="0"/>
              <a:t>They are also useful for verifying a build is ready to send to test. </a:t>
            </a:r>
          </a:p>
          <a:p>
            <a:pPr lvl="1"/>
            <a:r>
              <a:rPr lang="en-US" dirty="0"/>
              <a:t>Smoke tests are not substitute for actual functional testing.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dirty="0"/>
              <a:t>Goal: Separate creative task of test design from mechanical task of test execution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Enable generation and execution of large test suites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Re-execute test suites frequently (e.g., nightly or after each program change)</a:t>
            </a:r>
          </a:p>
          <a:p>
            <a:pPr>
              <a:lnSpc>
                <a:spcPct val="90000"/>
              </a:lnSpc>
            </a:pPr>
            <a:r>
              <a:rPr lang="it-IT" dirty="0"/>
              <a:t>Scaffolding: Code to support development and testing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Test drivers, stubs, harness, including oracles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Ranging from individual, hand-written test case drivers to automatic generation and testing of large test suites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Capture/replay where human interaction is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case</a:t>
            </a:r>
            <a:r>
              <a:rPr lang="en-US" dirty="0" smtClean="0"/>
              <a:t>, </a:t>
            </a:r>
            <a:r>
              <a:rPr lang="en-US" dirty="0"/>
              <a:t>is a set of conditions under which a tester will determine whether an application, software system or one of its features is working as it was originally established for it to do. 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cases are often referred to as test scripts, particularly when written </a:t>
            </a:r>
            <a:r>
              <a:rPr lang="en-US" dirty="0" smtClean="0"/>
              <a:t>– </a:t>
            </a:r>
            <a:r>
              <a:rPr lang="en-US" dirty="0"/>
              <a:t>when they are usually collected into test suites</a:t>
            </a:r>
            <a:r>
              <a:rPr lang="en-US" dirty="0" smtClean="0"/>
              <a:t>.</a:t>
            </a:r>
          </a:p>
          <a:p>
            <a:r>
              <a:rPr lang="en-US" dirty="0"/>
              <a:t>A Test Case is a set of actions executed to verify a particular feature or functionality of your software application.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test case is a description of a specific interaction that a tester will have in order to test a single behavior of the software. 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cases are very similar to use cases, in that they are step-by-step narratives which define a specific interaction between the user and the software.</a:t>
            </a:r>
          </a:p>
          <a:p>
            <a:r>
              <a:rPr lang="en-US" dirty="0"/>
              <a:t>A typical test case is laid out in a table, and includes:</a:t>
            </a:r>
          </a:p>
          <a:p>
            <a:pPr lvl="1"/>
            <a:r>
              <a:rPr lang="en-US" dirty="0" smtClean="0"/>
              <a:t>A unique name and number</a:t>
            </a:r>
            <a:endParaRPr lang="en-US" dirty="0"/>
          </a:p>
          <a:p>
            <a:pPr lvl="1"/>
            <a:r>
              <a:rPr lang="en-US" dirty="0"/>
              <a:t>A requirement which this test case is exercising</a:t>
            </a:r>
          </a:p>
          <a:p>
            <a:pPr lvl="1"/>
            <a:r>
              <a:rPr lang="en-US" dirty="0"/>
              <a:t>Preconditions which describe the state of the software before the test </a:t>
            </a:r>
            <a:r>
              <a:rPr lang="en-US" dirty="0" smtClean="0"/>
              <a:t>case</a:t>
            </a:r>
            <a:endParaRPr lang="en-US" dirty="0"/>
          </a:p>
          <a:p>
            <a:pPr lvl="1"/>
            <a:r>
              <a:rPr lang="en-US" dirty="0"/>
              <a:t>Steps that describe the specific steps which make up the interaction</a:t>
            </a:r>
          </a:p>
          <a:p>
            <a:pPr lvl="1"/>
            <a:r>
              <a:rPr lang="en-US" dirty="0"/>
              <a:t>Expected Results which describe the expected state of the software after the test case is </a:t>
            </a:r>
            <a:r>
              <a:rPr lang="en-US" dirty="0" smtClean="0"/>
              <a:t>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cases must be repeatable.</a:t>
            </a:r>
          </a:p>
          <a:p>
            <a:r>
              <a:rPr lang="en-US" dirty="0"/>
              <a:t>Good test cases are data-specific, and describe each interaction necessary to repeat the test exactly.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you must understand the language fundamentals</a:t>
            </a:r>
          </a:p>
          <a:p>
            <a:pPr lvl="1"/>
            <a:r>
              <a:rPr lang="en-US" dirty="0" smtClean="0"/>
              <a:t>Sizes and limits of variables, platform specific information</a:t>
            </a:r>
          </a:p>
          <a:p>
            <a:r>
              <a:rPr lang="en-US" dirty="0" smtClean="0"/>
              <a:t>Second, you must understand the domain</a:t>
            </a:r>
          </a:p>
          <a:p>
            <a:r>
              <a:rPr lang="en-US" dirty="0" smtClean="0"/>
              <a:t>Read the requirements</a:t>
            </a:r>
          </a:p>
          <a:p>
            <a:r>
              <a:rPr lang="en-US" dirty="0" smtClean="0"/>
              <a:t>Think like a user – what possible things do they want to do</a:t>
            </a:r>
          </a:p>
          <a:p>
            <a:r>
              <a:rPr lang="en-US" dirty="0" smtClean="0"/>
              <a:t>Think about possible “mistakes”; i.e. Invalid input</a:t>
            </a:r>
          </a:p>
          <a:p>
            <a:r>
              <a:rPr lang="en-US" dirty="0" smtClean="0"/>
              <a:t>Think about impossible conditions or input</a:t>
            </a:r>
          </a:p>
          <a:p>
            <a:r>
              <a:rPr lang="en-US" dirty="0" smtClean="0"/>
              <a:t>What is the testing intended to prove?</a:t>
            </a:r>
          </a:p>
          <a:p>
            <a:pPr lvl="1"/>
            <a:r>
              <a:rPr lang="en-US" dirty="0" smtClean="0"/>
              <a:t>Correct operation – gives correct behavior for correct input</a:t>
            </a:r>
          </a:p>
          <a:p>
            <a:pPr lvl="1"/>
            <a:r>
              <a:rPr lang="en-US" dirty="0" smtClean="0"/>
              <a:t>Robustness – responds to incorrect or invalid input with proper results</a:t>
            </a:r>
          </a:p>
          <a:p>
            <a:pPr lvl="1"/>
            <a:r>
              <a:rPr lang="en-US" dirty="0" smtClean="0"/>
              <a:t>User acceptance – typical user behavior</a:t>
            </a:r>
          </a:p>
          <a:p>
            <a:r>
              <a:rPr lang="en-US" dirty="0" smtClean="0"/>
              <a:t>Write down the test cases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Cases need to be simple and </a:t>
            </a:r>
            <a:r>
              <a:rPr lang="en-US" dirty="0" smtClean="0"/>
              <a:t>transparent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Test </a:t>
            </a:r>
            <a:r>
              <a:rPr lang="en-US" dirty="0" smtClean="0"/>
              <a:t>Case with end user in mind</a:t>
            </a:r>
            <a:endParaRPr lang="en-US" dirty="0"/>
          </a:p>
          <a:p>
            <a:r>
              <a:rPr lang="en-US" dirty="0" smtClean="0"/>
              <a:t>Avoid </a:t>
            </a:r>
            <a:r>
              <a:rPr lang="en-US" dirty="0"/>
              <a:t>test case </a:t>
            </a:r>
            <a:r>
              <a:rPr lang="en-US" dirty="0" smtClean="0"/>
              <a:t>repetition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Assume</a:t>
            </a:r>
          </a:p>
          <a:p>
            <a:pPr lvl="1"/>
            <a:r>
              <a:rPr lang="en-US" dirty="0"/>
              <a:t>Stick to the Specification Documents.</a:t>
            </a:r>
          </a:p>
          <a:p>
            <a:r>
              <a:rPr lang="en-US" dirty="0" smtClean="0"/>
              <a:t>Ensure </a:t>
            </a:r>
            <a:r>
              <a:rPr lang="en-US" dirty="0"/>
              <a:t>100% Coverage</a:t>
            </a:r>
          </a:p>
          <a:p>
            <a:r>
              <a:rPr lang="en-US" dirty="0" smtClean="0"/>
              <a:t>Test </a:t>
            </a:r>
            <a:r>
              <a:rPr lang="en-US" dirty="0"/>
              <a:t>Cases must be identifiable.</a:t>
            </a:r>
          </a:p>
          <a:p>
            <a:r>
              <a:rPr lang="en-US" dirty="0" smtClean="0"/>
              <a:t>Implement </a:t>
            </a:r>
            <a:r>
              <a:rPr lang="en-US" dirty="0"/>
              <a:t>Testing Techniques</a:t>
            </a:r>
          </a:p>
          <a:p>
            <a:pPr lvl="1"/>
            <a:r>
              <a:rPr lang="en-US" dirty="0"/>
              <a:t>It's not possible to check every possible condition in your software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techniques help you select a few test cases with the maximum possibility of finding a </a:t>
            </a:r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2311</Words>
  <Application>Microsoft Office PowerPoint</Application>
  <PresentationFormat>Widescreen</PresentationFormat>
  <Paragraphs>311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游ゴシック</vt:lpstr>
      <vt:lpstr>Arial</vt:lpstr>
      <vt:lpstr>Calibri</vt:lpstr>
      <vt:lpstr>Calibri Light</vt:lpstr>
      <vt:lpstr>Candara</vt:lpstr>
      <vt:lpstr>Courier New</vt:lpstr>
      <vt:lpstr>Lucida Grande</vt:lpstr>
      <vt:lpstr>Mangal</vt:lpstr>
      <vt:lpstr>Wingdings</vt:lpstr>
      <vt:lpstr>Office Theme</vt:lpstr>
      <vt:lpstr>Test Cases</vt:lpstr>
      <vt:lpstr>Outline</vt:lpstr>
      <vt:lpstr>Testing</vt:lpstr>
      <vt:lpstr>Test selection</vt:lpstr>
      <vt:lpstr>Test cases</vt:lpstr>
      <vt:lpstr>Test cases</vt:lpstr>
      <vt:lpstr>Test cases</vt:lpstr>
      <vt:lpstr>Writing test cases</vt:lpstr>
      <vt:lpstr>Writing Good Test Cases</vt:lpstr>
      <vt:lpstr>Writing Good Test Cases</vt:lpstr>
      <vt:lpstr>Writing a test case</vt:lpstr>
      <vt:lpstr>Writing test cases</vt:lpstr>
      <vt:lpstr>Writing test cases</vt:lpstr>
      <vt:lpstr>Writing test cases</vt:lpstr>
      <vt:lpstr>Writing test cases</vt:lpstr>
      <vt:lpstr>Tips for testing</vt:lpstr>
      <vt:lpstr>Test Cases – Good Example</vt:lpstr>
      <vt:lpstr>Test Cases – Bad Example</vt:lpstr>
      <vt:lpstr>Test cases</vt:lpstr>
      <vt:lpstr>Trustworthy tests</vt:lpstr>
      <vt:lpstr>Test Execution</vt:lpstr>
      <vt:lpstr>Test Execution</vt:lpstr>
      <vt:lpstr>Automating Test Execution</vt:lpstr>
      <vt:lpstr>From Test Case Specifications to Test Cases</vt:lpstr>
      <vt:lpstr>Scaffolding</vt:lpstr>
      <vt:lpstr>Scaffolding ...</vt:lpstr>
      <vt:lpstr>Stubs</vt:lpstr>
      <vt:lpstr>Drivers</vt:lpstr>
      <vt:lpstr>Generic or Specific?</vt:lpstr>
      <vt:lpstr>Oracles</vt:lpstr>
      <vt:lpstr>Comparison-based oracle</vt:lpstr>
      <vt:lpstr>Self-Checking Code as Oracle</vt:lpstr>
      <vt:lpstr>Capture and Replay</vt:lpstr>
      <vt:lpstr>Defect Tracking</vt:lpstr>
      <vt:lpstr>Smoke Tests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9</cp:revision>
  <dcterms:created xsi:type="dcterms:W3CDTF">2021-10-12T10:09:12Z</dcterms:created>
  <dcterms:modified xsi:type="dcterms:W3CDTF">2022-02-28T07:17:42Z</dcterms:modified>
</cp:coreProperties>
</file>