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9"/>
  </p:notesMasterIdLst>
  <p:sldIdLst>
    <p:sldId id="257" r:id="rId2"/>
    <p:sldId id="434" r:id="rId3"/>
    <p:sldId id="263" r:id="rId4"/>
    <p:sldId id="264" r:id="rId5"/>
    <p:sldId id="265" r:id="rId6"/>
    <p:sldId id="266" r:id="rId7"/>
    <p:sldId id="267" r:id="rId8"/>
    <p:sldId id="272" r:id="rId9"/>
    <p:sldId id="273" r:id="rId10"/>
    <p:sldId id="274" r:id="rId11"/>
    <p:sldId id="275" r:id="rId12"/>
    <p:sldId id="437" r:id="rId13"/>
    <p:sldId id="435" r:id="rId14"/>
    <p:sldId id="436" r:id="rId15"/>
    <p:sldId id="276" r:id="rId16"/>
    <p:sldId id="278" r:id="rId17"/>
    <p:sldId id="279" r:id="rId18"/>
    <p:sldId id="280" r:id="rId19"/>
    <p:sldId id="281" r:id="rId20"/>
    <p:sldId id="399" r:id="rId21"/>
    <p:sldId id="400" r:id="rId22"/>
    <p:sldId id="401" r:id="rId23"/>
    <p:sldId id="402" r:id="rId24"/>
    <p:sldId id="403"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438" r:id="rId77"/>
    <p:sldId id="439" r:id="rId78"/>
    <p:sldId id="321" r:id="rId79"/>
    <p:sldId id="419" r:id="rId80"/>
    <p:sldId id="420" r:id="rId81"/>
    <p:sldId id="421" r:id="rId82"/>
    <p:sldId id="422" r:id="rId83"/>
    <p:sldId id="423" r:id="rId84"/>
    <p:sldId id="424" r:id="rId85"/>
    <p:sldId id="425" r:id="rId86"/>
    <p:sldId id="428" r:id="rId87"/>
    <p:sldId id="429" r:id="rId88"/>
    <p:sldId id="430" r:id="rId89"/>
    <p:sldId id="431" r:id="rId90"/>
    <p:sldId id="432" r:id="rId91"/>
    <p:sldId id="433" r:id="rId92"/>
    <p:sldId id="426" r:id="rId93"/>
    <p:sldId id="427" r:id="rId94"/>
    <p:sldId id="328" r:id="rId95"/>
    <p:sldId id="329" r:id="rId96"/>
    <p:sldId id="330" r:id="rId97"/>
    <p:sldId id="331" r:id="rId98"/>
    <p:sldId id="440" r:id="rId99"/>
    <p:sldId id="441" r:id="rId100"/>
    <p:sldId id="336" r:id="rId101"/>
    <p:sldId id="442" r:id="rId102"/>
    <p:sldId id="443" r:id="rId103"/>
    <p:sldId id="444" r:id="rId104"/>
    <p:sldId id="445" r:id="rId105"/>
    <p:sldId id="446" r:id="rId106"/>
    <p:sldId id="447" r:id="rId107"/>
    <p:sldId id="448" r:id="rId108"/>
    <p:sldId id="449" r:id="rId109"/>
    <p:sldId id="450" r:id="rId110"/>
    <p:sldId id="451" r:id="rId111"/>
    <p:sldId id="452" r:id="rId112"/>
    <p:sldId id="453" r:id="rId113"/>
    <p:sldId id="454" r:id="rId114"/>
    <p:sldId id="455" r:id="rId115"/>
    <p:sldId id="456" r:id="rId116"/>
    <p:sldId id="457" r:id="rId117"/>
    <p:sldId id="458" r:id="rId118"/>
    <p:sldId id="459" r:id="rId119"/>
    <p:sldId id="460" r:id="rId120"/>
    <p:sldId id="461" r:id="rId121"/>
    <p:sldId id="462" r:id="rId122"/>
    <p:sldId id="463" r:id="rId123"/>
    <p:sldId id="464" r:id="rId124"/>
    <p:sldId id="335"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466" r:id="rId140"/>
    <p:sldId id="470" r:id="rId141"/>
    <p:sldId id="471" r:id="rId142"/>
    <p:sldId id="472" r:id="rId143"/>
    <p:sldId id="467" r:id="rId144"/>
    <p:sldId id="468" r:id="rId145"/>
    <p:sldId id="469" r:id="rId146"/>
    <p:sldId id="465" r:id="rId147"/>
    <p:sldId id="473" r:id="rId1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10/7/2021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dirty="0"/>
              <a:t>Click to add notes</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a:t>
            </a:fld>
            <a:r>
              <a:rPr lang="en-US" dirty="0" smtClean="0"/>
              <a:t> of 101</a:t>
            </a:r>
            <a:endParaRPr lang="en-US" dirty="0"/>
          </a:p>
        </p:txBody>
      </p:sp>
    </p:spTree>
    <p:extLst>
      <p:ext uri="{BB962C8B-B14F-4D97-AF65-F5344CB8AC3E}">
        <p14:creationId xmlns:p14="http://schemas.microsoft.com/office/powerpoint/2010/main" val="1656489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24</a:t>
            </a:fld>
            <a:r>
              <a:rPr lang="en-US" dirty="0" smtClean="0"/>
              <a:t> of 94</a:t>
            </a:r>
            <a:endParaRPr lang="en-US" dirty="0"/>
          </a:p>
        </p:txBody>
      </p:sp>
    </p:spTree>
    <p:extLst>
      <p:ext uri="{BB962C8B-B14F-4D97-AF65-F5344CB8AC3E}">
        <p14:creationId xmlns:p14="http://schemas.microsoft.com/office/powerpoint/2010/main" val="997343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This repeats points from an earlier slide, but a quick reminder of what functional testing is may be useful at this point.  If you want to push the needle-in-a-haystack analogy, we can think of functional testing as using what we know about haystacks to select the parts where needles are most likely to be found. </a:t>
            </a:r>
          </a:p>
          <a:p>
            <a:pPr eaLnBrk="1" hangingPunct="1">
              <a:spcBef>
                <a:spcPct val="0"/>
              </a:spcBef>
            </a:pPr>
            <a:endParaRPr lang="en-US" dirty="0">
              <a:latin typeface="Calibri" charset="0"/>
            </a:endParaRPr>
          </a:p>
          <a:p>
            <a:pPr eaLnBrk="1" hangingPunct="1">
              <a:spcBef>
                <a:spcPct val="0"/>
              </a:spcBef>
            </a:pPr>
            <a:r>
              <a:rPr lang="en-US" dirty="0">
                <a:latin typeface="Calibri" charset="0"/>
              </a:rPr>
              <a:t>With respect to the partition principle:  The specification gives us a way to draw pink lines, or to divide the haystack into smaller piles that tend to contain either lots of needles or none. </a:t>
            </a:r>
          </a:p>
          <a:p>
            <a:pPr eaLnBrk="1" hangingPunct="1">
              <a:spcBef>
                <a:spcPct val="0"/>
              </a:spcBef>
            </a:pPr>
            <a:endParaRPr lang="en-US" dirty="0">
              <a:latin typeface="Calibri" charset="0"/>
            </a:endParaRP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101</a:t>
            </a:r>
            <a:endParaRPr lang="en-US" dirty="0"/>
          </a:p>
        </p:txBody>
      </p:sp>
    </p:spTree>
    <p:extLst>
      <p:ext uri="{BB962C8B-B14F-4D97-AF65-F5344CB8AC3E}">
        <p14:creationId xmlns:p14="http://schemas.microsoft.com/office/powerpoint/2010/main" val="157282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Of all the kinds of information we could use in partitioning the input space, why is functional (black-box) testing especially important? </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101</a:t>
            </a:r>
            <a:endParaRPr lang="en-US" dirty="0"/>
          </a:p>
        </p:txBody>
      </p:sp>
    </p:spTree>
    <p:extLst>
      <p:ext uri="{BB962C8B-B14F-4D97-AF65-F5344CB8AC3E}">
        <p14:creationId xmlns:p14="http://schemas.microsoft.com/office/powerpoint/2010/main" val="2227362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27</a:t>
            </a:fld>
            <a:r>
              <a:rPr lang="en-US" dirty="0" smtClean="0"/>
              <a:t> of 101</a:t>
            </a:r>
            <a:endParaRPr lang="en-US" dirty="0"/>
          </a:p>
        </p:txBody>
      </p:sp>
    </p:spTree>
    <p:extLst>
      <p:ext uri="{BB962C8B-B14F-4D97-AF65-F5344CB8AC3E}">
        <p14:creationId xmlns:p14="http://schemas.microsoft.com/office/powerpoint/2010/main" val="3648623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101</a:t>
            </a:r>
            <a:endParaRPr lang="en-US" dirty="0"/>
          </a:p>
        </p:txBody>
      </p:sp>
    </p:spTree>
    <p:extLst>
      <p:ext uri="{BB962C8B-B14F-4D97-AF65-F5344CB8AC3E}">
        <p14:creationId xmlns:p14="http://schemas.microsoft.com/office/powerpoint/2010/main" val="1953738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290819" name="Rectangle 3"/>
          <p:cNvSpPr>
            <a:spLocks noGrp="1" noChangeArrowheads="1"/>
          </p:cNvSpPr>
          <p:nvPr>
            <p:ph type="body" idx="1"/>
          </p:nvPr>
        </p:nvSpPr>
        <p:spPr/>
        <p:txBody>
          <a:bodyPr/>
          <a:lstStyle/>
          <a:p>
            <a:r>
              <a:rPr lang="en-US" dirty="0"/>
              <a:t>(This is essentially the same information on the previous slide, restated graphically)</a:t>
            </a:r>
          </a:p>
          <a:p>
            <a:endParaRPr lang="en-US" dirty="0"/>
          </a:p>
          <a:p>
            <a:r>
              <a:rPr lang="en-US" dirty="0"/>
              <a:t>A systematic approach to functional testing can be broken down into steps.</a:t>
            </a:r>
          </a:p>
          <a:p>
            <a:endParaRPr lang="en-US" dirty="0"/>
          </a:p>
          <a:p>
            <a:r>
              <a:rPr lang="en-US" dirty="0"/>
              <a:t>First, we break the specification down into independently testable features.  This may be trivial if the </a:t>
            </a:r>
            <a:r>
              <a:rPr lang="ja-JP" altLang="en-US" dirty="0">
                <a:latin typeface="Arial"/>
              </a:rPr>
              <a:t>“</a:t>
            </a:r>
            <a:r>
              <a:rPr lang="en-US" dirty="0"/>
              <a:t>specification</a:t>
            </a:r>
            <a:r>
              <a:rPr lang="ja-JP" altLang="en-US" dirty="0">
                <a:latin typeface="Arial"/>
              </a:rPr>
              <a:t>”</a:t>
            </a:r>
            <a:r>
              <a:rPr lang="en-US" dirty="0"/>
              <a:t> is, for example, an interface specification for a single module, but if we are starting from a requirements specification of a whole system then we can expect to break it down into a large number of features for further consideration. </a:t>
            </a:r>
          </a:p>
          <a:p>
            <a:endParaRPr lang="en-US" dirty="0"/>
          </a:p>
          <a:p>
            <a:r>
              <a:rPr lang="en-US" dirty="0"/>
              <a:t>The next step depends on the kind of specification, and might even vary from feature to feature.  For some kinds of specifications it is natural to directly identify inputs and choose representative values.  For other kinds of specification, especially those that describe some complex behavior that varies over time, we will need to derive some kind of model ... but this is not really extra work, because we will need to derive some kind of model to design the system anyway.  (The chapter on model-based testing describes how some important kinds of design model can be used in test design.) </a:t>
            </a:r>
          </a:p>
          <a:p>
            <a:endParaRPr lang="en-US" dirty="0"/>
          </a:p>
          <a:p>
            <a:r>
              <a:rPr lang="en-US" dirty="0"/>
              <a:t>Whether we chose representative values of inputs directly or defined a more suitable model from which to derive representative inputs or behaviors, what we generate next are test specifications rather than fully instantiated test cases.   For example, a test case specification might require an input to be </a:t>
            </a:r>
            <a:r>
              <a:rPr lang="ja-JP" altLang="en-US" dirty="0">
                <a:latin typeface="Arial"/>
              </a:rPr>
              <a:t>“</a:t>
            </a:r>
            <a:r>
              <a:rPr lang="en-US" dirty="0"/>
              <a:t>a string of 3 alphabetic characters</a:t>
            </a:r>
            <a:r>
              <a:rPr lang="ja-JP" altLang="en-US" dirty="0">
                <a:latin typeface="Arial"/>
              </a:rPr>
              <a:t>”</a:t>
            </a:r>
            <a:r>
              <a:rPr lang="en-US" dirty="0"/>
              <a:t>, while a corresponding test case would set that value to </a:t>
            </a:r>
            <a:r>
              <a:rPr lang="ja-JP" altLang="en-US" dirty="0">
                <a:latin typeface="Arial"/>
              </a:rPr>
              <a:t>“</a:t>
            </a:r>
            <a:r>
              <a:rPr lang="en-US" dirty="0"/>
              <a:t>xmt</a:t>
            </a:r>
            <a:r>
              <a:rPr lang="ja-JP" altLang="en-US" dirty="0">
                <a:latin typeface="Arial"/>
              </a:rPr>
              <a:t>”</a:t>
            </a:r>
            <a:r>
              <a:rPr lang="en-US" dirty="0"/>
              <a:t>. A test case will also require scaffolding, including some kind of test oracle to distinguish incorrect from correct behavior. </a:t>
            </a:r>
          </a:p>
          <a:p>
            <a:endParaRPr lang="en-US" dirty="0"/>
          </a:p>
          <a:p>
            <a:r>
              <a:rPr lang="en-US" dirty="0"/>
              <a:t>Generating test case specifications often involves combining representative values, as described in the next chapter on combinatorial testing.  Scaffolding and run-time support for testing is discussed in chapter 17 on test execution. </a:t>
            </a:r>
          </a:p>
          <a:p>
            <a:endParaRPr lang="en-US" dirty="0"/>
          </a:p>
        </p:txBody>
      </p:sp>
      <p:sp>
        <p:nvSpPr>
          <p:cNvPr id="6" name="Date Placeholder 5"/>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101</a:t>
            </a:r>
            <a:endParaRPr lang="en-US" dirty="0"/>
          </a:p>
        </p:txBody>
      </p:sp>
    </p:spTree>
    <p:extLst>
      <p:ext uri="{BB962C8B-B14F-4D97-AF65-F5344CB8AC3E}">
        <p14:creationId xmlns:p14="http://schemas.microsoft.com/office/powerpoint/2010/main" val="2300283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very simple example taken from the U.S. Postal Service web site.  Ask students to suggest a breakdown of values before showing next slide.</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101</a:t>
            </a:r>
            <a:endParaRPr lang="en-US" dirty="0"/>
          </a:p>
        </p:txBody>
      </p:sp>
    </p:spTree>
    <p:extLst>
      <p:ext uri="{BB962C8B-B14F-4D97-AF65-F5344CB8AC3E}">
        <p14:creationId xmlns:p14="http://schemas.microsoft.com/office/powerpoint/2010/main" val="2196287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possible breakdown of values.  Note that while there is only one input, we have considered the output value (a list) as well.  Also note that these are mostly classes of values, rather than concrete values --- i.e., we have parts of test case specifications, not concrete test cases.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The prevalence of boundary and error values is typical (and program faults are also disproportionately found in boundary case and error handling).  </a:t>
            </a:r>
          </a:p>
          <a:p>
            <a:pPr eaLnBrk="1" hangingPunct="1">
              <a:spcBef>
                <a:spcPct val="0"/>
              </a:spcBef>
            </a:pPr>
            <a:endParaRPr lang="en-US" dirty="0">
              <a:latin typeface="Calibri" charset="0"/>
            </a:endParaRPr>
          </a:p>
          <a:p>
            <a:pPr eaLnBrk="1" hangingPunct="1">
              <a:spcBef>
                <a:spcPct val="0"/>
              </a:spcBef>
            </a:pPr>
            <a:r>
              <a:rPr lang="en-US" dirty="0">
                <a:latin typeface="Calibri" charset="0"/>
              </a:rPr>
              <a:t>Did students come up with each of these?  If not, do they agree that each of these is a significant case to be tested?  Did they come up with any others, and if so, can they explain why the representatives they came up with are also significant cases to be tested?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101</a:t>
            </a:r>
            <a:endParaRPr lang="en-US" dirty="0"/>
          </a:p>
        </p:txBody>
      </p:sp>
    </p:spTree>
    <p:extLst>
      <p:ext uri="{BB962C8B-B14F-4D97-AF65-F5344CB8AC3E}">
        <p14:creationId xmlns:p14="http://schemas.microsoft.com/office/powerpoint/2010/main" val="2471479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282627"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April 18,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4</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34</a:t>
            </a:fld>
            <a:r>
              <a:rPr lang="en-US" dirty="0" smtClean="0"/>
              <a:t> of 101</a:t>
            </a:r>
            <a:endParaRPr lang="en-US" dirty="0"/>
          </a:p>
        </p:txBody>
      </p:sp>
    </p:spTree>
    <p:extLst>
      <p:ext uri="{BB962C8B-B14F-4D97-AF65-F5344CB8AC3E}">
        <p14:creationId xmlns:p14="http://schemas.microsoft.com/office/powerpoint/2010/main" val="1267767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101</a:t>
            </a:r>
            <a:endParaRPr lang="en-US" dirty="0"/>
          </a:p>
        </p:txBody>
      </p:sp>
    </p:spTree>
    <p:extLst>
      <p:ext uri="{BB962C8B-B14F-4D97-AF65-F5344CB8AC3E}">
        <p14:creationId xmlns:p14="http://schemas.microsoft.com/office/powerpoint/2010/main" val="203749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Securities and Exchange Commission (SEC)</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18, 2017</a:t>
            </a:r>
            <a:endParaRPr lang="en-US" dirty="0"/>
          </a:p>
        </p:txBody>
      </p:sp>
      <p:sp>
        <p:nvSpPr>
          <p:cNvPr id="6" name="Footer Placeholder 5"/>
          <p:cNvSpPr>
            <a:spLocks noGrp="1"/>
          </p:cNvSpPr>
          <p:nvPr>
            <p:ph type="ftr" sz="quarter" idx="12"/>
          </p:nvPr>
        </p:nvSpPr>
        <p:spPr/>
        <p:txBody>
          <a:bodyPr/>
          <a:lstStyle/>
          <a:p>
            <a:pPr>
              <a:defRPr/>
            </a:pPr>
            <a:r>
              <a:rPr lang="en-US" smtClean="0"/>
              <a:t>Lecture 4</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7</a:t>
            </a:fld>
            <a:r>
              <a:rPr lang="en-US" smtClean="0"/>
              <a:t> of 101</a:t>
            </a:r>
            <a:endParaRPr lang="en-US" dirty="0"/>
          </a:p>
        </p:txBody>
      </p:sp>
    </p:spTree>
    <p:extLst>
      <p:ext uri="{BB962C8B-B14F-4D97-AF65-F5344CB8AC3E}">
        <p14:creationId xmlns:p14="http://schemas.microsoft.com/office/powerpoint/2010/main" val="4043226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8"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101</a:t>
            </a:r>
            <a:endParaRPr lang="en-US" dirty="0"/>
          </a:p>
        </p:txBody>
      </p:sp>
    </p:spTree>
    <p:extLst>
      <p:ext uri="{BB962C8B-B14F-4D97-AF65-F5344CB8AC3E}">
        <p14:creationId xmlns:p14="http://schemas.microsoft.com/office/powerpoint/2010/main" val="2444251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smtClean="0"/>
              <a:t>SE 433</a:t>
            </a:r>
            <a:endParaRPr lang="en-US" dirty="0"/>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dirty="0">
              <a:latin typeface="Times New Roman" charset="0"/>
            </a:endParaRPr>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37</a:t>
            </a:fld>
            <a:r>
              <a:rPr lang="en-US" dirty="0" smtClean="0"/>
              <a:t> of 101</a:t>
            </a:r>
            <a:endParaRPr lang="en-US" dirty="0"/>
          </a:p>
        </p:txBody>
      </p:sp>
    </p:spTree>
    <p:extLst>
      <p:ext uri="{BB962C8B-B14F-4D97-AF65-F5344CB8AC3E}">
        <p14:creationId xmlns:p14="http://schemas.microsoft.com/office/powerpoint/2010/main" val="75678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75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101</a:t>
            </a:r>
            <a:endParaRPr lang="en-US" dirty="0"/>
          </a:p>
        </p:txBody>
      </p:sp>
    </p:spTree>
    <p:extLst>
      <p:ext uri="{BB962C8B-B14F-4D97-AF65-F5344CB8AC3E}">
        <p14:creationId xmlns:p14="http://schemas.microsoft.com/office/powerpoint/2010/main" val="3327924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42</a:t>
            </a:fld>
            <a:r>
              <a:rPr lang="en-US" dirty="0" smtClean="0"/>
              <a:t> of 94</a:t>
            </a:r>
            <a:endParaRPr lang="en-US" dirty="0"/>
          </a:p>
        </p:txBody>
      </p:sp>
    </p:spTree>
    <p:extLst>
      <p:ext uri="{BB962C8B-B14F-4D97-AF65-F5344CB8AC3E}">
        <p14:creationId xmlns:p14="http://schemas.microsoft.com/office/powerpoint/2010/main" val="2077172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43</a:t>
            </a:fld>
            <a:r>
              <a:rPr lang="en-US" dirty="0" smtClean="0"/>
              <a:t> of 94</a:t>
            </a:r>
            <a:endParaRPr lang="en-US" dirty="0"/>
          </a:p>
        </p:txBody>
      </p:sp>
    </p:spTree>
    <p:extLst>
      <p:ext uri="{BB962C8B-B14F-4D97-AF65-F5344CB8AC3E}">
        <p14:creationId xmlns:p14="http://schemas.microsoft.com/office/powerpoint/2010/main" val="2148898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44</a:t>
            </a:fld>
            <a:r>
              <a:rPr lang="en-US" dirty="0" smtClean="0"/>
              <a:t> of 94</a:t>
            </a:r>
            <a:endParaRPr lang="en-US" dirty="0"/>
          </a:p>
        </p:txBody>
      </p:sp>
    </p:spTree>
    <p:extLst>
      <p:ext uri="{BB962C8B-B14F-4D97-AF65-F5344CB8AC3E}">
        <p14:creationId xmlns:p14="http://schemas.microsoft.com/office/powerpoint/2010/main" val="4280919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45</a:t>
            </a:fld>
            <a:r>
              <a:rPr lang="en-US" dirty="0" smtClean="0"/>
              <a:t> of 94</a:t>
            </a:r>
            <a:endParaRPr lang="en-US" dirty="0"/>
          </a:p>
        </p:txBody>
      </p:sp>
    </p:spTree>
    <p:extLst>
      <p:ext uri="{BB962C8B-B14F-4D97-AF65-F5344CB8AC3E}">
        <p14:creationId xmlns:p14="http://schemas.microsoft.com/office/powerpoint/2010/main" val="4245174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46</a:t>
            </a:fld>
            <a:r>
              <a:rPr lang="en-US" dirty="0" smtClean="0"/>
              <a:t> of 94</a:t>
            </a:r>
            <a:endParaRPr lang="en-US" dirty="0"/>
          </a:p>
        </p:txBody>
      </p:sp>
    </p:spTree>
    <p:extLst>
      <p:ext uri="{BB962C8B-B14F-4D97-AF65-F5344CB8AC3E}">
        <p14:creationId xmlns:p14="http://schemas.microsoft.com/office/powerpoint/2010/main" val="4148887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47</a:t>
            </a:fld>
            <a:r>
              <a:rPr lang="en-US" dirty="0" smtClean="0"/>
              <a:t> of 94</a:t>
            </a:r>
            <a:endParaRPr lang="en-US" dirty="0"/>
          </a:p>
        </p:txBody>
      </p:sp>
    </p:spTree>
    <p:extLst>
      <p:ext uri="{BB962C8B-B14F-4D97-AF65-F5344CB8AC3E}">
        <p14:creationId xmlns:p14="http://schemas.microsoft.com/office/powerpoint/2010/main" val="1570789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48</a:t>
            </a:fld>
            <a:r>
              <a:rPr lang="en-US" dirty="0" smtClean="0"/>
              <a:t> of 94</a:t>
            </a:r>
            <a:endParaRPr lang="en-US" dirty="0"/>
          </a:p>
        </p:txBody>
      </p:sp>
    </p:spTree>
    <p:extLst>
      <p:ext uri="{BB962C8B-B14F-4D97-AF65-F5344CB8AC3E}">
        <p14:creationId xmlns:p14="http://schemas.microsoft.com/office/powerpoint/2010/main" val="348154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4994"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a:t>
            </a:fld>
            <a:r>
              <a:rPr lang="en-US" dirty="0" smtClean="0"/>
              <a:t> of 101</a:t>
            </a:r>
            <a:endParaRPr lang="en-US" dirty="0"/>
          </a:p>
        </p:txBody>
      </p:sp>
    </p:spTree>
    <p:extLst>
      <p:ext uri="{BB962C8B-B14F-4D97-AF65-F5344CB8AC3E}">
        <p14:creationId xmlns:p14="http://schemas.microsoft.com/office/powerpoint/2010/main" val="1006194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49</a:t>
            </a:fld>
            <a:r>
              <a:rPr lang="en-US" dirty="0" smtClean="0"/>
              <a:t> of 94</a:t>
            </a:r>
            <a:endParaRPr lang="en-US" dirty="0"/>
          </a:p>
        </p:txBody>
      </p:sp>
    </p:spTree>
    <p:extLst>
      <p:ext uri="{BB962C8B-B14F-4D97-AF65-F5344CB8AC3E}">
        <p14:creationId xmlns:p14="http://schemas.microsoft.com/office/powerpoint/2010/main" val="1070162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51</a:t>
            </a:fld>
            <a:r>
              <a:rPr lang="en-US" dirty="0" smtClean="0"/>
              <a:t> of 94</a:t>
            </a:r>
            <a:endParaRPr lang="en-US" dirty="0"/>
          </a:p>
        </p:txBody>
      </p:sp>
    </p:spTree>
    <p:extLst>
      <p:ext uri="{BB962C8B-B14F-4D97-AF65-F5344CB8AC3E}">
        <p14:creationId xmlns:p14="http://schemas.microsoft.com/office/powerpoint/2010/main" val="2789372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52</a:t>
            </a:fld>
            <a:r>
              <a:rPr lang="en-US" dirty="0" smtClean="0"/>
              <a:t> of 94</a:t>
            </a:r>
            <a:endParaRPr lang="en-US" dirty="0"/>
          </a:p>
        </p:txBody>
      </p:sp>
    </p:spTree>
    <p:extLst>
      <p:ext uri="{BB962C8B-B14F-4D97-AF65-F5344CB8AC3E}">
        <p14:creationId xmlns:p14="http://schemas.microsoft.com/office/powerpoint/2010/main" val="676376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53</a:t>
            </a:fld>
            <a:r>
              <a:rPr lang="en-US" dirty="0" smtClean="0"/>
              <a:t> of 94</a:t>
            </a:r>
            <a:endParaRPr lang="en-US" dirty="0"/>
          </a:p>
        </p:txBody>
      </p:sp>
    </p:spTree>
    <p:extLst>
      <p:ext uri="{BB962C8B-B14F-4D97-AF65-F5344CB8AC3E}">
        <p14:creationId xmlns:p14="http://schemas.microsoft.com/office/powerpoint/2010/main" val="4212944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54</a:t>
            </a:fld>
            <a:r>
              <a:rPr lang="en-US" dirty="0" smtClean="0"/>
              <a:t> of 94</a:t>
            </a:r>
            <a:endParaRPr lang="en-US" dirty="0"/>
          </a:p>
        </p:txBody>
      </p:sp>
    </p:spTree>
    <p:extLst>
      <p:ext uri="{BB962C8B-B14F-4D97-AF65-F5344CB8AC3E}">
        <p14:creationId xmlns:p14="http://schemas.microsoft.com/office/powerpoint/2010/main" val="757266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55</a:t>
            </a:fld>
            <a:r>
              <a:rPr lang="en-US" dirty="0" smtClean="0"/>
              <a:t> of 94</a:t>
            </a:r>
            <a:endParaRPr lang="en-US" dirty="0"/>
          </a:p>
        </p:txBody>
      </p:sp>
    </p:spTree>
    <p:extLst>
      <p:ext uri="{BB962C8B-B14F-4D97-AF65-F5344CB8AC3E}">
        <p14:creationId xmlns:p14="http://schemas.microsoft.com/office/powerpoint/2010/main" val="12670357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963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buFontTx/>
              <a:buChar char="-"/>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101</a:t>
            </a:r>
            <a:endParaRPr lang="en-US" dirty="0"/>
          </a:p>
        </p:txBody>
      </p:sp>
    </p:spTree>
    <p:extLst>
      <p:ext uri="{BB962C8B-B14F-4D97-AF65-F5344CB8AC3E}">
        <p14:creationId xmlns:p14="http://schemas.microsoft.com/office/powerpoint/2010/main" val="27805657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57</a:t>
            </a:fld>
            <a:r>
              <a:rPr lang="en-US" dirty="0" smtClean="0"/>
              <a:t> of 101</a:t>
            </a:r>
            <a:endParaRPr lang="en-US" dirty="0"/>
          </a:p>
        </p:txBody>
      </p:sp>
    </p:spTree>
    <p:extLst>
      <p:ext uri="{BB962C8B-B14F-4D97-AF65-F5344CB8AC3E}">
        <p14:creationId xmlns:p14="http://schemas.microsoft.com/office/powerpoint/2010/main" val="83357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58</a:t>
            </a:fld>
            <a:r>
              <a:rPr lang="en-US" dirty="0" smtClean="0"/>
              <a:t> of 101</a:t>
            </a:r>
            <a:endParaRPr lang="en-US" dirty="0"/>
          </a:p>
        </p:txBody>
      </p:sp>
    </p:spTree>
    <p:extLst>
      <p:ext uri="{BB962C8B-B14F-4D97-AF65-F5344CB8AC3E}">
        <p14:creationId xmlns:p14="http://schemas.microsoft.com/office/powerpoint/2010/main" val="37593744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3730"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59</a:t>
            </a:fld>
            <a:r>
              <a:rPr lang="en-US" dirty="0" smtClean="0"/>
              <a:t> of 101</a:t>
            </a:r>
            <a:endParaRPr lang="en-US" dirty="0"/>
          </a:p>
        </p:txBody>
      </p:sp>
    </p:spTree>
    <p:extLst>
      <p:ext uri="{BB962C8B-B14F-4D97-AF65-F5344CB8AC3E}">
        <p14:creationId xmlns:p14="http://schemas.microsoft.com/office/powerpoint/2010/main" val="238170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101</a:t>
            </a:r>
            <a:endParaRPr lang="en-US" dirty="0"/>
          </a:p>
        </p:txBody>
      </p:sp>
    </p:spTree>
    <p:extLst>
      <p:ext uri="{BB962C8B-B14F-4D97-AF65-F5344CB8AC3E}">
        <p14:creationId xmlns:p14="http://schemas.microsoft.com/office/powerpoint/2010/main" val="10365293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577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101</a:t>
            </a:r>
            <a:endParaRPr lang="en-US" dirty="0"/>
          </a:p>
        </p:txBody>
      </p:sp>
    </p:spTree>
    <p:extLst>
      <p:ext uri="{BB962C8B-B14F-4D97-AF65-F5344CB8AC3E}">
        <p14:creationId xmlns:p14="http://schemas.microsoft.com/office/powerpoint/2010/main" val="12852277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7826"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101</a:t>
            </a:r>
            <a:endParaRPr lang="en-US" dirty="0"/>
          </a:p>
        </p:txBody>
      </p:sp>
    </p:spTree>
    <p:extLst>
      <p:ext uri="{BB962C8B-B14F-4D97-AF65-F5344CB8AC3E}">
        <p14:creationId xmlns:p14="http://schemas.microsoft.com/office/powerpoint/2010/main" val="29245155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101</a:t>
            </a:r>
            <a:endParaRPr lang="en-US" dirty="0"/>
          </a:p>
        </p:txBody>
      </p:sp>
    </p:spTree>
    <p:extLst>
      <p:ext uri="{BB962C8B-B14F-4D97-AF65-F5344CB8AC3E}">
        <p14:creationId xmlns:p14="http://schemas.microsoft.com/office/powerpoint/2010/main" val="805645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192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67</a:t>
            </a:fld>
            <a:r>
              <a:rPr lang="en-US" dirty="0" smtClean="0"/>
              <a:t> of 101</a:t>
            </a:r>
            <a:endParaRPr lang="en-US" dirty="0"/>
          </a:p>
        </p:txBody>
      </p:sp>
    </p:spTree>
    <p:extLst>
      <p:ext uri="{BB962C8B-B14F-4D97-AF65-F5344CB8AC3E}">
        <p14:creationId xmlns:p14="http://schemas.microsoft.com/office/powerpoint/2010/main" val="21944893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101</a:t>
            </a:r>
            <a:endParaRPr lang="en-US" dirty="0"/>
          </a:p>
        </p:txBody>
      </p:sp>
    </p:spTree>
    <p:extLst>
      <p:ext uri="{BB962C8B-B14F-4D97-AF65-F5344CB8AC3E}">
        <p14:creationId xmlns:p14="http://schemas.microsoft.com/office/powerpoint/2010/main" val="2899467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397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69</a:t>
            </a:fld>
            <a:r>
              <a:rPr lang="en-US" dirty="0" smtClean="0"/>
              <a:t> of 101</a:t>
            </a:r>
            <a:endParaRPr lang="en-US" dirty="0"/>
          </a:p>
        </p:txBody>
      </p:sp>
    </p:spTree>
    <p:extLst>
      <p:ext uri="{BB962C8B-B14F-4D97-AF65-F5344CB8AC3E}">
        <p14:creationId xmlns:p14="http://schemas.microsoft.com/office/powerpoint/2010/main" val="18316083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601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101</a:t>
            </a:r>
            <a:endParaRPr lang="en-US" dirty="0"/>
          </a:p>
        </p:txBody>
      </p:sp>
    </p:spTree>
    <p:extLst>
      <p:ext uri="{BB962C8B-B14F-4D97-AF65-F5344CB8AC3E}">
        <p14:creationId xmlns:p14="http://schemas.microsoft.com/office/powerpoint/2010/main" val="26715494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8066"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101</a:t>
            </a:r>
            <a:endParaRPr lang="en-US" dirty="0"/>
          </a:p>
        </p:txBody>
      </p:sp>
    </p:spTree>
    <p:extLst>
      <p:ext uri="{BB962C8B-B14F-4D97-AF65-F5344CB8AC3E}">
        <p14:creationId xmlns:p14="http://schemas.microsoft.com/office/powerpoint/2010/main" val="11938711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011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101</a:t>
            </a:r>
            <a:endParaRPr lang="en-US" dirty="0"/>
          </a:p>
        </p:txBody>
      </p:sp>
    </p:spTree>
    <p:extLst>
      <p:ext uri="{BB962C8B-B14F-4D97-AF65-F5344CB8AC3E}">
        <p14:creationId xmlns:p14="http://schemas.microsoft.com/office/powerpoint/2010/main" val="42941916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73</a:t>
            </a:fld>
            <a:r>
              <a:rPr lang="en-US" dirty="0" smtClean="0"/>
              <a:t> of 101</a:t>
            </a:r>
            <a:endParaRPr lang="en-US" dirty="0"/>
          </a:p>
        </p:txBody>
      </p:sp>
    </p:spTree>
    <p:extLst>
      <p:ext uri="{BB962C8B-B14F-4D97-AF65-F5344CB8AC3E}">
        <p14:creationId xmlns:p14="http://schemas.microsoft.com/office/powerpoint/2010/main" val="803555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There is a potential confusion  of terminology here.  Some writers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to distinguish tests of functionality from tests of non-functional program qualities, such as usability.  (Often these writers also treat performance and robustness as </a:t>
            </a:r>
            <a:r>
              <a:rPr lang="ja-JP" altLang="en-US" dirty="0">
                <a:latin typeface="Calibri" charset="0"/>
              </a:rPr>
              <a:t>“</a:t>
            </a:r>
            <a:r>
              <a:rPr lang="en-US" altLang="ja-JP" dirty="0">
                <a:latin typeface="Calibri" charset="0"/>
              </a:rPr>
              <a:t>non-functional</a:t>
            </a:r>
            <a:r>
              <a:rPr lang="ja-JP" altLang="en-US" dirty="0">
                <a:latin typeface="Calibri" charset="0"/>
              </a:rPr>
              <a:t>”</a:t>
            </a:r>
            <a:r>
              <a:rPr lang="en-US" altLang="ja-JP" dirty="0">
                <a:latin typeface="Calibri" charset="0"/>
              </a:rPr>
              <a:t> attributes, although this is questionable.)  We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as it has long been used  in the testing research community.  </a:t>
            </a: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101</a:t>
            </a:r>
            <a:endParaRPr lang="en-US" dirty="0"/>
          </a:p>
        </p:txBody>
      </p:sp>
    </p:spTree>
    <p:extLst>
      <p:ext uri="{BB962C8B-B14F-4D97-AF65-F5344CB8AC3E}">
        <p14:creationId xmlns:p14="http://schemas.microsoft.com/office/powerpoint/2010/main" val="11728637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421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74</a:t>
            </a:fld>
            <a:r>
              <a:rPr lang="en-US" dirty="0" smtClean="0"/>
              <a:t> of 101</a:t>
            </a:r>
            <a:endParaRPr lang="en-US" dirty="0"/>
          </a:p>
        </p:txBody>
      </p:sp>
    </p:spTree>
    <p:extLst>
      <p:ext uri="{BB962C8B-B14F-4D97-AF65-F5344CB8AC3E}">
        <p14:creationId xmlns:p14="http://schemas.microsoft.com/office/powerpoint/2010/main" val="40142024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75</a:t>
            </a:fld>
            <a:r>
              <a:rPr lang="en-US" dirty="0" smtClean="0"/>
              <a:t> of 101</a:t>
            </a:r>
            <a:endParaRPr lang="en-US" dirty="0"/>
          </a:p>
        </p:txBody>
      </p:sp>
    </p:spTree>
    <p:extLst>
      <p:ext uri="{BB962C8B-B14F-4D97-AF65-F5344CB8AC3E}">
        <p14:creationId xmlns:p14="http://schemas.microsoft.com/office/powerpoint/2010/main" val="15489083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830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78</a:t>
            </a:fld>
            <a:r>
              <a:rPr lang="en-US" dirty="0" smtClean="0"/>
              <a:t> of 101</a:t>
            </a:r>
            <a:endParaRPr lang="en-US" dirty="0"/>
          </a:p>
        </p:txBody>
      </p:sp>
    </p:spTree>
    <p:extLst>
      <p:ext uri="{BB962C8B-B14F-4D97-AF65-F5344CB8AC3E}">
        <p14:creationId xmlns:p14="http://schemas.microsoft.com/office/powerpoint/2010/main" val="29267377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81</a:t>
            </a:fld>
            <a:r>
              <a:rPr lang="en-US" dirty="0" smtClean="0"/>
              <a:t> of 94</a:t>
            </a:r>
            <a:endParaRPr lang="en-US" dirty="0"/>
          </a:p>
        </p:txBody>
      </p:sp>
    </p:spTree>
    <p:extLst>
      <p:ext uri="{BB962C8B-B14F-4D97-AF65-F5344CB8AC3E}">
        <p14:creationId xmlns:p14="http://schemas.microsoft.com/office/powerpoint/2010/main" val="13443459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82</a:t>
            </a:fld>
            <a:r>
              <a:rPr lang="en-US" dirty="0" smtClean="0"/>
              <a:t> of 94</a:t>
            </a:r>
            <a:endParaRPr lang="en-US" dirty="0"/>
          </a:p>
        </p:txBody>
      </p:sp>
    </p:spTree>
    <p:extLst>
      <p:ext uri="{BB962C8B-B14F-4D97-AF65-F5344CB8AC3E}">
        <p14:creationId xmlns:p14="http://schemas.microsoft.com/office/powerpoint/2010/main" val="13023535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83</a:t>
            </a:fld>
            <a:r>
              <a:rPr lang="en-US" dirty="0" smtClean="0"/>
              <a:t> of 94</a:t>
            </a:r>
            <a:endParaRPr lang="en-US" dirty="0"/>
          </a:p>
        </p:txBody>
      </p:sp>
    </p:spTree>
    <p:extLst>
      <p:ext uri="{BB962C8B-B14F-4D97-AF65-F5344CB8AC3E}">
        <p14:creationId xmlns:p14="http://schemas.microsoft.com/office/powerpoint/2010/main" val="233303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84</a:t>
            </a:fld>
            <a:r>
              <a:rPr lang="en-US" dirty="0" smtClean="0"/>
              <a:t> of 94</a:t>
            </a:r>
            <a:endParaRPr lang="en-US" dirty="0"/>
          </a:p>
        </p:txBody>
      </p:sp>
    </p:spTree>
    <p:extLst>
      <p:ext uri="{BB962C8B-B14F-4D97-AF65-F5344CB8AC3E}">
        <p14:creationId xmlns:p14="http://schemas.microsoft.com/office/powerpoint/2010/main" val="12404483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85</a:t>
            </a:fld>
            <a:r>
              <a:rPr lang="en-US" dirty="0" smtClean="0"/>
              <a:t> of 94</a:t>
            </a:r>
            <a:endParaRPr lang="en-US" dirty="0"/>
          </a:p>
        </p:txBody>
      </p:sp>
    </p:spTree>
    <p:extLst>
      <p:ext uri="{BB962C8B-B14F-4D97-AF65-F5344CB8AC3E}">
        <p14:creationId xmlns:p14="http://schemas.microsoft.com/office/powerpoint/2010/main" val="24857008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035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sz="2400"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86</a:t>
            </a:fld>
            <a:r>
              <a:rPr lang="en-US" dirty="0" smtClean="0"/>
              <a:t> of 101</a:t>
            </a:r>
            <a:endParaRPr lang="en-US" dirty="0"/>
          </a:p>
        </p:txBody>
      </p:sp>
    </p:spTree>
    <p:extLst>
      <p:ext uri="{BB962C8B-B14F-4D97-AF65-F5344CB8AC3E}">
        <p14:creationId xmlns:p14="http://schemas.microsoft.com/office/powerpoint/2010/main" val="37070676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40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87</a:t>
            </a:fld>
            <a:r>
              <a:rPr lang="en-US" dirty="0" smtClean="0"/>
              <a:t> of 101</a:t>
            </a:r>
            <a:endParaRPr lang="en-US" dirty="0"/>
          </a:p>
        </p:txBody>
      </p:sp>
    </p:spTree>
    <p:extLst>
      <p:ext uri="{BB962C8B-B14F-4D97-AF65-F5344CB8AC3E}">
        <p14:creationId xmlns:p14="http://schemas.microsoft.com/office/powerpoint/2010/main" val="365766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lvl="2" defTabSz="897301" eaLnBrk="1" fontAlgn="auto" hangingPunct="1">
              <a:spcBef>
                <a:spcPct val="0"/>
              </a:spcBef>
              <a:spcAft>
                <a:spcPts val="0"/>
              </a:spcAft>
              <a:defRPr/>
            </a:pPr>
            <a:r>
              <a:rPr lang="en-US" dirty="0" smtClean="0"/>
              <a:t>The test designer can make the same logical mistakes and bad assumptions as the program designer (especially if they are the same person)</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101</a:t>
            </a:r>
            <a:endParaRPr lang="en-US" dirty="0"/>
          </a:p>
        </p:txBody>
      </p:sp>
    </p:spTree>
    <p:extLst>
      <p:ext uri="{BB962C8B-B14F-4D97-AF65-F5344CB8AC3E}">
        <p14:creationId xmlns:p14="http://schemas.microsoft.com/office/powerpoint/2010/main" val="39311857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445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88</a:t>
            </a:fld>
            <a:r>
              <a:rPr lang="en-US" dirty="0" smtClean="0"/>
              <a:t> of 101</a:t>
            </a:r>
            <a:endParaRPr lang="en-US" dirty="0"/>
          </a:p>
        </p:txBody>
      </p:sp>
    </p:spTree>
    <p:extLst>
      <p:ext uri="{BB962C8B-B14F-4D97-AF65-F5344CB8AC3E}">
        <p14:creationId xmlns:p14="http://schemas.microsoft.com/office/powerpoint/2010/main" val="35380740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649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89</a:t>
            </a:fld>
            <a:r>
              <a:rPr lang="en-US" dirty="0" smtClean="0"/>
              <a:t> of 101</a:t>
            </a:r>
            <a:endParaRPr lang="en-US" dirty="0"/>
          </a:p>
        </p:txBody>
      </p:sp>
    </p:spTree>
    <p:extLst>
      <p:ext uri="{BB962C8B-B14F-4D97-AF65-F5344CB8AC3E}">
        <p14:creationId xmlns:p14="http://schemas.microsoft.com/office/powerpoint/2010/main" val="26834754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854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90</a:t>
            </a:fld>
            <a:r>
              <a:rPr lang="en-US" dirty="0" smtClean="0"/>
              <a:t> of 101</a:t>
            </a:r>
            <a:endParaRPr lang="en-US" dirty="0"/>
          </a:p>
        </p:txBody>
      </p:sp>
    </p:spTree>
    <p:extLst>
      <p:ext uri="{BB962C8B-B14F-4D97-AF65-F5344CB8AC3E}">
        <p14:creationId xmlns:p14="http://schemas.microsoft.com/office/powerpoint/2010/main" val="35304207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059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91</a:t>
            </a:fld>
            <a:r>
              <a:rPr lang="en-US" dirty="0" smtClean="0"/>
              <a:t> of 101</a:t>
            </a:r>
            <a:endParaRPr lang="en-US" dirty="0"/>
          </a:p>
        </p:txBody>
      </p:sp>
    </p:spTree>
    <p:extLst>
      <p:ext uri="{BB962C8B-B14F-4D97-AF65-F5344CB8AC3E}">
        <p14:creationId xmlns:p14="http://schemas.microsoft.com/office/powerpoint/2010/main" val="27552247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92</a:t>
            </a:fld>
            <a:r>
              <a:rPr lang="en-US" dirty="0" smtClean="0"/>
              <a:t> of 94</a:t>
            </a:r>
            <a:endParaRPr lang="en-US" dirty="0"/>
          </a:p>
        </p:txBody>
      </p:sp>
    </p:spTree>
    <p:extLst>
      <p:ext uri="{BB962C8B-B14F-4D97-AF65-F5344CB8AC3E}">
        <p14:creationId xmlns:p14="http://schemas.microsoft.com/office/powerpoint/2010/main" val="37768606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93</a:t>
            </a:fld>
            <a:r>
              <a:rPr lang="en-US" dirty="0" smtClean="0"/>
              <a:t> of 94</a:t>
            </a:r>
            <a:endParaRPr lang="en-US" dirty="0"/>
          </a:p>
        </p:txBody>
      </p:sp>
    </p:spTree>
    <p:extLst>
      <p:ext uri="{BB962C8B-B14F-4D97-AF65-F5344CB8AC3E}">
        <p14:creationId xmlns:p14="http://schemas.microsoft.com/office/powerpoint/2010/main" val="21332617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264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94</a:t>
            </a:fld>
            <a:r>
              <a:rPr lang="en-US" dirty="0" smtClean="0"/>
              <a:t> of 101</a:t>
            </a:r>
            <a:endParaRPr lang="en-US" dirty="0"/>
          </a:p>
        </p:txBody>
      </p:sp>
    </p:spTree>
    <p:extLst>
      <p:ext uri="{BB962C8B-B14F-4D97-AF65-F5344CB8AC3E}">
        <p14:creationId xmlns:p14="http://schemas.microsoft.com/office/powerpoint/2010/main" val="40575863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469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95</a:t>
            </a:fld>
            <a:r>
              <a:rPr lang="en-US" dirty="0" smtClean="0"/>
              <a:t> of 101</a:t>
            </a:r>
            <a:endParaRPr lang="en-US" dirty="0"/>
          </a:p>
        </p:txBody>
      </p:sp>
    </p:spTree>
    <p:extLst>
      <p:ext uri="{BB962C8B-B14F-4D97-AF65-F5344CB8AC3E}">
        <p14:creationId xmlns:p14="http://schemas.microsoft.com/office/powerpoint/2010/main" val="9153129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6738"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96</a:t>
            </a:fld>
            <a:r>
              <a:rPr lang="en-US" dirty="0" smtClean="0"/>
              <a:t> of 101</a:t>
            </a:r>
            <a:endParaRPr lang="en-US" dirty="0"/>
          </a:p>
        </p:txBody>
      </p:sp>
    </p:spTree>
    <p:extLst>
      <p:ext uri="{BB962C8B-B14F-4D97-AF65-F5344CB8AC3E}">
        <p14:creationId xmlns:p14="http://schemas.microsoft.com/office/powerpoint/2010/main" val="25458350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87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97</a:t>
            </a:fld>
            <a:r>
              <a:rPr lang="en-US" dirty="0" smtClean="0"/>
              <a:t> of 101</a:t>
            </a:r>
            <a:endParaRPr lang="en-US" dirty="0"/>
          </a:p>
        </p:txBody>
      </p:sp>
    </p:spTree>
    <p:extLst>
      <p:ext uri="{BB962C8B-B14F-4D97-AF65-F5344CB8AC3E}">
        <p14:creationId xmlns:p14="http://schemas.microsoft.com/office/powerpoint/2010/main" val="3489941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Instructor suggestion: Ask students to attempt to calculate how many uniform random test cases it would take, on average, to find this bug.   Encourage them to perform a quick, back-of-the-envelope calculation using reasonable assumptions. </a:t>
            </a:r>
          </a:p>
          <a:p>
            <a:pPr eaLnBrk="1" hangingPunct="1">
              <a:spcBef>
                <a:spcPct val="0"/>
              </a:spcBef>
            </a:pPr>
            <a:endParaRPr lang="en-US" dirty="0">
              <a:latin typeface="Calibri" charset="0"/>
            </a:endParaRPr>
          </a:p>
          <a:p>
            <a:pPr eaLnBrk="1" hangingPunct="1">
              <a:spcBef>
                <a:spcPct val="0"/>
              </a:spcBef>
            </a:pPr>
            <a:r>
              <a:rPr lang="en-US" dirty="0">
                <a:latin typeface="Calibri" charset="0"/>
              </a:rPr>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eaLnBrk="1" hangingPunct="1">
              <a:spcBef>
                <a:spcPct val="0"/>
              </a:spcBef>
            </a:pPr>
            <a:endParaRPr lang="en-US" dirty="0">
              <a:latin typeface="Calibri" charset="0"/>
            </a:endParaRPr>
          </a:p>
          <a:p>
            <a:pPr eaLnBrk="1" hangingPunct="1">
              <a:spcBef>
                <a:spcPct val="0"/>
              </a:spcBef>
            </a:pPr>
            <a:r>
              <a:rPr lang="en-US" dirty="0">
                <a:latin typeface="Calibri" charset="0"/>
              </a:rPr>
              <a:t>Since not all bit patterns are valid and distinct floating point numbers, and since very small values of a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18</a:t>
            </a:fld>
            <a:r>
              <a:rPr lang="en-US" dirty="0" smtClean="0"/>
              <a:t> of 101</a:t>
            </a:r>
            <a:endParaRPr lang="en-US" dirty="0"/>
          </a:p>
        </p:txBody>
      </p:sp>
    </p:spTree>
    <p:extLst>
      <p:ext uri="{BB962C8B-B14F-4D97-AF65-F5344CB8AC3E}">
        <p14:creationId xmlns:p14="http://schemas.microsoft.com/office/powerpoint/2010/main" val="24640015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126</a:t>
            </a:fld>
            <a:r>
              <a:rPr lang="en-US" dirty="0" smtClean="0"/>
              <a:t> of 94</a:t>
            </a:r>
            <a:endParaRPr lang="en-US" dirty="0"/>
          </a:p>
        </p:txBody>
      </p:sp>
    </p:spTree>
    <p:extLst>
      <p:ext uri="{BB962C8B-B14F-4D97-AF65-F5344CB8AC3E}">
        <p14:creationId xmlns:p14="http://schemas.microsoft.com/office/powerpoint/2010/main" val="14709494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127</a:t>
            </a:fld>
            <a:r>
              <a:rPr lang="en-US" dirty="0" smtClean="0"/>
              <a:t> of 94</a:t>
            </a:r>
            <a:endParaRPr lang="en-US" dirty="0"/>
          </a:p>
        </p:txBody>
      </p:sp>
    </p:spTree>
    <p:extLst>
      <p:ext uri="{BB962C8B-B14F-4D97-AF65-F5344CB8AC3E}">
        <p14:creationId xmlns:p14="http://schemas.microsoft.com/office/powerpoint/2010/main" val="7971650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128</a:t>
            </a:fld>
            <a:r>
              <a:rPr lang="en-US" dirty="0" smtClean="0"/>
              <a:t> of 94</a:t>
            </a:r>
            <a:endParaRPr lang="en-US" dirty="0"/>
          </a:p>
        </p:txBody>
      </p:sp>
    </p:spTree>
    <p:extLst>
      <p:ext uri="{BB962C8B-B14F-4D97-AF65-F5344CB8AC3E}">
        <p14:creationId xmlns:p14="http://schemas.microsoft.com/office/powerpoint/2010/main" val="3755779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129</a:t>
            </a:fld>
            <a:r>
              <a:rPr lang="en-US" dirty="0" smtClean="0"/>
              <a:t> of 94</a:t>
            </a:r>
            <a:endParaRPr lang="en-US" dirty="0"/>
          </a:p>
        </p:txBody>
      </p:sp>
    </p:spTree>
    <p:extLst>
      <p:ext uri="{BB962C8B-B14F-4D97-AF65-F5344CB8AC3E}">
        <p14:creationId xmlns:p14="http://schemas.microsoft.com/office/powerpoint/2010/main" val="9479777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130</a:t>
            </a:fld>
            <a:r>
              <a:rPr lang="en-US" dirty="0" smtClean="0"/>
              <a:t> of 94</a:t>
            </a:r>
            <a:endParaRPr lang="en-US" dirty="0"/>
          </a:p>
        </p:txBody>
      </p:sp>
    </p:spTree>
    <p:extLst>
      <p:ext uri="{BB962C8B-B14F-4D97-AF65-F5344CB8AC3E}">
        <p14:creationId xmlns:p14="http://schemas.microsoft.com/office/powerpoint/2010/main" val="33941717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131</a:t>
            </a:fld>
            <a:r>
              <a:rPr lang="en-US" dirty="0" smtClean="0"/>
              <a:t> of 94</a:t>
            </a:r>
            <a:endParaRPr lang="en-US" dirty="0"/>
          </a:p>
        </p:txBody>
      </p:sp>
    </p:spTree>
    <p:extLst>
      <p:ext uri="{BB962C8B-B14F-4D97-AF65-F5344CB8AC3E}">
        <p14:creationId xmlns:p14="http://schemas.microsoft.com/office/powerpoint/2010/main" val="1233683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132</a:t>
            </a:fld>
            <a:r>
              <a:rPr lang="en-US" dirty="0" smtClean="0"/>
              <a:t> of 94</a:t>
            </a:r>
            <a:endParaRPr lang="en-US" dirty="0"/>
          </a:p>
        </p:txBody>
      </p:sp>
    </p:spTree>
    <p:extLst>
      <p:ext uri="{BB962C8B-B14F-4D97-AF65-F5344CB8AC3E}">
        <p14:creationId xmlns:p14="http://schemas.microsoft.com/office/powerpoint/2010/main" val="27709490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133</a:t>
            </a:fld>
            <a:r>
              <a:rPr lang="en-US" dirty="0" smtClean="0"/>
              <a:t> of 94</a:t>
            </a:r>
            <a:endParaRPr lang="en-US" dirty="0"/>
          </a:p>
        </p:txBody>
      </p:sp>
    </p:spTree>
    <p:extLst>
      <p:ext uri="{BB962C8B-B14F-4D97-AF65-F5344CB8AC3E}">
        <p14:creationId xmlns:p14="http://schemas.microsoft.com/office/powerpoint/2010/main" val="367508652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134</a:t>
            </a:fld>
            <a:r>
              <a:rPr lang="en-US" dirty="0" smtClean="0"/>
              <a:t> of 94</a:t>
            </a:r>
            <a:endParaRPr lang="en-US" dirty="0"/>
          </a:p>
        </p:txBody>
      </p:sp>
    </p:spTree>
    <p:extLst>
      <p:ext uri="{BB962C8B-B14F-4D97-AF65-F5344CB8AC3E}">
        <p14:creationId xmlns:p14="http://schemas.microsoft.com/office/powerpoint/2010/main" val="34103777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135</a:t>
            </a:fld>
            <a:r>
              <a:rPr lang="en-US" dirty="0" smtClean="0"/>
              <a:t> of 94</a:t>
            </a:r>
            <a:endParaRPr lang="en-US" dirty="0"/>
          </a:p>
        </p:txBody>
      </p:sp>
    </p:spTree>
    <p:extLst>
      <p:ext uri="{BB962C8B-B14F-4D97-AF65-F5344CB8AC3E}">
        <p14:creationId xmlns:p14="http://schemas.microsoft.com/office/powerpoint/2010/main" val="744983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20</a:t>
            </a:fld>
            <a:r>
              <a:rPr lang="en-US" dirty="0" smtClean="0"/>
              <a:t> of 94</a:t>
            </a:r>
            <a:endParaRPr lang="en-US" dirty="0"/>
          </a:p>
        </p:txBody>
      </p:sp>
    </p:spTree>
    <p:extLst>
      <p:ext uri="{BB962C8B-B14F-4D97-AF65-F5344CB8AC3E}">
        <p14:creationId xmlns:p14="http://schemas.microsoft.com/office/powerpoint/2010/main" val="39219816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136</a:t>
            </a:fld>
            <a:r>
              <a:rPr lang="en-US" dirty="0" smtClean="0"/>
              <a:t> of 94</a:t>
            </a:r>
            <a:endParaRPr lang="en-US" dirty="0"/>
          </a:p>
        </p:txBody>
      </p:sp>
    </p:spTree>
    <p:extLst>
      <p:ext uri="{BB962C8B-B14F-4D97-AF65-F5344CB8AC3E}">
        <p14:creationId xmlns:p14="http://schemas.microsoft.com/office/powerpoint/2010/main" val="11558197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137</a:t>
            </a:fld>
            <a:r>
              <a:rPr lang="en-US" dirty="0" smtClean="0"/>
              <a:t> of 94</a:t>
            </a:r>
            <a:endParaRPr lang="en-US" dirty="0"/>
          </a:p>
        </p:txBody>
      </p:sp>
    </p:spTree>
    <p:extLst>
      <p:ext uri="{BB962C8B-B14F-4D97-AF65-F5344CB8AC3E}">
        <p14:creationId xmlns:p14="http://schemas.microsoft.com/office/powerpoint/2010/main" val="31716975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138</a:t>
            </a:fld>
            <a:r>
              <a:rPr lang="en-US" dirty="0" smtClean="0"/>
              <a:t> of 94</a:t>
            </a:r>
            <a:endParaRPr lang="en-US" dirty="0"/>
          </a:p>
        </p:txBody>
      </p:sp>
    </p:spTree>
    <p:extLst>
      <p:ext uri="{BB962C8B-B14F-4D97-AF65-F5344CB8AC3E}">
        <p14:creationId xmlns:p14="http://schemas.microsoft.com/office/powerpoint/2010/main" val="17575874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143</a:t>
            </a:fld>
            <a:r>
              <a:rPr lang="en-US" dirty="0" smtClean="0"/>
              <a:t> of 101</a:t>
            </a:r>
            <a:endParaRPr lang="en-US" dirty="0"/>
          </a:p>
        </p:txBody>
      </p:sp>
    </p:spTree>
    <p:extLst>
      <p:ext uri="{BB962C8B-B14F-4D97-AF65-F5344CB8AC3E}">
        <p14:creationId xmlns:p14="http://schemas.microsoft.com/office/powerpoint/2010/main" val="231514915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8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223826" indent="-223826">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144</a:t>
            </a:fld>
            <a:r>
              <a:rPr lang="en-US" dirty="0" smtClean="0"/>
              <a:t> of 101</a:t>
            </a:r>
            <a:endParaRPr lang="en-US" dirty="0"/>
          </a:p>
        </p:txBody>
      </p:sp>
    </p:spTree>
    <p:extLst>
      <p:ext uri="{BB962C8B-B14F-4D97-AF65-F5344CB8AC3E}">
        <p14:creationId xmlns:p14="http://schemas.microsoft.com/office/powerpoint/2010/main" val="33521703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493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145</a:t>
            </a:fld>
            <a:r>
              <a:rPr lang="en-US" dirty="0" smtClean="0"/>
              <a:t> of 101</a:t>
            </a:r>
            <a:endParaRPr lang="en-US" dirty="0"/>
          </a:p>
        </p:txBody>
      </p:sp>
    </p:spTree>
    <p:extLst>
      <p:ext uri="{BB962C8B-B14F-4D97-AF65-F5344CB8AC3E}">
        <p14:creationId xmlns:p14="http://schemas.microsoft.com/office/powerpoint/2010/main" val="2777560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23</a:t>
            </a:fld>
            <a:r>
              <a:rPr lang="en-US" dirty="0" smtClean="0"/>
              <a:t> of 94</a:t>
            </a:r>
            <a:endParaRPr lang="en-US" dirty="0"/>
          </a:p>
        </p:txBody>
      </p:sp>
    </p:spTree>
    <p:extLst>
      <p:ext uri="{BB962C8B-B14F-4D97-AF65-F5344CB8AC3E}">
        <p14:creationId xmlns:p14="http://schemas.microsoft.com/office/powerpoint/2010/main" val="1985274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CFD101-400E-4776-B6A1-E66263BB166C}"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2E49CB-35F8-4BA4-B1B7-ED8FB0BF7B5C}"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83558-4C64-4F64-8B53-AB436A8F6E0E}"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400"/>
            <a:ext cx="12192000" cy="965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990600"/>
            <a:ext cx="5486400" cy="548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0" y="990600"/>
            <a:ext cx="54864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EF9E7CE-C971-4894-ADAA-85A95E1476B7}" type="datetime1">
              <a:rPr lang="en-US" smtClean="0"/>
              <a:t>10/7/2021</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BDBD1F7-51C1-E94D-B9B2-8F7012A744C6}" type="slidenum">
              <a:rPr lang="en-US" smtClean="0"/>
              <a:pPr>
                <a:defRPr/>
              </a:pPr>
              <a:t>‹#›</a:t>
            </a:fld>
            <a:r>
              <a:rPr lang="en-US" dirty="0" smtClean="0"/>
              <a:t> of 94</a:t>
            </a:r>
            <a:endParaRPr lang="en-US" dirty="0">
              <a:solidFill>
                <a:schemeClr val="tx2"/>
              </a:solidFill>
            </a:endParaRPr>
          </a:p>
        </p:txBody>
      </p:sp>
    </p:spTree>
    <p:extLst>
      <p:ext uri="{BB962C8B-B14F-4D97-AF65-F5344CB8AC3E}">
        <p14:creationId xmlns:p14="http://schemas.microsoft.com/office/powerpoint/2010/main" val="123778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36982-10A1-43B6-B64C-B5E8C9E024B5}"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D44D18-1E10-4DC6-86C0-721ACAFB4A2D}"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E56FC1-6F10-4FA3-B739-7F4CA1E5D252}" type="datetime1">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9C4FDF-C2E1-4854-AB19-1D4A94409BFB}" type="datetime1">
              <a:rPr lang="en-US" smtClean="0"/>
              <a:t>10/7/2021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A0895-2DD5-4198-8212-297650A48B2D}" type="datetime1">
              <a:rPr lang="en-US" smtClean="0"/>
              <a:t>10/7/2021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18F10-E1CC-4543-9B0E-D28FC34E09F0}" type="datetime1">
              <a:rPr lang="en-US" smtClean="0"/>
              <a:t>10/7/2021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747F68-58C1-4C0C-9FC6-1F82F9D53AB8}" type="datetime1">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CE41B2-4CE2-40B8-AAAD-1CAE75D8DD19}" type="datetime1">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98188DCF-B36E-420F-B91C-F87A5796DDBE}" type="datetime1">
              <a:rPr lang="en-US" smtClean="0"/>
              <a:t>10/7/2021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a:t>Black Box </a:t>
            </a:r>
            <a:r>
              <a:rPr lang="en-US" sz="3200" dirty="0" smtClean="0"/>
              <a:t>Testing</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Driven </a:t>
            </a:r>
            <a:r>
              <a:rPr lang="en-US" dirty="0" smtClean="0"/>
              <a:t>Development</a:t>
            </a:r>
            <a:endParaRPr lang="en-US" dirty="0"/>
          </a:p>
        </p:txBody>
      </p:sp>
      <p:sp>
        <p:nvSpPr>
          <p:cNvPr id="3" name="Content Placeholder 2"/>
          <p:cNvSpPr>
            <a:spLocks noGrp="1"/>
          </p:cNvSpPr>
          <p:nvPr>
            <p:ph idx="1"/>
          </p:nvPr>
        </p:nvSpPr>
        <p:spPr/>
        <p:txBody>
          <a:bodyPr/>
          <a:lstStyle/>
          <a:p>
            <a:r>
              <a:rPr lang="en-US" dirty="0" smtClean="0"/>
              <a:t>Test driven development (TDD) is one of the corner stones of agile software development  </a:t>
            </a:r>
          </a:p>
          <a:p>
            <a:r>
              <a:rPr lang="en-US" dirty="0" smtClean="0"/>
              <a:t>Agile, iterative, incremental development</a:t>
            </a:r>
          </a:p>
          <a:p>
            <a:pPr lvl="1"/>
            <a:r>
              <a:rPr lang="en-US" dirty="0"/>
              <a:t>S</a:t>
            </a:r>
            <a:r>
              <a:rPr lang="en-US" dirty="0" smtClean="0"/>
              <a:t>mall iterations, a few units   </a:t>
            </a:r>
          </a:p>
          <a:p>
            <a:r>
              <a:rPr lang="en-US" dirty="0"/>
              <a:t>Verification and </a:t>
            </a:r>
            <a:r>
              <a:rPr lang="en-US" dirty="0" smtClean="0"/>
              <a:t>validation </a:t>
            </a:r>
            <a:r>
              <a:rPr lang="en-US" dirty="0"/>
              <a:t>carried out </a:t>
            </a:r>
            <a:r>
              <a:rPr lang="en-US" dirty="0" smtClean="0"/>
              <a:t>for </a:t>
            </a:r>
            <a:r>
              <a:rPr lang="en-US" dirty="0"/>
              <a:t>each iteration. </a:t>
            </a:r>
            <a:endParaRPr lang="en-US" dirty="0" smtClean="0"/>
          </a:p>
          <a:p>
            <a:pPr lvl="1"/>
            <a:r>
              <a:rPr lang="en-US" dirty="0" smtClean="0"/>
              <a:t>Design &amp; implement test cases </a:t>
            </a:r>
            <a:r>
              <a:rPr lang="en-US" i="1" dirty="0" smtClean="0"/>
              <a:t>before</a:t>
            </a:r>
            <a:r>
              <a:rPr lang="en-US" dirty="0" smtClean="0"/>
              <a:t> implementing the functionality </a:t>
            </a:r>
            <a:endParaRPr lang="en-US" dirty="0"/>
          </a:p>
          <a:p>
            <a:pPr lvl="1"/>
            <a:r>
              <a:rPr lang="en-US" dirty="0" smtClean="0"/>
              <a:t>Run </a:t>
            </a:r>
            <a:r>
              <a:rPr lang="en-US" i="1" dirty="0" smtClean="0"/>
              <a:t>automated </a:t>
            </a:r>
            <a:r>
              <a:rPr lang="en-US" i="1" dirty="0"/>
              <a:t>r</a:t>
            </a:r>
            <a:r>
              <a:rPr lang="en-US" i="1" dirty="0" smtClean="0"/>
              <a:t>egression test </a:t>
            </a:r>
            <a:r>
              <a:rPr lang="en-US" dirty="0" smtClean="0"/>
              <a:t>of whole system continuously</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13076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and observations </a:t>
            </a:r>
            <a:endParaRPr lang="en-US" dirty="0"/>
          </a:p>
        </p:txBody>
      </p:sp>
      <p:sp>
        <p:nvSpPr>
          <p:cNvPr id="13" name="Content Placeholder 12"/>
          <p:cNvSpPr>
            <a:spLocks noGrp="1"/>
          </p:cNvSpPr>
          <p:nvPr>
            <p:ph idx="1"/>
          </p:nvPr>
        </p:nvSpPr>
        <p:spPr/>
        <p:txBody>
          <a:bodyPr/>
          <a:lstStyle/>
          <a:p>
            <a:r>
              <a:rPr lang="en-US" dirty="0" smtClean="0"/>
              <a:t>Equivalence </a:t>
            </a:r>
            <a:r>
              <a:rPr lang="en-US" dirty="0"/>
              <a:t>Class Testing is appropriate when input data is defined in terms of intervals and sets of discrete values.</a:t>
            </a:r>
          </a:p>
          <a:p>
            <a:r>
              <a:rPr lang="en-US" dirty="0" smtClean="0"/>
              <a:t>Equivalence </a:t>
            </a:r>
            <a:r>
              <a:rPr lang="en-US" dirty="0"/>
              <a:t>Class Testing is strengthened when combined with Boundary Value Testing</a:t>
            </a:r>
          </a:p>
          <a:p>
            <a:r>
              <a:rPr lang="en-US" dirty="0" smtClean="0"/>
              <a:t>Strong </a:t>
            </a:r>
            <a:r>
              <a:rPr lang="en-US" dirty="0"/>
              <a:t>equivalence takes the presumption that variables are independent. If that is not the case, redundant test cases may be generated</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127099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dirty="0" smtClean="0"/>
              <a:t>Decision tables </a:t>
            </a:r>
            <a:r>
              <a:rPr lang="en-US" dirty="0"/>
              <a:t>are a good way</a:t>
            </a:r>
          </a:p>
          <a:p>
            <a:pPr lvl="1"/>
            <a:r>
              <a:rPr lang="en-US" dirty="0" smtClean="0"/>
              <a:t>to </a:t>
            </a:r>
            <a:r>
              <a:rPr lang="en-US" dirty="0"/>
              <a:t>capture system requirements that contain logical conditions</a:t>
            </a:r>
          </a:p>
          <a:p>
            <a:pPr lvl="1"/>
            <a:r>
              <a:rPr lang="en-US" dirty="0" smtClean="0"/>
              <a:t>to </a:t>
            </a:r>
            <a:r>
              <a:rPr lang="en-US" dirty="0"/>
              <a:t>document internal system design</a:t>
            </a:r>
          </a:p>
          <a:p>
            <a:pPr lvl="1"/>
            <a:r>
              <a:rPr lang="en-US" dirty="0" smtClean="0"/>
              <a:t>to </a:t>
            </a:r>
            <a:r>
              <a:rPr lang="en-US" dirty="0"/>
              <a:t>record complex business rules that a system is to implement</a:t>
            </a:r>
          </a:p>
        </p:txBody>
      </p:sp>
      <p:sp>
        <p:nvSpPr>
          <p:cNvPr id="4" name="Slide Number Placeholder 3"/>
          <p:cNvSpPr>
            <a:spLocks noGrp="1"/>
          </p:cNvSpPr>
          <p:nvPr>
            <p:ph type="sldNum" sz="quarter" idx="12"/>
          </p:nvPr>
        </p:nvSpPr>
        <p:spPr/>
        <p:txBody>
          <a:bodyPr/>
          <a:lstStyle/>
          <a:p>
            <a:fld id="{B543A0FD-1CA6-4228-86A2-78061B4844C8}" type="slidenum">
              <a:rPr lang="en-US" smtClean="0"/>
              <a:t>101</a:t>
            </a:fld>
            <a:endParaRPr lang="en-US"/>
          </a:p>
        </p:txBody>
      </p:sp>
    </p:spTree>
    <p:extLst>
      <p:ext uri="{BB962C8B-B14F-4D97-AF65-F5344CB8AC3E}">
        <p14:creationId xmlns:p14="http://schemas.microsoft.com/office/powerpoint/2010/main" val="3882988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dirty="0"/>
              <a:t>Recall truth tables in mathematical logic :</a:t>
            </a:r>
          </a:p>
        </p:txBody>
      </p:sp>
      <p:sp>
        <p:nvSpPr>
          <p:cNvPr id="4" name="Slide Number Placeholder 3"/>
          <p:cNvSpPr>
            <a:spLocks noGrp="1"/>
          </p:cNvSpPr>
          <p:nvPr>
            <p:ph type="sldNum" sz="quarter" idx="12"/>
          </p:nvPr>
        </p:nvSpPr>
        <p:spPr/>
        <p:txBody>
          <a:bodyPr/>
          <a:lstStyle/>
          <a:p>
            <a:fld id="{B543A0FD-1CA6-4228-86A2-78061B4844C8}" type="slidenum">
              <a:rPr lang="en-US" smtClean="0"/>
              <a:t>102</a:t>
            </a:fld>
            <a:endParaRPr lang="en-US"/>
          </a:p>
        </p:txBody>
      </p:sp>
      <p:graphicFrame>
        <p:nvGraphicFramePr>
          <p:cNvPr id="5" name="Table 4"/>
          <p:cNvGraphicFramePr>
            <a:graphicFrameLocks noGrp="1"/>
          </p:cNvGraphicFramePr>
          <p:nvPr/>
        </p:nvGraphicFramePr>
        <p:xfrm>
          <a:off x="1638808" y="3074194"/>
          <a:ext cx="8128000" cy="1854200"/>
        </p:xfrm>
        <a:graphic>
          <a:graphicData uri="http://schemas.openxmlformats.org/drawingml/2006/table">
            <a:tbl>
              <a:tblPr firstRow="1" bandRow="1">
                <a:tableStyleId>{BDBED569-4797-4DF1-A0F4-6AAB3CD982D8}</a:tableStyleId>
              </a:tblPr>
              <a:tblGrid>
                <a:gridCol w="2032000">
                  <a:extLst>
                    <a:ext uri="{9D8B030D-6E8A-4147-A177-3AD203B41FA5}">
                      <a16:colId xmlns:a16="http://schemas.microsoft.com/office/drawing/2014/main" val="2177617380"/>
                    </a:ext>
                  </a:extLst>
                </a:gridCol>
                <a:gridCol w="2032000">
                  <a:extLst>
                    <a:ext uri="{9D8B030D-6E8A-4147-A177-3AD203B41FA5}">
                      <a16:colId xmlns:a16="http://schemas.microsoft.com/office/drawing/2014/main" val="658739049"/>
                    </a:ext>
                  </a:extLst>
                </a:gridCol>
                <a:gridCol w="2032000">
                  <a:extLst>
                    <a:ext uri="{9D8B030D-6E8A-4147-A177-3AD203B41FA5}">
                      <a16:colId xmlns:a16="http://schemas.microsoft.com/office/drawing/2014/main" val="543235087"/>
                    </a:ext>
                  </a:extLst>
                </a:gridCol>
                <a:gridCol w="2032000">
                  <a:extLst>
                    <a:ext uri="{9D8B030D-6E8A-4147-A177-3AD203B41FA5}">
                      <a16:colId xmlns:a16="http://schemas.microsoft.com/office/drawing/2014/main" val="1526497221"/>
                    </a:ext>
                  </a:extLst>
                </a:gridCol>
              </a:tblGrid>
              <a:tr h="370840">
                <a:tc>
                  <a:txBody>
                    <a:bodyPr/>
                    <a:lstStyle/>
                    <a:p>
                      <a:endParaRPr lang="en-US" dirty="0"/>
                    </a:p>
                  </a:txBody>
                  <a:tcPr/>
                </a:tc>
                <a:tc>
                  <a:txBody>
                    <a:bodyPr/>
                    <a:lstStyle/>
                    <a:p>
                      <a:pPr algn="ctr"/>
                      <a:r>
                        <a:rPr lang="en-US" dirty="0" smtClean="0"/>
                        <a:t>P</a:t>
                      </a:r>
                      <a:endParaRPr lang="en-US" dirty="0"/>
                    </a:p>
                  </a:txBody>
                  <a:tcPr/>
                </a:tc>
                <a:tc>
                  <a:txBody>
                    <a:bodyPr/>
                    <a:lstStyle/>
                    <a:p>
                      <a:pPr algn="ctr"/>
                      <a:r>
                        <a:rPr lang="en-US" dirty="0" smtClean="0"/>
                        <a:t>Q</a:t>
                      </a:r>
                      <a:endParaRPr lang="en-US" dirty="0"/>
                    </a:p>
                  </a:txBody>
                  <a:tcPr/>
                </a:tc>
                <a:tc>
                  <a:txBody>
                    <a:bodyPr/>
                    <a:lstStyle/>
                    <a:p>
                      <a:pPr algn="ctr"/>
                      <a:r>
                        <a:rPr lang="en-US" dirty="0" smtClean="0"/>
                        <a:t>P </a:t>
                      </a:r>
                      <a:r>
                        <a:rPr lang="el-GR" dirty="0" smtClean="0"/>
                        <a:t>ᴧ</a:t>
                      </a:r>
                      <a:r>
                        <a:rPr lang="en-US" dirty="0" smtClean="0"/>
                        <a:t> Q</a:t>
                      </a:r>
                      <a:endParaRPr lang="en-US" dirty="0"/>
                    </a:p>
                  </a:txBody>
                  <a:tcPr/>
                </a:tc>
                <a:extLst>
                  <a:ext uri="{0D108BD9-81ED-4DB2-BD59-A6C34878D82A}">
                    <a16:rowId xmlns:a16="http://schemas.microsoft.com/office/drawing/2014/main" val="3771784854"/>
                  </a:ext>
                </a:extLst>
              </a:tr>
              <a:tr h="370840">
                <a:tc>
                  <a:txBody>
                    <a:bodyPr/>
                    <a:lstStyle/>
                    <a:p>
                      <a:r>
                        <a:rPr lang="en-US" dirty="0" smtClean="0"/>
                        <a:t>Case 1</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extLst>
                  <a:ext uri="{0D108BD9-81ED-4DB2-BD59-A6C34878D82A}">
                    <a16:rowId xmlns:a16="http://schemas.microsoft.com/office/drawing/2014/main" val="2914813512"/>
                  </a:ext>
                </a:extLst>
              </a:tr>
              <a:tr h="370840">
                <a:tc>
                  <a:txBody>
                    <a:bodyPr/>
                    <a:lstStyle/>
                    <a:p>
                      <a:r>
                        <a:rPr lang="en-US" dirty="0" smtClean="0"/>
                        <a:t>Case 2</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413030771"/>
                  </a:ext>
                </a:extLst>
              </a:tr>
              <a:tr h="370840">
                <a:tc>
                  <a:txBody>
                    <a:bodyPr/>
                    <a:lstStyle/>
                    <a:p>
                      <a:r>
                        <a:rPr lang="en-US" dirty="0" smtClean="0"/>
                        <a:t>Case 3</a:t>
                      </a:r>
                      <a:endParaRPr lang="en-US" dirty="0"/>
                    </a:p>
                  </a:txBody>
                  <a:tcPr/>
                </a:tc>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2802216504"/>
                  </a:ext>
                </a:extLst>
              </a:tr>
              <a:tr h="370840">
                <a:tc>
                  <a:txBody>
                    <a:bodyPr/>
                    <a:lstStyle/>
                    <a:p>
                      <a:r>
                        <a:rPr lang="en-US" dirty="0" smtClean="0"/>
                        <a:t>Case</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extLst>
                  <a:ext uri="{0D108BD9-81ED-4DB2-BD59-A6C34878D82A}">
                    <a16:rowId xmlns:a16="http://schemas.microsoft.com/office/drawing/2014/main" val="554672281"/>
                  </a:ext>
                </a:extLst>
              </a:tr>
            </a:tbl>
          </a:graphicData>
        </a:graphic>
      </p:graphicFrame>
    </p:spTree>
    <p:extLst>
      <p:ext uri="{BB962C8B-B14F-4D97-AF65-F5344CB8AC3E}">
        <p14:creationId xmlns:p14="http://schemas.microsoft.com/office/powerpoint/2010/main" val="22834295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a:xfrm>
            <a:off x="838200" y="1728026"/>
            <a:ext cx="10515600" cy="4351338"/>
          </a:xfrm>
        </p:spPr>
        <p:txBody>
          <a:bodyPr/>
          <a:lstStyle/>
          <a:p>
            <a:r>
              <a:rPr lang="en-US" dirty="0" smtClean="0"/>
              <a:t>Decision tables</a:t>
            </a:r>
            <a:endParaRPr lang="en-US" dirty="0"/>
          </a:p>
          <a:p>
            <a:pPr lvl="1"/>
            <a:r>
              <a:rPr lang="en-US" dirty="0" smtClean="0"/>
              <a:t>Cause-effect table</a:t>
            </a:r>
            <a:endParaRPr lang="en-US" dirty="0"/>
          </a:p>
          <a:p>
            <a:pPr lvl="1"/>
            <a:r>
              <a:rPr lang="en-US" dirty="0" smtClean="0"/>
              <a:t>Used when input and actions can be expressed as Boolean</a:t>
            </a:r>
            <a:endParaRPr lang="en-US" dirty="0"/>
          </a:p>
          <a:p>
            <a:pPr lvl="1"/>
            <a:r>
              <a:rPr lang="en-US" dirty="0" smtClean="0"/>
              <a:t>Systematic way of stating complex business rules</a:t>
            </a:r>
          </a:p>
          <a:p>
            <a:pPr lvl="1"/>
            <a:r>
              <a:rPr lang="en-US" dirty="0" smtClean="0"/>
              <a:t>Help tester identify effects of combination of different input</a:t>
            </a:r>
          </a:p>
          <a:p>
            <a:pPr lvl="1"/>
            <a:r>
              <a:rPr lang="en-US" dirty="0" smtClean="0"/>
              <a:t>Effective approach to reveal faults in the requirements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103</a:t>
            </a:fld>
            <a:endParaRPr lang="en-US"/>
          </a:p>
        </p:txBody>
      </p:sp>
      <p:pic>
        <p:nvPicPr>
          <p:cNvPr id="5" name="Picture 4"/>
          <p:cNvPicPr>
            <a:picLocks noChangeAspect="1"/>
          </p:cNvPicPr>
          <p:nvPr/>
        </p:nvPicPr>
        <p:blipFill>
          <a:blip r:embed="rId2"/>
          <a:stretch>
            <a:fillRect/>
          </a:stretch>
        </p:blipFill>
        <p:spPr>
          <a:xfrm>
            <a:off x="6474615" y="4150958"/>
            <a:ext cx="3638649" cy="2609790"/>
          </a:xfrm>
          <a:prstGeom prst="rect">
            <a:avLst/>
          </a:prstGeom>
        </p:spPr>
      </p:pic>
    </p:spTree>
    <p:extLst>
      <p:ext uri="{BB962C8B-B14F-4D97-AF65-F5344CB8AC3E}">
        <p14:creationId xmlns:p14="http://schemas.microsoft.com/office/powerpoint/2010/main" val="18066502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normAutofit/>
          </a:bodyPr>
          <a:lstStyle/>
          <a:p>
            <a:r>
              <a:rPr lang="en-US" dirty="0"/>
              <a:t>When creating decision tables, the specification is analyzed , and </a:t>
            </a:r>
            <a:r>
              <a:rPr lang="en-US" dirty="0" smtClean="0"/>
              <a:t>actions of </a:t>
            </a:r>
            <a:r>
              <a:rPr lang="en-US" dirty="0"/>
              <a:t>the system are identified </a:t>
            </a:r>
            <a:r>
              <a:rPr lang="en-US" dirty="0" smtClean="0"/>
              <a:t>.</a:t>
            </a:r>
          </a:p>
          <a:p>
            <a:r>
              <a:rPr lang="en-US" dirty="0"/>
              <a:t>If the input conditions and actions are stated in a way where they </a:t>
            </a:r>
            <a:r>
              <a:rPr lang="en-US" dirty="0" smtClean="0"/>
              <a:t>are either </a:t>
            </a:r>
            <a:r>
              <a:rPr lang="en-US" dirty="0"/>
              <a:t>be true or false (</a:t>
            </a:r>
            <a:r>
              <a:rPr lang="en-US" dirty="0" smtClean="0"/>
              <a:t>Boolean), </a:t>
            </a:r>
            <a:r>
              <a:rPr lang="en-US" dirty="0"/>
              <a:t>decision tables can be</a:t>
            </a:r>
          </a:p>
          <a:p>
            <a:r>
              <a:rPr lang="en-US" dirty="0" smtClean="0"/>
              <a:t>The </a:t>
            </a:r>
            <a:r>
              <a:rPr lang="en-US" dirty="0"/>
              <a:t>decision table contains the triggering conditions , i.e. </a:t>
            </a:r>
            <a:r>
              <a:rPr lang="en-US" dirty="0" smtClean="0"/>
              <a:t>all combinations </a:t>
            </a:r>
            <a:r>
              <a:rPr lang="en-US" dirty="0"/>
              <a:t>of true and false for all input conditions, and the </a:t>
            </a:r>
            <a:r>
              <a:rPr lang="en-US" dirty="0" smtClean="0"/>
              <a:t>resulting actions </a:t>
            </a:r>
            <a:r>
              <a:rPr lang="en-US" dirty="0"/>
              <a:t>for each combination of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104</a:t>
            </a:fld>
            <a:endParaRPr lang="en-US"/>
          </a:p>
        </p:txBody>
      </p:sp>
    </p:spTree>
    <p:extLst>
      <p:ext uri="{BB962C8B-B14F-4D97-AF65-F5344CB8AC3E}">
        <p14:creationId xmlns:p14="http://schemas.microsoft.com/office/powerpoint/2010/main" val="35885479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105</a:t>
            </a:fld>
            <a:endParaRPr lang="en-US"/>
          </a:p>
        </p:txBody>
      </p:sp>
      <p:graphicFrame>
        <p:nvGraphicFramePr>
          <p:cNvPr id="5" name="object 7"/>
          <p:cNvGraphicFramePr>
            <a:graphicFrameLocks noGrp="1"/>
          </p:cNvGraphicFramePr>
          <p:nvPr/>
        </p:nvGraphicFramePr>
        <p:xfrm>
          <a:off x="838200" y="1779426"/>
          <a:ext cx="10088880" cy="4942049"/>
        </p:xfrm>
        <a:graphic>
          <a:graphicData uri="http://schemas.openxmlformats.org/drawingml/2006/table">
            <a:tbl>
              <a:tblPr firstRow="1" bandRow="1">
                <a:tableStyleId>{2D5ABB26-0587-4C30-8999-92F81FD0307C}</a:tableStyleId>
              </a:tblPr>
              <a:tblGrid>
                <a:gridCol w="1961290">
                  <a:extLst>
                    <a:ext uri="{9D8B030D-6E8A-4147-A177-3AD203B41FA5}">
                      <a16:colId xmlns:a16="http://schemas.microsoft.com/office/drawing/2014/main" val="20000"/>
                    </a:ext>
                  </a:extLst>
                </a:gridCol>
                <a:gridCol w="1110421">
                  <a:extLst>
                    <a:ext uri="{9D8B030D-6E8A-4147-A177-3AD203B41FA5}">
                      <a16:colId xmlns:a16="http://schemas.microsoft.com/office/drawing/2014/main" val="20001"/>
                    </a:ext>
                  </a:extLst>
                </a:gridCol>
                <a:gridCol w="1139735">
                  <a:extLst>
                    <a:ext uri="{9D8B030D-6E8A-4147-A177-3AD203B41FA5}">
                      <a16:colId xmlns:a16="http://schemas.microsoft.com/office/drawing/2014/main" val="20002"/>
                    </a:ext>
                  </a:extLst>
                </a:gridCol>
                <a:gridCol w="1023904">
                  <a:extLst>
                    <a:ext uri="{9D8B030D-6E8A-4147-A177-3AD203B41FA5}">
                      <a16:colId xmlns:a16="http://schemas.microsoft.com/office/drawing/2014/main" val="20003"/>
                    </a:ext>
                  </a:extLst>
                </a:gridCol>
                <a:gridCol w="995303">
                  <a:extLst>
                    <a:ext uri="{9D8B030D-6E8A-4147-A177-3AD203B41FA5}">
                      <a16:colId xmlns:a16="http://schemas.microsoft.com/office/drawing/2014/main" val="20004"/>
                    </a:ext>
                  </a:extLst>
                </a:gridCol>
                <a:gridCol w="981003">
                  <a:extLst>
                    <a:ext uri="{9D8B030D-6E8A-4147-A177-3AD203B41FA5}">
                      <a16:colId xmlns:a16="http://schemas.microsoft.com/office/drawing/2014/main" val="20005"/>
                    </a:ext>
                  </a:extLst>
                </a:gridCol>
                <a:gridCol w="1009603">
                  <a:extLst>
                    <a:ext uri="{9D8B030D-6E8A-4147-A177-3AD203B41FA5}">
                      <a16:colId xmlns:a16="http://schemas.microsoft.com/office/drawing/2014/main" val="20006"/>
                    </a:ext>
                  </a:extLst>
                </a:gridCol>
                <a:gridCol w="908785">
                  <a:extLst>
                    <a:ext uri="{9D8B030D-6E8A-4147-A177-3AD203B41FA5}">
                      <a16:colId xmlns:a16="http://schemas.microsoft.com/office/drawing/2014/main" val="20007"/>
                    </a:ext>
                  </a:extLst>
                </a:gridCol>
                <a:gridCol w="958836">
                  <a:extLst>
                    <a:ext uri="{9D8B030D-6E8A-4147-A177-3AD203B41FA5}">
                      <a16:colId xmlns:a16="http://schemas.microsoft.com/office/drawing/2014/main" val="20008"/>
                    </a:ext>
                  </a:extLst>
                </a:gridCol>
              </a:tblGrid>
              <a:tr h="32816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44932">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36117">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8983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4985">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89636">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609574">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609600">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4</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58517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The </a:t>
            </a:r>
            <a:r>
              <a:rPr lang="en-US" b="1" dirty="0"/>
              <a:t>coverage standard </a:t>
            </a:r>
            <a:r>
              <a:rPr lang="en-US" dirty="0"/>
              <a:t>commonly used with decision table testing is to have at least one test per column, which typically involves covering all </a:t>
            </a:r>
            <a:r>
              <a:rPr lang="en-US" dirty="0" smtClean="0"/>
              <a:t>combinations of </a:t>
            </a:r>
            <a:r>
              <a:rPr lang="en-US" dirty="0"/>
              <a:t>triggering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106</a:t>
            </a:fld>
            <a:endParaRPr lang="en-US"/>
          </a:p>
        </p:txBody>
      </p:sp>
      <p:graphicFrame>
        <p:nvGraphicFramePr>
          <p:cNvPr id="5" name="object 9"/>
          <p:cNvGraphicFramePr>
            <a:graphicFrameLocks noGrp="1"/>
          </p:cNvGraphicFramePr>
          <p:nvPr/>
        </p:nvGraphicFramePr>
        <p:xfrm>
          <a:off x="1266952" y="1846706"/>
          <a:ext cx="9264646" cy="2939031"/>
        </p:xfrm>
        <a:graphic>
          <a:graphicData uri="http://schemas.openxmlformats.org/drawingml/2006/table">
            <a:tbl>
              <a:tblPr firstRow="1" bandRow="1">
                <a:tableStyleId>{2D5ABB26-0587-4C30-8999-92F81FD0307C}</a:tableStyleId>
              </a:tblPr>
              <a:tblGrid>
                <a:gridCol w="1802130">
                  <a:extLst>
                    <a:ext uri="{9D8B030D-6E8A-4147-A177-3AD203B41FA5}">
                      <a16:colId xmlns:a16="http://schemas.microsoft.com/office/drawing/2014/main" val="20000"/>
                    </a:ext>
                  </a:extLst>
                </a:gridCol>
                <a:gridCol w="1019809">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1040130">
                  <a:extLst>
                    <a:ext uri="{9D8B030D-6E8A-4147-A177-3AD203B41FA5}">
                      <a16:colId xmlns:a16="http://schemas.microsoft.com/office/drawing/2014/main" val="20003"/>
                    </a:ext>
                  </a:extLst>
                </a:gridCol>
                <a:gridCol w="913764">
                  <a:extLst>
                    <a:ext uri="{9D8B030D-6E8A-4147-A177-3AD203B41FA5}">
                      <a16:colId xmlns:a16="http://schemas.microsoft.com/office/drawing/2014/main" val="20004"/>
                    </a:ext>
                  </a:extLst>
                </a:gridCol>
                <a:gridCol w="930274">
                  <a:extLst>
                    <a:ext uri="{9D8B030D-6E8A-4147-A177-3AD203B41FA5}">
                      <a16:colId xmlns:a16="http://schemas.microsoft.com/office/drawing/2014/main" val="20005"/>
                    </a:ext>
                  </a:extLst>
                </a:gridCol>
                <a:gridCol w="897254">
                  <a:extLst>
                    <a:ext uri="{9D8B030D-6E8A-4147-A177-3AD203B41FA5}">
                      <a16:colId xmlns:a16="http://schemas.microsoft.com/office/drawing/2014/main" val="20006"/>
                    </a:ext>
                  </a:extLst>
                </a:gridCol>
                <a:gridCol w="834390">
                  <a:extLst>
                    <a:ext uri="{9D8B030D-6E8A-4147-A177-3AD203B41FA5}">
                      <a16:colId xmlns:a16="http://schemas.microsoft.com/office/drawing/2014/main" val="20007"/>
                    </a:ext>
                  </a:extLst>
                </a:gridCol>
                <a:gridCol w="880745">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5045">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89">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327">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19">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355"/>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380317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a:t>The </a:t>
            </a:r>
            <a:r>
              <a:rPr lang="en-US" b="1" dirty="0"/>
              <a:t>coverage standard </a:t>
            </a:r>
            <a:r>
              <a:rPr lang="en-US" dirty="0"/>
              <a:t>commonly used with decision table testing is to have at least one test per column, which typically involves covering all combinations of triggering conditions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107</a:t>
            </a:fld>
            <a:endParaRPr lang="en-US"/>
          </a:p>
        </p:txBody>
      </p:sp>
      <p:graphicFrame>
        <p:nvGraphicFramePr>
          <p:cNvPr id="5" name="object 10"/>
          <p:cNvGraphicFramePr>
            <a:graphicFrameLocks noGrp="1"/>
          </p:cNvGraphicFramePr>
          <p:nvPr/>
        </p:nvGraphicFramePr>
        <p:xfrm>
          <a:off x="1139570" y="1825625"/>
          <a:ext cx="9211438" cy="2960621"/>
        </p:xfrm>
        <a:graphic>
          <a:graphicData uri="http://schemas.openxmlformats.org/drawingml/2006/table">
            <a:tbl>
              <a:tblPr firstRow="1" bandRow="1">
                <a:tableStyleId>{2D5ABB26-0587-4C30-8999-92F81FD0307C}</a:tableStyleId>
              </a:tblPr>
              <a:tblGrid>
                <a:gridCol w="1695961">
                  <a:extLst>
                    <a:ext uri="{9D8B030D-6E8A-4147-A177-3AD203B41FA5}">
                      <a16:colId xmlns:a16="http://schemas.microsoft.com/office/drawing/2014/main" val="20000"/>
                    </a:ext>
                  </a:extLst>
                </a:gridCol>
                <a:gridCol w="1333873">
                  <a:extLst>
                    <a:ext uri="{9D8B030D-6E8A-4147-A177-3AD203B41FA5}">
                      <a16:colId xmlns:a16="http://schemas.microsoft.com/office/drawing/2014/main" val="20001"/>
                    </a:ext>
                  </a:extLst>
                </a:gridCol>
                <a:gridCol w="1472444">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115568">
                  <a:extLst>
                    <a:ext uri="{9D8B030D-6E8A-4147-A177-3AD203B41FA5}">
                      <a16:colId xmlns:a16="http://schemas.microsoft.com/office/drawing/2014/main" val="20004"/>
                    </a:ext>
                  </a:extLst>
                </a:gridCol>
                <a:gridCol w="1042416">
                  <a:extLst>
                    <a:ext uri="{9D8B030D-6E8A-4147-A177-3AD203B41FA5}">
                      <a16:colId xmlns:a16="http://schemas.microsoft.com/office/drawing/2014/main" val="20005"/>
                    </a:ext>
                  </a:extLst>
                </a:gridCol>
                <a:gridCol w="1225296">
                  <a:extLst>
                    <a:ext uri="{9D8B030D-6E8A-4147-A177-3AD203B41FA5}">
                      <a16:colId xmlns:a16="http://schemas.microsoft.com/office/drawing/2014/main" val="20006"/>
                    </a:ext>
                  </a:extLst>
                </a:gridCol>
              </a:tblGrid>
              <a:tr h="39382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smtClean="0">
                          <a:latin typeface="Candara" panose="020E0502030303020204" pitchFamily="34" charset="0"/>
                          <a:cs typeface="Trebuchet MS"/>
                        </a:rPr>
                        <a:t>2</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20" dirty="0" smtClean="0">
                          <a:latin typeface="Candara" panose="020E0502030303020204" pitchFamily="34" charset="0"/>
                          <a:cs typeface="Trebuchet MS"/>
                        </a:rPr>
                        <a:t> </a:t>
                      </a:r>
                      <a:r>
                        <a:rPr sz="2000" spc="-35" dirty="0">
                          <a:latin typeface="Candara" panose="020E0502030303020204" pitchFamily="34" charset="0"/>
                          <a:cs typeface="Trebuchet MS"/>
                        </a:rPr>
                        <a:t>6</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3</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smtClean="0">
                          <a:latin typeface="Candara" panose="020E0502030303020204" pitchFamily="34" charset="0"/>
                          <a:cs typeface="Trebuchet MS"/>
                        </a:rPr>
                        <a:t>7</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00" dirty="0" smtClean="0">
                          <a:latin typeface="Candara" panose="020E0502030303020204" pitchFamily="34" charset="0"/>
                          <a:cs typeface="Trebuchet MS"/>
                        </a:rPr>
                        <a:t> </a:t>
                      </a:r>
                      <a:r>
                        <a:rPr sz="2000" spc="-35" dirty="0">
                          <a:latin typeface="Candara" panose="020E0502030303020204" pitchFamily="34" charset="0"/>
                          <a:cs typeface="Trebuchet MS"/>
                        </a:rPr>
                        <a:t>8</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413">
                <a:tc>
                  <a:txBody>
                    <a:bodyPr/>
                    <a:lstStyle/>
                    <a:p>
                      <a:pPr marL="68580">
                        <a:lnSpc>
                          <a:spcPts val="2340"/>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491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40" dirty="0">
                          <a:latin typeface="Candara" panose="020E0502030303020204" pitchFamily="34" charset="0"/>
                          <a:cs typeface="Trebuchet MS"/>
                        </a:rPr>
                        <a:t>----</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90">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6540">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453">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9710">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20">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350"/>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0"/>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840958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b="1" dirty="0"/>
              <a:t>Example-</a:t>
            </a:r>
            <a:r>
              <a:rPr lang="en-US" dirty="0"/>
              <a:t>Decision table for credit-card</a:t>
            </a:r>
          </a:p>
          <a:p>
            <a:pPr lvl="1"/>
            <a:r>
              <a:rPr lang="en-US" dirty="0" smtClean="0"/>
              <a:t>If </a:t>
            </a:r>
            <a:r>
              <a:rPr lang="en-US" dirty="0"/>
              <a:t>you are a new customer opening a credit card account, you will get a 15% discount on all your purchases today. </a:t>
            </a:r>
          </a:p>
          <a:p>
            <a:pPr lvl="1"/>
            <a:r>
              <a:rPr lang="en-US" dirty="0" smtClean="0"/>
              <a:t>If </a:t>
            </a:r>
            <a:r>
              <a:rPr lang="en-US" dirty="0"/>
              <a:t>are an existing customer and you hold a loyalty card, you get 10% discount.</a:t>
            </a:r>
          </a:p>
          <a:p>
            <a:pPr lvl="1"/>
            <a:r>
              <a:rPr lang="en-US" dirty="0" smtClean="0"/>
              <a:t>If </a:t>
            </a:r>
            <a:r>
              <a:rPr lang="en-US" dirty="0"/>
              <a:t>you have a coupon, you can get 20% off today (but it can’t be used with a ‘new-customer’ discount) </a:t>
            </a:r>
          </a:p>
          <a:p>
            <a:pPr lvl="1"/>
            <a:r>
              <a:rPr lang="en-US" dirty="0" smtClean="0"/>
              <a:t>Discount </a:t>
            </a:r>
            <a:r>
              <a:rPr lang="en-US" dirty="0"/>
              <a:t>are added, if applicable.</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108</a:t>
            </a:fld>
            <a:endParaRPr lang="en-US"/>
          </a:p>
        </p:txBody>
      </p:sp>
    </p:spTree>
    <p:extLst>
      <p:ext uri="{BB962C8B-B14F-4D97-AF65-F5344CB8AC3E}">
        <p14:creationId xmlns:p14="http://schemas.microsoft.com/office/powerpoint/2010/main" val="28619144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109</a:t>
            </a:fld>
            <a:endParaRPr lang="en-US"/>
          </a:p>
        </p:txBody>
      </p:sp>
      <p:graphicFrame>
        <p:nvGraphicFramePr>
          <p:cNvPr id="5" name="object 9"/>
          <p:cNvGraphicFramePr>
            <a:graphicFrameLocks noGrp="1"/>
          </p:cNvGraphicFramePr>
          <p:nvPr/>
        </p:nvGraphicFramePr>
        <p:xfrm>
          <a:off x="1271269" y="1825625"/>
          <a:ext cx="9493879" cy="3200904"/>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val="20000"/>
                    </a:ext>
                  </a:extLst>
                </a:gridCol>
                <a:gridCol w="924560">
                  <a:extLst>
                    <a:ext uri="{9D8B030D-6E8A-4147-A177-3AD203B41FA5}">
                      <a16:colId xmlns:a16="http://schemas.microsoft.com/office/drawing/2014/main" val="20001"/>
                    </a:ext>
                  </a:extLst>
                </a:gridCol>
                <a:gridCol w="874394">
                  <a:extLst>
                    <a:ext uri="{9D8B030D-6E8A-4147-A177-3AD203B41FA5}">
                      <a16:colId xmlns:a16="http://schemas.microsoft.com/office/drawing/2014/main" val="20002"/>
                    </a:ext>
                  </a:extLst>
                </a:gridCol>
                <a:gridCol w="887729">
                  <a:extLst>
                    <a:ext uri="{9D8B030D-6E8A-4147-A177-3AD203B41FA5}">
                      <a16:colId xmlns:a16="http://schemas.microsoft.com/office/drawing/2014/main" val="20003"/>
                    </a:ext>
                  </a:extLst>
                </a:gridCol>
                <a:gridCol w="887729">
                  <a:extLst>
                    <a:ext uri="{9D8B030D-6E8A-4147-A177-3AD203B41FA5}">
                      <a16:colId xmlns:a16="http://schemas.microsoft.com/office/drawing/2014/main" val="20004"/>
                    </a:ext>
                  </a:extLst>
                </a:gridCol>
                <a:gridCol w="861695">
                  <a:extLst>
                    <a:ext uri="{9D8B030D-6E8A-4147-A177-3AD203B41FA5}">
                      <a16:colId xmlns:a16="http://schemas.microsoft.com/office/drawing/2014/main" val="20005"/>
                    </a:ext>
                  </a:extLst>
                </a:gridCol>
                <a:gridCol w="861059">
                  <a:extLst>
                    <a:ext uri="{9D8B030D-6E8A-4147-A177-3AD203B41FA5}">
                      <a16:colId xmlns:a16="http://schemas.microsoft.com/office/drawing/2014/main" val="20006"/>
                    </a:ext>
                  </a:extLst>
                </a:gridCol>
                <a:gridCol w="887729">
                  <a:extLst>
                    <a:ext uri="{9D8B030D-6E8A-4147-A177-3AD203B41FA5}">
                      <a16:colId xmlns:a16="http://schemas.microsoft.com/office/drawing/2014/main" val="20007"/>
                    </a:ext>
                  </a:extLst>
                </a:gridCol>
                <a:gridCol w="940434">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1</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2</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3</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7</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6">
                <a:tc>
                  <a:txBody>
                    <a:bodyPr/>
                    <a:lstStyle/>
                    <a:p>
                      <a:pPr marL="68580">
                        <a:lnSpc>
                          <a:spcPts val="2335"/>
                        </a:lnSpc>
                      </a:pPr>
                      <a:r>
                        <a:rPr sz="2000" b="1" spc="-10"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80"/>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b="1" spc="-5" dirty="0">
                          <a:latin typeface="Candara" panose="020E0502030303020204" pitchFamily="34" charset="0"/>
                          <a:cs typeface="Carlito"/>
                        </a:rPr>
                        <a:t>20</a:t>
                      </a:r>
                      <a:r>
                        <a:rPr sz="2000" b="1" spc="-5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7429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p:cNvSpPr>
          <p:nvPr>
            <p:ph type="title"/>
          </p:nvPr>
        </p:nvSpPr>
        <p:spPr/>
        <p:txBody>
          <a:bodyPr>
            <a:normAutofit/>
          </a:bodyPr>
          <a:lstStyle/>
          <a:p>
            <a:r>
              <a:rPr lang="en-CA" sz="4000" dirty="0"/>
              <a:t>Process of Test Driven Development</a:t>
            </a:r>
            <a:endParaRPr lang="en-CA" sz="4000" b="1" dirty="0"/>
          </a:p>
        </p:txBody>
      </p:sp>
      <p:sp>
        <p:nvSpPr>
          <p:cNvPr id="25605" name="Rectangle 3"/>
          <p:cNvSpPr>
            <a:spLocks noGrp="1"/>
          </p:cNvSpPr>
          <p:nvPr>
            <p:ph idx="1"/>
          </p:nvPr>
        </p:nvSpPr>
        <p:spPr>
          <a:xfrm>
            <a:off x="838200" y="1612392"/>
            <a:ext cx="10515600" cy="4477512"/>
          </a:xfrm>
        </p:spPr>
        <p:txBody>
          <a:bodyPr/>
          <a:lstStyle/>
          <a:p>
            <a:pPr>
              <a:lnSpc>
                <a:spcPct val="80000"/>
              </a:lnSpc>
            </a:pPr>
            <a:r>
              <a:rPr lang="en-CA" dirty="0"/>
              <a:t>Tests should be written first (before any code)</a:t>
            </a:r>
          </a:p>
          <a:p>
            <a:pPr lvl="1">
              <a:lnSpc>
                <a:spcPct val="80000"/>
              </a:lnSpc>
            </a:pPr>
            <a:r>
              <a:rPr lang="en-CA" dirty="0"/>
              <a:t>Execute all test cases =&gt; all fail</a:t>
            </a:r>
          </a:p>
          <a:p>
            <a:pPr>
              <a:lnSpc>
                <a:spcPct val="80000"/>
              </a:lnSpc>
            </a:pPr>
            <a:r>
              <a:rPr lang="en-CA" dirty="0"/>
              <a:t>Implement some functions</a:t>
            </a:r>
          </a:p>
          <a:p>
            <a:pPr lvl="1">
              <a:lnSpc>
                <a:spcPct val="80000"/>
              </a:lnSpc>
            </a:pPr>
            <a:r>
              <a:rPr lang="en-CA" dirty="0"/>
              <a:t>Execute all test cases =&gt; some pass </a:t>
            </a:r>
          </a:p>
          <a:p>
            <a:pPr>
              <a:lnSpc>
                <a:spcPct val="80000"/>
              </a:lnSpc>
            </a:pPr>
            <a:r>
              <a:rPr lang="en-CA" dirty="0"/>
              <a:t>Repeat implement and re-execute all test cases </a:t>
            </a:r>
          </a:p>
          <a:p>
            <a:pPr lvl="1">
              <a:lnSpc>
                <a:spcPct val="80000"/>
              </a:lnSpc>
            </a:pPr>
            <a:r>
              <a:rPr lang="en-CA" dirty="0"/>
              <a:t>Until all test cases =&gt; pass</a:t>
            </a:r>
          </a:p>
          <a:p>
            <a:pPr>
              <a:lnSpc>
                <a:spcPct val="80000"/>
              </a:lnSpc>
            </a:pPr>
            <a:r>
              <a:rPr lang="en-CA" dirty="0"/>
              <a:t>Refactoring, to improve design &amp; implementation </a:t>
            </a:r>
          </a:p>
          <a:p>
            <a:pPr lvl="1">
              <a:lnSpc>
                <a:spcPct val="80000"/>
              </a:lnSpc>
            </a:pPr>
            <a:r>
              <a:rPr lang="en-CA" dirty="0"/>
              <a:t>re-execute all test cases =&gt; all pass </a:t>
            </a:r>
          </a:p>
          <a:p>
            <a:pPr>
              <a:lnSpc>
                <a:spcPct val="80000"/>
              </a:lnSpc>
            </a:pPr>
            <a:r>
              <a:rPr lang="en-CA" dirty="0"/>
              <a:t>Every time changes are made </a:t>
            </a:r>
          </a:p>
          <a:p>
            <a:pPr lvl="1">
              <a:lnSpc>
                <a:spcPct val="80000"/>
              </a:lnSpc>
            </a:pPr>
            <a:r>
              <a:rPr lang="en-CA" dirty="0"/>
              <a:t>re-execute all test cases =&gt; all pass </a:t>
            </a:r>
          </a:p>
        </p:txBody>
      </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90616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110</a:t>
            </a:fld>
            <a:endParaRPr lang="en-US"/>
          </a:p>
        </p:txBody>
      </p:sp>
      <p:graphicFrame>
        <p:nvGraphicFramePr>
          <p:cNvPr id="5" name="object 10"/>
          <p:cNvGraphicFramePr>
            <a:graphicFrameLocks noGrp="1"/>
          </p:cNvGraphicFramePr>
          <p:nvPr/>
        </p:nvGraphicFramePr>
        <p:xfrm>
          <a:off x="1371600" y="1825625"/>
          <a:ext cx="8436099" cy="3377181"/>
        </p:xfrm>
        <a:graphic>
          <a:graphicData uri="http://schemas.openxmlformats.org/drawingml/2006/table">
            <a:tbl>
              <a:tblPr firstRow="1" bandRow="1">
                <a:tableStyleId>{2D5ABB26-0587-4C30-8999-92F81FD0307C}</a:tableStyleId>
              </a:tblPr>
              <a:tblGrid>
                <a:gridCol w="2295144">
                  <a:extLst>
                    <a:ext uri="{9D8B030D-6E8A-4147-A177-3AD203B41FA5}">
                      <a16:colId xmlns:a16="http://schemas.microsoft.com/office/drawing/2014/main" val="20000"/>
                    </a:ext>
                  </a:extLst>
                </a:gridCol>
                <a:gridCol w="1133856">
                  <a:extLst>
                    <a:ext uri="{9D8B030D-6E8A-4147-A177-3AD203B41FA5}">
                      <a16:colId xmlns:a16="http://schemas.microsoft.com/office/drawing/2014/main" val="20001"/>
                    </a:ext>
                  </a:extLst>
                </a:gridCol>
                <a:gridCol w="1132703">
                  <a:extLst>
                    <a:ext uri="{9D8B030D-6E8A-4147-A177-3AD203B41FA5}">
                      <a16:colId xmlns:a16="http://schemas.microsoft.com/office/drawing/2014/main" val="20002"/>
                    </a:ext>
                  </a:extLst>
                </a:gridCol>
                <a:gridCol w="968599">
                  <a:extLst>
                    <a:ext uri="{9D8B030D-6E8A-4147-A177-3AD203B41FA5}">
                      <a16:colId xmlns:a16="http://schemas.microsoft.com/office/drawing/2014/main" val="20003"/>
                    </a:ext>
                  </a:extLst>
                </a:gridCol>
                <a:gridCol w="940193">
                  <a:extLst>
                    <a:ext uri="{9D8B030D-6E8A-4147-A177-3AD203B41FA5}">
                      <a16:colId xmlns:a16="http://schemas.microsoft.com/office/drawing/2014/main" val="20004"/>
                    </a:ext>
                  </a:extLst>
                </a:gridCol>
                <a:gridCol w="939499">
                  <a:extLst>
                    <a:ext uri="{9D8B030D-6E8A-4147-A177-3AD203B41FA5}">
                      <a16:colId xmlns:a16="http://schemas.microsoft.com/office/drawing/2014/main" val="20005"/>
                    </a:ext>
                  </a:extLst>
                </a:gridCol>
                <a:gridCol w="1026105">
                  <a:extLst>
                    <a:ext uri="{9D8B030D-6E8A-4147-A177-3AD203B41FA5}">
                      <a16:colId xmlns:a16="http://schemas.microsoft.com/office/drawing/2014/main" val="20006"/>
                    </a:ext>
                  </a:extLst>
                </a:gridCol>
              </a:tblGrid>
              <a:tr h="548640">
                <a:tc>
                  <a:txBody>
                    <a:bodyPr/>
                    <a:lstStyle/>
                    <a:p>
                      <a:pP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1</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2</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3</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7</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0495">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40335" algn="r">
                        <a:lnSpc>
                          <a:spcPts val="2039"/>
                        </a:lnSpc>
                      </a:pPr>
                      <a:r>
                        <a:rPr sz="1800" spc="-100" dirty="0">
                          <a:latin typeface="Candara" panose="020E0502030303020204" pitchFamily="34" charset="0"/>
                          <a:cs typeface="Trebuchet MS"/>
                        </a:rPr>
                        <a:t>Rule</a:t>
                      </a:r>
                      <a:r>
                        <a:rPr sz="1800" spc="-28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75"/>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5" dirty="0">
                          <a:latin typeface="Candara" panose="020E0502030303020204" pitchFamily="34" charset="0"/>
                          <a:cs typeface="Carlito"/>
                        </a:rPr>
                        <a:t>---</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40"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827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655" algn="ctr">
                        <a:lnSpc>
                          <a:spcPts val="2275"/>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5895" algn="ctr">
                        <a:lnSpc>
                          <a:spcPts val="2280"/>
                        </a:lnSpc>
                      </a:pPr>
                      <a:r>
                        <a:rPr sz="2000" i="1" spc="-35" dirty="0">
                          <a:latin typeface="Candara" panose="020E0502030303020204" pitchFamily="34" charset="0"/>
                          <a:cs typeface="Carlito"/>
                        </a:rPr>
                        <a:t>F</a:t>
                      </a:r>
                      <a:r>
                        <a:rPr sz="2000" i="1" spc="-15" dirty="0">
                          <a:latin typeface="Candara" panose="020E0502030303020204" pitchFamily="34" charset="0"/>
                          <a:cs typeface="Carlito"/>
                        </a:rPr>
                        <a:t>als</a:t>
                      </a:r>
                      <a:r>
                        <a:rPr sz="2000" i="1" dirty="0">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6850" algn="ctr">
                        <a:lnSpc>
                          <a:spcPts val="2280"/>
                        </a:lnSpc>
                      </a:pPr>
                      <a:r>
                        <a:rPr sz="2000" i="1" spc="-105" dirty="0">
                          <a:solidFill>
                            <a:srgbClr val="C00000"/>
                          </a:solidFill>
                          <a:latin typeface="Candara" panose="020E0502030303020204" pitchFamily="34" charset="0"/>
                          <a:cs typeface="Carlito"/>
                        </a:rPr>
                        <a:t>T</a:t>
                      </a:r>
                      <a:r>
                        <a:rPr sz="2000" i="1" dirty="0">
                          <a:solidFill>
                            <a:srgbClr val="C00000"/>
                          </a:solidFill>
                          <a:latin typeface="Candara" panose="020E0502030303020204" pitchFamily="34" charset="0"/>
                          <a:cs typeface="Carlito"/>
                        </a:rPr>
                        <a: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5"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10820" algn="ctr">
                        <a:lnSpc>
                          <a:spcPts val="2280"/>
                        </a:lnSpc>
                      </a:pPr>
                      <a:r>
                        <a:rPr sz="2000" i="1" spc="-114" dirty="0">
                          <a:solidFill>
                            <a:srgbClr val="C00000"/>
                          </a:solidFill>
                          <a:latin typeface="Candara" panose="020E0502030303020204" pitchFamily="34" charset="0"/>
                          <a:cs typeface="Carlito"/>
                        </a:rPr>
                        <a:t>T</a:t>
                      </a:r>
                      <a:r>
                        <a:rPr sz="2000" i="1" spc="-20" dirty="0">
                          <a:solidFill>
                            <a:srgbClr val="C00000"/>
                          </a:solidFill>
                          <a:latin typeface="Candara" panose="020E0502030303020204" pitchFamily="34" charset="0"/>
                          <a:cs typeface="Carlito"/>
                        </a:rPr>
                        <a:t>r</a:t>
                      </a:r>
                      <a:r>
                        <a:rPr sz="2000" i="1" spc="-15" dirty="0">
                          <a:solidFill>
                            <a:srgbClr val="C00000"/>
                          </a:solidFill>
                          <a:latin typeface="Candara" panose="020E0502030303020204" pitchFamily="34" charset="0"/>
                          <a:cs typeface="Carlito"/>
                        </a:rPr>
                        <a:t>u</a:t>
                      </a:r>
                      <a:r>
                        <a:rPr sz="2000" i="1" dirty="0">
                          <a:solidFill>
                            <a:srgbClr val="C00000"/>
                          </a:solidFill>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020" algn="ctr">
                        <a:lnSpc>
                          <a:spcPts val="2280"/>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0"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6690" algn="r">
                        <a:lnSpc>
                          <a:spcPts val="2280"/>
                        </a:lnSpc>
                      </a:pPr>
                      <a:r>
                        <a:rPr sz="2000" b="1" spc="-5" dirty="0">
                          <a:latin typeface="Candara" panose="020E0502030303020204" pitchFamily="34" charset="0"/>
                          <a:cs typeface="Carlito"/>
                        </a:rPr>
                        <a:t>20</a:t>
                      </a:r>
                      <a:r>
                        <a:rPr sz="2000" b="1" spc="-12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8279">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9390" algn="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872364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testing</a:t>
            </a:r>
          </a:p>
        </p:txBody>
      </p:sp>
      <p:sp>
        <p:nvSpPr>
          <p:cNvPr id="3" name="Content Placeholder 2"/>
          <p:cNvSpPr>
            <a:spLocks noGrp="1"/>
          </p:cNvSpPr>
          <p:nvPr>
            <p:ph idx="1"/>
          </p:nvPr>
        </p:nvSpPr>
        <p:spPr/>
        <p:txBody>
          <a:bodyPr>
            <a:normAutofit/>
          </a:bodyPr>
          <a:lstStyle/>
          <a:p>
            <a:r>
              <a:rPr lang="en-US" b="1" dirty="0"/>
              <a:t>Decision tables </a:t>
            </a:r>
            <a:r>
              <a:rPr lang="en-US" dirty="0"/>
              <a:t>are a good way to:</a:t>
            </a:r>
          </a:p>
          <a:p>
            <a:pPr lvl="1"/>
            <a:r>
              <a:rPr lang="en-US" dirty="0" smtClean="0"/>
              <a:t>capture </a:t>
            </a:r>
            <a:r>
              <a:rPr lang="en-US" dirty="0"/>
              <a:t>system </a:t>
            </a:r>
            <a:r>
              <a:rPr lang="en-US" dirty="0" smtClean="0"/>
              <a:t>requirements that </a:t>
            </a:r>
            <a:r>
              <a:rPr lang="en-US" dirty="0"/>
              <a:t>contain </a:t>
            </a:r>
            <a:r>
              <a:rPr lang="en-US" i="1" dirty="0"/>
              <a:t>logical conditions</a:t>
            </a:r>
            <a:endParaRPr lang="en-US" dirty="0"/>
          </a:p>
          <a:p>
            <a:pPr lvl="1"/>
            <a:r>
              <a:rPr lang="en-US" dirty="0" smtClean="0"/>
              <a:t>to </a:t>
            </a:r>
            <a:r>
              <a:rPr lang="en-US" dirty="0"/>
              <a:t>document internal system design. </a:t>
            </a:r>
          </a:p>
          <a:p>
            <a:r>
              <a:rPr lang="en-US" dirty="0" smtClean="0"/>
              <a:t>The </a:t>
            </a:r>
            <a:r>
              <a:rPr lang="en-US" dirty="0"/>
              <a:t>input conditions and actions are most often stated in such a way that they can be either true or false (Boolean). </a:t>
            </a:r>
          </a:p>
          <a:p>
            <a:r>
              <a:rPr lang="en-US" dirty="0"/>
              <a:t>The </a:t>
            </a:r>
            <a:r>
              <a:rPr lang="en-US" dirty="0" smtClean="0"/>
              <a:t>strength of </a:t>
            </a:r>
            <a:r>
              <a:rPr lang="en-US" dirty="0"/>
              <a:t>decision table testing is that it creates combinations of conditions that might not otherwise have been exercised during testing. </a:t>
            </a:r>
          </a:p>
          <a:p>
            <a:r>
              <a:rPr lang="en-US" dirty="0"/>
              <a:t>It may be applied to all situations when the action of the software depends on several logical decisions.</a:t>
            </a:r>
          </a:p>
        </p:txBody>
      </p:sp>
      <p:sp>
        <p:nvSpPr>
          <p:cNvPr id="4" name="Slide Number Placeholder 3"/>
          <p:cNvSpPr>
            <a:spLocks noGrp="1"/>
          </p:cNvSpPr>
          <p:nvPr>
            <p:ph type="sldNum" sz="quarter" idx="12"/>
          </p:nvPr>
        </p:nvSpPr>
        <p:spPr/>
        <p:txBody>
          <a:bodyPr/>
          <a:lstStyle/>
          <a:p>
            <a:fld id="{B543A0FD-1CA6-4228-86A2-78061B4844C8}" type="slidenum">
              <a:rPr lang="en-US" smtClean="0"/>
              <a:t>111</a:t>
            </a:fld>
            <a:endParaRPr lang="en-US"/>
          </a:p>
        </p:txBody>
      </p:sp>
    </p:spTree>
    <p:extLst>
      <p:ext uri="{BB962C8B-B14F-4D97-AF65-F5344CB8AC3E}">
        <p14:creationId xmlns:p14="http://schemas.microsoft.com/office/powerpoint/2010/main" val="34559147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a:t>
            </a:r>
            <a:r>
              <a:rPr lang="en-US" dirty="0" smtClean="0"/>
              <a:t>transition testing</a:t>
            </a:r>
            <a:endParaRPr lang="en-US" dirty="0"/>
          </a:p>
        </p:txBody>
      </p:sp>
      <p:sp>
        <p:nvSpPr>
          <p:cNvPr id="3" name="Content Placeholder 2"/>
          <p:cNvSpPr>
            <a:spLocks noGrp="1"/>
          </p:cNvSpPr>
          <p:nvPr>
            <p:ph idx="1"/>
          </p:nvPr>
        </p:nvSpPr>
        <p:spPr/>
        <p:txBody>
          <a:bodyPr/>
          <a:lstStyle/>
          <a:p>
            <a:r>
              <a:rPr lang="en-US" b="1" dirty="0"/>
              <a:t>A system </a:t>
            </a:r>
            <a:r>
              <a:rPr lang="en-US" dirty="0"/>
              <a:t>can be in a finite number of different states. This  aspects of the system can be described as a </a:t>
            </a:r>
            <a:r>
              <a:rPr lang="en-US" i="1" dirty="0"/>
              <a:t>‘finite state machine</a:t>
            </a:r>
            <a:r>
              <a:rPr lang="en-US" i="1" dirty="0" smtClean="0"/>
              <a:t>’ ; a </a:t>
            </a:r>
            <a:r>
              <a:rPr lang="en-US" i="1" dirty="0"/>
              <a:t>state diagram. </a:t>
            </a:r>
            <a:endParaRPr lang="en-US" dirty="0"/>
          </a:p>
          <a:p>
            <a:r>
              <a:rPr lang="en-US" dirty="0"/>
              <a:t>Any system where you get a different output for the same input, </a:t>
            </a:r>
            <a:r>
              <a:rPr lang="en-US" dirty="0" smtClean="0"/>
              <a:t>depending on </a:t>
            </a:r>
            <a:r>
              <a:rPr lang="en-US" dirty="0"/>
              <a:t>what has happened before, is a finite state system. </a:t>
            </a:r>
          </a:p>
          <a:p>
            <a:r>
              <a:rPr lang="en-US" dirty="0"/>
              <a:t>The </a:t>
            </a:r>
            <a:r>
              <a:rPr lang="en-US" dirty="0" smtClean="0"/>
              <a:t>transition from </a:t>
            </a:r>
            <a:r>
              <a:rPr lang="en-US" dirty="0"/>
              <a:t>one state to another  are determined by the rules of the ‘machine’.</a:t>
            </a:r>
          </a:p>
        </p:txBody>
      </p:sp>
      <p:sp>
        <p:nvSpPr>
          <p:cNvPr id="4" name="Slide Number Placeholder 3"/>
          <p:cNvSpPr>
            <a:spLocks noGrp="1"/>
          </p:cNvSpPr>
          <p:nvPr>
            <p:ph type="sldNum" sz="quarter" idx="12"/>
          </p:nvPr>
        </p:nvSpPr>
        <p:spPr/>
        <p:txBody>
          <a:bodyPr/>
          <a:lstStyle/>
          <a:p>
            <a:fld id="{B543A0FD-1CA6-4228-86A2-78061B4844C8}" type="slidenum">
              <a:rPr lang="en-US" smtClean="0"/>
              <a:t>112</a:t>
            </a:fld>
            <a:endParaRPr lang="en-US"/>
          </a:p>
        </p:txBody>
      </p:sp>
    </p:spTree>
    <p:extLst>
      <p:ext uri="{BB962C8B-B14F-4D97-AF65-F5344CB8AC3E}">
        <p14:creationId xmlns:p14="http://schemas.microsoft.com/office/powerpoint/2010/main" val="13751167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smtClean="0"/>
              <a:t>State transition testing</a:t>
            </a:r>
          </a:p>
          <a:p>
            <a:pPr lvl="1"/>
            <a:r>
              <a:rPr lang="en-US" dirty="0" smtClean="0"/>
              <a:t>System can be in a finite number of different states</a:t>
            </a:r>
          </a:p>
          <a:p>
            <a:r>
              <a:rPr lang="en-US" dirty="0" smtClean="0"/>
              <a:t>Elements of state transition models</a:t>
            </a:r>
          </a:p>
          <a:p>
            <a:pPr lvl="1"/>
            <a:r>
              <a:rPr lang="en-US" dirty="0" smtClean="0"/>
              <a:t>States (The software may occupy)</a:t>
            </a:r>
          </a:p>
          <a:p>
            <a:pPr lvl="2"/>
            <a:r>
              <a:rPr lang="en-US" dirty="0" smtClean="0"/>
              <a:t>Open/closed, active/inactive</a:t>
            </a:r>
          </a:p>
          <a:p>
            <a:pPr lvl="1"/>
            <a:r>
              <a:rPr lang="en-US" dirty="0" smtClean="0"/>
              <a:t>Transitions (From one state to another)</a:t>
            </a:r>
          </a:p>
          <a:p>
            <a:pPr lvl="2"/>
            <a:r>
              <a:rPr lang="en-US" dirty="0" smtClean="0"/>
              <a:t>Not all transitions are allowed</a:t>
            </a:r>
          </a:p>
          <a:p>
            <a:pPr lvl="1"/>
            <a:r>
              <a:rPr lang="en-US" dirty="0" smtClean="0"/>
              <a:t>Events (Causing state transition)</a:t>
            </a:r>
          </a:p>
          <a:p>
            <a:pPr lvl="2"/>
            <a:r>
              <a:rPr lang="en-US" dirty="0" smtClean="0"/>
              <a:t>Closing a files/withdrawing money</a:t>
            </a:r>
          </a:p>
          <a:p>
            <a:pPr lvl="1"/>
            <a:r>
              <a:rPr lang="en-US" dirty="0" smtClean="0"/>
              <a:t>Actions (Action resulting from transitions)</a:t>
            </a:r>
          </a:p>
          <a:p>
            <a:pPr lvl="2"/>
            <a:r>
              <a:rPr lang="en-US" dirty="0" smtClean="0"/>
              <a:t>Error message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113</a:t>
            </a:fld>
            <a:endParaRPr lang="en-US"/>
          </a:p>
        </p:txBody>
      </p:sp>
      <p:sp>
        <p:nvSpPr>
          <p:cNvPr id="5" name="object 10"/>
          <p:cNvSpPr/>
          <p:nvPr/>
        </p:nvSpPr>
        <p:spPr>
          <a:xfrm>
            <a:off x="9171432" y="1825625"/>
            <a:ext cx="2593848" cy="4198812"/>
          </a:xfrm>
          <a:prstGeom prst="rect">
            <a:avLst/>
          </a:prstGeom>
          <a:blipFill>
            <a:blip r:embed="rId2" cstate="print"/>
            <a:srcRect/>
            <a:stretch>
              <a:fillRect l="-231890"/>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5664717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4"/>
            <a:ext cx="10515600" cy="4785487"/>
          </a:xfrm>
        </p:spPr>
        <p:txBody>
          <a:bodyPr/>
          <a:lstStyle/>
          <a:p>
            <a:r>
              <a:rPr lang="en-US" dirty="0" smtClean="0"/>
              <a:t>A ‘</a:t>
            </a:r>
            <a:r>
              <a:rPr lang="en-US" dirty="0"/>
              <a:t>finite state machine’ is often shown as a state </a:t>
            </a:r>
            <a:r>
              <a:rPr lang="en-US" dirty="0" smtClean="0"/>
              <a:t>diagram </a:t>
            </a:r>
          </a:p>
          <a:p>
            <a:r>
              <a:rPr lang="en-US" dirty="0" smtClean="0"/>
              <a:t>ATM </a:t>
            </a:r>
            <a:r>
              <a:rPr lang="en-US" dirty="0"/>
              <a:t>PIN example</a:t>
            </a:r>
            <a:r>
              <a:rPr lang="en-US" dirty="0" smtClean="0"/>
              <a:t>.</a:t>
            </a:r>
          </a:p>
          <a:p>
            <a:endParaRPr lang="en-US" dirty="0"/>
          </a:p>
          <a:p>
            <a:endParaRPr lang="en-US" dirty="0" smtClean="0"/>
          </a:p>
          <a:p>
            <a:endParaRPr lang="en-US" dirty="0"/>
          </a:p>
          <a:p>
            <a:endParaRPr lang="en-US" dirty="0" smtClean="0"/>
          </a:p>
          <a:p>
            <a:endParaRPr lang="en-US" dirty="0" smtClean="0"/>
          </a:p>
          <a:p>
            <a:r>
              <a:rPr lang="en-US" dirty="0"/>
              <a:t>The states of the system under test are separate, </a:t>
            </a:r>
            <a:r>
              <a:rPr lang="en-US" dirty="0" smtClean="0"/>
              <a:t>identifiable and </a:t>
            </a:r>
            <a:r>
              <a:rPr lang="en-US" dirty="0"/>
              <a:t>finite in number. </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114</a:t>
            </a:fld>
            <a:endParaRPr lang="en-US"/>
          </a:p>
        </p:txBody>
      </p:sp>
      <p:pic>
        <p:nvPicPr>
          <p:cNvPr id="2050" name="Picture 2" descr="State Tran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0896" y="2453607"/>
            <a:ext cx="6284976" cy="290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5251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a:t>How many tests do we need to exercise every state? </a:t>
            </a:r>
          </a:p>
        </p:txBody>
      </p:sp>
      <p:sp>
        <p:nvSpPr>
          <p:cNvPr id="4" name="Slide Number Placeholder 3"/>
          <p:cNvSpPr>
            <a:spLocks noGrp="1"/>
          </p:cNvSpPr>
          <p:nvPr>
            <p:ph type="sldNum" sz="quarter" idx="12"/>
          </p:nvPr>
        </p:nvSpPr>
        <p:spPr/>
        <p:txBody>
          <a:bodyPr/>
          <a:lstStyle/>
          <a:p>
            <a:fld id="{B543A0FD-1CA6-4228-86A2-78061B4844C8}" type="slidenum">
              <a:rPr lang="en-US" smtClean="0"/>
              <a:t>115</a:t>
            </a:fld>
            <a:endParaRPr lang="en-US"/>
          </a:p>
        </p:txBody>
      </p:sp>
      <p:pic>
        <p:nvPicPr>
          <p:cNvPr id="6" name="Picture 5"/>
          <p:cNvPicPr>
            <a:picLocks noChangeAspect="1"/>
          </p:cNvPicPr>
          <p:nvPr/>
        </p:nvPicPr>
        <p:blipFill>
          <a:blip r:embed="rId2"/>
          <a:stretch>
            <a:fillRect/>
          </a:stretch>
        </p:blipFill>
        <p:spPr>
          <a:xfrm>
            <a:off x="5421953" y="2287755"/>
            <a:ext cx="6377293" cy="2994179"/>
          </a:xfrm>
          <a:prstGeom prst="rect">
            <a:avLst/>
          </a:prstGeom>
        </p:spPr>
      </p:pic>
      <p:sp>
        <p:nvSpPr>
          <p:cNvPr id="8" name="Rectangle 7"/>
          <p:cNvSpPr/>
          <p:nvPr/>
        </p:nvSpPr>
        <p:spPr>
          <a:xfrm>
            <a:off x="569976" y="4507587"/>
            <a:ext cx="8040624" cy="2031325"/>
          </a:xfrm>
          <a:prstGeom prst="rect">
            <a:avLst/>
          </a:prstGeom>
        </p:spPr>
        <p:txBody>
          <a:bodyPr wrap="square">
            <a:spAutoFit/>
          </a:bodyPr>
          <a:lstStyle/>
          <a:p>
            <a:r>
              <a:rPr lang="en-US" b="1" u="sng" dirty="0">
                <a:solidFill>
                  <a:srgbClr val="212121"/>
                </a:solidFill>
                <a:latin typeface="Candara" panose="020E0502030303020204" pitchFamily="34" charset="0"/>
              </a:rPr>
              <a:t>States:</a:t>
            </a:r>
            <a:r>
              <a:rPr lang="en-US" dirty="0">
                <a:solidFill>
                  <a:srgbClr val="212121"/>
                </a:solidFill>
                <a:latin typeface="Candara" panose="020E0502030303020204" pitchFamily="34" charset="0"/>
              </a:rPr>
              <a:t> States can be numbered as S1, S2 or as alphabets A, B, C </a:t>
            </a:r>
            <a:r>
              <a:rPr lang="en-US" dirty="0" err="1">
                <a:solidFill>
                  <a:srgbClr val="212121"/>
                </a:solidFill>
                <a:latin typeface="Candara" panose="020E0502030303020204" pitchFamily="34" charset="0"/>
              </a:rPr>
              <a:t>etc</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S1:Start, S2:Wait for Pin, S3: 1st try, S4: 2nd Try, S5: 3rd Try, S6: access to account, S7: eat card</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Events:</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Event1:Card inserted, Event 2: enter Pin, Event 3: Pin OK, Event 4: Pin not OK</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Actions :</a:t>
            </a:r>
            <a:r>
              <a:rPr lang="en-US" dirty="0">
                <a:solidFill>
                  <a:srgbClr val="212121"/>
                </a:solidFill>
                <a:latin typeface="Candara" panose="020E0502030303020204" pitchFamily="34" charset="0"/>
              </a:rPr>
              <a:t> (not shown in the above example) could be : Messages on the screen – error or otherwise.</a:t>
            </a:r>
            <a:endParaRPr lang="en-US" dirty="0">
              <a:latin typeface="Candara" panose="020E0502030303020204" pitchFamily="34" charset="0"/>
            </a:endParaRPr>
          </a:p>
        </p:txBody>
      </p:sp>
    </p:spTree>
    <p:extLst>
      <p:ext uri="{BB962C8B-B14F-4D97-AF65-F5344CB8AC3E}">
        <p14:creationId xmlns:p14="http://schemas.microsoft.com/office/powerpoint/2010/main" val="17619364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4"/>
            <a:ext cx="10515600" cy="4794631"/>
          </a:xfrm>
        </p:spPr>
        <p:txBody>
          <a:bodyPr>
            <a:normAutofit lnSpcReduction="10000"/>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Invalid </a:t>
            </a:r>
            <a:r>
              <a:rPr lang="en-US" sz="2400" dirty="0"/>
              <a:t>or Null Transitions are represented as ‘-‘ in red in the table above.</a:t>
            </a:r>
          </a:p>
        </p:txBody>
      </p:sp>
      <p:sp>
        <p:nvSpPr>
          <p:cNvPr id="4" name="Slide Number Placeholder 3"/>
          <p:cNvSpPr>
            <a:spLocks noGrp="1"/>
          </p:cNvSpPr>
          <p:nvPr>
            <p:ph type="sldNum" sz="quarter" idx="12"/>
          </p:nvPr>
        </p:nvSpPr>
        <p:spPr/>
        <p:txBody>
          <a:bodyPr/>
          <a:lstStyle/>
          <a:p>
            <a:fld id="{B543A0FD-1CA6-4228-86A2-78061B4844C8}" type="slidenum">
              <a:rPr lang="en-US" smtClean="0"/>
              <a:t>116</a:t>
            </a:fld>
            <a:endParaRPr lang="en-US"/>
          </a:p>
        </p:txBody>
      </p:sp>
      <p:pic>
        <p:nvPicPr>
          <p:cNvPr id="3074" name="Picture 2" descr="Stat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95" y="3272440"/>
            <a:ext cx="9020175" cy="26098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tate Transi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8241" y="914383"/>
            <a:ext cx="5109123" cy="2358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2479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smtClean="0"/>
              <a:t>Why state </a:t>
            </a:r>
            <a:r>
              <a:rPr lang="en-US" dirty="0"/>
              <a:t>transition testing?</a:t>
            </a:r>
          </a:p>
          <a:p>
            <a:pPr lvl="1"/>
            <a:r>
              <a:rPr lang="en-US" dirty="0"/>
              <a:t>Because a system may exhibit a different response depending on current </a:t>
            </a:r>
            <a:r>
              <a:rPr lang="en-US" dirty="0" smtClean="0"/>
              <a:t>conditions or </a:t>
            </a:r>
            <a:r>
              <a:rPr lang="en-US" dirty="0"/>
              <a:t>previous history.</a:t>
            </a:r>
          </a:p>
          <a:p>
            <a:r>
              <a:rPr lang="en-US" dirty="0"/>
              <a:t>State transition testing allows the tester to view:</a:t>
            </a:r>
          </a:p>
          <a:p>
            <a:pPr lvl="1"/>
            <a:r>
              <a:rPr lang="en-US" dirty="0" smtClean="0"/>
              <a:t>the </a:t>
            </a:r>
            <a:r>
              <a:rPr lang="en-US" dirty="0"/>
              <a:t>software in terms of its states</a:t>
            </a:r>
          </a:p>
          <a:p>
            <a:pPr lvl="1"/>
            <a:r>
              <a:rPr lang="en-US" dirty="0" smtClean="0"/>
              <a:t>transitions between states </a:t>
            </a:r>
            <a:endParaRPr lang="en-US" dirty="0"/>
          </a:p>
          <a:p>
            <a:pPr lvl="1"/>
            <a:r>
              <a:rPr lang="en-US" dirty="0" smtClean="0"/>
              <a:t>the </a:t>
            </a:r>
            <a:r>
              <a:rPr lang="en-US" dirty="0"/>
              <a:t>inputs or events that trigger state changes (transitions) </a:t>
            </a:r>
          </a:p>
          <a:p>
            <a:pPr lvl="1"/>
            <a:r>
              <a:rPr lang="en-US" dirty="0" smtClean="0"/>
              <a:t>the actions </a:t>
            </a:r>
            <a:r>
              <a:rPr lang="en-US" dirty="0"/>
              <a:t>which may result from those transitions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117</a:t>
            </a:fld>
            <a:endParaRPr lang="en-US"/>
          </a:p>
        </p:txBody>
      </p:sp>
    </p:spTree>
    <p:extLst>
      <p:ext uri="{BB962C8B-B14F-4D97-AF65-F5344CB8AC3E}">
        <p14:creationId xmlns:p14="http://schemas.microsoft.com/office/powerpoint/2010/main" val="23516715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838200" y="1825625"/>
            <a:ext cx="8406384" cy="4351338"/>
          </a:xfrm>
        </p:spPr>
        <p:txBody>
          <a:bodyPr>
            <a:normAutofit/>
          </a:bodyPr>
          <a:lstStyle/>
          <a:p>
            <a:r>
              <a:rPr lang="en-US" dirty="0"/>
              <a:t>Tests can be designed</a:t>
            </a:r>
          </a:p>
          <a:p>
            <a:pPr lvl="1"/>
            <a:r>
              <a:rPr lang="en-US" dirty="0" smtClean="0"/>
              <a:t>to </a:t>
            </a:r>
            <a:r>
              <a:rPr lang="en-US" dirty="0"/>
              <a:t>cover a typical sequence </a:t>
            </a:r>
            <a:r>
              <a:rPr lang="en-US" dirty="0" smtClean="0"/>
              <a:t>of states</a:t>
            </a:r>
            <a:endParaRPr lang="en-US" dirty="0"/>
          </a:p>
          <a:p>
            <a:pPr lvl="1"/>
            <a:r>
              <a:rPr lang="en-US" dirty="0" smtClean="0"/>
              <a:t>to </a:t>
            </a:r>
            <a:r>
              <a:rPr lang="en-US" dirty="0"/>
              <a:t>exercise specific sequences of transitions</a:t>
            </a:r>
          </a:p>
          <a:p>
            <a:pPr lvl="1"/>
            <a:r>
              <a:rPr lang="en-US" dirty="0" smtClean="0"/>
              <a:t>to </a:t>
            </a:r>
            <a:r>
              <a:rPr lang="en-US" dirty="0"/>
              <a:t>cover every state</a:t>
            </a:r>
          </a:p>
          <a:p>
            <a:pPr lvl="1"/>
            <a:r>
              <a:rPr lang="en-US" dirty="0" smtClean="0"/>
              <a:t>to </a:t>
            </a:r>
            <a:r>
              <a:rPr lang="en-US" dirty="0"/>
              <a:t>exercise every transition </a:t>
            </a:r>
          </a:p>
          <a:p>
            <a:pPr lvl="1"/>
            <a:r>
              <a:rPr lang="en-US" dirty="0" smtClean="0"/>
              <a:t>to </a:t>
            </a:r>
            <a:r>
              <a:rPr lang="en-US" dirty="0"/>
              <a:t>test invalid transitions</a:t>
            </a:r>
          </a:p>
          <a:p>
            <a:r>
              <a:rPr lang="en-US" dirty="0" smtClean="0"/>
              <a:t>State </a:t>
            </a:r>
            <a:r>
              <a:rPr lang="en-US" dirty="0"/>
              <a:t>transition testing is much used within </a:t>
            </a:r>
            <a:r>
              <a:rPr lang="en-US" dirty="0" smtClean="0"/>
              <a:t>the software </a:t>
            </a:r>
            <a:r>
              <a:rPr lang="en-US" dirty="0"/>
              <a:t>industry and technical automation </a:t>
            </a:r>
            <a:r>
              <a:rPr lang="en-US" dirty="0" smtClean="0"/>
              <a:t>in general</a:t>
            </a:r>
            <a:r>
              <a:rPr lang="en-US" dirty="0"/>
              <a:t>. </a:t>
            </a:r>
          </a:p>
        </p:txBody>
      </p:sp>
      <p:sp>
        <p:nvSpPr>
          <p:cNvPr id="4" name="Slide Number Placeholder 3"/>
          <p:cNvSpPr>
            <a:spLocks noGrp="1"/>
          </p:cNvSpPr>
          <p:nvPr>
            <p:ph type="sldNum" sz="quarter" idx="12"/>
          </p:nvPr>
        </p:nvSpPr>
        <p:spPr/>
        <p:txBody>
          <a:bodyPr/>
          <a:lstStyle/>
          <a:p>
            <a:fld id="{B543A0FD-1CA6-4228-86A2-78061B4844C8}" type="slidenum">
              <a:rPr lang="en-US" smtClean="0"/>
              <a:t>118</a:t>
            </a:fld>
            <a:endParaRPr lang="en-US"/>
          </a:p>
        </p:txBody>
      </p:sp>
      <p:pic>
        <p:nvPicPr>
          <p:cNvPr id="5" name="Picture 4"/>
          <p:cNvPicPr>
            <a:picLocks noChangeAspect="1"/>
          </p:cNvPicPr>
          <p:nvPr/>
        </p:nvPicPr>
        <p:blipFill>
          <a:blip r:embed="rId2"/>
          <a:stretch>
            <a:fillRect/>
          </a:stretch>
        </p:blipFill>
        <p:spPr>
          <a:xfrm>
            <a:off x="8979259" y="1819237"/>
            <a:ext cx="2787533" cy="4357726"/>
          </a:xfrm>
          <a:prstGeom prst="rect">
            <a:avLst/>
          </a:prstGeom>
        </p:spPr>
      </p:pic>
    </p:spTree>
    <p:extLst>
      <p:ext uri="{BB962C8B-B14F-4D97-AF65-F5344CB8AC3E}">
        <p14:creationId xmlns:p14="http://schemas.microsoft.com/office/powerpoint/2010/main" val="59426415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838200" y="1541443"/>
            <a:ext cx="10515600" cy="4351338"/>
          </a:xfrm>
        </p:spPr>
        <p:txBody>
          <a:bodyPr/>
          <a:lstStyle/>
          <a:p>
            <a:r>
              <a:rPr lang="en-US" dirty="0" smtClean="0"/>
              <a:t>Use case </a:t>
            </a:r>
            <a:r>
              <a:rPr lang="en-US" dirty="0"/>
              <a:t>describes interactions between actors (users and the system</a:t>
            </a:r>
            <a:r>
              <a:rPr lang="en-US" dirty="0" smtClean="0"/>
              <a:t>), which </a:t>
            </a:r>
            <a:r>
              <a:rPr lang="en-US" dirty="0"/>
              <a:t>produce a result of value to a system user</a:t>
            </a:r>
          </a:p>
        </p:txBody>
      </p:sp>
      <p:sp>
        <p:nvSpPr>
          <p:cNvPr id="4" name="Slide Number Placeholder 3"/>
          <p:cNvSpPr>
            <a:spLocks noGrp="1"/>
          </p:cNvSpPr>
          <p:nvPr>
            <p:ph type="sldNum" sz="quarter" idx="12"/>
          </p:nvPr>
        </p:nvSpPr>
        <p:spPr/>
        <p:txBody>
          <a:bodyPr/>
          <a:lstStyle/>
          <a:p>
            <a:fld id="{B543A0FD-1CA6-4228-86A2-78061B4844C8}" type="slidenum">
              <a:rPr lang="en-US" smtClean="0"/>
              <a:t>119</a:t>
            </a:fld>
            <a:endParaRPr lang="en-US"/>
          </a:p>
        </p:txBody>
      </p:sp>
      <p:pic>
        <p:nvPicPr>
          <p:cNvPr id="5" name="Picture 4"/>
          <p:cNvPicPr>
            <a:picLocks noChangeAspect="1"/>
          </p:cNvPicPr>
          <p:nvPr/>
        </p:nvPicPr>
        <p:blipFill>
          <a:blip r:embed="rId2"/>
          <a:stretch>
            <a:fillRect/>
          </a:stretch>
        </p:blipFill>
        <p:spPr>
          <a:xfrm>
            <a:off x="6454178" y="2361795"/>
            <a:ext cx="4869662" cy="4103648"/>
          </a:xfrm>
          <a:prstGeom prst="rect">
            <a:avLst/>
          </a:prstGeom>
        </p:spPr>
      </p:pic>
      <p:sp>
        <p:nvSpPr>
          <p:cNvPr id="6" name="Rectangle 5"/>
          <p:cNvSpPr/>
          <p:nvPr/>
        </p:nvSpPr>
        <p:spPr>
          <a:xfrm>
            <a:off x="1155192" y="2914571"/>
            <a:ext cx="5298986" cy="2246769"/>
          </a:xfrm>
          <a:prstGeom prst="rect">
            <a:avLst/>
          </a:prstGeom>
        </p:spPr>
        <p:txBody>
          <a:bodyPr wrap="square">
            <a:spAutoFit/>
          </a:bodyPr>
          <a:lstStyle/>
          <a:p>
            <a:r>
              <a:rPr lang="en-US" sz="2000" b="1" dirty="0" smtClean="0">
                <a:solidFill>
                  <a:srgbClr val="000000"/>
                </a:solidFill>
                <a:latin typeface="Candara" panose="020E0502030303020204" pitchFamily="34" charset="0"/>
              </a:rPr>
              <a:t>Example</a:t>
            </a:r>
          </a:p>
          <a:p>
            <a:endParaRPr lang="en-US" sz="2000" dirty="0">
              <a:solidFill>
                <a:srgbClr val="000000"/>
              </a:solidFill>
              <a:latin typeface="Candara" panose="020E0502030303020204" pitchFamily="34" charset="0"/>
            </a:endParaRPr>
          </a:p>
          <a:p>
            <a:pPr lvl="1"/>
            <a:r>
              <a:rPr lang="en-US" sz="2000" dirty="0">
                <a:solidFill>
                  <a:srgbClr val="000000"/>
                </a:solidFill>
                <a:latin typeface="Candara" panose="020E0502030303020204" pitchFamily="34" charset="0"/>
              </a:rPr>
              <a:t>An on-line training website:</a:t>
            </a:r>
          </a:p>
          <a:p>
            <a:pPr lvl="1"/>
            <a:r>
              <a:rPr lang="en-US" sz="2000" dirty="0">
                <a:solidFill>
                  <a:srgbClr val="000000"/>
                </a:solidFill>
                <a:latin typeface="Candara" panose="020E0502030303020204" pitchFamily="34" charset="0"/>
              </a:rPr>
              <a:t>User 1: the learner</a:t>
            </a:r>
          </a:p>
          <a:p>
            <a:pPr lvl="1"/>
            <a:r>
              <a:rPr lang="en-US" sz="2000" dirty="0">
                <a:solidFill>
                  <a:srgbClr val="000000"/>
                </a:solidFill>
                <a:latin typeface="Candara" panose="020E0502030303020204" pitchFamily="34" charset="0"/>
              </a:rPr>
              <a:t>User 2: the tutor (instructor)</a:t>
            </a:r>
          </a:p>
          <a:p>
            <a:pPr lvl="1"/>
            <a:r>
              <a:rPr lang="en-US" sz="2000" dirty="0">
                <a:solidFill>
                  <a:srgbClr val="000000"/>
                </a:solidFill>
                <a:latin typeface="Candara" panose="020E0502030303020204" pitchFamily="34" charset="0"/>
              </a:rPr>
              <a:t>User 3: the training manager</a:t>
            </a:r>
          </a:p>
          <a:p>
            <a:pPr lvl="1"/>
            <a:r>
              <a:rPr lang="en-US" sz="2000" dirty="0">
                <a:solidFill>
                  <a:srgbClr val="000000"/>
                </a:solidFill>
                <a:latin typeface="Candara" panose="020E0502030303020204" pitchFamily="34" charset="0"/>
              </a:rPr>
              <a:t>User 4: the instructional designer</a:t>
            </a:r>
            <a:endParaRPr lang="en-US" sz="2000" dirty="0">
              <a:latin typeface="Candara" panose="020E0502030303020204" pitchFamily="34" charset="0"/>
            </a:endParaRPr>
          </a:p>
        </p:txBody>
      </p:sp>
    </p:spTree>
    <p:extLst>
      <p:ext uri="{BB962C8B-B14F-4D97-AF65-F5344CB8AC3E}">
        <p14:creationId xmlns:p14="http://schemas.microsoft.com/office/powerpoint/2010/main" val="355680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625582" cy="2852737"/>
          </a:xfrm>
        </p:spPr>
        <p:txBody>
          <a:bodyPr>
            <a:normAutofit/>
          </a:bodyPr>
          <a:lstStyle/>
          <a:p>
            <a:pPr algn="ctr"/>
            <a:r>
              <a:rPr lang="en-US" sz="4800" dirty="0"/>
              <a:t>Testing </a:t>
            </a:r>
            <a:r>
              <a:rPr lang="en-US" sz="4800" dirty="0" smtClean="0"/>
              <a:t>Techniques</a:t>
            </a:r>
            <a:endParaRPr lang="en-US" sz="4800" dirty="0"/>
          </a:p>
        </p:txBody>
      </p:sp>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pic>
        <p:nvPicPr>
          <p:cNvPr id="2050" name="Picture 2" descr="Test Design in Software Testing - Testing Basics - The Testers Corner"/>
          <p:cNvPicPr>
            <a:picLocks noChangeAspect="1" noChangeArrowheads="1"/>
          </p:cNvPicPr>
          <p:nvPr/>
        </p:nvPicPr>
        <p:blipFill rotWithShape="1">
          <a:blip r:embed="rId2">
            <a:extLst>
              <a:ext uri="{28A0092B-C50C-407E-A947-70E740481C1C}">
                <a14:useLocalDpi xmlns:a14="http://schemas.microsoft.com/office/drawing/2010/main" val="0"/>
              </a:ext>
            </a:extLst>
          </a:blip>
          <a:srcRect t="11479" b="13871"/>
          <a:stretch/>
        </p:blipFill>
        <p:spPr bwMode="auto">
          <a:xfrm>
            <a:off x="3712464" y="1227969"/>
            <a:ext cx="4663440" cy="224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26556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838200" y="1825625"/>
            <a:ext cx="7117080" cy="4351338"/>
          </a:xfrm>
        </p:spPr>
        <p:txBody>
          <a:bodyPr>
            <a:normAutofit lnSpcReduction="10000"/>
          </a:bodyPr>
          <a:lstStyle/>
          <a:p>
            <a:r>
              <a:rPr lang="en-US" dirty="0" smtClean="0"/>
              <a:t>Identify </a:t>
            </a:r>
            <a:r>
              <a:rPr lang="en-US" dirty="0"/>
              <a:t>test cases that exercise the whole system on a transaction by transaction basis from start to finish. </a:t>
            </a:r>
            <a:endParaRPr lang="en-US" dirty="0" smtClean="0"/>
          </a:p>
          <a:p>
            <a:r>
              <a:rPr lang="en-US" dirty="0" smtClean="0"/>
              <a:t>Describe interactions between actor and system</a:t>
            </a:r>
          </a:p>
          <a:p>
            <a:r>
              <a:rPr lang="en-US" dirty="0" smtClean="0"/>
              <a:t>Use </a:t>
            </a:r>
            <a:r>
              <a:rPr lang="en-US" dirty="0"/>
              <a:t>the language and terms of the business rather than technical terms, especially when the actor is a business user</a:t>
            </a:r>
            <a:r>
              <a:rPr lang="en-US" dirty="0" smtClean="0"/>
              <a:t>.</a:t>
            </a:r>
          </a:p>
          <a:p>
            <a:r>
              <a:rPr lang="en-US" dirty="0" smtClean="0"/>
              <a:t>Can </a:t>
            </a:r>
            <a:r>
              <a:rPr lang="en-US" dirty="0"/>
              <a:t>uncover integration defects, that is, defects caused by the incorrect interaction between different components.</a:t>
            </a:r>
          </a:p>
        </p:txBody>
      </p:sp>
      <p:sp>
        <p:nvSpPr>
          <p:cNvPr id="4" name="Slide Number Placeholder 3"/>
          <p:cNvSpPr>
            <a:spLocks noGrp="1"/>
          </p:cNvSpPr>
          <p:nvPr>
            <p:ph type="sldNum" sz="quarter" idx="12"/>
          </p:nvPr>
        </p:nvSpPr>
        <p:spPr/>
        <p:txBody>
          <a:bodyPr/>
          <a:lstStyle/>
          <a:p>
            <a:fld id="{B543A0FD-1CA6-4228-86A2-78061B4844C8}" type="slidenum">
              <a:rPr lang="en-US" smtClean="0"/>
              <a:t>120</a:t>
            </a:fld>
            <a:endParaRPr lang="en-US"/>
          </a:p>
        </p:txBody>
      </p:sp>
      <p:pic>
        <p:nvPicPr>
          <p:cNvPr id="5" name="Picture 4"/>
          <p:cNvPicPr>
            <a:picLocks noChangeAspect="1"/>
          </p:cNvPicPr>
          <p:nvPr/>
        </p:nvPicPr>
        <p:blipFill>
          <a:blip r:embed="rId2"/>
          <a:stretch>
            <a:fillRect/>
          </a:stretch>
        </p:blipFill>
        <p:spPr>
          <a:xfrm>
            <a:off x="8070239" y="1825625"/>
            <a:ext cx="3823922" cy="3954196"/>
          </a:xfrm>
          <a:prstGeom prst="rect">
            <a:avLst/>
          </a:prstGeom>
        </p:spPr>
      </p:pic>
    </p:spTree>
    <p:extLst>
      <p:ext uri="{BB962C8B-B14F-4D97-AF65-F5344CB8AC3E}">
        <p14:creationId xmlns:p14="http://schemas.microsoft.com/office/powerpoint/2010/main" val="330507228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p:txBody>
          <a:bodyPr/>
          <a:lstStyle/>
          <a:p>
            <a:r>
              <a:rPr lang="en-US" dirty="0"/>
              <a:t>Each use case has pre-conditions, which need to be met for a use case to work successfully. </a:t>
            </a:r>
          </a:p>
          <a:p>
            <a:r>
              <a:rPr lang="en-US" dirty="0"/>
              <a:t>Each use case terminates with post-conditions, which are the observable </a:t>
            </a:r>
            <a:r>
              <a:rPr lang="en-US" dirty="0" err="1"/>
              <a:t>resultsand</a:t>
            </a:r>
            <a:r>
              <a:rPr lang="en-US" dirty="0"/>
              <a:t> final state of the system </a:t>
            </a:r>
            <a:r>
              <a:rPr lang="en-US" dirty="0" err="1"/>
              <a:t>afterthe</a:t>
            </a:r>
            <a:r>
              <a:rPr lang="en-US" dirty="0"/>
              <a:t> use case has been completed. </a:t>
            </a:r>
          </a:p>
          <a:p>
            <a:r>
              <a:rPr lang="en-US" dirty="0"/>
              <a:t>A use case usually has a </a:t>
            </a:r>
            <a:r>
              <a:rPr lang="en-US" i="1" dirty="0"/>
              <a:t>mainstream</a:t>
            </a:r>
            <a:r>
              <a:rPr lang="en-US" dirty="0"/>
              <a:t>(i.e. most likely) scenario, and sometimes </a:t>
            </a:r>
            <a:r>
              <a:rPr lang="en-US" i="1" dirty="0"/>
              <a:t>alternative branches</a:t>
            </a:r>
            <a:r>
              <a:rPr lang="en-US" dirty="0"/>
              <a:t>.</a:t>
            </a:r>
          </a:p>
        </p:txBody>
      </p:sp>
      <p:sp>
        <p:nvSpPr>
          <p:cNvPr id="4" name="Slide Number Placeholder 3"/>
          <p:cNvSpPr>
            <a:spLocks noGrp="1"/>
          </p:cNvSpPr>
          <p:nvPr>
            <p:ph type="sldNum" sz="quarter" idx="12"/>
          </p:nvPr>
        </p:nvSpPr>
        <p:spPr/>
        <p:txBody>
          <a:bodyPr/>
          <a:lstStyle/>
          <a:p>
            <a:fld id="{B543A0FD-1CA6-4228-86A2-78061B4844C8}" type="slidenum">
              <a:rPr lang="en-US" smtClean="0"/>
              <a:t>121</a:t>
            </a:fld>
            <a:endParaRPr lang="en-US"/>
          </a:p>
        </p:txBody>
      </p:sp>
    </p:spTree>
    <p:extLst>
      <p:ext uri="{BB962C8B-B14F-4D97-AF65-F5344CB8AC3E}">
        <p14:creationId xmlns:p14="http://schemas.microsoft.com/office/powerpoint/2010/main" val="26747822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122</a:t>
            </a:fld>
            <a:endParaRPr lang="en-US"/>
          </a:p>
        </p:txBody>
      </p:sp>
      <p:pic>
        <p:nvPicPr>
          <p:cNvPr id="5" name="Picture 4"/>
          <p:cNvPicPr>
            <a:picLocks noChangeAspect="1"/>
          </p:cNvPicPr>
          <p:nvPr/>
        </p:nvPicPr>
        <p:blipFill>
          <a:blip r:embed="rId2"/>
          <a:stretch>
            <a:fillRect/>
          </a:stretch>
        </p:blipFill>
        <p:spPr>
          <a:xfrm>
            <a:off x="2286297" y="1825625"/>
            <a:ext cx="7113735" cy="4707619"/>
          </a:xfrm>
          <a:prstGeom prst="rect">
            <a:avLst/>
          </a:prstGeom>
        </p:spPr>
      </p:pic>
    </p:spTree>
    <p:extLst>
      <p:ext uri="{BB962C8B-B14F-4D97-AF65-F5344CB8AC3E}">
        <p14:creationId xmlns:p14="http://schemas.microsoft.com/office/powerpoint/2010/main" val="14936085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a:xfrm>
            <a:off x="838200" y="1825625"/>
            <a:ext cx="10683240" cy="4351338"/>
          </a:xfrm>
        </p:spPr>
        <p:txBody>
          <a:bodyPr>
            <a:normAutofit/>
          </a:bodyPr>
          <a:lstStyle/>
          <a:p>
            <a:r>
              <a:rPr lang="en-US" sz="2400" dirty="0" smtClean="0"/>
              <a:t>Very </a:t>
            </a:r>
            <a:r>
              <a:rPr lang="en-US" sz="2400" dirty="0"/>
              <a:t>useful for designing acceptance tests with customer/user participation. </a:t>
            </a:r>
          </a:p>
          <a:p>
            <a:r>
              <a:rPr lang="en-US" sz="2400" dirty="0" smtClean="0"/>
              <a:t>Describe </a:t>
            </a:r>
            <a:r>
              <a:rPr lang="en-US" sz="2400" dirty="0"/>
              <a:t>the ‘process flows’ through a system base on its actual likely use. </a:t>
            </a:r>
          </a:p>
          <a:p>
            <a:r>
              <a:rPr lang="en-US" sz="2400" dirty="0" smtClean="0"/>
              <a:t>Derived </a:t>
            </a:r>
            <a:r>
              <a:rPr lang="en-US" sz="2400" dirty="0"/>
              <a:t>from use cases are most useful in uncovering </a:t>
            </a:r>
            <a:r>
              <a:rPr lang="en-US" sz="2400" dirty="0" smtClean="0"/>
              <a:t>defects in </a:t>
            </a:r>
            <a:r>
              <a:rPr lang="en-US" sz="2400" dirty="0"/>
              <a:t>the process flows during real-world use of the system.</a:t>
            </a:r>
          </a:p>
          <a:p>
            <a:r>
              <a:rPr lang="en-US" sz="2400" dirty="0" smtClean="0"/>
              <a:t>Help </a:t>
            </a:r>
            <a:r>
              <a:rPr lang="en-US" sz="2400" dirty="0"/>
              <a:t>uncover integration defects caused by the integration and interference of different components, which individual testing would not see.</a:t>
            </a:r>
          </a:p>
          <a:p>
            <a:r>
              <a:rPr lang="en-US" sz="2400" dirty="0" smtClean="0"/>
              <a:t>Designing </a:t>
            </a:r>
            <a:r>
              <a:rPr lang="en-US" sz="2400" dirty="0"/>
              <a:t>test cases from use cases may be combined with other specification-based test techniques. </a:t>
            </a:r>
          </a:p>
        </p:txBody>
      </p:sp>
      <p:sp>
        <p:nvSpPr>
          <p:cNvPr id="4" name="Slide Number Placeholder 3"/>
          <p:cNvSpPr>
            <a:spLocks noGrp="1"/>
          </p:cNvSpPr>
          <p:nvPr>
            <p:ph type="sldNum" sz="quarter" idx="12"/>
          </p:nvPr>
        </p:nvSpPr>
        <p:spPr/>
        <p:txBody>
          <a:bodyPr/>
          <a:lstStyle/>
          <a:p>
            <a:fld id="{B543A0FD-1CA6-4228-86A2-78061B4844C8}" type="slidenum">
              <a:rPr lang="en-US" smtClean="0"/>
              <a:t>123</a:t>
            </a:fld>
            <a:endParaRPr lang="en-US"/>
          </a:p>
        </p:txBody>
      </p:sp>
    </p:spTree>
    <p:extLst>
      <p:ext uri="{BB962C8B-B14F-4D97-AF65-F5344CB8AC3E}">
        <p14:creationId xmlns:p14="http://schemas.microsoft.com/office/powerpoint/2010/main" val="270860595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Concepts </a:t>
            </a:r>
            <a:endParaRPr lang="en-US" dirty="0"/>
          </a:p>
        </p:txBody>
      </p:sp>
      <p:sp>
        <p:nvSpPr>
          <p:cNvPr id="3" name="Content Placeholder 2"/>
          <p:cNvSpPr>
            <a:spLocks noGrp="1"/>
          </p:cNvSpPr>
          <p:nvPr>
            <p:ph idx="1"/>
          </p:nvPr>
        </p:nvSpPr>
        <p:spPr>
          <a:xfrm>
            <a:off x="838200" y="1548384"/>
            <a:ext cx="9403080" cy="4632960"/>
          </a:xfrm>
        </p:spPr>
        <p:txBody>
          <a:bodyPr>
            <a:normAutofit lnSpcReduction="10000"/>
          </a:bodyPr>
          <a:lstStyle/>
          <a:p>
            <a:r>
              <a:rPr lang="en-US" dirty="0"/>
              <a:t>Black-box testing</a:t>
            </a:r>
          </a:p>
          <a:p>
            <a:pPr lvl="1"/>
            <a:r>
              <a:rPr lang="en-US" dirty="0"/>
              <a:t>vs. random testing, white-box testing</a:t>
            </a:r>
          </a:p>
          <a:p>
            <a:r>
              <a:rPr lang="en-US" dirty="0" smtClean="0"/>
              <a:t>Black </a:t>
            </a:r>
            <a:r>
              <a:rPr lang="en-US" dirty="0"/>
              <a:t>box testing techniques </a:t>
            </a:r>
          </a:p>
          <a:p>
            <a:pPr lvl="1"/>
            <a:r>
              <a:rPr lang="en-US" dirty="0"/>
              <a:t>Equivalence class</a:t>
            </a:r>
          </a:p>
          <a:p>
            <a:pPr lvl="1"/>
            <a:r>
              <a:rPr lang="en-US" dirty="0"/>
              <a:t>Boundary value testing </a:t>
            </a:r>
          </a:p>
          <a:p>
            <a:pPr lvl="1"/>
            <a:r>
              <a:rPr lang="en-US" dirty="0" smtClean="0"/>
              <a:t>Decision tables</a:t>
            </a:r>
          </a:p>
          <a:p>
            <a:pPr lvl="1"/>
            <a:r>
              <a:rPr lang="en-US" dirty="0" smtClean="0"/>
              <a:t>State transition</a:t>
            </a:r>
          </a:p>
          <a:p>
            <a:pPr lvl="1"/>
            <a:r>
              <a:rPr lang="en-US" dirty="0" smtClean="0"/>
              <a:t>Use case testing</a:t>
            </a:r>
            <a:endParaRPr lang="en-US" dirty="0"/>
          </a:p>
          <a:p>
            <a:r>
              <a:rPr lang="en-US" dirty="0"/>
              <a:t>Single defect assumption </a:t>
            </a:r>
          </a:p>
          <a:p>
            <a:r>
              <a:rPr lang="en-US" dirty="0"/>
              <a:t>Normal vs. robustness testing </a:t>
            </a:r>
          </a:p>
          <a:p>
            <a:r>
              <a:rPr lang="en-US" dirty="0"/>
              <a:t>Weak and strong combinations</a:t>
            </a:r>
          </a:p>
        </p:txBody>
      </p:sp>
      <p:sp>
        <p:nvSpPr>
          <p:cNvPr id="4" name="Slide Number Placeholder 3"/>
          <p:cNvSpPr>
            <a:spLocks noGrp="1"/>
          </p:cNvSpPr>
          <p:nvPr>
            <p:ph type="sldNum" sz="quarter" idx="12"/>
          </p:nvPr>
        </p:nvSpPr>
        <p:spPr/>
        <p:txBody>
          <a:bodyPr/>
          <a:lstStyle/>
          <a:p>
            <a:fld id="{B543A0FD-1CA6-4228-86A2-78061B4844C8}" type="slidenum">
              <a:rPr lang="en-US" smtClean="0"/>
              <a:t>124</a:t>
            </a:fld>
            <a:endParaRPr lang="en-US"/>
          </a:p>
        </p:txBody>
      </p:sp>
    </p:spTree>
    <p:extLst>
      <p:ext uri="{BB962C8B-B14F-4D97-AF65-F5344CB8AC3E}">
        <p14:creationId xmlns:p14="http://schemas.microsoft.com/office/powerpoint/2010/main" val="150088641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a:t>
            </a: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125</a:t>
            </a:fld>
            <a:endParaRPr lang="en-US"/>
          </a:p>
        </p:txBody>
      </p:sp>
    </p:spTree>
    <p:extLst>
      <p:ext uri="{BB962C8B-B14F-4D97-AF65-F5344CB8AC3E}">
        <p14:creationId xmlns:p14="http://schemas.microsoft.com/office/powerpoint/2010/main" val="277709370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dirty="0"/>
              <a:t>Testing for race conditions and other timing dependencies</a:t>
            </a:r>
          </a:p>
        </p:txBody>
      </p:sp>
      <p:sp>
        <p:nvSpPr>
          <p:cNvPr id="35843" name="Rectangle 3"/>
          <p:cNvSpPr>
            <a:spLocks noGrp="1" noChangeArrowheads="1"/>
          </p:cNvSpPr>
          <p:nvPr>
            <p:ph type="body" idx="1"/>
          </p:nvPr>
        </p:nvSpPr>
        <p:spPr>
          <a:xfrm>
            <a:off x="838200" y="1609344"/>
            <a:ext cx="10515600" cy="4567619"/>
          </a:xfrm>
        </p:spPr>
        <p:txBody>
          <a:bodyPr>
            <a:normAutofit/>
          </a:bodyPr>
          <a:lstStyle/>
          <a:p>
            <a:pPr>
              <a:spcAft>
                <a:spcPts val="1200"/>
              </a:spcAft>
            </a:pPr>
            <a:r>
              <a:rPr lang="en-US" sz="2000" dirty="0"/>
              <a:t>Many systems perform multiple concurrent activities</a:t>
            </a:r>
          </a:p>
          <a:p>
            <a:pPr lvl="1">
              <a:spcAft>
                <a:spcPts val="1200"/>
              </a:spcAft>
            </a:pPr>
            <a:r>
              <a:rPr lang="en-US" sz="1800" dirty="0" smtClean="0"/>
              <a:t>Operating systems manage concurrent programs, interrupts, etc.</a:t>
            </a:r>
          </a:p>
          <a:p>
            <a:pPr lvl="1">
              <a:spcAft>
                <a:spcPts val="1200"/>
              </a:spcAft>
            </a:pPr>
            <a:r>
              <a:rPr lang="en-US" sz="1800" dirty="0" smtClean="0"/>
              <a:t>Servers service many clients simultaneously</a:t>
            </a:r>
          </a:p>
          <a:p>
            <a:pPr lvl="1">
              <a:spcAft>
                <a:spcPts val="1200"/>
              </a:spcAft>
            </a:pPr>
            <a:r>
              <a:rPr lang="en-US" sz="1800" dirty="0" smtClean="0"/>
              <a:t>Applications let users perform multiple concurrent actions</a:t>
            </a:r>
          </a:p>
          <a:p>
            <a:pPr>
              <a:spcAft>
                <a:spcPts val="1200"/>
              </a:spcAft>
            </a:pPr>
            <a:r>
              <a:rPr lang="en-US" sz="2000" dirty="0"/>
              <a:t>Test a variety of different concurrency scenarios, focusing on activities that are likely to share resources (and therefore conflict)</a:t>
            </a:r>
          </a:p>
          <a:p>
            <a:pPr>
              <a:spcAft>
                <a:spcPts val="1200"/>
              </a:spcAft>
            </a:pPr>
            <a:r>
              <a:rPr lang="en-US" sz="2000" dirty="0"/>
              <a:t>"Race conditions" are bugs that occur only when concurrent activities interleave in particular ways, thus making them difficult to reproduce</a:t>
            </a:r>
          </a:p>
          <a:p>
            <a:pPr>
              <a:spcAft>
                <a:spcPts val="1200"/>
              </a:spcAft>
            </a:pPr>
            <a:r>
              <a:rPr lang="en-US" sz="2000" dirty="0"/>
              <a:t>Test on hardware of various speeds to ensure that your system works well on both slower and faster machines</a:t>
            </a:r>
          </a:p>
          <a:p>
            <a:pPr>
              <a:spcAft>
                <a:spcPts val="1200"/>
              </a:spcAft>
            </a:pPr>
            <a:endParaRPr lang="en-US" sz="2000" dirty="0"/>
          </a:p>
          <a:p>
            <a:pPr eaLnBrk="1" hangingPunct="1">
              <a:lnSpc>
                <a:spcPct val="9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126</a:t>
            </a:fld>
            <a:endParaRPr lang="en-US"/>
          </a:p>
        </p:txBody>
      </p:sp>
    </p:spTree>
    <p:extLst>
      <p:ext uri="{BB962C8B-B14F-4D97-AF65-F5344CB8AC3E}">
        <p14:creationId xmlns:p14="http://schemas.microsoft.com/office/powerpoint/2010/main" val="56887410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r>
              <a:rPr lang="en-US" dirty="0" smtClean="0"/>
              <a:t>Measure the system's performance</a:t>
            </a:r>
          </a:p>
          <a:p>
            <a:pPr lvl="1" eaLnBrk="1" hangingPunct="1"/>
            <a:r>
              <a:rPr lang="en-US" dirty="0" smtClean="0"/>
              <a:t>Running times of various tasks</a:t>
            </a:r>
          </a:p>
          <a:p>
            <a:pPr lvl="1" eaLnBrk="1" hangingPunct="1"/>
            <a:r>
              <a:rPr lang="en-US" dirty="0" smtClean="0"/>
              <a:t>Memory usage, including memory leaks</a:t>
            </a:r>
          </a:p>
          <a:p>
            <a:pPr lvl="1" eaLnBrk="1" hangingPunct="1"/>
            <a:r>
              <a:rPr lang="en-US" dirty="0" smtClean="0"/>
              <a:t>Network usage (Does it consume too much bandwidth?  Does it open too many connections?)</a:t>
            </a:r>
          </a:p>
          <a:p>
            <a:pPr lvl="1" eaLnBrk="1" hangingPunct="1"/>
            <a:r>
              <a:rPr lang="en-US" dirty="0" smtClean="0"/>
              <a:t>Disk usage (Is the disk footprint reasonable?  Does it clean up temporary files properly?)</a:t>
            </a:r>
          </a:p>
          <a:p>
            <a:pPr lvl="1" eaLnBrk="1" hangingPunct="1"/>
            <a:r>
              <a:rPr lang="en-US" dirty="0" smtClean="0"/>
              <a:t>Process/thread priorities (Does it play well with other applications, or does it hog the whole machine?)</a:t>
            </a:r>
          </a:p>
          <a:p>
            <a:pPr lvl="1" eaLnBrk="1" hangingPunct="1"/>
            <a:endParaRPr lang="en-US" dirty="0" smtClean="0"/>
          </a:p>
          <a:p>
            <a:pPr lvl="1"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127</a:t>
            </a:fld>
            <a:endParaRPr lang="en-US"/>
          </a:p>
        </p:txBody>
      </p:sp>
    </p:spTree>
    <p:extLst>
      <p:ext uri="{BB962C8B-B14F-4D97-AF65-F5344CB8AC3E}">
        <p14:creationId xmlns:p14="http://schemas.microsoft.com/office/powerpoint/2010/main" val="384928900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IBM </a:t>
            </a:r>
            <a:r>
              <a:rPr lang="en-US" dirty="0" smtClean="0"/>
              <a:t>Rational </a:t>
            </a:r>
            <a:r>
              <a:rPr lang="en-US" dirty="0"/>
              <a:t>Performance </a:t>
            </a:r>
            <a:r>
              <a:rPr lang="en-US" dirty="0" smtClean="0"/>
              <a:t>Tester</a:t>
            </a:r>
          </a:p>
          <a:p>
            <a:pPr lvl="1" eaLnBrk="1" hangingPunct="1">
              <a:lnSpc>
                <a:spcPct val="200000"/>
              </a:lnSpc>
            </a:pPr>
            <a:r>
              <a:rPr lang="en-US" dirty="0"/>
              <a:t>Apache </a:t>
            </a:r>
            <a:r>
              <a:rPr lang="en-US" dirty="0" err="1" smtClean="0"/>
              <a:t>Jmeter</a:t>
            </a:r>
            <a:endParaRPr lang="en-US" dirty="0" smtClean="0"/>
          </a:p>
          <a:p>
            <a:pPr lvl="1" eaLnBrk="1" hangingPunct="1">
              <a:lnSpc>
                <a:spcPct val="200000"/>
              </a:lnSpc>
            </a:pPr>
            <a:r>
              <a:rPr lang="en-US" dirty="0" err="1" smtClean="0"/>
              <a:t>WebLOAD</a:t>
            </a:r>
            <a:endParaRPr lang="en-US" dirty="0" smtClean="0"/>
          </a:p>
          <a:p>
            <a:pPr lvl="1" eaLnBrk="1" hangingPunct="1">
              <a:lnSpc>
                <a:spcPct val="200000"/>
              </a:lnSpc>
            </a:pPr>
            <a:r>
              <a:rPr lang="en-US" dirty="0" err="1"/>
              <a:t>LoadRunner</a:t>
            </a:r>
            <a:endParaRPr lang="en-US" dirty="0" smtClean="0"/>
          </a:p>
          <a:p>
            <a:pPr lvl="1" eaLnBrk="1" hangingPunct="1">
              <a:lnSpc>
                <a:spcPct val="200000"/>
              </a:lnSpc>
            </a:pPr>
            <a:endParaRPr lang="en-US" dirty="0" smtClean="0"/>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128</a:t>
            </a:fld>
            <a:endParaRPr lang="en-US"/>
          </a:p>
        </p:txBody>
      </p:sp>
    </p:spTree>
    <p:extLst>
      <p:ext uri="{BB962C8B-B14F-4D97-AF65-F5344CB8AC3E}">
        <p14:creationId xmlns:p14="http://schemas.microsoft.com/office/powerpoint/2010/main" val="38145713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Limit Testing</a:t>
            </a:r>
          </a:p>
        </p:txBody>
      </p:sp>
      <p:sp>
        <p:nvSpPr>
          <p:cNvPr id="37891" name="Rectangle 3"/>
          <p:cNvSpPr>
            <a:spLocks noGrp="1" noChangeArrowheads="1"/>
          </p:cNvSpPr>
          <p:nvPr>
            <p:ph type="body" idx="1"/>
          </p:nvPr>
        </p:nvSpPr>
        <p:spPr/>
        <p:txBody>
          <a:bodyPr/>
          <a:lstStyle/>
          <a:p>
            <a:r>
              <a:rPr lang="en-US" dirty="0" smtClean="0"/>
              <a:t>Test the system at the limits of normal use</a:t>
            </a:r>
          </a:p>
          <a:p>
            <a:r>
              <a:rPr lang="en-US" dirty="0" smtClean="0"/>
              <a:t>Test every limit on the program's behavior defined in the requirements</a:t>
            </a:r>
          </a:p>
          <a:p>
            <a:pPr lvl="1"/>
            <a:r>
              <a:rPr lang="en-US" dirty="0" smtClean="0"/>
              <a:t>Maximum number of concurrent users or connections</a:t>
            </a:r>
          </a:p>
          <a:p>
            <a:pPr lvl="1"/>
            <a:r>
              <a:rPr lang="en-US" dirty="0" smtClean="0"/>
              <a:t>Maximum number of open files</a:t>
            </a:r>
          </a:p>
          <a:p>
            <a:pPr lvl="1"/>
            <a:r>
              <a:rPr lang="en-US" dirty="0" smtClean="0"/>
              <a:t>Maximum request size</a:t>
            </a:r>
          </a:p>
          <a:p>
            <a:pPr lvl="1"/>
            <a:r>
              <a:rPr lang="en-US" dirty="0" smtClean="0"/>
              <a:t>Maximum file size</a:t>
            </a:r>
          </a:p>
          <a:p>
            <a:pPr lvl="1"/>
            <a:r>
              <a:rPr lang="en-US" dirty="0" smtClean="0"/>
              <a:t>Etc.</a:t>
            </a:r>
          </a:p>
          <a:p>
            <a:r>
              <a:rPr lang="en-US" dirty="0" smtClean="0"/>
              <a:t>What happens when you go slightly beyond the specified limits?</a:t>
            </a:r>
          </a:p>
          <a:p>
            <a:pPr lvl="1"/>
            <a:r>
              <a:rPr lang="en-US" dirty="0" smtClean="0"/>
              <a:t>Does the system's performance degrade dramatically, or gracefully?</a:t>
            </a:r>
          </a:p>
          <a:p>
            <a:pPr lvl="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129</a:t>
            </a:fld>
            <a:endParaRPr lang="en-US"/>
          </a:p>
        </p:txBody>
      </p:sp>
    </p:spTree>
    <p:extLst>
      <p:ext uri="{BB962C8B-B14F-4D97-AF65-F5344CB8AC3E}">
        <p14:creationId xmlns:p14="http://schemas.microsoft.com/office/powerpoint/2010/main" val="2065041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
        <p:nvSpPr>
          <p:cNvPr id="5" name="object 2"/>
          <p:cNvSpPr txBox="1"/>
          <p:nvPr/>
        </p:nvSpPr>
        <p:spPr>
          <a:xfrm>
            <a:off x="1933187" y="2205135"/>
            <a:ext cx="184277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Static</a:t>
            </a:r>
            <a:r>
              <a:rPr sz="2500" spc="-4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6" name="object 3"/>
          <p:cNvSpPr/>
          <p:nvPr/>
        </p:nvSpPr>
        <p:spPr>
          <a:xfrm>
            <a:off x="1186228" y="3431848"/>
            <a:ext cx="3336689" cy="322325"/>
          </a:xfrm>
          <a:prstGeom prst="rect">
            <a:avLst/>
          </a:prstGeom>
          <a:blipFill>
            <a:blip r:embed="rId2" cstate="print"/>
            <a:stretch>
              <a:fillRect/>
            </a:stretch>
          </a:blipFill>
        </p:spPr>
        <p:txBody>
          <a:bodyPr wrap="square" lIns="0" tIns="0" rIns="0" bIns="0" rtlCol="0"/>
          <a:lstStyle/>
          <a:p>
            <a:endParaRPr>
              <a:latin typeface="Candara" panose="020E0502030303020204" pitchFamily="34" charset="0"/>
            </a:endParaRPr>
          </a:p>
        </p:txBody>
      </p:sp>
      <p:sp>
        <p:nvSpPr>
          <p:cNvPr id="7" name="object 4"/>
          <p:cNvSpPr/>
          <p:nvPr/>
        </p:nvSpPr>
        <p:spPr>
          <a:xfrm>
            <a:off x="7513803" y="2703122"/>
            <a:ext cx="3327605" cy="1779778"/>
          </a:xfrm>
          <a:prstGeom prst="rect">
            <a:avLst/>
          </a:prstGeom>
          <a:blipFill>
            <a:blip r:embed="rId3" cstate="print"/>
            <a:stretch>
              <a:fillRect/>
            </a:stretch>
          </a:blipFill>
        </p:spPr>
        <p:txBody>
          <a:bodyPr wrap="square" lIns="0" tIns="0" rIns="0" bIns="0" rtlCol="0"/>
          <a:lstStyle/>
          <a:p>
            <a:endParaRPr>
              <a:latin typeface="Candara" panose="020E0502030303020204" pitchFamily="34" charset="0"/>
            </a:endParaRPr>
          </a:p>
        </p:txBody>
      </p:sp>
      <p:sp>
        <p:nvSpPr>
          <p:cNvPr id="8" name="object 5"/>
          <p:cNvSpPr txBox="1"/>
          <p:nvPr/>
        </p:nvSpPr>
        <p:spPr>
          <a:xfrm>
            <a:off x="8035875" y="2157376"/>
            <a:ext cx="228346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Dynamic</a:t>
            </a:r>
            <a:r>
              <a:rPr sz="2500" spc="-3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9" name="object 6"/>
          <p:cNvSpPr txBox="1"/>
          <p:nvPr/>
        </p:nvSpPr>
        <p:spPr>
          <a:xfrm>
            <a:off x="838200" y="4256288"/>
            <a:ext cx="4538472" cy="1275862"/>
          </a:xfrm>
          <a:prstGeom prst="rect">
            <a:avLst/>
          </a:prstGeom>
        </p:spPr>
        <p:txBody>
          <a:bodyPr vert="horz" wrap="square" lIns="0" tIns="4445" rIns="0" bIns="0" rtlCol="0">
            <a:spAutoFit/>
          </a:bodyPr>
          <a:lstStyle/>
          <a:p>
            <a:pPr marL="354965" marR="5080" indent="-354965">
              <a:lnSpc>
                <a:spcPct val="101800"/>
              </a:lnSpc>
              <a:spcBef>
                <a:spcPts val="35"/>
              </a:spcBef>
              <a:buFont typeface="Arial"/>
              <a:buChar char="•"/>
              <a:tabLst>
                <a:tab pos="354965" algn="l"/>
                <a:tab pos="355600" algn="l"/>
              </a:tabLst>
            </a:pPr>
            <a:r>
              <a:rPr sz="2800" spc="-5" dirty="0">
                <a:latin typeface="Candara" panose="020E0502030303020204" pitchFamily="34" charset="0"/>
                <a:cs typeface="Carlito"/>
              </a:rPr>
              <a:t>Manual</a:t>
            </a:r>
            <a:r>
              <a:rPr sz="2800" spc="-55" dirty="0">
                <a:latin typeface="Candara" panose="020E0502030303020204" pitchFamily="34" charset="0"/>
                <a:cs typeface="Carlito"/>
              </a:rPr>
              <a:t> </a:t>
            </a:r>
            <a:r>
              <a:rPr sz="2800" spc="-15" dirty="0">
                <a:latin typeface="Candara" panose="020E0502030303020204" pitchFamily="34" charset="0"/>
                <a:cs typeface="Carlito"/>
              </a:rPr>
              <a:t>examination  </a:t>
            </a:r>
            <a:r>
              <a:rPr sz="2800" spc="-5" dirty="0">
                <a:latin typeface="Candara" panose="020E0502030303020204" pitchFamily="34" charset="0"/>
                <a:cs typeface="Carlito"/>
              </a:rPr>
              <a:t>and </a:t>
            </a:r>
            <a:r>
              <a:rPr sz="2800" spc="-15" dirty="0">
                <a:latin typeface="Candara" panose="020E0502030303020204" pitchFamily="34" charset="0"/>
                <a:cs typeface="Carlito"/>
              </a:rPr>
              <a:t>automated  </a:t>
            </a:r>
            <a:r>
              <a:rPr sz="2500" spc="-5" dirty="0">
                <a:latin typeface="Candara" panose="020E0502030303020204" pitchFamily="34" charset="0"/>
                <a:cs typeface="Arial"/>
              </a:rPr>
              <a:t>analysis of</a:t>
            </a:r>
            <a:r>
              <a:rPr sz="2500" spc="-10" dirty="0">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code</a:t>
            </a:r>
            <a:r>
              <a:rPr lang="en-US" sz="2500" spc="-5" dirty="0" smtClean="0">
                <a:solidFill>
                  <a:srgbClr val="C00000"/>
                </a:solidFill>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without </a:t>
            </a:r>
            <a:r>
              <a:rPr sz="2500" spc="-5" dirty="0">
                <a:solidFill>
                  <a:srgbClr val="C00000"/>
                </a:solidFill>
                <a:latin typeface="Candara" panose="020E0502030303020204" pitchFamily="34" charset="0"/>
                <a:cs typeface="Arial"/>
              </a:rPr>
              <a:t>executing</a:t>
            </a:r>
            <a:r>
              <a:rPr sz="2500" dirty="0">
                <a:solidFill>
                  <a:srgbClr val="C00000"/>
                </a:solidFill>
                <a:latin typeface="Candara" panose="020E0502030303020204" pitchFamily="34" charset="0"/>
                <a:cs typeface="Arial"/>
              </a:rPr>
              <a:t> </a:t>
            </a:r>
            <a:r>
              <a:rPr sz="2500" spc="-10" dirty="0">
                <a:latin typeface="Candara" panose="020E0502030303020204" pitchFamily="34" charset="0"/>
                <a:cs typeface="Arial"/>
              </a:rPr>
              <a:t>it</a:t>
            </a:r>
            <a:endParaRPr sz="2500" dirty="0">
              <a:latin typeface="Candara" panose="020E0502030303020204" pitchFamily="34" charset="0"/>
              <a:cs typeface="Arial"/>
            </a:endParaRPr>
          </a:p>
        </p:txBody>
      </p:sp>
      <p:sp>
        <p:nvSpPr>
          <p:cNvPr id="10" name="object 9"/>
          <p:cNvSpPr txBox="1"/>
          <p:nvPr/>
        </p:nvSpPr>
        <p:spPr>
          <a:xfrm>
            <a:off x="7736791" y="4761592"/>
            <a:ext cx="288163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code </a:t>
            </a:r>
            <a:r>
              <a:rPr sz="2500" spc="-5" dirty="0">
                <a:latin typeface="Candara" panose="020E0502030303020204" pitchFamily="34" charset="0"/>
                <a:cs typeface="Arial"/>
              </a:rPr>
              <a:t>to be</a:t>
            </a:r>
            <a:r>
              <a:rPr sz="2500" spc="-45" dirty="0">
                <a:latin typeface="Candara" panose="020E0502030303020204" pitchFamily="34" charset="0"/>
                <a:cs typeface="Arial"/>
              </a:rPr>
              <a:t> </a:t>
            </a:r>
            <a:r>
              <a:rPr sz="2500" spc="-5" dirty="0">
                <a:solidFill>
                  <a:srgbClr val="C00000"/>
                </a:solidFill>
                <a:latin typeface="Candara" panose="020E0502030303020204" pitchFamily="34" charset="0"/>
                <a:cs typeface="Arial"/>
              </a:rPr>
              <a:t>executed</a:t>
            </a:r>
            <a:endParaRPr sz="2500" dirty="0">
              <a:latin typeface="Candara" panose="020E0502030303020204" pitchFamily="34" charset="0"/>
              <a:cs typeface="Arial"/>
            </a:endParaRPr>
          </a:p>
        </p:txBody>
      </p:sp>
      <p:sp>
        <p:nvSpPr>
          <p:cNvPr id="11" name="object 10"/>
          <p:cNvSpPr txBox="1"/>
          <p:nvPr/>
        </p:nvSpPr>
        <p:spPr>
          <a:xfrm>
            <a:off x="838200" y="1477383"/>
            <a:ext cx="10073211" cy="44307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ndara" panose="020E0502030303020204" pitchFamily="34" charset="0"/>
                <a:cs typeface="Carlito"/>
              </a:rPr>
              <a:t>Recall </a:t>
            </a:r>
            <a:r>
              <a:rPr sz="2800" spc="-5" dirty="0">
                <a:latin typeface="Candara" panose="020E0502030303020204" pitchFamily="34" charset="0"/>
                <a:cs typeface="Carlito"/>
              </a:rPr>
              <a:t>the </a:t>
            </a:r>
            <a:r>
              <a:rPr sz="2800" spc="-20" dirty="0">
                <a:latin typeface="Candara" panose="020E0502030303020204" pitchFamily="34" charset="0"/>
                <a:cs typeface="Carlito"/>
              </a:rPr>
              <a:t>difference </a:t>
            </a:r>
            <a:r>
              <a:rPr sz="2800" spc="-10" dirty="0">
                <a:latin typeface="Candara" panose="020E0502030303020204" pitchFamily="34" charset="0"/>
                <a:cs typeface="Carlito"/>
              </a:rPr>
              <a:t>between </a:t>
            </a:r>
            <a:r>
              <a:rPr sz="2800" spc="-20" dirty="0">
                <a:latin typeface="Candara" panose="020E0502030303020204" pitchFamily="34" charset="0"/>
                <a:cs typeface="Carlito"/>
              </a:rPr>
              <a:t>static </a:t>
            </a:r>
            <a:r>
              <a:rPr sz="2800" spc="-5" dirty="0">
                <a:latin typeface="Candara" panose="020E0502030303020204" pitchFamily="34" charset="0"/>
                <a:cs typeface="Carlito"/>
              </a:rPr>
              <a:t>and </a:t>
            </a:r>
            <a:r>
              <a:rPr sz="2800" spc="-10" dirty="0">
                <a:latin typeface="Candara" panose="020E0502030303020204" pitchFamily="34" charset="0"/>
                <a:cs typeface="Carlito"/>
              </a:rPr>
              <a:t>dynamic </a:t>
            </a:r>
            <a:r>
              <a:rPr sz="2800" spc="-20" dirty="0">
                <a:latin typeface="Candara" panose="020E0502030303020204" pitchFamily="34" charset="0"/>
                <a:cs typeface="Carlito"/>
              </a:rPr>
              <a:t>test</a:t>
            </a:r>
            <a:r>
              <a:rPr sz="2800" spc="145" dirty="0">
                <a:latin typeface="Candara" panose="020E0502030303020204" pitchFamily="34" charset="0"/>
                <a:cs typeface="Carlito"/>
              </a:rPr>
              <a:t> </a:t>
            </a:r>
            <a:r>
              <a:rPr sz="2800" spc="-10" dirty="0">
                <a:latin typeface="Candara" panose="020E0502030303020204" pitchFamily="34" charset="0"/>
                <a:cs typeface="Carlito"/>
              </a:rPr>
              <a:t>techniques:</a:t>
            </a:r>
            <a:endParaRPr sz="2800" dirty="0">
              <a:latin typeface="Candara" panose="020E0502030303020204" pitchFamily="34" charset="0"/>
              <a:cs typeface="Carlito"/>
            </a:endParaRPr>
          </a:p>
        </p:txBody>
      </p:sp>
    </p:spTree>
    <p:extLst>
      <p:ext uri="{BB962C8B-B14F-4D97-AF65-F5344CB8AC3E}">
        <p14:creationId xmlns:p14="http://schemas.microsoft.com/office/powerpoint/2010/main" val="71498900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Stress Testing</a:t>
            </a:r>
          </a:p>
        </p:txBody>
      </p:sp>
      <p:sp>
        <p:nvSpPr>
          <p:cNvPr id="38915" name="Rectangle 3"/>
          <p:cNvSpPr>
            <a:spLocks noGrp="1" noChangeArrowheads="1"/>
          </p:cNvSpPr>
          <p:nvPr>
            <p:ph type="body" idx="1"/>
          </p:nvPr>
        </p:nvSpPr>
        <p:spPr/>
        <p:txBody>
          <a:bodyPr>
            <a:normAutofit fontScale="92500" lnSpcReduction="20000"/>
          </a:bodyPr>
          <a:lstStyle/>
          <a:p>
            <a:r>
              <a:rPr lang="en-US" dirty="0" smtClean="0"/>
              <a:t>Test the system under extreme conditions (i.e., beyond the limits of normal use)</a:t>
            </a:r>
          </a:p>
          <a:p>
            <a:r>
              <a:rPr lang="en-US" dirty="0" smtClean="0"/>
              <a:t>Create test cases that demand resources in abnormal quantity, frequency, or volume</a:t>
            </a:r>
          </a:p>
          <a:p>
            <a:pPr lvl="1"/>
            <a:r>
              <a:rPr lang="en-US" dirty="0" smtClean="0"/>
              <a:t>Low memory conditions</a:t>
            </a:r>
          </a:p>
          <a:p>
            <a:pPr lvl="1"/>
            <a:r>
              <a:rPr lang="en-US" dirty="0" smtClean="0"/>
              <a:t>Disk faults (read/write failures, full disk, file corruption, etc.)</a:t>
            </a:r>
          </a:p>
          <a:p>
            <a:pPr lvl="1"/>
            <a:r>
              <a:rPr lang="en-US" dirty="0" smtClean="0"/>
              <a:t>Network faults</a:t>
            </a:r>
          </a:p>
          <a:p>
            <a:pPr lvl="1"/>
            <a:r>
              <a:rPr lang="en-US" dirty="0" smtClean="0"/>
              <a:t>Unusually high number of requests</a:t>
            </a:r>
          </a:p>
          <a:p>
            <a:pPr lvl="1"/>
            <a:r>
              <a:rPr lang="en-US" dirty="0" smtClean="0"/>
              <a:t>Unusually large requests or files</a:t>
            </a:r>
          </a:p>
          <a:p>
            <a:pPr lvl="1"/>
            <a:r>
              <a:rPr lang="en-US" dirty="0" smtClean="0"/>
              <a:t>Unusually high data rates (what happens if the network suddenly becomes ten times faster?)</a:t>
            </a:r>
          </a:p>
          <a:p>
            <a:r>
              <a:rPr lang="en-US" dirty="0" smtClean="0"/>
              <a:t>Even if the system doesn't need to work in such extreme conditions, stress testing is an excellent way to find bugs</a:t>
            </a:r>
          </a:p>
        </p:txBody>
      </p:sp>
      <p:sp>
        <p:nvSpPr>
          <p:cNvPr id="2" name="Slide Number Placeholder 1"/>
          <p:cNvSpPr>
            <a:spLocks noGrp="1"/>
          </p:cNvSpPr>
          <p:nvPr>
            <p:ph type="sldNum" sz="quarter" idx="12"/>
          </p:nvPr>
        </p:nvSpPr>
        <p:spPr/>
        <p:txBody>
          <a:bodyPr/>
          <a:lstStyle/>
          <a:p>
            <a:fld id="{B543A0FD-1CA6-4228-86A2-78061B4844C8}" type="slidenum">
              <a:rPr lang="en-US" smtClean="0"/>
              <a:t>130</a:t>
            </a:fld>
            <a:endParaRPr lang="en-US"/>
          </a:p>
        </p:txBody>
      </p:sp>
    </p:spTree>
    <p:extLst>
      <p:ext uri="{BB962C8B-B14F-4D97-AF65-F5344CB8AC3E}">
        <p14:creationId xmlns:p14="http://schemas.microsoft.com/office/powerpoint/2010/main" val="288607625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normAutofit fontScale="92500" lnSpcReduction="10000"/>
          </a:bodyPr>
          <a:lstStyle/>
          <a:p>
            <a:pPr eaLnBrk="1" hangingPunct="1"/>
            <a:r>
              <a:rPr lang="en-US" dirty="0" smtClean="0"/>
              <a:t>Any system that manages sensitive information or performs sensitive functions may become a target for intrusion (i.e., hackers)</a:t>
            </a:r>
          </a:p>
          <a:p>
            <a:pPr eaLnBrk="1" hangingPunct="1"/>
            <a:endParaRPr lang="en-US" dirty="0" smtClean="0"/>
          </a:p>
          <a:p>
            <a:pPr eaLnBrk="1" hangingPunct="1"/>
            <a:r>
              <a:rPr lang="en-US" dirty="0" smtClean="0"/>
              <a:t>How feasible is it to break into the system?</a:t>
            </a:r>
          </a:p>
          <a:p>
            <a:pPr eaLnBrk="1" hangingPunct="1"/>
            <a:r>
              <a:rPr lang="en-US" dirty="0" smtClean="0"/>
              <a:t>Learn the techniques used by hackers</a:t>
            </a:r>
          </a:p>
          <a:p>
            <a:pPr eaLnBrk="1" hangingPunct="1"/>
            <a:r>
              <a:rPr lang="en-US" dirty="0" smtClean="0"/>
              <a:t>Try whatever attacks you can think of</a:t>
            </a:r>
          </a:p>
          <a:p>
            <a:pPr eaLnBrk="1" hangingPunct="1"/>
            <a:r>
              <a:rPr lang="en-US" dirty="0" smtClean="0"/>
              <a:t>Hire a security expert to break into the system</a:t>
            </a:r>
          </a:p>
          <a:p>
            <a:pPr eaLnBrk="1" hangingPunct="1"/>
            <a:endParaRPr lang="en-US" dirty="0" smtClean="0"/>
          </a:p>
          <a:p>
            <a:pPr eaLnBrk="1" hangingPunct="1"/>
            <a:r>
              <a:rPr lang="en-US" dirty="0" smtClean="0"/>
              <a:t>If somebody broke in, what damage could they do?</a:t>
            </a:r>
          </a:p>
          <a:p>
            <a:pPr eaLnBrk="1" hangingPunct="1"/>
            <a:r>
              <a:rPr lang="en-US" dirty="0" smtClean="0"/>
              <a:t>If an authorized user became disgruntled, what damage could they do?</a:t>
            </a:r>
          </a:p>
        </p:txBody>
      </p:sp>
      <p:sp>
        <p:nvSpPr>
          <p:cNvPr id="2" name="Slide Number Placeholder 1"/>
          <p:cNvSpPr>
            <a:spLocks noGrp="1"/>
          </p:cNvSpPr>
          <p:nvPr>
            <p:ph type="sldNum" sz="quarter" idx="12"/>
          </p:nvPr>
        </p:nvSpPr>
        <p:spPr/>
        <p:txBody>
          <a:bodyPr/>
          <a:lstStyle/>
          <a:p>
            <a:fld id="{B543A0FD-1CA6-4228-86A2-78061B4844C8}" type="slidenum">
              <a:rPr lang="en-US" smtClean="0"/>
              <a:t>131</a:t>
            </a:fld>
            <a:endParaRPr lang="en-US"/>
          </a:p>
        </p:txBody>
      </p:sp>
    </p:spTree>
    <p:extLst>
      <p:ext uri="{BB962C8B-B14F-4D97-AF65-F5344CB8AC3E}">
        <p14:creationId xmlns:p14="http://schemas.microsoft.com/office/powerpoint/2010/main" val="425500077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err="1" smtClean="0"/>
              <a:t>Metasploit</a:t>
            </a:r>
            <a:endParaRPr lang="en-US" dirty="0" smtClean="0"/>
          </a:p>
          <a:p>
            <a:pPr lvl="1" eaLnBrk="1" hangingPunct="1">
              <a:lnSpc>
                <a:spcPct val="200000"/>
              </a:lnSpc>
            </a:pPr>
            <a:r>
              <a:rPr lang="en-US" dirty="0" smtClean="0"/>
              <a:t>W3af</a:t>
            </a:r>
          </a:p>
          <a:p>
            <a:pPr lvl="1" eaLnBrk="1" hangingPunct="1">
              <a:lnSpc>
                <a:spcPct val="200000"/>
              </a:lnSpc>
            </a:pPr>
            <a:r>
              <a:rPr lang="en-US" dirty="0"/>
              <a:t>Zed Attack Proxy (ZAP</a:t>
            </a:r>
            <a:r>
              <a:rPr lang="en-US" dirty="0" smtClean="0"/>
              <a:t>)</a:t>
            </a:r>
          </a:p>
          <a:p>
            <a:pPr lvl="1" eaLnBrk="1" hangingPunct="1">
              <a:lnSpc>
                <a:spcPct val="200000"/>
              </a:lnSpc>
            </a:pPr>
            <a:r>
              <a:rPr lang="en-US" dirty="0" smtClean="0"/>
              <a:t>Wapiti</a:t>
            </a:r>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132</a:t>
            </a:fld>
            <a:endParaRPr lang="en-US"/>
          </a:p>
        </p:txBody>
      </p:sp>
    </p:spTree>
    <p:extLst>
      <p:ext uri="{BB962C8B-B14F-4D97-AF65-F5344CB8AC3E}">
        <p14:creationId xmlns:p14="http://schemas.microsoft.com/office/powerpoint/2010/main" val="18958915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normAutofit fontScale="85000" lnSpcReduction="20000"/>
          </a:bodyPr>
          <a:lstStyle/>
          <a:p>
            <a:pPr eaLnBrk="1" hangingPunct="1">
              <a:lnSpc>
                <a:spcPct val="90000"/>
              </a:lnSpc>
            </a:pPr>
            <a:r>
              <a:rPr lang="en-US" dirty="0" smtClean="0"/>
              <a:t>Is the user interface intuitive, easy to use, organized, logical?</a:t>
            </a:r>
          </a:p>
          <a:p>
            <a:pPr eaLnBrk="1" hangingPunct="1">
              <a:lnSpc>
                <a:spcPct val="90000"/>
              </a:lnSpc>
            </a:pPr>
            <a:r>
              <a:rPr lang="en-US" dirty="0" smtClean="0"/>
              <a:t>Does it frustrate users?</a:t>
            </a:r>
          </a:p>
          <a:p>
            <a:pPr eaLnBrk="1" hangingPunct="1">
              <a:lnSpc>
                <a:spcPct val="90000"/>
              </a:lnSpc>
            </a:pPr>
            <a:r>
              <a:rPr lang="en-US" dirty="0" smtClean="0"/>
              <a:t>Are common tasks simple to do?</a:t>
            </a:r>
          </a:p>
          <a:p>
            <a:pPr eaLnBrk="1" hangingPunct="1">
              <a:lnSpc>
                <a:spcPct val="90000"/>
              </a:lnSpc>
            </a:pPr>
            <a:r>
              <a:rPr lang="en-US" dirty="0" smtClean="0"/>
              <a:t>Does it conform to platform-specific conventions?</a:t>
            </a:r>
          </a:p>
          <a:p>
            <a:pPr eaLnBrk="1" hangingPunct="1">
              <a:lnSpc>
                <a:spcPct val="90000"/>
              </a:lnSpc>
            </a:pPr>
            <a:endParaRPr lang="en-US" dirty="0" smtClean="0"/>
          </a:p>
          <a:p>
            <a:pPr eaLnBrk="1" hangingPunct="1">
              <a:lnSpc>
                <a:spcPct val="90000"/>
              </a:lnSpc>
            </a:pPr>
            <a:r>
              <a:rPr lang="en-US" dirty="0" smtClean="0"/>
              <a:t>Get real users to sit down and use the software to perform some tasks</a:t>
            </a:r>
          </a:p>
          <a:p>
            <a:pPr eaLnBrk="1" hangingPunct="1">
              <a:lnSpc>
                <a:spcPct val="90000"/>
              </a:lnSpc>
            </a:pPr>
            <a:r>
              <a:rPr lang="en-US" dirty="0" smtClean="0"/>
              <a:t>Watch them performing the tasks, noting things that seem to give them trouble</a:t>
            </a:r>
          </a:p>
          <a:p>
            <a:pPr eaLnBrk="1" hangingPunct="1">
              <a:lnSpc>
                <a:spcPct val="90000"/>
              </a:lnSpc>
            </a:pPr>
            <a:r>
              <a:rPr lang="en-US" dirty="0" smtClean="0"/>
              <a:t>Get their feedback on the user interface and any suggested improvements</a:t>
            </a:r>
          </a:p>
          <a:p>
            <a:pPr eaLnBrk="1" hangingPunct="1">
              <a:lnSpc>
                <a:spcPct val="90000"/>
              </a:lnSpc>
            </a:pPr>
            <a:endParaRPr lang="en-US" dirty="0" smtClean="0"/>
          </a:p>
          <a:p>
            <a:pPr eaLnBrk="1" hangingPunct="1">
              <a:lnSpc>
                <a:spcPct val="90000"/>
              </a:lnSpc>
            </a:pPr>
            <a:r>
              <a:rPr lang="en-US" dirty="0" smtClean="0"/>
              <a:t>Report bugs for any problems encountered</a:t>
            </a:r>
          </a:p>
          <a:p>
            <a:pPr eaLnBrk="1" hangingPunct="1">
              <a:lnSpc>
                <a:spcPct val="9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133</a:t>
            </a:fld>
            <a:endParaRPr lang="en-US"/>
          </a:p>
        </p:txBody>
      </p:sp>
    </p:spTree>
    <p:extLst>
      <p:ext uri="{BB962C8B-B14F-4D97-AF65-F5344CB8AC3E}">
        <p14:creationId xmlns:p14="http://schemas.microsoft.com/office/powerpoint/2010/main" val="298208911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Crazy </a:t>
            </a:r>
            <a:r>
              <a:rPr lang="en-US" dirty="0" smtClean="0"/>
              <a:t>Egg</a:t>
            </a:r>
          </a:p>
          <a:p>
            <a:pPr lvl="1" eaLnBrk="1" hangingPunct="1">
              <a:lnSpc>
                <a:spcPct val="200000"/>
              </a:lnSpc>
            </a:pPr>
            <a:r>
              <a:rPr lang="en-US" dirty="0" err="1" smtClean="0"/>
              <a:t>Optimizely</a:t>
            </a:r>
            <a:endParaRPr lang="en-US" dirty="0" smtClean="0"/>
          </a:p>
          <a:p>
            <a:pPr lvl="1" eaLnBrk="1" hangingPunct="1">
              <a:lnSpc>
                <a:spcPct val="200000"/>
              </a:lnSpc>
            </a:pPr>
            <a:r>
              <a:rPr lang="en-US" dirty="0" err="1" smtClean="0"/>
              <a:t>Usabilla</a:t>
            </a:r>
            <a:endParaRPr lang="en-US" dirty="0" smtClean="0"/>
          </a:p>
          <a:p>
            <a:pPr marL="457200" lvl="1" indent="0">
              <a:lnSpc>
                <a:spcPct val="200000"/>
              </a:lnSpc>
              <a:buNone/>
            </a:pPr>
            <a:endParaRPr lang="en-US" dirty="0" smtClean="0"/>
          </a:p>
          <a:p>
            <a:pPr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134</a:t>
            </a:fld>
            <a:endParaRPr lang="en-US"/>
          </a:p>
        </p:txBody>
      </p:sp>
    </p:spTree>
    <p:extLst>
      <p:ext uri="{BB962C8B-B14F-4D97-AF65-F5344CB8AC3E}">
        <p14:creationId xmlns:p14="http://schemas.microsoft.com/office/powerpoint/2010/main" val="14385554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Recovery Testing</a:t>
            </a:r>
          </a:p>
        </p:txBody>
      </p:sp>
      <p:sp>
        <p:nvSpPr>
          <p:cNvPr id="41987" name="Rectangle 3"/>
          <p:cNvSpPr>
            <a:spLocks noGrp="1" noChangeArrowheads="1"/>
          </p:cNvSpPr>
          <p:nvPr>
            <p:ph type="body" idx="1"/>
          </p:nvPr>
        </p:nvSpPr>
        <p:spPr/>
        <p:txBody>
          <a:bodyPr/>
          <a:lstStyle/>
          <a:p>
            <a:r>
              <a:rPr lang="en-US" dirty="0" smtClean="0"/>
              <a:t>Try turning the power off or otherwise crashing the program at arbitrary points during its execution</a:t>
            </a:r>
          </a:p>
          <a:p>
            <a:pPr lvl="1"/>
            <a:r>
              <a:rPr lang="en-US" dirty="0" smtClean="0"/>
              <a:t>Does the program come back up correctly when you restart it?</a:t>
            </a:r>
          </a:p>
          <a:p>
            <a:pPr lvl="1"/>
            <a:r>
              <a:rPr lang="en-US" dirty="0" smtClean="0"/>
              <a:t>Was the program’s persistent data corrupted (files, databases, etc.)?</a:t>
            </a:r>
          </a:p>
          <a:p>
            <a:pPr lvl="1"/>
            <a:r>
              <a:rPr lang="en-US" dirty="0" smtClean="0"/>
              <a:t>Was the extent of user data loss within acceptable limits?</a:t>
            </a:r>
          </a:p>
          <a:p>
            <a:r>
              <a:rPr lang="en-US" dirty="0" smtClean="0"/>
              <a:t>Can the program recover if its configuration files have been corrupted or deleted?</a:t>
            </a:r>
          </a:p>
          <a:p>
            <a:r>
              <a:rPr lang="en-US" dirty="0" smtClean="0"/>
              <a:t>What about hardware failures?  Does the system need to keep working when its hardware fails?  If so, verify that it does so.</a:t>
            </a:r>
          </a:p>
        </p:txBody>
      </p:sp>
      <p:sp>
        <p:nvSpPr>
          <p:cNvPr id="2" name="Slide Number Placeholder 1"/>
          <p:cNvSpPr>
            <a:spLocks noGrp="1"/>
          </p:cNvSpPr>
          <p:nvPr>
            <p:ph type="sldNum" sz="quarter" idx="12"/>
          </p:nvPr>
        </p:nvSpPr>
        <p:spPr/>
        <p:txBody>
          <a:bodyPr/>
          <a:lstStyle/>
          <a:p>
            <a:fld id="{B543A0FD-1CA6-4228-86A2-78061B4844C8}" type="slidenum">
              <a:rPr lang="en-US" smtClean="0"/>
              <a:t>135</a:t>
            </a:fld>
            <a:endParaRPr lang="en-US"/>
          </a:p>
        </p:txBody>
      </p:sp>
    </p:spTree>
    <p:extLst>
      <p:ext uri="{BB962C8B-B14F-4D97-AF65-F5344CB8AC3E}">
        <p14:creationId xmlns:p14="http://schemas.microsoft.com/office/powerpoint/2010/main" val="368677397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Configuration Testing</a:t>
            </a:r>
          </a:p>
        </p:txBody>
      </p:sp>
      <p:sp>
        <p:nvSpPr>
          <p:cNvPr id="44035" name="Rectangle 3"/>
          <p:cNvSpPr>
            <a:spLocks noGrp="1" noChangeArrowheads="1"/>
          </p:cNvSpPr>
          <p:nvPr>
            <p:ph type="body" idx="1"/>
          </p:nvPr>
        </p:nvSpPr>
        <p:spPr/>
        <p:txBody>
          <a:bodyPr/>
          <a:lstStyle/>
          <a:p>
            <a:pPr eaLnBrk="1" hangingPunct="1"/>
            <a:r>
              <a:rPr lang="en-US" dirty="0" smtClean="0"/>
              <a:t>Test on all required hardware configurations</a:t>
            </a:r>
          </a:p>
          <a:p>
            <a:pPr lvl="1" eaLnBrk="1" hangingPunct="1"/>
            <a:r>
              <a:rPr lang="en-US" dirty="0" smtClean="0"/>
              <a:t>CPU, memory, disk, graphics card, network card, etc.</a:t>
            </a:r>
          </a:p>
          <a:p>
            <a:pPr eaLnBrk="1" hangingPunct="1"/>
            <a:r>
              <a:rPr lang="en-US" dirty="0" smtClean="0"/>
              <a:t>Test on all required operating systems and versions thereof</a:t>
            </a:r>
          </a:p>
          <a:p>
            <a:pPr lvl="1" eaLnBrk="1" hangingPunct="1"/>
            <a:r>
              <a:rPr lang="en-US" dirty="0" smtClean="0"/>
              <a:t>Virtualization technologies such as VMWare and Virtual PC are very helpful for this</a:t>
            </a:r>
          </a:p>
          <a:p>
            <a:pPr eaLnBrk="1" hangingPunct="1"/>
            <a:r>
              <a:rPr lang="en-US" dirty="0" smtClean="0"/>
              <a:t>Test as many Hardware/OS combinations as you can</a:t>
            </a:r>
          </a:p>
          <a:p>
            <a:pPr eaLnBrk="1" hangingPunct="1"/>
            <a:r>
              <a:rPr lang="en-US" dirty="0" smtClean="0"/>
              <a:t>Test installation programs and procedures on all relevant configurations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136</a:t>
            </a:fld>
            <a:endParaRPr lang="en-US"/>
          </a:p>
        </p:txBody>
      </p:sp>
    </p:spTree>
    <p:extLst>
      <p:ext uri="{BB962C8B-B14F-4D97-AF65-F5344CB8AC3E}">
        <p14:creationId xmlns:p14="http://schemas.microsoft.com/office/powerpoint/2010/main" val="23909401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Compatibility Testing</a:t>
            </a:r>
          </a:p>
        </p:txBody>
      </p:sp>
      <p:sp>
        <p:nvSpPr>
          <p:cNvPr id="45059" name="Rectangle 3"/>
          <p:cNvSpPr>
            <a:spLocks noGrp="1" noChangeArrowheads="1"/>
          </p:cNvSpPr>
          <p:nvPr>
            <p:ph type="body" idx="1"/>
          </p:nvPr>
        </p:nvSpPr>
        <p:spPr/>
        <p:txBody>
          <a:bodyPr/>
          <a:lstStyle/>
          <a:p>
            <a:r>
              <a:rPr lang="en-US" dirty="0" smtClean="0"/>
              <a:t>Test to make sure the program is compatible with other programs it is supposed to work with</a:t>
            </a:r>
          </a:p>
          <a:p>
            <a:pPr lvl="1"/>
            <a:r>
              <a:rPr lang="en-US" dirty="0" smtClean="0"/>
              <a:t>Ex: Can Word 12.0 load files created with Word 11.0?</a:t>
            </a:r>
          </a:p>
          <a:p>
            <a:pPr lvl="1"/>
            <a:r>
              <a:rPr lang="en-US" dirty="0" smtClean="0"/>
              <a:t>Ex: "Save As… Word, Word Perfect, PDF, HTML, Plain Text"</a:t>
            </a:r>
          </a:p>
          <a:p>
            <a:pPr lvl="1"/>
            <a:r>
              <a:rPr lang="en-US" dirty="0" smtClean="0"/>
              <a:t>Ex: "This program is compatible with Internet Explorer and Firefox”</a:t>
            </a:r>
          </a:p>
          <a:p>
            <a:r>
              <a:rPr lang="en-US" dirty="0" smtClean="0"/>
              <a:t>Test all compatibility requirements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137</a:t>
            </a:fld>
            <a:endParaRPr lang="en-US"/>
          </a:p>
        </p:txBody>
      </p:sp>
    </p:spTree>
    <p:extLst>
      <p:ext uri="{BB962C8B-B14F-4D97-AF65-F5344CB8AC3E}">
        <p14:creationId xmlns:p14="http://schemas.microsoft.com/office/powerpoint/2010/main" val="95227084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Documentation Testing</a:t>
            </a:r>
          </a:p>
        </p:txBody>
      </p:sp>
      <p:sp>
        <p:nvSpPr>
          <p:cNvPr id="43011" name="Rectangle 3"/>
          <p:cNvSpPr>
            <a:spLocks noGrp="1" noChangeArrowheads="1"/>
          </p:cNvSpPr>
          <p:nvPr>
            <p:ph type="body" idx="1"/>
          </p:nvPr>
        </p:nvSpPr>
        <p:spPr/>
        <p:txBody>
          <a:bodyPr/>
          <a:lstStyle/>
          <a:p>
            <a:r>
              <a:rPr lang="en-US" dirty="0" smtClean="0"/>
              <a:t>Test all instructions given in the documentation to ensure their completeness and accuracy</a:t>
            </a:r>
          </a:p>
          <a:p>
            <a:r>
              <a:rPr lang="en-US" dirty="0" smtClean="0"/>
              <a:t>For example, “How To ...” instructions are sometimes not updated to reflect changes in the user interface</a:t>
            </a:r>
          </a:p>
          <a:p>
            <a:r>
              <a:rPr lang="en-US" dirty="0" smtClean="0"/>
              <a:t>Test user documentation on real users to ensure it is clear and complete</a:t>
            </a:r>
          </a:p>
        </p:txBody>
      </p:sp>
      <p:sp>
        <p:nvSpPr>
          <p:cNvPr id="2" name="Slide Number Placeholder 1"/>
          <p:cNvSpPr>
            <a:spLocks noGrp="1"/>
          </p:cNvSpPr>
          <p:nvPr>
            <p:ph type="sldNum" sz="quarter" idx="12"/>
          </p:nvPr>
        </p:nvSpPr>
        <p:spPr/>
        <p:txBody>
          <a:bodyPr/>
          <a:lstStyle/>
          <a:p>
            <a:fld id="{B543A0FD-1CA6-4228-86A2-78061B4844C8}" type="slidenum">
              <a:rPr lang="en-US" smtClean="0"/>
              <a:t>138</a:t>
            </a:fld>
            <a:endParaRPr lang="en-US"/>
          </a:p>
        </p:txBody>
      </p:sp>
    </p:spTree>
    <p:extLst>
      <p:ext uri="{BB962C8B-B14F-4D97-AF65-F5344CB8AC3E}">
        <p14:creationId xmlns:p14="http://schemas.microsoft.com/office/powerpoint/2010/main" val="51361653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Experience-based </a:t>
            </a:r>
            <a:r>
              <a:rPr lang="en-US" dirty="0"/>
              <a:t>techniques</a:t>
            </a: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139</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561" r="14062" b="31346"/>
          <a:stretch/>
        </p:blipFill>
        <p:spPr>
          <a:xfrm>
            <a:off x="3877056" y="192563"/>
            <a:ext cx="3264408" cy="3446749"/>
          </a:xfrm>
          <a:prstGeom prst="rect">
            <a:avLst/>
          </a:prstGeom>
        </p:spPr>
      </p:pic>
      <p:sp>
        <p:nvSpPr>
          <p:cNvPr id="5" name="Rectangle 4"/>
          <p:cNvSpPr/>
          <p:nvPr/>
        </p:nvSpPr>
        <p:spPr>
          <a:xfrm>
            <a:off x="6044184" y="2414016"/>
            <a:ext cx="1261872" cy="131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79292" y="456025"/>
            <a:ext cx="982980"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4028" y="192562"/>
            <a:ext cx="1011936" cy="1051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1272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test design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88" y="1518443"/>
            <a:ext cx="6611112" cy="5020469"/>
          </a:xfrm>
          <a:prstGeom prst="rect">
            <a:avLst/>
          </a:prstGeom>
        </p:spPr>
      </p:pic>
    </p:spTree>
    <p:extLst>
      <p:ext uri="{BB962C8B-B14F-4D97-AF65-F5344CB8AC3E}">
        <p14:creationId xmlns:p14="http://schemas.microsoft.com/office/powerpoint/2010/main" val="343313367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Tests are derived from the tester’s skill and intuition and </a:t>
            </a:r>
            <a:r>
              <a:rPr lang="en-US" dirty="0" smtClean="0"/>
              <a:t>their experience </a:t>
            </a:r>
            <a:r>
              <a:rPr lang="en-US" dirty="0"/>
              <a:t>with similar applications and technologies</a:t>
            </a:r>
            <a:r>
              <a:rPr lang="en-US" dirty="0" smtClean="0"/>
              <a:t>.</a:t>
            </a:r>
          </a:p>
          <a:p>
            <a:r>
              <a:rPr lang="en-US" dirty="0"/>
              <a:t>When used to augment systematic techniques, experienced </a:t>
            </a:r>
            <a:r>
              <a:rPr lang="en-US" dirty="0" smtClean="0"/>
              <a:t>based testing </a:t>
            </a:r>
            <a:r>
              <a:rPr lang="en-US" dirty="0"/>
              <a:t>can be useful in identifying special tests not easily </a:t>
            </a:r>
            <a:r>
              <a:rPr lang="en-US" dirty="0" smtClean="0"/>
              <a:t>captured by </a:t>
            </a:r>
            <a:r>
              <a:rPr lang="en-US" dirty="0"/>
              <a:t>formal techniques, especially when applied after more </a:t>
            </a:r>
            <a:r>
              <a:rPr lang="en-US" dirty="0" smtClean="0"/>
              <a:t>formal approaches.</a:t>
            </a:r>
          </a:p>
          <a:p>
            <a:r>
              <a:rPr lang="en-US" dirty="0"/>
              <a:t>May yield widely varying degrees of effectiveness , depending on </a:t>
            </a:r>
            <a:r>
              <a:rPr lang="en-US" dirty="0" smtClean="0"/>
              <a:t>the testers </a:t>
            </a:r>
            <a:r>
              <a:rPr lang="en-US" dirty="0"/>
              <a:t>experience</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140</a:t>
            </a:fld>
            <a:endParaRPr lang="en-US"/>
          </a:p>
        </p:txBody>
      </p:sp>
    </p:spTree>
    <p:extLst>
      <p:ext uri="{BB962C8B-B14F-4D97-AF65-F5344CB8AC3E}">
        <p14:creationId xmlns:p14="http://schemas.microsoft.com/office/powerpoint/2010/main" val="382261549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Error guessing = a commonly used </a:t>
            </a:r>
            <a:r>
              <a:rPr lang="en-US" dirty="0" smtClean="0"/>
              <a:t>experienced-based technique</a:t>
            </a:r>
            <a:r>
              <a:rPr lang="en-US" dirty="0"/>
              <a:t>.</a:t>
            </a:r>
          </a:p>
          <a:p>
            <a:r>
              <a:rPr lang="en-US" dirty="0"/>
              <a:t>Generally testers anticipate defects based on experience. </a:t>
            </a:r>
          </a:p>
          <a:p>
            <a:r>
              <a:rPr lang="en-US" dirty="0"/>
              <a:t>A structured approach to the error guessing technique is to enumerate a list of possible errors and to design tests that attack these errors. </a:t>
            </a:r>
          </a:p>
          <a:p>
            <a:r>
              <a:rPr lang="en-US" dirty="0"/>
              <a:t>This systematic approach is called fault attack.</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141</a:t>
            </a:fld>
            <a:endParaRPr lang="en-US"/>
          </a:p>
        </p:txBody>
      </p:sp>
    </p:spTree>
    <p:extLst>
      <p:ext uri="{BB962C8B-B14F-4D97-AF65-F5344CB8AC3E}">
        <p14:creationId xmlns:p14="http://schemas.microsoft.com/office/powerpoint/2010/main" val="417077154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Exploratory testing = </a:t>
            </a:r>
            <a:r>
              <a:rPr lang="en-US" dirty="0" smtClean="0"/>
              <a:t>concurrent test </a:t>
            </a:r>
            <a:r>
              <a:rPr lang="en-US" dirty="0"/>
              <a:t>design, test execution, test logging and learning,</a:t>
            </a:r>
          </a:p>
          <a:p>
            <a:r>
              <a:rPr lang="en-US" i="1" dirty="0"/>
              <a:t>based on a test charter containing test objectives</a:t>
            </a:r>
            <a:r>
              <a:rPr lang="en-US" i="1" dirty="0" smtClean="0"/>
              <a:t>, </a:t>
            </a:r>
            <a:r>
              <a:rPr lang="en-US" dirty="0" smtClean="0"/>
              <a:t>and </a:t>
            </a:r>
            <a:r>
              <a:rPr lang="en-US" i="1" dirty="0"/>
              <a:t>carried out within time-boxes</a:t>
            </a:r>
            <a:r>
              <a:rPr lang="en-US" dirty="0"/>
              <a:t>.</a:t>
            </a:r>
          </a:p>
          <a:p>
            <a:r>
              <a:rPr lang="en-US" dirty="0"/>
              <a:t>It is most useful …</a:t>
            </a:r>
          </a:p>
          <a:p>
            <a:pPr lvl="1"/>
            <a:r>
              <a:rPr lang="en-US" dirty="0" smtClean="0"/>
              <a:t>where </a:t>
            </a:r>
            <a:r>
              <a:rPr lang="en-US" dirty="0"/>
              <a:t>there are few </a:t>
            </a:r>
            <a:r>
              <a:rPr lang="en-US" dirty="0" smtClean="0"/>
              <a:t>or inadequate </a:t>
            </a:r>
            <a:r>
              <a:rPr lang="en-US" dirty="0"/>
              <a:t>specifications </a:t>
            </a:r>
          </a:p>
          <a:p>
            <a:pPr lvl="1"/>
            <a:r>
              <a:rPr lang="en-US" dirty="0" smtClean="0"/>
              <a:t>under </a:t>
            </a:r>
            <a:r>
              <a:rPr lang="en-US" dirty="0"/>
              <a:t>severe time pressure </a:t>
            </a:r>
          </a:p>
          <a:p>
            <a:pPr lvl="1"/>
            <a:r>
              <a:rPr lang="en-US" dirty="0" smtClean="0"/>
              <a:t>to </a:t>
            </a:r>
            <a:r>
              <a:rPr lang="en-US" dirty="0"/>
              <a:t>complement other, more formal testing</a:t>
            </a:r>
          </a:p>
          <a:p>
            <a:pPr lvl="1"/>
            <a:r>
              <a:rPr lang="en-US" dirty="0" smtClean="0"/>
              <a:t>It </a:t>
            </a:r>
            <a:r>
              <a:rPr lang="en-US" dirty="0"/>
              <a:t>can serve to help ensure that the most serious defects are found.</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142</a:t>
            </a:fld>
            <a:endParaRPr lang="en-US"/>
          </a:p>
        </p:txBody>
      </p:sp>
    </p:spTree>
    <p:extLst>
      <p:ext uri="{BB962C8B-B14F-4D97-AF65-F5344CB8AC3E}">
        <p14:creationId xmlns:p14="http://schemas.microsoft.com/office/powerpoint/2010/main" val="34819914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en-US" dirty="0"/>
              <a:t>Special Value Testing</a:t>
            </a:r>
          </a:p>
        </p:txBody>
      </p:sp>
      <p:sp>
        <p:nvSpPr>
          <p:cNvPr id="119813" name="Rectangle 3"/>
          <p:cNvSpPr>
            <a:spLocks noGrp="1" noChangeArrowheads="1"/>
          </p:cNvSpPr>
          <p:nvPr>
            <p:ph sz="quarter" idx="1"/>
          </p:nvPr>
        </p:nvSpPr>
        <p:spPr/>
        <p:txBody>
          <a:bodyPr/>
          <a:lstStyle/>
          <a:p>
            <a:r>
              <a:rPr lang="en-US" dirty="0"/>
              <a:t>The most widely practiced form of functional testing</a:t>
            </a:r>
          </a:p>
          <a:p>
            <a:r>
              <a:rPr lang="en-US" dirty="0"/>
              <a:t>The tester uses his or her domain knowledge, experience, or intuition to probe areas of probable errors</a:t>
            </a:r>
          </a:p>
          <a:p>
            <a:r>
              <a:rPr lang="en-US" dirty="0"/>
              <a:t>Other terms: </a:t>
            </a:r>
            <a:r>
              <a:rPr lang="ja-JP" altLang="en-US" dirty="0"/>
              <a:t>“</a:t>
            </a:r>
            <a:r>
              <a:rPr lang="en-US" altLang="ja-JP" dirty="0"/>
              <a:t>hacking</a:t>
            </a:r>
            <a:r>
              <a:rPr lang="ja-JP" altLang="en-US" dirty="0"/>
              <a:t>”</a:t>
            </a:r>
            <a:r>
              <a:rPr lang="en-US" altLang="ja-JP" dirty="0"/>
              <a:t>, </a:t>
            </a:r>
            <a:r>
              <a:rPr lang="ja-JP" altLang="en-US" dirty="0"/>
              <a:t>“</a:t>
            </a:r>
            <a:r>
              <a:rPr lang="en-US" altLang="ja-JP" dirty="0"/>
              <a:t>out-of-box testing</a:t>
            </a:r>
            <a:r>
              <a:rPr lang="ja-JP" altLang="en-US" dirty="0"/>
              <a:t>”</a:t>
            </a:r>
            <a:r>
              <a:rPr lang="en-US" altLang="ja-JP" dirty="0"/>
              <a:t>, </a:t>
            </a:r>
            <a:r>
              <a:rPr lang="ja-JP" altLang="en-US" dirty="0"/>
              <a:t>“</a:t>
            </a:r>
            <a:r>
              <a:rPr lang="en-US" altLang="ja-JP" dirty="0"/>
              <a:t>ad hoc testing</a:t>
            </a:r>
            <a:r>
              <a:rPr lang="ja-JP" altLang="en-US" dirty="0"/>
              <a:t>”</a:t>
            </a:r>
            <a:r>
              <a:rPr lang="en-US" altLang="ja-JP" dirty="0"/>
              <a:t>, </a:t>
            </a:r>
            <a:r>
              <a:rPr lang="ja-JP" altLang="en-US" dirty="0"/>
              <a:t>“</a:t>
            </a:r>
            <a:r>
              <a:rPr lang="en-US" altLang="ja-JP" dirty="0"/>
              <a:t>seat of the pants testing</a:t>
            </a:r>
            <a:r>
              <a:rPr lang="ja-JP" altLang="en-US" dirty="0"/>
              <a:t>”</a:t>
            </a:r>
            <a:r>
              <a:rPr lang="en-US" altLang="ja-JP" dirty="0"/>
              <a:t>, </a:t>
            </a:r>
            <a:r>
              <a:rPr lang="ja-JP" altLang="en-US" dirty="0"/>
              <a:t>“</a:t>
            </a:r>
            <a:r>
              <a:rPr lang="en-US" altLang="ja-JP" dirty="0"/>
              <a:t>guerilla testing</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143</a:t>
            </a:fld>
            <a:endParaRPr lang="en-US"/>
          </a:p>
        </p:txBody>
      </p:sp>
    </p:spTree>
    <p:extLst>
      <p:ext uri="{BB962C8B-B14F-4D97-AF65-F5344CB8AC3E}">
        <p14:creationId xmlns:p14="http://schemas.microsoft.com/office/powerpoint/2010/main" val="358017170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p:cNvSpPr>
          <p:nvPr>
            <p:ph type="title"/>
          </p:nvPr>
        </p:nvSpPr>
        <p:spPr/>
        <p:txBody>
          <a:bodyPr/>
          <a:lstStyle/>
          <a:p>
            <a:r>
              <a:rPr lang="en-US" dirty="0"/>
              <a:t>Uses of Special Value Testing</a:t>
            </a:r>
          </a:p>
        </p:txBody>
      </p:sp>
      <p:sp>
        <p:nvSpPr>
          <p:cNvPr id="121861" name="Rectangle 5"/>
          <p:cNvSpPr>
            <a:spLocks noGrp="1"/>
          </p:cNvSpPr>
          <p:nvPr>
            <p:ph sz="quarter" idx="1"/>
          </p:nvPr>
        </p:nvSpPr>
        <p:spPr/>
        <p:txBody>
          <a:bodyPr/>
          <a:lstStyle/>
          <a:p>
            <a:r>
              <a:rPr lang="en-US" dirty="0"/>
              <a:t>Complex mathematical (or algorithmic) calculations</a:t>
            </a:r>
          </a:p>
          <a:p>
            <a:r>
              <a:rPr lang="en-US" dirty="0"/>
              <a:t>Worst case situations (similar to robustness)</a:t>
            </a:r>
          </a:p>
          <a:p>
            <a:r>
              <a:rPr lang="en-US" dirty="0"/>
              <a:t>Problematic situations from past experience</a:t>
            </a:r>
          </a:p>
          <a:p>
            <a:r>
              <a:rPr lang="ja-JP" altLang="en-US" dirty="0"/>
              <a:t>“</a:t>
            </a:r>
            <a:r>
              <a:rPr lang="en-US" altLang="ja-JP" dirty="0"/>
              <a:t>Second guess</a:t>
            </a:r>
            <a:r>
              <a:rPr lang="ja-JP" altLang="en-US" dirty="0"/>
              <a:t>”</a:t>
            </a:r>
            <a:r>
              <a:rPr lang="en-US" altLang="ja-JP" dirty="0"/>
              <a:t> the likely implementation</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144</a:t>
            </a:fld>
            <a:endParaRPr lang="en-US"/>
          </a:p>
        </p:txBody>
      </p:sp>
    </p:spTree>
    <p:extLst>
      <p:ext uri="{BB962C8B-B14F-4D97-AF65-F5344CB8AC3E}">
        <p14:creationId xmlns:p14="http://schemas.microsoft.com/office/powerpoint/2010/main" val="374158647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normAutofit/>
          </a:bodyPr>
          <a:lstStyle/>
          <a:p>
            <a:pPr>
              <a:buFont typeface="Wingdings" charset="0"/>
              <a:buNone/>
            </a:pPr>
            <a:r>
              <a:rPr lang="en-US" sz="4000" dirty="0"/>
              <a:t>Characteristics of Special Value Testing</a:t>
            </a:r>
            <a:endParaRPr lang="en-US" dirty="0"/>
          </a:p>
        </p:txBody>
      </p:sp>
      <p:sp>
        <p:nvSpPr>
          <p:cNvPr id="123909" name="Rectangle 3"/>
          <p:cNvSpPr>
            <a:spLocks noGrp="1" noChangeArrowheads="1"/>
          </p:cNvSpPr>
          <p:nvPr>
            <p:ph sz="quarter" idx="1"/>
          </p:nvPr>
        </p:nvSpPr>
        <p:spPr/>
        <p:txBody>
          <a:bodyPr/>
          <a:lstStyle/>
          <a:p>
            <a:r>
              <a:rPr lang="en-US" sz="3200" dirty="0"/>
              <a:t>Experience really helps</a:t>
            </a:r>
          </a:p>
          <a:p>
            <a:r>
              <a:rPr lang="en-US" sz="3200" dirty="0"/>
              <a:t>Frequently done by the customer or user</a:t>
            </a:r>
          </a:p>
          <a:p>
            <a:r>
              <a:rPr lang="en-US" sz="3200" dirty="0"/>
              <a:t>Defies measurement</a:t>
            </a:r>
          </a:p>
          <a:p>
            <a:r>
              <a:rPr lang="en-US" sz="3200" dirty="0"/>
              <a:t>Highly intuitive</a:t>
            </a:r>
          </a:p>
          <a:p>
            <a:r>
              <a:rPr lang="en-US" sz="3200" dirty="0"/>
              <a:t>Seldom repeatable</a:t>
            </a:r>
          </a:p>
          <a:p>
            <a:r>
              <a:rPr lang="en-US" sz="3200" dirty="0"/>
              <a:t>Often, very effective</a:t>
            </a:r>
          </a:p>
        </p:txBody>
      </p:sp>
      <p:sp>
        <p:nvSpPr>
          <p:cNvPr id="2" name="Slide Number Placeholder 1"/>
          <p:cNvSpPr>
            <a:spLocks noGrp="1"/>
          </p:cNvSpPr>
          <p:nvPr>
            <p:ph type="sldNum" sz="quarter" idx="12"/>
          </p:nvPr>
        </p:nvSpPr>
        <p:spPr/>
        <p:txBody>
          <a:bodyPr/>
          <a:lstStyle/>
          <a:p>
            <a:fld id="{B543A0FD-1CA6-4228-86A2-78061B4844C8}" type="slidenum">
              <a:rPr lang="en-US" smtClean="0"/>
              <a:t>145</a:t>
            </a:fld>
            <a:endParaRPr lang="en-US"/>
          </a:p>
        </p:txBody>
      </p:sp>
    </p:spTree>
    <p:extLst>
      <p:ext uri="{BB962C8B-B14F-4D97-AF65-F5344CB8AC3E}">
        <p14:creationId xmlns:p14="http://schemas.microsoft.com/office/powerpoint/2010/main" val="251043776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test techniques</a:t>
            </a:r>
          </a:p>
        </p:txBody>
      </p:sp>
      <p:sp>
        <p:nvSpPr>
          <p:cNvPr id="3" name="Content Placeholder 2"/>
          <p:cNvSpPr>
            <a:spLocks noGrp="1"/>
          </p:cNvSpPr>
          <p:nvPr>
            <p:ph idx="1"/>
          </p:nvPr>
        </p:nvSpPr>
        <p:spPr>
          <a:xfrm>
            <a:off x="838200" y="1551305"/>
            <a:ext cx="10515600" cy="4351338"/>
          </a:xfrm>
        </p:spPr>
        <p:txBody>
          <a:bodyPr/>
          <a:lstStyle/>
          <a:p>
            <a:r>
              <a:rPr lang="en-US" dirty="0" smtClean="0"/>
              <a:t>The choice </a:t>
            </a:r>
            <a:r>
              <a:rPr lang="en-US" dirty="0"/>
              <a:t>of which test techniques to use depends on a number </a:t>
            </a:r>
            <a:r>
              <a:rPr lang="en-US" dirty="0" smtClean="0"/>
              <a:t>of factors</a:t>
            </a:r>
            <a:r>
              <a:rPr lang="en-US" dirty="0"/>
              <a:t>, including:</a:t>
            </a:r>
          </a:p>
        </p:txBody>
      </p:sp>
      <p:sp>
        <p:nvSpPr>
          <p:cNvPr id="4" name="Slide Number Placeholder 3"/>
          <p:cNvSpPr>
            <a:spLocks noGrp="1"/>
          </p:cNvSpPr>
          <p:nvPr>
            <p:ph type="sldNum" sz="quarter" idx="12"/>
          </p:nvPr>
        </p:nvSpPr>
        <p:spPr/>
        <p:txBody>
          <a:bodyPr/>
          <a:lstStyle/>
          <a:p>
            <a:fld id="{B543A0FD-1CA6-4228-86A2-78061B4844C8}" type="slidenum">
              <a:rPr lang="en-US" smtClean="0"/>
              <a:t>146</a:t>
            </a:fld>
            <a:endParaRPr lang="en-US"/>
          </a:p>
        </p:txBody>
      </p:sp>
      <p:pic>
        <p:nvPicPr>
          <p:cNvPr id="5" name="Picture 4"/>
          <p:cNvPicPr>
            <a:picLocks noChangeAspect="1"/>
          </p:cNvPicPr>
          <p:nvPr/>
        </p:nvPicPr>
        <p:blipFill>
          <a:blip r:embed="rId2"/>
          <a:stretch>
            <a:fillRect/>
          </a:stretch>
        </p:blipFill>
        <p:spPr>
          <a:xfrm>
            <a:off x="2427710" y="2442246"/>
            <a:ext cx="6768106" cy="4206382"/>
          </a:xfrm>
          <a:prstGeom prst="rect">
            <a:avLst/>
          </a:prstGeom>
        </p:spPr>
      </p:pic>
    </p:spTree>
    <p:extLst>
      <p:ext uri="{BB962C8B-B14F-4D97-AF65-F5344CB8AC3E}">
        <p14:creationId xmlns:p14="http://schemas.microsoft.com/office/powerpoint/2010/main" val="281779376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Summary</a:t>
            </a:r>
            <a:endParaRPr lang="en-US" sz="3600" dirty="0"/>
          </a:p>
        </p:txBody>
      </p:sp>
      <p:sp>
        <p:nvSpPr>
          <p:cNvPr id="3" name="Content Placeholder 2"/>
          <p:cNvSpPr>
            <a:spLocks noGrp="1"/>
          </p:cNvSpPr>
          <p:nvPr>
            <p:ph idx="1"/>
          </p:nvPr>
        </p:nvSpPr>
        <p:spPr/>
        <p:txBody>
          <a:bodyPr/>
          <a:lstStyle/>
          <a:p>
            <a:r>
              <a:rPr lang="en-US" dirty="0"/>
              <a:t>Case Study – Knight </a:t>
            </a:r>
            <a:r>
              <a:rPr lang="en-US" dirty="0" smtClean="0"/>
              <a:t>Capital</a:t>
            </a:r>
          </a:p>
          <a:p>
            <a:r>
              <a:rPr lang="en-US" dirty="0"/>
              <a:t>Test Driven Development (TDD</a:t>
            </a:r>
            <a:r>
              <a:rPr lang="en-US" dirty="0" smtClean="0"/>
              <a:t>)</a:t>
            </a:r>
          </a:p>
          <a:p>
            <a:r>
              <a:rPr lang="en-US" dirty="0"/>
              <a:t>Testing techniques</a:t>
            </a:r>
          </a:p>
          <a:p>
            <a:r>
              <a:rPr lang="en-US" dirty="0" smtClean="0"/>
              <a:t>Black </a:t>
            </a:r>
            <a:r>
              <a:rPr lang="en-US" dirty="0"/>
              <a:t>Box </a:t>
            </a:r>
            <a:r>
              <a:rPr lang="en-US" dirty="0" smtClean="0"/>
              <a:t>Testing</a:t>
            </a:r>
          </a:p>
          <a:p>
            <a:r>
              <a:rPr lang="en-US" dirty="0" smtClean="0"/>
              <a:t>Black </a:t>
            </a:r>
            <a:r>
              <a:rPr lang="en-US" dirty="0"/>
              <a:t>Box Testing Techniques </a:t>
            </a:r>
            <a:endParaRPr lang="en-US" dirty="0" smtClean="0"/>
          </a:p>
          <a:p>
            <a:r>
              <a:rPr lang="en-US" dirty="0"/>
              <a:t>General </a:t>
            </a:r>
            <a:r>
              <a:rPr lang="en-US" dirty="0" smtClean="0"/>
              <a:t>Testing</a:t>
            </a:r>
          </a:p>
          <a:p>
            <a:r>
              <a:rPr lang="en-US" dirty="0"/>
              <a:t>Experience based testing</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147</a:t>
            </a:fld>
            <a:endParaRPr lang="en-US"/>
          </a:p>
        </p:txBody>
      </p:sp>
    </p:spTree>
    <p:extLst>
      <p:ext uri="{BB962C8B-B14F-4D97-AF65-F5344CB8AC3E}">
        <p14:creationId xmlns:p14="http://schemas.microsoft.com/office/powerpoint/2010/main" val="213029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831850" y="1709738"/>
            <a:ext cx="10515600" cy="3602926"/>
          </a:xfrm>
        </p:spPr>
        <p:txBody>
          <a:bodyPr>
            <a:normAutofit/>
          </a:bodyPr>
          <a:lstStyle/>
          <a:p>
            <a:pPr algn="ctr" eaLnBrk="1" hangingPunct="1"/>
            <a:r>
              <a:rPr lang="en-US" sz="4800" dirty="0" smtClean="0"/>
              <a:t>Specification-Based Testing</a:t>
            </a:r>
            <a:br>
              <a:rPr lang="en-US" sz="4800" dirty="0" smtClean="0"/>
            </a:br>
            <a:r>
              <a:rPr lang="en-US" sz="4800" dirty="0" smtClean="0"/>
              <a:t>Black </a:t>
            </a:r>
            <a:r>
              <a:rPr lang="en-US" sz="4800" dirty="0"/>
              <a:t>Box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15</a:t>
            </a:fld>
            <a:endParaRPr lang="en-US"/>
          </a:p>
        </p:txBody>
      </p:sp>
      <p:pic>
        <p:nvPicPr>
          <p:cNvPr id="2050" name="Picture 2" descr="What is Black Box Testing | Techniques &amp;amp; Examples | Imperva"/>
          <p:cNvPicPr>
            <a:picLocks noChangeAspect="1" noChangeArrowheads="1"/>
          </p:cNvPicPr>
          <p:nvPr/>
        </p:nvPicPr>
        <p:blipFill rotWithShape="1">
          <a:blip r:embed="rId3">
            <a:extLst>
              <a:ext uri="{28A0092B-C50C-407E-A947-70E740481C1C}">
                <a14:useLocalDpi xmlns:a14="http://schemas.microsoft.com/office/drawing/2010/main" val="0"/>
              </a:ext>
            </a:extLst>
          </a:blip>
          <a:srcRect l="5309" t="26334" r="6725" b="19561"/>
          <a:stretch/>
        </p:blipFill>
        <p:spPr bwMode="auto">
          <a:xfrm>
            <a:off x="3538474" y="1415367"/>
            <a:ext cx="5102352" cy="178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9459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normAutofit/>
          </a:bodyPr>
          <a:lstStyle/>
          <a:p>
            <a:r>
              <a:rPr lang="en-US" sz="3600" dirty="0"/>
              <a:t>Functional Testing: A.k.a.: Black Box Testing</a:t>
            </a:r>
          </a:p>
        </p:txBody>
      </p:sp>
      <p:sp>
        <p:nvSpPr>
          <p:cNvPr id="27653" name="Rectangle 5"/>
          <p:cNvSpPr>
            <a:spLocks noGrp="1" noChangeArrowheads="1"/>
          </p:cNvSpPr>
          <p:nvPr>
            <p:ph idx="1"/>
          </p:nvPr>
        </p:nvSpPr>
        <p:spPr>
          <a:xfrm>
            <a:off x="838200" y="1690688"/>
            <a:ext cx="10262616" cy="4371784"/>
          </a:xfrm>
        </p:spPr>
        <p:txBody>
          <a:bodyPr/>
          <a:lstStyle/>
          <a:p>
            <a:r>
              <a:rPr lang="en-US" dirty="0" smtClean="0"/>
              <a:t>Derive </a:t>
            </a:r>
            <a:r>
              <a:rPr lang="en-US" dirty="0"/>
              <a:t>test cases </a:t>
            </a:r>
            <a:r>
              <a:rPr lang="en-US" dirty="0" smtClean="0"/>
              <a:t>from the </a:t>
            </a:r>
            <a:r>
              <a:rPr lang="en-US" i="1" dirty="0"/>
              <a:t>functional</a:t>
            </a:r>
            <a:r>
              <a:rPr lang="en-US" dirty="0"/>
              <a:t> specifications </a:t>
            </a:r>
          </a:p>
          <a:p>
            <a:pPr lvl="1"/>
            <a:r>
              <a:rPr lang="en-US" i="1" dirty="0"/>
              <a:t>functional</a:t>
            </a:r>
            <a:r>
              <a:rPr lang="en-US" dirty="0"/>
              <a:t> refers to the source of information </a:t>
            </a:r>
          </a:p>
          <a:p>
            <a:pPr lvl="1"/>
            <a:r>
              <a:rPr lang="en-US" dirty="0"/>
              <a:t>not to what is tested</a:t>
            </a:r>
          </a:p>
          <a:p>
            <a:r>
              <a:rPr lang="en-US" i="1" dirty="0"/>
              <a:t>Also known as</a:t>
            </a:r>
            <a:r>
              <a:rPr lang="en-US" dirty="0"/>
              <a:t>:</a:t>
            </a:r>
          </a:p>
          <a:p>
            <a:pPr lvl="1"/>
            <a:r>
              <a:rPr lang="en-US" u="sng" dirty="0">
                <a:solidFill>
                  <a:srgbClr val="000000"/>
                </a:solidFill>
              </a:rPr>
              <a:t>specification-based testing </a:t>
            </a:r>
            <a:r>
              <a:rPr lang="en-US" dirty="0">
                <a:solidFill>
                  <a:srgbClr val="000000"/>
                </a:solidFill>
              </a:rPr>
              <a:t>(from specifications)</a:t>
            </a:r>
          </a:p>
          <a:p>
            <a:pPr lvl="1"/>
            <a:r>
              <a:rPr lang="en-US" u="sng" dirty="0">
                <a:solidFill>
                  <a:srgbClr val="000000"/>
                </a:solidFill>
              </a:rPr>
              <a:t>black-box testing </a:t>
            </a:r>
            <a:r>
              <a:rPr lang="en-US" dirty="0">
                <a:solidFill>
                  <a:srgbClr val="000000"/>
                </a:solidFill>
              </a:rPr>
              <a:t>(no view of the code)</a:t>
            </a:r>
          </a:p>
          <a:p>
            <a:r>
              <a:rPr lang="en-US" dirty="0" smtClean="0"/>
              <a:t>Functional </a:t>
            </a:r>
            <a:r>
              <a:rPr lang="en-US" dirty="0"/>
              <a:t>specification = description of intended program behavior</a:t>
            </a:r>
          </a:p>
          <a:p>
            <a:pPr lvl="1" eaLnBrk="1" hangingPunct="1"/>
            <a:r>
              <a:rPr lang="en-US" dirty="0"/>
              <a:t>either formal or informal</a:t>
            </a:r>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403965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dirty="0"/>
              <a:t>Systematic vs. Random Testing</a:t>
            </a:r>
          </a:p>
        </p:txBody>
      </p:sp>
      <p:sp>
        <p:nvSpPr>
          <p:cNvPr id="29701" name="Rectangle 3"/>
          <p:cNvSpPr>
            <a:spLocks noGrp="1" noChangeArrowheads="1"/>
          </p:cNvSpPr>
          <p:nvPr>
            <p:ph idx="1"/>
          </p:nvPr>
        </p:nvSpPr>
        <p:spPr>
          <a:xfrm>
            <a:off x="947928" y="1786128"/>
            <a:ext cx="9732264" cy="3892296"/>
          </a:xfrm>
        </p:spPr>
        <p:txBody>
          <a:bodyPr/>
          <a:lstStyle/>
          <a:p>
            <a:pPr eaLnBrk="1" hangingPunct="1">
              <a:lnSpc>
                <a:spcPct val="90000"/>
              </a:lnSpc>
            </a:pPr>
            <a:r>
              <a:rPr lang="en-US" i="1" dirty="0" smtClean="0"/>
              <a:t>Random</a:t>
            </a:r>
            <a:r>
              <a:rPr lang="en-US" dirty="0" smtClean="0"/>
              <a:t> </a:t>
            </a:r>
            <a:r>
              <a:rPr lang="en-US" dirty="0"/>
              <a:t>(</a:t>
            </a:r>
            <a:r>
              <a:rPr lang="en-US" dirty="0" smtClean="0"/>
              <a:t>uniform</a:t>
            </a:r>
            <a:r>
              <a:rPr lang="en-US" dirty="0"/>
              <a:t>)</a:t>
            </a:r>
            <a:r>
              <a:rPr lang="en-US" dirty="0" smtClean="0"/>
              <a:t> testing</a:t>
            </a:r>
            <a:endParaRPr lang="en-US" dirty="0"/>
          </a:p>
          <a:p>
            <a:pPr lvl="1" eaLnBrk="1" hangingPunct="1">
              <a:lnSpc>
                <a:spcPct val="90000"/>
              </a:lnSpc>
            </a:pPr>
            <a:r>
              <a:rPr lang="en-US" dirty="0"/>
              <a:t>Pick possible inputs </a:t>
            </a:r>
            <a:r>
              <a:rPr lang="en-US" dirty="0" smtClean="0"/>
              <a:t>randomly and uniformly</a:t>
            </a:r>
            <a:endParaRPr lang="en-US" dirty="0"/>
          </a:p>
          <a:p>
            <a:pPr lvl="1" eaLnBrk="1" hangingPunct="1">
              <a:lnSpc>
                <a:spcPct val="90000"/>
              </a:lnSpc>
            </a:pPr>
            <a:r>
              <a:rPr lang="en-US" dirty="0"/>
              <a:t>Avoids designer bias</a:t>
            </a:r>
          </a:p>
          <a:p>
            <a:pPr lvl="1" eaLnBrk="1" hangingPunct="1">
              <a:lnSpc>
                <a:spcPct val="90000"/>
              </a:lnSpc>
            </a:pPr>
            <a:r>
              <a:rPr lang="en-US" dirty="0" smtClean="0"/>
              <a:t>But </a:t>
            </a:r>
            <a:r>
              <a:rPr lang="en-US" dirty="0"/>
              <a:t>treats all inputs as equally valuable</a:t>
            </a:r>
          </a:p>
          <a:p>
            <a:pPr eaLnBrk="1" hangingPunct="1">
              <a:lnSpc>
                <a:spcPct val="90000"/>
              </a:lnSpc>
            </a:pPr>
            <a:r>
              <a:rPr lang="en-US" i="1" dirty="0"/>
              <a:t>Systematic</a:t>
            </a:r>
            <a:r>
              <a:rPr lang="en-US" dirty="0"/>
              <a:t> (non-uniform</a:t>
            </a:r>
            <a:r>
              <a:rPr lang="en-US" dirty="0" smtClean="0"/>
              <a:t>) testing</a:t>
            </a:r>
            <a:endParaRPr lang="en-US" dirty="0"/>
          </a:p>
          <a:p>
            <a:pPr lvl="1" eaLnBrk="1" hangingPunct="1">
              <a:lnSpc>
                <a:spcPct val="90000"/>
              </a:lnSpc>
            </a:pPr>
            <a:r>
              <a:rPr lang="en-US" dirty="0"/>
              <a:t>S</a:t>
            </a:r>
            <a:r>
              <a:rPr lang="en-US" dirty="0" smtClean="0"/>
              <a:t>elect </a:t>
            </a:r>
            <a:r>
              <a:rPr lang="en-US" dirty="0"/>
              <a:t>inputs that are especially valuable</a:t>
            </a:r>
          </a:p>
          <a:p>
            <a:pPr lvl="1" eaLnBrk="1" hangingPunct="1">
              <a:lnSpc>
                <a:spcPct val="90000"/>
              </a:lnSpc>
            </a:pPr>
            <a:r>
              <a:rPr lang="en-US" dirty="0" smtClean="0"/>
              <a:t>Choose representatives  </a:t>
            </a:r>
            <a:endParaRPr lang="en-US" dirty="0"/>
          </a:p>
          <a:p>
            <a:pPr eaLnBrk="1" hangingPunct="1">
              <a:lnSpc>
                <a:spcPct val="90000"/>
              </a:lnSpc>
            </a:pPr>
            <a:r>
              <a:rPr lang="en-US" dirty="0" smtClean="0"/>
              <a:t>Black box </a:t>
            </a:r>
            <a:r>
              <a:rPr lang="en-US" dirty="0"/>
              <a:t>testing is systematic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12761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70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70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70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7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dirty="0"/>
              <a:t>Why Not </a:t>
            </a:r>
            <a:r>
              <a:rPr lang="en-US" dirty="0" smtClean="0"/>
              <a:t>Random Testing?</a:t>
            </a:r>
            <a:endParaRPr lang="en-US" dirty="0"/>
          </a:p>
        </p:txBody>
      </p:sp>
      <p:sp>
        <p:nvSpPr>
          <p:cNvPr id="31749" name="Rectangle 3"/>
          <p:cNvSpPr>
            <a:spLocks noGrp="1" noChangeArrowheads="1"/>
          </p:cNvSpPr>
          <p:nvPr>
            <p:ph idx="1"/>
          </p:nvPr>
        </p:nvSpPr>
        <p:spPr/>
        <p:txBody>
          <a:bodyPr/>
          <a:lstStyle/>
          <a:p>
            <a:pPr eaLnBrk="1" hangingPunct="1">
              <a:lnSpc>
                <a:spcPct val="90000"/>
              </a:lnSpc>
            </a:pPr>
            <a:r>
              <a:rPr lang="en-US" dirty="0"/>
              <a:t>Non-uniform distribution of defects</a:t>
            </a:r>
          </a:p>
          <a:p>
            <a:pPr eaLnBrk="1" hangingPunct="1">
              <a:lnSpc>
                <a:spcPct val="90000"/>
              </a:lnSpc>
            </a:pPr>
            <a:r>
              <a:rPr lang="en-US" i="1" dirty="0"/>
              <a:t>Example:</a:t>
            </a:r>
            <a:r>
              <a:rPr lang="en-US" dirty="0"/>
              <a:t> </a:t>
            </a:r>
          </a:p>
          <a:p>
            <a:pPr lvl="1" eaLnBrk="1" hangingPunct="1">
              <a:lnSpc>
                <a:spcPct val="90000"/>
              </a:lnSpc>
            </a:pPr>
            <a:r>
              <a:rPr lang="en-US" altLang="ja-JP" dirty="0"/>
              <a:t>Program: solve a quadratic equation: </a:t>
            </a:r>
            <a:r>
              <a:rPr lang="en-US" altLang="ja-JP" i="1" dirty="0">
                <a:latin typeface="Times New Roman"/>
                <a:cs typeface="Times New Roman"/>
              </a:rPr>
              <a:t>a x</a:t>
            </a:r>
            <a:r>
              <a:rPr lang="en-US" altLang="ja-JP" i="1" baseline="30000" dirty="0">
                <a:latin typeface="Times New Roman"/>
                <a:cs typeface="Times New Roman"/>
              </a:rPr>
              <a:t>2</a:t>
            </a:r>
            <a:r>
              <a:rPr lang="en-US" altLang="ja-JP" i="1" dirty="0">
                <a:latin typeface="Times New Roman"/>
                <a:cs typeface="Times New Roman"/>
              </a:rPr>
              <a:t>  + b x + c = 0</a:t>
            </a:r>
          </a:p>
          <a:p>
            <a:pPr lvl="1" eaLnBrk="1" hangingPunct="1">
              <a:lnSpc>
                <a:spcPct val="90000"/>
              </a:lnSpc>
              <a:buFontTx/>
              <a:buNone/>
            </a:pPr>
            <a:endParaRPr lang="en-US" dirty="0">
              <a:latin typeface="Times New Roman"/>
              <a:cs typeface="Times New Roman"/>
            </a:endParaRPr>
          </a:p>
          <a:p>
            <a:pPr eaLnBrk="1" hangingPunct="1">
              <a:lnSpc>
                <a:spcPct val="90000"/>
              </a:lnSpc>
              <a:buFontTx/>
              <a:buNone/>
            </a:pPr>
            <a:endParaRPr lang="en-US" sz="2000" dirty="0"/>
          </a:p>
          <a:p>
            <a:pPr lvl="1" eaLnBrk="1" hangingPunct="1">
              <a:lnSpc>
                <a:spcPct val="90000"/>
              </a:lnSpc>
            </a:pPr>
            <a:r>
              <a:rPr lang="en-US" dirty="0"/>
              <a:t>Defect: incomplete implementation logic </a:t>
            </a:r>
          </a:p>
          <a:p>
            <a:pPr lvl="2" eaLnBrk="1" hangingPunct="1">
              <a:lnSpc>
                <a:spcPct val="90000"/>
              </a:lnSpc>
              <a:buFontTx/>
              <a:buNone/>
            </a:pPr>
            <a:r>
              <a:rPr lang="en-US" sz="2400" dirty="0"/>
              <a:t>does not properly handle special cases: b</a:t>
            </a:r>
            <a:r>
              <a:rPr lang="en-US" sz="2400" baseline="30000" dirty="0"/>
              <a:t>2</a:t>
            </a:r>
            <a:r>
              <a:rPr lang="en-US" sz="2400" dirty="0"/>
              <a:t> - 4ac = 0 and a = 0</a:t>
            </a:r>
          </a:p>
          <a:p>
            <a:pPr lvl="1" eaLnBrk="1" hangingPunct="1">
              <a:lnSpc>
                <a:spcPct val="90000"/>
              </a:lnSpc>
            </a:pPr>
            <a:r>
              <a:rPr lang="en-US" dirty="0"/>
              <a:t>Failing values are </a:t>
            </a:r>
            <a:r>
              <a:rPr lang="en-US" i="1" dirty="0"/>
              <a:t>sparse</a:t>
            </a:r>
            <a:r>
              <a:rPr lang="en-US" dirty="0"/>
              <a:t> in the input space — </a:t>
            </a:r>
          </a:p>
          <a:p>
            <a:pPr lvl="1" eaLnBrk="1" hangingPunct="1">
              <a:lnSpc>
                <a:spcPct val="90000"/>
              </a:lnSpc>
              <a:buFontTx/>
              <a:buNone/>
            </a:pPr>
            <a:r>
              <a:rPr lang="en-US" dirty="0"/>
              <a:t>	needles in a very big haystack. </a:t>
            </a:r>
          </a:p>
          <a:p>
            <a:pPr lvl="1" eaLnBrk="1" hangingPunct="1">
              <a:lnSpc>
                <a:spcPct val="90000"/>
              </a:lnSpc>
            </a:pPr>
            <a:r>
              <a:rPr lang="en-US" dirty="0"/>
              <a:t>Random sampling is unlikely to choose a=0.0 and b=0.0</a:t>
            </a:r>
          </a:p>
        </p:txBody>
      </p:sp>
      <p:pic>
        <p:nvPicPr>
          <p:cNvPr id="31750" name="Picture 4" descr="latex-image-1.pdf                                              0076C0AA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24" y="3322321"/>
            <a:ext cx="2343150"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2302667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4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Random Testing?</a:t>
            </a:r>
          </a:p>
        </p:txBody>
      </p:sp>
      <p:sp>
        <p:nvSpPr>
          <p:cNvPr id="3" name="Content Placeholder 2"/>
          <p:cNvSpPr>
            <a:spLocks noGrp="1"/>
          </p:cNvSpPr>
          <p:nvPr>
            <p:ph idx="1"/>
          </p:nvPr>
        </p:nvSpPr>
        <p:spPr/>
        <p:txBody>
          <a:bodyPr/>
          <a:lstStyle/>
          <a:p>
            <a:pPr eaLnBrk="1" hangingPunct="1">
              <a:spcBef>
                <a:spcPct val="0"/>
              </a:spcBef>
            </a:pPr>
            <a:r>
              <a:rPr lang="en-US" sz="2200" dirty="0"/>
              <a:t>Estimate how many uniform random test cases it would take, on average, to find this bug.  Perform a quick calculation using reasonable assumptions. </a:t>
            </a:r>
          </a:p>
          <a:p>
            <a:pPr marL="0" indent="0">
              <a:spcBef>
                <a:spcPct val="0"/>
              </a:spcBef>
              <a:buNone/>
            </a:pPr>
            <a:endParaRPr lang="en-US" sz="2200" dirty="0"/>
          </a:p>
          <a:p>
            <a:pPr eaLnBrk="1" hangingPunct="1">
              <a:spcBef>
                <a:spcPct val="0"/>
              </a:spcBef>
            </a:pPr>
            <a:r>
              <a:rPr lang="en-US" sz="2200" dirty="0"/>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marL="0" indent="0">
              <a:spcBef>
                <a:spcPct val="0"/>
              </a:spcBef>
              <a:buNone/>
            </a:pPr>
            <a:endParaRPr lang="en-US" sz="2200" dirty="0"/>
          </a:p>
          <a:p>
            <a:pPr eaLnBrk="1" hangingPunct="1">
              <a:spcBef>
                <a:spcPct val="0"/>
              </a:spcBef>
            </a:pPr>
            <a:r>
              <a:rPr lang="en-US" sz="2200" dirty="0"/>
              <a:t>Since not all bit patterns are valid and distinct floating point numbers, and since very small values of </a:t>
            </a:r>
            <a:r>
              <a:rPr lang="en-US" sz="2200" b="1" dirty="0"/>
              <a:t>a</a:t>
            </a:r>
            <a:r>
              <a:rPr lang="en-US" sz="2200" dirty="0"/>
              <a:t> and </a:t>
            </a:r>
            <a:r>
              <a:rPr lang="en-US" sz="2200" b="1" dirty="0"/>
              <a:t>b</a:t>
            </a:r>
            <a:r>
              <a:rPr lang="en-US" sz="2200" dirty="0"/>
              <a:t>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4386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Outline</a:t>
            </a:r>
            <a:endParaRPr lang="en-US" sz="3600" dirty="0"/>
          </a:p>
        </p:txBody>
      </p:sp>
      <p:sp>
        <p:nvSpPr>
          <p:cNvPr id="3" name="Content Placeholder 2"/>
          <p:cNvSpPr>
            <a:spLocks noGrp="1"/>
          </p:cNvSpPr>
          <p:nvPr>
            <p:ph idx="1"/>
          </p:nvPr>
        </p:nvSpPr>
        <p:spPr/>
        <p:txBody>
          <a:bodyPr/>
          <a:lstStyle/>
          <a:p>
            <a:r>
              <a:rPr lang="en-US" dirty="0"/>
              <a:t>Case Study – Knight </a:t>
            </a:r>
            <a:r>
              <a:rPr lang="en-US" dirty="0" smtClean="0"/>
              <a:t>Capital</a:t>
            </a:r>
          </a:p>
          <a:p>
            <a:r>
              <a:rPr lang="en-US" dirty="0"/>
              <a:t>Test Driven Development (TDD</a:t>
            </a:r>
            <a:r>
              <a:rPr lang="en-US" dirty="0" smtClean="0"/>
              <a:t>)</a:t>
            </a:r>
          </a:p>
          <a:p>
            <a:r>
              <a:rPr lang="en-US" dirty="0"/>
              <a:t>Testing techniques</a:t>
            </a:r>
          </a:p>
          <a:p>
            <a:r>
              <a:rPr lang="en-US" dirty="0" smtClean="0"/>
              <a:t>Black </a:t>
            </a:r>
            <a:r>
              <a:rPr lang="en-US" dirty="0"/>
              <a:t>Box </a:t>
            </a:r>
            <a:r>
              <a:rPr lang="en-US" dirty="0" smtClean="0"/>
              <a:t>Testing</a:t>
            </a:r>
          </a:p>
          <a:p>
            <a:r>
              <a:rPr lang="en-US" dirty="0" smtClean="0"/>
              <a:t>Black </a:t>
            </a:r>
            <a:r>
              <a:rPr lang="en-US" dirty="0"/>
              <a:t>Box Testing Techniques </a:t>
            </a:r>
            <a:endParaRPr lang="en-US" dirty="0" smtClean="0"/>
          </a:p>
          <a:p>
            <a:r>
              <a:rPr lang="en-US" dirty="0"/>
              <a:t>General </a:t>
            </a:r>
            <a:r>
              <a:rPr lang="en-US" dirty="0" smtClean="0"/>
              <a:t>Testing</a:t>
            </a:r>
          </a:p>
          <a:p>
            <a:r>
              <a:rPr lang="en-US" dirty="0"/>
              <a:t>Experience based testing</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1384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Black Box Testing</a:t>
            </a:r>
          </a:p>
        </p:txBody>
      </p:sp>
      <p:sp>
        <p:nvSpPr>
          <p:cNvPr id="3075" name="Rectangle 3"/>
          <p:cNvSpPr>
            <a:spLocks noGrp="1" noChangeArrowheads="1"/>
          </p:cNvSpPr>
          <p:nvPr>
            <p:ph idx="1"/>
          </p:nvPr>
        </p:nvSpPr>
        <p:spPr/>
        <p:txBody>
          <a:bodyPr/>
          <a:lstStyle/>
          <a:p>
            <a:pPr eaLnBrk="1" hangingPunct="1"/>
            <a:r>
              <a:rPr lang="en-US" dirty="0" smtClean="0"/>
              <a:t>Testing software against a specification of its external behavior without knowledge of internal implementation details</a:t>
            </a:r>
          </a:p>
          <a:p>
            <a:pPr lvl="1" eaLnBrk="1" hangingPunct="1"/>
            <a:r>
              <a:rPr lang="en-US" dirty="0" smtClean="0"/>
              <a:t>Can be applied to software “units” (e.g., classes) or to entire programs</a:t>
            </a:r>
          </a:p>
          <a:p>
            <a:pPr lvl="1" eaLnBrk="1" hangingPunct="1"/>
            <a:r>
              <a:rPr lang="en-US" dirty="0" smtClean="0"/>
              <a:t>External behavior is defined in API docs, Functional specs, Requirements specs, etc.</a:t>
            </a:r>
          </a:p>
          <a:p>
            <a:pPr eaLnBrk="1" hangingPunct="1"/>
            <a:r>
              <a:rPr lang="en-US" dirty="0" smtClean="0"/>
              <a:t>Because black box testing purposely disregards the program's control structure, attention is focused primarily on the information domain (i.e., data that goes in, data that comes out)</a:t>
            </a:r>
          </a:p>
          <a:p>
            <a:pPr eaLnBrk="1" hangingPunct="1"/>
            <a:r>
              <a:rPr lang="en-US" dirty="0" smtClean="0"/>
              <a:t>The Goal: Derive sets of input conditions (test cases) that fully exercise the external functionality</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705831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a:t>Black-box Testing </a:t>
            </a:r>
            <a:r>
              <a:rPr lang="en-US" dirty="0" smtClean="0"/>
              <a:t>Errors Categories</a:t>
            </a:r>
            <a:endParaRPr lang="en-US" dirty="0"/>
          </a:p>
        </p:txBody>
      </p:sp>
      <p:sp>
        <p:nvSpPr>
          <p:cNvPr id="25604" name="Rectangle 3"/>
          <p:cNvSpPr>
            <a:spLocks noGrp="1" noChangeArrowheads="1"/>
          </p:cNvSpPr>
          <p:nvPr>
            <p:ph type="body" idx="1"/>
          </p:nvPr>
        </p:nvSpPr>
        <p:spPr/>
        <p:txBody>
          <a:bodyPr>
            <a:normAutofit/>
          </a:bodyPr>
          <a:lstStyle/>
          <a:p>
            <a:pPr eaLnBrk="1" hangingPunct="1"/>
            <a:r>
              <a:rPr lang="en-US" dirty="0"/>
              <a:t>Incorrect or missing functions</a:t>
            </a:r>
          </a:p>
          <a:p>
            <a:pPr eaLnBrk="1" hangingPunct="1"/>
            <a:r>
              <a:rPr lang="en-US" dirty="0"/>
              <a:t>Interface </a:t>
            </a:r>
            <a:r>
              <a:rPr lang="en-US" dirty="0" smtClean="0"/>
              <a:t>errors</a:t>
            </a:r>
          </a:p>
          <a:p>
            <a:pPr marL="800100" lvl="2" indent="-342900">
              <a:buSzPct val="114000"/>
              <a:buFont typeface="Wingdings" charset="0"/>
              <a:buChar char="§"/>
            </a:pPr>
            <a:r>
              <a:rPr lang="en-US" dirty="0"/>
              <a:t>Usability problems</a:t>
            </a:r>
          </a:p>
          <a:p>
            <a:pPr marL="800100" lvl="2" indent="-342900">
              <a:buSzPct val="114000"/>
              <a:buFont typeface="Wingdings" charset="0"/>
              <a:buChar char="§"/>
            </a:pPr>
            <a:r>
              <a:rPr lang="en-US" dirty="0"/>
              <a:t>Concurrency and timing errors</a:t>
            </a:r>
          </a:p>
          <a:p>
            <a:pPr eaLnBrk="1" hangingPunct="1"/>
            <a:r>
              <a:rPr lang="en-US" dirty="0"/>
              <a:t>Errors in data structures or external data base access</a:t>
            </a:r>
          </a:p>
          <a:p>
            <a:pPr eaLnBrk="1" hangingPunct="1"/>
            <a:r>
              <a:rPr lang="en-US" dirty="0"/>
              <a:t>Behavior or performance errors</a:t>
            </a:r>
          </a:p>
          <a:p>
            <a:pPr eaLnBrk="1" hangingPunct="1"/>
            <a:r>
              <a:rPr lang="en-US" dirty="0"/>
              <a:t>Initialization and termination </a:t>
            </a:r>
            <a:r>
              <a:rPr lang="en-US" dirty="0" smtClean="0"/>
              <a:t>errors</a:t>
            </a:r>
          </a:p>
          <a:p>
            <a:pPr eaLnBrk="1" hangingPunct="1"/>
            <a:r>
              <a:rPr lang="en-US" dirty="0" smtClean="0"/>
              <a:t>Unlike </a:t>
            </a:r>
            <a:r>
              <a:rPr lang="en-US" dirty="0"/>
              <a:t>white box testing, black box testing tends to be applied later in the development process</a:t>
            </a:r>
          </a:p>
          <a:p>
            <a:pPr eaLnBrk="1" hangingPunct="1"/>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925944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en-US" sz="4000" dirty="0"/>
              <a:t>Questions answered by Black-box Testing</a:t>
            </a:r>
          </a:p>
        </p:txBody>
      </p:sp>
      <p:sp>
        <p:nvSpPr>
          <p:cNvPr id="26628" name="Rectangle 3"/>
          <p:cNvSpPr>
            <a:spLocks noGrp="1" noChangeArrowheads="1"/>
          </p:cNvSpPr>
          <p:nvPr>
            <p:ph idx="1"/>
          </p:nvPr>
        </p:nvSpPr>
        <p:spPr>
          <a:xfrm>
            <a:off x="1011936" y="1690688"/>
            <a:ext cx="9640824" cy="4481512"/>
          </a:xfrm>
        </p:spPr>
        <p:txBody>
          <a:bodyPr/>
          <a:lstStyle/>
          <a:p>
            <a:pPr>
              <a:lnSpc>
                <a:spcPct val="80000"/>
              </a:lnSpc>
              <a:spcAft>
                <a:spcPts val="600"/>
              </a:spcAft>
            </a:pPr>
            <a:r>
              <a:rPr lang="en-US" dirty="0"/>
              <a:t>How is functional validity tested?</a:t>
            </a:r>
          </a:p>
          <a:p>
            <a:pPr>
              <a:lnSpc>
                <a:spcPct val="80000"/>
              </a:lnSpc>
              <a:spcAft>
                <a:spcPts val="600"/>
              </a:spcAft>
            </a:pPr>
            <a:r>
              <a:rPr lang="en-US" dirty="0"/>
              <a:t>How are system behavior and performance tested?</a:t>
            </a:r>
          </a:p>
          <a:p>
            <a:pPr>
              <a:lnSpc>
                <a:spcPct val="80000"/>
              </a:lnSpc>
              <a:spcAft>
                <a:spcPts val="600"/>
              </a:spcAft>
            </a:pPr>
            <a:r>
              <a:rPr lang="en-US" dirty="0"/>
              <a:t>What classes of input will make good test cases?</a:t>
            </a:r>
          </a:p>
          <a:p>
            <a:pPr>
              <a:lnSpc>
                <a:spcPct val="80000"/>
              </a:lnSpc>
              <a:spcAft>
                <a:spcPts val="600"/>
              </a:spcAft>
            </a:pPr>
            <a:r>
              <a:rPr lang="en-US" dirty="0"/>
              <a:t>Is the system particularly sensitive to certain input values?</a:t>
            </a:r>
          </a:p>
          <a:p>
            <a:pPr>
              <a:lnSpc>
                <a:spcPct val="80000"/>
              </a:lnSpc>
              <a:spcAft>
                <a:spcPts val="600"/>
              </a:spcAft>
            </a:pPr>
            <a:r>
              <a:rPr lang="en-US" dirty="0"/>
              <a:t>How are the boundary values of a data class isolated?</a:t>
            </a:r>
          </a:p>
          <a:p>
            <a:pPr>
              <a:lnSpc>
                <a:spcPct val="80000"/>
              </a:lnSpc>
              <a:spcAft>
                <a:spcPts val="600"/>
              </a:spcAft>
            </a:pPr>
            <a:r>
              <a:rPr lang="en-US" dirty="0"/>
              <a:t>What data rates and data volume can the system tolerate?</a:t>
            </a:r>
          </a:p>
          <a:p>
            <a:pPr>
              <a:lnSpc>
                <a:spcPct val="80000"/>
              </a:lnSpc>
              <a:spcAft>
                <a:spcPts val="600"/>
              </a:spcAft>
            </a:pPr>
            <a:r>
              <a:rPr lang="en-US" dirty="0"/>
              <a:t>What effect will specific combinations of data have on system operation?</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2864142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5123" name="Rectangle 3"/>
          <p:cNvSpPr>
            <a:spLocks noGrp="1" noChangeArrowheads="1"/>
          </p:cNvSpPr>
          <p:nvPr>
            <p:ph idx="1"/>
          </p:nvPr>
        </p:nvSpPr>
        <p:spPr/>
        <p:txBody>
          <a:bodyPr>
            <a:normAutofit/>
          </a:bodyPr>
          <a:lstStyle/>
          <a:p>
            <a:pPr eaLnBrk="1" hangingPunct="1"/>
            <a:r>
              <a:rPr lang="en-US" dirty="0" smtClean="0"/>
              <a:t>Inputs</a:t>
            </a:r>
          </a:p>
          <a:p>
            <a:pPr lvl="1" eaLnBrk="1" hangingPunct="1"/>
            <a:r>
              <a:rPr lang="en-US" dirty="0" smtClean="0"/>
              <a:t>Individual input values</a:t>
            </a:r>
          </a:p>
          <a:p>
            <a:pPr lvl="2" eaLnBrk="1" hangingPunct="1"/>
            <a:r>
              <a:rPr lang="en-US" dirty="0" smtClean="0"/>
              <a:t>Try many different values for each individual input</a:t>
            </a:r>
          </a:p>
          <a:p>
            <a:pPr lvl="1" eaLnBrk="1" hangingPunct="1"/>
            <a:r>
              <a:rPr lang="en-US" dirty="0" smtClean="0"/>
              <a:t>Combinations of inputs</a:t>
            </a:r>
          </a:p>
          <a:p>
            <a:pPr lvl="2" eaLnBrk="1" hangingPunct="1"/>
            <a:r>
              <a:rPr lang="en-US" dirty="0" smtClean="0"/>
              <a:t>Individual inputs are not independent from each other</a:t>
            </a:r>
          </a:p>
          <a:p>
            <a:pPr lvl="2" eaLnBrk="1" hangingPunct="1"/>
            <a:r>
              <a:rPr lang="en-US" dirty="0" smtClean="0"/>
              <a:t>Programs process multiple input values together, not just one at a time</a:t>
            </a:r>
          </a:p>
          <a:p>
            <a:pPr lvl="2" eaLnBrk="1" hangingPunct="1"/>
            <a:r>
              <a:rPr lang="en-US" dirty="0" smtClean="0"/>
              <a:t>Try many different combinations of inputs in order to achieve good coverage of the input domain</a:t>
            </a:r>
          </a:p>
          <a:p>
            <a:pPr lvl="1" eaLnBrk="1" hangingPunct="1"/>
            <a:r>
              <a:rPr lang="en-US" dirty="0" smtClean="0"/>
              <a:t>Ordering </a:t>
            </a:r>
            <a:r>
              <a:rPr lang="en-US" dirty="0"/>
              <a:t>and Timing of inputs</a:t>
            </a:r>
          </a:p>
          <a:p>
            <a:pPr lvl="2" eaLnBrk="1" hangingPunct="1"/>
            <a:r>
              <a:rPr lang="en-US" dirty="0"/>
              <a:t>In addition to the particular combination of input values chosen, the ordering and timing of the inputs can also make a difference</a:t>
            </a:r>
          </a:p>
          <a:p>
            <a:pPr lvl="2" eaLnBrk="1" hangingPunct="1"/>
            <a:endParaRPr lang="en-US" dirty="0"/>
          </a:p>
          <a:p>
            <a:pPr lvl="1"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985629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7171" name="Rectangle 3"/>
          <p:cNvSpPr>
            <a:spLocks noGrp="1" noChangeArrowheads="1"/>
          </p:cNvSpPr>
          <p:nvPr>
            <p:ph idx="1"/>
          </p:nvPr>
        </p:nvSpPr>
        <p:spPr>
          <a:xfrm>
            <a:off x="838200" y="1690688"/>
            <a:ext cx="10515600" cy="4819840"/>
          </a:xfrm>
        </p:spPr>
        <p:txBody>
          <a:bodyPr>
            <a:normAutofit fontScale="92500" lnSpcReduction="20000"/>
          </a:bodyPr>
          <a:lstStyle/>
          <a:p>
            <a:pPr eaLnBrk="1" hangingPunct="1">
              <a:lnSpc>
                <a:spcPct val="90000"/>
              </a:lnSpc>
            </a:pPr>
            <a:r>
              <a:rPr lang="en-US" dirty="0"/>
              <a:t>Defining the input domain</a:t>
            </a:r>
          </a:p>
          <a:p>
            <a:pPr lvl="1" eaLnBrk="1" hangingPunct="1">
              <a:lnSpc>
                <a:spcPct val="90000"/>
              </a:lnSpc>
            </a:pPr>
            <a:r>
              <a:rPr lang="en-US" dirty="0" smtClean="0"/>
              <a:t>Boolean value</a:t>
            </a:r>
          </a:p>
          <a:p>
            <a:pPr lvl="2" eaLnBrk="1" hangingPunct="1">
              <a:lnSpc>
                <a:spcPct val="90000"/>
              </a:lnSpc>
            </a:pPr>
            <a:r>
              <a:rPr lang="en-US" dirty="0" smtClean="0"/>
              <a:t>T or F</a:t>
            </a:r>
          </a:p>
          <a:p>
            <a:pPr lvl="1" eaLnBrk="1" hangingPunct="1">
              <a:lnSpc>
                <a:spcPct val="90000"/>
              </a:lnSpc>
            </a:pPr>
            <a:r>
              <a:rPr lang="en-US" dirty="0" smtClean="0"/>
              <a:t>Numeric value in a particular range</a:t>
            </a:r>
          </a:p>
          <a:p>
            <a:pPr lvl="2" eaLnBrk="1" hangingPunct="1">
              <a:lnSpc>
                <a:spcPct val="90000"/>
              </a:lnSpc>
            </a:pPr>
            <a:r>
              <a:rPr lang="en-US" dirty="0" smtClean="0"/>
              <a:t>-99 &lt;= N &lt;= 99</a:t>
            </a:r>
          </a:p>
          <a:p>
            <a:pPr lvl="2" eaLnBrk="1" hangingPunct="1">
              <a:lnSpc>
                <a:spcPct val="90000"/>
              </a:lnSpc>
            </a:pPr>
            <a:r>
              <a:rPr lang="en-US" dirty="0" smtClean="0"/>
              <a:t>Integer, Floating point</a:t>
            </a:r>
          </a:p>
          <a:p>
            <a:pPr lvl="2" eaLnBrk="1" hangingPunct="1">
              <a:lnSpc>
                <a:spcPct val="90000"/>
              </a:lnSpc>
            </a:pPr>
            <a:r>
              <a:rPr lang="en-US" dirty="0" smtClean="0"/>
              <a:t>Non-negative</a:t>
            </a:r>
          </a:p>
          <a:p>
            <a:pPr lvl="1" eaLnBrk="1" hangingPunct="1">
              <a:lnSpc>
                <a:spcPct val="90000"/>
              </a:lnSpc>
            </a:pPr>
            <a:r>
              <a:rPr lang="en-US" dirty="0" smtClean="0"/>
              <a:t>One of a fixed set of enumerated values</a:t>
            </a:r>
          </a:p>
          <a:p>
            <a:pPr lvl="2" eaLnBrk="1" hangingPunct="1">
              <a:lnSpc>
                <a:spcPct val="90000"/>
              </a:lnSpc>
            </a:pPr>
            <a:r>
              <a:rPr lang="en-US" dirty="0" smtClean="0"/>
              <a:t>{Jan, Feb, Mar, …}</a:t>
            </a:r>
          </a:p>
          <a:p>
            <a:pPr lvl="2" eaLnBrk="1" hangingPunct="1">
              <a:lnSpc>
                <a:spcPct val="90000"/>
              </a:lnSpc>
            </a:pPr>
            <a:r>
              <a:rPr lang="en-US" dirty="0" smtClean="0"/>
              <a:t>{Visa, MasterCard, Discover, …}</a:t>
            </a:r>
          </a:p>
          <a:p>
            <a:pPr lvl="1" eaLnBrk="1" hangingPunct="1">
              <a:lnSpc>
                <a:spcPct val="90000"/>
              </a:lnSpc>
            </a:pPr>
            <a:r>
              <a:rPr lang="en-US" dirty="0" smtClean="0"/>
              <a:t>Formatted strings</a:t>
            </a:r>
          </a:p>
          <a:p>
            <a:pPr lvl="2" eaLnBrk="1" hangingPunct="1">
              <a:lnSpc>
                <a:spcPct val="90000"/>
              </a:lnSpc>
            </a:pPr>
            <a:r>
              <a:rPr lang="en-US" dirty="0" smtClean="0"/>
              <a:t>Phone numbers</a:t>
            </a:r>
          </a:p>
          <a:p>
            <a:pPr lvl="2" eaLnBrk="1" hangingPunct="1">
              <a:lnSpc>
                <a:spcPct val="90000"/>
              </a:lnSpc>
            </a:pPr>
            <a:r>
              <a:rPr lang="en-US" dirty="0" smtClean="0"/>
              <a:t>File names</a:t>
            </a:r>
          </a:p>
          <a:p>
            <a:pPr lvl="2" eaLnBrk="1" hangingPunct="1">
              <a:lnSpc>
                <a:spcPct val="90000"/>
              </a:lnSpc>
            </a:pPr>
            <a:r>
              <a:rPr lang="en-US" dirty="0" smtClean="0"/>
              <a:t>URLs</a:t>
            </a:r>
          </a:p>
          <a:p>
            <a:pPr lvl="2" eaLnBrk="1" hangingPunct="1">
              <a:lnSpc>
                <a:spcPct val="90000"/>
              </a:lnSpc>
            </a:pPr>
            <a:r>
              <a:rPr lang="en-US" dirty="0" smtClean="0"/>
              <a:t>Credit card numbers</a:t>
            </a:r>
          </a:p>
          <a:p>
            <a:pPr lvl="2" eaLnBrk="1" hangingPunct="1">
              <a:lnSpc>
                <a:spcPct val="90000"/>
              </a:lnSpc>
            </a:pPr>
            <a:r>
              <a:rPr lang="en-US" dirty="0" smtClean="0"/>
              <a:t>Regular expressions</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3111711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dirty="0"/>
              <a:t>Black Box Testing</a:t>
            </a:r>
            <a:r>
              <a:rPr lang="en-US" dirty="0" smtClean="0"/>
              <a:t> </a:t>
            </a:r>
            <a:endParaRPr lang="en-US" dirty="0"/>
          </a:p>
        </p:txBody>
      </p:sp>
      <p:sp>
        <p:nvSpPr>
          <p:cNvPr id="39941" name="Rectangle 3"/>
          <p:cNvSpPr>
            <a:spLocks noGrp="1" noChangeArrowheads="1"/>
          </p:cNvSpPr>
          <p:nvPr>
            <p:ph idx="1"/>
          </p:nvPr>
        </p:nvSpPr>
        <p:spPr/>
        <p:txBody>
          <a:bodyPr/>
          <a:lstStyle/>
          <a:p>
            <a:pPr marL="0" indent="0">
              <a:buNone/>
            </a:pPr>
            <a:r>
              <a:rPr lang="en-US" sz="3200" dirty="0"/>
              <a:t>Exploiting the functional specification</a:t>
            </a:r>
          </a:p>
          <a:p>
            <a:pPr eaLnBrk="1" hangingPunct="1"/>
            <a:r>
              <a:rPr lang="en-US" sz="3200" dirty="0"/>
              <a:t>Uses the specification to partition the input space</a:t>
            </a:r>
          </a:p>
          <a:p>
            <a:pPr lvl="1" eaLnBrk="1" hangingPunct="1"/>
            <a:r>
              <a:rPr lang="en-US" dirty="0"/>
              <a:t>e.g., specification of </a:t>
            </a:r>
            <a:r>
              <a:rPr lang="ja-JP" altLang="en-US" dirty="0"/>
              <a:t>“</a:t>
            </a:r>
            <a:r>
              <a:rPr lang="en-US" altLang="ja-JP" dirty="0"/>
              <a:t>roots</a:t>
            </a:r>
            <a:r>
              <a:rPr lang="ja-JP" altLang="en-US" dirty="0"/>
              <a:t>”</a:t>
            </a:r>
            <a:r>
              <a:rPr lang="en-US" altLang="ja-JP" dirty="0"/>
              <a:t> program suggests division between cases with zero, one, and two real roots</a:t>
            </a:r>
          </a:p>
          <a:p>
            <a:pPr eaLnBrk="1" hangingPunct="1"/>
            <a:r>
              <a:rPr lang="en-US" sz="3200" dirty="0"/>
              <a:t>Test each partition, and boundaries between partitions</a:t>
            </a:r>
          </a:p>
          <a:p>
            <a:pPr lvl="1" eaLnBrk="1" hangingPunct="1"/>
            <a:r>
              <a:rPr lang="en-US" dirty="0"/>
              <a:t>No guarantees, but experience suggests failures often lie at the boundaries (as in the </a:t>
            </a:r>
            <a:r>
              <a:rPr lang="ja-JP" altLang="en-US" dirty="0"/>
              <a:t>“</a:t>
            </a:r>
            <a:r>
              <a:rPr lang="en-US" altLang="ja-JP" dirty="0"/>
              <a:t>roots</a:t>
            </a:r>
            <a:r>
              <a:rPr lang="ja-JP" altLang="en-US" dirty="0"/>
              <a:t>”</a:t>
            </a:r>
            <a:r>
              <a:rPr lang="en-US" altLang="ja-JP" dirty="0"/>
              <a:t> program)</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0722512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Why </a:t>
            </a:r>
            <a:r>
              <a:rPr lang="en-US" dirty="0" smtClean="0"/>
              <a:t>Black Box </a:t>
            </a:r>
            <a:r>
              <a:rPr lang="en-US" dirty="0"/>
              <a:t>Testing?</a:t>
            </a:r>
          </a:p>
        </p:txBody>
      </p:sp>
      <p:sp>
        <p:nvSpPr>
          <p:cNvPr id="41989" name="Rectangle 3"/>
          <p:cNvSpPr>
            <a:spLocks noGrp="1" noChangeArrowheads="1"/>
          </p:cNvSpPr>
          <p:nvPr>
            <p:ph idx="1"/>
          </p:nvPr>
        </p:nvSpPr>
        <p:spPr/>
        <p:txBody>
          <a:bodyPr>
            <a:normAutofit lnSpcReduction="10000"/>
          </a:bodyPr>
          <a:lstStyle/>
          <a:p>
            <a:pPr eaLnBrk="1" hangingPunct="1">
              <a:lnSpc>
                <a:spcPct val="90000"/>
              </a:lnSpc>
            </a:pPr>
            <a:r>
              <a:rPr lang="en-US" dirty="0"/>
              <a:t>Early. </a:t>
            </a:r>
          </a:p>
          <a:p>
            <a:pPr lvl="1">
              <a:lnSpc>
                <a:spcPct val="90000"/>
              </a:lnSpc>
            </a:pPr>
            <a:r>
              <a:rPr lang="en-US" dirty="0"/>
              <a:t>can start </a:t>
            </a:r>
            <a:r>
              <a:rPr lang="en-US" i="1" dirty="0"/>
              <a:t>before</a:t>
            </a:r>
            <a:r>
              <a:rPr lang="en-US" dirty="0"/>
              <a:t> code is written</a:t>
            </a:r>
          </a:p>
          <a:p>
            <a:pPr eaLnBrk="1" hangingPunct="1">
              <a:lnSpc>
                <a:spcPct val="90000"/>
              </a:lnSpc>
            </a:pPr>
            <a:r>
              <a:rPr lang="en-US" dirty="0"/>
              <a:t>Effective. </a:t>
            </a:r>
          </a:p>
          <a:p>
            <a:pPr lvl="1">
              <a:lnSpc>
                <a:spcPct val="90000"/>
              </a:lnSpc>
            </a:pPr>
            <a:r>
              <a:rPr lang="en-US" dirty="0"/>
              <a:t>find some classes of defects, e.g., missing logic</a:t>
            </a:r>
          </a:p>
          <a:p>
            <a:pPr>
              <a:lnSpc>
                <a:spcPct val="90000"/>
              </a:lnSpc>
            </a:pPr>
            <a:r>
              <a:rPr lang="en-US" dirty="0"/>
              <a:t>Widely applicable</a:t>
            </a:r>
          </a:p>
          <a:p>
            <a:pPr lvl="1" eaLnBrk="1" hangingPunct="1">
              <a:lnSpc>
                <a:spcPct val="90000"/>
              </a:lnSpc>
            </a:pPr>
            <a:r>
              <a:rPr lang="en-US" dirty="0"/>
              <a:t>any description of program behavior as spec</a:t>
            </a:r>
          </a:p>
          <a:p>
            <a:pPr lvl="1" eaLnBrk="1" hangingPunct="1">
              <a:lnSpc>
                <a:spcPct val="90000"/>
              </a:lnSpc>
            </a:pPr>
            <a:r>
              <a:rPr lang="en-US" dirty="0"/>
              <a:t>at any level of granularity, from module to system testing.</a:t>
            </a:r>
          </a:p>
          <a:p>
            <a:pPr eaLnBrk="1" hangingPunct="1">
              <a:lnSpc>
                <a:spcPct val="90000"/>
              </a:lnSpc>
            </a:pPr>
            <a:r>
              <a:rPr lang="en-US" dirty="0"/>
              <a:t>Economical</a:t>
            </a:r>
          </a:p>
          <a:p>
            <a:pPr lvl="1" eaLnBrk="1" hangingPunct="1">
              <a:lnSpc>
                <a:spcPct val="90000"/>
              </a:lnSpc>
            </a:pPr>
            <a:r>
              <a:rPr lang="en-US" dirty="0"/>
              <a:t>less expensive than structural (white box) testing</a:t>
            </a:r>
          </a:p>
          <a:p>
            <a:pPr marL="0" indent="0">
              <a:buNone/>
            </a:pPr>
            <a:r>
              <a:rPr lang="en-US" dirty="0"/>
              <a:t>The base-line technique for designing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354497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Early Black Box Testing</a:t>
            </a:r>
            <a:endParaRPr lang="en-US" dirty="0"/>
          </a:p>
        </p:txBody>
      </p:sp>
      <p:sp>
        <p:nvSpPr>
          <p:cNvPr id="44037" name="Rectangle 3"/>
          <p:cNvSpPr>
            <a:spLocks noGrp="1" noChangeArrowheads="1"/>
          </p:cNvSpPr>
          <p:nvPr>
            <p:ph idx="1"/>
          </p:nvPr>
        </p:nvSpPr>
        <p:spPr/>
        <p:txBody>
          <a:bodyPr/>
          <a:lstStyle/>
          <a:p>
            <a:pPr eaLnBrk="1" hangingPunct="1">
              <a:lnSpc>
                <a:spcPct val="90000"/>
              </a:lnSpc>
            </a:pPr>
            <a:r>
              <a:rPr lang="en-US" dirty="0"/>
              <a:t>Program code is not necessary</a:t>
            </a:r>
          </a:p>
          <a:p>
            <a:pPr lvl="1" eaLnBrk="1" hangingPunct="1">
              <a:lnSpc>
                <a:spcPct val="90000"/>
              </a:lnSpc>
            </a:pPr>
            <a:r>
              <a:rPr lang="en-US" dirty="0"/>
              <a:t>Only a description of intended behavior is needed</a:t>
            </a:r>
          </a:p>
          <a:p>
            <a:pPr lvl="1" eaLnBrk="1" hangingPunct="1">
              <a:lnSpc>
                <a:spcPct val="90000"/>
              </a:lnSpc>
            </a:pPr>
            <a:r>
              <a:rPr lang="en-US" dirty="0"/>
              <a:t>Even incomplete and informal specifications can be used</a:t>
            </a:r>
          </a:p>
          <a:p>
            <a:pPr lvl="2" eaLnBrk="1" hangingPunct="1">
              <a:lnSpc>
                <a:spcPct val="90000"/>
              </a:lnSpc>
            </a:pPr>
            <a:r>
              <a:rPr lang="en-US" sz="2400" dirty="0"/>
              <a:t>Although precise, complete specifications lead to better test suites</a:t>
            </a:r>
          </a:p>
          <a:p>
            <a:pPr eaLnBrk="1" hangingPunct="1">
              <a:lnSpc>
                <a:spcPct val="90000"/>
              </a:lnSpc>
            </a:pPr>
            <a:r>
              <a:rPr lang="en-US" dirty="0"/>
              <a:t>Early test design has side benefits</a:t>
            </a:r>
          </a:p>
          <a:p>
            <a:pPr lvl="1" eaLnBrk="1" hangingPunct="1">
              <a:lnSpc>
                <a:spcPct val="90000"/>
              </a:lnSpc>
            </a:pPr>
            <a:r>
              <a:rPr lang="en-US" dirty="0"/>
              <a:t>Often reveals ambiguities and inconsistency in spec</a:t>
            </a:r>
          </a:p>
          <a:p>
            <a:pPr lvl="1" eaLnBrk="1" hangingPunct="1">
              <a:lnSpc>
                <a:spcPct val="90000"/>
              </a:lnSpc>
            </a:pPr>
            <a:r>
              <a:rPr lang="en-US" dirty="0"/>
              <a:t>Useful for assessing testability</a:t>
            </a:r>
          </a:p>
          <a:p>
            <a:pPr lvl="2" eaLnBrk="1" hangingPunct="1">
              <a:lnSpc>
                <a:spcPct val="90000"/>
              </a:lnSpc>
            </a:pPr>
            <a:r>
              <a:rPr lang="en-US" sz="2400" dirty="0"/>
              <a:t>And improving test schedule and budget by improving spec</a:t>
            </a:r>
          </a:p>
          <a:p>
            <a:pPr lvl="1" eaLnBrk="1" hangingPunct="1">
              <a:lnSpc>
                <a:spcPct val="90000"/>
              </a:lnSpc>
            </a:pPr>
            <a:r>
              <a:rPr lang="en-US" dirty="0"/>
              <a:t>Useful explanation of specification</a:t>
            </a:r>
          </a:p>
          <a:p>
            <a:pPr lvl="2" eaLnBrk="1" hangingPunct="1">
              <a:lnSpc>
                <a:spcPct val="90000"/>
              </a:lnSpc>
            </a:pPr>
            <a:r>
              <a:rPr lang="en-US" sz="2400" dirty="0"/>
              <a:t>or in the extreme case (as in XP), test cases are the spec </a:t>
            </a: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1018982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a:bodyPr>
          <a:lstStyle/>
          <a:p>
            <a:r>
              <a:rPr lang="en-US" sz="4000" dirty="0"/>
              <a:t>Functional versus Structural: Classes of faults</a:t>
            </a:r>
          </a:p>
        </p:txBody>
      </p:sp>
      <p:sp>
        <p:nvSpPr>
          <p:cNvPr id="288771" name="Rectangle 3"/>
          <p:cNvSpPr>
            <a:spLocks noGrp="1" noChangeArrowheads="1"/>
          </p:cNvSpPr>
          <p:nvPr>
            <p:ph type="body" idx="1"/>
          </p:nvPr>
        </p:nvSpPr>
        <p:spPr/>
        <p:txBody>
          <a:bodyPr/>
          <a:lstStyle/>
          <a:p>
            <a:r>
              <a:rPr lang="en-US" dirty="0"/>
              <a:t>Different testing strategies (functional, structural, fault-based, model-based) are most effective for different classes of faults</a:t>
            </a:r>
          </a:p>
          <a:p>
            <a:r>
              <a:rPr lang="en-US" dirty="0"/>
              <a:t>Functional testing is best for </a:t>
            </a:r>
            <a:r>
              <a:rPr lang="en-US" i="1" dirty="0"/>
              <a:t>missing logic</a:t>
            </a:r>
            <a:r>
              <a:rPr lang="en-US" dirty="0"/>
              <a:t> faults</a:t>
            </a:r>
          </a:p>
          <a:p>
            <a:pPr lvl="1"/>
            <a:r>
              <a:rPr lang="en-US" dirty="0"/>
              <a:t>A common problem: Some program logic was simply forgotten</a:t>
            </a:r>
          </a:p>
          <a:p>
            <a:pPr lvl="1"/>
            <a:r>
              <a:rPr lang="en-US" dirty="0"/>
              <a:t>Structural (code-based) testing will never focus on code that isn’t there! </a:t>
            </a:r>
          </a:p>
        </p:txBody>
      </p:sp>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3728157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pPr eaLnBrk="1" hangingPunct="1"/>
            <a:r>
              <a:rPr lang="en-US" dirty="0"/>
              <a:t>Functional vs. Structural Test</a:t>
            </a:r>
          </a:p>
        </p:txBody>
      </p:sp>
      <p:sp>
        <p:nvSpPr>
          <p:cNvPr id="48133" name="Rectangle 5"/>
          <p:cNvSpPr>
            <a:spLocks noGrp="1" noChangeArrowheads="1"/>
          </p:cNvSpPr>
          <p:nvPr>
            <p:ph idx="1"/>
          </p:nvPr>
        </p:nvSpPr>
        <p:spPr/>
        <p:txBody>
          <a:bodyPr/>
          <a:lstStyle/>
          <a:p>
            <a:pPr eaLnBrk="1" hangingPunct="1"/>
            <a:r>
              <a:rPr lang="en-US" dirty="0"/>
              <a:t>Functional test is applicable in testing at all granularity levels:</a:t>
            </a:r>
          </a:p>
          <a:p>
            <a:pPr lvl="1" eaLnBrk="1" hangingPunct="1"/>
            <a:r>
              <a:rPr lang="en-US" dirty="0"/>
              <a:t>Unit test		</a:t>
            </a:r>
            <a:r>
              <a:rPr lang="en-US" dirty="0" smtClean="0"/>
              <a:t>  (</a:t>
            </a:r>
            <a:r>
              <a:rPr lang="en-US" dirty="0"/>
              <a:t>from module interface spec)</a:t>
            </a:r>
          </a:p>
          <a:p>
            <a:pPr lvl="1" eaLnBrk="1" hangingPunct="1"/>
            <a:r>
              <a:rPr lang="en-US" dirty="0"/>
              <a:t>Integration test	</a:t>
            </a:r>
            <a:r>
              <a:rPr lang="en-US" dirty="0" smtClean="0"/>
              <a:t>  (</a:t>
            </a:r>
            <a:r>
              <a:rPr lang="en-US" dirty="0"/>
              <a:t>from API or subsystem spec)</a:t>
            </a:r>
          </a:p>
          <a:p>
            <a:pPr lvl="1" eaLnBrk="1" hangingPunct="1"/>
            <a:r>
              <a:rPr lang="en-US" dirty="0"/>
              <a:t>System test	  </a:t>
            </a:r>
            <a:r>
              <a:rPr lang="en-US" dirty="0" smtClean="0"/>
              <a:t>(</a:t>
            </a:r>
            <a:r>
              <a:rPr lang="en-US" dirty="0"/>
              <a:t>from system requirements spec)</a:t>
            </a:r>
          </a:p>
          <a:p>
            <a:pPr lvl="1" eaLnBrk="1" hangingPunct="1"/>
            <a:r>
              <a:rPr lang="en-US" dirty="0"/>
              <a:t>Regression test	</a:t>
            </a:r>
            <a:r>
              <a:rPr lang="en-US" dirty="0" smtClean="0"/>
              <a:t>  (</a:t>
            </a:r>
            <a:r>
              <a:rPr lang="en-US" dirty="0"/>
              <a:t>from system requirements + bug history)</a:t>
            </a:r>
          </a:p>
          <a:p>
            <a:pPr eaLnBrk="1" hangingPunct="1"/>
            <a:r>
              <a:rPr lang="en-US" dirty="0"/>
              <a:t>Structural test is applicable in testing relatively small parts of a system:</a:t>
            </a:r>
          </a:p>
          <a:p>
            <a:pPr lvl="1" eaLnBrk="1" hangingPunct="1"/>
            <a:r>
              <a:rPr lang="en-US" dirty="0"/>
              <a:t>Unit test</a:t>
            </a:r>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458342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13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Case </a:t>
            </a:r>
            <a:r>
              <a:rPr lang="en-US" dirty="0"/>
              <a:t>Study – Knight Capital </a:t>
            </a:r>
            <a:br>
              <a:rPr lang="en-US" dirty="0"/>
            </a:br>
            <a:r>
              <a:rPr lang="en-US" sz="3600" dirty="0"/>
              <a:t>High Frequency Trading (HFT)</a:t>
            </a:r>
            <a:endParaRPr lang="en-US" sz="44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3829282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sz="4000" dirty="0"/>
              <a:t>Steps: From specification to test cases</a:t>
            </a:r>
          </a:p>
        </p:txBody>
      </p:sp>
      <p:sp>
        <p:nvSpPr>
          <p:cNvPr id="291844" name="Rectangle 4"/>
          <p:cNvSpPr>
            <a:spLocks noGrp="1" noChangeArrowheads="1"/>
          </p:cNvSpPr>
          <p:nvPr>
            <p:ph type="body" idx="1"/>
          </p:nvPr>
        </p:nvSpPr>
        <p:spPr>
          <a:xfrm>
            <a:off x="838200" y="1690688"/>
            <a:ext cx="10515600" cy="4486275"/>
          </a:xfrm>
        </p:spPr>
        <p:txBody>
          <a:bodyPr>
            <a:normAutofit/>
          </a:bodyPr>
          <a:lstStyle/>
          <a:p>
            <a:pPr marL="457200" indent="-457200">
              <a:buFont typeface="+mj-lt"/>
              <a:buAutoNum type="arabicPeriod"/>
            </a:pPr>
            <a:r>
              <a:rPr lang="en-US" dirty="0" smtClean="0"/>
              <a:t>Decompose </a:t>
            </a:r>
            <a:r>
              <a:rPr lang="en-US" dirty="0"/>
              <a:t>the specification</a:t>
            </a:r>
          </a:p>
          <a:p>
            <a:pPr lvl="1"/>
            <a:r>
              <a:rPr lang="en-US" dirty="0"/>
              <a:t>If the specification is large, break it into </a:t>
            </a:r>
            <a:r>
              <a:rPr lang="en-US" i="1" dirty="0"/>
              <a:t>independently testable features</a:t>
            </a:r>
            <a:r>
              <a:rPr lang="en-US" dirty="0"/>
              <a:t> to be considered in testing</a:t>
            </a:r>
          </a:p>
          <a:p>
            <a:pPr marL="457200" indent="-457200">
              <a:buFont typeface="+mj-lt"/>
              <a:buAutoNum type="arabicPeriod"/>
            </a:pPr>
            <a:r>
              <a:rPr lang="en-US" dirty="0" smtClean="0"/>
              <a:t>Select </a:t>
            </a:r>
            <a:r>
              <a:rPr lang="en-US" dirty="0"/>
              <a:t>representatives</a:t>
            </a:r>
          </a:p>
          <a:p>
            <a:pPr lvl="1"/>
            <a:r>
              <a:rPr lang="en-US" dirty="0"/>
              <a:t>Representative values of each input, or</a:t>
            </a:r>
          </a:p>
          <a:p>
            <a:pPr lvl="1"/>
            <a:r>
              <a:rPr lang="en-US" dirty="0"/>
              <a:t>Representative behaviors of a </a:t>
            </a:r>
            <a:r>
              <a:rPr lang="en-US" i="1" dirty="0"/>
              <a:t>model</a:t>
            </a:r>
          </a:p>
          <a:p>
            <a:pPr lvl="3"/>
            <a:r>
              <a:rPr lang="en-US" sz="2000" dirty="0"/>
              <a:t>Often simple input/output transformations </a:t>
            </a:r>
            <a:r>
              <a:rPr lang="en-US" sz="2000" dirty="0" smtClean="0"/>
              <a:t>don</a:t>
            </a:r>
            <a:r>
              <a:rPr lang="en-US" altLang="ja-JP" sz="2000" dirty="0" smtClean="0">
                <a:latin typeface="Arial"/>
              </a:rPr>
              <a:t>’</a:t>
            </a:r>
            <a:r>
              <a:rPr lang="en-US" sz="2000" dirty="0" smtClean="0"/>
              <a:t>t </a:t>
            </a:r>
            <a:r>
              <a:rPr lang="en-US" sz="2000" dirty="0"/>
              <a:t>describe a system.  We use models in program specification, in program design, and in test design</a:t>
            </a:r>
          </a:p>
          <a:p>
            <a:pPr marL="457200" indent="-457200">
              <a:buFont typeface="+mj-lt"/>
              <a:buAutoNum type="arabicPeriod"/>
            </a:pPr>
            <a:r>
              <a:rPr lang="en-US" dirty="0" smtClean="0"/>
              <a:t>Form </a:t>
            </a:r>
            <a:r>
              <a:rPr lang="en-US" dirty="0"/>
              <a:t>test specifications</a:t>
            </a:r>
          </a:p>
          <a:p>
            <a:pPr lvl="3"/>
            <a:r>
              <a:rPr lang="en-US" sz="2000" dirty="0"/>
              <a:t>Typically: combinations of input values, or model behaviors</a:t>
            </a:r>
          </a:p>
          <a:p>
            <a:pPr marL="457200" indent="-457200">
              <a:buFont typeface="+mj-lt"/>
              <a:buAutoNum type="arabicPeriod"/>
            </a:pPr>
            <a:r>
              <a:rPr lang="en-US" dirty="0" smtClean="0"/>
              <a:t>Produce </a:t>
            </a:r>
            <a:r>
              <a:rPr lang="en-US" dirty="0"/>
              <a:t>and execute actual tests</a:t>
            </a:r>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793316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dirty="0"/>
              <a:t>From specification to test cases</a:t>
            </a:r>
          </a:p>
        </p:txBody>
      </p:sp>
      <p:graphicFrame>
        <p:nvGraphicFramePr>
          <p:cNvPr id="289798" name="Object 6"/>
          <p:cNvGraphicFramePr>
            <a:graphicFrameLocks noGrp="1" noChangeAspect="1"/>
          </p:cNvGraphicFramePr>
          <p:nvPr>
            <p:ph idx="1"/>
            <p:extLst>
              <p:ext uri="{D42A27DB-BD31-4B8C-83A1-F6EECF244321}">
                <p14:modId xmlns:p14="http://schemas.microsoft.com/office/powerpoint/2010/main" val="3047063157"/>
              </p:ext>
            </p:extLst>
          </p:nvPr>
        </p:nvGraphicFramePr>
        <p:xfrm>
          <a:off x="4136136" y="1502664"/>
          <a:ext cx="3829050" cy="4876800"/>
        </p:xfrm>
        <a:graphic>
          <a:graphicData uri="http://schemas.openxmlformats.org/presentationml/2006/ole">
            <mc:AlternateContent xmlns:mc="http://schemas.openxmlformats.org/markup-compatibility/2006">
              <mc:Choice xmlns:v="urn:schemas-microsoft-com:vml" Requires="v">
                <p:oleObj spid="_x0000_s1068" name="Visio" r:id="rId4" imgW="3568700" imgH="4546600" progId="Visio.Drawing.11">
                  <p:embed/>
                </p:oleObj>
              </mc:Choice>
              <mc:Fallback>
                <p:oleObj name="Visio" r:id="rId4" imgW="3568700" imgH="4546600" progId="Visio.Drawing.11">
                  <p:embed/>
                  <p:pic>
                    <p:nvPicPr>
                      <p:cNvPr id="2897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6136" y="1502664"/>
                        <a:ext cx="3829050" cy="4876800"/>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sm" len="sm"/>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1794962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12"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096" y="1450848"/>
            <a:ext cx="5029200" cy="3249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77" name="Rectangle 2"/>
          <p:cNvSpPr>
            <a:spLocks noGrp="1" noChangeArrowheads="1"/>
          </p:cNvSpPr>
          <p:nvPr>
            <p:ph type="title"/>
          </p:nvPr>
        </p:nvSpPr>
        <p:spPr/>
        <p:txBody>
          <a:bodyPr/>
          <a:lstStyle/>
          <a:p>
            <a:pPr eaLnBrk="1" hangingPunct="1"/>
            <a:r>
              <a:rPr lang="en-US" dirty="0" smtClean="0"/>
              <a:t>An </a:t>
            </a:r>
            <a:r>
              <a:rPr lang="en-US" dirty="0"/>
              <a:t>Example: Postal Code Lookup</a:t>
            </a:r>
          </a:p>
        </p:txBody>
      </p:sp>
      <p:sp>
        <p:nvSpPr>
          <p:cNvPr id="54278" name="Rectangle 9"/>
          <p:cNvSpPr>
            <a:spLocks noGrp="1" noChangeArrowheads="1"/>
          </p:cNvSpPr>
          <p:nvPr>
            <p:ph idx="1"/>
          </p:nvPr>
        </p:nvSpPr>
        <p:spPr>
          <a:xfrm>
            <a:off x="4349496" y="4422648"/>
            <a:ext cx="6248400" cy="1933702"/>
          </a:xfrm>
        </p:spPr>
        <p:txBody>
          <a:bodyPr/>
          <a:lstStyle/>
          <a:p>
            <a:pPr eaLnBrk="1" hangingPunct="1"/>
            <a:r>
              <a:rPr lang="en-US" sz="2400" dirty="0"/>
              <a:t>Input: ZIP code (5-digit US Postal code)</a:t>
            </a:r>
          </a:p>
          <a:p>
            <a:pPr eaLnBrk="1" hangingPunct="1"/>
            <a:r>
              <a:rPr lang="en-US" sz="2400" dirty="0"/>
              <a:t>Output: List of cities</a:t>
            </a:r>
          </a:p>
          <a:p>
            <a:pPr eaLnBrk="1" hangingPunct="1">
              <a:buFont typeface="Wingdings 3" charset="0"/>
              <a:buNone/>
            </a:pPr>
            <a:r>
              <a:rPr lang="en-US" sz="2400" dirty="0"/>
              <a:t>What are some representative values to test?</a:t>
            </a:r>
          </a:p>
        </p:txBody>
      </p: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345360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dirty="0"/>
              <a:t>Example: Representative Values</a:t>
            </a:r>
          </a:p>
        </p:txBody>
      </p:sp>
      <p:sp>
        <p:nvSpPr>
          <p:cNvPr id="56325" name="Rectangle 4"/>
          <p:cNvSpPr>
            <a:spLocks noGrp="1" noChangeArrowheads="1"/>
          </p:cNvSpPr>
          <p:nvPr>
            <p:ph idx="1"/>
          </p:nvPr>
        </p:nvSpPr>
        <p:spPr>
          <a:xfrm>
            <a:off x="1981200" y="3200400"/>
            <a:ext cx="4953000" cy="2930525"/>
          </a:xfrm>
        </p:spPr>
        <p:txBody>
          <a:bodyPr/>
          <a:lstStyle/>
          <a:p>
            <a:pPr eaLnBrk="1" hangingPunct="1">
              <a:lnSpc>
                <a:spcPct val="90000"/>
              </a:lnSpc>
            </a:pPr>
            <a:r>
              <a:rPr lang="en-US" dirty="0"/>
              <a:t>Correct zip code</a:t>
            </a:r>
          </a:p>
          <a:p>
            <a:pPr lvl="1" eaLnBrk="1" hangingPunct="1">
              <a:lnSpc>
                <a:spcPct val="90000"/>
              </a:lnSpc>
            </a:pPr>
            <a:r>
              <a:rPr lang="en-US" dirty="0"/>
              <a:t>With 0, 1, or many cities</a:t>
            </a:r>
          </a:p>
          <a:p>
            <a:pPr eaLnBrk="1" hangingPunct="1">
              <a:lnSpc>
                <a:spcPct val="90000"/>
              </a:lnSpc>
            </a:pPr>
            <a:r>
              <a:rPr lang="en-US" dirty="0"/>
              <a:t>Malformed zip code</a:t>
            </a:r>
          </a:p>
          <a:p>
            <a:pPr lvl="1" eaLnBrk="1" hangingPunct="1">
              <a:lnSpc>
                <a:spcPct val="90000"/>
              </a:lnSpc>
            </a:pPr>
            <a:r>
              <a:rPr lang="en-US" dirty="0"/>
              <a:t>Empty; 1-4 characters; 6 characters; very long</a:t>
            </a:r>
          </a:p>
          <a:p>
            <a:pPr lvl="1" eaLnBrk="1" hangingPunct="1">
              <a:lnSpc>
                <a:spcPct val="90000"/>
              </a:lnSpc>
            </a:pPr>
            <a:r>
              <a:rPr lang="en-US" dirty="0"/>
              <a:t>Non-digit characters</a:t>
            </a:r>
          </a:p>
          <a:p>
            <a:pPr lvl="1" eaLnBrk="1" hangingPunct="1">
              <a:lnSpc>
                <a:spcPct val="90000"/>
              </a:lnSpc>
            </a:pPr>
            <a:r>
              <a:rPr lang="en-US" dirty="0"/>
              <a:t>Non-character data</a:t>
            </a:r>
          </a:p>
        </p:txBody>
      </p:sp>
      <p:sp>
        <p:nvSpPr>
          <p:cNvPr id="56326" name="Text Box 7"/>
          <p:cNvSpPr txBox="1">
            <a:spLocks noChangeArrowheads="1"/>
          </p:cNvSpPr>
          <p:nvPr/>
        </p:nvSpPr>
        <p:spPr bwMode="auto">
          <a:xfrm>
            <a:off x="2895601" y="1676401"/>
            <a:ext cx="278794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Garamond"/>
                <a:cs typeface="Garamond"/>
              </a:rPr>
              <a:t>Simple example with </a:t>
            </a:r>
          </a:p>
          <a:p>
            <a:pPr eaLnBrk="1" hangingPunct="1"/>
            <a:r>
              <a:rPr lang="en-US" dirty="0">
                <a:latin typeface="Garamond"/>
                <a:cs typeface="Garamond"/>
              </a:rPr>
              <a:t>one input, one output</a:t>
            </a:r>
          </a:p>
        </p:txBody>
      </p:sp>
      <p:sp>
        <p:nvSpPr>
          <p:cNvPr id="56327" name="AutoShape 8"/>
          <p:cNvSpPr>
            <a:spLocks noChangeArrowheads="1"/>
          </p:cNvSpPr>
          <p:nvPr/>
        </p:nvSpPr>
        <p:spPr bwMode="auto">
          <a:xfrm>
            <a:off x="6324600" y="4495800"/>
            <a:ext cx="3810000" cy="1219200"/>
          </a:xfrm>
          <a:prstGeom prst="wedgeRectCallout">
            <a:avLst>
              <a:gd name="adj1" fmla="val -66458"/>
              <a:gd name="adj2" fmla="val 43361"/>
            </a:avLst>
          </a:prstGeom>
          <a:solidFill>
            <a:srgbClr val="FEFDC7"/>
          </a:solidFill>
          <a:ln w="9525">
            <a:solidFill>
              <a:schemeClr val="tx1"/>
            </a:solidFill>
            <a:miter lim="800000"/>
            <a:headEnd/>
            <a:tailEnd type="none" w="sm" len="sm"/>
          </a:ln>
        </p:spPr>
        <p:txBody>
          <a:bodyPr anchor="ctr"/>
          <a:lstStyle/>
          <a:p>
            <a:pPr algn="ctr"/>
            <a:r>
              <a:rPr lang="en-US" sz="2000" dirty="0"/>
              <a:t>Note prevalence of boundary values (0 cities, 6 characters) and error cases</a:t>
            </a:r>
          </a:p>
        </p:txBody>
      </p:sp>
      <p:pic>
        <p:nvPicPr>
          <p:cNvPr id="56328" name="Picture 10"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350" y="1418431"/>
            <a:ext cx="3594100" cy="2322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901000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bldLvl="2"/>
      <p:bldP spid="563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lstStyle/>
          <a:p>
            <a:r>
              <a:rPr lang="en-US" dirty="0"/>
              <a:t>Summary</a:t>
            </a:r>
          </a:p>
        </p:txBody>
      </p:sp>
      <p:sp>
        <p:nvSpPr>
          <p:cNvPr id="13319" name="Rectangle 7"/>
          <p:cNvSpPr>
            <a:spLocks noGrp="1" noChangeArrowheads="1"/>
          </p:cNvSpPr>
          <p:nvPr>
            <p:ph type="body" idx="1"/>
          </p:nvPr>
        </p:nvSpPr>
        <p:spPr/>
        <p:txBody>
          <a:bodyPr/>
          <a:lstStyle/>
          <a:p>
            <a:pPr>
              <a:lnSpc>
                <a:spcPct val="90000"/>
              </a:lnSpc>
            </a:pPr>
            <a:r>
              <a:rPr lang="en-US" dirty="0"/>
              <a:t>Functional testing, i.e., generation of test cases from specifications is a valuable and flexible approach to software testing</a:t>
            </a:r>
          </a:p>
          <a:p>
            <a:pPr lvl="1">
              <a:lnSpc>
                <a:spcPct val="90000"/>
              </a:lnSpc>
            </a:pPr>
            <a:r>
              <a:rPr lang="en-US" dirty="0"/>
              <a:t>Applicable from very early system specs right through module </a:t>
            </a:r>
            <a:r>
              <a:rPr lang="en-US" dirty="0" smtClean="0"/>
              <a:t>specifications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230176327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758698" y="2825496"/>
            <a:ext cx="10515600" cy="1060323"/>
          </a:xfrm>
        </p:spPr>
        <p:txBody>
          <a:bodyPr>
            <a:normAutofit/>
          </a:bodyPr>
          <a:lstStyle/>
          <a:p>
            <a:pPr algn="ctr"/>
            <a:r>
              <a:rPr lang="en-US" sz="4800" dirty="0" smtClean="0"/>
              <a:t>Black </a:t>
            </a:r>
            <a:r>
              <a:rPr lang="en-US" sz="4800" dirty="0"/>
              <a:t>Box Testing Techniques</a:t>
            </a:r>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0765" t="41698"/>
          <a:stretch/>
        </p:blipFill>
        <p:spPr>
          <a:xfrm>
            <a:off x="4575440" y="438912"/>
            <a:ext cx="2114919" cy="2386584"/>
          </a:xfrm>
          <a:prstGeom prst="rect">
            <a:avLst/>
          </a:prstGeom>
        </p:spPr>
      </p:pic>
    </p:spTree>
    <p:extLst>
      <p:ext uri="{BB962C8B-B14F-4D97-AF65-F5344CB8AC3E}">
        <p14:creationId xmlns:p14="http://schemas.microsoft.com/office/powerpoint/2010/main" val="16358593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r>
              <a:rPr lang="en-US" dirty="0"/>
              <a:t>Single </a:t>
            </a:r>
            <a:r>
              <a:rPr lang="en-US" dirty="0" smtClean="0"/>
              <a:t>Defect </a:t>
            </a:r>
            <a:r>
              <a:rPr lang="en-US" dirty="0"/>
              <a:t>Assumption</a:t>
            </a:r>
          </a:p>
        </p:txBody>
      </p:sp>
      <p:sp>
        <p:nvSpPr>
          <p:cNvPr id="64517" name="Rectangle 3"/>
          <p:cNvSpPr>
            <a:spLocks noGrp="1" noChangeArrowheads="1"/>
          </p:cNvSpPr>
          <p:nvPr>
            <p:ph idx="1"/>
          </p:nvPr>
        </p:nvSpPr>
        <p:spPr/>
        <p:txBody>
          <a:bodyPr/>
          <a:lstStyle/>
          <a:p>
            <a:pPr>
              <a:buFont typeface="Wingdings" charset="0"/>
              <a:buNone/>
            </a:pPr>
            <a:endParaRPr lang="en-US" dirty="0">
              <a:latin typeface="Gill Sans MT" charset="0"/>
            </a:endParaRPr>
          </a:p>
          <a:p>
            <a:pPr>
              <a:buFont typeface="Wingdings" charset="0"/>
              <a:buNone/>
            </a:pPr>
            <a:r>
              <a:rPr lang="en-US" altLang="ja-JP" sz="3200" dirty="0" smtClean="0"/>
              <a:t>Failures </a:t>
            </a:r>
            <a:r>
              <a:rPr lang="en-US" altLang="ja-JP" sz="3200" dirty="0"/>
              <a:t>are rarely the result of the simultaneous effects of two (or more) defects.</a:t>
            </a:r>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6530780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dirty="0" smtClean="0"/>
              <a:t>Functional Testing Concepts</a:t>
            </a:r>
            <a:endParaRPr lang="en-US" dirty="0"/>
          </a:p>
        </p:txBody>
      </p:sp>
      <p:sp>
        <p:nvSpPr>
          <p:cNvPr id="310275" name="Rectangle 3"/>
          <p:cNvSpPr>
            <a:spLocks noGrp="1" noChangeArrowheads="1"/>
          </p:cNvSpPr>
          <p:nvPr>
            <p:ph idx="1"/>
          </p:nvPr>
        </p:nvSpPr>
        <p:spPr/>
        <p:txBody>
          <a:bodyPr/>
          <a:lstStyle/>
          <a:p>
            <a:pPr marL="0" indent="0">
              <a:buNone/>
            </a:pPr>
            <a:r>
              <a:rPr lang="en-US" dirty="0" smtClean="0"/>
              <a:t>The four key concepts in functional testing are:</a:t>
            </a:r>
          </a:p>
          <a:p>
            <a:r>
              <a:rPr lang="en-US" dirty="0" smtClean="0"/>
              <a:t>Precisely identify the domain of each input and each output variable</a:t>
            </a:r>
          </a:p>
          <a:p>
            <a:r>
              <a:rPr lang="en-US" dirty="0" smtClean="0"/>
              <a:t>Select values from the data domain of each variable having important properties</a:t>
            </a:r>
          </a:p>
          <a:p>
            <a:r>
              <a:rPr lang="en-US" dirty="0" smtClean="0"/>
              <a:t>Consider combinations of special values from different input domains to design test cases</a:t>
            </a:r>
          </a:p>
          <a:p>
            <a:r>
              <a:rPr lang="en-US" dirty="0" smtClean="0"/>
              <a:t>Consider input values such that the program under test produces special values from the domains of the output variables</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193783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Test Cases</a:t>
            </a:r>
            <a:endParaRPr lang="en-US" dirty="0"/>
          </a:p>
        </p:txBody>
      </p:sp>
      <p:sp>
        <p:nvSpPr>
          <p:cNvPr id="3" name="Content Placeholder 2"/>
          <p:cNvSpPr>
            <a:spLocks noGrp="1"/>
          </p:cNvSpPr>
          <p:nvPr>
            <p:ph idx="1"/>
          </p:nvPr>
        </p:nvSpPr>
        <p:spPr/>
        <p:txBody>
          <a:bodyPr/>
          <a:lstStyle/>
          <a:p>
            <a:r>
              <a:rPr lang="en-US" b="1" dirty="0" smtClean="0"/>
              <a:t>Consider: </a:t>
            </a:r>
            <a:r>
              <a:rPr lang="en-US" b="1" dirty="0"/>
              <a:t>Test cases for input box accepting numbers between 1 and 1000 </a:t>
            </a:r>
            <a:endParaRPr lang="en-US" b="1" dirty="0" smtClean="0"/>
          </a:p>
          <a:p>
            <a:pPr lvl="1"/>
            <a:r>
              <a:rPr lang="en-US" dirty="0" smtClean="0"/>
              <a:t>If </a:t>
            </a:r>
            <a:r>
              <a:rPr lang="en-US" dirty="0"/>
              <a:t>you are testing for an input box accepting numbers from 1 to 1000 then there is no use in writing thousand test cases for all 1000 valid input numbers plus other test cases for invalid data.</a:t>
            </a:r>
          </a:p>
          <a:p>
            <a:r>
              <a:rPr lang="en-US" dirty="0"/>
              <a:t>Using equivalence partitioning </a:t>
            </a:r>
            <a:r>
              <a:rPr lang="en-US" dirty="0" smtClean="0"/>
              <a:t>method, </a:t>
            </a:r>
            <a:r>
              <a:rPr lang="en-US" dirty="0"/>
              <a:t>above test cases can be divided into three sets of input data called as classes. Each test case is a representative of respective class.</a:t>
            </a:r>
          </a:p>
          <a:p>
            <a:r>
              <a:rPr lang="en-US" dirty="0" smtClean="0"/>
              <a:t>We </a:t>
            </a:r>
            <a:r>
              <a:rPr lang="en-US" dirty="0"/>
              <a:t>can divide our test cases into three equivalence classes of some valid and invalid inputs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1235338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Test Cases</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One </a:t>
            </a:r>
            <a:r>
              <a:rPr lang="en-US" dirty="0"/>
              <a:t>input data class with all valid inputs. Pick a single value from range 1 to 1000 as a valid test case. If you select other values between 1 and 1000 then result is going to be same. So one test case for valid input data should be sufficient.</a:t>
            </a:r>
          </a:p>
          <a:p>
            <a:pPr marL="457200" indent="-457200">
              <a:buFont typeface="+mj-lt"/>
              <a:buAutoNum type="arabicPeriod"/>
            </a:pPr>
            <a:r>
              <a:rPr lang="en-US" dirty="0" smtClean="0"/>
              <a:t>Input </a:t>
            </a:r>
            <a:r>
              <a:rPr lang="en-US" dirty="0"/>
              <a:t>data class with all values below lower limit. I.e. any value below 1, as a invalid input data test case.</a:t>
            </a:r>
          </a:p>
          <a:p>
            <a:pPr marL="457200" indent="-457200">
              <a:buFont typeface="+mj-lt"/>
              <a:buAutoNum type="arabicPeriod"/>
            </a:pPr>
            <a:r>
              <a:rPr lang="en-US" dirty="0" smtClean="0"/>
              <a:t>Input </a:t>
            </a:r>
            <a:r>
              <a:rPr lang="en-US" dirty="0"/>
              <a:t>data with any value greater than 1000 to represent third invalid input class.</a:t>
            </a:r>
          </a:p>
          <a:p>
            <a:pPr marL="0" indent="0">
              <a:buNone/>
            </a:pPr>
            <a:r>
              <a:rPr lang="en-US" dirty="0"/>
              <a:t>So using equivalence partitioning you have categorized all possible test cases into three classes. Test cases with other values from any class should give you the same result.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57738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High Frequency Trading (HFT)</a:t>
            </a:r>
          </a:p>
        </p:txBody>
      </p:sp>
      <p:sp>
        <p:nvSpPr>
          <p:cNvPr id="3" name="Content Placeholder 2"/>
          <p:cNvSpPr>
            <a:spLocks noGrp="1"/>
          </p:cNvSpPr>
          <p:nvPr>
            <p:ph idx="1"/>
          </p:nvPr>
        </p:nvSpPr>
        <p:spPr/>
        <p:txBody>
          <a:bodyPr/>
          <a:lstStyle/>
          <a:p>
            <a:r>
              <a:rPr lang="en-US" dirty="0"/>
              <a:t>The </a:t>
            </a:r>
            <a:r>
              <a:rPr lang="en-US" b="1" i="1" dirty="0"/>
              <a:t>Knight Capital Group</a:t>
            </a:r>
            <a:r>
              <a:rPr lang="en-US" i="1" dirty="0"/>
              <a:t> </a:t>
            </a:r>
            <a:r>
              <a:rPr lang="en-US" dirty="0"/>
              <a:t>is an American global financial services </a:t>
            </a:r>
            <a:r>
              <a:rPr lang="en-US" dirty="0" smtClean="0"/>
              <a:t>firm. </a:t>
            </a:r>
          </a:p>
          <a:p>
            <a:r>
              <a:rPr lang="en-US" dirty="0"/>
              <a:t>I</a:t>
            </a:r>
            <a:r>
              <a:rPr lang="en-US" dirty="0" smtClean="0"/>
              <a:t>ts </a:t>
            </a:r>
            <a:r>
              <a:rPr lang="en-US" dirty="0"/>
              <a:t>high-frequency trading algorithms Knight was the largest trader in U.S. </a:t>
            </a:r>
            <a:r>
              <a:rPr lang="en-US" dirty="0" smtClean="0"/>
              <a:t>equities</a:t>
            </a:r>
            <a:endParaRPr lang="en-US" dirty="0"/>
          </a:p>
          <a:p>
            <a:pPr lvl="1"/>
            <a:r>
              <a:rPr lang="en-US" dirty="0" smtClean="0"/>
              <a:t>with </a:t>
            </a:r>
            <a:r>
              <a:rPr lang="en-US" dirty="0"/>
              <a:t>a market share of 17.3% </a:t>
            </a:r>
            <a:r>
              <a:rPr lang="en-US" dirty="0" smtClean="0"/>
              <a:t>on NYSE and 16.9% on NASDAQ. </a:t>
            </a:r>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17210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noFill/>
        </p:spPr>
        <p:txBody>
          <a:bodyPr vert="horz" lIns="92075" tIns="46038" rIns="92075" bIns="46038" rtlCol="0" anchor="ctr">
            <a:normAutofit/>
          </a:bodyPr>
          <a:lstStyle/>
          <a:p>
            <a:r>
              <a:rPr lang="en-US" dirty="0"/>
              <a:t>Equivalence Classes</a:t>
            </a:r>
          </a:p>
        </p:txBody>
      </p:sp>
      <p:sp>
        <p:nvSpPr>
          <p:cNvPr id="66565" name="Rectangle 3"/>
          <p:cNvSpPr>
            <a:spLocks noGrp="1" noChangeArrowheads="1"/>
          </p:cNvSpPr>
          <p:nvPr>
            <p:ph idx="1"/>
          </p:nvPr>
        </p:nvSpPr>
        <p:spPr>
          <a:noFill/>
        </p:spPr>
        <p:txBody>
          <a:bodyPr vert="horz" lIns="92075" tIns="46038" rIns="92075" bIns="46038" rtlCol="0">
            <a:normAutofit/>
          </a:bodyPr>
          <a:lstStyle/>
          <a:p>
            <a:r>
              <a:rPr lang="en-US" i="1" dirty="0"/>
              <a:t>Equivalence classes</a:t>
            </a:r>
            <a:r>
              <a:rPr lang="en-US" dirty="0"/>
              <a:t> are the </a:t>
            </a:r>
            <a:r>
              <a:rPr lang="en-US" dirty="0" smtClean="0"/>
              <a:t>sets of values </a:t>
            </a:r>
            <a:r>
              <a:rPr lang="en-US" dirty="0"/>
              <a:t>in a (</a:t>
            </a:r>
            <a:r>
              <a:rPr lang="en-US" i="1" dirty="0"/>
              <a:t>quasi-</a:t>
            </a:r>
            <a:r>
              <a:rPr lang="en-US" dirty="0"/>
              <a:t>) </a:t>
            </a:r>
            <a:r>
              <a:rPr lang="en-US" i="1" dirty="0"/>
              <a:t>partition</a:t>
            </a:r>
            <a:r>
              <a:rPr lang="en-US" dirty="0"/>
              <a:t> of the </a:t>
            </a:r>
            <a:r>
              <a:rPr lang="en-US" dirty="0" smtClean="0"/>
              <a:t>input, </a:t>
            </a:r>
            <a:r>
              <a:rPr lang="en-US" dirty="0"/>
              <a:t>or output domain </a:t>
            </a:r>
          </a:p>
          <a:p>
            <a:r>
              <a:rPr lang="en-US" dirty="0"/>
              <a:t>V</a:t>
            </a:r>
            <a:r>
              <a:rPr lang="en-US" dirty="0" smtClean="0"/>
              <a:t>alues </a:t>
            </a:r>
            <a:r>
              <a:rPr lang="en-US" dirty="0"/>
              <a:t>in an equivalence class cause the program to behave in a similar way: </a:t>
            </a:r>
          </a:p>
          <a:p>
            <a:pPr marL="742950" lvl="1" indent="-285750"/>
            <a:r>
              <a:rPr lang="en-US" dirty="0"/>
              <a:t>failure or success</a:t>
            </a:r>
          </a:p>
          <a:p>
            <a:r>
              <a:rPr lang="en-US" dirty="0"/>
              <a:t>Motivation: </a:t>
            </a:r>
          </a:p>
          <a:p>
            <a:pPr marL="742950" lvl="1" indent="-285750"/>
            <a:r>
              <a:rPr lang="en-US" dirty="0"/>
              <a:t>gain a sense of complete testing and avoid redundancy</a:t>
            </a:r>
          </a:p>
          <a:p>
            <a:r>
              <a:rPr lang="en-US" dirty="0"/>
              <a:t>First determine the boundaries … then determine the equivalencies</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3410908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6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5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6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Equivalence Partitioning</a:t>
            </a:r>
          </a:p>
        </p:txBody>
      </p:sp>
      <p:sp>
        <p:nvSpPr>
          <p:cNvPr id="27652" name="Rectangle 3"/>
          <p:cNvSpPr>
            <a:spLocks noGrp="1" noChangeArrowheads="1"/>
          </p:cNvSpPr>
          <p:nvPr>
            <p:ph idx="1"/>
          </p:nvPr>
        </p:nvSpPr>
        <p:spPr/>
        <p:txBody>
          <a:bodyPr/>
          <a:lstStyle/>
          <a:p>
            <a:pPr>
              <a:spcAft>
                <a:spcPts val="600"/>
              </a:spcAft>
            </a:pPr>
            <a:r>
              <a:rPr lang="en-US" sz="2000" dirty="0"/>
              <a:t>A black-box testing method that </a:t>
            </a:r>
            <a:r>
              <a:rPr lang="en-US" sz="2000" u="sng" dirty="0"/>
              <a:t>divides the input domain</a:t>
            </a:r>
            <a:r>
              <a:rPr lang="en-US" sz="2000" dirty="0"/>
              <a:t> of a program </a:t>
            </a:r>
            <a:r>
              <a:rPr lang="en-US" sz="2000" u="sng" dirty="0"/>
              <a:t>into classes</a:t>
            </a:r>
            <a:r>
              <a:rPr lang="en-US" sz="2000" dirty="0"/>
              <a:t> of data from which test cases are derived</a:t>
            </a:r>
          </a:p>
          <a:p>
            <a:pPr>
              <a:spcAft>
                <a:spcPts val="600"/>
              </a:spcAft>
            </a:pPr>
            <a:r>
              <a:rPr lang="en-US" sz="2000" dirty="0"/>
              <a:t>An ideal test case </a:t>
            </a:r>
            <a:r>
              <a:rPr lang="en-US" sz="2000" u="sng" dirty="0"/>
              <a:t>single-handedly</a:t>
            </a:r>
            <a:r>
              <a:rPr lang="en-US" sz="2000" dirty="0"/>
              <a:t> uncovers a </a:t>
            </a:r>
            <a:r>
              <a:rPr lang="en-US" sz="2000" u="sng" dirty="0"/>
              <a:t>complete class</a:t>
            </a:r>
            <a:r>
              <a:rPr lang="en-US" sz="2000" dirty="0"/>
              <a:t> of errors, thereby reducing the total number of test cases that must be developed</a:t>
            </a:r>
          </a:p>
          <a:p>
            <a:pPr>
              <a:spcAft>
                <a:spcPts val="600"/>
              </a:spcAft>
            </a:pPr>
            <a:r>
              <a:rPr lang="en-US" sz="2000" dirty="0"/>
              <a:t>Test case design is based on an evaluation of </a:t>
            </a:r>
            <a:r>
              <a:rPr lang="en-US" sz="2000" u="sng" dirty="0"/>
              <a:t>equivalence classes</a:t>
            </a:r>
            <a:r>
              <a:rPr lang="en-US" sz="2000" dirty="0"/>
              <a:t> for an input condition</a:t>
            </a:r>
          </a:p>
          <a:p>
            <a:pPr>
              <a:spcAft>
                <a:spcPts val="600"/>
              </a:spcAft>
            </a:pPr>
            <a:r>
              <a:rPr lang="en-US" sz="2000" dirty="0"/>
              <a:t>An equivalence class represents a </a:t>
            </a:r>
            <a:r>
              <a:rPr lang="en-US" sz="2000" u="sng" dirty="0"/>
              <a:t>set of valid or invalid states</a:t>
            </a:r>
            <a:r>
              <a:rPr lang="en-US" sz="2000" dirty="0"/>
              <a:t> for input conditions</a:t>
            </a:r>
          </a:p>
          <a:p>
            <a:pPr>
              <a:spcAft>
                <a:spcPts val="600"/>
              </a:spcAft>
            </a:pPr>
            <a:r>
              <a:rPr lang="en-US" sz="2000" dirty="0"/>
              <a:t>From each equivalence class, test cases are selected so that the </a:t>
            </a:r>
            <a:r>
              <a:rPr lang="en-US" sz="2000" u="sng" dirty="0"/>
              <a:t>largest number</a:t>
            </a:r>
            <a:r>
              <a:rPr lang="en-US" sz="2000" dirty="0"/>
              <a:t> of attributes of an equivalence class are exercised at once</a:t>
            </a:r>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12898981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Equivalence Partitioning</a:t>
            </a:r>
          </a:p>
        </p:txBody>
      </p:sp>
      <p:sp>
        <p:nvSpPr>
          <p:cNvPr id="8195" name="Rectangle 3"/>
          <p:cNvSpPr>
            <a:spLocks noGrp="1" noChangeArrowheads="1"/>
          </p:cNvSpPr>
          <p:nvPr>
            <p:ph idx="1"/>
          </p:nvPr>
        </p:nvSpPr>
        <p:spPr/>
        <p:txBody>
          <a:bodyPr/>
          <a:lstStyle/>
          <a:p>
            <a:pPr eaLnBrk="1" hangingPunct="1"/>
            <a:r>
              <a:rPr lang="en-US" dirty="0" smtClean="0"/>
              <a:t>Typically the universe of all possible test cases is so large that you cannot try them all</a:t>
            </a:r>
          </a:p>
          <a:p>
            <a:pPr eaLnBrk="1" hangingPunct="1"/>
            <a:r>
              <a:rPr lang="en-US" dirty="0" smtClean="0"/>
              <a:t>You have to select a relatively small number of test cases to actually run</a:t>
            </a:r>
          </a:p>
          <a:p>
            <a:pPr eaLnBrk="1" hangingPunct="1"/>
            <a:r>
              <a:rPr lang="en-US" dirty="0" smtClean="0"/>
              <a:t>Which test cases should you choose?</a:t>
            </a:r>
          </a:p>
          <a:p>
            <a:pPr eaLnBrk="1" hangingPunct="1"/>
            <a:r>
              <a:rPr lang="en-US" dirty="0" smtClean="0"/>
              <a:t>Equivalence partitioning helps answer this question</a:t>
            </a:r>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34127382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Equivalence Partitioning</a:t>
            </a:r>
          </a:p>
        </p:txBody>
      </p:sp>
      <p:sp>
        <p:nvSpPr>
          <p:cNvPr id="9219" name="Rectangle 3"/>
          <p:cNvSpPr>
            <a:spLocks noGrp="1" noChangeArrowheads="1"/>
          </p:cNvSpPr>
          <p:nvPr>
            <p:ph idx="1"/>
          </p:nvPr>
        </p:nvSpPr>
        <p:spPr/>
        <p:txBody>
          <a:bodyPr/>
          <a:lstStyle/>
          <a:p>
            <a:pPr eaLnBrk="1" hangingPunct="1"/>
            <a:r>
              <a:rPr lang="en-US" dirty="0" smtClean="0"/>
              <a:t>Partition the test cases into "equivalence classes”</a:t>
            </a:r>
          </a:p>
          <a:p>
            <a:pPr eaLnBrk="1" hangingPunct="1"/>
            <a:r>
              <a:rPr lang="en-US" dirty="0" smtClean="0"/>
              <a:t>Each equivalence class contains a set of "equivalent" test cases</a:t>
            </a:r>
          </a:p>
          <a:p>
            <a:pPr eaLnBrk="1" hangingPunct="1"/>
            <a:r>
              <a:rPr lang="en-US" dirty="0" smtClean="0"/>
              <a:t>Two test cases are considered to be equivalent if we expect the program to process them both in the same way (i.e., follow the same path through the code)</a:t>
            </a:r>
          </a:p>
          <a:p>
            <a:pPr eaLnBrk="1" hangingPunct="1"/>
            <a:r>
              <a:rPr lang="en-US" dirty="0" smtClean="0"/>
              <a:t>If you expect the program to process two test cases in the same way, only test one of them, thus reducing the number of test cases you have to run</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26397253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8"/>
          <p:cNvSpPr>
            <a:spLocks noGrp="1" noChangeArrowheads="1"/>
          </p:cNvSpPr>
          <p:nvPr>
            <p:ph type="title"/>
          </p:nvPr>
        </p:nvSpPr>
        <p:spPr/>
        <p:txBody>
          <a:bodyPr/>
          <a:lstStyle/>
          <a:p>
            <a:pPr eaLnBrk="1" hangingPunct="1"/>
            <a:r>
              <a:rPr lang="en-US" dirty="0" smtClean="0"/>
              <a:t>Equivalence Partitioning</a:t>
            </a:r>
          </a:p>
        </p:txBody>
      </p:sp>
      <p:sp>
        <p:nvSpPr>
          <p:cNvPr id="10247" name="Rectangle 9"/>
          <p:cNvSpPr>
            <a:spLocks noGrp="1" noChangeArrowheads="1"/>
          </p:cNvSpPr>
          <p:nvPr>
            <p:ph type="body" idx="1"/>
          </p:nvPr>
        </p:nvSpPr>
        <p:spPr>
          <a:xfrm>
            <a:off x="978408" y="1676400"/>
            <a:ext cx="8793480" cy="838200"/>
          </a:xfrm>
        </p:spPr>
        <p:txBody>
          <a:bodyPr/>
          <a:lstStyle/>
          <a:p>
            <a:pPr eaLnBrk="1" hangingPunct="1"/>
            <a:r>
              <a:rPr lang="en-US" dirty="0" smtClean="0"/>
              <a:t>First-level partitioning: Valid vs. Invalid test cases</a:t>
            </a:r>
          </a:p>
          <a:p>
            <a:pPr eaLnBrk="1" hangingPunct="1"/>
            <a:endParaRPr lang="en-US" dirty="0" smtClean="0"/>
          </a:p>
        </p:txBody>
      </p:sp>
      <p:sp>
        <p:nvSpPr>
          <p:cNvPr id="10" name="Text Box 4"/>
          <p:cNvSpPr txBox="1">
            <a:spLocks noChangeArrowheads="1"/>
          </p:cNvSpPr>
          <p:nvPr/>
        </p:nvSpPr>
        <p:spPr bwMode="auto">
          <a:xfrm>
            <a:off x="4724400" y="3810000"/>
            <a:ext cx="641522" cy="369332"/>
          </a:xfrm>
          <a:prstGeom prst="rect">
            <a:avLst/>
          </a:prstGeom>
          <a:noFill/>
          <a:ln w="9525">
            <a:noFill/>
            <a:miter lim="800000"/>
            <a:headEnd/>
            <a:tailEnd/>
          </a:ln>
        </p:spPr>
        <p:txBody>
          <a:bodyPr wrap="none">
            <a:spAutoFit/>
          </a:bodyPr>
          <a:lstStyle/>
          <a:p>
            <a:r>
              <a:rPr lang="en-US" dirty="0">
                <a:solidFill>
                  <a:schemeClr val="accent6"/>
                </a:solidFill>
              </a:rPr>
              <a:t>Valid</a:t>
            </a:r>
          </a:p>
        </p:txBody>
      </p:sp>
      <p:sp>
        <p:nvSpPr>
          <p:cNvPr id="11" name="Text Box 5"/>
          <p:cNvSpPr txBox="1">
            <a:spLocks noChangeArrowheads="1"/>
          </p:cNvSpPr>
          <p:nvPr/>
        </p:nvSpPr>
        <p:spPr bwMode="auto">
          <a:xfrm>
            <a:off x="6019800" y="3813295"/>
            <a:ext cx="799386" cy="369332"/>
          </a:xfrm>
          <a:prstGeom prst="rect">
            <a:avLst/>
          </a:prstGeom>
          <a:noFill/>
          <a:ln w="9525">
            <a:noFill/>
            <a:miter lim="800000"/>
            <a:headEnd/>
            <a:tailEnd/>
          </a:ln>
        </p:spPr>
        <p:txBody>
          <a:bodyPr wrap="none">
            <a:spAutoFit/>
          </a:bodyPr>
          <a:lstStyle/>
          <a:p>
            <a:r>
              <a:rPr lang="en-US" dirty="0">
                <a:solidFill>
                  <a:schemeClr val="accent6"/>
                </a:solidFill>
              </a:rPr>
              <a:t>Invalid</a:t>
            </a:r>
          </a:p>
        </p:txBody>
      </p:sp>
      <p:sp>
        <p:nvSpPr>
          <p:cNvPr id="6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6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6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998618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pPr eaLnBrk="1" hangingPunct="1"/>
            <a:r>
              <a:rPr lang="en-US" dirty="0" smtClean="0"/>
              <a:t>Equivalence Partitioning</a:t>
            </a:r>
          </a:p>
        </p:txBody>
      </p:sp>
      <p:sp>
        <p:nvSpPr>
          <p:cNvPr id="11271" name="Rectangle 7"/>
          <p:cNvSpPr>
            <a:spLocks noGrp="1" noChangeArrowheads="1"/>
          </p:cNvSpPr>
          <p:nvPr>
            <p:ph type="body" idx="1"/>
          </p:nvPr>
        </p:nvSpPr>
        <p:spPr>
          <a:xfrm>
            <a:off x="978408" y="1700830"/>
            <a:ext cx="10088112" cy="838200"/>
          </a:xfrm>
        </p:spPr>
        <p:txBody>
          <a:bodyPr>
            <a:normAutofit/>
          </a:bodyPr>
          <a:lstStyle/>
          <a:p>
            <a:pPr eaLnBrk="1" hangingPunct="1"/>
            <a:r>
              <a:rPr lang="en-US" dirty="0" smtClean="0"/>
              <a:t>Partition valid and invalid test cases into equivalence classes</a:t>
            </a:r>
          </a:p>
        </p:txBody>
      </p:sp>
      <p:sp>
        <p:nvSpPr>
          <p:cNvPr id="8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8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8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Freeform 92"/>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93"/>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94"/>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95"/>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96"/>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0" name="Freeform 99"/>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4" name="Freeform 103"/>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2"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3"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4"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5"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6"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7"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8390001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smtClean="0"/>
              <a:t>Equivalence Partitioning</a:t>
            </a:r>
          </a:p>
        </p:txBody>
      </p:sp>
      <p:sp>
        <p:nvSpPr>
          <p:cNvPr id="12295" name="Rectangle 7"/>
          <p:cNvSpPr>
            <a:spLocks noGrp="1" noChangeArrowheads="1"/>
          </p:cNvSpPr>
          <p:nvPr>
            <p:ph type="body" idx="1"/>
          </p:nvPr>
        </p:nvSpPr>
        <p:spPr>
          <a:xfrm>
            <a:off x="758952" y="1693779"/>
            <a:ext cx="10680192" cy="838200"/>
          </a:xfrm>
        </p:spPr>
        <p:txBody>
          <a:bodyPr>
            <a:normAutofit/>
          </a:bodyPr>
          <a:lstStyle/>
          <a:p>
            <a:pPr eaLnBrk="1" hangingPunct="1"/>
            <a:r>
              <a:rPr lang="en-US" dirty="0" smtClean="0"/>
              <a:t>Create a test case for at least one value from each equivalence class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3800224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When designing test cases, you may use different definitions of “equivalence”, each of which will partition the test case space differently</a:t>
            </a:r>
          </a:p>
          <a:p>
            <a:pPr lvl="1">
              <a:defRPr/>
            </a:pPr>
            <a:r>
              <a:rPr lang="en-US" dirty="0" smtClean="0"/>
              <a:t>Example: </a:t>
            </a:r>
            <a:r>
              <a:rPr lang="en-US" dirty="0" smtClean="0">
                <a:latin typeface="Courier New" pitchFamily="49" charset="0"/>
                <a:cs typeface="Courier New" pitchFamily="49" charset="0"/>
              </a:rPr>
              <a:t>int Add(n1, n2, n3, …)</a:t>
            </a:r>
          </a:p>
          <a:p>
            <a:pPr lvl="2">
              <a:defRPr/>
            </a:pPr>
            <a:r>
              <a:rPr lang="en-US" dirty="0" smtClean="0"/>
              <a:t>Equivalence Definition 1: partition test cases by the number of inputs (1, 2, 3, etc.)</a:t>
            </a:r>
          </a:p>
          <a:p>
            <a:pPr lvl="2">
              <a:defRPr/>
            </a:pPr>
            <a:r>
              <a:rPr lang="en-US" dirty="0" smtClean="0"/>
              <a:t>Equivalence Definition 2: partition test cases by the number signs they contain (positive, negative, both)</a:t>
            </a:r>
          </a:p>
          <a:p>
            <a:pPr lvl="2">
              <a:defRPr/>
            </a:pPr>
            <a:r>
              <a:rPr lang="en-US" dirty="0" smtClean="0"/>
              <a:t>Equivalence Definition 3: partition test cases by the magnitude of operands (large numbers, small numbers, both)</a:t>
            </a:r>
          </a:p>
          <a:p>
            <a:pPr lvl="2">
              <a:defRPr/>
            </a:pPr>
            <a:r>
              <a:rPr lang="en-US" dirty="0" smtClean="0"/>
              <a:t>Etc.</a:t>
            </a:r>
          </a:p>
          <a:p>
            <a:pPr>
              <a:buFontTx/>
              <a:buNone/>
              <a:defRPr/>
            </a:pPr>
            <a:endParaRPr lang="en-US" dirty="0" smtClean="0"/>
          </a:p>
          <a:p>
            <a:pPr>
              <a:defRPr/>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7978744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r>
              <a:rPr lang="en-US" dirty="0" smtClean="0"/>
              <a:t>When designing test cases, you may use different definitions of “equivalence”, each of which will partition the test case space differently</a:t>
            </a:r>
          </a:p>
          <a:p>
            <a:pPr lvl="1"/>
            <a:r>
              <a:rPr lang="en-US" dirty="0" smtClean="0"/>
              <a:t>Example: string Fetch(URL)</a:t>
            </a:r>
          </a:p>
          <a:p>
            <a:pPr lvl="2"/>
            <a:r>
              <a:rPr lang="en-US" dirty="0" smtClean="0"/>
              <a:t>Equivalence Definition 1: partition test cases by URL protocol (“http”, “https”, “ftp”, “file”, etc.)</a:t>
            </a:r>
          </a:p>
          <a:p>
            <a:pPr lvl="2"/>
            <a:r>
              <a:rPr lang="en-US" dirty="0" smtClean="0"/>
              <a:t>Equivalence Definition 2: partition test cases by type of file being retrieved (HTML, GIF, JPEG, Plain Text, etc.)</a:t>
            </a:r>
          </a:p>
          <a:p>
            <a:pPr lvl="2"/>
            <a:r>
              <a:rPr lang="en-US" dirty="0" smtClean="0"/>
              <a:t>Equivalence Definition 3: partition test cases by length of URL (very short, short, medium, long, very long, etc.)</a:t>
            </a:r>
          </a:p>
          <a:p>
            <a:pPr lvl="2"/>
            <a:r>
              <a:rPr lang="en-US" dirty="0" smtClean="0"/>
              <a:t>Same host</a:t>
            </a:r>
          </a:p>
          <a:p>
            <a:pPr lvl="2"/>
            <a:r>
              <a:rPr lang="en-US" dirty="0" smtClean="0"/>
              <a:t>Etc.</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0496199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Test multiple values in each equivalence class.  </a:t>
            </a:r>
          </a:p>
          <a:p>
            <a:pPr>
              <a:defRPr/>
            </a:pPr>
            <a:r>
              <a:rPr lang="en-US" dirty="0" smtClean="0"/>
              <a:t>Often you’re not sure if you have defined the equivalence classes correctly or completely, and testing multiple values in each class is more thorough than relying on a single value.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2035314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a:t>– </a:t>
            </a:r>
            <a:r>
              <a:rPr lang="en-US" dirty="0" smtClean="0"/>
              <a:t>Knight Capital </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smtClean="0"/>
              <a:t>Aug 1, 2012. </a:t>
            </a:r>
          </a:p>
          <a:p>
            <a:pPr lvl="1"/>
            <a:r>
              <a:rPr lang="en-US" dirty="0" smtClean="0"/>
              <a:t>In the first 45 minutes, Knight </a:t>
            </a:r>
            <a:r>
              <a:rPr lang="en-US" dirty="0"/>
              <a:t>Capital's computers executed a series </a:t>
            </a:r>
            <a:r>
              <a:rPr lang="en-US" dirty="0" smtClean="0"/>
              <a:t>of unusually large </a:t>
            </a:r>
            <a:r>
              <a:rPr lang="en-US" dirty="0"/>
              <a:t>automatic </a:t>
            </a:r>
            <a:r>
              <a:rPr lang="en-US" dirty="0" smtClean="0"/>
              <a:t>orders.</a:t>
            </a:r>
          </a:p>
          <a:p>
            <a:pPr marL="693737" lvl="2" indent="0">
              <a:buNone/>
            </a:pPr>
            <a:r>
              <a:rPr lang="en-US" dirty="0" smtClean="0"/>
              <a:t>“</a:t>
            </a:r>
            <a:r>
              <a:rPr lang="en-US" i="1" dirty="0" smtClean="0"/>
              <a:t>… </a:t>
            </a:r>
            <a:r>
              <a:rPr lang="en-US" i="1" dirty="0"/>
              <a:t>spit out duplicate buy and sell orders, jamming the market with high volumes of trades that caused the wild swings in stock prices</a:t>
            </a:r>
            <a:r>
              <a:rPr lang="en-US" i="1" dirty="0" smtClean="0"/>
              <a:t>.</a:t>
            </a:r>
            <a:r>
              <a:rPr lang="en-US" dirty="0" smtClean="0"/>
              <a:t>”</a:t>
            </a:r>
          </a:p>
          <a:p>
            <a:r>
              <a:rPr lang="en-US" dirty="0" smtClean="0"/>
              <a:t>By the end of day: $460 </a:t>
            </a:r>
            <a:r>
              <a:rPr lang="en-US" dirty="0"/>
              <a:t>million </a:t>
            </a:r>
            <a:r>
              <a:rPr lang="en-US" dirty="0" smtClean="0"/>
              <a:t>loss</a:t>
            </a:r>
            <a:endParaRPr lang="en-US" dirty="0"/>
          </a:p>
          <a:p>
            <a:pPr lvl="1"/>
            <a:r>
              <a:rPr lang="en-US" dirty="0" smtClean="0"/>
              <a:t>“</a:t>
            </a:r>
            <a:r>
              <a:rPr lang="en-US" i="1" dirty="0"/>
              <a:t>Trading Program Ran Amok, With No ‘Off’ Switch</a:t>
            </a:r>
            <a:r>
              <a:rPr lang="en-US" dirty="0" smtClean="0"/>
              <a:t>” </a:t>
            </a:r>
          </a:p>
          <a:p>
            <a:r>
              <a:rPr lang="en-US" dirty="0" smtClean="0"/>
              <a:t>In </a:t>
            </a:r>
            <a:r>
              <a:rPr lang="en-US" dirty="0"/>
              <a:t>two days, the company's market value plunged by 75%</a:t>
            </a:r>
          </a:p>
          <a:p>
            <a:pPr lvl="1"/>
            <a:endParaRPr lang="en-US" dirty="0"/>
          </a:p>
        </p:txBody>
      </p:sp>
      <p:pic>
        <p:nvPicPr>
          <p:cNvPr id="7" name="Picture 6"/>
          <p:cNvPicPr>
            <a:picLocks noChangeAspect="1"/>
          </p:cNvPicPr>
          <p:nvPr/>
        </p:nvPicPr>
        <p:blipFill>
          <a:blip r:embed="rId2"/>
          <a:stretch>
            <a:fillRect/>
          </a:stretch>
        </p:blipFill>
        <p:spPr>
          <a:xfrm>
            <a:off x="6565392" y="4969053"/>
            <a:ext cx="3209544" cy="170778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397806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pPr eaLnBrk="1" hangingPunct="1"/>
            <a:r>
              <a:rPr lang="en-US" sz="3600" dirty="0"/>
              <a:t>Guidelines for Defining Equivalence Classes</a:t>
            </a:r>
          </a:p>
        </p:txBody>
      </p:sp>
      <p:sp>
        <p:nvSpPr>
          <p:cNvPr id="28676" name="Rectangle 3"/>
          <p:cNvSpPr>
            <a:spLocks noGrp="1" noChangeArrowheads="1"/>
          </p:cNvSpPr>
          <p:nvPr>
            <p:ph idx="1"/>
          </p:nvPr>
        </p:nvSpPr>
        <p:spPr>
          <a:xfrm>
            <a:off x="838200" y="1825625"/>
            <a:ext cx="10515600" cy="4530725"/>
          </a:xfrm>
        </p:spPr>
        <p:txBody>
          <a:bodyPr/>
          <a:lstStyle/>
          <a:p>
            <a:pPr eaLnBrk="1" hangingPunct="1">
              <a:lnSpc>
                <a:spcPct val="90000"/>
              </a:lnSpc>
            </a:pPr>
            <a:r>
              <a:rPr lang="en-US" sz="2000" dirty="0"/>
              <a:t>If an input condition specifies </a:t>
            </a:r>
            <a:r>
              <a:rPr lang="en-US" sz="2000" b="1" u="sng" dirty="0"/>
              <a:t>a range</a:t>
            </a:r>
            <a:r>
              <a:rPr lang="en-US" sz="2000" dirty="0"/>
              <a:t>, one valid and two invalid equivalence classes are defined</a:t>
            </a:r>
          </a:p>
          <a:p>
            <a:pPr lvl="1" eaLnBrk="1" hangingPunct="1">
              <a:lnSpc>
                <a:spcPct val="90000"/>
              </a:lnSpc>
            </a:pPr>
            <a:r>
              <a:rPr lang="en-US" sz="1900" dirty="0"/>
              <a:t>Input range: 1 – 10	</a:t>
            </a:r>
            <a:r>
              <a:rPr lang="en-US" sz="1900" dirty="0" smtClean="0"/>
              <a:t>Eq </a:t>
            </a:r>
            <a:r>
              <a:rPr lang="en-US" sz="1900" dirty="0"/>
              <a:t>classes: {1..10}, {x &lt; 1}, {x &gt; 10}</a:t>
            </a:r>
          </a:p>
          <a:p>
            <a:pPr eaLnBrk="1" hangingPunct="1">
              <a:lnSpc>
                <a:spcPct val="90000"/>
              </a:lnSpc>
            </a:pPr>
            <a:r>
              <a:rPr lang="en-US" sz="2000" dirty="0"/>
              <a:t>If an input condition requires </a:t>
            </a:r>
            <a:r>
              <a:rPr lang="en-US" sz="2000" b="1" u="sng" dirty="0"/>
              <a:t>a specific value</a:t>
            </a:r>
            <a:r>
              <a:rPr lang="en-US" sz="2000" dirty="0"/>
              <a:t>, one valid and two invalid equivalence classes are defined</a:t>
            </a:r>
          </a:p>
          <a:p>
            <a:pPr lvl="1" eaLnBrk="1" hangingPunct="1">
              <a:lnSpc>
                <a:spcPct val="90000"/>
              </a:lnSpc>
            </a:pPr>
            <a:r>
              <a:rPr lang="en-US" sz="1900" dirty="0"/>
              <a:t>Input value: 250		Eq classes: {250}, {x &lt; 250}, {x &gt; 250}</a:t>
            </a:r>
          </a:p>
          <a:p>
            <a:pPr eaLnBrk="1" hangingPunct="1">
              <a:lnSpc>
                <a:spcPct val="90000"/>
              </a:lnSpc>
            </a:pPr>
            <a:r>
              <a:rPr lang="en-US" sz="2000" dirty="0"/>
              <a:t>If an input condition specifies </a:t>
            </a:r>
            <a:r>
              <a:rPr lang="en-US" sz="2000" b="1" u="sng" dirty="0"/>
              <a:t>a member of a set</a:t>
            </a:r>
            <a:r>
              <a:rPr lang="en-US" sz="2000" dirty="0"/>
              <a:t>, one valid and one invalid equivalence class are defined</a:t>
            </a:r>
          </a:p>
          <a:p>
            <a:pPr lvl="1" eaLnBrk="1" hangingPunct="1">
              <a:lnSpc>
                <a:spcPct val="90000"/>
              </a:lnSpc>
            </a:pPr>
            <a:r>
              <a:rPr lang="en-US" sz="1900" dirty="0"/>
              <a:t>Input set: {-2.5, 7.3, 8.4}	Eq classes: {-2.5, 7.3, 8.4}, {any other x}</a:t>
            </a:r>
          </a:p>
          <a:p>
            <a:pPr eaLnBrk="1" hangingPunct="1">
              <a:lnSpc>
                <a:spcPct val="90000"/>
              </a:lnSpc>
            </a:pPr>
            <a:r>
              <a:rPr lang="en-US" sz="2000" dirty="0"/>
              <a:t>If an input condition is </a:t>
            </a:r>
            <a:r>
              <a:rPr lang="en-US" sz="2000" b="1" u="sng" dirty="0"/>
              <a:t>a Boolean value</a:t>
            </a:r>
            <a:r>
              <a:rPr lang="en-US" sz="2000" dirty="0"/>
              <a:t>, one valid and one invalid class are define</a:t>
            </a:r>
          </a:p>
          <a:p>
            <a:pPr lvl="1" eaLnBrk="1" hangingPunct="1">
              <a:lnSpc>
                <a:spcPct val="90000"/>
              </a:lnSpc>
            </a:pPr>
            <a:r>
              <a:rPr lang="en-US" sz="1900" dirty="0"/>
              <a:t>Input: {true condition}	Eq classes: {true condition}, {false condition</a:t>
            </a:r>
            <a:r>
              <a:rPr lang="en-US" sz="1900" dirty="0" smtClean="0"/>
              <a:t>}</a:t>
            </a:r>
            <a:endParaRPr lang="en-US" sz="2000" dirty="0">
              <a:latin typeface="Times New Roman" charset="0"/>
            </a:endParaRPr>
          </a:p>
          <a:p>
            <a:pPr eaLnBrk="1" hangingPunct="1">
              <a:lnSpc>
                <a:spcPct val="90000"/>
              </a:lnSpc>
            </a:pPr>
            <a:endParaRPr lang="en-US" sz="2000" dirty="0">
              <a:latin typeface="Times New Roman"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20650234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4584" name="Group 24"/>
          <p:cNvGraphicFramePr>
            <a:graphicFrameLocks noGrp="1"/>
          </p:cNvGraphicFramePr>
          <p:nvPr>
            <p:ph idx="1"/>
            <p:extLst/>
          </p:nvPr>
        </p:nvGraphicFramePr>
        <p:xfrm>
          <a:off x="1222248" y="2225040"/>
          <a:ext cx="8686800" cy="2977896"/>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3031001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8678" name="Group 22"/>
          <p:cNvGraphicFramePr>
            <a:graphicFrameLocks noGrp="1"/>
          </p:cNvGraphicFramePr>
          <p:nvPr>
            <p:ph idx="1"/>
            <p:extLst/>
          </p:nvPr>
        </p:nvGraphicFramePr>
        <p:xfrm>
          <a:off x="1295400" y="2014729"/>
          <a:ext cx="8686800" cy="318516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1144641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9701" name="Group 21"/>
          <p:cNvGraphicFramePr>
            <a:graphicFrameLocks noGrp="1"/>
          </p:cNvGraphicFramePr>
          <p:nvPr>
            <p:ph idx="1"/>
            <p:extLst/>
          </p:nvPr>
        </p:nvGraphicFramePr>
        <p:xfrm>
          <a:off x="1395984" y="1690688"/>
          <a:ext cx="8686800" cy="368503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32523501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200725" name="Group 21"/>
          <p:cNvGraphicFramePr>
            <a:graphicFrameLocks noGrp="1"/>
          </p:cNvGraphicFramePr>
          <p:nvPr>
            <p:ph idx="1"/>
            <p:extLst/>
          </p:nvPr>
        </p:nvGraphicFramePr>
        <p:xfrm>
          <a:off x="1578864" y="1773937"/>
          <a:ext cx="8689848" cy="397764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864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7989532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61849" name="Group 57"/>
          <p:cNvGraphicFramePr>
            <a:graphicFrameLocks noGrp="1"/>
          </p:cNvGraphicFramePr>
          <p:nvPr>
            <p:ph idx="1"/>
            <p:extLst/>
          </p:nvPr>
        </p:nvGraphicFramePr>
        <p:xfrm>
          <a:off x="1295400" y="1865377"/>
          <a:ext cx="8686800" cy="417271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Times New Roman" pitchFamily="18" charset="0"/>
                        </a:rPr>
                        <a:t>Invalid format 5555555, (555)(555)5555, etc..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&lt; 200 or &gt;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with non-numeric characters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Times New Roman" pitchFamily="18" charset="0"/>
                        </a:rPr>
                        <a:t>Similar for Prefix and Suffix</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40807089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noFill/>
        </p:spPr>
        <p:txBody>
          <a:bodyPr vert="horz" lIns="92075" tIns="46038" rIns="92075" bIns="46038" rtlCol="0" anchor="ctr">
            <a:normAutofit/>
          </a:bodyPr>
          <a:lstStyle/>
          <a:p>
            <a:r>
              <a:rPr lang="en-US" dirty="0"/>
              <a:t>Determining Equivalence Classes</a:t>
            </a:r>
            <a:endParaRPr lang="en-US" sz="2800" dirty="0"/>
          </a:p>
        </p:txBody>
      </p:sp>
      <p:sp>
        <p:nvSpPr>
          <p:cNvPr id="68613" name="Rectangle 3"/>
          <p:cNvSpPr>
            <a:spLocks noGrp="1" noChangeArrowheads="1"/>
          </p:cNvSpPr>
          <p:nvPr>
            <p:ph idx="1"/>
          </p:nvPr>
        </p:nvSpPr>
        <p:spPr>
          <a:noFill/>
        </p:spPr>
        <p:txBody>
          <a:bodyPr vert="horz" lIns="92075" tIns="46038" rIns="92075" bIns="46038" rtlCol="0">
            <a:normAutofit/>
          </a:bodyPr>
          <a:lstStyle/>
          <a:p>
            <a:r>
              <a:rPr lang="en-US" dirty="0"/>
              <a:t>Look for ranges of numbers or values</a:t>
            </a:r>
          </a:p>
          <a:p>
            <a:r>
              <a:rPr lang="en-US" dirty="0"/>
              <a:t>Look for memberships in groups</a:t>
            </a:r>
          </a:p>
          <a:p>
            <a:r>
              <a:rPr lang="en-US" dirty="0"/>
              <a:t>Some may be based on time</a:t>
            </a:r>
          </a:p>
          <a:p>
            <a:r>
              <a:rPr lang="en-US" dirty="0"/>
              <a:t>Include invalid inputs</a:t>
            </a:r>
          </a:p>
          <a:p>
            <a:r>
              <a:rPr lang="en-US" dirty="0"/>
              <a:t>Look for internal boundaries</a:t>
            </a:r>
          </a:p>
          <a:p>
            <a:r>
              <a:rPr lang="en-US"/>
              <a:t>Don</a:t>
            </a:r>
            <a:r>
              <a:rPr lang="en-US" altLang="ja-JP"/>
              <a:t>’t </a:t>
            </a:r>
            <a:r>
              <a:rPr lang="en-US" altLang="ja-JP" dirty="0"/>
              <a:t>worry if they overlap with each other — </a:t>
            </a:r>
          </a:p>
          <a:p>
            <a:pPr marL="742950" lvl="1" indent="-285750"/>
            <a:r>
              <a:rPr lang="en-US" sz="2500" dirty="0"/>
              <a:t>better to be redundant than to miss something</a:t>
            </a:r>
          </a:p>
          <a:p>
            <a:r>
              <a:rPr lang="en-US" dirty="0"/>
              <a:t>However, test cases will easily overlap with boundary value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684106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61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6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a:t>Selecting Data Points</a:t>
            </a:r>
          </a:p>
        </p:txBody>
      </p:sp>
      <p:sp>
        <p:nvSpPr>
          <p:cNvPr id="70661" name="Rectangle 3"/>
          <p:cNvSpPr>
            <a:spLocks noGrp="1" noChangeArrowheads="1"/>
          </p:cNvSpPr>
          <p:nvPr>
            <p:ph idx="1"/>
          </p:nvPr>
        </p:nvSpPr>
        <p:spPr/>
        <p:txBody>
          <a:bodyPr/>
          <a:lstStyle/>
          <a:p>
            <a:pPr>
              <a:lnSpc>
                <a:spcPct val="90000"/>
              </a:lnSpc>
            </a:pPr>
            <a:r>
              <a:rPr lang="en-US" sz="3200" dirty="0"/>
              <a:t>Determining equivalence classes for each input variable or field</a:t>
            </a:r>
          </a:p>
          <a:p>
            <a:pPr>
              <a:lnSpc>
                <a:spcPct val="90000"/>
              </a:lnSpc>
            </a:pPr>
            <a:r>
              <a:rPr lang="en-US" sz="3200" u="sng" dirty="0"/>
              <a:t>Single input variable</a:t>
            </a:r>
          </a:p>
          <a:p>
            <a:pPr marL="742950" lvl="1" indent="-285750"/>
            <a:r>
              <a:rPr lang="en-US" sz="2800" b="1" dirty="0"/>
              <a:t>Normal test</a:t>
            </a:r>
          </a:p>
          <a:p>
            <a:pPr lvl="2"/>
            <a:r>
              <a:rPr lang="en-US" sz="2400" dirty="0"/>
              <a:t>Select one data point from each valid equivalence class</a:t>
            </a:r>
            <a:endParaRPr lang="en-US" dirty="0"/>
          </a:p>
          <a:p>
            <a:pPr marL="742950" lvl="1" indent="-285750"/>
            <a:r>
              <a:rPr lang="en-US" sz="2800" b="1" dirty="0"/>
              <a:t>Robustness test</a:t>
            </a:r>
          </a:p>
          <a:p>
            <a:pPr lvl="2"/>
            <a:r>
              <a:rPr lang="en-US" sz="2400" dirty="0"/>
              <a:t>Include invalid equivalence class</a:t>
            </a:r>
          </a:p>
        </p:txBody>
      </p:sp>
      <p:sp>
        <p:nvSpPr>
          <p:cNvPr id="2" name="Slide Number Placeholder 1"/>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498849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6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6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a:t>Selecting Data Points</a:t>
            </a:r>
          </a:p>
        </p:txBody>
      </p:sp>
      <p:sp>
        <p:nvSpPr>
          <p:cNvPr id="70661" name="Rectangle 3"/>
          <p:cNvSpPr>
            <a:spLocks noGrp="1" noChangeArrowheads="1"/>
          </p:cNvSpPr>
          <p:nvPr>
            <p:ph idx="1"/>
          </p:nvPr>
        </p:nvSpPr>
        <p:spPr/>
        <p:txBody>
          <a:bodyPr/>
          <a:lstStyle/>
          <a:p>
            <a:pPr>
              <a:lnSpc>
                <a:spcPct val="90000"/>
              </a:lnSpc>
            </a:pPr>
            <a:r>
              <a:rPr lang="en-US" sz="3200" u="sng" dirty="0"/>
              <a:t>Multiple input variables</a:t>
            </a:r>
          </a:p>
          <a:p>
            <a:pPr marL="742950" lvl="1" indent="-285750"/>
            <a:r>
              <a:rPr lang="en-US" sz="2800" b="1" dirty="0"/>
              <a:t>Weak normal test</a:t>
            </a:r>
            <a:r>
              <a:rPr lang="en-US" sz="2800" dirty="0"/>
              <a:t>: </a:t>
            </a:r>
          </a:p>
          <a:p>
            <a:pPr lvl="2"/>
            <a:r>
              <a:rPr lang="en-US" sz="2400" dirty="0"/>
              <a:t>Select one data point from each valid equivalence class</a:t>
            </a:r>
          </a:p>
          <a:p>
            <a:pPr marL="742950" lvl="1" indent="-285750"/>
            <a:r>
              <a:rPr lang="en-US" sz="2800" b="1" dirty="0"/>
              <a:t>Strong normal test</a:t>
            </a:r>
            <a:r>
              <a:rPr lang="en-US" sz="2800" dirty="0"/>
              <a:t>: </a:t>
            </a:r>
          </a:p>
          <a:p>
            <a:pPr lvl="2"/>
            <a:r>
              <a:rPr lang="en-US" sz="2400" dirty="0"/>
              <a:t>Select one data point from each combination of (the </a:t>
            </a:r>
            <a:r>
              <a:rPr lang="en-US" sz="2400" b="1" dirty="0"/>
              <a:t>cross product </a:t>
            </a:r>
            <a:r>
              <a:rPr lang="en-US" sz="2400" dirty="0"/>
              <a:t>of) the valid equivalence classes</a:t>
            </a:r>
          </a:p>
          <a:p>
            <a:pPr marL="742950" lvl="1" indent="-285750"/>
            <a:r>
              <a:rPr lang="en-US" sz="2800" b="1" dirty="0"/>
              <a:t>Weak/strong robustness test</a:t>
            </a:r>
            <a:r>
              <a:rPr lang="en-US" sz="2800" dirty="0"/>
              <a:t>: </a:t>
            </a:r>
          </a:p>
          <a:p>
            <a:pPr lvl="2"/>
            <a:r>
              <a:rPr lang="en-US" sz="2400" dirty="0"/>
              <a:t>Include invalid equivalence classes</a:t>
            </a:r>
          </a:p>
          <a:p>
            <a:pPr marL="742950" lvl="1" indent="-285750"/>
            <a:r>
              <a:rPr lang="en-US" sz="2800" dirty="0"/>
              <a:t>How many test cases do we need? </a:t>
            </a:r>
          </a:p>
        </p:txBody>
      </p:sp>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4040677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6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r>
              <a:rPr lang="en-US" dirty="0"/>
              <a:t>Example of Selecting Data Points</a:t>
            </a:r>
            <a:endParaRPr lang="en-US" sz="2800" dirty="0"/>
          </a:p>
        </p:txBody>
      </p:sp>
      <p:sp>
        <p:nvSpPr>
          <p:cNvPr id="72709" name="Rectangle 3"/>
          <p:cNvSpPr>
            <a:spLocks noGrp="1" noChangeArrowheads="1"/>
          </p:cNvSpPr>
          <p:nvPr>
            <p:ph idx="1"/>
          </p:nvPr>
        </p:nvSpPr>
        <p:spPr/>
        <p:txBody>
          <a:bodyPr/>
          <a:lstStyle/>
          <a:p>
            <a:r>
              <a:rPr lang="en-US" dirty="0"/>
              <a:t>Suppose a program has 2 input variables, </a:t>
            </a:r>
            <a:r>
              <a:rPr lang="en-US" i="1" dirty="0">
                <a:solidFill>
                  <a:srgbClr val="FF0000"/>
                </a:solidFill>
              </a:rPr>
              <a:t>x</a:t>
            </a:r>
            <a:r>
              <a:rPr lang="en-US" dirty="0"/>
              <a:t> and </a:t>
            </a:r>
            <a:r>
              <a:rPr lang="en-US" i="1" dirty="0">
                <a:solidFill>
                  <a:srgbClr val="FF0000"/>
                </a:solidFill>
              </a:rPr>
              <a:t>y</a:t>
            </a:r>
            <a:endParaRPr lang="en-US" dirty="0"/>
          </a:p>
          <a:p>
            <a:r>
              <a:rPr lang="en-US" dirty="0"/>
              <a:t>Suppose </a:t>
            </a:r>
            <a:r>
              <a:rPr lang="en-US" i="1" dirty="0">
                <a:solidFill>
                  <a:srgbClr val="FF0000"/>
                </a:solidFill>
              </a:rPr>
              <a:t>x</a:t>
            </a:r>
            <a:r>
              <a:rPr lang="en-US" dirty="0"/>
              <a:t> can lie in 3 valid equivalence classes:</a:t>
            </a:r>
          </a:p>
          <a:p>
            <a:pPr marL="742950" lvl="1" indent="-285750"/>
            <a:r>
              <a:rPr lang="en-US" i="1" dirty="0">
                <a:latin typeface="Times New Roman"/>
                <a:cs typeface="Times New Roman"/>
              </a:rPr>
              <a:t>a </a:t>
            </a:r>
            <a:r>
              <a:rPr lang="en-US" i="1" dirty="0" smtClean="0">
                <a:latin typeface="Times New Roman"/>
                <a:cs typeface="Times New Roman"/>
              </a:rPr>
              <a:t> ≤  x  &lt;  b </a:t>
            </a:r>
            <a:endParaRPr lang="en-US" i="1" dirty="0">
              <a:latin typeface="Times New Roman"/>
              <a:cs typeface="Times New Roman"/>
            </a:endParaRPr>
          </a:p>
          <a:p>
            <a:pPr marL="742950" lvl="1" indent="-285750"/>
            <a:r>
              <a:rPr lang="en-US" i="1" dirty="0">
                <a:latin typeface="Times New Roman"/>
                <a:cs typeface="Times New Roman"/>
              </a:rPr>
              <a:t>b </a:t>
            </a:r>
            <a:r>
              <a:rPr lang="en-US" i="1" dirty="0" smtClean="0">
                <a:latin typeface="Times New Roman"/>
                <a:cs typeface="Times New Roman"/>
              </a:rPr>
              <a:t> ≤  x  &lt;  c </a:t>
            </a:r>
            <a:endParaRPr lang="en-US" i="1" dirty="0">
              <a:latin typeface="Times New Roman"/>
              <a:cs typeface="Times New Roman"/>
            </a:endParaRPr>
          </a:p>
          <a:p>
            <a:pPr marL="742950" lvl="1" indent="-285750"/>
            <a:r>
              <a:rPr lang="en-US" i="1" dirty="0">
                <a:latin typeface="Times New Roman"/>
                <a:cs typeface="Times New Roman"/>
              </a:rPr>
              <a:t>c </a:t>
            </a:r>
            <a:r>
              <a:rPr lang="en-US" i="1" dirty="0" smtClean="0">
                <a:latin typeface="Times New Roman"/>
                <a:cs typeface="Times New Roman"/>
              </a:rPr>
              <a:t> ≤  x  ≤  d</a:t>
            </a:r>
            <a:endParaRPr lang="en-US" i="1" dirty="0">
              <a:latin typeface="Times New Roman"/>
              <a:cs typeface="Times New Roman"/>
            </a:endParaRPr>
          </a:p>
          <a:p>
            <a:r>
              <a:rPr lang="en-US" dirty="0"/>
              <a:t> Suppose </a:t>
            </a:r>
            <a:r>
              <a:rPr lang="en-US" i="1" dirty="0">
                <a:solidFill>
                  <a:srgbClr val="FF0000"/>
                </a:solidFill>
              </a:rPr>
              <a:t>y</a:t>
            </a:r>
            <a:r>
              <a:rPr lang="en-US" dirty="0"/>
              <a:t> can lie in 2 valid equivalence classes:</a:t>
            </a:r>
          </a:p>
          <a:p>
            <a:pPr marL="742950" lvl="1" indent="-285750"/>
            <a:r>
              <a:rPr lang="en-US" i="1" dirty="0">
                <a:latin typeface="Times New Roman"/>
                <a:cs typeface="Times New Roman"/>
              </a:rPr>
              <a:t>e </a:t>
            </a:r>
            <a:r>
              <a:rPr lang="en-US" i="1" dirty="0" smtClean="0">
                <a:latin typeface="Times New Roman"/>
                <a:cs typeface="Times New Roman"/>
              </a:rPr>
              <a:t> ≤  y  &lt;  </a:t>
            </a:r>
            <a:r>
              <a:rPr lang="en-US" i="1" dirty="0">
                <a:latin typeface="Times New Roman"/>
                <a:cs typeface="Times New Roman"/>
              </a:rPr>
              <a:t>f </a:t>
            </a:r>
          </a:p>
          <a:p>
            <a:pPr marL="742950" lvl="1" indent="-285750"/>
            <a:r>
              <a:rPr lang="en-US" i="1" dirty="0">
                <a:latin typeface="Times New Roman"/>
                <a:cs typeface="Times New Roman"/>
              </a:rPr>
              <a:t>f </a:t>
            </a:r>
            <a:r>
              <a:rPr lang="en-US" i="1" dirty="0" smtClean="0">
                <a:latin typeface="Times New Roman"/>
                <a:cs typeface="Times New Roman"/>
              </a:rPr>
              <a:t> ≤  </a:t>
            </a:r>
            <a:r>
              <a:rPr lang="en-US" i="1" dirty="0">
                <a:latin typeface="Times New Roman"/>
                <a:cs typeface="Times New Roman"/>
              </a:rPr>
              <a:t>y </a:t>
            </a:r>
            <a:r>
              <a:rPr lang="en-US" i="1" dirty="0" smtClean="0">
                <a:latin typeface="Times New Roman"/>
                <a:cs typeface="Times New Roman"/>
              </a:rPr>
              <a:t> ≤  g</a:t>
            </a:r>
            <a:endParaRPr lang="en-US" i="1" dirty="0">
              <a:latin typeface="Times New Roman"/>
              <a:cs typeface="Times New Roman"/>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2259654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  Knight Capital: What Happened? </a:t>
            </a:r>
          </a:p>
        </p:txBody>
      </p:sp>
      <p:sp>
        <p:nvSpPr>
          <p:cNvPr id="3" name="Content Placeholder 2"/>
          <p:cNvSpPr>
            <a:spLocks noGrp="1"/>
          </p:cNvSpPr>
          <p:nvPr>
            <p:ph idx="1"/>
          </p:nvPr>
        </p:nvSpPr>
        <p:spPr>
          <a:xfrm>
            <a:off x="938784" y="1584960"/>
            <a:ext cx="10070592" cy="4568952"/>
          </a:xfrm>
        </p:spPr>
        <p:txBody>
          <a:bodyPr/>
          <a:lstStyle/>
          <a:p>
            <a:pPr marL="0" indent="0">
              <a:buNone/>
            </a:pPr>
            <a:r>
              <a:rPr lang="en-US" sz="2400" i="1" dirty="0"/>
              <a:t>"Zombie Software" Blamed for Knight Capital Trading Snafu</a:t>
            </a:r>
          </a:p>
          <a:p>
            <a:r>
              <a:rPr lang="en-US" sz="2400" dirty="0"/>
              <a:t>A new algorithmic trading program had just been installed, and began operation on Aug 1.</a:t>
            </a:r>
          </a:p>
          <a:p>
            <a:r>
              <a:rPr lang="en-US" sz="2400" dirty="0"/>
              <a:t>A dormant legacy program was somehow "inadvertently reactivated"</a:t>
            </a:r>
          </a:p>
          <a:p>
            <a:r>
              <a:rPr lang="en-US" sz="2400" dirty="0"/>
              <a:t>Once activated, the dormant system started multiplying stock trades by one thousand </a:t>
            </a:r>
          </a:p>
          <a:p>
            <a:pPr lvl="1"/>
            <a:r>
              <a:rPr lang="en-US" dirty="0"/>
              <a:t>Sent 4 million orders when attempting to fill just 212 customer orders </a:t>
            </a:r>
            <a:r>
              <a:rPr lang="en-US" sz="2000" dirty="0"/>
              <a:t> </a:t>
            </a:r>
          </a:p>
          <a:p>
            <a:r>
              <a:rPr lang="en-US" sz="2400" dirty="0"/>
              <a:t>“Knight’s staff looked through </a:t>
            </a:r>
            <a:r>
              <a:rPr lang="en-US" sz="2400" i="1" dirty="0"/>
              <a:t>eight</a:t>
            </a:r>
            <a:r>
              <a:rPr lang="en-US" sz="2400" dirty="0"/>
              <a:t> sets of software before determining what happened.”</a:t>
            </a:r>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136515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Weak Normal </a:t>
            </a:r>
            <a:r>
              <a:rPr lang="en-US" dirty="0" smtClean="0">
                <a:effectLst>
                  <a:outerShdw blurRad="38100" dist="38100" dir="2700000" algn="tl">
                    <a:srgbClr val="DDDDDD"/>
                  </a:outerShdw>
                </a:effectLst>
              </a:rPr>
              <a:t>Test</a:t>
            </a:r>
            <a:endParaRPr lang="en-US" dirty="0"/>
          </a:p>
        </p:txBody>
      </p:sp>
      <p:sp>
        <p:nvSpPr>
          <p:cNvPr id="3" name="Content Placeholder 2"/>
          <p:cNvSpPr>
            <a:spLocks noGrp="1"/>
          </p:cNvSpPr>
          <p:nvPr>
            <p:ph sz="quarter" idx="1"/>
          </p:nvPr>
        </p:nvSpPr>
        <p:spPr/>
        <p:txBody>
          <a:bodyPr/>
          <a:lstStyle/>
          <a:p>
            <a:r>
              <a:rPr lang="en-US" dirty="0" smtClean="0"/>
              <a:t>Every normal, i.e., valid, equivalence class of every input variable is tested in at least one test case. </a:t>
            </a:r>
            <a:endParaRPr lang="en-US" dirty="0"/>
          </a:p>
          <a:p>
            <a:r>
              <a:rPr lang="en-US" dirty="0" smtClean="0"/>
              <a:t>A representative value of each normal equivalence class of each input variable appears in at least one test case. </a:t>
            </a:r>
            <a:endParaRPr lang="en-US" dirty="0"/>
          </a:p>
          <a:p>
            <a:r>
              <a:rPr lang="en-US" dirty="0" smtClean="0"/>
              <a:t>Economical, requires few test cases if the values are selected prudently.  </a:t>
            </a:r>
          </a:p>
          <a:p>
            <a:r>
              <a:rPr lang="en-US" dirty="0" smtClean="0"/>
              <a:t>Complete.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24887979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29718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 name="Title 2"/>
          <p:cNvSpPr>
            <a:spLocks noGrp="1"/>
          </p:cNvSpPr>
          <p:nvPr>
            <p:ph type="title"/>
          </p:nvPr>
        </p:nvSpPr>
        <p:spPr/>
        <p:txBody>
          <a:bodyPr/>
          <a:lstStyle/>
          <a:p>
            <a:pPr>
              <a:defRPr/>
            </a:pPr>
            <a:r>
              <a:rPr lang="en-US" dirty="0">
                <a:effectLst>
                  <a:outerShdw blurRad="38100" dist="38100" dir="2700000" algn="tl">
                    <a:srgbClr val="DDDDDD"/>
                  </a:outerShdw>
                </a:effectLst>
              </a:rPr>
              <a:t>Weak Normal </a:t>
            </a:r>
            <a:r>
              <a:rPr lang="en-US" dirty="0" smtClean="0">
                <a:effectLst>
                  <a:outerShdw blurRad="38100" dist="38100" dir="2700000" algn="tl">
                    <a:srgbClr val="DDDDDD"/>
                  </a:outerShdw>
                </a:effectLst>
              </a:rPr>
              <a:t>Test</a:t>
            </a:r>
            <a:endParaRPr lang="en-US" dirty="0"/>
          </a:p>
        </p:txBody>
      </p:sp>
      <p:sp>
        <p:nvSpPr>
          <p:cNvPr id="74760" name="Rectangle 6"/>
          <p:cNvSpPr>
            <a:spLocks noChangeArrowheads="1"/>
          </p:cNvSpPr>
          <p:nvPr/>
        </p:nvSpPr>
        <p:spPr bwMode="auto">
          <a:xfrm>
            <a:off x="3746501" y="62103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74761" name="Rectangle 121"/>
          <p:cNvSpPr>
            <a:spLocks noChangeArrowheads="1"/>
          </p:cNvSpPr>
          <p:nvPr/>
        </p:nvSpPr>
        <p:spPr bwMode="auto">
          <a:xfrm>
            <a:off x="8648701" y="53975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312443" name="Rectangle 123"/>
          <p:cNvSpPr>
            <a:spLocks noChangeArrowheads="1"/>
          </p:cNvSpPr>
          <p:nvPr/>
        </p:nvSpPr>
        <p:spPr bwMode="auto">
          <a:xfrm>
            <a:off x="2209801" y="381001"/>
            <a:ext cx="65" cy="430887"/>
          </a:xfrm>
          <a:prstGeom prst="rect">
            <a:avLst/>
          </a:prstGeom>
          <a:noFill/>
          <a:ln w="9525">
            <a:noFill/>
            <a:miter lim="800000"/>
            <a:headEnd/>
            <a:tailEnd/>
          </a:ln>
        </p:spPr>
        <p:txBody>
          <a:bodyPr wrap="none" lIns="0" tIns="0" rIns="0" bIns="0">
            <a:spAutoFit/>
          </a:bodyPr>
          <a:lstStyle/>
          <a:p>
            <a:pPr>
              <a:defRPr/>
            </a:pPr>
            <a:endParaRPr lang="en-US" sz="2800" dirty="0">
              <a:solidFill>
                <a:schemeClr val="tx2"/>
              </a:solidFill>
              <a:effectLst>
                <a:outerShdw blurRad="38100" dist="38100" dir="2700000" algn="tl">
                  <a:srgbClr val="DDDDDD"/>
                </a:outerShdw>
              </a:effectLst>
              <a:cs typeface="Arial" charset="0"/>
            </a:endParaRPr>
          </a:p>
        </p:txBody>
      </p:sp>
      <p:grpSp>
        <p:nvGrpSpPr>
          <p:cNvPr id="74763" name="Group 207"/>
          <p:cNvGrpSpPr>
            <a:grpSpLocks/>
          </p:cNvGrpSpPr>
          <p:nvPr/>
        </p:nvGrpSpPr>
        <p:grpSpPr bwMode="auto">
          <a:xfrm>
            <a:off x="1981200" y="1524000"/>
            <a:ext cx="8102600" cy="4864100"/>
            <a:chOff x="240" y="640"/>
            <a:chExt cx="5104" cy="3064"/>
          </a:xfrm>
        </p:grpSpPr>
        <p:sp>
          <p:nvSpPr>
            <p:cNvPr id="74764" name="Freeform 22"/>
            <p:cNvSpPr>
              <a:spLocks/>
            </p:cNvSpPr>
            <p:nvPr/>
          </p:nvSpPr>
          <p:spPr bwMode="auto">
            <a:xfrm>
              <a:off x="520" y="928"/>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765" name="Line 23"/>
            <p:cNvSpPr>
              <a:spLocks noChangeShapeType="1"/>
            </p:cNvSpPr>
            <p:nvPr/>
          </p:nvSpPr>
          <p:spPr bwMode="auto">
            <a:xfrm flipV="1">
              <a:off x="552" y="1000"/>
              <a:ext cx="1" cy="243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66" name="Freeform 25"/>
            <p:cNvSpPr>
              <a:spLocks/>
            </p:cNvSpPr>
            <p:nvPr/>
          </p:nvSpPr>
          <p:spPr bwMode="auto">
            <a:xfrm>
              <a:off x="5232" y="3224"/>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767" name="Line 26"/>
            <p:cNvSpPr>
              <a:spLocks noChangeShapeType="1"/>
            </p:cNvSpPr>
            <p:nvPr/>
          </p:nvSpPr>
          <p:spPr bwMode="auto">
            <a:xfrm>
              <a:off x="416" y="3256"/>
              <a:ext cx="485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68" name="Freeform 28"/>
            <p:cNvSpPr>
              <a:spLocks/>
            </p:cNvSpPr>
            <p:nvPr/>
          </p:nvSpPr>
          <p:spPr bwMode="auto">
            <a:xfrm>
              <a:off x="240" y="2784"/>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769" name="Freeform 29"/>
            <p:cNvSpPr>
              <a:spLocks/>
            </p:cNvSpPr>
            <p:nvPr/>
          </p:nvSpPr>
          <p:spPr bwMode="auto">
            <a:xfrm>
              <a:off x="4648" y="2784"/>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770" name="Line 30"/>
            <p:cNvSpPr>
              <a:spLocks noChangeShapeType="1"/>
            </p:cNvSpPr>
            <p:nvPr/>
          </p:nvSpPr>
          <p:spPr bwMode="auto">
            <a:xfrm>
              <a:off x="35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1" name="Line 31"/>
            <p:cNvSpPr>
              <a:spLocks noChangeShapeType="1"/>
            </p:cNvSpPr>
            <p:nvPr/>
          </p:nvSpPr>
          <p:spPr bwMode="auto">
            <a:xfrm>
              <a:off x="49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2" name="Line 32"/>
            <p:cNvSpPr>
              <a:spLocks noChangeShapeType="1"/>
            </p:cNvSpPr>
            <p:nvPr/>
          </p:nvSpPr>
          <p:spPr bwMode="auto">
            <a:xfrm>
              <a:off x="64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3" name="Line 33"/>
            <p:cNvSpPr>
              <a:spLocks noChangeShapeType="1"/>
            </p:cNvSpPr>
            <p:nvPr/>
          </p:nvSpPr>
          <p:spPr bwMode="auto">
            <a:xfrm>
              <a:off x="78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4" name="Line 34"/>
            <p:cNvSpPr>
              <a:spLocks noChangeShapeType="1"/>
            </p:cNvSpPr>
            <p:nvPr/>
          </p:nvSpPr>
          <p:spPr bwMode="auto">
            <a:xfrm>
              <a:off x="92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5" name="Line 35"/>
            <p:cNvSpPr>
              <a:spLocks noChangeShapeType="1"/>
            </p:cNvSpPr>
            <p:nvPr/>
          </p:nvSpPr>
          <p:spPr bwMode="auto">
            <a:xfrm>
              <a:off x="107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6" name="Line 36"/>
            <p:cNvSpPr>
              <a:spLocks noChangeShapeType="1"/>
            </p:cNvSpPr>
            <p:nvPr/>
          </p:nvSpPr>
          <p:spPr bwMode="auto">
            <a:xfrm>
              <a:off x="121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7" name="Line 37"/>
            <p:cNvSpPr>
              <a:spLocks noChangeShapeType="1"/>
            </p:cNvSpPr>
            <p:nvPr/>
          </p:nvSpPr>
          <p:spPr bwMode="auto">
            <a:xfrm>
              <a:off x="136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8" name="Line 38"/>
            <p:cNvSpPr>
              <a:spLocks noChangeShapeType="1"/>
            </p:cNvSpPr>
            <p:nvPr/>
          </p:nvSpPr>
          <p:spPr bwMode="auto">
            <a:xfrm>
              <a:off x="150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9" name="Line 39"/>
            <p:cNvSpPr>
              <a:spLocks noChangeShapeType="1"/>
            </p:cNvSpPr>
            <p:nvPr/>
          </p:nvSpPr>
          <p:spPr bwMode="auto">
            <a:xfrm>
              <a:off x="164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0" name="Line 40"/>
            <p:cNvSpPr>
              <a:spLocks noChangeShapeType="1"/>
            </p:cNvSpPr>
            <p:nvPr/>
          </p:nvSpPr>
          <p:spPr bwMode="auto">
            <a:xfrm>
              <a:off x="179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1" name="Line 41"/>
            <p:cNvSpPr>
              <a:spLocks noChangeShapeType="1"/>
            </p:cNvSpPr>
            <p:nvPr/>
          </p:nvSpPr>
          <p:spPr bwMode="auto">
            <a:xfrm>
              <a:off x="193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2" name="Line 42"/>
            <p:cNvSpPr>
              <a:spLocks noChangeShapeType="1"/>
            </p:cNvSpPr>
            <p:nvPr/>
          </p:nvSpPr>
          <p:spPr bwMode="auto">
            <a:xfrm>
              <a:off x="208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3" name="Line 43"/>
            <p:cNvSpPr>
              <a:spLocks noChangeShapeType="1"/>
            </p:cNvSpPr>
            <p:nvPr/>
          </p:nvSpPr>
          <p:spPr bwMode="auto">
            <a:xfrm>
              <a:off x="222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4" name="Line 44"/>
            <p:cNvSpPr>
              <a:spLocks noChangeShapeType="1"/>
            </p:cNvSpPr>
            <p:nvPr/>
          </p:nvSpPr>
          <p:spPr bwMode="auto">
            <a:xfrm>
              <a:off x="236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5" name="Line 45"/>
            <p:cNvSpPr>
              <a:spLocks noChangeShapeType="1"/>
            </p:cNvSpPr>
            <p:nvPr/>
          </p:nvSpPr>
          <p:spPr bwMode="auto">
            <a:xfrm>
              <a:off x="251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6" name="Line 46"/>
            <p:cNvSpPr>
              <a:spLocks noChangeShapeType="1"/>
            </p:cNvSpPr>
            <p:nvPr/>
          </p:nvSpPr>
          <p:spPr bwMode="auto">
            <a:xfrm>
              <a:off x="265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7" name="Line 47"/>
            <p:cNvSpPr>
              <a:spLocks noChangeShapeType="1"/>
            </p:cNvSpPr>
            <p:nvPr/>
          </p:nvSpPr>
          <p:spPr bwMode="auto">
            <a:xfrm>
              <a:off x="280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8" name="Line 48"/>
            <p:cNvSpPr>
              <a:spLocks noChangeShapeType="1"/>
            </p:cNvSpPr>
            <p:nvPr/>
          </p:nvSpPr>
          <p:spPr bwMode="auto">
            <a:xfrm>
              <a:off x="294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9" name="Line 49"/>
            <p:cNvSpPr>
              <a:spLocks noChangeShapeType="1"/>
            </p:cNvSpPr>
            <p:nvPr/>
          </p:nvSpPr>
          <p:spPr bwMode="auto">
            <a:xfrm>
              <a:off x="308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0" name="Line 50"/>
            <p:cNvSpPr>
              <a:spLocks noChangeShapeType="1"/>
            </p:cNvSpPr>
            <p:nvPr/>
          </p:nvSpPr>
          <p:spPr bwMode="auto">
            <a:xfrm>
              <a:off x="323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1" name="Line 51"/>
            <p:cNvSpPr>
              <a:spLocks noChangeShapeType="1"/>
            </p:cNvSpPr>
            <p:nvPr/>
          </p:nvSpPr>
          <p:spPr bwMode="auto">
            <a:xfrm>
              <a:off x="337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2" name="Line 52"/>
            <p:cNvSpPr>
              <a:spLocks noChangeShapeType="1"/>
            </p:cNvSpPr>
            <p:nvPr/>
          </p:nvSpPr>
          <p:spPr bwMode="auto">
            <a:xfrm>
              <a:off x="352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3" name="Line 53"/>
            <p:cNvSpPr>
              <a:spLocks noChangeShapeType="1"/>
            </p:cNvSpPr>
            <p:nvPr/>
          </p:nvSpPr>
          <p:spPr bwMode="auto">
            <a:xfrm>
              <a:off x="366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4" name="Line 54"/>
            <p:cNvSpPr>
              <a:spLocks noChangeShapeType="1"/>
            </p:cNvSpPr>
            <p:nvPr/>
          </p:nvSpPr>
          <p:spPr bwMode="auto">
            <a:xfrm>
              <a:off x="380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5" name="Line 55"/>
            <p:cNvSpPr>
              <a:spLocks noChangeShapeType="1"/>
            </p:cNvSpPr>
            <p:nvPr/>
          </p:nvSpPr>
          <p:spPr bwMode="auto">
            <a:xfrm>
              <a:off x="395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6" name="Line 56"/>
            <p:cNvSpPr>
              <a:spLocks noChangeShapeType="1"/>
            </p:cNvSpPr>
            <p:nvPr/>
          </p:nvSpPr>
          <p:spPr bwMode="auto">
            <a:xfrm>
              <a:off x="409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7" name="Line 57"/>
            <p:cNvSpPr>
              <a:spLocks noChangeShapeType="1"/>
            </p:cNvSpPr>
            <p:nvPr/>
          </p:nvSpPr>
          <p:spPr bwMode="auto">
            <a:xfrm>
              <a:off x="424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8" name="Line 58"/>
            <p:cNvSpPr>
              <a:spLocks noChangeShapeType="1"/>
            </p:cNvSpPr>
            <p:nvPr/>
          </p:nvSpPr>
          <p:spPr bwMode="auto">
            <a:xfrm>
              <a:off x="438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9" name="Line 59"/>
            <p:cNvSpPr>
              <a:spLocks noChangeShapeType="1"/>
            </p:cNvSpPr>
            <p:nvPr/>
          </p:nvSpPr>
          <p:spPr bwMode="auto">
            <a:xfrm>
              <a:off x="452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0" name="Freeform 61"/>
            <p:cNvSpPr>
              <a:spLocks/>
            </p:cNvSpPr>
            <p:nvPr/>
          </p:nvSpPr>
          <p:spPr bwMode="auto">
            <a:xfrm>
              <a:off x="864" y="3496"/>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01" name="Freeform 62"/>
            <p:cNvSpPr>
              <a:spLocks/>
            </p:cNvSpPr>
            <p:nvPr/>
          </p:nvSpPr>
          <p:spPr bwMode="auto">
            <a:xfrm>
              <a:off x="864" y="1024"/>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02" name="Line 63"/>
            <p:cNvSpPr>
              <a:spLocks noChangeShapeType="1"/>
            </p:cNvSpPr>
            <p:nvPr/>
          </p:nvSpPr>
          <p:spPr bwMode="auto">
            <a:xfrm flipV="1">
              <a:off x="888" y="34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3" name="Line 64"/>
            <p:cNvSpPr>
              <a:spLocks noChangeShapeType="1"/>
            </p:cNvSpPr>
            <p:nvPr/>
          </p:nvSpPr>
          <p:spPr bwMode="auto">
            <a:xfrm flipV="1">
              <a:off x="888" y="32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4" name="Line 65"/>
            <p:cNvSpPr>
              <a:spLocks noChangeShapeType="1"/>
            </p:cNvSpPr>
            <p:nvPr/>
          </p:nvSpPr>
          <p:spPr bwMode="auto">
            <a:xfrm flipV="1">
              <a:off x="888" y="31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5" name="Line 66"/>
            <p:cNvSpPr>
              <a:spLocks noChangeShapeType="1"/>
            </p:cNvSpPr>
            <p:nvPr/>
          </p:nvSpPr>
          <p:spPr bwMode="auto">
            <a:xfrm flipV="1">
              <a:off x="888" y="29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6" name="Line 67"/>
            <p:cNvSpPr>
              <a:spLocks noChangeShapeType="1"/>
            </p:cNvSpPr>
            <p:nvPr/>
          </p:nvSpPr>
          <p:spPr bwMode="auto">
            <a:xfrm flipV="1">
              <a:off x="888" y="28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7" name="Line 68"/>
            <p:cNvSpPr>
              <a:spLocks noChangeShapeType="1"/>
            </p:cNvSpPr>
            <p:nvPr/>
          </p:nvSpPr>
          <p:spPr bwMode="auto">
            <a:xfrm flipV="1">
              <a:off x="888" y="27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8" name="Line 69"/>
            <p:cNvSpPr>
              <a:spLocks noChangeShapeType="1"/>
            </p:cNvSpPr>
            <p:nvPr/>
          </p:nvSpPr>
          <p:spPr bwMode="auto">
            <a:xfrm flipV="1">
              <a:off x="888" y="25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9" name="Line 70"/>
            <p:cNvSpPr>
              <a:spLocks noChangeShapeType="1"/>
            </p:cNvSpPr>
            <p:nvPr/>
          </p:nvSpPr>
          <p:spPr bwMode="auto">
            <a:xfrm flipV="1">
              <a:off x="888" y="24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0" name="Line 71"/>
            <p:cNvSpPr>
              <a:spLocks noChangeShapeType="1"/>
            </p:cNvSpPr>
            <p:nvPr/>
          </p:nvSpPr>
          <p:spPr bwMode="auto">
            <a:xfrm flipV="1">
              <a:off x="888" y="22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1" name="Line 72"/>
            <p:cNvSpPr>
              <a:spLocks noChangeShapeType="1"/>
            </p:cNvSpPr>
            <p:nvPr/>
          </p:nvSpPr>
          <p:spPr bwMode="auto">
            <a:xfrm flipV="1">
              <a:off x="888" y="21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2" name="Line 73"/>
            <p:cNvSpPr>
              <a:spLocks noChangeShapeType="1"/>
            </p:cNvSpPr>
            <p:nvPr/>
          </p:nvSpPr>
          <p:spPr bwMode="auto">
            <a:xfrm flipV="1">
              <a:off x="888" y="19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3" name="Line 74"/>
            <p:cNvSpPr>
              <a:spLocks noChangeShapeType="1"/>
            </p:cNvSpPr>
            <p:nvPr/>
          </p:nvSpPr>
          <p:spPr bwMode="auto">
            <a:xfrm flipV="1">
              <a:off x="888" y="18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4" name="Line 75"/>
            <p:cNvSpPr>
              <a:spLocks noChangeShapeType="1"/>
            </p:cNvSpPr>
            <p:nvPr/>
          </p:nvSpPr>
          <p:spPr bwMode="auto">
            <a:xfrm flipV="1">
              <a:off x="888" y="16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5" name="Line 76"/>
            <p:cNvSpPr>
              <a:spLocks noChangeShapeType="1"/>
            </p:cNvSpPr>
            <p:nvPr/>
          </p:nvSpPr>
          <p:spPr bwMode="auto">
            <a:xfrm flipV="1">
              <a:off x="888" y="15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6" name="Line 77"/>
            <p:cNvSpPr>
              <a:spLocks noChangeShapeType="1"/>
            </p:cNvSpPr>
            <p:nvPr/>
          </p:nvSpPr>
          <p:spPr bwMode="auto">
            <a:xfrm flipV="1">
              <a:off x="888" y="14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7" name="Line 78"/>
            <p:cNvSpPr>
              <a:spLocks noChangeShapeType="1"/>
            </p:cNvSpPr>
            <p:nvPr/>
          </p:nvSpPr>
          <p:spPr bwMode="auto">
            <a:xfrm flipV="1">
              <a:off x="888" y="12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8" name="Line 79"/>
            <p:cNvSpPr>
              <a:spLocks noChangeShapeType="1"/>
            </p:cNvSpPr>
            <p:nvPr/>
          </p:nvSpPr>
          <p:spPr bwMode="auto">
            <a:xfrm flipV="1">
              <a:off x="888" y="1136"/>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9" name="Freeform 81"/>
            <p:cNvSpPr>
              <a:spLocks/>
            </p:cNvSpPr>
            <p:nvPr/>
          </p:nvSpPr>
          <p:spPr bwMode="auto">
            <a:xfrm>
              <a:off x="240" y="149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20" name="Freeform 82"/>
            <p:cNvSpPr>
              <a:spLocks/>
            </p:cNvSpPr>
            <p:nvPr/>
          </p:nvSpPr>
          <p:spPr bwMode="auto">
            <a:xfrm>
              <a:off x="4640" y="149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21" name="Line 83"/>
            <p:cNvSpPr>
              <a:spLocks noChangeShapeType="1"/>
            </p:cNvSpPr>
            <p:nvPr/>
          </p:nvSpPr>
          <p:spPr bwMode="auto">
            <a:xfrm>
              <a:off x="35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2" name="Line 84"/>
            <p:cNvSpPr>
              <a:spLocks noChangeShapeType="1"/>
            </p:cNvSpPr>
            <p:nvPr/>
          </p:nvSpPr>
          <p:spPr bwMode="auto">
            <a:xfrm>
              <a:off x="49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3" name="Line 85"/>
            <p:cNvSpPr>
              <a:spLocks noChangeShapeType="1"/>
            </p:cNvSpPr>
            <p:nvPr/>
          </p:nvSpPr>
          <p:spPr bwMode="auto">
            <a:xfrm>
              <a:off x="64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4" name="Line 86"/>
            <p:cNvSpPr>
              <a:spLocks noChangeShapeType="1"/>
            </p:cNvSpPr>
            <p:nvPr/>
          </p:nvSpPr>
          <p:spPr bwMode="auto">
            <a:xfrm>
              <a:off x="78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5" name="Line 87"/>
            <p:cNvSpPr>
              <a:spLocks noChangeShapeType="1"/>
            </p:cNvSpPr>
            <p:nvPr/>
          </p:nvSpPr>
          <p:spPr bwMode="auto">
            <a:xfrm>
              <a:off x="92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6" name="Line 88"/>
            <p:cNvSpPr>
              <a:spLocks noChangeShapeType="1"/>
            </p:cNvSpPr>
            <p:nvPr/>
          </p:nvSpPr>
          <p:spPr bwMode="auto">
            <a:xfrm>
              <a:off x="107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7" name="Line 89"/>
            <p:cNvSpPr>
              <a:spLocks noChangeShapeType="1"/>
            </p:cNvSpPr>
            <p:nvPr/>
          </p:nvSpPr>
          <p:spPr bwMode="auto">
            <a:xfrm>
              <a:off x="121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8" name="Line 90"/>
            <p:cNvSpPr>
              <a:spLocks noChangeShapeType="1"/>
            </p:cNvSpPr>
            <p:nvPr/>
          </p:nvSpPr>
          <p:spPr bwMode="auto">
            <a:xfrm>
              <a:off x="136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9" name="Line 91"/>
            <p:cNvSpPr>
              <a:spLocks noChangeShapeType="1"/>
            </p:cNvSpPr>
            <p:nvPr/>
          </p:nvSpPr>
          <p:spPr bwMode="auto">
            <a:xfrm>
              <a:off x="150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0" name="Line 92"/>
            <p:cNvSpPr>
              <a:spLocks noChangeShapeType="1"/>
            </p:cNvSpPr>
            <p:nvPr/>
          </p:nvSpPr>
          <p:spPr bwMode="auto">
            <a:xfrm>
              <a:off x="164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1" name="Line 93"/>
            <p:cNvSpPr>
              <a:spLocks noChangeShapeType="1"/>
            </p:cNvSpPr>
            <p:nvPr/>
          </p:nvSpPr>
          <p:spPr bwMode="auto">
            <a:xfrm>
              <a:off x="179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2" name="Line 94"/>
            <p:cNvSpPr>
              <a:spLocks noChangeShapeType="1"/>
            </p:cNvSpPr>
            <p:nvPr/>
          </p:nvSpPr>
          <p:spPr bwMode="auto">
            <a:xfrm>
              <a:off x="193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3" name="Line 95"/>
            <p:cNvSpPr>
              <a:spLocks noChangeShapeType="1"/>
            </p:cNvSpPr>
            <p:nvPr/>
          </p:nvSpPr>
          <p:spPr bwMode="auto">
            <a:xfrm>
              <a:off x="208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4" name="Line 96"/>
            <p:cNvSpPr>
              <a:spLocks noChangeShapeType="1"/>
            </p:cNvSpPr>
            <p:nvPr/>
          </p:nvSpPr>
          <p:spPr bwMode="auto">
            <a:xfrm>
              <a:off x="222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5" name="Line 97"/>
            <p:cNvSpPr>
              <a:spLocks noChangeShapeType="1"/>
            </p:cNvSpPr>
            <p:nvPr/>
          </p:nvSpPr>
          <p:spPr bwMode="auto">
            <a:xfrm>
              <a:off x="236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6" name="Line 98"/>
            <p:cNvSpPr>
              <a:spLocks noChangeShapeType="1"/>
            </p:cNvSpPr>
            <p:nvPr/>
          </p:nvSpPr>
          <p:spPr bwMode="auto">
            <a:xfrm>
              <a:off x="251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7" name="Line 99"/>
            <p:cNvSpPr>
              <a:spLocks noChangeShapeType="1"/>
            </p:cNvSpPr>
            <p:nvPr/>
          </p:nvSpPr>
          <p:spPr bwMode="auto">
            <a:xfrm>
              <a:off x="265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8" name="Line 100"/>
            <p:cNvSpPr>
              <a:spLocks noChangeShapeType="1"/>
            </p:cNvSpPr>
            <p:nvPr/>
          </p:nvSpPr>
          <p:spPr bwMode="auto">
            <a:xfrm>
              <a:off x="280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9" name="Line 101"/>
            <p:cNvSpPr>
              <a:spLocks noChangeShapeType="1"/>
            </p:cNvSpPr>
            <p:nvPr/>
          </p:nvSpPr>
          <p:spPr bwMode="auto">
            <a:xfrm>
              <a:off x="294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0" name="Line 102"/>
            <p:cNvSpPr>
              <a:spLocks noChangeShapeType="1"/>
            </p:cNvSpPr>
            <p:nvPr/>
          </p:nvSpPr>
          <p:spPr bwMode="auto">
            <a:xfrm>
              <a:off x="308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1" name="Line 103"/>
            <p:cNvSpPr>
              <a:spLocks noChangeShapeType="1"/>
            </p:cNvSpPr>
            <p:nvPr/>
          </p:nvSpPr>
          <p:spPr bwMode="auto">
            <a:xfrm>
              <a:off x="323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2" name="Line 104"/>
            <p:cNvSpPr>
              <a:spLocks noChangeShapeType="1"/>
            </p:cNvSpPr>
            <p:nvPr/>
          </p:nvSpPr>
          <p:spPr bwMode="auto">
            <a:xfrm>
              <a:off x="337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3" name="Line 105"/>
            <p:cNvSpPr>
              <a:spLocks noChangeShapeType="1"/>
            </p:cNvSpPr>
            <p:nvPr/>
          </p:nvSpPr>
          <p:spPr bwMode="auto">
            <a:xfrm>
              <a:off x="352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4" name="Line 106"/>
            <p:cNvSpPr>
              <a:spLocks noChangeShapeType="1"/>
            </p:cNvSpPr>
            <p:nvPr/>
          </p:nvSpPr>
          <p:spPr bwMode="auto">
            <a:xfrm>
              <a:off x="366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5" name="Line 107"/>
            <p:cNvSpPr>
              <a:spLocks noChangeShapeType="1"/>
            </p:cNvSpPr>
            <p:nvPr/>
          </p:nvSpPr>
          <p:spPr bwMode="auto">
            <a:xfrm>
              <a:off x="380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6" name="Line 108"/>
            <p:cNvSpPr>
              <a:spLocks noChangeShapeType="1"/>
            </p:cNvSpPr>
            <p:nvPr/>
          </p:nvSpPr>
          <p:spPr bwMode="auto">
            <a:xfrm>
              <a:off x="395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7" name="Line 109"/>
            <p:cNvSpPr>
              <a:spLocks noChangeShapeType="1"/>
            </p:cNvSpPr>
            <p:nvPr/>
          </p:nvSpPr>
          <p:spPr bwMode="auto">
            <a:xfrm>
              <a:off x="409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8" name="Line 110"/>
            <p:cNvSpPr>
              <a:spLocks noChangeShapeType="1"/>
            </p:cNvSpPr>
            <p:nvPr/>
          </p:nvSpPr>
          <p:spPr bwMode="auto">
            <a:xfrm>
              <a:off x="424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9" name="Line 111"/>
            <p:cNvSpPr>
              <a:spLocks noChangeShapeType="1"/>
            </p:cNvSpPr>
            <p:nvPr/>
          </p:nvSpPr>
          <p:spPr bwMode="auto">
            <a:xfrm>
              <a:off x="438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50" name="Line 112"/>
            <p:cNvSpPr>
              <a:spLocks noChangeShapeType="1"/>
            </p:cNvSpPr>
            <p:nvPr/>
          </p:nvSpPr>
          <p:spPr bwMode="auto">
            <a:xfrm>
              <a:off x="452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51" name="Rectangle 114"/>
            <p:cNvSpPr>
              <a:spLocks noChangeArrowheads="1"/>
            </p:cNvSpPr>
            <p:nvPr/>
          </p:nvSpPr>
          <p:spPr bwMode="auto">
            <a:xfrm>
              <a:off x="944" y="340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4852" name="Rectangle 115"/>
            <p:cNvSpPr>
              <a:spLocks noChangeArrowheads="1"/>
            </p:cNvSpPr>
            <p:nvPr/>
          </p:nvSpPr>
          <p:spPr bwMode="auto">
            <a:xfrm>
              <a:off x="1480" y="338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4853" name="Rectangle 116"/>
            <p:cNvSpPr>
              <a:spLocks noChangeArrowheads="1"/>
            </p:cNvSpPr>
            <p:nvPr/>
          </p:nvSpPr>
          <p:spPr bwMode="auto">
            <a:xfrm>
              <a:off x="2840" y="338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4854" name="Rectangle 117"/>
            <p:cNvSpPr>
              <a:spLocks noChangeArrowheads="1"/>
            </p:cNvSpPr>
            <p:nvPr/>
          </p:nvSpPr>
          <p:spPr bwMode="auto">
            <a:xfrm>
              <a:off x="3848" y="3376"/>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4855" name="Rectangle 119"/>
            <p:cNvSpPr>
              <a:spLocks noChangeArrowheads="1"/>
            </p:cNvSpPr>
            <p:nvPr/>
          </p:nvSpPr>
          <p:spPr bwMode="auto">
            <a:xfrm>
              <a:off x="568" y="64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4856" name="Rectangle 120"/>
            <p:cNvSpPr>
              <a:spLocks noChangeArrowheads="1"/>
            </p:cNvSpPr>
            <p:nvPr/>
          </p:nvSpPr>
          <p:spPr bwMode="auto">
            <a:xfrm>
              <a:off x="4408" y="335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74857" name="Freeform 124"/>
            <p:cNvSpPr>
              <a:spLocks/>
            </p:cNvSpPr>
            <p:nvPr/>
          </p:nvSpPr>
          <p:spPr bwMode="auto">
            <a:xfrm>
              <a:off x="272" y="1920"/>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58" name="Freeform 125"/>
            <p:cNvSpPr>
              <a:spLocks/>
            </p:cNvSpPr>
            <p:nvPr/>
          </p:nvSpPr>
          <p:spPr bwMode="auto">
            <a:xfrm>
              <a:off x="4680" y="1920"/>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59" name="Line 126"/>
            <p:cNvSpPr>
              <a:spLocks noChangeShapeType="1"/>
            </p:cNvSpPr>
            <p:nvPr/>
          </p:nvSpPr>
          <p:spPr bwMode="auto">
            <a:xfrm>
              <a:off x="38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0" name="Line 127"/>
            <p:cNvSpPr>
              <a:spLocks noChangeShapeType="1"/>
            </p:cNvSpPr>
            <p:nvPr/>
          </p:nvSpPr>
          <p:spPr bwMode="auto">
            <a:xfrm>
              <a:off x="52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1" name="Line 128"/>
            <p:cNvSpPr>
              <a:spLocks noChangeShapeType="1"/>
            </p:cNvSpPr>
            <p:nvPr/>
          </p:nvSpPr>
          <p:spPr bwMode="auto">
            <a:xfrm>
              <a:off x="67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2" name="Line 129"/>
            <p:cNvSpPr>
              <a:spLocks noChangeShapeType="1"/>
            </p:cNvSpPr>
            <p:nvPr/>
          </p:nvSpPr>
          <p:spPr bwMode="auto">
            <a:xfrm>
              <a:off x="81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3" name="Line 130"/>
            <p:cNvSpPr>
              <a:spLocks noChangeShapeType="1"/>
            </p:cNvSpPr>
            <p:nvPr/>
          </p:nvSpPr>
          <p:spPr bwMode="auto">
            <a:xfrm>
              <a:off x="96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4" name="Line 131"/>
            <p:cNvSpPr>
              <a:spLocks noChangeShapeType="1"/>
            </p:cNvSpPr>
            <p:nvPr/>
          </p:nvSpPr>
          <p:spPr bwMode="auto">
            <a:xfrm>
              <a:off x="110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5" name="Line 132"/>
            <p:cNvSpPr>
              <a:spLocks noChangeShapeType="1"/>
            </p:cNvSpPr>
            <p:nvPr/>
          </p:nvSpPr>
          <p:spPr bwMode="auto">
            <a:xfrm>
              <a:off x="124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6" name="Line 133"/>
            <p:cNvSpPr>
              <a:spLocks noChangeShapeType="1"/>
            </p:cNvSpPr>
            <p:nvPr/>
          </p:nvSpPr>
          <p:spPr bwMode="auto">
            <a:xfrm>
              <a:off x="139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7" name="Line 134"/>
            <p:cNvSpPr>
              <a:spLocks noChangeShapeType="1"/>
            </p:cNvSpPr>
            <p:nvPr/>
          </p:nvSpPr>
          <p:spPr bwMode="auto">
            <a:xfrm>
              <a:off x="153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8" name="Line 135"/>
            <p:cNvSpPr>
              <a:spLocks noChangeShapeType="1"/>
            </p:cNvSpPr>
            <p:nvPr/>
          </p:nvSpPr>
          <p:spPr bwMode="auto">
            <a:xfrm>
              <a:off x="168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9" name="Line 136"/>
            <p:cNvSpPr>
              <a:spLocks noChangeShapeType="1"/>
            </p:cNvSpPr>
            <p:nvPr/>
          </p:nvSpPr>
          <p:spPr bwMode="auto">
            <a:xfrm>
              <a:off x="182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0" name="Line 137"/>
            <p:cNvSpPr>
              <a:spLocks noChangeShapeType="1"/>
            </p:cNvSpPr>
            <p:nvPr/>
          </p:nvSpPr>
          <p:spPr bwMode="auto">
            <a:xfrm>
              <a:off x="196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1" name="Line 138"/>
            <p:cNvSpPr>
              <a:spLocks noChangeShapeType="1"/>
            </p:cNvSpPr>
            <p:nvPr/>
          </p:nvSpPr>
          <p:spPr bwMode="auto">
            <a:xfrm>
              <a:off x="211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2" name="Line 139"/>
            <p:cNvSpPr>
              <a:spLocks noChangeShapeType="1"/>
            </p:cNvSpPr>
            <p:nvPr/>
          </p:nvSpPr>
          <p:spPr bwMode="auto">
            <a:xfrm>
              <a:off x="225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3" name="Line 140"/>
            <p:cNvSpPr>
              <a:spLocks noChangeShapeType="1"/>
            </p:cNvSpPr>
            <p:nvPr/>
          </p:nvSpPr>
          <p:spPr bwMode="auto">
            <a:xfrm>
              <a:off x="240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4" name="Line 141"/>
            <p:cNvSpPr>
              <a:spLocks noChangeShapeType="1"/>
            </p:cNvSpPr>
            <p:nvPr/>
          </p:nvSpPr>
          <p:spPr bwMode="auto">
            <a:xfrm>
              <a:off x="254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5" name="Line 142"/>
            <p:cNvSpPr>
              <a:spLocks noChangeShapeType="1"/>
            </p:cNvSpPr>
            <p:nvPr/>
          </p:nvSpPr>
          <p:spPr bwMode="auto">
            <a:xfrm>
              <a:off x="268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6" name="Line 143"/>
            <p:cNvSpPr>
              <a:spLocks noChangeShapeType="1"/>
            </p:cNvSpPr>
            <p:nvPr/>
          </p:nvSpPr>
          <p:spPr bwMode="auto">
            <a:xfrm>
              <a:off x="283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7" name="Line 144"/>
            <p:cNvSpPr>
              <a:spLocks noChangeShapeType="1"/>
            </p:cNvSpPr>
            <p:nvPr/>
          </p:nvSpPr>
          <p:spPr bwMode="auto">
            <a:xfrm>
              <a:off x="297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8" name="Line 145"/>
            <p:cNvSpPr>
              <a:spLocks noChangeShapeType="1"/>
            </p:cNvSpPr>
            <p:nvPr/>
          </p:nvSpPr>
          <p:spPr bwMode="auto">
            <a:xfrm>
              <a:off x="312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9" name="Line 146"/>
            <p:cNvSpPr>
              <a:spLocks noChangeShapeType="1"/>
            </p:cNvSpPr>
            <p:nvPr/>
          </p:nvSpPr>
          <p:spPr bwMode="auto">
            <a:xfrm>
              <a:off x="326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0" name="Line 147"/>
            <p:cNvSpPr>
              <a:spLocks noChangeShapeType="1"/>
            </p:cNvSpPr>
            <p:nvPr/>
          </p:nvSpPr>
          <p:spPr bwMode="auto">
            <a:xfrm>
              <a:off x="340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1" name="Line 148"/>
            <p:cNvSpPr>
              <a:spLocks noChangeShapeType="1"/>
            </p:cNvSpPr>
            <p:nvPr/>
          </p:nvSpPr>
          <p:spPr bwMode="auto">
            <a:xfrm>
              <a:off x="355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2" name="Line 149"/>
            <p:cNvSpPr>
              <a:spLocks noChangeShapeType="1"/>
            </p:cNvSpPr>
            <p:nvPr/>
          </p:nvSpPr>
          <p:spPr bwMode="auto">
            <a:xfrm>
              <a:off x="369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3" name="Line 150"/>
            <p:cNvSpPr>
              <a:spLocks noChangeShapeType="1"/>
            </p:cNvSpPr>
            <p:nvPr/>
          </p:nvSpPr>
          <p:spPr bwMode="auto">
            <a:xfrm>
              <a:off x="384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4" name="Line 151"/>
            <p:cNvSpPr>
              <a:spLocks noChangeShapeType="1"/>
            </p:cNvSpPr>
            <p:nvPr/>
          </p:nvSpPr>
          <p:spPr bwMode="auto">
            <a:xfrm>
              <a:off x="398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5" name="Line 152"/>
            <p:cNvSpPr>
              <a:spLocks noChangeShapeType="1"/>
            </p:cNvSpPr>
            <p:nvPr/>
          </p:nvSpPr>
          <p:spPr bwMode="auto">
            <a:xfrm>
              <a:off x="412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6" name="Line 153"/>
            <p:cNvSpPr>
              <a:spLocks noChangeShapeType="1"/>
            </p:cNvSpPr>
            <p:nvPr/>
          </p:nvSpPr>
          <p:spPr bwMode="auto">
            <a:xfrm>
              <a:off x="427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7" name="Line 154"/>
            <p:cNvSpPr>
              <a:spLocks noChangeShapeType="1"/>
            </p:cNvSpPr>
            <p:nvPr/>
          </p:nvSpPr>
          <p:spPr bwMode="auto">
            <a:xfrm>
              <a:off x="441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8" name="Line 155"/>
            <p:cNvSpPr>
              <a:spLocks noChangeShapeType="1"/>
            </p:cNvSpPr>
            <p:nvPr/>
          </p:nvSpPr>
          <p:spPr bwMode="auto">
            <a:xfrm>
              <a:off x="456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9" name="Freeform 157"/>
            <p:cNvSpPr>
              <a:spLocks/>
            </p:cNvSpPr>
            <p:nvPr/>
          </p:nvSpPr>
          <p:spPr bwMode="auto">
            <a:xfrm>
              <a:off x="1352" y="3528"/>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90" name="Freeform 158"/>
            <p:cNvSpPr>
              <a:spLocks/>
            </p:cNvSpPr>
            <p:nvPr/>
          </p:nvSpPr>
          <p:spPr bwMode="auto">
            <a:xfrm>
              <a:off x="1352" y="105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91" name="Line 159"/>
            <p:cNvSpPr>
              <a:spLocks noChangeShapeType="1"/>
            </p:cNvSpPr>
            <p:nvPr/>
          </p:nvSpPr>
          <p:spPr bwMode="auto">
            <a:xfrm flipV="1">
              <a:off x="1376" y="34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2" name="Line 160"/>
            <p:cNvSpPr>
              <a:spLocks noChangeShapeType="1"/>
            </p:cNvSpPr>
            <p:nvPr/>
          </p:nvSpPr>
          <p:spPr bwMode="auto">
            <a:xfrm flipV="1">
              <a:off x="1376" y="33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3" name="Line 161"/>
            <p:cNvSpPr>
              <a:spLocks noChangeShapeType="1"/>
            </p:cNvSpPr>
            <p:nvPr/>
          </p:nvSpPr>
          <p:spPr bwMode="auto">
            <a:xfrm flipV="1">
              <a:off x="1376" y="31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4" name="Line 162"/>
            <p:cNvSpPr>
              <a:spLocks noChangeShapeType="1"/>
            </p:cNvSpPr>
            <p:nvPr/>
          </p:nvSpPr>
          <p:spPr bwMode="auto">
            <a:xfrm flipV="1">
              <a:off x="1376" y="30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5" name="Line 163"/>
            <p:cNvSpPr>
              <a:spLocks noChangeShapeType="1"/>
            </p:cNvSpPr>
            <p:nvPr/>
          </p:nvSpPr>
          <p:spPr bwMode="auto">
            <a:xfrm flipV="1">
              <a:off x="1376" y="28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6" name="Line 164"/>
            <p:cNvSpPr>
              <a:spLocks noChangeShapeType="1"/>
            </p:cNvSpPr>
            <p:nvPr/>
          </p:nvSpPr>
          <p:spPr bwMode="auto">
            <a:xfrm flipV="1">
              <a:off x="1376" y="27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7" name="Line 165"/>
            <p:cNvSpPr>
              <a:spLocks noChangeShapeType="1"/>
            </p:cNvSpPr>
            <p:nvPr/>
          </p:nvSpPr>
          <p:spPr bwMode="auto">
            <a:xfrm flipV="1">
              <a:off x="1376" y="25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8" name="Line 166"/>
            <p:cNvSpPr>
              <a:spLocks noChangeShapeType="1"/>
            </p:cNvSpPr>
            <p:nvPr/>
          </p:nvSpPr>
          <p:spPr bwMode="auto">
            <a:xfrm flipV="1">
              <a:off x="1376" y="24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9" name="Line 167"/>
            <p:cNvSpPr>
              <a:spLocks noChangeShapeType="1"/>
            </p:cNvSpPr>
            <p:nvPr/>
          </p:nvSpPr>
          <p:spPr bwMode="auto">
            <a:xfrm flipV="1">
              <a:off x="1376" y="23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0" name="Line 168"/>
            <p:cNvSpPr>
              <a:spLocks noChangeShapeType="1"/>
            </p:cNvSpPr>
            <p:nvPr/>
          </p:nvSpPr>
          <p:spPr bwMode="auto">
            <a:xfrm flipV="1">
              <a:off x="1376" y="21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1" name="Line 169"/>
            <p:cNvSpPr>
              <a:spLocks noChangeShapeType="1"/>
            </p:cNvSpPr>
            <p:nvPr/>
          </p:nvSpPr>
          <p:spPr bwMode="auto">
            <a:xfrm flipV="1">
              <a:off x="1376" y="20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2" name="Line 170"/>
            <p:cNvSpPr>
              <a:spLocks noChangeShapeType="1"/>
            </p:cNvSpPr>
            <p:nvPr/>
          </p:nvSpPr>
          <p:spPr bwMode="auto">
            <a:xfrm flipV="1">
              <a:off x="1376" y="18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3" name="Line 171"/>
            <p:cNvSpPr>
              <a:spLocks noChangeShapeType="1"/>
            </p:cNvSpPr>
            <p:nvPr/>
          </p:nvSpPr>
          <p:spPr bwMode="auto">
            <a:xfrm flipV="1">
              <a:off x="1376" y="17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4" name="Line 172"/>
            <p:cNvSpPr>
              <a:spLocks noChangeShapeType="1"/>
            </p:cNvSpPr>
            <p:nvPr/>
          </p:nvSpPr>
          <p:spPr bwMode="auto">
            <a:xfrm flipV="1">
              <a:off x="1376" y="15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5" name="Line 173"/>
            <p:cNvSpPr>
              <a:spLocks noChangeShapeType="1"/>
            </p:cNvSpPr>
            <p:nvPr/>
          </p:nvSpPr>
          <p:spPr bwMode="auto">
            <a:xfrm flipV="1">
              <a:off x="1376" y="14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6" name="Line 174"/>
            <p:cNvSpPr>
              <a:spLocks noChangeShapeType="1"/>
            </p:cNvSpPr>
            <p:nvPr/>
          </p:nvSpPr>
          <p:spPr bwMode="auto">
            <a:xfrm flipV="1">
              <a:off x="1376" y="12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7" name="Line 175"/>
            <p:cNvSpPr>
              <a:spLocks noChangeShapeType="1"/>
            </p:cNvSpPr>
            <p:nvPr/>
          </p:nvSpPr>
          <p:spPr bwMode="auto">
            <a:xfrm flipV="1">
              <a:off x="1376" y="1168"/>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8" name="Freeform 177"/>
            <p:cNvSpPr>
              <a:spLocks/>
            </p:cNvSpPr>
            <p:nvPr/>
          </p:nvSpPr>
          <p:spPr bwMode="auto">
            <a:xfrm>
              <a:off x="3744" y="3584"/>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909" name="Freeform 178"/>
            <p:cNvSpPr>
              <a:spLocks/>
            </p:cNvSpPr>
            <p:nvPr/>
          </p:nvSpPr>
          <p:spPr bwMode="auto">
            <a:xfrm>
              <a:off x="3744" y="111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910" name="Line 179"/>
            <p:cNvSpPr>
              <a:spLocks noChangeShapeType="1"/>
            </p:cNvSpPr>
            <p:nvPr/>
          </p:nvSpPr>
          <p:spPr bwMode="auto">
            <a:xfrm flipV="1">
              <a:off x="3768" y="35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1" name="Line 180"/>
            <p:cNvSpPr>
              <a:spLocks noChangeShapeType="1"/>
            </p:cNvSpPr>
            <p:nvPr/>
          </p:nvSpPr>
          <p:spPr bwMode="auto">
            <a:xfrm flipV="1">
              <a:off x="3768" y="33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2" name="Line 181"/>
            <p:cNvSpPr>
              <a:spLocks noChangeShapeType="1"/>
            </p:cNvSpPr>
            <p:nvPr/>
          </p:nvSpPr>
          <p:spPr bwMode="auto">
            <a:xfrm flipV="1">
              <a:off x="3768" y="32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3" name="Line 182"/>
            <p:cNvSpPr>
              <a:spLocks noChangeShapeType="1"/>
            </p:cNvSpPr>
            <p:nvPr/>
          </p:nvSpPr>
          <p:spPr bwMode="auto">
            <a:xfrm flipV="1">
              <a:off x="3768" y="30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4" name="Line 183"/>
            <p:cNvSpPr>
              <a:spLocks noChangeShapeType="1"/>
            </p:cNvSpPr>
            <p:nvPr/>
          </p:nvSpPr>
          <p:spPr bwMode="auto">
            <a:xfrm flipV="1">
              <a:off x="3768" y="29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5" name="Line 184"/>
            <p:cNvSpPr>
              <a:spLocks noChangeShapeType="1"/>
            </p:cNvSpPr>
            <p:nvPr/>
          </p:nvSpPr>
          <p:spPr bwMode="auto">
            <a:xfrm flipV="1">
              <a:off x="3768" y="27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6" name="Line 185"/>
            <p:cNvSpPr>
              <a:spLocks noChangeShapeType="1"/>
            </p:cNvSpPr>
            <p:nvPr/>
          </p:nvSpPr>
          <p:spPr bwMode="auto">
            <a:xfrm flipV="1">
              <a:off x="3768" y="26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7" name="Line 186"/>
            <p:cNvSpPr>
              <a:spLocks noChangeShapeType="1"/>
            </p:cNvSpPr>
            <p:nvPr/>
          </p:nvSpPr>
          <p:spPr bwMode="auto">
            <a:xfrm flipV="1">
              <a:off x="3768" y="25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8" name="Line 187"/>
            <p:cNvSpPr>
              <a:spLocks noChangeShapeType="1"/>
            </p:cNvSpPr>
            <p:nvPr/>
          </p:nvSpPr>
          <p:spPr bwMode="auto">
            <a:xfrm flipV="1">
              <a:off x="3768" y="23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9" name="Line 188"/>
            <p:cNvSpPr>
              <a:spLocks noChangeShapeType="1"/>
            </p:cNvSpPr>
            <p:nvPr/>
          </p:nvSpPr>
          <p:spPr bwMode="auto">
            <a:xfrm flipV="1">
              <a:off x="3768" y="22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0" name="Line 189"/>
            <p:cNvSpPr>
              <a:spLocks noChangeShapeType="1"/>
            </p:cNvSpPr>
            <p:nvPr/>
          </p:nvSpPr>
          <p:spPr bwMode="auto">
            <a:xfrm flipV="1">
              <a:off x="3768" y="2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1" name="Line 190"/>
            <p:cNvSpPr>
              <a:spLocks noChangeShapeType="1"/>
            </p:cNvSpPr>
            <p:nvPr/>
          </p:nvSpPr>
          <p:spPr bwMode="auto">
            <a:xfrm flipV="1">
              <a:off x="3768" y="1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2" name="Line 191"/>
            <p:cNvSpPr>
              <a:spLocks noChangeShapeType="1"/>
            </p:cNvSpPr>
            <p:nvPr/>
          </p:nvSpPr>
          <p:spPr bwMode="auto">
            <a:xfrm flipV="1">
              <a:off x="3768" y="1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3" name="Line 192"/>
            <p:cNvSpPr>
              <a:spLocks noChangeShapeType="1"/>
            </p:cNvSpPr>
            <p:nvPr/>
          </p:nvSpPr>
          <p:spPr bwMode="auto">
            <a:xfrm flipV="1">
              <a:off x="3768" y="1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4" name="Line 193"/>
            <p:cNvSpPr>
              <a:spLocks noChangeShapeType="1"/>
            </p:cNvSpPr>
            <p:nvPr/>
          </p:nvSpPr>
          <p:spPr bwMode="auto">
            <a:xfrm flipV="1">
              <a:off x="3768" y="1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5" name="Line 194"/>
            <p:cNvSpPr>
              <a:spLocks noChangeShapeType="1"/>
            </p:cNvSpPr>
            <p:nvPr/>
          </p:nvSpPr>
          <p:spPr bwMode="auto">
            <a:xfrm flipV="1">
              <a:off x="3768" y="1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6" name="Line 195"/>
            <p:cNvSpPr>
              <a:spLocks noChangeShapeType="1"/>
            </p:cNvSpPr>
            <p:nvPr/>
          </p:nvSpPr>
          <p:spPr bwMode="auto">
            <a:xfrm flipV="1">
              <a:off x="3768" y="1224"/>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7" name="Freeform 197"/>
            <p:cNvSpPr>
              <a:spLocks/>
            </p:cNvSpPr>
            <p:nvPr/>
          </p:nvSpPr>
          <p:spPr bwMode="auto">
            <a:xfrm>
              <a:off x="2728" y="350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928" name="Freeform 198"/>
            <p:cNvSpPr>
              <a:spLocks/>
            </p:cNvSpPr>
            <p:nvPr/>
          </p:nvSpPr>
          <p:spPr bwMode="auto">
            <a:xfrm>
              <a:off x="2728" y="103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929" name="Line 199"/>
            <p:cNvSpPr>
              <a:spLocks noChangeShapeType="1"/>
            </p:cNvSpPr>
            <p:nvPr/>
          </p:nvSpPr>
          <p:spPr bwMode="auto">
            <a:xfrm flipV="1">
              <a:off x="2752" y="34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0" name="Line 200"/>
            <p:cNvSpPr>
              <a:spLocks noChangeShapeType="1"/>
            </p:cNvSpPr>
            <p:nvPr/>
          </p:nvSpPr>
          <p:spPr bwMode="auto">
            <a:xfrm flipV="1">
              <a:off x="2752" y="32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1" name="Line 201"/>
            <p:cNvSpPr>
              <a:spLocks noChangeShapeType="1"/>
            </p:cNvSpPr>
            <p:nvPr/>
          </p:nvSpPr>
          <p:spPr bwMode="auto">
            <a:xfrm flipV="1">
              <a:off x="2752" y="31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2" name="Line 202"/>
            <p:cNvSpPr>
              <a:spLocks noChangeShapeType="1"/>
            </p:cNvSpPr>
            <p:nvPr/>
          </p:nvSpPr>
          <p:spPr bwMode="auto">
            <a:xfrm flipV="1">
              <a:off x="2752" y="30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3" name="Line 203"/>
            <p:cNvSpPr>
              <a:spLocks noChangeShapeType="1"/>
            </p:cNvSpPr>
            <p:nvPr/>
          </p:nvSpPr>
          <p:spPr bwMode="auto">
            <a:xfrm flipV="1">
              <a:off x="2752" y="28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4" name="Line 204"/>
            <p:cNvSpPr>
              <a:spLocks noChangeShapeType="1"/>
            </p:cNvSpPr>
            <p:nvPr/>
          </p:nvSpPr>
          <p:spPr bwMode="auto">
            <a:xfrm flipV="1">
              <a:off x="2752" y="27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5" name="Line 205"/>
            <p:cNvSpPr>
              <a:spLocks noChangeShapeType="1"/>
            </p:cNvSpPr>
            <p:nvPr/>
          </p:nvSpPr>
          <p:spPr bwMode="auto">
            <a:xfrm flipV="1">
              <a:off x="2752" y="25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6" name="Line 206"/>
            <p:cNvSpPr>
              <a:spLocks noChangeShapeType="1"/>
            </p:cNvSpPr>
            <p:nvPr/>
          </p:nvSpPr>
          <p:spPr bwMode="auto">
            <a:xfrm flipV="1">
              <a:off x="2752" y="24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7" name="Line 207"/>
            <p:cNvSpPr>
              <a:spLocks noChangeShapeType="1"/>
            </p:cNvSpPr>
            <p:nvPr/>
          </p:nvSpPr>
          <p:spPr bwMode="auto">
            <a:xfrm flipV="1">
              <a:off x="2752" y="22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8" name="Line 208"/>
            <p:cNvSpPr>
              <a:spLocks noChangeShapeType="1"/>
            </p:cNvSpPr>
            <p:nvPr/>
          </p:nvSpPr>
          <p:spPr bwMode="auto">
            <a:xfrm flipV="1">
              <a:off x="2752" y="21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9" name="Line 209"/>
            <p:cNvSpPr>
              <a:spLocks noChangeShapeType="1"/>
            </p:cNvSpPr>
            <p:nvPr/>
          </p:nvSpPr>
          <p:spPr bwMode="auto">
            <a:xfrm flipV="1">
              <a:off x="2752" y="19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0" name="Line 210"/>
            <p:cNvSpPr>
              <a:spLocks noChangeShapeType="1"/>
            </p:cNvSpPr>
            <p:nvPr/>
          </p:nvSpPr>
          <p:spPr bwMode="auto">
            <a:xfrm flipV="1">
              <a:off x="2752" y="18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1" name="Line 211"/>
            <p:cNvSpPr>
              <a:spLocks noChangeShapeType="1"/>
            </p:cNvSpPr>
            <p:nvPr/>
          </p:nvSpPr>
          <p:spPr bwMode="auto">
            <a:xfrm flipV="1">
              <a:off x="2752" y="17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2" name="Line 212"/>
            <p:cNvSpPr>
              <a:spLocks noChangeShapeType="1"/>
            </p:cNvSpPr>
            <p:nvPr/>
          </p:nvSpPr>
          <p:spPr bwMode="auto">
            <a:xfrm flipV="1">
              <a:off x="2752" y="15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3" name="Line 213"/>
            <p:cNvSpPr>
              <a:spLocks noChangeShapeType="1"/>
            </p:cNvSpPr>
            <p:nvPr/>
          </p:nvSpPr>
          <p:spPr bwMode="auto">
            <a:xfrm flipV="1">
              <a:off x="2752" y="14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4" name="Line 214"/>
            <p:cNvSpPr>
              <a:spLocks noChangeShapeType="1"/>
            </p:cNvSpPr>
            <p:nvPr/>
          </p:nvSpPr>
          <p:spPr bwMode="auto">
            <a:xfrm flipV="1">
              <a:off x="2752" y="12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5" name="Line 215"/>
            <p:cNvSpPr>
              <a:spLocks noChangeShapeType="1"/>
            </p:cNvSpPr>
            <p:nvPr/>
          </p:nvSpPr>
          <p:spPr bwMode="auto">
            <a:xfrm flipV="1">
              <a:off x="2752" y="1144"/>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6" name="Rectangle 217"/>
            <p:cNvSpPr>
              <a:spLocks noChangeArrowheads="1"/>
            </p:cNvSpPr>
            <p:nvPr/>
          </p:nvSpPr>
          <p:spPr bwMode="auto">
            <a:xfrm>
              <a:off x="408" y="288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4947" name="Rectangle 218"/>
            <p:cNvSpPr>
              <a:spLocks noChangeArrowheads="1"/>
            </p:cNvSpPr>
            <p:nvPr/>
          </p:nvSpPr>
          <p:spPr bwMode="auto">
            <a:xfrm>
              <a:off x="424" y="2000"/>
              <a:ext cx="4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4948" name="Rectangle 219"/>
            <p:cNvSpPr>
              <a:spLocks noChangeArrowheads="1"/>
            </p:cNvSpPr>
            <p:nvPr/>
          </p:nvSpPr>
          <p:spPr bwMode="auto">
            <a:xfrm>
              <a:off x="424" y="1560"/>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4949" name="Oval 220"/>
            <p:cNvSpPr>
              <a:spLocks noChangeArrowheads="1"/>
            </p:cNvSpPr>
            <p:nvPr/>
          </p:nvSpPr>
          <p:spPr bwMode="auto">
            <a:xfrm>
              <a:off x="1900" y="170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4950" name="Oval 221"/>
            <p:cNvSpPr>
              <a:spLocks noChangeArrowheads="1"/>
            </p:cNvSpPr>
            <p:nvPr/>
          </p:nvSpPr>
          <p:spPr bwMode="auto">
            <a:xfrm>
              <a:off x="1100" y="2308"/>
              <a:ext cx="64" cy="64"/>
            </a:xfrm>
            <a:prstGeom prst="ellipse">
              <a:avLst/>
            </a:prstGeom>
            <a:solidFill>
              <a:schemeClr val="tx1"/>
            </a:solidFill>
            <a:ln w="12700">
              <a:solidFill>
                <a:srgbClr val="000000"/>
              </a:solidFill>
              <a:round/>
              <a:headEnd/>
              <a:tailEnd/>
            </a:ln>
          </p:spPr>
          <p:txBody>
            <a:bodyPr/>
            <a:lstStyle/>
            <a:p>
              <a:endParaRPr lang="en-US" dirty="0"/>
            </a:p>
          </p:txBody>
        </p:sp>
        <p:sp>
          <p:nvSpPr>
            <p:cNvPr id="74951" name="Oval 222"/>
            <p:cNvSpPr>
              <a:spLocks noChangeArrowheads="1"/>
            </p:cNvSpPr>
            <p:nvPr/>
          </p:nvSpPr>
          <p:spPr bwMode="auto">
            <a:xfrm>
              <a:off x="3068" y="2236"/>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4" name="Slide Number Placeholder 3"/>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8929563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Strong Normal Test </a:t>
            </a:r>
            <a:endParaRPr lang="en-US" dirty="0"/>
          </a:p>
        </p:txBody>
      </p:sp>
      <p:sp>
        <p:nvSpPr>
          <p:cNvPr id="3" name="Content Placeholder 2"/>
          <p:cNvSpPr>
            <a:spLocks noGrp="1"/>
          </p:cNvSpPr>
          <p:nvPr>
            <p:ph idx="1"/>
          </p:nvPr>
        </p:nvSpPr>
        <p:spPr/>
        <p:txBody>
          <a:bodyPr/>
          <a:lstStyle/>
          <a:p>
            <a:r>
              <a:rPr lang="en-US" dirty="0" smtClean="0"/>
              <a:t>Every combination of normal equivalence classes of every input variable is tested in at least one </a:t>
            </a:r>
            <a:r>
              <a:rPr lang="en-US" smtClean="0"/>
              <a:t>test case.</a:t>
            </a:r>
            <a:endParaRPr lang="en-US" dirty="0"/>
          </a:p>
          <a:p>
            <a:r>
              <a:rPr lang="en-US" dirty="0" smtClean="0"/>
              <a:t>More comprehensive.</a:t>
            </a:r>
            <a:endParaRPr lang="en-US" dirty="0"/>
          </a:p>
          <a:p>
            <a:r>
              <a:rPr lang="en-US" dirty="0" smtClean="0"/>
              <a:t>Requires more test cases. </a:t>
            </a:r>
            <a:endParaRPr lang="en-US" dirty="0"/>
          </a:p>
          <a:p>
            <a:r>
              <a:rPr lang="en-US" dirty="0" smtClean="0"/>
              <a:t>May not be practical for programs with large number of input variables.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1782217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ectangle 207"/>
          <p:cNvSpPr/>
          <p:nvPr/>
        </p:nvSpPr>
        <p:spPr>
          <a:xfrm>
            <a:off x="3200400" y="31242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Strong Normal </a:t>
            </a:r>
            <a:r>
              <a:rPr lang="en-US" dirty="0" smtClean="0">
                <a:effectLst>
                  <a:outerShdw blurRad="38100" dist="38100" dir="2700000" algn="tl">
                    <a:srgbClr val="DDDDDD"/>
                  </a:outerShdw>
                </a:effectLst>
              </a:rPr>
              <a:t>Test</a:t>
            </a:r>
            <a:endParaRPr lang="en-US" dirty="0"/>
          </a:p>
        </p:txBody>
      </p:sp>
      <p:grpSp>
        <p:nvGrpSpPr>
          <p:cNvPr id="76808" name="Group 208"/>
          <p:cNvGrpSpPr>
            <a:grpSpLocks/>
          </p:cNvGrpSpPr>
          <p:nvPr/>
        </p:nvGrpSpPr>
        <p:grpSpPr bwMode="auto">
          <a:xfrm>
            <a:off x="2057400" y="1524000"/>
            <a:ext cx="8102600" cy="4940300"/>
            <a:chOff x="240" y="688"/>
            <a:chExt cx="5104" cy="3112"/>
          </a:xfrm>
        </p:grpSpPr>
        <p:grpSp>
          <p:nvGrpSpPr>
            <p:cNvPr id="76809" name="Group 24"/>
            <p:cNvGrpSpPr>
              <a:grpSpLocks/>
            </p:cNvGrpSpPr>
            <p:nvPr/>
          </p:nvGrpSpPr>
          <p:grpSpPr bwMode="auto">
            <a:xfrm>
              <a:off x="520" y="1024"/>
              <a:ext cx="72" cy="2504"/>
              <a:chOff x="616" y="544"/>
              <a:chExt cx="72" cy="2504"/>
            </a:xfrm>
          </p:grpSpPr>
          <p:sp>
            <p:nvSpPr>
              <p:cNvPr id="77007" name="Freeform 22"/>
              <p:cNvSpPr>
                <a:spLocks/>
              </p:cNvSpPr>
              <p:nvPr/>
            </p:nvSpPr>
            <p:spPr bwMode="auto">
              <a:xfrm>
                <a:off x="616" y="544"/>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7008" name="Line 23"/>
              <p:cNvSpPr>
                <a:spLocks noChangeShapeType="1"/>
              </p:cNvSpPr>
              <p:nvPr/>
            </p:nvSpPr>
            <p:spPr bwMode="auto">
              <a:xfrm flipV="1">
                <a:off x="648" y="616"/>
                <a:ext cx="1" cy="243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10" name="Group 27"/>
            <p:cNvGrpSpPr>
              <a:grpSpLocks/>
            </p:cNvGrpSpPr>
            <p:nvPr/>
          </p:nvGrpSpPr>
          <p:grpSpPr bwMode="auto">
            <a:xfrm>
              <a:off x="416" y="3320"/>
              <a:ext cx="4928" cy="72"/>
              <a:chOff x="512" y="2840"/>
              <a:chExt cx="4928" cy="72"/>
            </a:xfrm>
          </p:grpSpPr>
          <p:sp>
            <p:nvSpPr>
              <p:cNvPr id="77005" name="Freeform 25"/>
              <p:cNvSpPr>
                <a:spLocks/>
              </p:cNvSpPr>
              <p:nvPr/>
            </p:nvSpPr>
            <p:spPr bwMode="auto">
              <a:xfrm>
                <a:off x="5328" y="2840"/>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7006" name="Line 26"/>
              <p:cNvSpPr>
                <a:spLocks noChangeShapeType="1"/>
              </p:cNvSpPr>
              <p:nvPr/>
            </p:nvSpPr>
            <p:spPr bwMode="auto">
              <a:xfrm>
                <a:off x="512" y="2872"/>
                <a:ext cx="485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11" name="Group 60"/>
            <p:cNvGrpSpPr>
              <a:grpSpLocks/>
            </p:cNvGrpSpPr>
            <p:nvPr/>
          </p:nvGrpSpPr>
          <p:grpSpPr bwMode="auto">
            <a:xfrm>
              <a:off x="240" y="2880"/>
              <a:ext cx="4520" cy="56"/>
              <a:chOff x="336" y="2400"/>
              <a:chExt cx="4520" cy="56"/>
            </a:xfrm>
          </p:grpSpPr>
          <p:sp>
            <p:nvSpPr>
              <p:cNvPr id="76973" name="Freeform 28"/>
              <p:cNvSpPr>
                <a:spLocks/>
              </p:cNvSpPr>
              <p:nvPr/>
            </p:nvSpPr>
            <p:spPr bwMode="auto">
              <a:xfrm>
                <a:off x="336" y="2400"/>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74" name="Freeform 29"/>
              <p:cNvSpPr>
                <a:spLocks/>
              </p:cNvSpPr>
              <p:nvPr/>
            </p:nvSpPr>
            <p:spPr bwMode="auto">
              <a:xfrm>
                <a:off x="4744" y="2400"/>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75" name="Line 30"/>
              <p:cNvSpPr>
                <a:spLocks noChangeShapeType="1"/>
              </p:cNvSpPr>
              <p:nvPr/>
            </p:nvSpPr>
            <p:spPr bwMode="auto">
              <a:xfrm>
                <a:off x="44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6" name="Line 31"/>
              <p:cNvSpPr>
                <a:spLocks noChangeShapeType="1"/>
              </p:cNvSpPr>
              <p:nvPr/>
            </p:nvSpPr>
            <p:spPr bwMode="auto">
              <a:xfrm>
                <a:off x="59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7" name="Line 32"/>
              <p:cNvSpPr>
                <a:spLocks noChangeShapeType="1"/>
              </p:cNvSpPr>
              <p:nvPr/>
            </p:nvSpPr>
            <p:spPr bwMode="auto">
              <a:xfrm>
                <a:off x="73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8" name="Line 33"/>
              <p:cNvSpPr>
                <a:spLocks noChangeShapeType="1"/>
              </p:cNvSpPr>
              <p:nvPr/>
            </p:nvSpPr>
            <p:spPr bwMode="auto">
              <a:xfrm>
                <a:off x="88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9" name="Line 34"/>
              <p:cNvSpPr>
                <a:spLocks noChangeShapeType="1"/>
              </p:cNvSpPr>
              <p:nvPr/>
            </p:nvSpPr>
            <p:spPr bwMode="auto">
              <a:xfrm>
                <a:off x="102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0" name="Line 35"/>
              <p:cNvSpPr>
                <a:spLocks noChangeShapeType="1"/>
              </p:cNvSpPr>
              <p:nvPr/>
            </p:nvSpPr>
            <p:spPr bwMode="auto">
              <a:xfrm>
                <a:off x="116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1" name="Line 36"/>
              <p:cNvSpPr>
                <a:spLocks noChangeShapeType="1"/>
              </p:cNvSpPr>
              <p:nvPr/>
            </p:nvSpPr>
            <p:spPr bwMode="auto">
              <a:xfrm>
                <a:off x="131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2" name="Line 37"/>
              <p:cNvSpPr>
                <a:spLocks noChangeShapeType="1"/>
              </p:cNvSpPr>
              <p:nvPr/>
            </p:nvSpPr>
            <p:spPr bwMode="auto">
              <a:xfrm>
                <a:off x="145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3" name="Line 38"/>
              <p:cNvSpPr>
                <a:spLocks noChangeShapeType="1"/>
              </p:cNvSpPr>
              <p:nvPr/>
            </p:nvSpPr>
            <p:spPr bwMode="auto">
              <a:xfrm>
                <a:off x="160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4" name="Line 39"/>
              <p:cNvSpPr>
                <a:spLocks noChangeShapeType="1"/>
              </p:cNvSpPr>
              <p:nvPr/>
            </p:nvSpPr>
            <p:spPr bwMode="auto">
              <a:xfrm>
                <a:off x="174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5" name="Line 40"/>
              <p:cNvSpPr>
                <a:spLocks noChangeShapeType="1"/>
              </p:cNvSpPr>
              <p:nvPr/>
            </p:nvSpPr>
            <p:spPr bwMode="auto">
              <a:xfrm>
                <a:off x="188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6" name="Line 41"/>
              <p:cNvSpPr>
                <a:spLocks noChangeShapeType="1"/>
              </p:cNvSpPr>
              <p:nvPr/>
            </p:nvSpPr>
            <p:spPr bwMode="auto">
              <a:xfrm>
                <a:off x="203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7" name="Line 42"/>
              <p:cNvSpPr>
                <a:spLocks noChangeShapeType="1"/>
              </p:cNvSpPr>
              <p:nvPr/>
            </p:nvSpPr>
            <p:spPr bwMode="auto">
              <a:xfrm>
                <a:off x="217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8" name="Line 43"/>
              <p:cNvSpPr>
                <a:spLocks noChangeShapeType="1"/>
              </p:cNvSpPr>
              <p:nvPr/>
            </p:nvSpPr>
            <p:spPr bwMode="auto">
              <a:xfrm>
                <a:off x="232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9" name="Line 44"/>
              <p:cNvSpPr>
                <a:spLocks noChangeShapeType="1"/>
              </p:cNvSpPr>
              <p:nvPr/>
            </p:nvSpPr>
            <p:spPr bwMode="auto">
              <a:xfrm>
                <a:off x="246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0" name="Line 45"/>
              <p:cNvSpPr>
                <a:spLocks noChangeShapeType="1"/>
              </p:cNvSpPr>
              <p:nvPr/>
            </p:nvSpPr>
            <p:spPr bwMode="auto">
              <a:xfrm>
                <a:off x="260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1" name="Line 46"/>
              <p:cNvSpPr>
                <a:spLocks noChangeShapeType="1"/>
              </p:cNvSpPr>
              <p:nvPr/>
            </p:nvSpPr>
            <p:spPr bwMode="auto">
              <a:xfrm>
                <a:off x="275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2" name="Line 47"/>
              <p:cNvSpPr>
                <a:spLocks noChangeShapeType="1"/>
              </p:cNvSpPr>
              <p:nvPr/>
            </p:nvSpPr>
            <p:spPr bwMode="auto">
              <a:xfrm>
                <a:off x="289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3" name="Line 48"/>
              <p:cNvSpPr>
                <a:spLocks noChangeShapeType="1"/>
              </p:cNvSpPr>
              <p:nvPr/>
            </p:nvSpPr>
            <p:spPr bwMode="auto">
              <a:xfrm>
                <a:off x="304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4" name="Line 49"/>
              <p:cNvSpPr>
                <a:spLocks noChangeShapeType="1"/>
              </p:cNvSpPr>
              <p:nvPr/>
            </p:nvSpPr>
            <p:spPr bwMode="auto">
              <a:xfrm>
                <a:off x="318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5" name="Line 50"/>
              <p:cNvSpPr>
                <a:spLocks noChangeShapeType="1"/>
              </p:cNvSpPr>
              <p:nvPr/>
            </p:nvSpPr>
            <p:spPr bwMode="auto">
              <a:xfrm>
                <a:off x="332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6" name="Line 51"/>
              <p:cNvSpPr>
                <a:spLocks noChangeShapeType="1"/>
              </p:cNvSpPr>
              <p:nvPr/>
            </p:nvSpPr>
            <p:spPr bwMode="auto">
              <a:xfrm>
                <a:off x="347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7" name="Line 52"/>
              <p:cNvSpPr>
                <a:spLocks noChangeShapeType="1"/>
              </p:cNvSpPr>
              <p:nvPr/>
            </p:nvSpPr>
            <p:spPr bwMode="auto">
              <a:xfrm>
                <a:off x="361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8" name="Line 53"/>
              <p:cNvSpPr>
                <a:spLocks noChangeShapeType="1"/>
              </p:cNvSpPr>
              <p:nvPr/>
            </p:nvSpPr>
            <p:spPr bwMode="auto">
              <a:xfrm>
                <a:off x="376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9" name="Line 54"/>
              <p:cNvSpPr>
                <a:spLocks noChangeShapeType="1"/>
              </p:cNvSpPr>
              <p:nvPr/>
            </p:nvSpPr>
            <p:spPr bwMode="auto">
              <a:xfrm>
                <a:off x="390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0" name="Line 55"/>
              <p:cNvSpPr>
                <a:spLocks noChangeShapeType="1"/>
              </p:cNvSpPr>
              <p:nvPr/>
            </p:nvSpPr>
            <p:spPr bwMode="auto">
              <a:xfrm>
                <a:off x="404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1" name="Line 56"/>
              <p:cNvSpPr>
                <a:spLocks noChangeShapeType="1"/>
              </p:cNvSpPr>
              <p:nvPr/>
            </p:nvSpPr>
            <p:spPr bwMode="auto">
              <a:xfrm>
                <a:off x="419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2" name="Line 57"/>
              <p:cNvSpPr>
                <a:spLocks noChangeShapeType="1"/>
              </p:cNvSpPr>
              <p:nvPr/>
            </p:nvSpPr>
            <p:spPr bwMode="auto">
              <a:xfrm>
                <a:off x="433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3" name="Line 58"/>
              <p:cNvSpPr>
                <a:spLocks noChangeShapeType="1"/>
              </p:cNvSpPr>
              <p:nvPr/>
            </p:nvSpPr>
            <p:spPr bwMode="auto">
              <a:xfrm>
                <a:off x="448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4" name="Line 59"/>
              <p:cNvSpPr>
                <a:spLocks noChangeShapeType="1"/>
              </p:cNvSpPr>
              <p:nvPr/>
            </p:nvSpPr>
            <p:spPr bwMode="auto">
              <a:xfrm>
                <a:off x="462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12" name="Group 80"/>
            <p:cNvGrpSpPr>
              <a:grpSpLocks/>
            </p:cNvGrpSpPr>
            <p:nvPr/>
          </p:nvGrpSpPr>
          <p:grpSpPr bwMode="auto">
            <a:xfrm>
              <a:off x="864" y="1120"/>
              <a:ext cx="56" cy="2584"/>
              <a:chOff x="960" y="640"/>
              <a:chExt cx="56" cy="2584"/>
            </a:xfrm>
          </p:grpSpPr>
          <p:sp>
            <p:nvSpPr>
              <p:cNvPr id="76954" name="Freeform 61"/>
              <p:cNvSpPr>
                <a:spLocks/>
              </p:cNvSpPr>
              <p:nvPr/>
            </p:nvSpPr>
            <p:spPr bwMode="auto">
              <a:xfrm>
                <a:off x="960" y="311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55" name="Freeform 62"/>
              <p:cNvSpPr>
                <a:spLocks/>
              </p:cNvSpPr>
              <p:nvPr/>
            </p:nvSpPr>
            <p:spPr bwMode="auto">
              <a:xfrm>
                <a:off x="960" y="64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56" name="Line 63"/>
              <p:cNvSpPr>
                <a:spLocks noChangeShapeType="1"/>
              </p:cNvSpPr>
              <p:nvPr/>
            </p:nvSpPr>
            <p:spPr bwMode="auto">
              <a:xfrm flipV="1">
                <a:off x="984" y="3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7" name="Line 64"/>
              <p:cNvSpPr>
                <a:spLocks noChangeShapeType="1"/>
              </p:cNvSpPr>
              <p:nvPr/>
            </p:nvSpPr>
            <p:spPr bwMode="auto">
              <a:xfrm flipV="1">
                <a:off x="984" y="2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8" name="Line 65"/>
              <p:cNvSpPr>
                <a:spLocks noChangeShapeType="1"/>
              </p:cNvSpPr>
              <p:nvPr/>
            </p:nvSpPr>
            <p:spPr bwMode="auto">
              <a:xfrm flipV="1">
                <a:off x="984" y="2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9" name="Line 66"/>
              <p:cNvSpPr>
                <a:spLocks noChangeShapeType="1"/>
              </p:cNvSpPr>
              <p:nvPr/>
            </p:nvSpPr>
            <p:spPr bwMode="auto">
              <a:xfrm flipV="1">
                <a:off x="984" y="2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0" name="Line 67"/>
              <p:cNvSpPr>
                <a:spLocks noChangeShapeType="1"/>
              </p:cNvSpPr>
              <p:nvPr/>
            </p:nvSpPr>
            <p:spPr bwMode="auto">
              <a:xfrm flipV="1">
                <a:off x="984" y="2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1" name="Line 68"/>
              <p:cNvSpPr>
                <a:spLocks noChangeShapeType="1"/>
              </p:cNvSpPr>
              <p:nvPr/>
            </p:nvSpPr>
            <p:spPr bwMode="auto">
              <a:xfrm flipV="1">
                <a:off x="984" y="2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2" name="Line 69"/>
              <p:cNvSpPr>
                <a:spLocks noChangeShapeType="1"/>
              </p:cNvSpPr>
              <p:nvPr/>
            </p:nvSpPr>
            <p:spPr bwMode="auto">
              <a:xfrm flipV="1">
                <a:off x="984" y="2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3" name="Line 70"/>
              <p:cNvSpPr>
                <a:spLocks noChangeShapeType="1"/>
              </p:cNvSpPr>
              <p:nvPr/>
            </p:nvSpPr>
            <p:spPr bwMode="auto">
              <a:xfrm flipV="1">
                <a:off x="984" y="2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4" name="Line 71"/>
              <p:cNvSpPr>
                <a:spLocks noChangeShapeType="1"/>
              </p:cNvSpPr>
              <p:nvPr/>
            </p:nvSpPr>
            <p:spPr bwMode="auto">
              <a:xfrm flipV="1">
                <a:off x="984" y="1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5" name="Line 72"/>
              <p:cNvSpPr>
                <a:spLocks noChangeShapeType="1"/>
              </p:cNvSpPr>
              <p:nvPr/>
            </p:nvSpPr>
            <p:spPr bwMode="auto">
              <a:xfrm flipV="1">
                <a:off x="984" y="17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6" name="Line 73"/>
              <p:cNvSpPr>
                <a:spLocks noChangeShapeType="1"/>
              </p:cNvSpPr>
              <p:nvPr/>
            </p:nvSpPr>
            <p:spPr bwMode="auto">
              <a:xfrm flipV="1">
                <a:off x="984" y="16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7" name="Line 74"/>
              <p:cNvSpPr>
                <a:spLocks noChangeShapeType="1"/>
              </p:cNvSpPr>
              <p:nvPr/>
            </p:nvSpPr>
            <p:spPr bwMode="auto">
              <a:xfrm flipV="1">
                <a:off x="984" y="14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8" name="Line 75"/>
              <p:cNvSpPr>
                <a:spLocks noChangeShapeType="1"/>
              </p:cNvSpPr>
              <p:nvPr/>
            </p:nvSpPr>
            <p:spPr bwMode="auto">
              <a:xfrm flipV="1">
                <a:off x="984" y="13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9" name="Line 76"/>
              <p:cNvSpPr>
                <a:spLocks noChangeShapeType="1"/>
              </p:cNvSpPr>
              <p:nvPr/>
            </p:nvSpPr>
            <p:spPr bwMode="auto">
              <a:xfrm flipV="1">
                <a:off x="984" y="11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0" name="Line 77"/>
              <p:cNvSpPr>
                <a:spLocks noChangeShapeType="1"/>
              </p:cNvSpPr>
              <p:nvPr/>
            </p:nvSpPr>
            <p:spPr bwMode="auto">
              <a:xfrm flipV="1">
                <a:off x="984" y="10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1" name="Line 78"/>
              <p:cNvSpPr>
                <a:spLocks noChangeShapeType="1"/>
              </p:cNvSpPr>
              <p:nvPr/>
            </p:nvSpPr>
            <p:spPr bwMode="auto">
              <a:xfrm flipV="1">
                <a:off x="984" y="8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2" name="Line 79"/>
              <p:cNvSpPr>
                <a:spLocks noChangeShapeType="1"/>
              </p:cNvSpPr>
              <p:nvPr/>
            </p:nvSpPr>
            <p:spPr bwMode="auto">
              <a:xfrm flipV="1">
                <a:off x="984" y="752"/>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13" name="Group 113"/>
            <p:cNvGrpSpPr>
              <a:grpSpLocks/>
            </p:cNvGrpSpPr>
            <p:nvPr/>
          </p:nvGrpSpPr>
          <p:grpSpPr bwMode="auto">
            <a:xfrm>
              <a:off x="240" y="1592"/>
              <a:ext cx="4512" cy="56"/>
              <a:chOff x="336" y="1112"/>
              <a:chExt cx="4512" cy="56"/>
            </a:xfrm>
          </p:grpSpPr>
          <p:sp>
            <p:nvSpPr>
              <p:cNvPr id="76922" name="Freeform 81"/>
              <p:cNvSpPr>
                <a:spLocks/>
              </p:cNvSpPr>
              <p:nvPr/>
            </p:nvSpPr>
            <p:spPr bwMode="auto">
              <a:xfrm>
                <a:off x="336" y="1112"/>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23" name="Freeform 82"/>
              <p:cNvSpPr>
                <a:spLocks/>
              </p:cNvSpPr>
              <p:nvPr/>
            </p:nvSpPr>
            <p:spPr bwMode="auto">
              <a:xfrm>
                <a:off x="4736" y="1112"/>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24" name="Line 83"/>
              <p:cNvSpPr>
                <a:spLocks noChangeShapeType="1"/>
              </p:cNvSpPr>
              <p:nvPr/>
            </p:nvSpPr>
            <p:spPr bwMode="auto">
              <a:xfrm>
                <a:off x="44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5" name="Line 84"/>
              <p:cNvSpPr>
                <a:spLocks noChangeShapeType="1"/>
              </p:cNvSpPr>
              <p:nvPr/>
            </p:nvSpPr>
            <p:spPr bwMode="auto">
              <a:xfrm>
                <a:off x="59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6" name="Line 85"/>
              <p:cNvSpPr>
                <a:spLocks noChangeShapeType="1"/>
              </p:cNvSpPr>
              <p:nvPr/>
            </p:nvSpPr>
            <p:spPr bwMode="auto">
              <a:xfrm>
                <a:off x="73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7" name="Line 86"/>
              <p:cNvSpPr>
                <a:spLocks noChangeShapeType="1"/>
              </p:cNvSpPr>
              <p:nvPr/>
            </p:nvSpPr>
            <p:spPr bwMode="auto">
              <a:xfrm>
                <a:off x="88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8" name="Line 87"/>
              <p:cNvSpPr>
                <a:spLocks noChangeShapeType="1"/>
              </p:cNvSpPr>
              <p:nvPr/>
            </p:nvSpPr>
            <p:spPr bwMode="auto">
              <a:xfrm>
                <a:off x="102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9" name="Line 88"/>
              <p:cNvSpPr>
                <a:spLocks noChangeShapeType="1"/>
              </p:cNvSpPr>
              <p:nvPr/>
            </p:nvSpPr>
            <p:spPr bwMode="auto">
              <a:xfrm>
                <a:off x="116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0" name="Line 89"/>
              <p:cNvSpPr>
                <a:spLocks noChangeShapeType="1"/>
              </p:cNvSpPr>
              <p:nvPr/>
            </p:nvSpPr>
            <p:spPr bwMode="auto">
              <a:xfrm>
                <a:off x="131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1" name="Line 90"/>
              <p:cNvSpPr>
                <a:spLocks noChangeShapeType="1"/>
              </p:cNvSpPr>
              <p:nvPr/>
            </p:nvSpPr>
            <p:spPr bwMode="auto">
              <a:xfrm>
                <a:off x="145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2" name="Line 91"/>
              <p:cNvSpPr>
                <a:spLocks noChangeShapeType="1"/>
              </p:cNvSpPr>
              <p:nvPr/>
            </p:nvSpPr>
            <p:spPr bwMode="auto">
              <a:xfrm>
                <a:off x="160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3" name="Line 92"/>
              <p:cNvSpPr>
                <a:spLocks noChangeShapeType="1"/>
              </p:cNvSpPr>
              <p:nvPr/>
            </p:nvSpPr>
            <p:spPr bwMode="auto">
              <a:xfrm>
                <a:off x="174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4" name="Line 93"/>
              <p:cNvSpPr>
                <a:spLocks noChangeShapeType="1"/>
              </p:cNvSpPr>
              <p:nvPr/>
            </p:nvSpPr>
            <p:spPr bwMode="auto">
              <a:xfrm>
                <a:off x="188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5" name="Line 94"/>
              <p:cNvSpPr>
                <a:spLocks noChangeShapeType="1"/>
              </p:cNvSpPr>
              <p:nvPr/>
            </p:nvSpPr>
            <p:spPr bwMode="auto">
              <a:xfrm>
                <a:off x="203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6" name="Line 95"/>
              <p:cNvSpPr>
                <a:spLocks noChangeShapeType="1"/>
              </p:cNvSpPr>
              <p:nvPr/>
            </p:nvSpPr>
            <p:spPr bwMode="auto">
              <a:xfrm>
                <a:off x="217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7" name="Line 96"/>
              <p:cNvSpPr>
                <a:spLocks noChangeShapeType="1"/>
              </p:cNvSpPr>
              <p:nvPr/>
            </p:nvSpPr>
            <p:spPr bwMode="auto">
              <a:xfrm>
                <a:off x="232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8" name="Line 97"/>
              <p:cNvSpPr>
                <a:spLocks noChangeShapeType="1"/>
              </p:cNvSpPr>
              <p:nvPr/>
            </p:nvSpPr>
            <p:spPr bwMode="auto">
              <a:xfrm>
                <a:off x="246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9" name="Line 98"/>
              <p:cNvSpPr>
                <a:spLocks noChangeShapeType="1"/>
              </p:cNvSpPr>
              <p:nvPr/>
            </p:nvSpPr>
            <p:spPr bwMode="auto">
              <a:xfrm>
                <a:off x="260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0" name="Line 99"/>
              <p:cNvSpPr>
                <a:spLocks noChangeShapeType="1"/>
              </p:cNvSpPr>
              <p:nvPr/>
            </p:nvSpPr>
            <p:spPr bwMode="auto">
              <a:xfrm>
                <a:off x="275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1" name="Line 100"/>
              <p:cNvSpPr>
                <a:spLocks noChangeShapeType="1"/>
              </p:cNvSpPr>
              <p:nvPr/>
            </p:nvSpPr>
            <p:spPr bwMode="auto">
              <a:xfrm>
                <a:off x="289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2" name="Line 101"/>
              <p:cNvSpPr>
                <a:spLocks noChangeShapeType="1"/>
              </p:cNvSpPr>
              <p:nvPr/>
            </p:nvSpPr>
            <p:spPr bwMode="auto">
              <a:xfrm>
                <a:off x="304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3" name="Line 102"/>
              <p:cNvSpPr>
                <a:spLocks noChangeShapeType="1"/>
              </p:cNvSpPr>
              <p:nvPr/>
            </p:nvSpPr>
            <p:spPr bwMode="auto">
              <a:xfrm>
                <a:off x="318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4" name="Line 103"/>
              <p:cNvSpPr>
                <a:spLocks noChangeShapeType="1"/>
              </p:cNvSpPr>
              <p:nvPr/>
            </p:nvSpPr>
            <p:spPr bwMode="auto">
              <a:xfrm>
                <a:off x="332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5" name="Line 104"/>
              <p:cNvSpPr>
                <a:spLocks noChangeShapeType="1"/>
              </p:cNvSpPr>
              <p:nvPr/>
            </p:nvSpPr>
            <p:spPr bwMode="auto">
              <a:xfrm>
                <a:off x="347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6" name="Line 105"/>
              <p:cNvSpPr>
                <a:spLocks noChangeShapeType="1"/>
              </p:cNvSpPr>
              <p:nvPr/>
            </p:nvSpPr>
            <p:spPr bwMode="auto">
              <a:xfrm>
                <a:off x="361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7" name="Line 106"/>
              <p:cNvSpPr>
                <a:spLocks noChangeShapeType="1"/>
              </p:cNvSpPr>
              <p:nvPr/>
            </p:nvSpPr>
            <p:spPr bwMode="auto">
              <a:xfrm>
                <a:off x="376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8" name="Line 107"/>
              <p:cNvSpPr>
                <a:spLocks noChangeShapeType="1"/>
              </p:cNvSpPr>
              <p:nvPr/>
            </p:nvSpPr>
            <p:spPr bwMode="auto">
              <a:xfrm>
                <a:off x="390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9" name="Line 108"/>
              <p:cNvSpPr>
                <a:spLocks noChangeShapeType="1"/>
              </p:cNvSpPr>
              <p:nvPr/>
            </p:nvSpPr>
            <p:spPr bwMode="auto">
              <a:xfrm>
                <a:off x="404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0" name="Line 109"/>
              <p:cNvSpPr>
                <a:spLocks noChangeShapeType="1"/>
              </p:cNvSpPr>
              <p:nvPr/>
            </p:nvSpPr>
            <p:spPr bwMode="auto">
              <a:xfrm>
                <a:off x="419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1" name="Line 110"/>
              <p:cNvSpPr>
                <a:spLocks noChangeShapeType="1"/>
              </p:cNvSpPr>
              <p:nvPr/>
            </p:nvSpPr>
            <p:spPr bwMode="auto">
              <a:xfrm>
                <a:off x="433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2" name="Line 111"/>
              <p:cNvSpPr>
                <a:spLocks noChangeShapeType="1"/>
              </p:cNvSpPr>
              <p:nvPr/>
            </p:nvSpPr>
            <p:spPr bwMode="auto">
              <a:xfrm>
                <a:off x="448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3" name="Line 112"/>
              <p:cNvSpPr>
                <a:spLocks noChangeShapeType="1"/>
              </p:cNvSpPr>
              <p:nvPr/>
            </p:nvSpPr>
            <p:spPr bwMode="auto">
              <a:xfrm>
                <a:off x="462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76814" name="Rectangle 114"/>
            <p:cNvSpPr>
              <a:spLocks noChangeArrowheads="1"/>
            </p:cNvSpPr>
            <p:nvPr/>
          </p:nvSpPr>
          <p:spPr bwMode="auto">
            <a:xfrm>
              <a:off x="944" y="349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6815" name="Rectangle 115"/>
            <p:cNvSpPr>
              <a:spLocks noChangeArrowheads="1"/>
            </p:cNvSpPr>
            <p:nvPr/>
          </p:nvSpPr>
          <p:spPr bwMode="auto">
            <a:xfrm>
              <a:off x="1480" y="3480"/>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6816" name="Rectangle 116"/>
            <p:cNvSpPr>
              <a:spLocks noChangeArrowheads="1"/>
            </p:cNvSpPr>
            <p:nvPr/>
          </p:nvSpPr>
          <p:spPr bwMode="auto">
            <a:xfrm>
              <a:off x="2840" y="348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6817" name="Rectangle 117"/>
            <p:cNvSpPr>
              <a:spLocks noChangeArrowheads="1"/>
            </p:cNvSpPr>
            <p:nvPr/>
          </p:nvSpPr>
          <p:spPr bwMode="auto">
            <a:xfrm>
              <a:off x="3848" y="3472"/>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6818" name="Rectangle 118"/>
            <p:cNvSpPr>
              <a:spLocks noChangeArrowheads="1"/>
            </p:cNvSpPr>
            <p:nvPr/>
          </p:nvSpPr>
          <p:spPr bwMode="auto">
            <a:xfrm>
              <a:off x="488" y="68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6819" name="Rectangle 120"/>
            <p:cNvSpPr>
              <a:spLocks noChangeArrowheads="1"/>
            </p:cNvSpPr>
            <p:nvPr/>
          </p:nvSpPr>
          <p:spPr bwMode="auto">
            <a:xfrm>
              <a:off x="4408" y="344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grpSp>
          <p:nvGrpSpPr>
            <p:cNvPr id="76820" name="Group 156"/>
            <p:cNvGrpSpPr>
              <a:grpSpLocks/>
            </p:cNvGrpSpPr>
            <p:nvPr/>
          </p:nvGrpSpPr>
          <p:grpSpPr bwMode="auto">
            <a:xfrm>
              <a:off x="272" y="2016"/>
              <a:ext cx="4520" cy="56"/>
              <a:chOff x="368" y="1536"/>
              <a:chExt cx="4520" cy="56"/>
            </a:xfrm>
          </p:grpSpPr>
          <p:sp>
            <p:nvSpPr>
              <p:cNvPr id="76890" name="Freeform 124"/>
              <p:cNvSpPr>
                <a:spLocks/>
              </p:cNvSpPr>
              <p:nvPr/>
            </p:nvSpPr>
            <p:spPr bwMode="auto">
              <a:xfrm>
                <a:off x="368" y="153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91" name="Freeform 125"/>
              <p:cNvSpPr>
                <a:spLocks/>
              </p:cNvSpPr>
              <p:nvPr/>
            </p:nvSpPr>
            <p:spPr bwMode="auto">
              <a:xfrm>
                <a:off x="4776" y="153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92" name="Line 126"/>
              <p:cNvSpPr>
                <a:spLocks noChangeShapeType="1"/>
              </p:cNvSpPr>
              <p:nvPr/>
            </p:nvSpPr>
            <p:spPr bwMode="auto">
              <a:xfrm>
                <a:off x="48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3" name="Line 127"/>
              <p:cNvSpPr>
                <a:spLocks noChangeShapeType="1"/>
              </p:cNvSpPr>
              <p:nvPr/>
            </p:nvSpPr>
            <p:spPr bwMode="auto">
              <a:xfrm>
                <a:off x="62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4" name="Line 128"/>
              <p:cNvSpPr>
                <a:spLocks noChangeShapeType="1"/>
              </p:cNvSpPr>
              <p:nvPr/>
            </p:nvSpPr>
            <p:spPr bwMode="auto">
              <a:xfrm>
                <a:off x="76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5" name="Line 129"/>
              <p:cNvSpPr>
                <a:spLocks noChangeShapeType="1"/>
              </p:cNvSpPr>
              <p:nvPr/>
            </p:nvSpPr>
            <p:spPr bwMode="auto">
              <a:xfrm>
                <a:off x="91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6" name="Line 130"/>
              <p:cNvSpPr>
                <a:spLocks noChangeShapeType="1"/>
              </p:cNvSpPr>
              <p:nvPr/>
            </p:nvSpPr>
            <p:spPr bwMode="auto">
              <a:xfrm>
                <a:off x="105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7" name="Line 131"/>
              <p:cNvSpPr>
                <a:spLocks noChangeShapeType="1"/>
              </p:cNvSpPr>
              <p:nvPr/>
            </p:nvSpPr>
            <p:spPr bwMode="auto">
              <a:xfrm>
                <a:off x="120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8" name="Line 132"/>
              <p:cNvSpPr>
                <a:spLocks noChangeShapeType="1"/>
              </p:cNvSpPr>
              <p:nvPr/>
            </p:nvSpPr>
            <p:spPr bwMode="auto">
              <a:xfrm>
                <a:off x="134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9" name="Line 133"/>
              <p:cNvSpPr>
                <a:spLocks noChangeShapeType="1"/>
              </p:cNvSpPr>
              <p:nvPr/>
            </p:nvSpPr>
            <p:spPr bwMode="auto">
              <a:xfrm>
                <a:off x="148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0" name="Line 134"/>
              <p:cNvSpPr>
                <a:spLocks noChangeShapeType="1"/>
              </p:cNvSpPr>
              <p:nvPr/>
            </p:nvSpPr>
            <p:spPr bwMode="auto">
              <a:xfrm>
                <a:off x="163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1" name="Line 135"/>
              <p:cNvSpPr>
                <a:spLocks noChangeShapeType="1"/>
              </p:cNvSpPr>
              <p:nvPr/>
            </p:nvSpPr>
            <p:spPr bwMode="auto">
              <a:xfrm>
                <a:off x="177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2" name="Line 136"/>
              <p:cNvSpPr>
                <a:spLocks noChangeShapeType="1"/>
              </p:cNvSpPr>
              <p:nvPr/>
            </p:nvSpPr>
            <p:spPr bwMode="auto">
              <a:xfrm>
                <a:off x="192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3" name="Line 137"/>
              <p:cNvSpPr>
                <a:spLocks noChangeShapeType="1"/>
              </p:cNvSpPr>
              <p:nvPr/>
            </p:nvSpPr>
            <p:spPr bwMode="auto">
              <a:xfrm>
                <a:off x="206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4" name="Line 138"/>
              <p:cNvSpPr>
                <a:spLocks noChangeShapeType="1"/>
              </p:cNvSpPr>
              <p:nvPr/>
            </p:nvSpPr>
            <p:spPr bwMode="auto">
              <a:xfrm>
                <a:off x="220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5" name="Line 139"/>
              <p:cNvSpPr>
                <a:spLocks noChangeShapeType="1"/>
              </p:cNvSpPr>
              <p:nvPr/>
            </p:nvSpPr>
            <p:spPr bwMode="auto">
              <a:xfrm>
                <a:off x="235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6" name="Line 140"/>
              <p:cNvSpPr>
                <a:spLocks noChangeShapeType="1"/>
              </p:cNvSpPr>
              <p:nvPr/>
            </p:nvSpPr>
            <p:spPr bwMode="auto">
              <a:xfrm>
                <a:off x="249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7" name="Line 141"/>
              <p:cNvSpPr>
                <a:spLocks noChangeShapeType="1"/>
              </p:cNvSpPr>
              <p:nvPr/>
            </p:nvSpPr>
            <p:spPr bwMode="auto">
              <a:xfrm>
                <a:off x="264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8" name="Line 142"/>
              <p:cNvSpPr>
                <a:spLocks noChangeShapeType="1"/>
              </p:cNvSpPr>
              <p:nvPr/>
            </p:nvSpPr>
            <p:spPr bwMode="auto">
              <a:xfrm>
                <a:off x="278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9" name="Line 143"/>
              <p:cNvSpPr>
                <a:spLocks noChangeShapeType="1"/>
              </p:cNvSpPr>
              <p:nvPr/>
            </p:nvSpPr>
            <p:spPr bwMode="auto">
              <a:xfrm>
                <a:off x="292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0" name="Line 144"/>
              <p:cNvSpPr>
                <a:spLocks noChangeShapeType="1"/>
              </p:cNvSpPr>
              <p:nvPr/>
            </p:nvSpPr>
            <p:spPr bwMode="auto">
              <a:xfrm>
                <a:off x="307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1" name="Line 145"/>
              <p:cNvSpPr>
                <a:spLocks noChangeShapeType="1"/>
              </p:cNvSpPr>
              <p:nvPr/>
            </p:nvSpPr>
            <p:spPr bwMode="auto">
              <a:xfrm>
                <a:off x="321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2" name="Line 146"/>
              <p:cNvSpPr>
                <a:spLocks noChangeShapeType="1"/>
              </p:cNvSpPr>
              <p:nvPr/>
            </p:nvSpPr>
            <p:spPr bwMode="auto">
              <a:xfrm>
                <a:off x="336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3" name="Line 147"/>
              <p:cNvSpPr>
                <a:spLocks noChangeShapeType="1"/>
              </p:cNvSpPr>
              <p:nvPr/>
            </p:nvSpPr>
            <p:spPr bwMode="auto">
              <a:xfrm>
                <a:off x="350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4" name="Line 148"/>
              <p:cNvSpPr>
                <a:spLocks noChangeShapeType="1"/>
              </p:cNvSpPr>
              <p:nvPr/>
            </p:nvSpPr>
            <p:spPr bwMode="auto">
              <a:xfrm>
                <a:off x="364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5" name="Line 149"/>
              <p:cNvSpPr>
                <a:spLocks noChangeShapeType="1"/>
              </p:cNvSpPr>
              <p:nvPr/>
            </p:nvSpPr>
            <p:spPr bwMode="auto">
              <a:xfrm>
                <a:off x="379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6" name="Line 150"/>
              <p:cNvSpPr>
                <a:spLocks noChangeShapeType="1"/>
              </p:cNvSpPr>
              <p:nvPr/>
            </p:nvSpPr>
            <p:spPr bwMode="auto">
              <a:xfrm>
                <a:off x="393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7" name="Line 151"/>
              <p:cNvSpPr>
                <a:spLocks noChangeShapeType="1"/>
              </p:cNvSpPr>
              <p:nvPr/>
            </p:nvSpPr>
            <p:spPr bwMode="auto">
              <a:xfrm>
                <a:off x="408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8" name="Line 152"/>
              <p:cNvSpPr>
                <a:spLocks noChangeShapeType="1"/>
              </p:cNvSpPr>
              <p:nvPr/>
            </p:nvSpPr>
            <p:spPr bwMode="auto">
              <a:xfrm>
                <a:off x="422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9" name="Line 153"/>
              <p:cNvSpPr>
                <a:spLocks noChangeShapeType="1"/>
              </p:cNvSpPr>
              <p:nvPr/>
            </p:nvSpPr>
            <p:spPr bwMode="auto">
              <a:xfrm>
                <a:off x="436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0" name="Line 154"/>
              <p:cNvSpPr>
                <a:spLocks noChangeShapeType="1"/>
              </p:cNvSpPr>
              <p:nvPr/>
            </p:nvSpPr>
            <p:spPr bwMode="auto">
              <a:xfrm>
                <a:off x="451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1" name="Line 155"/>
              <p:cNvSpPr>
                <a:spLocks noChangeShapeType="1"/>
              </p:cNvSpPr>
              <p:nvPr/>
            </p:nvSpPr>
            <p:spPr bwMode="auto">
              <a:xfrm>
                <a:off x="465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21" name="Group 176"/>
            <p:cNvGrpSpPr>
              <a:grpSpLocks/>
            </p:cNvGrpSpPr>
            <p:nvPr/>
          </p:nvGrpSpPr>
          <p:grpSpPr bwMode="auto">
            <a:xfrm>
              <a:off x="1352" y="1152"/>
              <a:ext cx="56" cy="2584"/>
              <a:chOff x="1448" y="672"/>
              <a:chExt cx="56" cy="2584"/>
            </a:xfrm>
          </p:grpSpPr>
          <p:sp>
            <p:nvSpPr>
              <p:cNvPr id="76871" name="Freeform 157"/>
              <p:cNvSpPr>
                <a:spLocks/>
              </p:cNvSpPr>
              <p:nvPr/>
            </p:nvSpPr>
            <p:spPr bwMode="auto">
              <a:xfrm>
                <a:off x="1448" y="314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72" name="Freeform 158"/>
              <p:cNvSpPr>
                <a:spLocks/>
              </p:cNvSpPr>
              <p:nvPr/>
            </p:nvSpPr>
            <p:spPr bwMode="auto">
              <a:xfrm>
                <a:off x="1448" y="67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73" name="Line 159"/>
              <p:cNvSpPr>
                <a:spLocks noChangeShapeType="1"/>
              </p:cNvSpPr>
              <p:nvPr/>
            </p:nvSpPr>
            <p:spPr bwMode="auto">
              <a:xfrm flipV="1">
                <a:off x="1472" y="3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4" name="Line 160"/>
              <p:cNvSpPr>
                <a:spLocks noChangeShapeType="1"/>
              </p:cNvSpPr>
              <p:nvPr/>
            </p:nvSpPr>
            <p:spPr bwMode="auto">
              <a:xfrm flipV="1">
                <a:off x="1472" y="2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5" name="Line 161"/>
              <p:cNvSpPr>
                <a:spLocks noChangeShapeType="1"/>
              </p:cNvSpPr>
              <p:nvPr/>
            </p:nvSpPr>
            <p:spPr bwMode="auto">
              <a:xfrm flipV="1">
                <a:off x="1472"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6" name="Line 162"/>
              <p:cNvSpPr>
                <a:spLocks noChangeShapeType="1"/>
              </p:cNvSpPr>
              <p:nvPr/>
            </p:nvSpPr>
            <p:spPr bwMode="auto">
              <a:xfrm flipV="1">
                <a:off x="1472"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7" name="Line 163"/>
              <p:cNvSpPr>
                <a:spLocks noChangeShapeType="1"/>
              </p:cNvSpPr>
              <p:nvPr/>
            </p:nvSpPr>
            <p:spPr bwMode="auto">
              <a:xfrm flipV="1">
                <a:off x="1472"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8" name="Line 164"/>
              <p:cNvSpPr>
                <a:spLocks noChangeShapeType="1"/>
              </p:cNvSpPr>
              <p:nvPr/>
            </p:nvSpPr>
            <p:spPr bwMode="auto">
              <a:xfrm flipV="1">
                <a:off x="1472"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9" name="Line 165"/>
              <p:cNvSpPr>
                <a:spLocks noChangeShapeType="1"/>
              </p:cNvSpPr>
              <p:nvPr/>
            </p:nvSpPr>
            <p:spPr bwMode="auto">
              <a:xfrm flipV="1">
                <a:off x="1472"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0" name="Line 166"/>
              <p:cNvSpPr>
                <a:spLocks noChangeShapeType="1"/>
              </p:cNvSpPr>
              <p:nvPr/>
            </p:nvSpPr>
            <p:spPr bwMode="auto">
              <a:xfrm flipV="1">
                <a:off x="1472"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1" name="Line 167"/>
              <p:cNvSpPr>
                <a:spLocks noChangeShapeType="1"/>
              </p:cNvSpPr>
              <p:nvPr/>
            </p:nvSpPr>
            <p:spPr bwMode="auto">
              <a:xfrm flipV="1">
                <a:off x="1472"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2" name="Line 168"/>
              <p:cNvSpPr>
                <a:spLocks noChangeShapeType="1"/>
              </p:cNvSpPr>
              <p:nvPr/>
            </p:nvSpPr>
            <p:spPr bwMode="auto">
              <a:xfrm flipV="1">
                <a:off x="1472"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3" name="Line 169"/>
              <p:cNvSpPr>
                <a:spLocks noChangeShapeType="1"/>
              </p:cNvSpPr>
              <p:nvPr/>
            </p:nvSpPr>
            <p:spPr bwMode="auto">
              <a:xfrm flipV="1">
                <a:off x="1472"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4" name="Line 170"/>
              <p:cNvSpPr>
                <a:spLocks noChangeShapeType="1"/>
              </p:cNvSpPr>
              <p:nvPr/>
            </p:nvSpPr>
            <p:spPr bwMode="auto">
              <a:xfrm flipV="1">
                <a:off x="1472"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5" name="Line 171"/>
              <p:cNvSpPr>
                <a:spLocks noChangeShapeType="1"/>
              </p:cNvSpPr>
              <p:nvPr/>
            </p:nvSpPr>
            <p:spPr bwMode="auto">
              <a:xfrm flipV="1">
                <a:off x="1472" y="13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6" name="Line 172"/>
              <p:cNvSpPr>
                <a:spLocks noChangeShapeType="1"/>
              </p:cNvSpPr>
              <p:nvPr/>
            </p:nvSpPr>
            <p:spPr bwMode="auto">
              <a:xfrm flipV="1">
                <a:off x="1472" y="12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7" name="Line 173"/>
              <p:cNvSpPr>
                <a:spLocks noChangeShapeType="1"/>
              </p:cNvSpPr>
              <p:nvPr/>
            </p:nvSpPr>
            <p:spPr bwMode="auto">
              <a:xfrm flipV="1">
                <a:off x="1472" y="10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8" name="Line 174"/>
              <p:cNvSpPr>
                <a:spLocks noChangeShapeType="1"/>
              </p:cNvSpPr>
              <p:nvPr/>
            </p:nvSpPr>
            <p:spPr bwMode="auto">
              <a:xfrm flipV="1">
                <a:off x="1472" y="9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9" name="Line 175"/>
              <p:cNvSpPr>
                <a:spLocks noChangeShapeType="1"/>
              </p:cNvSpPr>
              <p:nvPr/>
            </p:nvSpPr>
            <p:spPr bwMode="auto">
              <a:xfrm flipV="1">
                <a:off x="1472" y="784"/>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22" name="Group 196"/>
            <p:cNvGrpSpPr>
              <a:grpSpLocks/>
            </p:cNvGrpSpPr>
            <p:nvPr/>
          </p:nvGrpSpPr>
          <p:grpSpPr bwMode="auto">
            <a:xfrm>
              <a:off x="3744" y="1208"/>
              <a:ext cx="56" cy="2592"/>
              <a:chOff x="3840" y="728"/>
              <a:chExt cx="56" cy="2592"/>
            </a:xfrm>
          </p:grpSpPr>
          <p:sp>
            <p:nvSpPr>
              <p:cNvPr id="76852" name="Freeform 177"/>
              <p:cNvSpPr>
                <a:spLocks/>
              </p:cNvSpPr>
              <p:nvPr/>
            </p:nvSpPr>
            <p:spPr bwMode="auto">
              <a:xfrm>
                <a:off x="3840" y="3200"/>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53" name="Freeform 178"/>
              <p:cNvSpPr>
                <a:spLocks/>
              </p:cNvSpPr>
              <p:nvPr/>
            </p:nvSpPr>
            <p:spPr bwMode="auto">
              <a:xfrm>
                <a:off x="3840" y="72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54" name="Line 179"/>
              <p:cNvSpPr>
                <a:spLocks noChangeShapeType="1"/>
              </p:cNvSpPr>
              <p:nvPr/>
            </p:nvSpPr>
            <p:spPr bwMode="auto">
              <a:xfrm flipV="1">
                <a:off x="3864" y="31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5" name="Line 180"/>
              <p:cNvSpPr>
                <a:spLocks noChangeShapeType="1"/>
              </p:cNvSpPr>
              <p:nvPr/>
            </p:nvSpPr>
            <p:spPr bwMode="auto">
              <a:xfrm flipV="1">
                <a:off x="3864" y="29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6" name="Line 181"/>
              <p:cNvSpPr>
                <a:spLocks noChangeShapeType="1"/>
              </p:cNvSpPr>
              <p:nvPr/>
            </p:nvSpPr>
            <p:spPr bwMode="auto">
              <a:xfrm flipV="1">
                <a:off x="3864" y="28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7" name="Line 182"/>
              <p:cNvSpPr>
                <a:spLocks noChangeShapeType="1"/>
              </p:cNvSpPr>
              <p:nvPr/>
            </p:nvSpPr>
            <p:spPr bwMode="auto">
              <a:xfrm flipV="1">
                <a:off x="3864" y="26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8" name="Line 183"/>
              <p:cNvSpPr>
                <a:spLocks noChangeShapeType="1"/>
              </p:cNvSpPr>
              <p:nvPr/>
            </p:nvSpPr>
            <p:spPr bwMode="auto">
              <a:xfrm flipV="1">
                <a:off x="3864" y="25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9" name="Line 184"/>
              <p:cNvSpPr>
                <a:spLocks noChangeShapeType="1"/>
              </p:cNvSpPr>
              <p:nvPr/>
            </p:nvSpPr>
            <p:spPr bwMode="auto">
              <a:xfrm flipV="1">
                <a:off x="3864" y="24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0" name="Line 185"/>
              <p:cNvSpPr>
                <a:spLocks noChangeShapeType="1"/>
              </p:cNvSpPr>
              <p:nvPr/>
            </p:nvSpPr>
            <p:spPr bwMode="auto">
              <a:xfrm flipV="1">
                <a:off x="3864" y="22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1" name="Line 186"/>
              <p:cNvSpPr>
                <a:spLocks noChangeShapeType="1"/>
              </p:cNvSpPr>
              <p:nvPr/>
            </p:nvSpPr>
            <p:spPr bwMode="auto">
              <a:xfrm flipV="1">
                <a:off x="3864" y="21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2" name="Line 187"/>
              <p:cNvSpPr>
                <a:spLocks noChangeShapeType="1"/>
              </p:cNvSpPr>
              <p:nvPr/>
            </p:nvSpPr>
            <p:spPr bwMode="auto">
              <a:xfrm flipV="1">
                <a:off x="3864" y="19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3" name="Line 188"/>
              <p:cNvSpPr>
                <a:spLocks noChangeShapeType="1"/>
              </p:cNvSpPr>
              <p:nvPr/>
            </p:nvSpPr>
            <p:spPr bwMode="auto">
              <a:xfrm flipV="1">
                <a:off x="3864" y="18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4" name="Line 189"/>
              <p:cNvSpPr>
                <a:spLocks noChangeShapeType="1"/>
              </p:cNvSpPr>
              <p:nvPr/>
            </p:nvSpPr>
            <p:spPr bwMode="auto">
              <a:xfrm flipV="1">
                <a:off x="3864" y="16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5" name="Line 190"/>
              <p:cNvSpPr>
                <a:spLocks noChangeShapeType="1"/>
              </p:cNvSpPr>
              <p:nvPr/>
            </p:nvSpPr>
            <p:spPr bwMode="auto">
              <a:xfrm flipV="1">
                <a:off x="3864" y="15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6" name="Line 191"/>
              <p:cNvSpPr>
                <a:spLocks noChangeShapeType="1"/>
              </p:cNvSpPr>
              <p:nvPr/>
            </p:nvSpPr>
            <p:spPr bwMode="auto">
              <a:xfrm flipV="1">
                <a:off x="3864" y="14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7" name="Line 192"/>
              <p:cNvSpPr>
                <a:spLocks noChangeShapeType="1"/>
              </p:cNvSpPr>
              <p:nvPr/>
            </p:nvSpPr>
            <p:spPr bwMode="auto">
              <a:xfrm flipV="1">
                <a:off x="3864" y="12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8" name="Line 193"/>
              <p:cNvSpPr>
                <a:spLocks noChangeShapeType="1"/>
              </p:cNvSpPr>
              <p:nvPr/>
            </p:nvSpPr>
            <p:spPr bwMode="auto">
              <a:xfrm flipV="1">
                <a:off x="3864" y="11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9" name="Line 194"/>
              <p:cNvSpPr>
                <a:spLocks noChangeShapeType="1"/>
              </p:cNvSpPr>
              <p:nvPr/>
            </p:nvSpPr>
            <p:spPr bwMode="auto">
              <a:xfrm flipV="1">
                <a:off x="3864" y="9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0" name="Line 195"/>
              <p:cNvSpPr>
                <a:spLocks noChangeShapeType="1"/>
              </p:cNvSpPr>
              <p:nvPr/>
            </p:nvSpPr>
            <p:spPr bwMode="auto">
              <a:xfrm flipV="1">
                <a:off x="3864" y="84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23" name="Group 216"/>
            <p:cNvGrpSpPr>
              <a:grpSpLocks/>
            </p:cNvGrpSpPr>
            <p:nvPr/>
          </p:nvGrpSpPr>
          <p:grpSpPr bwMode="auto">
            <a:xfrm>
              <a:off x="2728" y="1128"/>
              <a:ext cx="56" cy="2584"/>
              <a:chOff x="2824" y="648"/>
              <a:chExt cx="56" cy="2584"/>
            </a:xfrm>
          </p:grpSpPr>
          <p:sp>
            <p:nvSpPr>
              <p:cNvPr id="76833" name="Freeform 197"/>
              <p:cNvSpPr>
                <a:spLocks/>
              </p:cNvSpPr>
              <p:nvPr/>
            </p:nvSpPr>
            <p:spPr bwMode="auto">
              <a:xfrm>
                <a:off x="2824" y="31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34" name="Freeform 198"/>
              <p:cNvSpPr>
                <a:spLocks/>
              </p:cNvSpPr>
              <p:nvPr/>
            </p:nvSpPr>
            <p:spPr bwMode="auto">
              <a:xfrm>
                <a:off x="2824" y="6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35" name="Line 199"/>
              <p:cNvSpPr>
                <a:spLocks noChangeShapeType="1"/>
              </p:cNvSpPr>
              <p:nvPr/>
            </p:nvSpPr>
            <p:spPr bwMode="auto">
              <a:xfrm flipV="1">
                <a:off x="2848" y="30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36" name="Line 200"/>
              <p:cNvSpPr>
                <a:spLocks noChangeShapeType="1"/>
              </p:cNvSpPr>
              <p:nvPr/>
            </p:nvSpPr>
            <p:spPr bwMode="auto">
              <a:xfrm flipV="1">
                <a:off x="2848" y="29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37" name="Line 201"/>
              <p:cNvSpPr>
                <a:spLocks noChangeShapeType="1"/>
              </p:cNvSpPr>
              <p:nvPr/>
            </p:nvSpPr>
            <p:spPr bwMode="auto">
              <a:xfrm flipV="1">
                <a:off x="2848" y="27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38" name="Line 202"/>
              <p:cNvSpPr>
                <a:spLocks noChangeShapeType="1"/>
              </p:cNvSpPr>
              <p:nvPr/>
            </p:nvSpPr>
            <p:spPr bwMode="auto">
              <a:xfrm flipV="1">
                <a:off x="2848" y="26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39" name="Line 203"/>
              <p:cNvSpPr>
                <a:spLocks noChangeShapeType="1"/>
              </p:cNvSpPr>
              <p:nvPr/>
            </p:nvSpPr>
            <p:spPr bwMode="auto">
              <a:xfrm flipV="1">
                <a:off x="2848" y="24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0" name="Line 204"/>
              <p:cNvSpPr>
                <a:spLocks noChangeShapeType="1"/>
              </p:cNvSpPr>
              <p:nvPr/>
            </p:nvSpPr>
            <p:spPr bwMode="auto">
              <a:xfrm flipV="1">
                <a:off x="2848" y="23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1" name="Line 205"/>
              <p:cNvSpPr>
                <a:spLocks noChangeShapeType="1"/>
              </p:cNvSpPr>
              <p:nvPr/>
            </p:nvSpPr>
            <p:spPr bwMode="auto">
              <a:xfrm flipV="1">
                <a:off x="2848" y="21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2" name="Line 206"/>
              <p:cNvSpPr>
                <a:spLocks noChangeShapeType="1"/>
              </p:cNvSpPr>
              <p:nvPr/>
            </p:nvSpPr>
            <p:spPr bwMode="auto">
              <a:xfrm flipV="1">
                <a:off x="2848" y="2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3" name="Line 207"/>
              <p:cNvSpPr>
                <a:spLocks noChangeShapeType="1"/>
              </p:cNvSpPr>
              <p:nvPr/>
            </p:nvSpPr>
            <p:spPr bwMode="auto">
              <a:xfrm flipV="1">
                <a:off x="2848" y="1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4" name="Line 208"/>
              <p:cNvSpPr>
                <a:spLocks noChangeShapeType="1"/>
              </p:cNvSpPr>
              <p:nvPr/>
            </p:nvSpPr>
            <p:spPr bwMode="auto">
              <a:xfrm flipV="1">
                <a:off x="2848" y="1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5" name="Line 209"/>
              <p:cNvSpPr>
                <a:spLocks noChangeShapeType="1"/>
              </p:cNvSpPr>
              <p:nvPr/>
            </p:nvSpPr>
            <p:spPr bwMode="auto">
              <a:xfrm flipV="1">
                <a:off x="2848" y="1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6" name="Line 210"/>
              <p:cNvSpPr>
                <a:spLocks noChangeShapeType="1"/>
              </p:cNvSpPr>
              <p:nvPr/>
            </p:nvSpPr>
            <p:spPr bwMode="auto">
              <a:xfrm flipV="1">
                <a:off x="2848" y="1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7" name="Line 211"/>
              <p:cNvSpPr>
                <a:spLocks noChangeShapeType="1"/>
              </p:cNvSpPr>
              <p:nvPr/>
            </p:nvSpPr>
            <p:spPr bwMode="auto">
              <a:xfrm flipV="1">
                <a:off x="2848" y="1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8" name="Line 212"/>
              <p:cNvSpPr>
                <a:spLocks noChangeShapeType="1"/>
              </p:cNvSpPr>
              <p:nvPr/>
            </p:nvSpPr>
            <p:spPr bwMode="auto">
              <a:xfrm flipV="1">
                <a:off x="2848" y="1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9" name="Line 213"/>
              <p:cNvSpPr>
                <a:spLocks noChangeShapeType="1"/>
              </p:cNvSpPr>
              <p:nvPr/>
            </p:nvSpPr>
            <p:spPr bwMode="auto">
              <a:xfrm flipV="1">
                <a:off x="2848" y="1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0" name="Line 214"/>
              <p:cNvSpPr>
                <a:spLocks noChangeShapeType="1"/>
              </p:cNvSpPr>
              <p:nvPr/>
            </p:nvSpPr>
            <p:spPr bwMode="auto">
              <a:xfrm flipV="1">
                <a:off x="2848" y="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1" name="Line 215"/>
              <p:cNvSpPr>
                <a:spLocks noChangeShapeType="1"/>
              </p:cNvSpPr>
              <p:nvPr/>
            </p:nvSpPr>
            <p:spPr bwMode="auto">
              <a:xfrm flipV="1">
                <a:off x="2848" y="76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76824" name="Rectangle 217"/>
            <p:cNvSpPr>
              <a:spLocks noChangeArrowheads="1"/>
            </p:cNvSpPr>
            <p:nvPr/>
          </p:nvSpPr>
          <p:spPr bwMode="auto">
            <a:xfrm>
              <a:off x="408" y="297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6825" name="Rectangle 218"/>
            <p:cNvSpPr>
              <a:spLocks noChangeArrowheads="1"/>
            </p:cNvSpPr>
            <p:nvPr/>
          </p:nvSpPr>
          <p:spPr bwMode="auto">
            <a:xfrm>
              <a:off x="424" y="2096"/>
              <a:ext cx="4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6826" name="Rectangle 219"/>
            <p:cNvSpPr>
              <a:spLocks noChangeArrowheads="1"/>
            </p:cNvSpPr>
            <p:nvPr/>
          </p:nvSpPr>
          <p:spPr bwMode="auto">
            <a:xfrm>
              <a:off x="424" y="1656"/>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6827" name="Oval 220"/>
            <p:cNvSpPr>
              <a:spLocks noChangeArrowheads="1"/>
            </p:cNvSpPr>
            <p:nvPr/>
          </p:nvSpPr>
          <p:spPr bwMode="auto">
            <a:xfrm>
              <a:off x="1900" y="179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28" name="Oval 221"/>
            <p:cNvSpPr>
              <a:spLocks noChangeArrowheads="1"/>
            </p:cNvSpPr>
            <p:nvPr/>
          </p:nvSpPr>
          <p:spPr bwMode="auto">
            <a:xfrm>
              <a:off x="1100" y="240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29" name="Oval 222"/>
            <p:cNvSpPr>
              <a:spLocks noChangeArrowheads="1"/>
            </p:cNvSpPr>
            <p:nvPr/>
          </p:nvSpPr>
          <p:spPr bwMode="auto">
            <a:xfrm>
              <a:off x="3404" y="253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0" name="Oval 223"/>
            <p:cNvSpPr>
              <a:spLocks noChangeArrowheads="1"/>
            </p:cNvSpPr>
            <p:nvPr/>
          </p:nvSpPr>
          <p:spPr bwMode="auto">
            <a:xfrm>
              <a:off x="3420" y="174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1" name="Oval 224"/>
            <p:cNvSpPr>
              <a:spLocks noChangeArrowheads="1"/>
            </p:cNvSpPr>
            <p:nvPr/>
          </p:nvSpPr>
          <p:spPr bwMode="auto">
            <a:xfrm>
              <a:off x="2364" y="23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2" name="Oval 225"/>
            <p:cNvSpPr>
              <a:spLocks noChangeArrowheads="1"/>
            </p:cNvSpPr>
            <p:nvPr/>
          </p:nvSpPr>
          <p:spPr bwMode="auto">
            <a:xfrm>
              <a:off x="1180" y="1780"/>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10224698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Weak Robustness Test </a:t>
            </a:r>
            <a:endParaRPr lang="en-US" dirty="0"/>
          </a:p>
        </p:txBody>
      </p:sp>
      <p:sp>
        <p:nvSpPr>
          <p:cNvPr id="3" name="Content Placeholder 2"/>
          <p:cNvSpPr>
            <a:spLocks noGrp="1"/>
          </p:cNvSpPr>
          <p:nvPr>
            <p:ph sz="quarter" idx="1"/>
          </p:nvPr>
        </p:nvSpPr>
        <p:spPr/>
        <p:txBody>
          <a:bodyPr/>
          <a:lstStyle/>
          <a:p>
            <a:r>
              <a:rPr lang="en-US" dirty="0" smtClean="0"/>
              <a:t>Add robustness test cases to weak normal test suite. </a:t>
            </a:r>
          </a:p>
          <a:p>
            <a:r>
              <a:rPr lang="en-US" dirty="0" smtClean="0"/>
              <a:t>Every invalid equivalence class of every input variable is tested in at least one robustness test case. </a:t>
            </a:r>
            <a:endParaRPr lang="en-US" dirty="0"/>
          </a:p>
          <a:p>
            <a:r>
              <a:rPr lang="en-US" dirty="0" smtClean="0"/>
              <a:t>Each robustness test case include only one invalid input value.</a:t>
            </a:r>
            <a:endParaRPr lang="en-US" dirty="0"/>
          </a:p>
          <a:p>
            <a:r>
              <a:rPr lang="en-US" dirty="0" smtClean="0"/>
              <a:t>No combination of invalid input values.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12689392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ectangle 201"/>
          <p:cNvSpPr/>
          <p:nvPr/>
        </p:nvSpPr>
        <p:spPr>
          <a:xfrm>
            <a:off x="3124200" y="29718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Weak Robustness </a:t>
            </a:r>
            <a:r>
              <a:rPr lang="en-US" dirty="0" smtClean="0">
                <a:effectLst>
                  <a:outerShdw blurRad="38100" dist="38100" dir="2700000" algn="tl">
                    <a:srgbClr val="DDDDDD"/>
                  </a:outerShdw>
                </a:effectLst>
              </a:rPr>
              <a:t>Test</a:t>
            </a:r>
            <a:endParaRPr lang="en-US" dirty="0"/>
          </a:p>
        </p:txBody>
      </p:sp>
      <p:sp>
        <p:nvSpPr>
          <p:cNvPr id="78856" name="Rectangle 6"/>
          <p:cNvSpPr>
            <a:spLocks noChangeArrowheads="1"/>
          </p:cNvSpPr>
          <p:nvPr/>
        </p:nvSpPr>
        <p:spPr bwMode="auto">
          <a:xfrm>
            <a:off x="3746501" y="62103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78857" name="Rectangle 121"/>
          <p:cNvSpPr>
            <a:spLocks noChangeArrowheads="1"/>
          </p:cNvSpPr>
          <p:nvPr/>
        </p:nvSpPr>
        <p:spPr bwMode="auto">
          <a:xfrm>
            <a:off x="8648701" y="53975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grpSp>
        <p:nvGrpSpPr>
          <p:cNvPr id="78858" name="Group 199"/>
          <p:cNvGrpSpPr>
            <a:grpSpLocks/>
          </p:cNvGrpSpPr>
          <p:nvPr/>
        </p:nvGrpSpPr>
        <p:grpSpPr bwMode="auto">
          <a:xfrm>
            <a:off x="1981200" y="1524000"/>
            <a:ext cx="8102600" cy="4864100"/>
            <a:chOff x="288" y="864"/>
            <a:chExt cx="5104" cy="3064"/>
          </a:xfrm>
        </p:grpSpPr>
        <p:sp>
          <p:nvSpPr>
            <p:cNvPr id="78859" name="Freeform 22"/>
            <p:cNvSpPr>
              <a:spLocks/>
            </p:cNvSpPr>
            <p:nvPr/>
          </p:nvSpPr>
          <p:spPr bwMode="auto">
            <a:xfrm>
              <a:off x="568" y="1152"/>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60" name="Line 23"/>
            <p:cNvSpPr>
              <a:spLocks noChangeShapeType="1"/>
            </p:cNvSpPr>
            <p:nvPr/>
          </p:nvSpPr>
          <p:spPr bwMode="auto">
            <a:xfrm flipV="1">
              <a:off x="600" y="1224"/>
              <a:ext cx="1" cy="243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1" name="Freeform 25"/>
            <p:cNvSpPr>
              <a:spLocks/>
            </p:cNvSpPr>
            <p:nvPr/>
          </p:nvSpPr>
          <p:spPr bwMode="auto">
            <a:xfrm>
              <a:off x="5280" y="3448"/>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62" name="Line 26"/>
            <p:cNvSpPr>
              <a:spLocks noChangeShapeType="1"/>
            </p:cNvSpPr>
            <p:nvPr/>
          </p:nvSpPr>
          <p:spPr bwMode="auto">
            <a:xfrm>
              <a:off x="464" y="3480"/>
              <a:ext cx="485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3" name="Freeform 28"/>
            <p:cNvSpPr>
              <a:spLocks/>
            </p:cNvSpPr>
            <p:nvPr/>
          </p:nvSpPr>
          <p:spPr bwMode="auto">
            <a:xfrm>
              <a:off x="288" y="3008"/>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64" name="Freeform 29"/>
            <p:cNvSpPr>
              <a:spLocks/>
            </p:cNvSpPr>
            <p:nvPr/>
          </p:nvSpPr>
          <p:spPr bwMode="auto">
            <a:xfrm>
              <a:off x="4696" y="3008"/>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65" name="Line 30"/>
            <p:cNvSpPr>
              <a:spLocks noChangeShapeType="1"/>
            </p:cNvSpPr>
            <p:nvPr/>
          </p:nvSpPr>
          <p:spPr bwMode="auto">
            <a:xfrm>
              <a:off x="40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6" name="Line 31"/>
            <p:cNvSpPr>
              <a:spLocks noChangeShapeType="1"/>
            </p:cNvSpPr>
            <p:nvPr/>
          </p:nvSpPr>
          <p:spPr bwMode="auto">
            <a:xfrm>
              <a:off x="54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7" name="Line 32"/>
            <p:cNvSpPr>
              <a:spLocks noChangeShapeType="1"/>
            </p:cNvSpPr>
            <p:nvPr/>
          </p:nvSpPr>
          <p:spPr bwMode="auto">
            <a:xfrm>
              <a:off x="68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8" name="Line 33"/>
            <p:cNvSpPr>
              <a:spLocks noChangeShapeType="1"/>
            </p:cNvSpPr>
            <p:nvPr/>
          </p:nvSpPr>
          <p:spPr bwMode="auto">
            <a:xfrm>
              <a:off x="83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9" name="Line 34"/>
            <p:cNvSpPr>
              <a:spLocks noChangeShapeType="1"/>
            </p:cNvSpPr>
            <p:nvPr/>
          </p:nvSpPr>
          <p:spPr bwMode="auto">
            <a:xfrm>
              <a:off x="97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0" name="Line 35"/>
            <p:cNvSpPr>
              <a:spLocks noChangeShapeType="1"/>
            </p:cNvSpPr>
            <p:nvPr/>
          </p:nvSpPr>
          <p:spPr bwMode="auto">
            <a:xfrm>
              <a:off x="112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1" name="Line 36"/>
            <p:cNvSpPr>
              <a:spLocks noChangeShapeType="1"/>
            </p:cNvSpPr>
            <p:nvPr/>
          </p:nvSpPr>
          <p:spPr bwMode="auto">
            <a:xfrm>
              <a:off x="126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2" name="Line 37"/>
            <p:cNvSpPr>
              <a:spLocks noChangeShapeType="1"/>
            </p:cNvSpPr>
            <p:nvPr/>
          </p:nvSpPr>
          <p:spPr bwMode="auto">
            <a:xfrm>
              <a:off x="140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3" name="Line 38"/>
            <p:cNvSpPr>
              <a:spLocks noChangeShapeType="1"/>
            </p:cNvSpPr>
            <p:nvPr/>
          </p:nvSpPr>
          <p:spPr bwMode="auto">
            <a:xfrm>
              <a:off x="155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4" name="Line 39"/>
            <p:cNvSpPr>
              <a:spLocks noChangeShapeType="1"/>
            </p:cNvSpPr>
            <p:nvPr/>
          </p:nvSpPr>
          <p:spPr bwMode="auto">
            <a:xfrm>
              <a:off x="169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5" name="Line 40"/>
            <p:cNvSpPr>
              <a:spLocks noChangeShapeType="1"/>
            </p:cNvSpPr>
            <p:nvPr/>
          </p:nvSpPr>
          <p:spPr bwMode="auto">
            <a:xfrm>
              <a:off x="184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6" name="Line 41"/>
            <p:cNvSpPr>
              <a:spLocks noChangeShapeType="1"/>
            </p:cNvSpPr>
            <p:nvPr/>
          </p:nvSpPr>
          <p:spPr bwMode="auto">
            <a:xfrm>
              <a:off x="198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7" name="Line 42"/>
            <p:cNvSpPr>
              <a:spLocks noChangeShapeType="1"/>
            </p:cNvSpPr>
            <p:nvPr/>
          </p:nvSpPr>
          <p:spPr bwMode="auto">
            <a:xfrm>
              <a:off x="212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8" name="Line 43"/>
            <p:cNvSpPr>
              <a:spLocks noChangeShapeType="1"/>
            </p:cNvSpPr>
            <p:nvPr/>
          </p:nvSpPr>
          <p:spPr bwMode="auto">
            <a:xfrm>
              <a:off x="227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9" name="Line 44"/>
            <p:cNvSpPr>
              <a:spLocks noChangeShapeType="1"/>
            </p:cNvSpPr>
            <p:nvPr/>
          </p:nvSpPr>
          <p:spPr bwMode="auto">
            <a:xfrm>
              <a:off x="241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0" name="Line 45"/>
            <p:cNvSpPr>
              <a:spLocks noChangeShapeType="1"/>
            </p:cNvSpPr>
            <p:nvPr/>
          </p:nvSpPr>
          <p:spPr bwMode="auto">
            <a:xfrm>
              <a:off x="256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1" name="Line 46"/>
            <p:cNvSpPr>
              <a:spLocks noChangeShapeType="1"/>
            </p:cNvSpPr>
            <p:nvPr/>
          </p:nvSpPr>
          <p:spPr bwMode="auto">
            <a:xfrm>
              <a:off x="270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2" name="Line 47"/>
            <p:cNvSpPr>
              <a:spLocks noChangeShapeType="1"/>
            </p:cNvSpPr>
            <p:nvPr/>
          </p:nvSpPr>
          <p:spPr bwMode="auto">
            <a:xfrm>
              <a:off x="284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3" name="Line 48"/>
            <p:cNvSpPr>
              <a:spLocks noChangeShapeType="1"/>
            </p:cNvSpPr>
            <p:nvPr/>
          </p:nvSpPr>
          <p:spPr bwMode="auto">
            <a:xfrm>
              <a:off x="299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4" name="Line 49"/>
            <p:cNvSpPr>
              <a:spLocks noChangeShapeType="1"/>
            </p:cNvSpPr>
            <p:nvPr/>
          </p:nvSpPr>
          <p:spPr bwMode="auto">
            <a:xfrm>
              <a:off x="313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5" name="Line 50"/>
            <p:cNvSpPr>
              <a:spLocks noChangeShapeType="1"/>
            </p:cNvSpPr>
            <p:nvPr/>
          </p:nvSpPr>
          <p:spPr bwMode="auto">
            <a:xfrm>
              <a:off x="328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6" name="Line 51"/>
            <p:cNvSpPr>
              <a:spLocks noChangeShapeType="1"/>
            </p:cNvSpPr>
            <p:nvPr/>
          </p:nvSpPr>
          <p:spPr bwMode="auto">
            <a:xfrm>
              <a:off x="342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7" name="Line 52"/>
            <p:cNvSpPr>
              <a:spLocks noChangeShapeType="1"/>
            </p:cNvSpPr>
            <p:nvPr/>
          </p:nvSpPr>
          <p:spPr bwMode="auto">
            <a:xfrm>
              <a:off x="356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8" name="Line 53"/>
            <p:cNvSpPr>
              <a:spLocks noChangeShapeType="1"/>
            </p:cNvSpPr>
            <p:nvPr/>
          </p:nvSpPr>
          <p:spPr bwMode="auto">
            <a:xfrm>
              <a:off x="371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9" name="Line 54"/>
            <p:cNvSpPr>
              <a:spLocks noChangeShapeType="1"/>
            </p:cNvSpPr>
            <p:nvPr/>
          </p:nvSpPr>
          <p:spPr bwMode="auto">
            <a:xfrm>
              <a:off x="385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0" name="Line 55"/>
            <p:cNvSpPr>
              <a:spLocks noChangeShapeType="1"/>
            </p:cNvSpPr>
            <p:nvPr/>
          </p:nvSpPr>
          <p:spPr bwMode="auto">
            <a:xfrm>
              <a:off x="400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1" name="Line 56"/>
            <p:cNvSpPr>
              <a:spLocks noChangeShapeType="1"/>
            </p:cNvSpPr>
            <p:nvPr/>
          </p:nvSpPr>
          <p:spPr bwMode="auto">
            <a:xfrm>
              <a:off x="414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2" name="Line 57"/>
            <p:cNvSpPr>
              <a:spLocks noChangeShapeType="1"/>
            </p:cNvSpPr>
            <p:nvPr/>
          </p:nvSpPr>
          <p:spPr bwMode="auto">
            <a:xfrm>
              <a:off x="428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3" name="Line 58"/>
            <p:cNvSpPr>
              <a:spLocks noChangeShapeType="1"/>
            </p:cNvSpPr>
            <p:nvPr/>
          </p:nvSpPr>
          <p:spPr bwMode="auto">
            <a:xfrm>
              <a:off x="443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4" name="Line 59"/>
            <p:cNvSpPr>
              <a:spLocks noChangeShapeType="1"/>
            </p:cNvSpPr>
            <p:nvPr/>
          </p:nvSpPr>
          <p:spPr bwMode="auto">
            <a:xfrm>
              <a:off x="457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5" name="Freeform 61"/>
            <p:cNvSpPr>
              <a:spLocks/>
            </p:cNvSpPr>
            <p:nvPr/>
          </p:nvSpPr>
          <p:spPr bwMode="auto">
            <a:xfrm>
              <a:off x="912" y="37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96" name="Freeform 62"/>
            <p:cNvSpPr>
              <a:spLocks/>
            </p:cNvSpPr>
            <p:nvPr/>
          </p:nvSpPr>
          <p:spPr bwMode="auto">
            <a:xfrm>
              <a:off x="912" y="12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97" name="Line 63"/>
            <p:cNvSpPr>
              <a:spLocks noChangeShapeType="1"/>
            </p:cNvSpPr>
            <p:nvPr/>
          </p:nvSpPr>
          <p:spPr bwMode="auto">
            <a:xfrm flipV="1">
              <a:off x="936" y="36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8" name="Line 64"/>
            <p:cNvSpPr>
              <a:spLocks noChangeShapeType="1"/>
            </p:cNvSpPr>
            <p:nvPr/>
          </p:nvSpPr>
          <p:spPr bwMode="auto">
            <a:xfrm flipV="1">
              <a:off x="936" y="35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9" name="Line 65"/>
            <p:cNvSpPr>
              <a:spLocks noChangeShapeType="1"/>
            </p:cNvSpPr>
            <p:nvPr/>
          </p:nvSpPr>
          <p:spPr bwMode="auto">
            <a:xfrm flipV="1">
              <a:off x="936" y="33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0" name="Line 66"/>
            <p:cNvSpPr>
              <a:spLocks noChangeShapeType="1"/>
            </p:cNvSpPr>
            <p:nvPr/>
          </p:nvSpPr>
          <p:spPr bwMode="auto">
            <a:xfrm flipV="1">
              <a:off x="936" y="32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1" name="Line 67"/>
            <p:cNvSpPr>
              <a:spLocks noChangeShapeType="1"/>
            </p:cNvSpPr>
            <p:nvPr/>
          </p:nvSpPr>
          <p:spPr bwMode="auto">
            <a:xfrm flipV="1">
              <a:off x="936" y="3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2" name="Line 68"/>
            <p:cNvSpPr>
              <a:spLocks noChangeShapeType="1"/>
            </p:cNvSpPr>
            <p:nvPr/>
          </p:nvSpPr>
          <p:spPr bwMode="auto">
            <a:xfrm flipV="1">
              <a:off x="936" y="2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3" name="Line 69"/>
            <p:cNvSpPr>
              <a:spLocks noChangeShapeType="1"/>
            </p:cNvSpPr>
            <p:nvPr/>
          </p:nvSpPr>
          <p:spPr bwMode="auto">
            <a:xfrm flipV="1">
              <a:off x="936"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4" name="Line 70"/>
            <p:cNvSpPr>
              <a:spLocks noChangeShapeType="1"/>
            </p:cNvSpPr>
            <p:nvPr/>
          </p:nvSpPr>
          <p:spPr bwMode="auto">
            <a:xfrm flipV="1">
              <a:off x="936"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5" name="Line 71"/>
            <p:cNvSpPr>
              <a:spLocks noChangeShapeType="1"/>
            </p:cNvSpPr>
            <p:nvPr/>
          </p:nvSpPr>
          <p:spPr bwMode="auto">
            <a:xfrm flipV="1">
              <a:off x="936"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6" name="Line 72"/>
            <p:cNvSpPr>
              <a:spLocks noChangeShapeType="1"/>
            </p:cNvSpPr>
            <p:nvPr/>
          </p:nvSpPr>
          <p:spPr bwMode="auto">
            <a:xfrm flipV="1">
              <a:off x="936"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7" name="Line 73"/>
            <p:cNvSpPr>
              <a:spLocks noChangeShapeType="1"/>
            </p:cNvSpPr>
            <p:nvPr/>
          </p:nvSpPr>
          <p:spPr bwMode="auto">
            <a:xfrm flipV="1">
              <a:off x="936"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8" name="Line 74"/>
            <p:cNvSpPr>
              <a:spLocks noChangeShapeType="1"/>
            </p:cNvSpPr>
            <p:nvPr/>
          </p:nvSpPr>
          <p:spPr bwMode="auto">
            <a:xfrm flipV="1">
              <a:off x="936"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9" name="Line 75"/>
            <p:cNvSpPr>
              <a:spLocks noChangeShapeType="1"/>
            </p:cNvSpPr>
            <p:nvPr/>
          </p:nvSpPr>
          <p:spPr bwMode="auto">
            <a:xfrm flipV="1">
              <a:off x="936"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0" name="Line 76"/>
            <p:cNvSpPr>
              <a:spLocks noChangeShapeType="1"/>
            </p:cNvSpPr>
            <p:nvPr/>
          </p:nvSpPr>
          <p:spPr bwMode="auto">
            <a:xfrm flipV="1">
              <a:off x="936"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1" name="Line 77"/>
            <p:cNvSpPr>
              <a:spLocks noChangeShapeType="1"/>
            </p:cNvSpPr>
            <p:nvPr/>
          </p:nvSpPr>
          <p:spPr bwMode="auto">
            <a:xfrm flipV="1">
              <a:off x="936"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2" name="Line 78"/>
            <p:cNvSpPr>
              <a:spLocks noChangeShapeType="1"/>
            </p:cNvSpPr>
            <p:nvPr/>
          </p:nvSpPr>
          <p:spPr bwMode="auto">
            <a:xfrm flipV="1">
              <a:off x="936"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3" name="Line 79"/>
            <p:cNvSpPr>
              <a:spLocks noChangeShapeType="1"/>
            </p:cNvSpPr>
            <p:nvPr/>
          </p:nvSpPr>
          <p:spPr bwMode="auto">
            <a:xfrm flipV="1">
              <a:off x="936" y="136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4" name="Freeform 81"/>
            <p:cNvSpPr>
              <a:spLocks/>
            </p:cNvSpPr>
            <p:nvPr/>
          </p:nvSpPr>
          <p:spPr bwMode="auto">
            <a:xfrm>
              <a:off x="288" y="1720"/>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15" name="Freeform 82"/>
            <p:cNvSpPr>
              <a:spLocks/>
            </p:cNvSpPr>
            <p:nvPr/>
          </p:nvSpPr>
          <p:spPr bwMode="auto">
            <a:xfrm>
              <a:off x="4688" y="1720"/>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16" name="Line 83"/>
            <p:cNvSpPr>
              <a:spLocks noChangeShapeType="1"/>
            </p:cNvSpPr>
            <p:nvPr/>
          </p:nvSpPr>
          <p:spPr bwMode="auto">
            <a:xfrm>
              <a:off x="40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7" name="Line 84"/>
            <p:cNvSpPr>
              <a:spLocks noChangeShapeType="1"/>
            </p:cNvSpPr>
            <p:nvPr/>
          </p:nvSpPr>
          <p:spPr bwMode="auto">
            <a:xfrm>
              <a:off x="54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8" name="Line 85"/>
            <p:cNvSpPr>
              <a:spLocks noChangeShapeType="1"/>
            </p:cNvSpPr>
            <p:nvPr/>
          </p:nvSpPr>
          <p:spPr bwMode="auto">
            <a:xfrm>
              <a:off x="68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9" name="Line 86"/>
            <p:cNvSpPr>
              <a:spLocks noChangeShapeType="1"/>
            </p:cNvSpPr>
            <p:nvPr/>
          </p:nvSpPr>
          <p:spPr bwMode="auto">
            <a:xfrm>
              <a:off x="83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0" name="Line 87"/>
            <p:cNvSpPr>
              <a:spLocks noChangeShapeType="1"/>
            </p:cNvSpPr>
            <p:nvPr/>
          </p:nvSpPr>
          <p:spPr bwMode="auto">
            <a:xfrm>
              <a:off x="97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1" name="Line 88"/>
            <p:cNvSpPr>
              <a:spLocks noChangeShapeType="1"/>
            </p:cNvSpPr>
            <p:nvPr/>
          </p:nvSpPr>
          <p:spPr bwMode="auto">
            <a:xfrm>
              <a:off x="112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2" name="Line 89"/>
            <p:cNvSpPr>
              <a:spLocks noChangeShapeType="1"/>
            </p:cNvSpPr>
            <p:nvPr/>
          </p:nvSpPr>
          <p:spPr bwMode="auto">
            <a:xfrm>
              <a:off x="126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3" name="Line 90"/>
            <p:cNvSpPr>
              <a:spLocks noChangeShapeType="1"/>
            </p:cNvSpPr>
            <p:nvPr/>
          </p:nvSpPr>
          <p:spPr bwMode="auto">
            <a:xfrm>
              <a:off x="140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4" name="Line 91"/>
            <p:cNvSpPr>
              <a:spLocks noChangeShapeType="1"/>
            </p:cNvSpPr>
            <p:nvPr/>
          </p:nvSpPr>
          <p:spPr bwMode="auto">
            <a:xfrm>
              <a:off x="155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5" name="Line 92"/>
            <p:cNvSpPr>
              <a:spLocks noChangeShapeType="1"/>
            </p:cNvSpPr>
            <p:nvPr/>
          </p:nvSpPr>
          <p:spPr bwMode="auto">
            <a:xfrm>
              <a:off x="169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6" name="Line 93"/>
            <p:cNvSpPr>
              <a:spLocks noChangeShapeType="1"/>
            </p:cNvSpPr>
            <p:nvPr/>
          </p:nvSpPr>
          <p:spPr bwMode="auto">
            <a:xfrm>
              <a:off x="184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7" name="Line 94"/>
            <p:cNvSpPr>
              <a:spLocks noChangeShapeType="1"/>
            </p:cNvSpPr>
            <p:nvPr/>
          </p:nvSpPr>
          <p:spPr bwMode="auto">
            <a:xfrm>
              <a:off x="198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8" name="Line 95"/>
            <p:cNvSpPr>
              <a:spLocks noChangeShapeType="1"/>
            </p:cNvSpPr>
            <p:nvPr/>
          </p:nvSpPr>
          <p:spPr bwMode="auto">
            <a:xfrm>
              <a:off x="212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9" name="Line 96"/>
            <p:cNvSpPr>
              <a:spLocks noChangeShapeType="1"/>
            </p:cNvSpPr>
            <p:nvPr/>
          </p:nvSpPr>
          <p:spPr bwMode="auto">
            <a:xfrm>
              <a:off x="227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0" name="Line 97"/>
            <p:cNvSpPr>
              <a:spLocks noChangeShapeType="1"/>
            </p:cNvSpPr>
            <p:nvPr/>
          </p:nvSpPr>
          <p:spPr bwMode="auto">
            <a:xfrm>
              <a:off x="241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1" name="Line 98"/>
            <p:cNvSpPr>
              <a:spLocks noChangeShapeType="1"/>
            </p:cNvSpPr>
            <p:nvPr/>
          </p:nvSpPr>
          <p:spPr bwMode="auto">
            <a:xfrm>
              <a:off x="256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2" name="Line 99"/>
            <p:cNvSpPr>
              <a:spLocks noChangeShapeType="1"/>
            </p:cNvSpPr>
            <p:nvPr/>
          </p:nvSpPr>
          <p:spPr bwMode="auto">
            <a:xfrm>
              <a:off x="270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3" name="Line 100"/>
            <p:cNvSpPr>
              <a:spLocks noChangeShapeType="1"/>
            </p:cNvSpPr>
            <p:nvPr/>
          </p:nvSpPr>
          <p:spPr bwMode="auto">
            <a:xfrm>
              <a:off x="284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4" name="Line 101"/>
            <p:cNvSpPr>
              <a:spLocks noChangeShapeType="1"/>
            </p:cNvSpPr>
            <p:nvPr/>
          </p:nvSpPr>
          <p:spPr bwMode="auto">
            <a:xfrm>
              <a:off x="299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5" name="Line 102"/>
            <p:cNvSpPr>
              <a:spLocks noChangeShapeType="1"/>
            </p:cNvSpPr>
            <p:nvPr/>
          </p:nvSpPr>
          <p:spPr bwMode="auto">
            <a:xfrm>
              <a:off x="313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6" name="Line 103"/>
            <p:cNvSpPr>
              <a:spLocks noChangeShapeType="1"/>
            </p:cNvSpPr>
            <p:nvPr/>
          </p:nvSpPr>
          <p:spPr bwMode="auto">
            <a:xfrm>
              <a:off x="328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7" name="Line 104"/>
            <p:cNvSpPr>
              <a:spLocks noChangeShapeType="1"/>
            </p:cNvSpPr>
            <p:nvPr/>
          </p:nvSpPr>
          <p:spPr bwMode="auto">
            <a:xfrm>
              <a:off x="342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8" name="Line 105"/>
            <p:cNvSpPr>
              <a:spLocks noChangeShapeType="1"/>
            </p:cNvSpPr>
            <p:nvPr/>
          </p:nvSpPr>
          <p:spPr bwMode="auto">
            <a:xfrm>
              <a:off x="356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9" name="Line 106"/>
            <p:cNvSpPr>
              <a:spLocks noChangeShapeType="1"/>
            </p:cNvSpPr>
            <p:nvPr/>
          </p:nvSpPr>
          <p:spPr bwMode="auto">
            <a:xfrm>
              <a:off x="371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0" name="Line 107"/>
            <p:cNvSpPr>
              <a:spLocks noChangeShapeType="1"/>
            </p:cNvSpPr>
            <p:nvPr/>
          </p:nvSpPr>
          <p:spPr bwMode="auto">
            <a:xfrm>
              <a:off x="385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1" name="Line 108"/>
            <p:cNvSpPr>
              <a:spLocks noChangeShapeType="1"/>
            </p:cNvSpPr>
            <p:nvPr/>
          </p:nvSpPr>
          <p:spPr bwMode="auto">
            <a:xfrm>
              <a:off x="400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2" name="Line 109"/>
            <p:cNvSpPr>
              <a:spLocks noChangeShapeType="1"/>
            </p:cNvSpPr>
            <p:nvPr/>
          </p:nvSpPr>
          <p:spPr bwMode="auto">
            <a:xfrm>
              <a:off x="414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3" name="Line 110"/>
            <p:cNvSpPr>
              <a:spLocks noChangeShapeType="1"/>
            </p:cNvSpPr>
            <p:nvPr/>
          </p:nvSpPr>
          <p:spPr bwMode="auto">
            <a:xfrm>
              <a:off x="428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4" name="Line 111"/>
            <p:cNvSpPr>
              <a:spLocks noChangeShapeType="1"/>
            </p:cNvSpPr>
            <p:nvPr/>
          </p:nvSpPr>
          <p:spPr bwMode="auto">
            <a:xfrm>
              <a:off x="443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5" name="Line 112"/>
            <p:cNvSpPr>
              <a:spLocks noChangeShapeType="1"/>
            </p:cNvSpPr>
            <p:nvPr/>
          </p:nvSpPr>
          <p:spPr bwMode="auto">
            <a:xfrm>
              <a:off x="457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6" name="Rectangle 114"/>
            <p:cNvSpPr>
              <a:spLocks noChangeArrowheads="1"/>
            </p:cNvSpPr>
            <p:nvPr/>
          </p:nvSpPr>
          <p:spPr bwMode="auto">
            <a:xfrm>
              <a:off x="992" y="362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8947" name="Rectangle 115"/>
            <p:cNvSpPr>
              <a:spLocks noChangeArrowheads="1"/>
            </p:cNvSpPr>
            <p:nvPr/>
          </p:nvSpPr>
          <p:spPr bwMode="auto">
            <a:xfrm>
              <a:off x="1528" y="3608"/>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8948" name="Rectangle 116"/>
            <p:cNvSpPr>
              <a:spLocks noChangeArrowheads="1"/>
            </p:cNvSpPr>
            <p:nvPr/>
          </p:nvSpPr>
          <p:spPr bwMode="auto">
            <a:xfrm>
              <a:off x="2888" y="360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8949" name="Rectangle 117"/>
            <p:cNvSpPr>
              <a:spLocks noChangeArrowheads="1"/>
            </p:cNvSpPr>
            <p:nvPr/>
          </p:nvSpPr>
          <p:spPr bwMode="auto">
            <a:xfrm>
              <a:off x="3896" y="3600"/>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8950" name="Rectangle 119"/>
            <p:cNvSpPr>
              <a:spLocks noChangeArrowheads="1"/>
            </p:cNvSpPr>
            <p:nvPr/>
          </p:nvSpPr>
          <p:spPr bwMode="auto">
            <a:xfrm>
              <a:off x="616" y="86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8951" name="Rectangle 120"/>
            <p:cNvSpPr>
              <a:spLocks noChangeArrowheads="1"/>
            </p:cNvSpPr>
            <p:nvPr/>
          </p:nvSpPr>
          <p:spPr bwMode="auto">
            <a:xfrm>
              <a:off x="4456" y="357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78952" name="Freeform 124"/>
            <p:cNvSpPr>
              <a:spLocks/>
            </p:cNvSpPr>
            <p:nvPr/>
          </p:nvSpPr>
          <p:spPr bwMode="auto">
            <a:xfrm>
              <a:off x="320" y="2144"/>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53" name="Freeform 125"/>
            <p:cNvSpPr>
              <a:spLocks/>
            </p:cNvSpPr>
            <p:nvPr/>
          </p:nvSpPr>
          <p:spPr bwMode="auto">
            <a:xfrm>
              <a:off x="4728" y="2144"/>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54" name="Line 126"/>
            <p:cNvSpPr>
              <a:spLocks noChangeShapeType="1"/>
            </p:cNvSpPr>
            <p:nvPr/>
          </p:nvSpPr>
          <p:spPr bwMode="auto">
            <a:xfrm>
              <a:off x="43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5" name="Line 127"/>
            <p:cNvSpPr>
              <a:spLocks noChangeShapeType="1"/>
            </p:cNvSpPr>
            <p:nvPr/>
          </p:nvSpPr>
          <p:spPr bwMode="auto">
            <a:xfrm>
              <a:off x="57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6" name="Line 128"/>
            <p:cNvSpPr>
              <a:spLocks noChangeShapeType="1"/>
            </p:cNvSpPr>
            <p:nvPr/>
          </p:nvSpPr>
          <p:spPr bwMode="auto">
            <a:xfrm>
              <a:off x="72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7" name="Line 129"/>
            <p:cNvSpPr>
              <a:spLocks noChangeShapeType="1"/>
            </p:cNvSpPr>
            <p:nvPr/>
          </p:nvSpPr>
          <p:spPr bwMode="auto">
            <a:xfrm>
              <a:off x="86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8" name="Line 130"/>
            <p:cNvSpPr>
              <a:spLocks noChangeShapeType="1"/>
            </p:cNvSpPr>
            <p:nvPr/>
          </p:nvSpPr>
          <p:spPr bwMode="auto">
            <a:xfrm>
              <a:off x="100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9" name="Line 131"/>
            <p:cNvSpPr>
              <a:spLocks noChangeShapeType="1"/>
            </p:cNvSpPr>
            <p:nvPr/>
          </p:nvSpPr>
          <p:spPr bwMode="auto">
            <a:xfrm>
              <a:off x="115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0" name="Line 132"/>
            <p:cNvSpPr>
              <a:spLocks noChangeShapeType="1"/>
            </p:cNvSpPr>
            <p:nvPr/>
          </p:nvSpPr>
          <p:spPr bwMode="auto">
            <a:xfrm>
              <a:off x="129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1" name="Line 133"/>
            <p:cNvSpPr>
              <a:spLocks noChangeShapeType="1"/>
            </p:cNvSpPr>
            <p:nvPr/>
          </p:nvSpPr>
          <p:spPr bwMode="auto">
            <a:xfrm>
              <a:off x="144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2" name="Line 134"/>
            <p:cNvSpPr>
              <a:spLocks noChangeShapeType="1"/>
            </p:cNvSpPr>
            <p:nvPr/>
          </p:nvSpPr>
          <p:spPr bwMode="auto">
            <a:xfrm>
              <a:off x="158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3" name="Line 135"/>
            <p:cNvSpPr>
              <a:spLocks noChangeShapeType="1"/>
            </p:cNvSpPr>
            <p:nvPr/>
          </p:nvSpPr>
          <p:spPr bwMode="auto">
            <a:xfrm>
              <a:off x="172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4" name="Line 136"/>
            <p:cNvSpPr>
              <a:spLocks noChangeShapeType="1"/>
            </p:cNvSpPr>
            <p:nvPr/>
          </p:nvSpPr>
          <p:spPr bwMode="auto">
            <a:xfrm>
              <a:off x="187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5" name="Line 137"/>
            <p:cNvSpPr>
              <a:spLocks noChangeShapeType="1"/>
            </p:cNvSpPr>
            <p:nvPr/>
          </p:nvSpPr>
          <p:spPr bwMode="auto">
            <a:xfrm>
              <a:off x="201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6" name="Line 138"/>
            <p:cNvSpPr>
              <a:spLocks noChangeShapeType="1"/>
            </p:cNvSpPr>
            <p:nvPr/>
          </p:nvSpPr>
          <p:spPr bwMode="auto">
            <a:xfrm>
              <a:off x="216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7" name="Line 139"/>
            <p:cNvSpPr>
              <a:spLocks noChangeShapeType="1"/>
            </p:cNvSpPr>
            <p:nvPr/>
          </p:nvSpPr>
          <p:spPr bwMode="auto">
            <a:xfrm>
              <a:off x="230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8" name="Line 140"/>
            <p:cNvSpPr>
              <a:spLocks noChangeShapeType="1"/>
            </p:cNvSpPr>
            <p:nvPr/>
          </p:nvSpPr>
          <p:spPr bwMode="auto">
            <a:xfrm>
              <a:off x="244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9" name="Line 141"/>
            <p:cNvSpPr>
              <a:spLocks noChangeShapeType="1"/>
            </p:cNvSpPr>
            <p:nvPr/>
          </p:nvSpPr>
          <p:spPr bwMode="auto">
            <a:xfrm>
              <a:off x="259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0" name="Line 142"/>
            <p:cNvSpPr>
              <a:spLocks noChangeShapeType="1"/>
            </p:cNvSpPr>
            <p:nvPr/>
          </p:nvSpPr>
          <p:spPr bwMode="auto">
            <a:xfrm>
              <a:off x="273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1" name="Line 143"/>
            <p:cNvSpPr>
              <a:spLocks noChangeShapeType="1"/>
            </p:cNvSpPr>
            <p:nvPr/>
          </p:nvSpPr>
          <p:spPr bwMode="auto">
            <a:xfrm>
              <a:off x="288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2" name="Line 144"/>
            <p:cNvSpPr>
              <a:spLocks noChangeShapeType="1"/>
            </p:cNvSpPr>
            <p:nvPr/>
          </p:nvSpPr>
          <p:spPr bwMode="auto">
            <a:xfrm>
              <a:off x="302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3" name="Line 145"/>
            <p:cNvSpPr>
              <a:spLocks noChangeShapeType="1"/>
            </p:cNvSpPr>
            <p:nvPr/>
          </p:nvSpPr>
          <p:spPr bwMode="auto">
            <a:xfrm>
              <a:off x="316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4" name="Line 146"/>
            <p:cNvSpPr>
              <a:spLocks noChangeShapeType="1"/>
            </p:cNvSpPr>
            <p:nvPr/>
          </p:nvSpPr>
          <p:spPr bwMode="auto">
            <a:xfrm>
              <a:off x="331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5" name="Line 147"/>
            <p:cNvSpPr>
              <a:spLocks noChangeShapeType="1"/>
            </p:cNvSpPr>
            <p:nvPr/>
          </p:nvSpPr>
          <p:spPr bwMode="auto">
            <a:xfrm>
              <a:off x="345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6" name="Line 148"/>
            <p:cNvSpPr>
              <a:spLocks noChangeShapeType="1"/>
            </p:cNvSpPr>
            <p:nvPr/>
          </p:nvSpPr>
          <p:spPr bwMode="auto">
            <a:xfrm>
              <a:off x="360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7" name="Line 149"/>
            <p:cNvSpPr>
              <a:spLocks noChangeShapeType="1"/>
            </p:cNvSpPr>
            <p:nvPr/>
          </p:nvSpPr>
          <p:spPr bwMode="auto">
            <a:xfrm>
              <a:off x="374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8" name="Line 150"/>
            <p:cNvSpPr>
              <a:spLocks noChangeShapeType="1"/>
            </p:cNvSpPr>
            <p:nvPr/>
          </p:nvSpPr>
          <p:spPr bwMode="auto">
            <a:xfrm>
              <a:off x="388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9" name="Line 151"/>
            <p:cNvSpPr>
              <a:spLocks noChangeShapeType="1"/>
            </p:cNvSpPr>
            <p:nvPr/>
          </p:nvSpPr>
          <p:spPr bwMode="auto">
            <a:xfrm>
              <a:off x="403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0" name="Line 152"/>
            <p:cNvSpPr>
              <a:spLocks noChangeShapeType="1"/>
            </p:cNvSpPr>
            <p:nvPr/>
          </p:nvSpPr>
          <p:spPr bwMode="auto">
            <a:xfrm>
              <a:off x="417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1" name="Line 153"/>
            <p:cNvSpPr>
              <a:spLocks noChangeShapeType="1"/>
            </p:cNvSpPr>
            <p:nvPr/>
          </p:nvSpPr>
          <p:spPr bwMode="auto">
            <a:xfrm>
              <a:off x="432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2" name="Line 154"/>
            <p:cNvSpPr>
              <a:spLocks noChangeShapeType="1"/>
            </p:cNvSpPr>
            <p:nvPr/>
          </p:nvSpPr>
          <p:spPr bwMode="auto">
            <a:xfrm>
              <a:off x="446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3" name="Line 155"/>
            <p:cNvSpPr>
              <a:spLocks noChangeShapeType="1"/>
            </p:cNvSpPr>
            <p:nvPr/>
          </p:nvSpPr>
          <p:spPr bwMode="auto">
            <a:xfrm>
              <a:off x="460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4" name="Freeform 157"/>
            <p:cNvSpPr>
              <a:spLocks/>
            </p:cNvSpPr>
            <p:nvPr/>
          </p:nvSpPr>
          <p:spPr bwMode="auto">
            <a:xfrm>
              <a:off x="1400" y="375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85" name="Freeform 158"/>
            <p:cNvSpPr>
              <a:spLocks/>
            </p:cNvSpPr>
            <p:nvPr/>
          </p:nvSpPr>
          <p:spPr bwMode="auto">
            <a:xfrm>
              <a:off x="1400" y="128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86" name="Line 159"/>
            <p:cNvSpPr>
              <a:spLocks noChangeShapeType="1"/>
            </p:cNvSpPr>
            <p:nvPr/>
          </p:nvSpPr>
          <p:spPr bwMode="auto">
            <a:xfrm flipV="1">
              <a:off x="1424" y="36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7" name="Line 160"/>
            <p:cNvSpPr>
              <a:spLocks noChangeShapeType="1"/>
            </p:cNvSpPr>
            <p:nvPr/>
          </p:nvSpPr>
          <p:spPr bwMode="auto">
            <a:xfrm flipV="1">
              <a:off x="1424" y="35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8" name="Line 161"/>
            <p:cNvSpPr>
              <a:spLocks noChangeShapeType="1"/>
            </p:cNvSpPr>
            <p:nvPr/>
          </p:nvSpPr>
          <p:spPr bwMode="auto">
            <a:xfrm flipV="1">
              <a:off x="1424" y="33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9" name="Line 162"/>
            <p:cNvSpPr>
              <a:spLocks noChangeShapeType="1"/>
            </p:cNvSpPr>
            <p:nvPr/>
          </p:nvSpPr>
          <p:spPr bwMode="auto">
            <a:xfrm flipV="1">
              <a:off x="1424" y="32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0" name="Line 163"/>
            <p:cNvSpPr>
              <a:spLocks noChangeShapeType="1"/>
            </p:cNvSpPr>
            <p:nvPr/>
          </p:nvSpPr>
          <p:spPr bwMode="auto">
            <a:xfrm flipV="1">
              <a:off x="1424" y="31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1" name="Line 164"/>
            <p:cNvSpPr>
              <a:spLocks noChangeShapeType="1"/>
            </p:cNvSpPr>
            <p:nvPr/>
          </p:nvSpPr>
          <p:spPr bwMode="auto">
            <a:xfrm flipV="1">
              <a:off x="1424" y="29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2" name="Line 165"/>
            <p:cNvSpPr>
              <a:spLocks noChangeShapeType="1"/>
            </p:cNvSpPr>
            <p:nvPr/>
          </p:nvSpPr>
          <p:spPr bwMode="auto">
            <a:xfrm flipV="1">
              <a:off x="1424" y="28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3" name="Line 166"/>
            <p:cNvSpPr>
              <a:spLocks noChangeShapeType="1"/>
            </p:cNvSpPr>
            <p:nvPr/>
          </p:nvSpPr>
          <p:spPr bwMode="auto">
            <a:xfrm flipV="1">
              <a:off x="1424" y="26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4" name="Line 167"/>
            <p:cNvSpPr>
              <a:spLocks noChangeShapeType="1"/>
            </p:cNvSpPr>
            <p:nvPr/>
          </p:nvSpPr>
          <p:spPr bwMode="auto">
            <a:xfrm flipV="1">
              <a:off x="1424" y="25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5" name="Line 168"/>
            <p:cNvSpPr>
              <a:spLocks noChangeShapeType="1"/>
            </p:cNvSpPr>
            <p:nvPr/>
          </p:nvSpPr>
          <p:spPr bwMode="auto">
            <a:xfrm flipV="1">
              <a:off x="1424" y="23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6" name="Line 169"/>
            <p:cNvSpPr>
              <a:spLocks noChangeShapeType="1"/>
            </p:cNvSpPr>
            <p:nvPr/>
          </p:nvSpPr>
          <p:spPr bwMode="auto">
            <a:xfrm flipV="1">
              <a:off x="1424" y="22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7" name="Line 170"/>
            <p:cNvSpPr>
              <a:spLocks noChangeShapeType="1"/>
            </p:cNvSpPr>
            <p:nvPr/>
          </p:nvSpPr>
          <p:spPr bwMode="auto">
            <a:xfrm flipV="1">
              <a:off x="1424" y="20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8" name="Line 171"/>
            <p:cNvSpPr>
              <a:spLocks noChangeShapeType="1"/>
            </p:cNvSpPr>
            <p:nvPr/>
          </p:nvSpPr>
          <p:spPr bwMode="auto">
            <a:xfrm flipV="1">
              <a:off x="1424" y="19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9" name="Line 172"/>
            <p:cNvSpPr>
              <a:spLocks noChangeShapeType="1"/>
            </p:cNvSpPr>
            <p:nvPr/>
          </p:nvSpPr>
          <p:spPr bwMode="auto">
            <a:xfrm flipV="1">
              <a:off x="1424" y="18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0" name="Line 173"/>
            <p:cNvSpPr>
              <a:spLocks noChangeShapeType="1"/>
            </p:cNvSpPr>
            <p:nvPr/>
          </p:nvSpPr>
          <p:spPr bwMode="auto">
            <a:xfrm flipV="1">
              <a:off x="1424" y="16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1" name="Line 174"/>
            <p:cNvSpPr>
              <a:spLocks noChangeShapeType="1"/>
            </p:cNvSpPr>
            <p:nvPr/>
          </p:nvSpPr>
          <p:spPr bwMode="auto">
            <a:xfrm flipV="1">
              <a:off x="1424" y="15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2" name="Line 175"/>
            <p:cNvSpPr>
              <a:spLocks noChangeShapeType="1"/>
            </p:cNvSpPr>
            <p:nvPr/>
          </p:nvSpPr>
          <p:spPr bwMode="auto">
            <a:xfrm flipV="1">
              <a:off x="1424" y="1392"/>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3" name="Freeform 177"/>
            <p:cNvSpPr>
              <a:spLocks/>
            </p:cNvSpPr>
            <p:nvPr/>
          </p:nvSpPr>
          <p:spPr bwMode="auto">
            <a:xfrm>
              <a:off x="3792" y="3808"/>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004" name="Freeform 178"/>
            <p:cNvSpPr>
              <a:spLocks/>
            </p:cNvSpPr>
            <p:nvPr/>
          </p:nvSpPr>
          <p:spPr bwMode="auto">
            <a:xfrm>
              <a:off x="3792" y="133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005" name="Line 179"/>
            <p:cNvSpPr>
              <a:spLocks noChangeShapeType="1"/>
            </p:cNvSpPr>
            <p:nvPr/>
          </p:nvSpPr>
          <p:spPr bwMode="auto">
            <a:xfrm flipV="1">
              <a:off x="3816" y="37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6" name="Line 180"/>
            <p:cNvSpPr>
              <a:spLocks noChangeShapeType="1"/>
            </p:cNvSpPr>
            <p:nvPr/>
          </p:nvSpPr>
          <p:spPr bwMode="auto">
            <a:xfrm flipV="1">
              <a:off x="3816" y="35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7" name="Line 181"/>
            <p:cNvSpPr>
              <a:spLocks noChangeShapeType="1"/>
            </p:cNvSpPr>
            <p:nvPr/>
          </p:nvSpPr>
          <p:spPr bwMode="auto">
            <a:xfrm flipV="1">
              <a:off x="3816" y="34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8" name="Line 182"/>
            <p:cNvSpPr>
              <a:spLocks noChangeShapeType="1"/>
            </p:cNvSpPr>
            <p:nvPr/>
          </p:nvSpPr>
          <p:spPr bwMode="auto">
            <a:xfrm flipV="1">
              <a:off x="3816" y="33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9" name="Line 183"/>
            <p:cNvSpPr>
              <a:spLocks noChangeShapeType="1"/>
            </p:cNvSpPr>
            <p:nvPr/>
          </p:nvSpPr>
          <p:spPr bwMode="auto">
            <a:xfrm flipV="1">
              <a:off x="3816" y="31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0" name="Line 184"/>
            <p:cNvSpPr>
              <a:spLocks noChangeShapeType="1"/>
            </p:cNvSpPr>
            <p:nvPr/>
          </p:nvSpPr>
          <p:spPr bwMode="auto">
            <a:xfrm flipV="1">
              <a:off x="3816" y="30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1" name="Line 185"/>
            <p:cNvSpPr>
              <a:spLocks noChangeShapeType="1"/>
            </p:cNvSpPr>
            <p:nvPr/>
          </p:nvSpPr>
          <p:spPr bwMode="auto">
            <a:xfrm flipV="1">
              <a:off x="3816" y="28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2" name="Line 186"/>
            <p:cNvSpPr>
              <a:spLocks noChangeShapeType="1"/>
            </p:cNvSpPr>
            <p:nvPr/>
          </p:nvSpPr>
          <p:spPr bwMode="auto">
            <a:xfrm flipV="1">
              <a:off x="3816" y="27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3" name="Line 187"/>
            <p:cNvSpPr>
              <a:spLocks noChangeShapeType="1"/>
            </p:cNvSpPr>
            <p:nvPr/>
          </p:nvSpPr>
          <p:spPr bwMode="auto">
            <a:xfrm flipV="1">
              <a:off x="3816" y="25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4" name="Line 188"/>
            <p:cNvSpPr>
              <a:spLocks noChangeShapeType="1"/>
            </p:cNvSpPr>
            <p:nvPr/>
          </p:nvSpPr>
          <p:spPr bwMode="auto">
            <a:xfrm flipV="1">
              <a:off x="3816" y="24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5" name="Line 189"/>
            <p:cNvSpPr>
              <a:spLocks noChangeShapeType="1"/>
            </p:cNvSpPr>
            <p:nvPr/>
          </p:nvSpPr>
          <p:spPr bwMode="auto">
            <a:xfrm flipV="1">
              <a:off x="3816" y="22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6" name="Line 190"/>
            <p:cNvSpPr>
              <a:spLocks noChangeShapeType="1"/>
            </p:cNvSpPr>
            <p:nvPr/>
          </p:nvSpPr>
          <p:spPr bwMode="auto">
            <a:xfrm flipV="1">
              <a:off x="3816" y="21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7" name="Line 191"/>
            <p:cNvSpPr>
              <a:spLocks noChangeShapeType="1"/>
            </p:cNvSpPr>
            <p:nvPr/>
          </p:nvSpPr>
          <p:spPr bwMode="auto">
            <a:xfrm flipV="1">
              <a:off x="3816" y="20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8" name="Line 192"/>
            <p:cNvSpPr>
              <a:spLocks noChangeShapeType="1"/>
            </p:cNvSpPr>
            <p:nvPr/>
          </p:nvSpPr>
          <p:spPr bwMode="auto">
            <a:xfrm flipV="1">
              <a:off x="3816" y="18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9" name="Line 193"/>
            <p:cNvSpPr>
              <a:spLocks noChangeShapeType="1"/>
            </p:cNvSpPr>
            <p:nvPr/>
          </p:nvSpPr>
          <p:spPr bwMode="auto">
            <a:xfrm flipV="1">
              <a:off x="3816" y="17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0" name="Line 194"/>
            <p:cNvSpPr>
              <a:spLocks noChangeShapeType="1"/>
            </p:cNvSpPr>
            <p:nvPr/>
          </p:nvSpPr>
          <p:spPr bwMode="auto">
            <a:xfrm flipV="1">
              <a:off x="3816" y="15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1" name="Line 195"/>
            <p:cNvSpPr>
              <a:spLocks noChangeShapeType="1"/>
            </p:cNvSpPr>
            <p:nvPr/>
          </p:nvSpPr>
          <p:spPr bwMode="auto">
            <a:xfrm flipV="1">
              <a:off x="3816" y="1448"/>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2" name="Freeform 197"/>
            <p:cNvSpPr>
              <a:spLocks/>
            </p:cNvSpPr>
            <p:nvPr/>
          </p:nvSpPr>
          <p:spPr bwMode="auto">
            <a:xfrm>
              <a:off x="2776" y="3728"/>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023" name="Freeform 198"/>
            <p:cNvSpPr>
              <a:spLocks/>
            </p:cNvSpPr>
            <p:nvPr/>
          </p:nvSpPr>
          <p:spPr bwMode="auto">
            <a:xfrm>
              <a:off x="2776" y="125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024" name="Line 199"/>
            <p:cNvSpPr>
              <a:spLocks noChangeShapeType="1"/>
            </p:cNvSpPr>
            <p:nvPr/>
          </p:nvSpPr>
          <p:spPr bwMode="auto">
            <a:xfrm flipV="1">
              <a:off x="2800" y="36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5" name="Line 200"/>
            <p:cNvSpPr>
              <a:spLocks noChangeShapeType="1"/>
            </p:cNvSpPr>
            <p:nvPr/>
          </p:nvSpPr>
          <p:spPr bwMode="auto">
            <a:xfrm flipV="1">
              <a:off x="2800" y="35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6" name="Line 201"/>
            <p:cNvSpPr>
              <a:spLocks noChangeShapeType="1"/>
            </p:cNvSpPr>
            <p:nvPr/>
          </p:nvSpPr>
          <p:spPr bwMode="auto">
            <a:xfrm flipV="1">
              <a:off x="2800" y="33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7" name="Line 202"/>
            <p:cNvSpPr>
              <a:spLocks noChangeShapeType="1"/>
            </p:cNvSpPr>
            <p:nvPr/>
          </p:nvSpPr>
          <p:spPr bwMode="auto">
            <a:xfrm flipV="1">
              <a:off x="2800" y="32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8" name="Line 203"/>
            <p:cNvSpPr>
              <a:spLocks noChangeShapeType="1"/>
            </p:cNvSpPr>
            <p:nvPr/>
          </p:nvSpPr>
          <p:spPr bwMode="auto">
            <a:xfrm flipV="1">
              <a:off x="2800" y="30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9" name="Line 204"/>
            <p:cNvSpPr>
              <a:spLocks noChangeShapeType="1"/>
            </p:cNvSpPr>
            <p:nvPr/>
          </p:nvSpPr>
          <p:spPr bwMode="auto">
            <a:xfrm flipV="1">
              <a:off x="2800" y="29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0" name="Line 205"/>
            <p:cNvSpPr>
              <a:spLocks noChangeShapeType="1"/>
            </p:cNvSpPr>
            <p:nvPr/>
          </p:nvSpPr>
          <p:spPr bwMode="auto">
            <a:xfrm flipV="1">
              <a:off x="2800" y="27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1" name="Line 206"/>
            <p:cNvSpPr>
              <a:spLocks noChangeShapeType="1"/>
            </p:cNvSpPr>
            <p:nvPr/>
          </p:nvSpPr>
          <p:spPr bwMode="auto">
            <a:xfrm flipV="1">
              <a:off x="2800" y="26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2" name="Line 207"/>
            <p:cNvSpPr>
              <a:spLocks noChangeShapeType="1"/>
            </p:cNvSpPr>
            <p:nvPr/>
          </p:nvSpPr>
          <p:spPr bwMode="auto">
            <a:xfrm flipV="1">
              <a:off x="2800" y="25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3" name="Line 208"/>
            <p:cNvSpPr>
              <a:spLocks noChangeShapeType="1"/>
            </p:cNvSpPr>
            <p:nvPr/>
          </p:nvSpPr>
          <p:spPr bwMode="auto">
            <a:xfrm flipV="1">
              <a:off x="2800" y="23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4" name="Line 209"/>
            <p:cNvSpPr>
              <a:spLocks noChangeShapeType="1"/>
            </p:cNvSpPr>
            <p:nvPr/>
          </p:nvSpPr>
          <p:spPr bwMode="auto">
            <a:xfrm flipV="1">
              <a:off x="2800" y="22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5" name="Line 210"/>
            <p:cNvSpPr>
              <a:spLocks noChangeShapeType="1"/>
            </p:cNvSpPr>
            <p:nvPr/>
          </p:nvSpPr>
          <p:spPr bwMode="auto">
            <a:xfrm flipV="1">
              <a:off x="2800" y="2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6" name="Line 211"/>
            <p:cNvSpPr>
              <a:spLocks noChangeShapeType="1"/>
            </p:cNvSpPr>
            <p:nvPr/>
          </p:nvSpPr>
          <p:spPr bwMode="auto">
            <a:xfrm flipV="1">
              <a:off x="2800" y="1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7" name="Line 212"/>
            <p:cNvSpPr>
              <a:spLocks noChangeShapeType="1"/>
            </p:cNvSpPr>
            <p:nvPr/>
          </p:nvSpPr>
          <p:spPr bwMode="auto">
            <a:xfrm flipV="1">
              <a:off x="2800" y="1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8" name="Line 213"/>
            <p:cNvSpPr>
              <a:spLocks noChangeShapeType="1"/>
            </p:cNvSpPr>
            <p:nvPr/>
          </p:nvSpPr>
          <p:spPr bwMode="auto">
            <a:xfrm flipV="1">
              <a:off x="2800" y="1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9" name="Line 214"/>
            <p:cNvSpPr>
              <a:spLocks noChangeShapeType="1"/>
            </p:cNvSpPr>
            <p:nvPr/>
          </p:nvSpPr>
          <p:spPr bwMode="auto">
            <a:xfrm flipV="1">
              <a:off x="2800" y="1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40" name="Line 215"/>
            <p:cNvSpPr>
              <a:spLocks noChangeShapeType="1"/>
            </p:cNvSpPr>
            <p:nvPr/>
          </p:nvSpPr>
          <p:spPr bwMode="auto">
            <a:xfrm flipV="1">
              <a:off x="2800" y="1368"/>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41" name="Rectangle 217"/>
            <p:cNvSpPr>
              <a:spLocks noChangeArrowheads="1"/>
            </p:cNvSpPr>
            <p:nvPr/>
          </p:nvSpPr>
          <p:spPr bwMode="auto">
            <a:xfrm>
              <a:off x="456" y="310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9042" name="Rectangle 218"/>
            <p:cNvSpPr>
              <a:spLocks noChangeArrowheads="1"/>
            </p:cNvSpPr>
            <p:nvPr/>
          </p:nvSpPr>
          <p:spPr bwMode="auto">
            <a:xfrm>
              <a:off x="472" y="2224"/>
              <a:ext cx="4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9043" name="Rectangle 219"/>
            <p:cNvSpPr>
              <a:spLocks noChangeArrowheads="1"/>
            </p:cNvSpPr>
            <p:nvPr/>
          </p:nvSpPr>
          <p:spPr bwMode="auto">
            <a:xfrm>
              <a:off x="472" y="178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9044" name="Oval 220"/>
            <p:cNvSpPr>
              <a:spLocks noChangeArrowheads="1"/>
            </p:cNvSpPr>
            <p:nvPr/>
          </p:nvSpPr>
          <p:spPr bwMode="auto">
            <a:xfrm>
              <a:off x="1948" y="19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5" name="Oval 221"/>
            <p:cNvSpPr>
              <a:spLocks noChangeArrowheads="1"/>
            </p:cNvSpPr>
            <p:nvPr/>
          </p:nvSpPr>
          <p:spPr bwMode="auto">
            <a:xfrm>
              <a:off x="1148" y="253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6" name="Oval 222"/>
            <p:cNvSpPr>
              <a:spLocks noChangeArrowheads="1"/>
            </p:cNvSpPr>
            <p:nvPr/>
          </p:nvSpPr>
          <p:spPr bwMode="auto">
            <a:xfrm>
              <a:off x="3116" y="246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7" name="Oval 222"/>
            <p:cNvSpPr>
              <a:spLocks noChangeArrowheads="1"/>
            </p:cNvSpPr>
            <p:nvPr/>
          </p:nvSpPr>
          <p:spPr bwMode="auto">
            <a:xfrm>
              <a:off x="2064" y="1392"/>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48" name="Oval 222"/>
            <p:cNvSpPr>
              <a:spLocks noChangeArrowheads="1"/>
            </p:cNvSpPr>
            <p:nvPr/>
          </p:nvSpPr>
          <p:spPr bwMode="auto">
            <a:xfrm>
              <a:off x="3168"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49" name="Oval 222"/>
            <p:cNvSpPr>
              <a:spLocks noChangeArrowheads="1"/>
            </p:cNvSpPr>
            <p:nvPr/>
          </p:nvSpPr>
          <p:spPr bwMode="auto">
            <a:xfrm>
              <a:off x="4224" y="2544"/>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50" name="Oval 222"/>
            <p:cNvSpPr>
              <a:spLocks noChangeArrowheads="1"/>
            </p:cNvSpPr>
            <p:nvPr/>
          </p:nvSpPr>
          <p:spPr bwMode="auto">
            <a:xfrm>
              <a:off x="720" y="1968"/>
              <a:ext cx="64" cy="64"/>
            </a:xfrm>
            <a:prstGeom prst="ellipse">
              <a:avLst/>
            </a:prstGeom>
            <a:solidFill>
              <a:srgbClr val="FF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10607725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DDDDDD"/>
                  </a:outerShdw>
                </a:effectLst>
              </a:rPr>
              <a:t>Strong </a:t>
            </a:r>
            <a:r>
              <a:rPr lang="en-US" dirty="0">
                <a:effectLst>
                  <a:outerShdw blurRad="38100" dist="38100" dir="2700000" algn="tl">
                    <a:srgbClr val="DDDDDD"/>
                  </a:outerShdw>
                </a:effectLst>
              </a:rPr>
              <a:t>Robustness Test </a:t>
            </a:r>
            <a:endParaRPr lang="en-US" dirty="0"/>
          </a:p>
        </p:txBody>
      </p:sp>
      <p:sp>
        <p:nvSpPr>
          <p:cNvPr id="3" name="Content Placeholder 2"/>
          <p:cNvSpPr>
            <a:spLocks noGrp="1"/>
          </p:cNvSpPr>
          <p:nvPr>
            <p:ph idx="1"/>
          </p:nvPr>
        </p:nvSpPr>
        <p:spPr/>
        <p:txBody>
          <a:bodyPr/>
          <a:lstStyle/>
          <a:p>
            <a:r>
              <a:rPr lang="en-US" dirty="0" smtClean="0"/>
              <a:t>Add robustness test cases to strong normal test suite. </a:t>
            </a:r>
          </a:p>
          <a:p>
            <a:r>
              <a:rPr lang="en-US" dirty="0" smtClean="0"/>
              <a:t>Every invalid equivalence class of an input variable is tested with all combinations of valid equivalence classes of other input variable.  </a:t>
            </a:r>
            <a:endParaRPr lang="en-US" dirty="0"/>
          </a:p>
          <a:p>
            <a:r>
              <a:rPr lang="en-US" dirty="0" smtClean="0"/>
              <a:t>Each robustness test case include only one invalid input value.</a:t>
            </a:r>
            <a:endParaRPr lang="en-US" dirty="0"/>
          </a:p>
          <a:p>
            <a:r>
              <a:rPr lang="en-US" dirty="0" smtClean="0"/>
              <a:t>No combination of invalid input values.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41039960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Rectangle 217"/>
          <p:cNvSpPr/>
          <p:nvPr/>
        </p:nvSpPr>
        <p:spPr>
          <a:xfrm>
            <a:off x="3048000" y="31242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Strong Robustness Test </a:t>
            </a:r>
            <a:r>
              <a:rPr lang="en-US" dirty="0" smtClean="0">
                <a:effectLst>
                  <a:outerShdw blurRad="38100" dist="38100" dir="2700000" algn="tl">
                    <a:srgbClr val="DDDDDD"/>
                  </a:outerShdw>
                </a:effectLst>
              </a:rPr>
              <a:t>Cases</a:t>
            </a:r>
            <a:endParaRPr lang="en-US" dirty="0"/>
          </a:p>
        </p:txBody>
      </p:sp>
      <p:grpSp>
        <p:nvGrpSpPr>
          <p:cNvPr id="80904" name="Group 215"/>
          <p:cNvGrpSpPr>
            <a:grpSpLocks/>
          </p:cNvGrpSpPr>
          <p:nvPr/>
        </p:nvGrpSpPr>
        <p:grpSpPr bwMode="auto">
          <a:xfrm>
            <a:off x="1905000" y="1600200"/>
            <a:ext cx="8102600" cy="4940300"/>
            <a:chOff x="336" y="864"/>
            <a:chExt cx="5104" cy="3112"/>
          </a:xfrm>
        </p:grpSpPr>
        <p:grpSp>
          <p:nvGrpSpPr>
            <p:cNvPr id="80905" name="Group 24"/>
            <p:cNvGrpSpPr>
              <a:grpSpLocks/>
            </p:cNvGrpSpPr>
            <p:nvPr/>
          </p:nvGrpSpPr>
          <p:grpSpPr bwMode="auto">
            <a:xfrm>
              <a:off x="616" y="1200"/>
              <a:ext cx="72" cy="2504"/>
              <a:chOff x="616" y="544"/>
              <a:chExt cx="72" cy="2504"/>
            </a:xfrm>
          </p:grpSpPr>
          <p:sp>
            <p:nvSpPr>
              <p:cNvPr id="81113" name="Freeform 22"/>
              <p:cNvSpPr>
                <a:spLocks/>
              </p:cNvSpPr>
              <p:nvPr/>
            </p:nvSpPr>
            <p:spPr bwMode="auto">
              <a:xfrm>
                <a:off x="616" y="544"/>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114" name="Line 23"/>
              <p:cNvSpPr>
                <a:spLocks noChangeShapeType="1"/>
              </p:cNvSpPr>
              <p:nvPr/>
            </p:nvSpPr>
            <p:spPr bwMode="auto">
              <a:xfrm flipV="1">
                <a:off x="648" y="616"/>
                <a:ext cx="1" cy="243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06" name="Group 27"/>
            <p:cNvGrpSpPr>
              <a:grpSpLocks/>
            </p:cNvGrpSpPr>
            <p:nvPr/>
          </p:nvGrpSpPr>
          <p:grpSpPr bwMode="auto">
            <a:xfrm>
              <a:off x="512" y="3496"/>
              <a:ext cx="4928" cy="72"/>
              <a:chOff x="512" y="2840"/>
              <a:chExt cx="4928" cy="72"/>
            </a:xfrm>
          </p:grpSpPr>
          <p:sp>
            <p:nvSpPr>
              <p:cNvPr id="81111" name="Freeform 25"/>
              <p:cNvSpPr>
                <a:spLocks/>
              </p:cNvSpPr>
              <p:nvPr/>
            </p:nvSpPr>
            <p:spPr bwMode="auto">
              <a:xfrm>
                <a:off x="5328" y="2840"/>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112" name="Line 26"/>
              <p:cNvSpPr>
                <a:spLocks noChangeShapeType="1"/>
              </p:cNvSpPr>
              <p:nvPr/>
            </p:nvSpPr>
            <p:spPr bwMode="auto">
              <a:xfrm>
                <a:off x="512" y="2872"/>
                <a:ext cx="485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07" name="Group 60"/>
            <p:cNvGrpSpPr>
              <a:grpSpLocks/>
            </p:cNvGrpSpPr>
            <p:nvPr/>
          </p:nvGrpSpPr>
          <p:grpSpPr bwMode="auto">
            <a:xfrm>
              <a:off x="336" y="3056"/>
              <a:ext cx="4520" cy="56"/>
              <a:chOff x="336" y="2400"/>
              <a:chExt cx="4520" cy="56"/>
            </a:xfrm>
          </p:grpSpPr>
          <p:sp>
            <p:nvSpPr>
              <p:cNvPr id="81079" name="Freeform 28"/>
              <p:cNvSpPr>
                <a:spLocks/>
              </p:cNvSpPr>
              <p:nvPr/>
            </p:nvSpPr>
            <p:spPr bwMode="auto">
              <a:xfrm>
                <a:off x="336" y="2400"/>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80" name="Freeform 29"/>
              <p:cNvSpPr>
                <a:spLocks/>
              </p:cNvSpPr>
              <p:nvPr/>
            </p:nvSpPr>
            <p:spPr bwMode="auto">
              <a:xfrm>
                <a:off x="4744" y="2400"/>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81" name="Line 30"/>
              <p:cNvSpPr>
                <a:spLocks noChangeShapeType="1"/>
              </p:cNvSpPr>
              <p:nvPr/>
            </p:nvSpPr>
            <p:spPr bwMode="auto">
              <a:xfrm>
                <a:off x="44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2" name="Line 31"/>
              <p:cNvSpPr>
                <a:spLocks noChangeShapeType="1"/>
              </p:cNvSpPr>
              <p:nvPr/>
            </p:nvSpPr>
            <p:spPr bwMode="auto">
              <a:xfrm>
                <a:off x="59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3" name="Line 32"/>
              <p:cNvSpPr>
                <a:spLocks noChangeShapeType="1"/>
              </p:cNvSpPr>
              <p:nvPr/>
            </p:nvSpPr>
            <p:spPr bwMode="auto">
              <a:xfrm>
                <a:off x="73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4" name="Line 33"/>
              <p:cNvSpPr>
                <a:spLocks noChangeShapeType="1"/>
              </p:cNvSpPr>
              <p:nvPr/>
            </p:nvSpPr>
            <p:spPr bwMode="auto">
              <a:xfrm>
                <a:off x="88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5" name="Line 34"/>
              <p:cNvSpPr>
                <a:spLocks noChangeShapeType="1"/>
              </p:cNvSpPr>
              <p:nvPr/>
            </p:nvSpPr>
            <p:spPr bwMode="auto">
              <a:xfrm>
                <a:off x="102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6" name="Line 35"/>
              <p:cNvSpPr>
                <a:spLocks noChangeShapeType="1"/>
              </p:cNvSpPr>
              <p:nvPr/>
            </p:nvSpPr>
            <p:spPr bwMode="auto">
              <a:xfrm>
                <a:off x="116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7" name="Line 36"/>
              <p:cNvSpPr>
                <a:spLocks noChangeShapeType="1"/>
              </p:cNvSpPr>
              <p:nvPr/>
            </p:nvSpPr>
            <p:spPr bwMode="auto">
              <a:xfrm>
                <a:off x="131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8" name="Line 37"/>
              <p:cNvSpPr>
                <a:spLocks noChangeShapeType="1"/>
              </p:cNvSpPr>
              <p:nvPr/>
            </p:nvSpPr>
            <p:spPr bwMode="auto">
              <a:xfrm>
                <a:off x="145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9" name="Line 38"/>
              <p:cNvSpPr>
                <a:spLocks noChangeShapeType="1"/>
              </p:cNvSpPr>
              <p:nvPr/>
            </p:nvSpPr>
            <p:spPr bwMode="auto">
              <a:xfrm>
                <a:off x="160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0" name="Line 39"/>
              <p:cNvSpPr>
                <a:spLocks noChangeShapeType="1"/>
              </p:cNvSpPr>
              <p:nvPr/>
            </p:nvSpPr>
            <p:spPr bwMode="auto">
              <a:xfrm>
                <a:off x="174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1" name="Line 40"/>
              <p:cNvSpPr>
                <a:spLocks noChangeShapeType="1"/>
              </p:cNvSpPr>
              <p:nvPr/>
            </p:nvSpPr>
            <p:spPr bwMode="auto">
              <a:xfrm>
                <a:off x="188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2" name="Line 41"/>
              <p:cNvSpPr>
                <a:spLocks noChangeShapeType="1"/>
              </p:cNvSpPr>
              <p:nvPr/>
            </p:nvSpPr>
            <p:spPr bwMode="auto">
              <a:xfrm>
                <a:off x="203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3" name="Line 42"/>
              <p:cNvSpPr>
                <a:spLocks noChangeShapeType="1"/>
              </p:cNvSpPr>
              <p:nvPr/>
            </p:nvSpPr>
            <p:spPr bwMode="auto">
              <a:xfrm>
                <a:off x="217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4" name="Line 43"/>
              <p:cNvSpPr>
                <a:spLocks noChangeShapeType="1"/>
              </p:cNvSpPr>
              <p:nvPr/>
            </p:nvSpPr>
            <p:spPr bwMode="auto">
              <a:xfrm>
                <a:off x="232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5" name="Line 44"/>
              <p:cNvSpPr>
                <a:spLocks noChangeShapeType="1"/>
              </p:cNvSpPr>
              <p:nvPr/>
            </p:nvSpPr>
            <p:spPr bwMode="auto">
              <a:xfrm>
                <a:off x="246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6" name="Line 45"/>
              <p:cNvSpPr>
                <a:spLocks noChangeShapeType="1"/>
              </p:cNvSpPr>
              <p:nvPr/>
            </p:nvSpPr>
            <p:spPr bwMode="auto">
              <a:xfrm>
                <a:off x="260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7" name="Line 46"/>
              <p:cNvSpPr>
                <a:spLocks noChangeShapeType="1"/>
              </p:cNvSpPr>
              <p:nvPr/>
            </p:nvSpPr>
            <p:spPr bwMode="auto">
              <a:xfrm>
                <a:off x="275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8" name="Line 47"/>
              <p:cNvSpPr>
                <a:spLocks noChangeShapeType="1"/>
              </p:cNvSpPr>
              <p:nvPr/>
            </p:nvSpPr>
            <p:spPr bwMode="auto">
              <a:xfrm>
                <a:off x="289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9" name="Line 48"/>
              <p:cNvSpPr>
                <a:spLocks noChangeShapeType="1"/>
              </p:cNvSpPr>
              <p:nvPr/>
            </p:nvSpPr>
            <p:spPr bwMode="auto">
              <a:xfrm>
                <a:off x="304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0" name="Line 49"/>
              <p:cNvSpPr>
                <a:spLocks noChangeShapeType="1"/>
              </p:cNvSpPr>
              <p:nvPr/>
            </p:nvSpPr>
            <p:spPr bwMode="auto">
              <a:xfrm>
                <a:off x="318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1" name="Line 50"/>
              <p:cNvSpPr>
                <a:spLocks noChangeShapeType="1"/>
              </p:cNvSpPr>
              <p:nvPr/>
            </p:nvSpPr>
            <p:spPr bwMode="auto">
              <a:xfrm>
                <a:off x="332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2" name="Line 51"/>
              <p:cNvSpPr>
                <a:spLocks noChangeShapeType="1"/>
              </p:cNvSpPr>
              <p:nvPr/>
            </p:nvSpPr>
            <p:spPr bwMode="auto">
              <a:xfrm>
                <a:off x="347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3" name="Line 52"/>
              <p:cNvSpPr>
                <a:spLocks noChangeShapeType="1"/>
              </p:cNvSpPr>
              <p:nvPr/>
            </p:nvSpPr>
            <p:spPr bwMode="auto">
              <a:xfrm>
                <a:off x="361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4" name="Line 53"/>
              <p:cNvSpPr>
                <a:spLocks noChangeShapeType="1"/>
              </p:cNvSpPr>
              <p:nvPr/>
            </p:nvSpPr>
            <p:spPr bwMode="auto">
              <a:xfrm>
                <a:off x="376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5" name="Line 54"/>
              <p:cNvSpPr>
                <a:spLocks noChangeShapeType="1"/>
              </p:cNvSpPr>
              <p:nvPr/>
            </p:nvSpPr>
            <p:spPr bwMode="auto">
              <a:xfrm>
                <a:off x="390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6" name="Line 55"/>
              <p:cNvSpPr>
                <a:spLocks noChangeShapeType="1"/>
              </p:cNvSpPr>
              <p:nvPr/>
            </p:nvSpPr>
            <p:spPr bwMode="auto">
              <a:xfrm>
                <a:off x="404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7" name="Line 56"/>
              <p:cNvSpPr>
                <a:spLocks noChangeShapeType="1"/>
              </p:cNvSpPr>
              <p:nvPr/>
            </p:nvSpPr>
            <p:spPr bwMode="auto">
              <a:xfrm>
                <a:off x="419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8" name="Line 57"/>
              <p:cNvSpPr>
                <a:spLocks noChangeShapeType="1"/>
              </p:cNvSpPr>
              <p:nvPr/>
            </p:nvSpPr>
            <p:spPr bwMode="auto">
              <a:xfrm>
                <a:off x="433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9" name="Line 58"/>
              <p:cNvSpPr>
                <a:spLocks noChangeShapeType="1"/>
              </p:cNvSpPr>
              <p:nvPr/>
            </p:nvSpPr>
            <p:spPr bwMode="auto">
              <a:xfrm>
                <a:off x="448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10" name="Line 59"/>
              <p:cNvSpPr>
                <a:spLocks noChangeShapeType="1"/>
              </p:cNvSpPr>
              <p:nvPr/>
            </p:nvSpPr>
            <p:spPr bwMode="auto">
              <a:xfrm>
                <a:off x="462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08" name="Group 80"/>
            <p:cNvGrpSpPr>
              <a:grpSpLocks/>
            </p:cNvGrpSpPr>
            <p:nvPr/>
          </p:nvGrpSpPr>
          <p:grpSpPr bwMode="auto">
            <a:xfrm>
              <a:off x="960" y="1296"/>
              <a:ext cx="56" cy="2584"/>
              <a:chOff x="960" y="640"/>
              <a:chExt cx="56" cy="2584"/>
            </a:xfrm>
          </p:grpSpPr>
          <p:sp>
            <p:nvSpPr>
              <p:cNvPr id="81060" name="Freeform 61"/>
              <p:cNvSpPr>
                <a:spLocks/>
              </p:cNvSpPr>
              <p:nvPr/>
            </p:nvSpPr>
            <p:spPr bwMode="auto">
              <a:xfrm>
                <a:off x="960" y="311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61" name="Freeform 62"/>
              <p:cNvSpPr>
                <a:spLocks/>
              </p:cNvSpPr>
              <p:nvPr/>
            </p:nvSpPr>
            <p:spPr bwMode="auto">
              <a:xfrm>
                <a:off x="960" y="64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62" name="Line 63"/>
              <p:cNvSpPr>
                <a:spLocks noChangeShapeType="1"/>
              </p:cNvSpPr>
              <p:nvPr/>
            </p:nvSpPr>
            <p:spPr bwMode="auto">
              <a:xfrm flipV="1">
                <a:off x="984" y="3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3" name="Line 64"/>
              <p:cNvSpPr>
                <a:spLocks noChangeShapeType="1"/>
              </p:cNvSpPr>
              <p:nvPr/>
            </p:nvSpPr>
            <p:spPr bwMode="auto">
              <a:xfrm flipV="1">
                <a:off x="984" y="2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4" name="Line 65"/>
              <p:cNvSpPr>
                <a:spLocks noChangeShapeType="1"/>
              </p:cNvSpPr>
              <p:nvPr/>
            </p:nvSpPr>
            <p:spPr bwMode="auto">
              <a:xfrm flipV="1">
                <a:off x="984" y="2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5" name="Line 66"/>
              <p:cNvSpPr>
                <a:spLocks noChangeShapeType="1"/>
              </p:cNvSpPr>
              <p:nvPr/>
            </p:nvSpPr>
            <p:spPr bwMode="auto">
              <a:xfrm flipV="1">
                <a:off x="984" y="2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6" name="Line 67"/>
              <p:cNvSpPr>
                <a:spLocks noChangeShapeType="1"/>
              </p:cNvSpPr>
              <p:nvPr/>
            </p:nvSpPr>
            <p:spPr bwMode="auto">
              <a:xfrm flipV="1">
                <a:off x="984" y="2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7" name="Line 68"/>
              <p:cNvSpPr>
                <a:spLocks noChangeShapeType="1"/>
              </p:cNvSpPr>
              <p:nvPr/>
            </p:nvSpPr>
            <p:spPr bwMode="auto">
              <a:xfrm flipV="1">
                <a:off x="984" y="2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8" name="Line 69"/>
              <p:cNvSpPr>
                <a:spLocks noChangeShapeType="1"/>
              </p:cNvSpPr>
              <p:nvPr/>
            </p:nvSpPr>
            <p:spPr bwMode="auto">
              <a:xfrm flipV="1">
                <a:off x="984" y="2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9" name="Line 70"/>
              <p:cNvSpPr>
                <a:spLocks noChangeShapeType="1"/>
              </p:cNvSpPr>
              <p:nvPr/>
            </p:nvSpPr>
            <p:spPr bwMode="auto">
              <a:xfrm flipV="1">
                <a:off x="984" y="2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0" name="Line 71"/>
              <p:cNvSpPr>
                <a:spLocks noChangeShapeType="1"/>
              </p:cNvSpPr>
              <p:nvPr/>
            </p:nvSpPr>
            <p:spPr bwMode="auto">
              <a:xfrm flipV="1">
                <a:off x="984" y="1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1" name="Line 72"/>
              <p:cNvSpPr>
                <a:spLocks noChangeShapeType="1"/>
              </p:cNvSpPr>
              <p:nvPr/>
            </p:nvSpPr>
            <p:spPr bwMode="auto">
              <a:xfrm flipV="1">
                <a:off x="984" y="17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2" name="Line 73"/>
              <p:cNvSpPr>
                <a:spLocks noChangeShapeType="1"/>
              </p:cNvSpPr>
              <p:nvPr/>
            </p:nvSpPr>
            <p:spPr bwMode="auto">
              <a:xfrm flipV="1">
                <a:off x="984" y="16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3" name="Line 74"/>
              <p:cNvSpPr>
                <a:spLocks noChangeShapeType="1"/>
              </p:cNvSpPr>
              <p:nvPr/>
            </p:nvSpPr>
            <p:spPr bwMode="auto">
              <a:xfrm flipV="1">
                <a:off x="984" y="14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4" name="Line 75"/>
              <p:cNvSpPr>
                <a:spLocks noChangeShapeType="1"/>
              </p:cNvSpPr>
              <p:nvPr/>
            </p:nvSpPr>
            <p:spPr bwMode="auto">
              <a:xfrm flipV="1">
                <a:off x="984" y="13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5" name="Line 76"/>
              <p:cNvSpPr>
                <a:spLocks noChangeShapeType="1"/>
              </p:cNvSpPr>
              <p:nvPr/>
            </p:nvSpPr>
            <p:spPr bwMode="auto">
              <a:xfrm flipV="1">
                <a:off x="984" y="11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6" name="Line 77"/>
              <p:cNvSpPr>
                <a:spLocks noChangeShapeType="1"/>
              </p:cNvSpPr>
              <p:nvPr/>
            </p:nvSpPr>
            <p:spPr bwMode="auto">
              <a:xfrm flipV="1">
                <a:off x="984" y="10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7" name="Line 78"/>
              <p:cNvSpPr>
                <a:spLocks noChangeShapeType="1"/>
              </p:cNvSpPr>
              <p:nvPr/>
            </p:nvSpPr>
            <p:spPr bwMode="auto">
              <a:xfrm flipV="1">
                <a:off x="984" y="8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8" name="Line 79"/>
              <p:cNvSpPr>
                <a:spLocks noChangeShapeType="1"/>
              </p:cNvSpPr>
              <p:nvPr/>
            </p:nvSpPr>
            <p:spPr bwMode="auto">
              <a:xfrm flipV="1">
                <a:off x="984" y="752"/>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09" name="Group 113"/>
            <p:cNvGrpSpPr>
              <a:grpSpLocks/>
            </p:cNvGrpSpPr>
            <p:nvPr/>
          </p:nvGrpSpPr>
          <p:grpSpPr bwMode="auto">
            <a:xfrm>
              <a:off x="336" y="1768"/>
              <a:ext cx="4512" cy="56"/>
              <a:chOff x="336" y="1112"/>
              <a:chExt cx="4512" cy="56"/>
            </a:xfrm>
          </p:grpSpPr>
          <p:sp>
            <p:nvSpPr>
              <p:cNvPr id="81028" name="Freeform 81"/>
              <p:cNvSpPr>
                <a:spLocks/>
              </p:cNvSpPr>
              <p:nvPr/>
            </p:nvSpPr>
            <p:spPr bwMode="auto">
              <a:xfrm>
                <a:off x="336" y="1112"/>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29" name="Freeform 82"/>
              <p:cNvSpPr>
                <a:spLocks/>
              </p:cNvSpPr>
              <p:nvPr/>
            </p:nvSpPr>
            <p:spPr bwMode="auto">
              <a:xfrm>
                <a:off x="4736" y="1112"/>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30" name="Line 83"/>
              <p:cNvSpPr>
                <a:spLocks noChangeShapeType="1"/>
              </p:cNvSpPr>
              <p:nvPr/>
            </p:nvSpPr>
            <p:spPr bwMode="auto">
              <a:xfrm>
                <a:off x="44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1" name="Line 84"/>
              <p:cNvSpPr>
                <a:spLocks noChangeShapeType="1"/>
              </p:cNvSpPr>
              <p:nvPr/>
            </p:nvSpPr>
            <p:spPr bwMode="auto">
              <a:xfrm>
                <a:off x="59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2" name="Line 85"/>
              <p:cNvSpPr>
                <a:spLocks noChangeShapeType="1"/>
              </p:cNvSpPr>
              <p:nvPr/>
            </p:nvSpPr>
            <p:spPr bwMode="auto">
              <a:xfrm>
                <a:off x="73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3" name="Line 86"/>
              <p:cNvSpPr>
                <a:spLocks noChangeShapeType="1"/>
              </p:cNvSpPr>
              <p:nvPr/>
            </p:nvSpPr>
            <p:spPr bwMode="auto">
              <a:xfrm>
                <a:off x="88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4" name="Line 87"/>
              <p:cNvSpPr>
                <a:spLocks noChangeShapeType="1"/>
              </p:cNvSpPr>
              <p:nvPr/>
            </p:nvSpPr>
            <p:spPr bwMode="auto">
              <a:xfrm>
                <a:off x="102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5" name="Line 88"/>
              <p:cNvSpPr>
                <a:spLocks noChangeShapeType="1"/>
              </p:cNvSpPr>
              <p:nvPr/>
            </p:nvSpPr>
            <p:spPr bwMode="auto">
              <a:xfrm>
                <a:off x="116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6" name="Line 89"/>
              <p:cNvSpPr>
                <a:spLocks noChangeShapeType="1"/>
              </p:cNvSpPr>
              <p:nvPr/>
            </p:nvSpPr>
            <p:spPr bwMode="auto">
              <a:xfrm>
                <a:off x="131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7" name="Line 90"/>
              <p:cNvSpPr>
                <a:spLocks noChangeShapeType="1"/>
              </p:cNvSpPr>
              <p:nvPr/>
            </p:nvSpPr>
            <p:spPr bwMode="auto">
              <a:xfrm>
                <a:off x="145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8" name="Line 91"/>
              <p:cNvSpPr>
                <a:spLocks noChangeShapeType="1"/>
              </p:cNvSpPr>
              <p:nvPr/>
            </p:nvSpPr>
            <p:spPr bwMode="auto">
              <a:xfrm>
                <a:off x="160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9" name="Line 92"/>
              <p:cNvSpPr>
                <a:spLocks noChangeShapeType="1"/>
              </p:cNvSpPr>
              <p:nvPr/>
            </p:nvSpPr>
            <p:spPr bwMode="auto">
              <a:xfrm>
                <a:off x="174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0" name="Line 93"/>
              <p:cNvSpPr>
                <a:spLocks noChangeShapeType="1"/>
              </p:cNvSpPr>
              <p:nvPr/>
            </p:nvSpPr>
            <p:spPr bwMode="auto">
              <a:xfrm>
                <a:off x="188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1" name="Line 94"/>
              <p:cNvSpPr>
                <a:spLocks noChangeShapeType="1"/>
              </p:cNvSpPr>
              <p:nvPr/>
            </p:nvSpPr>
            <p:spPr bwMode="auto">
              <a:xfrm>
                <a:off x="203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2" name="Line 95"/>
              <p:cNvSpPr>
                <a:spLocks noChangeShapeType="1"/>
              </p:cNvSpPr>
              <p:nvPr/>
            </p:nvSpPr>
            <p:spPr bwMode="auto">
              <a:xfrm>
                <a:off x="217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3" name="Line 96"/>
              <p:cNvSpPr>
                <a:spLocks noChangeShapeType="1"/>
              </p:cNvSpPr>
              <p:nvPr/>
            </p:nvSpPr>
            <p:spPr bwMode="auto">
              <a:xfrm>
                <a:off x="232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4" name="Line 97"/>
              <p:cNvSpPr>
                <a:spLocks noChangeShapeType="1"/>
              </p:cNvSpPr>
              <p:nvPr/>
            </p:nvSpPr>
            <p:spPr bwMode="auto">
              <a:xfrm>
                <a:off x="246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5" name="Line 98"/>
              <p:cNvSpPr>
                <a:spLocks noChangeShapeType="1"/>
              </p:cNvSpPr>
              <p:nvPr/>
            </p:nvSpPr>
            <p:spPr bwMode="auto">
              <a:xfrm>
                <a:off x="260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6" name="Line 99"/>
              <p:cNvSpPr>
                <a:spLocks noChangeShapeType="1"/>
              </p:cNvSpPr>
              <p:nvPr/>
            </p:nvSpPr>
            <p:spPr bwMode="auto">
              <a:xfrm>
                <a:off x="275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7" name="Line 100"/>
              <p:cNvSpPr>
                <a:spLocks noChangeShapeType="1"/>
              </p:cNvSpPr>
              <p:nvPr/>
            </p:nvSpPr>
            <p:spPr bwMode="auto">
              <a:xfrm>
                <a:off x="289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8" name="Line 101"/>
              <p:cNvSpPr>
                <a:spLocks noChangeShapeType="1"/>
              </p:cNvSpPr>
              <p:nvPr/>
            </p:nvSpPr>
            <p:spPr bwMode="auto">
              <a:xfrm>
                <a:off x="304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9" name="Line 102"/>
              <p:cNvSpPr>
                <a:spLocks noChangeShapeType="1"/>
              </p:cNvSpPr>
              <p:nvPr/>
            </p:nvSpPr>
            <p:spPr bwMode="auto">
              <a:xfrm>
                <a:off x="318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0" name="Line 103"/>
              <p:cNvSpPr>
                <a:spLocks noChangeShapeType="1"/>
              </p:cNvSpPr>
              <p:nvPr/>
            </p:nvSpPr>
            <p:spPr bwMode="auto">
              <a:xfrm>
                <a:off x="332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1" name="Line 104"/>
              <p:cNvSpPr>
                <a:spLocks noChangeShapeType="1"/>
              </p:cNvSpPr>
              <p:nvPr/>
            </p:nvSpPr>
            <p:spPr bwMode="auto">
              <a:xfrm>
                <a:off x="347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2" name="Line 105"/>
              <p:cNvSpPr>
                <a:spLocks noChangeShapeType="1"/>
              </p:cNvSpPr>
              <p:nvPr/>
            </p:nvSpPr>
            <p:spPr bwMode="auto">
              <a:xfrm>
                <a:off x="361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3" name="Line 106"/>
              <p:cNvSpPr>
                <a:spLocks noChangeShapeType="1"/>
              </p:cNvSpPr>
              <p:nvPr/>
            </p:nvSpPr>
            <p:spPr bwMode="auto">
              <a:xfrm>
                <a:off x="376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4" name="Line 107"/>
              <p:cNvSpPr>
                <a:spLocks noChangeShapeType="1"/>
              </p:cNvSpPr>
              <p:nvPr/>
            </p:nvSpPr>
            <p:spPr bwMode="auto">
              <a:xfrm>
                <a:off x="390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5" name="Line 108"/>
              <p:cNvSpPr>
                <a:spLocks noChangeShapeType="1"/>
              </p:cNvSpPr>
              <p:nvPr/>
            </p:nvSpPr>
            <p:spPr bwMode="auto">
              <a:xfrm>
                <a:off x="404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6" name="Line 109"/>
              <p:cNvSpPr>
                <a:spLocks noChangeShapeType="1"/>
              </p:cNvSpPr>
              <p:nvPr/>
            </p:nvSpPr>
            <p:spPr bwMode="auto">
              <a:xfrm>
                <a:off x="419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7" name="Line 110"/>
              <p:cNvSpPr>
                <a:spLocks noChangeShapeType="1"/>
              </p:cNvSpPr>
              <p:nvPr/>
            </p:nvSpPr>
            <p:spPr bwMode="auto">
              <a:xfrm>
                <a:off x="433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8" name="Line 111"/>
              <p:cNvSpPr>
                <a:spLocks noChangeShapeType="1"/>
              </p:cNvSpPr>
              <p:nvPr/>
            </p:nvSpPr>
            <p:spPr bwMode="auto">
              <a:xfrm>
                <a:off x="448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9" name="Line 112"/>
              <p:cNvSpPr>
                <a:spLocks noChangeShapeType="1"/>
              </p:cNvSpPr>
              <p:nvPr/>
            </p:nvSpPr>
            <p:spPr bwMode="auto">
              <a:xfrm>
                <a:off x="462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80910" name="Rectangle 114"/>
            <p:cNvSpPr>
              <a:spLocks noChangeArrowheads="1"/>
            </p:cNvSpPr>
            <p:nvPr/>
          </p:nvSpPr>
          <p:spPr bwMode="auto">
            <a:xfrm>
              <a:off x="1040" y="367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80911" name="Rectangle 115"/>
            <p:cNvSpPr>
              <a:spLocks noChangeArrowheads="1"/>
            </p:cNvSpPr>
            <p:nvPr/>
          </p:nvSpPr>
          <p:spPr bwMode="auto">
            <a:xfrm>
              <a:off x="1576" y="3656"/>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80912" name="Rectangle 116"/>
            <p:cNvSpPr>
              <a:spLocks noChangeArrowheads="1"/>
            </p:cNvSpPr>
            <p:nvPr/>
          </p:nvSpPr>
          <p:spPr bwMode="auto">
            <a:xfrm>
              <a:off x="2936" y="365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80913" name="Rectangle 117"/>
            <p:cNvSpPr>
              <a:spLocks noChangeArrowheads="1"/>
            </p:cNvSpPr>
            <p:nvPr/>
          </p:nvSpPr>
          <p:spPr bwMode="auto">
            <a:xfrm>
              <a:off x="3944" y="3648"/>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80914" name="Rectangle 118"/>
            <p:cNvSpPr>
              <a:spLocks noChangeArrowheads="1"/>
            </p:cNvSpPr>
            <p:nvPr/>
          </p:nvSpPr>
          <p:spPr bwMode="auto">
            <a:xfrm>
              <a:off x="584" y="86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80915" name="Rectangle 120"/>
            <p:cNvSpPr>
              <a:spLocks noChangeArrowheads="1"/>
            </p:cNvSpPr>
            <p:nvPr/>
          </p:nvSpPr>
          <p:spPr bwMode="auto">
            <a:xfrm>
              <a:off x="4504" y="362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grpSp>
          <p:nvGrpSpPr>
            <p:cNvPr id="80916" name="Group 156"/>
            <p:cNvGrpSpPr>
              <a:grpSpLocks/>
            </p:cNvGrpSpPr>
            <p:nvPr/>
          </p:nvGrpSpPr>
          <p:grpSpPr bwMode="auto">
            <a:xfrm>
              <a:off x="368" y="2192"/>
              <a:ext cx="4520" cy="56"/>
              <a:chOff x="368" y="1536"/>
              <a:chExt cx="4520" cy="56"/>
            </a:xfrm>
          </p:grpSpPr>
          <p:sp>
            <p:nvSpPr>
              <p:cNvPr id="80996" name="Freeform 124"/>
              <p:cNvSpPr>
                <a:spLocks/>
              </p:cNvSpPr>
              <p:nvPr/>
            </p:nvSpPr>
            <p:spPr bwMode="auto">
              <a:xfrm>
                <a:off x="368" y="153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97" name="Freeform 125"/>
              <p:cNvSpPr>
                <a:spLocks/>
              </p:cNvSpPr>
              <p:nvPr/>
            </p:nvSpPr>
            <p:spPr bwMode="auto">
              <a:xfrm>
                <a:off x="4776" y="153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98" name="Line 126"/>
              <p:cNvSpPr>
                <a:spLocks noChangeShapeType="1"/>
              </p:cNvSpPr>
              <p:nvPr/>
            </p:nvSpPr>
            <p:spPr bwMode="auto">
              <a:xfrm>
                <a:off x="48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9" name="Line 127"/>
              <p:cNvSpPr>
                <a:spLocks noChangeShapeType="1"/>
              </p:cNvSpPr>
              <p:nvPr/>
            </p:nvSpPr>
            <p:spPr bwMode="auto">
              <a:xfrm>
                <a:off x="62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0" name="Line 128"/>
              <p:cNvSpPr>
                <a:spLocks noChangeShapeType="1"/>
              </p:cNvSpPr>
              <p:nvPr/>
            </p:nvSpPr>
            <p:spPr bwMode="auto">
              <a:xfrm>
                <a:off x="76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1" name="Line 129"/>
              <p:cNvSpPr>
                <a:spLocks noChangeShapeType="1"/>
              </p:cNvSpPr>
              <p:nvPr/>
            </p:nvSpPr>
            <p:spPr bwMode="auto">
              <a:xfrm>
                <a:off x="91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2" name="Line 130"/>
              <p:cNvSpPr>
                <a:spLocks noChangeShapeType="1"/>
              </p:cNvSpPr>
              <p:nvPr/>
            </p:nvSpPr>
            <p:spPr bwMode="auto">
              <a:xfrm>
                <a:off x="105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3" name="Line 131"/>
              <p:cNvSpPr>
                <a:spLocks noChangeShapeType="1"/>
              </p:cNvSpPr>
              <p:nvPr/>
            </p:nvSpPr>
            <p:spPr bwMode="auto">
              <a:xfrm>
                <a:off x="120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4" name="Line 132"/>
              <p:cNvSpPr>
                <a:spLocks noChangeShapeType="1"/>
              </p:cNvSpPr>
              <p:nvPr/>
            </p:nvSpPr>
            <p:spPr bwMode="auto">
              <a:xfrm>
                <a:off x="134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5" name="Line 133"/>
              <p:cNvSpPr>
                <a:spLocks noChangeShapeType="1"/>
              </p:cNvSpPr>
              <p:nvPr/>
            </p:nvSpPr>
            <p:spPr bwMode="auto">
              <a:xfrm>
                <a:off x="148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6" name="Line 134"/>
              <p:cNvSpPr>
                <a:spLocks noChangeShapeType="1"/>
              </p:cNvSpPr>
              <p:nvPr/>
            </p:nvSpPr>
            <p:spPr bwMode="auto">
              <a:xfrm>
                <a:off x="163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7" name="Line 135"/>
              <p:cNvSpPr>
                <a:spLocks noChangeShapeType="1"/>
              </p:cNvSpPr>
              <p:nvPr/>
            </p:nvSpPr>
            <p:spPr bwMode="auto">
              <a:xfrm>
                <a:off x="177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8" name="Line 136"/>
              <p:cNvSpPr>
                <a:spLocks noChangeShapeType="1"/>
              </p:cNvSpPr>
              <p:nvPr/>
            </p:nvSpPr>
            <p:spPr bwMode="auto">
              <a:xfrm>
                <a:off x="192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9" name="Line 137"/>
              <p:cNvSpPr>
                <a:spLocks noChangeShapeType="1"/>
              </p:cNvSpPr>
              <p:nvPr/>
            </p:nvSpPr>
            <p:spPr bwMode="auto">
              <a:xfrm>
                <a:off x="206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0" name="Line 138"/>
              <p:cNvSpPr>
                <a:spLocks noChangeShapeType="1"/>
              </p:cNvSpPr>
              <p:nvPr/>
            </p:nvSpPr>
            <p:spPr bwMode="auto">
              <a:xfrm>
                <a:off x="220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1" name="Line 139"/>
              <p:cNvSpPr>
                <a:spLocks noChangeShapeType="1"/>
              </p:cNvSpPr>
              <p:nvPr/>
            </p:nvSpPr>
            <p:spPr bwMode="auto">
              <a:xfrm>
                <a:off x="235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2" name="Line 140"/>
              <p:cNvSpPr>
                <a:spLocks noChangeShapeType="1"/>
              </p:cNvSpPr>
              <p:nvPr/>
            </p:nvSpPr>
            <p:spPr bwMode="auto">
              <a:xfrm>
                <a:off x="249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3" name="Line 141"/>
              <p:cNvSpPr>
                <a:spLocks noChangeShapeType="1"/>
              </p:cNvSpPr>
              <p:nvPr/>
            </p:nvSpPr>
            <p:spPr bwMode="auto">
              <a:xfrm>
                <a:off x="264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4" name="Line 142"/>
              <p:cNvSpPr>
                <a:spLocks noChangeShapeType="1"/>
              </p:cNvSpPr>
              <p:nvPr/>
            </p:nvSpPr>
            <p:spPr bwMode="auto">
              <a:xfrm>
                <a:off x="278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5" name="Line 143"/>
              <p:cNvSpPr>
                <a:spLocks noChangeShapeType="1"/>
              </p:cNvSpPr>
              <p:nvPr/>
            </p:nvSpPr>
            <p:spPr bwMode="auto">
              <a:xfrm>
                <a:off x="292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6" name="Line 144"/>
              <p:cNvSpPr>
                <a:spLocks noChangeShapeType="1"/>
              </p:cNvSpPr>
              <p:nvPr/>
            </p:nvSpPr>
            <p:spPr bwMode="auto">
              <a:xfrm>
                <a:off x="307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7" name="Line 145"/>
              <p:cNvSpPr>
                <a:spLocks noChangeShapeType="1"/>
              </p:cNvSpPr>
              <p:nvPr/>
            </p:nvSpPr>
            <p:spPr bwMode="auto">
              <a:xfrm>
                <a:off x="321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8" name="Line 146"/>
              <p:cNvSpPr>
                <a:spLocks noChangeShapeType="1"/>
              </p:cNvSpPr>
              <p:nvPr/>
            </p:nvSpPr>
            <p:spPr bwMode="auto">
              <a:xfrm>
                <a:off x="336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9" name="Line 147"/>
              <p:cNvSpPr>
                <a:spLocks noChangeShapeType="1"/>
              </p:cNvSpPr>
              <p:nvPr/>
            </p:nvSpPr>
            <p:spPr bwMode="auto">
              <a:xfrm>
                <a:off x="350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0" name="Line 148"/>
              <p:cNvSpPr>
                <a:spLocks noChangeShapeType="1"/>
              </p:cNvSpPr>
              <p:nvPr/>
            </p:nvSpPr>
            <p:spPr bwMode="auto">
              <a:xfrm>
                <a:off x="364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1" name="Line 149"/>
              <p:cNvSpPr>
                <a:spLocks noChangeShapeType="1"/>
              </p:cNvSpPr>
              <p:nvPr/>
            </p:nvSpPr>
            <p:spPr bwMode="auto">
              <a:xfrm>
                <a:off x="379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2" name="Line 150"/>
              <p:cNvSpPr>
                <a:spLocks noChangeShapeType="1"/>
              </p:cNvSpPr>
              <p:nvPr/>
            </p:nvSpPr>
            <p:spPr bwMode="auto">
              <a:xfrm>
                <a:off x="393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3" name="Line 151"/>
              <p:cNvSpPr>
                <a:spLocks noChangeShapeType="1"/>
              </p:cNvSpPr>
              <p:nvPr/>
            </p:nvSpPr>
            <p:spPr bwMode="auto">
              <a:xfrm>
                <a:off x="408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4" name="Line 152"/>
              <p:cNvSpPr>
                <a:spLocks noChangeShapeType="1"/>
              </p:cNvSpPr>
              <p:nvPr/>
            </p:nvSpPr>
            <p:spPr bwMode="auto">
              <a:xfrm>
                <a:off x="422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5" name="Line 153"/>
              <p:cNvSpPr>
                <a:spLocks noChangeShapeType="1"/>
              </p:cNvSpPr>
              <p:nvPr/>
            </p:nvSpPr>
            <p:spPr bwMode="auto">
              <a:xfrm>
                <a:off x="436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6" name="Line 154"/>
              <p:cNvSpPr>
                <a:spLocks noChangeShapeType="1"/>
              </p:cNvSpPr>
              <p:nvPr/>
            </p:nvSpPr>
            <p:spPr bwMode="auto">
              <a:xfrm>
                <a:off x="451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7" name="Line 155"/>
              <p:cNvSpPr>
                <a:spLocks noChangeShapeType="1"/>
              </p:cNvSpPr>
              <p:nvPr/>
            </p:nvSpPr>
            <p:spPr bwMode="auto">
              <a:xfrm>
                <a:off x="465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17" name="Group 176"/>
            <p:cNvGrpSpPr>
              <a:grpSpLocks/>
            </p:cNvGrpSpPr>
            <p:nvPr/>
          </p:nvGrpSpPr>
          <p:grpSpPr bwMode="auto">
            <a:xfrm>
              <a:off x="1448" y="1328"/>
              <a:ext cx="56" cy="2584"/>
              <a:chOff x="1448" y="672"/>
              <a:chExt cx="56" cy="2584"/>
            </a:xfrm>
          </p:grpSpPr>
          <p:sp>
            <p:nvSpPr>
              <p:cNvPr id="80977" name="Freeform 157"/>
              <p:cNvSpPr>
                <a:spLocks/>
              </p:cNvSpPr>
              <p:nvPr/>
            </p:nvSpPr>
            <p:spPr bwMode="auto">
              <a:xfrm>
                <a:off x="1448" y="314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78" name="Freeform 158"/>
              <p:cNvSpPr>
                <a:spLocks/>
              </p:cNvSpPr>
              <p:nvPr/>
            </p:nvSpPr>
            <p:spPr bwMode="auto">
              <a:xfrm>
                <a:off x="1448" y="67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79" name="Line 159"/>
              <p:cNvSpPr>
                <a:spLocks noChangeShapeType="1"/>
              </p:cNvSpPr>
              <p:nvPr/>
            </p:nvSpPr>
            <p:spPr bwMode="auto">
              <a:xfrm flipV="1">
                <a:off x="1472" y="3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0" name="Line 160"/>
              <p:cNvSpPr>
                <a:spLocks noChangeShapeType="1"/>
              </p:cNvSpPr>
              <p:nvPr/>
            </p:nvSpPr>
            <p:spPr bwMode="auto">
              <a:xfrm flipV="1">
                <a:off x="1472" y="2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1" name="Line 161"/>
              <p:cNvSpPr>
                <a:spLocks noChangeShapeType="1"/>
              </p:cNvSpPr>
              <p:nvPr/>
            </p:nvSpPr>
            <p:spPr bwMode="auto">
              <a:xfrm flipV="1">
                <a:off x="1472"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2" name="Line 162"/>
              <p:cNvSpPr>
                <a:spLocks noChangeShapeType="1"/>
              </p:cNvSpPr>
              <p:nvPr/>
            </p:nvSpPr>
            <p:spPr bwMode="auto">
              <a:xfrm flipV="1">
                <a:off x="1472"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3" name="Line 163"/>
              <p:cNvSpPr>
                <a:spLocks noChangeShapeType="1"/>
              </p:cNvSpPr>
              <p:nvPr/>
            </p:nvSpPr>
            <p:spPr bwMode="auto">
              <a:xfrm flipV="1">
                <a:off x="1472"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4" name="Line 164"/>
              <p:cNvSpPr>
                <a:spLocks noChangeShapeType="1"/>
              </p:cNvSpPr>
              <p:nvPr/>
            </p:nvSpPr>
            <p:spPr bwMode="auto">
              <a:xfrm flipV="1">
                <a:off x="1472"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5" name="Line 165"/>
              <p:cNvSpPr>
                <a:spLocks noChangeShapeType="1"/>
              </p:cNvSpPr>
              <p:nvPr/>
            </p:nvSpPr>
            <p:spPr bwMode="auto">
              <a:xfrm flipV="1">
                <a:off x="1472"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6" name="Line 166"/>
              <p:cNvSpPr>
                <a:spLocks noChangeShapeType="1"/>
              </p:cNvSpPr>
              <p:nvPr/>
            </p:nvSpPr>
            <p:spPr bwMode="auto">
              <a:xfrm flipV="1">
                <a:off x="1472"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7" name="Line 167"/>
              <p:cNvSpPr>
                <a:spLocks noChangeShapeType="1"/>
              </p:cNvSpPr>
              <p:nvPr/>
            </p:nvSpPr>
            <p:spPr bwMode="auto">
              <a:xfrm flipV="1">
                <a:off x="1472"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8" name="Line 168"/>
              <p:cNvSpPr>
                <a:spLocks noChangeShapeType="1"/>
              </p:cNvSpPr>
              <p:nvPr/>
            </p:nvSpPr>
            <p:spPr bwMode="auto">
              <a:xfrm flipV="1">
                <a:off x="1472"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9" name="Line 169"/>
              <p:cNvSpPr>
                <a:spLocks noChangeShapeType="1"/>
              </p:cNvSpPr>
              <p:nvPr/>
            </p:nvSpPr>
            <p:spPr bwMode="auto">
              <a:xfrm flipV="1">
                <a:off x="1472"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0" name="Line 170"/>
              <p:cNvSpPr>
                <a:spLocks noChangeShapeType="1"/>
              </p:cNvSpPr>
              <p:nvPr/>
            </p:nvSpPr>
            <p:spPr bwMode="auto">
              <a:xfrm flipV="1">
                <a:off x="1472"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1" name="Line 171"/>
              <p:cNvSpPr>
                <a:spLocks noChangeShapeType="1"/>
              </p:cNvSpPr>
              <p:nvPr/>
            </p:nvSpPr>
            <p:spPr bwMode="auto">
              <a:xfrm flipV="1">
                <a:off x="1472" y="13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2" name="Line 172"/>
              <p:cNvSpPr>
                <a:spLocks noChangeShapeType="1"/>
              </p:cNvSpPr>
              <p:nvPr/>
            </p:nvSpPr>
            <p:spPr bwMode="auto">
              <a:xfrm flipV="1">
                <a:off x="1472" y="12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3" name="Line 173"/>
              <p:cNvSpPr>
                <a:spLocks noChangeShapeType="1"/>
              </p:cNvSpPr>
              <p:nvPr/>
            </p:nvSpPr>
            <p:spPr bwMode="auto">
              <a:xfrm flipV="1">
                <a:off x="1472" y="10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4" name="Line 174"/>
              <p:cNvSpPr>
                <a:spLocks noChangeShapeType="1"/>
              </p:cNvSpPr>
              <p:nvPr/>
            </p:nvSpPr>
            <p:spPr bwMode="auto">
              <a:xfrm flipV="1">
                <a:off x="1472" y="9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5" name="Line 175"/>
              <p:cNvSpPr>
                <a:spLocks noChangeShapeType="1"/>
              </p:cNvSpPr>
              <p:nvPr/>
            </p:nvSpPr>
            <p:spPr bwMode="auto">
              <a:xfrm flipV="1">
                <a:off x="1472" y="784"/>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18" name="Group 196"/>
            <p:cNvGrpSpPr>
              <a:grpSpLocks/>
            </p:cNvGrpSpPr>
            <p:nvPr/>
          </p:nvGrpSpPr>
          <p:grpSpPr bwMode="auto">
            <a:xfrm>
              <a:off x="3840" y="1384"/>
              <a:ext cx="56" cy="2592"/>
              <a:chOff x="3840" y="728"/>
              <a:chExt cx="56" cy="2592"/>
            </a:xfrm>
          </p:grpSpPr>
          <p:sp>
            <p:nvSpPr>
              <p:cNvPr id="80958" name="Freeform 177"/>
              <p:cNvSpPr>
                <a:spLocks/>
              </p:cNvSpPr>
              <p:nvPr/>
            </p:nvSpPr>
            <p:spPr bwMode="auto">
              <a:xfrm>
                <a:off x="3840" y="3200"/>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59" name="Freeform 178"/>
              <p:cNvSpPr>
                <a:spLocks/>
              </p:cNvSpPr>
              <p:nvPr/>
            </p:nvSpPr>
            <p:spPr bwMode="auto">
              <a:xfrm>
                <a:off x="3840" y="72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60" name="Line 179"/>
              <p:cNvSpPr>
                <a:spLocks noChangeShapeType="1"/>
              </p:cNvSpPr>
              <p:nvPr/>
            </p:nvSpPr>
            <p:spPr bwMode="auto">
              <a:xfrm flipV="1">
                <a:off x="3864" y="31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1" name="Line 180"/>
              <p:cNvSpPr>
                <a:spLocks noChangeShapeType="1"/>
              </p:cNvSpPr>
              <p:nvPr/>
            </p:nvSpPr>
            <p:spPr bwMode="auto">
              <a:xfrm flipV="1">
                <a:off x="3864" y="29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2" name="Line 181"/>
              <p:cNvSpPr>
                <a:spLocks noChangeShapeType="1"/>
              </p:cNvSpPr>
              <p:nvPr/>
            </p:nvSpPr>
            <p:spPr bwMode="auto">
              <a:xfrm flipV="1">
                <a:off x="3864" y="28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3" name="Line 182"/>
              <p:cNvSpPr>
                <a:spLocks noChangeShapeType="1"/>
              </p:cNvSpPr>
              <p:nvPr/>
            </p:nvSpPr>
            <p:spPr bwMode="auto">
              <a:xfrm flipV="1">
                <a:off x="3864" y="26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4" name="Line 183"/>
              <p:cNvSpPr>
                <a:spLocks noChangeShapeType="1"/>
              </p:cNvSpPr>
              <p:nvPr/>
            </p:nvSpPr>
            <p:spPr bwMode="auto">
              <a:xfrm flipV="1">
                <a:off x="3864" y="25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5" name="Line 184"/>
              <p:cNvSpPr>
                <a:spLocks noChangeShapeType="1"/>
              </p:cNvSpPr>
              <p:nvPr/>
            </p:nvSpPr>
            <p:spPr bwMode="auto">
              <a:xfrm flipV="1">
                <a:off x="3864" y="24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6" name="Line 185"/>
              <p:cNvSpPr>
                <a:spLocks noChangeShapeType="1"/>
              </p:cNvSpPr>
              <p:nvPr/>
            </p:nvSpPr>
            <p:spPr bwMode="auto">
              <a:xfrm flipV="1">
                <a:off x="3864" y="22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7" name="Line 186"/>
              <p:cNvSpPr>
                <a:spLocks noChangeShapeType="1"/>
              </p:cNvSpPr>
              <p:nvPr/>
            </p:nvSpPr>
            <p:spPr bwMode="auto">
              <a:xfrm flipV="1">
                <a:off x="3864" y="21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8" name="Line 187"/>
              <p:cNvSpPr>
                <a:spLocks noChangeShapeType="1"/>
              </p:cNvSpPr>
              <p:nvPr/>
            </p:nvSpPr>
            <p:spPr bwMode="auto">
              <a:xfrm flipV="1">
                <a:off x="3864" y="19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9" name="Line 188"/>
              <p:cNvSpPr>
                <a:spLocks noChangeShapeType="1"/>
              </p:cNvSpPr>
              <p:nvPr/>
            </p:nvSpPr>
            <p:spPr bwMode="auto">
              <a:xfrm flipV="1">
                <a:off x="3864" y="18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0" name="Line 189"/>
              <p:cNvSpPr>
                <a:spLocks noChangeShapeType="1"/>
              </p:cNvSpPr>
              <p:nvPr/>
            </p:nvSpPr>
            <p:spPr bwMode="auto">
              <a:xfrm flipV="1">
                <a:off x="3864" y="16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1" name="Line 190"/>
              <p:cNvSpPr>
                <a:spLocks noChangeShapeType="1"/>
              </p:cNvSpPr>
              <p:nvPr/>
            </p:nvSpPr>
            <p:spPr bwMode="auto">
              <a:xfrm flipV="1">
                <a:off x="3864" y="15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2" name="Line 191"/>
              <p:cNvSpPr>
                <a:spLocks noChangeShapeType="1"/>
              </p:cNvSpPr>
              <p:nvPr/>
            </p:nvSpPr>
            <p:spPr bwMode="auto">
              <a:xfrm flipV="1">
                <a:off x="3864" y="14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3" name="Line 192"/>
              <p:cNvSpPr>
                <a:spLocks noChangeShapeType="1"/>
              </p:cNvSpPr>
              <p:nvPr/>
            </p:nvSpPr>
            <p:spPr bwMode="auto">
              <a:xfrm flipV="1">
                <a:off x="3864" y="12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4" name="Line 193"/>
              <p:cNvSpPr>
                <a:spLocks noChangeShapeType="1"/>
              </p:cNvSpPr>
              <p:nvPr/>
            </p:nvSpPr>
            <p:spPr bwMode="auto">
              <a:xfrm flipV="1">
                <a:off x="3864" y="11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5" name="Line 194"/>
              <p:cNvSpPr>
                <a:spLocks noChangeShapeType="1"/>
              </p:cNvSpPr>
              <p:nvPr/>
            </p:nvSpPr>
            <p:spPr bwMode="auto">
              <a:xfrm flipV="1">
                <a:off x="3864" y="9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6" name="Line 195"/>
              <p:cNvSpPr>
                <a:spLocks noChangeShapeType="1"/>
              </p:cNvSpPr>
              <p:nvPr/>
            </p:nvSpPr>
            <p:spPr bwMode="auto">
              <a:xfrm flipV="1">
                <a:off x="3864" y="84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19" name="Group 216"/>
            <p:cNvGrpSpPr>
              <a:grpSpLocks/>
            </p:cNvGrpSpPr>
            <p:nvPr/>
          </p:nvGrpSpPr>
          <p:grpSpPr bwMode="auto">
            <a:xfrm>
              <a:off x="2824" y="1304"/>
              <a:ext cx="56" cy="2584"/>
              <a:chOff x="2824" y="648"/>
              <a:chExt cx="56" cy="2584"/>
            </a:xfrm>
          </p:grpSpPr>
          <p:sp>
            <p:nvSpPr>
              <p:cNvPr id="80939" name="Freeform 197"/>
              <p:cNvSpPr>
                <a:spLocks/>
              </p:cNvSpPr>
              <p:nvPr/>
            </p:nvSpPr>
            <p:spPr bwMode="auto">
              <a:xfrm>
                <a:off x="2824" y="31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40" name="Freeform 198"/>
              <p:cNvSpPr>
                <a:spLocks/>
              </p:cNvSpPr>
              <p:nvPr/>
            </p:nvSpPr>
            <p:spPr bwMode="auto">
              <a:xfrm>
                <a:off x="2824" y="6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41" name="Line 199"/>
              <p:cNvSpPr>
                <a:spLocks noChangeShapeType="1"/>
              </p:cNvSpPr>
              <p:nvPr/>
            </p:nvSpPr>
            <p:spPr bwMode="auto">
              <a:xfrm flipV="1">
                <a:off x="2848" y="30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2" name="Line 200"/>
              <p:cNvSpPr>
                <a:spLocks noChangeShapeType="1"/>
              </p:cNvSpPr>
              <p:nvPr/>
            </p:nvSpPr>
            <p:spPr bwMode="auto">
              <a:xfrm flipV="1">
                <a:off x="2848" y="29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3" name="Line 201"/>
              <p:cNvSpPr>
                <a:spLocks noChangeShapeType="1"/>
              </p:cNvSpPr>
              <p:nvPr/>
            </p:nvSpPr>
            <p:spPr bwMode="auto">
              <a:xfrm flipV="1">
                <a:off x="2848" y="27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4" name="Line 202"/>
              <p:cNvSpPr>
                <a:spLocks noChangeShapeType="1"/>
              </p:cNvSpPr>
              <p:nvPr/>
            </p:nvSpPr>
            <p:spPr bwMode="auto">
              <a:xfrm flipV="1">
                <a:off x="2848" y="26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5" name="Line 203"/>
              <p:cNvSpPr>
                <a:spLocks noChangeShapeType="1"/>
              </p:cNvSpPr>
              <p:nvPr/>
            </p:nvSpPr>
            <p:spPr bwMode="auto">
              <a:xfrm flipV="1">
                <a:off x="2848" y="24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6" name="Line 204"/>
              <p:cNvSpPr>
                <a:spLocks noChangeShapeType="1"/>
              </p:cNvSpPr>
              <p:nvPr/>
            </p:nvSpPr>
            <p:spPr bwMode="auto">
              <a:xfrm flipV="1">
                <a:off x="2848" y="23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7" name="Line 205"/>
              <p:cNvSpPr>
                <a:spLocks noChangeShapeType="1"/>
              </p:cNvSpPr>
              <p:nvPr/>
            </p:nvSpPr>
            <p:spPr bwMode="auto">
              <a:xfrm flipV="1">
                <a:off x="2848" y="21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8" name="Line 206"/>
              <p:cNvSpPr>
                <a:spLocks noChangeShapeType="1"/>
              </p:cNvSpPr>
              <p:nvPr/>
            </p:nvSpPr>
            <p:spPr bwMode="auto">
              <a:xfrm flipV="1">
                <a:off x="2848" y="2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9" name="Line 207"/>
              <p:cNvSpPr>
                <a:spLocks noChangeShapeType="1"/>
              </p:cNvSpPr>
              <p:nvPr/>
            </p:nvSpPr>
            <p:spPr bwMode="auto">
              <a:xfrm flipV="1">
                <a:off x="2848" y="1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0" name="Line 208"/>
              <p:cNvSpPr>
                <a:spLocks noChangeShapeType="1"/>
              </p:cNvSpPr>
              <p:nvPr/>
            </p:nvSpPr>
            <p:spPr bwMode="auto">
              <a:xfrm flipV="1">
                <a:off x="2848" y="1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1" name="Line 209"/>
              <p:cNvSpPr>
                <a:spLocks noChangeShapeType="1"/>
              </p:cNvSpPr>
              <p:nvPr/>
            </p:nvSpPr>
            <p:spPr bwMode="auto">
              <a:xfrm flipV="1">
                <a:off x="2848" y="1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2" name="Line 210"/>
              <p:cNvSpPr>
                <a:spLocks noChangeShapeType="1"/>
              </p:cNvSpPr>
              <p:nvPr/>
            </p:nvSpPr>
            <p:spPr bwMode="auto">
              <a:xfrm flipV="1">
                <a:off x="2848" y="1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3" name="Line 211"/>
              <p:cNvSpPr>
                <a:spLocks noChangeShapeType="1"/>
              </p:cNvSpPr>
              <p:nvPr/>
            </p:nvSpPr>
            <p:spPr bwMode="auto">
              <a:xfrm flipV="1">
                <a:off x="2848" y="1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4" name="Line 212"/>
              <p:cNvSpPr>
                <a:spLocks noChangeShapeType="1"/>
              </p:cNvSpPr>
              <p:nvPr/>
            </p:nvSpPr>
            <p:spPr bwMode="auto">
              <a:xfrm flipV="1">
                <a:off x="2848" y="1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5" name="Line 213"/>
              <p:cNvSpPr>
                <a:spLocks noChangeShapeType="1"/>
              </p:cNvSpPr>
              <p:nvPr/>
            </p:nvSpPr>
            <p:spPr bwMode="auto">
              <a:xfrm flipV="1">
                <a:off x="2848" y="1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6" name="Line 214"/>
              <p:cNvSpPr>
                <a:spLocks noChangeShapeType="1"/>
              </p:cNvSpPr>
              <p:nvPr/>
            </p:nvSpPr>
            <p:spPr bwMode="auto">
              <a:xfrm flipV="1">
                <a:off x="2848" y="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7" name="Line 215"/>
              <p:cNvSpPr>
                <a:spLocks noChangeShapeType="1"/>
              </p:cNvSpPr>
              <p:nvPr/>
            </p:nvSpPr>
            <p:spPr bwMode="auto">
              <a:xfrm flipV="1">
                <a:off x="2848" y="76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80920" name="Rectangle 217"/>
            <p:cNvSpPr>
              <a:spLocks noChangeArrowheads="1"/>
            </p:cNvSpPr>
            <p:nvPr/>
          </p:nvSpPr>
          <p:spPr bwMode="auto">
            <a:xfrm>
              <a:off x="504" y="315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80921" name="Rectangle 218"/>
            <p:cNvSpPr>
              <a:spLocks noChangeArrowheads="1"/>
            </p:cNvSpPr>
            <p:nvPr/>
          </p:nvSpPr>
          <p:spPr bwMode="auto">
            <a:xfrm>
              <a:off x="520" y="2272"/>
              <a:ext cx="4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80922" name="Rectangle 219"/>
            <p:cNvSpPr>
              <a:spLocks noChangeArrowheads="1"/>
            </p:cNvSpPr>
            <p:nvPr/>
          </p:nvSpPr>
          <p:spPr bwMode="auto">
            <a:xfrm>
              <a:off x="520" y="1832"/>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80923" name="Oval 220"/>
            <p:cNvSpPr>
              <a:spLocks noChangeArrowheads="1"/>
            </p:cNvSpPr>
            <p:nvPr/>
          </p:nvSpPr>
          <p:spPr bwMode="auto">
            <a:xfrm>
              <a:off x="1996" y="19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4" name="Oval 221"/>
            <p:cNvSpPr>
              <a:spLocks noChangeArrowheads="1"/>
            </p:cNvSpPr>
            <p:nvPr/>
          </p:nvSpPr>
          <p:spPr bwMode="auto">
            <a:xfrm>
              <a:off x="1196" y="25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5" name="Oval 222"/>
            <p:cNvSpPr>
              <a:spLocks noChangeArrowheads="1"/>
            </p:cNvSpPr>
            <p:nvPr/>
          </p:nvSpPr>
          <p:spPr bwMode="auto">
            <a:xfrm>
              <a:off x="3500" y="27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6" name="Oval 223"/>
            <p:cNvSpPr>
              <a:spLocks noChangeArrowheads="1"/>
            </p:cNvSpPr>
            <p:nvPr/>
          </p:nvSpPr>
          <p:spPr bwMode="auto">
            <a:xfrm>
              <a:off x="3516" y="19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7" name="Oval 224"/>
            <p:cNvSpPr>
              <a:spLocks noChangeArrowheads="1"/>
            </p:cNvSpPr>
            <p:nvPr/>
          </p:nvSpPr>
          <p:spPr bwMode="auto">
            <a:xfrm>
              <a:off x="2460" y="25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8" name="Oval 225"/>
            <p:cNvSpPr>
              <a:spLocks noChangeArrowheads="1"/>
            </p:cNvSpPr>
            <p:nvPr/>
          </p:nvSpPr>
          <p:spPr bwMode="auto">
            <a:xfrm>
              <a:off x="1276" y="195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9" name="Oval 222"/>
            <p:cNvSpPr>
              <a:spLocks noChangeArrowheads="1"/>
            </p:cNvSpPr>
            <p:nvPr/>
          </p:nvSpPr>
          <p:spPr bwMode="auto">
            <a:xfrm>
              <a:off x="2064" y="1392"/>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0" name="Oval 222"/>
            <p:cNvSpPr>
              <a:spLocks noChangeArrowheads="1"/>
            </p:cNvSpPr>
            <p:nvPr/>
          </p:nvSpPr>
          <p:spPr bwMode="auto">
            <a:xfrm>
              <a:off x="3216" y="1440"/>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1" name="Oval 222"/>
            <p:cNvSpPr>
              <a:spLocks noChangeArrowheads="1"/>
            </p:cNvSpPr>
            <p:nvPr/>
          </p:nvSpPr>
          <p:spPr bwMode="auto">
            <a:xfrm>
              <a:off x="1200" y="148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2" name="Oval 222"/>
            <p:cNvSpPr>
              <a:spLocks noChangeArrowheads="1"/>
            </p:cNvSpPr>
            <p:nvPr/>
          </p:nvSpPr>
          <p:spPr bwMode="auto">
            <a:xfrm>
              <a:off x="1248"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3" name="Oval 222"/>
            <p:cNvSpPr>
              <a:spLocks noChangeArrowheads="1"/>
            </p:cNvSpPr>
            <p:nvPr/>
          </p:nvSpPr>
          <p:spPr bwMode="auto">
            <a:xfrm>
              <a:off x="2016"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4" name="Oval 222"/>
            <p:cNvSpPr>
              <a:spLocks noChangeArrowheads="1"/>
            </p:cNvSpPr>
            <p:nvPr/>
          </p:nvSpPr>
          <p:spPr bwMode="auto">
            <a:xfrm>
              <a:off x="3312" y="3264"/>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5" name="Oval 222"/>
            <p:cNvSpPr>
              <a:spLocks noChangeArrowheads="1"/>
            </p:cNvSpPr>
            <p:nvPr/>
          </p:nvSpPr>
          <p:spPr bwMode="auto">
            <a:xfrm>
              <a:off x="4128" y="196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6" name="Oval 222"/>
            <p:cNvSpPr>
              <a:spLocks noChangeArrowheads="1"/>
            </p:cNvSpPr>
            <p:nvPr/>
          </p:nvSpPr>
          <p:spPr bwMode="auto">
            <a:xfrm>
              <a:off x="4272" y="268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7" name="Oval 222"/>
            <p:cNvSpPr>
              <a:spLocks noChangeArrowheads="1"/>
            </p:cNvSpPr>
            <p:nvPr/>
          </p:nvSpPr>
          <p:spPr bwMode="auto">
            <a:xfrm>
              <a:off x="768" y="196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8" name="Oval 222"/>
            <p:cNvSpPr>
              <a:spLocks noChangeArrowheads="1"/>
            </p:cNvSpPr>
            <p:nvPr/>
          </p:nvSpPr>
          <p:spPr bwMode="auto">
            <a:xfrm>
              <a:off x="816" y="2592"/>
              <a:ext cx="64" cy="64"/>
            </a:xfrm>
            <a:prstGeom prst="ellipse">
              <a:avLst/>
            </a:prstGeom>
            <a:solidFill>
              <a:srgbClr val="FF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17634852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smtClean="0"/>
              <a:t>Summary</a:t>
            </a:r>
            <a:endParaRPr lang="en-US" dirty="0"/>
          </a:p>
        </p:txBody>
      </p:sp>
      <p:sp>
        <p:nvSpPr>
          <p:cNvPr id="70661" name="Rectangle 3"/>
          <p:cNvSpPr>
            <a:spLocks noGrp="1" noChangeArrowheads="1"/>
          </p:cNvSpPr>
          <p:nvPr>
            <p:ph idx="1"/>
          </p:nvPr>
        </p:nvSpPr>
        <p:spPr/>
        <p:txBody>
          <a:bodyPr/>
          <a:lstStyle/>
          <a:p>
            <a:pPr>
              <a:lnSpc>
                <a:spcPct val="90000"/>
              </a:lnSpc>
            </a:pPr>
            <a:r>
              <a:rPr lang="en-US" sz="3200" u="sng" dirty="0"/>
              <a:t>For Multiple input variables</a:t>
            </a:r>
          </a:p>
          <a:p>
            <a:pPr marL="742950" lvl="1" indent="-285750"/>
            <a:r>
              <a:rPr lang="en-US" sz="2800" b="1" dirty="0"/>
              <a:t>Weak normal test</a:t>
            </a:r>
            <a:r>
              <a:rPr lang="en-US" sz="2800" dirty="0"/>
              <a:t>: </a:t>
            </a:r>
          </a:p>
          <a:p>
            <a:pPr lvl="2"/>
            <a:r>
              <a:rPr lang="en-US" sz="2400" dirty="0"/>
              <a:t>Select </a:t>
            </a:r>
            <a:r>
              <a:rPr lang="en-US" sz="2400" b="1" dirty="0"/>
              <a:t>one</a:t>
            </a:r>
            <a:r>
              <a:rPr lang="en-US" sz="2400" dirty="0"/>
              <a:t> data point from each valid equivalence class</a:t>
            </a:r>
          </a:p>
          <a:p>
            <a:pPr marL="742950" lvl="1" indent="-285750"/>
            <a:r>
              <a:rPr lang="en-US" sz="2800" b="1" dirty="0"/>
              <a:t>Strong normal test</a:t>
            </a:r>
            <a:r>
              <a:rPr lang="en-US" sz="2800" dirty="0"/>
              <a:t>: </a:t>
            </a:r>
          </a:p>
          <a:p>
            <a:pPr lvl="2"/>
            <a:r>
              <a:rPr lang="en-US" sz="2400" dirty="0"/>
              <a:t>Select one data point from each combination of (the </a:t>
            </a:r>
            <a:r>
              <a:rPr lang="en-US" sz="2400" b="1" dirty="0"/>
              <a:t>cross product </a:t>
            </a:r>
            <a:r>
              <a:rPr lang="en-US" sz="2400" dirty="0"/>
              <a:t>of) the valid equivalence classes</a:t>
            </a:r>
          </a:p>
          <a:p>
            <a:pPr marL="742950" lvl="1" indent="-285750"/>
            <a:r>
              <a:rPr lang="en-US" sz="2800" b="1" dirty="0"/>
              <a:t>Weak/strong robustness test</a:t>
            </a:r>
            <a:r>
              <a:rPr lang="en-US" sz="2800" dirty="0"/>
              <a:t>: </a:t>
            </a:r>
          </a:p>
          <a:p>
            <a:pPr lvl="2"/>
            <a:r>
              <a:rPr lang="en-US" sz="2400" dirty="0"/>
              <a:t>Include invalid equivalence classes</a:t>
            </a: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48010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lstStyle/>
          <a:p>
            <a:r>
              <a:rPr lang="en-US" dirty="0"/>
              <a:t>Example: nextDate() Function</a:t>
            </a:r>
          </a:p>
        </p:txBody>
      </p:sp>
      <p:sp>
        <p:nvSpPr>
          <p:cNvPr id="82949" name="Rectangle 3"/>
          <p:cNvSpPr>
            <a:spLocks noGrp="1" noChangeArrowheads="1"/>
          </p:cNvSpPr>
          <p:nvPr>
            <p:ph idx="1"/>
          </p:nvPr>
        </p:nvSpPr>
        <p:spPr/>
        <p:txBody>
          <a:bodyPr>
            <a:normAutofit lnSpcReduction="10000"/>
          </a:bodyPr>
          <a:lstStyle/>
          <a:p>
            <a:pPr>
              <a:defRPr/>
            </a:pPr>
            <a:r>
              <a:rPr lang="en-US" dirty="0"/>
              <a:t>This program reads a date in the format of </a:t>
            </a:r>
          </a:p>
          <a:p>
            <a:pPr marL="0" indent="0">
              <a:buNone/>
              <a:defRPr/>
            </a:pPr>
            <a:r>
              <a:rPr lang="en-US" dirty="0"/>
              <a:t>	</a:t>
            </a:r>
            <a:r>
              <a:rPr lang="en-US" dirty="0">
                <a:solidFill>
                  <a:schemeClr val="tx2"/>
                </a:solidFill>
              </a:rPr>
              <a:t>mm/dd/yyyy</a:t>
            </a:r>
            <a:r>
              <a:rPr lang="en-US" dirty="0"/>
              <a:t> </a:t>
            </a:r>
          </a:p>
          <a:p>
            <a:pPr>
              <a:buFont typeface="Wingdings 3" charset="0"/>
              <a:buNone/>
              <a:defRPr/>
            </a:pPr>
            <a:r>
              <a:rPr lang="en-US" dirty="0"/>
              <a:t>	and prints out the next date.</a:t>
            </a:r>
          </a:p>
          <a:p>
            <a:pPr>
              <a:defRPr/>
            </a:pPr>
            <a:r>
              <a:rPr lang="en-US" dirty="0"/>
              <a:t>For example, an input of </a:t>
            </a:r>
          </a:p>
          <a:p>
            <a:pPr>
              <a:buFont typeface="Wingdings 3" charset="0"/>
              <a:buNone/>
              <a:defRPr/>
            </a:pPr>
            <a:r>
              <a:rPr lang="en-US" dirty="0">
                <a:solidFill>
                  <a:srgbClr val="6666FF"/>
                </a:solidFill>
              </a:rPr>
              <a:t>		03/31/2014</a:t>
            </a:r>
            <a:r>
              <a:rPr lang="en-US" dirty="0"/>
              <a:t> </a:t>
            </a:r>
          </a:p>
          <a:p>
            <a:pPr>
              <a:buFont typeface="Wingdings 3" charset="0"/>
              <a:buNone/>
              <a:defRPr/>
            </a:pPr>
            <a:r>
              <a:rPr lang="en-US" dirty="0"/>
              <a:t>	gives an output of </a:t>
            </a:r>
          </a:p>
          <a:p>
            <a:pPr>
              <a:buFont typeface="Wingdings 3" charset="0"/>
              <a:buNone/>
              <a:defRPr/>
            </a:pPr>
            <a:r>
              <a:rPr lang="en-US" dirty="0"/>
              <a:t>		</a:t>
            </a:r>
            <a:r>
              <a:rPr lang="en-US" dirty="0">
                <a:solidFill>
                  <a:srgbClr val="6666FF"/>
                </a:solidFill>
              </a:rPr>
              <a:t>04/01/2014</a:t>
            </a:r>
            <a:endParaRPr lang="en-US" dirty="0"/>
          </a:p>
          <a:p>
            <a:pPr>
              <a:defRPr/>
            </a:pPr>
            <a:r>
              <a:rPr lang="en-US" dirty="0"/>
              <a:t>A constraint (arbitrary, for illustration purpose only)</a:t>
            </a:r>
          </a:p>
          <a:p>
            <a:pPr lvl="1">
              <a:defRPr/>
            </a:pPr>
            <a:r>
              <a:rPr lang="en-US" dirty="0"/>
              <a:t>The year is between 1800 and 2200 inclusive</a:t>
            </a:r>
          </a:p>
        </p:txBody>
      </p:sp>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100485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The Investigation and Findings  </a:t>
            </a:r>
          </a:p>
        </p:txBody>
      </p:sp>
      <p:sp>
        <p:nvSpPr>
          <p:cNvPr id="3" name="Content Placeholder 2"/>
          <p:cNvSpPr>
            <a:spLocks noGrp="1"/>
          </p:cNvSpPr>
          <p:nvPr>
            <p:ph idx="1"/>
          </p:nvPr>
        </p:nvSpPr>
        <p:spPr>
          <a:xfrm>
            <a:off x="1011936" y="1493520"/>
            <a:ext cx="10088880" cy="4696968"/>
          </a:xfrm>
        </p:spPr>
        <p:txBody>
          <a:bodyPr/>
          <a:lstStyle/>
          <a:p>
            <a:r>
              <a:rPr lang="en-US" dirty="0"/>
              <a:t>SEC launched an investigation in Nov 2012. Findings: </a:t>
            </a:r>
          </a:p>
          <a:p>
            <a:pPr lvl="1"/>
            <a:r>
              <a:rPr lang="en-US" dirty="0"/>
              <a:t>Code changes in 2005 introduced defects. Although the defective function was </a:t>
            </a:r>
            <a:r>
              <a:rPr lang="en-US" i="1" dirty="0"/>
              <a:t>not meant to be used</a:t>
            </a:r>
            <a:r>
              <a:rPr lang="en-US" dirty="0"/>
              <a:t>, it was kept in. </a:t>
            </a:r>
          </a:p>
          <a:p>
            <a:pPr lvl="1"/>
            <a:r>
              <a:rPr lang="en-US" dirty="0"/>
              <a:t>New code deployed in late July 2012. The defective function was triggered under new rules. Unable to recognize when orders have been filled. </a:t>
            </a:r>
          </a:p>
          <a:p>
            <a:pPr lvl="1"/>
            <a:r>
              <a:rPr lang="en-US" dirty="0"/>
              <a:t>Ignored system generated warning emails. </a:t>
            </a:r>
          </a:p>
          <a:p>
            <a:pPr lvl="1"/>
            <a:r>
              <a:rPr lang="en-US" dirty="0"/>
              <a:t>Inadequate controls and procedures for code deployment and testing. </a:t>
            </a:r>
          </a:p>
          <a:p>
            <a:r>
              <a:rPr lang="en-US" dirty="0"/>
              <a:t>Charges filed in Oct 2013</a:t>
            </a:r>
          </a:p>
          <a:p>
            <a:pPr lvl="1"/>
            <a:r>
              <a:rPr lang="en-US" dirty="0"/>
              <a:t>Knights Capital settled charges for $12 million </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314236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lstStyle/>
          <a:p>
            <a:r>
              <a:rPr lang="en-US" sz="3600" dirty="0"/>
              <a:t>Example: nextDate(): </a:t>
            </a:r>
            <a:r>
              <a:rPr lang="en-US" sz="2400" dirty="0"/>
              <a:t>Valid Equivalence Classes</a:t>
            </a:r>
            <a:endParaRPr lang="en-US" sz="4000" dirty="0"/>
          </a:p>
        </p:txBody>
      </p:sp>
      <p:sp>
        <p:nvSpPr>
          <p:cNvPr id="84997" name="Rectangle 3"/>
          <p:cNvSpPr>
            <a:spLocks noGrp="1" noChangeArrowheads="1"/>
          </p:cNvSpPr>
          <p:nvPr>
            <p:ph idx="1"/>
          </p:nvPr>
        </p:nvSpPr>
        <p:spPr>
          <a:xfrm>
            <a:off x="1011936" y="1371600"/>
            <a:ext cx="8442960" cy="5138928"/>
          </a:xfrm>
        </p:spPr>
        <p:txBody>
          <a:bodyPr/>
          <a:lstStyle/>
          <a:p>
            <a:pPr>
              <a:lnSpc>
                <a:spcPct val="90000"/>
              </a:lnSpc>
            </a:pPr>
            <a:r>
              <a:rPr lang="en-US" sz="2400" dirty="0"/>
              <a:t>The valid equivalence classes for the Day </a:t>
            </a:r>
          </a:p>
          <a:p>
            <a:pPr marL="742950" lvl="1" indent="-285750"/>
            <a:r>
              <a:rPr lang="en-US" dirty="0"/>
              <a:t>{ 1 ≤ Day ≤ 28 }  </a:t>
            </a:r>
          </a:p>
          <a:p>
            <a:pPr marL="742950" lvl="1" indent="-285750"/>
            <a:r>
              <a:rPr lang="en-US" dirty="0"/>
              <a:t>{ Day = 29 } </a:t>
            </a:r>
          </a:p>
          <a:p>
            <a:pPr marL="742950" lvl="1" indent="-285750"/>
            <a:r>
              <a:rPr lang="en-US" dirty="0"/>
              <a:t>{ Day = 30 }</a:t>
            </a:r>
          </a:p>
          <a:p>
            <a:pPr marL="742950" lvl="1" indent="-285750"/>
            <a:r>
              <a:rPr lang="en-US" dirty="0"/>
              <a:t>{ Day = 31 }</a:t>
            </a:r>
          </a:p>
          <a:p>
            <a:pPr>
              <a:lnSpc>
                <a:spcPct val="90000"/>
              </a:lnSpc>
            </a:pPr>
            <a:r>
              <a:rPr lang="en-US" sz="2400" dirty="0"/>
              <a:t>The valid equivalence classes for the Month </a:t>
            </a:r>
          </a:p>
          <a:p>
            <a:pPr marL="742950" lvl="1" indent="-285750"/>
            <a:r>
              <a:rPr lang="en-US" dirty="0"/>
              <a:t>{ Month has 30 days }</a:t>
            </a:r>
          </a:p>
          <a:p>
            <a:pPr marL="742950" lvl="1" indent="-285750"/>
            <a:r>
              <a:rPr lang="en-US" dirty="0"/>
              <a:t>{ Month has 31 days } </a:t>
            </a:r>
          </a:p>
          <a:p>
            <a:pPr marL="742950" lvl="1" indent="-285750"/>
            <a:r>
              <a:rPr lang="en-US" dirty="0"/>
              <a:t>{ Month = February }</a:t>
            </a:r>
          </a:p>
          <a:p>
            <a:pPr>
              <a:lnSpc>
                <a:spcPct val="90000"/>
              </a:lnSpc>
            </a:pPr>
            <a:r>
              <a:rPr lang="en-US" sz="2400" dirty="0"/>
              <a:t>The valid equivalence classes for the Year</a:t>
            </a:r>
          </a:p>
          <a:p>
            <a:pPr marL="742950" lvl="1" indent="-285750"/>
            <a:r>
              <a:rPr lang="en-US" dirty="0"/>
              <a:t>{ Year is not a leap year }</a:t>
            </a:r>
          </a:p>
          <a:p>
            <a:pPr marL="742950" lvl="1" indent="-285750"/>
            <a:r>
              <a:rPr lang="en-US" dirty="0"/>
              <a:t>{ Year is a leap year }</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9685773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r>
              <a:rPr lang="en-US" sz="3600" dirty="0"/>
              <a:t>Example: nextDate(): </a:t>
            </a:r>
            <a:r>
              <a:rPr lang="en-US" sz="2400" dirty="0"/>
              <a:t>Invalid Equivalence Classes</a:t>
            </a:r>
            <a:endParaRPr lang="en-US" sz="2000" dirty="0"/>
          </a:p>
        </p:txBody>
      </p:sp>
      <p:sp>
        <p:nvSpPr>
          <p:cNvPr id="87045" name="Rectangle 3"/>
          <p:cNvSpPr>
            <a:spLocks noGrp="1" noChangeArrowheads="1"/>
          </p:cNvSpPr>
          <p:nvPr>
            <p:ph idx="1"/>
          </p:nvPr>
        </p:nvSpPr>
        <p:spPr>
          <a:xfrm>
            <a:off x="838200" y="1475232"/>
            <a:ext cx="8744712" cy="5081016"/>
          </a:xfrm>
        </p:spPr>
        <p:txBody>
          <a:bodyPr/>
          <a:lstStyle/>
          <a:p>
            <a:pPr>
              <a:lnSpc>
                <a:spcPct val="90000"/>
              </a:lnSpc>
            </a:pPr>
            <a:r>
              <a:rPr lang="en-US" sz="2400" dirty="0"/>
              <a:t>The invalid equivalence classes for the Day</a:t>
            </a:r>
          </a:p>
          <a:p>
            <a:pPr marL="457200" lvl="1" indent="0">
              <a:buNone/>
            </a:pPr>
            <a:r>
              <a:rPr lang="en-US" sz="2000" dirty="0"/>
              <a:t>{ Day &lt; 1 }			{ Day &gt; 31 } </a:t>
            </a:r>
          </a:p>
          <a:p>
            <a:pPr marL="457200" lvl="1" indent="0">
              <a:buNone/>
            </a:pPr>
            <a:r>
              <a:rPr lang="en-US" sz="2000" dirty="0"/>
              <a:t>{ Incorrect format of Day } 	{ Illegal characters of Day } </a:t>
            </a:r>
          </a:p>
          <a:p>
            <a:pPr>
              <a:lnSpc>
                <a:spcPct val="90000"/>
              </a:lnSpc>
            </a:pPr>
            <a:r>
              <a:rPr lang="en-US" sz="2400" dirty="0"/>
              <a:t>The invalid equivalence classes for the Month </a:t>
            </a:r>
          </a:p>
          <a:p>
            <a:pPr marL="457200" lvl="1" indent="0">
              <a:buNone/>
            </a:pPr>
            <a:r>
              <a:rPr lang="en-US" sz="2000" dirty="0"/>
              <a:t>{ Month &lt; 1 }		{ Month &gt; 12 }</a:t>
            </a:r>
          </a:p>
          <a:p>
            <a:pPr marL="457200" lvl="1" indent="0">
              <a:buNone/>
            </a:pPr>
            <a:r>
              <a:rPr lang="en-US" sz="2000" dirty="0"/>
              <a:t>{ Incorrect format of Month }	{ Illegal characters of Month } </a:t>
            </a:r>
          </a:p>
          <a:p>
            <a:pPr>
              <a:lnSpc>
                <a:spcPct val="90000"/>
              </a:lnSpc>
            </a:pPr>
            <a:r>
              <a:rPr lang="en-US" sz="2400" dirty="0"/>
              <a:t>The invalid equivalence classes for the Year</a:t>
            </a:r>
          </a:p>
          <a:p>
            <a:pPr marL="457200" lvl="1" indent="0">
              <a:buNone/>
            </a:pPr>
            <a:r>
              <a:rPr lang="en-US" sz="2000" dirty="0"/>
              <a:t>{ Year &lt; 1800 }		{ Year &gt; 2200 }</a:t>
            </a:r>
          </a:p>
          <a:p>
            <a:pPr marL="457200" lvl="1" indent="0">
              <a:buNone/>
            </a:pPr>
            <a:r>
              <a:rPr lang="en-US" sz="2000" dirty="0"/>
              <a:t>{ Incorrect format of Year }	{ Illegal characters of Year } </a:t>
            </a:r>
          </a:p>
          <a:p>
            <a:pPr>
              <a:lnSpc>
                <a:spcPct val="90000"/>
              </a:lnSpc>
            </a:pPr>
            <a:r>
              <a:rPr lang="en-US" sz="2400" dirty="0"/>
              <a:t>Other invalid equivalence classes</a:t>
            </a:r>
          </a:p>
          <a:p>
            <a:pPr marL="457200" lvl="1" indent="0">
              <a:buNone/>
            </a:pPr>
            <a:r>
              <a:rPr lang="en-US" sz="2000" dirty="0"/>
              <a:t>{ Incorrect order of Day, Month, Year }</a:t>
            </a:r>
          </a:p>
          <a:p>
            <a:pPr marL="457200" lvl="1" indent="0">
              <a:buNone/>
            </a:pPr>
            <a:r>
              <a:rPr lang="en-US" sz="2000" dirty="0"/>
              <a:t>{ Missing Day, Month, or Year }	</a:t>
            </a:r>
          </a:p>
          <a:p>
            <a:pPr marL="457200" lvl="1" indent="0">
              <a:buNone/>
            </a:pPr>
            <a:r>
              <a:rPr lang="en-US" sz="2000" dirty="0"/>
              <a:t>{ Extra number or character }</a:t>
            </a:r>
          </a:p>
        </p:txBody>
      </p:sp>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17692869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p:nvPr>
        </p:nvSpPr>
        <p:spPr/>
        <p:txBody>
          <a:bodyPr/>
          <a:lstStyle/>
          <a:p>
            <a:r>
              <a:rPr lang="en-US" sz="3600" dirty="0"/>
              <a:t>Example: nextDate(): </a:t>
            </a:r>
            <a:r>
              <a:rPr lang="en-US" sz="2400" dirty="0"/>
              <a:t>Test Cases: Weak Normal</a:t>
            </a:r>
          </a:p>
        </p:txBody>
      </p:sp>
      <p:sp>
        <p:nvSpPr>
          <p:cNvPr id="89093" name="Rectangle 3"/>
          <p:cNvSpPr>
            <a:spLocks noGrp="1"/>
          </p:cNvSpPr>
          <p:nvPr>
            <p:ph sz="quarter" idx="1"/>
          </p:nvPr>
        </p:nvSpPr>
        <p:spPr>
          <a:xfrm>
            <a:off x="950976" y="1304544"/>
            <a:ext cx="6665976" cy="5410200"/>
          </a:xfrm>
        </p:spPr>
        <p:txBody>
          <a:bodyPr/>
          <a:lstStyle/>
          <a:p>
            <a:pPr>
              <a:lnSpc>
                <a:spcPct val="90000"/>
              </a:lnSpc>
            </a:pPr>
            <a:r>
              <a:rPr lang="en-US" dirty="0"/>
              <a:t>Valid equivalence classes and data points </a:t>
            </a:r>
          </a:p>
          <a:p>
            <a:pPr lvl="1">
              <a:lnSpc>
                <a:spcPct val="90000"/>
              </a:lnSpc>
            </a:pPr>
            <a:r>
              <a:rPr lang="en-US" dirty="0"/>
              <a:t>Day 		      Data Points</a:t>
            </a:r>
          </a:p>
          <a:p>
            <a:pPr lvl="2">
              <a:lnSpc>
                <a:spcPct val="90000"/>
              </a:lnSpc>
            </a:pPr>
            <a:r>
              <a:rPr lang="en-US" dirty="0"/>
              <a:t>{ 1 ≤ Day ≤ 28 }  	</a:t>
            </a:r>
            <a:r>
              <a:rPr lang="en-US" dirty="0">
                <a:solidFill>
                  <a:srgbClr val="0000FF"/>
                </a:solidFill>
              </a:rPr>
              <a:t>10</a:t>
            </a:r>
          </a:p>
          <a:p>
            <a:pPr lvl="2">
              <a:lnSpc>
                <a:spcPct val="90000"/>
              </a:lnSpc>
            </a:pPr>
            <a:r>
              <a:rPr lang="en-US" dirty="0"/>
              <a:t>{ Day = 29 } 		</a:t>
            </a:r>
            <a:r>
              <a:rPr lang="en-US" dirty="0">
                <a:solidFill>
                  <a:srgbClr val="0000FF"/>
                </a:solidFill>
              </a:rPr>
              <a:t>29</a:t>
            </a:r>
          </a:p>
          <a:p>
            <a:pPr lvl="2">
              <a:lnSpc>
                <a:spcPct val="90000"/>
              </a:lnSpc>
            </a:pPr>
            <a:r>
              <a:rPr lang="en-US" dirty="0"/>
              <a:t>{ Day = 30 }		</a:t>
            </a:r>
            <a:r>
              <a:rPr lang="en-US" dirty="0">
                <a:solidFill>
                  <a:srgbClr val="0000FF"/>
                </a:solidFill>
              </a:rPr>
              <a:t>30</a:t>
            </a:r>
          </a:p>
          <a:p>
            <a:pPr lvl="2">
              <a:lnSpc>
                <a:spcPct val="90000"/>
              </a:lnSpc>
            </a:pPr>
            <a:r>
              <a:rPr lang="en-US" dirty="0"/>
              <a:t>{ Day = 31 }		</a:t>
            </a:r>
            <a:r>
              <a:rPr lang="en-US" dirty="0">
                <a:solidFill>
                  <a:srgbClr val="0000FF"/>
                </a:solidFill>
              </a:rPr>
              <a:t>31</a:t>
            </a:r>
          </a:p>
          <a:p>
            <a:pPr lvl="1">
              <a:lnSpc>
                <a:spcPct val="90000"/>
              </a:lnSpc>
            </a:pPr>
            <a:r>
              <a:rPr lang="en-US" dirty="0"/>
              <a:t>Month </a:t>
            </a:r>
          </a:p>
          <a:p>
            <a:pPr lvl="2">
              <a:lnSpc>
                <a:spcPct val="90000"/>
              </a:lnSpc>
            </a:pPr>
            <a:r>
              <a:rPr lang="en-US" dirty="0"/>
              <a:t>{ Month has 30 days }	</a:t>
            </a:r>
            <a:r>
              <a:rPr lang="en-US" dirty="0">
                <a:solidFill>
                  <a:srgbClr val="0000FF"/>
                </a:solidFill>
              </a:rPr>
              <a:t>04</a:t>
            </a:r>
          </a:p>
          <a:p>
            <a:pPr lvl="2">
              <a:lnSpc>
                <a:spcPct val="90000"/>
              </a:lnSpc>
            </a:pPr>
            <a:r>
              <a:rPr lang="en-US" dirty="0"/>
              <a:t>{ Month has 31 days } 	</a:t>
            </a:r>
            <a:r>
              <a:rPr lang="en-US" dirty="0">
                <a:solidFill>
                  <a:srgbClr val="0000FF"/>
                </a:solidFill>
              </a:rPr>
              <a:t>03</a:t>
            </a:r>
          </a:p>
          <a:p>
            <a:pPr lvl="2">
              <a:lnSpc>
                <a:spcPct val="90000"/>
              </a:lnSpc>
            </a:pPr>
            <a:r>
              <a:rPr lang="en-US" dirty="0"/>
              <a:t>{ Month = February }	</a:t>
            </a:r>
            <a:r>
              <a:rPr lang="en-US" dirty="0">
                <a:solidFill>
                  <a:srgbClr val="0000FF"/>
                </a:solidFill>
              </a:rPr>
              <a:t>02</a:t>
            </a:r>
          </a:p>
          <a:p>
            <a:pPr lvl="1">
              <a:lnSpc>
                <a:spcPct val="90000"/>
              </a:lnSpc>
            </a:pPr>
            <a:r>
              <a:rPr lang="en-US" dirty="0"/>
              <a:t>Year</a:t>
            </a:r>
          </a:p>
          <a:p>
            <a:pPr lvl="2">
              <a:lnSpc>
                <a:spcPct val="90000"/>
              </a:lnSpc>
            </a:pPr>
            <a:r>
              <a:rPr lang="en-US" dirty="0"/>
              <a:t>{ Year is not a leap year </a:t>
            </a:r>
            <a:r>
              <a:rPr lang="en-US" dirty="0" smtClean="0"/>
              <a:t>} </a:t>
            </a:r>
            <a:r>
              <a:rPr lang="en-US" dirty="0" smtClean="0">
                <a:solidFill>
                  <a:srgbClr val="0000FF"/>
                </a:solidFill>
              </a:rPr>
              <a:t>2019</a:t>
            </a:r>
            <a:endParaRPr lang="en-US" dirty="0">
              <a:solidFill>
                <a:srgbClr val="0000FF"/>
              </a:solidFill>
            </a:endParaRPr>
          </a:p>
          <a:p>
            <a:pPr lvl="2">
              <a:lnSpc>
                <a:spcPct val="90000"/>
              </a:lnSpc>
            </a:pPr>
            <a:r>
              <a:rPr lang="en-US" dirty="0"/>
              <a:t>{ Year is a leap year }	</a:t>
            </a:r>
            <a:r>
              <a:rPr lang="en-US" dirty="0">
                <a:solidFill>
                  <a:srgbClr val="0000FF"/>
                </a:solidFill>
              </a:rPr>
              <a:t>2020</a:t>
            </a:r>
          </a:p>
        </p:txBody>
      </p:sp>
      <p:sp>
        <p:nvSpPr>
          <p:cNvPr id="2" name="Content Placeholder 1"/>
          <p:cNvSpPr>
            <a:spLocks noGrp="1"/>
          </p:cNvSpPr>
          <p:nvPr>
            <p:ph sz="quarter" idx="4294967295"/>
          </p:nvPr>
        </p:nvSpPr>
        <p:spPr>
          <a:xfrm>
            <a:off x="7616952" y="2197609"/>
            <a:ext cx="3337560" cy="3870325"/>
          </a:xfrm>
          <a:solidFill>
            <a:srgbClr val="CCFFCC"/>
          </a:solidFill>
        </p:spPr>
        <p:txBody>
          <a:bodyPr/>
          <a:lstStyle/>
          <a:p>
            <a:pPr>
              <a:lnSpc>
                <a:spcPct val="90000"/>
              </a:lnSpc>
              <a:defRPr/>
            </a:pPr>
            <a:r>
              <a:rPr lang="en-US" dirty="0"/>
              <a:t>Weak normal test cases (4 cases)</a:t>
            </a:r>
          </a:p>
          <a:p>
            <a:pPr marL="274638" lvl="1" indent="0">
              <a:buNone/>
              <a:defRPr/>
            </a:pPr>
            <a:endParaRPr lang="en-US" sz="2800" dirty="0"/>
          </a:p>
          <a:p>
            <a:pPr marL="731838" lvl="1" indent="-457200">
              <a:buFont typeface="+mj-lt"/>
              <a:buAutoNum type="arabicPeriod"/>
              <a:defRPr/>
            </a:pPr>
            <a:r>
              <a:rPr lang="en-US" sz="2800" dirty="0">
                <a:solidFill>
                  <a:srgbClr val="0000FF"/>
                </a:solidFill>
              </a:rPr>
              <a:t>02/10/2019</a:t>
            </a:r>
          </a:p>
          <a:p>
            <a:pPr marL="731838" lvl="1" indent="-457200">
              <a:buFont typeface="+mj-lt"/>
              <a:buAutoNum type="arabicPeriod"/>
              <a:defRPr/>
            </a:pPr>
            <a:r>
              <a:rPr lang="en-US" sz="2800" dirty="0">
                <a:solidFill>
                  <a:srgbClr val="0000FF"/>
                </a:solidFill>
              </a:rPr>
              <a:t>04/29/2019</a:t>
            </a:r>
          </a:p>
          <a:p>
            <a:pPr marL="731838" lvl="1" indent="-457200">
              <a:buFont typeface="+mj-lt"/>
              <a:buAutoNum type="arabicPeriod"/>
              <a:defRPr/>
            </a:pPr>
            <a:r>
              <a:rPr lang="en-US" sz="2800" dirty="0">
                <a:solidFill>
                  <a:srgbClr val="0000FF"/>
                </a:solidFill>
              </a:rPr>
              <a:t>03/30/2020</a:t>
            </a:r>
          </a:p>
          <a:p>
            <a:pPr marL="731838" lvl="1" indent="-457200">
              <a:buFont typeface="+mj-lt"/>
              <a:buAutoNum type="arabicPeriod"/>
              <a:defRPr/>
            </a:pPr>
            <a:r>
              <a:rPr lang="en-US" sz="2800" dirty="0">
                <a:solidFill>
                  <a:srgbClr val="0000FF"/>
                </a:solidFill>
              </a:rPr>
              <a:t>03/31/2020</a:t>
            </a:r>
          </a:p>
        </p:txBody>
      </p:sp>
      <p:sp>
        <p:nvSpPr>
          <p:cNvPr id="3" name="Slide Number Placeholder 2"/>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46235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p:cNvSpPr>
          <p:nvPr>
            <p:ph type="title"/>
          </p:nvPr>
        </p:nvSpPr>
        <p:spPr/>
        <p:txBody>
          <a:bodyPr/>
          <a:lstStyle/>
          <a:p>
            <a:r>
              <a:rPr lang="en-US" sz="3200" dirty="0"/>
              <a:t>Example: nextDate(): Test Cases: Strong Normal</a:t>
            </a:r>
          </a:p>
        </p:txBody>
      </p:sp>
      <p:sp>
        <p:nvSpPr>
          <p:cNvPr id="91141" name="Rectangle 3"/>
          <p:cNvSpPr>
            <a:spLocks noGrp="1"/>
          </p:cNvSpPr>
          <p:nvPr>
            <p:ph idx="1"/>
          </p:nvPr>
        </p:nvSpPr>
        <p:spPr>
          <a:xfrm>
            <a:off x="1222248" y="1338072"/>
            <a:ext cx="8229600" cy="4541520"/>
          </a:xfrm>
        </p:spPr>
        <p:txBody>
          <a:bodyPr/>
          <a:lstStyle/>
          <a:p>
            <a:pPr>
              <a:defRPr/>
            </a:pPr>
            <a:r>
              <a:rPr lang="en-US" dirty="0"/>
              <a:t>Strong normal test </a:t>
            </a:r>
            <a:r>
              <a:rPr lang="en-US" dirty="0" smtClean="0"/>
              <a:t>cases (17 cases)</a:t>
            </a:r>
            <a:endParaRPr lang="en-US" dirty="0"/>
          </a:p>
          <a:p>
            <a:pPr marL="274638" lvl="1" indent="0">
              <a:buNone/>
              <a:defRPr/>
            </a:pPr>
            <a:r>
              <a:rPr lang="en-US" dirty="0" smtClean="0"/>
              <a:t>    </a:t>
            </a:r>
            <a:r>
              <a:rPr lang="en-US" dirty="0" smtClean="0">
                <a:solidFill>
                  <a:srgbClr val="0000FF"/>
                </a:solidFill>
              </a:rPr>
              <a:t>02</a:t>
            </a:r>
            <a:r>
              <a:rPr lang="en-US" dirty="0">
                <a:solidFill>
                  <a:srgbClr val="0000FF"/>
                </a:solidFill>
              </a:rPr>
              <a:t>/10/</a:t>
            </a:r>
            <a:r>
              <a:rPr lang="en-US" dirty="0" smtClean="0">
                <a:solidFill>
                  <a:srgbClr val="0000FF"/>
                </a:solidFill>
              </a:rPr>
              <a:t>2020    02/29/2020    </a:t>
            </a:r>
          </a:p>
          <a:p>
            <a:pPr marL="274638" lvl="1" indent="0">
              <a:buNone/>
              <a:defRPr/>
            </a:pPr>
            <a:r>
              <a:rPr lang="en-US" dirty="0">
                <a:solidFill>
                  <a:srgbClr val="0000FF"/>
                </a:solidFill>
              </a:rPr>
              <a:t> </a:t>
            </a:r>
            <a:r>
              <a:rPr lang="en-US" dirty="0" smtClean="0">
                <a:solidFill>
                  <a:srgbClr val="0000FF"/>
                </a:solidFill>
              </a:rPr>
              <a:t>   02/10/2019 </a:t>
            </a:r>
          </a:p>
          <a:p>
            <a:pPr marL="274638" lvl="1" indent="0">
              <a:buNone/>
              <a:defRPr/>
            </a:pPr>
            <a:endParaRPr lang="en-US" sz="1000" dirty="0">
              <a:solidFill>
                <a:srgbClr val="0000FF"/>
              </a:solidFill>
            </a:endParaRPr>
          </a:p>
          <a:p>
            <a:pPr marL="274638" lvl="1" indent="0">
              <a:buNone/>
              <a:defRPr/>
            </a:pPr>
            <a:r>
              <a:rPr lang="en-US" dirty="0" smtClean="0">
                <a:solidFill>
                  <a:srgbClr val="0000FF"/>
                </a:solidFill>
              </a:rPr>
              <a:t>    03</a:t>
            </a:r>
            <a:r>
              <a:rPr lang="en-US" dirty="0">
                <a:solidFill>
                  <a:srgbClr val="0000FF"/>
                </a:solidFill>
              </a:rPr>
              <a:t>/10/</a:t>
            </a:r>
            <a:r>
              <a:rPr lang="en-US" dirty="0" smtClean="0">
                <a:solidFill>
                  <a:srgbClr val="0000FF"/>
                </a:solidFill>
              </a:rPr>
              <a:t>2020    03</a:t>
            </a:r>
            <a:r>
              <a:rPr lang="en-US" dirty="0">
                <a:solidFill>
                  <a:srgbClr val="0000FF"/>
                </a:solidFill>
              </a:rPr>
              <a:t>/29/</a:t>
            </a:r>
            <a:r>
              <a:rPr lang="en-US" dirty="0" smtClean="0">
                <a:solidFill>
                  <a:srgbClr val="0000FF"/>
                </a:solidFill>
              </a:rPr>
              <a:t>2020    03</a:t>
            </a:r>
            <a:r>
              <a:rPr lang="en-US" dirty="0">
                <a:solidFill>
                  <a:srgbClr val="0000FF"/>
                </a:solidFill>
              </a:rPr>
              <a:t>/30/</a:t>
            </a:r>
            <a:r>
              <a:rPr lang="en-US" dirty="0" smtClean="0">
                <a:solidFill>
                  <a:srgbClr val="0000FF"/>
                </a:solidFill>
              </a:rPr>
              <a:t>2020    03</a:t>
            </a:r>
            <a:r>
              <a:rPr lang="en-US" dirty="0">
                <a:solidFill>
                  <a:srgbClr val="0000FF"/>
                </a:solidFill>
              </a:rPr>
              <a:t>/</a:t>
            </a:r>
            <a:r>
              <a:rPr lang="en-US" dirty="0" smtClean="0">
                <a:solidFill>
                  <a:srgbClr val="0000FF"/>
                </a:solidFill>
              </a:rPr>
              <a:t>31/2020</a:t>
            </a:r>
          </a:p>
          <a:p>
            <a:pPr marL="274638" lvl="1" indent="0">
              <a:buNone/>
              <a:defRPr/>
            </a:pPr>
            <a:r>
              <a:rPr lang="en-US" dirty="0">
                <a:solidFill>
                  <a:srgbClr val="0000FF"/>
                </a:solidFill>
              </a:rPr>
              <a:t> </a:t>
            </a:r>
            <a:r>
              <a:rPr lang="en-US" dirty="0" smtClean="0">
                <a:solidFill>
                  <a:srgbClr val="0000FF"/>
                </a:solidFill>
              </a:rPr>
              <a:t>   03/10/2019    03/29/2019    03</a:t>
            </a:r>
            <a:r>
              <a:rPr lang="en-US" dirty="0">
                <a:solidFill>
                  <a:srgbClr val="0000FF"/>
                </a:solidFill>
              </a:rPr>
              <a:t>/</a:t>
            </a:r>
            <a:r>
              <a:rPr lang="en-US" dirty="0" smtClean="0">
                <a:solidFill>
                  <a:srgbClr val="0000FF"/>
                </a:solidFill>
              </a:rPr>
              <a:t>30/2019    03</a:t>
            </a:r>
            <a:r>
              <a:rPr lang="en-US" dirty="0">
                <a:solidFill>
                  <a:srgbClr val="0000FF"/>
                </a:solidFill>
              </a:rPr>
              <a:t>/31/</a:t>
            </a:r>
            <a:r>
              <a:rPr lang="en-US" dirty="0" smtClean="0">
                <a:solidFill>
                  <a:srgbClr val="0000FF"/>
                </a:solidFill>
              </a:rPr>
              <a:t>2019</a:t>
            </a:r>
            <a:endParaRPr lang="en-US" dirty="0">
              <a:solidFill>
                <a:srgbClr val="0000FF"/>
              </a:solidFill>
            </a:endParaRPr>
          </a:p>
          <a:p>
            <a:pPr marL="274638" lvl="1" indent="0">
              <a:buNone/>
              <a:defRPr/>
            </a:pPr>
            <a:endParaRPr lang="en-US" sz="1000" dirty="0">
              <a:solidFill>
                <a:srgbClr val="0000FF"/>
              </a:solidFill>
            </a:endParaRPr>
          </a:p>
          <a:p>
            <a:pPr marL="274638" lvl="1" indent="0">
              <a:buNone/>
              <a:defRPr/>
            </a:pPr>
            <a:r>
              <a:rPr lang="en-US" dirty="0">
                <a:solidFill>
                  <a:srgbClr val="0000FF"/>
                </a:solidFill>
              </a:rPr>
              <a:t> </a:t>
            </a:r>
            <a:r>
              <a:rPr lang="en-US" dirty="0" smtClean="0">
                <a:solidFill>
                  <a:srgbClr val="0000FF"/>
                </a:solidFill>
              </a:rPr>
              <a:t>   04</a:t>
            </a:r>
            <a:r>
              <a:rPr lang="en-US" dirty="0">
                <a:solidFill>
                  <a:srgbClr val="0000FF"/>
                </a:solidFill>
              </a:rPr>
              <a:t>/10/</a:t>
            </a:r>
            <a:r>
              <a:rPr lang="en-US" dirty="0" smtClean="0">
                <a:solidFill>
                  <a:srgbClr val="0000FF"/>
                </a:solidFill>
              </a:rPr>
              <a:t>2020    04</a:t>
            </a:r>
            <a:r>
              <a:rPr lang="en-US" dirty="0">
                <a:solidFill>
                  <a:srgbClr val="0000FF"/>
                </a:solidFill>
              </a:rPr>
              <a:t>/29/</a:t>
            </a:r>
            <a:r>
              <a:rPr lang="en-US" dirty="0" smtClean="0">
                <a:solidFill>
                  <a:srgbClr val="0000FF"/>
                </a:solidFill>
              </a:rPr>
              <a:t>2020    04</a:t>
            </a:r>
            <a:r>
              <a:rPr lang="en-US" dirty="0">
                <a:solidFill>
                  <a:srgbClr val="0000FF"/>
                </a:solidFill>
              </a:rPr>
              <a:t>/30/</a:t>
            </a:r>
            <a:r>
              <a:rPr lang="en-US" dirty="0" smtClean="0">
                <a:solidFill>
                  <a:srgbClr val="0000FF"/>
                </a:solidFill>
              </a:rPr>
              <a:t>2020</a:t>
            </a:r>
          </a:p>
          <a:p>
            <a:pPr marL="274638" lvl="1" indent="0">
              <a:buNone/>
              <a:defRPr/>
            </a:pPr>
            <a:r>
              <a:rPr lang="en-US" dirty="0" smtClean="0">
                <a:solidFill>
                  <a:srgbClr val="0000FF"/>
                </a:solidFill>
              </a:rPr>
              <a:t>    04/10/2019    04/29/2019    04</a:t>
            </a:r>
            <a:r>
              <a:rPr lang="en-US" dirty="0">
                <a:solidFill>
                  <a:srgbClr val="0000FF"/>
                </a:solidFill>
              </a:rPr>
              <a:t>/30/</a:t>
            </a:r>
            <a:r>
              <a:rPr lang="en-US" dirty="0" smtClean="0">
                <a:solidFill>
                  <a:srgbClr val="0000FF"/>
                </a:solidFill>
              </a:rPr>
              <a:t>2019</a:t>
            </a:r>
            <a:endParaRPr lang="en-US" dirty="0">
              <a:solidFill>
                <a:srgbClr val="0000FF"/>
              </a:solidFill>
            </a:endParaRPr>
          </a:p>
          <a:p>
            <a:pPr>
              <a:defRPr/>
            </a:pPr>
            <a:r>
              <a:rPr lang="en-US" dirty="0"/>
              <a:t>Note: some combinations are invalid, thus </a:t>
            </a:r>
            <a:r>
              <a:rPr lang="en-US" dirty="0" smtClean="0"/>
              <a:t>excluded</a:t>
            </a:r>
          </a:p>
          <a:p>
            <a:pPr lvl="1">
              <a:defRPr/>
            </a:pPr>
            <a:r>
              <a:rPr lang="en-US" dirty="0"/>
              <a:t>e</a:t>
            </a:r>
            <a:r>
              <a:rPr lang="en-US" dirty="0" smtClean="0"/>
              <a:t>.g., 02/30/2020 </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320379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1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14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14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4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141">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41">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41">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14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normAutofit/>
          </a:bodyPr>
          <a:lstStyle/>
          <a:p>
            <a:r>
              <a:rPr lang="en-US" sz="3200" dirty="0"/>
              <a:t>Example: nextDate(): Test Cases: Weak Robustness</a:t>
            </a:r>
          </a:p>
        </p:txBody>
      </p:sp>
      <p:sp>
        <p:nvSpPr>
          <p:cNvPr id="93189" name="Rectangle 3"/>
          <p:cNvSpPr>
            <a:spLocks noGrp="1"/>
          </p:cNvSpPr>
          <p:nvPr>
            <p:ph idx="1"/>
          </p:nvPr>
        </p:nvSpPr>
        <p:spPr>
          <a:xfrm>
            <a:off x="1078992" y="1371600"/>
            <a:ext cx="8385048" cy="5230368"/>
          </a:xfrm>
        </p:spPr>
        <p:txBody>
          <a:bodyPr/>
          <a:lstStyle/>
          <a:p>
            <a:pPr>
              <a:lnSpc>
                <a:spcPct val="90000"/>
              </a:lnSpc>
            </a:pPr>
            <a:r>
              <a:rPr lang="en-US" dirty="0"/>
              <a:t>Add a test case for each invalid equivalence class</a:t>
            </a:r>
            <a:endParaRPr lang="en-US" sz="2400" dirty="0"/>
          </a:p>
          <a:p>
            <a:pPr lvl="1">
              <a:lnSpc>
                <a:spcPct val="90000"/>
              </a:lnSpc>
            </a:pPr>
            <a:r>
              <a:rPr lang="en-US" sz="1800" dirty="0"/>
              <a:t>{ Day &lt; 1 }					02/</a:t>
            </a:r>
            <a:r>
              <a:rPr lang="en-US" sz="1800" dirty="0">
                <a:solidFill>
                  <a:srgbClr val="FF0000"/>
                </a:solidFill>
              </a:rPr>
              <a:t>00</a:t>
            </a:r>
            <a:r>
              <a:rPr lang="en-US" sz="1800" dirty="0"/>
              <a:t>/2020</a:t>
            </a:r>
          </a:p>
          <a:p>
            <a:pPr lvl="1">
              <a:lnSpc>
                <a:spcPct val="90000"/>
              </a:lnSpc>
            </a:pPr>
            <a:r>
              <a:rPr lang="en-US" sz="1800" dirty="0"/>
              <a:t>{ Day &gt; 31 }    				03/</a:t>
            </a:r>
            <a:r>
              <a:rPr lang="en-US" sz="1800" dirty="0">
                <a:solidFill>
                  <a:srgbClr val="FF0000"/>
                </a:solidFill>
              </a:rPr>
              <a:t>36</a:t>
            </a:r>
            <a:r>
              <a:rPr lang="en-US" sz="1800" dirty="0"/>
              <a:t>/2019</a:t>
            </a:r>
          </a:p>
          <a:p>
            <a:pPr lvl="1">
              <a:lnSpc>
                <a:spcPct val="90000"/>
              </a:lnSpc>
            </a:pPr>
            <a:r>
              <a:rPr lang="en-US" sz="1800" dirty="0"/>
              <a:t>{ Incorrect format of Day } 			02/</a:t>
            </a:r>
            <a:r>
              <a:rPr lang="en-US" sz="1800" dirty="0">
                <a:solidFill>
                  <a:srgbClr val="FF0000"/>
                </a:solidFill>
              </a:rPr>
              <a:t>7</a:t>
            </a:r>
            <a:r>
              <a:rPr lang="en-US" sz="1800" dirty="0"/>
              <a:t>/2020</a:t>
            </a:r>
          </a:p>
          <a:p>
            <a:pPr lvl="1">
              <a:lnSpc>
                <a:spcPct val="90000"/>
              </a:lnSpc>
            </a:pPr>
            <a:r>
              <a:rPr lang="en-US" sz="1800" dirty="0"/>
              <a:t>{ Illegal characters of Day } 			02/</a:t>
            </a:r>
            <a:r>
              <a:rPr lang="en-US" sz="1800" dirty="0">
                <a:solidFill>
                  <a:srgbClr val="FF0000"/>
                </a:solidFill>
              </a:rPr>
              <a:t>First</a:t>
            </a:r>
            <a:r>
              <a:rPr lang="en-US" sz="1800" dirty="0"/>
              <a:t>/2020</a:t>
            </a:r>
          </a:p>
          <a:p>
            <a:pPr lvl="1">
              <a:lnSpc>
                <a:spcPct val="90000"/>
              </a:lnSpc>
            </a:pPr>
            <a:r>
              <a:rPr lang="en-US" sz="1800" dirty="0"/>
              <a:t>{ Month &lt; 1 }	     			</a:t>
            </a:r>
            <a:r>
              <a:rPr lang="en-US" sz="1800" dirty="0">
                <a:solidFill>
                  <a:srgbClr val="FF0000"/>
                </a:solidFill>
              </a:rPr>
              <a:t>00</a:t>
            </a:r>
            <a:r>
              <a:rPr lang="en-US" sz="1800" dirty="0"/>
              <a:t>/10/2019</a:t>
            </a:r>
          </a:p>
          <a:p>
            <a:pPr lvl="1">
              <a:lnSpc>
                <a:spcPct val="90000"/>
              </a:lnSpc>
            </a:pPr>
            <a:r>
              <a:rPr lang="en-US" sz="1800" dirty="0"/>
              <a:t>{ Month &gt; 12 }				</a:t>
            </a:r>
            <a:r>
              <a:rPr lang="en-US" sz="1800" dirty="0">
                <a:solidFill>
                  <a:srgbClr val="FF0000"/>
                </a:solidFill>
              </a:rPr>
              <a:t>15</a:t>
            </a:r>
            <a:r>
              <a:rPr lang="en-US" sz="1800" dirty="0"/>
              <a:t>/10/2020</a:t>
            </a:r>
          </a:p>
          <a:p>
            <a:pPr lvl="1">
              <a:lnSpc>
                <a:spcPct val="90000"/>
              </a:lnSpc>
            </a:pPr>
            <a:r>
              <a:rPr lang="en-US" sz="1800" dirty="0"/>
              <a:t>{ Incorrect format of Month }			</a:t>
            </a:r>
            <a:r>
              <a:rPr lang="en-US" sz="1800" dirty="0">
                <a:solidFill>
                  <a:srgbClr val="FF0000"/>
                </a:solidFill>
              </a:rPr>
              <a:t>3</a:t>
            </a:r>
            <a:r>
              <a:rPr lang="en-US" sz="1800" dirty="0"/>
              <a:t>/10/2020</a:t>
            </a:r>
          </a:p>
          <a:p>
            <a:pPr lvl="1">
              <a:lnSpc>
                <a:spcPct val="90000"/>
              </a:lnSpc>
            </a:pPr>
            <a:r>
              <a:rPr lang="en-US" sz="1800" dirty="0"/>
              <a:t>{ Illegal characters of Month } 		</a:t>
            </a:r>
            <a:r>
              <a:rPr lang="en-US" sz="1800" dirty="0" smtClean="0"/>
              <a:t>             </a:t>
            </a:r>
            <a:r>
              <a:rPr lang="en-US" sz="1800" dirty="0" smtClean="0">
                <a:solidFill>
                  <a:srgbClr val="FF0000"/>
                </a:solidFill>
              </a:rPr>
              <a:t>Mar</a:t>
            </a:r>
            <a:r>
              <a:rPr lang="en-US" sz="1800" dirty="0" smtClean="0"/>
              <a:t>/10/2019</a:t>
            </a:r>
            <a:endParaRPr lang="en-US" sz="1800" dirty="0"/>
          </a:p>
          <a:p>
            <a:pPr lvl="1">
              <a:lnSpc>
                <a:spcPct val="90000"/>
              </a:lnSpc>
            </a:pPr>
            <a:r>
              <a:rPr lang="en-US" sz="1800" dirty="0"/>
              <a:t>{ Year &lt; 1800 }				02/10/</a:t>
            </a:r>
            <a:r>
              <a:rPr lang="en-US" sz="1800" dirty="0">
                <a:solidFill>
                  <a:srgbClr val="FF0000"/>
                </a:solidFill>
              </a:rPr>
              <a:t>1745</a:t>
            </a:r>
          </a:p>
          <a:p>
            <a:pPr lvl="1">
              <a:lnSpc>
                <a:spcPct val="90000"/>
              </a:lnSpc>
            </a:pPr>
            <a:r>
              <a:rPr lang="en-US" sz="1800" dirty="0"/>
              <a:t>{ Year &gt; 2200 }				02/10/</a:t>
            </a:r>
            <a:r>
              <a:rPr lang="en-US" sz="1800" dirty="0">
                <a:solidFill>
                  <a:srgbClr val="FF0000"/>
                </a:solidFill>
              </a:rPr>
              <a:t>2350</a:t>
            </a:r>
          </a:p>
          <a:p>
            <a:pPr lvl="1">
              <a:lnSpc>
                <a:spcPct val="90000"/>
              </a:lnSpc>
            </a:pPr>
            <a:r>
              <a:rPr lang="en-US" sz="1800" dirty="0"/>
              <a:t>{ Incorrect format of Year }			02/10/</a:t>
            </a:r>
            <a:r>
              <a:rPr lang="en-US" sz="1800" dirty="0">
                <a:solidFill>
                  <a:srgbClr val="FF0000"/>
                </a:solidFill>
              </a:rPr>
              <a:t>10</a:t>
            </a:r>
          </a:p>
          <a:p>
            <a:pPr lvl="1">
              <a:lnSpc>
                <a:spcPct val="90000"/>
              </a:lnSpc>
            </a:pPr>
            <a:r>
              <a:rPr lang="en-US" sz="1800" dirty="0"/>
              <a:t>{ Illegal characters of Year } 			02/10/</a:t>
            </a:r>
            <a:r>
              <a:rPr lang="ja-JP" altLang="en-US" sz="1800" dirty="0">
                <a:solidFill>
                  <a:srgbClr val="FF0000"/>
                </a:solidFill>
              </a:rPr>
              <a:t>’</a:t>
            </a:r>
            <a:r>
              <a:rPr lang="en-US" altLang="ja-JP" sz="1800" dirty="0">
                <a:solidFill>
                  <a:srgbClr val="FF0000"/>
                </a:solidFill>
              </a:rPr>
              <a:t>00</a:t>
            </a:r>
          </a:p>
          <a:p>
            <a:pPr lvl="1">
              <a:lnSpc>
                <a:spcPct val="90000"/>
              </a:lnSpc>
            </a:pPr>
            <a:r>
              <a:rPr lang="en-US" sz="1800" dirty="0"/>
              <a:t>{ Incorrect order of Day, Month, Year }	</a:t>
            </a:r>
            <a:r>
              <a:rPr lang="en-US" sz="1800" dirty="0" smtClean="0"/>
              <a:t>                </a:t>
            </a:r>
            <a:r>
              <a:rPr lang="en-US" sz="1800" dirty="0" smtClean="0">
                <a:solidFill>
                  <a:srgbClr val="FF0000"/>
                </a:solidFill>
              </a:rPr>
              <a:t>29</a:t>
            </a:r>
            <a:r>
              <a:rPr lang="en-US" sz="1800" dirty="0" smtClean="0"/>
              <a:t>/</a:t>
            </a:r>
            <a:r>
              <a:rPr lang="en-US" sz="1800" dirty="0" smtClean="0">
                <a:solidFill>
                  <a:srgbClr val="FF0000"/>
                </a:solidFill>
              </a:rPr>
              <a:t>03</a:t>
            </a:r>
            <a:r>
              <a:rPr lang="en-US" sz="1800" dirty="0" smtClean="0"/>
              <a:t>/2008</a:t>
            </a:r>
            <a:endParaRPr lang="en-US" sz="1800" dirty="0"/>
          </a:p>
          <a:p>
            <a:pPr lvl="1">
              <a:lnSpc>
                <a:spcPct val="90000"/>
              </a:lnSpc>
            </a:pPr>
            <a:r>
              <a:rPr lang="en-US" sz="1800" dirty="0"/>
              <a:t>{ Missing Day, Month, or Year }		</a:t>
            </a:r>
            <a:r>
              <a:rPr lang="en-US" sz="1800" dirty="0" smtClean="0"/>
              <a:t>                02/10</a:t>
            </a:r>
            <a:endParaRPr lang="en-US" sz="1800" dirty="0"/>
          </a:p>
          <a:p>
            <a:pPr lvl="1">
              <a:lnSpc>
                <a:spcPct val="90000"/>
              </a:lnSpc>
            </a:pPr>
            <a:r>
              <a:rPr lang="en-US" sz="1800" dirty="0"/>
              <a:t>{ Extra number or character }		</a:t>
            </a:r>
            <a:r>
              <a:rPr lang="en-US" sz="1800" dirty="0" smtClean="0"/>
              <a:t>               02/20/2020</a:t>
            </a:r>
            <a:r>
              <a:rPr lang="en-US" sz="1800" dirty="0" smtClean="0">
                <a:solidFill>
                  <a:srgbClr val="FF0000"/>
                </a:solidFill>
              </a:rPr>
              <a:t>/2019</a:t>
            </a:r>
            <a:endParaRPr lang="en-US" sz="1800" dirty="0">
              <a:solidFill>
                <a:srgbClr val="FF0000"/>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26556233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idx="4294967295"/>
          </p:nvPr>
        </p:nvSpPr>
        <p:spPr/>
        <p:txBody>
          <a:bodyPr>
            <a:normAutofit/>
          </a:bodyPr>
          <a:lstStyle/>
          <a:p>
            <a:r>
              <a:rPr lang="en-US" sz="3200" dirty="0"/>
              <a:t>Example: nextDate(): Test Cases: Strong Robustness</a:t>
            </a:r>
          </a:p>
        </p:txBody>
      </p:sp>
      <p:sp>
        <p:nvSpPr>
          <p:cNvPr id="95237" name="Rectangle 3"/>
          <p:cNvSpPr>
            <a:spLocks noGrp="1"/>
          </p:cNvSpPr>
          <p:nvPr>
            <p:ph type="body" idx="4294967295"/>
          </p:nvPr>
        </p:nvSpPr>
        <p:spPr/>
        <p:txBody>
          <a:bodyPr/>
          <a:lstStyle/>
          <a:p>
            <a:r>
              <a:rPr lang="en-US" dirty="0"/>
              <a:t>Add invalid test cases resulting from combination of valid equivalence classes</a:t>
            </a:r>
          </a:p>
          <a:p>
            <a:pPr marL="344487" lvl="1" indent="0">
              <a:buNone/>
            </a:pPr>
            <a:r>
              <a:rPr lang="en-US" dirty="0"/>
              <a:t>04/</a:t>
            </a:r>
            <a:r>
              <a:rPr lang="en-US" dirty="0">
                <a:solidFill>
                  <a:srgbClr val="FF0000"/>
                </a:solidFill>
              </a:rPr>
              <a:t>31</a:t>
            </a:r>
            <a:r>
              <a:rPr lang="en-US" dirty="0"/>
              <a:t>/</a:t>
            </a:r>
            <a:r>
              <a:rPr lang="en-US" dirty="0" smtClean="0"/>
              <a:t>2020</a:t>
            </a:r>
            <a:endParaRPr lang="en-US" dirty="0"/>
          </a:p>
          <a:p>
            <a:pPr marL="344487" lvl="1" indent="0">
              <a:buNone/>
            </a:pPr>
            <a:r>
              <a:rPr lang="en-US" dirty="0"/>
              <a:t>02/</a:t>
            </a:r>
            <a:r>
              <a:rPr lang="en-US" dirty="0">
                <a:solidFill>
                  <a:srgbClr val="FF0000"/>
                </a:solidFill>
              </a:rPr>
              <a:t>29</a:t>
            </a:r>
            <a:r>
              <a:rPr lang="en-US" dirty="0"/>
              <a:t>/</a:t>
            </a:r>
            <a:r>
              <a:rPr lang="en-US" dirty="0" smtClean="0"/>
              <a:t>2019</a:t>
            </a:r>
            <a:r>
              <a:rPr lang="en-US" dirty="0"/>
              <a:t>	02/</a:t>
            </a:r>
            <a:r>
              <a:rPr lang="en-US" dirty="0">
                <a:solidFill>
                  <a:srgbClr val="FF0000"/>
                </a:solidFill>
              </a:rPr>
              <a:t>30</a:t>
            </a:r>
            <a:r>
              <a:rPr lang="en-US" dirty="0"/>
              <a:t>/</a:t>
            </a:r>
            <a:r>
              <a:rPr lang="en-US" dirty="0" smtClean="0"/>
              <a:t>2019</a:t>
            </a:r>
            <a:r>
              <a:rPr lang="en-US" dirty="0"/>
              <a:t>	    02/</a:t>
            </a:r>
            <a:r>
              <a:rPr lang="en-US" dirty="0">
                <a:solidFill>
                  <a:srgbClr val="FF0000"/>
                </a:solidFill>
              </a:rPr>
              <a:t>31</a:t>
            </a:r>
            <a:r>
              <a:rPr lang="en-US" dirty="0"/>
              <a:t>/</a:t>
            </a:r>
            <a:r>
              <a:rPr lang="en-US" dirty="0" smtClean="0"/>
              <a:t>2019 </a:t>
            </a:r>
            <a:endParaRPr lang="en-US" dirty="0"/>
          </a:p>
          <a:p>
            <a:pPr marL="344487" lvl="1" indent="0">
              <a:buNone/>
            </a:pPr>
            <a:r>
              <a:rPr lang="en-US" dirty="0"/>
              <a:t>02/</a:t>
            </a:r>
            <a:r>
              <a:rPr lang="en-US" dirty="0">
                <a:solidFill>
                  <a:srgbClr val="FF0000"/>
                </a:solidFill>
              </a:rPr>
              <a:t>30</a:t>
            </a:r>
            <a:r>
              <a:rPr lang="en-US" dirty="0"/>
              <a:t>/</a:t>
            </a:r>
            <a:r>
              <a:rPr lang="en-US" dirty="0" smtClean="0"/>
              <a:t>2020</a:t>
            </a:r>
            <a:r>
              <a:rPr lang="en-US" dirty="0"/>
              <a:t>	02/</a:t>
            </a:r>
            <a:r>
              <a:rPr lang="en-US" dirty="0">
                <a:solidFill>
                  <a:srgbClr val="FF0000"/>
                </a:solidFill>
              </a:rPr>
              <a:t>31</a:t>
            </a:r>
            <a:r>
              <a:rPr lang="en-US" dirty="0"/>
              <a:t>/</a:t>
            </a:r>
            <a:r>
              <a:rPr lang="en-US" dirty="0" smtClean="0"/>
              <a:t>2020</a:t>
            </a:r>
            <a:endParaRPr lang="en-US" dirty="0"/>
          </a:p>
          <a:p>
            <a:r>
              <a:rPr lang="en-US" dirty="0"/>
              <a:t>Ensure each invalid test case contains only one invalid value.</a:t>
            </a:r>
          </a:p>
          <a:p>
            <a:pPr lvl="1"/>
            <a:r>
              <a:rPr lang="en-US" dirty="0"/>
              <a:t>Single </a:t>
            </a:r>
            <a:r>
              <a:rPr lang="en-US" dirty="0" smtClean="0"/>
              <a:t>defect </a:t>
            </a:r>
            <a:r>
              <a:rPr lang="en-US" dirty="0"/>
              <a:t>assumption  </a:t>
            </a:r>
          </a:p>
        </p:txBody>
      </p:sp>
      <p:sp>
        <p:nvSpPr>
          <p:cNvPr id="2" name="Slide Number Placeholder 1"/>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24172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23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23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Examples</a:t>
            </a:r>
          </a:p>
          <a:p>
            <a:pPr lvl="1"/>
            <a:r>
              <a:rPr lang="en-US" dirty="0" smtClean="0"/>
              <a:t>People (woman </a:t>
            </a:r>
            <a:r>
              <a:rPr lang="en-US" dirty="0"/>
              <a:t>/ </a:t>
            </a:r>
            <a:r>
              <a:rPr lang="en-US" dirty="0" smtClean="0"/>
              <a:t>man)</a:t>
            </a:r>
            <a:endParaRPr lang="en-US" dirty="0"/>
          </a:p>
          <a:p>
            <a:pPr lvl="1"/>
            <a:r>
              <a:rPr lang="en-US" dirty="0" smtClean="0"/>
              <a:t>Students (bachelor </a:t>
            </a:r>
            <a:r>
              <a:rPr lang="en-US" dirty="0"/>
              <a:t>/ </a:t>
            </a:r>
            <a:r>
              <a:rPr lang="en-US" dirty="0" smtClean="0"/>
              <a:t>master)</a:t>
            </a:r>
            <a:endParaRPr lang="en-US" dirty="0"/>
          </a:p>
          <a:p>
            <a:pPr lvl="1"/>
            <a:r>
              <a:rPr lang="en-US" dirty="0" smtClean="0"/>
              <a:t>Tickets (children </a:t>
            </a:r>
            <a:r>
              <a:rPr lang="en-US" dirty="0"/>
              <a:t>/ youth / adults </a:t>
            </a:r>
            <a:r>
              <a:rPr lang="en-US" dirty="0" smtClean="0"/>
              <a:t>/older)</a:t>
            </a:r>
            <a:endParaRPr lang="en-US" dirty="0"/>
          </a:p>
          <a:p>
            <a:pPr lvl="1"/>
            <a:r>
              <a:rPr lang="en-US" dirty="0" smtClean="0"/>
              <a:t>Vehicles (gasoline </a:t>
            </a:r>
            <a:r>
              <a:rPr lang="en-US" dirty="0"/>
              <a:t>/ diesel / </a:t>
            </a:r>
            <a:r>
              <a:rPr lang="en-US" dirty="0" smtClean="0"/>
              <a:t>electric)</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32330749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Equivalence </a:t>
            </a:r>
            <a:r>
              <a:rPr lang="en-US" dirty="0" smtClean="0"/>
              <a:t>partitions can </a:t>
            </a:r>
            <a:r>
              <a:rPr lang="en-US" dirty="0"/>
              <a:t>be found for both valid data and </a:t>
            </a:r>
            <a:r>
              <a:rPr lang="en-US" dirty="0" smtClean="0"/>
              <a:t>invalid data</a:t>
            </a:r>
            <a:r>
              <a:rPr lang="en-US" dirty="0"/>
              <a:t>, i.e. values that should be rejected</a:t>
            </a:r>
            <a:r>
              <a:rPr lang="en-US" dirty="0" smtClean="0"/>
              <a:t>.</a:t>
            </a:r>
          </a:p>
          <a:p>
            <a:r>
              <a:rPr lang="en-US" dirty="0"/>
              <a:t>Notes</a:t>
            </a:r>
          </a:p>
          <a:p>
            <a:pPr lvl="1"/>
            <a:r>
              <a:rPr lang="en-US" dirty="0" smtClean="0"/>
              <a:t>Tests </a:t>
            </a:r>
            <a:r>
              <a:rPr lang="en-US" dirty="0"/>
              <a:t>can be designed to cover more than one partitions</a:t>
            </a:r>
          </a:p>
          <a:p>
            <a:pPr lvl="1"/>
            <a:r>
              <a:rPr lang="en-US" dirty="0" smtClean="0"/>
              <a:t>Equivalence </a:t>
            </a:r>
            <a:r>
              <a:rPr lang="en-US" dirty="0"/>
              <a:t>partitioning is applicable at all levels of testing.</a:t>
            </a:r>
          </a:p>
          <a:p>
            <a:pPr lvl="1"/>
            <a:r>
              <a:rPr lang="en-US" dirty="0" smtClean="0"/>
              <a:t>Equivalence </a:t>
            </a:r>
            <a:r>
              <a:rPr lang="en-US" dirty="0"/>
              <a:t>partitioning as a technique can be used to </a:t>
            </a:r>
            <a:r>
              <a:rPr lang="en-US" dirty="0" smtClean="0"/>
              <a:t>achieve input </a:t>
            </a:r>
            <a:r>
              <a:rPr lang="en-US" dirty="0"/>
              <a:t>and output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21954409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en-US" dirty="0"/>
              <a:t>Boundary Value Testing</a:t>
            </a:r>
          </a:p>
        </p:txBody>
      </p:sp>
      <p:sp>
        <p:nvSpPr>
          <p:cNvPr id="97285" name="Rectangle 3"/>
          <p:cNvSpPr>
            <a:spLocks noGrp="1" noChangeArrowheads="1"/>
          </p:cNvSpPr>
          <p:nvPr>
            <p:ph idx="1"/>
          </p:nvPr>
        </p:nvSpPr>
        <p:spPr/>
        <p:txBody>
          <a:bodyPr>
            <a:normAutofit lnSpcReduction="10000"/>
          </a:bodyPr>
          <a:lstStyle/>
          <a:p>
            <a:pPr>
              <a:lnSpc>
                <a:spcPct val="90000"/>
              </a:lnSpc>
            </a:pPr>
            <a:r>
              <a:rPr lang="en-US" dirty="0"/>
              <a:t>Test values, sizes, or quantities near the design limits</a:t>
            </a:r>
          </a:p>
          <a:p>
            <a:pPr lvl="1">
              <a:lnSpc>
                <a:spcPct val="90000"/>
              </a:lnSpc>
            </a:pPr>
            <a:r>
              <a:rPr lang="en-US" dirty="0"/>
              <a:t>value limits, length limits, volume limits</a:t>
            </a:r>
          </a:p>
          <a:p>
            <a:pPr lvl="1">
              <a:lnSpc>
                <a:spcPct val="90000"/>
              </a:lnSpc>
            </a:pPr>
            <a:r>
              <a:rPr lang="en-US" dirty="0"/>
              <a:t>null strings vs. empty strings</a:t>
            </a:r>
            <a:endParaRPr lang="en-US" sz="2800" dirty="0"/>
          </a:p>
          <a:p>
            <a:pPr>
              <a:lnSpc>
                <a:spcPct val="90000"/>
              </a:lnSpc>
            </a:pPr>
            <a:r>
              <a:rPr lang="en-US" dirty="0"/>
              <a:t>Errors tend to occur near the extreme values of inputs (off by one is an example)</a:t>
            </a:r>
          </a:p>
          <a:p>
            <a:pPr>
              <a:lnSpc>
                <a:spcPct val="90000"/>
              </a:lnSpc>
            </a:pPr>
            <a:r>
              <a:rPr lang="en-US" dirty="0"/>
              <a:t>Robustness: </a:t>
            </a:r>
          </a:p>
          <a:p>
            <a:pPr lvl="1">
              <a:lnSpc>
                <a:spcPct val="90000"/>
              </a:lnSpc>
            </a:pPr>
            <a:r>
              <a:rPr lang="en-US" dirty="0"/>
              <a:t>How does the software react when boundaries are exceeded?</a:t>
            </a:r>
          </a:p>
          <a:p>
            <a:pPr>
              <a:lnSpc>
                <a:spcPct val="90000"/>
              </a:lnSpc>
            </a:pPr>
            <a:r>
              <a:rPr lang="en-US" dirty="0"/>
              <a:t>Use input values </a:t>
            </a:r>
          </a:p>
          <a:p>
            <a:pPr lvl="1">
              <a:lnSpc>
                <a:spcPct val="90000"/>
              </a:lnSpc>
            </a:pPr>
            <a:r>
              <a:rPr lang="en-US" dirty="0"/>
              <a:t>at their minimum, just above the minimum</a:t>
            </a:r>
          </a:p>
          <a:p>
            <a:pPr lvl="1">
              <a:lnSpc>
                <a:spcPct val="90000"/>
              </a:lnSpc>
            </a:pPr>
            <a:r>
              <a:rPr lang="en-US" dirty="0"/>
              <a:t>at a nominal value, </a:t>
            </a:r>
          </a:p>
          <a:p>
            <a:pPr lvl="1">
              <a:lnSpc>
                <a:spcPct val="90000"/>
              </a:lnSpc>
            </a:pPr>
            <a:r>
              <a:rPr lang="en-US" dirty="0"/>
              <a:t>at the maximum,</a:t>
            </a:r>
            <a:r>
              <a:rPr lang="en-US" sz="2000" dirty="0"/>
              <a:t> </a:t>
            </a:r>
            <a:r>
              <a:rPr lang="en-US" dirty="0"/>
              <a:t>just below the maximum</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201893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2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28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2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t>Boundary Value Analysis</a:t>
            </a:r>
          </a:p>
        </p:txBody>
      </p:sp>
      <p:sp>
        <p:nvSpPr>
          <p:cNvPr id="29700" name="Rectangle 3"/>
          <p:cNvSpPr>
            <a:spLocks noGrp="1" noChangeArrowheads="1"/>
          </p:cNvSpPr>
          <p:nvPr>
            <p:ph idx="1"/>
          </p:nvPr>
        </p:nvSpPr>
        <p:spPr/>
        <p:txBody>
          <a:bodyPr/>
          <a:lstStyle/>
          <a:p>
            <a:pPr eaLnBrk="1" hangingPunct="1"/>
            <a:r>
              <a:rPr lang="en-US" sz="2000" dirty="0"/>
              <a:t>A greater number of errors occur at the </a:t>
            </a:r>
            <a:r>
              <a:rPr lang="en-US" sz="2000" u="sng" dirty="0"/>
              <a:t>boundaries</a:t>
            </a:r>
            <a:r>
              <a:rPr lang="en-US" sz="2000" dirty="0"/>
              <a:t> of the input domain rather than in the "center"</a:t>
            </a:r>
          </a:p>
          <a:p>
            <a:pPr eaLnBrk="1" hangingPunct="1"/>
            <a:r>
              <a:rPr lang="en-US" sz="2000" dirty="0"/>
              <a:t>Boundary value analysis is a test case design method that </a:t>
            </a:r>
            <a:r>
              <a:rPr lang="en-US" sz="2000" u="sng" dirty="0"/>
              <a:t>complements</a:t>
            </a:r>
            <a:r>
              <a:rPr lang="en-US" sz="2000" dirty="0"/>
              <a:t> equivalence partitioning</a:t>
            </a:r>
          </a:p>
          <a:p>
            <a:pPr lvl="1" eaLnBrk="1" hangingPunct="1"/>
            <a:r>
              <a:rPr lang="en-US" sz="1900" dirty="0"/>
              <a:t>It selects test cases at the </a:t>
            </a:r>
            <a:r>
              <a:rPr lang="en-US" sz="1900" u="sng" dirty="0"/>
              <a:t>edges</a:t>
            </a:r>
            <a:r>
              <a:rPr lang="en-US" sz="1900" dirty="0"/>
              <a:t> of a class</a:t>
            </a:r>
          </a:p>
          <a:p>
            <a:pPr lvl="1" eaLnBrk="1" hangingPunct="1"/>
            <a:r>
              <a:rPr lang="en-US" sz="1900" dirty="0"/>
              <a:t>It derives test cases from both the input domain and output domain</a:t>
            </a:r>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1752649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625582" cy="2852737"/>
          </a:xfrm>
        </p:spPr>
        <p:txBody>
          <a:bodyPr>
            <a:normAutofit/>
          </a:bodyPr>
          <a:lstStyle/>
          <a:p>
            <a:pPr algn="ctr"/>
            <a:r>
              <a:rPr lang="en-US" sz="4800" dirty="0"/>
              <a:t>Test Driven </a:t>
            </a:r>
            <a:r>
              <a:rPr lang="en-US" sz="4800" dirty="0" smtClean="0"/>
              <a:t>Development (</a:t>
            </a:r>
            <a:r>
              <a:rPr lang="en-US" sz="4800" dirty="0"/>
              <a:t>TDD) </a:t>
            </a:r>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pic>
        <p:nvPicPr>
          <p:cNvPr id="5124" name="Picture 4" descr="Image result for Test Driven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641" y="753110"/>
            <a:ext cx="2645663" cy="26456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878606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4000" dirty="0"/>
              <a:t>Guidelines for Boundary Value Analysis</a:t>
            </a:r>
          </a:p>
        </p:txBody>
      </p:sp>
      <p:sp>
        <p:nvSpPr>
          <p:cNvPr id="30724" name="Rectangle 3"/>
          <p:cNvSpPr>
            <a:spLocks noGrp="1" noChangeArrowheads="1"/>
          </p:cNvSpPr>
          <p:nvPr>
            <p:ph idx="1"/>
          </p:nvPr>
        </p:nvSpPr>
        <p:spPr/>
        <p:txBody>
          <a:bodyPr/>
          <a:lstStyle/>
          <a:p>
            <a:pPr marL="457200" indent="-457200">
              <a:buSzPct val="100000"/>
              <a:buFont typeface="+mj-lt"/>
              <a:buAutoNum type="arabicPeriod"/>
            </a:pPr>
            <a:r>
              <a:rPr lang="en-US" sz="2000" dirty="0"/>
              <a:t>If an input condition specifies a </a:t>
            </a:r>
            <a:r>
              <a:rPr lang="en-US" sz="2000" u="sng" dirty="0"/>
              <a:t>range</a:t>
            </a:r>
            <a:r>
              <a:rPr lang="en-US" sz="2000" dirty="0"/>
              <a:t> bounded by values </a:t>
            </a:r>
            <a:r>
              <a:rPr lang="en-US" sz="2000" i="1" dirty="0"/>
              <a:t>a</a:t>
            </a:r>
            <a:r>
              <a:rPr lang="en-US" sz="2000" dirty="0"/>
              <a:t> and </a:t>
            </a:r>
            <a:r>
              <a:rPr lang="en-US" sz="2000" i="1" dirty="0"/>
              <a:t>b</a:t>
            </a:r>
            <a:r>
              <a:rPr lang="en-US" sz="2000" dirty="0"/>
              <a:t>, test cases should be designed with values </a:t>
            </a:r>
            <a:r>
              <a:rPr lang="en-US" sz="2000" i="1" dirty="0"/>
              <a:t>a</a:t>
            </a:r>
            <a:r>
              <a:rPr lang="en-US" sz="2000" dirty="0"/>
              <a:t> and </a:t>
            </a:r>
            <a:r>
              <a:rPr lang="en-US" sz="2000" i="1" dirty="0"/>
              <a:t>b</a:t>
            </a:r>
            <a:r>
              <a:rPr lang="en-US" sz="2000" dirty="0"/>
              <a:t> as well as values just above and just below </a:t>
            </a:r>
            <a:r>
              <a:rPr lang="en-US" sz="2000" i="1" dirty="0"/>
              <a:t>a</a:t>
            </a:r>
            <a:r>
              <a:rPr lang="en-US" sz="2000" dirty="0"/>
              <a:t> and </a:t>
            </a:r>
            <a:r>
              <a:rPr lang="en-US" sz="2000" i="1" dirty="0"/>
              <a:t>b</a:t>
            </a:r>
          </a:p>
          <a:p>
            <a:pPr marL="457200" indent="-457200">
              <a:buSzPct val="100000"/>
              <a:buFont typeface="+mj-lt"/>
              <a:buAutoNum type="arabicPeriod"/>
            </a:pPr>
            <a:r>
              <a:rPr lang="en-US" sz="2000" dirty="0"/>
              <a:t>If an input condition specifies a </a:t>
            </a:r>
            <a:r>
              <a:rPr lang="en-US" sz="2000" u="sng" dirty="0"/>
              <a:t>number of values</a:t>
            </a:r>
            <a:r>
              <a:rPr lang="en-US" sz="2000" dirty="0"/>
              <a:t>, test case should be developed that exercise the minimum and maximum numbers.  Values just above and just below the minimum and maximum are also tested</a:t>
            </a:r>
          </a:p>
          <a:p>
            <a:pPr eaLnBrk="1" hangingPunct="1">
              <a:lnSpc>
                <a:spcPct val="90000"/>
              </a:lnSpc>
            </a:pPr>
            <a:r>
              <a:rPr lang="en-US" sz="2000" dirty="0"/>
              <a:t>Apply guidelines 1 and 2 to output conditions; produce output that reflects the minimum and the maximum values expected; also test the values just below and just above</a:t>
            </a:r>
          </a:p>
          <a:p>
            <a:pPr eaLnBrk="1" hangingPunct="1">
              <a:lnSpc>
                <a:spcPct val="90000"/>
              </a:lnSpc>
            </a:pPr>
            <a:r>
              <a:rPr lang="en-US" sz="2000" dirty="0"/>
              <a:t>If internal program data structures have prescribed boundaries (e.g., an array), design a test case to exercise the data structure at its minimum and maximum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140756628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Boundary Value Analysis</a:t>
            </a:r>
          </a:p>
        </p:txBody>
      </p:sp>
      <p:sp>
        <p:nvSpPr>
          <p:cNvPr id="19459" name="Rectangle 3"/>
          <p:cNvSpPr>
            <a:spLocks noGrp="1" noChangeArrowheads="1"/>
          </p:cNvSpPr>
          <p:nvPr>
            <p:ph idx="1"/>
          </p:nvPr>
        </p:nvSpPr>
        <p:spPr/>
        <p:txBody>
          <a:bodyPr>
            <a:normAutofit fontScale="92500"/>
          </a:bodyPr>
          <a:lstStyle/>
          <a:p>
            <a:pPr>
              <a:spcAft>
                <a:spcPts val="600"/>
              </a:spcAft>
            </a:pPr>
            <a:r>
              <a:rPr lang="en-US" sz="2200" dirty="0"/>
              <a:t>When choosing values from an equivalence class to test, use the values that are most likely to cause the program to fail</a:t>
            </a:r>
          </a:p>
          <a:p>
            <a:pPr>
              <a:spcAft>
                <a:spcPts val="600"/>
              </a:spcAft>
            </a:pPr>
            <a:r>
              <a:rPr lang="en-US" sz="2200" dirty="0"/>
              <a:t>Errors tend to occur at the boundaries of equivalence classes rather than at the "center"</a:t>
            </a:r>
          </a:p>
          <a:p>
            <a:pPr lvl="1">
              <a:spcAft>
                <a:spcPts val="600"/>
              </a:spcAft>
            </a:pPr>
            <a:r>
              <a:rPr lang="en-US" sz="2100" dirty="0" smtClean="0"/>
              <a:t>If (200 &lt; areaCode &amp;&amp; areaCode &lt; 999) { // valid area code }</a:t>
            </a:r>
          </a:p>
          <a:p>
            <a:pPr lvl="1">
              <a:spcAft>
                <a:spcPts val="600"/>
              </a:spcAft>
            </a:pPr>
            <a:r>
              <a:rPr lang="en-US" sz="2100" b="1" dirty="0" smtClean="0"/>
              <a:t>Wrong!</a:t>
            </a:r>
          </a:p>
          <a:p>
            <a:pPr lvl="1">
              <a:spcAft>
                <a:spcPts val="600"/>
              </a:spcAft>
            </a:pPr>
            <a:r>
              <a:rPr lang="en-US" sz="2100" dirty="0" smtClean="0"/>
              <a:t>If (200 &lt;= areaCode &amp;&amp; areaCode &lt;= 999) { // valid area code }</a:t>
            </a:r>
          </a:p>
          <a:p>
            <a:pPr lvl="1">
              <a:spcAft>
                <a:spcPts val="600"/>
              </a:spcAft>
            </a:pPr>
            <a:r>
              <a:rPr lang="en-US" sz="2100" dirty="0" smtClean="0"/>
              <a:t>Testing area codes 200 and 999 would catch this error, but a center value like 770 would not</a:t>
            </a:r>
          </a:p>
          <a:p>
            <a:pPr>
              <a:spcAft>
                <a:spcPts val="600"/>
              </a:spcAft>
            </a:pPr>
            <a:r>
              <a:rPr lang="en-US" sz="2400" dirty="0"/>
              <a:t>In addition to testing center values, we should also test boundary values</a:t>
            </a:r>
          </a:p>
          <a:p>
            <a:pPr lvl="1">
              <a:spcAft>
                <a:spcPts val="600"/>
              </a:spcAft>
            </a:pPr>
            <a:r>
              <a:rPr lang="en-US" sz="2100" dirty="0" smtClean="0"/>
              <a:t>Right on a boundary</a:t>
            </a:r>
          </a:p>
          <a:p>
            <a:pPr lvl="1">
              <a:spcAft>
                <a:spcPts val="600"/>
              </a:spcAft>
            </a:pPr>
            <a:r>
              <a:rPr lang="en-US" sz="2100" dirty="0" smtClean="0"/>
              <a:t>Very close to a boundary on either side</a:t>
            </a:r>
          </a:p>
          <a:p>
            <a:pPr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22013928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a:t>Boundary Value Analysis</a:t>
            </a:r>
            <a:endParaRPr lang="en-US" dirty="0" smtClean="0"/>
          </a:p>
        </p:txBody>
      </p:sp>
      <p:sp>
        <p:nvSpPr>
          <p:cNvPr id="12295" name="Rectangle 7"/>
          <p:cNvSpPr>
            <a:spLocks noGrp="1" noChangeArrowheads="1"/>
          </p:cNvSpPr>
          <p:nvPr>
            <p:ph idx="1"/>
          </p:nvPr>
        </p:nvSpPr>
        <p:spPr/>
        <p:txBody>
          <a:bodyPr/>
          <a:lstStyle/>
          <a:p>
            <a:pPr eaLnBrk="1" hangingPunct="1"/>
            <a:r>
              <a:rPr lang="en-US" dirty="0"/>
              <a:t>Create test cases to test boundaries of equivalence classes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p:cNvGrpSpPr/>
          <p:nvPr/>
        </p:nvGrpSpPr>
        <p:grpSpPr>
          <a:xfrm>
            <a:off x="4953000" y="3144270"/>
            <a:ext cx="439690" cy="199968"/>
            <a:chOff x="3657600" y="5362632"/>
            <a:chExt cx="439690" cy="199968"/>
          </a:xfrm>
        </p:grpSpPr>
        <p:sp>
          <p:nvSpPr>
            <p:cNvPr id="59"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1" name="Oval 6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4" name="Group 73"/>
          <p:cNvGrpSpPr/>
          <p:nvPr/>
        </p:nvGrpSpPr>
        <p:grpSpPr>
          <a:xfrm>
            <a:off x="6887063" y="4008643"/>
            <a:ext cx="439690" cy="199968"/>
            <a:chOff x="3657600" y="5362632"/>
            <a:chExt cx="439690" cy="199968"/>
          </a:xfrm>
        </p:grpSpPr>
        <p:sp>
          <p:nvSpPr>
            <p:cNvPr id="7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6" name="Oval 7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9" name="Group 78"/>
          <p:cNvGrpSpPr/>
          <p:nvPr/>
        </p:nvGrpSpPr>
        <p:grpSpPr>
          <a:xfrm>
            <a:off x="6363459" y="5057882"/>
            <a:ext cx="439690" cy="199968"/>
            <a:chOff x="3657600" y="5362632"/>
            <a:chExt cx="439690" cy="199968"/>
          </a:xfrm>
        </p:grpSpPr>
        <p:sp>
          <p:nvSpPr>
            <p:cNvPr id="8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8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4" name="Group 83"/>
          <p:cNvGrpSpPr/>
          <p:nvPr/>
        </p:nvGrpSpPr>
        <p:grpSpPr>
          <a:xfrm>
            <a:off x="6442839" y="3657600"/>
            <a:ext cx="439690" cy="199968"/>
            <a:chOff x="3657600" y="5362632"/>
            <a:chExt cx="439690" cy="199968"/>
          </a:xfrm>
        </p:grpSpPr>
        <p:sp>
          <p:nvSpPr>
            <p:cNvPr id="8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8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9" name="Group 88"/>
          <p:cNvGrpSpPr/>
          <p:nvPr/>
        </p:nvGrpSpPr>
        <p:grpSpPr>
          <a:xfrm>
            <a:off x="4413372" y="3986373"/>
            <a:ext cx="439690" cy="199968"/>
            <a:chOff x="3657600" y="5362632"/>
            <a:chExt cx="439690" cy="199968"/>
          </a:xfrm>
        </p:grpSpPr>
        <p:sp>
          <p:nvSpPr>
            <p:cNvPr id="9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9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4" name="Group 93"/>
          <p:cNvGrpSpPr/>
          <p:nvPr/>
        </p:nvGrpSpPr>
        <p:grpSpPr>
          <a:xfrm>
            <a:off x="4670013" y="5302456"/>
            <a:ext cx="439690" cy="199968"/>
            <a:chOff x="3657600" y="5362632"/>
            <a:chExt cx="439690" cy="199968"/>
          </a:xfrm>
        </p:grpSpPr>
        <p:sp>
          <p:nvSpPr>
            <p:cNvPr id="9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6" name="Oval 9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9" name="Group 98"/>
          <p:cNvGrpSpPr/>
          <p:nvPr/>
        </p:nvGrpSpPr>
        <p:grpSpPr>
          <a:xfrm>
            <a:off x="5471305" y="4432207"/>
            <a:ext cx="439690" cy="199968"/>
            <a:chOff x="3657600" y="5362632"/>
            <a:chExt cx="439690" cy="199968"/>
          </a:xfrm>
        </p:grpSpPr>
        <p:sp>
          <p:nvSpPr>
            <p:cNvPr id="10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1" name="Oval 10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949653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97650" name="Group 18"/>
          <p:cNvGraphicFramePr>
            <a:graphicFrameLocks noGrp="1"/>
          </p:cNvGraphicFramePr>
          <p:nvPr>
            <p:ph idx="1"/>
            <p:extLst/>
          </p:nvPr>
        </p:nvGraphicFramePr>
        <p:xfrm>
          <a:off x="1176528" y="1783080"/>
          <a:ext cx="8686800" cy="26228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spTree>
    <p:extLst>
      <p:ext uri="{BB962C8B-B14F-4D97-AF65-F5344CB8AC3E}">
        <p14:creationId xmlns:p14="http://schemas.microsoft.com/office/powerpoint/2010/main" val="397993278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201745" name="Group 17"/>
          <p:cNvGraphicFramePr>
            <a:graphicFrameLocks noGrp="1"/>
          </p:cNvGraphicFramePr>
          <p:nvPr>
            <p:ph idx="1"/>
            <p:extLst/>
          </p:nvPr>
        </p:nvGraphicFramePr>
        <p:xfrm>
          <a:off x="1203960" y="1690688"/>
          <a:ext cx="8686800" cy="3054096"/>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22277390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66936" name="Group 24"/>
          <p:cNvGraphicFramePr>
            <a:graphicFrameLocks noGrp="1"/>
          </p:cNvGraphicFramePr>
          <p:nvPr>
            <p:ph idx="1"/>
            <p:extLst/>
          </p:nvPr>
        </p:nvGraphicFramePr>
        <p:xfrm>
          <a:off x="1176528" y="1690688"/>
          <a:ext cx="8686800" cy="33467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199, 200, 201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199, 198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3 digits, 5 digits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776145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Input Boundary </a:t>
            </a:r>
            <a:r>
              <a:rPr lang="en-US" dirty="0" smtClean="0">
                <a:effectLst>
                  <a:outerShdw blurRad="38100" dist="38100" dir="2700000" algn="tl">
                    <a:srgbClr val="DDDDDD"/>
                  </a:outerShdw>
                </a:effectLst>
              </a:rPr>
              <a:t>Values</a:t>
            </a:r>
            <a:endParaRPr lang="en-US" dirty="0"/>
          </a:p>
        </p:txBody>
      </p:sp>
      <p:sp>
        <p:nvSpPr>
          <p:cNvPr id="99330" name="Content Placeholder 2"/>
          <p:cNvSpPr>
            <a:spLocks noGrp="1"/>
          </p:cNvSpPr>
          <p:nvPr>
            <p:ph idx="1"/>
          </p:nvPr>
        </p:nvSpPr>
        <p:spPr/>
        <p:txBody>
          <a:bodyPr>
            <a:normAutofit lnSpcReduction="10000"/>
          </a:bodyPr>
          <a:lstStyle/>
          <a:p>
            <a:r>
              <a:rPr lang="en-US" dirty="0"/>
              <a:t>Test cases for a variable x, where a ≤  x ≤ </a:t>
            </a:r>
            <a:r>
              <a:rPr lang="en-US" dirty="0" smtClean="0"/>
              <a:t>b</a:t>
            </a:r>
          </a:p>
          <a:p>
            <a:endParaRPr lang="en-US" dirty="0"/>
          </a:p>
          <a:p>
            <a:endParaRPr lang="en-US" dirty="0" smtClean="0"/>
          </a:p>
          <a:p>
            <a:endParaRPr lang="en-US" dirty="0"/>
          </a:p>
          <a:p>
            <a:pPr marL="0" indent="0">
              <a:buNone/>
            </a:pPr>
            <a:endParaRPr lang="en-US" dirty="0" smtClean="0"/>
          </a:p>
          <a:p>
            <a:endParaRPr lang="en-US" dirty="0" smtClean="0"/>
          </a:p>
          <a:p>
            <a:endParaRPr lang="en-US" dirty="0"/>
          </a:p>
          <a:p>
            <a:r>
              <a:rPr lang="en-US" dirty="0" smtClean="0"/>
              <a:t>Experience </a:t>
            </a:r>
            <a:r>
              <a:rPr lang="en-US" dirty="0"/>
              <a:t>shows that errors occur more frequently for extreme values of a variable.</a:t>
            </a:r>
          </a:p>
        </p:txBody>
      </p:sp>
      <p:sp>
        <p:nvSpPr>
          <p:cNvPr id="99334" name="AutoShape 3"/>
          <p:cNvSpPr>
            <a:spLocks noChangeAspect="1" noChangeArrowheads="1" noTextEdit="1"/>
          </p:cNvSpPr>
          <p:nvPr/>
        </p:nvSpPr>
        <p:spPr bwMode="auto">
          <a:xfrm>
            <a:off x="2971800" y="739776"/>
            <a:ext cx="6134100" cy="474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grpSp>
        <p:nvGrpSpPr>
          <p:cNvPr id="3" name="Group 2"/>
          <p:cNvGrpSpPr/>
          <p:nvPr/>
        </p:nvGrpSpPr>
        <p:grpSpPr>
          <a:xfrm>
            <a:off x="2438400" y="2209800"/>
            <a:ext cx="5727700" cy="1689100"/>
            <a:chOff x="1447800" y="1582738"/>
            <a:chExt cx="5727700" cy="1689100"/>
          </a:xfrm>
        </p:grpSpPr>
        <p:sp>
          <p:nvSpPr>
            <p:cNvPr id="99335" name="Oval 6"/>
            <p:cNvSpPr>
              <a:spLocks noChangeArrowheads="1"/>
            </p:cNvSpPr>
            <p:nvPr/>
          </p:nvSpPr>
          <p:spPr bwMode="auto">
            <a:xfrm>
              <a:off x="2127250" y="2052638"/>
              <a:ext cx="152400" cy="136525"/>
            </a:xfrm>
            <a:prstGeom prst="ellipse">
              <a:avLst/>
            </a:prstGeom>
            <a:solidFill>
              <a:srgbClr val="000000"/>
            </a:solidFill>
            <a:ln w="12700">
              <a:solidFill>
                <a:srgbClr val="000000"/>
              </a:solidFill>
              <a:round/>
              <a:headEnd/>
              <a:tailEnd/>
            </a:ln>
          </p:spPr>
          <p:txBody>
            <a:bodyPr/>
            <a:lstStyle/>
            <a:p>
              <a:endParaRPr lang="en-US" dirty="0"/>
            </a:p>
          </p:txBody>
        </p:sp>
        <p:sp>
          <p:nvSpPr>
            <p:cNvPr id="99336" name="Oval 7"/>
            <p:cNvSpPr>
              <a:spLocks noChangeArrowheads="1"/>
            </p:cNvSpPr>
            <p:nvPr/>
          </p:nvSpPr>
          <p:spPr bwMode="auto">
            <a:xfrm>
              <a:off x="6254750" y="2052638"/>
              <a:ext cx="152400" cy="136525"/>
            </a:xfrm>
            <a:prstGeom prst="ellipse">
              <a:avLst/>
            </a:prstGeom>
            <a:solidFill>
              <a:srgbClr val="000000"/>
            </a:solidFill>
            <a:ln w="12700">
              <a:solidFill>
                <a:srgbClr val="000000"/>
              </a:solidFill>
              <a:round/>
              <a:headEnd/>
              <a:tailEnd/>
            </a:ln>
          </p:spPr>
          <p:txBody>
            <a:bodyPr/>
            <a:lstStyle/>
            <a:p>
              <a:endParaRPr lang="en-US" dirty="0"/>
            </a:p>
          </p:txBody>
        </p:sp>
        <p:grpSp>
          <p:nvGrpSpPr>
            <p:cNvPr id="99337" name="Group 10"/>
            <p:cNvGrpSpPr>
              <a:grpSpLocks/>
            </p:cNvGrpSpPr>
            <p:nvPr/>
          </p:nvGrpSpPr>
          <p:grpSpPr bwMode="auto">
            <a:xfrm>
              <a:off x="1752600" y="2046288"/>
              <a:ext cx="5105400" cy="134937"/>
              <a:chOff x="1152" y="1200"/>
              <a:chExt cx="3216" cy="80"/>
            </a:xfrm>
          </p:grpSpPr>
          <p:sp>
            <p:nvSpPr>
              <p:cNvPr id="99361" name="Freeform 8"/>
              <p:cNvSpPr>
                <a:spLocks/>
              </p:cNvSpPr>
              <p:nvPr/>
            </p:nvSpPr>
            <p:spPr bwMode="auto">
              <a:xfrm>
                <a:off x="4256" y="1200"/>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62" name="Line 9"/>
              <p:cNvSpPr>
                <a:spLocks noChangeShapeType="1"/>
              </p:cNvSpPr>
              <p:nvPr/>
            </p:nvSpPr>
            <p:spPr bwMode="auto">
              <a:xfrm>
                <a:off x="1152" y="1240"/>
                <a:ext cx="314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99338" name="Rectangle 11"/>
            <p:cNvSpPr>
              <a:spLocks noChangeArrowheads="1"/>
            </p:cNvSpPr>
            <p:nvPr/>
          </p:nvSpPr>
          <p:spPr bwMode="auto">
            <a:xfrm>
              <a:off x="2133600" y="1582738"/>
              <a:ext cx="1270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p>
          </p:txBody>
        </p:sp>
        <p:sp>
          <p:nvSpPr>
            <p:cNvPr id="99339" name="Rectangle 12"/>
            <p:cNvSpPr>
              <a:spLocks noChangeArrowheads="1"/>
            </p:cNvSpPr>
            <p:nvPr/>
          </p:nvSpPr>
          <p:spPr bwMode="auto">
            <a:xfrm>
              <a:off x="6286500" y="1624013"/>
              <a:ext cx="1397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p>
          </p:txBody>
        </p:sp>
        <p:grpSp>
          <p:nvGrpSpPr>
            <p:cNvPr id="99340" name="Group 18"/>
            <p:cNvGrpSpPr>
              <a:grpSpLocks/>
            </p:cNvGrpSpPr>
            <p:nvPr/>
          </p:nvGrpSpPr>
          <p:grpSpPr bwMode="auto">
            <a:xfrm>
              <a:off x="2133600" y="2276475"/>
              <a:ext cx="127000" cy="544513"/>
              <a:chOff x="1392" y="1336"/>
              <a:chExt cx="80" cy="320"/>
            </a:xfrm>
          </p:grpSpPr>
          <p:sp>
            <p:nvSpPr>
              <p:cNvPr id="99359" name="Freeform 16"/>
              <p:cNvSpPr>
                <a:spLocks/>
              </p:cNvSpPr>
              <p:nvPr/>
            </p:nvSpPr>
            <p:spPr bwMode="auto">
              <a:xfrm>
                <a:off x="1392"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60" name="Line 17"/>
              <p:cNvSpPr>
                <a:spLocks noChangeShapeType="1"/>
              </p:cNvSpPr>
              <p:nvPr/>
            </p:nvSpPr>
            <p:spPr bwMode="auto">
              <a:xfrm flipV="1">
                <a:off x="1432" y="1408"/>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9341" name="Group 21"/>
            <p:cNvGrpSpPr>
              <a:grpSpLocks/>
            </p:cNvGrpSpPr>
            <p:nvPr/>
          </p:nvGrpSpPr>
          <p:grpSpPr bwMode="auto">
            <a:xfrm>
              <a:off x="2463800" y="2276475"/>
              <a:ext cx="127000" cy="544513"/>
              <a:chOff x="1600" y="1336"/>
              <a:chExt cx="80" cy="320"/>
            </a:xfrm>
          </p:grpSpPr>
          <p:sp>
            <p:nvSpPr>
              <p:cNvPr id="99357" name="Freeform 19"/>
              <p:cNvSpPr>
                <a:spLocks/>
              </p:cNvSpPr>
              <p:nvPr/>
            </p:nvSpPr>
            <p:spPr bwMode="auto">
              <a:xfrm>
                <a:off x="1600"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58" name="Line 20"/>
              <p:cNvSpPr>
                <a:spLocks noChangeShapeType="1"/>
              </p:cNvSpPr>
              <p:nvPr/>
            </p:nvSpPr>
            <p:spPr bwMode="auto">
              <a:xfrm flipV="1">
                <a:off x="1640" y="1408"/>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9342" name="Group 24"/>
            <p:cNvGrpSpPr>
              <a:grpSpLocks/>
            </p:cNvGrpSpPr>
            <p:nvPr/>
          </p:nvGrpSpPr>
          <p:grpSpPr bwMode="auto">
            <a:xfrm>
              <a:off x="4064000" y="2332038"/>
              <a:ext cx="127000" cy="542925"/>
              <a:chOff x="2608" y="1368"/>
              <a:chExt cx="80" cy="320"/>
            </a:xfrm>
          </p:grpSpPr>
          <p:sp>
            <p:nvSpPr>
              <p:cNvPr id="99355" name="Freeform 22"/>
              <p:cNvSpPr>
                <a:spLocks/>
              </p:cNvSpPr>
              <p:nvPr/>
            </p:nvSpPr>
            <p:spPr bwMode="auto">
              <a:xfrm>
                <a:off x="2608" y="1368"/>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56" name="Line 23"/>
              <p:cNvSpPr>
                <a:spLocks noChangeShapeType="1"/>
              </p:cNvSpPr>
              <p:nvPr/>
            </p:nvSpPr>
            <p:spPr bwMode="auto">
              <a:xfrm flipV="1">
                <a:off x="2648" y="1440"/>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9343" name="Group 27"/>
            <p:cNvGrpSpPr>
              <a:grpSpLocks/>
            </p:cNvGrpSpPr>
            <p:nvPr/>
          </p:nvGrpSpPr>
          <p:grpSpPr bwMode="auto">
            <a:xfrm>
              <a:off x="6057900" y="2276475"/>
              <a:ext cx="127000" cy="544513"/>
              <a:chOff x="3864" y="1336"/>
              <a:chExt cx="80" cy="320"/>
            </a:xfrm>
          </p:grpSpPr>
          <p:sp>
            <p:nvSpPr>
              <p:cNvPr id="99353" name="Freeform 25"/>
              <p:cNvSpPr>
                <a:spLocks/>
              </p:cNvSpPr>
              <p:nvPr/>
            </p:nvSpPr>
            <p:spPr bwMode="auto">
              <a:xfrm>
                <a:off x="3864"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54" name="Line 26"/>
              <p:cNvSpPr>
                <a:spLocks noChangeShapeType="1"/>
              </p:cNvSpPr>
              <p:nvPr/>
            </p:nvSpPr>
            <p:spPr bwMode="auto">
              <a:xfrm flipV="1">
                <a:off x="3904" y="1408"/>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9344" name="Group 30"/>
            <p:cNvGrpSpPr>
              <a:grpSpLocks/>
            </p:cNvGrpSpPr>
            <p:nvPr/>
          </p:nvGrpSpPr>
          <p:grpSpPr bwMode="auto">
            <a:xfrm>
              <a:off x="6273800" y="2276475"/>
              <a:ext cx="127000" cy="544513"/>
              <a:chOff x="4000" y="1336"/>
              <a:chExt cx="80" cy="320"/>
            </a:xfrm>
          </p:grpSpPr>
          <p:sp>
            <p:nvSpPr>
              <p:cNvPr id="99351" name="Freeform 28"/>
              <p:cNvSpPr>
                <a:spLocks/>
              </p:cNvSpPr>
              <p:nvPr/>
            </p:nvSpPr>
            <p:spPr bwMode="auto">
              <a:xfrm>
                <a:off x="4000"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52" name="Line 29"/>
              <p:cNvSpPr>
                <a:spLocks noChangeShapeType="1"/>
              </p:cNvSpPr>
              <p:nvPr/>
            </p:nvSpPr>
            <p:spPr bwMode="auto">
              <a:xfrm flipV="1">
                <a:off x="4040" y="1408"/>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99345" name="Rectangle 31"/>
            <p:cNvSpPr>
              <a:spLocks noChangeArrowheads="1"/>
            </p:cNvSpPr>
            <p:nvPr/>
          </p:nvSpPr>
          <p:spPr bwMode="auto">
            <a:xfrm>
              <a:off x="7048500" y="1978025"/>
              <a:ext cx="127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p>
          </p:txBody>
        </p:sp>
        <p:sp>
          <p:nvSpPr>
            <p:cNvPr id="99346" name="Rectangle 32"/>
            <p:cNvSpPr>
              <a:spLocks noChangeArrowheads="1"/>
            </p:cNvSpPr>
            <p:nvPr/>
          </p:nvSpPr>
          <p:spPr bwMode="auto">
            <a:xfrm>
              <a:off x="1447800" y="2997200"/>
              <a:ext cx="685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x(min)</a:t>
              </a:r>
            </a:p>
          </p:txBody>
        </p:sp>
        <p:sp>
          <p:nvSpPr>
            <p:cNvPr id="99347" name="Rectangle 33"/>
            <p:cNvSpPr>
              <a:spLocks noChangeArrowheads="1"/>
            </p:cNvSpPr>
            <p:nvPr/>
          </p:nvSpPr>
          <p:spPr bwMode="auto">
            <a:xfrm>
              <a:off x="2413000" y="2997200"/>
              <a:ext cx="946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x(min+)  </a:t>
              </a:r>
            </a:p>
          </p:txBody>
        </p:sp>
        <p:sp>
          <p:nvSpPr>
            <p:cNvPr id="99348" name="Rectangle 34"/>
            <p:cNvSpPr>
              <a:spLocks noChangeArrowheads="1"/>
            </p:cNvSpPr>
            <p:nvPr/>
          </p:nvSpPr>
          <p:spPr bwMode="auto">
            <a:xfrm>
              <a:off x="3733800" y="2997200"/>
              <a:ext cx="762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x(nom)</a:t>
              </a:r>
            </a:p>
          </p:txBody>
        </p:sp>
        <p:sp>
          <p:nvSpPr>
            <p:cNvPr id="99349" name="Rectangle 35"/>
            <p:cNvSpPr>
              <a:spLocks noChangeArrowheads="1"/>
            </p:cNvSpPr>
            <p:nvPr/>
          </p:nvSpPr>
          <p:spPr bwMode="auto">
            <a:xfrm>
              <a:off x="5232400" y="2997200"/>
              <a:ext cx="8763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x(max -)</a:t>
              </a:r>
            </a:p>
          </p:txBody>
        </p:sp>
        <p:sp>
          <p:nvSpPr>
            <p:cNvPr id="99350" name="Rectangle 36"/>
            <p:cNvSpPr>
              <a:spLocks noChangeArrowheads="1"/>
            </p:cNvSpPr>
            <p:nvPr/>
          </p:nvSpPr>
          <p:spPr bwMode="auto">
            <a:xfrm>
              <a:off x="6350000" y="2997200"/>
              <a:ext cx="7366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x(max)</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273881969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Input Boundary </a:t>
            </a:r>
            <a:r>
              <a:rPr lang="en-US" dirty="0" smtClean="0">
                <a:effectLst>
                  <a:outerShdw blurRad="38100" dist="38100" dir="2700000" algn="tl">
                    <a:srgbClr val="DDDDDD"/>
                  </a:outerShdw>
                </a:effectLst>
              </a:rPr>
              <a:t>Values – </a:t>
            </a:r>
            <a:r>
              <a:rPr lang="en-US" sz="2800" dirty="0">
                <a:effectLst>
                  <a:outerShdw blurRad="38100" dist="38100" dir="2700000" algn="tl">
                    <a:srgbClr val="DDDDDD"/>
                  </a:outerShdw>
                </a:effectLst>
              </a:rPr>
              <a:t>2 Variables</a:t>
            </a:r>
            <a:endParaRPr lang="en-US" sz="2800" dirty="0"/>
          </a:p>
        </p:txBody>
      </p:sp>
      <p:sp>
        <p:nvSpPr>
          <p:cNvPr id="101378" name="Content Placeholder 2"/>
          <p:cNvSpPr>
            <a:spLocks noGrp="1"/>
          </p:cNvSpPr>
          <p:nvPr>
            <p:ph idx="1"/>
          </p:nvPr>
        </p:nvSpPr>
        <p:spPr>
          <a:xfrm>
            <a:off x="1095040" y="1587015"/>
            <a:ext cx="8686800" cy="5134460"/>
          </a:xfrm>
        </p:spPr>
        <p:txBody>
          <a:bodyPr/>
          <a:lstStyle/>
          <a:p>
            <a:pPr marL="0" indent="0">
              <a:buNone/>
            </a:pPr>
            <a:r>
              <a:rPr lang="en-US" sz="2400" dirty="0"/>
              <a:t>Test cases for a variables x</a:t>
            </a:r>
            <a:r>
              <a:rPr lang="en-US" sz="2400" baseline="-25000" dirty="0"/>
              <a:t>1</a:t>
            </a:r>
            <a:r>
              <a:rPr lang="en-US" sz="2400" dirty="0"/>
              <a:t> and x</a:t>
            </a:r>
            <a:r>
              <a:rPr lang="en-US" sz="2400" baseline="-25000" dirty="0"/>
              <a:t>2</a:t>
            </a:r>
            <a:r>
              <a:rPr lang="en-US" sz="2400" dirty="0"/>
              <a:t>, where  a ≤ x</a:t>
            </a:r>
            <a:r>
              <a:rPr lang="en-US" sz="2400" baseline="-25000" dirty="0"/>
              <a:t>1</a:t>
            </a:r>
            <a:r>
              <a:rPr lang="en-US" sz="2400" dirty="0"/>
              <a:t> ≤ b and c ≤ x</a:t>
            </a:r>
            <a:r>
              <a:rPr lang="en-US" sz="2400" baseline="-25000" dirty="0"/>
              <a:t>2</a:t>
            </a:r>
            <a:r>
              <a:rPr lang="en-US" sz="2400" dirty="0"/>
              <a:t> ≤ d </a:t>
            </a:r>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dirty="0"/>
              <a:t>Single defect assumption </a:t>
            </a:r>
          </a:p>
        </p:txBody>
      </p:sp>
      <p:grpSp>
        <p:nvGrpSpPr>
          <p:cNvPr id="101382" name="Group 3"/>
          <p:cNvGrpSpPr>
            <a:grpSpLocks/>
          </p:cNvGrpSpPr>
          <p:nvPr/>
        </p:nvGrpSpPr>
        <p:grpSpPr bwMode="auto">
          <a:xfrm>
            <a:off x="5257800" y="1219200"/>
            <a:ext cx="4637088" cy="1328738"/>
            <a:chOff x="1552" y="3208"/>
            <a:chExt cx="2921" cy="696"/>
          </a:xfrm>
        </p:grpSpPr>
        <p:sp>
          <p:nvSpPr>
            <p:cNvPr id="101488" name="Rectangle 4"/>
            <p:cNvSpPr>
              <a:spLocks noChangeArrowheads="1"/>
            </p:cNvSpPr>
            <p:nvPr/>
          </p:nvSpPr>
          <p:spPr bwMode="auto">
            <a:xfrm>
              <a:off x="1552" y="3208"/>
              <a:ext cx="2921"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sz="2000" b="1" dirty="0">
                <a:latin typeface="Helvetica" charset="0"/>
              </a:endParaRPr>
            </a:p>
          </p:txBody>
        </p:sp>
        <p:sp>
          <p:nvSpPr>
            <p:cNvPr id="101489" name="Rectangle 5"/>
            <p:cNvSpPr>
              <a:spLocks noChangeArrowheads="1"/>
            </p:cNvSpPr>
            <p:nvPr/>
          </p:nvSpPr>
          <p:spPr bwMode="auto">
            <a:xfrm>
              <a:off x="1552" y="3360"/>
              <a:ext cx="2033"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sz="1600" b="1" dirty="0">
                <a:latin typeface="Helvetica" charset="0"/>
              </a:endParaRPr>
            </a:p>
          </p:txBody>
        </p:sp>
        <p:sp>
          <p:nvSpPr>
            <p:cNvPr id="101490" name="Rectangle 6"/>
            <p:cNvSpPr>
              <a:spLocks noChangeArrowheads="1"/>
            </p:cNvSpPr>
            <p:nvPr/>
          </p:nvSpPr>
          <p:spPr bwMode="auto">
            <a:xfrm>
              <a:off x="1552" y="3624"/>
              <a:ext cx="0"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b="1" dirty="0">
                <a:latin typeface="Helvetica" charset="0"/>
              </a:endParaRPr>
            </a:p>
          </p:txBody>
        </p:sp>
        <p:sp>
          <p:nvSpPr>
            <p:cNvPr id="101491" name="Rectangle 7"/>
            <p:cNvSpPr>
              <a:spLocks noChangeArrowheads="1"/>
            </p:cNvSpPr>
            <p:nvPr/>
          </p:nvSpPr>
          <p:spPr bwMode="auto">
            <a:xfrm>
              <a:off x="1552" y="3776"/>
              <a:ext cx="2098"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sz="1600" dirty="0">
                <a:latin typeface="Times" charset="0"/>
              </a:endParaRPr>
            </a:p>
          </p:txBody>
        </p:sp>
      </p:grpSp>
      <p:grpSp>
        <p:nvGrpSpPr>
          <p:cNvPr id="3" name="Group 2"/>
          <p:cNvGrpSpPr/>
          <p:nvPr/>
        </p:nvGrpSpPr>
        <p:grpSpPr>
          <a:xfrm>
            <a:off x="3276600" y="2057401"/>
            <a:ext cx="5426428" cy="3718859"/>
            <a:chOff x="285750" y="1631950"/>
            <a:chExt cx="6152499" cy="4734121"/>
          </a:xfrm>
        </p:grpSpPr>
        <p:sp>
          <p:nvSpPr>
            <p:cNvPr id="101383" name="Oval 8"/>
            <p:cNvSpPr>
              <a:spLocks noChangeArrowheads="1"/>
            </p:cNvSpPr>
            <p:nvPr/>
          </p:nvSpPr>
          <p:spPr bwMode="auto">
            <a:xfrm>
              <a:off x="1270000" y="57150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84" name="Oval 9"/>
            <p:cNvSpPr>
              <a:spLocks noChangeArrowheads="1"/>
            </p:cNvSpPr>
            <p:nvPr/>
          </p:nvSpPr>
          <p:spPr bwMode="auto">
            <a:xfrm>
              <a:off x="5397500" y="5715000"/>
              <a:ext cx="152400" cy="127000"/>
            </a:xfrm>
            <a:prstGeom prst="ellipse">
              <a:avLst/>
            </a:prstGeom>
            <a:solidFill>
              <a:srgbClr val="000000"/>
            </a:solidFill>
            <a:ln w="12700">
              <a:solidFill>
                <a:srgbClr val="000000"/>
              </a:solidFill>
              <a:round/>
              <a:headEnd/>
              <a:tailEnd/>
            </a:ln>
          </p:spPr>
          <p:txBody>
            <a:bodyPr/>
            <a:lstStyle/>
            <a:p>
              <a:endParaRPr lang="en-US" dirty="0"/>
            </a:p>
          </p:txBody>
        </p:sp>
        <p:grpSp>
          <p:nvGrpSpPr>
            <p:cNvPr id="101385" name="Group 10"/>
            <p:cNvGrpSpPr>
              <a:grpSpLocks/>
            </p:cNvGrpSpPr>
            <p:nvPr/>
          </p:nvGrpSpPr>
          <p:grpSpPr bwMode="auto">
            <a:xfrm>
              <a:off x="895350" y="5721350"/>
              <a:ext cx="5105400" cy="114300"/>
              <a:chOff x="1360" y="2824"/>
              <a:chExt cx="3216" cy="72"/>
            </a:xfrm>
          </p:grpSpPr>
          <p:sp>
            <p:nvSpPr>
              <p:cNvPr id="101486" name="Freeform 11"/>
              <p:cNvSpPr>
                <a:spLocks/>
              </p:cNvSpPr>
              <p:nvPr/>
            </p:nvSpPr>
            <p:spPr bwMode="auto">
              <a:xfrm>
                <a:off x="4464" y="2824"/>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1487" name="Line 12"/>
              <p:cNvSpPr>
                <a:spLocks noChangeShapeType="1"/>
              </p:cNvSpPr>
              <p:nvPr/>
            </p:nvSpPr>
            <p:spPr bwMode="auto">
              <a:xfrm>
                <a:off x="1360" y="2856"/>
                <a:ext cx="314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1386" name="Rectangle 13"/>
            <p:cNvSpPr>
              <a:spLocks noChangeArrowheads="1"/>
            </p:cNvSpPr>
            <p:nvPr/>
          </p:nvSpPr>
          <p:spPr bwMode="auto">
            <a:xfrm>
              <a:off x="1276350" y="6013450"/>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latin typeface="Times" charset="0"/>
              </a:endParaRPr>
            </a:p>
          </p:txBody>
        </p:sp>
        <p:sp>
          <p:nvSpPr>
            <p:cNvPr id="101387" name="Rectangle 14"/>
            <p:cNvSpPr>
              <a:spLocks noChangeArrowheads="1"/>
            </p:cNvSpPr>
            <p:nvPr/>
          </p:nvSpPr>
          <p:spPr bwMode="auto">
            <a:xfrm>
              <a:off x="5403850" y="6000750"/>
              <a:ext cx="15993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latin typeface="Times" charset="0"/>
              </a:endParaRPr>
            </a:p>
          </p:txBody>
        </p:sp>
        <p:grpSp>
          <p:nvGrpSpPr>
            <p:cNvPr id="101388" name="Group 15"/>
            <p:cNvGrpSpPr>
              <a:grpSpLocks/>
            </p:cNvGrpSpPr>
            <p:nvPr/>
          </p:nvGrpSpPr>
          <p:grpSpPr bwMode="auto">
            <a:xfrm>
              <a:off x="793750" y="2076450"/>
              <a:ext cx="127000" cy="3733800"/>
              <a:chOff x="1320" y="504"/>
              <a:chExt cx="80" cy="2352"/>
            </a:xfrm>
          </p:grpSpPr>
          <p:sp>
            <p:nvSpPr>
              <p:cNvPr id="101484" name="Freeform 16"/>
              <p:cNvSpPr>
                <a:spLocks/>
              </p:cNvSpPr>
              <p:nvPr/>
            </p:nvSpPr>
            <p:spPr bwMode="auto">
              <a:xfrm>
                <a:off x="1320" y="504"/>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1485" name="Line 17"/>
              <p:cNvSpPr>
                <a:spLocks noChangeShapeType="1"/>
              </p:cNvSpPr>
              <p:nvPr/>
            </p:nvSpPr>
            <p:spPr bwMode="auto">
              <a:xfrm flipV="1">
                <a:off x="1360" y="584"/>
                <a:ext cx="1" cy="227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1389" name="Oval 18"/>
            <p:cNvSpPr>
              <a:spLocks noChangeArrowheads="1"/>
            </p:cNvSpPr>
            <p:nvPr/>
          </p:nvSpPr>
          <p:spPr bwMode="auto">
            <a:xfrm>
              <a:off x="825500" y="49657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90" name="Oval 19"/>
            <p:cNvSpPr>
              <a:spLocks noChangeArrowheads="1"/>
            </p:cNvSpPr>
            <p:nvPr/>
          </p:nvSpPr>
          <p:spPr bwMode="auto">
            <a:xfrm>
              <a:off x="838200" y="28194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91" name="Rectangle 20"/>
            <p:cNvSpPr>
              <a:spLocks noChangeArrowheads="1"/>
            </p:cNvSpPr>
            <p:nvPr/>
          </p:nvSpPr>
          <p:spPr bwMode="auto">
            <a:xfrm>
              <a:off x="361949" y="4870450"/>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latin typeface="Times" charset="0"/>
              </a:endParaRPr>
            </a:p>
          </p:txBody>
        </p:sp>
        <p:sp>
          <p:nvSpPr>
            <p:cNvPr id="101392" name="Rectangle 21"/>
            <p:cNvSpPr>
              <a:spLocks noChangeArrowheads="1"/>
            </p:cNvSpPr>
            <p:nvPr/>
          </p:nvSpPr>
          <p:spPr bwMode="auto">
            <a:xfrm>
              <a:off x="285750" y="2762250"/>
              <a:ext cx="15993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latin typeface="Times" charset="0"/>
              </a:endParaRPr>
            </a:p>
          </p:txBody>
        </p:sp>
        <p:grpSp>
          <p:nvGrpSpPr>
            <p:cNvPr id="101393" name="Group 22"/>
            <p:cNvGrpSpPr>
              <a:grpSpLocks/>
            </p:cNvGrpSpPr>
            <p:nvPr/>
          </p:nvGrpSpPr>
          <p:grpSpPr bwMode="auto">
            <a:xfrm>
              <a:off x="1339850" y="2457450"/>
              <a:ext cx="1588" cy="3302000"/>
              <a:chOff x="1640" y="768"/>
              <a:chExt cx="1" cy="2080"/>
            </a:xfrm>
          </p:grpSpPr>
          <p:sp>
            <p:nvSpPr>
              <p:cNvPr id="101469" name="Line 23"/>
              <p:cNvSpPr>
                <a:spLocks noChangeShapeType="1"/>
              </p:cNvSpPr>
              <p:nvPr/>
            </p:nvSpPr>
            <p:spPr bwMode="auto">
              <a:xfrm flipV="1">
                <a:off x="1640"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0" name="Line 24"/>
              <p:cNvSpPr>
                <a:spLocks noChangeShapeType="1"/>
              </p:cNvSpPr>
              <p:nvPr/>
            </p:nvSpPr>
            <p:spPr bwMode="auto">
              <a:xfrm flipV="1">
                <a:off x="1640"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1" name="Line 25"/>
              <p:cNvSpPr>
                <a:spLocks noChangeShapeType="1"/>
              </p:cNvSpPr>
              <p:nvPr/>
            </p:nvSpPr>
            <p:spPr bwMode="auto">
              <a:xfrm flipV="1">
                <a:off x="1640"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2" name="Line 26"/>
              <p:cNvSpPr>
                <a:spLocks noChangeShapeType="1"/>
              </p:cNvSpPr>
              <p:nvPr/>
            </p:nvSpPr>
            <p:spPr bwMode="auto">
              <a:xfrm flipV="1">
                <a:off x="1640"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3" name="Line 27"/>
              <p:cNvSpPr>
                <a:spLocks noChangeShapeType="1"/>
              </p:cNvSpPr>
              <p:nvPr/>
            </p:nvSpPr>
            <p:spPr bwMode="auto">
              <a:xfrm flipV="1">
                <a:off x="1640"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4" name="Line 28"/>
              <p:cNvSpPr>
                <a:spLocks noChangeShapeType="1"/>
              </p:cNvSpPr>
              <p:nvPr/>
            </p:nvSpPr>
            <p:spPr bwMode="auto">
              <a:xfrm flipV="1">
                <a:off x="1640"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5" name="Line 29"/>
              <p:cNvSpPr>
                <a:spLocks noChangeShapeType="1"/>
              </p:cNvSpPr>
              <p:nvPr/>
            </p:nvSpPr>
            <p:spPr bwMode="auto">
              <a:xfrm flipV="1">
                <a:off x="1640"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6" name="Line 30"/>
              <p:cNvSpPr>
                <a:spLocks noChangeShapeType="1"/>
              </p:cNvSpPr>
              <p:nvPr/>
            </p:nvSpPr>
            <p:spPr bwMode="auto">
              <a:xfrm flipV="1">
                <a:off x="1640"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7" name="Line 31"/>
              <p:cNvSpPr>
                <a:spLocks noChangeShapeType="1"/>
              </p:cNvSpPr>
              <p:nvPr/>
            </p:nvSpPr>
            <p:spPr bwMode="auto">
              <a:xfrm flipV="1">
                <a:off x="1640"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8" name="Line 32"/>
              <p:cNvSpPr>
                <a:spLocks noChangeShapeType="1"/>
              </p:cNvSpPr>
              <p:nvPr/>
            </p:nvSpPr>
            <p:spPr bwMode="auto">
              <a:xfrm flipV="1">
                <a:off x="1640"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9" name="Line 33"/>
              <p:cNvSpPr>
                <a:spLocks noChangeShapeType="1"/>
              </p:cNvSpPr>
              <p:nvPr/>
            </p:nvSpPr>
            <p:spPr bwMode="auto">
              <a:xfrm flipV="1">
                <a:off x="1640" y="13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80" name="Line 34"/>
              <p:cNvSpPr>
                <a:spLocks noChangeShapeType="1"/>
              </p:cNvSpPr>
              <p:nvPr/>
            </p:nvSpPr>
            <p:spPr bwMode="auto">
              <a:xfrm flipV="1">
                <a:off x="1640" y="12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81" name="Line 35"/>
              <p:cNvSpPr>
                <a:spLocks noChangeShapeType="1"/>
              </p:cNvSpPr>
              <p:nvPr/>
            </p:nvSpPr>
            <p:spPr bwMode="auto">
              <a:xfrm flipV="1">
                <a:off x="1640" y="10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82" name="Line 36"/>
              <p:cNvSpPr>
                <a:spLocks noChangeShapeType="1"/>
              </p:cNvSpPr>
              <p:nvPr/>
            </p:nvSpPr>
            <p:spPr bwMode="auto">
              <a:xfrm flipV="1">
                <a:off x="1640" y="9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83" name="Line 37"/>
              <p:cNvSpPr>
                <a:spLocks noChangeShapeType="1"/>
              </p:cNvSpPr>
              <p:nvPr/>
            </p:nvSpPr>
            <p:spPr bwMode="auto">
              <a:xfrm flipV="1">
                <a:off x="1640" y="7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1394" name="Group 38"/>
            <p:cNvGrpSpPr>
              <a:grpSpLocks/>
            </p:cNvGrpSpPr>
            <p:nvPr/>
          </p:nvGrpSpPr>
          <p:grpSpPr bwMode="auto">
            <a:xfrm>
              <a:off x="908050" y="5010150"/>
              <a:ext cx="4838700" cy="1588"/>
              <a:chOff x="1368" y="2376"/>
              <a:chExt cx="3048" cy="1"/>
            </a:xfrm>
          </p:grpSpPr>
          <p:sp>
            <p:nvSpPr>
              <p:cNvPr id="101447" name="Line 39"/>
              <p:cNvSpPr>
                <a:spLocks noChangeShapeType="1"/>
              </p:cNvSpPr>
              <p:nvPr/>
            </p:nvSpPr>
            <p:spPr bwMode="auto">
              <a:xfrm>
                <a:off x="136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8" name="Line 40"/>
              <p:cNvSpPr>
                <a:spLocks noChangeShapeType="1"/>
              </p:cNvSpPr>
              <p:nvPr/>
            </p:nvSpPr>
            <p:spPr bwMode="auto">
              <a:xfrm>
                <a:off x="1512"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9" name="Line 41"/>
              <p:cNvSpPr>
                <a:spLocks noChangeShapeType="1"/>
              </p:cNvSpPr>
              <p:nvPr/>
            </p:nvSpPr>
            <p:spPr bwMode="auto">
              <a:xfrm>
                <a:off x="1656"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0" name="Line 42"/>
              <p:cNvSpPr>
                <a:spLocks noChangeShapeType="1"/>
              </p:cNvSpPr>
              <p:nvPr/>
            </p:nvSpPr>
            <p:spPr bwMode="auto">
              <a:xfrm>
                <a:off x="1800"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1" name="Line 43"/>
              <p:cNvSpPr>
                <a:spLocks noChangeShapeType="1"/>
              </p:cNvSpPr>
              <p:nvPr/>
            </p:nvSpPr>
            <p:spPr bwMode="auto">
              <a:xfrm>
                <a:off x="1944"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2" name="Line 44"/>
              <p:cNvSpPr>
                <a:spLocks noChangeShapeType="1"/>
              </p:cNvSpPr>
              <p:nvPr/>
            </p:nvSpPr>
            <p:spPr bwMode="auto">
              <a:xfrm>
                <a:off x="208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3" name="Line 45"/>
              <p:cNvSpPr>
                <a:spLocks noChangeShapeType="1"/>
              </p:cNvSpPr>
              <p:nvPr/>
            </p:nvSpPr>
            <p:spPr bwMode="auto">
              <a:xfrm>
                <a:off x="2232"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4" name="Line 46"/>
              <p:cNvSpPr>
                <a:spLocks noChangeShapeType="1"/>
              </p:cNvSpPr>
              <p:nvPr/>
            </p:nvSpPr>
            <p:spPr bwMode="auto">
              <a:xfrm>
                <a:off x="2376"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5" name="Line 47"/>
              <p:cNvSpPr>
                <a:spLocks noChangeShapeType="1"/>
              </p:cNvSpPr>
              <p:nvPr/>
            </p:nvSpPr>
            <p:spPr bwMode="auto">
              <a:xfrm>
                <a:off x="2520"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6" name="Line 48"/>
              <p:cNvSpPr>
                <a:spLocks noChangeShapeType="1"/>
              </p:cNvSpPr>
              <p:nvPr/>
            </p:nvSpPr>
            <p:spPr bwMode="auto">
              <a:xfrm>
                <a:off x="2664"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7" name="Line 49"/>
              <p:cNvSpPr>
                <a:spLocks noChangeShapeType="1"/>
              </p:cNvSpPr>
              <p:nvPr/>
            </p:nvSpPr>
            <p:spPr bwMode="auto">
              <a:xfrm>
                <a:off x="280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8" name="Line 50"/>
              <p:cNvSpPr>
                <a:spLocks noChangeShapeType="1"/>
              </p:cNvSpPr>
              <p:nvPr/>
            </p:nvSpPr>
            <p:spPr bwMode="auto">
              <a:xfrm>
                <a:off x="2952"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9" name="Line 51"/>
              <p:cNvSpPr>
                <a:spLocks noChangeShapeType="1"/>
              </p:cNvSpPr>
              <p:nvPr/>
            </p:nvSpPr>
            <p:spPr bwMode="auto">
              <a:xfrm>
                <a:off x="3096"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0" name="Line 52"/>
              <p:cNvSpPr>
                <a:spLocks noChangeShapeType="1"/>
              </p:cNvSpPr>
              <p:nvPr/>
            </p:nvSpPr>
            <p:spPr bwMode="auto">
              <a:xfrm>
                <a:off x="3240"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1" name="Line 53"/>
              <p:cNvSpPr>
                <a:spLocks noChangeShapeType="1"/>
              </p:cNvSpPr>
              <p:nvPr/>
            </p:nvSpPr>
            <p:spPr bwMode="auto">
              <a:xfrm>
                <a:off x="3384"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2" name="Line 54"/>
              <p:cNvSpPr>
                <a:spLocks noChangeShapeType="1"/>
              </p:cNvSpPr>
              <p:nvPr/>
            </p:nvSpPr>
            <p:spPr bwMode="auto">
              <a:xfrm>
                <a:off x="352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3" name="Line 55"/>
              <p:cNvSpPr>
                <a:spLocks noChangeShapeType="1"/>
              </p:cNvSpPr>
              <p:nvPr/>
            </p:nvSpPr>
            <p:spPr bwMode="auto">
              <a:xfrm>
                <a:off x="3672"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4" name="Line 56"/>
              <p:cNvSpPr>
                <a:spLocks noChangeShapeType="1"/>
              </p:cNvSpPr>
              <p:nvPr/>
            </p:nvSpPr>
            <p:spPr bwMode="auto">
              <a:xfrm>
                <a:off x="3816"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5" name="Line 57"/>
              <p:cNvSpPr>
                <a:spLocks noChangeShapeType="1"/>
              </p:cNvSpPr>
              <p:nvPr/>
            </p:nvSpPr>
            <p:spPr bwMode="auto">
              <a:xfrm>
                <a:off x="3960"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6" name="Line 58"/>
              <p:cNvSpPr>
                <a:spLocks noChangeShapeType="1"/>
              </p:cNvSpPr>
              <p:nvPr/>
            </p:nvSpPr>
            <p:spPr bwMode="auto">
              <a:xfrm>
                <a:off x="4104"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7" name="Line 59"/>
              <p:cNvSpPr>
                <a:spLocks noChangeShapeType="1"/>
              </p:cNvSpPr>
              <p:nvPr/>
            </p:nvSpPr>
            <p:spPr bwMode="auto">
              <a:xfrm>
                <a:off x="424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8" name="Line 60"/>
              <p:cNvSpPr>
                <a:spLocks noChangeShapeType="1"/>
              </p:cNvSpPr>
              <p:nvPr/>
            </p:nvSpPr>
            <p:spPr bwMode="auto">
              <a:xfrm>
                <a:off x="4392" y="2376"/>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1395" name="Group 61"/>
            <p:cNvGrpSpPr>
              <a:grpSpLocks/>
            </p:cNvGrpSpPr>
            <p:nvPr/>
          </p:nvGrpSpPr>
          <p:grpSpPr bwMode="auto">
            <a:xfrm>
              <a:off x="5467350" y="2419350"/>
              <a:ext cx="1588" cy="3302000"/>
              <a:chOff x="4240" y="744"/>
              <a:chExt cx="1" cy="2080"/>
            </a:xfrm>
          </p:grpSpPr>
          <p:sp>
            <p:nvSpPr>
              <p:cNvPr id="101432" name="Line 62"/>
              <p:cNvSpPr>
                <a:spLocks noChangeShapeType="1"/>
              </p:cNvSpPr>
              <p:nvPr/>
            </p:nvSpPr>
            <p:spPr bwMode="auto">
              <a:xfrm flipV="1">
                <a:off x="4240" y="27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3" name="Line 63"/>
              <p:cNvSpPr>
                <a:spLocks noChangeShapeType="1"/>
              </p:cNvSpPr>
              <p:nvPr/>
            </p:nvSpPr>
            <p:spPr bwMode="auto">
              <a:xfrm flipV="1">
                <a:off x="4240" y="26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4" name="Line 64"/>
              <p:cNvSpPr>
                <a:spLocks noChangeShapeType="1"/>
              </p:cNvSpPr>
              <p:nvPr/>
            </p:nvSpPr>
            <p:spPr bwMode="auto">
              <a:xfrm flipV="1">
                <a:off x="4240" y="24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5" name="Line 65"/>
              <p:cNvSpPr>
                <a:spLocks noChangeShapeType="1"/>
              </p:cNvSpPr>
              <p:nvPr/>
            </p:nvSpPr>
            <p:spPr bwMode="auto">
              <a:xfrm flipV="1">
                <a:off x="4240" y="23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6" name="Line 66"/>
              <p:cNvSpPr>
                <a:spLocks noChangeShapeType="1"/>
              </p:cNvSpPr>
              <p:nvPr/>
            </p:nvSpPr>
            <p:spPr bwMode="auto">
              <a:xfrm flipV="1">
                <a:off x="4240" y="21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7" name="Line 67"/>
              <p:cNvSpPr>
                <a:spLocks noChangeShapeType="1"/>
              </p:cNvSpPr>
              <p:nvPr/>
            </p:nvSpPr>
            <p:spPr bwMode="auto">
              <a:xfrm flipV="1">
                <a:off x="4240" y="2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8" name="Line 68"/>
              <p:cNvSpPr>
                <a:spLocks noChangeShapeType="1"/>
              </p:cNvSpPr>
              <p:nvPr/>
            </p:nvSpPr>
            <p:spPr bwMode="auto">
              <a:xfrm flipV="1">
                <a:off x="4240" y="1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9" name="Line 69"/>
              <p:cNvSpPr>
                <a:spLocks noChangeShapeType="1"/>
              </p:cNvSpPr>
              <p:nvPr/>
            </p:nvSpPr>
            <p:spPr bwMode="auto">
              <a:xfrm flipV="1">
                <a:off x="4240" y="1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0" name="Line 70"/>
              <p:cNvSpPr>
                <a:spLocks noChangeShapeType="1"/>
              </p:cNvSpPr>
              <p:nvPr/>
            </p:nvSpPr>
            <p:spPr bwMode="auto">
              <a:xfrm flipV="1">
                <a:off x="4240" y="1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1" name="Line 71"/>
              <p:cNvSpPr>
                <a:spLocks noChangeShapeType="1"/>
              </p:cNvSpPr>
              <p:nvPr/>
            </p:nvSpPr>
            <p:spPr bwMode="auto">
              <a:xfrm flipV="1">
                <a:off x="4240" y="1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2" name="Line 72"/>
              <p:cNvSpPr>
                <a:spLocks noChangeShapeType="1"/>
              </p:cNvSpPr>
              <p:nvPr/>
            </p:nvSpPr>
            <p:spPr bwMode="auto">
              <a:xfrm flipV="1">
                <a:off x="4240" y="1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3" name="Line 73"/>
              <p:cNvSpPr>
                <a:spLocks noChangeShapeType="1"/>
              </p:cNvSpPr>
              <p:nvPr/>
            </p:nvSpPr>
            <p:spPr bwMode="auto">
              <a:xfrm flipV="1">
                <a:off x="4240" y="1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4" name="Line 74"/>
              <p:cNvSpPr>
                <a:spLocks noChangeShapeType="1"/>
              </p:cNvSpPr>
              <p:nvPr/>
            </p:nvSpPr>
            <p:spPr bwMode="auto">
              <a:xfrm flipV="1">
                <a:off x="4240" y="1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5" name="Line 75"/>
              <p:cNvSpPr>
                <a:spLocks noChangeShapeType="1"/>
              </p:cNvSpPr>
              <p:nvPr/>
            </p:nvSpPr>
            <p:spPr bwMode="auto">
              <a:xfrm flipV="1">
                <a:off x="4240" y="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6" name="Line 76"/>
              <p:cNvSpPr>
                <a:spLocks noChangeShapeType="1"/>
              </p:cNvSpPr>
              <p:nvPr/>
            </p:nvSpPr>
            <p:spPr bwMode="auto">
              <a:xfrm flipV="1">
                <a:off x="4240" y="7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1396" name="Group 77"/>
            <p:cNvGrpSpPr>
              <a:grpSpLocks/>
            </p:cNvGrpSpPr>
            <p:nvPr/>
          </p:nvGrpSpPr>
          <p:grpSpPr bwMode="auto">
            <a:xfrm>
              <a:off x="869950" y="2889250"/>
              <a:ext cx="4838700" cy="1588"/>
              <a:chOff x="1344" y="1040"/>
              <a:chExt cx="3048" cy="1"/>
            </a:xfrm>
          </p:grpSpPr>
          <p:sp>
            <p:nvSpPr>
              <p:cNvPr id="101410" name="Line 78"/>
              <p:cNvSpPr>
                <a:spLocks noChangeShapeType="1"/>
              </p:cNvSpPr>
              <p:nvPr/>
            </p:nvSpPr>
            <p:spPr bwMode="auto">
              <a:xfrm>
                <a:off x="134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1" name="Line 79"/>
              <p:cNvSpPr>
                <a:spLocks noChangeShapeType="1"/>
              </p:cNvSpPr>
              <p:nvPr/>
            </p:nvSpPr>
            <p:spPr bwMode="auto">
              <a:xfrm>
                <a:off x="1488"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2" name="Line 80"/>
              <p:cNvSpPr>
                <a:spLocks noChangeShapeType="1"/>
              </p:cNvSpPr>
              <p:nvPr/>
            </p:nvSpPr>
            <p:spPr bwMode="auto">
              <a:xfrm>
                <a:off x="1632"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3" name="Line 81"/>
              <p:cNvSpPr>
                <a:spLocks noChangeShapeType="1"/>
              </p:cNvSpPr>
              <p:nvPr/>
            </p:nvSpPr>
            <p:spPr bwMode="auto">
              <a:xfrm>
                <a:off x="1776"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4" name="Line 82"/>
              <p:cNvSpPr>
                <a:spLocks noChangeShapeType="1"/>
              </p:cNvSpPr>
              <p:nvPr/>
            </p:nvSpPr>
            <p:spPr bwMode="auto">
              <a:xfrm>
                <a:off x="1920"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5" name="Line 83"/>
              <p:cNvSpPr>
                <a:spLocks noChangeShapeType="1"/>
              </p:cNvSpPr>
              <p:nvPr/>
            </p:nvSpPr>
            <p:spPr bwMode="auto">
              <a:xfrm>
                <a:off x="206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6" name="Line 84"/>
              <p:cNvSpPr>
                <a:spLocks noChangeShapeType="1"/>
              </p:cNvSpPr>
              <p:nvPr/>
            </p:nvSpPr>
            <p:spPr bwMode="auto">
              <a:xfrm>
                <a:off x="2208"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7" name="Line 85"/>
              <p:cNvSpPr>
                <a:spLocks noChangeShapeType="1"/>
              </p:cNvSpPr>
              <p:nvPr/>
            </p:nvSpPr>
            <p:spPr bwMode="auto">
              <a:xfrm>
                <a:off x="2352"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8" name="Line 86"/>
              <p:cNvSpPr>
                <a:spLocks noChangeShapeType="1"/>
              </p:cNvSpPr>
              <p:nvPr/>
            </p:nvSpPr>
            <p:spPr bwMode="auto">
              <a:xfrm>
                <a:off x="2496"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9" name="Line 87"/>
              <p:cNvSpPr>
                <a:spLocks noChangeShapeType="1"/>
              </p:cNvSpPr>
              <p:nvPr/>
            </p:nvSpPr>
            <p:spPr bwMode="auto">
              <a:xfrm>
                <a:off x="2640"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0" name="Line 88"/>
              <p:cNvSpPr>
                <a:spLocks noChangeShapeType="1"/>
              </p:cNvSpPr>
              <p:nvPr/>
            </p:nvSpPr>
            <p:spPr bwMode="auto">
              <a:xfrm>
                <a:off x="278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1" name="Line 89"/>
              <p:cNvSpPr>
                <a:spLocks noChangeShapeType="1"/>
              </p:cNvSpPr>
              <p:nvPr/>
            </p:nvSpPr>
            <p:spPr bwMode="auto">
              <a:xfrm>
                <a:off x="2928"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2" name="Line 90"/>
              <p:cNvSpPr>
                <a:spLocks noChangeShapeType="1"/>
              </p:cNvSpPr>
              <p:nvPr/>
            </p:nvSpPr>
            <p:spPr bwMode="auto">
              <a:xfrm>
                <a:off x="3072"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3" name="Line 91"/>
              <p:cNvSpPr>
                <a:spLocks noChangeShapeType="1"/>
              </p:cNvSpPr>
              <p:nvPr/>
            </p:nvSpPr>
            <p:spPr bwMode="auto">
              <a:xfrm>
                <a:off x="3216"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4" name="Line 92"/>
              <p:cNvSpPr>
                <a:spLocks noChangeShapeType="1"/>
              </p:cNvSpPr>
              <p:nvPr/>
            </p:nvSpPr>
            <p:spPr bwMode="auto">
              <a:xfrm>
                <a:off x="3360"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5" name="Line 93"/>
              <p:cNvSpPr>
                <a:spLocks noChangeShapeType="1"/>
              </p:cNvSpPr>
              <p:nvPr/>
            </p:nvSpPr>
            <p:spPr bwMode="auto">
              <a:xfrm>
                <a:off x="350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6" name="Line 94"/>
              <p:cNvSpPr>
                <a:spLocks noChangeShapeType="1"/>
              </p:cNvSpPr>
              <p:nvPr/>
            </p:nvSpPr>
            <p:spPr bwMode="auto">
              <a:xfrm>
                <a:off x="3648"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7" name="Line 95"/>
              <p:cNvSpPr>
                <a:spLocks noChangeShapeType="1"/>
              </p:cNvSpPr>
              <p:nvPr/>
            </p:nvSpPr>
            <p:spPr bwMode="auto">
              <a:xfrm>
                <a:off x="3792"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8" name="Line 96"/>
              <p:cNvSpPr>
                <a:spLocks noChangeShapeType="1"/>
              </p:cNvSpPr>
              <p:nvPr/>
            </p:nvSpPr>
            <p:spPr bwMode="auto">
              <a:xfrm>
                <a:off x="3936"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9" name="Line 97"/>
              <p:cNvSpPr>
                <a:spLocks noChangeShapeType="1"/>
              </p:cNvSpPr>
              <p:nvPr/>
            </p:nvSpPr>
            <p:spPr bwMode="auto">
              <a:xfrm>
                <a:off x="4080"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0" name="Line 98"/>
              <p:cNvSpPr>
                <a:spLocks noChangeShapeType="1"/>
              </p:cNvSpPr>
              <p:nvPr/>
            </p:nvSpPr>
            <p:spPr bwMode="auto">
              <a:xfrm>
                <a:off x="422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1" name="Line 99"/>
              <p:cNvSpPr>
                <a:spLocks noChangeShapeType="1"/>
              </p:cNvSpPr>
              <p:nvPr/>
            </p:nvSpPr>
            <p:spPr bwMode="auto">
              <a:xfrm>
                <a:off x="4368" y="1040"/>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1397" name="Oval 100"/>
            <p:cNvSpPr>
              <a:spLocks noChangeArrowheads="1"/>
            </p:cNvSpPr>
            <p:nvPr/>
          </p:nvSpPr>
          <p:spPr bwMode="auto">
            <a:xfrm>
              <a:off x="3263900" y="49657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398" name="Oval 101"/>
            <p:cNvSpPr>
              <a:spLocks noChangeArrowheads="1"/>
            </p:cNvSpPr>
            <p:nvPr/>
          </p:nvSpPr>
          <p:spPr bwMode="auto">
            <a:xfrm>
              <a:off x="3263900" y="47625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399" name="Oval 102"/>
            <p:cNvSpPr>
              <a:spLocks noChangeArrowheads="1"/>
            </p:cNvSpPr>
            <p:nvPr/>
          </p:nvSpPr>
          <p:spPr bwMode="auto">
            <a:xfrm>
              <a:off x="32639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0" name="Oval 103"/>
            <p:cNvSpPr>
              <a:spLocks noChangeArrowheads="1"/>
            </p:cNvSpPr>
            <p:nvPr/>
          </p:nvSpPr>
          <p:spPr bwMode="auto">
            <a:xfrm>
              <a:off x="3263900" y="28448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1" name="Oval 104"/>
            <p:cNvSpPr>
              <a:spLocks noChangeArrowheads="1"/>
            </p:cNvSpPr>
            <p:nvPr/>
          </p:nvSpPr>
          <p:spPr bwMode="auto">
            <a:xfrm>
              <a:off x="3263900" y="30099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2" name="Oval 105"/>
            <p:cNvSpPr>
              <a:spLocks noChangeArrowheads="1"/>
            </p:cNvSpPr>
            <p:nvPr/>
          </p:nvSpPr>
          <p:spPr bwMode="auto">
            <a:xfrm>
              <a:off x="12954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3" name="Oval 106"/>
            <p:cNvSpPr>
              <a:spLocks noChangeArrowheads="1"/>
            </p:cNvSpPr>
            <p:nvPr/>
          </p:nvSpPr>
          <p:spPr bwMode="auto">
            <a:xfrm>
              <a:off x="52578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4" name="Oval 107"/>
            <p:cNvSpPr>
              <a:spLocks noChangeArrowheads="1"/>
            </p:cNvSpPr>
            <p:nvPr/>
          </p:nvSpPr>
          <p:spPr bwMode="auto">
            <a:xfrm>
              <a:off x="14986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5" name="Oval 108"/>
            <p:cNvSpPr>
              <a:spLocks noChangeArrowheads="1"/>
            </p:cNvSpPr>
            <p:nvPr/>
          </p:nvSpPr>
          <p:spPr bwMode="auto">
            <a:xfrm>
              <a:off x="54229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6" name="Rectangle 109"/>
            <p:cNvSpPr>
              <a:spLocks noChangeArrowheads="1"/>
            </p:cNvSpPr>
            <p:nvPr/>
          </p:nvSpPr>
          <p:spPr bwMode="auto">
            <a:xfrm>
              <a:off x="768350" y="1631950"/>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p>
          </p:txBody>
        </p:sp>
        <p:sp>
          <p:nvSpPr>
            <p:cNvPr id="101407" name="Rectangle 110"/>
            <p:cNvSpPr>
              <a:spLocks noChangeArrowheads="1"/>
            </p:cNvSpPr>
            <p:nvPr/>
          </p:nvSpPr>
          <p:spPr bwMode="auto">
            <a:xfrm>
              <a:off x="895350" y="1708149"/>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2</a:t>
              </a:r>
            </a:p>
          </p:txBody>
        </p:sp>
        <p:sp>
          <p:nvSpPr>
            <p:cNvPr id="101408" name="Rectangle 111"/>
            <p:cNvSpPr>
              <a:spLocks noChangeArrowheads="1"/>
            </p:cNvSpPr>
            <p:nvPr/>
          </p:nvSpPr>
          <p:spPr bwMode="auto">
            <a:xfrm>
              <a:off x="6165850" y="5594349"/>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latin typeface="Times" charset="0"/>
              </a:endParaRPr>
            </a:p>
          </p:txBody>
        </p:sp>
        <p:sp>
          <p:nvSpPr>
            <p:cNvPr id="101409" name="Rectangle 112"/>
            <p:cNvSpPr>
              <a:spLocks noChangeArrowheads="1"/>
            </p:cNvSpPr>
            <p:nvPr/>
          </p:nvSpPr>
          <p:spPr bwMode="auto">
            <a:xfrm>
              <a:off x="6292850" y="5670550"/>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35830479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idx="4294967295"/>
          </p:nvPr>
        </p:nvSpPr>
        <p:spPr/>
        <p:txBody>
          <a:bodyPr>
            <a:normAutofit/>
          </a:bodyPr>
          <a:lstStyle/>
          <a:p>
            <a:r>
              <a:rPr lang="en-US" sz="3600" dirty="0"/>
              <a:t>Example: nextDate() – Test Cases: Boundary Values</a:t>
            </a:r>
          </a:p>
        </p:txBody>
      </p:sp>
      <p:sp>
        <p:nvSpPr>
          <p:cNvPr id="103429" name="Rectangle 3"/>
          <p:cNvSpPr>
            <a:spLocks noGrp="1"/>
          </p:cNvSpPr>
          <p:nvPr>
            <p:ph type="body" idx="4294967295"/>
          </p:nvPr>
        </p:nvSpPr>
        <p:spPr/>
        <p:txBody>
          <a:bodyPr/>
          <a:lstStyle/>
          <a:p>
            <a:r>
              <a:rPr lang="en-US" sz="3200" dirty="0"/>
              <a:t>Additional test cases, valid input  </a:t>
            </a:r>
          </a:p>
          <a:p>
            <a:pPr marL="344487" lvl="1" indent="0">
              <a:buNone/>
            </a:pPr>
            <a:r>
              <a:rPr lang="en-US" sz="2800" dirty="0">
                <a:solidFill>
                  <a:srgbClr val="0000FF"/>
                </a:solidFill>
              </a:rPr>
              <a:t>04/01/2019	04/30/2019</a:t>
            </a:r>
          </a:p>
          <a:p>
            <a:pPr marL="344487" lvl="1" indent="0">
              <a:buNone/>
            </a:pPr>
            <a:r>
              <a:rPr lang="en-US" sz="2800" dirty="0">
                <a:solidFill>
                  <a:srgbClr val="0000FF"/>
                </a:solidFill>
              </a:rPr>
              <a:t>03/01/2019	03/31/2019</a:t>
            </a:r>
          </a:p>
          <a:p>
            <a:pPr marL="344487" lvl="1" indent="0">
              <a:buNone/>
            </a:pPr>
            <a:r>
              <a:rPr lang="en-US" sz="2800" dirty="0">
                <a:solidFill>
                  <a:srgbClr val="0000FF"/>
                </a:solidFill>
              </a:rPr>
              <a:t>02/01/2019	02/28/2019</a:t>
            </a:r>
          </a:p>
          <a:p>
            <a:pPr marL="344487" lvl="1" indent="0">
              <a:buNone/>
            </a:pPr>
            <a:r>
              <a:rPr lang="en-US" sz="2800" dirty="0">
                <a:solidFill>
                  <a:srgbClr val="0000FF"/>
                </a:solidFill>
              </a:rPr>
              <a:t>02/29/2020</a:t>
            </a:r>
          </a:p>
          <a:p>
            <a:pPr marL="344487" lvl="1" indent="0">
              <a:buNone/>
            </a:pPr>
            <a:r>
              <a:rPr lang="en-US" sz="2800" dirty="0">
                <a:solidFill>
                  <a:srgbClr val="0000FF"/>
                </a:solidFill>
              </a:rPr>
              <a:t>01/01/2020	12/31/2020</a:t>
            </a:r>
          </a:p>
          <a:p>
            <a:pPr marL="344487" lvl="1" indent="0">
              <a:buNone/>
            </a:pPr>
            <a:r>
              <a:rPr lang="en-US" sz="2800" dirty="0">
                <a:solidFill>
                  <a:srgbClr val="0000FF"/>
                </a:solidFill>
              </a:rPr>
              <a:t>01/01/1800	12/31/2200</a:t>
            </a:r>
          </a:p>
        </p:txBody>
      </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98164844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Robustness Testing</a:t>
            </a:r>
          </a:p>
        </p:txBody>
      </p:sp>
      <p:sp>
        <p:nvSpPr>
          <p:cNvPr id="105474" name="Content Placeholder 2"/>
          <p:cNvSpPr>
            <a:spLocks noGrp="1"/>
          </p:cNvSpPr>
          <p:nvPr>
            <p:ph idx="1"/>
          </p:nvPr>
        </p:nvSpPr>
        <p:spPr/>
        <p:txBody>
          <a:bodyPr>
            <a:normAutofit fontScale="92500" lnSpcReduction="10000"/>
          </a:bodyPr>
          <a:lstStyle/>
          <a:p>
            <a:r>
              <a:rPr lang="en-US" dirty="0"/>
              <a:t>Test cases for a variable x, where  a ≤  x ≤  b</a:t>
            </a:r>
            <a:r>
              <a:rPr lang="en-US" sz="2000" b="1" dirty="0"/>
              <a:t> </a:t>
            </a:r>
          </a:p>
          <a:p>
            <a:endParaRPr lang="en-US" sz="2000" b="1" dirty="0"/>
          </a:p>
          <a:p>
            <a:pPr marL="344487" lvl="1" indent="0">
              <a:buNone/>
            </a:pPr>
            <a:endParaRPr lang="en-US" dirty="0" smtClean="0"/>
          </a:p>
          <a:p>
            <a:endParaRPr lang="en-US" dirty="0" smtClean="0"/>
          </a:p>
          <a:p>
            <a:endParaRPr lang="en-US" dirty="0"/>
          </a:p>
          <a:p>
            <a:endParaRPr lang="en-US" dirty="0" smtClean="0"/>
          </a:p>
          <a:p>
            <a:r>
              <a:rPr lang="en-US" dirty="0" smtClean="0"/>
              <a:t>Stress </a:t>
            </a:r>
            <a:r>
              <a:rPr lang="en-US" dirty="0"/>
              <a:t>input boundaries</a:t>
            </a:r>
          </a:p>
          <a:p>
            <a:r>
              <a:rPr lang="en-US" dirty="0"/>
              <a:t>Acceptable response for invalid inputs? </a:t>
            </a:r>
          </a:p>
          <a:p>
            <a:r>
              <a:rPr lang="en-US" dirty="0"/>
              <a:t>Leads to exploratory </a:t>
            </a:r>
            <a:r>
              <a:rPr lang="en-US" dirty="0" smtClean="0"/>
              <a:t>testing </a:t>
            </a:r>
            <a:endParaRPr lang="en-US" dirty="0"/>
          </a:p>
          <a:p>
            <a:r>
              <a:rPr lang="en-US" dirty="0"/>
              <a:t>Can discover hidden functionality</a:t>
            </a:r>
            <a:endParaRPr lang="en-US" sz="3200" dirty="0"/>
          </a:p>
        </p:txBody>
      </p:sp>
      <p:sp>
        <p:nvSpPr>
          <p:cNvPr id="4" name="Slide Number Placeholder 3"/>
          <p:cNvSpPr>
            <a:spLocks noGrp="1"/>
          </p:cNvSpPr>
          <p:nvPr>
            <p:ph type="sldNum" sz="quarter" idx="12"/>
          </p:nvPr>
        </p:nvSpPr>
        <p:spPr/>
        <p:txBody>
          <a:bodyPr/>
          <a:lstStyle/>
          <a:p>
            <a:fld id="{B543A0FD-1CA6-4228-86A2-78061B4844C8}" type="slidenum">
              <a:rPr lang="en-US" smtClean="0"/>
              <a:t>89</a:t>
            </a:fld>
            <a:endParaRPr lang="en-US"/>
          </a:p>
        </p:txBody>
      </p:sp>
      <p:sp>
        <p:nvSpPr>
          <p:cNvPr id="105478" name="AutoShape 3"/>
          <p:cNvSpPr>
            <a:spLocks noChangeAspect="1" noChangeArrowheads="1" noTextEdit="1"/>
          </p:cNvSpPr>
          <p:nvPr/>
        </p:nvSpPr>
        <p:spPr bwMode="auto">
          <a:xfrm>
            <a:off x="3200400" y="660400"/>
            <a:ext cx="54483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05512" name="Freeform 8"/>
          <p:cNvSpPr>
            <a:spLocks/>
          </p:cNvSpPr>
          <p:nvPr/>
        </p:nvSpPr>
        <p:spPr bwMode="auto">
          <a:xfrm>
            <a:off x="7962900" y="2755900"/>
            <a:ext cx="190500" cy="127000"/>
          </a:xfrm>
          <a:custGeom>
            <a:avLst/>
            <a:gdLst>
              <a:gd name="T0" fmla="*/ 120 w 120"/>
              <a:gd name="T1" fmla="*/ 40 h 80"/>
              <a:gd name="T2" fmla="*/ 0 w 120"/>
              <a:gd name="T3" fmla="*/ 80 h 80"/>
              <a:gd name="T4" fmla="*/ 40 w 120"/>
              <a:gd name="T5" fmla="*/ 40 h 80"/>
              <a:gd name="T6" fmla="*/ 0 w 120"/>
              <a:gd name="T7" fmla="*/ 0 h 80"/>
              <a:gd name="T8" fmla="*/ 120 w 120"/>
              <a:gd name="T9" fmla="*/ 40 h 80"/>
              <a:gd name="T10" fmla="*/ 0 60000 65536"/>
              <a:gd name="T11" fmla="*/ 0 60000 65536"/>
              <a:gd name="T12" fmla="*/ 0 60000 65536"/>
              <a:gd name="T13" fmla="*/ 0 60000 65536"/>
              <a:gd name="T14" fmla="*/ 0 60000 65536"/>
              <a:gd name="T15" fmla="*/ 0 w 120"/>
              <a:gd name="T16" fmla="*/ 0 h 80"/>
              <a:gd name="T17" fmla="*/ 120 w 120"/>
              <a:gd name="T18" fmla="*/ 80 h 80"/>
            </a:gdLst>
            <a:ahLst/>
            <a:cxnLst>
              <a:cxn ang="T10">
                <a:pos x="T0" y="T1"/>
              </a:cxn>
              <a:cxn ang="T11">
                <a:pos x="T2" y="T3"/>
              </a:cxn>
              <a:cxn ang="T12">
                <a:pos x="T4" y="T5"/>
              </a:cxn>
              <a:cxn ang="T13">
                <a:pos x="T6" y="T7"/>
              </a:cxn>
              <a:cxn ang="T14">
                <a:pos x="T8" y="T9"/>
              </a:cxn>
            </a:cxnLst>
            <a:rect l="T15" t="T16" r="T17" b="T18"/>
            <a:pathLst>
              <a:path w="120" h="80">
                <a:moveTo>
                  <a:pt x="120" y="40"/>
                </a:moveTo>
                <a:lnTo>
                  <a:pt x="0" y="80"/>
                </a:lnTo>
                <a:lnTo>
                  <a:pt x="40" y="40"/>
                </a:lnTo>
                <a:lnTo>
                  <a:pt x="0" y="0"/>
                </a:lnTo>
                <a:lnTo>
                  <a:pt x="120"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513" name="Line 9"/>
          <p:cNvSpPr>
            <a:spLocks noChangeShapeType="1"/>
          </p:cNvSpPr>
          <p:nvPr/>
        </p:nvSpPr>
        <p:spPr bwMode="auto">
          <a:xfrm>
            <a:off x="3048000" y="2819400"/>
            <a:ext cx="4978400"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5488" name="Rectangle 10"/>
          <p:cNvSpPr>
            <a:spLocks noChangeArrowheads="1"/>
          </p:cNvSpPr>
          <p:nvPr/>
        </p:nvSpPr>
        <p:spPr bwMode="auto">
          <a:xfrm>
            <a:off x="3429000" y="2324100"/>
            <a:ext cx="127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latin typeface="Times" charset="0"/>
            </a:endParaRPr>
          </a:p>
        </p:txBody>
      </p:sp>
      <p:sp>
        <p:nvSpPr>
          <p:cNvPr id="105489" name="Rectangle 11"/>
          <p:cNvSpPr>
            <a:spLocks noChangeArrowheads="1"/>
          </p:cNvSpPr>
          <p:nvPr/>
        </p:nvSpPr>
        <p:spPr bwMode="auto">
          <a:xfrm>
            <a:off x="6553200" y="2324100"/>
            <a:ext cx="1397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latin typeface="Times" charset="0"/>
            </a:endParaRPr>
          </a:p>
        </p:txBody>
      </p:sp>
      <p:sp>
        <p:nvSpPr>
          <p:cNvPr id="105495" name="Rectangle 28"/>
          <p:cNvSpPr>
            <a:spLocks noChangeArrowheads="1"/>
          </p:cNvSpPr>
          <p:nvPr/>
        </p:nvSpPr>
        <p:spPr bwMode="auto">
          <a:xfrm>
            <a:off x="8343900" y="2692400"/>
            <a:ext cx="127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latin typeface="Times" charset="0"/>
            </a:endParaRPr>
          </a:p>
        </p:txBody>
      </p:sp>
      <p:sp>
        <p:nvSpPr>
          <p:cNvPr id="105480" name="Rectangle 36"/>
          <p:cNvSpPr>
            <a:spLocks noChangeArrowheads="1"/>
          </p:cNvSpPr>
          <p:nvPr/>
        </p:nvSpPr>
        <p:spPr bwMode="auto">
          <a:xfrm>
            <a:off x="3505200" y="44323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1" name="Rectangle 38"/>
          <p:cNvSpPr>
            <a:spLocks noChangeArrowheads="1"/>
          </p:cNvSpPr>
          <p:nvPr/>
        </p:nvSpPr>
        <p:spPr bwMode="auto">
          <a:xfrm>
            <a:off x="3505200" y="49149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2" name="Rectangle 39"/>
          <p:cNvSpPr>
            <a:spLocks noChangeArrowheads="1"/>
          </p:cNvSpPr>
          <p:nvPr/>
        </p:nvSpPr>
        <p:spPr bwMode="auto">
          <a:xfrm>
            <a:off x="3505200" y="51562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3" name="Rectangle 40"/>
          <p:cNvSpPr>
            <a:spLocks noChangeArrowheads="1"/>
          </p:cNvSpPr>
          <p:nvPr/>
        </p:nvSpPr>
        <p:spPr bwMode="auto">
          <a:xfrm>
            <a:off x="3505200" y="53975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4" name="Rectangle 41"/>
          <p:cNvSpPr>
            <a:spLocks noChangeArrowheads="1"/>
          </p:cNvSpPr>
          <p:nvPr/>
        </p:nvSpPr>
        <p:spPr bwMode="auto">
          <a:xfrm>
            <a:off x="3505200" y="56388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grpSp>
        <p:nvGrpSpPr>
          <p:cNvPr id="3" name="Group 2"/>
          <p:cNvGrpSpPr/>
          <p:nvPr/>
        </p:nvGrpSpPr>
        <p:grpSpPr>
          <a:xfrm>
            <a:off x="3276600" y="2781300"/>
            <a:ext cx="609600" cy="127000"/>
            <a:chOff x="1676400" y="2514600"/>
            <a:chExt cx="609600" cy="127000"/>
          </a:xfrm>
        </p:grpSpPr>
        <p:sp>
          <p:nvSpPr>
            <p:cNvPr id="105485" name="Oval 5"/>
            <p:cNvSpPr>
              <a:spLocks noChangeArrowheads="1"/>
            </p:cNvSpPr>
            <p:nvPr/>
          </p:nvSpPr>
          <p:spPr bwMode="auto">
            <a:xfrm>
              <a:off x="189865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3" name="Oval 5"/>
            <p:cNvSpPr>
              <a:spLocks noChangeArrowheads="1"/>
            </p:cNvSpPr>
            <p:nvPr/>
          </p:nvSpPr>
          <p:spPr bwMode="auto">
            <a:xfrm>
              <a:off x="16764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4" name="Oval 5"/>
            <p:cNvSpPr>
              <a:spLocks noChangeArrowheads="1"/>
            </p:cNvSpPr>
            <p:nvPr/>
          </p:nvSpPr>
          <p:spPr bwMode="auto">
            <a:xfrm>
              <a:off x="21336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grpSp>
      <p:grpSp>
        <p:nvGrpSpPr>
          <p:cNvPr id="46" name="Group 45"/>
          <p:cNvGrpSpPr/>
          <p:nvPr/>
        </p:nvGrpSpPr>
        <p:grpSpPr>
          <a:xfrm>
            <a:off x="6324600" y="2781300"/>
            <a:ext cx="609600" cy="127000"/>
            <a:chOff x="1676400" y="2514600"/>
            <a:chExt cx="609600" cy="127000"/>
          </a:xfrm>
        </p:grpSpPr>
        <p:sp>
          <p:nvSpPr>
            <p:cNvPr id="47" name="Oval 5"/>
            <p:cNvSpPr>
              <a:spLocks noChangeArrowheads="1"/>
            </p:cNvSpPr>
            <p:nvPr/>
          </p:nvSpPr>
          <p:spPr bwMode="auto">
            <a:xfrm>
              <a:off x="189865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8" name="Oval 5"/>
            <p:cNvSpPr>
              <a:spLocks noChangeArrowheads="1"/>
            </p:cNvSpPr>
            <p:nvPr/>
          </p:nvSpPr>
          <p:spPr bwMode="auto">
            <a:xfrm>
              <a:off x="16764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9" name="Oval 5"/>
            <p:cNvSpPr>
              <a:spLocks noChangeArrowheads="1"/>
            </p:cNvSpPr>
            <p:nvPr/>
          </p:nvSpPr>
          <p:spPr bwMode="auto">
            <a:xfrm>
              <a:off x="21336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grpSp>
    </p:spTree>
    <p:extLst>
      <p:ext uri="{BB962C8B-B14F-4D97-AF65-F5344CB8AC3E}">
        <p14:creationId xmlns:p14="http://schemas.microsoft.com/office/powerpoint/2010/main" val="3700462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p:txBody>
          <a:bodyPr/>
          <a:lstStyle/>
          <a:p>
            <a:pPr>
              <a:lnSpc>
                <a:spcPct val="90000"/>
              </a:lnSpc>
            </a:pPr>
            <a:r>
              <a:rPr lang="en-US" dirty="0" smtClean="0"/>
              <a:t>Test Early</a:t>
            </a:r>
            <a:endParaRPr lang="en-US" dirty="0"/>
          </a:p>
        </p:txBody>
      </p:sp>
      <p:sp>
        <p:nvSpPr>
          <p:cNvPr id="83973" name="Rectangle 3"/>
          <p:cNvSpPr>
            <a:spLocks noGrp="1" noChangeArrowheads="1"/>
          </p:cNvSpPr>
          <p:nvPr>
            <p:ph idx="1"/>
          </p:nvPr>
        </p:nvSpPr>
        <p:spPr/>
        <p:txBody>
          <a:bodyPr/>
          <a:lstStyle/>
          <a:p>
            <a:pPr>
              <a:lnSpc>
                <a:spcPct val="90000"/>
              </a:lnSpc>
            </a:pPr>
            <a:r>
              <a:rPr lang="en-US" sz="3600" dirty="0"/>
              <a:t>Testing should start as early as possible</a:t>
            </a:r>
          </a:p>
          <a:p>
            <a:pPr lvl="1">
              <a:lnSpc>
                <a:spcPct val="90000"/>
              </a:lnSpc>
            </a:pPr>
            <a:r>
              <a:rPr lang="en-US" sz="3200" dirty="0"/>
              <a:t>design test cases </a:t>
            </a:r>
          </a:p>
          <a:p>
            <a:pPr>
              <a:lnSpc>
                <a:spcPct val="90000"/>
              </a:lnSpc>
            </a:pPr>
            <a:r>
              <a:rPr lang="en-US" sz="3600" dirty="0"/>
              <a:t>Test early has several advantages</a:t>
            </a:r>
          </a:p>
          <a:p>
            <a:pPr lvl="1">
              <a:lnSpc>
                <a:spcPct val="90000"/>
              </a:lnSpc>
            </a:pPr>
            <a:r>
              <a:rPr lang="en-US" sz="3200" dirty="0"/>
              <a:t>independence from design &amp; code</a:t>
            </a:r>
          </a:p>
          <a:p>
            <a:pPr lvl="1">
              <a:lnSpc>
                <a:spcPct val="90000"/>
              </a:lnSpc>
            </a:pPr>
            <a:r>
              <a:rPr lang="en-US" sz="3200" dirty="0"/>
              <a:t>discover inconsistencies and incompleteness of the specifications</a:t>
            </a:r>
          </a:p>
          <a:p>
            <a:pPr lvl="1">
              <a:lnSpc>
                <a:spcPct val="90000"/>
              </a:lnSpc>
            </a:pPr>
            <a:r>
              <a:rPr lang="en-US" sz="3200" dirty="0"/>
              <a:t>serve as a compendium of the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40538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Robustness Testing </a:t>
            </a:r>
            <a:r>
              <a:rPr lang="en-US" dirty="0" smtClean="0">
                <a:effectLst>
                  <a:outerShdw blurRad="38100" dist="38100" dir="2700000" algn="tl">
                    <a:srgbClr val="DDDDDD"/>
                  </a:outerShdw>
                </a:effectLst>
              </a:rPr>
              <a:t>– </a:t>
            </a:r>
            <a:r>
              <a:rPr lang="en-US" sz="3200" dirty="0">
                <a:effectLst>
                  <a:outerShdw blurRad="38100" dist="38100" dir="2700000" algn="tl">
                    <a:srgbClr val="DDDDDD"/>
                  </a:outerShdw>
                </a:effectLst>
              </a:rPr>
              <a:t>2 Variables</a:t>
            </a:r>
            <a:endParaRPr lang="en-US" sz="3200" dirty="0"/>
          </a:p>
        </p:txBody>
      </p:sp>
      <p:sp>
        <p:nvSpPr>
          <p:cNvPr id="107525" name="AutoShape 3"/>
          <p:cNvSpPr>
            <a:spLocks noChangeAspect="1" noChangeArrowheads="1" noTextEdit="1"/>
          </p:cNvSpPr>
          <p:nvPr/>
        </p:nvSpPr>
        <p:spPr bwMode="auto">
          <a:xfrm>
            <a:off x="2438400" y="762000"/>
            <a:ext cx="7378700" cy="549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grpSp>
        <p:nvGrpSpPr>
          <p:cNvPr id="107526" name="Group 118"/>
          <p:cNvGrpSpPr>
            <a:grpSpLocks/>
          </p:cNvGrpSpPr>
          <p:nvPr/>
        </p:nvGrpSpPr>
        <p:grpSpPr bwMode="auto">
          <a:xfrm>
            <a:off x="2362200" y="1524000"/>
            <a:ext cx="7378700" cy="4897438"/>
            <a:chOff x="624" y="568"/>
            <a:chExt cx="4648" cy="3085"/>
          </a:xfrm>
        </p:grpSpPr>
        <p:grpSp>
          <p:nvGrpSpPr>
            <p:cNvPr id="107527" name="Group 7"/>
            <p:cNvGrpSpPr>
              <a:grpSpLocks/>
            </p:cNvGrpSpPr>
            <p:nvPr/>
          </p:nvGrpSpPr>
          <p:grpSpPr bwMode="auto">
            <a:xfrm>
              <a:off x="896" y="984"/>
              <a:ext cx="80" cy="2496"/>
              <a:chOff x="896" y="984"/>
              <a:chExt cx="80" cy="2496"/>
            </a:xfrm>
          </p:grpSpPr>
          <p:sp>
            <p:nvSpPr>
              <p:cNvPr id="107638" name="Freeform 5"/>
              <p:cNvSpPr>
                <a:spLocks/>
              </p:cNvSpPr>
              <p:nvPr/>
            </p:nvSpPr>
            <p:spPr bwMode="auto">
              <a:xfrm>
                <a:off x="896" y="984"/>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7639" name="Line 6"/>
              <p:cNvSpPr>
                <a:spLocks noChangeShapeType="1"/>
              </p:cNvSpPr>
              <p:nvPr/>
            </p:nvSpPr>
            <p:spPr bwMode="auto">
              <a:xfrm flipV="1">
                <a:off x="936" y="1064"/>
                <a:ext cx="1" cy="2416"/>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28" name="Group 10"/>
            <p:cNvGrpSpPr>
              <a:grpSpLocks/>
            </p:cNvGrpSpPr>
            <p:nvPr/>
          </p:nvGrpSpPr>
          <p:grpSpPr bwMode="auto">
            <a:xfrm>
              <a:off x="760" y="3264"/>
              <a:ext cx="4232" cy="80"/>
              <a:chOff x="760" y="3264"/>
              <a:chExt cx="4232" cy="80"/>
            </a:xfrm>
          </p:grpSpPr>
          <p:sp>
            <p:nvSpPr>
              <p:cNvPr id="107636" name="Freeform 8"/>
              <p:cNvSpPr>
                <a:spLocks/>
              </p:cNvSpPr>
              <p:nvPr/>
            </p:nvSpPr>
            <p:spPr bwMode="auto">
              <a:xfrm>
                <a:off x="4880" y="3264"/>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7637" name="Line 9"/>
              <p:cNvSpPr>
                <a:spLocks noChangeShapeType="1"/>
              </p:cNvSpPr>
              <p:nvPr/>
            </p:nvSpPr>
            <p:spPr bwMode="auto">
              <a:xfrm>
                <a:off x="760" y="3304"/>
                <a:ext cx="4160"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29" name="Group 36"/>
            <p:cNvGrpSpPr>
              <a:grpSpLocks/>
            </p:cNvGrpSpPr>
            <p:nvPr/>
          </p:nvGrpSpPr>
          <p:grpSpPr bwMode="auto">
            <a:xfrm>
              <a:off x="936" y="2864"/>
              <a:ext cx="3472" cy="1"/>
              <a:chOff x="936" y="2864"/>
              <a:chExt cx="3472" cy="1"/>
            </a:xfrm>
          </p:grpSpPr>
          <p:sp>
            <p:nvSpPr>
              <p:cNvPr id="107611" name="Line 11"/>
              <p:cNvSpPr>
                <a:spLocks noChangeShapeType="1"/>
              </p:cNvSpPr>
              <p:nvPr/>
            </p:nvSpPr>
            <p:spPr bwMode="auto">
              <a:xfrm>
                <a:off x="93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2" name="Line 12"/>
              <p:cNvSpPr>
                <a:spLocks noChangeShapeType="1"/>
              </p:cNvSpPr>
              <p:nvPr/>
            </p:nvSpPr>
            <p:spPr bwMode="auto">
              <a:xfrm>
                <a:off x="108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3" name="Line 13"/>
              <p:cNvSpPr>
                <a:spLocks noChangeShapeType="1"/>
              </p:cNvSpPr>
              <p:nvPr/>
            </p:nvSpPr>
            <p:spPr bwMode="auto">
              <a:xfrm>
                <a:off x="122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4" name="Line 14"/>
              <p:cNvSpPr>
                <a:spLocks noChangeShapeType="1"/>
              </p:cNvSpPr>
              <p:nvPr/>
            </p:nvSpPr>
            <p:spPr bwMode="auto">
              <a:xfrm>
                <a:off x="136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5" name="Line 15"/>
              <p:cNvSpPr>
                <a:spLocks noChangeShapeType="1"/>
              </p:cNvSpPr>
              <p:nvPr/>
            </p:nvSpPr>
            <p:spPr bwMode="auto">
              <a:xfrm>
                <a:off x="1512"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6" name="Line 16"/>
              <p:cNvSpPr>
                <a:spLocks noChangeShapeType="1"/>
              </p:cNvSpPr>
              <p:nvPr/>
            </p:nvSpPr>
            <p:spPr bwMode="auto">
              <a:xfrm>
                <a:off x="165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7" name="Line 17"/>
              <p:cNvSpPr>
                <a:spLocks noChangeShapeType="1"/>
              </p:cNvSpPr>
              <p:nvPr/>
            </p:nvSpPr>
            <p:spPr bwMode="auto">
              <a:xfrm>
                <a:off x="180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8" name="Line 18"/>
              <p:cNvSpPr>
                <a:spLocks noChangeShapeType="1"/>
              </p:cNvSpPr>
              <p:nvPr/>
            </p:nvSpPr>
            <p:spPr bwMode="auto">
              <a:xfrm>
                <a:off x="194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9" name="Line 19"/>
              <p:cNvSpPr>
                <a:spLocks noChangeShapeType="1"/>
              </p:cNvSpPr>
              <p:nvPr/>
            </p:nvSpPr>
            <p:spPr bwMode="auto">
              <a:xfrm>
                <a:off x="208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0" name="Line 20"/>
              <p:cNvSpPr>
                <a:spLocks noChangeShapeType="1"/>
              </p:cNvSpPr>
              <p:nvPr/>
            </p:nvSpPr>
            <p:spPr bwMode="auto">
              <a:xfrm>
                <a:off x="2232"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1" name="Line 21"/>
              <p:cNvSpPr>
                <a:spLocks noChangeShapeType="1"/>
              </p:cNvSpPr>
              <p:nvPr/>
            </p:nvSpPr>
            <p:spPr bwMode="auto">
              <a:xfrm>
                <a:off x="237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2" name="Line 22"/>
              <p:cNvSpPr>
                <a:spLocks noChangeShapeType="1"/>
              </p:cNvSpPr>
              <p:nvPr/>
            </p:nvSpPr>
            <p:spPr bwMode="auto">
              <a:xfrm>
                <a:off x="252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3" name="Line 23"/>
              <p:cNvSpPr>
                <a:spLocks noChangeShapeType="1"/>
              </p:cNvSpPr>
              <p:nvPr/>
            </p:nvSpPr>
            <p:spPr bwMode="auto">
              <a:xfrm>
                <a:off x="266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4" name="Line 24"/>
              <p:cNvSpPr>
                <a:spLocks noChangeShapeType="1"/>
              </p:cNvSpPr>
              <p:nvPr/>
            </p:nvSpPr>
            <p:spPr bwMode="auto">
              <a:xfrm>
                <a:off x="280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5" name="Line 25"/>
              <p:cNvSpPr>
                <a:spLocks noChangeShapeType="1"/>
              </p:cNvSpPr>
              <p:nvPr/>
            </p:nvSpPr>
            <p:spPr bwMode="auto">
              <a:xfrm>
                <a:off x="2952"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6" name="Line 26"/>
              <p:cNvSpPr>
                <a:spLocks noChangeShapeType="1"/>
              </p:cNvSpPr>
              <p:nvPr/>
            </p:nvSpPr>
            <p:spPr bwMode="auto">
              <a:xfrm>
                <a:off x="309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7" name="Line 27"/>
              <p:cNvSpPr>
                <a:spLocks noChangeShapeType="1"/>
              </p:cNvSpPr>
              <p:nvPr/>
            </p:nvSpPr>
            <p:spPr bwMode="auto">
              <a:xfrm>
                <a:off x="324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8" name="Line 28"/>
              <p:cNvSpPr>
                <a:spLocks noChangeShapeType="1"/>
              </p:cNvSpPr>
              <p:nvPr/>
            </p:nvSpPr>
            <p:spPr bwMode="auto">
              <a:xfrm>
                <a:off x="338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9" name="Line 29"/>
              <p:cNvSpPr>
                <a:spLocks noChangeShapeType="1"/>
              </p:cNvSpPr>
              <p:nvPr/>
            </p:nvSpPr>
            <p:spPr bwMode="auto">
              <a:xfrm>
                <a:off x="352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0" name="Line 30"/>
              <p:cNvSpPr>
                <a:spLocks noChangeShapeType="1"/>
              </p:cNvSpPr>
              <p:nvPr/>
            </p:nvSpPr>
            <p:spPr bwMode="auto">
              <a:xfrm>
                <a:off x="3672"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1" name="Line 31"/>
              <p:cNvSpPr>
                <a:spLocks noChangeShapeType="1"/>
              </p:cNvSpPr>
              <p:nvPr/>
            </p:nvSpPr>
            <p:spPr bwMode="auto">
              <a:xfrm>
                <a:off x="381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2" name="Line 32"/>
              <p:cNvSpPr>
                <a:spLocks noChangeShapeType="1"/>
              </p:cNvSpPr>
              <p:nvPr/>
            </p:nvSpPr>
            <p:spPr bwMode="auto">
              <a:xfrm>
                <a:off x="396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3" name="Line 33"/>
              <p:cNvSpPr>
                <a:spLocks noChangeShapeType="1"/>
              </p:cNvSpPr>
              <p:nvPr/>
            </p:nvSpPr>
            <p:spPr bwMode="auto">
              <a:xfrm>
                <a:off x="410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4" name="Line 34"/>
              <p:cNvSpPr>
                <a:spLocks noChangeShapeType="1"/>
              </p:cNvSpPr>
              <p:nvPr/>
            </p:nvSpPr>
            <p:spPr bwMode="auto">
              <a:xfrm>
                <a:off x="424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5" name="Line 35"/>
              <p:cNvSpPr>
                <a:spLocks noChangeShapeType="1"/>
              </p:cNvSpPr>
              <p:nvPr/>
            </p:nvSpPr>
            <p:spPr bwMode="auto">
              <a:xfrm>
                <a:off x="4392" y="2864"/>
                <a:ext cx="1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30" name="Group 53"/>
            <p:cNvGrpSpPr>
              <a:grpSpLocks/>
            </p:cNvGrpSpPr>
            <p:nvPr/>
          </p:nvGrpSpPr>
          <p:grpSpPr bwMode="auto">
            <a:xfrm>
              <a:off x="1360" y="1088"/>
              <a:ext cx="1" cy="2224"/>
              <a:chOff x="1360" y="1088"/>
              <a:chExt cx="1" cy="2224"/>
            </a:xfrm>
          </p:grpSpPr>
          <p:sp>
            <p:nvSpPr>
              <p:cNvPr id="107595" name="Line 37"/>
              <p:cNvSpPr>
                <a:spLocks noChangeShapeType="1"/>
              </p:cNvSpPr>
              <p:nvPr/>
            </p:nvSpPr>
            <p:spPr bwMode="auto">
              <a:xfrm flipV="1">
                <a:off x="1360" y="32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6" name="Line 38"/>
              <p:cNvSpPr>
                <a:spLocks noChangeShapeType="1"/>
              </p:cNvSpPr>
              <p:nvPr/>
            </p:nvSpPr>
            <p:spPr bwMode="auto">
              <a:xfrm flipV="1">
                <a:off x="1360" y="31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7" name="Line 39"/>
              <p:cNvSpPr>
                <a:spLocks noChangeShapeType="1"/>
              </p:cNvSpPr>
              <p:nvPr/>
            </p:nvSpPr>
            <p:spPr bwMode="auto">
              <a:xfrm flipV="1">
                <a:off x="1360" y="29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8" name="Line 40"/>
              <p:cNvSpPr>
                <a:spLocks noChangeShapeType="1"/>
              </p:cNvSpPr>
              <p:nvPr/>
            </p:nvSpPr>
            <p:spPr bwMode="auto">
              <a:xfrm flipV="1">
                <a:off x="1360" y="28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9" name="Line 41"/>
              <p:cNvSpPr>
                <a:spLocks noChangeShapeType="1"/>
              </p:cNvSpPr>
              <p:nvPr/>
            </p:nvSpPr>
            <p:spPr bwMode="auto">
              <a:xfrm flipV="1">
                <a:off x="1360" y="26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0" name="Line 42"/>
              <p:cNvSpPr>
                <a:spLocks noChangeShapeType="1"/>
              </p:cNvSpPr>
              <p:nvPr/>
            </p:nvSpPr>
            <p:spPr bwMode="auto">
              <a:xfrm flipV="1">
                <a:off x="1360" y="25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1" name="Line 43"/>
              <p:cNvSpPr>
                <a:spLocks noChangeShapeType="1"/>
              </p:cNvSpPr>
              <p:nvPr/>
            </p:nvSpPr>
            <p:spPr bwMode="auto">
              <a:xfrm flipV="1">
                <a:off x="1360" y="23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2" name="Line 44"/>
              <p:cNvSpPr>
                <a:spLocks noChangeShapeType="1"/>
              </p:cNvSpPr>
              <p:nvPr/>
            </p:nvSpPr>
            <p:spPr bwMode="auto">
              <a:xfrm flipV="1">
                <a:off x="1360" y="22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3" name="Line 45"/>
              <p:cNvSpPr>
                <a:spLocks noChangeShapeType="1"/>
              </p:cNvSpPr>
              <p:nvPr/>
            </p:nvSpPr>
            <p:spPr bwMode="auto">
              <a:xfrm flipV="1">
                <a:off x="1360" y="20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4" name="Line 46"/>
              <p:cNvSpPr>
                <a:spLocks noChangeShapeType="1"/>
              </p:cNvSpPr>
              <p:nvPr/>
            </p:nvSpPr>
            <p:spPr bwMode="auto">
              <a:xfrm flipV="1">
                <a:off x="1360" y="19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5" name="Line 47"/>
              <p:cNvSpPr>
                <a:spLocks noChangeShapeType="1"/>
              </p:cNvSpPr>
              <p:nvPr/>
            </p:nvSpPr>
            <p:spPr bwMode="auto">
              <a:xfrm flipV="1">
                <a:off x="1360" y="18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6" name="Line 48"/>
              <p:cNvSpPr>
                <a:spLocks noChangeShapeType="1"/>
              </p:cNvSpPr>
              <p:nvPr/>
            </p:nvSpPr>
            <p:spPr bwMode="auto">
              <a:xfrm flipV="1">
                <a:off x="1360" y="16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7" name="Line 49"/>
              <p:cNvSpPr>
                <a:spLocks noChangeShapeType="1"/>
              </p:cNvSpPr>
              <p:nvPr/>
            </p:nvSpPr>
            <p:spPr bwMode="auto">
              <a:xfrm flipV="1">
                <a:off x="1360" y="15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8" name="Line 50"/>
              <p:cNvSpPr>
                <a:spLocks noChangeShapeType="1"/>
              </p:cNvSpPr>
              <p:nvPr/>
            </p:nvSpPr>
            <p:spPr bwMode="auto">
              <a:xfrm flipV="1">
                <a:off x="1360" y="13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9" name="Line 51"/>
              <p:cNvSpPr>
                <a:spLocks noChangeShapeType="1"/>
              </p:cNvSpPr>
              <p:nvPr/>
            </p:nvSpPr>
            <p:spPr bwMode="auto">
              <a:xfrm flipV="1">
                <a:off x="1360" y="12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0" name="Line 52"/>
              <p:cNvSpPr>
                <a:spLocks noChangeShapeType="1"/>
              </p:cNvSpPr>
              <p:nvPr/>
            </p:nvSpPr>
            <p:spPr bwMode="auto">
              <a:xfrm flipV="1">
                <a:off x="1360" y="10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31" name="Group 70"/>
            <p:cNvGrpSpPr>
              <a:grpSpLocks/>
            </p:cNvGrpSpPr>
            <p:nvPr/>
          </p:nvGrpSpPr>
          <p:grpSpPr bwMode="auto">
            <a:xfrm>
              <a:off x="3736" y="1096"/>
              <a:ext cx="1" cy="2224"/>
              <a:chOff x="3736" y="1096"/>
              <a:chExt cx="1" cy="2224"/>
            </a:xfrm>
          </p:grpSpPr>
          <p:sp>
            <p:nvSpPr>
              <p:cNvPr id="107579" name="Line 54"/>
              <p:cNvSpPr>
                <a:spLocks noChangeShapeType="1"/>
              </p:cNvSpPr>
              <p:nvPr/>
            </p:nvSpPr>
            <p:spPr bwMode="auto">
              <a:xfrm flipV="1">
                <a:off x="3736" y="32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0" name="Line 55"/>
              <p:cNvSpPr>
                <a:spLocks noChangeShapeType="1"/>
              </p:cNvSpPr>
              <p:nvPr/>
            </p:nvSpPr>
            <p:spPr bwMode="auto">
              <a:xfrm flipV="1">
                <a:off x="3736" y="31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1" name="Line 56"/>
              <p:cNvSpPr>
                <a:spLocks noChangeShapeType="1"/>
              </p:cNvSpPr>
              <p:nvPr/>
            </p:nvSpPr>
            <p:spPr bwMode="auto">
              <a:xfrm flipV="1">
                <a:off x="3736" y="29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2" name="Line 57"/>
              <p:cNvSpPr>
                <a:spLocks noChangeShapeType="1"/>
              </p:cNvSpPr>
              <p:nvPr/>
            </p:nvSpPr>
            <p:spPr bwMode="auto">
              <a:xfrm flipV="1">
                <a:off x="3736" y="28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3" name="Line 58"/>
              <p:cNvSpPr>
                <a:spLocks noChangeShapeType="1"/>
              </p:cNvSpPr>
              <p:nvPr/>
            </p:nvSpPr>
            <p:spPr bwMode="auto">
              <a:xfrm flipV="1">
                <a:off x="3736" y="26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4" name="Line 59"/>
              <p:cNvSpPr>
                <a:spLocks noChangeShapeType="1"/>
              </p:cNvSpPr>
              <p:nvPr/>
            </p:nvSpPr>
            <p:spPr bwMode="auto">
              <a:xfrm flipV="1">
                <a:off x="3736" y="25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5" name="Line 60"/>
              <p:cNvSpPr>
                <a:spLocks noChangeShapeType="1"/>
              </p:cNvSpPr>
              <p:nvPr/>
            </p:nvSpPr>
            <p:spPr bwMode="auto">
              <a:xfrm flipV="1">
                <a:off x="3736" y="23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6" name="Line 61"/>
              <p:cNvSpPr>
                <a:spLocks noChangeShapeType="1"/>
              </p:cNvSpPr>
              <p:nvPr/>
            </p:nvSpPr>
            <p:spPr bwMode="auto">
              <a:xfrm flipV="1">
                <a:off x="3736" y="22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7" name="Line 62"/>
              <p:cNvSpPr>
                <a:spLocks noChangeShapeType="1"/>
              </p:cNvSpPr>
              <p:nvPr/>
            </p:nvSpPr>
            <p:spPr bwMode="auto">
              <a:xfrm flipV="1">
                <a:off x="3736" y="21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8" name="Line 63"/>
              <p:cNvSpPr>
                <a:spLocks noChangeShapeType="1"/>
              </p:cNvSpPr>
              <p:nvPr/>
            </p:nvSpPr>
            <p:spPr bwMode="auto">
              <a:xfrm flipV="1">
                <a:off x="3736" y="19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9" name="Line 64"/>
              <p:cNvSpPr>
                <a:spLocks noChangeShapeType="1"/>
              </p:cNvSpPr>
              <p:nvPr/>
            </p:nvSpPr>
            <p:spPr bwMode="auto">
              <a:xfrm flipV="1">
                <a:off x="3736" y="18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0" name="Line 65"/>
              <p:cNvSpPr>
                <a:spLocks noChangeShapeType="1"/>
              </p:cNvSpPr>
              <p:nvPr/>
            </p:nvSpPr>
            <p:spPr bwMode="auto">
              <a:xfrm flipV="1">
                <a:off x="3736" y="16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1" name="Line 66"/>
              <p:cNvSpPr>
                <a:spLocks noChangeShapeType="1"/>
              </p:cNvSpPr>
              <p:nvPr/>
            </p:nvSpPr>
            <p:spPr bwMode="auto">
              <a:xfrm flipV="1">
                <a:off x="3736" y="15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2" name="Line 67"/>
              <p:cNvSpPr>
                <a:spLocks noChangeShapeType="1"/>
              </p:cNvSpPr>
              <p:nvPr/>
            </p:nvSpPr>
            <p:spPr bwMode="auto">
              <a:xfrm flipV="1">
                <a:off x="3736" y="13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3" name="Line 68"/>
              <p:cNvSpPr>
                <a:spLocks noChangeShapeType="1"/>
              </p:cNvSpPr>
              <p:nvPr/>
            </p:nvSpPr>
            <p:spPr bwMode="auto">
              <a:xfrm flipV="1">
                <a:off x="3736" y="12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4" name="Line 69"/>
              <p:cNvSpPr>
                <a:spLocks noChangeShapeType="1"/>
              </p:cNvSpPr>
              <p:nvPr/>
            </p:nvSpPr>
            <p:spPr bwMode="auto">
              <a:xfrm flipV="1">
                <a:off x="3736" y="10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32" name="Group 96"/>
            <p:cNvGrpSpPr>
              <a:grpSpLocks/>
            </p:cNvGrpSpPr>
            <p:nvPr/>
          </p:nvGrpSpPr>
          <p:grpSpPr bwMode="auto">
            <a:xfrm>
              <a:off x="944" y="1576"/>
              <a:ext cx="3472" cy="1"/>
              <a:chOff x="944" y="1576"/>
              <a:chExt cx="3472" cy="1"/>
            </a:xfrm>
          </p:grpSpPr>
          <p:sp>
            <p:nvSpPr>
              <p:cNvPr id="107554" name="Line 71"/>
              <p:cNvSpPr>
                <a:spLocks noChangeShapeType="1"/>
              </p:cNvSpPr>
              <p:nvPr/>
            </p:nvSpPr>
            <p:spPr bwMode="auto">
              <a:xfrm>
                <a:off x="94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5" name="Line 72"/>
              <p:cNvSpPr>
                <a:spLocks noChangeShapeType="1"/>
              </p:cNvSpPr>
              <p:nvPr/>
            </p:nvSpPr>
            <p:spPr bwMode="auto">
              <a:xfrm>
                <a:off x="108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6" name="Line 73"/>
              <p:cNvSpPr>
                <a:spLocks noChangeShapeType="1"/>
              </p:cNvSpPr>
              <p:nvPr/>
            </p:nvSpPr>
            <p:spPr bwMode="auto">
              <a:xfrm>
                <a:off x="123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7" name="Line 74"/>
              <p:cNvSpPr>
                <a:spLocks noChangeShapeType="1"/>
              </p:cNvSpPr>
              <p:nvPr/>
            </p:nvSpPr>
            <p:spPr bwMode="auto">
              <a:xfrm>
                <a:off x="137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8" name="Line 75"/>
              <p:cNvSpPr>
                <a:spLocks noChangeShapeType="1"/>
              </p:cNvSpPr>
              <p:nvPr/>
            </p:nvSpPr>
            <p:spPr bwMode="auto">
              <a:xfrm>
                <a:off x="1520"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9" name="Line 76"/>
              <p:cNvSpPr>
                <a:spLocks noChangeShapeType="1"/>
              </p:cNvSpPr>
              <p:nvPr/>
            </p:nvSpPr>
            <p:spPr bwMode="auto">
              <a:xfrm>
                <a:off x="166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0" name="Line 77"/>
              <p:cNvSpPr>
                <a:spLocks noChangeShapeType="1"/>
              </p:cNvSpPr>
              <p:nvPr/>
            </p:nvSpPr>
            <p:spPr bwMode="auto">
              <a:xfrm>
                <a:off x="180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1" name="Line 78"/>
              <p:cNvSpPr>
                <a:spLocks noChangeShapeType="1"/>
              </p:cNvSpPr>
              <p:nvPr/>
            </p:nvSpPr>
            <p:spPr bwMode="auto">
              <a:xfrm>
                <a:off x="195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2" name="Line 79"/>
              <p:cNvSpPr>
                <a:spLocks noChangeShapeType="1"/>
              </p:cNvSpPr>
              <p:nvPr/>
            </p:nvSpPr>
            <p:spPr bwMode="auto">
              <a:xfrm>
                <a:off x="209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3" name="Line 80"/>
              <p:cNvSpPr>
                <a:spLocks noChangeShapeType="1"/>
              </p:cNvSpPr>
              <p:nvPr/>
            </p:nvSpPr>
            <p:spPr bwMode="auto">
              <a:xfrm>
                <a:off x="2240"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4" name="Line 81"/>
              <p:cNvSpPr>
                <a:spLocks noChangeShapeType="1"/>
              </p:cNvSpPr>
              <p:nvPr/>
            </p:nvSpPr>
            <p:spPr bwMode="auto">
              <a:xfrm>
                <a:off x="238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5" name="Line 82"/>
              <p:cNvSpPr>
                <a:spLocks noChangeShapeType="1"/>
              </p:cNvSpPr>
              <p:nvPr/>
            </p:nvSpPr>
            <p:spPr bwMode="auto">
              <a:xfrm>
                <a:off x="252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6" name="Line 83"/>
              <p:cNvSpPr>
                <a:spLocks noChangeShapeType="1"/>
              </p:cNvSpPr>
              <p:nvPr/>
            </p:nvSpPr>
            <p:spPr bwMode="auto">
              <a:xfrm>
                <a:off x="267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7" name="Line 84"/>
              <p:cNvSpPr>
                <a:spLocks noChangeShapeType="1"/>
              </p:cNvSpPr>
              <p:nvPr/>
            </p:nvSpPr>
            <p:spPr bwMode="auto">
              <a:xfrm>
                <a:off x="281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8" name="Line 85"/>
              <p:cNvSpPr>
                <a:spLocks noChangeShapeType="1"/>
              </p:cNvSpPr>
              <p:nvPr/>
            </p:nvSpPr>
            <p:spPr bwMode="auto">
              <a:xfrm>
                <a:off x="2960"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9" name="Line 86"/>
              <p:cNvSpPr>
                <a:spLocks noChangeShapeType="1"/>
              </p:cNvSpPr>
              <p:nvPr/>
            </p:nvSpPr>
            <p:spPr bwMode="auto">
              <a:xfrm>
                <a:off x="310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0" name="Line 87"/>
              <p:cNvSpPr>
                <a:spLocks noChangeShapeType="1"/>
              </p:cNvSpPr>
              <p:nvPr/>
            </p:nvSpPr>
            <p:spPr bwMode="auto">
              <a:xfrm>
                <a:off x="324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1" name="Line 88"/>
              <p:cNvSpPr>
                <a:spLocks noChangeShapeType="1"/>
              </p:cNvSpPr>
              <p:nvPr/>
            </p:nvSpPr>
            <p:spPr bwMode="auto">
              <a:xfrm>
                <a:off x="339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2" name="Line 89"/>
              <p:cNvSpPr>
                <a:spLocks noChangeShapeType="1"/>
              </p:cNvSpPr>
              <p:nvPr/>
            </p:nvSpPr>
            <p:spPr bwMode="auto">
              <a:xfrm>
                <a:off x="353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3" name="Line 90"/>
              <p:cNvSpPr>
                <a:spLocks noChangeShapeType="1"/>
              </p:cNvSpPr>
              <p:nvPr/>
            </p:nvSpPr>
            <p:spPr bwMode="auto">
              <a:xfrm>
                <a:off x="3680"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4" name="Line 91"/>
              <p:cNvSpPr>
                <a:spLocks noChangeShapeType="1"/>
              </p:cNvSpPr>
              <p:nvPr/>
            </p:nvSpPr>
            <p:spPr bwMode="auto">
              <a:xfrm>
                <a:off x="382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5" name="Line 92"/>
              <p:cNvSpPr>
                <a:spLocks noChangeShapeType="1"/>
              </p:cNvSpPr>
              <p:nvPr/>
            </p:nvSpPr>
            <p:spPr bwMode="auto">
              <a:xfrm>
                <a:off x="396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6" name="Line 93"/>
              <p:cNvSpPr>
                <a:spLocks noChangeShapeType="1"/>
              </p:cNvSpPr>
              <p:nvPr/>
            </p:nvSpPr>
            <p:spPr bwMode="auto">
              <a:xfrm>
                <a:off x="411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7" name="Line 94"/>
              <p:cNvSpPr>
                <a:spLocks noChangeShapeType="1"/>
              </p:cNvSpPr>
              <p:nvPr/>
            </p:nvSpPr>
            <p:spPr bwMode="auto">
              <a:xfrm>
                <a:off x="425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8" name="Line 95"/>
              <p:cNvSpPr>
                <a:spLocks noChangeShapeType="1"/>
              </p:cNvSpPr>
              <p:nvPr/>
            </p:nvSpPr>
            <p:spPr bwMode="auto">
              <a:xfrm>
                <a:off x="4400" y="1576"/>
                <a:ext cx="1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7533" name="Rectangle 97"/>
            <p:cNvSpPr>
              <a:spLocks noChangeArrowheads="1"/>
            </p:cNvSpPr>
            <p:nvPr/>
          </p:nvSpPr>
          <p:spPr bwMode="auto">
            <a:xfrm>
              <a:off x="1368" y="348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07534" name="Rectangle 98"/>
            <p:cNvSpPr>
              <a:spLocks noChangeArrowheads="1"/>
            </p:cNvSpPr>
            <p:nvPr/>
          </p:nvSpPr>
          <p:spPr bwMode="auto">
            <a:xfrm>
              <a:off x="3744" y="342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107535" name="Rectangle 99"/>
            <p:cNvSpPr>
              <a:spLocks noChangeArrowheads="1"/>
            </p:cNvSpPr>
            <p:nvPr/>
          </p:nvSpPr>
          <p:spPr bwMode="auto">
            <a:xfrm>
              <a:off x="624" y="275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07536" name="Rectangle 100"/>
            <p:cNvSpPr>
              <a:spLocks noChangeArrowheads="1"/>
            </p:cNvSpPr>
            <p:nvPr/>
          </p:nvSpPr>
          <p:spPr bwMode="auto">
            <a:xfrm>
              <a:off x="656" y="1440"/>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107537" name="Oval 101"/>
            <p:cNvSpPr>
              <a:spLocks noChangeArrowheads="1"/>
            </p:cNvSpPr>
            <p:nvPr/>
          </p:nvSpPr>
          <p:spPr bwMode="auto">
            <a:xfrm>
              <a:off x="2184"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38" name="Oval 102"/>
            <p:cNvSpPr>
              <a:spLocks noChangeArrowheads="1"/>
            </p:cNvSpPr>
            <p:nvPr/>
          </p:nvSpPr>
          <p:spPr bwMode="auto">
            <a:xfrm>
              <a:off x="2184" y="282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39" name="Oval 103"/>
            <p:cNvSpPr>
              <a:spLocks noChangeArrowheads="1"/>
            </p:cNvSpPr>
            <p:nvPr/>
          </p:nvSpPr>
          <p:spPr bwMode="auto">
            <a:xfrm>
              <a:off x="2184" y="267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0" name="Oval 104"/>
            <p:cNvSpPr>
              <a:spLocks noChangeArrowheads="1"/>
            </p:cNvSpPr>
            <p:nvPr/>
          </p:nvSpPr>
          <p:spPr bwMode="auto">
            <a:xfrm>
              <a:off x="2184" y="155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1" name="Oval 105"/>
            <p:cNvSpPr>
              <a:spLocks noChangeArrowheads="1"/>
            </p:cNvSpPr>
            <p:nvPr/>
          </p:nvSpPr>
          <p:spPr bwMode="auto">
            <a:xfrm>
              <a:off x="2184" y="167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2" name="Oval 107"/>
            <p:cNvSpPr>
              <a:spLocks noChangeArrowheads="1"/>
            </p:cNvSpPr>
            <p:nvPr/>
          </p:nvSpPr>
          <p:spPr bwMode="auto">
            <a:xfrm>
              <a:off x="147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3" name="Oval 108"/>
            <p:cNvSpPr>
              <a:spLocks noChangeArrowheads="1"/>
            </p:cNvSpPr>
            <p:nvPr/>
          </p:nvSpPr>
          <p:spPr bwMode="auto">
            <a:xfrm>
              <a:off x="371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4" name="Oval 109"/>
            <p:cNvSpPr>
              <a:spLocks noChangeArrowheads="1"/>
            </p:cNvSpPr>
            <p:nvPr/>
          </p:nvSpPr>
          <p:spPr bwMode="auto">
            <a:xfrm>
              <a:off x="3600"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5" name="Oval 110"/>
            <p:cNvSpPr>
              <a:spLocks noChangeArrowheads="1"/>
            </p:cNvSpPr>
            <p:nvPr/>
          </p:nvSpPr>
          <p:spPr bwMode="auto">
            <a:xfrm>
              <a:off x="2184" y="2968"/>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6" name="Oval 111"/>
            <p:cNvSpPr>
              <a:spLocks noChangeArrowheads="1"/>
            </p:cNvSpPr>
            <p:nvPr/>
          </p:nvSpPr>
          <p:spPr bwMode="auto">
            <a:xfrm>
              <a:off x="2184" y="1408"/>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7" name="Oval 112"/>
            <p:cNvSpPr>
              <a:spLocks noChangeArrowheads="1"/>
            </p:cNvSpPr>
            <p:nvPr/>
          </p:nvSpPr>
          <p:spPr bwMode="auto">
            <a:xfrm>
              <a:off x="119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8" name="Oval 113"/>
            <p:cNvSpPr>
              <a:spLocks noChangeArrowheads="1"/>
            </p:cNvSpPr>
            <p:nvPr/>
          </p:nvSpPr>
          <p:spPr bwMode="auto">
            <a:xfrm>
              <a:off x="3848"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9" name="Rectangle 114"/>
            <p:cNvSpPr>
              <a:spLocks noChangeArrowheads="1"/>
            </p:cNvSpPr>
            <p:nvPr/>
          </p:nvSpPr>
          <p:spPr bwMode="auto">
            <a:xfrm>
              <a:off x="848" y="56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07550" name="Rectangle 115"/>
            <p:cNvSpPr>
              <a:spLocks noChangeArrowheads="1"/>
            </p:cNvSpPr>
            <p:nvPr/>
          </p:nvSpPr>
          <p:spPr bwMode="auto">
            <a:xfrm>
              <a:off x="928" y="61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07551" name="Rectangle 116"/>
            <p:cNvSpPr>
              <a:spLocks noChangeArrowheads="1"/>
            </p:cNvSpPr>
            <p:nvPr/>
          </p:nvSpPr>
          <p:spPr bwMode="auto">
            <a:xfrm>
              <a:off x="5112" y="320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07552" name="Rectangle 117"/>
            <p:cNvSpPr>
              <a:spLocks noChangeArrowheads="1"/>
            </p:cNvSpPr>
            <p:nvPr/>
          </p:nvSpPr>
          <p:spPr bwMode="auto">
            <a:xfrm>
              <a:off x="5192" y="325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07553" name="Oval 106"/>
            <p:cNvSpPr>
              <a:spLocks noChangeArrowheads="1"/>
            </p:cNvSpPr>
            <p:nvPr/>
          </p:nvSpPr>
          <p:spPr bwMode="auto">
            <a:xfrm>
              <a:off x="1328" y="2384"/>
              <a:ext cx="72" cy="64"/>
            </a:xfrm>
            <a:prstGeom prst="ellipse">
              <a:avLst/>
            </a:prstGeom>
            <a:solidFill>
              <a:srgbClr val="000000"/>
            </a:solidFill>
            <a:ln w="9525">
              <a:solidFill>
                <a:srgbClr val="000000"/>
              </a:solidFill>
              <a:round/>
              <a:headEnd/>
              <a:tailEnd/>
            </a:ln>
          </p:spPr>
          <p:txBody>
            <a:bodyP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41757047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2"/>
          <p:cNvSpPr>
            <a:spLocks noGrp="1"/>
          </p:cNvSpPr>
          <p:nvPr>
            <p:ph type="title" idx="4294967295"/>
          </p:nvPr>
        </p:nvSpPr>
        <p:spPr/>
        <p:txBody>
          <a:bodyPr>
            <a:normAutofit/>
          </a:bodyPr>
          <a:lstStyle/>
          <a:p>
            <a:r>
              <a:rPr lang="en-US" sz="3600" dirty="0"/>
              <a:t>Example: nextDate() – Test Cases: Boundary Values </a:t>
            </a:r>
          </a:p>
        </p:txBody>
      </p:sp>
      <p:sp>
        <p:nvSpPr>
          <p:cNvPr id="109573" name="Rectangle 3"/>
          <p:cNvSpPr>
            <a:spLocks noGrp="1"/>
          </p:cNvSpPr>
          <p:nvPr>
            <p:ph type="body" idx="4294967295"/>
          </p:nvPr>
        </p:nvSpPr>
        <p:spPr/>
        <p:txBody>
          <a:bodyPr/>
          <a:lstStyle/>
          <a:p>
            <a:r>
              <a:rPr lang="en-US" sz="3200" dirty="0"/>
              <a:t>Additional robustness test cases, invalid input  </a:t>
            </a:r>
          </a:p>
          <a:p>
            <a:pPr marL="344487" lvl="1" indent="0">
              <a:buNone/>
            </a:pPr>
            <a:r>
              <a:rPr lang="en-US" sz="2800" dirty="0">
                <a:solidFill>
                  <a:srgbClr val="0000FF"/>
                </a:solidFill>
              </a:rPr>
              <a:t>04/</a:t>
            </a:r>
            <a:r>
              <a:rPr lang="en-US" sz="2800" dirty="0">
                <a:solidFill>
                  <a:srgbClr val="FF0000"/>
                </a:solidFill>
              </a:rPr>
              <a:t>00</a:t>
            </a:r>
            <a:r>
              <a:rPr lang="en-US" sz="2800" dirty="0">
                <a:solidFill>
                  <a:srgbClr val="0000FF"/>
                </a:solidFill>
              </a:rPr>
              <a:t>/2019	04/</a:t>
            </a:r>
            <a:r>
              <a:rPr lang="en-US" sz="2800" dirty="0">
                <a:solidFill>
                  <a:srgbClr val="FF0000"/>
                </a:solidFill>
              </a:rPr>
              <a:t>31</a:t>
            </a:r>
            <a:r>
              <a:rPr lang="en-US" sz="2800" dirty="0">
                <a:solidFill>
                  <a:srgbClr val="0000FF"/>
                </a:solidFill>
              </a:rPr>
              <a:t>/2019</a:t>
            </a:r>
          </a:p>
          <a:p>
            <a:pPr marL="344487" lvl="1" indent="0">
              <a:buNone/>
            </a:pPr>
            <a:r>
              <a:rPr lang="en-US" sz="2800" dirty="0">
                <a:solidFill>
                  <a:srgbClr val="0000FF"/>
                </a:solidFill>
              </a:rPr>
              <a:t>03/</a:t>
            </a:r>
            <a:r>
              <a:rPr lang="en-US" sz="2800" dirty="0">
                <a:solidFill>
                  <a:srgbClr val="FF0000"/>
                </a:solidFill>
              </a:rPr>
              <a:t>00</a:t>
            </a:r>
            <a:r>
              <a:rPr lang="en-US" sz="2800" dirty="0">
                <a:solidFill>
                  <a:srgbClr val="0000FF"/>
                </a:solidFill>
              </a:rPr>
              <a:t>/2019	03/</a:t>
            </a:r>
            <a:r>
              <a:rPr lang="en-US" sz="2800" dirty="0">
                <a:solidFill>
                  <a:srgbClr val="FF0000"/>
                </a:solidFill>
              </a:rPr>
              <a:t>32</a:t>
            </a:r>
            <a:r>
              <a:rPr lang="en-US" sz="2800" dirty="0">
                <a:solidFill>
                  <a:srgbClr val="0000FF"/>
                </a:solidFill>
              </a:rPr>
              <a:t>/2019</a:t>
            </a:r>
          </a:p>
          <a:p>
            <a:pPr marL="344487" lvl="1" indent="0">
              <a:buNone/>
            </a:pPr>
            <a:r>
              <a:rPr lang="en-US" sz="2800" dirty="0">
                <a:solidFill>
                  <a:srgbClr val="0000FF"/>
                </a:solidFill>
              </a:rPr>
              <a:t>02/</a:t>
            </a:r>
            <a:r>
              <a:rPr lang="en-US" sz="2800" dirty="0">
                <a:solidFill>
                  <a:srgbClr val="FF0000"/>
                </a:solidFill>
              </a:rPr>
              <a:t>00</a:t>
            </a:r>
            <a:r>
              <a:rPr lang="en-US" sz="2800" dirty="0">
                <a:solidFill>
                  <a:srgbClr val="0000FF"/>
                </a:solidFill>
              </a:rPr>
              <a:t>/2019	02/</a:t>
            </a:r>
            <a:r>
              <a:rPr lang="en-US" sz="2800" dirty="0">
                <a:solidFill>
                  <a:srgbClr val="FF0000"/>
                </a:solidFill>
              </a:rPr>
              <a:t>29</a:t>
            </a:r>
            <a:r>
              <a:rPr lang="en-US" sz="2800" dirty="0">
                <a:solidFill>
                  <a:srgbClr val="0000FF"/>
                </a:solidFill>
              </a:rPr>
              <a:t>/2019   </a:t>
            </a:r>
          </a:p>
          <a:p>
            <a:pPr marL="344487" lvl="1" indent="0">
              <a:buNone/>
            </a:pPr>
            <a:r>
              <a:rPr lang="en-US" sz="2800" dirty="0">
                <a:solidFill>
                  <a:srgbClr val="0000FF"/>
                </a:solidFill>
              </a:rPr>
              <a:t>02/</a:t>
            </a:r>
            <a:r>
              <a:rPr lang="en-US" sz="2800" dirty="0">
                <a:solidFill>
                  <a:srgbClr val="FF0000"/>
                </a:solidFill>
              </a:rPr>
              <a:t>30</a:t>
            </a:r>
            <a:r>
              <a:rPr lang="en-US" sz="2800" dirty="0">
                <a:solidFill>
                  <a:srgbClr val="0000FF"/>
                </a:solidFill>
              </a:rPr>
              <a:t>/2020	</a:t>
            </a:r>
          </a:p>
          <a:p>
            <a:pPr marL="344487" lvl="1" indent="0">
              <a:buNone/>
            </a:pPr>
            <a:r>
              <a:rPr lang="en-US" sz="2800" dirty="0">
                <a:solidFill>
                  <a:srgbClr val="0000FF"/>
                </a:solidFill>
              </a:rPr>
              <a:t>01/</a:t>
            </a:r>
            <a:r>
              <a:rPr lang="en-US" sz="2800" dirty="0">
                <a:solidFill>
                  <a:srgbClr val="FF0000"/>
                </a:solidFill>
              </a:rPr>
              <a:t>00</a:t>
            </a:r>
            <a:r>
              <a:rPr lang="en-US" sz="2800" dirty="0">
                <a:solidFill>
                  <a:srgbClr val="0000FF"/>
                </a:solidFill>
              </a:rPr>
              <a:t>/2020	12/</a:t>
            </a:r>
            <a:r>
              <a:rPr lang="en-US" sz="2800" dirty="0">
                <a:solidFill>
                  <a:srgbClr val="FF0000"/>
                </a:solidFill>
              </a:rPr>
              <a:t>32</a:t>
            </a:r>
            <a:r>
              <a:rPr lang="en-US" sz="2800" dirty="0">
                <a:solidFill>
                  <a:srgbClr val="0000FF"/>
                </a:solidFill>
              </a:rPr>
              <a:t>/2020</a:t>
            </a:r>
          </a:p>
          <a:p>
            <a:pPr marL="344487" lvl="1" indent="0">
              <a:buNone/>
            </a:pPr>
            <a:r>
              <a:rPr lang="en-US" sz="2800" dirty="0">
                <a:solidFill>
                  <a:srgbClr val="0000FF"/>
                </a:solidFill>
              </a:rPr>
              <a:t>12/31/</a:t>
            </a:r>
            <a:r>
              <a:rPr lang="en-US" sz="2800" dirty="0">
                <a:solidFill>
                  <a:srgbClr val="FF0000"/>
                </a:solidFill>
              </a:rPr>
              <a:t>1799</a:t>
            </a:r>
            <a:r>
              <a:rPr lang="en-US" sz="2800" dirty="0">
                <a:solidFill>
                  <a:srgbClr val="0000FF"/>
                </a:solidFill>
              </a:rPr>
              <a:t>	</a:t>
            </a:r>
            <a:r>
              <a:rPr lang="en-US" sz="2800" dirty="0" smtClean="0">
                <a:solidFill>
                  <a:srgbClr val="0000FF"/>
                </a:solidFill>
              </a:rPr>
              <a:t>            01/01/</a:t>
            </a:r>
            <a:r>
              <a:rPr lang="en-US" sz="2800" dirty="0" smtClean="0">
                <a:solidFill>
                  <a:srgbClr val="FF0000"/>
                </a:solidFill>
              </a:rPr>
              <a:t>2201</a:t>
            </a:r>
            <a:endParaRPr lang="en-US" sz="2800" dirty="0">
              <a:solidFill>
                <a:srgbClr val="FF0000"/>
              </a:solidFill>
            </a:endParaRPr>
          </a:p>
          <a:p>
            <a:pPr marL="344487" lvl="1" indent="0">
              <a:buNone/>
            </a:pPr>
            <a:r>
              <a:rPr lang="en-US" sz="2800" dirty="0">
                <a:solidFill>
                  <a:srgbClr val="FF0000"/>
                </a:solidFill>
              </a:rPr>
              <a:t>00</a:t>
            </a:r>
            <a:r>
              <a:rPr lang="en-US" sz="2800" dirty="0">
                <a:solidFill>
                  <a:srgbClr val="0000FF"/>
                </a:solidFill>
              </a:rPr>
              <a:t>/01/2019	</a:t>
            </a:r>
            <a:r>
              <a:rPr lang="en-US" sz="2800" dirty="0">
                <a:solidFill>
                  <a:srgbClr val="FF0000"/>
                </a:solidFill>
              </a:rPr>
              <a:t>13</a:t>
            </a:r>
            <a:r>
              <a:rPr lang="en-US" sz="2800" dirty="0">
                <a:solidFill>
                  <a:srgbClr val="0000FF"/>
                </a:solidFill>
              </a:rPr>
              <a:t>/01/2019</a:t>
            </a:r>
          </a:p>
        </p:txBody>
      </p:sp>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285851281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64464" y="284353"/>
            <a:ext cx="9144000" cy="990600"/>
          </a:xfrm>
        </p:spPr>
        <p:txBody>
          <a:bodyPr/>
          <a:lstStyle/>
          <a:p>
            <a:pPr eaLnBrk="1" hangingPunct="1"/>
            <a:r>
              <a:rPr lang="en-US" sz="3600" dirty="0"/>
              <a:t>Boundary Value Analysis - examples</a:t>
            </a:r>
          </a:p>
        </p:txBody>
      </p:sp>
      <p:sp>
        <p:nvSpPr>
          <p:cNvPr id="24579" name="Rectangle 18"/>
          <p:cNvSpPr>
            <a:spLocks noGrp="1" noChangeArrowheads="1"/>
          </p:cNvSpPr>
          <p:nvPr>
            <p:ph type="body" sz="half" idx="1"/>
          </p:nvPr>
        </p:nvSpPr>
        <p:spPr>
          <a:xfrm>
            <a:off x="664464" y="1520952"/>
            <a:ext cx="10454640" cy="3352800"/>
          </a:xfrm>
        </p:spPr>
        <p:txBody>
          <a:bodyPr>
            <a:normAutofit lnSpcReduction="10000"/>
          </a:bodyPr>
          <a:lstStyle/>
          <a:p>
            <a:pPr eaLnBrk="1" hangingPunct="1"/>
            <a:r>
              <a:rPr lang="en-US" dirty="0" smtClean="0"/>
              <a:t>Numeric values are often entered as strings which are then converted to numbers internally [int x = atoi(str);]</a:t>
            </a:r>
          </a:p>
          <a:p>
            <a:pPr eaLnBrk="1" hangingPunct="1"/>
            <a:endParaRPr lang="en-US" dirty="0" smtClean="0"/>
          </a:p>
          <a:p>
            <a:pPr eaLnBrk="1" hangingPunct="1"/>
            <a:r>
              <a:rPr lang="en-US" dirty="0" smtClean="0"/>
              <a:t>This conversion requires the program to distinguish between digits and non-digits</a:t>
            </a:r>
          </a:p>
          <a:p>
            <a:pPr eaLnBrk="1" hangingPunct="1"/>
            <a:endParaRPr lang="en-US" dirty="0" smtClean="0"/>
          </a:p>
          <a:p>
            <a:pPr eaLnBrk="1" hangingPunct="1"/>
            <a:r>
              <a:rPr lang="en-US" dirty="0" smtClean="0"/>
              <a:t>A boundary case to consider: Will the program accept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as digits?</a:t>
            </a:r>
          </a:p>
        </p:txBody>
      </p:sp>
      <p:graphicFrame>
        <p:nvGraphicFramePr>
          <p:cNvPr id="168123" name="Group 187"/>
          <p:cNvGraphicFramePr>
            <a:graphicFrameLocks noGrp="1"/>
          </p:cNvGraphicFramePr>
          <p:nvPr>
            <p:ph sz="half" idx="2"/>
            <p:extLst/>
          </p:nvPr>
        </p:nvGraphicFramePr>
        <p:xfrm>
          <a:off x="2880361" y="5254752"/>
          <a:ext cx="6334125" cy="914400"/>
        </p:xfrm>
        <a:graphic>
          <a:graphicData uri="http://schemas.openxmlformats.org/drawingml/2006/table">
            <a:tbl>
              <a:tblPr/>
              <a:tblGrid>
                <a:gridCol w="527050">
                  <a:extLst>
                    <a:ext uri="{9D8B030D-6E8A-4147-A177-3AD203B41FA5}">
                      <a16:colId xmlns:a16="http://schemas.microsoft.com/office/drawing/2014/main" val="20000"/>
                    </a:ext>
                  </a:extLst>
                </a:gridCol>
                <a:gridCol w="530225">
                  <a:extLst>
                    <a:ext uri="{9D8B030D-6E8A-4147-A177-3AD203B41FA5}">
                      <a16:colId xmlns:a16="http://schemas.microsoft.com/office/drawing/2014/main" val="20001"/>
                    </a:ext>
                  </a:extLst>
                </a:gridCol>
                <a:gridCol w="527050">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30225">
                  <a:extLst>
                    <a:ext uri="{9D8B030D-6E8A-4147-A177-3AD203B41FA5}">
                      <a16:colId xmlns:a16="http://schemas.microsoft.com/office/drawing/2014/main" val="20005"/>
                    </a:ext>
                  </a:extLst>
                </a:gridCol>
                <a:gridCol w="527050">
                  <a:extLst>
                    <a:ext uri="{9D8B030D-6E8A-4147-A177-3AD203B41FA5}">
                      <a16:colId xmlns:a16="http://schemas.microsoft.com/office/drawing/2014/main" val="20006"/>
                    </a:ext>
                  </a:extLst>
                </a:gridCol>
                <a:gridCol w="527050">
                  <a:extLst>
                    <a:ext uri="{9D8B030D-6E8A-4147-A177-3AD203B41FA5}">
                      <a16:colId xmlns:a16="http://schemas.microsoft.com/office/drawing/2014/main" val="20007"/>
                    </a:ext>
                  </a:extLst>
                </a:gridCol>
                <a:gridCol w="530225">
                  <a:extLst>
                    <a:ext uri="{9D8B030D-6E8A-4147-A177-3AD203B41FA5}">
                      <a16:colId xmlns:a16="http://schemas.microsoft.com/office/drawing/2014/main" val="20008"/>
                    </a:ext>
                  </a:extLst>
                </a:gridCol>
                <a:gridCol w="527050">
                  <a:extLst>
                    <a:ext uri="{9D8B030D-6E8A-4147-A177-3AD203B41FA5}">
                      <a16:colId xmlns:a16="http://schemas.microsoft.com/office/drawing/2014/main" val="20009"/>
                    </a:ext>
                  </a:extLst>
                </a:gridCol>
                <a:gridCol w="527050">
                  <a:extLst>
                    <a:ext uri="{9D8B030D-6E8A-4147-A177-3AD203B41FA5}">
                      <a16:colId xmlns:a16="http://schemas.microsoft.com/office/drawing/2014/main" val="20010"/>
                    </a:ext>
                  </a:extLst>
                </a:gridCol>
                <a:gridCol w="52705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21" name="Text Box 188"/>
          <p:cNvSpPr txBox="1">
            <a:spLocks noChangeArrowheads="1"/>
          </p:cNvSpPr>
          <p:nvPr/>
        </p:nvSpPr>
        <p:spPr bwMode="auto">
          <a:xfrm>
            <a:off x="1508761" y="5254752"/>
            <a:ext cx="620683" cy="369332"/>
          </a:xfrm>
          <a:prstGeom prst="rect">
            <a:avLst/>
          </a:prstGeom>
          <a:noFill/>
          <a:ln w="9525">
            <a:noFill/>
            <a:miter lim="800000"/>
            <a:headEnd/>
            <a:tailEnd/>
          </a:ln>
        </p:spPr>
        <p:txBody>
          <a:bodyPr wrap="none">
            <a:spAutoFit/>
          </a:bodyPr>
          <a:lstStyle/>
          <a:p>
            <a:r>
              <a:rPr lang="en-US" dirty="0"/>
              <a:t>Char</a:t>
            </a:r>
          </a:p>
        </p:txBody>
      </p:sp>
      <p:sp>
        <p:nvSpPr>
          <p:cNvPr id="24622" name="Text Box 189"/>
          <p:cNvSpPr txBox="1">
            <a:spLocks noChangeArrowheads="1"/>
          </p:cNvSpPr>
          <p:nvPr/>
        </p:nvSpPr>
        <p:spPr bwMode="auto">
          <a:xfrm>
            <a:off x="1508761" y="5711952"/>
            <a:ext cx="662361" cy="369332"/>
          </a:xfrm>
          <a:prstGeom prst="rect">
            <a:avLst/>
          </a:prstGeom>
          <a:noFill/>
          <a:ln w="9525">
            <a:noFill/>
            <a:miter lim="800000"/>
            <a:headEnd/>
            <a:tailEnd/>
          </a:ln>
        </p:spPr>
        <p:txBody>
          <a:bodyPr wrap="none">
            <a:spAutoFit/>
          </a:bodyPr>
          <a:lstStyle/>
          <a:p>
            <a:r>
              <a:rPr lang="en-US" dirty="0"/>
              <a:t>ASCII</a:t>
            </a:r>
          </a:p>
        </p:txBody>
      </p:sp>
      <p:sp>
        <p:nvSpPr>
          <p:cNvPr id="2" name="Slide Number Placeholder 1"/>
          <p:cNvSpPr>
            <a:spLocks noGrp="1"/>
          </p:cNvSpPr>
          <p:nvPr>
            <p:ph type="sldNum" sz="quarter" idx="12"/>
          </p:nvPr>
        </p:nvSpPr>
        <p:spPr/>
        <p:txBody>
          <a:bodyPr/>
          <a:lstStyle/>
          <a:p>
            <a:pPr>
              <a:defRPr/>
            </a:pPr>
            <a:fld id="{8BDBD1F7-51C1-E94D-B9B2-8F7012A744C6}" type="slidenum">
              <a:rPr lang="en-US" smtClean="0"/>
              <a:pPr>
                <a:defRPr/>
              </a:pPr>
              <a:t>92</a:t>
            </a:fld>
            <a:endParaRPr lang="en-US" dirty="0">
              <a:solidFill>
                <a:schemeClr val="tx2"/>
              </a:solidFill>
            </a:endParaRPr>
          </a:p>
        </p:txBody>
      </p:sp>
    </p:spTree>
    <p:extLst>
      <p:ext uri="{BB962C8B-B14F-4D97-AF65-F5344CB8AC3E}">
        <p14:creationId xmlns:p14="http://schemas.microsoft.com/office/powerpoint/2010/main" val="398986932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Mainstream usage testing</a:t>
            </a:r>
          </a:p>
        </p:txBody>
      </p:sp>
      <p:sp>
        <p:nvSpPr>
          <p:cNvPr id="28675" name="Rectangle 3"/>
          <p:cNvSpPr>
            <a:spLocks noGrp="1" noChangeArrowheads="1"/>
          </p:cNvSpPr>
          <p:nvPr>
            <p:ph type="body" idx="1"/>
          </p:nvPr>
        </p:nvSpPr>
        <p:spPr/>
        <p:txBody>
          <a:bodyPr/>
          <a:lstStyle/>
          <a:p>
            <a:pPr eaLnBrk="1" hangingPunct="1"/>
            <a:r>
              <a:rPr lang="en-US" dirty="0" smtClean="0"/>
              <a:t>Don't get so wrapped up in testing boundary cases that you neglect to test "normal" input values</a:t>
            </a:r>
          </a:p>
          <a:p>
            <a:pPr lvl="1" eaLnBrk="1" hangingPunct="1"/>
            <a:r>
              <a:rPr lang="en-US" dirty="0" smtClean="0"/>
              <a:t>Values that users would typically enter during mainstream usage</a:t>
            </a:r>
          </a:p>
        </p:txBody>
      </p:sp>
      <p:sp>
        <p:nvSpPr>
          <p:cNvPr id="2" name="Slide Number Placeholder 1"/>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422717843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noChangeArrowheads="1"/>
          </p:cNvSpPr>
          <p:nvPr>
            <p:ph type="title"/>
          </p:nvPr>
        </p:nvSpPr>
        <p:spPr/>
        <p:txBody>
          <a:bodyPr/>
          <a:lstStyle/>
          <a:p>
            <a:r>
              <a:rPr lang="en-US" dirty="0"/>
              <a:t>Worst-Case Testing</a:t>
            </a:r>
            <a:endParaRPr lang="en-US" sz="4000" dirty="0"/>
          </a:p>
        </p:txBody>
      </p:sp>
      <p:sp>
        <p:nvSpPr>
          <p:cNvPr id="111621" name="Rectangle 3"/>
          <p:cNvSpPr>
            <a:spLocks noGrp="1" noChangeArrowheads="1"/>
          </p:cNvSpPr>
          <p:nvPr>
            <p:ph sz="quarter" idx="1"/>
          </p:nvPr>
        </p:nvSpPr>
        <p:spPr/>
        <p:txBody>
          <a:bodyPr/>
          <a:lstStyle/>
          <a:p>
            <a:r>
              <a:rPr lang="en-US" dirty="0"/>
              <a:t>Discard the single</a:t>
            </a:r>
            <a:r>
              <a:rPr lang="en-US" dirty="0" smtClean="0"/>
              <a:t>-defect </a:t>
            </a:r>
            <a:r>
              <a:rPr lang="en-US" dirty="0"/>
              <a:t>assumption</a:t>
            </a:r>
          </a:p>
          <a:p>
            <a:r>
              <a:rPr lang="en-US" dirty="0"/>
              <a:t>Worst-case boundary testing:</a:t>
            </a:r>
          </a:p>
          <a:p>
            <a:pPr marL="742950" lvl="1" indent="-285750"/>
            <a:r>
              <a:rPr lang="en-US" dirty="0"/>
              <a:t>Allow the input values to simultaneously approach their boundaries</a:t>
            </a:r>
          </a:p>
          <a:p>
            <a:r>
              <a:rPr lang="en-US" dirty="0"/>
              <a:t>Worst-case robustness testing:</a:t>
            </a:r>
          </a:p>
          <a:p>
            <a:pPr marL="742950" lvl="1" indent="-285750"/>
            <a:r>
              <a:rPr lang="en-US" dirty="0"/>
              <a:t>Allow the input values to simultaneously approach and exceed their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40991941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60" y="484585"/>
            <a:ext cx="9809480" cy="1051719"/>
          </a:xfrm>
        </p:spPr>
        <p:txBody>
          <a:bodyPr>
            <a:noAutofit/>
          </a:bodyPr>
          <a:lstStyle/>
          <a:p>
            <a:pPr>
              <a:defRPr/>
            </a:pPr>
            <a:r>
              <a:rPr lang="en-US" sz="3600" dirty="0"/>
              <a:t>Worst Case Boundary Testing – 2 Variables</a:t>
            </a:r>
          </a:p>
        </p:txBody>
      </p:sp>
      <p:sp>
        <p:nvSpPr>
          <p:cNvPr id="113669" name="AutoShape 3"/>
          <p:cNvSpPr>
            <a:spLocks noChangeAspect="1" noChangeArrowheads="1" noTextEdit="1"/>
          </p:cNvSpPr>
          <p:nvPr/>
        </p:nvSpPr>
        <p:spPr bwMode="auto">
          <a:xfrm>
            <a:off x="3124200" y="1524000"/>
            <a:ext cx="6134100" cy="598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13670" name="Rectangle 6"/>
          <p:cNvSpPr>
            <a:spLocks noChangeArrowheads="1"/>
          </p:cNvSpPr>
          <p:nvPr/>
        </p:nvSpPr>
        <p:spPr bwMode="auto">
          <a:xfrm>
            <a:off x="3136901" y="54610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113671" name="Rectangle 7"/>
          <p:cNvSpPr>
            <a:spLocks noChangeArrowheads="1"/>
          </p:cNvSpPr>
          <p:nvPr/>
        </p:nvSpPr>
        <p:spPr bwMode="auto">
          <a:xfrm>
            <a:off x="3136900" y="57023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p>
        </p:txBody>
      </p:sp>
      <p:sp>
        <p:nvSpPr>
          <p:cNvPr id="113672" name="Rectangle 8"/>
          <p:cNvSpPr>
            <a:spLocks noChangeArrowheads="1"/>
          </p:cNvSpPr>
          <p:nvPr/>
        </p:nvSpPr>
        <p:spPr bwMode="auto">
          <a:xfrm>
            <a:off x="3136901" y="59436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grpSp>
        <p:nvGrpSpPr>
          <p:cNvPr id="113673" name="Group 132"/>
          <p:cNvGrpSpPr>
            <a:grpSpLocks/>
          </p:cNvGrpSpPr>
          <p:nvPr/>
        </p:nvGrpSpPr>
        <p:grpSpPr bwMode="auto">
          <a:xfrm>
            <a:off x="2895600" y="1524000"/>
            <a:ext cx="6134100" cy="4656138"/>
            <a:chOff x="416" y="520"/>
            <a:chExt cx="3864" cy="2933"/>
          </a:xfrm>
        </p:grpSpPr>
        <p:sp>
          <p:nvSpPr>
            <p:cNvPr id="113674" name="Oval 9"/>
            <p:cNvSpPr>
              <a:spLocks noChangeArrowheads="1"/>
            </p:cNvSpPr>
            <p:nvPr/>
          </p:nvSpPr>
          <p:spPr bwMode="auto">
            <a:xfrm>
              <a:off x="1036" y="3092"/>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75" name="Oval 10"/>
            <p:cNvSpPr>
              <a:spLocks noChangeArrowheads="1"/>
            </p:cNvSpPr>
            <p:nvPr/>
          </p:nvSpPr>
          <p:spPr bwMode="auto">
            <a:xfrm>
              <a:off x="3636" y="3092"/>
              <a:ext cx="96" cy="80"/>
            </a:xfrm>
            <a:prstGeom prst="ellipse">
              <a:avLst/>
            </a:prstGeom>
            <a:solidFill>
              <a:srgbClr val="000000"/>
            </a:solidFill>
            <a:ln w="12700">
              <a:solidFill>
                <a:srgbClr val="000000"/>
              </a:solidFill>
              <a:round/>
              <a:headEnd/>
              <a:tailEnd/>
            </a:ln>
          </p:spPr>
          <p:txBody>
            <a:bodyPr/>
            <a:lstStyle/>
            <a:p>
              <a:endParaRPr lang="en-US" dirty="0"/>
            </a:p>
          </p:txBody>
        </p:sp>
        <p:grpSp>
          <p:nvGrpSpPr>
            <p:cNvPr id="113676" name="Group 13"/>
            <p:cNvGrpSpPr>
              <a:grpSpLocks/>
            </p:cNvGrpSpPr>
            <p:nvPr/>
          </p:nvGrpSpPr>
          <p:grpSpPr bwMode="auto">
            <a:xfrm>
              <a:off x="800" y="3096"/>
              <a:ext cx="3216" cy="72"/>
              <a:chOff x="1344" y="2968"/>
              <a:chExt cx="3216" cy="72"/>
            </a:xfrm>
          </p:grpSpPr>
          <p:sp>
            <p:nvSpPr>
              <p:cNvPr id="113793" name="Freeform 11"/>
              <p:cNvSpPr>
                <a:spLocks/>
              </p:cNvSpPr>
              <p:nvPr/>
            </p:nvSpPr>
            <p:spPr bwMode="auto">
              <a:xfrm>
                <a:off x="4448" y="2968"/>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3794" name="Line 12"/>
              <p:cNvSpPr>
                <a:spLocks noChangeShapeType="1"/>
              </p:cNvSpPr>
              <p:nvPr/>
            </p:nvSpPr>
            <p:spPr bwMode="auto">
              <a:xfrm>
                <a:off x="1344" y="3000"/>
                <a:ext cx="314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3677" name="Rectangle 14"/>
            <p:cNvSpPr>
              <a:spLocks noChangeArrowheads="1"/>
            </p:cNvSpPr>
            <p:nvPr/>
          </p:nvSpPr>
          <p:spPr bwMode="auto">
            <a:xfrm>
              <a:off x="1040" y="328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13678" name="Rectangle 15"/>
            <p:cNvSpPr>
              <a:spLocks noChangeArrowheads="1"/>
            </p:cNvSpPr>
            <p:nvPr/>
          </p:nvSpPr>
          <p:spPr bwMode="auto">
            <a:xfrm>
              <a:off x="3640" y="3272"/>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grpSp>
          <p:nvGrpSpPr>
            <p:cNvPr id="113679" name="Group 18"/>
            <p:cNvGrpSpPr>
              <a:grpSpLocks/>
            </p:cNvGrpSpPr>
            <p:nvPr/>
          </p:nvGrpSpPr>
          <p:grpSpPr bwMode="auto">
            <a:xfrm>
              <a:off x="760" y="776"/>
              <a:ext cx="80" cy="2352"/>
              <a:chOff x="1304" y="648"/>
              <a:chExt cx="80" cy="2352"/>
            </a:xfrm>
          </p:grpSpPr>
          <p:sp>
            <p:nvSpPr>
              <p:cNvPr id="113791" name="Freeform 16"/>
              <p:cNvSpPr>
                <a:spLocks/>
              </p:cNvSpPr>
              <p:nvPr/>
            </p:nvSpPr>
            <p:spPr bwMode="auto">
              <a:xfrm>
                <a:off x="1304" y="648"/>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3792" name="Line 17"/>
              <p:cNvSpPr>
                <a:spLocks noChangeShapeType="1"/>
              </p:cNvSpPr>
              <p:nvPr/>
            </p:nvSpPr>
            <p:spPr bwMode="auto">
              <a:xfrm flipV="1">
                <a:off x="1344" y="728"/>
                <a:ext cx="1" cy="227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3680" name="Oval 19"/>
            <p:cNvSpPr>
              <a:spLocks noChangeArrowheads="1"/>
            </p:cNvSpPr>
            <p:nvPr/>
          </p:nvSpPr>
          <p:spPr bwMode="auto">
            <a:xfrm>
              <a:off x="756" y="2620"/>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81" name="Oval 20"/>
            <p:cNvSpPr>
              <a:spLocks noChangeArrowheads="1"/>
            </p:cNvSpPr>
            <p:nvPr/>
          </p:nvSpPr>
          <p:spPr bwMode="auto">
            <a:xfrm>
              <a:off x="764" y="1268"/>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82" name="Rectangle 21"/>
            <p:cNvSpPr>
              <a:spLocks noChangeArrowheads="1"/>
            </p:cNvSpPr>
            <p:nvPr/>
          </p:nvSpPr>
          <p:spPr bwMode="auto">
            <a:xfrm>
              <a:off x="464" y="256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13683" name="Rectangle 22"/>
            <p:cNvSpPr>
              <a:spLocks noChangeArrowheads="1"/>
            </p:cNvSpPr>
            <p:nvPr/>
          </p:nvSpPr>
          <p:spPr bwMode="auto">
            <a:xfrm>
              <a:off x="416" y="1232"/>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grpSp>
          <p:nvGrpSpPr>
            <p:cNvPr id="113684" name="Group 38"/>
            <p:cNvGrpSpPr>
              <a:grpSpLocks/>
            </p:cNvGrpSpPr>
            <p:nvPr/>
          </p:nvGrpSpPr>
          <p:grpSpPr bwMode="auto">
            <a:xfrm>
              <a:off x="1080" y="1040"/>
              <a:ext cx="1" cy="2080"/>
              <a:chOff x="1624" y="912"/>
              <a:chExt cx="1" cy="2080"/>
            </a:xfrm>
          </p:grpSpPr>
          <p:sp>
            <p:nvSpPr>
              <p:cNvPr id="113776" name="Line 23"/>
              <p:cNvSpPr>
                <a:spLocks noChangeShapeType="1"/>
              </p:cNvSpPr>
              <p:nvPr/>
            </p:nvSpPr>
            <p:spPr bwMode="auto">
              <a:xfrm flipV="1">
                <a:off x="1624" y="2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7" name="Line 24"/>
              <p:cNvSpPr>
                <a:spLocks noChangeShapeType="1"/>
              </p:cNvSpPr>
              <p:nvPr/>
            </p:nvSpPr>
            <p:spPr bwMode="auto">
              <a:xfrm flipV="1">
                <a:off x="1624"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8" name="Line 25"/>
              <p:cNvSpPr>
                <a:spLocks noChangeShapeType="1"/>
              </p:cNvSpPr>
              <p:nvPr/>
            </p:nvSpPr>
            <p:spPr bwMode="auto">
              <a:xfrm flipV="1">
                <a:off x="1624"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9" name="Line 26"/>
              <p:cNvSpPr>
                <a:spLocks noChangeShapeType="1"/>
              </p:cNvSpPr>
              <p:nvPr/>
            </p:nvSpPr>
            <p:spPr bwMode="auto">
              <a:xfrm flipV="1">
                <a:off x="1624"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0" name="Line 27"/>
              <p:cNvSpPr>
                <a:spLocks noChangeShapeType="1"/>
              </p:cNvSpPr>
              <p:nvPr/>
            </p:nvSpPr>
            <p:spPr bwMode="auto">
              <a:xfrm flipV="1">
                <a:off x="1624"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1" name="Line 28"/>
              <p:cNvSpPr>
                <a:spLocks noChangeShapeType="1"/>
              </p:cNvSpPr>
              <p:nvPr/>
            </p:nvSpPr>
            <p:spPr bwMode="auto">
              <a:xfrm flipV="1">
                <a:off x="1624"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2" name="Line 29"/>
              <p:cNvSpPr>
                <a:spLocks noChangeShapeType="1"/>
              </p:cNvSpPr>
              <p:nvPr/>
            </p:nvSpPr>
            <p:spPr bwMode="auto">
              <a:xfrm flipV="1">
                <a:off x="1624"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3" name="Line 30"/>
              <p:cNvSpPr>
                <a:spLocks noChangeShapeType="1"/>
              </p:cNvSpPr>
              <p:nvPr/>
            </p:nvSpPr>
            <p:spPr bwMode="auto">
              <a:xfrm flipV="1">
                <a:off x="1624"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4" name="Line 31"/>
              <p:cNvSpPr>
                <a:spLocks noChangeShapeType="1"/>
              </p:cNvSpPr>
              <p:nvPr/>
            </p:nvSpPr>
            <p:spPr bwMode="auto">
              <a:xfrm flipV="1">
                <a:off x="1624"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5" name="Line 32"/>
              <p:cNvSpPr>
                <a:spLocks noChangeShapeType="1"/>
              </p:cNvSpPr>
              <p:nvPr/>
            </p:nvSpPr>
            <p:spPr bwMode="auto">
              <a:xfrm flipV="1">
                <a:off x="1624"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6" name="Line 33"/>
              <p:cNvSpPr>
                <a:spLocks noChangeShapeType="1"/>
              </p:cNvSpPr>
              <p:nvPr/>
            </p:nvSpPr>
            <p:spPr bwMode="auto">
              <a:xfrm flipV="1">
                <a:off x="1624"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7" name="Line 34"/>
              <p:cNvSpPr>
                <a:spLocks noChangeShapeType="1"/>
              </p:cNvSpPr>
              <p:nvPr/>
            </p:nvSpPr>
            <p:spPr bwMode="auto">
              <a:xfrm flipV="1">
                <a:off x="1624" y="13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8" name="Line 35"/>
              <p:cNvSpPr>
                <a:spLocks noChangeShapeType="1"/>
              </p:cNvSpPr>
              <p:nvPr/>
            </p:nvSpPr>
            <p:spPr bwMode="auto">
              <a:xfrm flipV="1">
                <a:off x="1624" y="12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9" name="Line 36"/>
              <p:cNvSpPr>
                <a:spLocks noChangeShapeType="1"/>
              </p:cNvSpPr>
              <p:nvPr/>
            </p:nvSpPr>
            <p:spPr bwMode="auto">
              <a:xfrm flipV="1">
                <a:off x="1624" y="10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90" name="Line 37"/>
              <p:cNvSpPr>
                <a:spLocks noChangeShapeType="1"/>
              </p:cNvSpPr>
              <p:nvPr/>
            </p:nvSpPr>
            <p:spPr bwMode="auto">
              <a:xfrm flipV="1">
                <a:off x="1624" y="9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3685" name="Group 61"/>
            <p:cNvGrpSpPr>
              <a:grpSpLocks/>
            </p:cNvGrpSpPr>
            <p:nvPr/>
          </p:nvGrpSpPr>
          <p:grpSpPr bwMode="auto">
            <a:xfrm>
              <a:off x="808" y="2648"/>
              <a:ext cx="3048" cy="1"/>
              <a:chOff x="1352" y="2520"/>
              <a:chExt cx="3048" cy="1"/>
            </a:xfrm>
          </p:grpSpPr>
          <p:sp>
            <p:nvSpPr>
              <p:cNvPr id="113754" name="Line 39"/>
              <p:cNvSpPr>
                <a:spLocks noChangeShapeType="1"/>
              </p:cNvSpPr>
              <p:nvPr/>
            </p:nvSpPr>
            <p:spPr bwMode="auto">
              <a:xfrm>
                <a:off x="135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5" name="Line 40"/>
              <p:cNvSpPr>
                <a:spLocks noChangeShapeType="1"/>
              </p:cNvSpPr>
              <p:nvPr/>
            </p:nvSpPr>
            <p:spPr bwMode="auto">
              <a:xfrm>
                <a:off x="1496"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6" name="Line 41"/>
              <p:cNvSpPr>
                <a:spLocks noChangeShapeType="1"/>
              </p:cNvSpPr>
              <p:nvPr/>
            </p:nvSpPr>
            <p:spPr bwMode="auto">
              <a:xfrm>
                <a:off x="1640"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7" name="Line 42"/>
              <p:cNvSpPr>
                <a:spLocks noChangeShapeType="1"/>
              </p:cNvSpPr>
              <p:nvPr/>
            </p:nvSpPr>
            <p:spPr bwMode="auto">
              <a:xfrm>
                <a:off x="1784"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8" name="Line 43"/>
              <p:cNvSpPr>
                <a:spLocks noChangeShapeType="1"/>
              </p:cNvSpPr>
              <p:nvPr/>
            </p:nvSpPr>
            <p:spPr bwMode="auto">
              <a:xfrm>
                <a:off x="1928"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9" name="Line 44"/>
              <p:cNvSpPr>
                <a:spLocks noChangeShapeType="1"/>
              </p:cNvSpPr>
              <p:nvPr/>
            </p:nvSpPr>
            <p:spPr bwMode="auto">
              <a:xfrm>
                <a:off x="207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0" name="Line 45"/>
              <p:cNvSpPr>
                <a:spLocks noChangeShapeType="1"/>
              </p:cNvSpPr>
              <p:nvPr/>
            </p:nvSpPr>
            <p:spPr bwMode="auto">
              <a:xfrm>
                <a:off x="2216"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1" name="Line 46"/>
              <p:cNvSpPr>
                <a:spLocks noChangeShapeType="1"/>
              </p:cNvSpPr>
              <p:nvPr/>
            </p:nvSpPr>
            <p:spPr bwMode="auto">
              <a:xfrm>
                <a:off x="2360"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2" name="Line 47"/>
              <p:cNvSpPr>
                <a:spLocks noChangeShapeType="1"/>
              </p:cNvSpPr>
              <p:nvPr/>
            </p:nvSpPr>
            <p:spPr bwMode="auto">
              <a:xfrm>
                <a:off x="2504"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3" name="Line 48"/>
              <p:cNvSpPr>
                <a:spLocks noChangeShapeType="1"/>
              </p:cNvSpPr>
              <p:nvPr/>
            </p:nvSpPr>
            <p:spPr bwMode="auto">
              <a:xfrm>
                <a:off x="2648"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4" name="Line 49"/>
              <p:cNvSpPr>
                <a:spLocks noChangeShapeType="1"/>
              </p:cNvSpPr>
              <p:nvPr/>
            </p:nvSpPr>
            <p:spPr bwMode="auto">
              <a:xfrm>
                <a:off x="279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5" name="Line 50"/>
              <p:cNvSpPr>
                <a:spLocks noChangeShapeType="1"/>
              </p:cNvSpPr>
              <p:nvPr/>
            </p:nvSpPr>
            <p:spPr bwMode="auto">
              <a:xfrm>
                <a:off x="2936"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6" name="Line 51"/>
              <p:cNvSpPr>
                <a:spLocks noChangeShapeType="1"/>
              </p:cNvSpPr>
              <p:nvPr/>
            </p:nvSpPr>
            <p:spPr bwMode="auto">
              <a:xfrm>
                <a:off x="3080"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7" name="Line 52"/>
              <p:cNvSpPr>
                <a:spLocks noChangeShapeType="1"/>
              </p:cNvSpPr>
              <p:nvPr/>
            </p:nvSpPr>
            <p:spPr bwMode="auto">
              <a:xfrm>
                <a:off x="3224"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8" name="Line 53"/>
              <p:cNvSpPr>
                <a:spLocks noChangeShapeType="1"/>
              </p:cNvSpPr>
              <p:nvPr/>
            </p:nvSpPr>
            <p:spPr bwMode="auto">
              <a:xfrm>
                <a:off x="3368"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9" name="Line 54"/>
              <p:cNvSpPr>
                <a:spLocks noChangeShapeType="1"/>
              </p:cNvSpPr>
              <p:nvPr/>
            </p:nvSpPr>
            <p:spPr bwMode="auto">
              <a:xfrm>
                <a:off x="351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0" name="Line 55"/>
              <p:cNvSpPr>
                <a:spLocks noChangeShapeType="1"/>
              </p:cNvSpPr>
              <p:nvPr/>
            </p:nvSpPr>
            <p:spPr bwMode="auto">
              <a:xfrm>
                <a:off x="3656"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1" name="Line 56"/>
              <p:cNvSpPr>
                <a:spLocks noChangeShapeType="1"/>
              </p:cNvSpPr>
              <p:nvPr/>
            </p:nvSpPr>
            <p:spPr bwMode="auto">
              <a:xfrm>
                <a:off x="3800"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2" name="Line 57"/>
              <p:cNvSpPr>
                <a:spLocks noChangeShapeType="1"/>
              </p:cNvSpPr>
              <p:nvPr/>
            </p:nvSpPr>
            <p:spPr bwMode="auto">
              <a:xfrm>
                <a:off x="3944"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3" name="Line 58"/>
              <p:cNvSpPr>
                <a:spLocks noChangeShapeType="1"/>
              </p:cNvSpPr>
              <p:nvPr/>
            </p:nvSpPr>
            <p:spPr bwMode="auto">
              <a:xfrm>
                <a:off x="4088"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4" name="Line 59"/>
              <p:cNvSpPr>
                <a:spLocks noChangeShapeType="1"/>
              </p:cNvSpPr>
              <p:nvPr/>
            </p:nvSpPr>
            <p:spPr bwMode="auto">
              <a:xfrm>
                <a:off x="423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5" name="Line 60"/>
              <p:cNvSpPr>
                <a:spLocks noChangeShapeType="1"/>
              </p:cNvSpPr>
              <p:nvPr/>
            </p:nvSpPr>
            <p:spPr bwMode="auto">
              <a:xfrm>
                <a:off x="4376" y="2520"/>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3686" name="Group 77"/>
            <p:cNvGrpSpPr>
              <a:grpSpLocks/>
            </p:cNvGrpSpPr>
            <p:nvPr/>
          </p:nvGrpSpPr>
          <p:grpSpPr bwMode="auto">
            <a:xfrm>
              <a:off x="3680" y="1016"/>
              <a:ext cx="1" cy="2080"/>
              <a:chOff x="4224" y="888"/>
              <a:chExt cx="1" cy="2080"/>
            </a:xfrm>
          </p:grpSpPr>
          <p:sp>
            <p:nvSpPr>
              <p:cNvPr id="113739" name="Line 62"/>
              <p:cNvSpPr>
                <a:spLocks noChangeShapeType="1"/>
              </p:cNvSpPr>
              <p:nvPr/>
            </p:nvSpPr>
            <p:spPr bwMode="auto">
              <a:xfrm flipV="1">
                <a:off x="4224" y="29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0" name="Line 63"/>
              <p:cNvSpPr>
                <a:spLocks noChangeShapeType="1"/>
              </p:cNvSpPr>
              <p:nvPr/>
            </p:nvSpPr>
            <p:spPr bwMode="auto">
              <a:xfrm flipV="1">
                <a:off x="4224" y="27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1" name="Line 64"/>
              <p:cNvSpPr>
                <a:spLocks noChangeShapeType="1"/>
              </p:cNvSpPr>
              <p:nvPr/>
            </p:nvSpPr>
            <p:spPr bwMode="auto">
              <a:xfrm flipV="1">
                <a:off x="4224" y="26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2" name="Line 65"/>
              <p:cNvSpPr>
                <a:spLocks noChangeShapeType="1"/>
              </p:cNvSpPr>
              <p:nvPr/>
            </p:nvSpPr>
            <p:spPr bwMode="auto">
              <a:xfrm flipV="1">
                <a:off x="4224" y="24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3" name="Line 66"/>
              <p:cNvSpPr>
                <a:spLocks noChangeShapeType="1"/>
              </p:cNvSpPr>
              <p:nvPr/>
            </p:nvSpPr>
            <p:spPr bwMode="auto">
              <a:xfrm flipV="1">
                <a:off x="4224" y="23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4" name="Line 67"/>
              <p:cNvSpPr>
                <a:spLocks noChangeShapeType="1"/>
              </p:cNvSpPr>
              <p:nvPr/>
            </p:nvSpPr>
            <p:spPr bwMode="auto">
              <a:xfrm flipV="1">
                <a:off x="4224" y="21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5" name="Line 68"/>
              <p:cNvSpPr>
                <a:spLocks noChangeShapeType="1"/>
              </p:cNvSpPr>
              <p:nvPr/>
            </p:nvSpPr>
            <p:spPr bwMode="auto">
              <a:xfrm flipV="1">
                <a:off x="4224" y="2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6" name="Line 69"/>
              <p:cNvSpPr>
                <a:spLocks noChangeShapeType="1"/>
              </p:cNvSpPr>
              <p:nvPr/>
            </p:nvSpPr>
            <p:spPr bwMode="auto">
              <a:xfrm flipV="1">
                <a:off x="4224" y="1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7" name="Line 70"/>
              <p:cNvSpPr>
                <a:spLocks noChangeShapeType="1"/>
              </p:cNvSpPr>
              <p:nvPr/>
            </p:nvSpPr>
            <p:spPr bwMode="auto">
              <a:xfrm flipV="1">
                <a:off x="4224" y="1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8" name="Line 71"/>
              <p:cNvSpPr>
                <a:spLocks noChangeShapeType="1"/>
              </p:cNvSpPr>
              <p:nvPr/>
            </p:nvSpPr>
            <p:spPr bwMode="auto">
              <a:xfrm flipV="1">
                <a:off x="4224" y="1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9" name="Line 72"/>
              <p:cNvSpPr>
                <a:spLocks noChangeShapeType="1"/>
              </p:cNvSpPr>
              <p:nvPr/>
            </p:nvSpPr>
            <p:spPr bwMode="auto">
              <a:xfrm flipV="1">
                <a:off x="4224" y="1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0" name="Line 73"/>
              <p:cNvSpPr>
                <a:spLocks noChangeShapeType="1"/>
              </p:cNvSpPr>
              <p:nvPr/>
            </p:nvSpPr>
            <p:spPr bwMode="auto">
              <a:xfrm flipV="1">
                <a:off x="4224" y="1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1" name="Line 74"/>
              <p:cNvSpPr>
                <a:spLocks noChangeShapeType="1"/>
              </p:cNvSpPr>
              <p:nvPr/>
            </p:nvSpPr>
            <p:spPr bwMode="auto">
              <a:xfrm flipV="1">
                <a:off x="4224" y="1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2" name="Line 75"/>
              <p:cNvSpPr>
                <a:spLocks noChangeShapeType="1"/>
              </p:cNvSpPr>
              <p:nvPr/>
            </p:nvSpPr>
            <p:spPr bwMode="auto">
              <a:xfrm flipV="1">
                <a:off x="4224" y="1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3" name="Line 76"/>
              <p:cNvSpPr>
                <a:spLocks noChangeShapeType="1"/>
              </p:cNvSpPr>
              <p:nvPr/>
            </p:nvSpPr>
            <p:spPr bwMode="auto">
              <a:xfrm flipV="1">
                <a:off x="4224" y="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3687" name="Group 100"/>
            <p:cNvGrpSpPr>
              <a:grpSpLocks/>
            </p:cNvGrpSpPr>
            <p:nvPr/>
          </p:nvGrpSpPr>
          <p:grpSpPr bwMode="auto">
            <a:xfrm>
              <a:off x="784" y="1312"/>
              <a:ext cx="3048" cy="1"/>
              <a:chOff x="1328" y="1184"/>
              <a:chExt cx="3048" cy="1"/>
            </a:xfrm>
          </p:grpSpPr>
          <p:sp>
            <p:nvSpPr>
              <p:cNvPr id="113717" name="Line 78"/>
              <p:cNvSpPr>
                <a:spLocks noChangeShapeType="1"/>
              </p:cNvSpPr>
              <p:nvPr/>
            </p:nvSpPr>
            <p:spPr bwMode="auto">
              <a:xfrm>
                <a:off x="132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18" name="Line 79"/>
              <p:cNvSpPr>
                <a:spLocks noChangeShapeType="1"/>
              </p:cNvSpPr>
              <p:nvPr/>
            </p:nvSpPr>
            <p:spPr bwMode="auto">
              <a:xfrm>
                <a:off x="1472"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19" name="Line 80"/>
              <p:cNvSpPr>
                <a:spLocks noChangeShapeType="1"/>
              </p:cNvSpPr>
              <p:nvPr/>
            </p:nvSpPr>
            <p:spPr bwMode="auto">
              <a:xfrm>
                <a:off x="1616"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0" name="Line 81"/>
              <p:cNvSpPr>
                <a:spLocks noChangeShapeType="1"/>
              </p:cNvSpPr>
              <p:nvPr/>
            </p:nvSpPr>
            <p:spPr bwMode="auto">
              <a:xfrm>
                <a:off x="1760"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1" name="Line 82"/>
              <p:cNvSpPr>
                <a:spLocks noChangeShapeType="1"/>
              </p:cNvSpPr>
              <p:nvPr/>
            </p:nvSpPr>
            <p:spPr bwMode="auto">
              <a:xfrm>
                <a:off x="1904"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2" name="Line 83"/>
              <p:cNvSpPr>
                <a:spLocks noChangeShapeType="1"/>
              </p:cNvSpPr>
              <p:nvPr/>
            </p:nvSpPr>
            <p:spPr bwMode="auto">
              <a:xfrm>
                <a:off x="204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3" name="Line 84"/>
              <p:cNvSpPr>
                <a:spLocks noChangeShapeType="1"/>
              </p:cNvSpPr>
              <p:nvPr/>
            </p:nvSpPr>
            <p:spPr bwMode="auto">
              <a:xfrm>
                <a:off x="2192"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4" name="Line 85"/>
              <p:cNvSpPr>
                <a:spLocks noChangeShapeType="1"/>
              </p:cNvSpPr>
              <p:nvPr/>
            </p:nvSpPr>
            <p:spPr bwMode="auto">
              <a:xfrm>
                <a:off x="2336"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5" name="Line 86"/>
              <p:cNvSpPr>
                <a:spLocks noChangeShapeType="1"/>
              </p:cNvSpPr>
              <p:nvPr/>
            </p:nvSpPr>
            <p:spPr bwMode="auto">
              <a:xfrm>
                <a:off x="2480"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6" name="Line 87"/>
              <p:cNvSpPr>
                <a:spLocks noChangeShapeType="1"/>
              </p:cNvSpPr>
              <p:nvPr/>
            </p:nvSpPr>
            <p:spPr bwMode="auto">
              <a:xfrm>
                <a:off x="2624"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7" name="Line 88"/>
              <p:cNvSpPr>
                <a:spLocks noChangeShapeType="1"/>
              </p:cNvSpPr>
              <p:nvPr/>
            </p:nvSpPr>
            <p:spPr bwMode="auto">
              <a:xfrm>
                <a:off x="276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8" name="Line 89"/>
              <p:cNvSpPr>
                <a:spLocks noChangeShapeType="1"/>
              </p:cNvSpPr>
              <p:nvPr/>
            </p:nvSpPr>
            <p:spPr bwMode="auto">
              <a:xfrm>
                <a:off x="2912"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9" name="Line 90"/>
              <p:cNvSpPr>
                <a:spLocks noChangeShapeType="1"/>
              </p:cNvSpPr>
              <p:nvPr/>
            </p:nvSpPr>
            <p:spPr bwMode="auto">
              <a:xfrm>
                <a:off x="3056"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0" name="Line 91"/>
              <p:cNvSpPr>
                <a:spLocks noChangeShapeType="1"/>
              </p:cNvSpPr>
              <p:nvPr/>
            </p:nvSpPr>
            <p:spPr bwMode="auto">
              <a:xfrm>
                <a:off x="3200"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1" name="Line 92"/>
              <p:cNvSpPr>
                <a:spLocks noChangeShapeType="1"/>
              </p:cNvSpPr>
              <p:nvPr/>
            </p:nvSpPr>
            <p:spPr bwMode="auto">
              <a:xfrm>
                <a:off x="3344"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2" name="Line 93"/>
              <p:cNvSpPr>
                <a:spLocks noChangeShapeType="1"/>
              </p:cNvSpPr>
              <p:nvPr/>
            </p:nvSpPr>
            <p:spPr bwMode="auto">
              <a:xfrm>
                <a:off x="348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3" name="Line 94"/>
              <p:cNvSpPr>
                <a:spLocks noChangeShapeType="1"/>
              </p:cNvSpPr>
              <p:nvPr/>
            </p:nvSpPr>
            <p:spPr bwMode="auto">
              <a:xfrm>
                <a:off x="3632"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4" name="Line 95"/>
              <p:cNvSpPr>
                <a:spLocks noChangeShapeType="1"/>
              </p:cNvSpPr>
              <p:nvPr/>
            </p:nvSpPr>
            <p:spPr bwMode="auto">
              <a:xfrm>
                <a:off x="3776"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5" name="Line 96"/>
              <p:cNvSpPr>
                <a:spLocks noChangeShapeType="1"/>
              </p:cNvSpPr>
              <p:nvPr/>
            </p:nvSpPr>
            <p:spPr bwMode="auto">
              <a:xfrm>
                <a:off x="3920"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6" name="Line 97"/>
              <p:cNvSpPr>
                <a:spLocks noChangeShapeType="1"/>
              </p:cNvSpPr>
              <p:nvPr/>
            </p:nvSpPr>
            <p:spPr bwMode="auto">
              <a:xfrm>
                <a:off x="4064"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7" name="Line 98"/>
              <p:cNvSpPr>
                <a:spLocks noChangeShapeType="1"/>
              </p:cNvSpPr>
              <p:nvPr/>
            </p:nvSpPr>
            <p:spPr bwMode="auto">
              <a:xfrm>
                <a:off x="420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8" name="Line 99"/>
              <p:cNvSpPr>
                <a:spLocks noChangeShapeType="1"/>
              </p:cNvSpPr>
              <p:nvPr/>
            </p:nvSpPr>
            <p:spPr bwMode="auto">
              <a:xfrm>
                <a:off x="4352" y="1184"/>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3688" name="Oval 101"/>
            <p:cNvSpPr>
              <a:spLocks noChangeArrowheads="1"/>
            </p:cNvSpPr>
            <p:nvPr/>
          </p:nvSpPr>
          <p:spPr bwMode="auto">
            <a:xfrm>
              <a:off x="229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89" name="Oval 102"/>
            <p:cNvSpPr>
              <a:spLocks noChangeArrowheads="1"/>
            </p:cNvSpPr>
            <p:nvPr/>
          </p:nvSpPr>
          <p:spPr bwMode="auto">
            <a:xfrm>
              <a:off x="229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0" name="Oval 103"/>
            <p:cNvSpPr>
              <a:spLocks noChangeArrowheads="1"/>
            </p:cNvSpPr>
            <p:nvPr/>
          </p:nvSpPr>
          <p:spPr bwMode="auto">
            <a:xfrm>
              <a:off x="229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1" name="Oval 104"/>
            <p:cNvSpPr>
              <a:spLocks noChangeArrowheads="1"/>
            </p:cNvSpPr>
            <p:nvPr/>
          </p:nvSpPr>
          <p:spPr bwMode="auto">
            <a:xfrm>
              <a:off x="229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2" name="Oval 105"/>
            <p:cNvSpPr>
              <a:spLocks noChangeArrowheads="1"/>
            </p:cNvSpPr>
            <p:nvPr/>
          </p:nvSpPr>
          <p:spPr bwMode="auto">
            <a:xfrm>
              <a:off x="229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3" name="Rectangle 106"/>
            <p:cNvSpPr>
              <a:spLocks noChangeArrowheads="1"/>
            </p:cNvSpPr>
            <p:nvPr/>
          </p:nvSpPr>
          <p:spPr bwMode="auto">
            <a:xfrm>
              <a:off x="720" y="52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3694" name="Rectangle 107"/>
            <p:cNvSpPr>
              <a:spLocks noChangeArrowheads="1"/>
            </p:cNvSpPr>
            <p:nvPr/>
          </p:nvSpPr>
          <p:spPr bwMode="auto">
            <a:xfrm>
              <a:off x="800" y="56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13695" name="Rectangle 108"/>
            <p:cNvSpPr>
              <a:spLocks noChangeArrowheads="1"/>
            </p:cNvSpPr>
            <p:nvPr/>
          </p:nvSpPr>
          <p:spPr bwMode="auto">
            <a:xfrm>
              <a:off x="4120" y="301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3696" name="Rectangle 109"/>
            <p:cNvSpPr>
              <a:spLocks noChangeArrowheads="1"/>
            </p:cNvSpPr>
            <p:nvPr/>
          </p:nvSpPr>
          <p:spPr bwMode="auto">
            <a:xfrm>
              <a:off x="4200" y="306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13697" name="Oval 110"/>
            <p:cNvSpPr>
              <a:spLocks noChangeArrowheads="1"/>
            </p:cNvSpPr>
            <p:nvPr/>
          </p:nvSpPr>
          <p:spPr bwMode="auto">
            <a:xfrm>
              <a:off x="105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8" name="Oval 111"/>
            <p:cNvSpPr>
              <a:spLocks noChangeArrowheads="1"/>
            </p:cNvSpPr>
            <p:nvPr/>
          </p:nvSpPr>
          <p:spPr bwMode="auto">
            <a:xfrm>
              <a:off x="105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9" name="Oval 112"/>
            <p:cNvSpPr>
              <a:spLocks noChangeArrowheads="1"/>
            </p:cNvSpPr>
            <p:nvPr/>
          </p:nvSpPr>
          <p:spPr bwMode="auto">
            <a:xfrm>
              <a:off x="105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0" name="Oval 113"/>
            <p:cNvSpPr>
              <a:spLocks noChangeArrowheads="1"/>
            </p:cNvSpPr>
            <p:nvPr/>
          </p:nvSpPr>
          <p:spPr bwMode="auto">
            <a:xfrm>
              <a:off x="105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1" name="Oval 114"/>
            <p:cNvSpPr>
              <a:spLocks noChangeArrowheads="1"/>
            </p:cNvSpPr>
            <p:nvPr/>
          </p:nvSpPr>
          <p:spPr bwMode="auto">
            <a:xfrm>
              <a:off x="105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2" name="Oval 115"/>
            <p:cNvSpPr>
              <a:spLocks noChangeArrowheads="1"/>
            </p:cNvSpPr>
            <p:nvPr/>
          </p:nvSpPr>
          <p:spPr bwMode="auto">
            <a:xfrm>
              <a:off x="1148"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3" name="Oval 116"/>
            <p:cNvSpPr>
              <a:spLocks noChangeArrowheads="1"/>
            </p:cNvSpPr>
            <p:nvPr/>
          </p:nvSpPr>
          <p:spPr bwMode="auto">
            <a:xfrm>
              <a:off x="1148"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4" name="Oval 117"/>
            <p:cNvSpPr>
              <a:spLocks noChangeArrowheads="1"/>
            </p:cNvSpPr>
            <p:nvPr/>
          </p:nvSpPr>
          <p:spPr bwMode="auto">
            <a:xfrm>
              <a:off x="1148"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5" name="Oval 118"/>
            <p:cNvSpPr>
              <a:spLocks noChangeArrowheads="1"/>
            </p:cNvSpPr>
            <p:nvPr/>
          </p:nvSpPr>
          <p:spPr bwMode="auto">
            <a:xfrm>
              <a:off x="1148"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6" name="Oval 119"/>
            <p:cNvSpPr>
              <a:spLocks noChangeArrowheads="1"/>
            </p:cNvSpPr>
            <p:nvPr/>
          </p:nvSpPr>
          <p:spPr bwMode="auto">
            <a:xfrm>
              <a:off x="1148"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7" name="Oval 120"/>
            <p:cNvSpPr>
              <a:spLocks noChangeArrowheads="1"/>
            </p:cNvSpPr>
            <p:nvPr/>
          </p:nvSpPr>
          <p:spPr bwMode="auto">
            <a:xfrm>
              <a:off x="365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8" name="Oval 121"/>
            <p:cNvSpPr>
              <a:spLocks noChangeArrowheads="1"/>
            </p:cNvSpPr>
            <p:nvPr/>
          </p:nvSpPr>
          <p:spPr bwMode="auto">
            <a:xfrm>
              <a:off x="365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9" name="Oval 122"/>
            <p:cNvSpPr>
              <a:spLocks noChangeArrowheads="1"/>
            </p:cNvSpPr>
            <p:nvPr/>
          </p:nvSpPr>
          <p:spPr bwMode="auto">
            <a:xfrm>
              <a:off x="365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0" name="Oval 123"/>
            <p:cNvSpPr>
              <a:spLocks noChangeArrowheads="1"/>
            </p:cNvSpPr>
            <p:nvPr/>
          </p:nvSpPr>
          <p:spPr bwMode="auto">
            <a:xfrm>
              <a:off x="365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1" name="Oval 124"/>
            <p:cNvSpPr>
              <a:spLocks noChangeArrowheads="1"/>
            </p:cNvSpPr>
            <p:nvPr/>
          </p:nvSpPr>
          <p:spPr bwMode="auto">
            <a:xfrm>
              <a:off x="365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2" name="Oval 125"/>
            <p:cNvSpPr>
              <a:spLocks noChangeArrowheads="1"/>
            </p:cNvSpPr>
            <p:nvPr/>
          </p:nvSpPr>
          <p:spPr bwMode="auto">
            <a:xfrm>
              <a:off x="353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3" name="Oval 126"/>
            <p:cNvSpPr>
              <a:spLocks noChangeArrowheads="1"/>
            </p:cNvSpPr>
            <p:nvPr/>
          </p:nvSpPr>
          <p:spPr bwMode="auto">
            <a:xfrm>
              <a:off x="353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4" name="Oval 127"/>
            <p:cNvSpPr>
              <a:spLocks noChangeArrowheads="1"/>
            </p:cNvSpPr>
            <p:nvPr/>
          </p:nvSpPr>
          <p:spPr bwMode="auto">
            <a:xfrm>
              <a:off x="353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5" name="Oval 128"/>
            <p:cNvSpPr>
              <a:spLocks noChangeArrowheads="1"/>
            </p:cNvSpPr>
            <p:nvPr/>
          </p:nvSpPr>
          <p:spPr bwMode="auto">
            <a:xfrm>
              <a:off x="353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6" name="Oval 129"/>
            <p:cNvSpPr>
              <a:spLocks noChangeArrowheads="1"/>
            </p:cNvSpPr>
            <p:nvPr/>
          </p:nvSpPr>
          <p:spPr bwMode="auto">
            <a:xfrm>
              <a:off x="3532" y="1388"/>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66887618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t>Worst Case Robustness Testing  – 2 Variables</a:t>
            </a:r>
          </a:p>
        </p:txBody>
      </p:sp>
      <p:sp>
        <p:nvSpPr>
          <p:cNvPr id="115717" name="AutoShape 3"/>
          <p:cNvSpPr>
            <a:spLocks noChangeAspect="1" noChangeArrowheads="1" noTextEdit="1"/>
          </p:cNvSpPr>
          <p:nvPr/>
        </p:nvSpPr>
        <p:spPr bwMode="auto">
          <a:xfrm>
            <a:off x="2514600" y="1295400"/>
            <a:ext cx="6134100" cy="537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grpSp>
        <p:nvGrpSpPr>
          <p:cNvPr id="115718" name="Group 151"/>
          <p:cNvGrpSpPr>
            <a:grpSpLocks/>
          </p:cNvGrpSpPr>
          <p:nvPr/>
        </p:nvGrpSpPr>
        <p:grpSpPr bwMode="auto">
          <a:xfrm>
            <a:off x="2933700" y="1524000"/>
            <a:ext cx="6134100" cy="4656138"/>
            <a:chOff x="960" y="752"/>
            <a:chExt cx="3864" cy="2933"/>
          </a:xfrm>
        </p:grpSpPr>
        <p:sp>
          <p:nvSpPr>
            <p:cNvPr id="115719" name="Oval 6"/>
            <p:cNvSpPr>
              <a:spLocks noChangeArrowheads="1"/>
            </p:cNvSpPr>
            <p:nvPr/>
          </p:nvSpPr>
          <p:spPr bwMode="auto">
            <a:xfrm>
              <a:off x="1580" y="3324"/>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0" name="Oval 7"/>
            <p:cNvSpPr>
              <a:spLocks noChangeArrowheads="1"/>
            </p:cNvSpPr>
            <p:nvPr/>
          </p:nvSpPr>
          <p:spPr bwMode="auto">
            <a:xfrm>
              <a:off x="4180" y="3324"/>
              <a:ext cx="96" cy="80"/>
            </a:xfrm>
            <a:prstGeom prst="ellipse">
              <a:avLst/>
            </a:prstGeom>
            <a:solidFill>
              <a:srgbClr val="000000"/>
            </a:solidFill>
            <a:ln w="12700">
              <a:solidFill>
                <a:srgbClr val="000000"/>
              </a:solidFill>
              <a:round/>
              <a:headEnd/>
              <a:tailEnd/>
            </a:ln>
          </p:spPr>
          <p:txBody>
            <a:bodyPr/>
            <a:lstStyle/>
            <a:p>
              <a:endParaRPr lang="en-US" dirty="0"/>
            </a:p>
          </p:txBody>
        </p:sp>
        <p:grpSp>
          <p:nvGrpSpPr>
            <p:cNvPr id="115721" name="Group 10"/>
            <p:cNvGrpSpPr>
              <a:grpSpLocks/>
            </p:cNvGrpSpPr>
            <p:nvPr/>
          </p:nvGrpSpPr>
          <p:grpSpPr bwMode="auto">
            <a:xfrm>
              <a:off x="1344" y="3320"/>
              <a:ext cx="3216" cy="80"/>
              <a:chOff x="1344" y="3320"/>
              <a:chExt cx="3216" cy="80"/>
            </a:xfrm>
          </p:grpSpPr>
          <p:sp>
            <p:nvSpPr>
              <p:cNvPr id="115862" name="Freeform 8"/>
              <p:cNvSpPr>
                <a:spLocks/>
              </p:cNvSpPr>
              <p:nvPr/>
            </p:nvSpPr>
            <p:spPr bwMode="auto">
              <a:xfrm>
                <a:off x="4448" y="3320"/>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5863" name="Line 9"/>
              <p:cNvSpPr>
                <a:spLocks noChangeShapeType="1"/>
              </p:cNvSpPr>
              <p:nvPr/>
            </p:nvSpPr>
            <p:spPr bwMode="auto">
              <a:xfrm>
                <a:off x="1344" y="3360"/>
                <a:ext cx="314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5722" name="Rectangle 11"/>
            <p:cNvSpPr>
              <a:spLocks noChangeArrowheads="1"/>
            </p:cNvSpPr>
            <p:nvPr/>
          </p:nvSpPr>
          <p:spPr bwMode="auto">
            <a:xfrm>
              <a:off x="1584" y="351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15723" name="Rectangle 12"/>
            <p:cNvSpPr>
              <a:spLocks noChangeArrowheads="1"/>
            </p:cNvSpPr>
            <p:nvPr/>
          </p:nvSpPr>
          <p:spPr bwMode="auto">
            <a:xfrm>
              <a:off x="4184" y="350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grpSp>
          <p:nvGrpSpPr>
            <p:cNvPr id="115724" name="Group 15"/>
            <p:cNvGrpSpPr>
              <a:grpSpLocks/>
            </p:cNvGrpSpPr>
            <p:nvPr/>
          </p:nvGrpSpPr>
          <p:grpSpPr bwMode="auto">
            <a:xfrm>
              <a:off x="1304" y="1008"/>
              <a:ext cx="80" cy="2352"/>
              <a:chOff x="1304" y="1008"/>
              <a:chExt cx="80" cy="2352"/>
            </a:xfrm>
          </p:grpSpPr>
          <p:sp>
            <p:nvSpPr>
              <p:cNvPr id="115860" name="Freeform 13"/>
              <p:cNvSpPr>
                <a:spLocks/>
              </p:cNvSpPr>
              <p:nvPr/>
            </p:nvSpPr>
            <p:spPr bwMode="auto">
              <a:xfrm>
                <a:off x="1304" y="1008"/>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5861" name="Line 14"/>
              <p:cNvSpPr>
                <a:spLocks noChangeShapeType="1"/>
              </p:cNvSpPr>
              <p:nvPr/>
            </p:nvSpPr>
            <p:spPr bwMode="auto">
              <a:xfrm flipV="1">
                <a:off x="1344" y="1080"/>
                <a:ext cx="1" cy="228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5725" name="Oval 16"/>
            <p:cNvSpPr>
              <a:spLocks noChangeArrowheads="1"/>
            </p:cNvSpPr>
            <p:nvPr/>
          </p:nvSpPr>
          <p:spPr bwMode="auto">
            <a:xfrm>
              <a:off x="1300" y="2852"/>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6" name="Oval 17"/>
            <p:cNvSpPr>
              <a:spLocks noChangeArrowheads="1"/>
            </p:cNvSpPr>
            <p:nvPr/>
          </p:nvSpPr>
          <p:spPr bwMode="auto">
            <a:xfrm>
              <a:off x="1308" y="1500"/>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7" name="Rectangle 18"/>
            <p:cNvSpPr>
              <a:spLocks noChangeArrowheads="1"/>
            </p:cNvSpPr>
            <p:nvPr/>
          </p:nvSpPr>
          <p:spPr bwMode="auto">
            <a:xfrm>
              <a:off x="1008" y="279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15728" name="Rectangle 19"/>
            <p:cNvSpPr>
              <a:spLocks noChangeArrowheads="1"/>
            </p:cNvSpPr>
            <p:nvPr/>
          </p:nvSpPr>
          <p:spPr bwMode="auto">
            <a:xfrm>
              <a:off x="960" y="146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grpSp>
          <p:nvGrpSpPr>
            <p:cNvPr id="115729" name="Group 35"/>
            <p:cNvGrpSpPr>
              <a:grpSpLocks/>
            </p:cNvGrpSpPr>
            <p:nvPr/>
          </p:nvGrpSpPr>
          <p:grpSpPr bwMode="auto">
            <a:xfrm>
              <a:off x="1624" y="1272"/>
              <a:ext cx="1" cy="2080"/>
              <a:chOff x="1624" y="1272"/>
              <a:chExt cx="1" cy="2080"/>
            </a:xfrm>
          </p:grpSpPr>
          <p:sp>
            <p:nvSpPr>
              <p:cNvPr id="115845" name="Line 20"/>
              <p:cNvSpPr>
                <a:spLocks noChangeShapeType="1"/>
              </p:cNvSpPr>
              <p:nvPr/>
            </p:nvSpPr>
            <p:spPr bwMode="auto">
              <a:xfrm flipV="1">
                <a:off x="1624" y="32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6" name="Line 21"/>
              <p:cNvSpPr>
                <a:spLocks noChangeShapeType="1"/>
              </p:cNvSpPr>
              <p:nvPr/>
            </p:nvSpPr>
            <p:spPr bwMode="auto">
              <a:xfrm flipV="1">
                <a:off x="1624" y="31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7" name="Line 22"/>
              <p:cNvSpPr>
                <a:spLocks noChangeShapeType="1"/>
              </p:cNvSpPr>
              <p:nvPr/>
            </p:nvSpPr>
            <p:spPr bwMode="auto">
              <a:xfrm flipV="1">
                <a:off x="1624" y="30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8" name="Line 23"/>
              <p:cNvSpPr>
                <a:spLocks noChangeShapeType="1"/>
              </p:cNvSpPr>
              <p:nvPr/>
            </p:nvSpPr>
            <p:spPr bwMode="auto">
              <a:xfrm flipV="1">
                <a:off x="1624" y="28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9" name="Line 24"/>
              <p:cNvSpPr>
                <a:spLocks noChangeShapeType="1"/>
              </p:cNvSpPr>
              <p:nvPr/>
            </p:nvSpPr>
            <p:spPr bwMode="auto">
              <a:xfrm flipV="1">
                <a:off x="1624" y="27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0" name="Line 25"/>
              <p:cNvSpPr>
                <a:spLocks noChangeShapeType="1"/>
              </p:cNvSpPr>
              <p:nvPr/>
            </p:nvSpPr>
            <p:spPr bwMode="auto">
              <a:xfrm flipV="1">
                <a:off x="1624" y="25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1" name="Line 26"/>
              <p:cNvSpPr>
                <a:spLocks noChangeShapeType="1"/>
              </p:cNvSpPr>
              <p:nvPr/>
            </p:nvSpPr>
            <p:spPr bwMode="auto">
              <a:xfrm flipV="1">
                <a:off x="1624" y="24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2" name="Line 27"/>
              <p:cNvSpPr>
                <a:spLocks noChangeShapeType="1"/>
              </p:cNvSpPr>
              <p:nvPr/>
            </p:nvSpPr>
            <p:spPr bwMode="auto">
              <a:xfrm flipV="1">
                <a:off x="1624" y="22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3" name="Line 28"/>
              <p:cNvSpPr>
                <a:spLocks noChangeShapeType="1"/>
              </p:cNvSpPr>
              <p:nvPr/>
            </p:nvSpPr>
            <p:spPr bwMode="auto">
              <a:xfrm flipV="1">
                <a:off x="1624" y="21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4" name="Line 29"/>
              <p:cNvSpPr>
                <a:spLocks noChangeShapeType="1"/>
              </p:cNvSpPr>
              <p:nvPr/>
            </p:nvSpPr>
            <p:spPr bwMode="auto">
              <a:xfrm flipV="1">
                <a:off x="1624" y="19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5" name="Line 30"/>
              <p:cNvSpPr>
                <a:spLocks noChangeShapeType="1"/>
              </p:cNvSpPr>
              <p:nvPr/>
            </p:nvSpPr>
            <p:spPr bwMode="auto">
              <a:xfrm flipV="1">
                <a:off x="1624" y="18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6" name="Line 31"/>
              <p:cNvSpPr>
                <a:spLocks noChangeShapeType="1"/>
              </p:cNvSpPr>
              <p:nvPr/>
            </p:nvSpPr>
            <p:spPr bwMode="auto">
              <a:xfrm flipV="1">
                <a:off x="1624" y="17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7" name="Line 32"/>
              <p:cNvSpPr>
                <a:spLocks noChangeShapeType="1"/>
              </p:cNvSpPr>
              <p:nvPr/>
            </p:nvSpPr>
            <p:spPr bwMode="auto">
              <a:xfrm flipV="1">
                <a:off x="1624" y="15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8" name="Line 33"/>
              <p:cNvSpPr>
                <a:spLocks noChangeShapeType="1"/>
              </p:cNvSpPr>
              <p:nvPr/>
            </p:nvSpPr>
            <p:spPr bwMode="auto">
              <a:xfrm flipV="1">
                <a:off x="1624" y="14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9" name="Line 34"/>
              <p:cNvSpPr>
                <a:spLocks noChangeShapeType="1"/>
              </p:cNvSpPr>
              <p:nvPr/>
            </p:nvSpPr>
            <p:spPr bwMode="auto">
              <a:xfrm flipV="1">
                <a:off x="1624" y="12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5730" name="Group 58"/>
            <p:cNvGrpSpPr>
              <a:grpSpLocks/>
            </p:cNvGrpSpPr>
            <p:nvPr/>
          </p:nvGrpSpPr>
          <p:grpSpPr bwMode="auto">
            <a:xfrm>
              <a:off x="1352" y="2880"/>
              <a:ext cx="3048" cy="1"/>
              <a:chOff x="1352" y="2880"/>
              <a:chExt cx="3048" cy="1"/>
            </a:xfrm>
          </p:grpSpPr>
          <p:sp>
            <p:nvSpPr>
              <p:cNvPr id="115823" name="Line 36"/>
              <p:cNvSpPr>
                <a:spLocks noChangeShapeType="1"/>
              </p:cNvSpPr>
              <p:nvPr/>
            </p:nvSpPr>
            <p:spPr bwMode="auto">
              <a:xfrm>
                <a:off x="135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4" name="Line 37"/>
              <p:cNvSpPr>
                <a:spLocks noChangeShapeType="1"/>
              </p:cNvSpPr>
              <p:nvPr/>
            </p:nvSpPr>
            <p:spPr bwMode="auto">
              <a:xfrm>
                <a:off x="1496"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5" name="Line 38"/>
              <p:cNvSpPr>
                <a:spLocks noChangeShapeType="1"/>
              </p:cNvSpPr>
              <p:nvPr/>
            </p:nvSpPr>
            <p:spPr bwMode="auto">
              <a:xfrm>
                <a:off x="1640"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6" name="Line 39"/>
              <p:cNvSpPr>
                <a:spLocks noChangeShapeType="1"/>
              </p:cNvSpPr>
              <p:nvPr/>
            </p:nvSpPr>
            <p:spPr bwMode="auto">
              <a:xfrm>
                <a:off x="1784"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7" name="Line 40"/>
              <p:cNvSpPr>
                <a:spLocks noChangeShapeType="1"/>
              </p:cNvSpPr>
              <p:nvPr/>
            </p:nvSpPr>
            <p:spPr bwMode="auto">
              <a:xfrm>
                <a:off x="1928"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8" name="Line 41"/>
              <p:cNvSpPr>
                <a:spLocks noChangeShapeType="1"/>
              </p:cNvSpPr>
              <p:nvPr/>
            </p:nvSpPr>
            <p:spPr bwMode="auto">
              <a:xfrm>
                <a:off x="207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9" name="Line 42"/>
              <p:cNvSpPr>
                <a:spLocks noChangeShapeType="1"/>
              </p:cNvSpPr>
              <p:nvPr/>
            </p:nvSpPr>
            <p:spPr bwMode="auto">
              <a:xfrm>
                <a:off x="2216"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0" name="Line 43"/>
              <p:cNvSpPr>
                <a:spLocks noChangeShapeType="1"/>
              </p:cNvSpPr>
              <p:nvPr/>
            </p:nvSpPr>
            <p:spPr bwMode="auto">
              <a:xfrm>
                <a:off x="2360"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1" name="Line 44"/>
              <p:cNvSpPr>
                <a:spLocks noChangeShapeType="1"/>
              </p:cNvSpPr>
              <p:nvPr/>
            </p:nvSpPr>
            <p:spPr bwMode="auto">
              <a:xfrm>
                <a:off x="2504"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2" name="Line 45"/>
              <p:cNvSpPr>
                <a:spLocks noChangeShapeType="1"/>
              </p:cNvSpPr>
              <p:nvPr/>
            </p:nvSpPr>
            <p:spPr bwMode="auto">
              <a:xfrm>
                <a:off x="2648"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3" name="Line 46"/>
              <p:cNvSpPr>
                <a:spLocks noChangeShapeType="1"/>
              </p:cNvSpPr>
              <p:nvPr/>
            </p:nvSpPr>
            <p:spPr bwMode="auto">
              <a:xfrm>
                <a:off x="279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4" name="Line 47"/>
              <p:cNvSpPr>
                <a:spLocks noChangeShapeType="1"/>
              </p:cNvSpPr>
              <p:nvPr/>
            </p:nvSpPr>
            <p:spPr bwMode="auto">
              <a:xfrm>
                <a:off x="2936"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5" name="Line 48"/>
              <p:cNvSpPr>
                <a:spLocks noChangeShapeType="1"/>
              </p:cNvSpPr>
              <p:nvPr/>
            </p:nvSpPr>
            <p:spPr bwMode="auto">
              <a:xfrm>
                <a:off x="3080"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6" name="Line 49"/>
              <p:cNvSpPr>
                <a:spLocks noChangeShapeType="1"/>
              </p:cNvSpPr>
              <p:nvPr/>
            </p:nvSpPr>
            <p:spPr bwMode="auto">
              <a:xfrm>
                <a:off x="3224"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7" name="Line 50"/>
              <p:cNvSpPr>
                <a:spLocks noChangeShapeType="1"/>
              </p:cNvSpPr>
              <p:nvPr/>
            </p:nvSpPr>
            <p:spPr bwMode="auto">
              <a:xfrm>
                <a:off x="3368"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8" name="Line 51"/>
              <p:cNvSpPr>
                <a:spLocks noChangeShapeType="1"/>
              </p:cNvSpPr>
              <p:nvPr/>
            </p:nvSpPr>
            <p:spPr bwMode="auto">
              <a:xfrm>
                <a:off x="351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9" name="Line 52"/>
              <p:cNvSpPr>
                <a:spLocks noChangeShapeType="1"/>
              </p:cNvSpPr>
              <p:nvPr/>
            </p:nvSpPr>
            <p:spPr bwMode="auto">
              <a:xfrm>
                <a:off x="3656"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0" name="Line 53"/>
              <p:cNvSpPr>
                <a:spLocks noChangeShapeType="1"/>
              </p:cNvSpPr>
              <p:nvPr/>
            </p:nvSpPr>
            <p:spPr bwMode="auto">
              <a:xfrm>
                <a:off x="3800"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1" name="Line 54"/>
              <p:cNvSpPr>
                <a:spLocks noChangeShapeType="1"/>
              </p:cNvSpPr>
              <p:nvPr/>
            </p:nvSpPr>
            <p:spPr bwMode="auto">
              <a:xfrm>
                <a:off x="3944"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2" name="Line 55"/>
              <p:cNvSpPr>
                <a:spLocks noChangeShapeType="1"/>
              </p:cNvSpPr>
              <p:nvPr/>
            </p:nvSpPr>
            <p:spPr bwMode="auto">
              <a:xfrm>
                <a:off x="4088"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3" name="Line 56"/>
              <p:cNvSpPr>
                <a:spLocks noChangeShapeType="1"/>
              </p:cNvSpPr>
              <p:nvPr/>
            </p:nvSpPr>
            <p:spPr bwMode="auto">
              <a:xfrm>
                <a:off x="423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4" name="Line 57"/>
              <p:cNvSpPr>
                <a:spLocks noChangeShapeType="1"/>
              </p:cNvSpPr>
              <p:nvPr/>
            </p:nvSpPr>
            <p:spPr bwMode="auto">
              <a:xfrm>
                <a:off x="4376" y="2880"/>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5731" name="Group 74"/>
            <p:cNvGrpSpPr>
              <a:grpSpLocks/>
            </p:cNvGrpSpPr>
            <p:nvPr/>
          </p:nvGrpSpPr>
          <p:grpSpPr bwMode="auto">
            <a:xfrm>
              <a:off x="4224" y="1248"/>
              <a:ext cx="1" cy="2080"/>
              <a:chOff x="4224" y="1248"/>
              <a:chExt cx="1" cy="2080"/>
            </a:xfrm>
          </p:grpSpPr>
          <p:sp>
            <p:nvSpPr>
              <p:cNvPr id="115808" name="Line 59"/>
              <p:cNvSpPr>
                <a:spLocks noChangeShapeType="1"/>
              </p:cNvSpPr>
              <p:nvPr/>
            </p:nvSpPr>
            <p:spPr bwMode="auto">
              <a:xfrm flipV="1">
                <a:off x="4224" y="32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9" name="Line 60"/>
              <p:cNvSpPr>
                <a:spLocks noChangeShapeType="1"/>
              </p:cNvSpPr>
              <p:nvPr/>
            </p:nvSpPr>
            <p:spPr bwMode="auto">
              <a:xfrm flipV="1">
                <a:off x="4224" y="31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0" name="Line 61"/>
              <p:cNvSpPr>
                <a:spLocks noChangeShapeType="1"/>
              </p:cNvSpPr>
              <p:nvPr/>
            </p:nvSpPr>
            <p:spPr bwMode="auto">
              <a:xfrm flipV="1">
                <a:off x="4224" y="29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1" name="Line 62"/>
              <p:cNvSpPr>
                <a:spLocks noChangeShapeType="1"/>
              </p:cNvSpPr>
              <p:nvPr/>
            </p:nvSpPr>
            <p:spPr bwMode="auto">
              <a:xfrm flipV="1">
                <a:off x="4224" y="28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2" name="Line 63"/>
              <p:cNvSpPr>
                <a:spLocks noChangeShapeType="1"/>
              </p:cNvSpPr>
              <p:nvPr/>
            </p:nvSpPr>
            <p:spPr bwMode="auto">
              <a:xfrm flipV="1">
                <a:off x="4224" y="26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3" name="Line 64"/>
              <p:cNvSpPr>
                <a:spLocks noChangeShapeType="1"/>
              </p:cNvSpPr>
              <p:nvPr/>
            </p:nvSpPr>
            <p:spPr bwMode="auto">
              <a:xfrm flipV="1">
                <a:off x="4224" y="25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4" name="Line 65"/>
              <p:cNvSpPr>
                <a:spLocks noChangeShapeType="1"/>
              </p:cNvSpPr>
              <p:nvPr/>
            </p:nvSpPr>
            <p:spPr bwMode="auto">
              <a:xfrm flipV="1">
                <a:off x="4224" y="24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5" name="Line 66"/>
              <p:cNvSpPr>
                <a:spLocks noChangeShapeType="1"/>
              </p:cNvSpPr>
              <p:nvPr/>
            </p:nvSpPr>
            <p:spPr bwMode="auto">
              <a:xfrm flipV="1">
                <a:off x="4224" y="22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6" name="Line 67"/>
              <p:cNvSpPr>
                <a:spLocks noChangeShapeType="1"/>
              </p:cNvSpPr>
              <p:nvPr/>
            </p:nvSpPr>
            <p:spPr bwMode="auto">
              <a:xfrm flipV="1">
                <a:off x="4224" y="21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7" name="Line 68"/>
              <p:cNvSpPr>
                <a:spLocks noChangeShapeType="1"/>
              </p:cNvSpPr>
              <p:nvPr/>
            </p:nvSpPr>
            <p:spPr bwMode="auto">
              <a:xfrm flipV="1">
                <a:off x="4224" y="19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8" name="Line 69"/>
              <p:cNvSpPr>
                <a:spLocks noChangeShapeType="1"/>
              </p:cNvSpPr>
              <p:nvPr/>
            </p:nvSpPr>
            <p:spPr bwMode="auto">
              <a:xfrm flipV="1">
                <a:off x="4224" y="18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9" name="Line 70"/>
              <p:cNvSpPr>
                <a:spLocks noChangeShapeType="1"/>
              </p:cNvSpPr>
              <p:nvPr/>
            </p:nvSpPr>
            <p:spPr bwMode="auto">
              <a:xfrm flipV="1">
                <a:off x="4224" y="16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0" name="Line 71"/>
              <p:cNvSpPr>
                <a:spLocks noChangeShapeType="1"/>
              </p:cNvSpPr>
              <p:nvPr/>
            </p:nvSpPr>
            <p:spPr bwMode="auto">
              <a:xfrm flipV="1">
                <a:off x="4224" y="15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1" name="Line 72"/>
              <p:cNvSpPr>
                <a:spLocks noChangeShapeType="1"/>
              </p:cNvSpPr>
              <p:nvPr/>
            </p:nvSpPr>
            <p:spPr bwMode="auto">
              <a:xfrm flipV="1">
                <a:off x="4224" y="13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2" name="Line 73"/>
              <p:cNvSpPr>
                <a:spLocks noChangeShapeType="1"/>
              </p:cNvSpPr>
              <p:nvPr/>
            </p:nvSpPr>
            <p:spPr bwMode="auto">
              <a:xfrm flipV="1">
                <a:off x="4224" y="12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5732" name="Group 97"/>
            <p:cNvGrpSpPr>
              <a:grpSpLocks/>
            </p:cNvGrpSpPr>
            <p:nvPr/>
          </p:nvGrpSpPr>
          <p:grpSpPr bwMode="auto">
            <a:xfrm>
              <a:off x="1328" y="1544"/>
              <a:ext cx="3048" cy="1"/>
              <a:chOff x="1328" y="1544"/>
              <a:chExt cx="3048" cy="1"/>
            </a:xfrm>
          </p:grpSpPr>
          <p:sp>
            <p:nvSpPr>
              <p:cNvPr id="115786" name="Line 75"/>
              <p:cNvSpPr>
                <a:spLocks noChangeShapeType="1"/>
              </p:cNvSpPr>
              <p:nvPr/>
            </p:nvSpPr>
            <p:spPr bwMode="auto">
              <a:xfrm>
                <a:off x="132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87" name="Line 76"/>
              <p:cNvSpPr>
                <a:spLocks noChangeShapeType="1"/>
              </p:cNvSpPr>
              <p:nvPr/>
            </p:nvSpPr>
            <p:spPr bwMode="auto">
              <a:xfrm>
                <a:off x="1472"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88" name="Line 77"/>
              <p:cNvSpPr>
                <a:spLocks noChangeShapeType="1"/>
              </p:cNvSpPr>
              <p:nvPr/>
            </p:nvSpPr>
            <p:spPr bwMode="auto">
              <a:xfrm>
                <a:off x="1616"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89" name="Line 78"/>
              <p:cNvSpPr>
                <a:spLocks noChangeShapeType="1"/>
              </p:cNvSpPr>
              <p:nvPr/>
            </p:nvSpPr>
            <p:spPr bwMode="auto">
              <a:xfrm>
                <a:off x="1760"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0" name="Line 79"/>
              <p:cNvSpPr>
                <a:spLocks noChangeShapeType="1"/>
              </p:cNvSpPr>
              <p:nvPr/>
            </p:nvSpPr>
            <p:spPr bwMode="auto">
              <a:xfrm>
                <a:off x="1904"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1" name="Line 80"/>
              <p:cNvSpPr>
                <a:spLocks noChangeShapeType="1"/>
              </p:cNvSpPr>
              <p:nvPr/>
            </p:nvSpPr>
            <p:spPr bwMode="auto">
              <a:xfrm>
                <a:off x="204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2" name="Line 81"/>
              <p:cNvSpPr>
                <a:spLocks noChangeShapeType="1"/>
              </p:cNvSpPr>
              <p:nvPr/>
            </p:nvSpPr>
            <p:spPr bwMode="auto">
              <a:xfrm>
                <a:off x="2192"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3" name="Line 82"/>
              <p:cNvSpPr>
                <a:spLocks noChangeShapeType="1"/>
              </p:cNvSpPr>
              <p:nvPr/>
            </p:nvSpPr>
            <p:spPr bwMode="auto">
              <a:xfrm>
                <a:off x="2336"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4" name="Line 83"/>
              <p:cNvSpPr>
                <a:spLocks noChangeShapeType="1"/>
              </p:cNvSpPr>
              <p:nvPr/>
            </p:nvSpPr>
            <p:spPr bwMode="auto">
              <a:xfrm>
                <a:off x="2480"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5" name="Line 84"/>
              <p:cNvSpPr>
                <a:spLocks noChangeShapeType="1"/>
              </p:cNvSpPr>
              <p:nvPr/>
            </p:nvSpPr>
            <p:spPr bwMode="auto">
              <a:xfrm>
                <a:off x="2624"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6" name="Line 85"/>
              <p:cNvSpPr>
                <a:spLocks noChangeShapeType="1"/>
              </p:cNvSpPr>
              <p:nvPr/>
            </p:nvSpPr>
            <p:spPr bwMode="auto">
              <a:xfrm>
                <a:off x="276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7" name="Line 86"/>
              <p:cNvSpPr>
                <a:spLocks noChangeShapeType="1"/>
              </p:cNvSpPr>
              <p:nvPr/>
            </p:nvSpPr>
            <p:spPr bwMode="auto">
              <a:xfrm>
                <a:off x="2912"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8" name="Line 87"/>
              <p:cNvSpPr>
                <a:spLocks noChangeShapeType="1"/>
              </p:cNvSpPr>
              <p:nvPr/>
            </p:nvSpPr>
            <p:spPr bwMode="auto">
              <a:xfrm>
                <a:off x="3056"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9" name="Line 88"/>
              <p:cNvSpPr>
                <a:spLocks noChangeShapeType="1"/>
              </p:cNvSpPr>
              <p:nvPr/>
            </p:nvSpPr>
            <p:spPr bwMode="auto">
              <a:xfrm>
                <a:off x="3200"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0" name="Line 89"/>
              <p:cNvSpPr>
                <a:spLocks noChangeShapeType="1"/>
              </p:cNvSpPr>
              <p:nvPr/>
            </p:nvSpPr>
            <p:spPr bwMode="auto">
              <a:xfrm>
                <a:off x="3344"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1" name="Line 90"/>
              <p:cNvSpPr>
                <a:spLocks noChangeShapeType="1"/>
              </p:cNvSpPr>
              <p:nvPr/>
            </p:nvSpPr>
            <p:spPr bwMode="auto">
              <a:xfrm>
                <a:off x="348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2" name="Line 91"/>
              <p:cNvSpPr>
                <a:spLocks noChangeShapeType="1"/>
              </p:cNvSpPr>
              <p:nvPr/>
            </p:nvSpPr>
            <p:spPr bwMode="auto">
              <a:xfrm>
                <a:off x="3632"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3" name="Line 92"/>
              <p:cNvSpPr>
                <a:spLocks noChangeShapeType="1"/>
              </p:cNvSpPr>
              <p:nvPr/>
            </p:nvSpPr>
            <p:spPr bwMode="auto">
              <a:xfrm>
                <a:off x="3776"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4" name="Line 93"/>
              <p:cNvSpPr>
                <a:spLocks noChangeShapeType="1"/>
              </p:cNvSpPr>
              <p:nvPr/>
            </p:nvSpPr>
            <p:spPr bwMode="auto">
              <a:xfrm>
                <a:off x="3920"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5" name="Line 94"/>
              <p:cNvSpPr>
                <a:spLocks noChangeShapeType="1"/>
              </p:cNvSpPr>
              <p:nvPr/>
            </p:nvSpPr>
            <p:spPr bwMode="auto">
              <a:xfrm>
                <a:off x="4064"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6" name="Line 95"/>
              <p:cNvSpPr>
                <a:spLocks noChangeShapeType="1"/>
              </p:cNvSpPr>
              <p:nvPr/>
            </p:nvSpPr>
            <p:spPr bwMode="auto">
              <a:xfrm>
                <a:off x="420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7" name="Line 96"/>
              <p:cNvSpPr>
                <a:spLocks noChangeShapeType="1"/>
              </p:cNvSpPr>
              <p:nvPr/>
            </p:nvSpPr>
            <p:spPr bwMode="auto">
              <a:xfrm>
                <a:off x="4352" y="1544"/>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5733" name="Oval 98"/>
            <p:cNvSpPr>
              <a:spLocks noChangeArrowheads="1"/>
            </p:cNvSpPr>
            <p:nvPr/>
          </p:nvSpPr>
          <p:spPr bwMode="auto">
            <a:xfrm>
              <a:off x="2836"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4" name="Oval 99"/>
            <p:cNvSpPr>
              <a:spLocks noChangeArrowheads="1"/>
            </p:cNvSpPr>
            <p:nvPr/>
          </p:nvSpPr>
          <p:spPr bwMode="auto">
            <a:xfrm>
              <a:off x="2836"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5" name="Oval 100"/>
            <p:cNvSpPr>
              <a:spLocks noChangeArrowheads="1"/>
            </p:cNvSpPr>
            <p:nvPr/>
          </p:nvSpPr>
          <p:spPr bwMode="auto">
            <a:xfrm>
              <a:off x="2836"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6" name="Oval 101"/>
            <p:cNvSpPr>
              <a:spLocks noChangeArrowheads="1"/>
            </p:cNvSpPr>
            <p:nvPr/>
          </p:nvSpPr>
          <p:spPr bwMode="auto">
            <a:xfrm>
              <a:off x="2836"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7" name="Oval 102"/>
            <p:cNvSpPr>
              <a:spLocks noChangeArrowheads="1"/>
            </p:cNvSpPr>
            <p:nvPr/>
          </p:nvSpPr>
          <p:spPr bwMode="auto">
            <a:xfrm>
              <a:off x="2836"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8" name="Rectangle 103"/>
            <p:cNvSpPr>
              <a:spLocks noChangeArrowheads="1"/>
            </p:cNvSpPr>
            <p:nvPr/>
          </p:nvSpPr>
          <p:spPr bwMode="auto">
            <a:xfrm>
              <a:off x="1264" y="75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5739" name="Rectangle 104"/>
            <p:cNvSpPr>
              <a:spLocks noChangeArrowheads="1"/>
            </p:cNvSpPr>
            <p:nvPr/>
          </p:nvSpPr>
          <p:spPr bwMode="auto">
            <a:xfrm>
              <a:off x="1344" y="80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15740" name="Rectangle 105"/>
            <p:cNvSpPr>
              <a:spLocks noChangeArrowheads="1"/>
            </p:cNvSpPr>
            <p:nvPr/>
          </p:nvSpPr>
          <p:spPr bwMode="auto">
            <a:xfrm>
              <a:off x="4664" y="324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5741" name="Rectangle 106"/>
            <p:cNvSpPr>
              <a:spLocks noChangeArrowheads="1"/>
            </p:cNvSpPr>
            <p:nvPr/>
          </p:nvSpPr>
          <p:spPr bwMode="auto">
            <a:xfrm>
              <a:off x="4744" y="329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15742" name="Oval 107"/>
            <p:cNvSpPr>
              <a:spLocks noChangeArrowheads="1"/>
            </p:cNvSpPr>
            <p:nvPr/>
          </p:nvSpPr>
          <p:spPr bwMode="auto">
            <a:xfrm>
              <a:off x="1596"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3" name="Oval 108"/>
            <p:cNvSpPr>
              <a:spLocks noChangeArrowheads="1"/>
            </p:cNvSpPr>
            <p:nvPr/>
          </p:nvSpPr>
          <p:spPr bwMode="auto">
            <a:xfrm>
              <a:off x="1596"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4" name="Oval 109"/>
            <p:cNvSpPr>
              <a:spLocks noChangeArrowheads="1"/>
            </p:cNvSpPr>
            <p:nvPr/>
          </p:nvSpPr>
          <p:spPr bwMode="auto">
            <a:xfrm>
              <a:off x="1604"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5" name="Oval 110"/>
            <p:cNvSpPr>
              <a:spLocks noChangeArrowheads="1"/>
            </p:cNvSpPr>
            <p:nvPr/>
          </p:nvSpPr>
          <p:spPr bwMode="auto">
            <a:xfrm>
              <a:off x="1604"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6" name="Oval 111"/>
            <p:cNvSpPr>
              <a:spLocks noChangeArrowheads="1"/>
            </p:cNvSpPr>
            <p:nvPr/>
          </p:nvSpPr>
          <p:spPr bwMode="auto">
            <a:xfrm>
              <a:off x="1604"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7" name="Oval 112"/>
            <p:cNvSpPr>
              <a:spLocks noChangeArrowheads="1"/>
            </p:cNvSpPr>
            <p:nvPr/>
          </p:nvSpPr>
          <p:spPr bwMode="auto">
            <a:xfrm>
              <a:off x="1692"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8" name="Oval 113"/>
            <p:cNvSpPr>
              <a:spLocks noChangeArrowheads="1"/>
            </p:cNvSpPr>
            <p:nvPr/>
          </p:nvSpPr>
          <p:spPr bwMode="auto">
            <a:xfrm>
              <a:off x="1692"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9" name="Oval 114"/>
            <p:cNvSpPr>
              <a:spLocks noChangeArrowheads="1"/>
            </p:cNvSpPr>
            <p:nvPr/>
          </p:nvSpPr>
          <p:spPr bwMode="auto">
            <a:xfrm>
              <a:off x="1692"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0" name="Oval 115"/>
            <p:cNvSpPr>
              <a:spLocks noChangeArrowheads="1"/>
            </p:cNvSpPr>
            <p:nvPr/>
          </p:nvSpPr>
          <p:spPr bwMode="auto">
            <a:xfrm>
              <a:off x="1692"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1" name="Oval 116"/>
            <p:cNvSpPr>
              <a:spLocks noChangeArrowheads="1"/>
            </p:cNvSpPr>
            <p:nvPr/>
          </p:nvSpPr>
          <p:spPr bwMode="auto">
            <a:xfrm>
              <a:off x="1692"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2" name="Oval 117"/>
            <p:cNvSpPr>
              <a:spLocks noChangeArrowheads="1"/>
            </p:cNvSpPr>
            <p:nvPr/>
          </p:nvSpPr>
          <p:spPr bwMode="auto">
            <a:xfrm>
              <a:off x="4196"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3" name="Oval 118"/>
            <p:cNvSpPr>
              <a:spLocks noChangeArrowheads="1"/>
            </p:cNvSpPr>
            <p:nvPr/>
          </p:nvSpPr>
          <p:spPr bwMode="auto">
            <a:xfrm>
              <a:off x="4196"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4" name="Oval 119"/>
            <p:cNvSpPr>
              <a:spLocks noChangeArrowheads="1"/>
            </p:cNvSpPr>
            <p:nvPr/>
          </p:nvSpPr>
          <p:spPr bwMode="auto">
            <a:xfrm>
              <a:off x="4196"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5" name="Oval 120"/>
            <p:cNvSpPr>
              <a:spLocks noChangeArrowheads="1"/>
            </p:cNvSpPr>
            <p:nvPr/>
          </p:nvSpPr>
          <p:spPr bwMode="auto">
            <a:xfrm>
              <a:off x="4196"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6" name="Oval 121"/>
            <p:cNvSpPr>
              <a:spLocks noChangeArrowheads="1"/>
            </p:cNvSpPr>
            <p:nvPr/>
          </p:nvSpPr>
          <p:spPr bwMode="auto">
            <a:xfrm>
              <a:off x="4196"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7" name="Oval 122"/>
            <p:cNvSpPr>
              <a:spLocks noChangeArrowheads="1"/>
            </p:cNvSpPr>
            <p:nvPr/>
          </p:nvSpPr>
          <p:spPr bwMode="auto">
            <a:xfrm>
              <a:off x="4076"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8" name="Oval 123"/>
            <p:cNvSpPr>
              <a:spLocks noChangeArrowheads="1"/>
            </p:cNvSpPr>
            <p:nvPr/>
          </p:nvSpPr>
          <p:spPr bwMode="auto">
            <a:xfrm>
              <a:off x="4076"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9" name="Oval 124"/>
            <p:cNvSpPr>
              <a:spLocks noChangeArrowheads="1"/>
            </p:cNvSpPr>
            <p:nvPr/>
          </p:nvSpPr>
          <p:spPr bwMode="auto">
            <a:xfrm>
              <a:off x="4076"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0" name="Oval 125"/>
            <p:cNvSpPr>
              <a:spLocks noChangeArrowheads="1"/>
            </p:cNvSpPr>
            <p:nvPr/>
          </p:nvSpPr>
          <p:spPr bwMode="auto">
            <a:xfrm>
              <a:off x="4076"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1" name="Oval 126"/>
            <p:cNvSpPr>
              <a:spLocks noChangeArrowheads="1"/>
            </p:cNvSpPr>
            <p:nvPr/>
          </p:nvSpPr>
          <p:spPr bwMode="auto">
            <a:xfrm>
              <a:off x="4076"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2" name="Oval 127"/>
            <p:cNvSpPr>
              <a:spLocks noChangeArrowheads="1"/>
            </p:cNvSpPr>
            <p:nvPr/>
          </p:nvSpPr>
          <p:spPr bwMode="auto">
            <a:xfrm>
              <a:off x="2836" y="139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3" name="Oval 128"/>
            <p:cNvSpPr>
              <a:spLocks noChangeArrowheads="1"/>
            </p:cNvSpPr>
            <p:nvPr/>
          </p:nvSpPr>
          <p:spPr bwMode="auto">
            <a:xfrm>
              <a:off x="2836" y="295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4" name="Oval 129"/>
            <p:cNvSpPr>
              <a:spLocks noChangeArrowheads="1"/>
            </p:cNvSpPr>
            <p:nvPr/>
          </p:nvSpPr>
          <p:spPr bwMode="auto">
            <a:xfrm>
              <a:off x="4068" y="140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5" name="Oval 130"/>
            <p:cNvSpPr>
              <a:spLocks noChangeArrowheads="1"/>
            </p:cNvSpPr>
            <p:nvPr/>
          </p:nvSpPr>
          <p:spPr bwMode="auto">
            <a:xfrm>
              <a:off x="4076" y="29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6" name="Oval 131"/>
            <p:cNvSpPr>
              <a:spLocks noChangeArrowheads="1"/>
            </p:cNvSpPr>
            <p:nvPr/>
          </p:nvSpPr>
          <p:spPr bwMode="auto">
            <a:xfrm>
              <a:off x="4196" y="14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7" name="Oval 132"/>
            <p:cNvSpPr>
              <a:spLocks noChangeArrowheads="1"/>
            </p:cNvSpPr>
            <p:nvPr/>
          </p:nvSpPr>
          <p:spPr bwMode="auto">
            <a:xfrm>
              <a:off x="4196" y="29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8" name="Oval 133"/>
            <p:cNvSpPr>
              <a:spLocks noChangeArrowheads="1"/>
            </p:cNvSpPr>
            <p:nvPr/>
          </p:nvSpPr>
          <p:spPr bwMode="auto">
            <a:xfrm>
              <a:off x="1692"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9" name="Oval 134"/>
            <p:cNvSpPr>
              <a:spLocks noChangeArrowheads="1"/>
            </p:cNvSpPr>
            <p:nvPr/>
          </p:nvSpPr>
          <p:spPr bwMode="auto">
            <a:xfrm>
              <a:off x="1692" y="29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0" name="Oval 135"/>
            <p:cNvSpPr>
              <a:spLocks noChangeArrowheads="1"/>
            </p:cNvSpPr>
            <p:nvPr/>
          </p:nvSpPr>
          <p:spPr bwMode="auto">
            <a:xfrm>
              <a:off x="1596"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1" name="Oval 136"/>
            <p:cNvSpPr>
              <a:spLocks noChangeArrowheads="1"/>
            </p:cNvSpPr>
            <p:nvPr/>
          </p:nvSpPr>
          <p:spPr bwMode="auto">
            <a:xfrm>
              <a:off x="1604" y="29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2" name="Oval 137"/>
            <p:cNvSpPr>
              <a:spLocks noChangeArrowheads="1"/>
            </p:cNvSpPr>
            <p:nvPr/>
          </p:nvSpPr>
          <p:spPr bwMode="auto">
            <a:xfrm>
              <a:off x="1508"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3" name="Oval 138"/>
            <p:cNvSpPr>
              <a:spLocks noChangeArrowheads="1"/>
            </p:cNvSpPr>
            <p:nvPr/>
          </p:nvSpPr>
          <p:spPr bwMode="auto">
            <a:xfrm>
              <a:off x="1508"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4" name="Oval 139"/>
            <p:cNvSpPr>
              <a:spLocks noChangeArrowheads="1"/>
            </p:cNvSpPr>
            <p:nvPr/>
          </p:nvSpPr>
          <p:spPr bwMode="auto">
            <a:xfrm>
              <a:off x="1508"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5" name="Oval 140"/>
            <p:cNvSpPr>
              <a:spLocks noChangeArrowheads="1"/>
            </p:cNvSpPr>
            <p:nvPr/>
          </p:nvSpPr>
          <p:spPr bwMode="auto">
            <a:xfrm>
              <a:off x="1508"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6" name="Oval 141"/>
            <p:cNvSpPr>
              <a:spLocks noChangeArrowheads="1"/>
            </p:cNvSpPr>
            <p:nvPr/>
          </p:nvSpPr>
          <p:spPr bwMode="auto">
            <a:xfrm>
              <a:off x="1508"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7" name="Oval 142"/>
            <p:cNvSpPr>
              <a:spLocks noChangeArrowheads="1"/>
            </p:cNvSpPr>
            <p:nvPr/>
          </p:nvSpPr>
          <p:spPr bwMode="auto">
            <a:xfrm>
              <a:off x="1508" y="142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8" name="Oval 143"/>
            <p:cNvSpPr>
              <a:spLocks noChangeArrowheads="1"/>
            </p:cNvSpPr>
            <p:nvPr/>
          </p:nvSpPr>
          <p:spPr bwMode="auto">
            <a:xfrm>
              <a:off x="1516" y="29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9" name="Oval 144"/>
            <p:cNvSpPr>
              <a:spLocks noChangeArrowheads="1"/>
            </p:cNvSpPr>
            <p:nvPr/>
          </p:nvSpPr>
          <p:spPr bwMode="auto">
            <a:xfrm>
              <a:off x="4300"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0" name="Oval 145"/>
            <p:cNvSpPr>
              <a:spLocks noChangeArrowheads="1"/>
            </p:cNvSpPr>
            <p:nvPr/>
          </p:nvSpPr>
          <p:spPr bwMode="auto">
            <a:xfrm>
              <a:off x="4300"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1" name="Oval 146"/>
            <p:cNvSpPr>
              <a:spLocks noChangeArrowheads="1"/>
            </p:cNvSpPr>
            <p:nvPr/>
          </p:nvSpPr>
          <p:spPr bwMode="auto">
            <a:xfrm>
              <a:off x="4308"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2" name="Oval 147"/>
            <p:cNvSpPr>
              <a:spLocks noChangeArrowheads="1"/>
            </p:cNvSpPr>
            <p:nvPr/>
          </p:nvSpPr>
          <p:spPr bwMode="auto">
            <a:xfrm>
              <a:off x="4308"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3" name="Oval 148"/>
            <p:cNvSpPr>
              <a:spLocks noChangeArrowheads="1"/>
            </p:cNvSpPr>
            <p:nvPr/>
          </p:nvSpPr>
          <p:spPr bwMode="auto">
            <a:xfrm>
              <a:off x="4308"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4" name="Oval 149"/>
            <p:cNvSpPr>
              <a:spLocks noChangeArrowheads="1"/>
            </p:cNvSpPr>
            <p:nvPr/>
          </p:nvSpPr>
          <p:spPr bwMode="auto">
            <a:xfrm>
              <a:off x="4308"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5" name="Oval 150"/>
            <p:cNvSpPr>
              <a:spLocks noChangeArrowheads="1"/>
            </p:cNvSpPr>
            <p:nvPr/>
          </p:nvSpPr>
          <p:spPr bwMode="auto">
            <a:xfrm>
              <a:off x="4316" y="2980"/>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227120997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r>
              <a:rPr lang="en-US" sz="3600" dirty="0"/>
              <a:t>Limitations of Boundary Value Testing</a:t>
            </a:r>
          </a:p>
        </p:txBody>
      </p:sp>
      <p:sp>
        <p:nvSpPr>
          <p:cNvPr id="117765" name="Rectangle 3"/>
          <p:cNvSpPr>
            <a:spLocks noGrp="1" noChangeArrowheads="1"/>
          </p:cNvSpPr>
          <p:nvPr>
            <p:ph sz="quarter" idx="1"/>
          </p:nvPr>
        </p:nvSpPr>
        <p:spPr/>
        <p:txBody>
          <a:bodyPr/>
          <a:lstStyle/>
          <a:p>
            <a:r>
              <a:rPr lang="en-US" dirty="0" smtClean="0"/>
              <a:t>Doesn’</a:t>
            </a:r>
            <a:r>
              <a:rPr lang="en-US" altLang="ja-JP" dirty="0" smtClean="0"/>
              <a:t>t </a:t>
            </a:r>
            <a:r>
              <a:rPr lang="en-US" altLang="ja-JP" dirty="0"/>
              <a:t>require much thought</a:t>
            </a:r>
          </a:p>
          <a:p>
            <a:r>
              <a:rPr lang="en-US" dirty="0"/>
              <a:t>May miss internal boundaries</a:t>
            </a:r>
          </a:p>
          <a:p>
            <a:r>
              <a:rPr lang="en-US" dirty="0"/>
              <a:t>Usually assumes the variables are independent</a:t>
            </a:r>
          </a:p>
          <a:p>
            <a:r>
              <a:rPr lang="en-US" dirty="0"/>
              <a:t>Values at the boundary may not have meaning</a:t>
            </a:r>
          </a:p>
        </p:txBody>
      </p:sp>
      <p:sp>
        <p:nvSpPr>
          <p:cNvPr id="2" name="Slide Number Placeholder 1"/>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46529639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a:t>
            </a:r>
            <a:r>
              <a:rPr lang="en-US" dirty="0" smtClean="0"/>
              <a:t>analysis</a:t>
            </a:r>
            <a:endParaRPr lang="en-US" dirty="0"/>
          </a:p>
        </p:txBody>
      </p:sp>
      <p:sp>
        <p:nvSpPr>
          <p:cNvPr id="3" name="Content Placeholder 2"/>
          <p:cNvSpPr>
            <a:spLocks noGrp="1"/>
          </p:cNvSpPr>
          <p:nvPr>
            <p:ph idx="1"/>
          </p:nvPr>
        </p:nvSpPr>
        <p:spPr/>
        <p:txBody>
          <a:bodyPr>
            <a:normAutofit/>
          </a:bodyPr>
          <a:lstStyle/>
          <a:p>
            <a:r>
              <a:rPr lang="en-US" dirty="0"/>
              <a:t>Notes</a:t>
            </a:r>
          </a:p>
          <a:p>
            <a:pPr lvl="1"/>
            <a:r>
              <a:rPr lang="en-US" dirty="0" smtClean="0"/>
              <a:t>Boundary </a:t>
            </a:r>
            <a:r>
              <a:rPr lang="en-US" dirty="0"/>
              <a:t>value analysis can be applied at all test levels .</a:t>
            </a:r>
          </a:p>
          <a:p>
            <a:pPr lvl="1"/>
            <a:r>
              <a:rPr lang="en-US" dirty="0" smtClean="0"/>
              <a:t>Its </a:t>
            </a:r>
            <a:r>
              <a:rPr lang="en-US" dirty="0"/>
              <a:t>relatively easy to apply and its defect finding capability is high</a:t>
            </a:r>
          </a:p>
          <a:p>
            <a:pPr lvl="1"/>
            <a:r>
              <a:rPr lang="en-US" dirty="0" smtClean="0"/>
              <a:t>Detailed </a:t>
            </a:r>
            <a:r>
              <a:rPr lang="en-US" dirty="0"/>
              <a:t>specifications are helpful.</a:t>
            </a:r>
          </a:p>
          <a:p>
            <a:pPr lvl="1"/>
            <a:r>
              <a:rPr lang="en-US" dirty="0" smtClean="0"/>
              <a:t>This </a:t>
            </a:r>
            <a:r>
              <a:rPr lang="en-US" dirty="0"/>
              <a:t>technique is often considered as an extension of </a:t>
            </a:r>
            <a:r>
              <a:rPr lang="en-US" dirty="0" smtClean="0"/>
              <a:t>equivalence partitioning</a:t>
            </a:r>
            <a:endParaRPr lang="en-US" dirty="0"/>
          </a:p>
          <a:p>
            <a:pPr lvl="1"/>
            <a:r>
              <a:rPr lang="en-US" dirty="0" smtClean="0"/>
              <a:t>Boundary </a:t>
            </a:r>
            <a:r>
              <a:rPr lang="en-US" dirty="0"/>
              <a:t>values are used for test data selection</a:t>
            </a:r>
          </a:p>
        </p:txBody>
      </p:sp>
      <p:sp>
        <p:nvSpPr>
          <p:cNvPr id="4" name="Slide Number Placeholder 3"/>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26924073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 </a:t>
            </a:r>
            <a:r>
              <a:rPr lang="en-US" dirty="0"/>
              <a:t>and boundary</a:t>
            </a:r>
          </a:p>
        </p:txBody>
      </p:sp>
      <p:sp>
        <p:nvSpPr>
          <p:cNvPr id="3" name="Content Placeholder 2"/>
          <p:cNvSpPr>
            <a:spLocks noGrp="1"/>
          </p:cNvSpPr>
          <p:nvPr>
            <p:ph idx="1"/>
          </p:nvPr>
        </p:nvSpPr>
        <p:spPr/>
        <p:txBody>
          <a:bodyPr>
            <a:normAutofit/>
          </a:bodyPr>
          <a:lstStyle/>
          <a:p>
            <a:r>
              <a:rPr lang="en-US" dirty="0"/>
              <a:t>Why </a:t>
            </a:r>
            <a:r>
              <a:rPr lang="en-US" dirty="0" smtClean="0"/>
              <a:t>do both </a:t>
            </a:r>
            <a:r>
              <a:rPr lang="en-US" dirty="0"/>
              <a:t>equivalence partitioning and </a:t>
            </a:r>
            <a:r>
              <a:rPr lang="en-US" dirty="0" smtClean="0"/>
              <a:t>boundary value analysis?</a:t>
            </a:r>
          </a:p>
          <a:p>
            <a:r>
              <a:rPr lang="en-US" dirty="0"/>
              <a:t>Boundary values are usually extreme </a:t>
            </a:r>
            <a:r>
              <a:rPr lang="en-US" dirty="0" smtClean="0"/>
              <a:t>values</a:t>
            </a:r>
          </a:p>
          <a:p>
            <a:r>
              <a:rPr lang="en-US" dirty="0"/>
              <a:t>To </a:t>
            </a:r>
            <a:r>
              <a:rPr lang="en-US" dirty="0" smtClean="0"/>
              <a:t>gain confidence </a:t>
            </a:r>
            <a:r>
              <a:rPr lang="en-US" dirty="0"/>
              <a:t>to the system we also want to test it under </a:t>
            </a:r>
            <a:r>
              <a:rPr lang="en-US" dirty="0" smtClean="0"/>
              <a:t>normal circumstances</a:t>
            </a:r>
          </a:p>
          <a:p>
            <a:r>
              <a:rPr lang="en-US" dirty="0"/>
              <a:t>Rule of </a:t>
            </a:r>
            <a:r>
              <a:rPr lang="en-US" dirty="0" smtClean="0"/>
              <a:t>thumb (Closed</a:t>
            </a:r>
            <a:r>
              <a:rPr lang="en-US" dirty="0"/>
              <a:t>, valid partitions)</a:t>
            </a:r>
          </a:p>
          <a:p>
            <a:pPr lvl="1"/>
            <a:r>
              <a:rPr lang="en-US" dirty="0" smtClean="0"/>
              <a:t>Pick two </a:t>
            </a:r>
            <a:r>
              <a:rPr lang="en-US" dirty="0"/>
              <a:t>boundary values ( min and max ), and one value from the middle </a:t>
            </a:r>
            <a:r>
              <a:rPr lang="en-US" dirty="0" smtClean="0"/>
              <a:t>of the </a:t>
            </a:r>
            <a:r>
              <a:rPr lang="en-US" dirty="0"/>
              <a:t>partition</a:t>
            </a:r>
            <a:r>
              <a:rPr lang="en-US" dirty="0" smtClean="0"/>
              <a:t>.</a:t>
            </a:r>
          </a:p>
        </p:txBody>
      </p:sp>
      <p:sp>
        <p:nvSpPr>
          <p:cNvPr id="4" name="Slide Number Placeholder 3"/>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1993718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TotalTime>
  <Words>10264</Words>
  <Application>Microsoft Office PowerPoint</Application>
  <PresentationFormat>Widescreen</PresentationFormat>
  <Paragraphs>1821</Paragraphs>
  <Slides>147</Slides>
  <Notes>85</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147</vt:i4>
      </vt:variant>
    </vt:vector>
  </HeadingPairs>
  <TitlesOfParts>
    <vt:vector size="164" baseType="lpstr">
      <vt:lpstr>ＭＳ Ｐゴシック</vt:lpstr>
      <vt:lpstr>游ゴシック</vt:lpstr>
      <vt:lpstr>Arial</vt:lpstr>
      <vt:lpstr>Calibri</vt:lpstr>
      <vt:lpstr>Candara</vt:lpstr>
      <vt:lpstr>Carlito</vt:lpstr>
      <vt:lpstr>Courier New</vt:lpstr>
      <vt:lpstr>Garamond</vt:lpstr>
      <vt:lpstr>Gill Sans MT</vt:lpstr>
      <vt:lpstr>Helvetica</vt:lpstr>
      <vt:lpstr>Times</vt:lpstr>
      <vt:lpstr>Times New Roman</vt:lpstr>
      <vt:lpstr>Trebuchet MS</vt:lpstr>
      <vt:lpstr>Wingdings</vt:lpstr>
      <vt:lpstr>Wingdings 3</vt:lpstr>
      <vt:lpstr>Office Theme</vt:lpstr>
      <vt:lpstr>Visio</vt:lpstr>
      <vt:lpstr>SE401 - Software Quality Assurance and Testing</vt:lpstr>
      <vt:lpstr>Outline</vt:lpstr>
      <vt:lpstr>Case Study – Knight Capital  High Frequency Trading (HFT)</vt:lpstr>
      <vt:lpstr>Case Study – Knight Capital: High Frequency Trading (HFT)</vt:lpstr>
      <vt:lpstr>Case Study – Knight Capital </vt:lpstr>
      <vt:lpstr>Case Study –  Knight Capital: What Happened? </vt:lpstr>
      <vt:lpstr>Case Study –  Knight Capital: The Investigation and Findings  </vt:lpstr>
      <vt:lpstr>Test Driven Development (TDD) </vt:lpstr>
      <vt:lpstr>Test Early</vt:lpstr>
      <vt:lpstr>Test Driven Development</vt:lpstr>
      <vt:lpstr>Process of Test Driven Development</vt:lpstr>
      <vt:lpstr>Testing Techniques</vt:lpstr>
      <vt:lpstr>Testing techniques</vt:lpstr>
      <vt:lpstr>Categories of test design techniques</vt:lpstr>
      <vt:lpstr>Specification-Based Testing Black Box Testing</vt:lpstr>
      <vt:lpstr>Functional Testing: A.k.a.: Black Box Testing</vt:lpstr>
      <vt:lpstr>Systematic vs. Random Testing</vt:lpstr>
      <vt:lpstr>Why Not Random Testing?</vt:lpstr>
      <vt:lpstr>Why Not Random Testing?</vt:lpstr>
      <vt:lpstr>Black Box Testing</vt:lpstr>
      <vt:lpstr>Black-box Testing Errors Categories</vt:lpstr>
      <vt:lpstr>Questions answered by Black-box Testing</vt:lpstr>
      <vt:lpstr>The Information Domain: inputs and outputs</vt:lpstr>
      <vt:lpstr>The Information Domain: inputs and outputs</vt:lpstr>
      <vt:lpstr>Black Box Testing </vt:lpstr>
      <vt:lpstr>Why Black Box Testing?</vt:lpstr>
      <vt:lpstr>Early Black Box Testing</vt:lpstr>
      <vt:lpstr>Functional versus Structural: Classes of faults</vt:lpstr>
      <vt:lpstr>Functional vs. Structural Test</vt:lpstr>
      <vt:lpstr>Steps: From specification to test cases</vt:lpstr>
      <vt:lpstr>From specification to test cases</vt:lpstr>
      <vt:lpstr>An Example: Postal Code Lookup</vt:lpstr>
      <vt:lpstr>Example: Representative Values</vt:lpstr>
      <vt:lpstr>Summary</vt:lpstr>
      <vt:lpstr>Black Box Testing Techniques</vt:lpstr>
      <vt:lpstr>Single Defect Assumption</vt:lpstr>
      <vt:lpstr>Functional Testing Concepts</vt:lpstr>
      <vt:lpstr>Developing Test Cases</vt:lpstr>
      <vt:lpstr>Developing Test Cases</vt:lpstr>
      <vt:lpstr>Equivalence Classes</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Guidelines for Defining Equivalence Classes</vt:lpstr>
      <vt:lpstr>Equivalence Partitioning - examples</vt:lpstr>
      <vt:lpstr>Equivalence Partitioning - examples</vt:lpstr>
      <vt:lpstr>Equivalence Partitioning - examples</vt:lpstr>
      <vt:lpstr>Equivalence Partitioning - examples</vt:lpstr>
      <vt:lpstr>Equivalence Partitioning - examples</vt:lpstr>
      <vt:lpstr>Determining Equivalence Classes</vt:lpstr>
      <vt:lpstr>Selecting Data Points</vt:lpstr>
      <vt:lpstr>Selecting Data Points</vt:lpstr>
      <vt:lpstr>Example of Selecting Data Points</vt:lpstr>
      <vt:lpstr>Weak Normal Test</vt:lpstr>
      <vt:lpstr>Weak Normal Test</vt:lpstr>
      <vt:lpstr>Strong Normal Test </vt:lpstr>
      <vt:lpstr>Strong Normal Test</vt:lpstr>
      <vt:lpstr>Weak Robustness Test </vt:lpstr>
      <vt:lpstr>Weak Robustness Test</vt:lpstr>
      <vt:lpstr>Strong Robustness Test </vt:lpstr>
      <vt:lpstr>Strong Robustness Test Cases</vt:lpstr>
      <vt:lpstr>Summary</vt:lpstr>
      <vt:lpstr>Example: nextDate() Function</vt:lpstr>
      <vt:lpstr>Example: nextDate(): Valid Equivalence Classes</vt:lpstr>
      <vt:lpstr>Example: nextDate(): Invalid Equivalence Classes</vt:lpstr>
      <vt:lpstr>Example: nextDate(): Test Cases: Weak Normal</vt:lpstr>
      <vt:lpstr>Example: nextDate(): Test Cases: Strong Normal</vt:lpstr>
      <vt:lpstr>Example: nextDate(): Test Cases: Weak Robustness</vt:lpstr>
      <vt:lpstr>Example: nextDate(): Test Cases: Strong Robustness</vt:lpstr>
      <vt:lpstr>Equivalence partitioning</vt:lpstr>
      <vt:lpstr>Equivalence partitioning</vt:lpstr>
      <vt:lpstr>Boundary Value Testing</vt:lpstr>
      <vt:lpstr>Boundary Value Analysis</vt:lpstr>
      <vt:lpstr>Guidelines for Boundary Value Analysis</vt:lpstr>
      <vt:lpstr>Boundary Value Analysis</vt:lpstr>
      <vt:lpstr>Boundary Value Analysis</vt:lpstr>
      <vt:lpstr>Boundary Value Analysis - examples</vt:lpstr>
      <vt:lpstr>Boundary Value Analysis - examples</vt:lpstr>
      <vt:lpstr>Boundary Value Analysis - examples</vt:lpstr>
      <vt:lpstr>Input Boundary Values</vt:lpstr>
      <vt:lpstr>Input Boundary Values – 2 Variables</vt:lpstr>
      <vt:lpstr>Example: nextDate() – Test Cases: Boundary Values</vt:lpstr>
      <vt:lpstr>Robustness Testing</vt:lpstr>
      <vt:lpstr>Robustness Testing – 2 Variables</vt:lpstr>
      <vt:lpstr>Example: nextDate() – Test Cases: Boundary Values </vt:lpstr>
      <vt:lpstr>Boundary Value Analysis - examples</vt:lpstr>
      <vt:lpstr>Mainstream usage testing</vt:lpstr>
      <vt:lpstr>Worst-Case Testing</vt:lpstr>
      <vt:lpstr>Worst Case Boundary Testing – 2 Variables</vt:lpstr>
      <vt:lpstr>Worst Case Robustness Testing  – 2 Variables</vt:lpstr>
      <vt:lpstr>Limitations of Boundary Value Testing</vt:lpstr>
      <vt:lpstr>Boundary value analysis</vt:lpstr>
      <vt:lpstr>Equivalence partitioning and boundary</vt:lpstr>
      <vt:lpstr>Guidelines and observations </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State transition testing</vt:lpstr>
      <vt:lpstr>State transition testing</vt:lpstr>
      <vt:lpstr>State transition testing</vt:lpstr>
      <vt:lpstr>State transition testing</vt:lpstr>
      <vt:lpstr>State transition testing</vt:lpstr>
      <vt:lpstr>State transition testing</vt:lpstr>
      <vt:lpstr>State transition testing</vt:lpstr>
      <vt:lpstr>Use case testing</vt:lpstr>
      <vt:lpstr>Use case testing</vt:lpstr>
      <vt:lpstr>Use case testing</vt:lpstr>
      <vt:lpstr>Use case testing</vt:lpstr>
      <vt:lpstr>Use case testing</vt:lpstr>
      <vt:lpstr>Summary: Key Concepts </vt:lpstr>
      <vt:lpstr>General Testing</vt:lpstr>
      <vt:lpstr>Testing for race conditions and other timing dependencies</vt:lpstr>
      <vt:lpstr>Performance Testing</vt:lpstr>
      <vt:lpstr>Performance Testing</vt:lpstr>
      <vt:lpstr>Limit Testing</vt:lpstr>
      <vt:lpstr>Stress Testing</vt:lpstr>
      <vt:lpstr>Security Testing</vt:lpstr>
      <vt:lpstr>Security Testing</vt:lpstr>
      <vt:lpstr>Usability Testing</vt:lpstr>
      <vt:lpstr>Usability Testing</vt:lpstr>
      <vt:lpstr>Recovery Testing</vt:lpstr>
      <vt:lpstr>Configuration Testing</vt:lpstr>
      <vt:lpstr>Compatibility Testing</vt:lpstr>
      <vt:lpstr>Documentation Testing</vt:lpstr>
      <vt:lpstr>Experience-based techniques</vt:lpstr>
      <vt:lpstr>Experience-based techniques</vt:lpstr>
      <vt:lpstr>Experience-based techniques</vt:lpstr>
      <vt:lpstr>PowerPoint Presentation</vt:lpstr>
      <vt:lpstr>Special Value Testing</vt:lpstr>
      <vt:lpstr>Uses of Special Value Testing</vt:lpstr>
      <vt:lpstr>Characteristics of Special Value Testing</vt:lpstr>
      <vt:lpstr>Choosing test techniques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35</cp:revision>
  <dcterms:created xsi:type="dcterms:W3CDTF">2020-12-01T06:37:59Z</dcterms:created>
  <dcterms:modified xsi:type="dcterms:W3CDTF">2021-10-07T06:32:25Z</dcterms:modified>
</cp:coreProperties>
</file>