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02" r:id="rId24"/>
    <p:sldId id="30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4" r:id="rId45"/>
    <p:sldId id="305" r:id="rId46"/>
    <p:sldId id="306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F6F-F8F6-4751-8CA2-85F4D35D018E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6701-5015-4BF1-A38F-3E8D09F89975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1115-F41D-48B8-B0FE-B44E30C0995B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0CDF-96EE-428C-B9C0-4520B0E0B913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777D-9966-4594-BF32-BA726808DAEC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1017-7F50-49A5-8F6A-751781652CD4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2DA-C96C-48AC-8B90-803C0D3CBC33}" type="datetime1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60FD-FD70-40FE-97C9-119340063A5F}" type="datetime1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BD92-ACEF-4439-8840-D62695E6504F}" type="datetime1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B50-085C-407B-B095-9D9580988E69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B20-9AAB-4932-889C-6B705105D696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9C03F2C9-F0E1-42D1-90CF-02BED57269FA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Software Testing Life Cycle (STLC)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phase involves creation, verification and rework of </a:t>
            </a:r>
            <a:r>
              <a:rPr lang="en-US" b="1" dirty="0">
                <a:solidFill>
                  <a:srgbClr val="D15A3E"/>
                </a:solidFill>
              </a:rPr>
              <a:t>test cases</a:t>
            </a:r>
            <a:r>
              <a:rPr lang="en-US" dirty="0"/>
              <a:t>. </a:t>
            </a:r>
            <a:r>
              <a:rPr lang="en-US" b="1" dirty="0">
                <a:solidFill>
                  <a:srgbClr val="D15A3E"/>
                </a:solidFill>
              </a:rPr>
              <a:t>Test data </a:t>
            </a:r>
            <a:r>
              <a:rPr lang="en-US" dirty="0"/>
              <a:t>, is also identified/created and is reviewed and then reworked as well.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1202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Create test cases, automation scripts (if applicable)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Review test cases and scripts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Create test data (If Test Environment is available)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2058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56B269"/>
                </a:solidFill>
              </a:rPr>
              <a:t>3. Test Case Development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cases/scripts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8634" y="477902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1FA06-6A9A-4FA6-ACFF-3DF2D27DF300}"/>
              </a:ext>
            </a:extLst>
          </p:cNvPr>
          <p:cNvCxnSpPr/>
          <p:nvPr/>
        </p:nvCxnSpPr>
        <p:spPr>
          <a:xfrm flipV="1">
            <a:off x="7276297" y="5476672"/>
            <a:ext cx="0" cy="437745"/>
          </a:xfrm>
          <a:prstGeom prst="straightConnector1">
            <a:avLst/>
          </a:prstGeom>
          <a:ln w="28575">
            <a:solidFill>
              <a:srgbClr val="56B2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Test environment decides the </a:t>
            </a:r>
            <a:r>
              <a:rPr lang="en-US" sz="2200" b="1" dirty="0"/>
              <a:t>software</a:t>
            </a:r>
            <a:r>
              <a:rPr lang="en-US" sz="2200" dirty="0"/>
              <a:t> and </a:t>
            </a:r>
            <a:r>
              <a:rPr lang="en-US" sz="2200" b="1" dirty="0"/>
              <a:t>hardware conditions </a:t>
            </a:r>
            <a:r>
              <a:rPr lang="en-US" sz="2200" dirty="0"/>
              <a:t>under which a work product is tested.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Test environment set-up is one of the critical aspects of testing process and </a:t>
            </a:r>
            <a:r>
              <a:rPr lang="en-US" sz="2200" b="1" i="1" dirty="0"/>
              <a:t>can be done in parallel with Test Case Development Stage</a:t>
            </a:r>
            <a:r>
              <a:rPr lang="en-US" sz="2200" dirty="0"/>
              <a:t>. 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If the customer provides the test environment, the test team is required to do a readiness check (smoke testing) of the given environment.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10165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Understand the required architecture, environment set-up and prepare </a:t>
            </a:r>
            <a:r>
              <a:rPr lang="en-US" sz="2200" b="1" dirty="0"/>
              <a:t>hardware</a:t>
            </a:r>
            <a:r>
              <a:rPr lang="en-US" sz="2200" dirty="0"/>
              <a:t> and </a:t>
            </a:r>
            <a:r>
              <a:rPr lang="en-US" sz="2200" b="1" dirty="0"/>
              <a:t>software</a:t>
            </a:r>
            <a:r>
              <a:rPr lang="en-US" sz="2200" dirty="0"/>
              <a:t> requirement list for the Test Environment.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Setup test Environment and test data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Perform smoke test on the build (will be explained later in the course)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19309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4A9CD5"/>
                </a:solidFill>
              </a:rPr>
              <a:t>4. Test Environment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Environment ready with test data set up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Smoke Test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658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F3E07-FA0C-4AB7-919D-5835E5BC29DB}"/>
              </a:ext>
            </a:extLst>
          </p:cNvPr>
          <p:cNvCxnSpPr/>
          <p:nvPr/>
        </p:nvCxnSpPr>
        <p:spPr>
          <a:xfrm flipV="1">
            <a:off x="8443615" y="4727642"/>
            <a:ext cx="0" cy="437745"/>
          </a:xfrm>
          <a:prstGeom prst="straightConnector1">
            <a:avLst/>
          </a:prstGeom>
          <a:ln w="28575">
            <a:solidFill>
              <a:srgbClr val="4A9CD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During this phase the testers will </a:t>
            </a:r>
            <a:r>
              <a:rPr lang="en-US" b="1" dirty="0"/>
              <a:t>carry out the testing </a:t>
            </a:r>
            <a:r>
              <a:rPr lang="en-US" dirty="0"/>
              <a:t>based on the test plans and the test cases prepared. </a:t>
            </a:r>
          </a:p>
          <a:p>
            <a:pPr>
              <a:lnSpc>
                <a:spcPct val="100000"/>
              </a:lnSpc>
            </a:pPr>
            <a:r>
              <a:rPr lang="en-US" dirty="0"/>
              <a:t>Bugs will be </a:t>
            </a:r>
            <a:r>
              <a:rPr lang="en-US" b="1" dirty="0"/>
              <a:t>reported back </a:t>
            </a:r>
            <a:r>
              <a:rPr lang="en-US" dirty="0"/>
              <a:t>to the development team for correction and retesting will be performed.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834" y="4797459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Execute tests as per plan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Document test results, and log defects for failed cases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Map defects to test cases in RTM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Retest the Defect fixes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Track the defects to closure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6690" y="4836592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934795"/>
                </a:solidFill>
              </a:rPr>
              <a:t>5. Test Execution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Completed RTM with execution status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cases updated with results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Defect reports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834" y="4855224"/>
            <a:ext cx="5926974" cy="128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806A2-8A10-411C-8013-36B3157194A7}"/>
              </a:ext>
            </a:extLst>
          </p:cNvPr>
          <p:cNvCxnSpPr/>
          <p:nvPr/>
        </p:nvCxnSpPr>
        <p:spPr>
          <a:xfrm flipV="1">
            <a:off x="9688766" y="5476672"/>
            <a:ext cx="0" cy="437745"/>
          </a:xfrm>
          <a:prstGeom prst="straightConnector1">
            <a:avLst/>
          </a:prstGeom>
          <a:ln w="28575">
            <a:solidFill>
              <a:srgbClr val="93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team will meet , discuss and analyze testing artifacts to identify </a:t>
            </a:r>
            <a:r>
              <a:rPr lang="en-US" b="1" dirty="0"/>
              <a:t>strategies</a:t>
            </a:r>
            <a:r>
              <a:rPr lang="en-US" dirty="0"/>
              <a:t> that have to be implemented in future, taking </a:t>
            </a:r>
            <a:r>
              <a:rPr lang="en-US" b="1" dirty="0"/>
              <a:t>lessons</a:t>
            </a:r>
            <a:r>
              <a:rPr lang="en-US" dirty="0"/>
              <a:t> from the current test cycle.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idea is to remove the process </a:t>
            </a:r>
            <a:r>
              <a:rPr lang="en-US" b="1" dirty="0"/>
              <a:t>bottlenecks</a:t>
            </a:r>
            <a:r>
              <a:rPr lang="en-US" dirty="0"/>
              <a:t> for future test cycles and share </a:t>
            </a:r>
            <a:r>
              <a:rPr lang="en-US" b="1" dirty="0"/>
              <a:t>best practices </a:t>
            </a:r>
            <a:r>
              <a:rPr lang="en-US" dirty="0"/>
              <a:t>for any similar projects in future.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1866" y="4628453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71" y="503851"/>
            <a:ext cx="9601200" cy="1142385"/>
          </a:xfrm>
        </p:spPr>
        <p:txBody>
          <a:bodyPr/>
          <a:lstStyle/>
          <a:p>
            <a:r>
              <a:rPr lang="en-US" dirty="0"/>
              <a:t>Outlines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3" y="2062958"/>
            <a:ext cx="10404987" cy="3809999"/>
          </a:xfrm>
        </p:spPr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What is </a:t>
            </a:r>
            <a:r>
              <a:rPr lang="en-US" sz="2800" b="1" dirty="0"/>
              <a:t>S</a:t>
            </a:r>
            <a:r>
              <a:rPr lang="en-US" sz="2800" dirty="0"/>
              <a:t>oftware </a:t>
            </a:r>
            <a:r>
              <a:rPr lang="en-US" sz="2800" b="1" dirty="0"/>
              <a:t>T</a:t>
            </a:r>
            <a:r>
              <a:rPr lang="en-US" sz="2800" dirty="0"/>
              <a:t>esting </a:t>
            </a:r>
            <a:r>
              <a:rPr lang="en-US" sz="2800" b="1" dirty="0"/>
              <a:t>L</a:t>
            </a:r>
            <a:r>
              <a:rPr lang="en-US" sz="2800" dirty="0"/>
              <a:t>ife </a:t>
            </a:r>
            <a:r>
              <a:rPr lang="en-US" sz="2800" b="1" dirty="0"/>
              <a:t>C</a:t>
            </a:r>
            <a:r>
              <a:rPr lang="en-US" sz="2800" dirty="0"/>
              <a:t>ycle (</a:t>
            </a:r>
            <a:r>
              <a:rPr lang="en-US" sz="2800" b="1" dirty="0"/>
              <a:t>STLC</a:t>
            </a:r>
            <a:r>
              <a:rPr lang="en-US" sz="2800" dirty="0"/>
              <a:t>)?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Difference between </a:t>
            </a:r>
            <a:r>
              <a:rPr lang="en-US" sz="2800" b="1" dirty="0"/>
              <a:t>Test Scenario</a:t>
            </a:r>
            <a:r>
              <a:rPr lang="en-US" sz="2800" dirty="0"/>
              <a:t>, </a:t>
            </a:r>
            <a:r>
              <a:rPr lang="en-US" sz="2800" b="1" dirty="0"/>
              <a:t>Test Case</a:t>
            </a:r>
            <a:r>
              <a:rPr lang="en-US" sz="2800" dirty="0"/>
              <a:t>, and </a:t>
            </a:r>
            <a:r>
              <a:rPr lang="en-US" sz="2800" b="1" dirty="0"/>
              <a:t>Test Data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How to create a Requirement Traceability Matrix (</a:t>
            </a:r>
            <a:r>
              <a:rPr lang="en-US" sz="2800" b="1" dirty="0"/>
              <a:t>RTM</a:t>
            </a:r>
            <a:r>
              <a:rPr lang="en-US" sz="2800" dirty="0"/>
              <a:t>).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Test Plan vs Test Strategy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Summary    </a:t>
            </a:r>
            <a:endParaRPr lang="en-US" sz="2800" dirty="0"/>
          </a:p>
          <a:p>
            <a:pPr marL="398463" indent="-3984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796367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Activities: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Evaluate cycle completion criteria based on Time, Test coverage, Cost, Software, Critical Business </a:t>
            </a:r>
            <a:r>
              <a:rPr lang="en-US" sz="2200" dirty="0" smtClean="0"/>
              <a:t>Objectives, </a:t>
            </a:r>
            <a:r>
              <a:rPr lang="en-US" sz="2200" dirty="0"/>
              <a:t>Quality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Prepare test metrics based on the above </a:t>
            </a:r>
            <a:r>
              <a:rPr lang="en-US" sz="2200" dirty="0" smtClean="0"/>
              <a:t>parameters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Document the learning </a:t>
            </a:r>
            <a:r>
              <a:rPr lang="en-US" sz="2200" dirty="0" smtClean="0"/>
              <a:t>outcomes </a:t>
            </a:r>
            <a:r>
              <a:rPr lang="en-US" sz="2200" dirty="0"/>
              <a:t>of the project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Prepare Test closure report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3578" y="4628453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F3883C"/>
                </a:solidFill>
              </a:rPr>
              <a:t>6. Test Cycle Closure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6" y="1952014"/>
            <a:ext cx="9601201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</a:t>
            </a:r>
            <a:r>
              <a:rPr lang="en-US" sz="2200" dirty="0" smtClean="0"/>
              <a:t>closure </a:t>
            </a:r>
            <a:r>
              <a:rPr lang="en-US" sz="2200" dirty="0"/>
              <a:t>report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Test metrics (will be discussed later in the course)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1866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0E1BF-5AE2-40E2-8F59-EAB2A2E658E5}"/>
              </a:ext>
            </a:extLst>
          </p:cNvPr>
          <p:cNvCxnSpPr/>
          <p:nvPr/>
        </p:nvCxnSpPr>
        <p:spPr>
          <a:xfrm flipV="1">
            <a:off x="10875535" y="4727642"/>
            <a:ext cx="0" cy="437745"/>
          </a:xfrm>
          <a:prstGeom prst="straightConnector1">
            <a:avLst/>
          </a:prstGeom>
          <a:ln w="28575">
            <a:solidFill>
              <a:srgbClr val="F3883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69278"/>
              </p:ext>
            </p:extLst>
          </p:nvPr>
        </p:nvGraphicFramePr>
        <p:xfrm>
          <a:off x="960118" y="1545336"/>
          <a:ext cx="9912097" cy="490610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248154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230007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697290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2779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1. Requirement Analysis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Requirements Document available (both functional and non functional)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Acceptance criteria defined.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Application architectural document available.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andara" panose="020E0502030303020204" pitchFamily="34" charset="0"/>
                        </a:rPr>
                        <a:t>Analyse</a:t>
                      </a: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 business functionality to know the business modules and module specific functionalities.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all transactions in the modules.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all the user profiles.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Gather user interface/ authentication, geographic spread requirements.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types of tests to be performed.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Gather details about testing priorities and focus.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Prepare </a:t>
                      </a:r>
                      <a:r>
                        <a:rPr lang="en-US" sz="900" dirty="0" err="1">
                          <a:effectLst/>
                          <a:latin typeface="Candara" panose="020E0502030303020204" pitchFamily="34" charset="0"/>
                        </a:rPr>
                        <a:t>Requirement</a:t>
                      </a:r>
                      <a:r>
                        <a:rPr lang="en-US" sz="900" u="sng" dirty="0" err="1">
                          <a:effectLst/>
                          <a:latin typeface="Candara" panose="020E0502030303020204" pitchFamily="34" charset="0"/>
                        </a:rPr>
                        <a:t>Traceability</a:t>
                      </a:r>
                      <a:r>
                        <a:rPr lang="en-US" sz="900" u="sng" dirty="0">
                          <a:effectLst/>
                          <a:latin typeface="Candara" panose="020E0502030303020204" pitchFamily="34" charset="0"/>
                        </a:rPr>
                        <a:t> Matrix </a:t>
                      </a: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(RTM).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Identify test environment details where testing is supposed to be carried out.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Automation feasibility analysis (if required).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Signed off RTM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automation feasibility report signed off by the client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 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RTM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Automation feasibility report (if applicable)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 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2. Test Planning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Requirements Documents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Requirement Traceability matrix.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automation feasibility document.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Analyze various testing approaches available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Finalize on the best suited approach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Preparation of test plan/strategy document for various types of testing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tool selection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Test effort estimation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Resource planning and determining roles and responsibilities.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Approved test plan/strategy document.</a:t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Effort estimation document signed off.  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Test plan/strategy document.</a:t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/>
                      </a:r>
                      <a:br>
                        <a:rPr lang="en-US" sz="900" dirty="0">
                          <a:effectLst/>
                          <a:latin typeface="Candara" panose="020E0502030303020204" pitchFamily="34" charset="0"/>
                        </a:rPr>
                      </a:br>
                      <a:r>
                        <a:rPr lang="en-US" sz="900" dirty="0">
                          <a:effectLst/>
                          <a:latin typeface="Candara" panose="020E0502030303020204" pitchFamily="34" charset="0"/>
                        </a:rPr>
                        <a:t>Effort estimation document.  </a:t>
                      </a:r>
                      <a:endParaRPr lang="en-US" sz="8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4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33358"/>
              </p:ext>
            </p:extLst>
          </p:nvPr>
        </p:nvGraphicFramePr>
        <p:xfrm>
          <a:off x="960118" y="1545336"/>
          <a:ext cx="9912097" cy="4699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248154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230007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697290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1618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 Test case development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Requirements Documents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RTM and test plan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Automation analysis report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test cases, test design, automation scripts (where applicable)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 and baseline test cases and 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 test data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Reviewed and signed test Cases/scripts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Reviewed and signed test data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cases/scripts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 Test Environment setup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System Design and architecture documents are available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set-up plan is available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Understand the required architecture, environment set-up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hardware and software development requirement list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Finalize connectivity requirements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environment setup checklist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Setup test Environment and test data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smoke test on the build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Accept/reject the build depending on smoke test result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setup is working as per the plan and checklist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setup is complete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Smoke test is successful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Environment ready with test data set up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Smoke Test Results.  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FB9-39A2-4C29-9A78-CB782CB0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B1B5-5CBA-423E-9C58-F2E493CE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9113"/>
              </p:ext>
            </p:extLst>
          </p:nvPr>
        </p:nvGraphicFramePr>
        <p:xfrm>
          <a:off x="960118" y="1490472"/>
          <a:ext cx="9912097" cy="513226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43586">
                  <a:extLst>
                    <a:ext uri="{9D8B030D-6E8A-4147-A177-3AD203B41FA5}">
                      <a16:colId xmlns:a16="http://schemas.microsoft.com/office/drawing/2014/main" val="55529760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3572610471"/>
                    </a:ext>
                  </a:extLst>
                </a:gridCol>
                <a:gridCol w="3547872">
                  <a:extLst>
                    <a:ext uri="{9D8B030D-6E8A-4147-A177-3AD203B41FA5}">
                      <a16:colId xmlns:a16="http://schemas.microsoft.com/office/drawing/2014/main" val="3244545114"/>
                    </a:ext>
                  </a:extLst>
                </a:gridCol>
                <a:gridCol w="1551891">
                  <a:extLst>
                    <a:ext uri="{9D8B030D-6E8A-4147-A177-3AD203B41FA5}">
                      <a16:colId xmlns:a16="http://schemas.microsoft.com/office/drawing/2014/main" val="3025680127"/>
                    </a:ext>
                  </a:extLst>
                </a:gridCol>
                <a:gridCol w="1493060">
                  <a:extLst>
                    <a:ext uri="{9D8B030D-6E8A-4147-A177-3AD203B41FA5}">
                      <a16:colId xmlns:a16="http://schemas.microsoft.com/office/drawing/2014/main" val="2375751165"/>
                    </a:ext>
                  </a:extLst>
                </a:gridCol>
              </a:tblGrid>
              <a:tr h="210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STLC Stage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Entry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Activity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Exit Criteria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ndara" panose="020E0502030303020204" pitchFamily="34" charset="0"/>
                        </a:rPr>
                        <a:t>Deliverables</a:t>
                      </a:r>
                      <a:endParaRPr lang="en-US" sz="8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898" marR="15898" marT="0" marB="0" anchor="ctr"/>
                </a:tc>
                <a:extLst>
                  <a:ext uri="{0D108BD9-81ED-4DB2-BD59-A6C34878D82A}">
                    <a16:rowId xmlns:a16="http://schemas.microsoft.com/office/drawing/2014/main" val="295221735"/>
                  </a:ext>
                </a:extLst>
              </a:tr>
              <a:tr h="223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 Test Execution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Baselined RTM,</a:t>
                      </a:r>
                      <a:r>
                        <a:rPr lang="en-US" sz="11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Test Plan </a:t>
                      </a: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Test case/scripts are available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environment is ready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data set up is done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Unit/Integration test report for the build to be tested is available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Execute tests as per plan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 test results, and log defects for failed cases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test plans/test cases, if necessary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Map defects to test cases in RTM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Retest the defect fixes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Regression Testing</a:t>
                      </a: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of application</a:t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0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Track the defects to closure  </a:t>
                      </a:r>
                      <a:endParaRPr lang="en-US" sz="10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 tests planned are executed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Defects logged and tracked to closure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Completed RTM with execution status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cases updated with results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 reports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4100951904"/>
                  </a:ext>
                </a:extLst>
              </a:tr>
              <a:tr h="164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 Test Cycle closure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Testing has been completed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results are available</a:t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Defect logs are available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Evaluate cycle completion criteria based on - Time,</a:t>
                      </a:r>
                      <a:r>
                        <a:rPr lang="en-US" sz="1100" u="sng" dirty="0">
                          <a:solidFill>
                            <a:srgbClr val="04B8E6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Test coverage </a:t>
                      </a: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Cost , Software Quality , Critical Business Objectives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test metrics based on the above parameters.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Document the learning out of the project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Test closure report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Qualitative and quantitative reporting of quality of the work product to the customer.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result analysis to find out the defect distribution by type and severity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Closure report signed off by client  </a:t>
                      </a:r>
                      <a:endParaRPr lang="en-US" sz="11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Closure report</a:t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100" dirty="0">
                          <a:solidFill>
                            <a:srgbClr val="343434"/>
                          </a:solidFill>
                          <a:effectLst/>
                          <a:latin typeface="Candara" panose="020E0502030303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metrics  </a:t>
                      </a:r>
                      <a:endParaRPr lang="en-US" sz="11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3246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9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It is important to understand the difference between following terms:</a:t>
            </a:r>
          </a:p>
          <a:p>
            <a:pPr lvl="1"/>
            <a:r>
              <a:rPr lang="en-US" sz="2200" b="1" dirty="0"/>
              <a:t>Test scenario</a:t>
            </a:r>
          </a:p>
          <a:p>
            <a:pPr lvl="1"/>
            <a:r>
              <a:rPr lang="en-US" sz="2200" b="1" dirty="0"/>
              <a:t>Test case</a:t>
            </a:r>
          </a:p>
          <a:p>
            <a:pPr lvl="1"/>
            <a:r>
              <a:rPr lang="en-US" sz="2200" b="1" dirty="0"/>
              <a:t>Test data</a:t>
            </a:r>
          </a:p>
          <a:p>
            <a:pPr lvl="1"/>
            <a:r>
              <a:rPr lang="en-US" sz="2200" b="1" dirty="0"/>
              <a:t>Test suite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Scenario)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 </a:t>
            </a:r>
            <a:r>
              <a:rPr lang="en-US" sz="2200" b="1" dirty="0"/>
              <a:t>Test Scenario</a:t>
            </a:r>
            <a:r>
              <a:rPr lang="en-US" sz="2200" dirty="0"/>
              <a:t>:  Is any functionality of the product that can be tested.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Test Scenarios ensures complete test coverage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Example -</a:t>
            </a:r>
            <a:r>
              <a:rPr lang="en-US" sz="2200" dirty="0"/>
              <a:t> for a course registration system possible test scenarios can be: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the log-in functionality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that a student can add a course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Check that a student can drop a course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What else???? Think of more test scenarios ….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Scenario)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How to create a Test Scenario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1: </a:t>
            </a:r>
            <a:r>
              <a:rPr lang="en-US" sz="1800" dirty="0"/>
              <a:t>Read the Requirement Documents like </a:t>
            </a:r>
            <a:r>
              <a:rPr lang="en-US" sz="1800" b="1" dirty="0"/>
              <a:t>BRS, SRS, FRS</a:t>
            </a:r>
            <a:r>
              <a:rPr lang="en-US" sz="1800" dirty="0"/>
              <a:t>, of the application to be tested.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2: </a:t>
            </a:r>
            <a:r>
              <a:rPr lang="en-US" sz="1800" dirty="0"/>
              <a:t>For each requirement, figure out possible users actions and objectives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3: </a:t>
            </a:r>
            <a:r>
              <a:rPr lang="en-US" sz="1800" dirty="0"/>
              <a:t>After reading the Requirements Document and doing your due </a:t>
            </a:r>
            <a:r>
              <a:rPr lang="en-US" sz="1800" dirty="0" smtClean="0"/>
              <a:t>analysis</a:t>
            </a:r>
            <a:r>
              <a:rPr lang="en-US" sz="1800" dirty="0"/>
              <a:t>, list out different test scenarios that verify each feature of the software.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Step 4: </a:t>
            </a:r>
            <a:r>
              <a:rPr lang="en-US" sz="1800" dirty="0"/>
              <a:t>Once you have listed all possible </a:t>
            </a:r>
            <a:r>
              <a:rPr lang="en-US" sz="1800" dirty="0" smtClean="0"/>
              <a:t>test scenarios</a:t>
            </a:r>
            <a:r>
              <a:rPr lang="en-US" sz="1800" dirty="0"/>
              <a:t>, a </a:t>
            </a:r>
            <a:r>
              <a:rPr lang="en-US" sz="1800" dirty="0" smtClean="0"/>
              <a:t>traceability matrix </a:t>
            </a:r>
            <a:r>
              <a:rPr lang="en-US" sz="1800" dirty="0"/>
              <a:t>is created to verify that each &amp; </a:t>
            </a:r>
            <a:r>
              <a:rPr lang="en-US" sz="1800" b="1" dirty="0"/>
              <a:t>every requirement </a:t>
            </a:r>
            <a:r>
              <a:rPr lang="en-US" sz="1800" dirty="0"/>
              <a:t>has a </a:t>
            </a:r>
            <a:r>
              <a:rPr lang="en-US" sz="1800" b="1" dirty="0"/>
              <a:t>corresponding </a:t>
            </a:r>
            <a:r>
              <a:rPr lang="en-US" sz="1800" b="1" dirty="0" smtClean="0"/>
              <a:t>test scenario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b="1" dirty="0"/>
              <a:t>Step 5: </a:t>
            </a:r>
            <a:r>
              <a:rPr lang="en-US" sz="1800" dirty="0"/>
              <a:t>The scenarios created are reviewed by your supervisor. Later, they are also reviewed by other </a:t>
            </a:r>
            <a:r>
              <a:rPr lang="en-US" sz="1800" dirty="0" smtClean="0"/>
              <a:t>stakeholders </a:t>
            </a:r>
            <a:r>
              <a:rPr lang="en-US" sz="1800" dirty="0"/>
              <a:t>in the project.</a:t>
            </a:r>
          </a:p>
          <a:p>
            <a:pPr marL="274637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74194"/>
            <a:ext cx="9601200" cy="4166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 </a:t>
            </a:r>
            <a:r>
              <a:rPr lang="en-US" sz="2200" b="1" dirty="0"/>
              <a:t>Test Case</a:t>
            </a:r>
            <a:r>
              <a:rPr lang="en-US" sz="2200" dirty="0"/>
              <a:t>:  is a set of actions executed to verify a particular functionality of the test software.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Example –</a:t>
            </a:r>
            <a:r>
              <a:rPr lang="en-US" sz="2200" dirty="0"/>
              <a:t> consider the test scenario “</a:t>
            </a:r>
            <a:r>
              <a:rPr lang="en-US" sz="2200" b="1" i="1" dirty="0">
                <a:solidFill>
                  <a:srgbClr val="D15A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log-in functionality</a:t>
            </a:r>
            <a:r>
              <a:rPr lang="en-US" sz="2200" dirty="0"/>
              <a:t>”, </a:t>
            </a:r>
            <a:r>
              <a:rPr lang="en-US" sz="2200" dirty="0" smtClean="0"/>
              <a:t>there are </a:t>
            </a:r>
            <a:r>
              <a:rPr lang="en-US" sz="2200" dirty="0"/>
              <a:t>many possible cases like 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A4096-4B36-4ABF-B06F-CFF975FE37E9}"/>
              </a:ext>
            </a:extLst>
          </p:cNvPr>
          <p:cNvSpPr/>
          <p:nvPr/>
        </p:nvSpPr>
        <p:spPr>
          <a:xfrm>
            <a:off x="1962978" y="4124523"/>
            <a:ext cx="1762717" cy="1274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Log-in Functionality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953293-D431-4A7F-9472-4C64177366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25695" y="4761685"/>
            <a:ext cx="21109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E62D98-63CB-4BA2-849C-44FB18ACCA53}"/>
              </a:ext>
            </a:extLst>
          </p:cNvPr>
          <p:cNvCxnSpPr>
            <a:cxnSpLocks/>
          </p:cNvCxnSpPr>
          <p:nvPr/>
        </p:nvCxnSpPr>
        <p:spPr>
          <a:xfrm>
            <a:off x="4299627" y="4124523"/>
            <a:ext cx="0" cy="1284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1DBC3-0EA3-4F81-A491-B627B69490A3}"/>
              </a:ext>
            </a:extLst>
          </p:cNvPr>
          <p:cNvCxnSpPr>
            <a:cxnSpLocks/>
          </p:cNvCxnSpPr>
          <p:nvPr/>
        </p:nvCxnSpPr>
        <p:spPr>
          <a:xfrm>
            <a:off x="4280171" y="4129387"/>
            <a:ext cx="1546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7D308F-8304-43F6-A7DD-BB84A65FB956}"/>
              </a:ext>
            </a:extLst>
          </p:cNvPr>
          <p:cNvCxnSpPr>
            <a:cxnSpLocks/>
          </p:cNvCxnSpPr>
          <p:nvPr/>
        </p:nvCxnSpPr>
        <p:spPr>
          <a:xfrm>
            <a:off x="4286653" y="5400474"/>
            <a:ext cx="1540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04571F-B17D-4E42-AFD4-9A3CF7635546}"/>
              </a:ext>
            </a:extLst>
          </p:cNvPr>
          <p:cNvSpPr/>
          <p:nvPr/>
        </p:nvSpPr>
        <p:spPr>
          <a:xfrm>
            <a:off x="5846325" y="3739241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results </a:t>
            </a:r>
            <a:r>
              <a:rPr lang="en-US" dirty="0" smtClean="0">
                <a:solidFill>
                  <a:schemeClr val="tx1"/>
                </a:solidFill>
              </a:rPr>
              <a:t>upon </a:t>
            </a:r>
            <a:r>
              <a:rPr lang="en-US" dirty="0">
                <a:solidFill>
                  <a:schemeClr val="tx1"/>
                </a:solidFill>
              </a:rPr>
              <a:t>entering </a:t>
            </a:r>
            <a:r>
              <a:rPr lang="en-US" b="1" dirty="0">
                <a:solidFill>
                  <a:srgbClr val="00B050"/>
                </a:solidFill>
              </a:rPr>
              <a:t>valid</a:t>
            </a:r>
            <a:r>
              <a:rPr lang="en-US" dirty="0">
                <a:solidFill>
                  <a:schemeClr val="tx1"/>
                </a:solidFill>
              </a:rPr>
              <a:t> User ID &amp; Password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77A7E7-80E1-4F2D-B971-D2EF5BA21E63}"/>
              </a:ext>
            </a:extLst>
          </p:cNvPr>
          <p:cNvSpPr/>
          <p:nvPr/>
        </p:nvSpPr>
        <p:spPr>
          <a:xfrm>
            <a:off x="5865201" y="4496777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results </a:t>
            </a:r>
            <a:r>
              <a:rPr lang="en-US" dirty="0" smtClean="0">
                <a:solidFill>
                  <a:schemeClr val="tx1"/>
                </a:solidFill>
              </a:rPr>
              <a:t>upon </a:t>
            </a:r>
            <a:r>
              <a:rPr lang="en-US" dirty="0">
                <a:solidFill>
                  <a:schemeClr val="tx1"/>
                </a:solidFill>
              </a:rPr>
              <a:t>entering </a:t>
            </a:r>
            <a:r>
              <a:rPr lang="en-US" b="1" dirty="0">
                <a:solidFill>
                  <a:srgbClr val="FF0000"/>
                </a:solidFill>
              </a:rPr>
              <a:t>Invalid</a:t>
            </a:r>
            <a:r>
              <a:rPr lang="en-US" dirty="0">
                <a:solidFill>
                  <a:schemeClr val="tx1"/>
                </a:solidFill>
              </a:rPr>
              <a:t> User ID &amp; 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F8149E-F8C1-49DB-AA29-8831A114A8C5}"/>
              </a:ext>
            </a:extLst>
          </p:cNvPr>
          <p:cNvSpPr/>
          <p:nvPr/>
        </p:nvSpPr>
        <p:spPr>
          <a:xfrm>
            <a:off x="5865201" y="5244978"/>
            <a:ext cx="4267779" cy="606404"/>
          </a:xfrm>
          <a:prstGeom prst="roundRect">
            <a:avLst/>
          </a:prstGeom>
          <a:noFill/>
          <a:ln w="38100">
            <a:solidFill>
              <a:srgbClr val="D1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response when User ID is </a:t>
            </a:r>
            <a:r>
              <a:rPr lang="en-US" b="1" dirty="0">
                <a:solidFill>
                  <a:srgbClr val="0070C0"/>
                </a:solidFill>
              </a:rPr>
              <a:t>Empty</a:t>
            </a:r>
            <a:r>
              <a:rPr lang="en-US" b="1" dirty="0">
                <a:solidFill>
                  <a:srgbClr val="93479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Login Button is pressed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C8CA-9E16-40AA-A3E8-7B41C4F29D24}"/>
              </a:ext>
            </a:extLst>
          </p:cNvPr>
          <p:cNvSpPr/>
          <p:nvPr/>
        </p:nvSpPr>
        <p:spPr>
          <a:xfrm>
            <a:off x="4299627" y="3770104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97628-3690-478B-9196-1A56DE5653B9}"/>
              </a:ext>
            </a:extLst>
          </p:cNvPr>
          <p:cNvSpPr/>
          <p:nvPr/>
        </p:nvSpPr>
        <p:spPr>
          <a:xfrm>
            <a:off x="4299626" y="4409566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0F286-F44A-4CCB-9017-0FEC51E4AC47}"/>
              </a:ext>
            </a:extLst>
          </p:cNvPr>
          <p:cNvSpPr/>
          <p:nvPr/>
        </p:nvSpPr>
        <p:spPr>
          <a:xfrm>
            <a:off x="4312602" y="500948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Case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027C95-8DF3-4967-A116-67EB7ED68C1D}"/>
              </a:ext>
            </a:extLst>
          </p:cNvPr>
          <p:cNvSpPr/>
          <p:nvPr/>
        </p:nvSpPr>
        <p:spPr>
          <a:xfrm>
            <a:off x="2079026" y="5408572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Test Scenario 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711216-74BC-4013-B965-0AF5BB1AEAF0}"/>
              </a:ext>
            </a:extLst>
          </p:cNvPr>
          <p:cNvCxnSpPr/>
          <p:nvPr/>
        </p:nvCxnSpPr>
        <p:spPr>
          <a:xfrm>
            <a:off x="4299626" y="5427865"/>
            <a:ext cx="0" cy="25814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C8F6319-20C7-4469-8480-2776B2F1A5DA}"/>
              </a:ext>
            </a:extLst>
          </p:cNvPr>
          <p:cNvSpPr/>
          <p:nvPr/>
        </p:nvSpPr>
        <p:spPr>
          <a:xfrm>
            <a:off x="3841319" y="56482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5A3E"/>
                </a:solidFill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6670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3" grpId="0"/>
      <p:bldP spid="27" grpId="0"/>
      <p:bldP spid="28" grpId="0"/>
      <p:bldP spid="29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934-9A48-42B6-A302-A3CC1276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8629"/>
            <a:ext cx="9601200" cy="1142385"/>
          </a:xfrm>
        </p:spPr>
        <p:txBody>
          <a:bodyPr/>
          <a:lstStyle/>
          <a:p>
            <a:r>
              <a:rPr lang="en-US" dirty="0"/>
              <a:t>Important Testing Terms (Test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674D-203E-4FC6-BC76-8D40A7ECC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11962"/>
            <a:ext cx="9601200" cy="4166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Format of Standard Test Cases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716A-CF25-4128-BCF0-B35F5B2D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EE1776-8562-429C-B605-2AC85A3CE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00018"/>
              </p:ext>
            </p:extLst>
          </p:nvPr>
        </p:nvGraphicFramePr>
        <p:xfrm>
          <a:off x="1040648" y="2220105"/>
          <a:ext cx="10482758" cy="39222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6429">
                  <a:extLst>
                    <a:ext uri="{9D8B030D-6E8A-4147-A177-3AD203B41FA5}">
                      <a16:colId xmlns:a16="http://schemas.microsoft.com/office/drawing/2014/main" val="1032206491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2136175370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3639307169"/>
                    </a:ext>
                  </a:extLst>
                </a:gridCol>
                <a:gridCol w="1956620">
                  <a:extLst>
                    <a:ext uri="{9D8B030D-6E8A-4147-A177-3AD203B41FA5}">
                      <a16:colId xmlns:a16="http://schemas.microsoft.com/office/drawing/2014/main" val="1814914123"/>
                    </a:ext>
                  </a:extLst>
                </a:gridCol>
                <a:gridCol w="1572536">
                  <a:extLst>
                    <a:ext uri="{9D8B030D-6E8A-4147-A177-3AD203B41FA5}">
                      <a16:colId xmlns:a16="http://schemas.microsoft.com/office/drawing/2014/main" val="606213352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3228144968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99307627"/>
                    </a:ext>
                  </a:extLst>
                </a:gridCol>
              </a:tblGrid>
              <a:tr h="689911"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* </a:t>
                      </a:r>
                      <a:r>
                        <a:rPr lang="en-US" sz="1800" dirty="0">
                          <a:effectLst/>
                        </a:rPr>
                        <a:t>Test Case ID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Case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Steps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Test </a:t>
                      </a:r>
                      <a:r>
                        <a:rPr lang="en-US" sz="1800" dirty="0">
                          <a:effectLst/>
                        </a:rPr>
                        <a:t>Data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Expected </a:t>
                      </a: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Actual </a:t>
                      </a: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Pass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Fail</a:t>
                      </a:r>
                      <a:endParaRPr lang="en-US" sz="1800" b="1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236220801"/>
                  </a:ext>
                </a:extLst>
              </a:tr>
              <a:tr h="1449798"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TU01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Check </a:t>
                      </a:r>
                      <a:r>
                        <a:rPr lang="en-US" sz="1600" dirty="0">
                          <a:effectLst/>
                        </a:rPr>
                        <a:t>Customer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Login </a:t>
                      </a:r>
                      <a:r>
                        <a:rPr lang="en-US" sz="1600" dirty="0">
                          <a:effectLst/>
                        </a:rPr>
                        <a:t>with valid Data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effectLst/>
                        </a:rPr>
                        <a:t>Go </a:t>
                      </a:r>
                      <a:r>
                        <a:rPr lang="en-US" sz="1600" dirty="0">
                          <a:effectLst/>
                        </a:rPr>
                        <a:t>to site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http://demo.guru99.com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</a:t>
                      </a:r>
                      <a:r>
                        <a:rPr lang="en-US" sz="1600" dirty="0" err="1">
                          <a:effectLst/>
                        </a:rPr>
                        <a:t>UserId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Click Submit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Userid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guru99 Password = pass99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User </a:t>
                      </a:r>
                      <a:r>
                        <a:rPr lang="en-US" sz="1600" dirty="0">
                          <a:effectLst/>
                        </a:rPr>
                        <a:t>should Login into application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 </a:t>
                      </a:r>
                      <a:r>
                        <a:rPr lang="en-US" sz="1600" dirty="0">
                          <a:effectLst/>
                        </a:rPr>
                        <a:t>Expected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3270710154"/>
                  </a:ext>
                </a:extLst>
              </a:tr>
              <a:tr h="1449798"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TU02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Check </a:t>
                      </a:r>
                      <a:r>
                        <a:rPr lang="en-US" sz="1600" dirty="0">
                          <a:effectLst/>
                        </a:rPr>
                        <a:t>Customer Login with invalid Data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effectLst/>
                        </a:rPr>
                        <a:t>Go </a:t>
                      </a:r>
                      <a:r>
                        <a:rPr lang="en-US" sz="1600" dirty="0">
                          <a:effectLst/>
                        </a:rPr>
                        <a:t>to site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http://demo.guru99.com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</a:t>
                      </a:r>
                      <a:r>
                        <a:rPr lang="en-US" sz="1600" dirty="0" err="1">
                          <a:effectLst/>
                        </a:rPr>
                        <a:t>UserId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Enter Password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Click Submit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 smtClean="0">
                          <a:effectLst/>
                        </a:rPr>
                        <a:t>Userid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guru99 Password = glass99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User </a:t>
                      </a:r>
                      <a:r>
                        <a:rPr lang="en-US" sz="1600" dirty="0">
                          <a:effectLst/>
                        </a:rPr>
                        <a:t>should not Login into application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 </a:t>
                      </a:r>
                      <a:r>
                        <a:rPr lang="en-US" sz="1600" dirty="0">
                          <a:effectLst/>
                        </a:rPr>
                        <a:t>Expected</a:t>
                      </a:r>
                    </a:p>
                  </a:txBody>
                  <a:tcPr marL="28864" marR="28864" marT="28864" marB="288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</a:endParaRPr>
                    </a:p>
                  </a:txBody>
                  <a:tcPr marL="28864" marR="28864" marT="28864" marB="28864"/>
                </a:tc>
                <a:extLst>
                  <a:ext uri="{0D108BD9-81ED-4DB2-BD59-A6C34878D82A}">
                    <a16:rowId xmlns:a16="http://schemas.microsoft.com/office/drawing/2014/main" val="1405987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A255-B0F8-475A-8FC9-70165218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 </a:t>
            </a:r>
            <a:r>
              <a:rPr lang="en-US" dirty="0"/>
              <a:t>– An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FFB4-B541-4D37-8C09-B34C811D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0409" y="1761071"/>
            <a:ext cx="6344642" cy="42565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Software Testing a Single activity?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D15A3E"/>
                </a:solidFill>
              </a:rPr>
              <a:t>No</a:t>
            </a:r>
            <a:r>
              <a:rPr lang="en-US" dirty="0"/>
              <a:t>… Software Testing consists of </a:t>
            </a:r>
            <a:r>
              <a:rPr lang="en-US" b="1" dirty="0"/>
              <a:t>series</a:t>
            </a:r>
            <a:r>
              <a:rPr lang="en-US" dirty="0"/>
              <a:t> </a:t>
            </a:r>
            <a:r>
              <a:rPr lang="en-US" b="1" dirty="0"/>
              <a:t>of activities</a:t>
            </a:r>
            <a:r>
              <a:rPr lang="en-US" dirty="0"/>
              <a:t> carried out </a:t>
            </a:r>
            <a:r>
              <a:rPr lang="en-US" b="1" dirty="0"/>
              <a:t>methodologically</a:t>
            </a:r>
            <a:r>
              <a:rPr lang="en-US" dirty="0"/>
              <a:t> to help </a:t>
            </a:r>
            <a:r>
              <a:rPr lang="en-US" b="1" dirty="0"/>
              <a:t>certify</a:t>
            </a:r>
            <a:r>
              <a:rPr lang="en-US" dirty="0"/>
              <a:t> your </a:t>
            </a:r>
            <a:r>
              <a:rPr lang="en-US" b="1" dirty="0"/>
              <a:t>software</a:t>
            </a:r>
            <a:r>
              <a:rPr lang="en-US" dirty="0"/>
              <a:t> product.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activities constitute the Software Testing Life Cycle (</a:t>
            </a:r>
            <a:r>
              <a:rPr lang="en-US" b="1" dirty="0"/>
              <a:t>STLC</a:t>
            </a:r>
            <a:r>
              <a:rPr lang="en-US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FAE74-4B0A-4157-9708-C96113C1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5C1A4-3490-4457-BA0D-911ADEF02B23}"/>
              </a:ext>
            </a:extLst>
          </p:cNvPr>
          <p:cNvSpPr/>
          <p:nvPr/>
        </p:nvSpPr>
        <p:spPr>
          <a:xfrm>
            <a:off x="1934128" y="4557811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STLC Model Phases</a:t>
            </a:r>
          </a:p>
        </p:txBody>
      </p:sp>
      <p:pic>
        <p:nvPicPr>
          <p:cNvPr id="6" name="Picture 2" descr="STLC Model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8035"/>
            <a:ext cx="45148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ABB-F2E7-46C2-84EC-515824B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 </a:t>
            </a:r>
            <a:r>
              <a:rPr lang="en-US" dirty="0" smtClean="0"/>
              <a:t>Cases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0F4D-9F22-45E9-896E-8D30641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Test Cases need to be simple and </a:t>
            </a:r>
            <a:r>
              <a:rPr lang="en-US" sz="2600" dirty="0" smtClean="0"/>
              <a:t>transparent</a:t>
            </a:r>
            <a:endParaRPr lang="en-US" sz="2600" dirty="0"/>
          </a:p>
          <a:p>
            <a:r>
              <a:rPr lang="en-US" sz="2600" dirty="0"/>
              <a:t>Create Test </a:t>
            </a:r>
            <a:r>
              <a:rPr lang="en-US" sz="2600" dirty="0" smtClean="0"/>
              <a:t>Cases </a:t>
            </a:r>
            <a:r>
              <a:rPr lang="en-US" sz="2600" dirty="0"/>
              <a:t>with end user in </a:t>
            </a:r>
            <a:r>
              <a:rPr lang="en-US" sz="2600" dirty="0" smtClean="0"/>
              <a:t>mind</a:t>
            </a:r>
          </a:p>
          <a:p>
            <a:r>
              <a:rPr lang="en-US" sz="2600" dirty="0" smtClean="0"/>
              <a:t>Think about all possible inputs (valid and invalid)</a:t>
            </a:r>
          </a:p>
          <a:p>
            <a:r>
              <a:rPr lang="en-US" sz="2600" dirty="0" smtClean="0"/>
              <a:t>Think about expected output</a:t>
            </a:r>
            <a:endParaRPr lang="en-US" sz="2600" dirty="0"/>
          </a:p>
          <a:p>
            <a:r>
              <a:rPr lang="en-US" sz="2600" dirty="0"/>
              <a:t>Avoid test case </a:t>
            </a:r>
            <a:r>
              <a:rPr lang="en-US" sz="2600" dirty="0" smtClean="0"/>
              <a:t>repetition</a:t>
            </a:r>
            <a:endParaRPr lang="en-US" sz="2600" dirty="0"/>
          </a:p>
          <a:p>
            <a:r>
              <a:rPr lang="en-US" sz="2600" dirty="0"/>
              <a:t>Do not </a:t>
            </a:r>
            <a:r>
              <a:rPr lang="en-US" sz="2600" dirty="0" smtClean="0"/>
              <a:t>assume</a:t>
            </a:r>
            <a:endParaRPr lang="en-US" sz="2600" dirty="0"/>
          </a:p>
          <a:p>
            <a:pPr lvl="1"/>
            <a:r>
              <a:rPr lang="en-US" sz="2400" dirty="0"/>
              <a:t>Stick to the </a:t>
            </a:r>
            <a:r>
              <a:rPr lang="en-US" sz="2400" dirty="0" smtClean="0"/>
              <a:t>Specifications Document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D271-A879-49A2-8170-CA8BF42E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1ABB-F2E7-46C2-84EC-515824B1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 </a:t>
            </a:r>
            <a:r>
              <a:rPr lang="en-US" dirty="0" smtClean="0"/>
              <a:t>Cases 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0F4D-9F22-45E9-896E-8D30641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Ensure 100% </a:t>
            </a:r>
            <a:r>
              <a:rPr lang="en-US" sz="2600" dirty="0" smtClean="0"/>
              <a:t>Coverage for the requirements in the SRS</a:t>
            </a:r>
            <a:endParaRPr lang="en-US" sz="2600" dirty="0"/>
          </a:p>
          <a:p>
            <a:r>
              <a:rPr lang="en-US" sz="2600" dirty="0"/>
              <a:t>Test Cases must be </a:t>
            </a:r>
            <a:r>
              <a:rPr lang="en-US" sz="2600" dirty="0" smtClean="0"/>
              <a:t>identifiable</a:t>
            </a:r>
            <a:endParaRPr lang="en-US" sz="2600" dirty="0"/>
          </a:p>
          <a:p>
            <a:r>
              <a:rPr lang="en-US" sz="2600" dirty="0"/>
              <a:t>Implement Testing </a:t>
            </a:r>
            <a:r>
              <a:rPr lang="en-US" sz="2600" dirty="0" smtClean="0"/>
              <a:t>Techniques to help you select test cases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It's not possible to check every possible condition in your software application. Testing techniques </a:t>
            </a:r>
            <a:r>
              <a:rPr lang="en-US" sz="2400" dirty="0" smtClean="0"/>
              <a:t>(e.g. Equivalence </a:t>
            </a:r>
            <a:r>
              <a:rPr lang="en-US" sz="2400" dirty="0"/>
              <a:t>Class </a:t>
            </a:r>
            <a:r>
              <a:rPr lang="en-US" sz="2400" dirty="0" smtClean="0"/>
              <a:t>Partitioning, or </a:t>
            </a:r>
            <a:r>
              <a:rPr lang="en-US" sz="2400" dirty="0"/>
              <a:t>Boundary Value </a:t>
            </a:r>
            <a:r>
              <a:rPr lang="en-US" sz="2400" dirty="0" smtClean="0"/>
              <a:t>Analysis) help </a:t>
            </a:r>
            <a:r>
              <a:rPr lang="en-US" sz="2400" dirty="0"/>
              <a:t>you select a few test cases with the maximum possibility of finding a </a:t>
            </a:r>
            <a:r>
              <a:rPr lang="en-US" sz="2400" dirty="0" smtClean="0"/>
              <a:t>defect (will be covered later in the class)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D271-A879-49A2-8170-CA8BF42E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491-58C9-41DF-929B-802EC6A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0973-DF03-427E-AD6C-965B3997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Data: </a:t>
            </a:r>
            <a:r>
              <a:rPr lang="en-US" dirty="0"/>
              <a:t>is the input data used to execute the test case.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FC0CB-2E57-46D9-90E5-7A280FE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7B8AAB-7FBD-4371-AB8E-A71A0E0B4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8613" y="2970611"/>
          <a:ext cx="8931072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77024">
                  <a:extLst>
                    <a:ext uri="{9D8B030D-6E8A-4147-A177-3AD203B41FA5}">
                      <a16:colId xmlns:a16="http://schemas.microsoft.com/office/drawing/2014/main" val="4168946228"/>
                    </a:ext>
                  </a:extLst>
                </a:gridCol>
                <a:gridCol w="2977024">
                  <a:extLst>
                    <a:ext uri="{9D8B030D-6E8A-4147-A177-3AD203B41FA5}">
                      <a16:colId xmlns:a16="http://schemas.microsoft.com/office/drawing/2014/main" val="1582580303"/>
                    </a:ext>
                  </a:extLst>
                </a:gridCol>
                <a:gridCol w="2977024">
                  <a:extLst>
                    <a:ext uri="{9D8B030D-6E8A-4147-A177-3AD203B41FA5}">
                      <a16:colId xmlns:a16="http://schemas.microsoft.com/office/drawing/2014/main" val="127286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7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log-in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response on entering </a:t>
                      </a:r>
                      <a:r>
                        <a:rPr lang="en-US" b="1" dirty="0">
                          <a:solidFill>
                            <a:srgbClr val="56B269"/>
                          </a:solidFill>
                        </a:rPr>
                        <a:t>valid</a:t>
                      </a:r>
                      <a:r>
                        <a:rPr lang="en-US" dirty="0"/>
                        <a:t> user id and password.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id: 1234</a:t>
                      </a:r>
                    </a:p>
                    <a:p>
                      <a:r>
                        <a:rPr lang="en-US" dirty="0"/>
                        <a:t>Password: pass1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 id: 3456</a:t>
                      </a:r>
                    </a:p>
                    <a:p>
                      <a:r>
                        <a:rPr lang="en-US" dirty="0"/>
                        <a:t>Password: pass2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 id: 5678</a:t>
                      </a:r>
                    </a:p>
                    <a:p>
                      <a:r>
                        <a:rPr lang="en-US" dirty="0"/>
                        <a:t>Password: pass3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04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491-58C9-41DF-929B-802EC6A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Testing Terms (Test Suite)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0973-DF03-427E-AD6C-965B3997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62958"/>
            <a:ext cx="9601200" cy="3809999"/>
          </a:xfrm>
        </p:spPr>
        <p:txBody>
          <a:bodyPr/>
          <a:lstStyle/>
          <a:p>
            <a:r>
              <a:rPr lang="en-US" b="1" dirty="0"/>
              <a:t>Test Suite: </a:t>
            </a:r>
            <a:r>
              <a:rPr lang="en-US" dirty="0"/>
              <a:t>is a collection of test cases that are intended to be used to test a software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FC0CB-2E57-46D9-90E5-7A280FE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B58B-EF85-4DA1-A501-1DEF71B1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B2AC-3352-4EA4-A28F-F735DB00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79521"/>
            <a:ext cx="9601200" cy="3809999"/>
          </a:xfrm>
        </p:spPr>
        <p:txBody>
          <a:bodyPr/>
          <a:lstStyle/>
          <a:p>
            <a:r>
              <a:rPr lang="en-US" sz="2600" b="1" dirty="0"/>
              <a:t>What is RTM (Requirement Traceability Matrix)?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It is a matrix that </a:t>
            </a:r>
            <a:r>
              <a:rPr lang="en-US" sz="2400" b="1" dirty="0"/>
              <a:t>maps</a:t>
            </a:r>
            <a:r>
              <a:rPr lang="en-US" sz="2400" dirty="0"/>
              <a:t> and traces </a:t>
            </a:r>
            <a:r>
              <a:rPr lang="en-US" sz="2400" dirty="0">
                <a:solidFill>
                  <a:srgbClr val="D15A3E"/>
                </a:solidFill>
              </a:rPr>
              <a:t>user requirement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D15A3E"/>
                </a:solidFill>
              </a:rPr>
              <a:t>test cases. </a:t>
            </a:r>
          </a:p>
          <a:p>
            <a:pPr marL="274637" lvl="1" indent="0">
              <a:lnSpc>
                <a:spcPct val="100000"/>
              </a:lnSpc>
              <a:buNone/>
            </a:pPr>
            <a:endParaRPr lang="en-US" sz="2400" dirty="0">
              <a:solidFill>
                <a:srgbClr val="D15A3E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The main purpose of Requirement Traceability Matrix is to see that </a:t>
            </a:r>
            <a:r>
              <a:rPr lang="en-US" sz="2400"/>
              <a:t>all </a:t>
            </a:r>
            <a:r>
              <a:rPr lang="en-US" sz="2400" smtClean="0">
                <a:solidFill>
                  <a:srgbClr val="D15A3E"/>
                </a:solidFill>
              </a:rPr>
              <a:t>requirements </a:t>
            </a:r>
            <a:r>
              <a:rPr lang="en-US" sz="2400" dirty="0"/>
              <a:t>are </a:t>
            </a:r>
            <a:r>
              <a:rPr lang="en-US" sz="2400" b="1" dirty="0"/>
              <a:t>covered</a:t>
            </a:r>
            <a:r>
              <a:rPr lang="en-US" sz="2400" dirty="0"/>
              <a:t> so that </a:t>
            </a:r>
            <a:r>
              <a:rPr lang="en-US" sz="2400" dirty="0">
                <a:solidFill>
                  <a:srgbClr val="D15A3E"/>
                </a:solidFill>
              </a:rPr>
              <a:t>no functionality </a:t>
            </a:r>
            <a:r>
              <a:rPr lang="en-US" sz="2400" dirty="0"/>
              <a:t>is </a:t>
            </a:r>
            <a:r>
              <a:rPr lang="en-US" sz="2400" b="1" dirty="0"/>
              <a:t>missed</a:t>
            </a:r>
            <a:r>
              <a:rPr lang="en-US" sz="2400" dirty="0"/>
              <a:t> while doing Software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DD18-8830-42C3-96AC-D8DD3A2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2BE1-6B35-4598-9A77-7ABED13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16F0-07E0-423F-9194-E78250D8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544" y="2168013"/>
            <a:ext cx="4943856" cy="3810001"/>
          </a:xfrm>
        </p:spPr>
        <p:txBody>
          <a:bodyPr>
            <a:normAutofit/>
          </a:bodyPr>
          <a:lstStyle/>
          <a:p>
            <a:r>
              <a:rPr lang="en-US" sz="2600" b="1" dirty="0"/>
              <a:t>RTM Parameters include:</a:t>
            </a:r>
          </a:p>
          <a:p>
            <a:pPr lvl="1"/>
            <a:r>
              <a:rPr lang="en-US" sz="2200" dirty="0"/>
              <a:t>Requirement ID</a:t>
            </a:r>
          </a:p>
          <a:p>
            <a:pPr lvl="1"/>
            <a:r>
              <a:rPr lang="en-US" sz="2200" dirty="0"/>
              <a:t>Risks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Requirement Type and Description</a:t>
            </a:r>
          </a:p>
          <a:p>
            <a:pPr lvl="1"/>
            <a:r>
              <a:rPr lang="en-US" sz="2200" dirty="0"/>
              <a:t>Trace to design specification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9AE68-9EB4-4EE1-8EAD-266CD8C4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2" y="2546349"/>
            <a:ext cx="4840222" cy="2748027"/>
          </a:xfrm>
        </p:spPr>
        <p:txBody>
          <a:bodyPr/>
          <a:lstStyle/>
          <a:p>
            <a:pPr lvl="1"/>
            <a:r>
              <a:rPr lang="en-US" sz="2200" dirty="0"/>
              <a:t>Unit test cases</a:t>
            </a:r>
          </a:p>
          <a:p>
            <a:pPr lvl="1"/>
            <a:r>
              <a:rPr lang="en-US" sz="2200" dirty="0"/>
              <a:t>Integration test cases</a:t>
            </a:r>
          </a:p>
          <a:p>
            <a:pPr lvl="1"/>
            <a:r>
              <a:rPr lang="en-US" sz="2200" dirty="0"/>
              <a:t>System test cases</a:t>
            </a:r>
          </a:p>
          <a:p>
            <a:pPr lvl="1"/>
            <a:r>
              <a:rPr lang="en-US" sz="2200" dirty="0"/>
              <a:t>User acceptance test cases</a:t>
            </a:r>
          </a:p>
          <a:p>
            <a:pPr lvl="1"/>
            <a:r>
              <a:rPr lang="en-US" sz="2200" dirty="0"/>
              <a:t>Trace to test 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BD4DE-35BE-41C8-ADD3-30DCF8D1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FAEF4F-BAB9-4F6B-8334-362D17D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32" y="345885"/>
            <a:ext cx="9601200" cy="6496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B5B4E-5473-4823-ACC6-6DF0845A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67" y="1240115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b="1" dirty="0">
                <a:solidFill>
                  <a:srgbClr val="D15A3E"/>
                </a:solidFill>
              </a:rPr>
              <a:t> * </a:t>
            </a:r>
            <a:r>
              <a:rPr lang="en-US" b="1" dirty="0"/>
              <a:t>: </a:t>
            </a:r>
            <a:r>
              <a:rPr lang="en-US" sz="2200" dirty="0"/>
              <a:t>assume that we have the following Business Requirement Document (</a:t>
            </a:r>
            <a:r>
              <a:rPr lang="en-US" sz="2200" b="1" dirty="0"/>
              <a:t>BRD</a:t>
            </a:r>
            <a:r>
              <a:rPr lang="en-US" sz="2200" dirty="0"/>
              <a:t>) and Technical Requirement Document (</a:t>
            </a:r>
            <a:r>
              <a:rPr lang="en-US" sz="2200" b="1" dirty="0"/>
              <a:t>TRD</a:t>
            </a:r>
            <a:r>
              <a:rPr lang="en-US" sz="2200" dirty="0"/>
              <a:t>) for a banking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E172-BE19-463D-95C5-EA81BE5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6184C6-0DA9-4705-9338-CDD0EA27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26802"/>
              </p:ext>
            </p:extLst>
          </p:nvPr>
        </p:nvGraphicFramePr>
        <p:xfrm>
          <a:off x="1288026" y="2508658"/>
          <a:ext cx="10147272" cy="3283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50902">
                  <a:extLst>
                    <a:ext uri="{9D8B030D-6E8A-4147-A177-3AD203B41FA5}">
                      <a16:colId xmlns:a16="http://schemas.microsoft.com/office/drawing/2014/main" val="2396829756"/>
                    </a:ext>
                  </a:extLst>
                </a:gridCol>
                <a:gridCol w="1318927">
                  <a:extLst>
                    <a:ext uri="{9D8B030D-6E8A-4147-A177-3AD203B41FA5}">
                      <a16:colId xmlns:a16="http://schemas.microsoft.com/office/drawing/2014/main" val="3071773399"/>
                    </a:ext>
                  </a:extLst>
                </a:gridCol>
                <a:gridCol w="1482214">
                  <a:extLst>
                    <a:ext uri="{9D8B030D-6E8A-4147-A177-3AD203B41FA5}">
                      <a16:colId xmlns:a16="http://schemas.microsoft.com/office/drawing/2014/main" val="1620842293"/>
                    </a:ext>
                  </a:extLst>
                </a:gridCol>
                <a:gridCol w="6695229">
                  <a:extLst>
                    <a:ext uri="{9D8B030D-6E8A-4147-A177-3AD203B41FA5}">
                      <a16:colId xmlns:a16="http://schemas.microsoft.com/office/drawing/2014/main" val="3444880464"/>
                    </a:ext>
                  </a:extLst>
                </a:gridCol>
              </a:tblGrid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BR#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 Name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Applicable Roles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71036"/>
                  </a:ext>
                </a:extLst>
              </a:tr>
              <a:tr h="10575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Login and </a:t>
                      </a:r>
                      <a:r>
                        <a:rPr lang="en-US" sz="1800" dirty="0" smtClean="0">
                          <a:effectLst/>
                        </a:rPr>
                        <a:t>logout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Customer: a customer can login using the login page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Manager: a manager can login using the login page of a customer. Post login homepage will show different links based on role.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215862"/>
                  </a:ext>
                </a:extLst>
              </a:tr>
              <a:tr h="10537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Enquiry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Customer: customer can have </a:t>
                      </a: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multiple bank accounts. 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He can view balance of his accounts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Manager: Can view accounts of all customers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18325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Fund transfer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Manager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Customer: can transfer funds from his account to any other account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Manager: can transfer funds from any account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84892"/>
                  </a:ext>
                </a:extLst>
              </a:tr>
            </a:tbl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FE6134A-8F3A-48D0-B342-8DB9CC5BBD0C}"/>
              </a:ext>
            </a:extLst>
          </p:cNvPr>
          <p:cNvSpPr txBox="1">
            <a:spLocks/>
          </p:cNvSpPr>
          <p:nvPr/>
        </p:nvSpPr>
        <p:spPr>
          <a:xfrm>
            <a:off x="1214732" y="5792168"/>
            <a:ext cx="8978440" cy="273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15A3E"/>
                </a:solidFill>
              </a:rPr>
              <a:t>*</a:t>
            </a:r>
            <a:r>
              <a:rPr lang="en-US" dirty="0"/>
              <a:t> Source: https://www.guru99.com/traceability-matrix.html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FEF-8D80-4EA1-8CEC-FC6E805B452B}"/>
              </a:ext>
            </a:extLst>
          </p:cNvPr>
          <p:cNvSpPr/>
          <p:nvPr/>
        </p:nvSpPr>
        <p:spPr>
          <a:xfrm>
            <a:off x="10557922" y="213932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(BRD)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FAEF4F-BAB9-4F6B-8334-362D17D6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32" y="345885"/>
            <a:ext cx="9601200" cy="6496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an RTM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B5B4E-5473-4823-ACC6-6DF0845A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967" y="1240115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b="1" dirty="0">
                <a:solidFill>
                  <a:srgbClr val="D15A3E"/>
                </a:solidFill>
              </a:rPr>
              <a:t> * </a:t>
            </a:r>
            <a:r>
              <a:rPr lang="en-US" b="1" dirty="0"/>
              <a:t>: </a:t>
            </a:r>
            <a:r>
              <a:rPr lang="en-US" sz="2200" dirty="0"/>
              <a:t>assume that we have the following Business Requirement Document (</a:t>
            </a:r>
            <a:r>
              <a:rPr lang="en-US" sz="2200" b="1" dirty="0"/>
              <a:t>BRD</a:t>
            </a:r>
            <a:r>
              <a:rPr lang="en-US" sz="2200" dirty="0"/>
              <a:t>) and Technical Requirement Document (</a:t>
            </a:r>
            <a:r>
              <a:rPr lang="en-US" sz="2200" b="1" dirty="0"/>
              <a:t>TRD</a:t>
            </a:r>
            <a:r>
              <a:rPr lang="en-US" sz="2200" dirty="0"/>
              <a:t>) for a banking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E172-BE19-463D-95C5-EA81BE5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6184C6-0DA9-4705-9338-CDD0EA27B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5346"/>
              </p:ext>
            </p:extLst>
          </p:nvPr>
        </p:nvGraphicFramePr>
        <p:xfrm>
          <a:off x="1228967" y="2879838"/>
          <a:ext cx="10220566" cy="254130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24196">
                  <a:extLst>
                    <a:ext uri="{9D8B030D-6E8A-4147-A177-3AD203B41FA5}">
                      <a16:colId xmlns:a16="http://schemas.microsoft.com/office/drawing/2014/main" val="2396829756"/>
                    </a:ext>
                  </a:extLst>
                </a:gridCol>
                <a:gridCol w="9496370">
                  <a:extLst>
                    <a:ext uri="{9D8B030D-6E8A-4147-A177-3AD203B41FA5}">
                      <a16:colId xmlns:a16="http://schemas.microsoft.com/office/drawing/2014/main" val="3071773399"/>
                    </a:ext>
                  </a:extLst>
                </a:gridCol>
              </a:tblGrid>
              <a:tr h="586116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Login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71036"/>
                  </a:ext>
                </a:extLst>
              </a:tr>
              <a:tr h="6709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T93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User ID must not be blank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215862"/>
                  </a:ext>
                </a:extLst>
              </a:tr>
              <a:tr h="6980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</a:t>
                      </a:r>
                      <a:r>
                        <a:rPr lang="en-US" sz="2200" dirty="0" smtClean="0">
                          <a:effectLst/>
                        </a:rPr>
                        <a:t>94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Password must not be blank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618325"/>
                  </a:ext>
                </a:extLst>
              </a:tr>
              <a:tr h="586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T95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If user id and password are valid, Login.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E2D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84892"/>
                  </a:ext>
                </a:extLst>
              </a:tr>
            </a:tbl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FE6134A-8F3A-48D0-B342-8DB9CC5BBD0C}"/>
              </a:ext>
            </a:extLst>
          </p:cNvPr>
          <p:cNvSpPr txBox="1">
            <a:spLocks/>
          </p:cNvSpPr>
          <p:nvPr/>
        </p:nvSpPr>
        <p:spPr>
          <a:xfrm>
            <a:off x="1228967" y="5396264"/>
            <a:ext cx="8978440" cy="273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D15A3E"/>
                </a:solidFill>
              </a:rPr>
              <a:t>*</a:t>
            </a:r>
            <a:r>
              <a:rPr lang="en-US" dirty="0"/>
              <a:t> Source: https://www.guru99.com/traceability-matrix.html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FEF-8D80-4EA1-8CEC-FC6E805B452B}"/>
              </a:ext>
            </a:extLst>
          </p:cNvPr>
          <p:cNvSpPr/>
          <p:nvPr/>
        </p:nvSpPr>
        <p:spPr>
          <a:xfrm>
            <a:off x="10556511" y="250881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(TRD)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Our Test Case is “"Verify Login, when correct ID and Password is entered, it should login successfully“</a:t>
            </a:r>
            <a:endParaRPr lang="en-US" dirty="0">
              <a:solidFill>
                <a:srgbClr val="F4CC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51452"/>
              </p:ext>
            </p:extLst>
          </p:nvPr>
        </p:nvGraphicFramePr>
        <p:xfrm>
          <a:off x="1414273" y="3243739"/>
          <a:ext cx="9149254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7762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493248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788543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301657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358044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Identify the Technical Requirement that this test case is verifying. For our test case, the technical requirement is T94 is being verified.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 descr="How to Create Requirements Traceability Matrix (RTM)">
            <a:extLst>
              <a:ext uri="{FF2B5EF4-FFF2-40B4-BE49-F238E27FC236}">
                <a16:creationId xmlns:a16="http://schemas.microsoft.com/office/drawing/2014/main" id="{EDA29A38-D848-4FC4-801A-7C27351E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35" y="3511076"/>
            <a:ext cx="6183938" cy="16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/>
              <a:t>1. </a:t>
            </a:r>
            <a:r>
              <a:rPr lang="en-US" dirty="0">
                <a:solidFill>
                  <a:srgbClr val="33B291"/>
                </a:solidFill>
              </a:rPr>
              <a:t>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3921"/>
            <a:ext cx="9601200" cy="3809999"/>
          </a:xfrm>
        </p:spPr>
        <p:txBody>
          <a:bodyPr/>
          <a:lstStyle/>
          <a:p>
            <a:r>
              <a:rPr lang="en-US" dirty="0"/>
              <a:t>During this phase, test team </a:t>
            </a:r>
            <a:r>
              <a:rPr lang="en-US" b="1" dirty="0"/>
              <a:t>studies the requirements </a:t>
            </a:r>
            <a:r>
              <a:rPr lang="en-US" dirty="0"/>
              <a:t>from a </a:t>
            </a:r>
            <a:r>
              <a:rPr lang="en-US" b="1" dirty="0"/>
              <a:t>testing point </a:t>
            </a:r>
            <a:r>
              <a:rPr lang="en-US" dirty="0"/>
              <a:t>of view to identify the </a:t>
            </a:r>
            <a:r>
              <a:rPr lang="en-US" b="1" dirty="0"/>
              <a:t>testable requirements</a:t>
            </a:r>
            <a:r>
              <a:rPr lang="en-US" dirty="0"/>
              <a:t>.</a:t>
            </a:r>
          </a:p>
          <a:p>
            <a:r>
              <a:rPr lang="en-US" dirty="0"/>
              <a:t>Requirements could be either </a:t>
            </a:r>
            <a:r>
              <a:rPr lang="en-US" b="1" dirty="0"/>
              <a:t>Functional</a:t>
            </a:r>
            <a:r>
              <a:rPr lang="en-US" dirty="0"/>
              <a:t> (defining </a:t>
            </a:r>
            <a:r>
              <a:rPr lang="en-US" u="sng" dirty="0"/>
              <a:t>what</a:t>
            </a:r>
            <a:r>
              <a:rPr lang="en-US" dirty="0"/>
              <a:t> the software must do) or </a:t>
            </a:r>
            <a:r>
              <a:rPr lang="en-US" b="1" dirty="0"/>
              <a:t>Non Functional</a:t>
            </a:r>
            <a:r>
              <a:rPr lang="en-US" dirty="0"/>
              <a:t> (defining </a:t>
            </a:r>
            <a:r>
              <a:rPr lang="en-US" u="sng" dirty="0"/>
              <a:t>how</a:t>
            </a:r>
            <a:r>
              <a:rPr lang="en-US" dirty="0"/>
              <a:t> the software behave )</a:t>
            </a:r>
          </a:p>
          <a:p>
            <a:r>
              <a:rPr lang="en-US" b="1" dirty="0"/>
              <a:t>Automation feasibility </a:t>
            </a:r>
            <a:r>
              <a:rPr lang="en-US" dirty="0"/>
              <a:t>for the given testing project is also done in this stage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2142" y="4835702"/>
            <a:ext cx="5935213" cy="128193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9A7ECC-2DAB-4379-B5FD-E8CE902D7309}"/>
              </a:ext>
            </a:extLst>
          </p:cNvPr>
          <p:cNvCxnSpPr/>
          <p:nvPr/>
        </p:nvCxnSpPr>
        <p:spPr>
          <a:xfrm flipV="1">
            <a:off x="5318110" y="5485816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981201"/>
            <a:ext cx="9918192" cy="3809999"/>
          </a:xfrm>
        </p:spPr>
        <p:txBody>
          <a:bodyPr/>
          <a:lstStyle/>
          <a:p>
            <a:r>
              <a:rPr lang="en-US" b="1" dirty="0"/>
              <a:t>Step 3: </a:t>
            </a:r>
            <a:r>
              <a:rPr lang="en-US" dirty="0"/>
              <a:t>Note this Technical Requirement (T94) in the Test Case.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89003"/>
              </p:ext>
            </p:extLst>
          </p:nvPr>
        </p:nvGraphicFramePr>
        <p:xfrm>
          <a:off x="1110996" y="3008884"/>
          <a:ext cx="9970008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219695">
                  <a:extLst>
                    <a:ext uri="{9D8B030D-6E8A-4147-A177-3AD203B41FA5}">
                      <a16:colId xmlns:a16="http://schemas.microsoft.com/office/drawing/2014/main" val="1169755954"/>
                    </a:ext>
                  </a:extLst>
                </a:gridCol>
                <a:gridCol w="1398891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612336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219406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209040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T94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4: </a:t>
            </a:r>
            <a:r>
              <a:rPr lang="en-US" dirty="0"/>
              <a:t>Identify the Business Requirement for which this TR (Technical Requirement-T94) is defined.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 descr="https://www.guru99.com/images/1-2015/012615_1111_Requirement6.png">
            <a:extLst>
              <a:ext uri="{FF2B5EF4-FFF2-40B4-BE49-F238E27FC236}">
                <a16:creationId xmlns:a16="http://schemas.microsoft.com/office/drawing/2014/main" id="{0299A44C-2758-4470-8A09-459BD8A1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77" y="3148823"/>
            <a:ext cx="8092246" cy="21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5: </a:t>
            </a:r>
            <a:r>
              <a:rPr lang="en-US" dirty="0"/>
              <a:t>Note the BR (Business Requirement) in Test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0450"/>
              </p:ext>
            </p:extLst>
          </p:nvPr>
        </p:nvGraphicFramePr>
        <p:xfrm>
          <a:off x="619506" y="2995422"/>
          <a:ext cx="10952988" cy="155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2913">
                  <a:extLst>
                    <a:ext uri="{9D8B030D-6E8A-4147-A177-3AD203B41FA5}">
                      <a16:colId xmlns:a16="http://schemas.microsoft.com/office/drawing/2014/main" val="2693343584"/>
                    </a:ext>
                  </a:extLst>
                </a:gridCol>
                <a:gridCol w="1193892">
                  <a:extLst>
                    <a:ext uri="{9D8B030D-6E8A-4147-A177-3AD203B41FA5}">
                      <a16:colId xmlns:a16="http://schemas.microsoft.com/office/drawing/2014/main" val="3082233194"/>
                    </a:ext>
                  </a:extLst>
                </a:gridCol>
                <a:gridCol w="1193892">
                  <a:extLst>
                    <a:ext uri="{9D8B030D-6E8A-4147-A177-3AD203B41FA5}">
                      <a16:colId xmlns:a16="http://schemas.microsoft.com/office/drawing/2014/main" val="1169755954"/>
                    </a:ext>
                  </a:extLst>
                </a:gridCol>
                <a:gridCol w="1369299">
                  <a:extLst>
                    <a:ext uri="{9D8B030D-6E8A-4147-A177-3AD203B41FA5}">
                      <a16:colId xmlns:a16="http://schemas.microsoft.com/office/drawing/2014/main" val="635718646"/>
                    </a:ext>
                  </a:extLst>
                </a:gridCol>
                <a:gridCol w="2557073">
                  <a:extLst>
                    <a:ext uri="{9D8B030D-6E8A-4147-A177-3AD203B41FA5}">
                      <a16:colId xmlns:a16="http://schemas.microsoft.com/office/drawing/2014/main" val="3577748786"/>
                    </a:ext>
                  </a:extLst>
                </a:gridCol>
                <a:gridCol w="1193610">
                  <a:extLst>
                    <a:ext uri="{9D8B030D-6E8A-4147-A177-3AD203B41FA5}">
                      <a16:colId xmlns:a16="http://schemas.microsoft.com/office/drawing/2014/main" val="3983492285"/>
                    </a:ext>
                  </a:extLst>
                </a:gridCol>
                <a:gridCol w="2162309">
                  <a:extLst>
                    <a:ext uri="{9D8B030D-6E8A-4147-A177-3AD203B41FA5}">
                      <a16:colId xmlns:a16="http://schemas.microsoft.com/office/drawing/2014/main" val="1644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TestCase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TR#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Case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Steps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Data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Expected Results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T94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Verify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Go to Login Page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UserID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Enter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Password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Click Login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id=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psu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pass= 1234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Login Successful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6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D153-EAFB-46F5-A1E2-72DF9E7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EE27-CAC0-4E82-8F5D-8EE1FEA1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Step 6: </a:t>
            </a:r>
            <a:r>
              <a:rPr lang="en-US" dirty="0"/>
              <a:t>repeat the above steps for all Test Cases. Later Extract the First 3 Columns from your Test Suite to create the RTM.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629-D897-46B5-B92F-1F87B3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146" name="Picture 2" descr="How to Create Requirements Traceability Matrix (RTM)">
            <a:extLst>
              <a:ext uri="{FF2B5EF4-FFF2-40B4-BE49-F238E27FC236}">
                <a16:creationId xmlns:a16="http://schemas.microsoft.com/office/drawing/2014/main" id="{A48182D2-3D57-4B26-9111-1349CFBC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17" y="3389843"/>
            <a:ext cx="7427225" cy="29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 of Requirement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highlights any missing requirements or document inconsistencies</a:t>
            </a:r>
          </a:p>
          <a:p>
            <a:r>
              <a:rPr lang="en-US" dirty="0" smtClean="0"/>
              <a:t>It </a:t>
            </a:r>
            <a:r>
              <a:rPr lang="en-US" dirty="0"/>
              <a:t>shows the overall defects or execution status with a focus </a:t>
            </a:r>
            <a:r>
              <a:rPr lang="en-US" dirty="0" smtClean="0"/>
              <a:t>on business </a:t>
            </a:r>
            <a:r>
              <a:rPr lang="en-US" dirty="0"/>
              <a:t>requirements</a:t>
            </a:r>
          </a:p>
          <a:p>
            <a:r>
              <a:rPr lang="en-US" dirty="0" smtClean="0"/>
              <a:t>It </a:t>
            </a:r>
            <a:r>
              <a:rPr lang="en-US" dirty="0"/>
              <a:t>helps in analyzing or estimating the impact on the QA team's </a:t>
            </a:r>
            <a:r>
              <a:rPr lang="en-US" dirty="0" smtClean="0"/>
              <a:t>work with </a:t>
            </a:r>
            <a:r>
              <a:rPr lang="en-US" dirty="0"/>
              <a:t>respect to revisiting or re-working on the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 Test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Plan is defined as a document which outlines the scope, objective, method and weight on a software testing task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Strategy </a:t>
            </a:r>
            <a:r>
              <a:rPr lang="en-US" dirty="0" smtClean="0"/>
              <a:t>is </a:t>
            </a:r>
            <a:r>
              <a:rPr lang="en-US" dirty="0"/>
              <a:t>defined as a set of guiding principles that determines the test design &amp; regulates how the software testing process will be done.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the Test Strategy is to provide a systematic approach to the software testing process in order to ensure the quality, traceability, reliability and better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 Test Strategy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773108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516859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9490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Plan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Strategy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0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describes how to test, when to test, who will test and what to test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says what type of technique to follow and which module to test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4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narrates about the specification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narrates about the general approaches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2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plan can change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 strategy cannot be changed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determine possible issues and dependencies in order to identify the risks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a long-term plan of action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. You 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can abstract information that is not project specific and put it into test approach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5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 test plan exists individually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 smaller project, test strategy is often found as a section of a test plan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defined at project level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It is set at organization level and can be used by multiple projects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191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2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What is </a:t>
            </a:r>
            <a:r>
              <a:rPr lang="en-US" sz="2800" b="1" dirty="0"/>
              <a:t>S</a:t>
            </a:r>
            <a:r>
              <a:rPr lang="en-US" sz="2800" dirty="0"/>
              <a:t>oftware </a:t>
            </a:r>
            <a:r>
              <a:rPr lang="en-US" sz="2800" b="1" dirty="0"/>
              <a:t>T</a:t>
            </a:r>
            <a:r>
              <a:rPr lang="en-US" sz="2800" dirty="0"/>
              <a:t>esting </a:t>
            </a:r>
            <a:r>
              <a:rPr lang="en-US" sz="2800" b="1" dirty="0"/>
              <a:t>L</a:t>
            </a:r>
            <a:r>
              <a:rPr lang="en-US" sz="2800" dirty="0"/>
              <a:t>ife </a:t>
            </a:r>
            <a:r>
              <a:rPr lang="en-US" sz="2800" b="1" dirty="0"/>
              <a:t>C</a:t>
            </a:r>
            <a:r>
              <a:rPr lang="en-US" sz="2800" dirty="0"/>
              <a:t>ycle (</a:t>
            </a:r>
            <a:r>
              <a:rPr lang="en-US" sz="2800" b="1" dirty="0"/>
              <a:t>STLC</a:t>
            </a:r>
            <a:r>
              <a:rPr lang="en-US" sz="2800" dirty="0"/>
              <a:t>)?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Difference between Test Scenario, Test Case, and Test Data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How to create a Requirement Traceability Matrix (RTM</a:t>
            </a:r>
            <a:r>
              <a:rPr lang="en-US" sz="2800" dirty="0" smtClean="0"/>
              <a:t>).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Test Plan vs Test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/>
              <a:t>1. </a:t>
            </a:r>
            <a:r>
              <a:rPr lang="en-US" dirty="0">
                <a:solidFill>
                  <a:srgbClr val="33B291"/>
                </a:solidFill>
              </a:rPr>
              <a:t>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553"/>
            <a:ext cx="9794132" cy="3809999"/>
          </a:xfrm>
        </p:spPr>
        <p:txBody>
          <a:bodyPr/>
          <a:lstStyle/>
          <a:p>
            <a:r>
              <a:rPr lang="en-US" b="1" dirty="0"/>
              <a:t>Activities:</a:t>
            </a:r>
          </a:p>
          <a:p>
            <a:pPr lvl="1"/>
            <a:r>
              <a:rPr lang="en-US" sz="2100" dirty="0"/>
              <a:t>Identify types of tests to be performed. </a:t>
            </a:r>
          </a:p>
          <a:p>
            <a:pPr lvl="1"/>
            <a:r>
              <a:rPr lang="en-US" sz="2100" dirty="0"/>
              <a:t>Gather details about testing priorities and focus.</a:t>
            </a:r>
          </a:p>
          <a:p>
            <a:pPr lvl="1"/>
            <a:r>
              <a:rPr lang="en-US" sz="2100" dirty="0"/>
              <a:t>Prepare Requirement Traceability Matrix (</a:t>
            </a:r>
            <a:r>
              <a:rPr lang="en-US" sz="2100" b="1" dirty="0"/>
              <a:t>RTM</a:t>
            </a:r>
            <a:r>
              <a:rPr lang="en-US" sz="2100" dirty="0"/>
              <a:t>).</a:t>
            </a:r>
          </a:p>
          <a:p>
            <a:pPr lvl="1"/>
            <a:r>
              <a:rPr lang="en-US" sz="2100" dirty="0"/>
              <a:t>Identify test environment details where testing is supposed to be carried out. </a:t>
            </a:r>
          </a:p>
          <a:p>
            <a:pPr lvl="1"/>
            <a:r>
              <a:rPr lang="en-US" sz="2100" dirty="0"/>
              <a:t>Automation feasibility analysis (if required).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282" y="4836592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589F6-DD84-4872-B827-EAB4986FB0C3}"/>
              </a:ext>
            </a:extLst>
          </p:cNvPr>
          <p:cNvCxnSpPr/>
          <p:nvPr/>
        </p:nvCxnSpPr>
        <p:spPr>
          <a:xfrm flipV="1">
            <a:off x="4815190" y="5476672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33B291"/>
                </a:solidFill>
              </a:rPr>
              <a:t>1. Requirement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0926"/>
            <a:ext cx="9794132" cy="3809999"/>
          </a:xfrm>
        </p:spPr>
        <p:txBody>
          <a:bodyPr/>
          <a:lstStyle/>
          <a:p>
            <a:r>
              <a:rPr lang="en-US" sz="2600" b="1" dirty="0"/>
              <a:t>Output</a:t>
            </a:r>
            <a:r>
              <a:rPr lang="en-US" b="1" dirty="0"/>
              <a:t>:</a:t>
            </a:r>
          </a:p>
          <a:p>
            <a:pPr lvl="1"/>
            <a:r>
              <a:rPr lang="en-US" sz="2400" dirty="0"/>
              <a:t>Requirement Traceability Matrix (</a:t>
            </a:r>
            <a:r>
              <a:rPr lang="en-US" sz="2400" b="1" dirty="0">
                <a:solidFill>
                  <a:srgbClr val="D15A3E"/>
                </a:solidFill>
              </a:rPr>
              <a:t>RTM</a:t>
            </a:r>
            <a:r>
              <a:rPr lang="en-US" sz="2400" dirty="0"/>
              <a:t>) </a:t>
            </a:r>
            <a:endParaRPr lang="en-US" i="1" dirty="0">
              <a:solidFill>
                <a:srgbClr val="D15A3E"/>
              </a:solidFill>
            </a:endParaRPr>
          </a:p>
          <a:p>
            <a:pPr lvl="1"/>
            <a:r>
              <a:rPr lang="en-US" sz="2400" dirty="0"/>
              <a:t>Automation feasibility report. (if needed)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0850" y="4836592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433734-D72F-4FD7-9327-860AEC8BE2CC}"/>
              </a:ext>
            </a:extLst>
          </p:cNvPr>
          <p:cNvCxnSpPr/>
          <p:nvPr/>
        </p:nvCxnSpPr>
        <p:spPr>
          <a:xfrm flipV="1">
            <a:off x="4815190" y="5476672"/>
            <a:ext cx="0" cy="437745"/>
          </a:xfrm>
          <a:prstGeom prst="straightConnector1">
            <a:avLst/>
          </a:prstGeom>
          <a:ln w="28575">
            <a:solidFill>
              <a:srgbClr val="33B2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0926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In this stage, a Senior QA manager will determine </a:t>
            </a:r>
            <a:r>
              <a:rPr lang="en-US" sz="2600" b="1" dirty="0"/>
              <a:t>effort</a:t>
            </a:r>
            <a:r>
              <a:rPr lang="en-US" sz="2600" dirty="0"/>
              <a:t> and </a:t>
            </a:r>
            <a:r>
              <a:rPr lang="en-US" sz="2600" b="1" dirty="0"/>
              <a:t>cost estimates </a:t>
            </a:r>
            <a:r>
              <a:rPr lang="en-US" sz="2600" dirty="0"/>
              <a:t>for the project and would prepare and finalize the </a:t>
            </a:r>
            <a:r>
              <a:rPr lang="en-US" sz="2600" b="1" dirty="0">
                <a:solidFill>
                  <a:srgbClr val="D15A3E"/>
                </a:solidFill>
              </a:rPr>
              <a:t>Test Plan</a:t>
            </a:r>
            <a:r>
              <a:rPr lang="en-US" sz="2600" dirty="0"/>
              <a:t>. In this phase, </a:t>
            </a:r>
            <a:r>
              <a:rPr lang="en-US" sz="2600" b="1" dirty="0">
                <a:solidFill>
                  <a:srgbClr val="D15A3E"/>
                </a:solidFill>
              </a:rPr>
              <a:t>Test Strategy </a:t>
            </a:r>
            <a:r>
              <a:rPr lang="en-US" sz="2600" dirty="0"/>
              <a:t>is also determined.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591877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16" y="1952014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Activities: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Preparation of test plan/strategy document for various types of testing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Test tool selection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Test effort estimation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Resource planning and determining roles and responsibilities.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Training requirement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525307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A55BF-5965-4AB1-A1C9-6C3E898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STLC: </a:t>
            </a:r>
            <a:r>
              <a:rPr lang="en-US" dirty="0">
                <a:solidFill>
                  <a:srgbClr val="DC4839"/>
                </a:solidFill>
              </a:rPr>
              <a:t>2. Test Planning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5FEF8-8683-4214-88F1-A89E6217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216" y="1952014"/>
            <a:ext cx="9794132" cy="3809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Output:</a:t>
            </a:r>
          </a:p>
          <a:p>
            <a:pPr lvl="1">
              <a:lnSpc>
                <a:spcPct val="100000"/>
              </a:lnSpc>
            </a:pPr>
            <a:r>
              <a:rPr lang="fr-FR" sz="2100" dirty="0"/>
              <a:t>Test </a:t>
            </a:r>
            <a:r>
              <a:rPr lang="en-US" sz="2100" dirty="0" smtClean="0"/>
              <a:t>plan/strategy</a:t>
            </a:r>
            <a:r>
              <a:rPr lang="fr-FR" sz="2100" dirty="0" smtClean="0"/>
              <a:t> </a:t>
            </a:r>
            <a:r>
              <a:rPr lang="fr-FR" sz="2100" dirty="0"/>
              <a:t>document.</a:t>
            </a:r>
          </a:p>
          <a:p>
            <a:pPr lvl="1">
              <a:lnSpc>
                <a:spcPct val="100000"/>
              </a:lnSpc>
            </a:pPr>
            <a:r>
              <a:rPr lang="fr-FR" sz="2100" dirty="0"/>
              <a:t>Effort estimation document.</a:t>
            </a:r>
            <a:endParaRPr lang="en-US" sz="2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B11C-8475-451E-BFF9-E437650D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4960-6A9B-4DA4-90C5-79EAF8C24B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47738" y="4601021"/>
            <a:ext cx="5926974" cy="12801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1E7CE-AAF9-4C5D-A99B-35CCBB98A34D}"/>
              </a:ext>
            </a:extLst>
          </p:cNvPr>
          <p:cNvCxnSpPr/>
          <p:nvPr/>
        </p:nvCxnSpPr>
        <p:spPr>
          <a:xfrm flipV="1">
            <a:off x="6021420" y="4727642"/>
            <a:ext cx="0" cy="437745"/>
          </a:xfrm>
          <a:prstGeom prst="straightConnector1">
            <a:avLst/>
          </a:prstGeom>
          <a:ln w="28575">
            <a:solidFill>
              <a:srgbClr val="DC493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3017</Words>
  <Application>Microsoft Office PowerPoint</Application>
  <PresentationFormat>Widescreen</PresentationFormat>
  <Paragraphs>446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Candara</vt:lpstr>
      <vt:lpstr>Times New Roman</vt:lpstr>
      <vt:lpstr>Wingdings</vt:lpstr>
      <vt:lpstr>Office Theme</vt:lpstr>
      <vt:lpstr>SE401 - Software Quality Assurance and Testing</vt:lpstr>
      <vt:lpstr>Outlines </vt:lpstr>
      <vt:lpstr>STLC – An overview </vt:lpstr>
      <vt:lpstr>STLC: 1. Requirement Analysis</vt:lpstr>
      <vt:lpstr>STLC: 1. Requirement Analysis</vt:lpstr>
      <vt:lpstr>STLC: 1. Requirement Analysis</vt:lpstr>
      <vt:lpstr>STLC: 2. Test Planning</vt:lpstr>
      <vt:lpstr>STLC: 2. Test Planning</vt:lpstr>
      <vt:lpstr>STLC: 2. Test Planning</vt:lpstr>
      <vt:lpstr>STLC: 3. Test Case Development</vt:lpstr>
      <vt:lpstr>STLC: 3. Test Case Development</vt:lpstr>
      <vt:lpstr>STLC: 3. Test Case Development</vt:lpstr>
      <vt:lpstr>STLC: 4. Test Environment Setup</vt:lpstr>
      <vt:lpstr>STLC: 4. Test Environment Setup</vt:lpstr>
      <vt:lpstr>STLC: 4. Test Environment Setup</vt:lpstr>
      <vt:lpstr>STLC: 5. Test Execution</vt:lpstr>
      <vt:lpstr>STLC: 5. Test Execution</vt:lpstr>
      <vt:lpstr>STLC: 5. Test Execution</vt:lpstr>
      <vt:lpstr>STLC: 6. Test Cycle Closure</vt:lpstr>
      <vt:lpstr>STLC: 6. Test Cycle Closure</vt:lpstr>
      <vt:lpstr>STLC: 6. Test Cycle Closure</vt:lpstr>
      <vt:lpstr>STLC Summary </vt:lpstr>
      <vt:lpstr>STLC Summary </vt:lpstr>
      <vt:lpstr>STLC Summary </vt:lpstr>
      <vt:lpstr>Important Testing Terms</vt:lpstr>
      <vt:lpstr>Important Testing Terms (Test Scenario)</vt:lpstr>
      <vt:lpstr>Important Testing Terms (Test Scenario)</vt:lpstr>
      <vt:lpstr>Important Testing Terms (Test Case)</vt:lpstr>
      <vt:lpstr>Important Testing Terms (Test Case)</vt:lpstr>
      <vt:lpstr>How to Write Good Test Cases ? </vt:lpstr>
      <vt:lpstr>How to Write Good Test Cases ? </vt:lpstr>
      <vt:lpstr>Important Testing Terms (Test Data)</vt:lpstr>
      <vt:lpstr>Important Testing Terms (Test Suite)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How to Create an RTM</vt:lpstr>
      <vt:lpstr>Advantage of Requirement Traceability Matrix</vt:lpstr>
      <vt:lpstr>Test Plan vs Test Strategy</vt:lpstr>
      <vt:lpstr>Test Plan vs Test Strategy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10</cp:revision>
  <dcterms:created xsi:type="dcterms:W3CDTF">2020-12-01T06:37:59Z</dcterms:created>
  <dcterms:modified xsi:type="dcterms:W3CDTF">2021-09-19T05:18:22Z</dcterms:modified>
</cp:coreProperties>
</file>