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9" r:id="rId83"/>
    <p:sldId id="340" r:id="rId84"/>
    <p:sldId id="341" r:id="rId85"/>
    <p:sldId id="342" r:id="rId86"/>
    <p:sldId id="343" r:id="rId87"/>
    <p:sldId id="344" r:id="rId88"/>
    <p:sldId id="345" r:id="rId89"/>
    <p:sldId id="346" r:id="rId90"/>
    <p:sldId id="347" r:id="rId91"/>
    <p:sldId id="34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2/23/2022</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41</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2/23/2022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2/23/2022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560717" y="1535502"/>
            <a:ext cx="10420709" cy="2116655"/>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521323" y="1404086"/>
            <a:ext cx="9698621" cy="2183306"/>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832553"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latin typeface="Candara" panose="020E0502030303020204" pitchFamily="34" charset="0"/>
              </a:rPr>
              <a:t>extends</a:t>
            </a:r>
            <a:r>
              <a:rPr lang="en-US" altLang="en-US" sz="1600" dirty="0">
                <a:latin typeface="Candara" panose="020E0502030303020204" pitchFamily="34" charset="0"/>
              </a:rPr>
              <a:t> relation </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{(A,B)} </a:t>
            </a:r>
          </a:p>
          <a:p>
            <a:pPr>
              <a:lnSpc>
                <a:spcPct val="90000"/>
              </a:lnSpc>
              <a:spcBef>
                <a:spcPct val="20000"/>
              </a:spcBef>
            </a:pPr>
            <a:endParaRPr lang="en-US" altLang="en-US" sz="1600" dirty="0">
              <a:latin typeface="Candara" panose="020E0502030303020204" pitchFamily="34" charset="0"/>
            </a:endParaRPr>
          </a:p>
          <a:p>
            <a:pPr>
              <a:lnSpc>
                <a:spcPct val="90000"/>
              </a:lnSpc>
              <a:spcBef>
                <a:spcPct val="20000"/>
              </a:spcBef>
            </a:pPr>
            <a:r>
              <a:rPr lang="en-US" altLang="en-US" sz="1600" i="1" dirty="0">
                <a:latin typeface="Candara" panose="020E0502030303020204" pitchFamily="34" charset="0"/>
              </a:rPr>
              <a:t>includes</a:t>
            </a:r>
            <a:r>
              <a:rPr lang="en-US" altLang="en-US" sz="1600" dirty="0">
                <a:latin typeface="Candara" panose="020E0502030303020204" pitchFamily="34" charset="0"/>
              </a:rPr>
              <a:t> relation</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37"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491706" y="1457864"/>
            <a:ext cx="10230928" cy="389914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04" y="3207252"/>
            <a:ext cx="4528979" cy="313316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sz="2600" dirty="0" smtClean="0"/>
              <a:t>Test coverage measurement</a:t>
            </a:r>
          </a:p>
          <a:p>
            <a:pPr lvl="2"/>
            <a:r>
              <a:rPr lang="en-US" sz="2200" dirty="0" smtClean="0"/>
              <a:t>We can assess the amount of testing performed by tests derived from e.g. specification-based technique to asses coverage.</a:t>
            </a:r>
          </a:p>
          <a:p>
            <a:pPr lvl="1"/>
            <a:r>
              <a:rPr lang="en-US" sz="2600" dirty="0" smtClean="0"/>
              <a:t>Structural test case design</a:t>
            </a:r>
          </a:p>
          <a:p>
            <a:pPr lvl="2"/>
            <a:r>
              <a:rPr lang="en-US" sz="2200" dirty="0" smtClean="0"/>
              <a:t>We can generate additional test cases with the aim of increasing the test coverage.</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621102" y="1449238"/>
            <a:ext cx="10543722" cy="4713818"/>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andara" panose="020E0502030303020204" pitchFamily="34" charset="0"/>
                <a:cs typeface="Comic Sans MS"/>
              </a:rPr>
              <a:t>A</a:t>
            </a:r>
            <a:r>
              <a:rPr sz="1950" spc="-5" dirty="0">
                <a:latin typeface="Candara" panose="020E0502030303020204" pitchFamily="34" charset="0"/>
                <a:cs typeface="Comic Sans MS"/>
              </a:rPr>
              <a:t> </a:t>
            </a:r>
            <a:r>
              <a:rPr sz="1950" dirty="0">
                <a:latin typeface="Candara" panose="020E0502030303020204" pitchFamily="34" charset="0"/>
                <a:cs typeface="Comic Sans MS"/>
              </a:rPr>
              <a:t>graph</a:t>
            </a:r>
          </a:p>
          <a:p>
            <a:pPr marL="109855" indent="-97790">
              <a:lnSpc>
                <a:spcPct val="100000"/>
              </a:lnSpc>
              <a:spcBef>
                <a:spcPts val="1789"/>
              </a:spcBef>
              <a:buSzPct val="94871"/>
              <a:buChar char="•"/>
              <a:tabLst>
                <a:tab pos="110489" algn="l"/>
              </a:tabLst>
            </a:pPr>
            <a:r>
              <a:rPr sz="1950" spc="5" dirty="0">
                <a:latin typeface="Candara" panose="020E0502030303020204" pitchFamily="34" charset="0"/>
                <a:cs typeface="Comic Sans MS"/>
              </a:rPr>
              <a:t>Nodes are </a:t>
            </a:r>
            <a:r>
              <a:rPr sz="1950" spc="5" dirty="0">
                <a:solidFill>
                  <a:srgbClr val="CD665F"/>
                </a:solidFill>
                <a:latin typeface="Candara" panose="020E0502030303020204" pitchFamily="34" charset="0"/>
                <a:cs typeface="Comic Sans MS"/>
              </a:rPr>
              <a:t>basic</a:t>
            </a:r>
            <a:r>
              <a:rPr sz="1950" spc="-50" dirty="0">
                <a:solidFill>
                  <a:srgbClr val="CD665F"/>
                </a:solidFill>
                <a:latin typeface="Candara" panose="020E0502030303020204" pitchFamily="34" charset="0"/>
                <a:cs typeface="Comic Sans MS"/>
              </a:rPr>
              <a:t> </a:t>
            </a:r>
            <a:r>
              <a:rPr sz="1950" spc="5" dirty="0">
                <a:solidFill>
                  <a:srgbClr val="CD665F"/>
                </a:solidFill>
                <a:latin typeface="Candara" panose="020E0502030303020204" pitchFamily="34" charset="0"/>
                <a:cs typeface="Comic Sans MS"/>
              </a:rPr>
              <a:t>blocks</a:t>
            </a:r>
            <a:endParaRPr sz="1950" dirty="0">
              <a:latin typeface="Candara" panose="020E0502030303020204" pitchFamily="34" charset="0"/>
              <a:cs typeface="Comic Sans MS"/>
            </a:endParaRPr>
          </a:p>
          <a:p>
            <a:pPr marL="633095" lvl="1" indent="-172085">
              <a:lnSpc>
                <a:spcPct val="100000"/>
              </a:lnSpc>
              <a:spcBef>
                <a:spcPts val="1789"/>
              </a:spcBef>
              <a:buChar char="•"/>
              <a:tabLst>
                <a:tab pos="633730" algn="l"/>
              </a:tabLst>
            </a:pPr>
            <a:r>
              <a:rPr sz="1950" spc="5" dirty="0">
                <a:latin typeface="Candara" panose="020E0502030303020204" pitchFamily="34" charset="0"/>
                <a:cs typeface="Comic Sans MS"/>
              </a:rPr>
              <a:t>statements</a:t>
            </a:r>
            <a:endParaRPr sz="1950" dirty="0">
              <a:latin typeface="Candara" panose="020E0502030303020204" pitchFamily="34" charset="0"/>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andara" panose="020E0502030303020204" pitchFamily="34" charset="0"/>
                <a:cs typeface="Comic Sans MS"/>
              </a:rPr>
              <a:t>Edges are transfers of control between basic blocks</a:t>
            </a:r>
            <a:endParaRPr sz="1950" dirty="0">
              <a:latin typeface="Candara" panose="020E0502030303020204" pitchFamily="34" charset="0"/>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X </a:t>
            </a:r>
            <a:r>
              <a:rPr sz="1950" dirty="0" smtClean="0">
                <a:solidFill>
                  <a:srgbClr val="CD665F"/>
                </a:solidFill>
                <a:latin typeface="Candara" panose="020E0502030303020204" pitchFamily="34" charset="0"/>
                <a:cs typeface="Comic Sans MS"/>
              </a:rPr>
              <a:t>=</a:t>
            </a:r>
            <a:r>
              <a:rPr sz="1950" spc="-3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Z </a:t>
            </a:r>
            <a:r>
              <a:rPr sz="1950" spc="5" dirty="0">
                <a:solidFill>
                  <a:srgbClr val="CD665F"/>
                </a:solidFill>
                <a:latin typeface="Candara" panose="020E0502030303020204" pitchFamily="34" charset="0"/>
                <a:cs typeface="Comic Sans MS"/>
              </a:rPr>
              <a:t>+</a:t>
            </a:r>
            <a:r>
              <a:rPr sz="1950" spc="-100" dirty="0">
                <a:solidFill>
                  <a:srgbClr val="CD665F"/>
                </a:solidFill>
                <a:latin typeface="Candara" panose="020E0502030303020204" pitchFamily="34" charset="0"/>
                <a:cs typeface="Comic Sans MS"/>
              </a:rPr>
              <a:t> </a:t>
            </a:r>
            <a:r>
              <a:rPr sz="1950" spc="15" dirty="0">
                <a:solidFill>
                  <a:srgbClr val="CD665F"/>
                </a:solidFill>
                <a:latin typeface="Candara" panose="020E0502030303020204" pitchFamily="34" charset="0"/>
                <a:cs typeface="Comic Sans MS"/>
              </a:rPr>
              <a:t>W</a:t>
            </a:r>
            <a:endParaRPr sz="1950" dirty="0">
              <a:latin typeface="Candara" panose="020E0502030303020204" pitchFamily="34" charset="0"/>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a:t>
            </a:r>
            <a:r>
              <a:rPr sz="1950" spc="-9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dirty="0">
              <a:latin typeface="Candara" panose="020E0502030303020204" pitchFamily="34" charset="0"/>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A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2 </a:t>
            </a:r>
            <a:r>
              <a:rPr sz="1950" spc="5" dirty="0">
                <a:solidFill>
                  <a:srgbClr val="CD665F"/>
                </a:solidFill>
                <a:latin typeface="Candara" panose="020E0502030303020204" pitchFamily="34" charset="0"/>
                <a:cs typeface="Comic Sans MS"/>
              </a:rPr>
              <a:t>*</a:t>
            </a:r>
            <a:r>
              <a:rPr sz="1950" spc="-6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andara" panose="020E0502030303020204" pitchFamily="34" charset="0"/>
                <a:cs typeface="Comic Sans MS"/>
              </a:rPr>
              <a:t>B </a:t>
            </a:r>
            <a:r>
              <a:rPr sz="1950" spc="5" dirty="0">
                <a:solidFill>
                  <a:srgbClr val="CD665F"/>
                </a:solidFill>
                <a:latin typeface="Candara" panose="020E0502030303020204" pitchFamily="34" charset="0"/>
                <a:cs typeface="Comic Sans MS"/>
              </a:rPr>
              <a:t>&gt;</a:t>
            </a:r>
            <a:r>
              <a:rPr sz="1950" spc="-10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a:latin typeface="Candara" panose="020E0502030303020204" pitchFamily="34" charset="0"/>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andara" panose="020E0502030303020204" pitchFamily="34" charset="0"/>
                <a:cs typeface="Comic Sans MS"/>
              </a:rPr>
              <a:t>X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3;  </a:t>
            </a:r>
            <a:r>
              <a:rPr sz="2150" dirty="0">
                <a:latin typeface="Candara" panose="020E0502030303020204" pitchFamily="34" charset="0"/>
                <a:cs typeface="Comic Sans MS"/>
              </a:rPr>
              <a:t>if (B </a:t>
            </a:r>
            <a:r>
              <a:rPr sz="2150" spc="5" dirty="0">
                <a:latin typeface="Candara" panose="020E0502030303020204" pitchFamily="34" charset="0"/>
                <a:cs typeface="Comic Sans MS"/>
              </a:rPr>
              <a:t>&gt;</a:t>
            </a:r>
            <a:r>
              <a:rPr sz="2150" spc="-85" dirty="0">
                <a:latin typeface="Candara" panose="020E0502030303020204" pitchFamily="34" charset="0"/>
                <a:cs typeface="Comic Sans MS"/>
              </a:rPr>
              <a:t> </a:t>
            </a:r>
            <a:r>
              <a:rPr sz="2150" dirty="0">
                <a:latin typeface="Candara" panose="020E0502030303020204" pitchFamily="34" charset="0"/>
                <a:cs typeface="Comic Sans MS"/>
              </a:rPr>
              <a:t>0)</a:t>
            </a:r>
          </a:p>
          <a:p>
            <a:pPr marL="349885">
              <a:lnSpc>
                <a:spcPct val="100000"/>
              </a:lnSpc>
              <a:spcBef>
                <a:spcPts val="1060"/>
              </a:spcBef>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a:t>
            </a:r>
            <a:r>
              <a:rPr sz="2150" spc="-25" dirty="0" smtClean="0">
                <a:latin typeface="Candara" panose="020E0502030303020204" pitchFamily="34" charset="0"/>
                <a:cs typeface="Comic Sans MS"/>
              </a:rPr>
              <a:t> </a:t>
            </a:r>
            <a:r>
              <a:rPr sz="2150" dirty="0">
                <a:latin typeface="Candara" panose="020E0502030303020204" pitchFamily="34" charset="0"/>
                <a:cs typeface="Comic Sans MS"/>
              </a:rPr>
              <a:t>0;</a:t>
            </a:r>
          </a:p>
          <a:p>
            <a:pPr marL="12700">
              <a:lnSpc>
                <a:spcPct val="100000"/>
              </a:lnSpc>
              <a:spcBef>
                <a:spcPts val="960"/>
              </a:spcBef>
            </a:pPr>
            <a:r>
              <a:rPr sz="2150" spc="5" dirty="0">
                <a:latin typeface="Candara" panose="020E0502030303020204" pitchFamily="34" charset="0"/>
                <a:cs typeface="Comic Sans MS"/>
              </a:rPr>
              <a:t>else</a:t>
            </a:r>
            <a:endParaRPr sz="2150" dirty="0">
              <a:latin typeface="Candara" panose="020E0502030303020204" pitchFamily="34" charset="0"/>
              <a:cs typeface="Comic Sans MS"/>
            </a:endParaRPr>
          </a:p>
          <a:p>
            <a:pPr marL="12700" marR="5080" indent="337185">
              <a:lnSpc>
                <a:spcPct val="141000"/>
              </a:lnSpc>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Z +</a:t>
            </a:r>
            <a:r>
              <a:rPr sz="2150" spc="-95" dirty="0">
                <a:latin typeface="Candara" panose="020E0502030303020204" pitchFamily="34" charset="0"/>
                <a:cs typeface="Comic Sans MS"/>
              </a:rPr>
              <a:t> </a:t>
            </a:r>
            <a:r>
              <a:rPr sz="2150" spc="5" dirty="0">
                <a:latin typeface="Candara" panose="020E0502030303020204" pitchFamily="34" charset="0"/>
                <a:cs typeface="Comic Sans MS"/>
              </a:rPr>
              <a:t>W;  A = 2 *</a:t>
            </a:r>
            <a:r>
              <a:rPr sz="2150" spc="-50" dirty="0">
                <a:latin typeface="Candara" panose="020E0502030303020204" pitchFamily="34" charset="0"/>
                <a:cs typeface="Comic Sans MS"/>
              </a:rPr>
              <a:t> </a:t>
            </a:r>
            <a:r>
              <a:rPr sz="2150" spc="5" dirty="0">
                <a:latin typeface="Candara" panose="020E0502030303020204" pitchFamily="34" charset="0"/>
                <a:cs typeface="Comic Sans MS"/>
              </a:rPr>
              <a:t>3;</a:t>
            </a:r>
            <a:endParaRPr sz="21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457200" y="1362974"/>
            <a:ext cx="11019800" cy="481398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7" y="1825625"/>
            <a:ext cx="5389735"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6"/>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3"/>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3"/>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10"/>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646981" y="1716657"/>
            <a:ext cx="6177491" cy="2828879"/>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500332" y="1388853"/>
            <a:ext cx="10877910" cy="4847355"/>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268856" y="1371600"/>
            <a:ext cx="10876471" cy="4933447"/>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422694" y="1552755"/>
            <a:ext cx="10931106" cy="466992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526211" y="1414732"/>
            <a:ext cx="9221638" cy="5159804"/>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347527" y="1449238"/>
            <a:ext cx="10685658" cy="4746289"/>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a:xfrm>
            <a:off x="347527" y="1406880"/>
            <a:ext cx="11129474" cy="4746091"/>
          </a:xfrm>
        </p:spPr>
        <p:txBody>
          <a:bodyPr>
            <a:normAutofit/>
          </a:bodyPr>
          <a:lstStyle/>
          <a:p>
            <a:r>
              <a:rPr lang="en-US" sz="2600" dirty="0"/>
              <a:t>Group together paths that differ only in the sub-path they follow when repeating the body of a loop</a:t>
            </a:r>
          </a:p>
          <a:p>
            <a:r>
              <a:rPr lang="en-US" sz="2600" dirty="0"/>
              <a:t>Follow each path in the control flow graph up to the first repeated node</a:t>
            </a:r>
          </a:p>
          <a:p>
            <a:r>
              <a:rPr lang="en-US" sz="2600" dirty="0"/>
              <a:t>The set of paths from the root of the tree to each leaf is the required set of sub-paths for boundary/interior coverage</a:t>
            </a:r>
            <a:endParaRPr lang="it-IT"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71</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Relationship</a:t>
            </a:r>
            <a:endParaRPr lang="en-US" dirty="0"/>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7698</Words>
  <Application>Microsoft Office PowerPoint</Application>
  <PresentationFormat>Widescreen</PresentationFormat>
  <Paragraphs>1362</Paragraphs>
  <Slides>91</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15"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Relationship</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14</cp:revision>
  <dcterms:created xsi:type="dcterms:W3CDTF">2021-10-12T10:09:12Z</dcterms:created>
  <dcterms:modified xsi:type="dcterms:W3CDTF">2022-02-23T04:44:47Z</dcterms:modified>
</cp:coreProperties>
</file>