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272" r:id="rId16"/>
    <p:sldId id="273" r:id="rId17"/>
    <p:sldId id="274" r:id="rId18"/>
    <p:sldId id="279" r:id="rId19"/>
    <p:sldId id="280" r:id="rId20"/>
    <p:sldId id="281" r:id="rId21"/>
    <p:sldId id="282" r:id="rId22"/>
    <p:sldId id="283" r:id="rId23"/>
    <p:sldId id="413"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2" r:id="rId39"/>
    <p:sldId id="305" r:id="rId40"/>
    <p:sldId id="306" r:id="rId41"/>
    <p:sldId id="307" r:id="rId42"/>
    <p:sldId id="308" r:id="rId43"/>
    <p:sldId id="309" r:id="rId44"/>
    <p:sldId id="310" r:id="rId45"/>
    <p:sldId id="311" r:id="rId46"/>
    <p:sldId id="312" r:id="rId47"/>
    <p:sldId id="313" r:id="rId48"/>
    <p:sldId id="314" r:id="rId49"/>
    <p:sldId id="315" r:id="rId50"/>
    <p:sldId id="321" r:id="rId51"/>
    <p:sldId id="316" r:id="rId52"/>
    <p:sldId id="317" r:id="rId53"/>
    <p:sldId id="318" r:id="rId54"/>
    <p:sldId id="319" r:id="rId55"/>
    <p:sldId id="320" r:id="rId56"/>
    <p:sldId id="341" r:id="rId57"/>
    <p:sldId id="342" r:id="rId58"/>
    <p:sldId id="343" r:id="rId59"/>
    <p:sldId id="344" r:id="rId60"/>
    <p:sldId id="345" r:id="rId61"/>
    <p:sldId id="346" r:id="rId62"/>
    <p:sldId id="347" r:id="rId63"/>
    <p:sldId id="348" r:id="rId64"/>
    <p:sldId id="349" r:id="rId65"/>
    <p:sldId id="350" r:id="rId66"/>
    <p:sldId id="357" r:id="rId67"/>
    <p:sldId id="358" r:id="rId68"/>
    <p:sldId id="362" r:id="rId69"/>
    <p:sldId id="363" r:id="rId70"/>
    <p:sldId id="364" r:id="rId71"/>
    <p:sldId id="365" r:id="rId72"/>
    <p:sldId id="366" r:id="rId73"/>
    <p:sldId id="369" r:id="rId74"/>
    <p:sldId id="368" r:id="rId75"/>
    <p:sldId id="370" r:id="rId76"/>
    <p:sldId id="371" r:id="rId77"/>
    <p:sldId id="372" r:id="rId78"/>
    <p:sldId id="373" r:id="rId79"/>
    <p:sldId id="374" r:id="rId80"/>
    <p:sldId id="375" r:id="rId81"/>
    <p:sldId id="376" r:id="rId82"/>
    <p:sldId id="377" r:id="rId83"/>
    <p:sldId id="378" r:id="rId84"/>
    <p:sldId id="379" r:id="rId85"/>
    <p:sldId id="380" r:id="rId86"/>
    <p:sldId id="381" r:id="rId87"/>
    <p:sldId id="382" r:id="rId88"/>
    <p:sldId id="383" r:id="rId89"/>
    <p:sldId id="384" r:id="rId90"/>
    <p:sldId id="385" r:id="rId91"/>
    <p:sldId id="386" r:id="rId92"/>
    <p:sldId id="387" r:id="rId93"/>
    <p:sldId id="388" r:id="rId94"/>
    <p:sldId id="389" r:id="rId95"/>
    <p:sldId id="390" r:id="rId96"/>
    <p:sldId id="391" r:id="rId97"/>
    <p:sldId id="392" r:id="rId98"/>
    <p:sldId id="393" r:id="rId99"/>
    <p:sldId id="394" r:id="rId100"/>
    <p:sldId id="395" r:id="rId101"/>
    <p:sldId id="396" r:id="rId102"/>
    <p:sldId id="397" r:id="rId103"/>
    <p:sldId id="398" r:id="rId104"/>
    <p:sldId id="399" r:id="rId105"/>
    <p:sldId id="400" r:id="rId106"/>
    <p:sldId id="401" r:id="rId107"/>
    <p:sldId id="402" r:id="rId108"/>
    <p:sldId id="403" r:id="rId109"/>
    <p:sldId id="404" r:id="rId110"/>
    <p:sldId id="405" r:id="rId111"/>
    <p:sldId id="406" r:id="rId112"/>
    <p:sldId id="407" r:id="rId113"/>
    <p:sldId id="408" r:id="rId114"/>
    <p:sldId id="409" r:id="rId115"/>
    <p:sldId id="410" r:id="rId116"/>
    <p:sldId id="411" r:id="rId117"/>
    <p:sldId id="412" r:id="rId1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A74A04-F888-4331-BF18-5A8D0ED0C9F6}" type="doc">
      <dgm:prSet loTypeId="urn:microsoft.com/office/officeart/2005/8/layout/hProcess9" loCatId="process" qsTypeId="urn:microsoft.com/office/officeart/2005/8/quickstyle/simple1" qsCatId="simple" csTypeId="urn:microsoft.com/office/officeart/2005/8/colors/accent1_2" csCatId="accent1" phldr="1"/>
      <dgm:spPr/>
    </dgm:pt>
    <dgm:pt modelId="{5095F1FB-0E83-4467-8CEF-6D70FD3BB2A0}">
      <dgm:prSet phldrT="[Text]"/>
      <dgm:spPr/>
      <dgm:t>
        <a:bodyPr/>
        <a:lstStyle/>
        <a:p>
          <a:r>
            <a:rPr lang="en-US" dirty="0" smtClean="0"/>
            <a:t>Pre-conditions</a:t>
          </a:r>
          <a:endParaRPr lang="en-US" dirty="0"/>
        </a:p>
      </dgm:t>
    </dgm:pt>
    <dgm:pt modelId="{BCB478F8-8CE6-4B43-B263-AB055C487455}" type="parTrans" cxnId="{9831FEFD-0205-4414-931F-F54CFA799FF3}">
      <dgm:prSet/>
      <dgm:spPr/>
      <dgm:t>
        <a:bodyPr/>
        <a:lstStyle/>
        <a:p>
          <a:endParaRPr lang="en-US"/>
        </a:p>
      </dgm:t>
    </dgm:pt>
    <dgm:pt modelId="{8EA0F2C3-AE6F-4B02-AE6F-0CAEEF41087D}" type="sibTrans" cxnId="{9831FEFD-0205-4414-931F-F54CFA799FF3}">
      <dgm:prSet/>
      <dgm:spPr/>
      <dgm:t>
        <a:bodyPr/>
        <a:lstStyle/>
        <a:p>
          <a:endParaRPr lang="en-US"/>
        </a:p>
      </dgm:t>
    </dgm:pt>
    <dgm:pt modelId="{0A12D774-D58A-47B0-AB0D-060E8D4B7058}">
      <dgm:prSet phldrT="[Text]"/>
      <dgm:spPr/>
      <dgm:t>
        <a:bodyPr/>
        <a:lstStyle/>
        <a:p>
          <a:r>
            <a:rPr lang="en-US" dirty="0" smtClean="0"/>
            <a:t>Inputs</a:t>
          </a:r>
          <a:endParaRPr lang="en-US" dirty="0"/>
        </a:p>
      </dgm:t>
    </dgm:pt>
    <dgm:pt modelId="{313F88BF-E487-4C8E-A76F-F9C38B26B4C4}" type="parTrans" cxnId="{F9956207-9633-4376-8687-20EAA4D8259A}">
      <dgm:prSet/>
      <dgm:spPr/>
      <dgm:t>
        <a:bodyPr/>
        <a:lstStyle/>
        <a:p>
          <a:endParaRPr lang="en-US"/>
        </a:p>
      </dgm:t>
    </dgm:pt>
    <dgm:pt modelId="{CA76DE74-31DB-4F76-8A0E-4C7F1EE8F579}" type="sibTrans" cxnId="{F9956207-9633-4376-8687-20EAA4D8259A}">
      <dgm:prSet/>
      <dgm:spPr/>
      <dgm:t>
        <a:bodyPr/>
        <a:lstStyle/>
        <a:p>
          <a:endParaRPr lang="en-US"/>
        </a:p>
      </dgm:t>
    </dgm:pt>
    <dgm:pt modelId="{76BF5953-E347-464D-8EEF-BFFE44CA4A74}">
      <dgm:prSet phldrT="[Text]"/>
      <dgm:spPr/>
      <dgm:t>
        <a:bodyPr/>
        <a:lstStyle/>
        <a:p>
          <a:r>
            <a:rPr lang="en-US" dirty="0" smtClean="0"/>
            <a:t>Expected results</a:t>
          </a:r>
          <a:endParaRPr lang="en-US" dirty="0"/>
        </a:p>
      </dgm:t>
    </dgm:pt>
    <dgm:pt modelId="{AFDF0CA6-BE78-4FC6-8FE1-F1D1F98E0324}" type="parTrans" cxnId="{7B7852EB-9662-47AC-BE00-0E390B168865}">
      <dgm:prSet/>
      <dgm:spPr/>
      <dgm:t>
        <a:bodyPr/>
        <a:lstStyle/>
        <a:p>
          <a:endParaRPr lang="en-US"/>
        </a:p>
      </dgm:t>
    </dgm:pt>
    <dgm:pt modelId="{1FB7E774-67ED-4446-8F83-C39F6284DD83}" type="sibTrans" cxnId="{7B7852EB-9662-47AC-BE00-0E390B168865}">
      <dgm:prSet/>
      <dgm:spPr/>
      <dgm:t>
        <a:bodyPr/>
        <a:lstStyle/>
        <a:p>
          <a:endParaRPr lang="en-US"/>
        </a:p>
      </dgm:t>
    </dgm:pt>
    <dgm:pt modelId="{1A5D45B2-174A-412A-9B36-EC56D0692A01}">
      <dgm:prSet phldrT="[Text]"/>
      <dgm:spPr/>
      <dgm:t>
        <a:bodyPr/>
        <a:lstStyle/>
        <a:p>
          <a:r>
            <a:rPr lang="en-US" dirty="0" smtClean="0"/>
            <a:t>Post-conditions</a:t>
          </a:r>
          <a:endParaRPr lang="en-US" dirty="0"/>
        </a:p>
      </dgm:t>
    </dgm:pt>
    <dgm:pt modelId="{9020BC2F-A1E8-4932-85A5-C28D11CCDCB0}" type="parTrans" cxnId="{FC275DD2-790D-443A-A859-090318073111}">
      <dgm:prSet/>
      <dgm:spPr/>
      <dgm:t>
        <a:bodyPr/>
        <a:lstStyle/>
        <a:p>
          <a:endParaRPr lang="en-US"/>
        </a:p>
      </dgm:t>
    </dgm:pt>
    <dgm:pt modelId="{AF68AE2C-45A0-42BA-8621-2D8FB4079ECF}" type="sibTrans" cxnId="{FC275DD2-790D-443A-A859-090318073111}">
      <dgm:prSet/>
      <dgm:spPr/>
      <dgm:t>
        <a:bodyPr/>
        <a:lstStyle/>
        <a:p>
          <a:endParaRPr lang="en-US"/>
        </a:p>
      </dgm:t>
    </dgm:pt>
    <dgm:pt modelId="{6AF5D1FC-EC9D-467E-9E44-EE1183860626}" type="pres">
      <dgm:prSet presAssocID="{B4A74A04-F888-4331-BF18-5A8D0ED0C9F6}" presName="CompostProcess" presStyleCnt="0">
        <dgm:presLayoutVars>
          <dgm:dir/>
          <dgm:resizeHandles val="exact"/>
        </dgm:presLayoutVars>
      </dgm:prSet>
      <dgm:spPr/>
    </dgm:pt>
    <dgm:pt modelId="{165C4097-EA9F-40F4-B418-F642375E2F2B}" type="pres">
      <dgm:prSet presAssocID="{B4A74A04-F888-4331-BF18-5A8D0ED0C9F6}" presName="arrow" presStyleLbl="bgShp" presStyleIdx="0" presStyleCnt="1"/>
      <dgm:spPr/>
    </dgm:pt>
    <dgm:pt modelId="{281EFB67-46C5-4BAB-9FEA-4E279B6EA916}" type="pres">
      <dgm:prSet presAssocID="{B4A74A04-F888-4331-BF18-5A8D0ED0C9F6}" presName="linearProcess" presStyleCnt="0"/>
      <dgm:spPr/>
    </dgm:pt>
    <dgm:pt modelId="{01F04DC0-D22F-4568-8390-D79665C7C601}" type="pres">
      <dgm:prSet presAssocID="{5095F1FB-0E83-4467-8CEF-6D70FD3BB2A0}" presName="textNode" presStyleLbl="node1" presStyleIdx="0" presStyleCnt="4">
        <dgm:presLayoutVars>
          <dgm:bulletEnabled val="1"/>
        </dgm:presLayoutVars>
      </dgm:prSet>
      <dgm:spPr/>
      <dgm:t>
        <a:bodyPr/>
        <a:lstStyle/>
        <a:p>
          <a:endParaRPr lang="en-US"/>
        </a:p>
      </dgm:t>
    </dgm:pt>
    <dgm:pt modelId="{DD19AAB2-4C70-4296-8A96-4BCA0250E3E0}" type="pres">
      <dgm:prSet presAssocID="{8EA0F2C3-AE6F-4B02-AE6F-0CAEEF41087D}" presName="sibTrans" presStyleCnt="0"/>
      <dgm:spPr/>
    </dgm:pt>
    <dgm:pt modelId="{20A1CBF6-DAC4-4D3C-A128-1DA1F998FB08}" type="pres">
      <dgm:prSet presAssocID="{0A12D774-D58A-47B0-AB0D-060E8D4B7058}" presName="textNode" presStyleLbl="node1" presStyleIdx="1" presStyleCnt="4">
        <dgm:presLayoutVars>
          <dgm:bulletEnabled val="1"/>
        </dgm:presLayoutVars>
      </dgm:prSet>
      <dgm:spPr/>
      <dgm:t>
        <a:bodyPr/>
        <a:lstStyle/>
        <a:p>
          <a:endParaRPr lang="en-US"/>
        </a:p>
      </dgm:t>
    </dgm:pt>
    <dgm:pt modelId="{DFEB1B0C-9908-464E-A4A6-DE6266505F48}" type="pres">
      <dgm:prSet presAssocID="{CA76DE74-31DB-4F76-8A0E-4C7F1EE8F579}" presName="sibTrans" presStyleCnt="0"/>
      <dgm:spPr/>
    </dgm:pt>
    <dgm:pt modelId="{2C1BEE31-DAB0-41A2-8B22-4AF4867707F1}" type="pres">
      <dgm:prSet presAssocID="{76BF5953-E347-464D-8EEF-BFFE44CA4A74}" presName="textNode" presStyleLbl="node1" presStyleIdx="2" presStyleCnt="4">
        <dgm:presLayoutVars>
          <dgm:bulletEnabled val="1"/>
        </dgm:presLayoutVars>
      </dgm:prSet>
      <dgm:spPr/>
      <dgm:t>
        <a:bodyPr/>
        <a:lstStyle/>
        <a:p>
          <a:endParaRPr lang="en-US"/>
        </a:p>
      </dgm:t>
    </dgm:pt>
    <dgm:pt modelId="{41A76BF0-CDE4-44D8-9C3B-A348C331840A}" type="pres">
      <dgm:prSet presAssocID="{1FB7E774-67ED-4446-8F83-C39F6284DD83}" presName="sibTrans" presStyleCnt="0"/>
      <dgm:spPr/>
    </dgm:pt>
    <dgm:pt modelId="{C61401FC-CE9A-49A9-8F33-A011267B07FE}" type="pres">
      <dgm:prSet presAssocID="{1A5D45B2-174A-412A-9B36-EC56D0692A01}" presName="textNode" presStyleLbl="node1" presStyleIdx="3" presStyleCnt="4">
        <dgm:presLayoutVars>
          <dgm:bulletEnabled val="1"/>
        </dgm:presLayoutVars>
      </dgm:prSet>
      <dgm:spPr/>
      <dgm:t>
        <a:bodyPr/>
        <a:lstStyle/>
        <a:p>
          <a:endParaRPr lang="en-US"/>
        </a:p>
      </dgm:t>
    </dgm:pt>
  </dgm:ptLst>
  <dgm:cxnLst>
    <dgm:cxn modelId="{9831FEFD-0205-4414-931F-F54CFA799FF3}" srcId="{B4A74A04-F888-4331-BF18-5A8D0ED0C9F6}" destId="{5095F1FB-0E83-4467-8CEF-6D70FD3BB2A0}" srcOrd="0" destOrd="0" parTransId="{BCB478F8-8CE6-4B43-B263-AB055C487455}" sibTransId="{8EA0F2C3-AE6F-4B02-AE6F-0CAEEF41087D}"/>
    <dgm:cxn modelId="{ACA3D6FE-3084-4ECD-BB6E-A0C64F29D876}" type="presOf" srcId="{0A12D774-D58A-47B0-AB0D-060E8D4B7058}" destId="{20A1CBF6-DAC4-4D3C-A128-1DA1F998FB08}" srcOrd="0" destOrd="0" presId="urn:microsoft.com/office/officeart/2005/8/layout/hProcess9"/>
    <dgm:cxn modelId="{7B7852EB-9662-47AC-BE00-0E390B168865}" srcId="{B4A74A04-F888-4331-BF18-5A8D0ED0C9F6}" destId="{76BF5953-E347-464D-8EEF-BFFE44CA4A74}" srcOrd="2" destOrd="0" parTransId="{AFDF0CA6-BE78-4FC6-8FE1-F1D1F98E0324}" sibTransId="{1FB7E774-67ED-4446-8F83-C39F6284DD83}"/>
    <dgm:cxn modelId="{BD74C074-187D-4F55-B91B-E654CC3E87F3}" type="presOf" srcId="{76BF5953-E347-464D-8EEF-BFFE44CA4A74}" destId="{2C1BEE31-DAB0-41A2-8B22-4AF4867707F1}" srcOrd="0" destOrd="0" presId="urn:microsoft.com/office/officeart/2005/8/layout/hProcess9"/>
    <dgm:cxn modelId="{3C04B94B-60CA-47C9-A08E-81A0DFE46C4A}" type="presOf" srcId="{1A5D45B2-174A-412A-9B36-EC56D0692A01}" destId="{C61401FC-CE9A-49A9-8F33-A011267B07FE}" srcOrd="0" destOrd="0" presId="urn:microsoft.com/office/officeart/2005/8/layout/hProcess9"/>
    <dgm:cxn modelId="{F9956207-9633-4376-8687-20EAA4D8259A}" srcId="{B4A74A04-F888-4331-BF18-5A8D0ED0C9F6}" destId="{0A12D774-D58A-47B0-AB0D-060E8D4B7058}" srcOrd="1" destOrd="0" parTransId="{313F88BF-E487-4C8E-A76F-F9C38B26B4C4}" sibTransId="{CA76DE74-31DB-4F76-8A0E-4C7F1EE8F579}"/>
    <dgm:cxn modelId="{FC275DD2-790D-443A-A859-090318073111}" srcId="{B4A74A04-F888-4331-BF18-5A8D0ED0C9F6}" destId="{1A5D45B2-174A-412A-9B36-EC56D0692A01}" srcOrd="3" destOrd="0" parTransId="{9020BC2F-A1E8-4932-85A5-C28D11CCDCB0}" sibTransId="{AF68AE2C-45A0-42BA-8621-2D8FB4079ECF}"/>
    <dgm:cxn modelId="{2413C716-D814-47F9-AC4F-77F82AFA514B}" type="presOf" srcId="{5095F1FB-0E83-4467-8CEF-6D70FD3BB2A0}" destId="{01F04DC0-D22F-4568-8390-D79665C7C601}" srcOrd="0" destOrd="0" presId="urn:microsoft.com/office/officeart/2005/8/layout/hProcess9"/>
    <dgm:cxn modelId="{66980FAA-BF20-43CC-940D-C26FD8968F86}" type="presOf" srcId="{B4A74A04-F888-4331-BF18-5A8D0ED0C9F6}" destId="{6AF5D1FC-EC9D-467E-9E44-EE1183860626}" srcOrd="0" destOrd="0" presId="urn:microsoft.com/office/officeart/2005/8/layout/hProcess9"/>
    <dgm:cxn modelId="{91BEC6D0-80E9-4776-9466-4E689E9DDBD6}" type="presParOf" srcId="{6AF5D1FC-EC9D-467E-9E44-EE1183860626}" destId="{165C4097-EA9F-40F4-B418-F642375E2F2B}" srcOrd="0" destOrd="0" presId="urn:microsoft.com/office/officeart/2005/8/layout/hProcess9"/>
    <dgm:cxn modelId="{C92FF3D8-633C-482D-94D1-B4C27436BD02}" type="presParOf" srcId="{6AF5D1FC-EC9D-467E-9E44-EE1183860626}" destId="{281EFB67-46C5-4BAB-9FEA-4E279B6EA916}" srcOrd="1" destOrd="0" presId="urn:microsoft.com/office/officeart/2005/8/layout/hProcess9"/>
    <dgm:cxn modelId="{94C4F4FE-99C0-4A32-BD72-550DBA6E235C}" type="presParOf" srcId="{281EFB67-46C5-4BAB-9FEA-4E279B6EA916}" destId="{01F04DC0-D22F-4568-8390-D79665C7C601}" srcOrd="0" destOrd="0" presId="urn:microsoft.com/office/officeart/2005/8/layout/hProcess9"/>
    <dgm:cxn modelId="{CC30B4D7-F909-4C21-B348-DD1D0A9A6BD7}" type="presParOf" srcId="{281EFB67-46C5-4BAB-9FEA-4E279B6EA916}" destId="{DD19AAB2-4C70-4296-8A96-4BCA0250E3E0}" srcOrd="1" destOrd="0" presId="urn:microsoft.com/office/officeart/2005/8/layout/hProcess9"/>
    <dgm:cxn modelId="{B86D8AA5-B6D1-48F3-9DF3-B3331CC4890D}" type="presParOf" srcId="{281EFB67-46C5-4BAB-9FEA-4E279B6EA916}" destId="{20A1CBF6-DAC4-4D3C-A128-1DA1F998FB08}" srcOrd="2" destOrd="0" presId="urn:microsoft.com/office/officeart/2005/8/layout/hProcess9"/>
    <dgm:cxn modelId="{4A2A0B81-AF8E-44CC-B7DC-856F87E27CB2}" type="presParOf" srcId="{281EFB67-46C5-4BAB-9FEA-4E279B6EA916}" destId="{DFEB1B0C-9908-464E-A4A6-DE6266505F48}" srcOrd="3" destOrd="0" presId="urn:microsoft.com/office/officeart/2005/8/layout/hProcess9"/>
    <dgm:cxn modelId="{55DDE1C5-8579-4E6D-ADE6-38850E83569C}" type="presParOf" srcId="{281EFB67-46C5-4BAB-9FEA-4E279B6EA916}" destId="{2C1BEE31-DAB0-41A2-8B22-4AF4867707F1}" srcOrd="4" destOrd="0" presId="urn:microsoft.com/office/officeart/2005/8/layout/hProcess9"/>
    <dgm:cxn modelId="{6E94A9E7-F5D0-4F44-A3DC-B207F795509E}" type="presParOf" srcId="{281EFB67-46C5-4BAB-9FEA-4E279B6EA916}" destId="{41A76BF0-CDE4-44D8-9C3B-A348C331840A}" srcOrd="5" destOrd="0" presId="urn:microsoft.com/office/officeart/2005/8/layout/hProcess9"/>
    <dgm:cxn modelId="{C4EB7726-7137-40ED-813A-7796B1258D4D}" type="presParOf" srcId="{281EFB67-46C5-4BAB-9FEA-4E279B6EA916}" destId="{C61401FC-CE9A-49A9-8F33-A011267B07FE}"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5C4097-EA9F-40F4-B418-F642375E2F2B}">
      <dsp:nvSpPr>
        <dsp:cNvPr id="0" name=""/>
        <dsp:cNvSpPr/>
      </dsp:nvSpPr>
      <dsp:spPr>
        <a:xfrm>
          <a:off x="670559" y="0"/>
          <a:ext cx="7599680" cy="211106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F04DC0-D22F-4568-8390-D79665C7C601}">
      <dsp:nvSpPr>
        <dsp:cNvPr id="0" name=""/>
        <dsp:cNvSpPr/>
      </dsp:nvSpPr>
      <dsp:spPr>
        <a:xfrm>
          <a:off x="1173" y="633320"/>
          <a:ext cx="2108719" cy="8444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Pre-conditions</a:t>
          </a:r>
          <a:endParaRPr lang="en-US" sz="2200" kern="1200" dirty="0"/>
        </a:p>
      </dsp:txBody>
      <dsp:txXfrm>
        <a:off x="42395" y="674542"/>
        <a:ext cx="2026275" cy="761983"/>
      </dsp:txXfrm>
    </dsp:sp>
    <dsp:sp modelId="{20A1CBF6-DAC4-4D3C-A128-1DA1F998FB08}">
      <dsp:nvSpPr>
        <dsp:cNvPr id="0" name=""/>
        <dsp:cNvSpPr/>
      </dsp:nvSpPr>
      <dsp:spPr>
        <a:xfrm>
          <a:off x="2277751" y="633320"/>
          <a:ext cx="2108719" cy="8444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Inputs</a:t>
          </a:r>
          <a:endParaRPr lang="en-US" sz="2200" kern="1200" dirty="0"/>
        </a:p>
      </dsp:txBody>
      <dsp:txXfrm>
        <a:off x="2318973" y="674542"/>
        <a:ext cx="2026275" cy="761983"/>
      </dsp:txXfrm>
    </dsp:sp>
    <dsp:sp modelId="{2C1BEE31-DAB0-41A2-8B22-4AF4867707F1}">
      <dsp:nvSpPr>
        <dsp:cNvPr id="0" name=""/>
        <dsp:cNvSpPr/>
      </dsp:nvSpPr>
      <dsp:spPr>
        <a:xfrm>
          <a:off x="4554329" y="633320"/>
          <a:ext cx="2108719" cy="8444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Expected results</a:t>
          </a:r>
          <a:endParaRPr lang="en-US" sz="2200" kern="1200" dirty="0"/>
        </a:p>
      </dsp:txBody>
      <dsp:txXfrm>
        <a:off x="4595551" y="674542"/>
        <a:ext cx="2026275" cy="761983"/>
      </dsp:txXfrm>
    </dsp:sp>
    <dsp:sp modelId="{C61401FC-CE9A-49A9-8F33-A011267B07FE}">
      <dsp:nvSpPr>
        <dsp:cNvPr id="0" name=""/>
        <dsp:cNvSpPr/>
      </dsp:nvSpPr>
      <dsp:spPr>
        <a:xfrm>
          <a:off x="6830907" y="633320"/>
          <a:ext cx="2108719" cy="8444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Post-conditions</a:t>
          </a:r>
          <a:endParaRPr lang="en-US" sz="2200" kern="1200" dirty="0"/>
        </a:p>
      </dsp:txBody>
      <dsp:txXfrm>
        <a:off x="6872129" y="674542"/>
        <a:ext cx="2026275" cy="76198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F89F17-51F6-4897-9C46-26D10F1D1D3F}" type="datetimeFigureOut">
              <a:rPr lang="en-US" smtClean="0"/>
              <a:t>2/23/2022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EF644-959D-4B9C-89AE-6B13FBEFBDC6}" type="slidenum">
              <a:rPr lang="en-US" smtClean="0"/>
              <a:t>‹#›</a:t>
            </a:fld>
            <a:endParaRPr lang="en-US"/>
          </a:p>
        </p:txBody>
      </p:sp>
    </p:spTree>
    <p:extLst>
      <p:ext uri="{BB962C8B-B14F-4D97-AF65-F5344CB8AC3E}">
        <p14:creationId xmlns:p14="http://schemas.microsoft.com/office/powerpoint/2010/main" val="184458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r>
              <a:rPr lang="en-US" dirty="0"/>
              <a:t>Click to add notes</a:t>
            </a: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13</a:t>
            </a:fld>
            <a:r>
              <a:rPr lang="en-US" dirty="0" smtClean="0"/>
              <a:t> of 101</a:t>
            </a:r>
            <a:endParaRPr lang="en-US" dirty="0"/>
          </a:p>
        </p:txBody>
      </p:sp>
    </p:spTree>
    <p:extLst>
      <p:ext uri="{BB962C8B-B14F-4D97-AF65-F5344CB8AC3E}">
        <p14:creationId xmlns:p14="http://schemas.microsoft.com/office/powerpoint/2010/main" val="667026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9155"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32</a:t>
            </a:fld>
            <a:r>
              <a:rPr lang="en-US" dirty="0" smtClean="0"/>
              <a:t> of 101</a:t>
            </a:r>
            <a:endParaRPr lang="en-US" dirty="0"/>
          </a:p>
        </p:txBody>
      </p:sp>
    </p:spTree>
    <p:extLst>
      <p:ext uri="{BB962C8B-B14F-4D97-AF65-F5344CB8AC3E}">
        <p14:creationId xmlns:p14="http://schemas.microsoft.com/office/powerpoint/2010/main" val="311342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290819" name="Rectangle 3"/>
          <p:cNvSpPr>
            <a:spLocks noGrp="1" noChangeArrowheads="1"/>
          </p:cNvSpPr>
          <p:nvPr>
            <p:ph type="body" idx="1"/>
          </p:nvPr>
        </p:nvSpPr>
        <p:spPr/>
        <p:txBody>
          <a:bodyPr/>
          <a:lstStyle/>
          <a:p>
            <a:r>
              <a:rPr lang="en-US" dirty="0"/>
              <a:t>(This is essentially the same information on the previous slide, restated graphically)</a:t>
            </a:r>
          </a:p>
          <a:p>
            <a:endParaRPr lang="en-US" dirty="0"/>
          </a:p>
          <a:p>
            <a:r>
              <a:rPr lang="en-US" dirty="0"/>
              <a:t>A systematic approach to functional testing can be broken down into steps.</a:t>
            </a:r>
          </a:p>
          <a:p>
            <a:endParaRPr lang="en-US" dirty="0"/>
          </a:p>
          <a:p>
            <a:r>
              <a:rPr lang="en-US" dirty="0"/>
              <a:t>First, we break the specification down into independently testable features.  This may be trivial if the </a:t>
            </a:r>
            <a:r>
              <a:rPr lang="ja-JP" altLang="en-US" dirty="0">
                <a:latin typeface="Arial"/>
              </a:rPr>
              <a:t>“</a:t>
            </a:r>
            <a:r>
              <a:rPr lang="en-US" dirty="0"/>
              <a:t>specification</a:t>
            </a:r>
            <a:r>
              <a:rPr lang="ja-JP" altLang="en-US" dirty="0">
                <a:latin typeface="Arial"/>
              </a:rPr>
              <a:t>”</a:t>
            </a:r>
            <a:r>
              <a:rPr lang="en-US" dirty="0"/>
              <a:t> is, for example, an interface specification for a single module, but if we are starting from a requirements specification of a whole system then we can expect to break it down into a large number of features for further consideration. </a:t>
            </a:r>
          </a:p>
          <a:p>
            <a:endParaRPr lang="en-US" dirty="0"/>
          </a:p>
          <a:p>
            <a:r>
              <a:rPr lang="en-US" dirty="0"/>
              <a:t>The next step depends on the kind of specification, and might even vary from feature to feature.  For some kinds of specifications it is natural to directly identify inputs and choose representative values.  For other kinds of specification, especially those that describe some complex behavior that varies over time, we will need to derive some kind of model ... but this is not really extra work, because we will need to derive some kind of model to design the system anyway.  (The chapter on model-based testing describes how some important kinds of design model can be used in test design.) </a:t>
            </a:r>
          </a:p>
          <a:p>
            <a:endParaRPr lang="en-US" dirty="0"/>
          </a:p>
          <a:p>
            <a:r>
              <a:rPr lang="en-US" dirty="0"/>
              <a:t>Whether we chose representative values of inputs directly or defined a more suitable model from which to derive representative inputs or behaviors, what we generate next are test specifications rather than fully instantiated test cases.   For example, a test case specification might require an input to be </a:t>
            </a:r>
            <a:r>
              <a:rPr lang="ja-JP" altLang="en-US" dirty="0">
                <a:latin typeface="Arial"/>
              </a:rPr>
              <a:t>“</a:t>
            </a:r>
            <a:r>
              <a:rPr lang="en-US" dirty="0"/>
              <a:t>a string of 3 alphabetic characters</a:t>
            </a:r>
            <a:r>
              <a:rPr lang="ja-JP" altLang="en-US" dirty="0">
                <a:latin typeface="Arial"/>
              </a:rPr>
              <a:t>”</a:t>
            </a:r>
            <a:r>
              <a:rPr lang="en-US" dirty="0"/>
              <a:t>, while a corresponding test case would set that value to </a:t>
            </a:r>
            <a:r>
              <a:rPr lang="ja-JP" altLang="en-US" dirty="0">
                <a:latin typeface="Arial"/>
              </a:rPr>
              <a:t>“</a:t>
            </a:r>
            <a:r>
              <a:rPr lang="en-US" dirty="0"/>
              <a:t>xmt</a:t>
            </a:r>
            <a:r>
              <a:rPr lang="ja-JP" altLang="en-US" dirty="0">
                <a:latin typeface="Arial"/>
              </a:rPr>
              <a:t>”</a:t>
            </a:r>
            <a:r>
              <a:rPr lang="en-US" dirty="0"/>
              <a:t>. A test case will also require scaffolding, including some kind of test oracle to distinguish incorrect from correct behavior. </a:t>
            </a:r>
          </a:p>
          <a:p>
            <a:endParaRPr lang="en-US" dirty="0"/>
          </a:p>
          <a:p>
            <a:r>
              <a:rPr lang="en-US" dirty="0"/>
              <a:t>Generating test case specifications often involves combining representative values, as described in the next chapter on combinatorial testing.  Scaffolding and run-time support for testing is discussed in chapter 17 on test execution. </a:t>
            </a:r>
          </a:p>
          <a:p>
            <a:endParaRPr lang="en-US" dirty="0"/>
          </a:p>
        </p:txBody>
      </p:sp>
      <p:sp>
        <p:nvSpPr>
          <p:cNvPr id="6" name="Date Placeholder 5"/>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34</a:t>
            </a:fld>
            <a:r>
              <a:rPr lang="en-US" dirty="0" smtClean="0"/>
              <a:t> of 101</a:t>
            </a:r>
            <a:endParaRPr lang="en-US" dirty="0"/>
          </a:p>
        </p:txBody>
      </p:sp>
    </p:spTree>
    <p:extLst>
      <p:ext uri="{BB962C8B-B14F-4D97-AF65-F5344CB8AC3E}">
        <p14:creationId xmlns:p14="http://schemas.microsoft.com/office/powerpoint/2010/main" val="1514197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5299"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Here is a very simple example taken from the U.S. Postal Service web site.  Ask students to suggest a breakdown of values before showing next slide.</a:t>
            </a: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35</a:t>
            </a:fld>
            <a:r>
              <a:rPr lang="en-US" dirty="0" smtClean="0"/>
              <a:t> of 101</a:t>
            </a:r>
            <a:endParaRPr lang="en-US" dirty="0"/>
          </a:p>
        </p:txBody>
      </p:sp>
    </p:spTree>
    <p:extLst>
      <p:ext uri="{BB962C8B-B14F-4D97-AF65-F5344CB8AC3E}">
        <p14:creationId xmlns:p14="http://schemas.microsoft.com/office/powerpoint/2010/main" val="1455667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73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Here is a possible breakdown of values.  Note that while there is only one input, we have considered the output value (a list) as well.  Also note that these are mostly classes of values, rather than concrete values --- i.e., we have parts of test case specifications, not concrete test cases. </a:t>
            </a:r>
          </a:p>
          <a:p>
            <a:pPr eaLnBrk="1" hangingPunct="1">
              <a:spcBef>
                <a:spcPct val="0"/>
              </a:spcBef>
            </a:pPr>
            <a:endParaRPr lang="en-US" dirty="0">
              <a:latin typeface="Calibri" charset="0"/>
            </a:endParaRPr>
          </a:p>
          <a:p>
            <a:pPr eaLnBrk="1" hangingPunct="1">
              <a:spcBef>
                <a:spcPct val="0"/>
              </a:spcBef>
            </a:pPr>
            <a:r>
              <a:rPr lang="en-US" dirty="0">
                <a:latin typeface="Calibri" charset="0"/>
              </a:rPr>
              <a:t>The prevalence of boundary and error values is typical (and program faults are also disproportionately found in boundary case and error handling).  </a:t>
            </a:r>
          </a:p>
          <a:p>
            <a:pPr eaLnBrk="1" hangingPunct="1">
              <a:spcBef>
                <a:spcPct val="0"/>
              </a:spcBef>
            </a:pPr>
            <a:endParaRPr lang="en-US" dirty="0">
              <a:latin typeface="Calibri" charset="0"/>
            </a:endParaRPr>
          </a:p>
          <a:p>
            <a:pPr eaLnBrk="1" hangingPunct="1">
              <a:spcBef>
                <a:spcPct val="0"/>
              </a:spcBef>
            </a:pPr>
            <a:r>
              <a:rPr lang="en-US" dirty="0">
                <a:latin typeface="Calibri" charset="0"/>
              </a:rPr>
              <a:t>Did students come up with each of these?  If not, do they agree that each of these is a significant case to be tested?  Did they come up with any others, and if so, can they explain why the representatives they came up with are also significant cases to be tested? </a:t>
            </a:r>
          </a:p>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36</a:t>
            </a:fld>
            <a:r>
              <a:rPr lang="en-US" dirty="0" smtClean="0"/>
              <a:t> of 101</a:t>
            </a:r>
            <a:endParaRPr lang="en-US" dirty="0"/>
          </a:p>
        </p:txBody>
      </p:sp>
    </p:spTree>
    <p:extLst>
      <p:ext uri="{BB962C8B-B14F-4D97-AF65-F5344CB8AC3E}">
        <p14:creationId xmlns:p14="http://schemas.microsoft.com/office/powerpoint/2010/main" val="1485700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1442"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37</a:t>
            </a:fld>
            <a:r>
              <a:rPr lang="en-US" dirty="0" smtClean="0"/>
              <a:t> of 101</a:t>
            </a:r>
            <a:endParaRPr lang="en-US" dirty="0"/>
          </a:p>
        </p:txBody>
      </p:sp>
    </p:spTree>
    <p:extLst>
      <p:ext uri="{BB962C8B-B14F-4D97-AF65-F5344CB8AC3E}">
        <p14:creationId xmlns:p14="http://schemas.microsoft.com/office/powerpoint/2010/main" val="2142910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smtClean="0"/>
              <a:t>SE 433</a:t>
            </a:r>
            <a:endParaRPr lang="en-US" dirty="0"/>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en-US" dirty="0">
              <a:latin typeface="Times New Roman" charset="0"/>
            </a:endParaRPr>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38</a:t>
            </a:fld>
            <a:r>
              <a:rPr lang="en-US" dirty="0" smtClean="0"/>
              <a:t> of 101</a:t>
            </a:r>
            <a:endParaRPr lang="en-US" dirty="0"/>
          </a:p>
        </p:txBody>
      </p:sp>
    </p:spTree>
    <p:extLst>
      <p:ext uri="{BB962C8B-B14F-4D97-AF65-F5344CB8AC3E}">
        <p14:creationId xmlns:p14="http://schemas.microsoft.com/office/powerpoint/2010/main" val="31681729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7586"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39</a:t>
            </a:fld>
            <a:r>
              <a:rPr lang="en-US" dirty="0" smtClean="0"/>
              <a:t> of 101</a:t>
            </a:r>
            <a:endParaRPr lang="en-US" dirty="0"/>
          </a:p>
        </p:txBody>
      </p:sp>
    </p:spTree>
    <p:extLst>
      <p:ext uri="{BB962C8B-B14F-4D97-AF65-F5344CB8AC3E}">
        <p14:creationId xmlns:p14="http://schemas.microsoft.com/office/powerpoint/2010/main" val="404466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41</a:t>
            </a:fld>
            <a:r>
              <a:rPr lang="en-US" dirty="0" smtClean="0"/>
              <a:t> of 94</a:t>
            </a:r>
            <a:endParaRPr lang="en-US" dirty="0"/>
          </a:p>
        </p:txBody>
      </p:sp>
    </p:spTree>
    <p:extLst>
      <p:ext uri="{BB962C8B-B14F-4D97-AF65-F5344CB8AC3E}">
        <p14:creationId xmlns:p14="http://schemas.microsoft.com/office/powerpoint/2010/main" val="1581514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42</a:t>
            </a:fld>
            <a:r>
              <a:rPr lang="en-US" dirty="0" smtClean="0"/>
              <a:t> of 94</a:t>
            </a:r>
            <a:endParaRPr lang="en-US" dirty="0"/>
          </a:p>
        </p:txBody>
      </p:sp>
    </p:spTree>
    <p:extLst>
      <p:ext uri="{BB962C8B-B14F-4D97-AF65-F5344CB8AC3E}">
        <p14:creationId xmlns:p14="http://schemas.microsoft.com/office/powerpoint/2010/main" val="1611778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43</a:t>
            </a:fld>
            <a:r>
              <a:rPr lang="en-US" dirty="0" smtClean="0"/>
              <a:t> of 94</a:t>
            </a:r>
            <a:endParaRPr lang="en-US" dirty="0"/>
          </a:p>
        </p:txBody>
      </p:sp>
    </p:spTree>
    <p:extLst>
      <p:ext uri="{BB962C8B-B14F-4D97-AF65-F5344CB8AC3E}">
        <p14:creationId xmlns:p14="http://schemas.microsoft.com/office/powerpoint/2010/main" val="3321113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6" charset="0"/>
                <a:ea typeface="ＭＳ Ｐゴシック" pitchFamily="36" charset="-128"/>
                <a:cs typeface="ＭＳ Ｐゴシック" pitchFamily="36" charset="-128"/>
              </a:rPr>
              <a:t>Securities and Exchange Commission (SEC)</a:t>
            </a:r>
            <a:endParaRPr lang="en-US" dirty="0"/>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April 18, 2017</a:t>
            </a:r>
            <a:endParaRPr lang="en-US" dirty="0"/>
          </a:p>
        </p:txBody>
      </p:sp>
      <p:sp>
        <p:nvSpPr>
          <p:cNvPr id="6" name="Footer Placeholder 5"/>
          <p:cNvSpPr>
            <a:spLocks noGrp="1"/>
          </p:cNvSpPr>
          <p:nvPr>
            <p:ph type="ftr" sz="quarter" idx="12"/>
          </p:nvPr>
        </p:nvSpPr>
        <p:spPr/>
        <p:txBody>
          <a:bodyPr/>
          <a:lstStyle/>
          <a:p>
            <a:pPr>
              <a:defRPr/>
            </a:pPr>
            <a:r>
              <a:rPr lang="en-US" smtClean="0"/>
              <a:t>Lecture 4</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17</a:t>
            </a:fld>
            <a:r>
              <a:rPr lang="en-US" smtClean="0"/>
              <a:t> of 101</a:t>
            </a:r>
            <a:endParaRPr lang="en-US" dirty="0"/>
          </a:p>
        </p:txBody>
      </p:sp>
    </p:spTree>
    <p:extLst>
      <p:ext uri="{BB962C8B-B14F-4D97-AF65-F5344CB8AC3E}">
        <p14:creationId xmlns:p14="http://schemas.microsoft.com/office/powerpoint/2010/main" val="22713888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44</a:t>
            </a:fld>
            <a:r>
              <a:rPr lang="en-US" dirty="0" smtClean="0"/>
              <a:t> of 94</a:t>
            </a:r>
            <a:endParaRPr lang="en-US" dirty="0"/>
          </a:p>
        </p:txBody>
      </p:sp>
    </p:spTree>
    <p:extLst>
      <p:ext uri="{BB962C8B-B14F-4D97-AF65-F5344CB8AC3E}">
        <p14:creationId xmlns:p14="http://schemas.microsoft.com/office/powerpoint/2010/main" val="29376224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45</a:t>
            </a:fld>
            <a:r>
              <a:rPr lang="en-US" dirty="0" smtClean="0"/>
              <a:t> of 94</a:t>
            </a:r>
            <a:endParaRPr lang="en-US" dirty="0"/>
          </a:p>
        </p:txBody>
      </p:sp>
    </p:spTree>
    <p:extLst>
      <p:ext uri="{BB962C8B-B14F-4D97-AF65-F5344CB8AC3E}">
        <p14:creationId xmlns:p14="http://schemas.microsoft.com/office/powerpoint/2010/main" val="4122397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46</a:t>
            </a:fld>
            <a:r>
              <a:rPr lang="en-US" dirty="0" smtClean="0"/>
              <a:t> of 94</a:t>
            </a:r>
            <a:endParaRPr lang="en-US" dirty="0"/>
          </a:p>
        </p:txBody>
      </p:sp>
    </p:spTree>
    <p:extLst>
      <p:ext uri="{BB962C8B-B14F-4D97-AF65-F5344CB8AC3E}">
        <p14:creationId xmlns:p14="http://schemas.microsoft.com/office/powerpoint/2010/main" val="2122011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47</a:t>
            </a:fld>
            <a:r>
              <a:rPr lang="en-US" dirty="0" smtClean="0"/>
              <a:t> of 94</a:t>
            </a:r>
            <a:endParaRPr lang="en-US" dirty="0"/>
          </a:p>
        </p:txBody>
      </p:sp>
    </p:spTree>
    <p:extLst>
      <p:ext uri="{BB962C8B-B14F-4D97-AF65-F5344CB8AC3E}">
        <p14:creationId xmlns:p14="http://schemas.microsoft.com/office/powerpoint/2010/main" val="20578852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48</a:t>
            </a:fld>
            <a:r>
              <a:rPr lang="en-US" dirty="0" smtClean="0"/>
              <a:t> of 94</a:t>
            </a:r>
            <a:endParaRPr lang="en-US" dirty="0"/>
          </a:p>
        </p:txBody>
      </p:sp>
    </p:spTree>
    <p:extLst>
      <p:ext uri="{BB962C8B-B14F-4D97-AF65-F5344CB8AC3E}">
        <p14:creationId xmlns:p14="http://schemas.microsoft.com/office/powerpoint/2010/main" val="2772676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9634"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buFontTx/>
              <a:buChar char="-"/>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50</a:t>
            </a:fld>
            <a:r>
              <a:rPr lang="en-US" dirty="0" smtClean="0"/>
              <a:t> of 101</a:t>
            </a:r>
            <a:endParaRPr lang="en-US" dirty="0"/>
          </a:p>
        </p:txBody>
      </p:sp>
    </p:spTree>
    <p:extLst>
      <p:ext uri="{BB962C8B-B14F-4D97-AF65-F5344CB8AC3E}">
        <p14:creationId xmlns:p14="http://schemas.microsoft.com/office/powerpoint/2010/main" val="23833116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51</a:t>
            </a:fld>
            <a:r>
              <a:rPr lang="en-US" dirty="0" smtClean="0"/>
              <a:t> of 94</a:t>
            </a:r>
            <a:endParaRPr lang="en-US" dirty="0"/>
          </a:p>
        </p:txBody>
      </p:sp>
    </p:spTree>
    <p:extLst>
      <p:ext uri="{BB962C8B-B14F-4D97-AF65-F5344CB8AC3E}">
        <p14:creationId xmlns:p14="http://schemas.microsoft.com/office/powerpoint/2010/main" val="602882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52</a:t>
            </a:fld>
            <a:r>
              <a:rPr lang="en-US" dirty="0" smtClean="0"/>
              <a:t> of 94</a:t>
            </a:r>
            <a:endParaRPr lang="en-US" dirty="0"/>
          </a:p>
        </p:txBody>
      </p:sp>
    </p:spTree>
    <p:extLst>
      <p:ext uri="{BB962C8B-B14F-4D97-AF65-F5344CB8AC3E}">
        <p14:creationId xmlns:p14="http://schemas.microsoft.com/office/powerpoint/2010/main" val="31123727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53</a:t>
            </a:fld>
            <a:r>
              <a:rPr lang="en-US" dirty="0" smtClean="0"/>
              <a:t> of 94</a:t>
            </a:r>
            <a:endParaRPr lang="en-US" dirty="0"/>
          </a:p>
        </p:txBody>
      </p:sp>
    </p:spTree>
    <p:extLst>
      <p:ext uri="{BB962C8B-B14F-4D97-AF65-F5344CB8AC3E}">
        <p14:creationId xmlns:p14="http://schemas.microsoft.com/office/powerpoint/2010/main" val="42622999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54</a:t>
            </a:fld>
            <a:r>
              <a:rPr lang="en-US" dirty="0" smtClean="0"/>
              <a:t> of 94</a:t>
            </a:r>
            <a:endParaRPr lang="en-US" dirty="0"/>
          </a:p>
        </p:txBody>
      </p:sp>
    </p:spTree>
    <p:extLst>
      <p:ext uri="{BB962C8B-B14F-4D97-AF65-F5344CB8AC3E}">
        <p14:creationId xmlns:p14="http://schemas.microsoft.com/office/powerpoint/2010/main" val="1426029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482"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21</a:t>
            </a:fld>
            <a:r>
              <a:rPr lang="en-US" dirty="0" smtClean="0"/>
              <a:t> of 101</a:t>
            </a:r>
            <a:endParaRPr lang="en-US" dirty="0"/>
          </a:p>
        </p:txBody>
      </p:sp>
    </p:spTree>
    <p:extLst>
      <p:ext uri="{BB962C8B-B14F-4D97-AF65-F5344CB8AC3E}">
        <p14:creationId xmlns:p14="http://schemas.microsoft.com/office/powerpoint/2010/main" val="39414357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55</a:t>
            </a:fld>
            <a:r>
              <a:rPr lang="en-US" dirty="0" smtClean="0"/>
              <a:t> of 94</a:t>
            </a:r>
            <a:endParaRPr lang="en-US" dirty="0"/>
          </a:p>
        </p:txBody>
      </p:sp>
    </p:spTree>
    <p:extLst>
      <p:ext uri="{BB962C8B-B14F-4D97-AF65-F5344CB8AC3E}">
        <p14:creationId xmlns:p14="http://schemas.microsoft.com/office/powerpoint/2010/main" val="36895170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8306"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58</a:t>
            </a:fld>
            <a:r>
              <a:rPr lang="en-US" dirty="0" smtClean="0"/>
              <a:t> of 101</a:t>
            </a:r>
            <a:endParaRPr lang="en-US" dirty="0"/>
          </a:p>
        </p:txBody>
      </p:sp>
    </p:spTree>
    <p:extLst>
      <p:ext uri="{BB962C8B-B14F-4D97-AF65-F5344CB8AC3E}">
        <p14:creationId xmlns:p14="http://schemas.microsoft.com/office/powerpoint/2010/main" val="28458184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61</a:t>
            </a:fld>
            <a:r>
              <a:rPr lang="en-US" dirty="0" smtClean="0"/>
              <a:t> of 94</a:t>
            </a:r>
            <a:endParaRPr lang="en-US" dirty="0"/>
          </a:p>
        </p:txBody>
      </p:sp>
    </p:spTree>
    <p:extLst>
      <p:ext uri="{BB962C8B-B14F-4D97-AF65-F5344CB8AC3E}">
        <p14:creationId xmlns:p14="http://schemas.microsoft.com/office/powerpoint/2010/main" val="10845472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62</a:t>
            </a:fld>
            <a:r>
              <a:rPr lang="en-US" dirty="0" smtClean="0"/>
              <a:t> of 94</a:t>
            </a:r>
            <a:endParaRPr lang="en-US" dirty="0"/>
          </a:p>
        </p:txBody>
      </p:sp>
    </p:spTree>
    <p:extLst>
      <p:ext uri="{BB962C8B-B14F-4D97-AF65-F5344CB8AC3E}">
        <p14:creationId xmlns:p14="http://schemas.microsoft.com/office/powerpoint/2010/main" val="24030493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63</a:t>
            </a:fld>
            <a:r>
              <a:rPr lang="en-US" dirty="0" smtClean="0"/>
              <a:t> of 94</a:t>
            </a:r>
            <a:endParaRPr lang="en-US" dirty="0"/>
          </a:p>
        </p:txBody>
      </p:sp>
    </p:spTree>
    <p:extLst>
      <p:ext uri="{BB962C8B-B14F-4D97-AF65-F5344CB8AC3E}">
        <p14:creationId xmlns:p14="http://schemas.microsoft.com/office/powerpoint/2010/main" val="40705113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64</a:t>
            </a:fld>
            <a:r>
              <a:rPr lang="en-US" dirty="0" smtClean="0"/>
              <a:t> of 94</a:t>
            </a:r>
            <a:endParaRPr lang="en-US" dirty="0"/>
          </a:p>
        </p:txBody>
      </p:sp>
    </p:spTree>
    <p:extLst>
      <p:ext uri="{BB962C8B-B14F-4D97-AF65-F5344CB8AC3E}">
        <p14:creationId xmlns:p14="http://schemas.microsoft.com/office/powerpoint/2010/main" val="41227485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65</a:t>
            </a:fld>
            <a:r>
              <a:rPr lang="en-US" dirty="0" smtClean="0"/>
              <a:t> of 94</a:t>
            </a:r>
            <a:endParaRPr lang="en-US" dirty="0"/>
          </a:p>
        </p:txBody>
      </p:sp>
    </p:spTree>
    <p:extLst>
      <p:ext uri="{BB962C8B-B14F-4D97-AF65-F5344CB8AC3E}">
        <p14:creationId xmlns:p14="http://schemas.microsoft.com/office/powerpoint/2010/main" val="7608864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66</a:t>
            </a:fld>
            <a:r>
              <a:rPr lang="en-US" dirty="0" smtClean="0"/>
              <a:t> of 94</a:t>
            </a:r>
            <a:endParaRPr lang="en-US" dirty="0"/>
          </a:p>
        </p:txBody>
      </p:sp>
    </p:spTree>
    <p:extLst>
      <p:ext uri="{BB962C8B-B14F-4D97-AF65-F5344CB8AC3E}">
        <p14:creationId xmlns:p14="http://schemas.microsoft.com/office/powerpoint/2010/main" val="5233405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67</a:t>
            </a:fld>
            <a:r>
              <a:rPr lang="en-US" dirty="0" smtClean="0"/>
              <a:t> of 94</a:t>
            </a:r>
            <a:endParaRPr lang="en-US" dirty="0"/>
          </a:p>
        </p:txBody>
      </p:sp>
    </p:spTree>
    <p:extLst>
      <p:ext uri="{BB962C8B-B14F-4D97-AF65-F5344CB8AC3E}">
        <p14:creationId xmlns:p14="http://schemas.microsoft.com/office/powerpoint/2010/main" val="30862357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8786"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68</a:t>
            </a:fld>
            <a:r>
              <a:rPr lang="en-US" dirty="0" smtClean="0"/>
              <a:t> of 101</a:t>
            </a:r>
            <a:endParaRPr lang="en-US" dirty="0"/>
          </a:p>
        </p:txBody>
      </p:sp>
    </p:spTree>
    <p:extLst>
      <p:ext uri="{BB962C8B-B14F-4D97-AF65-F5344CB8AC3E}">
        <p14:creationId xmlns:p14="http://schemas.microsoft.com/office/powerpoint/2010/main" val="397470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There is a potential confusion  of terminology here.  Some writers use the term </a:t>
            </a:r>
            <a:r>
              <a:rPr lang="ja-JP" altLang="en-US" dirty="0">
                <a:latin typeface="Calibri" charset="0"/>
              </a:rPr>
              <a:t>“</a:t>
            </a:r>
            <a:r>
              <a:rPr lang="en-US" altLang="ja-JP" dirty="0">
                <a:latin typeface="Calibri" charset="0"/>
              </a:rPr>
              <a:t>functional</a:t>
            </a:r>
            <a:r>
              <a:rPr lang="ja-JP" altLang="en-US" dirty="0">
                <a:latin typeface="Calibri" charset="0"/>
              </a:rPr>
              <a:t>”</a:t>
            </a:r>
            <a:r>
              <a:rPr lang="en-US" altLang="ja-JP" dirty="0">
                <a:latin typeface="Calibri" charset="0"/>
              </a:rPr>
              <a:t> to distinguish tests of functionality from tests of non-functional program qualities, such as usability.  (Often these writers also treat performance and robustness as </a:t>
            </a:r>
            <a:r>
              <a:rPr lang="ja-JP" altLang="en-US" dirty="0">
                <a:latin typeface="Calibri" charset="0"/>
              </a:rPr>
              <a:t>“</a:t>
            </a:r>
            <a:r>
              <a:rPr lang="en-US" altLang="ja-JP" dirty="0">
                <a:latin typeface="Calibri" charset="0"/>
              </a:rPr>
              <a:t>non-functional</a:t>
            </a:r>
            <a:r>
              <a:rPr lang="ja-JP" altLang="en-US" dirty="0">
                <a:latin typeface="Calibri" charset="0"/>
              </a:rPr>
              <a:t>”</a:t>
            </a:r>
            <a:r>
              <a:rPr lang="en-US" altLang="ja-JP" dirty="0">
                <a:latin typeface="Calibri" charset="0"/>
              </a:rPr>
              <a:t> attributes, although this is questionable.)  We use the term </a:t>
            </a:r>
            <a:r>
              <a:rPr lang="ja-JP" altLang="en-US" dirty="0">
                <a:latin typeface="Calibri" charset="0"/>
              </a:rPr>
              <a:t>“</a:t>
            </a:r>
            <a:r>
              <a:rPr lang="en-US" altLang="ja-JP" dirty="0">
                <a:latin typeface="Calibri" charset="0"/>
              </a:rPr>
              <a:t>functional</a:t>
            </a:r>
            <a:r>
              <a:rPr lang="ja-JP" altLang="en-US" dirty="0">
                <a:latin typeface="Calibri" charset="0"/>
              </a:rPr>
              <a:t>”</a:t>
            </a:r>
            <a:r>
              <a:rPr lang="en-US" altLang="ja-JP" dirty="0">
                <a:latin typeface="Calibri" charset="0"/>
              </a:rPr>
              <a:t> as it has long been used  in the testing research community.  </a:t>
            </a: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22</a:t>
            </a:fld>
            <a:r>
              <a:rPr lang="en-US" dirty="0" smtClean="0"/>
              <a:t> of 101</a:t>
            </a:r>
            <a:endParaRPr lang="en-US" dirty="0"/>
          </a:p>
        </p:txBody>
      </p:sp>
    </p:spTree>
    <p:extLst>
      <p:ext uri="{BB962C8B-B14F-4D97-AF65-F5344CB8AC3E}">
        <p14:creationId xmlns:p14="http://schemas.microsoft.com/office/powerpoint/2010/main" val="41285053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96</a:t>
            </a:fld>
            <a:r>
              <a:rPr lang="en-US" dirty="0" smtClean="0"/>
              <a:t> of 94</a:t>
            </a:r>
            <a:endParaRPr lang="en-US" dirty="0"/>
          </a:p>
        </p:txBody>
      </p:sp>
    </p:spTree>
    <p:extLst>
      <p:ext uri="{BB962C8B-B14F-4D97-AF65-F5344CB8AC3E}">
        <p14:creationId xmlns:p14="http://schemas.microsoft.com/office/powerpoint/2010/main" val="9926395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97</a:t>
            </a:fld>
            <a:r>
              <a:rPr lang="en-US" dirty="0" smtClean="0"/>
              <a:t> of 94</a:t>
            </a:r>
            <a:endParaRPr lang="en-US" dirty="0"/>
          </a:p>
        </p:txBody>
      </p:sp>
    </p:spTree>
    <p:extLst>
      <p:ext uri="{BB962C8B-B14F-4D97-AF65-F5344CB8AC3E}">
        <p14:creationId xmlns:p14="http://schemas.microsoft.com/office/powerpoint/2010/main" val="21998721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98</a:t>
            </a:fld>
            <a:r>
              <a:rPr lang="en-US" dirty="0" smtClean="0"/>
              <a:t> of 94</a:t>
            </a:r>
            <a:endParaRPr lang="en-US" dirty="0"/>
          </a:p>
        </p:txBody>
      </p:sp>
    </p:spTree>
    <p:extLst>
      <p:ext uri="{BB962C8B-B14F-4D97-AF65-F5344CB8AC3E}">
        <p14:creationId xmlns:p14="http://schemas.microsoft.com/office/powerpoint/2010/main" val="838446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99</a:t>
            </a:fld>
            <a:r>
              <a:rPr lang="en-US" dirty="0" smtClean="0"/>
              <a:t> of 94</a:t>
            </a:r>
            <a:endParaRPr lang="en-US" dirty="0"/>
          </a:p>
        </p:txBody>
      </p:sp>
    </p:spTree>
    <p:extLst>
      <p:ext uri="{BB962C8B-B14F-4D97-AF65-F5344CB8AC3E}">
        <p14:creationId xmlns:p14="http://schemas.microsoft.com/office/powerpoint/2010/main" val="29272058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100</a:t>
            </a:fld>
            <a:r>
              <a:rPr lang="en-US" dirty="0" smtClean="0"/>
              <a:t> of 94</a:t>
            </a:r>
            <a:endParaRPr lang="en-US" dirty="0"/>
          </a:p>
        </p:txBody>
      </p:sp>
    </p:spTree>
    <p:extLst>
      <p:ext uri="{BB962C8B-B14F-4D97-AF65-F5344CB8AC3E}">
        <p14:creationId xmlns:p14="http://schemas.microsoft.com/office/powerpoint/2010/main" val="36614952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101</a:t>
            </a:fld>
            <a:r>
              <a:rPr lang="en-US" dirty="0" smtClean="0"/>
              <a:t> of 94</a:t>
            </a:r>
            <a:endParaRPr lang="en-US" dirty="0"/>
          </a:p>
        </p:txBody>
      </p:sp>
    </p:spTree>
    <p:extLst>
      <p:ext uri="{BB962C8B-B14F-4D97-AF65-F5344CB8AC3E}">
        <p14:creationId xmlns:p14="http://schemas.microsoft.com/office/powerpoint/2010/main" val="2673837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102</a:t>
            </a:fld>
            <a:r>
              <a:rPr lang="en-US" dirty="0" smtClean="0"/>
              <a:t> of 94</a:t>
            </a:r>
            <a:endParaRPr lang="en-US" dirty="0"/>
          </a:p>
        </p:txBody>
      </p:sp>
    </p:spTree>
    <p:extLst>
      <p:ext uri="{BB962C8B-B14F-4D97-AF65-F5344CB8AC3E}">
        <p14:creationId xmlns:p14="http://schemas.microsoft.com/office/powerpoint/2010/main" val="28157766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103</a:t>
            </a:fld>
            <a:r>
              <a:rPr lang="en-US" dirty="0" smtClean="0"/>
              <a:t> of 94</a:t>
            </a:r>
            <a:endParaRPr lang="en-US" dirty="0"/>
          </a:p>
        </p:txBody>
      </p:sp>
    </p:spTree>
    <p:extLst>
      <p:ext uri="{BB962C8B-B14F-4D97-AF65-F5344CB8AC3E}">
        <p14:creationId xmlns:p14="http://schemas.microsoft.com/office/powerpoint/2010/main" val="25493548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104</a:t>
            </a:fld>
            <a:r>
              <a:rPr lang="en-US" dirty="0" smtClean="0"/>
              <a:t> of 94</a:t>
            </a:r>
            <a:endParaRPr lang="en-US" dirty="0"/>
          </a:p>
        </p:txBody>
      </p:sp>
    </p:spTree>
    <p:extLst>
      <p:ext uri="{BB962C8B-B14F-4D97-AF65-F5344CB8AC3E}">
        <p14:creationId xmlns:p14="http://schemas.microsoft.com/office/powerpoint/2010/main" val="31169376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105</a:t>
            </a:fld>
            <a:r>
              <a:rPr lang="en-US" dirty="0" smtClean="0"/>
              <a:t> of 94</a:t>
            </a:r>
            <a:endParaRPr lang="en-US" dirty="0"/>
          </a:p>
        </p:txBody>
      </p:sp>
    </p:spTree>
    <p:extLst>
      <p:ext uri="{BB962C8B-B14F-4D97-AF65-F5344CB8AC3E}">
        <p14:creationId xmlns:p14="http://schemas.microsoft.com/office/powerpoint/2010/main" val="786202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24</a:t>
            </a:fld>
            <a:r>
              <a:rPr lang="en-US" dirty="0" smtClean="0"/>
              <a:t> of 94</a:t>
            </a:r>
            <a:endParaRPr lang="en-US" dirty="0"/>
          </a:p>
        </p:txBody>
      </p:sp>
    </p:spTree>
    <p:extLst>
      <p:ext uri="{BB962C8B-B14F-4D97-AF65-F5344CB8AC3E}">
        <p14:creationId xmlns:p14="http://schemas.microsoft.com/office/powerpoint/2010/main" val="25512610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106</a:t>
            </a:fld>
            <a:r>
              <a:rPr lang="en-US" dirty="0" smtClean="0"/>
              <a:t> of 94</a:t>
            </a:r>
            <a:endParaRPr lang="en-US" dirty="0"/>
          </a:p>
        </p:txBody>
      </p:sp>
    </p:spTree>
    <p:extLst>
      <p:ext uri="{BB962C8B-B14F-4D97-AF65-F5344CB8AC3E}">
        <p14:creationId xmlns:p14="http://schemas.microsoft.com/office/powerpoint/2010/main" val="33530391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107</a:t>
            </a:fld>
            <a:r>
              <a:rPr lang="en-US" dirty="0" smtClean="0"/>
              <a:t> of 94</a:t>
            </a:r>
            <a:endParaRPr lang="en-US" dirty="0"/>
          </a:p>
        </p:txBody>
      </p:sp>
    </p:spTree>
    <p:extLst>
      <p:ext uri="{BB962C8B-B14F-4D97-AF65-F5344CB8AC3E}">
        <p14:creationId xmlns:p14="http://schemas.microsoft.com/office/powerpoint/2010/main" val="33697501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108</a:t>
            </a:fld>
            <a:r>
              <a:rPr lang="en-US" dirty="0" smtClean="0"/>
              <a:t> of 94</a:t>
            </a:r>
            <a:endParaRPr lang="en-US" dirty="0"/>
          </a:p>
        </p:txBody>
      </p:sp>
    </p:spTree>
    <p:extLst>
      <p:ext uri="{BB962C8B-B14F-4D97-AF65-F5344CB8AC3E}">
        <p14:creationId xmlns:p14="http://schemas.microsoft.com/office/powerpoint/2010/main" val="37944127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0834"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113</a:t>
            </a:fld>
            <a:r>
              <a:rPr lang="en-US" dirty="0" smtClean="0"/>
              <a:t> of 101</a:t>
            </a:r>
            <a:endParaRPr lang="en-US" dirty="0"/>
          </a:p>
        </p:txBody>
      </p:sp>
    </p:spTree>
    <p:extLst>
      <p:ext uri="{BB962C8B-B14F-4D97-AF65-F5344CB8AC3E}">
        <p14:creationId xmlns:p14="http://schemas.microsoft.com/office/powerpoint/2010/main" val="42643230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2882"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marL="223826" indent="-223826">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114</a:t>
            </a:fld>
            <a:r>
              <a:rPr lang="en-US" dirty="0" smtClean="0"/>
              <a:t> of 101</a:t>
            </a:r>
            <a:endParaRPr lang="en-US" dirty="0"/>
          </a:p>
        </p:txBody>
      </p:sp>
    </p:spTree>
    <p:extLst>
      <p:ext uri="{BB962C8B-B14F-4D97-AF65-F5344CB8AC3E}">
        <p14:creationId xmlns:p14="http://schemas.microsoft.com/office/powerpoint/2010/main" val="25340900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4930"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115</a:t>
            </a:fld>
            <a:r>
              <a:rPr lang="en-US" dirty="0" smtClean="0"/>
              <a:t> of 101</a:t>
            </a:r>
            <a:endParaRPr lang="en-US" dirty="0"/>
          </a:p>
        </p:txBody>
      </p:sp>
    </p:spTree>
    <p:extLst>
      <p:ext uri="{BB962C8B-B14F-4D97-AF65-F5344CB8AC3E}">
        <p14:creationId xmlns:p14="http://schemas.microsoft.com/office/powerpoint/2010/main" val="2423854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27</a:t>
            </a:fld>
            <a:r>
              <a:rPr lang="en-US" dirty="0" smtClean="0"/>
              <a:t> of 94</a:t>
            </a:r>
            <a:endParaRPr lang="en-US" dirty="0"/>
          </a:p>
        </p:txBody>
      </p:sp>
    </p:spTree>
    <p:extLst>
      <p:ext uri="{BB962C8B-B14F-4D97-AF65-F5344CB8AC3E}">
        <p14:creationId xmlns:p14="http://schemas.microsoft.com/office/powerpoint/2010/main" val="390286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28</a:t>
            </a:fld>
            <a:r>
              <a:rPr lang="en-US" dirty="0" smtClean="0"/>
              <a:t> of 94</a:t>
            </a:r>
            <a:endParaRPr lang="en-US" dirty="0"/>
          </a:p>
        </p:txBody>
      </p:sp>
    </p:spTree>
    <p:extLst>
      <p:ext uri="{BB962C8B-B14F-4D97-AF65-F5344CB8AC3E}">
        <p14:creationId xmlns:p14="http://schemas.microsoft.com/office/powerpoint/2010/main" val="2213364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301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Of all the kinds of information we could use in partitioning the input space, why is functional (black-box) testing especially important? </a:t>
            </a: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29</a:t>
            </a:fld>
            <a:r>
              <a:rPr lang="en-US" dirty="0" smtClean="0"/>
              <a:t> of 101</a:t>
            </a:r>
            <a:endParaRPr lang="en-US" dirty="0"/>
          </a:p>
        </p:txBody>
      </p:sp>
    </p:spTree>
    <p:extLst>
      <p:ext uri="{BB962C8B-B14F-4D97-AF65-F5344CB8AC3E}">
        <p14:creationId xmlns:p14="http://schemas.microsoft.com/office/powerpoint/2010/main" val="2313967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5058"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30</a:t>
            </a:fld>
            <a:r>
              <a:rPr lang="en-US" dirty="0" smtClean="0"/>
              <a:t> of 101</a:t>
            </a:r>
            <a:endParaRPr lang="en-US" dirty="0"/>
          </a:p>
        </p:txBody>
      </p:sp>
    </p:spTree>
    <p:extLst>
      <p:ext uri="{BB962C8B-B14F-4D97-AF65-F5344CB8AC3E}">
        <p14:creationId xmlns:p14="http://schemas.microsoft.com/office/powerpoint/2010/main" val="35298439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837180-9721-446C-AC6D-776BB2F38775}" type="datetime1">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B3A1F2-E165-4A76-9805-3AB30D43FF05}" type="datetime1">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17FC97-FD57-4BD7-82C7-ED3E4255A4B6}" type="datetime1">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5400"/>
            <a:ext cx="12192000" cy="965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8000" y="990600"/>
            <a:ext cx="5486400" cy="5486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96000" y="990600"/>
            <a:ext cx="54864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C4DA2B20-E683-403E-906F-7D0C82CB9596}" type="datetime1">
              <a:rPr lang="en-US" smtClean="0"/>
              <a:t>2/23/2022</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8BDBD1F7-51C1-E94D-B9B2-8F7012A744C6}" type="slidenum">
              <a:rPr lang="en-US" smtClean="0"/>
              <a:pPr>
                <a:defRPr/>
              </a:pPr>
              <a:t>‹#›</a:t>
            </a:fld>
            <a:r>
              <a:rPr lang="en-US" dirty="0" smtClean="0"/>
              <a:t> of 94</a:t>
            </a:r>
            <a:endParaRPr lang="en-US" dirty="0">
              <a:solidFill>
                <a:schemeClr val="tx2"/>
              </a:solidFill>
            </a:endParaRPr>
          </a:p>
        </p:txBody>
      </p:sp>
    </p:spTree>
    <p:extLst>
      <p:ext uri="{BB962C8B-B14F-4D97-AF65-F5344CB8AC3E}">
        <p14:creationId xmlns:p14="http://schemas.microsoft.com/office/powerpoint/2010/main" val="4132096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7257E4-776A-45C2-BD19-4B5A6E21B830}" type="datetime1">
              <a:rPr lang="en-US" smtClean="0"/>
              <a:t>2/23/2022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B15613-4326-4AF9-920A-352460887503}" type="datetime1">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403E61-CF59-41CC-9B8C-77AE93C3157C}" type="datetime1">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35FF4D-2167-4E59-A2E4-411504250139}" type="datetime1">
              <a:rPr lang="en-US" smtClean="0"/>
              <a:t>2/23/2022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E0E855D-48A6-4AC5-A850-805C20C19ACB}" type="datetime1">
              <a:rPr lang="en-US" smtClean="0"/>
              <a:t>2/23/2022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2/23/2022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27071-F04B-4A92-891A-312A70E61267}" type="datetime1">
              <a:rPr lang="en-US" smtClean="0"/>
              <a:t>2/23/2022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90889F-25C5-4A8B-AE34-87B726EAA0DF}" type="datetime1">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AFD45A-B96A-4E4F-ADFB-3B910FAD57D1}" type="datetime1">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D9BED-BB21-42A4-9534-2DA4335EA0CD}" type="datetime1">
              <a:rPr lang="en-US" smtClean="0"/>
              <a:t>2/23/2022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emf"/><Relationship Id="rId4"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Design Techniques</a:t>
            </a:r>
          </a:p>
        </p:txBody>
      </p:sp>
      <p:sp>
        <p:nvSpPr>
          <p:cNvPr id="3" name="Subtitle 2"/>
          <p:cNvSpPr>
            <a:spLocks noGrp="1"/>
          </p:cNvSpPr>
          <p:nvPr>
            <p:ph type="subTitle" idx="1"/>
          </p:nvPr>
        </p:nvSpPr>
        <p:spPr/>
        <p:txBody>
          <a:bodyPr/>
          <a:lstStyle/>
          <a:p>
            <a:r>
              <a:rPr lang="en-US"/>
              <a:t>SE401: Software Quality Assurance and Testing</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Test implementation</a:t>
            </a:r>
            <a:endParaRPr lang="en-US" dirty="0"/>
          </a:p>
        </p:txBody>
      </p:sp>
      <p:sp>
        <p:nvSpPr>
          <p:cNvPr id="3" name="Content Placeholder 2"/>
          <p:cNvSpPr>
            <a:spLocks noGrp="1"/>
          </p:cNvSpPr>
          <p:nvPr>
            <p:ph idx="1"/>
          </p:nvPr>
        </p:nvSpPr>
        <p:spPr>
          <a:xfrm>
            <a:off x="534838" y="1414732"/>
            <a:ext cx="10818962" cy="4940347"/>
          </a:xfrm>
        </p:spPr>
        <p:txBody>
          <a:bodyPr>
            <a:normAutofit/>
          </a:bodyPr>
          <a:lstStyle/>
          <a:p>
            <a:r>
              <a:rPr lang="en-US" dirty="0" smtClean="0"/>
              <a:t>During test implementation the test cases are organized in the test procedures</a:t>
            </a:r>
          </a:p>
          <a:p>
            <a:endParaRPr lang="en-US" dirty="0" smtClean="0"/>
          </a:p>
          <a:p>
            <a:endParaRPr lang="en-US" dirty="0"/>
          </a:p>
          <a:p>
            <a:endParaRPr lang="en-US" dirty="0" smtClean="0"/>
          </a:p>
          <a:p>
            <a:r>
              <a:rPr lang="en-US" dirty="0" smtClean="0"/>
              <a:t>A manual test procedure </a:t>
            </a:r>
          </a:p>
          <a:p>
            <a:pPr lvl="1"/>
            <a:r>
              <a:rPr lang="en-US" dirty="0" smtClean="0"/>
              <a:t>Specifies the sequence of action to be taken for executing of a test. </a:t>
            </a:r>
          </a:p>
          <a:p>
            <a:r>
              <a:rPr lang="en-US" dirty="0" smtClean="0"/>
              <a:t>An automated test procedure (test script)</a:t>
            </a:r>
          </a:p>
          <a:p>
            <a:pPr lvl="1"/>
            <a:r>
              <a:rPr lang="en-US" dirty="0" smtClean="0"/>
              <a:t>If tests are run using a test execution tool , the sequence of action is specified in a test script</a:t>
            </a:r>
            <a:endParaRPr lang="en-US" dirty="0"/>
          </a:p>
        </p:txBody>
      </p:sp>
      <p:pic>
        <p:nvPicPr>
          <p:cNvPr id="4" name="Picture 3"/>
          <p:cNvPicPr>
            <a:picLocks noChangeAspect="1"/>
          </p:cNvPicPr>
          <p:nvPr/>
        </p:nvPicPr>
        <p:blipFill>
          <a:blip r:embed="rId2"/>
          <a:stretch>
            <a:fillRect/>
          </a:stretch>
        </p:blipFill>
        <p:spPr>
          <a:xfrm>
            <a:off x="5676060" y="1807406"/>
            <a:ext cx="1414114" cy="216276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170883807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smtClean="0"/>
              <a:t>Stress Testing</a:t>
            </a:r>
          </a:p>
        </p:txBody>
      </p:sp>
      <p:sp>
        <p:nvSpPr>
          <p:cNvPr id="38915" name="Rectangle 3"/>
          <p:cNvSpPr>
            <a:spLocks noGrp="1" noChangeArrowheads="1"/>
          </p:cNvSpPr>
          <p:nvPr>
            <p:ph type="body" idx="1"/>
          </p:nvPr>
        </p:nvSpPr>
        <p:spPr/>
        <p:txBody>
          <a:bodyPr>
            <a:normAutofit fontScale="92500"/>
          </a:bodyPr>
          <a:lstStyle/>
          <a:p>
            <a:r>
              <a:rPr lang="en-US" dirty="0" smtClean="0"/>
              <a:t>Test the system under extreme conditions (i.e., beyond the limits of normal use)</a:t>
            </a:r>
          </a:p>
          <a:p>
            <a:r>
              <a:rPr lang="en-US" dirty="0" smtClean="0"/>
              <a:t>Create test cases that demand resources in abnormal quantity, frequency, or volume</a:t>
            </a:r>
          </a:p>
          <a:p>
            <a:pPr lvl="1"/>
            <a:r>
              <a:rPr lang="en-US" dirty="0" smtClean="0"/>
              <a:t>Low memory conditions</a:t>
            </a:r>
          </a:p>
          <a:p>
            <a:pPr lvl="1"/>
            <a:r>
              <a:rPr lang="en-US" dirty="0" smtClean="0"/>
              <a:t>Disk faults (read/write failures, full disk, file corruption, etc.)</a:t>
            </a:r>
          </a:p>
          <a:p>
            <a:pPr lvl="1"/>
            <a:r>
              <a:rPr lang="en-US" dirty="0" smtClean="0"/>
              <a:t>Network faults</a:t>
            </a:r>
          </a:p>
          <a:p>
            <a:pPr lvl="1"/>
            <a:r>
              <a:rPr lang="en-US" dirty="0" smtClean="0"/>
              <a:t>Unusually high number of requests</a:t>
            </a:r>
          </a:p>
          <a:p>
            <a:pPr lvl="1"/>
            <a:r>
              <a:rPr lang="en-US" dirty="0" smtClean="0"/>
              <a:t>Unusually large requests or files</a:t>
            </a:r>
          </a:p>
          <a:p>
            <a:pPr lvl="1"/>
            <a:r>
              <a:rPr lang="en-US" dirty="0" smtClean="0"/>
              <a:t>Unusually high data rates (what happens if the network suddenly becomes ten times faster?)</a:t>
            </a:r>
          </a:p>
          <a:p>
            <a:r>
              <a:rPr lang="en-US" dirty="0" smtClean="0"/>
              <a:t>Even if the system doesn't need to work in such extreme conditions, stress testing is an excellent way to find bugs</a:t>
            </a:r>
          </a:p>
        </p:txBody>
      </p:sp>
      <p:sp>
        <p:nvSpPr>
          <p:cNvPr id="2" name="Slide Number Placeholder 1"/>
          <p:cNvSpPr>
            <a:spLocks noGrp="1"/>
          </p:cNvSpPr>
          <p:nvPr>
            <p:ph type="sldNum" sz="quarter" idx="12"/>
          </p:nvPr>
        </p:nvSpPr>
        <p:spPr/>
        <p:txBody>
          <a:bodyPr/>
          <a:lstStyle/>
          <a:p>
            <a:fld id="{B543A0FD-1CA6-4228-86A2-78061B4844C8}" type="slidenum">
              <a:rPr lang="en-US" smtClean="0"/>
              <a:t>100</a:t>
            </a:fld>
            <a:endParaRPr lang="en-US"/>
          </a:p>
        </p:txBody>
      </p:sp>
    </p:spTree>
    <p:extLst>
      <p:ext uri="{BB962C8B-B14F-4D97-AF65-F5344CB8AC3E}">
        <p14:creationId xmlns:p14="http://schemas.microsoft.com/office/powerpoint/2010/main" val="379367060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smtClean="0"/>
              <a:t>Security Testing</a:t>
            </a:r>
          </a:p>
        </p:txBody>
      </p:sp>
      <p:sp>
        <p:nvSpPr>
          <p:cNvPr id="39939" name="Rectangle 3"/>
          <p:cNvSpPr>
            <a:spLocks noGrp="1" noChangeArrowheads="1"/>
          </p:cNvSpPr>
          <p:nvPr>
            <p:ph type="body" idx="1"/>
          </p:nvPr>
        </p:nvSpPr>
        <p:spPr/>
        <p:txBody>
          <a:bodyPr>
            <a:normAutofit lnSpcReduction="10000"/>
          </a:bodyPr>
          <a:lstStyle/>
          <a:p>
            <a:pPr eaLnBrk="1" hangingPunct="1"/>
            <a:r>
              <a:rPr lang="en-US" dirty="0" smtClean="0"/>
              <a:t>Any system that manages sensitive information or performs sensitive functions may become a target for intrusion (i.e., hackers)</a:t>
            </a:r>
          </a:p>
          <a:p>
            <a:pPr eaLnBrk="1" hangingPunct="1"/>
            <a:endParaRPr lang="en-US" dirty="0" smtClean="0"/>
          </a:p>
          <a:p>
            <a:pPr eaLnBrk="1" hangingPunct="1"/>
            <a:r>
              <a:rPr lang="en-US" dirty="0" smtClean="0"/>
              <a:t>How feasible is it to break into the system?</a:t>
            </a:r>
          </a:p>
          <a:p>
            <a:pPr eaLnBrk="1" hangingPunct="1"/>
            <a:r>
              <a:rPr lang="en-US" dirty="0" smtClean="0"/>
              <a:t>Learn the techniques used by hackers</a:t>
            </a:r>
          </a:p>
          <a:p>
            <a:pPr eaLnBrk="1" hangingPunct="1"/>
            <a:r>
              <a:rPr lang="en-US" dirty="0" smtClean="0"/>
              <a:t>Try whatever attacks you can think of</a:t>
            </a:r>
          </a:p>
          <a:p>
            <a:pPr eaLnBrk="1" hangingPunct="1"/>
            <a:r>
              <a:rPr lang="en-US" dirty="0" smtClean="0"/>
              <a:t>Hire a security expert to break into the system</a:t>
            </a:r>
          </a:p>
          <a:p>
            <a:pPr eaLnBrk="1" hangingPunct="1"/>
            <a:endParaRPr lang="en-US" dirty="0" smtClean="0"/>
          </a:p>
          <a:p>
            <a:pPr eaLnBrk="1" hangingPunct="1"/>
            <a:r>
              <a:rPr lang="en-US" dirty="0" smtClean="0"/>
              <a:t>If somebody broke in, what damage could they do?</a:t>
            </a:r>
          </a:p>
          <a:p>
            <a:pPr eaLnBrk="1" hangingPunct="1"/>
            <a:r>
              <a:rPr lang="en-US" dirty="0" smtClean="0"/>
              <a:t>If an authorized user became disgruntled, what damage could they do?</a:t>
            </a:r>
          </a:p>
        </p:txBody>
      </p:sp>
      <p:sp>
        <p:nvSpPr>
          <p:cNvPr id="2" name="Slide Number Placeholder 1"/>
          <p:cNvSpPr>
            <a:spLocks noGrp="1"/>
          </p:cNvSpPr>
          <p:nvPr>
            <p:ph type="sldNum" sz="quarter" idx="12"/>
          </p:nvPr>
        </p:nvSpPr>
        <p:spPr/>
        <p:txBody>
          <a:bodyPr/>
          <a:lstStyle/>
          <a:p>
            <a:fld id="{B543A0FD-1CA6-4228-86A2-78061B4844C8}" type="slidenum">
              <a:rPr lang="en-US" smtClean="0"/>
              <a:t>101</a:t>
            </a:fld>
            <a:endParaRPr lang="en-US"/>
          </a:p>
        </p:txBody>
      </p:sp>
    </p:spTree>
    <p:extLst>
      <p:ext uri="{BB962C8B-B14F-4D97-AF65-F5344CB8AC3E}">
        <p14:creationId xmlns:p14="http://schemas.microsoft.com/office/powerpoint/2010/main" val="275075069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smtClean="0"/>
              <a:t>Security Testing</a:t>
            </a:r>
          </a:p>
        </p:txBody>
      </p:sp>
      <p:sp>
        <p:nvSpPr>
          <p:cNvPr id="39939" name="Rectangle 3"/>
          <p:cNvSpPr>
            <a:spLocks noGrp="1" noChangeArrowheads="1"/>
          </p:cNvSpPr>
          <p:nvPr>
            <p:ph type="body" idx="1"/>
          </p:nvPr>
        </p:nvSpPr>
        <p:spPr/>
        <p:txBody>
          <a:bodyPr/>
          <a:lstStyle/>
          <a:p>
            <a:pPr eaLnBrk="1" hangingPunct="1">
              <a:lnSpc>
                <a:spcPct val="200000"/>
              </a:lnSpc>
            </a:pPr>
            <a:r>
              <a:rPr lang="en-US" dirty="0" smtClean="0"/>
              <a:t>Tools:</a:t>
            </a:r>
          </a:p>
          <a:p>
            <a:pPr lvl="1" eaLnBrk="1" hangingPunct="1">
              <a:lnSpc>
                <a:spcPct val="200000"/>
              </a:lnSpc>
            </a:pPr>
            <a:r>
              <a:rPr lang="en-US" dirty="0" err="1" smtClean="0"/>
              <a:t>Metasploit</a:t>
            </a:r>
            <a:endParaRPr lang="en-US" dirty="0" smtClean="0"/>
          </a:p>
          <a:p>
            <a:pPr lvl="1" eaLnBrk="1" hangingPunct="1">
              <a:lnSpc>
                <a:spcPct val="200000"/>
              </a:lnSpc>
            </a:pPr>
            <a:r>
              <a:rPr lang="en-US" dirty="0" smtClean="0"/>
              <a:t>W3af</a:t>
            </a:r>
          </a:p>
          <a:p>
            <a:pPr lvl="1" eaLnBrk="1" hangingPunct="1">
              <a:lnSpc>
                <a:spcPct val="200000"/>
              </a:lnSpc>
            </a:pPr>
            <a:r>
              <a:rPr lang="en-US" dirty="0"/>
              <a:t>Zed Attack Proxy (ZAP</a:t>
            </a:r>
            <a:r>
              <a:rPr lang="en-US" dirty="0" smtClean="0"/>
              <a:t>)</a:t>
            </a:r>
          </a:p>
          <a:p>
            <a:pPr lvl="1" eaLnBrk="1" hangingPunct="1">
              <a:lnSpc>
                <a:spcPct val="200000"/>
              </a:lnSpc>
            </a:pPr>
            <a:r>
              <a:rPr lang="en-US" dirty="0" smtClean="0"/>
              <a:t>Wapiti</a:t>
            </a:r>
          </a:p>
          <a:p>
            <a:pPr lvl="1" eaLnBrk="1" hangingPunct="1">
              <a:lnSpc>
                <a:spcPct val="20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102</a:t>
            </a:fld>
            <a:endParaRPr lang="en-US"/>
          </a:p>
        </p:txBody>
      </p:sp>
    </p:spTree>
    <p:extLst>
      <p:ext uri="{BB962C8B-B14F-4D97-AF65-F5344CB8AC3E}">
        <p14:creationId xmlns:p14="http://schemas.microsoft.com/office/powerpoint/2010/main" val="277350788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t>Usability Testing</a:t>
            </a:r>
          </a:p>
        </p:txBody>
      </p:sp>
      <p:sp>
        <p:nvSpPr>
          <p:cNvPr id="40963" name="Rectangle 3"/>
          <p:cNvSpPr>
            <a:spLocks noGrp="1" noChangeArrowheads="1"/>
          </p:cNvSpPr>
          <p:nvPr>
            <p:ph type="body" idx="1"/>
          </p:nvPr>
        </p:nvSpPr>
        <p:spPr/>
        <p:txBody>
          <a:bodyPr>
            <a:normAutofit fontScale="92500" lnSpcReduction="10000"/>
          </a:bodyPr>
          <a:lstStyle/>
          <a:p>
            <a:pPr eaLnBrk="1" hangingPunct="1">
              <a:lnSpc>
                <a:spcPct val="90000"/>
              </a:lnSpc>
            </a:pPr>
            <a:r>
              <a:rPr lang="en-US" dirty="0" smtClean="0"/>
              <a:t>Is the user interface intuitive, easy to use, organized, logical?</a:t>
            </a:r>
          </a:p>
          <a:p>
            <a:pPr eaLnBrk="1" hangingPunct="1">
              <a:lnSpc>
                <a:spcPct val="90000"/>
              </a:lnSpc>
            </a:pPr>
            <a:r>
              <a:rPr lang="en-US" dirty="0" smtClean="0"/>
              <a:t>Does it frustrate users?</a:t>
            </a:r>
          </a:p>
          <a:p>
            <a:pPr eaLnBrk="1" hangingPunct="1">
              <a:lnSpc>
                <a:spcPct val="90000"/>
              </a:lnSpc>
            </a:pPr>
            <a:r>
              <a:rPr lang="en-US" dirty="0" smtClean="0"/>
              <a:t>Are common tasks simple to do?</a:t>
            </a:r>
          </a:p>
          <a:p>
            <a:pPr eaLnBrk="1" hangingPunct="1">
              <a:lnSpc>
                <a:spcPct val="90000"/>
              </a:lnSpc>
            </a:pPr>
            <a:r>
              <a:rPr lang="en-US" dirty="0" smtClean="0"/>
              <a:t>Does it conform to platform-specific conventions?</a:t>
            </a:r>
          </a:p>
          <a:p>
            <a:pPr eaLnBrk="1" hangingPunct="1">
              <a:lnSpc>
                <a:spcPct val="90000"/>
              </a:lnSpc>
            </a:pPr>
            <a:endParaRPr lang="en-US" dirty="0" smtClean="0"/>
          </a:p>
          <a:p>
            <a:pPr eaLnBrk="1" hangingPunct="1">
              <a:lnSpc>
                <a:spcPct val="90000"/>
              </a:lnSpc>
            </a:pPr>
            <a:r>
              <a:rPr lang="en-US" dirty="0" smtClean="0"/>
              <a:t>Get real users to sit down and use the software to perform some tasks</a:t>
            </a:r>
          </a:p>
          <a:p>
            <a:pPr eaLnBrk="1" hangingPunct="1">
              <a:lnSpc>
                <a:spcPct val="90000"/>
              </a:lnSpc>
            </a:pPr>
            <a:r>
              <a:rPr lang="en-US" dirty="0" smtClean="0"/>
              <a:t>Watch them performing the tasks, noting things that seem to give them trouble</a:t>
            </a:r>
          </a:p>
          <a:p>
            <a:pPr eaLnBrk="1" hangingPunct="1">
              <a:lnSpc>
                <a:spcPct val="90000"/>
              </a:lnSpc>
            </a:pPr>
            <a:r>
              <a:rPr lang="en-US" dirty="0" smtClean="0"/>
              <a:t>Get their feedback on the user interface and any suggested improvements</a:t>
            </a:r>
          </a:p>
          <a:p>
            <a:pPr eaLnBrk="1" hangingPunct="1">
              <a:lnSpc>
                <a:spcPct val="90000"/>
              </a:lnSpc>
            </a:pPr>
            <a:endParaRPr lang="en-US" dirty="0" smtClean="0"/>
          </a:p>
          <a:p>
            <a:pPr eaLnBrk="1" hangingPunct="1">
              <a:lnSpc>
                <a:spcPct val="90000"/>
              </a:lnSpc>
            </a:pPr>
            <a:r>
              <a:rPr lang="en-US" dirty="0" smtClean="0"/>
              <a:t>Report bugs for any problems encountered</a:t>
            </a:r>
          </a:p>
          <a:p>
            <a:pPr eaLnBrk="1" hangingPunct="1">
              <a:lnSpc>
                <a:spcPct val="9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103</a:t>
            </a:fld>
            <a:endParaRPr lang="en-US"/>
          </a:p>
        </p:txBody>
      </p:sp>
    </p:spTree>
    <p:extLst>
      <p:ext uri="{BB962C8B-B14F-4D97-AF65-F5344CB8AC3E}">
        <p14:creationId xmlns:p14="http://schemas.microsoft.com/office/powerpoint/2010/main" val="387115538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t>Usability Testing</a:t>
            </a:r>
          </a:p>
        </p:txBody>
      </p:sp>
      <p:sp>
        <p:nvSpPr>
          <p:cNvPr id="40963" name="Rectangle 3"/>
          <p:cNvSpPr>
            <a:spLocks noGrp="1" noChangeArrowheads="1"/>
          </p:cNvSpPr>
          <p:nvPr>
            <p:ph type="body" idx="1"/>
          </p:nvPr>
        </p:nvSpPr>
        <p:spPr/>
        <p:txBody>
          <a:bodyPr/>
          <a:lstStyle/>
          <a:p>
            <a:pPr eaLnBrk="1" hangingPunct="1">
              <a:lnSpc>
                <a:spcPct val="200000"/>
              </a:lnSpc>
            </a:pPr>
            <a:r>
              <a:rPr lang="en-US" dirty="0" smtClean="0"/>
              <a:t>Tools:</a:t>
            </a:r>
          </a:p>
          <a:p>
            <a:pPr lvl="1" eaLnBrk="1" hangingPunct="1">
              <a:lnSpc>
                <a:spcPct val="200000"/>
              </a:lnSpc>
            </a:pPr>
            <a:r>
              <a:rPr lang="en-US" dirty="0"/>
              <a:t>Crazy </a:t>
            </a:r>
            <a:r>
              <a:rPr lang="en-US" dirty="0" smtClean="0"/>
              <a:t>Egg</a:t>
            </a:r>
          </a:p>
          <a:p>
            <a:pPr lvl="1" eaLnBrk="1" hangingPunct="1">
              <a:lnSpc>
                <a:spcPct val="200000"/>
              </a:lnSpc>
            </a:pPr>
            <a:r>
              <a:rPr lang="en-US" dirty="0" err="1" smtClean="0"/>
              <a:t>Optimizely</a:t>
            </a:r>
            <a:endParaRPr lang="en-US" dirty="0" smtClean="0"/>
          </a:p>
          <a:p>
            <a:pPr lvl="1" eaLnBrk="1" hangingPunct="1">
              <a:lnSpc>
                <a:spcPct val="200000"/>
              </a:lnSpc>
            </a:pPr>
            <a:r>
              <a:rPr lang="en-US" dirty="0" err="1" smtClean="0"/>
              <a:t>Usabilla</a:t>
            </a:r>
            <a:endParaRPr lang="en-US" dirty="0" smtClean="0"/>
          </a:p>
          <a:p>
            <a:pPr marL="457200" lvl="1" indent="0">
              <a:lnSpc>
                <a:spcPct val="200000"/>
              </a:lnSpc>
              <a:buNone/>
            </a:pPr>
            <a:endParaRPr lang="en-US" dirty="0" smtClean="0"/>
          </a:p>
          <a:p>
            <a:pPr eaLnBrk="1" hangingPunct="1">
              <a:lnSpc>
                <a:spcPct val="20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104</a:t>
            </a:fld>
            <a:endParaRPr lang="en-US"/>
          </a:p>
        </p:txBody>
      </p:sp>
    </p:spTree>
    <p:extLst>
      <p:ext uri="{BB962C8B-B14F-4D97-AF65-F5344CB8AC3E}">
        <p14:creationId xmlns:p14="http://schemas.microsoft.com/office/powerpoint/2010/main" val="24024114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Recovery Testing</a:t>
            </a:r>
          </a:p>
        </p:txBody>
      </p:sp>
      <p:sp>
        <p:nvSpPr>
          <p:cNvPr id="41987" name="Rectangle 3"/>
          <p:cNvSpPr>
            <a:spLocks noGrp="1" noChangeArrowheads="1"/>
          </p:cNvSpPr>
          <p:nvPr>
            <p:ph type="body" idx="1"/>
          </p:nvPr>
        </p:nvSpPr>
        <p:spPr/>
        <p:txBody>
          <a:bodyPr/>
          <a:lstStyle/>
          <a:p>
            <a:r>
              <a:rPr lang="en-US" dirty="0" smtClean="0"/>
              <a:t>Try turning the power off or otherwise crashing the program at arbitrary points during its execution</a:t>
            </a:r>
          </a:p>
          <a:p>
            <a:pPr lvl="1"/>
            <a:r>
              <a:rPr lang="en-US" dirty="0" smtClean="0"/>
              <a:t>Does the program come back up correctly when you restart it?</a:t>
            </a:r>
          </a:p>
          <a:p>
            <a:pPr lvl="1"/>
            <a:r>
              <a:rPr lang="en-US" dirty="0" smtClean="0"/>
              <a:t>Was the program’s persistent data corrupted (files, databases, etc.)?</a:t>
            </a:r>
          </a:p>
          <a:p>
            <a:pPr lvl="1"/>
            <a:r>
              <a:rPr lang="en-US" dirty="0" smtClean="0"/>
              <a:t>Was the extent of user data loss within acceptable limits?</a:t>
            </a:r>
          </a:p>
          <a:p>
            <a:r>
              <a:rPr lang="en-US" dirty="0" smtClean="0"/>
              <a:t>Can the program recover if its configuration files have been corrupted or deleted?</a:t>
            </a:r>
          </a:p>
          <a:p>
            <a:r>
              <a:rPr lang="en-US" dirty="0" smtClean="0"/>
              <a:t>What about hardware failures?  Does the system need to keep working when its hardware fails?  If so, verify that it does so.</a:t>
            </a:r>
          </a:p>
        </p:txBody>
      </p:sp>
      <p:sp>
        <p:nvSpPr>
          <p:cNvPr id="2" name="Slide Number Placeholder 1"/>
          <p:cNvSpPr>
            <a:spLocks noGrp="1"/>
          </p:cNvSpPr>
          <p:nvPr>
            <p:ph type="sldNum" sz="quarter" idx="12"/>
          </p:nvPr>
        </p:nvSpPr>
        <p:spPr/>
        <p:txBody>
          <a:bodyPr/>
          <a:lstStyle/>
          <a:p>
            <a:fld id="{B543A0FD-1CA6-4228-86A2-78061B4844C8}" type="slidenum">
              <a:rPr lang="en-US" smtClean="0"/>
              <a:t>105</a:t>
            </a:fld>
            <a:endParaRPr lang="en-US"/>
          </a:p>
        </p:txBody>
      </p:sp>
    </p:spTree>
    <p:extLst>
      <p:ext uri="{BB962C8B-B14F-4D97-AF65-F5344CB8AC3E}">
        <p14:creationId xmlns:p14="http://schemas.microsoft.com/office/powerpoint/2010/main" val="258699816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smtClean="0"/>
              <a:t>Configuration Testing</a:t>
            </a:r>
          </a:p>
        </p:txBody>
      </p:sp>
      <p:sp>
        <p:nvSpPr>
          <p:cNvPr id="44035" name="Rectangle 3"/>
          <p:cNvSpPr>
            <a:spLocks noGrp="1" noChangeArrowheads="1"/>
          </p:cNvSpPr>
          <p:nvPr>
            <p:ph type="body" idx="1"/>
          </p:nvPr>
        </p:nvSpPr>
        <p:spPr/>
        <p:txBody>
          <a:bodyPr/>
          <a:lstStyle/>
          <a:p>
            <a:pPr eaLnBrk="1" hangingPunct="1"/>
            <a:r>
              <a:rPr lang="en-US" dirty="0" smtClean="0"/>
              <a:t>Test on all required hardware configurations</a:t>
            </a:r>
          </a:p>
          <a:p>
            <a:pPr lvl="1" eaLnBrk="1" hangingPunct="1"/>
            <a:r>
              <a:rPr lang="en-US" dirty="0" smtClean="0"/>
              <a:t>CPU, memory, disk, graphics card, network card, etc.</a:t>
            </a:r>
          </a:p>
          <a:p>
            <a:pPr eaLnBrk="1" hangingPunct="1"/>
            <a:r>
              <a:rPr lang="en-US" dirty="0" smtClean="0"/>
              <a:t>Test on all required operating systems and versions thereof</a:t>
            </a:r>
          </a:p>
          <a:p>
            <a:pPr lvl="1" eaLnBrk="1" hangingPunct="1"/>
            <a:r>
              <a:rPr lang="en-US" dirty="0" smtClean="0"/>
              <a:t>Virtualization technologies such as VMWare and Virtual PC are very helpful for this</a:t>
            </a:r>
          </a:p>
          <a:p>
            <a:pPr eaLnBrk="1" hangingPunct="1"/>
            <a:r>
              <a:rPr lang="en-US" dirty="0" smtClean="0"/>
              <a:t>Test as many Hardware/OS combinations as you can</a:t>
            </a:r>
          </a:p>
          <a:p>
            <a:pPr eaLnBrk="1" hangingPunct="1"/>
            <a:r>
              <a:rPr lang="en-US" dirty="0" smtClean="0"/>
              <a:t>Test installation programs and procedures on all relevant configurations</a:t>
            </a:r>
          </a:p>
        </p:txBody>
      </p:sp>
      <p:sp>
        <p:nvSpPr>
          <p:cNvPr id="2" name="Slide Number Placeholder 1"/>
          <p:cNvSpPr>
            <a:spLocks noGrp="1"/>
          </p:cNvSpPr>
          <p:nvPr>
            <p:ph type="sldNum" sz="quarter" idx="12"/>
          </p:nvPr>
        </p:nvSpPr>
        <p:spPr/>
        <p:txBody>
          <a:bodyPr/>
          <a:lstStyle/>
          <a:p>
            <a:fld id="{B543A0FD-1CA6-4228-86A2-78061B4844C8}" type="slidenum">
              <a:rPr lang="en-US" smtClean="0"/>
              <a:t>106</a:t>
            </a:fld>
            <a:endParaRPr lang="en-US"/>
          </a:p>
        </p:txBody>
      </p:sp>
    </p:spTree>
    <p:extLst>
      <p:ext uri="{BB962C8B-B14F-4D97-AF65-F5344CB8AC3E}">
        <p14:creationId xmlns:p14="http://schemas.microsoft.com/office/powerpoint/2010/main" val="391509456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smtClean="0"/>
              <a:t>Compatibility Testing</a:t>
            </a:r>
          </a:p>
        </p:txBody>
      </p:sp>
      <p:sp>
        <p:nvSpPr>
          <p:cNvPr id="45059" name="Rectangle 3"/>
          <p:cNvSpPr>
            <a:spLocks noGrp="1" noChangeArrowheads="1"/>
          </p:cNvSpPr>
          <p:nvPr>
            <p:ph type="body" idx="1"/>
          </p:nvPr>
        </p:nvSpPr>
        <p:spPr/>
        <p:txBody>
          <a:bodyPr/>
          <a:lstStyle/>
          <a:p>
            <a:r>
              <a:rPr lang="en-US" dirty="0" smtClean="0"/>
              <a:t>Test to make sure the program is compatible with other programs it is supposed to work with</a:t>
            </a:r>
          </a:p>
          <a:p>
            <a:pPr lvl="1"/>
            <a:r>
              <a:rPr lang="en-US" dirty="0" smtClean="0"/>
              <a:t>Ex: Can Word 12.0 load files created with Word 11.0?</a:t>
            </a:r>
          </a:p>
          <a:p>
            <a:pPr lvl="1"/>
            <a:r>
              <a:rPr lang="en-US" dirty="0" smtClean="0"/>
              <a:t>Ex: "Save As… Word, Word Perfect, PDF, HTML, Plain Text"</a:t>
            </a:r>
          </a:p>
          <a:p>
            <a:pPr lvl="1"/>
            <a:r>
              <a:rPr lang="en-US" dirty="0" smtClean="0"/>
              <a:t>Ex: "This program is compatible with Internet Explorer and Firefox”</a:t>
            </a:r>
          </a:p>
          <a:p>
            <a:r>
              <a:rPr lang="en-US" dirty="0" smtClean="0"/>
              <a:t>Test all compatibility requirements</a:t>
            </a:r>
          </a:p>
        </p:txBody>
      </p:sp>
      <p:sp>
        <p:nvSpPr>
          <p:cNvPr id="2" name="Slide Number Placeholder 1"/>
          <p:cNvSpPr>
            <a:spLocks noGrp="1"/>
          </p:cNvSpPr>
          <p:nvPr>
            <p:ph type="sldNum" sz="quarter" idx="12"/>
          </p:nvPr>
        </p:nvSpPr>
        <p:spPr/>
        <p:txBody>
          <a:bodyPr/>
          <a:lstStyle/>
          <a:p>
            <a:fld id="{B543A0FD-1CA6-4228-86A2-78061B4844C8}" type="slidenum">
              <a:rPr lang="en-US" smtClean="0"/>
              <a:t>107</a:t>
            </a:fld>
            <a:endParaRPr lang="en-US"/>
          </a:p>
        </p:txBody>
      </p:sp>
    </p:spTree>
    <p:extLst>
      <p:ext uri="{BB962C8B-B14F-4D97-AF65-F5344CB8AC3E}">
        <p14:creationId xmlns:p14="http://schemas.microsoft.com/office/powerpoint/2010/main" val="402935231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smtClean="0"/>
              <a:t>Documentation Testing</a:t>
            </a:r>
          </a:p>
        </p:txBody>
      </p:sp>
      <p:sp>
        <p:nvSpPr>
          <p:cNvPr id="43011" name="Rectangle 3"/>
          <p:cNvSpPr>
            <a:spLocks noGrp="1" noChangeArrowheads="1"/>
          </p:cNvSpPr>
          <p:nvPr>
            <p:ph type="body" idx="1"/>
          </p:nvPr>
        </p:nvSpPr>
        <p:spPr/>
        <p:txBody>
          <a:bodyPr/>
          <a:lstStyle/>
          <a:p>
            <a:r>
              <a:rPr lang="en-US" dirty="0" smtClean="0"/>
              <a:t>Test all instructions given in the documentation to ensure their completeness and accuracy</a:t>
            </a:r>
          </a:p>
          <a:p>
            <a:r>
              <a:rPr lang="en-US" dirty="0" smtClean="0"/>
              <a:t>For example, “How To ...” instructions are sometimes not updated to reflect changes in the user interface</a:t>
            </a:r>
          </a:p>
          <a:p>
            <a:r>
              <a:rPr lang="en-US" dirty="0" smtClean="0"/>
              <a:t>Test user documentation on real users to ensure it is clear and complete</a:t>
            </a:r>
          </a:p>
        </p:txBody>
      </p:sp>
      <p:sp>
        <p:nvSpPr>
          <p:cNvPr id="2" name="Slide Number Placeholder 1"/>
          <p:cNvSpPr>
            <a:spLocks noGrp="1"/>
          </p:cNvSpPr>
          <p:nvPr>
            <p:ph type="sldNum" sz="quarter" idx="12"/>
          </p:nvPr>
        </p:nvSpPr>
        <p:spPr/>
        <p:txBody>
          <a:bodyPr/>
          <a:lstStyle/>
          <a:p>
            <a:fld id="{B543A0FD-1CA6-4228-86A2-78061B4844C8}" type="slidenum">
              <a:rPr lang="en-US" smtClean="0"/>
              <a:t>108</a:t>
            </a:fld>
            <a:endParaRPr lang="en-US"/>
          </a:p>
        </p:txBody>
      </p:sp>
    </p:spTree>
    <p:extLst>
      <p:ext uri="{BB962C8B-B14F-4D97-AF65-F5344CB8AC3E}">
        <p14:creationId xmlns:p14="http://schemas.microsoft.com/office/powerpoint/2010/main" val="400312248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Experience-based </a:t>
            </a:r>
            <a:r>
              <a:rPr lang="en-US" dirty="0"/>
              <a:t>techniques</a:t>
            </a:r>
          </a:p>
        </p:txBody>
      </p:sp>
      <p:sp>
        <p:nvSpPr>
          <p:cNvPr id="3" name="Slide Number Placeholder 2"/>
          <p:cNvSpPr>
            <a:spLocks noGrp="1"/>
          </p:cNvSpPr>
          <p:nvPr>
            <p:ph type="sldNum" sz="quarter" idx="12"/>
          </p:nvPr>
        </p:nvSpPr>
        <p:spPr/>
        <p:txBody>
          <a:bodyPr/>
          <a:lstStyle/>
          <a:p>
            <a:fld id="{B543A0FD-1CA6-4228-86A2-78061B4844C8}" type="slidenum">
              <a:rPr lang="en-US" smtClean="0"/>
              <a:t>109</a:t>
            </a:fld>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6561" r="14062" b="31346"/>
          <a:stretch/>
        </p:blipFill>
        <p:spPr>
          <a:xfrm>
            <a:off x="3877056" y="192563"/>
            <a:ext cx="3264408" cy="3446749"/>
          </a:xfrm>
          <a:prstGeom prst="rect">
            <a:avLst/>
          </a:prstGeom>
        </p:spPr>
      </p:pic>
      <p:sp>
        <p:nvSpPr>
          <p:cNvPr id="5" name="Rectangle 4"/>
          <p:cNvSpPr/>
          <p:nvPr/>
        </p:nvSpPr>
        <p:spPr>
          <a:xfrm>
            <a:off x="6044184" y="2414016"/>
            <a:ext cx="1261872" cy="1310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479292" y="456025"/>
            <a:ext cx="982980"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34028" y="192562"/>
            <a:ext cx="1011936" cy="10510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57246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Test implementation</a:t>
            </a:r>
            <a:endParaRPr lang="en-US" dirty="0"/>
          </a:p>
        </p:txBody>
      </p:sp>
      <p:sp>
        <p:nvSpPr>
          <p:cNvPr id="3" name="Content Placeholder 2"/>
          <p:cNvSpPr>
            <a:spLocks noGrp="1"/>
          </p:cNvSpPr>
          <p:nvPr>
            <p:ph idx="1"/>
          </p:nvPr>
        </p:nvSpPr>
        <p:spPr/>
        <p:txBody>
          <a:bodyPr>
            <a:normAutofit/>
          </a:bodyPr>
          <a:lstStyle/>
          <a:p>
            <a:r>
              <a:rPr lang="en-US" dirty="0" smtClean="0"/>
              <a:t>The test execution schedule defines:</a:t>
            </a:r>
          </a:p>
          <a:p>
            <a:pPr lvl="1"/>
            <a:r>
              <a:rPr lang="en-US" dirty="0" smtClean="0"/>
              <a:t>The order of execution of the test procedures &amp; (possibly) automated test scripts</a:t>
            </a:r>
          </a:p>
          <a:p>
            <a:pPr lvl="1"/>
            <a:r>
              <a:rPr lang="en-US" dirty="0" smtClean="0"/>
              <a:t>When they will be executed.</a:t>
            </a:r>
          </a:p>
          <a:p>
            <a:pPr lvl="1"/>
            <a:r>
              <a:rPr lang="en-US" dirty="0" smtClean="0"/>
              <a:t>By whom to be executed.</a:t>
            </a:r>
          </a:p>
          <a:p>
            <a:pPr lvl="1"/>
            <a:endParaRPr lang="en-US" dirty="0" smtClean="0"/>
          </a:p>
          <a:p>
            <a:r>
              <a:rPr lang="en-US" dirty="0" smtClean="0"/>
              <a:t>The test execution schedule will take into account such factors as:</a:t>
            </a:r>
          </a:p>
          <a:p>
            <a:pPr lvl="1"/>
            <a:r>
              <a:rPr lang="en-US" dirty="0" smtClean="0"/>
              <a:t>risks</a:t>
            </a:r>
          </a:p>
          <a:p>
            <a:pPr lvl="1"/>
            <a:r>
              <a:rPr lang="en-US" dirty="0" smtClean="0"/>
              <a:t>regression tests</a:t>
            </a:r>
          </a:p>
          <a:p>
            <a:pPr lvl="1"/>
            <a:r>
              <a:rPr lang="en-US" dirty="0" smtClean="0"/>
              <a:t>prioritization</a:t>
            </a:r>
          </a:p>
          <a:p>
            <a:pPr lvl="1"/>
            <a:r>
              <a:rPr lang="en-US" dirty="0" smtClean="0"/>
              <a:t>technical and logical dependencies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374117801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Experience-based techniques</a:t>
            </a:r>
          </a:p>
        </p:txBody>
      </p:sp>
      <p:sp>
        <p:nvSpPr>
          <p:cNvPr id="3" name="Content Placeholder 2"/>
          <p:cNvSpPr>
            <a:spLocks noGrp="1"/>
          </p:cNvSpPr>
          <p:nvPr>
            <p:ph idx="1"/>
          </p:nvPr>
        </p:nvSpPr>
        <p:spPr/>
        <p:txBody>
          <a:bodyPr/>
          <a:lstStyle/>
          <a:p>
            <a:r>
              <a:rPr lang="en-US" dirty="0"/>
              <a:t>Tests are derived from the tester’s skill and intuition and </a:t>
            </a:r>
            <a:r>
              <a:rPr lang="en-US" dirty="0" smtClean="0"/>
              <a:t>their experience </a:t>
            </a:r>
            <a:r>
              <a:rPr lang="en-US" dirty="0"/>
              <a:t>with similar applications and technologies</a:t>
            </a:r>
            <a:r>
              <a:rPr lang="en-US" dirty="0" smtClean="0"/>
              <a:t>.</a:t>
            </a:r>
          </a:p>
          <a:p>
            <a:r>
              <a:rPr lang="en-US" dirty="0"/>
              <a:t>When used to augment systematic techniques, experienced </a:t>
            </a:r>
            <a:r>
              <a:rPr lang="en-US" dirty="0" smtClean="0"/>
              <a:t>based testing </a:t>
            </a:r>
            <a:r>
              <a:rPr lang="en-US" dirty="0"/>
              <a:t>can be useful in identifying special tests not easily </a:t>
            </a:r>
            <a:r>
              <a:rPr lang="en-US" dirty="0" smtClean="0"/>
              <a:t>captured by </a:t>
            </a:r>
            <a:r>
              <a:rPr lang="en-US" dirty="0"/>
              <a:t>formal techniques, especially when applied after more </a:t>
            </a:r>
            <a:r>
              <a:rPr lang="en-US" dirty="0" smtClean="0"/>
              <a:t>formal approaches.</a:t>
            </a:r>
          </a:p>
          <a:p>
            <a:r>
              <a:rPr lang="en-US" dirty="0"/>
              <a:t>May yield widely varying degrees of effectiveness , depending on </a:t>
            </a:r>
            <a:r>
              <a:rPr lang="en-US" dirty="0" smtClean="0"/>
              <a:t>the testers </a:t>
            </a:r>
            <a:r>
              <a:rPr lang="en-US" dirty="0"/>
              <a:t>experience</a:t>
            </a:r>
            <a:r>
              <a:rPr lang="en-US" dirty="0" smtClean="0"/>
              <a:t>.</a:t>
            </a:r>
          </a:p>
          <a:p>
            <a:pPr marL="0" indent="0">
              <a:buNone/>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110</a:t>
            </a:fld>
            <a:endParaRPr lang="en-US"/>
          </a:p>
        </p:txBody>
      </p:sp>
    </p:spTree>
    <p:extLst>
      <p:ext uri="{BB962C8B-B14F-4D97-AF65-F5344CB8AC3E}">
        <p14:creationId xmlns:p14="http://schemas.microsoft.com/office/powerpoint/2010/main" val="89527954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Experience-based techniques</a:t>
            </a:r>
          </a:p>
        </p:txBody>
      </p:sp>
      <p:sp>
        <p:nvSpPr>
          <p:cNvPr id="3" name="Content Placeholder 2"/>
          <p:cNvSpPr>
            <a:spLocks noGrp="1"/>
          </p:cNvSpPr>
          <p:nvPr>
            <p:ph idx="1"/>
          </p:nvPr>
        </p:nvSpPr>
        <p:spPr/>
        <p:txBody>
          <a:bodyPr/>
          <a:lstStyle/>
          <a:p>
            <a:r>
              <a:rPr lang="en-US" dirty="0"/>
              <a:t>Error guessing = a commonly used </a:t>
            </a:r>
            <a:r>
              <a:rPr lang="en-US" dirty="0" smtClean="0"/>
              <a:t>experienced-based technique</a:t>
            </a:r>
            <a:r>
              <a:rPr lang="en-US" dirty="0"/>
              <a:t>.</a:t>
            </a:r>
          </a:p>
          <a:p>
            <a:r>
              <a:rPr lang="en-US" dirty="0"/>
              <a:t>Generally testers anticipate defects based on experience. </a:t>
            </a:r>
          </a:p>
          <a:p>
            <a:r>
              <a:rPr lang="en-US" dirty="0"/>
              <a:t>A structured approach to the error guessing technique is to enumerate a list of possible errors and to design tests that attack these errors. </a:t>
            </a:r>
          </a:p>
          <a:p>
            <a:r>
              <a:rPr lang="en-US" dirty="0"/>
              <a:t>This systematic approach is called fault attack.</a:t>
            </a:r>
          </a:p>
        </p:txBody>
      </p:sp>
      <p:sp>
        <p:nvSpPr>
          <p:cNvPr id="4" name="Slide Number Placeholder 3"/>
          <p:cNvSpPr>
            <a:spLocks noGrp="1"/>
          </p:cNvSpPr>
          <p:nvPr>
            <p:ph type="sldNum" sz="quarter" idx="12"/>
          </p:nvPr>
        </p:nvSpPr>
        <p:spPr/>
        <p:txBody>
          <a:bodyPr/>
          <a:lstStyle/>
          <a:p>
            <a:fld id="{B543A0FD-1CA6-4228-86A2-78061B4844C8}" type="slidenum">
              <a:rPr lang="en-US" smtClean="0"/>
              <a:t>111</a:t>
            </a:fld>
            <a:endParaRPr lang="en-US"/>
          </a:p>
        </p:txBody>
      </p:sp>
    </p:spTree>
    <p:extLst>
      <p:ext uri="{BB962C8B-B14F-4D97-AF65-F5344CB8AC3E}">
        <p14:creationId xmlns:p14="http://schemas.microsoft.com/office/powerpoint/2010/main" val="344647077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Experience-based techniques</a:t>
            </a:r>
          </a:p>
        </p:txBody>
      </p:sp>
      <p:sp>
        <p:nvSpPr>
          <p:cNvPr id="3" name="Content Placeholder 2"/>
          <p:cNvSpPr>
            <a:spLocks noGrp="1"/>
          </p:cNvSpPr>
          <p:nvPr>
            <p:ph idx="1"/>
          </p:nvPr>
        </p:nvSpPr>
        <p:spPr/>
        <p:txBody>
          <a:bodyPr>
            <a:normAutofit/>
          </a:bodyPr>
          <a:lstStyle/>
          <a:p>
            <a:r>
              <a:rPr lang="en-US" dirty="0"/>
              <a:t>Exploratory testing = </a:t>
            </a:r>
            <a:r>
              <a:rPr lang="en-US" dirty="0" smtClean="0"/>
              <a:t>concurrent test </a:t>
            </a:r>
            <a:r>
              <a:rPr lang="en-US" dirty="0"/>
              <a:t>design, test execution, test logging and learning,</a:t>
            </a:r>
          </a:p>
          <a:p>
            <a:r>
              <a:rPr lang="en-US" i="1" dirty="0"/>
              <a:t>based on a test charter containing test objectives</a:t>
            </a:r>
            <a:r>
              <a:rPr lang="en-US" i="1" dirty="0" smtClean="0"/>
              <a:t>, </a:t>
            </a:r>
            <a:r>
              <a:rPr lang="en-US" dirty="0" smtClean="0"/>
              <a:t>and </a:t>
            </a:r>
            <a:r>
              <a:rPr lang="en-US" i="1" dirty="0"/>
              <a:t>carried out within time-boxes</a:t>
            </a:r>
            <a:r>
              <a:rPr lang="en-US" dirty="0"/>
              <a:t>.</a:t>
            </a:r>
          </a:p>
          <a:p>
            <a:r>
              <a:rPr lang="en-US" dirty="0"/>
              <a:t>It is most useful …</a:t>
            </a:r>
          </a:p>
          <a:p>
            <a:pPr lvl="1"/>
            <a:r>
              <a:rPr lang="en-US" dirty="0" smtClean="0"/>
              <a:t>where </a:t>
            </a:r>
            <a:r>
              <a:rPr lang="en-US" dirty="0"/>
              <a:t>there are few </a:t>
            </a:r>
            <a:r>
              <a:rPr lang="en-US" dirty="0" smtClean="0"/>
              <a:t>or inadequate </a:t>
            </a:r>
            <a:r>
              <a:rPr lang="en-US" dirty="0"/>
              <a:t>specifications </a:t>
            </a:r>
          </a:p>
          <a:p>
            <a:pPr lvl="1"/>
            <a:r>
              <a:rPr lang="en-US" dirty="0" smtClean="0"/>
              <a:t>under </a:t>
            </a:r>
            <a:r>
              <a:rPr lang="en-US" dirty="0"/>
              <a:t>severe time pressure </a:t>
            </a:r>
          </a:p>
          <a:p>
            <a:pPr lvl="1"/>
            <a:r>
              <a:rPr lang="en-US" dirty="0" smtClean="0"/>
              <a:t>to </a:t>
            </a:r>
            <a:r>
              <a:rPr lang="en-US" dirty="0"/>
              <a:t>complement other, more formal testing</a:t>
            </a:r>
          </a:p>
          <a:p>
            <a:pPr lvl="1"/>
            <a:r>
              <a:rPr lang="en-US" dirty="0" smtClean="0"/>
              <a:t>It </a:t>
            </a:r>
            <a:r>
              <a:rPr lang="en-US" dirty="0"/>
              <a:t>can serve to help ensure that the most serious defects are found.</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112</a:t>
            </a:fld>
            <a:endParaRPr lang="en-US"/>
          </a:p>
        </p:txBody>
      </p:sp>
    </p:spTree>
    <p:extLst>
      <p:ext uri="{BB962C8B-B14F-4D97-AF65-F5344CB8AC3E}">
        <p14:creationId xmlns:p14="http://schemas.microsoft.com/office/powerpoint/2010/main" val="334256239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2"/>
          <p:cNvSpPr>
            <a:spLocks noGrp="1" noChangeArrowheads="1"/>
          </p:cNvSpPr>
          <p:nvPr>
            <p:ph type="title"/>
          </p:nvPr>
        </p:nvSpPr>
        <p:spPr/>
        <p:txBody>
          <a:bodyPr/>
          <a:lstStyle/>
          <a:p>
            <a:r>
              <a:rPr lang="en-US" dirty="0"/>
              <a:t>Special Value Testing</a:t>
            </a:r>
          </a:p>
        </p:txBody>
      </p:sp>
      <p:sp>
        <p:nvSpPr>
          <p:cNvPr id="119813" name="Rectangle 3"/>
          <p:cNvSpPr>
            <a:spLocks noGrp="1" noChangeArrowheads="1"/>
          </p:cNvSpPr>
          <p:nvPr>
            <p:ph sz="quarter" idx="1"/>
          </p:nvPr>
        </p:nvSpPr>
        <p:spPr/>
        <p:txBody>
          <a:bodyPr/>
          <a:lstStyle/>
          <a:p>
            <a:r>
              <a:rPr lang="en-US" dirty="0"/>
              <a:t>The most widely practiced form of functional testing</a:t>
            </a:r>
          </a:p>
          <a:p>
            <a:r>
              <a:rPr lang="en-US" dirty="0"/>
              <a:t>The tester uses his or her domain knowledge, experience, or intuition to probe areas of probable errors</a:t>
            </a:r>
          </a:p>
          <a:p>
            <a:r>
              <a:rPr lang="en-US" dirty="0"/>
              <a:t>Other terms: </a:t>
            </a:r>
            <a:r>
              <a:rPr lang="ja-JP" altLang="en-US" dirty="0"/>
              <a:t>“</a:t>
            </a:r>
            <a:r>
              <a:rPr lang="en-US" altLang="ja-JP" dirty="0"/>
              <a:t>hacking</a:t>
            </a:r>
            <a:r>
              <a:rPr lang="ja-JP" altLang="en-US" dirty="0"/>
              <a:t>”</a:t>
            </a:r>
            <a:r>
              <a:rPr lang="en-US" altLang="ja-JP" dirty="0"/>
              <a:t>, </a:t>
            </a:r>
            <a:r>
              <a:rPr lang="ja-JP" altLang="en-US" dirty="0"/>
              <a:t>“</a:t>
            </a:r>
            <a:r>
              <a:rPr lang="en-US" altLang="ja-JP" dirty="0"/>
              <a:t>out-of-box testing</a:t>
            </a:r>
            <a:r>
              <a:rPr lang="ja-JP" altLang="en-US" dirty="0"/>
              <a:t>”</a:t>
            </a:r>
            <a:r>
              <a:rPr lang="en-US" altLang="ja-JP" dirty="0"/>
              <a:t>, </a:t>
            </a:r>
            <a:r>
              <a:rPr lang="ja-JP" altLang="en-US" dirty="0"/>
              <a:t>“</a:t>
            </a:r>
            <a:r>
              <a:rPr lang="en-US" altLang="ja-JP" dirty="0"/>
              <a:t>ad hoc testing</a:t>
            </a:r>
            <a:r>
              <a:rPr lang="ja-JP" altLang="en-US" dirty="0"/>
              <a:t>”</a:t>
            </a:r>
            <a:r>
              <a:rPr lang="en-US" altLang="ja-JP" dirty="0"/>
              <a:t>, </a:t>
            </a:r>
            <a:r>
              <a:rPr lang="ja-JP" altLang="en-US" dirty="0"/>
              <a:t>“</a:t>
            </a:r>
            <a:r>
              <a:rPr lang="en-US" altLang="ja-JP" dirty="0"/>
              <a:t>seat of the pants testing</a:t>
            </a:r>
            <a:r>
              <a:rPr lang="ja-JP" altLang="en-US" dirty="0"/>
              <a:t>”</a:t>
            </a:r>
            <a:r>
              <a:rPr lang="en-US" altLang="ja-JP" dirty="0"/>
              <a:t>, </a:t>
            </a:r>
            <a:r>
              <a:rPr lang="ja-JP" altLang="en-US" dirty="0"/>
              <a:t>“</a:t>
            </a:r>
            <a:r>
              <a:rPr lang="en-US" altLang="ja-JP" dirty="0"/>
              <a:t>guerilla testing</a:t>
            </a:r>
            <a:r>
              <a:rPr lang="ja-JP" altLang="en-US" dirty="0"/>
              <a: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113</a:t>
            </a:fld>
            <a:endParaRPr lang="en-US"/>
          </a:p>
        </p:txBody>
      </p:sp>
    </p:spTree>
    <p:extLst>
      <p:ext uri="{BB962C8B-B14F-4D97-AF65-F5344CB8AC3E}">
        <p14:creationId xmlns:p14="http://schemas.microsoft.com/office/powerpoint/2010/main" val="254418061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4"/>
          <p:cNvSpPr>
            <a:spLocks noGrp="1"/>
          </p:cNvSpPr>
          <p:nvPr>
            <p:ph type="title"/>
          </p:nvPr>
        </p:nvSpPr>
        <p:spPr/>
        <p:txBody>
          <a:bodyPr/>
          <a:lstStyle/>
          <a:p>
            <a:r>
              <a:rPr lang="en-US" dirty="0"/>
              <a:t>Uses of Special Value Testing</a:t>
            </a:r>
          </a:p>
        </p:txBody>
      </p:sp>
      <p:sp>
        <p:nvSpPr>
          <p:cNvPr id="121861" name="Rectangle 5"/>
          <p:cNvSpPr>
            <a:spLocks noGrp="1"/>
          </p:cNvSpPr>
          <p:nvPr>
            <p:ph sz="quarter" idx="1"/>
          </p:nvPr>
        </p:nvSpPr>
        <p:spPr/>
        <p:txBody>
          <a:bodyPr/>
          <a:lstStyle/>
          <a:p>
            <a:r>
              <a:rPr lang="en-US" dirty="0"/>
              <a:t>Complex mathematical (or algorithmic) calculations</a:t>
            </a:r>
          </a:p>
          <a:p>
            <a:r>
              <a:rPr lang="en-US" dirty="0"/>
              <a:t>Worst case situations (similar to robustness)</a:t>
            </a:r>
          </a:p>
          <a:p>
            <a:r>
              <a:rPr lang="en-US" dirty="0"/>
              <a:t>Problematic situations from past experience</a:t>
            </a:r>
          </a:p>
          <a:p>
            <a:r>
              <a:rPr lang="ja-JP" altLang="en-US" dirty="0"/>
              <a:t>“</a:t>
            </a:r>
            <a:r>
              <a:rPr lang="en-US" altLang="ja-JP" dirty="0"/>
              <a:t>Second guess</a:t>
            </a:r>
            <a:r>
              <a:rPr lang="ja-JP" altLang="en-US" dirty="0"/>
              <a:t>”</a:t>
            </a:r>
            <a:r>
              <a:rPr lang="en-US" altLang="ja-JP" dirty="0"/>
              <a:t> the likely implementation</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114</a:t>
            </a:fld>
            <a:endParaRPr lang="en-US"/>
          </a:p>
        </p:txBody>
      </p:sp>
    </p:spTree>
    <p:extLst>
      <p:ext uri="{BB962C8B-B14F-4D97-AF65-F5344CB8AC3E}">
        <p14:creationId xmlns:p14="http://schemas.microsoft.com/office/powerpoint/2010/main" val="396156779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Grp="1" noChangeArrowheads="1"/>
          </p:cNvSpPr>
          <p:nvPr>
            <p:ph type="title"/>
          </p:nvPr>
        </p:nvSpPr>
        <p:spPr/>
        <p:txBody>
          <a:bodyPr>
            <a:normAutofit/>
          </a:bodyPr>
          <a:lstStyle/>
          <a:p>
            <a:pPr>
              <a:buFont typeface="Wingdings" charset="0"/>
              <a:buNone/>
            </a:pPr>
            <a:r>
              <a:rPr lang="en-US" sz="4000" dirty="0"/>
              <a:t>Characteristics of Special Value Testing</a:t>
            </a:r>
            <a:endParaRPr lang="en-US" dirty="0"/>
          </a:p>
        </p:txBody>
      </p:sp>
      <p:sp>
        <p:nvSpPr>
          <p:cNvPr id="123909" name="Rectangle 3"/>
          <p:cNvSpPr>
            <a:spLocks noGrp="1" noChangeArrowheads="1"/>
          </p:cNvSpPr>
          <p:nvPr>
            <p:ph sz="quarter" idx="1"/>
          </p:nvPr>
        </p:nvSpPr>
        <p:spPr/>
        <p:txBody>
          <a:bodyPr/>
          <a:lstStyle/>
          <a:p>
            <a:r>
              <a:rPr lang="en-US" sz="3200" dirty="0"/>
              <a:t>Experience really helps</a:t>
            </a:r>
          </a:p>
          <a:p>
            <a:r>
              <a:rPr lang="en-US" sz="3200" dirty="0"/>
              <a:t>Frequently done by the customer or user</a:t>
            </a:r>
          </a:p>
          <a:p>
            <a:r>
              <a:rPr lang="en-US" sz="3200" dirty="0"/>
              <a:t>Defies measurement</a:t>
            </a:r>
          </a:p>
          <a:p>
            <a:r>
              <a:rPr lang="en-US" sz="3200" dirty="0"/>
              <a:t>Highly intuitive</a:t>
            </a:r>
          </a:p>
          <a:p>
            <a:r>
              <a:rPr lang="en-US" sz="3200" dirty="0"/>
              <a:t>Seldom repeatable</a:t>
            </a:r>
          </a:p>
          <a:p>
            <a:r>
              <a:rPr lang="en-US" sz="3200" dirty="0"/>
              <a:t>Often, very effective</a:t>
            </a:r>
          </a:p>
        </p:txBody>
      </p:sp>
      <p:sp>
        <p:nvSpPr>
          <p:cNvPr id="2" name="Slide Number Placeholder 1"/>
          <p:cNvSpPr>
            <a:spLocks noGrp="1"/>
          </p:cNvSpPr>
          <p:nvPr>
            <p:ph type="sldNum" sz="quarter" idx="12"/>
          </p:nvPr>
        </p:nvSpPr>
        <p:spPr/>
        <p:txBody>
          <a:bodyPr/>
          <a:lstStyle/>
          <a:p>
            <a:fld id="{B543A0FD-1CA6-4228-86A2-78061B4844C8}" type="slidenum">
              <a:rPr lang="en-US" smtClean="0"/>
              <a:t>115</a:t>
            </a:fld>
            <a:endParaRPr lang="en-US"/>
          </a:p>
        </p:txBody>
      </p:sp>
    </p:spTree>
    <p:extLst>
      <p:ext uri="{BB962C8B-B14F-4D97-AF65-F5344CB8AC3E}">
        <p14:creationId xmlns:p14="http://schemas.microsoft.com/office/powerpoint/2010/main" val="65730406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test techniques</a:t>
            </a:r>
          </a:p>
        </p:txBody>
      </p:sp>
      <p:sp>
        <p:nvSpPr>
          <p:cNvPr id="3" name="Content Placeholder 2"/>
          <p:cNvSpPr>
            <a:spLocks noGrp="1"/>
          </p:cNvSpPr>
          <p:nvPr>
            <p:ph idx="1"/>
          </p:nvPr>
        </p:nvSpPr>
        <p:spPr>
          <a:xfrm>
            <a:off x="838200" y="1551305"/>
            <a:ext cx="10515600" cy="4351338"/>
          </a:xfrm>
        </p:spPr>
        <p:txBody>
          <a:bodyPr/>
          <a:lstStyle/>
          <a:p>
            <a:r>
              <a:rPr lang="en-US" dirty="0" smtClean="0"/>
              <a:t>The choice </a:t>
            </a:r>
            <a:r>
              <a:rPr lang="en-US" dirty="0"/>
              <a:t>of which test techniques to use depends on a number </a:t>
            </a:r>
            <a:r>
              <a:rPr lang="en-US" dirty="0" smtClean="0"/>
              <a:t>of factors</a:t>
            </a:r>
            <a:r>
              <a:rPr lang="en-US" dirty="0"/>
              <a:t>, including:</a:t>
            </a:r>
          </a:p>
        </p:txBody>
      </p:sp>
      <p:sp>
        <p:nvSpPr>
          <p:cNvPr id="4" name="Slide Number Placeholder 3"/>
          <p:cNvSpPr>
            <a:spLocks noGrp="1"/>
          </p:cNvSpPr>
          <p:nvPr>
            <p:ph type="sldNum" sz="quarter" idx="12"/>
          </p:nvPr>
        </p:nvSpPr>
        <p:spPr/>
        <p:txBody>
          <a:bodyPr/>
          <a:lstStyle/>
          <a:p>
            <a:fld id="{B543A0FD-1CA6-4228-86A2-78061B4844C8}" type="slidenum">
              <a:rPr lang="en-US" smtClean="0"/>
              <a:t>116</a:t>
            </a:fld>
            <a:endParaRPr lang="en-US"/>
          </a:p>
        </p:txBody>
      </p:sp>
      <p:pic>
        <p:nvPicPr>
          <p:cNvPr id="5" name="Picture 4"/>
          <p:cNvPicPr>
            <a:picLocks noChangeAspect="1"/>
          </p:cNvPicPr>
          <p:nvPr/>
        </p:nvPicPr>
        <p:blipFill>
          <a:blip r:embed="rId2">
            <a:grayscl/>
          </a:blip>
          <a:stretch>
            <a:fillRect/>
          </a:stretch>
        </p:blipFill>
        <p:spPr>
          <a:xfrm>
            <a:off x="2617492" y="2553418"/>
            <a:ext cx="6214467" cy="3862295"/>
          </a:xfrm>
          <a:prstGeom prst="rect">
            <a:avLst/>
          </a:prstGeom>
        </p:spPr>
      </p:pic>
    </p:spTree>
    <p:extLst>
      <p:ext uri="{BB962C8B-B14F-4D97-AF65-F5344CB8AC3E}">
        <p14:creationId xmlns:p14="http://schemas.microsoft.com/office/powerpoint/2010/main" val="41737693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Summary</a:t>
            </a:r>
            <a:endParaRPr lang="en-US" sz="3600" dirty="0"/>
          </a:p>
        </p:txBody>
      </p:sp>
      <p:sp>
        <p:nvSpPr>
          <p:cNvPr id="3" name="Content Placeholder 2"/>
          <p:cNvSpPr>
            <a:spLocks noGrp="1"/>
          </p:cNvSpPr>
          <p:nvPr>
            <p:ph idx="1"/>
          </p:nvPr>
        </p:nvSpPr>
        <p:spPr/>
        <p:txBody>
          <a:bodyPr/>
          <a:lstStyle/>
          <a:p>
            <a:r>
              <a:rPr lang="en-US" dirty="0"/>
              <a:t>Case Study – Knight </a:t>
            </a:r>
            <a:r>
              <a:rPr lang="en-US" dirty="0" smtClean="0"/>
              <a:t>Capital</a:t>
            </a:r>
          </a:p>
          <a:p>
            <a:r>
              <a:rPr lang="en-US" dirty="0" smtClean="0"/>
              <a:t>Testing </a:t>
            </a:r>
            <a:r>
              <a:rPr lang="en-US" dirty="0"/>
              <a:t>techniques</a:t>
            </a:r>
          </a:p>
          <a:p>
            <a:r>
              <a:rPr lang="en-US" dirty="0" smtClean="0"/>
              <a:t>Black </a:t>
            </a:r>
            <a:r>
              <a:rPr lang="en-US" dirty="0"/>
              <a:t>Box </a:t>
            </a:r>
            <a:r>
              <a:rPr lang="en-US" dirty="0" smtClean="0"/>
              <a:t>Testing</a:t>
            </a:r>
          </a:p>
          <a:p>
            <a:r>
              <a:rPr lang="en-US" dirty="0" smtClean="0"/>
              <a:t>Black </a:t>
            </a:r>
            <a:r>
              <a:rPr lang="en-US" dirty="0"/>
              <a:t>Box Testing Techniques </a:t>
            </a:r>
            <a:endParaRPr lang="en-US" dirty="0" smtClean="0"/>
          </a:p>
          <a:p>
            <a:r>
              <a:rPr lang="en-US" dirty="0"/>
              <a:t>General </a:t>
            </a:r>
            <a:r>
              <a:rPr lang="en-US" dirty="0" smtClean="0"/>
              <a:t>Testing</a:t>
            </a:r>
          </a:p>
          <a:p>
            <a:r>
              <a:rPr lang="en-US" dirty="0"/>
              <a:t>Experience based testing</a:t>
            </a:r>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543A0FD-1CA6-4228-86A2-78061B4844C8}" type="slidenum">
              <a:rPr lang="en-US" smtClean="0"/>
              <a:t>117</a:t>
            </a:fld>
            <a:endParaRPr lang="en-US"/>
          </a:p>
        </p:txBody>
      </p:sp>
    </p:spTree>
    <p:extLst>
      <p:ext uri="{BB962C8B-B14F-4D97-AF65-F5344CB8AC3E}">
        <p14:creationId xmlns:p14="http://schemas.microsoft.com/office/powerpoint/2010/main" val="251570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Test implementation</a:t>
            </a:r>
            <a:endParaRPr lang="en-US" dirty="0"/>
          </a:p>
        </p:txBody>
      </p:sp>
      <p:sp>
        <p:nvSpPr>
          <p:cNvPr id="3" name="Content Placeholder 2"/>
          <p:cNvSpPr>
            <a:spLocks noGrp="1"/>
          </p:cNvSpPr>
          <p:nvPr>
            <p:ph idx="1"/>
          </p:nvPr>
        </p:nvSpPr>
        <p:spPr/>
        <p:txBody>
          <a:bodyPr/>
          <a:lstStyle/>
          <a:p>
            <a:r>
              <a:rPr lang="en-US" dirty="0"/>
              <a:t>Writing the test procedure is another opportunity to prioritize the tests, to ensure that the best testing is done in the time available</a:t>
            </a:r>
            <a:r>
              <a:rPr lang="en-US" dirty="0" smtClean="0"/>
              <a:t>.</a:t>
            </a:r>
          </a:p>
          <a:p>
            <a:endParaRPr lang="en-US" dirty="0"/>
          </a:p>
          <a:p>
            <a:r>
              <a:rPr lang="en-US" dirty="0"/>
              <a:t>A good </a:t>
            </a:r>
            <a:r>
              <a:rPr lang="en-US" b="1" dirty="0"/>
              <a:t>rule of thumb </a:t>
            </a:r>
            <a:r>
              <a:rPr lang="en-US" dirty="0"/>
              <a:t>is ‘Find the scary stuff first’. However the definition of what is ‘scary’ </a:t>
            </a:r>
            <a:r>
              <a:rPr lang="en-US" dirty="0" smtClean="0"/>
              <a:t>depends on </a:t>
            </a:r>
            <a:r>
              <a:rPr lang="en-US" dirty="0"/>
              <a:t>the business, </a:t>
            </a:r>
            <a:r>
              <a:rPr lang="en-US" dirty="0" smtClean="0"/>
              <a:t>system or project and </a:t>
            </a:r>
            <a:r>
              <a:rPr lang="en-US" dirty="0"/>
              <a:t>on the risks of the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3278063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dirty="0" smtClean="0"/>
              <a:t>Case </a:t>
            </a:r>
            <a:r>
              <a:rPr lang="en-US" dirty="0"/>
              <a:t>Study – Knight Capital </a:t>
            </a:r>
            <a:br>
              <a:rPr lang="en-US" dirty="0"/>
            </a:br>
            <a:r>
              <a:rPr lang="en-US" sz="3600" dirty="0"/>
              <a:t>High Frequency Trading (HFT)</a:t>
            </a:r>
            <a:endParaRPr lang="en-US" sz="4400"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3249133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Case Study – Knight Capital: High Frequency Trading (HFT)</a:t>
            </a:r>
          </a:p>
        </p:txBody>
      </p:sp>
      <p:sp>
        <p:nvSpPr>
          <p:cNvPr id="3" name="Content Placeholder 2"/>
          <p:cNvSpPr>
            <a:spLocks noGrp="1"/>
          </p:cNvSpPr>
          <p:nvPr>
            <p:ph idx="1"/>
          </p:nvPr>
        </p:nvSpPr>
        <p:spPr/>
        <p:txBody>
          <a:bodyPr/>
          <a:lstStyle/>
          <a:p>
            <a:r>
              <a:rPr lang="en-US" dirty="0"/>
              <a:t>The </a:t>
            </a:r>
            <a:r>
              <a:rPr lang="en-US" b="1" i="1" dirty="0"/>
              <a:t>Knight Capital Group</a:t>
            </a:r>
            <a:r>
              <a:rPr lang="en-US" i="1" dirty="0"/>
              <a:t> </a:t>
            </a:r>
            <a:r>
              <a:rPr lang="en-US" dirty="0"/>
              <a:t>is an American global financial services </a:t>
            </a:r>
            <a:r>
              <a:rPr lang="en-US" dirty="0" smtClean="0"/>
              <a:t>firm. </a:t>
            </a:r>
          </a:p>
          <a:p>
            <a:r>
              <a:rPr lang="en-US" dirty="0"/>
              <a:t>I</a:t>
            </a:r>
            <a:r>
              <a:rPr lang="en-US" dirty="0" smtClean="0"/>
              <a:t>ts </a:t>
            </a:r>
            <a:r>
              <a:rPr lang="en-US" dirty="0"/>
              <a:t>high-frequency trading algorithms Knight was the largest trader in U.S. </a:t>
            </a:r>
            <a:r>
              <a:rPr lang="en-US" dirty="0" smtClean="0"/>
              <a:t>equities</a:t>
            </a:r>
            <a:endParaRPr lang="en-US" dirty="0"/>
          </a:p>
          <a:p>
            <a:pPr lvl="1"/>
            <a:r>
              <a:rPr lang="en-US" dirty="0" smtClean="0"/>
              <a:t>with </a:t>
            </a:r>
            <a:r>
              <a:rPr lang="en-US" dirty="0"/>
              <a:t>a market share of 17.3% </a:t>
            </a:r>
            <a:r>
              <a:rPr lang="en-US" dirty="0" smtClean="0"/>
              <a:t>on NYSE and 16.9% on NASDAQ. </a:t>
            </a:r>
          </a:p>
        </p:txBody>
      </p:sp>
      <p:sp>
        <p:nvSpPr>
          <p:cNvPr id="4" name="Slide Number Placeholder 3"/>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349757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a:t>
            </a:r>
            <a:r>
              <a:rPr lang="en-US" dirty="0"/>
              <a:t>– </a:t>
            </a:r>
            <a:r>
              <a:rPr lang="en-US" dirty="0" smtClean="0"/>
              <a:t>Knight Capital </a:t>
            </a:r>
            <a:endParaRPr lang="en-US" dirty="0"/>
          </a:p>
        </p:txBody>
      </p:sp>
      <p:sp>
        <p:nvSpPr>
          <p:cNvPr id="3" name="Content Placeholder 2"/>
          <p:cNvSpPr>
            <a:spLocks noGrp="1"/>
          </p:cNvSpPr>
          <p:nvPr>
            <p:ph idx="1"/>
          </p:nvPr>
        </p:nvSpPr>
        <p:spPr>
          <a:xfrm>
            <a:off x="347526" y="1471605"/>
            <a:ext cx="10953077" cy="4351338"/>
          </a:xfrm>
        </p:spPr>
        <p:txBody>
          <a:bodyPr/>
          <a:lstStyle/>
          <a:p>
            <a:r>
              <a:rPr lang="en-US" dirty="0" smtClean="0"/>
              <a:t>Aug 1, 2012. </a:t>
            </a:r>
          </a:p>
          <a:p>
            <a:pPr lvl="1"/>
            <a:r>
              <a:rPr lang="en-US" dirty="0" smtClean="0"/>
              <a:t>In the first 45 minutes, Knight </a:t>
            </a:r>
            <a:r>
              <a:rPr lang="en-US" dirty="0"/>
              <a:t>Capital's computers executed a series </a:t>
            </a:r>
            <a:r>
              <a:rPr lang="en-US" dirty="0" smtClean="0"/>
              <a:t>of unusually large </a:t>
            </a:r>
            <a:r>
              <a:rPr lang="en-US" dirty="0"/>
              <a:t>automatic </a:t>
            </a:r>
            <a:r>
              <a:rPr lang="en-US" dirty="0" smtClean="0"/>
              <a:t>orders.</a:t>
            </a:r>
          </a:p>
          <a:p>
            <a:pPr marL="693737" lvl="2" indent="0">
              <a:buNone/>
            </a:pPr>
            <a:r>
              <a:rPr lang="en-US" dirty="0" smtClean="0"/>
              <a:t>“</a:t>
            </a:r>
            <a:r>
              <a:rPr lang="en-US" i="1" dirty="0" smtClean="0"/>
              <a:t>… </a:t>
            </a:r>
            <a:r>
              <a:rPr lang="en-US" i="1" dirty="0"/>
              <a:t>spit out duplicate buy and sell orders, jamming the market with high volumes of trades that caused the wild swings in stock prices</a:t>
            </a:r>
            <a:r>
              <a:rPr lang="en-US" i="1" dirty="0" smtClean="0"/>
              <a:t>.</a:t>
            </a:r>
            <a:r>
              <a:rPr lang="en-US" dirty="0" smtClean="0"/>
              <a:t>”</a:t>
            </a:r>
          </a:p>
          <a:p>
            <a:r>
              <a:rPr lang="en-US" dirty="0" smtClean="0"/>
              <a:t>By the end of day: $460 </a:t>
            </a:r>
            <a:r>
              <a:rPr lang="en-US" dirty="0"/>
              <a:t>million </a:t>
            </a:r>
            <a:r>
              <a:rPr lang="en-US" dirty="0" smtClean="0"/>
              <a:t>loss</a:t>
            </a:r>
            <a:endParaRPr lang="en-US" dirty="0"/>
          </a:p>
          <a:p>
            <a:pPr lvl="1"/>
            <a:r>
              <a:rPr lang="en-US" dirty="0" smtClean="0"/>
              <a:t>“</a:t>
            </a:r>
            <a:r>
              <a:rPr lang="en-US" i="1" dirty="0"/>
              <a:t>Trading Program Ran Amok, With No ‘Off’ Switch</a:t>
            </a:r>
            <a:r>
              <a:rPr lang="en-US" dirty="0" smtClean="0"/>
              <a:t>” </a:t>
            </a:r>
          </a:p>
          <a:p>
            <a:r>
              <a:rPr lang="en-US" dirty="0" smtClean="0"/>
              <a:t>In </a:t>
            </a:r>
            <a:r>
              <a:rPr lang="en-US" dirty="0"/>
              <a:t>two days, the company's market value plunged by 75%</a:t>
            </a:r>
          </a:p>
          <a:p>
            <a:pPr lvl="1"/>
            <a:endParaRPr lang="en-US" dirty="0"/>
          </a:p>
        </p:txBody>
      </p:sp>
      <p:pic>
        <p:nvPicPr>
          <p:cNvPr id="7" name="Picture 6"/>
          <p:cNvPicPr>
            <a:picLocks noChangeAspect="1"/>
          </p:cNvPicPr>
          <p:nvPr/>
        </p:nvPicPr>
        <p:blipFill>
          <a:blip r:embed="rId2"/>
          <a:stretch>
            <a:fillRect/>
          </a:stretch>
        </p:blipFill>
        <p:spPr>
          <a:xfrm>
            <a:off x="6617150" y="4785094"/>
            <a:ext cx="3209544" cy="1707781"/>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222912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Study –  Knight Capital: What Happened? </a:t>
            </a:r>
          </a:p>
        </p:txBody>
      </p:sp>
      <p:sp>
        <p:nvSpPr>
          <p:cNvPr id="3" name="Content Placeholder 2"/>
          <p:cNvSpPr>
            <a:spLocks noGrp="1"/>
          </p:cNvSpPr>
          <p:nvPr>
            <p:ph idx="1"/>
          </p:nvPr>
        </p:nvSpPr>
        <p:spPr>
          <a:xfrm>
            <a:off x="938784" y="1584960"/>
            <a:ext cx="10070592" cy="4568952"/>
          </a:xfrm>
        </p:spPr>
        <p:txBody>
          <a:bodyPr/>
          <a:lstStyle/>
          <a:p>
            <a:pPr marL="0" indent="0">
              <a:buNone/>
            </a:pPr>
            <a:r>
              <a:rPr lang="en-US" sz="2400" i="1" dirty="0"/>
              <a:t>"Zombie Software" Blamed for Knight Capital Trading Snafu</a:t>
            </a:r>
          </a:p>
          <a:p>
            <a:r>
              <a:rPr lang="en-US" sz="2400" dirty="0"/>
              <a:t>A new algorithmic trading program had just been installed, and began operation on Aug 1.</a:t>
            </a:r>
          </a:p>
          <a:p>
            <a:r>
              <a:rPr lang="en-US" sz="2400" dirty="0"/>
              <a:t>A dormant legacy program was somehow "inadvertently reactivated"</a:t>
            </a:r>
          </a:p>
          <a:p>
            <a:r>
              <a:rPr lang="en-US" sz="2400" dirty="0"/>
              <a:t>Once activated, the dormant system started multiplying stock trades by one thousand </a:t>
            </a:r>
          </a:p>
          <a:p>
            <a:pPr lvl="1"/>
            <a:r>
              <a:rPr lang="en-US" dirty="0"/>
              <a:t>Sent 4 million orders when attempting to fill just 212 customer orders </a:t>
            </a:r>
            <a:r>
              <a:rPr lang="en-US" sz="2000" dirty="0"/>
              <a:t> </a:t>
            </a:r>
          </a:p>
          <a:p>
            <a:r>
              <a:rPr lang="en-US" sz="2400" dirty="0"/>
              <a:t>“Knight’s staff looked through </a:t>
            </a:r>
            <a:r>
              <a:rPr lang="en-US" sz="2400" i="1" dirty="0"/>
              <a:t>eight</a:t>
            </a:r>
            <a:r>
              <a:rPr lang="en-US" sz="2400" dirty="0"/>
              <a:t> sets of software before determining what happened.”</a:t>
            </a:r>
          </a:p>
        </p:txBody>
      </p:sp>
      <p:sp>
        <p:nvSpPr>
          <p:cNvPr id="4" name="Slide Number Placeholder 3"/>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89878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Case Study –  Knight Capital: The Investigation and Findings  </a:t>
            </a:r>
          </a:p>
        </p:txBody>
      </p:sp>
      <p:sp>
        <p:nvSpPr>
          <p:cNvPr id="3" name="Content Placeholder 2"/>
          <p:cNvSpPr>
            <a:spLocks noGrp="1"/>
          </p:cNvSpPr>
          <p:nvPr>
            <p:ph idx="1"/>
          </p:nvPr>
        </p:nvSpPr>
        <p:spPr>
          <a:xfrm>
            <a:off x="1011936" y="1493520"/>
            <a:ext cx="10088880" cy="4696968"/>
          </a:xfrm>
        </p:spPr>
        <p:txBody>
          <a:bodyPr/>
          <a:lstStyle/>
          <a:p>
            <a:r>
              <a:rPr lang="en-US" dirty="0"/>
              <a:t>SEC launched an investigation in Nov 2012. Findings: </a:t>
            </a:r>
          </a:p>
          <a:p>
            <a:pPr lvl="1"/>
            <a:r>
              <a:rPr lang="en-US" dirty="0"/>
              <a:t>Code changes in 2005 introduced defects. Although the defective function was </a:t>
            </a:r>
            <a:r>
              <a:rPr lang="en-US" i="1" dirty="0"/>
              <a:t>not meant to be used</a:t>
            </a:r>
            <a:r>
              <a:rPr lang="en-US" dirty="0"/>
              <a:t>, it was kept in. </a:t>
            </a:r>
          </a:p>
          <a:p>
            <a:pPr lvl="1"/>
            <a:r>
              <a:rPr lang="en-US" dirty="0"/>
              <a:t>New code deployed in late July 2012. The defective function was triggered under new rules. Unable to recognize when orders have been filled. </a:t>
            </a:r>
          </a:p>
          <a:p>
            <a:pPr lvl="1"/>
            <a:r>
              <a:rPr lang="en-US" dirty="0"/>
              <a:t>Ignored system generated warning emails. </a:t>
            </a:r>
          </a:p>
          <a:p>
            <a:pPr lvl="1"/>
            <a:r>
              <a:rPr lang="en-US" dirty="0"/>
              <a:t>Inadequate controls and procedures for code deployment and testing. </a:t>
            </a:r>
          </a:p>
          <a:p>
            <a:r>
              <a:rPr lang="en-US" dirty="0"/>
              <a:t>Charges filed in Oct 2013</a:t>
            </a:r>
          </a:p>
          <a:p>
            <a:pPr lvl="1"/>
            <a:r>
              <a:rPr lang="en-US" dirty="0"/>
              <a:t>Knights Capital settled charges for $12 million </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42273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625582" cy="2852737"/>
          </a:xfrm>
        </p:spPr>
        <p:txBody>
          <a:bodyPr>
            <a:normAutofit/>
          </a:bodyPr>
          <a:lstStyle/>
          <a:p>
            <a:pPr algn="ctr"/>
            <a:r>
              <a:rPr lang="en-US" sz="4800" dirty="0"/>
              <a:t>Testing </a:t>
            </a:r>
            <a:r>
              <a:rPr lang="en-US" sz="4800" dirty="0" smtClean="0"/>
              <a:t>Techniques</a:t>
            </a:r>
            <a:endParaRPr lang="en-US" sz="4800" dirty="0"/>
          </a:p>
        </p:txBody>
      </p:sp>
      <p:sp>
        <p:nvSpPr>
          <p:cNvPr id="4" name="Slide Number Placeholder 3"/>
          <p:cNvSpPr>
            <a:spLocks noGrp="1"/>
          </p:cNvSpPr>
          <p:nvPr>
            <p:ph type="sldNum" sz="quarter" idx="12"/>
          </p:nvPr>
        </p:nvSpPr>
        <p:spPr/>
        <p:txBody>
          <a:bodyPr/>
          <a:lstStyle/>
          <a:p>
            <a:fld id="{B543A0FD-1CA6-4228-86A2-78061B4844C8}" type="slidenum">
              <a:rPr lang="en-US" smtClean="0"/>
              <a:t>18</a:t>
            </a:fld>
            <a:endParaRPr lang="en-US"/>
          </a:p>
        </p:txBody>
      </p:sp>
      <p:pic>
        <p:nvPicPr>
          <p:cNvPr id="2050" name="Picture 2" descr="Test Design in Software Testing - Testing Basics - The Testers Corner"/>
          <p:cNvPicPr>
            <a:picLocks noChangeAspect="1" noChangeArrowheads="1"/>
          </p:cNvPicPr>
          <p:nvPr/>
        </p:nvPicPr>
        <p:blipFill rotWithShape="1">
          <a:blip r:embed="rId2">
            <a:extLst>
              <a:ext uri="{28A0092B-C50C-407E-A947-70E740481C1C}">
                <a14:useLocalDpi xmlns:a14="http://schemas.microsoft.com/office/drawing/2010/main" val="0"/>
              </a:ext>
            </a:extLst>
          </a:blip>
          <a:srcRect t="11479" b="13871"/>
          <a:stretch/>
        </p:blipFill>
        <p:spPr bwMode="auto">
          <a:xfrm>
            <a:off x="3712464" y="1227969"/>
            <a:ext cx="4663440" cy="2247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2809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techniques</a:t>
            </a:r>
          </a:p>
        </p:txBody>
      </p:sp>
      <p:sp>
        <p:nvSpPr>
          <p:cNvPr id="4" name="Slide Number Placeholder 3"/>
          <p:cNvSpPr>
            <a:spLocks noGrp="1"/>
          </p:cNvSpPr>
          <p:nvPr>
            <p:ph type="sldNum" sz="quarter" idx="12"/>
          </p:nvPr>
        </p:nvSpPr>
        <p:spPr/>
        <p:txBody>
          <a:bodyPr/>
          <a:lstStyle/>
          <a:p>
            <a:fld id="{B543A0FD-1CA6-4228-86A2-78061B4844C8}" type="slidenum">
              <a:rPr lang="en-US" smtClean="0"/>
              <a:t>19</a:t>
            </a:fld>
            <a:endParaRPr lang="en-US"/>
          </a:p>
        </p:txBody>
      </p:sp>
      <p:sp>
        <p:nvSpPr>
          <p:cNvPr id="5" name="object 2"/>
          <p:cNvSpPr txBox="1"/>
          <p:nvPr/>
        </p:nvSpPr>
        <p:spPr>
          <a:xfrm>
            <a:off x="1933187" y="2205135"/>
            <a:ext cx="1842770" cy="406400"/>
          </a:xfrm>
          <a:prstGeom prst="rect">
            <a:avLst/>
          </a:prstGeom>
        </p:spPr>
        <p:txBody>
          <a:bodyPr vert="horz" wrap="square" lIns="0" tIns="12065" rIns="0" bIns="0" rtlCol="0">
            <a:spAutoFit/>
          </a:bodyPr>
          <a:lstStyle/>
          <a:p>
            <a:pPr marL="12700">
              <a:lnSpc>
                <a:spcPct val="100000"/>
              </a:lnSpc>
              <a:spcBef>
                <a:spcPts val="95"/>
              </a:spcBef>
            </a:pPr>
            <a:r>
              <a:rPr sz="2500" spc="-5" dirty="0">
                <a:solidFill>
                  <a:srgbClr val="C00000"/>
                </a:solidFill>
                <a:latin typeface="Candara" panose="020E0502030303020204" pitchFamily="34" charset="0"/>
                <a:cs typeface="Arial"/>
              </a:rPr>
              <a:t>Static</a:t>
            </a:r>
            <a:r>
              <a:rPr sz="2500" spc="-45" dirty="0">
                <a:solidFill>
                  <a:srgbClr val="C00000"/>
                </a:solidFill>
                <a:latin typeface="Candara" panose="020E0502030303020204" pitchFamily="34" charset="0"/>
                <a:cs typeface="Arial"/>
              </a:rPr>
              <a:t> </a:t>
            </a:r>
            <a:r>
              <a:rPr sz="2500" spc="-5" dirty="0">
                <a:latin typeface="Candara" panose="020E0502030303020204" pitchFamily="34" charset="0"/>
                <a:cs typeface="Arial"/>
              </a:rPr>
              <a:t>testing</a:t>
            </a:r>
            <a:endParaRPr sz="2500" dirty="0">
              <a:latin typeface="Candara" panose="020E0502030303020204" pitchFamily="34" charset="0"/>
              <a:cs typeface="Arial"/>
            </a:endParaRPr>
          </a:p>
        </p:txBody>
      </p:sp>
      <p:sp>
        <p:nvSpPr>
          <p:cNvPr id="6" name="object 3"/>
          <p:cNvSpPr/>
          <p:nvPr/>
        </p:nvSpPr>
        <p:spPr>
          <a:xfrm>
            <a:off x="1186228" y="3431848"/>
            <a:ext cx="3336689" cy="322325"/>
          </a:xfrm>
          <a:prstGeom prst="rect">
            <a:avLst/>
          </a:prstGeom>
          <a:blipFill>
            <a:blip r:embed="rId2" cstate="print"/>
            <a:stretch>
              <a:fillRect/>
            </a:stretch>
          </a:blipFill>
        </p:spPr>
        <p:txBody>
          <a:bodyPr wrap="square" lIns="0" tIns="0" rIns="0" bIns="0" rtlCol="0"/>
          <a:lstStyle/>
          <a:p>
            <a:endParaRPr>
              <a:latin typeface="Candara" panose="020E0502030303020204" pitchFamily="34" charset="0"/>
            </a:endParaRPr>
          </a:p>
        </p:txBody>
      </p:sp>
      <p:sp>
        <p:nvSpPr>
          <p:cNvPr id="7" name="object 4"/>
          <p:cNvSpPr/>
          <p:nvPr/>
        </p:nvSpPr>
        <p:spPr>
          <a:xfrm>
            <a:off x="7513803" y="2703122"/>
            <a:ext cx="3327605" cy="1779778"/>
          </a:xfrm>
          <a:prstGeom prst="rect">
            <a:avLst/>
          </a:prstGeom>
          <a:blipFill>
            <a:blip r:embed="rId3" cstate="print"/>
            <a:stretch>
              <a:fillRect/>
            </a:stretch>
          </a:blipFill>
        </p:spPr>
        <p:txBody>
          <a:bodyPr wrap="square" lIns="0" tIns="0" rIns="0" bIns="0" rtlCol="0"/>
          <a:lstStyle/>
          <a:p>
            <a:endParaRPr>
              <a:latin typeface="Candara" panose="020E0502030303020204" pitchFamily="34" charset="0"/>
            </a:endParaRPr>
          </a:p>
        </p:txBody>
      </p:sp>
      <p:sp>
        <p:nvSpPr>
          <p:cNvPr id="8" name="object 5"/>
          <p:cNvSpPr txBox="1"/>
          <p:nvPr/>
        </p:nvSpPr>
        <p:spPr>
          <a:xfrm>
            <a:off x="8035875" y="2157376"/>
            <a:ext cx="2283460" cy="406400"/>
          </a:xfrm>
          <a:prstGeom prst="rect">
            <a:avLst/>
          </a:prstGeom>
        </p:spPr>
        <p:txBody>
          <a:bodyPr vert="horz" wrap="square" lIns="0" tIns="12065" rIns="0" bIns="0" rtlCol="0">
            <a:spAutoFit/>
          </a:bodyPr>
          <a:lstStyle/>
          <a:p>
            <a:pPr marL="12700">
              <a:lnSpc>
                <a:spcPct val="100000"/>
              </a:lnSpc>
              <a:spcBef>
                <a:spcPts val="95"/>
              </a:spcBef>
            </a:pPr>
            <a:r>
              <a:rPr sz="2500" spc="-5" dirty="0">
                <a:solidFill>
                  <a:srgbClr val="C00000"/>
                </a:solidFill>
                <a:latin typeface="Candara" panose="020E0502030303020204" pitchFamily="34" charset="0"/>
                <a:cs typeface="Arial"/>
              </a:rPr>
              <a:t>Dynamic</a:t>
            </a:r>
            <a:r>
              <a:rPr sz="2500" spc="-35" dirty="0">
                <a:solidFill>
                  <a:srgbClr val="C00000"/>
                </a:solidFill>
                <a:latin typeface="Candara" panose="020E0502030303020204" pitchFamily="34" charset="0"/>
                <a:cs typeface="Arial"/>
              </a:rPr>
              <a:t> </a:t>
            </a:r>
            <a:r>
              <a:rPr sz="2500" spc="-5" dirty="0">
                <a:latin typeface="Candara" panose="020E0502030303020204" pitchFamily="34" charset="0"/>
                <a:cs typeface="Arial"/>
              </a:rPr>
              <a:t>testing</a:t>
            </a:r>
            <a:endParaRPr sz="2500" dirty="0">
              <a:latin typeface="Candara" panose="020E0502030303020204" pitchFamily="34" charset="0"/>
              <a:cs typeface="Arial"/>
            </a:endParaRPr>
          </a:p>
        </p:txBody>
      </p:sp>
      <p:sp>
        <p:nvSpPr>
          <p:cNvPr id="9" name="object 6"/>
          <p:cNvSpPr txBox="1"/>
          <p:nvPr/>
        </p:nvSpPr>
        <p:spPr>
          <a:xfrm>
            <a:off x="838200" y="4256288"/>
            <a:ext cx="4538472" cy="1275862"/>
          </a:xfrm>
          <a:prstGeom prst="rect">
            <a:avLst/>
          </a:prstGeom>
        </p:spPr>
        <p:txBody>
          <a:bodyPr vert="horz" wrap="square" lIns="0" tIns="4445" rIns="0" bIns="0" rtlCol="0">
            <a:spAutoFit/>
          </a:bodyPr>
          <a:lstStyle/>
          <a:p>
            <a:pPr marL="354965" marR="5080" indent="-354965">
              <a:lnSpc>
                <a:spcPct val="101800"/>
              </a:lnSpc>
              <a:spcBef>
                <a:spcPts val="35"/>
              </a:spcBef>
              <a:buFont typeface="Arial"/>
              <a:buChar char="•"/>
              <a:tabLst>
                <a:tab pos="354965" algn="l"/>
                <a:tab pos="355600" algn="l"/>
              </a:tabLst>
            </a:pPr>
            <a:r>
              <a:rPr sz="2800" spc="-5" dirty="0">
                <a:latin typeface="Candara" panose="020E0502030303020204" pitchFamily="34" charset="0"/>
                <a:cs typeface="Carlito"/>
              </a:rPr>
              <a:t>Manual</a:t>
            </a:r>
            <a:r>
              <a:rPr sz="2800" spc="-55" dirty="0">
                <a:latin typeface="Candara" panose="020E0502030303020204" pitchFamily="34" charset="0"/>
                <a:cs typeface="Carlito"/>
              </a:rPr>
              <a:t> </a:t>
            </a:r>
            <a:r>
              <a:rPr sz="2800" spc="-15" dirty="0">
                <a:latin typeface="Candara" panose="020E0502030303020204" pitchFamily="34" charset="0"/>
                <a:cs typeface="Carlito"/>
              </a:rPr>
              <a:t>examination  </a:t>
            </a:r>
            <a:r>
              <a:rPr sz="2800" spc="-5" dirty="0">
                <a:latin typeface="Candara" panose="020E0502030303020204" pitchFamily="34" charset="0"/>
                <a:cs typeface="Carlito"/>
              </a:rPr>
              <a:t>and </a:t>
            </a:r>
            <a:r>
              <a:rPr sz="2800" spc="-15" dirty="0">
                <a:latin typeface="Candara" panose="020E0502030303020204" pitchFamily="34" charset="0"/>
                <a:cs typeface="Carlito"/>
              </a:rPr>
              <a:t>automated  </a:t>
            </a:r>
            <a:r>
              <a:rPr sz="2500" spc="-5" dirty="0">
                <a:latin typeface="Candara" panose="020E0502030303020204" pitchFamily="34" charset="0"/>
                <a:cs typeface="Arial"/>
              </a:rPr>
              <a:t>analysis of</a:t>
            </a:r>
            <a:r>
              <a:rPr sz="2500" spc="-10" dirty="0">
                <a:latin typeface="Candara" panose="020E0502030303020204" pitchFamily="34" charset="0"/>
                <a:cs typeface="Arial"/>
              </a:rPr>
              <a:t> </a:t>
            </a:r>
            <a:r>
              <a:rPr sz="2500" spc="-5" dirty="0" smtClean="0">
                <a:solidFill>
                  <a:srgbClr val="C00000"/>
                </a:solidFill>
                <a:latin typeface="Candara" panose="020E0502030303020204" pitchFamily="34" charset="0"/>
                <a:cs typeface="Arial"/>
              </a:rPr>
              <a:t>code</a:t>
            </a:r>
            <a:r>
              <a:rPr lang="en-US" sz="2500" spc="-5" dirty="0" smtClean="0">
                <a:solidFill>
                  <a:srgbClr val="C00000"/>
                </a:solidFill>
                <a:latin typeface="Candara" panose="020E0502030303020204" pitchFamily="34" charset="0"/>
                <a:cs typeface="Arial"/>
              </a:rPr>
              <a:t> </a:t>
            </a:r>
            <a:r>
              <a:rPr sz="2500" spc="-5" dirty="0" smtClean="0">
                <a:solidFill>
                  <a:srgbClr val="C00000"/>
                </a:solidFill>
                <a:latin typeface="Candara" panose="020E0502030303020204" pitchFamily="34" charset="0"/>
                <a:cs typeface="Arial"/>
              </a:rPr>
              <a:t>without </a:t>
            </a:r>
            <a:r>
              <a:rPr sz="2500" spc="-5" dirty="0">
                <a:solidFill>
                  <a:srgbClr val="C00000"/>
                </a:solidFill>
                <a:latin typeface="Candara" panose="020E0502030303020204" pitchFamily="34" charset="0"/>
                <a:cs typeface="Arial"/>
              </a:rPr>
              <a:t>executing</a:t>
            </a:r>
            <a:r>
              <a:rPr sz="2500" dirty="0">
                <a:solidFill>
                  <a:srgbClr val="C00000"/>
                </a:solidFill>
                <a:latin typeface="Candara" panose="020E0502030303020204" pitchFamily="34" charset="0"/>
                <a:cs typeface="Arial"/>
              </a:rPr>
              <a:t> </a:t>
            </a:r>
            <a:r>
              <a:rPr sz="2500" spc="-10" dirty="0">
                <a:latin typeface="Candara" panose="020E0502030303020204" pitchFamily="34" charset="0"/>
                <a:cs typeface="Arial"/>
              </a:rPr>
              <a:t>it</a:t>
            </a:r>
            <a:endParaRPr sz="2500" dirty="0">
              <a:latin typeface="Candara" panose="020E0502030303020204" pitchFamily="34" charset="0"/>
              <a:cs typeface="Arial"/>
            </a:endParaRPr>
          </a:p>
        </p:txBody>
      </p:sp>
      <p:sp>
        <p:nvSpPr>
          <p:cNvPr id="10" name="object 9"/>
          <p:cNvSpPr txBox="1"/>
          <p:nvPr/>
        </p:nvSpPr>
        <p:spPr>
          <a:xfrm>
            <a:off x="7736791" y="4761592"/>
            <a:ext cx="2881630" cy="406400"/>
          </a:xfrm>
          <a:prstGeom prst="rect">
            <a:avLst/>
          </a:prstGeom>
        </p:spPr>
        <p:txBody>
          <a:bodyPr vert="horz" wrap="square" lIns="0" tIns="12065" rIns="0" bIns="0" rtlCol="0">
            <a:spAutoFit/>
          </a:bodyPr>
          <a:lstStyle/>
          <a:p>
            <a:pPr marL="12700">
              <a:lnSpc>
                <a:spcPct val="100000"/>
              </a:lnSpc>
              <a:spcBef>
                <a:spcPts val="95"/>
              </a:spcBef>
            </a:pPr>
            <a:r>
              <a:rPr sz="2500" spc="-5" dirty="0">
                <a:solidFill>
                  <a:srgbClr val="C00000"/>
                </a:solidFill>
                <a:latin typeface="Candara" panose="020E0502030303020204" pitchFamily="34" charset="0"/>
                <a:cs typeface="Arial"/>
              </a:rPr>
              <a:t>code </a:t>
            </a:r>
            <a:r>
              <a:rPr sz="2500" spc="-5" dirty="0">
                <a:latin typeface="Candara" panose="020E0502030303020204" pitchFamily="34" charset="0"/>
                <a:cs typeface="Arial"/>
              </a:rPr>
              <a:t>to be</a:t>
            </a:r>
            <a:r>
              <a:rPr sz="2500" spc="-45" dirty="0">
                <a:latin typeface="Candara" panose="020E0502030303020204" pitchFamily="34" charset="0"/>
                <a:cs typeface="Arial"/>
              </a:rPr>
              <a:t> </a:t>
            </a:r>
            <a:r>
              <a:rPr sz="2500" spc="-5" dirty="0">
                <a:solidFill>
                  <a:srgbClr val="C00000"/>
                </a:solidFill>
                <a:latin typeface="Candara" panose="020E0502030303020204" pitchFamily="34" charset="0"/>
                <a:cs typeface="Arial"/>
              </a:rPr>
              <a:t>executed</a:t>
            </a:r>
            <a:endParaRPr sz="2500" dirty="0">
              <a:latin typeface="Candara" panose="020E0502030303020204" pitchFamily="34" charset="0"/>
              <a:cs typeface="Arial"/>
            </a:endParaRPr>
          </a:p>
        </p:txBody>
      </p:sp>
      <p:sp>
        <p:nvSpPr>
          <p:cNvPr id="11" name="object 10"/>
          <p:cNvSpPr txBox="1"/>
          <p:nvPr/>
        </p:nvSpPr>
        <p:spPr>
          <a:xfrm>
            <a:off x="838200" y="1477383"/>
            <a:ext cx="10073211" cy="443070"/>
          </a:xfrm>
          <a:prstGeom prst="rect">
            <a:avLst/>
          </a:prstGeom>
        </p:spPr>
        <p:txBody>
          <a:bodyPr vert="horz" wrap="square" lIns="0" tIns="12065" rIns="0" bIns="0" rtlCol="0">
            <a:spAutoFit/>
          </a:bodyPr>
          <a:lstStyle/>
          <a:p>
            <a:pPr marL="12700">
              <a:lnSpc>
                <a:spcPct val="100000"/>
              </a:lnSpc>
              <a:spcBef>
                <a:spcPts val="95"/>
              </a:spcBef>
            </a:pPr>
            <a:r>
              <a:rPr sz="2800" spc="-15" dirty="0">
                <a:latin typeface="Candara" panose="020E0502030303020204" pitchFamily="34" charset="0"/>
                <a:cs typeface="Carlito"/>
              </a:rPr>
              <a:t>Recall </a:t>
            </a:r>
            <a:r>
              <a:rPr sz="2800" spc="-5" dirty="0">
                <a:latin typeface="Candara" panose="020E0502030303020204" pitchFamily="34" charset="0"/>
                <a:cs typeface="Carlito"/>
              </a:rPr>
              <a:t>the </a:t>
            </a:r>
            <a:r>
              <a:rPr sz="2800" spc="-20" dirty="0">
                <a:latin typeface="Candara" panose="020E0502030303020204" pitchFamily="34" charset="0"/>
                <a:cs typeface="Carlito"/>
              </a:rPr>
              <a:t>difference </a:t>
            </a:r>
            <a:r>
              <a:rPr sz="2800" spc="-10" dirty="0">
                <a:latin typeface="Candara" panose="020E0502030303020204" pitchFamily="34" charset="0"/>
                <a:cs typeface="Carlito"/>
              </a:rPr>
              <a:t>between </a:t>
            </a:r>
            <a:r>
              <a:rPr sz="2800" spc="-20" dirty="0">
                <a:latin typeface="Candara" panose="020E0502030303020204" pitchFamily="34" charset="0"/>
                <a:cs typeface="Carlito"/>
              </a:rPr>
              <a:t>static </a:t>
            </a:r>
            <a:r>
              <a:rPr sz="2800" spc="-5" dirty="0">
                <a:latin typeface="Candara" panose="020E0502030303020204" pitchFamily="34" charset="0"/>
                <a:cs typeface="Carlito"/>
              </a:rPr>
              <a:t>and </a:t>
            </a:r>
            <a:r>
              <a:rPr sz="2800" spc="-10" dirty="0">
                <a:latin typeface="Candara" panose="020E0502030303020204" pitchFamily="34" charset="0"/>
                <a:cs typeface="Carlito"/>
              </a:rPr>
              <a:t>dynamic </a:t>
            </a:r>
            <a:r>
              <a:rPr sz="2800" spc="-20" dirty="0">
                <a:latin typeface="Candara" panose="020E0502030303020204" pitchFamily="34" charset="0"/>
                <a:cs typeface="Carlito"/>
              </a:rPr>
              <a:t>test</a:t>
            </a:r>
            <a:r>
              <a:rPr sz="2800" spc="145" dirty="0">
                <a:latin typeface="Candara" panose="020E0502030303020204" pitchFamily="34" charset="0"/>
                <a:cs typeface="Carlito"/>
              </a:rPr>
              <a:t> </a:t>
            </a:r>
            <a:r>
              <a:rPr sz="2800" spc="-10" dirty="0">
                <a:latin typeface="Candara" panose="020E0502030303020204" pitchFamily="34" charset="0"/>
                <a:cs typeface="Carlito"/>
              </a:rPr>
              <a:t>techniques:</a:t>
            </a:r>
            <a:endParaRPr sz="2800" dirty="0">
              <a:latin typeface="Candara" panose="020E0502030303020204" pitchFamily="34" charset="0"/>
              <a:cs typeface="Carlito"/>
            </a:endParaRPr>
          </a:p>
        </p:txBody>
      </p:sp>
    </p:spTree>
    <p:extLst>
      <p:ext uri="{BB962C8B-B14F-4D97-AF65-F5344CB8AC3E}">
        <p14:creationId xmlns:p14="http://schemas.microsoft.com/office/powerpoint/2010/main" val="892637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The test development process</a:t>
            </a:r>
          </a:p>
          <a:p>
            <a:r>
              <a:rPr lang="en-US" dirty="0" smtClean="0"/>
              <a:t>Categories of test design techniques</a:t>
            </a:r>
          </a:p>
          <a:p>
            <a:r>
              <a:rPr lang="en-US" dirty="0" smtClean="0"/>
              <a:t>Case </a:t>
            </a:r>
            <a:r>
              <a:rPr lang="en-US" dirty="0"/>
              <a:t>Study – Knight </a:t>
            </a:r>
            <a:r>
              <a:rPr lang="en-US" dirty="0" smtClean="0"/>
              <a:t>Capital</a:t>
            </a:r>
          </a:p>
          <a:p>
            <a:r>
              <a:rPr lang="en-US" dirty="0"/>
              <a:t>Specification based testing (Black box)</a:t>
            </a:r>
          </a:p>
          <a:p>
            <a:r>
              <a:rPr lang="en-US" dirty="0" smtClean="0"/>
              <a:t>Black </a:t>
            </a:r>
            <a:r>
              <a:rPr lang="en-US" dirty="0"/>
              <a:t>Box Testing Techniques </a:t>
            </a:r>
          </a:p>
          <a:p>
            <a:r>
              <a:rPr lang="en-US" dirty="0"/>
              <a:t>General Testing</a:t>
            </a:r>
          </a:p>
          <a:p>
            <a:r>
              <a:rPr lang="en-US" dirty="0"/>
              <a:t>Experience based testing</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904332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test design techniques</a:t>
            </a:r>
          </a:p>
        </p:txBody>
      </p:sp>
      <p:sp>
        <p:nvSpPr>
          <p:cNvPr id="4" name="Slide Number Placeholder 3"/>
          <p:cNvSpPr>
            <a:spLocks noGrp="1"/>
          </p:cNvSpPr>
          <p:nvPr>
            <p:ph type="sldNum" sz="quarter" idx="12"/>
          </p:nvPr>
        </p:nvSpPr>
        <p:spPr/>
        <p:txBody>
          <a:bodyPr/>
          <a:lstStyle/>
          <a:p>
            <a:fld id="{B543A0FD-1CA6-4228-86A2-78061B4844C8}" type="slidenum">
              <a:rPr lang="en-US" smtClean="0"/>
              <a:t>20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488" y="1518443"/>
            <a:ext cx="6611112" cy="5020469"/>
          </a:xfrm>
          <a:prstGeom prst="rect">
            <a:avLst/>
          </a:prstGeom>
        </p:spPr>
      </p:pic>
    </p:spTree>
    <p:extLst>
      <p:ext uri="{BB962C8B-B14F-4D97-AF65-F5344CB8AC3E}">
        <p14:creationId xmlns:p14="http://schemas.microsoft.com/office/powerpoint/2010/main" val="1966640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831850" y="1709738"/>
            <a:ext cx="10515600" cy="3602926"/>
          </a:xfrm>
        </p:spPr>
        <p:txBody>
          <a:bodyPr>
            <a:normAutofit/>
          </a:bodyPr>
          <a:lstStyle/>
          <a:p>
            <a:pPr algn="ctr" eaLnBrk="1" hangingPunct="1"/>
            <a:r>
              <a:rPr lang="en-US" sz="4800" dirty="0" smtClean="0"/>
              <a:t>Specification-Based Testing</a:t>
            </a:r>
            <a:br>
              <a:rPr lang="en-US" sz="4800" dirty="0" smtClean="0"/>
            </a:br>
            <a:r>
              <a:rPr lang="en-US" sz="4800" dirty="0" smtClean="0"/>
              <a:t>Black </a:t>
            </a:r>
            <a:r>
              <a:rPr lang="en-US" sz="4800" dirty="0"/>
              <a:t>Box Testing</a:t>
            </a:r>
          </a:p>
        </p:txBody>
      </p:sp>
      <p:sp>
        <p:nvSpPr>
          <p:cNvPr id="3" name="Slide Number Placeholder 2"/>
          <p:cNvSpPr>
            <a:spLocks noGrp="1"/>
          </p:cNvSpPr>
          <p:nvPr>
            <p:ph type="sldNum" sz="quarter" idx="12"/>
          </p:nvPr>
        </p:nvSpPr>
        <p:spPr/>
        <p:txBody>
          <a:bodyPr/>
          <a:lstStyle/>
          <a:p>
            <a:fld id="{B543A0FD-1CA6-4228-86A2-78061B4844C8}" type="slidenum">
              <a:rPr lang="en-US" smtClean="0"/>
              <a:t>21</a:t>
            </a:fld>
            <a:endParaRPr lang="en-US"/>
          </a:p>
        </p:txBody>
      </p:sp>
      <p:pic>
        <p:nvPicPr>
          <p:cNvPr id="2050" name="Picture 2" descr="What is Black Box Testing | Techniques &amp;amp; Examples | Imperva"/>
          <p:cNvPicPr>
            <a:picLocks noChangeAspect="1" noChangeArrowheads="1"/>
          </p:cNvPicPr>
          <p:nvPr/>
        </p:nvPicPr>
        <p:blipFill rotWithShape="1">
          <a:blip r:embed="rId3">
            <a:extLst>
              <a:ext uri="{28A0092B-C50C-407E-A947-70E740481C1C}">
                <a14:useLocalDpi xmlns:a14="http://schemas.microsoft.com/office/drawing/2010/main" val="0"/>
              </a:ext>
            </a:extLst>
          </a:blip>
          <a:srcRect l="5309" t="26334" r="6725" b="19561"/>
          <a:stretch/>
        </p:blipFill>
        <p:spPr bwMode="auto">
          <a:xfrm>
            <a:off x="3538474" y="1415367"/>
            <a:ext cx="5102352" cy="1785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9513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title"/>
          </p:nvPr>
        </p:nvSpPr>
        <p:spPr/>
        <p:txBody>
          <a:bodyPr>
            <a:normAutofit/>
          </a:bodyPr>
          <a:lstStyle/>
          <a:p>
            <a:r>
              <a:rPr lang="en-US" sz="3600" dirty="0"/>
              <a:t>Functional Testing: A.k.a.: Black Box Testing</a:t>
            </a:r>
          </a:p>
        </p:txBody>
      </p:sp>
      <p:sp>
        <p:nvSpPr>
          <p:cNvPr id="27653" name="Rectangle 5"/>
          <p:cNvSpPr>
            <a:spLocks noGrp="1" noChangeArrowheads="1"/>
          </p:cNvSpPr>
          <p:nvPr>
            <p:ph idx="1"/>
          </p:nvPr>
        </p:nvSpPr>
        <p:spPr>
          <a:xfrm>
            <a:off x="448574" y="1483743"/>
            <a:ext cx="10981426" cy="4578729"/>
          </a:xfrm>
        </p:spPr>
        <p:txBody>
          <a:bodyPr/>
          <a:lstStyle/>
          <a:p>
            <a:r>
              <a:rPr lang="en-US" dirty="0" smtClean="0"/>
              <a:t>Derive </a:t>
            </a:r>
            <a:r>
              <a:rPr lang="en-US" dirty="0"/>
              <a:t>test cases </a:t>
            </a:r>
            <a:r>
              <a:rPr lang="en-US" dirty="0" smtClean="0"/>
              <a:t>from the </a:t>
            </a:r>
            <a:r>
              <a:rPr lang="en-US" i="1" dirty="0"/>
              <a:t>functional</a:t>
            </a:r>
            <a:r>
              <a:rPr lang="en-US" dirty="0"/>
              <a:t> specifications </a:t>
            </a:r>
          </a:p>
          <a:p>
            <a:pPr lvl="1"/>
            <a:r>
              <a:rPr lang="en-US" i="1" dirty="0"/>
              <a:t>functional</a:t>
            </a:r>
            <a:r>
              <a:rPr lang="en-US" dirty="0"/>
              <a:t> refers to the source of information </a:t>
            </a:r>
          </a:p>
          <a:p>
            <a:pPr lvl="1"/>
            <a:r>
              <a:rPr lang="en-US" dirty="0"/>
              <a:t>not to what is tested</a:t>
            </a:r>
          </a:p>
          <a:p>
            <a:r>
              <a:rPr lang="en-US" i="1" dirty="0"/>
              <a:t>Also known as</a:t>
            </a:r>
            <a:r>
              <a:rPr lang="en-US" dirty="0"/>
              <a:t>:</a:t>
            </a:r>
          </a:p>
          <a:p>
            <a:pPr lvl="1"/>
            <a:r>
              <a:rPr lang="en-US" u="sng" dirty="0">
                <a:solidFill>
                  <a:srgbClr val="000000"/>
                </a:solidFill>
              </a:rPr>
              <a:t>specification-based testing </a:t>
            </a:r>
            <a:r>
              <a:rPr lang="en-US" dirty="0">
                <a:solidFill>
                  <a:srgbClr val="000000"/>
                </a:solidFill>
              </a:rPr>
              <a:t>(from specifications)</a:t>
            </a:r>
          </a:p>
          <a:p>
            <a:pPr lvl="1"/>
            <a:r>
              <a:rPr lang="en-US" u="sng" dirty="0">
                <a:solidFill>
                  <a:srgbClr val="000000"/>
                </a:solidFill>
              </a:rPr>
              <a:t>black-box testing </a:t>
            </a:r>
            <a:r>
              <a:rPr lang="en-US" dirty="0">
                <a:solidFill>
                  <a:srgbClr val="000000"/>
                </a:solidFill>
              </a:rPr>
              <a:t>(no view of the code)</a:t>
            </a:r>
          </a:p>
          <a:p>
            <a:r>
              <a:rPr lang="en-US" dirty="0" smtClean="0"/>
              <a:t>Functional </a:t>
            </a:r>
            <a:r>
              <a:rPr lang="en-US" dirty="0"/>
              <a:t>specification = description of intended program behavior</a:t>
            </a:r>
          </a:p>
          <a:p>
            <a:pPr lvl="1" eaLnBrk="1" hangingPunct="1"/>
            <a:r>
              <a:rPr lang="en-US" dirty="0"/>
              <a:t>either formal or informal</a:t>
            </a:r>
          </a:p>
        </p:txBody>
      </p:sp>
      <p:sp>
        <p:nvSpPr>
          <p:cNvPr id="2" name="Slide Number Placeholder 1"/>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40494238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features </a:t>
            </a:r>
            <a:r>
              <a:rPr lang="en-US" dirty="0"/>
              <a:t>of black box techniques</a:t>
            </a:r>
          </a:p>
        </p:txBody>
      </p:sp>
      <p:sp>
        <p:nvSpPr>
          <p:cNvPr id="3" name="Content Placeholder 2"/>
          <p:cNvSpPr>
            <a:spLocks noGrp="1"/>
          </p:cNvSpPr>
          <p:nvPr>
            <p:ph idx="1"/>
          </p:nvPr>
        </p:nvSpPr>
        <p:spPr/>
        <p:txBody>
          <a:bodyPr>
            <a:normAutofit lnSpcReduction="10000"/>
          </a:bodyPr>
          <a:lstStyle/>
          <a:p>
            <a:r>
              <a:rPr lang="en-US" dirty="0" smtClean="0"/>
              <a:t>Derive </a:t>
            </a:r>
            <a:r>
              <a:rPr lang="en-US" dirty="0"/>
              <a:t>systematically </a:t>
            </a:r>
            <a:r>
              <a:rPr lang="en-US" dirty="0" smtClean="0"/>
              <a:t>test </a:t>
            </a:r>
            <a:r>
              <a:rPr lang="en-US" dirty="0"/>
              <a:t>cases from </a:t>
            </a:r>
            <a:r>
              <a:rPr lang="en-US" dirty="0" smtClean="0"/>
              <a:t>specification</a:t>
            </a:r>
            <a:endParaRPr lang="en-US" dirty="0" smtClean="0"/>
          </a:p>
          <a:p>
            <a:r>
              <a:rPr lang="en-US" dirty="0" smtClean="0"/>
              <a:t>Test </a:t>
            </a:r>
            <a:r>
              <a:rPr lang="en-US" dirty="0"/>
              <a:t>cases are derived from </a:t>
            </a:r>
            <a:r>
              <a:rPr lang="en-US" dirty="0" smtClean="0"/>
              <a:t>how </a:t>
            </a:r>
            <a:r>
              <a:rPr lang="en-US" dirty="0"/>
              <a:t>the software is constructed for example: code and design</a:t>
            </a:r>
            <a:r>
              <a:rPr lang="en-US" dirty="0" smtClean="0"/>
              <a:t>.</a:t>
            </a:r>
            <a:endParaRPr lang="en-US" dirty="0"/>
          </a:p>
          <a:p>
            <a:r>
              <a:rPr lang="en-US" dirty="0" smtClean="0"/>
              <a:t>Using </a:t>
            </a:r>
            <a:r>
              <a:rPr lang="en-US" dirty="0"/>
              <a:t>existing test cases, we can measure the test coverage of the </a:t>
            </a:r>
            <a:r>
              <a:rPr lang="en-US" dirty="0" smtClean="0"/>
              <a:t>software</a:t>
            </a:r>
            <a:endParaRPr lang="en-US" dirty="0"/>
          </a:p>
          <a:p>
            <a:r>
              <a:rPr lang="en-US" dirty="0"/>
              <a:t>Further test cases can be derived systematically to increase the test </a:t>
            </a:r>
            <a:r>
              <a:rPr lang="en-US" dirty="0" smtClean="0"/>
              <a:t>coverage</a:t>
            </a:r>
          </a:p>
          <a:p>
            <a:r>
              <a:rPr lang="en-US" dirty="0"/>
              <a:t>The test cases are derived from the knowledge and experience of people:</a:t>
            </a:r>
          </a:p>
          <a:p>
            <a:pPr lvl="1"/>
            <a:r>
              <a:rPr lang="en-US" dirty="0"/>
              <a:t>Knowledge of testers, developers, users and other stakeholders about the software, its usage and its environment</a:t>
            </a:r>
          </a:p>
          <a:p>
            <a:pPr lvl="1"/>
            <a:r>
              <a:rPr lang="en-US" dirty="0"/>
              <a:t>Knowledge about likely defects and their </a:t>
            </a:r>
            <a:r>
              <a:rPr lang="en-US" dirty="0" smtClean="0"/>
              <a:t>distribution</a:t>
            </a:r>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2129335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dirty="0" smtClean="0"/>
              <a:t>Black Box Testing</a:t>
            </a:r>
          </a:p>
        </p:txBody>
      </p:sp>
      <p:sp>
        <p:nvSpPr>
          <p:cNvPr id="3075" name="Rectangle 3"/>
          <p:cNvSpPr>
            <a:spLocks noGrp="1" noChangeArrowheads="1"/>
          </p:cNvSpPr>
          <p:nvPr>
            <p:ph idx="1"/>
          </p:nvPr>
        </p:nvSpPr>
        <p:spPr/>
        <p:txBody>
          <a:bodyPr/>
          <a:lstStyle/>
          <a:p>
            <a:pPr eaLnBrk="1" hangingPunct="1"/>
            <a:r>
              <a:rPr lang="en-US" dirty="0" smtClean="0"/>
              <a:t>Testing software against a specification of its external behavior without knowledge of internal implementation details</a:t>
            </a:r>
          </a:p>
          <a:p>
            <a:pPr lvl="1" eaLnBrk="1" hangingPunct="1"/>
            <a:r>
              <a:rPr lang="en-US" dirty="0" smtClean="0"/>
              <a:t>Can be applied to software “units” (e.g., classes) or to entire programs</a:t>
            </a:r>
          </a:p>
          <a:p>
            <a:pPr lvl="1" eaLnBrk="1" hangingPunct="1"/>
            <a:r>
              <a:rPr lang="en-US" dirty="0" smtClean="0"/>
              <a:t>External behavior is defined in API docs, Functional specs, Requirements specs, etc.</a:t>
            </a:r>
          </a:p>
          <a:p>
            <a:pPr eaLnBrk="1" hangingPunct="1"/>
            <a:r>
              <a:rPr lang="en-US" dirty="0" smtClean="0"/>
              <a:t>Because black box testing purposely disregards the program's control structure, attention is focused primarily on the information domain (i.e., data that goes in, data that comes out)</a:t>
            </a:r>
          </a:p>
          <a:p>
            <a:pPr eaLnBrk="1" hangingPunct="1"/>
            <a:r>
              <a:rPr lang="en-US" dirty="0" smtClean="0"/>
              <a:t>The Goal: Derive sets of input conditions (test cases) that fully exercise the external functionality</a:t>
            </a:r>
          </a:p>
          <a:p>
            <a:pPr eaLnBrk="1" hangingPunct="1"/>
            <a:endParaRPr lang="en-US" dirty="0" smtClean="0"/>
          </a:p>
          <a:p>
            <a:pPr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24</a:t>
            </a:fld>
            <a:endParaRPr lang="en-US"/>
          </a:p>
        </p:txBody>
      </p:sp>
    </p:spTree>
    <p:extLst>
      <p:ext uri="{BB962C8B-B14F-4D97-AF65-F5344CB8AC3E}">
        <p14:creationId xmlns:p14="http://schemas.microsoft.com/office/powerpoint/2010/main" val="3850714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dirty="0"/>
              <a:t>Black-box Testing </a:t>
            </a:r>
            <a:r>
              <a:rPr lang="en-US" dirty="0" smtClean="0"/>
              <a:t>Errors Categories</a:t>
            </a:r>
            <a:endParaRPr lang="en-US" dirty="0"/>
          </a:p>
        </p:txBody>
      </p:sp>
      <p:sp>
        <p:nvSpPr>
          <p:cNvPr id="25604" name="Rectangle 3"/>
          <p:cNvSpPr>
            <a:spLocks noGrp="1" noChangeArrowheads="1"/>
          </p:cNvSpPr>
          <p:nvPr>
            <p:ph type="body" idx="1"/>
          </p:nvPr>
        </p:nvSpPr>
        <p:spPr/>
        <p:txBody>
          <a:bodyPr>
            <a:normAutofit/>
          </a:bodyPr>
          <a:lstStyle/>
          <a:p>
            <a:pPr eaLnBrk="1" hangingPunct="1"/>
            <a:r>
              <a:rPr lang="en-US" dirty="0"/>
              <a:t>Incorrect or missing functions</a:t>
            </a:r>
          </a:p>
          <a:p>
            <a:pPr eaLnBrk="1" hangingPunct="1"/>
            <a:r>
              <a:rPr lang="en-US" dirty="0"/>
              <a:t>Interface </a:t>
            </a:r>
            <a:r>
              <a:rPr lang="en-US" dirty="0" smtClean="0"/>
              <a:t>errors</a:t>
            </a:r>
          </a:p>
          <a:p>
            <a:pPr marL="800100" lvl="2" indent="-342900">
              <a:buSzPct val="114000"/>
              <a:buFont typeface="Wingdings" charset="0"/>
              <a:buChar char="§"/>
            </a:pPr>
            <a:r>
              <a:rPr lang="en-US" dirty="0"/>
              <a:t>Usability problems</a:t>
            </a:r>
          </a:p>
          <a:p>
            <a:pPr marL="800100" lvl="2" indent="-342900">
              <a:buSzPct val="114000"/>
              <a:buFont typeface="Wingdings" charset="0"/>
              <a:buChar char="§"/>
            </a:pPr>
            <a:r>
              <a:rPr lang="en-US" dirty="0"/>
              <a:t>Concurrency and timing errors</a:t>
            </a:r>
          </a:p>
          <a:p>
            <a:pPr eaLnBrk="1" hangingPunct="1"/>
            <a:r>
              <a:rPr lang="en-US" dirty="0"/>
              <a:t>Errors in data structures or external data base access</a:t>
            </a:r>
          </a:p>
          <a:p>
            <a:pPr eaLnBrk="1" hangingPunct="1"/>
            <a:r>
              <a:rPr lang="en-US" dirty="0"/>
              <a:t>Behavior or performance errors</a:t>
            </a:r>
          </a:p>
          <a:p>
            <a:pPr eaLnBrk="1" hangingPunct="1"/>
            <a:r>
              <a:rPr lang="en-US" dirty="0"/>
              <a:t>Initialization and termination </a:t>
            </a:r>
            <a:r>
              <a:rPr lang="en-US" dirty="0" smtClean="0"/>
              <a:t>errors</a:t>
            </a:r>
          </a:p>
          <a:p>
            <a:pPr eaLnBrk="1" hangingPunct="1"/>
            <a:r>
              <a:rPr lang="en-US" dirty="0" smtClean="0"/>
              <a:t>Unlike </a:t>
            </a:r>
            <a:r>
              <a:rPr lang="en-US" dirty="0"/>
              <a:t>white box testing, black box testing tends to be applied later in the development process</a:t>
            </a:r>
          </a:p>
          <a:p>
            <a:pPr eaLnBrk="1" hangingPunct="1"/>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25</a:t>
            </a:fld>
            <a:endParaRPr lang="en-US"/>
          </a:p>
        </p:txBody>
      </p:sp>
    </p:spTree>
    <p:extLst>
      <p:ext uri="{BB962C8B-B14F-4D97-AF65-F5344CB8AC3E}">
        <p14:creationId xmlns:p14="http://schemas.microsoft.com/office/powerpoint/2010/main" val="39890362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normAutofit/>
          </a:bodyPr>
          <a:lstStyle/>
          <a:p>
            <a:pPr eaLnBrk="1" hangingPunct="1"/>
            <a:r>
              <a:rPr lang="en-US" sz="4000" dirty="0"/>
              <a:t>Questions answered by Black-box Testing</a:t>
            </a:r>
          </a:p>
        </p:txBody>
      </p:sp>
      <p:sp>
        <p:nvSpPr>
          <p:cNvPr id="26628" name="Rectangle 3"/>
          <p:cNvSpPr>
            <a:spLocks noGrp="1" noChangeArrowheads="1"/>
          </p:cNvSpPr>
          <p:nvPr>
            <p:ph idx="1"/>
          </p:nvPr>
        </p:nvSpPr>
        <p:spPr>
          <a:xfrm>
            <a:off x="534838" y="1475117"/>
            <a:ext cx="10765766" cy="4697083"/>
          </a:xfrm>
        </p:spPr>
        <p:txBody>
          <a:bodyPr/>
          <a:lstStyle/>
          <a:p>
            <a:pPr>
              <a:lnSpc>
                <a:spcPct val="80000"/>
              </a:lnSpc>
              <a:spcAft>
                <a:spcPts val="600"/>
              </a:spcAft>
            </a:pPr>
            <a:r>
              <a:rPr lang="en-US" dirty="0"/>
              <a:t>How is functional validity tested?</a:t>
            </a:r>
          </a:p>
          <a:p>
            <a:pPr>
              <a:lnSpc>
                <a:spcPct val="80000"/>
              </a:lnSpc>
              <a:spcAft>
                <a:spcPts val="600"/>
              </a:spcAft>
            </a:pPr>
            <a:r>
              <a:rPr lang="en-US" dirty="0"/>
              <a:t>How are system behavior and performance tested?</a:t>
            </a:r>
          </a:p>
          <a:p>
            <a:pPr>
              <a:lnSpc>
                <a:spcPct val="80000"/>
              </a:lnSpc>
              <a:spcAft>
                <a:spcPts val="600"/>
              </a:spcAft>
            </a:pPr>
            <a:r>
              <a:rPr lang="en-US" dirty="0"/>
              <a:t>What classes of input will make good test cases?</a:t>
            </a:r>
          </a:p>
          <a:p>
            <a:pPr>
              <a:lnSpc>
                <a:spcPct val="80000"/>
              </a:lnSpc>
              <a:spcAft>
                <a:spcPts val="600"/>
              </a:spcAft>
            </a:pPr>
            <a:r>
              <a:rPr lang="en-US" dirty="0"/>
              <a:t>Is the system particularly sensitive to certain input values?</a:t>
            </a:r>
          </a:p>
          <a:p>
            <a:pPr>
              <a:lnSpc>
                <a:spcPct val="80000"/>
              </a:lnSpc>
              <a:spcAft>
                <a:spcPts val="600"/>
              </a:spcAft>
            </a:pPr>
            <a:r>
              <a:rPr lang="en-US" dirty="0"/>
              <a:t>How are the boundary values of a data class isolated?</a:t>
            </a:r>
          </a:p>
          <a:p>
            <a:pPr>
              <a:lnSpc>
                <a:spcPct val="80000"/>
              </a:lnSpc>
              <a:spcAft>
                <a:spcPts val="600"/>
              </a:spcAft>
            </a:pPr>
            <a:r>
              <a:rPr lang="en-US" dirty="0"/>
              <a:t>What data rates and data volume can the system tolerate?</a:t>
            </a:r>
          </a:p>
          <a:p>
            <a:pPr>
              <a:lnSpc>
                <a:spcPct val="80000"/>
              </a:lnSpc>
              <a:spcAft>
                <a:spcPts val="600"/>
              </a:spcAft>
            </a:pPr>
            <a:r>
              <a:rPr lang="en-US" dirty="0"/>
              <a:t>What effect will specific combinations of data have on system operation?</a:t>
            </a:r>
          </a:p>
        </p:txBody>
      </p:sp>
      <p:sp>
        <p:nvSpPr>
          <p:cNvPr id="2" name="Slide Number Placeholder 1"/>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41616512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z="3600" dirty="0"/>
              <a:t>The Information Domain: inputs and outputs</a:t>
            </a:r>
          </a:p>
        </p:txBody>
      </p:sp>
      <p:sp>
        <p:nvSpPr>
          <p:cNvPr id="5123" name="Rectangle 3"/>
          <p:cNvSpPr>
            <a:spLocks noGrp="1" noChangeArrowheads="1"/>
          </p:cNvSpPr>
          <p:nvPr>
            <p:ph idx="1"/>
          </p:nvPr>
        </p:nvSpPr>
        <p:spPr/>
        <p:txBody>
          <a:bodyPr>
            <a:normAutofit/>
          </a:bodyPr>
          <a:lstStyle/>
          <a:p>
            <a:pPr eaLnBrk="1" hangingPunct="1"/>
            <a:r>
              <a:rPr lang="en-US" dirty="0" smtClean="0"/>
              <a:t>Inputs</a:t>
            </a:r>
          </a:p>
          <a:p>
            <a:pPr lvl="1" eaLnBrk="1" hangingPunct="1"/>
            <a:r>
              <a:rPr lang="en-US" dirty="0" smtClean="0"/>
              <a:t>Individual input values</a:t>
            </a:r>
          </a:p>
          <a:p>
            <a:pPr lvl="2" eaLnBrk="1" hangingPunct="1"/>
            <a:r>
              <a:rPr lang="en-US" dirty="0" smtClean="0"/>
              <a:t>Try many different values for each individual input</a:t>
            </a:r>
          </a:p>
          <a:p>
            <a:pPr lvl="1" eaLnBrk="1" hangingPunct="1"/>
            <a:r>
              <a:rPr lang="en-US" dirty="0" smtClean="0"/>
              <a:t>Combinations of inputs</a:t>
            </a:r>
          </a:p>
          <a:p>
            <a:pPr lvl="2" eaLnBrk="1" hangingPunct="1"/>
            <a:r>
              <a:rPr lang="en-US" dirty="0" smtClean="0"/>
              <a:t>Individual inputs are not independent from each other</a:t>
            </a:r>
          </a:p>
          <a:p>
            <a:pPr lvl="2" eaLnBrk="1" hangingPunct="1"/>
            <a:r>
              <a:rPr lang="en-US" dirty="0" smtClean="0"/>
              <a:t>Programs process multiple input values together, not just one at a time</a:t>
            </a:r>
          </a:p>
          <a:p>
            <a:pPr lvl="2" eaLnBrk="1" hangingPunct="1"/>
            <a:r>
              <a:rPr lang="en-US" dirty="0" smtClean="0"/>
              <a:t>Try many different combinations of inputs in order to achieve good coverage of the input domain</a:t>
            </a:r>
          </a:p>
          <a:p>
            <a:pPr lvl="1" eaLnBrk="1" hangingPunct="1"/>
            <a:r>
              <a:rPr lang="en-US" dirty="0" smtClean="0"/>
              <a:t>Ordering </a:t>
            </a:r>
            <a:r>
              <a:rPr lang="en-US" dirty="0"/>
              <a:t>and Timing of inputs</a:t>
            </a:r>
          </a:p>
          <a:p>
            <a:pPr lvl="2" eaLnBrk="1" hangingPunct="1"/>
            <a:r>
              <a:rPr lang="en-US" dirty="0"/>
              <a:t>In addition to the particular combination of input values chosen, the ordering and timing of the inputs can also make a difference</a:t>
            </a:r>
          </a:p>
          <a:p>
            <a:pPr lvl="2" eaLnBrk="1" hangingPunct="1"/>
            <a:endParaRPr lang="en-US" dirty="0"/>
          </a:p>
          <a:p>
            <a:pPr lvl="1" eaLnBrk="1" hangingPunct="1"/>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2560907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3600" dirty="0"/>
              <a:t>The Information Domain: inputs and outputs</a:t>
            </a:r>
          </a:p>
        </p:txBody>
      </p:sp>
      <p:sp>
        <p:nvSpPr>
          <p:cNvPr id="7171" name="Rectangle 3"/>
          <p:cNvSpPr>
            <a:spLocks noGrp="1" noChangeArrowheads="1"/>
          </p:cNvSpPr>
          <p:nvPr>
            <p:ph idx="1"/>
          </p:nvPr>
        </p:nvSpPr>
        <p:spPr>
          <a:xfrm>
            <a:off x="491706" y="1397479"/>
            <a:ext cx="10862094" cy="5113049"/>
          </a:xfrm>
        </p:spPr>
        <p:txBody>
          <a:bodyPr>
            <a:normAutofit fontScale="92500" lnSpcReduction="10000"/>
          </a:bodyPr>
          <a:lstStyle/>
          <a:p>
            <a:pPr eaLnBrk="1" hangingPunct="1">
              <a:lnSpc>
                <a:spcPct val="90000"/>
              </a:lnSpc>
            </a:pPr>
            <a:r>
              <a:rPr lang="en-US" dirty="0"/>
              <a:t>Defining the input domain</a:t>
            </a:r>
          </a:p>
          <a:p>
            <a:pPr lvl="1" eaLnBrk="1" hangingPunct="1">
              <a:lnSpc>
                <a:spcPct val="90000"/>
              </a:lnSpc>
            </a:pPr>
            <a:r>
              <a:rPr lang="en-US" dirty="0" smtClean="0"/>
              <a:t>Boolean value</a:t>
            </a:r>
          </a:p>
          <a:p>
            <a:pPr lvl="2" eaLnBrk="1" hangingPunct="1">
              <a:lnSpc>
                <a:spcPct val="90000"/>
              </a:lnSpc>
            </a:pPr>
            <a:r>
              <a:rPr lang="en-US" dirty="0" smtClean="0"/>
              <a:t>T or F</a:t>
            </a:r>
          </a:p>
          <a:p>
            <a:pPr lvl="1" eaLnBrk="1" hangingPunct="1">
              <a:lnSpc>
                <a:spcPct val="90000"/>
              </a:lnSpc>
            </a:pPr>
            <a:r>
              <a:rPr lang="en-US" dirty="0" smtClean="0"/>
              <a:t>Numeric value in a particular range</a:t>
            </a:r>
          </a:p>
          <a:p>
            <a:pPr lvl="2" eaLnBrk="1" hangingPunct="1">
              <a:lnSpc>
                <a:spcPct val="90000"/>
              </a:lnSpc>
            </a:pPr>
            <a:r>
              <a:rPr lang="en-US" dirty="0" smtClean="0"/>
              <a:t>-99 &lt;= N &lt;= 99</a:t>
            </a:r>
          </a:p>
          <a:p>
            <a:pPr lvl="2" eaLnBrk="1" hangingPunct="1">
              <a:lnSpc>
                <a:spcPct val="90000"/>
              </a:lnSpc>
            </a:pPr>
            <a:r>
              <a:rPr lang="en-US" dirty="0" smtClean="0"/>
              <a:t>Integer, Floating point</a:t>
            </a:r>
          </a:p>
          <a:p>
            <a:pPr lvl="2" eaLnBrk="1" hangingPunct="1">
              <a:lnSpc>
                <a:spcPct val="90000"/>
              </a:lnSpc>
            </a:pPr>
            <a:r>
              <a:rPr lang="en-US" dirty="0" smtClean="0"/>
              <a:t>Non-negative</a:t>
            </a:r>
          </a:p>
          <a:p>
            <a:pPr lvl="1" eaLnBrk="1" hangingPunct="1">
              <a:lnSpc>
                <a:spcPct val="90000"/>
              </a:lnSpc>
            </a:pPr>
            <a:r>
              <a:rPr lang="en-US" dirty="0" smtClean="0"/>
              <a:t>One of a fixed set of enumerated values</a:t>
            </a:r>
          </a:p>
          <a:p>
            <a:pPr lvl="2" eaLnBrk="1" hangingPunct="1">
              <a:lnSpc>
                <a:spcPct val="90000"/>
              </a:lnSpc>
            </a:pPr>
            <a:r>
              <a:rPr lang="en-US" dirty="0" smtClean="0"/>
              <a:t>{Jan, Feb, Mar, …}</a:t>
            </a:r>
          </a:p>
          <a:p>
            <a:pPr lvl="2" eaLnBrk="1" hangingPunct="1">
              <a:lnSpc>
                <a:spcPct val="90000"/>
              </a:lnSpc>
            </a:pPr>
            <a:r>
              <a:rPr lang="en-US" dirty="0" smtClean="0"/>
              <a:t>{Visa, MasterCard, Discover, …}</a:t>
            </a:r>
          </a:p>
          <a:p>
            <a:pPr lvl="1" eaLnBrk="1" hangingPunct="1">
              <a:lnSpc>
                <a:spcPct val="90000"/>
              </a:lnSpc>
            </a:pPr>
            <a:r>
              <a:rPr lang="en-US" dirty="0" smtClean="0"/>
              <a:t>Formatted strings</a:t>
            </a:r>
          </a:p>
          <a:p>
            <a:pPr lvl="2" eaLnBrk="1" hangingPunct="1">
              <a:lnSpc>
                <a:spcPct val="90000"/>
              </a:lnSpc>
            </a:pPr>
            <a:r>
              <a:rPr lang="en-US" dirty="0" smtClean="0"/>
              <a:t>Phone numbers</a:t>
            </a:r>
          </a:p>
          <a:p>
            <a:pPr lvl="2" eaLnBrk="1" hangingPunct="1">
              <a:lnSpc>
                <a:spcPct val="90000"/>
              </a:lnSpc>
            </a:pPr>
            <a:r>
              <a:rPr lang="en-US" dirty="0" smtClean="0"/>
              <a:t>File names</a:t>
            </a:r>
          </a:p>
          <a:p>
            <a:pPr lvl="2" eaLnBrk="1" hangingPunct="1">
              <a:lnSpc>
                <a:spcPct val="90000"/>
              </a:lnSpc>
            </a:pPr>
            <a:r>
              <a:rPr lang="en-US" dirty="0" smtClean="0"/>
              <a:t>URLs</a:t>
            </a:r>
          </a:p>
          <a:p>
            <a:pPr lvl="2" eaLnBrk="1" hangingPunct="1">
              <a:lnSpc>
                <a:spcPct val="90000"/>
              </a:lnSpc>
            </a:pPr>
            <a:r>
              <a:rPr lang="en-US" dirty="0" smtClean="0"/>
              <a:t>Credit card numbers</a:t>
            </a:r>
          </a:p>
          <a:p>
            <a:pPr lvl="2" eaLnBrk="1" hangingPunct="1">
              <a:lnSpc>
                <a:spcPct val="90000"/>
              </a:lnSpc>
            </a:pPr>
            <a:r>
              <a:rPr lang="en-US" dirty="0" smtClean="0"/>
              <a:t>Regular expressions</a:t>
            </a:r>
          </a:p>
        </p:txBody>
      </p:sp>
      <p:sp>
        <p:nvSpPr>
          <p:cNvPr id="2" name="Slide Number Placeholder 1"/>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5660200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pPr eaLnBrk="1" hangingPunct="1"/>
            <a:r>
              <a:rPr lang="en-US" dirty="0"/>
              <a:t>Why </a:t>
            </a:r>
            <a:r>
              <a:rPr lang="en-US" dirty="0" smtClean="0"/>
              <a:t>Black Box </a:t>
            </a:r>
            <a:r>
              <a:rPr lang="en-US" dirty="0"/>
              <a:t>Testing?</a:t>
            </a:r>
          </a:p>
        </p:txBody>
      </p:sp>
      <p:sp>
        <p:nvSpPr>
          <p:cNvPr id="41989" name="Rectangle 3"/>
          <p:cNvSpPr>
            <a:spLocks noGrp="1" noChangeArrowheads="1"/>
          </p:cNvSpPr>
          <p:nvPr>
            <p:ph idx="1"/>
          </p:nvPr>
        </p:nvSpPr>
        <p:spPr/>
        <p:txBody>
          <a:bodyPr>
            <a:normAutofit/>
          </a:bodyPr>
          <a:lstStyle/>
          <a:p>
            <a:pPr eaLnBrk="1" hangingPunct="1">
              <a:lnSpc>
                <a:spcPct val="90000"/>
              </a:lnSpc>
            </a:pPr>
            <a:r>
              <a:rPr lang="en-US" dirty="0"/>
              <a:t>Early. </a:t>
            </a:r>
          </a:p>
          <a:p>
            <a:pPr lvl="1">
              <a:lnSpc>
                <a:spcPct val="90000"/>
              </a:lnSpc>
            </a:pPr>
            <a:r>
              <a:rPr lang="en-US" dirty="0"/>
              <a:t>can start </a:t>
            </a:r>
            <a:r>
              <a:rPr lang="en-US" i="1" dirty="0"/>
              <a:t>before</a:t>
            </a:r>
            <a:r>
              <a:rPr lang="en-US" dirty="0"/>
              <a:t> code is written</a:t>
            </a:r>
          </a:p>
          <a:p>
            <a:pPr eaLnBrk="1" hangingPunct="1">
              <a:lnSpc>
                <a:spcPct val="90000"/>
              </a:lnSpc>
            </a:pPr>
            <a:r>
              <a:rPr lang="en-US" dirty="0"/>
              <a:t>Effective. </a:t>
            </a:r>
          </a:p>
          <a:p>
            <a:pPr lvl="1">
              <a:lnSpc>
                <a:spcPct val="90000"/>
              </a:lnSpc>
            </a:pPr>
            <a:r>
              <a:rPr lang="en-US" dirty="0"/>
              <a:t>find some classes of defects, e.g., missing logic</a:t>
            </a:r>
          </a:p>
          <a:p>
            <a:pPr>
              <a:lnSpc>
                <a:spcPct val="90000"/>
              </a:lnSpc>
            </a:pPr>
            <a:r>
              <a:rPr lang="en-US" dirty="0"/>
              <a:t>Widely applicable</a:t>
            </a:r>
          </a:p>
          <a:p>
            <a:pPr lvl="1" eaLnBrk="1" hangingPunct="1">
              <a:lnSpc>
                <a:spcPct val="90000"/>
              </a:lnSpc>
            </a:pPr>
            <a:r>
              <a:rPr lang="en-US" dirty="0"/>
              <a:t>any description of program behavior as spec</a:t>
            </a:r>
          </a:p>
          <a:p>
            <a:pPr lvl="1" eaLnBrk="1" hangingPunct="1">
              <a:lnSpc>
                <a:spcPct val="90000"/>
              </a:lnSpc>
            </a:pPr>
            <a:r>
              <a:rPr lang="en-US" dirty="0"/>
              <a:t>at any level of granularity, from module to system testing.</a:t>
            </a:r>
          </a:p>
          <a:p>
            <a:pPr eaLnBrk="1" hangingPunct="1">
              <a:lnSpc>
                <a:spcPct val="90000"/>
              </a:lnSpc>
            </a:pPr>
            <a:r>
              <a:rPr lang="en-US" dirty="0"/>
              <a:t>Economical</a:t>
            </a:r>
          </a:p>
          <a:p>
            <a:pPr lvl="1" eaLnBrk="1" hangingPunct="1">
              <a:lnSpc>
                <a:spcPct val="90000"/>
              </a:lnSpc>
            </a:pPr>
            <a:r>
              <a:rPr lang="en-US" dirty="0"/>
              <a:t>less expensive than structural (white box) testing</a:t>
            </a:r>
          </a:p>
          <a:p>
            <a:pPr marL="0" indent="0">
              <a:buNone/>
            </a:pPr>
            <a:r>
              <a:rPr lang="en-US" dirty="0"/>
              <a:t>The base-line technique for designing test cases</a:t>
            </a:r>
          </a:p>
        </p:txBody>
      </p:sp>
      <p:sp>
        <p:nvSpPr>
          <p:cNvPr id="2" name="Slide Number Placeholder 1"/>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3089472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a:bodyPr>
          <a:lstStyle/>
          <a:p>
            <a:r>
              <a:rPr lang="en-US" dirty="0"/>
              <a:t>Before we start testing, we need to know </a:t>
            </a:r>
          </a:p>
          <a:p>
            <a:pPr lvl="1"/>
            <a:r>
              <a:rPr lang="en-US" dirty="0" smtClean="0"/>
              <a:t>What </a:t>
            </a:r>
            <a:r>
              <a:rPr lang="en-US" dirty="0"/>
              <a:t>are we trying to test?</a:t>
            </a:r>
          </a:p>
          <a:p>
            <a:pPr lvl="1"/>
            <a:r>
              <a:rPr lang="en-US" dirty="0" smtClean="0"/>
              <a:t>What are </a:t>
            </a:r>
            <a:r>
              <a:rPr lang="en-US" dirty="0"/>
              <a:t>the inputs?</a:t>
            </a:r>
          </a:p>
          <a:p>
            <a:pPr lvl="1"/>
            <a:r>
              <a:rPr lang="en-US" dirty="0" smtClean="0"/>
              <a:t>What are </a:t>
            </a:r>
            <a:r>
              <a:rPr lang="en-US" dirty="0"/>
              <a:t>the </a:t>
            </a:r>
            <a:r>
              <a:rPr lang="en-US" dirty="0" smtClean="0"/>
              <a:t>results that </a:t>
            </a:r>
            <a:r>
              <a:rPr lang="en-US" dirty="0"/>
              <a:t>should be produced by those inputs?</a:t>
            </a:r>
          </a:p>
          <a:p>
            <a:pPr lvl="1"/>
            <a:r>
              <a:rPr lang="en-US" dirty="0" smtClean="0"/>
              <a:t>How </a:t>
            </a:r>
            <a:r>
              <a:rPr lang="en-US" dirty="0"/>
              <a:t>do we </a:t>
            </a:r>
            <a:r>
              <a:rPr lang="en-US" dirty="0" smtClean="0"/>
              <a:t>prepare the </a:t>
            </a:r>
            <a:r>
              <a:rPr lang="en-US" dirty="0"/>
              <a:t>tests?</a:t>
            </a:r>
          </a:p>
          <a:p>
            <a:pPr lvl="1"/>
            <a:r>
              <a:rPr lang="en-US" dirty="0" smtClean="0"/>
              <a:t>How do </a:t>
            </a:r>
            <a:r>
              <a:rPr lang="en-US" dirty="0"/>
              <a:t>we </a:t>
            </a:r>
            <a:r>
              <a:rPr lang="en-US" dirty="0" smtClean="0"/>
              <a:t>run the </a:t>
            </a:r>
            <a:r>
              <a:rPr lang="en-US" dirty="0"/>
              <a:t>tests?</a:t>
            </a:r>
          </a:p>
          <a:p>
            <a:endParaRPr lang="en-US" dirty="0"/>
          </a:p>
          <a:p>
            <a:r>
              <a:rPr lang="en-US" dirty="0"/>
              <a:t>To answer these questions we will look at </a:t>
            </a:r>
          </a:p>
          <a:p>
            <a:pPr lvl="1"/>
            <a:r>
              <a:rPr lang="en-US" dirty="0" smtClean="0"/>
              <a:t>Test </a:t>
            </a:r>
            <a:r>
              <a:rPr lang="en-US" dirty="0"/>
              <a:t>conditions</a:t>
            </a:r>
          </a:p>
          <a:p>
            <a:pPr lvl="1"/>
            <a:r>
              <a:rPr lang="en-US" dirty="0" smtClean="0"/>
              <a:t>Test </a:t>
            </a:r>
            <a:r>
              <a:rPr lang="en-US" dirty="0"/>
              <a:t>cases</a:t>
            </a:r>
          </a:p>
          <a:p>
            <a:pPr lvl="1"/>
            <a:r>
              <a:rPr lang="en-US" dirty="0" smtClean="0"/>
              <a:t>Test </a:t>
            </a:r>
            <a:r>
              <a:rPr lang="en-US" dirty="0"/>
              <a:t>procedures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1735080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r>
              <a:rPr lang="en-US" dirty="0" smtClean="0"/>
              <a:t>Early Black Box Testing</a:t>
            </a:r>
            <a:endParaRPr lang="en-US" dirty="0"/>
          </a:p>
        </p:txBody>
      </p:sp>
      <p:sp>
        <p:nvSpPr>
          <p:cNvPr id="44037" name="Rectangle 3"/>
          <p:cNvSpPr>
            <a:spLocks noGrp="1" noChangeArrowheads="1"/>
          </p:cNvSpPr>
          <p:nvPr>
            <p:ph idx="1"/>
          </p:nvPr>
        </p:nvSpPr>
        <p:spPr/>
        <p:txBody>
          <a:bodyPr/>
          <a:lstStyle/>
          <a:p>
            <a:pPr eaLnBrk="1" hangingPunct="1">
              <a:lnSpc>
                <a:spcPct val="90000"/>
              </a:lnSpc>
            </a:pPr>
            <a:r>
              <a:rPr lang="en-US" dirty="0"/>
              <a:t>Program code is not necessary</a:t>
            </a:r>
          </a:p>
          <a:p>
            <a:pPr lvl="1" eaLnBrk="1" hangingPunct="1">
              <a:lnSpc>
                <a:spcPct val="90000"/>
              </a:lnSpc>
            </a:pPr>
            <a:r>
              <a:rPr lang="en-US" dirty="0"/>
              <a:t>Only a description of intended behavior is needed</a:t>
            </a:r>
          </a:p>
          <a:p>
            <a:pPr lvl="1" eaLnBrk="1" hangingPunct="1">
              <a:lnSpc>
                <a:spcPct val="90000"/>
              </a:lnSpc>
            </a:pPr>
            <a:r>
              <a:rPr lang="en-US" dirty="0"/>
              <a:t>Even incomplete and informal specifications can be used</a:t>
            </a:r>
          </a:p>
          <a:p>
            <a:pPr lvl="2" eaLnBrk="1" hangingPunct="1">
              <a:lnSpc>
                <a:spcPct val="90000"/>
              </a:lnSpc>
            </a:pPr>
            <a:r>
              <a:rPr lang="en-US" sz="2400" dirty="0"/>
              <a:t>Although precise, complete specifications lead to better test suites</a:t>
            </a:r>
          </a:p>
          <a:p>
            <a:pPr eaLnBrk="1" hangingPunct="1">
              <a:lnSpc>
                <a:spcPct val="90000"/>
              </a:lnSpc>
            </a:pPr>
            <a:r>
              <a:rPr lang="en-US" dirty="0"/>
              <a:t>Early test design has side benefits</a:t>
            </a:r>
          </a:p>
          <a:p>
            <a:pPr lvl="1" eaLnBrk="1" hangingPunct="1">
              <a:lnSpc>
                <a:spcPct val="90000"/>
              </a:lnSpc>
            </a:pPr>
            <a:r>
              <a:rPr lang="en-US" dirty="0"/>
              <a:t>Often reveals ambiguities and inconsistency in spec</a:t>
            </a:r>
          </a:p>
          <a:p>
            <a:pPr lvl="1" eaLnBrk="1" hangingPunct="1">
              <a:lnSpc>
                <a:spcPct val="90000"/>
              </a:lnSpc>
            </a:pPr>
            <a:r>
              <a:rPr lang="en-US" dirty="0"/>
              <a:t>Useful for assessing testability</a:t>
            </a:r>
          </a:p>
          <a:p>
            <a:pPr lvl="2" eaLnBrk="1" hangingPunct="1">
              <a:lnSpc>
                <a:spcPct val="90000"/>
              </a:lnSpc>
            </a:pPr>
            <a:r>
              <a:rPr lang="en-US" sz="2400" dirty="0"/>
              <a:t>And improving test schedule and budget by improving spec</a:t>
            </a:r>
          </a:p>
          <a:p>
            <a:pPr lvl="1" eaLnBrk="1" hangingPunct="1">
              <a:lnSpc>
                <a:spcPct val="90000"/>
              </a:lnSpc>
            </a:pPr>
            <a:r>
              <a:rPr lang="en-US" dirty="0"/>
              <a:t>Useful explanation of specification</a:t>
            </a:r>
          </a:p>
          <a:p>
            <a:pPr lvl="2" eaLnBrk="1" hangingPunct="1">
              <a:lnSpc>
                <a:spcPct val="90000"/>
              </a:lnSpc>
            </a:pPr>
            <a:r>
              <a:rPr lang="en-US" sz="2400" dirty="0"/>
              <a:t>or in the extreme case (as in XP), test cases are the spec </a:t>
            </a:r>
          </a:p>
        </p:txBody>
      </p:sp>
      <p:sp>
        <p:nvSpPr>
          <p:cNvPr id="2" name="Slide Number Placeholder 1"/>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19183598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normAutofit/>
          </a:bodyPr>
          <a:lstStyle/>
          <a:p>
            <a:r>
              <a:rPr lang="en-US" sz="4000" dirty="0"/>
              <a:t>Functional versus Structural: Classes of faults</a:t>
            </a:r>
          </a:p>
        </p:txBody>
      </p:sp>
      <p:sp>
        <p:nvSpPr>
          <p:cNvPr id="288771" name="Rectangle 3"/>
          <p:cNvSpPr>
            <a:spLocks noGrp="1" noChangeArrowheads="1"/>
          </p:cNvSpPr>
          <p:nvPr>
            <p:ph type="body" idx="1"/>
          </p:nvPr>
        </p:nvSpPr>
        <p:spPr/>
        <p:txBody>
          <a:bodyPr/>
          <a:lstStyle/>
          <a:p>
            <a:r>
              <a:rPr lang="en-US" dirty="0"/>
              <a:t>Different testing strategies (functional, structural, fault-based, model-based) are most effective for different classes of faults</a:t>
            </a:r>
          </a:p>
          <a:p>
            <a:r>
              <a:rPr lang="en-US" dirty="0"/>
              <a:t>Functional testing is best for </a:t>
            </a:r>
            <a:r>
              <a:rPr lang="en-US" i="1" dirty="0"/>
              <a:t>missing logic</a:t>
            </a:r>
            <a:r>
              <a:rPr lang="en-US" dirty="0"/>
              <a:t> faults</a:t>
            </a:r>
          </a:p>
          <a:p>
            <a:pPr lvl="1"/>
            <a:r>
              <a:rPr lang="en-US" dirty="0"/>
              <a:t>A common problem: Some program logic was simply forgotten</a:t>
            </a:r>
          </a:p>
          <a:p>
            <a:pPr lvl="1"/>
            <a:r>
              <a:rPr lang="en-US" dirty="0"/>
              <a:t>Structural (code-based) testing will never focus on code that isn’t there! </a:t>
            </a:r>
          </a:p>
        </p:txBody>
      </p:sp>
      <p:sp>
        <p:nvSpPr>
          <p:cNvPr id="2" name="Slide Number Placeholder 1"/>
          <p:cNvSpPr>
            <a:spLocks noGrp="1"/>
          </p:cNvSpPr>
          <p:nvPr>
            <p:ph type="sldNum" sz="quarter" idx="12"/>
          </p:nvPr>
        </p:nvSpPr>
        <p:spPr/>
        <p:txBody>
          <a:bodyPr/>
          <a:lstStyle/>
          <a:p>
            <a:fld id="{B543A0FD-1CA6-4228-86A2-78061B4844C8}" type="slidenum">
              <a:rPr lang="en-US" smtClean="0"/>
              <a:t>31</a:t>
            </a:fld>
            <a:endParaRPr lang="en-US"/>
          </a:p>
        </p:txBody>
      </p:sp>
    </p:spTree>
    <p:extLst>
      <p:ext uri="{BB962C8B-B14F-4D97-AF65-F5344CB8AC3E}">
        <p14:creationId xmlns:p14="http://schemas.microsoft.com/office/powerpoint/2010/main" val="2803771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Grp="1" noChangeArrowheads="1"/>
          </p:cNvSpPr>
          <p:nvPr>
            <p:ph type="title"/>
          </p:nvPr>
        </p:nvSpPr>
        <p:spPr/>
        <p:txBody>
          <a:bodyPr/>
          <a:lstStyle/>
          <a:p>
            <a:pPr eaLnBrk="1" hangingPunct="1"/>
            <a:r>
              <a:rPr lang="en-US" dirty="0"/>
              <a:t>Functional vs. Structural Test</a:t>
            </a:r>
          </a:p>
        </p:txBody>
      </p:sp>
      <p:sp>
        <p:nvSpPr>
          <p:cNvPr id="48133" name="Rectangle 5"/>
          <p:cNvSpPr>
            <a:spLocks noGrp="1" noChangeArrowheads="1"/>
          </p:cNvSpPr>
          <p:nvPr>
            <p:ph idx="1"/>
          </p:nvPr>
        </p:nvSpPr>
        <p:spPr/>
        <p:txBody>
          <a:bodyPr/>
          <a:lstStyle/>
          <a:p>
            <a:pPr eaLnBrk="1" hangingPunct="1"/>
            <a:r>
              <a:rPr lang="en-US" dirty="0"/>
              <a:t>Functional test is applicable in testing at all granularity levels:</a:t>
            </a:r>
          </a:p>
          <a:p>
            <a:pPr lvl="1" eaLnBrk="1" hangingPunct="1"/>
            <a:r>
              <a:rPr lang="en-US" dirty="0"/>
              <a:t>Unit test		</a:t>
            </a:r>
            <a:r>
              <a:rPr lang="en-US" dirty="0" smtClean="0"/>
              <a:t>  (</a:t>
            </a:r>
            <a:r>
              <a:rPr lang="en-US" dirty="0"/>
              <a:t>from module interface spec)</a:t>
            </a:r>
          </a:p>
          <a:p>
            <a:pPr lvl="1" eaLnBrk="1" hangingPunct="1"/>
            <a:r>
              <a:rPr lang="en-US" dirty="0"/>
              <a:t>Integration test	</a:t>
            </a:r>
            <a:r>
              <a:rPr lang="en-US" dirty="0" smtClean="0"/>
              <a:t>  (</a:t>
            </a:r>
            <a:r>
              <a:rPr lang="en-US" dirty="0"/>
              <a:t>from API or subsystem spec)</a:t>
            </a:r>
          </a:p>
          <a:p>
            <a:pPr lvl="1" eaLnBrk="1" hangingPunct="1"/>
            <a:r>
              <a:rPr lang="en-US" dirty="0"/>
              <a:t>System test	  </a:t>
            </a:r>
            <a:r>
              <a:rPr lang="en-US" dirty="0" smtClean="0"/>
              <a:t>(</a:t>
            </a:r>
            <a:r>
              <a:rPr lang="en-US" dirty="0"/>
              <a:t>from system requirements spec)</a:t>
            </a:r>
          </a:p>
          <a:p>
            <a:pPr lvl="1" eaLnBrk="1" hangingPunct="1"/>
            <a:r>
              <a:rPr lang="en-US" dirty="0"/>
              <a:t>Regression test	</a:t>
            </a:r>
            <a:r>
              <a:rPr lang="en-US" dirty="0" smtClean="0"/>
              <a:t>  (</a:t>
            </a:r>
            <a:r>
              <a:rPr lang="en-US" dirty="0"/>
              <a:t>from system requirements + bug history)</a:t>
            </a:r>
          </a:p>
          <a:p>
            <a:pPr eaLnBrk="1" hangingPunct="1"/>
            <a:r>
              <a:rPr lang="en-US" dirty="0"/>
              <a:t>Structural test is applicable in testing relatively small parts of a system:</a:t>
            </a:r>
          </a:p>
          <a:p>
            <a:pPr lvl="1" eaLnBrk="1" hangingPunct="1"/>
            <a:r>
              <a:rPr lang="en-US" dirty="0"/>
              <a:t>Unit test</a:t>
            </a:r>
          </a:p>
        </p:txBody>
      </p:sp>
      <p:sp>
        <p:nvSpPr>
          <p:cNvPr id="2" name="Slide Number Placeholder 1"/>
          <p:cNvSpPr>
            <a:spLocks noGrp="1"/>
          </p:cNvSpPr>
          <p:nvPr>
            <p:ph type="sldNum" sz="quarter" idx="12"/>
          </p:nvPr>
        </p:nvSpPr>
        <p:spPr/>
        <p:txBody>
          <a:bodyPr/>
          <a:lstStyle/>
          <a:p>
            <a:fld id="{B543A0FD-1CA6-4228-86A2-78061B4844C8}" type="slidenum">
              <a:rPr lang="en-US" smtClean="0"/>
              <a:t>32</a:t>
            </a:fld>
            <a:endParaRPr lang="en-US"/>
          </a:p>
        </p:txBody>
      </p:sp>
    </p:spTree>
    <p:extLst>
      <p:ext uri="{BB962C8B-B14F-4D97-AF65-F5344CB8AC3E}">
        <p14:creationId xmlns:p14="http://schemas.microsoft.com/office/powerpoint/2010/main" val="37455885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13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13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13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13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13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en-US" sz="4000" dirty="0"/>
              <a:t>Steps: From specification to test cases</a:t>
            </a:r>
          </a:p>
        </p:txBody>
      </p:sp>
      <p:sp>
        <p:nvSpPr>
          <p:cNvPr id="291844" name="Rectangle 4"/>
          <p:cNvSpPr>
            <a:spLocks noGrp="1" noChangeArrowheads="1"/>
          </p:cNvSpPr>
          <p:nvPr>
            <p:ph type="body" idx="1"/>
          </p:nvPr>
        </p:nvSpPr>
        <p:spPr>
          <a:xfrm>
            <a:off x="465827" y="1354347"/>
            <a:ext cx="10887974" cy="4822617"/>
          </a:xfrm>
        </p:spPr>
        <p:txBody>
          <a:bodyPr>
            <a:normAutofit/>
          </a:bodyPr>
          <a:lstStyle/>
          <a:p>
            <a:pPr marL="457200" indent="-457200">
              <a:buFont typeface="+mj-lt"/>
              <a:buAutoNum type="arabicPeriod"/>
            </a:pPr>
            <a:r>
              <a:rPr lang="en-US" dirty="0" smtClean="0"/>
              <a:t>Decompose </a:t>
            </a:r>
            <a:r>
              <a:rPr lang="en-US" dirty="0"/>
              <a:t>the specification</a:t>
            </a:r>
          </a:p>
          <a:p>
            <a:pPr lvl="1"/>
            <a:r>
              <a:rPr lang="en-US" dirty="0"/>
              <a:t>If the specification is large, break it into </a:t>
            </a:r>
            <a:r>
              <a:rPr lang="en-US" i="1" dirty="0"/>
              <a:t>independently testable features</a:t>
            </a:r>
            <a:r>
              <a:rPr lang="en-US" dirty="0"/>
              <a:t> to be considered in testing</a:t>
            </a:r>
          </a:p>
          <a:p>
            <a:pPr marL="457200" indent="-457200">
              <a:buFont typeface="+mj-lt"/>
              <a:buAutoNum type="arabicPeriod"/>
            </a:pPr>
            <a:r>
              <a:rPr lang="en-US" dirty="0" smtClean="0"/>
              <a:t>Select </a:t>
            </a:r>
            <a:r>
              <a:rPr lang="en-US" dirty="0"/>
              <a:t>representatives</a:t>
            </a:r>
          </a:p>
          <a:p>
            <a:pPr lvl="1"/>
            <a:r>
              <a:rPr lang="en-US" dirty="0"/>
              <a:t>Representative values of each input, or</a:t>
            </a:r>
          </a:p>
          <a:p>
            <a:pPr lvl="1"/>
            <a:r>
              <a:rPr lang="en-US" dirty="0"/>
              <a:t>Representative behaviors of a </a:t>
            </a:r>
            <a:r>
              <a:rPr lang="en-US" i="1" dirty="0"/>
              <a:t>model</a:t>
            </a:r>
          </a:p>
          <a:p>
            <a:pPr lvl="3"/>
            <a:r>
              <a:rPr lang="en-US" sz="2000" dirty="0"/>
              <a:t>Often simple input/output transformations </a:t>
            </a:r>
            <a:r>
              <a:rPr lang="en-US" sz="2000" dirty="0" smtClean="0"/>
              <a:t>don</a:t>
            </a:r>
            <a:r>
              <a:rPr lang="en-US" altLang="ja-JP" sz="2000" dirty="0" smtClean="0">
                <a:latin typeface="Arial"/>
              </a:rPr>
              <a:t>’</a:t>
            </a:r>
            <a:r>
              <a:rPr lang="en-US" sz="2000" dirty="0" smtClean="0"/>
              <a:t>t </a:t>
            </a:r>
            <a:r>
              <a:rPr lang="en-US" sz="2000" dirty="0"/>
              <a:t>describe a system.  We use models in program specification, in program design, and in test design</a:t>
            </a:r>
          </a:p>
          <a:p>
            <a:pPr marL="457200" indent="-457200">
              <a:buFont typeface="+mj-lt"/>
              <a:buAutoNum type="arabicPeriod"/>
            </a:pPr>
            <a:r>
              <a:rPr lang="en-US" dirty="0" smtClean="0"/>
              <a:t>Form </a:t>
            </a:r>
            <a:r>
              <a:rPr lang="en-US" dirty="0"/>
              <a:t>test specifications</a:t>
            </a:r>
          </a:p>
          <a:p>
            <a:pPr lvl="3"/>
            <a:r>
              <a:rPr lang="en-US" sz="2000" dirty="0"/>
              <a:t>Typically: combinations of input values, or model behaviors</a:t>
            </a:r>
          </a:p>
          <a:p>
            <a:pPr marL="457200" indent="-457200">
              <a:buFont typeface="+mj-lt"/>
              <a:buAutoNum type="arabicPeriod"/>
            </a:pPr>
            <a:r>
              <a:rPr lang="en-US" dirty="0" smtClean="0"/>
              <a:t>Produce </a:t>
            </a:r>
            <a:r>
              <a:rPr lang="en-US" dirty="0"/>
              <a:t>and execute actual tests</a:t>
            </a:r>
          </a:p>
        </p:txBody>
      </p:sp>
      <p:sp>
        <p:nvSpPr>
          <p:cNvPr id="2" name="Slide Number Placeholder 1"/>
          <p:cNvSpPr>
            <a:spLocks noGrp="1"/>
          </p:cNvSpPr>
          <p:nvPr>
            <p:ph type="sldNum" sz="quarter" idx="12"/>
          </p:nvPr>
        </p:nvSpPr>
        <p:spPr/>
        <p:txBody>
          <a:bodyPr/>
          <a:lstStyle/>
          <a:p>
            <a:fld id="{B543A0FD-1CA6-4228-86A2-78061B4844C8}" type="slidenum">
              <a:rPr lang="en-US" smtClean="0"/>
              <a:t>33</a:t>
            </a:fld>
            <a:endParaRPr lang="en-US"/>
          </a:p>
        </p:txBody>
      </p:sp>
    </p:spTree>
    <p:extLst>
      <p:ext uri="{BB962C8B-B14F-4D97-AF65-F5344CB8AC3E}">
        <p14:creationId xmlns:p14="http://schemas.microsoft.com/office/powerpoint/2010/main" val="24312685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en-US" dirty="0"/>
              <a:t>From specification to test cases</a:t>
            </a:r>
          </a:p>
        </p:txBody>
      </p:sp>
      <p:graphicFrame>
        <p:nvGraphicFramePr>
          <p:cNvPr id="289798" name="Object 6"/>
          <p:cNvGraphicFramePr>
            <a:graphicFrameLocks noGrp="1" noChangeAspect="1"/>
          </p:cNvGraphicFramePr>
          <p:nvPr>
            <p:ph idx="1"/>
            <p:extLst/>
          </p:nvPr>
        </p:nvGraphicFramePr>
        <p:xfrm>
          <a:off x="4136136" y="1502664"/>
          <a:ext cx="3829050" cy="4876800"/>
        </p:xfrm>
        <a:graphic>
          <a:graphicData uri="http://schemas.openxmlformats.org/presentationml/2006/ole">
            <mc:AlternateContent xmlns:mc="http://schemas.openxmlformats.org/markup-compatibility/2006">
              <mc:Choice xmlns:v="urn:schemas-microsoft-com:vml" Requires="v">
                <p:oleObj spid="_x0000_s1037" name="Visio" r:id="rId4" imgW="3568700" imgH="4546600" progId="Visio.Drawing.11">
                  <p:embed/>
                </p:oleObj>
              </mc:Choice>
              <mc:Fallback>
                <p:oleObj name="Visio" r:id="rId4" imgW="3568700" imgH="4546600" progId="Visio.Drawing.11">
                  <p:embed/>
                  <p:pic>
                    <p:nvPicPr>
                      <p:cNvPr id="28979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6136" y="1502664"/>
                        <a:ext cx="3829050" cy="4876800"/>
                      </a:xfrm>
                      <a:prstGeom prst="rect">
                        <a:avLst/>
                      </a:prstGeom>
                      <a:noFill/>
                      <a:ln>
                        <a:noFill/>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91240B29-F687-4f45-9708-019B960494DF}">
                          <a14:hiddenLine xmlns="" xmlns:a14="http://schemas.microsoft.com/office/drawing/2010/main" w="9525" cap="flat" cmpd="sng">
                            <a:solidFill>
                              <a:schemeClr val="tx1"/>
                            </a:solidFill>
                            <a:prstDash val="solid"/>
                            <a:miter lim="800000"/>
                            <a:headEnd type="none" w="med" len="med"/>
                            <a:tailEnd type="none" w="sm" len="sm"/>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34</a:t>
            </a:fld>
            <a:endParaRPr lang="en-US"/>
          </a:p>
        </p:txBody>
      </p:sp>
    </p:spTree>
    <p:extLst>
      <p:ext uri="{BB962C8B-B14F-4D97-AF65-F5344CB8AC3E}">
        <p14:creationId xmlns:p14="http://schemas.microsoft.com/office/powerpoint/2010/main" val="2814085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6" name="Picture 12" descr="Zipcode-lookup-USPS.tiff                                       00826524Macintosh HD                   C10B0E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096" y="1450848"/>
            <a:ext cx="5029200" cy="3249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4277" name="Rectangle 2"/>
          <p:cNvSpPr>
            <a:spLocks noGrp="1" noChangeArrowheads="1"/>
          </p:cNvSpPr>
          <p:nvPr>
            <p:ph type="title"/>
          </p:nvPr>
        </p:nvSpPr>
        <p:spPr/>
        <p:txBody>
          <a:bodyPr/>
          <a:lstStyle/>
          <a:p>
            <a:pPr eaLnBrk="1" hangingPunct="1"/>
            <a:r>
              <a:rPr lang="en-US" dirty="0" smtClean="0"/>
              <a:t>An </a:t>
            </a:r>
            <a:r>
              <a:rPr lang="en-US" dirty="0"/>
              <a:t>Example: Postal Code Lookup</a:t>
            </a:r>
          </a:p>
        </p:txBody>
      </p:sp>
      <p:sp>
        <p:nvSpPr>
          <p:cNvPr id="54278" name="Rectangle 9"/>
          <p:cNvSpPr>
            <a:spLocks noGrp="1" noChangeArrowheads="1"/>
          </p:cNvSpPr>
          <p:nvPr>
            <p:ph idx="1"/>
          </p:nvPr>
        </p:nvSpPr>
        <p:spPr>
          <a:xfrm>
            <a:off x="4349496" y="4422648"/>
            <a:ext cx="6248400" cy="1933702"/>
          </a:xfrm>
        </p:spPr>
        <p:txBody>
          <a:bodyPr/>
          <a:lstStyle/>
          <a:p>
            <a:pPr eaLnBrk="1" hangingPunct="1"/>
            <a:r>
              <a:rPr lang="en-US" sz="2400" dirty="0"/>
              <a:t>Input: ZIP code (5-digit US Postal code)</a:t>
            </a:r>
          </a:p>
          <a:p>
            <a:pPr eaLnBrk="1" hangingPunct="1"/>
            <a:r>
              <a:rPr lang="en-US" sz="2400" dirty="0"/>
              <a:t>Output: List of cities</a:t>
            </a:r>
          </a:p>
          <a:p>
            <a:pPr eaLnBrk="1" hangingPunct="1">
              <a:buFont typeface="Wingdings 3" charset="0"/>
              <a:buNone/>
            </a:pPr>
            <a:r>
              <a:rPr lang="en-US" sz="2400" dirty="0"/>
              <a:t>What are some representative values to test?</a:t>
            </a:r>
          </a:p>
        </p:txBody>
      </p:sp>
      <p:sp>
        <p:nvSpPr>
          <p:cNvPr id="2" name="Slide Number Placeholder 1"/>
          <p:cNvSpPr>
            <a:spLocks noGrp="1"/>
          </p:cNvSpPr>
          <p:nvPr>
            <p:ph type="sldNum" sz="quarter" idx="12"/>
          </p:nvPr>
        </p:nvSpPr>
        <p:spPr/>
        <p:txBody>
          <a:bodyPr/>
          <a:lstStyle/>
          <a:p>
            <a:fld id="{B543A0FD-1CA6-4228-86A2-78061B4844C8}" type="slidenum">
              <a:rPr lang="en-US" smtClean="0"/>
              <a:t>35</a:t>
            </a:fld>
            <a:endParaRPr lang="en-US"/>
          </a:p>
        </p:txBody>
      </p:sp>
    </p:spTree>
    <p:extLst>
      <p:ext uri="{BB962C8B-B14F-4D97-AF65-F5344CB8AC3E}">
        <p14:creationId xmlns:p14="http://schemas.microsoft.com/office/powerpoint/2010/main" val="10582885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p:txBody>
          <a:bodyPr/>
          <a:lstStyle/>
          <a:p>
            <a:pPr eaLnBrk="1" hangingPunct="1"/>
            <a:r>
              <a:rPr lang="en-US" dirty="0"/>
              <a:t>Example: Representative Values</a:t>
            </a:r>
          </a:p>
        </p:txBody>
      </p:sp>
      <p:sp>
        <p:nvSpPr>
          <p:cNvPr id="56325" name="Rectangle 4"/>
          <p:cNvSpPr>
            <a:spLocks noGrp="1" noChangeArrowheads="1"/>
          </p:cNvSpPr>
          <p:nvPr>
            <p:ph idx="1"/>
          </p:nvPr>
        </p:nvSpPr>
        <p:spPr>
          <a:xfrm>
            <a:off x="841248" y="3200400"/>
            <a:ext cx="6739128" cy="2930525"/>
          </a:xfrm>
        </p:spPr>
        <p:txBody>
          <a:bodyPr/>
          <a:lstStyle/>
          <a:p>
            <a:pPr eaLnBrk="1" hangingPunct="1">
              <a:lnSpc>
                <a:spcPct val="90000"/>
              </a:lnSpc>
            </a:pPr>
            <a:r>
              <a:rPr lang="en-US" dirty="0"/>
              <a:t>Correct zip code</a:t>
            </a:r>
          </a:p>
          <a:p>
            <a:pPr lvl="1" eaLnBrk="1" hangingPunct="1">
              <a:lnSpc>
                <a:spcPct val="90000"/>
              </a:lnSpc>
            </a:pPr>
            <a:r>
              <a:rPr lang="en-US" dirty="0"/>
              <a:t>With 0, 1, or many cities</a:t>
            </a:r>
          </a:p>
          <a:p>
            <a:pPr eaLnBrk="1" hangingPunct="1">
              <a:lnSpc>
                <a:spcPct val="90000"/>
              </a:lnSpc>
            </a:pPr>
            <a:r>
              <a:rPr lang="en-US" dirty="0"/>
              <a:t>Malformed zip code</a:t>
            </a:r>
          </a:p>
          <a:p>
            <a:pPr lvl="1" eaLnBrk="1" hangingPunct="1">
              <a:lnSpc>
                <a:spcPct val="90000"/>
              </a:lnSpc>
            </a:pPr>
            <a:r>
              <a:rPr lang="en-US" dirty="0"/>
              <a:t>Empty; 1-4 characters; 6 characters; very long</a:t>
            </a:r>
          </a:p>
          <a:p>
            <a:pPr lvl="1" eaLnBrk="1" hangingPunct="1">
              <a:lnSpc>
                <a:spcPct val="90000"/>
              </a:lnSpc>
            </a:pPr>
            <a:r>
              <a:rPr lang="en-US" dirty="0"/>
              <a:t>Non-digit characters</a:t>
            </a:r>
          </a:p>
          <a:p>
            <a:pPr lvl="1" eaLnBrk="1" hangingPunct="1">
              <a:lnSpc>
                <a:spcPct val="90000"/>
              </a:lnSpc>
            </a:pPr>
            <a:r>
              <a:rPr lang="en-US" dirty="0"/>
              <a:t>Non-character data</a:t>
            </a:r>
          </a:p>
        </p:txBody>
      </p:sp>
      <p:sp>
        <p:nvSpPr>
          <p:cNvPr id="56326" name="Text Box 7"/>
          <p:cNvSpPr txBox="1">
            <a:spLocks noChangeArrowheads="1"/>
          </p:cNvSpPr>
          <p:nvPr/>
        </p:nvSpPr>
        <p:spPr bwMode="auto">
          <a:xfrm>
            <a:off x="1353313" y="1676401"/>
            <a:ext cx="4330232"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sm"/>
              </a14:hiddenLine>
            </a:ext>
          </a:extLst>
        </p:spPr>
        <p:txBody>
          <a:bodyPr wrap="squar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dirty="0">
                <a:latin typeface="Garamond"/>
                <a:cs typeface="Garamond"/>
              </a:rPr>
              <a:t>Simple example with </a:t>
            </a:r>
          </a:p>
          <a:p>
            <a:pPr eaLnBrk="1" hangingPunct="1"/>
            <a:r>
              <a:rPr lang="en-US" dirty="0">
                <a:latin typeface="Garamond"/>
                <a:cs typeface="Garamond"/>
              </a:rPr>
              <a:t>one input, one output</a:t>
            </a:r>
          </a:p>
        </p:txBody>
      </p:sp>
      <p:sp>
        <p:nvSpPr>
          <p:cNvPr id="56327" name="AutoShape 8"/>
          <p:cNvSpPr>
            <a:spLocks noChangeArrowheads="1"/>
          </p:cNvSpPr>
          <p:nvPr/>
        </p:nvSpPr>
        <p:spPr bwMode="auto">
          <a:xfrm>
            <a:off x="5044440" y="5169027"/>
            <a:ext cx="3810000" cy="1219200"/>
          </a:xfrm>
          <a:prstGeom prst="wedgeRectCallout">
            <a:avLst>
              <a:gd name="adj1" fmla="val -68618"/>
              <a:gd name="adj2" fmla="val -24139"/>
            </a:avLst>
          </a:prstGeom>
          <a:solidFill>
            <a:srgbClr val="FEFDC7"/>
          </a:solidFill>
          <a:ln w="9525">
            <a:solidFill>
              <a:schemeClr val="tx1"/>
            </a:solidFill>
            <a:miter lim="800000"/>
            <a:headEnd/>
            <a:tailEnd type="none" w="sm" len="sm"/>
          </a:ln>
        </p:spPr>
        <p:txBody>
          <a:bodyPr anchor="ctr"/>
          <a:lstStyle/>
          <a:p>
            <a:pPr algn="ctr"/>
            <a:r>
              <a:rPr lang="en-US" sz="2000" dirty="0">
                <a:latin typeface="Candara" panose="020E0502030303020204" pitchFamily="34" charset="0"/>
              </a:rPr>
              <a:t>Note prevalence of boundary values (0 cities, 6 characters) and error cases</a:t>
            </a:r>
          </a:p>
        </p:txBody>
      </p:sp>
      <p:pic>
        <p:nvPicPr>
          <p:cNvPr id="56328" name="Picture 10" descr="Zipcode-lookup-USPS.tiff                                       00826524Macintosh HD                   C10B0E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7350" y="1418431"/>
            <a:ext cx="3594100" cy="2322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36</a:t>
            </a:fld>
            <a:endParaRPr lang="en-US"/>
          </a:p>
        </p:txBody>
      </p:sp>
    </p:spTree>
    <p:extLst>
      <p:ext uri="{BB962C8B-B14F-4D97-AF65-F5344CB8AC3E}">
        <p14:creationId xmlns:p14="http://schemas.microsoft.com/office/powerpoint/2010/main" val="22120709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32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32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3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build="p" bldLvl="2"/>
      <p:bldP spid="5632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758698" y="2825496"/>
            <a:ext cx="10515600" cy="1060323"/>
          </a:xfrm>
        </p:spPr>
        <p:txBody>
          <a:bodyPr>
            <a:normAutofit/>
          </a:bodyPr>
          <a:lstStyle/>
          <a:p>
            <a:pPr algn="ctr"/>
            <a:r>
              <a:rPr lang="en-US" sz="4800" dirty="0" smtClean="0"/>
              <a:t>Black </a:t>
            </a:r>
            <a:r>
              <a:rPr lang="en-US" sz="4800" dirty="0"/>
              <a:t>Box Testing Techniques</a:t>
            </a:r>
          </a:p>
        </p:txBody>
      </p:sp>
      <p:sp>
        <p:nvSpPr>
          <p:cNvPr id="2" name="Slide Number Placeholder 1"/>
          <p:cNvSpPr>
            <a:spLocks noGrp="1"/>
          </p:cNvSpPr>
          <p:nvPr>
            <p:ph type="sldNum" sz="quarter" idx="12"/>
          </p:nvPr>
        </p:nvSpPr>
        <p:spPr/>
        <p:txBody>
          <a:bodyPr/>
          <a:lstStyle/>
          <a:p>
            <a:fld id="{B543A0FD-1CA6-4228-86A2-78061B4844C8}" type="slidenum">
              <a:rPr lang="en-US" smtClean="0"/>
              <a:t>37</a:t>
            </a:fld>
            <a:endParaRPr lang="en-US"/>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60765" t="41698"/>
          <a:stretch/>
        </p:blipFill>
        <p:spPr>
          <a:xfrm>
            <a:off x="4575440" y="438912"/>
            <a:ext cx="2114919" cy="2386584"/>
          </a:xfrm>
          <a:prstGeom prst="rect">
            <a:avLst/>
          </a:prstGeom>
        </p:spPr>
      </p:pic>
    </p:spTree>
    <p:extLst>
      <p:ext uri="{BB962C8B-B14F-4D97-AF65-F5344CB8AC3E}">
        <p14:creationId xmlns:p14="http://schemas.microsoft.com/office/powerpoint/2010/main" val="33715336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en-US" dirty="0" smtClean="0"/>
              <a:t>Functional Testing Concepts</a:t>
            </a:r>
            <a:endParaRPr lang="en-US" dirty="0"/>
          </a:p>
        </p:txBody>
      </p:sp>
      <p:sp>
        <p:nvSpPr>
          <p:cNvPr id="310275" name="Rectangle 3"/>
          <p:cNvSpPr>
            <a:spLocks noGrp="1" noChangeArrowheads="1"/>
          </p:cNvSpPr>
          <p:nvPr>
            <p:ph idx="1"/>
          </p:nvPr>
        </p:nvSpPr>
        <p:spPr/>
        <p:txBody>
          <a:bodyPr/>
          <a:lstStyle/>
          <a:p>
            <a:pPr marL="0" indent="0">
              <a:buNone/>
            </a:pPr>
            <a:r>
              <a:rPr lang="en-US" b="1" dirty="0"/>
              <a:t>Single Defect </a:t>
            </a:r>
            <a:r>
              <a:rPr lang="en-US" b="1" dirty="0" smtClean="0"/>
              <a:t>Assumption</a:t>
            </a:r>
            <a:r>
              <a:rPr lang="en-US" dirty="0"/>
              <a:t>: Failures are rarely the result of the simultaneous effects of two (or more) defects.</a:t>
            </a:r>
            <a:endParaRPr lang="en-US" dirty="0" smtClean="0"/>
          </a:p>
          <a:p>
            <a:pPr marL="0" indent="0">
              <a:buNone/>
            </a:pPr>
            <a:r>
              <a:rPr lang="en-US" dirty="0" smtClean="0"/>
              <a:t>The </a:t>
            </a:r>
            <a:r>
              <a:rPr lang="en-US" dirty="0" smtClean="0"/>
              <a:t>four key concepts in functional testing are:</a:t>
            </a:r>
          </a:p>
          <a:p>
            <a:r>
              <a:rPr lang="en-US" dirty="0" smtClean="0"/>
              <a:t>Precisely identify the domain of each input and each output variable</a:t>
            </a:r>
          </a:p>
          <a:p>
            <a:r>
              <a:rPr lang="en-US" dirty="0" smtClean="0"/>
              <a:t>Select values from the data domain of each variable having important properties</a:t>
            </a:r>
          </a:p>
          <a:p>
            <a:r>
              <a:rPr lang="en-US" dirty="0" smtClean="0"/>
              <a:t>Consider combinations of special values from different input domains to design test cases</a:t>
            </a:r>
          </a:p>
          <a:p>
            <a:r>
              <a:rPr lang="en-US" dirty="0" smtClean="0"/>
              <a:t>Consider input values such that the program under test produces special values from the domains of the output variables</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38</a:t>
            </a:fld>
            <a:endParaRPr lang="en-US"/>
          </a:p>
        </p:txBody>
      </p:sp>
    </p:spTree>
    <p:extLst>
      <p:ext uri="{BB962C8B-B14F-4D97-AF65-F5344CB8AC3E}">
        <p14:creationId xmlns:p14="http://schemas.microsoft.com/office/powerpoint/2010/main" val="2544042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a:noFill/>
        </p:spPr>
        <p:txBody>
          <a:bodyPr vert="horz" lIns="92075" tIns="46038" rIns="92075" bIns="46038" rtlCol="0" anchor="ctr">
            <a:normAutofit/>
          </a:bodyPr>
          <a:lstStyle/>
          <a:p>
            <a:r>
              <a:rPr lang="en-US" dirty="0"/>
              <a:t>Equivalence Classes</a:t>
            </a:r>
          </a:p>
        </p:txBody>
      </p:sp>
      <p:sp>
        <p:nvSpPr>
          <p:cNvPr id="66565" name="Rectangle 3"/>
          <p:cNvSpPr>
            <a:spLocks noGrp="1" noChangeArrowheads="1"/>
          </p:cNvSpPr>
          <p:nvPr>
            <p:ph idx="1"/>
          </p:nvPr>
        </p:nvSpPr>
        <p:spPr>
          <a:xfrm>
            <a:off x="347527" y="1509623"/>
            <a:ext cx="11237748" cy="4667340"/>
          </a:xfrm>
          <a:noFill/>
        </p:spPr>
        <p:txBody>
          <a:bodyPr vert="horz" lIns="92075" tIns="46038" rIns="92075" bIns="46038" rtlCol="0">
            <a:normAutofit/>
          </a:bodyPr>
          <a:lstStyle/>
          <a:p>
            <a:r>
              <a:rPr lang="en-US" i="1" dirty="0" smtClean="0"/>
              <a:t>The </a:t>
            </a:r>
            <a:r>
              <a:rPr lang="en-US" i="1" dirty="0"/>
              <a:t>basic idea is to divide a set of </a:t>
            </a:r>
            <a:r>
              <a:rPr lang="en-US" i="1" dirty="0" smtClean="0"/>
              <a:t>test conditions </a:t>
            </a:r>
            <a:r>
              <a:rPr lang="en-US" i="1" dirty="0"/>
              <a:t>into sub groups or sub </a:t>
            </a:r>
            <a:r>
              <a:rPr lang="en-US" i="1" dirty="0" smtClean="0"/>
              <a:t>sets (</a:t>
            </a:r>
            <a:r>
              <a:rPr lang="en-US" i="1" dirty="0"/>
              <a:t>partitions) that can be considered the same .</a:t>
            </a:r>
          </a:p>
          <a:p>
            <a:endParaRPr lang="en-US" i="1" dirty="0"/>
          </a:p>
          <a:p>
            <a:r>
              <a:rPr lang="en-US" i="1" dirty="0"/>
              <a:t>It is important that the different </a:t>
            </a:r>
            <a:r>
              <a:rPr lang="en-US" i="1" dirty="0" smtClean="0"/>
              <a:t>partitions do </a:t>
            </a:r>
            <a:r>
              <a:rPr lang="en-US" i="1" dirty="0"/>
              <a:t>not have common elements</a:t>
            </a:r>
          </a:p>
          <a:p>
            <a:endParaRPr lang="en-US" i="1" dirty="0"/>
          </a:p>
          <a:p>
            <a:r>
              <a:rPr lang="en-US" i="1" dirty="0"/>
              <a:t>We need only to test one condition </a:t>
            </a:r>
            <a:r>
              <a:rPr lang="en-US" i="1" dirty="0" smtClean="0"/>
              <a:t>from each </a:t>
            </a:r>
            <a:r>
              <a:rPr lang="en-US" i="1" dirty="0"/>
              <a:t>partition , because all the conditions </a:t>
            </a:r>
            <a:r>
              <a:rPr lang="en-US" i="1" dirty="0" smtClean="0"/>
              <a:t>in the </a:t>
            </a:r>
            <a:r>
              <a:rPr lang="en-US" i="1" dirty="0"/>
              <a:t>same partition will be treated in </a:t>
            </a:r>
            <a:r>
              <a:rPr lang="en-US" i="1" dirty="0" smtClean="0"/>
              <a:t>the same </a:t>
            </a:r>
            <a:r>
              <a:rPr lang="en-US" i="1" dirty="0"/>
              <a:t>way by the software.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39</a:t>
            </a:fld>
            <a:endParaRPr lang="en-US"/>
          </a:p>
        </p:txBody>
      </p:sp>
    </p:spTree>
    <p:extLst>
      <p:ext uri="{BB962C8B-B14F-4D97-AF65-F5344CB8AC3E}">
        <p14:creationId xmlns:p14="http://schemas.microsoft.com/office/powerpoint/2010/main" val="275904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6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56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a:t>The test design process can be done in different ways, from very informal (little or no documentation), to very formal. </a:t>
            </a:r>
          </a:p>
          <a:p>
            <a:r>
              <a:rPr lang="en-US" dirty="0"/>
              <a:t>The level of formality depends on the context of the testing, including:</a:t>
            </a:r>
          </a:p>
        </p:txBody>
      </p:sp>
      <p:pic>
        <p:nvPicPr>
          <p:cNvPr id="4" name="Picture 3"/>
          <p:cNvPicPr>
            <a:picLocks noChangeAspect="1"/>
          </p:cNvPicPr>
          <p:nvPr/>
        </p:nvPicPr>
        <p:blipFill>
          <a:blip r:embed="rId2"/>
          <a:stretch>
            <a:fillRect/>
          </a:stretch>
        </p:blipFill>
        <p:spPr>
          <a:xfrm>
            <a:off x="2938324" y="3475462"/>
            <a:ext cx="5455868" cy="2288604"/>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2697915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dirty="0"/>
              <a:t>Equivalence Partitioning</a:t>
            </a:r>
          </a:p>
        </p:txBody>
      </p:sp>
      <p:sp>
        <p:nvSpPr>
          <p:cNvPr id="27652" name="Rectangle 3"/>
          <p:cNvSpPr>
            <a:spLocks noGrp="1" noChangeArrowheads="1"/>
          </p:cNvSpPr>
          <p:nvPr>
            <p:ph idx="1"/>
          </p:nvPr>
        </p:nvSpPr>
        <p:spPr/>
        <p:txBody>
          <a:bodyPr/>
          <a:lstStyle/>
          <a:p>
            <a:pPr>
              <a:spcAft>
                <a:spcPts val="600"/>
              </a:spcAft>
            </a:pPr>
            <a:r>
              <a:rPr lang="en-US" sz="2000" dirty="0"/>
              <a:t>A black-box testing method that </a:t>
            </a:r>
            <a:r>
              <a:rPr lang="en-US" sz="2000" u="sng" dirty="0"/>
              <a:t>divides the input domain</a:t>
            </a:r>
            <a:r>
              <a:rPr lang="en-US" sz="2000" dirty="0"/>
              <a:t> of a program </a:t>
            </a:r>
            <a:r>
              <a:rPr lang="en-US" sz="2000" u="sng" dirty="0"/>
              <a:t>into classes</a:t>
            </a:r>
            <a:r>
              <a:rPr lang="en-US" sz="2000" dirty="0"/>
              <a:t> of data from which test cases are derived</a:t>
            </a:r>
          </a:p>
          <a:p>
            <a:pPr>
              <a:spcAft>
                <a:spcPts val="600"/>
              </a:spcAft>
            </a:pPr>
            <a:r>
              <a:rPr lang="en-US" sz="2000" dirty="0"/>
              <a:t>An ideal test case </a:t>
            </a:r>
            <a:r>
              <a:rPr lang="en-US" sz="2000" u="sng" dirty="0"/>
              <a:t>single-handedly</a:t>
            </a:r>
            <a:r>
              <a:rPr lang="en-US" sz="2000" dirty="0"/>
              <a:t> uncovers a </a:t>
            </a:r>
            <a:r>
              <a:rPr lang="en-US" sz="2000" u="sng" dirty="0"/>
              <a:t>complete class</a:t>
            </a:r>
            <a:r>
              <a:rPr lang="en-US" sz="2000" dirty="0"/>
              <a:t> of errors, thereby reducing the total number of test cases that must be developed</a:t>
            </a:r>
          </a:p>
          <a:p>
            <a:pPr>
              <a:spcAft>
                <a:spcPts val="600"/>
              </a:spcAft>
            </a:pPr>
            <a:r>
              <a:rPr lang="en-US" sz="2000" dirty="0"/>
              <a:t>Test case design is based on an evaluation of </a:t>
            </a:r>
            <a:r>
              <a:rPr lang="en-US" sz="2000" u="sng" dirty="0"/>
              <a:t>equivalence classes</a:t>
            </a:r>
            <a:r>
              <a:rPr lang="en-US" sz="2000" dirty="0"/>
              <a:t> for an input condition</a:t>
            </a:r>
          </a:p>
          <a:p>
            <a:pPr>
              <a:spcAft>
                <a:spcPts val="600"/>
              </a:spcAft>
            </a:pPr>
            <a:r>
              <a:rPr lang="en-US" sz="2000" dirty="0"/>
              <a:t>An equivalence class represents a </a:t>
            </a:r>
            <a:r>
              <a:rPr lang="en-US" sz="2000" u="sng" dirty="0"/>
              <a:t>set of valid or invalid states</a:t>
            </a:r>
            <a:r>
              <a:rPr lang="en-US" sz="2000" dirty="0"/>
              <a:t> for input conditions</a:t>
            </a:r>
          </a:p>
          <a:p>
            <a:pPr>
              <a:spcAft>
                <a:spcPts val="600"/>
              </a:spcAft>
            </a:pPr>
            <a:r>
              <a:rPr lang="en-US" sz="2000" dirty="0"/>
              <a:t>From each equivalence class, test cases are selected so that the </a:t>
            </a:r>
            <a:r>
              <a:rPr lang="en-US" sz="2000" u="sng" dirty="0"/>
              <a:t>largest number</a:t>
            </a:r>
            <a:r>
              <a:rPr lang="en-US" sz="2000" dirty="0"/>
              <a:t> of attributes of an equivalence class are exercised at once</a:t>
            </a:r>
          </a:p>
        </p:txBody>
      </p:sp>
      <p:sp>
        <p:nvSpPr>
          <p:cNvPr id="2" name="Slide Number Placeholder 1"/>
          <p:cNvSpPr>
            <a:spLocks noGrp="1"/>
          </p:cNvSpPr>
          <p:nvPr>
            <p:ph type="sldNum" sz="quarter" idx="12"/>
          </p:nvPr>
        </p:nvSpPr>
        <p:spPr/>
        <p:txBody>
          <a:bodyPr/>
          <a:lstStyle/>
          <a:p>
            <a:fld id="{B543A0FD-1CA6-4228-86A2-78061B4844C8}" type="slidenum">
              <a:rPr lang="en-US" smtClean="0"/>
              <a:t>40</a:t>
            </a:fld>
            <a:endParaRPr lang="en-US"/>
          </a:p>
        </p:txBody>
      </p:sp>
    </p:spTree>
    <p:extLst>
      <p:ext uri="{BB962C8B-B14F-4D97-AF65-F5344CB8AC3E}">
        <p14:creationId xmlns:p14="http://schemas.microsoft.com/office/powerpoint/2010/main" val="9175716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smtClean="0"/>
              <a:t>Equivalence Partitioning</a:t>
            </a:r>
          </a:p>
        </p:txBody>
      </p:sp>
      <p:sp>
        <p:nvSpPr>
          <p:cNvPr id="8195" name="Rectangle 3"/>
          <p:cNvSpPr>
            <a:spLocks noGrp="1" noChangeArrowheads="1"/>
          </p:cNvSpPr>
          <p:nvPr>
            <p:ph idx="1"/>
          </p:nvPr>
        </p:nvSpPr>
        <p:spPr/>
        <p:txBody>
          <a:bodyPr/>
          <a:lstStyle/>
          <a:p>
            <a:pPr eaLnBrk="1" hangingPunct="1"/>
            <a:r>
              <a:rPr lang="en-US" dirty="0" smtClean="0"/>
              <a:t>Typically the universe of all possible test cases is so large that you cannot try them all</a:t>
            </a:r>
          </a:p>
          <a:p>
            <a:pPr eaLnBrk="1" hangingPunct="1"/>
            <a:r>
              <a:rPr lang="en-US" dirty="0" smtClean="0"/>
              <a:t>You have to select a relatively small number of test cases to actually run</a:t>
            </a:r>
          </a:p>
          <a:p>
            <a:pPr eaLnBrk="1" hangingPunct="1"/>
            <a:r>
              <a:rPr lang="en-US" dirty="0" smtClean="0"/>
              <a:t>Which test cases should you choose?</a:t>
            </a:r>
          </a:p>
          <a:p>
            <a:pPr eaLnBrk="1" hangingPunct="1"/>
            <a:r>
              <a:rPr lang="en-US" dirty="0" smtClean="0"/>
              <a:t>Equivalence partitioning helps answer this question</a:t>
            </a:r>
          </a:p>
          <a:p>
            <a:pPr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41</a:t>
            </a:fld>
            <a:endParaRPr lang="en-US"/>
          </a:p>
        </p:txBody>
      </p:sp>
    </p:spTree>
    <p:extLst>
      <p:ext uri="{BB962C8B-B14F-4D97-AF65-F5344CB8AC3E}">
        <p14:creationId xmlns:p14="http://schemas.microsoft.com/office/powerpoint/2010/main" val="28727510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Equivalence Partitioning</a:t>
            </a:r>
          </a:p>
        </p:txBody>
      </p:sp>
      <p:sp>
        <p:nvSpPr>
          <p:cNvPr id="9219" name="Rectangle 3"/>
          <p:cNvSpPr>
            <a:spLocks noGrp="1" noChangeArrowheads="1"/>
          </p:cNvSpPr>
          <p:nvPr>
            <p:ph idx="1"/>
          </p:nvPr>
        </p:nvSpPr>
        <p:spPr/>
        <p:txBody>
          <a:bodyPr/>
          <a:lstStyle/>
          <a:p>
            <a:pPr eaLnBrk="1" hangingPunct="1"/>
            <a:r>
              <a:rPr lang="en-US" dirty="0" smtClean="0"/>
              <a:t>Partition the test cases into "equivalence classes”</a:t>
            </a:r>
          </a:p>
          <a:p>
            <a:pPr eaLnBrk="1" hangingPunct="1"/>
            <a:r>
              <a:rPr lang="en-US" dirty="0" smtClean="0"/>
              <a:t>Each equivalence class contains a set of "equivalent" test cases</a:t>
            </a:r>
          </a:p>
          <a:p>
            <a:pPr eaLnBrk="1" hangingPunct="1"/>
            <a:r>
              <a:rPr lang="en-US" dirty="0" smtClean="0"/>
              <a:t>Two test cases are considered to be equivalent if we expect the program to process them both in the same way (i.e., follow the same path through the code)</a:t>
            </a:r>
          </a:p>
          <a:p>
            <a:pPr eaLnBrk="1" hangingPunct="1"/>
            <a:r>
              <a:rPr lang="en-US" dirty="0" smtClean="0"/>
              <a:t>If you expect the program to process two test cases in the same way, only test one of them, thus reducing the number of test cases you have to run</a:t>
            </a:r>
          </a:p>
          <a:p>
            <a:pPr eaLnBrk="1" hangingPunct="1"/>
            <a:endParaRPr lang="en-US" dirty="0" smtClean="0"/>
          </a:p>
          <a:p>
            <a:pPr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42</a:t>
            </a:fld>
            <a:endParaRPr lang="en-US"/>
          </a:p>
        </p:txBody>
      </p:sp>
    </p:spTree>
    <p:extLst>
      <p:ext uri="{BB962C8B-B14F-4D97-AF65-F5344CB8AC3E}">
        <p14:creationId xmlns:p14="http://schemas.microsoft.com/office/powerpoint/2010/main" val="19261257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8"/>
          <p:cNvSpPr>
            <a:spLocks noGrp="1" noChangeArrowheads="1"/>
          </p:cNvSpPr>
          <p:nvPr>
            <p:ph type="title"/>
          </p:nvPr>
        </p:nvSpPr>
        <p:spPr/>
        <p:txBody>
          <a:bodyPr/>
          <a:lstStyle/>
          <a:p>
            <a:pPr eaLnBrk="1" hangingPunct="1"/>
            <a:r>
              <a:rPr lang="en-US" dirty="0" smtClean="0"/>
              <a:t>Equivalence Partitioning</a:t>
            </a:r>
          </a:p>
        </p:txBody>
      </p:sp>
      <p:sp>
        <p:nvSpPr>
          <p:cNvPr id="10247" name="Rectangle 9"/>
          <p:cNvSpPr>
            <a:spLocks noGrp="1" noChangeArrowheads="1"/>
          </p:cNvSpPr>
          <p:nvPr>
            <p:ph type="body" idx="1"/>
          </p:nvPr>
        </p:nvSpPr>
        <p:spPr>
          <a:xfrm>
            <a:off x="978408" y="1676400"/>
            <a:ext cx="8793480" cy="838200"/>
          </a:xfrm>
        </p:spPr>
        <p:txBody>
          <a:bodyPr/>
          <a:lstStyle/>
          <a:p>
            <a:pPr eaLnBrk="1" hangingPunct="1"/>
            <a:r>
              <a:rPr lang="en-US" dirty="0" smtClean="0"/>
              <a:t>First-level partitioning: Valid vs. Invalid test cases</a:t>
            </a:r>
          </a:p>
          <a:p>
            <a:pPr eaLnBrk="1" hangingPunct="1"/>
            <a:endParaRPr lang="en-US" dirty="0" smtClean="0"/>
          </a:p>
        </p:txBody>
      </p:sp>
      <p:sp>
        <p:nvSpPr>
          <p:cNvPr id="10" name="Text Box 4"/>
          <p:cNvSpPr txBox="1">
            <a:spLocks noChangeArrowheads="1"/>
          </p:cNvSpPr>
          <p:nvPr/>
        </p:nvSpPr>
        <p:spPr bwMode="auto">
          <a:xfrm>
            <a:off x="4724400" y="3810000"/>
            <a:ext cx="641522" cy="369332"/>
          </a:xfrm>
          <a:prstGeom prst="rect">
            <a:avLst/>
          </a:prstGeom>
          <a:noFill/>
          <a:ln w="9525">
            <a:noFill/>
            <a:miter lim="800000"/>
            <a:headEnd/>
            <a:tailEnd/>
          </a:ln>
        </p:spPr>
        <p:txBody>
          <a:bodyPr wrap="none">
            <a:spAutoFit/>
          </a:bodyPr>
          <a:lstStyle/>
          <a:p>
            <a:r>
              <a:rPr lang="en-US" dirty="0">
                <a:solidFill>
                  <a:schemeClr val="accent6"/>
                </a:solidFill>
              </a:rPr>
              <a:t>Valid</a:t>
            </a:r>
          </a:p>
        </p:txBody>
      </p:sp>
      <p:sp>
        <p:nvSpPr>
          <p:cNvPr id="11" name="Text Box 5"/>
          <p:cNvSpPr txBox="1">
            <a:spLocks noChangeArrowheads="1"/>
          </p:cNvSpPr>
          <p:nvPr/>
        </p:nvSpPr>
        <p:spPr bwMode="auto">
          <a:xfrm>
            <a:off x="6019800" y="3813295"/>
            <a:ext cx="799386" cy="369332"/>
          </a:xfrm>
          <a:prstGeom prst="rect">
            <a:avLst/>
          </a:prstGeom>
          <a:noFill/>
          <a:ln w="9525">
            <a:noFill/>
            <a:miter lim="800000"/>
            <a:headEnd/>
            <a:tailEnd/>
          </a:ln>
        </p:spPr>
        <p:txBody>
          <a:bodyPr wrap="none">
            <a:spAutoFit/>
          </a:bodyPr>
          <a:lstStyle/>
          <a:p>
            <a:r>
              <a:rPr lang="en-US" dirty="0">
                <a:solidFill>
                  <a:schemeClr val="accent6"/>
                </a:solidFill>
              </a:rPr>
              <a:t>Invalid</a:t>
            </a:r>
          </a:p>
        </p:txBody>
      </p:sp>
      <p:sp>
        <p:nvSpPr>
          <p:cNvPr id="62"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63"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64"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5"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6"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7"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8"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9"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0"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1"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2"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8"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9"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1"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2"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3"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5"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6"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7"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8"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9"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0"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1"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43</a:t>
            </a:fld>
            <a:endParaRPr lang="en-US"/>
          </a:p>
        </p:txBody>
      </p:sp>
    </p:spTree>
    <p:extLst>
      <p:ext uri="{BB962C8B-B14F-4D97-AF65-F5344CB8AC3E}">
        <p14:creationId xmlns:p14="http://schemas.microsoft.com/office/powerpoint/2010/main" val="12126152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6"/>
          <p:cNvSpPr>
            <a:spLocks noGrp="1" noChangeArrowheads="1"/>
          </p:cNvSpPr>
          <p:nvPr>
            <p:ph type="title"/>
          </p:nvPr>
        </p:nvSpPr>
        <p:spPr/>
        <p:txBody>
          <a:bodyPr/>
          <a:lstStyle/>
          <a:p>
            <a:pPr eaLnBrk="1" hangingPunct="1"/>
            <a:r>
              <a:rPr lang="en-US" dirty="0" smtClean="0"/>
              <a:t>Equivalence Partitioning</a:t>
            </a:r>
          </a:p>
        </p:txBody>
      </p:sp>
      <p:sp>
        <p:nvSpPr>
          <p:cNvPr id="11271" name="Rectangle 7"/>
          <p:cNvSpPr>
            <a:spLocks noGrp="1" noChangeArrowheads="1"/>
          </p:cNvSpPr>
          <p:nvPr>
            <p:ph type="body" idx="1"/>
          </p:nvPr>
        </p:nvSpPr>
        <p:spPr>
          <a:xfrm>
            <a:off x="978408" y="1700830"/>
            <a:ext cx="10088112" cy="838200"/>
          </a:xfrm>
        </p:spPr>
        <p:txBody>
          <a:bodyPr>
            <a:normAutofit/>
          </a:bodyPr>
          <a:lstStyle/>
          <a:p>
            <a:pPr eaLnBrk="1" hangingPunct="1"/>
            <a:r>
              <a:rPr lang="en-US" dirty="0" smtClean="0"/>
              <a:t>Partition valid and invalid test cases into equivalence classes</a:t>
            </a:r>
          </a:p>
        </p:txBody>
      </p:sp>
      <p:sp>
        <p:nvSpPr>
          <p:cNvPr id="82"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83"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84"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5"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6"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7"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8"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9"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0"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1"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2"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3" name="Freeform 92"/>
          <p:cNvSpPr/>
          <p:nvPr/>
        </p:nvSpPr>
        <p:spPr>
          <a:xfrm>
            <a:off x="4863102" y="2865325"/>
            <a:ext cx="758189" cy="1121048"/>
          </a:xfrm>
          <a:custGeom>
            <a:avLst/>
            <a:gdLst>
              <a:gd name="connsiteX0" fmla="*/ 688369 w 758189"/>
              <a:gd name="connsiteY0" fmla="*/ 11439 h 1121048"/>
              <a:gd name="connsiteX1" fmla="*/ 626724 w 758189"/>
              <a:gd name="connsiteY1" fmla="*/ 1165 h 1121048"/>
              <a:gd name="connsiteX2" fmla="*/ 400692 w 758189"/>
              <a:gd name="connsiteY2" fmla="*/ 21713 h 1121048"/>
              <a:gd name="connsiteX3" fmla="*/ 359596 w 758189"/>
              <a:gd name="connsiteY3" fmla="*/ 73084 h 1121048"/>
              <a:gd name="connsiteX4" fmla="*/ 339047 w 758189"/>
              <a:gd name="connsiteY4" fmla="*/ 93632 h 1121048"/>
              <a:gd name="connsiteX5" fmla="*/ 308225 w 758189"/>
              <a:gd name="connsiteY5" fmla="*/ 186100 h 1121048"/>
              <a:gd name="connsiteX6" fmla="*/ 297951 w 758189"/>
              <a:gd name="connsiteY6" fmla="*/ 216922 h 1121048"/>
              <a:gd name="connsiteX7" fmla="*/ 287677 w 758189"/>
              <a:gd name="connsiteY7" fmla="*/ 299115 h 1121048"/>
              <a:gd name="connsiteX8" fmla="*/ 267128 w 758189"/>
              <a:gd name="connsiteY8" fmla="*/ 391583 h 1121048"/>
              <a:gd name="connsiteX9" fmla="*/ 205483 w 758189"/>
              <a:gd name="connsiteY9" fmla="*/ 463502 h 1121048"/>
              <a:gd name="connsiteX10" fmla="*/ 174661 w 758189"/>
              <a:gd name="connsiteY10" fmla="*/ 473776 h 1121048"/>
              <a:gd name="connsiteX11" fmla="*/ 123290 w 758189"/>
              <a:gd name="connsiteY11" fmla="*/ 514873 h 1121048"/>
              <a:gd name="connsiteX12" fmla="*/ 92468 w 758189"/>
              <a:gd name="connsiteY12" fmla="*/ 525147 h 1121048"/>
              <a:gd name="connsiteX13" fmla="*/ 51371 w 758189"/>
              <a:gd name="connsiteY13" fmla="*/ 566244 h 1121048"/>
              <a:gd name="connsiteX14" fmla="*/ 20548 w 758189"/>
              <a:gd name="connsiteY14" fmla="*/ 617614 h 1121048"/>
              <a:gd name="connsiteX15" fmla="*/ 10274 w 758189"/>
              <a:gd name="connsiteY15" fmla="*/ 658711 h 1121048"/>
              <a:gd name="connsiteX16" fmla="*/ 0 w 758189"/>
              <a:gd name="connsiteY16" fmla="*/ 689533 h 1121048"/>
              <a:gd name="connsiteX17" fmla="*/ 10274 w 758189"/>
              <a:gd name="connsiteY17" fmla="*/ 997758 h 1121048"/>
              <a:gd name="connsiteX18" fmla="*/ 20548 w 758189"/>
              <a:gd name="connsiteY18" fmla="*/ 1028581 h 1121048"/>
              <a:gd name="connsiteX19" fmla="*/ 41097 w 758189"/>
              <a:gd name="connsiteY19" fmla="*/ 1049129 h 1121048"/>
              <a:gd name="connsiteX20" fmla="*/ 123290 w 758189"/>
              <a:gd name="connsiteY20" fmla="*/ 1100500 h 1121048"/>
              <a:gd name="connsiteX21" fmla="*/ 154112 w 758189"/>
              <a:gd name="connsiteY21" fmla="*/ 1110774 h 1121048"/>
              <a:gd name="connsiteX22" fmla="*/ 184935 w 758189"/>
              <a:gd name="connsiteY22" fmla="*/ 1121048 h 1121048"/>
              <a:gd name="connsiteX23" fmla="*/ 400692 w 758189"/>
              <a:gd name="connsiteY23" fmla="*/ 1110774 h 1121048"/>
              <a:gd name="connsiteX24" fmla="*/ 431515 w 758189"/>
              <a:gd name="connsiteY24" fmla="*/ 1100500 h 1121048"/>
              <a:gd name="connsiteX25" fmla="*/ 452063 w 758189"/>
              <a:gd name="connsiteY25" fmla="*/ 1079951 h 1121048"/>
              <a:gd name="connsiteX26" fmla="*/ 493160 w 758189"/>
              <a:gd name="connsiteY26" fmla="*/ 1018306 h 1121048"/>
              <a:gd name="connsiteX27" fmla="*/ 534256 w 758189"/>
              <a:gd name="connsiteY27" fmla="*/ 895017 h 1121048"/>
              <a:gd name="connsiteX28" fmla="*/ 544530 w 758189"/>
              <a:gd name="connsiteY28" fmla="*/ 864194 h 1121048"/>
              <a:gd name="connsiteX29" fmla="*/ 585627 w 758189"/>
              <a:gd name="connsiteY29" fmla="*/ 812823 h 1121048"/>
              <a:gd name="connsiteX30" fmla="*/ 606175 w 758189"/>
              <a:gd name="connsiteY30" fmla="*/ 751178 h 1121048"/>
              <a:gd name="connsiteX31" fmla="*/ 616450 w 758189"/>
              <a:gd name="connsiteY31" fmla="*/ 720356 h 1121048"/>
              <a:gd name="connsiteX32" fmla="*/ 647272 w 758189"/>
              <a:gd name="connsiteY32" fmla="*/ 689533 h 1121048"/>
              <a:gd name="connsiteX33" fmla="*/ 667820 w 758189"/>
              <a:gd name="connsiteY33" fmla="*/ 627888 h 1121048"/>
              <a:gd name="connsiteX34" fmla="*/ 678095 w 758189"/>
              <a:gd name="connsiteY34" fmla="*/ 597066 h 1121048"/>
              <a:gd name="connsiteX35" fmla="*/ 698643 w 758189"/>
              <a:gd name="connsiteY35" fmla="*/ 566244 h 1121048"/>
              <a:gd name="connsiteX36" fmla="*/ 719191 w 758189"/>
              <a:gd name="connsiteY36" fmla="*/ 504599 h 1121048"/>
              <a:gd name="connsiteX37" fmla="*/ 739739 w 758189"/>
              <a:gd name="connsiteY37" fmla="*/ 432679 h 1121048"/>
              <a:gd name="connsiteX38" fmla="*/ 739739 w 758189"/>
              <a:gd name="connsiteY38" fmla="*/ 31987 h 1121048"/>
              <a:gd name="connsiteX39" fmla="*/ 678095 w 758189"/>
              <a:gd name="connsiteY39" fmla="*/ 11439 h 1121048"/>
              <a:gd name="connsiteX40" fmla="*/ 585627 w 758189"/>
              <a:gd name="connsiteY40" fmla="*/ 11439 h 112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58189" h="1121048">
                <a:moveTo>
                  <a:pt x="688369" y="11439"/>
                </a:moveTo>
                <a:cubicBezTo>
                  <a:pt x="667821" y="8014"/>
                  <a:pt x="647556" y="1165"/>
                  <a:pt x="626724" y="1165"/>
                </a:cubicBezTo>
                <a:cubicBezTo>
                  <a:pt x="453231" y="1165"/>
                  <a:pt x="487924" y="-7363"/>
                  <a:pt x="400692" y="21713"/>
                </a:cubicBezTo>
                <a:cubicBezTo>
                  <a:pt x="351069" y="71338"/>
                  <a:pt x="411450" y="8268"/>
                  <a:pt x="359596" y="73084"/>
                </a:cubicBezTo>
                <a:cubicBezTo>
                  <a:pt x="353545" y="80648"/>
                  <a:pt x="345897" y="86783"/>
                  <a:pt x="339047" y="93632"/>
                </a:cubicBezTo>
                <a:lnTo>
                  <a:pt x="308225" y="186100"/>
                </a:lnTo>
                <a:lnTo>
                  <a:pt x="297951" y="216922"/>
                </a:lnTo>
                <a:cubicBezTo>
                  <a:pt x="294526" y="244320"/>
                  <a:pt x="291582" y="271782"/>
                  <a:pt x="287677" y="299115"/>
                </a:cubicBezTo>
                <a:cubicBezTo>
                  <a:pt x="284521" y="321209"/>
                  <a:pt x="279363" y="367113"/>
                  <a:pt x="267128" y="391583"/>
                </a:cubicBezTo>
                <a:cubicBezTo>
                  <a:pt x="257926" y="409988"/>
                  <a:pt x="220650" y="458446"/>
                  <a:pt x="205483" y="463502"/>
                </a:cubicBezTo>
                <a:cubicBezTo>
                  <a:pt x="195209" y="466927"/>
                  <a:pt x="184347" y="468933"/>
                  <a:pt x="174661" y="473776"/>
                </a:cubicBezTo>
                <a:cubicBezTo>
                  <a:pt x="51295" y="535458"/>
                  <a:pt x="218843" y="457539"/>
                  <a:pt x="123290" y="514873"/>
                </a:cubicBezTo>
                <a:cubicBezTo>
                  <a:pt x="114004" y="520445"/>
                  <a:pt x="102742" y="521722"/>
                  <a:pt x="92468" y="525147"/>
                </a:cubicBezTo>
                <a:cubicBezTo>
                  <a:pt x="78769" y="538846"/>
                  <a:pt x="57497" y="547865"/>
                  <a:pt x="51371" y="566244"/>
                </a:cubicBezTo>
                <a:cubicBezTo>
                  <a:pt x="38034" y="606256"/>
                  <a:pt x="48755" y="589408"/>
                  <a:pt x="20548" y="617614"/>
                </a:cubicBezTo>
                <a:cubicBezTo>
                  <a:pt x="17123" y="631313"/>
                  <a:pt x="14153" y="645134"/>
                  <a:pt x="10274" y="658711"/>
                </a:cubicBezTo>
                <a:cubicBezTo>
                  <a:pt x="7299" y="669124"/>
                  <a:pt x="0" y="678703"/>
                  <a:pt x="0" y="689533"/>
                </a:cubicBezTo>
                <a:cubicBezTo>
                  <a:pt x="0" y="792332"/>
                  <a:pt x="4055" y="895148"/>
                  <a:pt x="10274" y="997758"/>
                </a:cubicBezTo>
                <a:cubicBezTo>
                  <a:pt x="10929" y="1008568"/>
                  <a:pt x="14976" y="1019294"/>
                  <a:pt x="20548" y="1028581"/>
                </a:cubicBezTo>
                <a:cubicBezTo>
                  <a:pt x="25532" y="1036887"/>
                  <a:pt x="35046" y="1041565"/>
                  <a:pt x="41097" y="1049129"/>
                </a:cubicBezTo>
                <a:cubicBezTo>
                  <a:pt x="82542" y="1100934"/>
                  <a:pt x="34350" y="1070853"/>
                  <a:pt x="123290" y="1100500"/>
                </a:cubicBezTo>
                <a:lnTo>
                  <a:pt x="154112" y="1110774"/>
                </a:lnTo>
                <a:lnTo>
                  <a:pt x="184935" y="1121048"/>
                </a:lnTo>
                <a:cubicBezTo>
                  <a:pt x="256854" y="1117623"/>
                  <a:pt x="328940" y="1116753"/>
                  <a:pt x="400692" y="1110774"/>
                </a:cubicBezTo>
                <a:cubicBezTo>
                  <a:pt x="411485" y="1109875"/>
                  <a:pt x="422228" y="1106072"/>
                  <a:pt x="431515" y="1100500"/>
                </a:cubicBezTo>
                <a:cubicBezTo>
                  <a:pt x="439821" y="1095516"/>
                  <a:pt x="446251" y="1087700"/>
                  <a:pt x="452063" y="1079951"/>
                </a:cubicBezTo>
                <a:cubicBezTo>
                  <a:pt x="466881" y="1060194"/>
                  <a:pt x="493160" y="1018306"/>
                  <a:pt x="493160" y="1018306"/>
                </a:cubicBezTo>
                <a:lnTo>
                  <a:pt x="534256" y="895017"/>
                </a:lnTo>
                <a:cubicBezTo>
                  <a:pt x="537681" y="884743"/>
                  <a:pt x="536872" y="871852"/>
                  <a:pt x="544530" y="864194"/>
                </a:cubicBezTo>
                <a:cubicBezTo>
                  <a:pt x="561611" y="847114"/>
                  <a:pt x="575257" y="836155"/>
                  <a:pt x="585627" y="812823"/>
                </a:cubicBezTo>
                <a:cubicBezTo>
                  <a:pt x="594424" y="793030"/>
                  <a:pt x="599325" y="771726"/>
                  <a:pt x="606175" y="751178"/>
                </a:cubicBezTo>
                <a:cubicBezTo>
                  <a:pt x="609600" y="740904"/>
                  <a:pt x="608792" y="728014"/>
                  <a:pt x="616450" y="720356"/>
                </a:cubicBezTo>
                <a:lnTo>
                  <a:pt x="647272" y="689533"/>
                </a:lnTo>
                <a:lnTo>
                  <a:pt x="667820" y="627888"/>
                </a:lnTo>
                <a:cubicBezTo>
                  <a:pt x="671245" y="617614"/>
                  <a:pt x="672088" y="606077"/>
                  <a:pt x="678095" y="597066"/>
                </a:cubicBezTo>
                <a:lnTo>
                  <a:pt x="698643" y="566244"/>
                </a:lnTo>
                <a:cubicBezTo>
                  <a:pt x="705492" y="545696"/>
                  <a:pt x="713938" y="525612"/>
                  <a:pt x="719191" y="504599"/>
                </a:cubicBezTo>
                <a:cubicBezTo>
                  <a:pt x="732092" y="452995"/>
                  <a:pt x="725000" y="476898"/>
                  <a:pt x="739739" y="432679"/>
                </a:cubicBezTo>
                <a:cubicBezTo>
                  <a:pt x="754975" y="295563"/>
                  <a:pt x="772234" y="180538"/>
                  <a:pt x="739739" y="31987"/>
                </a:cubicBezTo>
                <a:cubicBezTo>
                  <a:pt x="735110" y="10828"/>
                  <a:pt x="699754" y="11439"/>
                  <a:pt x="678095" y="11439"/>
                </a:cubicBezTo>
                <a:lnTo>
                  <a:pt x="585627" y="114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Freeform 93"/>
          <p:cNvSpPr/>
          <p:nvPr/>
        </p:nvSpPr>
        <p:spPr>
          <a:xfrm>
            <a:off x="4237662" y="3973568"/>
            <a:ext cx="791110" cy="1145720"/>
          </a:xfrm>
          <a:custGeom>
            <a:avLst/>
            <a:gdLst>
              <a:gd name="connsiteX0" fmla="*/ 688369 w 791110"/>
              <a:gd name="connsiteY0" fmla="*/ 0 h 1145720"/>
              <a:gd name="connsiteX1" fmla="*/ 585627 w 791110"/>
              <a:gd name="connsiteY1" fmla="*/ 30823 h 1145720"/>
              <a:gd name="connsiteX2" fmla="*/ 462337 w 791110"/>
              <a:gd name="connsiteY2" fmla="*/ 61645 h 1145720"/>
              <a:gd name="connsiteX3" fmla="*/ 359596 w 791110"/>
              <a:gd name="connsiteY3" fmla="*/ 92468 h 1145720"/>
              <a:gd name="connsiteX4" fmla="*/ 287677 w 791110"/>
              <a:gd name="connsiteY4" fmla="*/ 113016 h 1145720"/>
              <a:gd name="connsiteX5" fmla="*/ 215758 w 791110"/>
              <a:gd name="connsiteY5" fmla="*/ 184935 h 1145720"/>
              <a:gd name="connsiteX6" fmla="*/ 174661 w 791110"/>
              <a:gd name="connsiteY6" fmla="*/ 226032 h 1145720"/>
              <a:gd name="connsiteX7" fmla="*/ 154113 w 791110"/>
              <a:gd name="connsiteY7" fmla="*/ 256854 h 1145720"/>
              <a:gd name="connsiteX8" fmla="*/ 102742 w 791110"/>
              <a:gd name="connsiteY8" fmla="*/ 308225 h 1145720"/>
              <a:gd name="connsiteX9" fmla="*/ 61645 w 791110"/>
              <a:gd name="connsiteY9" fmla="*/ 380144 h 1145720"/>
              <a:gd name="connsiteX10" fmla="*/ 41097 w 791110"/>
              <a:gd name="connsiteY10" fmla="*/ 410967 h 1145720"/>
              <a:gd name="connsiteX11" fmla="*/ 10274 w 791110"/>
              <a:gd name="connsiteY11" fmla="*/ 523982 h 1145720"/>
              <a:gd name="connsiteX12" fmla="*/ 0 w 791110"/>
              <a:gd name="connsiteY12" fmla="*/ 606176 h 1145720"/>
              <a:gd name="connsiteX13" fmla="*/ 10274 w 791110"/>
              <a:gd name="connsiteY13" fmla="*/ 965771 h 1145720"/>
              <a:gd name="connsiteX14" fmla="*/ 30823 w 791110"/>
              <a:gd name="connsiteY14" fmla="*/ 1078787 h 1145720"/>
              <a:gd name="connsiteX15" fmla="*/ 51371 w 791110"/>
              <a:gd name="connsiteY15" fmla="*/ 1109609 h 1145720"/>
              <a:gd name="connsiteX16" fmla="*/ 82193 w 791110"/>
              <a:gd name="connsiteY16" fmla="*/ 1119883 h 1145720"/>
              <a:gd name="connsiteX17" fmla="*/ 154113 w 791110"/>
              <a:gd name="connsiteY17" fmla="*/ 1140432 h 1145720"/>
              <a:gd name="connsiteX18" fmla="*/ 380144 w 791110"/>
              <a:gd name="connsiteY18" fmla="*/ 1109609 h 1145720"/>
              <a:gd name="connsiteX19" fmla="*/ 410966 w 791110"/>
              <a:gd name="connsiteY19" fmla="*/ 1089061 h 1145720"/>
              <a:gd name="connsiteX20" fmla="*/ 421241 w 791110"/>
              <a:gd name="connsiteY20" fmla="*/ 1047964 h 1145720"/>
              <a:gd name="connsiteX21" fmla="*/ 410966 w 791110"/>
              <a:gd name="connsiteY21" fmla="*/ 893852 h 1145720"/>
              <a:gd name="connsiteX22" fmla="*/ 400692 w 791110"/>
              <a:gd name="connsiteY22" fmla="*/ 863029 h 1145720"/>
              <a:gd name="connsiteX23" fmla="*/ 390418 w 791110"/>
              <a:gd name="connsiteY23" fmla="*/ 821933 h 1145720"/>
              <a:gd name="connsiteX24" fmla="*/ 380144 w 791110"/>
              <a:gd name="connsiteY24" fmla="*/ 750014 h 1145720"/>
              <a:gd name="connsiteX25" fmla="*/ 390418 w 791110"/>
              <a:gd name="connsiteY25" fmla="*/ 647272 h 1145720"/>
              <a:gd name="connsiteX26" fmla="*/ 493160 w 791110"/>
              <a:gd name="connsiteY26" fmla="*/ 616450 h 1145720"/>
              <a:gd name="connsiteX27" fmla="*/ 554805 w 791110"/>
              <a:gd name="connsiteY27" fmla="*/ 606176 h 1145720"/>
              <a:gd name="connsiteX28" fmla="*/ 616450 w 791110"/>
              <a:gd name="connsiteY28" fmla="*/ 585627 h 1145720"/>
              <a:gd name="connsiteX29" fmla="*/ 647272 w 791110"/>
              <a:gd name="connsiteY29" fmla="*/ 575353 h 1145720"/>
              <a:gd name="connsiteX30" fmla="*/ 698643 w 791110"/>
              <a:gd name="connsiteY30" fmla="*/ 523982 h 1145720"/>
              <a:gd name="connsiteX31" fmla="*/ 729465 w 791110"/>
              <a:gd name="connsiteY31" fmla="*/ 493160 h 1145720"/>
              <a:gd name="connsiteX32" fmla="*/ 750014 w 791110"/>
              <a:gd name="connsiteY32" fmla="*/ 431515 h 1145720"/>
              <a:gd name="connsiteX33" fmla="*/ 760288 w 791110"/>
              <a:gd name="connsiteY33" fmla="*/ 400692 h 1145720"/>
              <a:gd name="connsiteX34" fmla="*/ 770562 w 791110"/>
              <a:gd name="connsiteY34" fmla="*/ 359596 h 1145720"/>
              <a:gd name="connsiteX35" fmla="*/ 791110 w 791110"/>
              <a:gd name="connsiteY35" fmla="*/ 246580 h 1145720"/>
              <a:gd name="connsiteX36" fmla="*/ 780836 w 791110"/>
              <a:gd name="connsiteY36" fmla="*/ 102742 h 1145720"/>
              <a:gd name="connsiteX37" fmla="*/ 750014 w 791110"/>
              <a:gd name="connsiteY37" fmla="*/ 82194 h 1145720"/>
              <a:gd name="connsiteX38" fmla="*/ 729465 w 791110"/>
              <a:gd name="connsiteY38" fmla="*/ 61645 h 1145720"/>
              <a:gd name="connsiteX39" fmla="*/ 636998 w 791110"/>
              <a:gd name="connsiteY39" fmla="*/ 10274 h 1145720"/>
              <a:gd name="connsiteX40" fmla="*/ 606175 w 791110"/>
              <a:gd name="connsiteY40" fmla="*/ 10274 h 11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91110" h="1145720">
                <a:moveTo>
                  <a:pt x="688369" y="0"/>
                </a:moveTo>
                <a:cubicBezTo>
                  <a:pt x="578874" y="43799"/>
                  <a:pt x="694766" y="1058"/>
                  <a:pt x="585627" y="30823"/>
                </a:cubicBezTo>
                <a:cubicBezTo>
                  <a:pt x="396816" y="82316"/>
                  <a:pt x="648644" y="24384"/>
                  <a:pt x="462337" y="61645"/>
                </a:cubicBezTo>
                <a:cubicBezTo>
                  <a:pt x="380789" y="77955"/>
                  <a:pt x="464455" y="66254"/>
                  <a:pt x="359596" y="92468"/>
                </a:cubicBezTo>
                <a:cubicBezTo>
                  <a:pt x="307993" y="105369"/>
                  <a:pt x="331895" y="98277"/>
                  <a:pt x="287677" y="113016"/>
                </a:cubicBezTo>
                <a:lnTo>
                  <a:pt x="215758" y="184935"/>
                </a:lnTo>
                <a:lnTo>
                  <a:pt x="174661" y="226032"/>
                </a:lnTo>
                <a:cubicBezTo>
                  <a:pt x="167812" y="236306"/>
                  <a:pt x="162244" y="247561"/>
                  <a:pt x="154113" y="256854"/>
                </a:cubicBezTo>
                <a:cubicBezTo>
                  <a:pt x="138166" y="275079"/>
                  <a:pt x="116175" y="288076"/>
                  <a:pt x="102742" y="308225"/>
                </a:cubicBezTo>
                <a:cubicBezTo>
                  <a:pt x="52689" y="383301"/>
                  <a:pt x="113772" y="288918"/>
                  <a:pt x="61645" y="380144"/>
                </a:cubicBezTo>
                <a:cubicBezTo>
                  <a:pt x="55519" y="390865"/>
                  <a:pt x="46112" y="399683"/>
                  <a:pt x="41097" y="410967"/>
                </a:cubicBezTo>
                <a:cubicBezTo>
                  <a:pt x="25987" y="444965"/>
                  <a:pt x="15961" y="487019"/>
                  <a:pt x="10274" y="523982"/>
                </a:cubicBezTo>
                <a:cubicBezTo>
                  <a:pt x="6075" y="551272"/>
                  <a:pt x="3425" y="578778"/>
                  <a:pt x="0" y="606176"/>
                </a:cubicBezTo>
                <a:cubicBezTo>
                  <a:pt x="3425" y="726041"/>
                  <a:pt x="4570" y="845993"/>
                  <a:pt x="10274" y="965771"/>
                </a:cubicBezTo>
                <a:cubicBezTo>
                  <a:pt x="10869" y="978267"/>
                  <a:pt x="21485" y="1056997"/>
                  <a:pt x="30823" y="1078787"/>
                </a:cubicBezTo>
                <a:cubicBezTo>
                  <a:pt x="35687" y="1090136"/>
                  <a:pt x="41729" y="1101895"/>
                  <a:pt x="51371" y="1109609"/>
                </a:cubicBezTo>
                <a:cubicBezTo>
                  <a:pt x="59828" y="1116374"/>
                  <a:pt x="71780" y="1116908"/>
                  <a:pt x="82193" y="1119883"/>
                </a:cubicBezTo>
                <a:cubicBezTo>
                  <a:pt x="172507" y="1145688"/>
                  <a:pt x="80204" y="1115797"/>
                  <a:pt x="154113" y="1140432"/>
                </a:cubicBezTo>
                <a:cubicBezTo>
                  <a:pt x="499631" y="1123156"/>
                  <a:pt x="292691" y="1179573"/>
                  <a:pt x="380144" y="1109609"/>
                </a:cubicBezTo>
                <a:cubicBezTo>
                  <a:pt x="389786" y="1101895"/>
                  <a:pt x="400692" y="1095910"/>
                  <a:pt x="410966" y="1089061"/>
                </a:cubicBezTo>
                <a:cubicBezTo>
                  <a:pt x="414391" y="1075362"/>
                  <a:pt x="421241" y="1062085"/>
                  <a:pt x="421241" y="1047964"/>
                </a:cubicBezTo>
                <a:cubicBezTo>
                  <a:pt x="421241" y="996479"/>
                  <a:pt x="416652" y="945022"/>
                  <a:pt x="410966" y="893852"/>
                </a:cubicBezTo>
                <a:cubicBezTo>
                  <a:pt x="409770" y="883088"/>
                  <a:pt x="403667" y="873442"/>
                  <a:pt x="400692" y="863029"/>
                </a:cubicBezTo>
                <a:cubicBezTo>
                  <a:pt x="396813" y="849452"/>
                  <a:pt x="392944" y="835826"/>
                  <a:pt x="390418" y="821933"/>
                </a:cubicBezTo>
                <a:cubicBezTo>
                  <a:pt x="386086" y="798107"/>
                  <a:pt x="383569" y="773987"/>
                  <a:pt x="380144" y="750014"/>
                </a:cubicBezTo>
                <a:cubicBezTo>
                  <a:pt x="383569" y="715767"/>
                  <a:pt x="373076" y="677002"/>
                  <a:pt x="390418" y="647272"/>
                </a:cubicBezTo>
                <a:cubicBezTo>
                  <a:pt x="393880" y="641338"/>
                  <a:pt x="477714" y="619539"/>
                  <a:pt x="493160" y="616450"/>
                </a:cubicBezTo>
                <a:cubicBezTo>
                  <a:pt x="513587" y="612365"/>
                  <a:pt x="534257" y="609601"/>
                  <a:pt x="554805" y="606176"/>
                </a:cubicBezTo>
                <a:lnTo>
                  <a:pt x="616450" y="585627"/>
                </a:lnTo>
                <a:lnTo>
                  <a:pt x="647272" y="575353"/>
                </a:lnTo>
                <a:lnTo>
                  <a:pt x="698643" y="523982"/>
                </a:lnTo>
                <a:lnTo>
                  <a:pt x="729465" y="493160"/>
                </a:lnTo>
                <a:lnTo>
                  <a:pt x="750014" y="431515"/>
                </a:lnTo>
                <a:cubicBezTo>
                  <a:pt x="753439" y="421241"/>
                  <a:pt x="757661" y="411199"/>
                  <a:pt x="760288" y="400692"/>
                </a:cubicBezTo>
                <a:cubicBezTo>
                  <a:pt x="763713" y="386993"/>
                  <a:pt x="767499" y="373380"/>
                  <a:pt x="770562" y="359596"/>
                </a:cubicBezTo>
                <a:cubicBezTo>
                  <a:pt x="780135" y="316519"/>
                  <a:pt x="783675" y="291188"/>
                  <a:pt x="791110" y="246580"/>
                </a:cubicBezTo>
                <a:cubicBezTo>
                  <a:pt x="787685" y="198634"/>
                  <a:pt x="792494" y="149375"/>
                  <a:pt x="780836" y="102742"/>
                </a:cubicBezTo>
                <a:cubicBezTo>
                  <a:pt x="777841" y="90763"/>
                  <a:pt x="759656" y="89908"/>
                  <a:pt x="750014" y="82194"/>
                </a:cubicBezTo>
                <a:cubicBezTo>
                  <a:pt x="742450" y="76143"/>
                  <a:pt x="737215" y="67457"/>
                  <a:pt x="729465" y="61645"/>
                </a:cubicBezTo>
                <a:cubicBezTo>
                  <a:pt x="704255" y="42737"/>
                  <a:pt x="671319" y="15995"/>
                  <a:pt x="636998" y="10274"/>
                </a:cubicBezTo>
                <a:cubicBezTo>
                  <a:pt x="626863" y="8585"/>
                  <a:pt x="616449" y="10274"/>
                  <a:pt x="606175" y="102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Freeform 94"/>
          <p:cNvSpPr/>
          <p:nvPr/>
        </p:nvSpPr>
        <p:spPr>
          <a:xfrm>
            <a:off x="4863102" y="4921322"/>
            <a:ext cx="504785" cy="1222625"/>
          </a:xfrm>
          <a:custGeom>
            <a:avLst/>
            <a:gdLst>
              <a:gd name="connsiteX0" fmla="*/ 339047 w 504785"/>
              <a:gd name="connsiteY0" fmla="*/ 41097 h 1222625"/>
              <a:gd name="connsiteX1" fmla="*/ 256854 w 504785"/>
              <a:gd name="connsiteY1" fmla="*/ 10275 h 1222625"/>
              <a:gd name="connsiteX2" fmla="*/ 205483 w 504785"/>
              <a:gd name="connsiteY2" fmla="*/ 0 h 1222625"/>
              <a:gd name="connsiteX3" fmla="*/ 61645 w 504785"/>
              <a:gd name="connsiteY3" fmla="*/ 10275 h 1222625"/>
              <a:gd name="connsiteX4" fmla="*/ 30823 w 504785"/>
              <a:gd name="connsiteY4" fmla="*/ 20549 h 1222625"/>
              <a:gd name="connsiteX5" fmla="*/ 10274 w 504785"/>
              <a:gd name="connsiteY5" fmla="*/ 82194 h 1222625"/>
              <a:gd name="connsiteX6" fmla="*/ 0 w 504785"/>
              <a:gd name="connsiteY6" fmla="*/ 113016 h 1222625"/>
              <a:gd name="connsiteX7" fmla="*/ 10274 w 504785"/>
              <a:gd name="connsiteY7" fmla="*/ 441789 h 1222625"/>
              <a:gd name="connsiteX8" fmla="*/ 20548 w 504785"/>
              <a:gd name="connsiteY8" fmla="*/ 523982 h 1222625"/>
              <a:gd name="connsiteX9" fmla="*/ 30823 w 504785"/>
              <a:gd name="connsiteY9" fmla="*/ 626724 h 1222625"/>
              <a:gd name="connsiteX10" fmla="*/ 61645 w 504785"/>
              <a:gd name="connsiteY10" fmla="*/ 791110 h 1222625"/>
              <a:gd name="connsiteX11" fmla="*/ 92468 w 504785"/>
              <a:gd name="connsiteY11" fmla="*/ 893852 h 1222625"/>
              <a:gd name="connsiteX12" fmla="*/ 113016 w 504785"/>
              <a:gd name="connsiteY12" fmla="*/ 986319 h 1222625"/>
              <a:gd name="connsiteX13" fmla="*/ 123290 w 504785"/>
              <a:gd name="connsiteY13" fmla="*/ 1017142 h 1222625"/>
              <a:gd name="connsiteX14" fmla="*/ 143838 w 504785"/>
              <a:gd name="connsiteY14" fmla="*/ 1099335 h 1222625"/>
              <a:gd name="connsiteX15" fmla="*/ 164387 w 504785"/>
              <a:gd name="connsiteY15" fmla="*/ 1119883 h 1222625"/>
              <a:gd name="connsiteX16" fmla="*/ 184935 w 504785"/>
              <a:gd name="connsiteY16" fmla="*/ 1150706 h 1222625"/>
              <a:gd name="connsiteX17" fmla="*/ 215757 w 504785"/>
              <a:gd name="connsiteY17" fmla="*/ 1171254 h 1222625"/>
              <a:gd name="connsiteX18" fmla="*/ 236306 w 504785"/>
              <a:gd name="connsiteY18" fmla="*/ 1191803 h 1222625"/>
              <a:gd name="connsiteX19" fmla="*/ 297951 w 504785"/>
              <a:gd name="connsiteY19" fmla="*/ 1222625 h 1222625"/>
              <a:gd name="connsiteX20" fmla="*/ 441789 w 504785"/>
              <a:gd name="connsiteY20" fmla="*/ 1212351 h 1222625"/>
              <a:gd name="connsiteX21" fmla="*/ 462337 w 504785"/>
              <a:gd name="connsiteY21" fmla="*/ 1181528 h 1222625"/>
              <a:gd name="connsiteX22" fmla="*/ 493160 w 504785"/>
              <a:gd name="connsiteY22" fmla="*/ 1068513 h 1222625"/>
              <a:gd name="connsiteX23" fmla="*/ 493160 w 504785"/>
              <a:gd name="connsiteY23" fmla="*/ 246580 h 1222625"/>
              <a:gd name="connsiteX24" fmla="*/ 472611 w 504785"/>
              <a:gd name="connsiteY24" fmla="*/ 143839 h 1222625"/>
              <a:gd name="connsiteX25" fmla="*/ 452063 w 504785"/>
              <a:gd name="connsiteY25" fmla="*/ 123290 h 1222625"/>
              <a:gd name="connsiteX26" fmla="*/ 431515 w 504785"/>
              <a:gd name="connsiteY26" fmla="*/ 92468 h 1222625"/>
              <a:gd name="connsiteX27" fmla="*/ 339047 w 504785"/>
              <a:gd name="connsiteY27" fmla="*/ 61645 h 1222625"/>
              <a:gd name="connsiteX28" fmla="*/ 339047 w 504785"/>
              <a:gd name="connsiteY28" fmla="*/ 41097 h 12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785" h="1222625">
                <a:moveTo>
                  <a:pt x="339047" y="41097"/>
                </a:moveTo>
                <a:cubicBezTo>
                  <a:pt x="325348" y="32535"/>
                  <a:pt x="278333" y="15645"/>
                  <a:pt x="256854" y="10275"/>
                </a:cubicBezTo>
                <a:cubicBezTo>
                  <a:pt x="239913" y="6040"/>
                  <a:pt x="222607" y="3425"/>
                  <a:pt x="205483" y="0"/>
                </a:cubicBezTo>
                <a:cubicBezTo>
                  <a:pt x="157537" y="3425"/>
                  <a:pt x="109384" y="4658"/>
                  <a:pt x="61645" y="10275"/>
                </a:cubicBezTo>
                <a:cubicBezTo>
                  <a:pt x="50889" y="11540"/>
                  <a:pt x="37118" y="11736"/>
                  <a:pt x="30823" y="20549"/>
                </a:cubicBezTo>
                <a:cubicBezTo>
                  <a:pt x="18233" y="38174"/>
                  <a:pt x="17124" y="61646"/>
                  <a:pt x="10274" y="82194"/>
                </a:cubicBezTo>
                <a:lnTo>
                  <a:pt x="0" y="113016"/>
                </a:lnTo>
                <a:cubicBezTo>
                  <a:pt x="3425" y="222607"/>
                  <a:pt x="4799" y="332281"/>
                  <a:pt x="10274" y="441789"/>
                </a:cubicBezTo>
                <a:cubicBezTo>
                  <a:pt x="11653" y="469365"/>
                  <a:pt x="17499" y="496540"/>
                  <a:pt x="20548" y="523982"/>
                </a:cubicBezTo>
                <a:cubicBezTo>
                  <a:pt x="24349" y="558190"/>
                  <a:pt x="26173" y="592621"/>
                  <a:pt x="30823" y="626724"/>
                </a:cubicBezTo>
                <a:cubicBezTo>
                  <a:pt x="36049" y="665044"/>
                  <a:pt x="47246" y="743112"/>
                  <a:pt x="61645" y="791110"/>
                </a:cubicBezTo>
                <a:cubicBezTo>
                  <a:pt x="83592" y="864269"/>
                  <a:pt x="78938" y="832969"/>
                  <a:pt x="92468" y="893852"/>
                </a:cubicBezTo>
                <a:cubicBezTo>
                  <a:pt x="103064" y="941533"/>
                  <a:pt x="100485" y="942461"/>
                  <a:pt x="113016" y="986319"/>
                </a:cubicBezTo>
                <a:cubicBezTo>
                  <a:pt x="115991" y="996732"/>
                  <a:pt x="120663" y="1006635"/>
                  <a:pt x="123290" y="1017142"/>
                </a:cubicBezTo>
                <a:cubicBezTo>
                  <a:pt x="126446" y="1029768"/>
                  <a:pt x="133773" y="1082561"/>
                  <a:pt x="143838" y="1099335"/>
                </a:cubicBezTo>
                <a:cubicBezTo>
                  <a:pt x="148822" y="1107641"/>
                  <a:pt x="158336" y="1112319"/>
                  <a:pt x="164387" y="1119883"/>
                </a:cubicBezTo>
                <a:cubicBezTo>
                  <a:pt x="172101" y="1129525"/>
                  <a:pt x="176204" y="1141974"/>
                  <a:pt x="184935" y="1150706"/>
                </a:cubicBezTo>
                <a:cubicBezTo>
                  <a:pt x="193666" y="1159437"/>
                  <a:pt x="206115" y="1163540"/>
                  <a:pt x="215757" y="1171254"/>
                </a:cubicBezTo>
                <a:cubicBezTo>
                  <a:pt x="223321" y="1177305"/>
                  <a:pt x="228742" y="1185752"/>
                  <a:pt x="236306" y="1191803"/>
                </a:cubicBezTo>
                <a:cubicBezTo>
                  <a:pt x="264758" y="1214565"/>
                  <a:pt x="265396" y="1211774"/>
                  <a:pt x="297951" y="1222625"/>
                </a:cubicBezTo>
                <a:cubicBezTo>
                  <a:pt x="345897" y="1219200"/>
                  <a:pt x="395156" y="1224009"/>
                  <a:pt x="441789" y="1212351"/>
                </a:cubicBezTo>
                <a:cubicBezTo>
                  <a:pt x="453768" y="1209356"/>
                  <a:pt x="457322" y="1192812"/>
                  <a:pt x="462337" y="1181528"/>
                </a:cubicBezTo>
                <a:cubicBezTo>
                  <a:pt x="481299" y="1138864"/>
                  <a:pt x="484370" y="1112464"/>
                  <a:pt x="493160" y="1068513"/>
                </a:cubicBezTo>
                <a:cubicBezTo>
                  <a:pt x="507237" y="674362"/>
                  <a:pt x="510021" y="743989"/>
                  <a:pt x="493160" y="246580"/>
                </a:cubicBezTo>
                <a:cubicBezTo>
                  <a:pt x="492818" y="236503"/>
                  <a:pt x="485418" y="165183"/>
                  <a:pt x="472611" y="143839"/>
                </a:cubicBezTo>
                <a:cubicBezTo>
                  <a:pt x="467627" y="135533"/>
                  <a:pt x="458114" y="130854"/>
                  <a:pt x="452063" y="123290"/>
                </a:cubicBezTo>
                <a:cubicBezTo>
                  <a:pt x="444349" y="113648"/>
                  <a:pt x="441986" y="99012"/>
                  <a:pt x="431515" y="92468"/>
                </a:cubicBezTo>
                <a:cubicBezTo>
                  <a:pt x="431509" y="92464"/>
                  <a:pt x="354461" y="66783"/>
                  <a:pt x="339047" y="61645"/>
                </a:cubicBezTo>
                <a:cubicBezTo>
                  <a:pt x="303631" y="49840"/>
                  <a:pt x="352746" y="49659"/>
                  <a:pt x="339047" y="410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Freeform 95"/>
          <p:cNvSpPr/>
          <p:nvPr/>
        </p:nvSpPr>
        <p:spPr>
          <a:xfrm>
            <a:off x="5952162" y="4191856"/>
            <a:ext cx="717070" cy="1808252"/>
          </a:xfrm>
          <a:custGeom>
            <a:avLst/>
            <a:gdLst>
              <a:gd name="connsiteX0" fmla="*/ 359595 w 717070"/>
              <a:gd name="connsiteY0" fmla="*/ 0 h 1808252"/>
              <a:gd name="connsiteX1" fmla="*/ 328773 w 717070"/>
              <a:gd name="connsiteY1" fmla="*/ 51371 h 1808252"/>
              <a:gd name="connsiteX2" fmla="*/ 246580 w 717070"/>
              <a:gd name="connsiteY2" fmla="*/ 123290 h 1808252"/>
              <a:gd name="connsiteX3" fmla="*/ 184935 w 717070"/>
              <a:gd name="connsiteY3" fmla="*/ 195209 h 1808252"/>
              <a:gd name="connsiteX4" fmla="*/ 143838 w 717070"/>
              <a:gd name="connsiteY4" fmla="*/ 236306 h 1808252"/>
              <a:gd name="connsiteX5" fmla="*/ 123290 w 717070"/>
              <a:gd name="connsiteY5" fmla="*/ 267128 h 1808252"/>
              <a:gd name="connsiteX6" fmla="*/ 82193 w 717070"/>
              <a:gd name="connsiteY6" fmla="*/ 318499 h 1808252"/>
              <a:gd name="connsiteX7" fmla="*/ 61645 w 717070"/>
              <a:gd name="connsiteY7" fmla="*/ 380144 h 1808252"/>
              <a:gd name="connsiteX8" fmla="*/ 51371 w 717070"/>
              <a:gd name="connsiteY8" fmla="*/ 410966 h 1808252"/>
              <a:gd name="connsiteX9" fmla="*/ 30822 w 717070"/>
              <a:gd name="connsiteY9" fmla="*/ 554805 h 1808252"/>
              <a:gd name="connsiteX10" fmla="*/ 0 w 717070"/>
              <a:gd name="connsiteY10" fmla="*/ 1037690 h 1808252"/>
              <a:gd name="connsiteX11" fmla="*/ 10274 w 717070"/>
              <a:gd name="connsiteY11" fmla="*/ 1356189 h 1808252"/>
              <a:gd name="connsiteX12" fmla="*/ 30822 w 717070"/>
              <a:gd name="connsiteY12" fmla="*/ 1448656 h 1808252"/>
              <a:gd name="connsiteX13" fmla="*/ 51371 w 717070"/>
              <a:gd name="connsiteY13" fmla="*/ 1469205 h 1808252"/>
              <a:gd name="connsiteX14" fmla="*/ 92467 w 717070"/>
              <a:gd name="connsiteY14" fmla="*/ 1530850 h 1808252"/>
              <a:gd name="connsiteX15" fmla="*/ 123290 w 717070"/>
              <a:gd name="connsiteY15" fmla="*/ 1551398 h 1808252"/>
              <a:gd name="connsiteX16" fmla="*/ 174660 w 717070"/>
              <a:gd name="connsiteY16" fmla="*/ 1602769 h 1808252"/>
              <a:gd name="connsiteX17" fmla="*/ 195209 w 717070"/>
              <a:gd name="connsiteY17" fmla="*/ 1623317 h 1808252"/>
              <a:gd name="connsiteX18" fmla="*/ 226031 w 717070"/>
              <a:gd name="connsiteY18" fmla="*/ 1654140 h 1808252"/>
              <a:gd name="connsiteX19" fmla="*/ 287676 w 717070"/>
              <a:gd name="connsiteY19" fmla="*/ 1695236 h 1808252"/>
              <a:gd name="connsiteX20" fmla="*/ 318499 w 717070"/>
              <a:gd name="connsiteY20" fmla="*/ 1715784 h 1808252"/>
              <a:gd name="connsiteX21" fmla="*/ 380144 w 717070"/>
              <a:gd name="connsiteY21" fmla="*/ 1746607 h 1808252"/>
              <a:gd name="connsiteX22" fmla="*/ 462337 w 717070"/>
              <a:gd name="connsiteY22" fmla="*/ 1797978 h 1808252"/>
              <a:gd name="connsiteX23" fmla="*/ 493159 w 717070"/>
              <a:gd name="connsiteY23" fmla="*/ 1808252 h 1808252"/>
              <a:gd name="connsiteX24" fmla="*/ 626723 w 717070"/>
              <a:gd name="connsiteY24" fmla="*/ 1797978 h 1808252"/>
              <a:gd name="connsiteX25" fmla="*/ 657546 w 717070"/>
              <a:gd name="connsiteY25" fmla="*/ 1787704 h 1808252"/>
              <a:gd name="connsiteX26" fmla="*/ 678094 w 717070"/>
              <a:gd name="connsiteY26" fmla="*/ 1767155 h 1808252"/>
              <a:gd name="connsiteX27" fmla="*/ 698642 w 717070"/>
              <a:gd name="connsiteY27" fmla="*/ 1736333 h 1808252"/>
              <a:gd name="connsiteX28" fmla="*/ 698642 w 717070"/>
              <a:gd name="connsiteY28" fmla="*/ 1417834 h 1808252"/>
              <a:gd name="connsiteX29" fmla="*/ 688368 w 717070"/>
              <a:gd name="connsiteY29" fmla="*/ 1345915 h 1808252"/>
              <a:gd name="connsiteX30" fmla="*/ 647272 w 717070"/>
              <a:gd name="connsiteY30" fmla="*/ 1160980 h 1808252"/>
              <a:gd name="connsiteX31" fmla="*/ 636998 w 717070"/>
              <a:gd name="connsiteY31" fmla="*/ 1068513 h 1808252"/>
              <a:gd name="connsiteX32" fmla="*/ 616449 w 717070"/>
              <a:gd name="connsiteY32" fmla="*/ 852755 h 1808252"/>
              <a:gd name="connsiteX33" fmla="*/ 462337 w 717070"/>
              <a:gd name="connsiteY33" fmla="*/ 41097 h 1808252"/>
              <a:gd name="connsiteX34" fmla="*/ 328773 w 717070"/>
              <a:gd name="connsiteY34" fmla="*/ 41097 h 180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070" h="1808252">
                <a:moveTo>
                  <a:pt x="359595" y="0"/>
                </a:moveTo>
                <a:cubicBezTo>
                  <a:pt x="349321" y="17124"/>
                  <a:pt x="341248" y="35778"/>
                  <a:pt x="328773" y="51371"/>
                </a:cubicBezTo>
                <a:cubicBezTo>
                  <a:pt x="258451" y="139274"/>
                  <a:pt x="302762" y="75134"/>
                  <a:pt x="246580" y="123290"/>
                </a:cubicBezTo>
                <a:cubicBezTo>
                  <a:pt x="166871" y="191612"/>
                  <a:pt x="235274" y="136480"/>
                  <a:pt x="184935" y="195209"/>
                </a:cubicBezTo>
                <a:cubicBezTo>
                  <a:pt x="172327" y="209918"/>
                  <a:pt x="154584" y="220186"/>
                  <a:pt x="143838" y="236306"/>
                </a:cubicBezTo>
                <a:cubicBezTo>
                  <a:pt x="136989" y="246580"/>
                  <a:pt x="131004" y="257486"/>
                  <a:pt x="123290" y="267128"/>
                </a:cubicBezTo>
                <a:cubicBezTo>
                  <a:pt x="64731" y="340326"/>
                  <a:pt x="145436" y="223635"/>
                  <a:pt x="82193" y="318499"/>
                </a:cubicBezTo>
                <a:lnTo>
                  <a:pt x="61645" y="380144"/>
                </a:lnTo>
                <a:cubicBezTo>
                  <a:pt x="58220" y="390418"/>
                  <a:pt x="53495" y="400347"/>
                  <a:pt x="51371" y="410966"/>
                </a:cubicBezTo>
                <a:cubicBezTo>
                  <a:pt x="37304" y="481297"/>
                  <a:pt x="38957" y="465315"/>
                  <a:pt x="30822" y="554805"/>
                </a:cubicBezTo>
                <a:cubicBezTo>
                  <a:pt x="5984" y="828023"/>
                  <a:pt x="11698" y="768627"/>
                  <a:pt x="0" y="1037690"/>
                </a:cubicBezTo>
                <a:cubicBezTo>
                  <a:pt x="3425" y="1143856"/>
                  <a:pt x="4541" y="1250122"/>
                  <a:pt x="10274" y="1356189"/>
                </a:cubicBezTo>
                <a:cubicBezTo>
                  <a:pt x="10808" y="1366070"/>
                  <a:pt x="19949" y="1430535"/>
                  <a:pt x="30822" y="1448656"/>
                </a:cubicBezTo>
                <a:cubicBezTo>
                  <a:pt x="35806" y="1456962"/>
                  <a:pt x="45559" y="1461455"/>
                  <a:pt x="51371" y="1469205"/>
                </a:cubicBezTo>
                <a:cubicBezTo>
                  <a:pt x="66188" y="1488962"/>
                  <a:pt x="71919" y="1517151"/>
                  <a:pt x="92467" y="1530850"/>
                </a:cubicBezTo>
                <a:cubicBezTo>
                  <a:pt x="102741" y="1537699"/>
                  <a:pt x="113997" y="1543267"/>
                  <a:pt x="123290" y="1551398"/>
                </a:cubicBezTo>
                <a:cubicBezTo>
                  <a:pt x="141515" y="1567345"/>
                  <a:pt x="157536" y="1585645"/>
                  <a:pt x="174660" y="1602769"/>
                </a:cubicBezTo>
                <a:lnTo>
                  <a:pt x="195209" y="1623317"/>
                </a:lnTo>
                <a:cubicBezTo>
                  <a:pt x="205483" y="1633591"/>
                  <a:pt x="213941" y="1646080"/>
                  <a:pt x="226031" y="1654140"/>
                </a:cubicBezTo>
                <a:lnTo>
                  <a:pt x="287676" y="1695236"/>
                </a:lnTo>
                <a:cubicBezTo>
                  <a:pt x="297950" y="1702085"/>
                  <a:pt x="306785" y="1711879"/>
                  <a:pt x="318499" y="1715784"/>
                </a:cubicBezTo>
                <a:cubicBezTo>
                  <a:pt x="361035" y="1729964"/>
                  <a:pt x="340310" y="1720052"/>
                  <a:pt x="380144" y="1746607"/>
                </a:cubicBezTo>
                <a:cubicBezTo>
                  <a:pt x="412707" y="1795451"/>
                  <a:pt x="388978" y="1773525"/>
                  <a:pt x="462337" y="1797978"/>
                </a:cubicBezTo>
                <a:lnTo>
                  <a:pt x="493159" y="1808252"/>
                </a:lnTo>
                <a:cubicBezTo>
                  <a:pt x="537680" y="1804827"/>
                  <a:pt x="582415" y="1803516"/>
                  <a:pt x="626723" y="1797978"/>
                </a:cubicBezTo>
                <a:cubicBezTo>
                  <a:pt x="637469" y="1796635"/>
                  <a:pt x="648259" y="1793276"/>
                  <a:pt x="657546" y="1787704"/>
                </a:cubicBezTo>
                <a:cubicBezTo>
                  <a:pt x="665852" y="1782720"/>
                  <a:pt x="672043" y="1774719"/>
                  <a:pt x="678094" y="1767155"/>
                </a:cubicBezTo>
                <a:cubicBezTo>
                  <a:pt x="685808" y="1757513"/>
                  <a:pt x="691793" y="1746607"/>
                  <a:pt x="698642" y="1736333"/>
                </a:cubicBezTo>
                <a:cubicBezTo>
                  <a:pt x="730576" y="1608606"/>
                  <a:pt x="714581" y="1688784"/>
                  <a:pt x="698642" y="1417834"/>
                </a:cubicBezTo>
                <a:cubicBezTo>
                  <a:pt x="697220" y="1393659"/>
                  <a:pt x="693117" y="1369661"/>
                  <a:pt x="688368" y="1345915"/>
                </a:cubicBezTo>
                <a:cubicBezTo>
                  <a:pt x="673188" y="1270014"/>
                  <a:pt x="656244" y="1241730"/>
                  <a:pt x="647272" y="1160980"/>
                </a:cubicBezTo>
                <a:cubicBezTo>
                  <a:pt x="643847" y="1130158"/>
                  <a:pt x="640084" y="1099371"/>
                  <a:pt x="636998" y="1068513"/>
                </a:cubicBezTo>
                <a:cubicBezTo>
                  <a:pt x="629809" y="996627"/>
                  <a:pt x="616449" y="852755"/>
                  <a:pt x="616449" y="852755"/>
                </a:cubicBezTo>
                <a:cubicBezTo>
                  <a:pt x="597119" y="98887"/>
                  <a:pt x="861935" y="56466"/>
                  <a:pt x="462337" y="41097"/>
                </a:cubicBezTo>
                <a:cubicBezTo>
                  <a:pt x="417849" y="39386"/>
                  <a:pt x="373294" y="41097"/>
                  <a:pt x="328773" y="410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96"/>
          <p:cNvSpPr/>
          <p:nvPr/>
        </p:nvSpPr>
        <p:spPr>
          <a:xfrm>
            <a:off x="5886602" y="2753474"/>
            <a:ext cx="1411474" cy="1181528"/>
          </a:xfrm>
          <a:custGeom>
            <a:avLst/>
            <a:gdLst>
              <a:gd name="connsiteX0" fmla="*/ 353236 w 1411474"/>
              <a:gd name="connsiteY0" fmla="*/ 41097 h 1181528"/>
              <a:gd name="connsiteX1" fmla="*/ 209398 w 1411474"/>
              <a:gd name="connsiteY1" fmla="*/ 10274 h 1181528"/>
              <a:gd name="connsiteX2" fmla="*/ 178576 w 1411474"/>
              <a:gd name="connsiteY2" fmla="*/ 0 h 1181528"/>
              <a:gd name="connsiteX3" fmla="*/ 55286 w 1411474"/>
              <a:gd name="connsiteY3" fmla="*/ 61645 h 1181528"/>
              <a:gd name="connsiteX4" fmla="*/ 34737 w 1411474"/>
              <a:gd name="connsiteY4" fmla="*/ 82193 h 1181528"/>
              <a:gd name="connsiteX5" fmla="*/ 14189 w 1411474"/>
              <a:gd name="connsiteY5" fmla="*/ 102742 h 1181528"/>
              <a:gd name="connsiteX6" fmla="*/ 14189 w 1411474"/>
              <a:gd name="connsiteY6" fmla="*/ 400692 h 1181528"/>
              <a:gd name="connsiteX7" fmla="*/ 45011 w 1411474"/>
              <a:gd name="connsiteY7" fmla="*/ 534256 h 1181528"/>
              <a:gd name="connsiteX8" fmla="*/ 86108 w 1411474"/>
              <a:gd name="connsiteY8" fmla="*/ 585627 h 1181528"/>
              <a:gd name="connsiteX9" fmla="*/ 106656 w 1411474"/>
              <a:gd name="connsiteY9" fmla="*/ 904126 h 1181528"/>
              <a:gd name="connsiteX10" fmla="*/ 137479 w 1411474"/>
              <a:gd name="connsiteY10" fmla="*/ 1037690 h 1181528"/>
              <a:gd name="connsiteX11" fmla="*/ 219672 w 1411474"/>
              <a:gd name="connsiteY11" fmla="*/ 1109609 h 1181528"/>
              <a:gd name="connsiteX12" fmla="*/ 250495 w 1411474"/>
              <a:gd name="connsiteY12" fmla="*/ 1130157 h 1181528"/>
              <a:gd name="connsiteX13" fmla="*/ 281317 w 1411474"/>
              <a:gd name="connsiteY13" fmla="*/ 1150706 h 1181528"/>
              <a:gd name="connsiteX14" fmla="*/ 342962 w 1411474"/>
              <a:gd name="connsiteY14" fmla="*/ 1171254 h 1181528"/>
              <a:gd name="connsiteX15" fmla="*/ 373785 w 1411474"/>
              <a:gd name="connsiteY15" fmla="*/ 1181528 h 1181528"/>
              <a:gd name="connsiteX16" fmla="*/ 589542 w 1411474"/>
              <a:gd name="connsiteY16" fmla="*/ 1171254 h 1181528"/>
              <a:gd name="connsiteX17" fmla="*/ 620364 w 1411474"/>
              <a:gd name="connsiteY17" fmla="*/ 1150706 h 1181528"/>
              <a:gd name="connsiteX18" fmla="*/ 661461 w 1411474"/>
              <a:gd name="connsiteY18" fmla="*/ 1099335 h 1181528"/>
              <a:gd name="connsiteX19" fmla="*/ 723106 w 1411474"/>
              <a:gd name="connsiteY19" fmla="*/ 1037690 h 1181528"/>
              <a:gd name="connsiteX20" fmla="*/ 743654 w 1411474"/>
              <a:gd name="connsiteY20" fmla="*/ 996593 h 1181528"/>
              <a:gd name="connsiteX21" fmla="*/ 815573 w 1411474"/>
              <a:gd name="connsiteY21" fmla="*/ 945223 h 1181528"/>
              <a:gd name="connsiteX22" fmla="*/ 866944 w 1411474"/>
              <a:gd name="connsiteY22" fmla="*/ 904126 h 1181528"/>
              <a:gd name="connsiteX23" fmla="*/ 928589 w 1411474"/>
              <a:gd name="connsiteY23" fmla="*/ 883578 h 1181528"/>
              <a:gd name="connsiteX24" fmla="*/ 1000508 w 1411474"/>
              <a:gd name="connsiteY24" fmla="*/ 863029 h 1181528"/>
              <a:gd name="connsiteX25" fmla="*/ 1164895 w 1411474"/>
              <a:gd name="connsiteY25" fmla="*/ 852755 h 1181528"/>
              <a:gd name="connsiteX26" fmla="*/ 1267636 w 1411474"/>
              <a:gd name="connsiteY26" fmla="*/ 842481 h 1181528"/>
              <a:gd name="connsiteX27" fmla="*/ 1339555 w 1411474"/>
              <a:gd name="connsiteY27" fmla="*/ 821933 h 1181528"/>
              <a:gd name="connsiteX28" fmla="*/ 1360104 w 1411474"/>
              <a:gd name="connsiteY28" fmla="*/ 801384 h 1181528"/>
              <a:gd name="connsiteX29" fmla="*/ 1370378 w 1411474"/>
              <a:gd name="connsiteY29" fmla="*/ 770562 h 1181528"/>
              <a:gd name="connsiteX30" fmla="*/ 1390926 w 1411474"/>
              <a:gd name="connsiteY30" fmla="*/ 739739 h 1181528"/>
              <a:gd name="connsiteX31" fmla="*/ 1411474 w 1411474"/>
              <a:gd name="connsiteY31" fmla="*/ 606175 h 1181528"/>
              <a:gd name="connsiteX32" fmla="*/ 1401200 w 1411474"/>
              <a:gd name="connsiteY32" fmla="*/ 328773 h 1181528"/>
              <a:gd name="connsiteX33" fmla="*/ 1390926 w 1411474"/>
              <a:gd name="connsiteY33" fmla="*/ 297951 h 1181528"/>
              <a:gd name="connsiteX34" fmla="*/ 1360104 w 1411474"/>
              <a:gd name="connsiteY34" fmla="*/ 277402 h 1181528"/>
              <a:gd name="connsiteX35" fmla="*/ 1288185 w 1411474"/>
              <a:gd name="connsiteY35" fmla="*/ 246580 h 1181528"/>
              <a:gd name="connsiteX36" fmla="*/ 1247088 w 1411474"/>
              <a:gd name="connsiteY36" fmla="*/ 236306 h 1181528"/>
              <a:gd name="connsiteX37" fmla="*/ 1185443 w 1411474"/>
              <a:gd name="connsiteY37" fmla="*/ 215757 h 1181528"/>
              <a:gd name="connsiteX38" fmla="*/ 1154620 w 1411474"/>
              <a:gd name="connsiteY38" fmla="*/ 205483 h 1181528"/>
              <a:gd name="connsiteX39" fmla="*/ 918315 w 1411474"/>
              <a:gd name="connsiteY39" fmla="*/ 184935 h 1181528"/>
              <a:gd name="connsiteX40" fmla="*/ 856670 w 1411474"/>
              <a:gd name="connsiteY40" fmla="*/ 174661 h 1181528"/>
              <a:gd name="connsiteX41" fmla="*/ 712832 w 1411474"/>
              <a:gd name="connsiteY41" fmla="*/ 154113 h 1181528"/>
              <a:gd name="connsiteX42" fmla="*/ 610090 w 1411474"/>
              <a:gd name="connsiteY42" fmla="*/ 123290 h 1181528"/>
              <a:gd name="connsiteX43" fmla="*/ 568994 w 1411474"/>
              <a:gd name="connsiteY43" fmla="*/ 113016 h 1181528"/>
              <a:gd name="connsiteX44" fmla="*/ 507349 w 1411474"/>
              <a:gd name="connsiteY44" fmla="*/ 92468 h 1181528"/>
              <a:gd name="connsiteX45" fmla="*/ 414881 w 1411474"/>
              <a:gd name="connsiteY45" fmla="*/ 61645 h 1181528"/>
              <a:gd name="connsiteX46" fmla="*/ 353236 w 1411474"/>
              <a:gd name="connsiteY46" fmla="*/ 41097 h 1181528"/>
              <a:gd name="connsiteX47" fmla="*/ 353236 w 1411474"/>
              <a:gd name="connsiteY47" fmla="*/ 41097 h 1181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11474" h="1181528">
                <a:moveTo>
                  <a:pt x="353236" y="41097"/>
                </a:moveTo>
                <a:cubicBezTo>
                  <a:pt x="249548" y="28136"/>
                  <a:pt x="297238" y="39555"/>
                  <a:pt x="209398" y="10274"/>
                </a:cubicBezTo>
                <a:lnTo>
                  <a:pt x="178576" y="0"/>
                </a:lnTo>
                <a:cubicBezTo>
                  <a:pt x="82682" y="13699"/>
                  <a:pt x="123781" y="-6850"/>
                  <a:pt x="55286" y="61645"/>
                </a:cubicBezTo>
                <a:lnTo>
                  <a:pt x="34737" y="82193"/>
                </a:lnTo>
                <a:lnTo>
                  <a:pt x="14189" y="102742"/>
                </a:lnTo>
                <a:cubicBezTo>
                  <a:pt x="-7921" y="235406"/>
                  <a:pt x="-1248" y="169127"/>
                  <a:pt x="14189" y="400692"/>
                </a:cubicBezTo>
                <a:cubicBezTo>
                  <a:pt x="15400" y="418855"/>
                  <a:pt x="27651" y="516896"/>
                  <a:pt x="45011" y="534256"/>
                </a:cubicBezTo>
                <a:cubicBezTo>
                  <a:pt x="74291" y="563536"/>
                  <a:pt x="60187" y="546745"/>
                  <a:pt x="86108" y="585627"/>
                </a:cubicBezTo>
                <a:cubicBezTo>
                  <a:pt x="120091" y="721563"/>
                  <a:pt x="87553" y="579387"/>
                  <a:pt x="106656" y="904126"/>
                </a:cubicBezTo>
                <a:cubicBezTo>
                  <a:pt x="108337" y="932697"/>
                  <a:pt x="119700" y="1011021"/>
                  <a:pt x="137479" y="1037690"/>
                </a:cubicBezTo>
                <a:cubicBezTo>
                  <a:pt x="171725" y="1089061"/>
                  <a:pt x="147753" y="1061664"/>
                  <a:pt x="219672" y="1109609"/>
                </a:cubicBezTo>
                <a:lnTo>
                  <a:pt x="250495" y="1130157"/>
                </a:lnTo>
                <a:cubicBezTo>
                  <a:pt x="260769" y="1137006"/>
                  <a:pt x="269603" y="1146801"/>
                  <a:pt x="281317" y="1150706"/>
                </a:cubicBezTo>
                <a:lnTo>
                  <a:pt x="342962" y="1171254"/>
                </a:lnTo>
                <a:lnTo>
                  <a:pt x="373785" y="1181528"/>
                </a:lnTo>
                <a:cubicBezTo>
                  <a:pt x="445704" y="1178103"/>
                  <a:pt x="518097" y="1180184"/>
                  <a:pt x="589542" y="1171254"/>
                </a:cubicBezTo>
                <a:cubicBezTo>
                  <a:pt x="601794" y="1169722"/>
                  <a:pt x="610722" y="1158420"/>
                  <a:pt x="620364" y="1150706"/>
                </a:cubicBezTo>
                <a:cubicBezTo>
                  <a:pt x="655090" y="1122925"/>
                  <a:pt x="628598" y="1136306"/>
                  <a:pt x="661461" y="1099335"/>
                </a:cubicBezTo>
                <a:cubicBezTo>
                  <a:pt x="680767" y="1077615"/>
                  <a:pt x="723106" y="1037690"/>
                  <a:pt x="723106" y="1037690"/>
                </a:cubicBezTo>
                <a:cubicBezTo>
                  <a:pt x="729955" y="1023991"/>
                  <a:pt x="733687" y="1008222"/>
                  <a:pt x="743654" y="996593"/>
                </a:cubicBezTo>
                <a:cubicBezTo>
                  <a:pt x="759428" y="978189"/>
                  <a:pt x="795887" y="960972"/>
                  <a:pt x="815573" y="945223"/>
                </a:cubicBezTo>
                <a:cubicBezTo>
                  <a:pt x="842258" y="923875"/>
                  <a:pt x="831370" y="919937"/>
                  <a:pt x="866944" y="904126"/>
                </a:cubicBezTo>
                <a:cubicBezTo>
                  <a:pt x="886737" y="895329"/>
                  <a:pt x="908041" y="890427"/>
                  <a:pt x="928589" y="883578"/>
                </a:cubicBezTo>
                <a:cubicBezTo>
                  <a:pt x="947362" y="877320"/>
                  <a:pt x="982082" y="864872"/>
                  <a:pt x="1000508" y="863029"/>
                </a:cubicBezTo>
                <a:cubicBezTo>
                  <a:pt x="1055138" y="857566"/>
                  <a:pt x="1110154" y="856966"/>
                  <a:pt x="1164895" y="852755"/>
                </a:cubicBezTo>
                <a:cubicBezTo>
                  <a:pt x="1199211" y="850115"/>
                  <a:pt x="1233389" y="845906"/>
                  <a:pt x="1267636" y="842481"/>
                </a:cubicBezTo>
                <a:cubicBezTo>
                  <a:pt x="1275313" y="840562"/>
                  <a:pt x="1329027" y="828250"/>
                  <a:pt x="1339555" y="821933"/>
                </a:cubicBezTo>
                <a:cubicBezTo>
                  <a:pt x="1347861" y="816949"/>
                  <a:pt x="1353254" y="808234"/>
                  <a:pt x="1360104" y="801384"/>
                </a:cubicBezTo>
                <a:cubicBezTo>
                  <a:pt x="1363529" y="791110"/>
                  <a:pt x="1365535" y="780248"/>
                  <a:pt x="1370378" y="770562"/>
                </a:cubicBezTo>
                <a:cubicBezTo>
                  <a:pt x="1375900" y="759517"/>
                  <a:pt x="1386590" y="751301"/>
                  <a:pt x="1390926" y="739739"/>
                </a:cubicBezTo>
                <a:cubicBezTo>
                  <a:pt x="1399751" y="716204"/>
                  <a:pt x="1409887" y="618874"/>
                  <a:pt x="1411474" y="606175"/>
                </a:cubicBezTo>
                <a:cubicBezTo>
                  <a:pt x="1408049" y="513708"/>
                  <a:pt x="1407355" y="421099"/>
                  <a:pt x="1401200" y="328773"/>
                </a:cubicBezTo>
                <a:cubicBezTo>
                  <a:pt x="1400480" y="317967"/>
                  <a:pt x="1397691" y="306408"/>
                  <a:pt x="1390926" y="297951"/>
                </a:cubicBezTo>
                <a:cubicBezTo>
                  <a:pt x="1383212" y="288309"/>
                  <a:pt x="1370825" y="283528"/>
                  <a:pt x="1360104" y="277402"/>
                </a:cubicBezTo>
                <a:cubicBezTo>
                  <a:pt x="1332709" y="261748"/>
                  <a:pt x="1316999" y="254812"/>
                  <a:pt x="1288185" y="246580"/>
                </a:cubicBezTo>
                <a:cubicBezTo>
                  <a:pt x="1274608" y="242701"/>
                  <a:pt x="1260613" y="240364"/>
                  <a:pt x="1247088" y="236306"/>
                </a:cubicBezTo>
                <a:cubicBezTo>
                  <a:pt x="1226342" y="230082"/>
                  <a:pt x="1205991" y="222607"/>
                  <a:pt x="1185443" y="215757"/>
                </a:cubicBezTo>
                <a:cubicBezTo>
                  <a:pt x="1175169" y="212332"/>
                  <a:pt x="1165341" y="207015"/>
                  <a:pt x="1154620" y="205483"/>
                </a:cubicBezTo>
                <a:cubicBezTo>
                  <a:pt x="1028351" y="187445"/>
                  <a:pt x="1106870" y="196720"/>
                  <a:pt x="918315" y="184935"/>
                </a:cubicBezTo>
                <a:cubicBezTo>
                  <a:pt x="897767" y="181510"/>
                  <a:pt x="877292" y="177607"/>
                  <a:pt x="856670" y="174661"/>
                </a:cubicBezTo>
                <a:cubicBezTo>
                  <a:pt x="790393" y="165193"/>
                  <a:pt x="774108" y="166369"/>
                  <a:pt x="712832" y="154113"/>
                </a:cubicBezTo>
                <a:cubicBezTo>
                  <a:pt x="631315" y="137809"/>
                  <a:pt x="714900" y="149493"/>
                  <a:pt x="610090" y="123290"/>
                </a:cubicBezTo>
                <a:cubicBezTo>
                  <a:pt x="596391" y="119865"/>
                  <a:pt x="582519" y="117073"/>
                  <a:pt x="568994" y="113016"/>
                </a:cubicBezTo>
                <a:cubicBezTo>
                  <a:pt x="548248" y="106792"/>
                  <a:pt x="527897" y="99317"/>
                  <a:pt x="507349" y="92468"/>
                </a:cubicBezTo>
                <a:lnTo>
                  <a:pt x="414881" y="61645"/>
                </a:lnTo>
                <a:cubicBezTo>
                  <a:pt x="414879" y="61644"/>
                  <a:pt x="353237" y="41097"/>
                  <a:pt x="353236" y="41097"/>
                </a:cubicBezTo>
                <a:lnTo>
                  <a:pt x="353236" y="4109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9"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0" name="Freeform 99"/>
          <p:cNvSpPr/>
          <p:nvPr/>
        </p:nvSpPr>
        <p:spPr>
          <a:xfrm>
            <a:off x="5062838" y="4246491"/>
            <a:ext cx="702098" cy="647490"/>
          </a:xfrm>
          <a:custGeom>
            <a:avLst/>
            <a:gdLst>
              <a:gd name="connsiteX0" fmla="*/ 506889 w 702098"/>
              <a:gd name="connsiteY0" fmla="*/ 636997 h 647490"/>
              <a:gd name="connsiteX1" fmla="*/ 568534 w 702098"/>
              <a:gd name="connsiteY1" fmla="*/ 626723 h 647490"/>
              <a:gd name="connsiteX2" fmla="*/ 640453 w 702098"/>
              <a:gd name="connsiteY2" fmla="*/ 606175 h 647490"/>
              <a:gd name="connsiteX3" fmla="*/ 691823 w 702098"/>
              <a:gd name="connsiteY3" fmla="*/ 544530 h 647490"/>
              <a:gd name="connsiteX4" fmla="*/ 702098 w 702098"/>
              <a:gd name="connsiteY4" fmla="*/ 513708 h 647490"/>
              <a:gd name="connsiteX5" fmla="*/ 691823 w 702098"/>
              <a:gd name="connsiteY5" fmla="*/ 369869 h 647490"/>
              <a:gd name="connsiteX6" fmla="*/ 661001 w 702098"/>
              <a:gd name="connsiteY6" fmla="*/ 267128 h 647490"/>
              <a:gd name="connsiteX7" fmla="*/ 609630 w 702098"/>
              <a:gd name="connsiteY7" fmla="*/ 174660 h 647490"/>
              <a:gd name="connsiteX8" fmla="*/ 578808 w 702098"/>
              <a:gd name="connsiteY8" fmla="*/ 154112 h 647490"/>
              <a:gd name="connsiteX9" fmla="*/ 558259 w 702098"/>
              <a:gd name="connsiteY9" fmla="*/ 133564 h 647490"/>
              <a:gd name="connsiteX10" fmla="*/ 496614 w 702098"/>
              <a:gd name="connsiteY10" fmla="*/ 113015 h 647490"/>
              <a:gd name="connsiteX11" fmla="*/ 434969 w 702098"/>
              <a:gd name="connsiteY11" fmla="*/ 71919 h 647490"/>
              <a:gd name="connsiteX12" fmla="*/ 373325 w 702098"/>
              <a:gd name="connsiteY12" fmla="*/ 51370 h 647490"/>
              <a:gd name="connsiteX13" fmla="*/ 352776 w 702098"/>
              <a:gd name="connsiteY13" fmla="*/ 30822 h 647490"/>
              <a:gd name="connsiteX14" fmla="*/ 250035 w 702098"/>
              <a:gd name="connsiteY14" fmla="*/ 0 h 647490"/>
              <a:gd name="connsiteX15" fmla="*/ 95922 w 702098"/>
              <a:gd name="connsiteY15" fmla="*/ 10274 h 647490"/>
              <a:gd name="connsiteX16" fmla="*/ 34277 w 702098"/>
              <a:gd name="connsiteY16" fmla="*/ 30822 h 647490"/>
              <a:gd name="connsiteX17" fmla="*/ 13729 w 702098"/>
              <a:gd name="connsiteY17" fmla="*/ 61645 h 647490"/>
              <a:gd name="connsiteX18" fmla="*/ 13729 w 702098"/>
              <a:gd name="connsiteY18" fmla="*/ 226031 h 647490"/>
              <a:gd name="connsiteX19" fmla="*/ 44551 w 702098"/>
              <a:gd name="connsiteY19" fmla="*/ 256854 h 647490"/>
              <a:gd name="connsiteX20" fmla="*/ 137019 w 702098"/>
              <a:gd name="connsiteY20" fmla="*/ 297950 h 647490"/>
              <a:gd name="connsiteX21" fmla="*/ 167841 w 702098"/>
              <a:gd name="connsiteY21" fmla="*/ 308224 h 647490"/>
              <a:gd name="connsiteX22" fmla="*/ 188390 w 702098"/>
              <a:gd name="connsiteY22" fmla="*/ 328773 h 647490"/>
              <a:gd name="connsiteX23" fmla="*/ 219212 w 702098"/>
              <a:gd name="connsiteY23" fmla="*/ 339047 h 647490"/>
              <a:gd name="connsiteX24" fmla="*/ 270583 w 702098"/>
              <a:gd name="connsiteY24" fmla="*/ 380144 h 647490"/>
              <a:gd name="connsiteX25" fmla="*/ 311680 w 702098"/>
              <a:gd name="connsiteY25" fmla="*/ 441788 h 647490"/>
              <a:gd name="connsiteX26" fmla="*/ 342502 w 702098"/>
              <a:gd name="connsiteY26" fmla="*/ 503433 h 647490"/>
              <a:gd name="connsiteX27" fmla="*/ 383599 w 702098"/>
              <a:gd name="connsiteY27" fmla="*/ 544530 h 647490"/>
              <a:gd name="connsiteX28" fmla="*/ 434969 w 702098"/>
              <a:gd name="connsiteY28" fmla="*/ 595901 h 647490"/>
              <a:gd name="connsiteX29" fmla="*/ 455518 w 702098"/>
              <a:gd name="connsiteY29" fmla="*/ 616449 h 647490"/>
              <a:gd name="connsiteX30" fmla="*/ 517163 w 702098"/>
              <a:gd name="connsiteY30" fmla="*/ 647272 h 647490"/>
              <a:gd name="connsiteX31" fmla="*/ 506889 w 702098"/>
              <a:gd name="connsiteY31" fmla="*/ 636997 h 64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2098" h="647490">
                <a:moveTo>
                  <a:pt x="506889" y="636997"/>
                </a:moveTo>
                <a:cubicBezTo>
                  <a:pt x="515451" y="633572"/>
                  <a:pt x="548107" y="630808"/>
                  <a:pt x="568534" y="626723"/>
                </a:cubicBezTo>
                <a:cubicBezTo>
                  <a:pt x="600784" y="620273"/>
                  <a:pt x="611078" y="615966"/>
                  <a:pt x="640453" y="606175"/>
                </a:cubicBezTo>
                <a:cubicBezTo>
                  <a:pt x="663178" y="583450"/>
                  <a:pt x="677517" y="573141"/>
                  <a:pt x="691823" y="544530"/>
                </a:cubicBezTo>
                <a:cubicBezTo>
                  <a:pt x="696666" y="534844"/>
                  <a:pt x="698673" y="523982"/>
                  <a:pt x="702098" y="513708"/>
                </a:cubicBezTo>
                <a:cubicBezTo>
                  <a:pt x="698673" y="465762"/>
                  <a:pt x="697131" y="417643"/>
                  <a:pt x="691823" y="369869"/>
                </a:cubicBezTo>
                <a:cubicBezTo>
                  <a:pt x="689235" y="346579"/>
                  <a:pt x="666166" y="282623"/>
                  <a:pt x="661001" y="267128"/>
                </a:cubicBezTo>
                <a:cubicBezTo>
                  <a:pt x="650295" y="235008"/>
                  <a:pt x="639913" y="194848"/>
                  <a:pt x="609630" y="174660"/>
                </a:cubicBezTo>
                <a:cubicBezTo>
                  <a:pt x="599356" y="167811"/>
                  <a:pt x="588450" y="161826"/>
                  <a:pt x="578808" y="154112"/>
                </a:cubicBezTo>
                <a:cubicBezTo>
                  <a:pt x="571244" y="148061"/>
                  <a:pt x="566923" y="137896"/>
                  <a:pt x="558259" y="133564"/>
                </a:cubicBezTo>
                <a:cubicBezTo>
                  <a:pt x="538886" y="123877"/>
                  <a:pt x="514636" y="125030"/>
                  <a:pt x="496614" y="113015"/>
                </a:cubicBezTo>
                <a:cubicBezTo>
                  <a:pt x="476066" y="99316"/>
                  <a:pt x="458397" y="79729"/>
                  <a:pt x="434969" y="71919"/>
                </a:cubicBezTo>
                <a:lnTo>
                  <a:pt x="373325" y="51370"/>
                </a:lnTo>
                <a:cubicBezTo>
                  <a:pt x="366475" y="44521"/>
                  <a:pt x="361440" y="35154"/>
                  <a:pt x="352776" y="30822"/>
                </a:cubicBezTo>
                <a:cubicBezTo>
                  <a:pt x="327763" y="18316"/>
                  <a:pt x="279531" y="7374"/>
                  <a:pt x="250035" y="0"/>
                </a:cubicBezTo>
                <a:cubicBezTo>
                  <a:pt x="198664" y="3425"/>
                  <a:pt x="146890" y="2993"/>
                  <a:pt x="95922" y="10274"/>
                </a:cubicBezTo>
                <a:cubicBezTo>
                  <a:pt x="74480" y="13337"/>
                  <a:pt x="34277" y="30822"/>
                  <a:pt x="34277" y="30822"/>
                </a:cubicBezTo>
                <a:cubicBezTo>
                  <a:pt x="27428" y="41096"/>
                  <a:pt x="19251" y="50600"/>
                  <a:pt x="13729" y="61645"/>
                </a:cubicBezTo>
                <a:cubicBezTo>
                  <a:pt x="-10691" y="110486"/>
                  <a:pt x="2730" y="182036"/>
                  <a:pt x="13729" y="226031"/>
                </a:cubicBezTo>
                <a:cubicBezTo>
                  <a:pt x="17253" y="240127"/>
                  <a:pt x="33389" y="247552"/>
                  <a:pt x="44551" y="256854"/>
                </a:cubicBezTo>
                <a:cubicBezTo>
                  <a:pt x="77112" y="283989"/>
                  <a:pt x="92223" y="283018"/>
                  <a:pt x="137019" y="297950"/>
                </a:cubicBezTo>
                <a:lnTo>
                  <a:pt x="167841" y="308224"/>
                </a:lnTo>
                <a:cubicBezTo>
                  <a:pt x="174691" y="315074"/>
                  <a:pt x="180084" y="323789"/>
                  <a:pt x="188390" y="328773"/>
                </a:cubicBezTo>
                <a:cubicBezTo>
                  <a:pt x="197676" y="334345"/>
                  <a:pt x="209526" y="334204"/>
                  <a:pt x="219212" y="339047"/>
                </a:cubicBezTo>
                <a:cubicBezTo>
                  <a:pt x="235392" y="347137"/>
                  <a:pt x="259113" y="364851"/>
                  <a:pt x="270583" y="380144"/>
                </a:cubicBezTo>
                <a:cubicBezTo>
                  <a:pt x="285401" y="399901"/>
                  <a:pt x="311680" y="441788"/>
                  <a:pt x="311680" y="441788"/>
                </a:cubicBezTo>
                <a:cubicBezTo>
                  <a:pt x="321624" y="471621"/>
                  <a:pt x="320775" y="478084"/>
                  <a:pt x="342502" y="503433"/>
                </a:cubicBezTo>
                <a:cubicBezTo>
                  <a:pt x="355110" y="518142"/>
                  <a:pt x="372853" y="528410"/>
                  <a:pt x="383599" y="544530"/>
                </a:cubicBezTo>
                <a:cubicBezTo>
                  <a:pt x="418823" y="597367"/>
                  <a:pt x="386047" y="556764"/>
                  <a:pt x="434969" y="595901"/>
                </a:cubicBezTo>
                <a:cubicBezTo>
                  <a:pt x="442533" y="601952"/>
                  <a:pt x="447954" y="610398"/>
                  <a:pt x="455518" y="616449"/>
                </a:cubicBezTo>
                <a:cubicBezTo>
                  <a:pt x="474202" y="631396"/>
                  <a:pt x="493176" y="643274"/>
                  <a:pt x="517163" y="647272"/>
                </a:cubicBezTo>
                <a:cubicBezTo>
                  <a:pt x="527297" y="648961"/>
                  <a:pt x="498327" y="640422"/>
                  <a:pt x="506889" y="6369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2"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3"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4" name="Freeform 103"/>
          <p:cNvSpPr/>
          <p:nvPr/>
        </p:nvSpPr>
        <p:spPr>
          <a:xfrm>
            <a:off x="7038190" y="3702121"/>
            <a:ext cx="863029" cy="1596724"/>
          </a:xfrm>
          <a:custGeom>
            <a:avLst/>
            <a:gdLst>
              <a:gd name="connsiteX0" fmla="*/ 297951 w 863029"/>
              <a:gd name="connsiteY0" fmla="*/ 14504 h 1596724"/>
              <a:gd name="connsiteX1" fmla="*/ 123290 w 863029"/>
              <a:gd name="connsiteY1" fmla="*/ 35052 h 1596724"/>
              <a:gd name="connsiteX2" fmla="*/ 61645 w 863029"/>
              <a:gd name="connsiteY2" fmla="*/ 55601 h 1596724"/>
              <a:gd name="connsiteX3" fmla="*/ 20548 w 863029"/>
              <a:gd name="connsiteY3" fmla="*/ 117246 h 1596724"/>
              <a:gd name="connsiteX4" fmla="*/ 0 w 863029"/>
              <a:gd name="connsiteY4" fmla="*/ 178890 h 1596724"/>
              <a:gd name="connsiteX5" fmla="*/ 10274 w 863029"/>
              <a:gd name="connsiteY5" fmla="*/ 898082 h 1596724"/>
              <a:gd name="connsiteX6" fmla="*/ 20548 w 863029"/>
              <a:gd name="connsiteY6" fmla="*/ 1000823 h 1596724"/>
              <a:gd name="connsiteX7" fmla="*/ 41097 w 863029"/>
              <a:gd name="connsiteY7" fmla="*/ 1144661 h 1596724"/>
              <a:gd name="connsiteX8" fmla="*/ 61645 w 863029"/>
              <a:gd name="connsiteY8" fmla="*/ 1401515 h 1596724"/>
              <a:gd name="connsiteX9" fmla="*/ 71919 w 863029"/>
              <a:gd name="connsiteY9" fmla="*/ 1473434 h 1596724"/>
              <a:gd name="connsiteX10" fmla="*/ 82193 w 863029"/>
              <a:gd name="connsiteY10" fmla="*/ 1504257 h 1596724"/>
              <a:gd name="connsiteX11" fmla="*/ 113016 w 863029"/>
              <a:gd name="connsiteY11" fmla="*/ 1514531 h 1596724"/>
              <a:gd name="connsiteX12" fmla="*/ 143838 w 863029"/>
              <a:gd name="connsiteY12" fmla="*/ 1535079 h 1596724"/>
              <a:gd name="connsiteX13" fmla="*/ 164387 w 863029"/>
              <a:gd name="connsiteY13" fmla="*/ 1555628 h 1596724"/>
              <a:gd name="connsiteX14" fmla="*/ 226032 w 863029"/>
              <a:gd name="connsiteY14" fmla="*/ 1576176 h 1596724"/>
              <a:gd name="connsiteX15" fmla="*/ 421241 w 863029"/>
              <a:gd name="connsiteY15" fmla="*/ 1596724 h 1596724"/>
              <a:gd name="connsiteX16" fmla="*/ 750014 w 863029"/>
              <a:gd name="connsiteY16" fmla="*/ 1576176 h 1596724"/>
              <a:gd name="connsiteX17" fmla="*/ 780836 w 863029"/>
              <a:gd name="connsiteY17" fmla="*/ 1565902 h 1596724"/>
              <a:gd name="connsiteX18" fmla="*/ 842481 w 863029"/>
              <a:gd name="connsiteY18" fmla="*/ 1463160 h 1596724"/>
              <a:gd name="connsiteX19" fmla="*/ 852755 w 863029"/>
              <a:gd name="connsiteY19" fmla="*/ 1432338 h 1596724"/>
              <a:gd name="connsiteX20" fmla="*/ 863029 w 863029"/>
              <a:gd name="connsiteY20" fmla="*/ 1401515 h 1596724"/>
              <a:gd name="connsiteX21" fmla="*/ 852755 w 863029"/>
              <a:gd name="connsiteY21" fmla="*/ 1196032 h 1596724"/>
              <a:gd name="connsiteX22" fmla="*/ 832207 w 863029"/>
              <a:gd name="connsiteY22" fmla="*/ 1093290 h 1596724"/>
              <a:gd name="connsiteX23" fmla="*/ 821933 w 863029"/>
              <a:gd name="connsiteY23" fmla="*/ 1041920 h 1596724"/>
              <a:gd name="connsiteX24" fmla="*/ 811659 w 863029"/>
              <a:gd name="connsiteY24" fmla="*/ 1011097 h 1596724"/>
              <a:gd name="connsiteX25" fmla="*/ 791110 w 863029"/>
              <a:gd name="connsiteY25" fmla="*/ 918630 h 1596724"/>
              <a:gd name="connsiteX26" fmla="*/ 780836 w 863029"/>
              <a:gd name="connsiteY26" fmla="*/ 836437 h 1596724"/>
              <a:gd name="connsiteX27" fmla="*/ 770562 w 863029"/>
              <a:gd name="connsiteY27" fmla="*/ 774792 h 1596724"/>
              <a:gd name="connsiteX28" fmla="*/ 760288 w 863029"/>
              <a:gd name="connsiteY28" fmla="*/ 548760 h 1596724"/>
              <a:gd name="connsiteX29" fmla="*/ 739739 w 863029"/>
              <a:gd name="connsiteY29" fmla="*/ 353551 h 1596724"/>
              <a:gd name="connsiteX30" fmla="*/ 698643 w 863029"/>
              <a:gd name="connsiteY30" fmla="*/ 209713 h 1596724"/>
              <a:gd name="connsiteX31" fmla="*/ 678095 w 863029"/>
              <a:gd name="connsiteY31" fmla="*/ 148068 h 1596724"/>
              <a:gd name="connsiteX32" fmla="*/ 636998 w 863029"/>
              <a:gd name="connsiteY32" fmla="*/ 106971 h 1596724"/>
              <a:gd name="connsiteX33" fmla="*/ 585627 w 863029"/>
              <a:gd name="connsiteY33" fmla="*/ 55601 h 1596724"/>
              <a:gd name="connsiteX34" fmla="*/ 565079 w 863029"/>
              <a:gd name="connsiteY34" fmla="*/ 35052 h 1596724"/>
              <a:gd name="connsiteX35" fmla="*/ 503434 w 863029"/>
              <a:gd name="connsiteY35" fmla="*/ 14504 h 1596724"/>
              <a:gd name="connsiteX36" fmla="*/ 297951 w 863029"/>
              <a:gd name="connsiteY36" fmla="*/ 14504 h 15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3029" h="1596724">
                <a:moveTo>
                  <a:pt x="297951" y="14504"/>
                </a:moveTo>
                <a:cubicBezTo>
                  <a:pt x="234594" y="17929"/>
                  <a:pt x="179842" y="19629"/>
                  <a:pt x="123290" y="35052"/>
                </a:cubicBezTo>
                <a:cubicBezTo>
                  <a:pt x="102393" y="40751"/>
                  <a:pt x="61645" y="55601"/>
                  <a:pt x="61645" y="55601"/>
                </a:cubicBezTo>
                <a:cubicBezTo>
                  <a:pt x="47946" y="76149"/>
                  <a:pt x="28358" y="93817"/>
                  <a:pt x="20548" y="117246"/>
                </a:cubicBezTo>
                <a:lnTo>
                  <a:pt x="0" y="178890"/>
                </a:lnTo>
                <a:cubicBezTo>
                  <a:pt x="3425" y="418621"/>
                  <a:pt x="4282" y="658402"/>
                  <a:pt x="10274" y="898082"/>
                </a:cubicBezTo>
                <a:cubicBezTo>
                  <a:pt x="11134" y="932489"/>
                  <a:pt x="16747" y="966616"/>
                  <a:pt x="20548" y="1000823"/>
                </a:cubicBezTo>
                <a:cubicBezTo>
                  <a:pt x="29119" y="1077956"/>
                  <a:pt x="29519" y="1075194"/>
                  <a:pt x="41097" y="1144661"/>
                </a:cubicBezTo>
                <a:cubicBezTo>
                  <a:pt x="47946" y="1230279"/>
                  <a:pt x="49498" y="1316487"/>
                  <a:pt x="61645" y="1401515"/>
                </a:cubicBezTo>
                <a:cubicBezTo>
                  <a:pt x="65070" y="1425488"/>
                  <a:pt x="67170" y="1449688"/>
                  <a:pt x="71919" y="1473434"/>
                </a:cubicBezTo>
                <a:cubicBezTo>
                  <a:pt x="74043" y="1484054"/>
                  <a:pt x="74535" y="1496599"/>
                  <a:pt x="82193" y="1504257"/>
                </a:cubicBezTo>
                <a:cubicBezTo>
                  <a:pt x="89851" y="1511915"/>
                  <a:pt x="102742" y="1511106"/>
                  <a:pt x="113016" y="1514531"/>
                </a:cubicBezTo>
                <a:cubicBezTo>
                  <a:pt x="123290" y="1521380"/>
                  <a:pt x="134196" y="1527365"/>
                  <a:pt x="143838" y="1535079"/>
                </a:cubicBezTo>
                <a:cubicBezTo>
                  <a:pt x="151402" y="1541130"/>
                  <a:pt x="155723" y="1551296"/>
                  <a:pt x="164387" y="1555628"/>
                </a:cubicBezTo>
                <a:cubicBezTo>
                  <a:pt x="183760" y="1565315"/>
                  <a:pt x="204793" y="1571928"/>
                  <a:pt x="226032" y="1576176"/>
                </a:cubicBezTo>
                <a:cubicBezTo>
                  <a:pt x="324537" y="1595877"/>
                  <a:pt x="259984" y="1585206"/>
                  <a:pt x="421241" y="1596724"/>
                </a:cubicBezTo>
                <a:cubicBezTo>
                  <a:pt x="592758" y="1590598"/>
                  <a:pt x="634999" y="1609037"/>
                  <a:pt x="750014" y="1576176"/>
                </a:cubicBezTo>
                <a:cubicBezTo>
                  <a:pt x="760427" y="1573201"/>
                  <a:pt x="770562" y="1569327"/>
                  <a:pt x="780836" y="1565902"/>
                </a:cubicBezTo>
                <a:cubicBezTo>
                  <a:pt x="837249" y="1509489"/>
                  <a:pt x="815806" y="1543184"/>
                  <a:pt x="842481" y="1463160"/>
                </a:cubicBezTo>
                <a:lnTo>
                  <a:pt x="852755" y="1432338"/>
                </a:lnTo>
                <a:lnTo>
                  <a:pt x="863029" y="1401515"/>
                </a:lnTo>
                <a:cubicBezTo>
                  <a:pt x="859604" y="1333021"/>
                  <a:pt x="859579" y="1264272"/>
                  <a:pt x="852755" y="1196032"/>
                </a:cubicBezTo>
                <a:cubicBezTo>
                  <a:pt x="849280" y="1161280"/>
                  <a:pt x="839056" y="1127537"/>
                  <a:pt x="832207" y="1093290"/>
                </a:cubicBezTo>
                <a:cubicBezTo>
                  <a:pt x="828782" y="1076167"/>
                  <a:pt x="827455" y="1058486"/>
                  <a:pt x="821933" y="1041920"/>
                </a:cubicBezTo>
                <a:cubicBezTo>
                  <a:pt x="818508" y="1031646"/>
                  <a:pt x="814008" y="1021669"/>
                  <a:pt x="811659" y="1011097"/>
                </a:cubicBezTo>
                <a:cubicBezTo>
                  <a:pt x="787550" y="902609"/>
                  <a:pt x="814238" y="988014"/>
                  <a:pt x="791110" y="918630"/>
                </a:cubicBezTo>
                <a:cubicBezTo>
                  <a:pt x="787685" y="891232"/>
                  <a:pt x="784741" y="863770"/>
                  <a:pt x="780836" y="836437"/>
                </a:cubicBezTo>
                <a:cubicBezTo>
                  <a:pt x="777890" y="815815"/>
                  <a:pt x="772046" y="795571"/>
                  <a:pt x="770562" y="774792"/>
                </a:cubicBezTo>
                <a:cubicBezTo>
                  <a:pt x="765189" y="699562"/>
                  <a:pt x="764717" y="624052"/>
                  <a:pt x="760288" y="548760"/>
                </a:cubicBezTo>
                <a:cubicBezTo>
                  <a:pt x="757692" y="504629"/>
                  <a:pt x="750157" y="405640"/>
                  <a:pt x="739739" y="353551"/>
                </a:cubicBezTo>
                <a:cubicBezTo>
                  <a:pt x="726837" y="289043"/>
                  <a:pt x="718228" y="268469"/>
                  <a:pt x="698643" y="209713"/>
                </a:cubicBezTo>
                <a:lnTo>
                  <a:pt x="678095" y="148068"/>
                </a:lnTo>
                <a:cubicBezTo>
                  <a:pt x="664396" y="134369"/>
                  <a:pt x="647744" y="123091"/>
                  <a:pt x="636998" y="106971"/>
                </a:cubicBezTo>
                <a:cubicBezTo>
                  <a:pt x="601771" y="54131"/>
                  <a:pt x="634554" y="94743"/>
                  <a:pt x="585627" y="55601"/>
                </a:cubicBezTo>
                <a:cubicBezTo>
                  <a:pt x="578063" y="49550"/>
                  <a:pt x="573743" y="39384"/>
                  <a:pt x="565079" y="35052"/>
                </a:cubicBezTo>
                <a:cubicBezTo>
                  <a:pt x="545706" y="25365"/>
                  <a:pt x="523982" y="21353"/>
                  <a:pt x="503434" y="14504"/>
                </a:cubicBezTo>
                <a:cubicBezTo>
                  <a:pt x="410881" y="-16346"/>
                  <a:pt x="361308" y="11079"/>
                  <a:pt x="297951" y="1450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2"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3"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4"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5"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6"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7"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44</a:t>
            </a:fld>
            <a:endParaRPr lang="en-US"/>
          </a:p>
        </p:txBody>
      </p:sp>
    </p:spTree>
    <p:extLst>
      <p:ext uri="{BB962C8B-B14F-4D97-AF65-F5344CB8AC3E}">
        <p14:creationId xmlns:p14="http://schemas.microsoft.com/office/powerpoint/2010/main" val="15364107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p:txBody>
          <a:bodyPr/>
          <a:lstStyle/>
          <a:p>
            <a:pPr eaLnBrk="1" hangingPunct="1"/>
            <a:r>
              <a:rPr lang="en-US" dirty="0" smtClean="0"/>
              <a:t>Equivalence Partitioning</a:t>
            </a:r>
          </a:p>
        </p:txBody>
      </p:sp>
      <p:sp>
        <p:nvSpPr>
          <p:cNvPr id="12295" name="Rectangle 7"/>
          <p:cNvSpPr>
            <a:spLocks noGrp="1" noChangeArrowheads="1"/>
          </p:cNvSpPr>
          <p:nvPr>
            <p:ph type="body" idx="1"/>
          </p:nvPr>
        </p:nvSpPr>
        <p:spPr>
          <a:xfrm>
            <a:off x="758952" y="1693779"/>
            <a:ext cx="10680192" cy="838200"/>
          </a:xfrm>
        </p:spPr>
        <p:txBody>
          <a:bodyPr>
            <a:normAutofit/>
          </a:bodyPr>
          <a:lstStyle/>
          <a:p>
            <a:pPr eaLnBrk="1" hangingPunct="1"/>
            <a:r>
              <a:rPr lang="en-US" dirty="0" smtClean="0"/>
              <a:t>Create a test case for at least one value from each equivalence class</a:t>
            </a:r>
          </a:p>
        </p:txBody>
      </p:sp>
      <p:sp>
        <p:nvSpPr>
          <p:cNvPr id="30"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31"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32"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3"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4"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5"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9"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0"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1"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2"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3"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4" name="Freeform 43"/>
          <p:cNvSpPr/>
          <p:nvPr/>
        </p:nvSpPr>
        <p:spPr>
          <a:xfrm>
            <a:off x="4863102" y="2865325"/>
            <a:ext cx="758189" cy="1121048"/>
          </a:xfrm>
          <a:custGeom>
            <a:avLst/>
            <a:gdLst>
              <a:gd name="connsiteX0" fmla="*/ 688369 w 758189"/>
              <a:gd name="connsiteY0" fmla="*/ 11439 h 1121048"/>
              <a:gd name="connsiteX1" fmla="*/ 626724 w 758189"/>
              <a:gd name="connsiteY1" fmla="*/ 1165 h 1121048"/>
              <a:gd name="connsiteX2" fmla="*/ 400692 w 758189"/>
              <a:gd name="connsiteY2" fmla="*/ 21713 h 1121048"/>
              <a:gd name="connsiteX3" fmla="*/ 359596 w 758189"/>
              <a:gd name="connsiteY3" fmla="*/ 73084 h 1121048"/>
              <a:gd name="connsiteX4" fmla="*/ 339047 w 758189"/>
              <a:gd name="connsiteY4" fmla="*/ 93632 h 1121048"/>
              <a:gd name="connsiteX5" fmla="*/ 308225 w 758189"/>
              <a:gd name="connsiteY5" fmla="*/ 186100 h 1121048"/>
              <a:gd name="connsiteX6" fmla="*/ 297951 w 758189"/>
              <a:gd name="connsiteY6" fmla="*/ 216922 h 1121048"/>
              <a:gd name="connsiteX7" fmla="*/ 287677 w 758189"/>
              <a:gd name="connsiteY7" fmla="*/ 299115 h 1121048"/>
              <a:gd name="connsiteX8" fmla="*/ 267128 w 758189"/>
              <a:gd name="connsiteY8" fmla="*/ 391583 h 1121048"/>
              <a:gd name="connsiteX9" fmla="*/ 205483 w 758189"/>
              <a:gd name="connsiteY9" fmla="*/ 463502 h 1121048"/>
              <a:gd name="connsiteX10" fmla="*/ 174661 w 758189"/>
              <a:gd name="connsiteY10" fmla="*/ 473776 h 1121048"/>
              <a:gd name="connsiteX11" fmla="*/ 123290 w 758189"/>
              <a:gd name="connsiteY11" fmla="*/ 514873 h 1121048"/>
              <a:gd name="connsiteX12" fmla="*/ 92468 w 758189"/>
              <a:gd name="connsiteY12" fmla="*/ 525147 h 1121048"/>
              <a:gd name="connsiteX13" fmla="*/ 51371 w 758189"/>
              <a:gd name="connsiteY13" fmla="*/ 566244 h 1121048"/>
              <a:gd name="connsiteX14" fmla="*/ 20548 w 758189"/>
              <a:gd name="connsiteY14" fmla="*/ 617614 h 1121048"/>
              <a:gd name="connsiteX15" fmla="*/ 10274 w 758189"/>
              <a:gd name="connsiteY15" fmla="*/ 658711 h 1121048"/>
              <a:gd name="connsiteX16" fmla="*/ 0 w 758189"/>
              <a:gd name="connsiteY16" fmla="*/ 689533 h 1121048"/>
              <a:gd name="connsiteX17" fmla="*/ 10274 w 758189"/>
              <a:gd name="connsiteY17" fmla="*/ 997758 h 1121048"/>
              <a:gd name="connsiteX18" fmla="*/ 20548 w 758189"/>
              <a:gd name="connsiteY18" fmla="*/ 1028581 h 1121048"/>
              <a:gd name="connsiteX19" fmla="*/ 41097 w 758189"/>
              <a:gd name="connsiteY19" fmla="*/ 1049129 h 1121048"/>
              <a:gd name="connsiteX20" fmla="*/ 123290 w 758189"/>
              <a:gd name="connsiteY20" fmla="*/ 1100500 h 1121048"/>
              <a:gd name="connsiteX21" fmla="*/ 154112 w 758189"/>
              <a:gd name="connsiteY21" fmla="*/ 1110774 h 1121048"/>
              <a:gd name="connsiteX22" fmla="*/ 184935 w 758189"/>
              <a:gd name="connsiteY22" fmla="*/ 1121048 h 1121048"/>
              <a:gd name="connsiteX23" fmla="*/ 400692 w 758189"/>
              <a:gd name="connsiteY23" fmla="*/ 1110774 h 1121048"/>
              <a:gd name="connsiteX24" fmla="*/ 431515 w 758189"/>
              <a:gd name="connsiteY24" fmla="*/ 1100500 h 1121048"/>
              <a:gd name="connsiteX25" fmla="*/ 452063 w 758189"/>
              <a:gd name="connsiteY25" fmla="*/ 1079951 h 1121048"/>
              <a:gd name="connsiteX26" fmla="*/ 493160 w 758189"/>
              <a:gd name="connsiteY26" fmla="*/ 1018306 h 1121048"/>
              <a:gd name="connsiteX27" fmla="*/ 534256 w 758189"/>
              <a:gd name="connsiteY27" fmla="*/ 895017 h 1121048"/>
              <a:gd name="connsiteX28" fmla="*/ 544530 w 758189"/>
              <a:gd name="connsiteY28" fmla="*/ 864194 h 1121048"/>
              <a:gd name="connsiteX29" fmla="*/ 585627 w 758189"/>
              <a:gd name="connsiteY29" fmla="*/ 812823 h 1121048"/>
              <a:gd name="connsiteX30" fmla="*/ 606175 w 758189"/>
              <a:gd name="connsiteY30" fmla="*/ 751178 h 1121048"/>
              <a:gd name="connsiteX31" fmla="*/ 616450 w 758189"/>
              <a:gd name="connsiteY31" fmla="*/ 720356 h 1121048"/>
              <a:gd name="connsiteX32" fmla="*/ 647272 w 758189"/>
              <a:gd name="connsiteY32" fmla="*/ 689533 h 1121048"/>
              <a:gd name="connsiteX33" fmla="*/ 667820 w 758189"/>
              <a:gd name="connsiteY33" fmla="*/ 627888 h 1121048"/>
              <a:gd name="connsiteX34" fmla="*/ 678095 w 758189"/>
              <a:gd name="connsiteY34" fmla="*/ 597066 h 1121048"/>
              <a:gd name="connsiteX35" fmla="*/ 698643 w 758189"/>
              <a:gd name="connsiteY35" fmla="*/ 566244 h 1121048"/>
              <a:gd name="connsiteX36" fmla="*/ 719191 w 758189"/>
              <a:gd name="connsiteY36" fmla="*/ 504599 h 1121048"/>
              <a:gd name="connsiteX37" fmla="*/ 739739 w 758189"/>
              <a:gd name="connsiteY37" fmla="*/ 432679 h 1121048"/>
              <a:gd name="connsiteX38" fmla="*/ 739739 w 758189"/>
              <a:gd name="connsiteY38" fmla="*/ 31987 h 1121048"/>
              <a:gd name="connsiteX39" fmla="*/ 678095 w 758189"/>
              <a:gd name="connsiteY39" fmla="*/ 11439 h 1121048"/>
              <a:gd name="connsiteX40" fmla="*/ 585627 w 758189"/>
              <a:gd name="connsiteY40" fmla="*/ 11439 h 112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58189" h="1121048">
                <a:moveTo>
                  <a:pt x="688369" y="11439"/>
                </a:moveTo>
                <a:cubicBezTo>
                  <a:pt x="667821" y="8014"/>
                  <a:pt x="647556" y="1165"/>
                  <a:pt x="626724" y="1165"/>
                </a:cubicBezTo>
                <a:cubicBezTo>
                  <a:pt x="453231" y="1165"/>
                  <a:pt x="487924" y="-7363"/>
                  <a:pt x="400692" y="21713"/>
                </a:cubicBezTo>
                <a:cubicBezTo>
                  <a:pt x="351069" y="71338"/>
                  <a:pt x="411450" y="8268"/>
                  <a:pt x="359596" y="73084"/>
                </a:cubicBezTo>
                <a:cubicBezTo>
                  <a:pt x="353545" y="80648"/>
                  <a:pt x="345897" y="86783"/>
                  <a:pt x="339047" y="93632"/>
                </a:cubicBezTo>
                <a:lnTo>
                  <a:pt x="308225" y="186100"/>
                </a:lnTo>
                <a:lnTo>
                  <a:pt x="297951" y="216922"/>
                </a:lnTo>
                <a:cubicBezTo>
                  <a:pt x="294526" y="244320"/>
                  <a:pt x="291582" y="271782"/>
                  <a:pt x="287677" y="299115"/>
                </a:cubicBezTo>
                <a:cubicBezTo>
                  <a:pt x="284521" y="321209"/>
                  <a:pt x="279363" y="367113"/>
                  <a:pt x="267128" y="391583"/>
                </a:cubicBezTo>
                <a:cubicBezTo>
                  <a:pt x="257926" y="409988"/>
                  <a:pt x="220650" y="458446"/>
                  <a:pt x="205483" y="463502"/>
                </a:cubicBezTo>
                <a:cubicBezTo>
                  <a:pt x="195209" y="466927"/>
                  <a:pt x="184347" y="468933"/>
                  <a:pt x="174661" y="473776"/>
                </a:cubicBezTo>
                <a:cubicBezTo>
                  <a:pt x="51295" y="535458"/>
                  <a:pt x="218843" y="457539"/>
                  <a:pt x="123290" y="514873"/>
                </a:cubicBezTo>
                <a:cubicBezTo>
                  <a:pt x="114004" y="520445"/>
                  <a:pt x="102742" y="521722"/>
                  <a:pt x="92468" y="525147"/>
                </a:cubicBezTo>
                <a:cubicBezTo>
                  <a:pt x="78769" y="538846"/>
                  <a:pt x="57497" y="547865"/>
                  <a:pt x="51371" y="566244"/>
                </a:cubicBezTo>
                <a:cubicBezTo>
                  <a:pt x="38034" y="606256"/>
                  <a:pt x="48755" y="589408"/>
                  <a:pt x="20548" y="617614"/>
                </a:cubicBezTo>
                <a:cubicBezTo>
                  <a:pt x="17123" y="631313"/>
                  <a:pt x="14153" y="645134"/>
                  <a:pt x="10274" y="658711"/>
                </a:cubicBezTo>
                <a:cubicBezTo>
                  <a:pt x="7299" y="669124"/>
                  <a:pt x="0" y="678703"/>
                  <a:pt x="0" y="689533"/>
                </a:cubicBezTo>
                <a:cubicBezTo>
                  <a:pt x="0" y="792332"/>
                  <a:pt x="4055" y="895148"/>
                  <a:pt x="10274" y="997758"/>
                </a:cubicBezTo>
                <a:cubicBezTo>
                  <a:pt x="10929" y="1008568"/>
                  <a:pt x="14976" y="1019294"/>
                  <a:pt x="20548" y="1028581"/>
                </a:cubicBezTo>
                <a:cubicBezTo>
                  <a:pt x="25532" y="1036887"/>
                  <a:pt x="35046" y="1041565"/>
                  <a:pt x="41097" y="1049129"/>
                </a:cubicBezTo>
                <a:cubicBezTo>
                  <a:pt x="82542" y="1100934"/>
                  <a:pt x="34350" y="1070853"/>
                  <a:pt x="123290" y="1100500"/>
                </a:cubicBezTo>
                <a:lnTo>
                  <a:pt x="154112" y="1110774"/>
                </a:lnTo>
                <a:lnTo>
                  <a:pt x="184935" y="1121048"/>
                </a:lnTo>
                <a:cubicBezTo>
                  <a:pt x="256854" y="1117623"/>
                  <a:pt x="328940" y="1116753"/>
                  <a:pt x="400692" y="1110774"/>
                </a:cubicBezTo>
                <a:cubicBezTo>
                  <a:pt x="411485" y="1109875"/>
                  <a:pt x="422228" y="1106072"/>
                  <a:pt x="431515" y="1100500"/>
                </a:cubicBezTo>
                <a:cubicBezTo>
                  <a:pt x="439821" y="1095516"/>
                  <a:pt x="446251" y="1087700"/>
                  <a:pt x="452063" y="1079951"/>
                </a:cubicBezTo>
                <a:cubicBezTo>
                  <a:pt x="466881" y="1060194"/>
                  <a:pt x="493160" y="1018306"/>
                  <a:pt x="493160" y="1018306"/>
                </a:cubicBezTo>
                <a:lnTo>
                  <a:pt x="534256" y="895017"/>
                </a:lnTo>
                <a:cubicBezTo>
                  <a:pt x="537681" y="884743"/>
                  <a:pt x="536872" y="871852"/>
                  <a:pt x="544530" y="864194"/>
                </a:cubicBezTo>
                <a:cubicBezTo>
                  <a:pt x="561611" y="847114"/>
                  <a:pt x="575257" y="836155"/>
                  <a:pt x="585627" y="812823"/>
                </a:cubicBezTo>
                <a:cubicBezTo>
                  <a:pt x="594424" y="793030"/>
                  <a:pt x="599325" y="771726"/>
                  <a:pt x="606175" y="751178"/>
                </a:cubicBezTo>
                <a:cubicBezTo>
                  <a:pt x="609600" y="740904"/>
                  <a:pt x="608792" y="728014"/>
                  <a:pt x="616450" y="720356"/>
                </a:cubicBezTo>
                <a:lnTo>
                  <a:pt x="647272" y="689533"/>
                </a:lnTo>
                <a:lnTo>
                  <a:pt x="667820" y="627888"/>
                </a:lnTo>
                <a:cubicBezTo>
                  <a:pt x="671245" y="617614"/>
                  <a:pt x="672088" y="606077"/>
                  <a:pt x="678095" y="597066"/>
                </a:cubicBezTo>
                <a:lnTo>
                  <a:pt x="698643" y="566244"/>
                </a:lnTo>
                <a:cubicBezTo>
                  <a:pt x="705492" y="545696"/>
                  <a:pt x="713938" y="525612"/>
                  <a:pt x="719191" y="504599"/>
                </a:cubicBezTo>
                <a:cubicBezTo>
                  <a:pt x="732092" y="452995"/>
                  <a:pt x="725000" y="476898"/>
                  <a:pt x="739739" y="432679"/>
                </a:cubicBezTo>
                <a:cubicBezTo>
                  <a:pt x="754975" y="295563"/>
                  <a:pt x="772234" y="180538"/>
                  <a:pt x="739739" y="31987"/>
                </a:cubicBezTo>
                <a:cubicBezTo>
                  <a:pt x="735110" y="10828"/>
                  <a:pt x="699754" y="11439"/>
                  <a:pt x="678095" y="11439"/>
                </a:cubicBezTo>
                <a:lnTo>
                  <a:pt x="585627" y="114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44"/>
          <p:cNvSpPr/>
          <p:nvPr/>
        </p:nvSpPr>
        <p:spPr>
          <a:xfrm>
            <a:off x="4237662" y="3973568"/>
            <a:ext cx="791110" cy="1145720"/>
          </a:xfrm>
          <a:custGeom>
            <a:avLst/>
            <a:gdLst>
              <a:gd name="connsiteX0" fmla="*/ 688369 w 791110"/>
              <a:gd name="connsiteY0" fmla="*/ 0 h 1145720"/>
              <a:gd name="connsiteX1" fmla="*/ 585627 w 791110"/>
              <a:gd name="connsiteY1" fmla="*/ 30823 h 1145720"/>
              <a:gd name="connsiteX2" fmla="*/ 462337 w 791110"/>
              <a:gd name="connsiteY2" fmla="*/ 61645 h 1145720"/>
              <a:gd name="connsiteX3" fmla="*/ 359596 w 791110"/>
              <a:gd name="connsiteY3" fmla="*/ 92468 h 1145720"/>
              <a:gd name="connsiteX4" fmla="*/ 287677 w 791110"/>
              <a:gd name="connsiteY4" fmla="*/ 113016 h 1145720"/>
              <a:gd name="connsiteX5" fmla="*/ 215758 w 791110"/>
              <a:gd name="connsiteY5" fmla="*/ 184935 h 1145720"/>
              <a:gd name="connsiteX6" fmla="*/ 174661 w 791110"/>
              <a:gd name="connsiteY6" fmla="*/ 226032 h 1145720"/>
              <a:gd name="connsiteX7" fmla="*/ 154113 w 791110"/>
              <a:gd name="connsiteY7" fmla="*/ 256854 h 1145720"/>
              <a:gd name="connsiteX8" fmla="*/ 102742 w 791110"/>
              <a:gd name="connsiteY8" fmla="*/ 308225 h 1145720"/>
              <a:gd name="connsiteX9" fmla="*/ 61645 w 791110"/>
              <a:gd name="connsiteY9" fmla="*/ 380144 h 1145720"/>
              <a:gd name="connsiteX10" fmla="*/ 41097 w 791110"/>
              <a:gd name="connsiteY10" fmla="*/ 410967 h 1145720"/>
              <a:gd name="connsiteX11" fmla="*/ 10274 w 791110"/>
              <a:gd name="connsiteY11" fmla="*/ 523982 h 1145720"/>
              <a:gd name="connsiteX12" fmla="*/ 0 w 791110"/>
              <a:gd name="connsiteY12" fmla="*/ 606176 h 1145720"/>
              <a:gd name="connsiteX13" fmla="*/ 10274 w 791110"/>
              <a:gd name="connsiteY13" fmla="*/ 965771 h 1145720"/>
              <a:gd name="connsiteX14" fmla="*/ 30823 w 791110"/>
              <a:gd name="connsiteY14" fmla="*/ 1078787 h 1145720"/>
              <a:gd name="connsiteX15" fmla="*/ 51371 w 791110"/>
              <a:gd name="connsiteY15" fmla="*/ 1109609 h 1145720"/>
              <a:gd name="connsiteX16" fmla="*/ 82193 w 791110"/>
              <a:gd name="connsiteY16" fmla="*/ 1119883 h 1145720"/>
              <a:gd name="connsiteX17" fmla="*/ 154113 w 791110"/>
              <a:gd name="connsiteY17" fmla="*/ 1140432 h 1145720"/>
              <a:gd name="connsiteX18" fmla="*/ 380144 w 791110"/>
              <a:gd name="connsiteY18" fmla="*/ 1109609 h 1145720"/>
              <a:gd name="connsiteX19" fmla="*/ 410966 w 791110"/>
              <a:gd name="connsiteY19" fmla="*/ 1089061 h 1145720"/>
              <a:gd name="connsiteX20" fmla="*/ 421241 w 791110"/>
              <a:gd name="connsiteY20" fmla="*/ 1047964 h 1145720"/>
              <a:gd name="connsiteX21" fmla="*/ 410966 w 791110"/>
              <a:gd name="connsiteY21" fmla="*/ 893852 h 1145720"/>
              <a:gd name="connsiteX22" fmla="*/ 400692 w 791110"/>
              <a:gd name="connsiteY22" fmla="*/ 863029 h 1145720"/>
              <a:gd name="connsiteX23" fmla="*/ 390418 w 791110"/>
              <a:gd name="connsiteY23" fmla="*/ 821933 h 1145720"/>
              <a:gd name="connsiteX24" fmla="*/ 380144 w 791110"/>
              <a:gd name="connsiteY24" fmla="*/ 750014 h 1145720"/>
              <a:gd name="connsiteX25" fmla="*/ 390418 w 791110"/>
              <a:gd name="connsiteY25" fmla="*/ 647272 h 1145720"/>
              <a:gd name="connsiteX26" fmla="*/ 493160 w 791110"/>
              <a:gd name="connsiteY26" fmla="*/ 616450 h 1145720"/>
              <a:gd name="connsiteX27" fmla="*/ 554805 w 791110"/>
              <a:gd name="connsiteY27" fmla="*/ 606176 h 1145720"/>
              <a:gd name="connsiteX28" fmla="*/ 616450 w 791110"/>
              <a:gd name="connsiteY28" fmla="*/ 585627 h 1145720"/>
              <a:gd name="connsiteX29" fmla="*/ 647272 w 791110"/>
              <a:gd name="connsiteY29" fmla="*/ 575353 h 1145720"/>
              <a:gd name="connsiteX30" fmla="*/ 698643 w 791110"/>
              <a:gd name="connsiteY30" fmla="*/ 523982 h 1145720"/>
              <a:gd name="connsiteX31" fmla="*/ 729465 w 791110"/>
              <a:gd name="connsiteY31" fmla="*/ 493160 h 1145720"/>
              <a:gd name="connsiteX32" fmla="*/ 750014 w 791110"/>
              <a:gd name="connsiteY32" fmla="*/ 431515 h 1145720"/>
              <a:gd name="connsiteX33" fmla="*/ 760288 w 791110"/>
              <a:gd name="connsiteY33" fmla="*/ 400692 h 1145720"/>
              <a:gd name="connsiteX34" fmla="*/ 770562 w 791110"/>
              <a:gd name="connsiteY34" fmla="*/ 359596 h 1145720"/>
              <a:gd name="connsiteX35" fmla="*/ 791110 w 791110"/>
              <a:gd name="connsiteY35" fmla="*/ 246580 h 1145720"/>
              <a:gd name="connsiteX36" fmla="*/ 780836 w 791110"/>
              <a:gd name="connsiteY36" fmla="*/ 102742 h 1145720"/>
              <a:gd name="connsiteX37" fmla="*/ 750014 w 791110"/>
              <a:gd name="connsiteY37" fmla="*/ 82194 h 1145720"/>
              <a:gd name="connsiteX38" fmla="*/ 729465 w 791110"/>
              <a:gd name="connsiteY38" fmla="*/ 61645 h 1145720"/>
              <a:gd name="connsiteX39" fmla="*/ 636998 w 791110"/>
              <a:gd name="connsiteY39" fmla="*/ 10274 h 1145720"/>
              <a:gd name="connsiteX40" fmla="*/ 606175 w 791110"/>
              <a:gd name="connsiteY40" fmla="*/ 10274 h 11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91110" h="1145720">
                <a:moveTo>
                  <a:pt x="688369" y="0"/>
                </a:moveTo>
                <a:cubicBezTo>
                  <a:pt x="578874" y="43799"/>
                  <a:pt x="694766" y="1058"/>
                  <a:pt x="585627" y="30823"/>
                </a:cubicBezTo>
                <a:cubicBezTo>
                  <a:pt x="396816" y="82316"/>
                  <a:pt x="648644" y="24384"/>
                  <a:pt x="462337" y="61645"/>
                </a:cubicBezTo>
                <a:cubicBezTo>
                  <a:pt x="380789" y="77955"/>
                  <a:pt x="464455" y="66254"/>
                  <a:pt x="359596" y="92468"/>
                </a:cubicBezTo>
                <a:cubicBezTo>
                  <a:pt x="307993" y="105369"/>
                  <a:pt x="331895" y="98277"/>
                  <a:pt x="287677" y="113016"/>
                </a:cubicBezTo>
                <a:lnTo>
                  <a:pt x="215758" y="184935"/>
                </a:lnTo>
                <a:lnTo>
                  <a:pt x="174661" y="226032"/>
                </a:lnTo>
                <a:cubicBezTo>
                  <a:pt x="167812" y="236306"/>
                  <a:pt x="162244" y="247561"/>
                  <a:pt x="154113" y="256854"/>
                </a:cubicBezTo>
                <a:cubicBezTo>
                  <a:pt x="138166" y="275079"/>
                  <a:pt x="116175" y="288076"/>
                  <a:pt x="102742" y="308225"/>
                </a:cubicBezTo>
                <a:cubicBezTo>
                  <a:pt x="52689" y="383301"/>
                  <a:pt x="113772" y="288918"/>
                  <a:pt x="61645" y="380144"/>
                </a:cubicBezTo>
                <a:cubicBezTo>
                  <a:pt x="55519" y="390865"/>
                  <a:pt x="46112" y="399683"/>
                  <a:pt x="41097" y="410967"/>
                </a:cubicBezTo>
                <a:cubicBezTo>
                  <a:pt x="25987" y="444965"/>
                  <a:pt x="15961" y="487019"/>
                  <a:pt x="10274" y="523982"/>
                </a:cubicBezTo>
                <a:cubicBezTo>
                  <a:pt x="6075" y="551272"/>
                  <a:pt x="3425" y="578778"/>
                  <a:pt x="0" y="606176"/>
                </a:cubicBezTo>
                <a:cubicBezTo>
                  <a:pt x="3425" y="726041"/>
                  <a:pt x="4570" y="845993"/>
                  <a:pt x="10274" y="965771"/>
                </a:cubicBezTo>
                <a:cubicBezTo>
                  <a:pt x="10869" y="978267"/>
                  <a:pt x="21485" y="1056997"/>
                  <a:pt x="30823" y="1078787"/>
                </a:cubicBezTo>
                <a:cubicBezTo>
                  <a:pt x="35687" y="1090136"/>
                  <a:pt x="41729" y="1101895"/>
                  <a:pt x="51371" y="1109609"/>
                </a:cubicBezTo>
                <a:cubicBezTo>
                  <a:pt x="59828" y="1116374"/>
                  <a:pt x="71780" y="1116908"/>
                  <a:pt x="82193" y="1119883"/>
                </a:cubicBezTo>
                <a:cubicBezTo>
                  <a:pt x="172507" y="1145688"/>
                  <a:pt x="80204" y="1115797"/>
                  <a:pt x="154113" y="1140432"/>
                </a:cubicBezTo>
                <a:cubicBezTo>
                  <a:pt x="499631" y="1123156"/>
                  <a:pt x="292691" y="1179573"/>
                  <a:pt x="380144" y="1109609"/>
                </a:cubicBezTo>
                <a:cubicBezTo>
                  <a:pt x="389786" y="1101895"/>
                  <a:pt x="400692" y="1095910"/>
                  <a:pt x="410966" y="1089061"/>
                </a:cubicBezTo>
                <a:cubicBezTo>
                  <a:pt x="414391" y="1075362"/>
                  <a:pt x="421241" y="1062085"/>
                  <a:pt x="421241" y="1047964"/>
                </a:cubicBezTo>
                <a:cubicBezTo>
                  <a:pt x="421241" y="996479"/>
                  <a:pt x="416652" y="945022"/>
                  <a:pt x="410966" y="893852"/>
                </a:cubicBezTo>
                <a:cubicBezTo>
                  <a:pt x="409770" y="883088"/>
                  <a:pt x="403667" y="873442"/>
                  <a:pt x="400692" y="863029"/>
                </a:cubicBezTo>
                <a:cubicBezTo>
                  <a:pt x="396813" y="849452"/>
                  <a:pt x="392944" y="835826"/>
                  <a:pt x="390418" y="821933"/>
                </a:cubicBezTo>
                <a:cubicBezTo>
                  <a:pt x="386086" y="798107"/>
                  <a:pt x="383569" y="773987"/>
                  <a:pt x="380144" y="750014"/>
                </a:cubicBezTo>
                <a:cubicBezTo>
                  <a:pt x="383569" y="715767"/>
                  <a:pt x="373076" y="677002"/>
                  <a:pt x="390418" y="647272"/>
                </a:cubicBezTo>
                <a:cubicBezTo>
                  <a:pt x="393880" y="641338"/>
                  <a:pt x="477714" y="619539"/>
                  <a:pt x="493160" y="616450"/>
                </a:cubicBezTo>
                <a:cubicBezTo>
                  <a:pt x="513587" y="612365"/>
                  <a:pt x="534257" y="609601"/>
                  <a:pt x="554805" y="606176"/>
                </a:cubicBezTo>
                <a:lnTo>
                  <a:pt x="616450" y="585627"/>
                </a:lnTo>
                <a:lnTo>
                  <a:pt x="647272" y="575353"/>
                </a:lnTo>
                <a:lnTo>
                  <a:pt x="698643" y="523982"/>
                </a:lnTo>
                <a:lnTo>
                  <a:pt x="729465" y="493160"/>
                </a:lnTo>
                <a:lnTo>
                  <a:pt x="750014" y="431515"/>
                </a:lnTo>
                <a:cubicBezTo>
                  <a:pt x="753439" y="421241"/>
                  <a:pt x="757661" y="411199"/>
                  <a:pt x="760288" y="400692"/>
                </a:cubicBezTo>
                <a:cubicBezTo>
                  <a:pt x="763713" y="386993"/>
                  <a:pt x="767499" y="373380"/>
                  <a:pt x="770562" y="359596"/>
                </a:cubicBezTo>
                <a:cubicBezTo>
                  <a:pt x="780135" y="316519"/>
                  <a:pt x="783675" y="291188"/>
                  <a:pt x="791110" y="246580"/>
                </a:cubicBezTo>
                <a:cubicBezTo>
                  <a:pt x="787685" y="198634"/>
                  <a:pt x="792494" y="149375"/>
                  <a:pt x="780836" y="102742"/>
                </a:cubicBezTo>
                <a:cubicBezTo>
                  <a:pt x="777841" y="90763"/>
                  <a:pt x="759656" y="89908"/>
                  <a:pt x="750014" y="82194"/>
                </a:cubicBezTo>
                <a:cubicBezTo>
                  <a:pt x="742450" y="76143"/>
                  <a:pt x="737215" y="67457"/>
                  <a:pt x="729465" y="61645"/>
                </a:cubicBezTo>
                <a:cubicBezTo>
                  <a:pt x="704255" y="42737"/>
                  <a:pt x="671319" y="15995"/>
                  <a:pt x="636998" y="10274"/>
                </a:cubicBezTo>
                <a:cubicBezTo>
                  <a:pt x="626863" y="8585"/>
                  <a:pt x="616449" y="10274"/>
                  <a:pt x="606175" y="102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p:cNvSpPr/>
          <p:nvPr/>
        </p:nvSpPr>
        <p:spPr>
          <a:xfrm>
            <a:off x="4863102" y="4921322"/>
            <a:ext cx="504785" cy="1222625"/>
          </a:xfrm>
          <a:custGeom>
            <a:avLst/>
            <a:gdLst>
              <a:gd name="connsiteX0" fmla="*/ 339047 w 504785"/>
              <a:gd name="connsiteY0" fmla="*/ 41097 h 1222625"/>
              <a:gd name="connsiteX1" fmla="*/ 256854 w 504785"/>
              <a:gd name="connsiteY1" fmla="*/ 10275 h 1222625"/>
              <a:gd name="connsiteX2" fmla="*/ 205483 w 504785"/>
              <a:gd name="connsiteY2" fmla="*/ 0 h 1222625"/>
              <a:gd name="connsiteX3" fmla="*/ 61645 w 504785"/>
              <a:gd name="connsiteY3" fmla="*/ 10275 h 1222625"/>
              <a:gd name="connsiteX4" fmla="*/ 30823 w 504785"/>
              <a:gd name="connsiteY4" fmla="*/ 20549 h 1222625"/>
              <a:gd name="connsiteX5" fmla="*/ 10274 w 504785"/>
              <a:gd name="connsiteY5" fmla="*/ 82194 h 1222625"/>
              <a:gd name="connsiteX6" fmla="*/ 0 w 504785"/>
              <a:gd name="connsiteY6" fmla="*/ 113016 h 1222625"/>
              <a:gd name="connsiteX7" fmla="*/ 10274 w 504785"/>
              <a:gd name="connsiteY7" fmla="*/ 441789 h 1222625"/>
              <a:gd name="connsiteX8" fmla="*/ 20548 w 504785"/>
              <a:gd name="connsiteY8" fmla="*/ 523982 h 1222625"/>
              <a:gd name="connsiteX9" fmla="*/ 30823 w 504785"/>
              <a:gd name="connsiteY9" fmla="*/ 626724 h 1222625"/>
              <a:gd name="connsiteX10" fmla="*/ 61645 w 504785"/>
              <a:gd name="connsiteY10" fmla="*/ 791110 h 1222625"/>
              <a:gd name="connsiteX11" fmla="*/ 92468 w 504785"/>
              <a:gd name="connsiteY11" fmla="*/ 893852 h 1222625"/>
              <a:gd name="connsiteX12" fmla="*/ 113016 w 504785"/>
              <a:gd name="connsiteY12" fmla="*/ 986319 h 1222625"/>
              <a:gd name="connsiteX13" fmla="*/ 123290 w 504785"/>
              <a:gd name="connsiteY13" fmla="*/ 1017142 h 1222625"/>
              <a:gd name="connsiteX14" fmla="*/ 143838 w 504785"/>
              <a:gd name="connsiteY14" fmla="*/ 1099335 h 1222625"/>
              <a:gd name="connsiteX15" fmla="*/ 164387 w 504785"/>
              <a:gd name="connsiteY15" fmla="*/ 1119883 h 1222625"/>
              <a:gd name="connsiteX16" fmla="*/ 184935 w 504785"/>
              <a:gd name="connsiteY16" fmla="*/ 1150706 h 1222625"/>
              <a:gd name="connsiteX17" fmla="*/ 215757 w 504785"/>
              <a:gd name="connsiteY17" fmla="*/ 1171254 h 1222625"/>
              <a:gd name="connsiteX18" fmla="*/ 236306 w 504785"/>
              <a:gd name="connsiteY18" fmla="*/ 1191803 h 1222625"/>
              <a:gd name="connsiteX19" fmla="*/ 297951 w 504785"/>
              <a:gd name="connsiteY19" fmla="*/ 1222625 h 1222625"/>
              <a:gd name="connsiteX20" fmla="*/ 441789 w 504785"/>
              <a:gd name="connsiteY20" fmla="*/ 1212351 h 1222625"/>
              <a:gd name="connsiteX21" fmla="*/ 462337 w 504785"/>
              <a:gd name="connsiteY21" fmla="*/ 1181528 h 1222625"/>
              <a:gd name="connsiteX22" fmla="*/ 493160 w 504785"/>
              <a:gd name="connsiteY22" fmla="*/ 1068513 h 1222625"/>
              <a:gd name="connsiteX23" fmla="*/ 493160 w 504785"/>
              <a:gd name="connsiteY23" fmla="*/ 246580 h 1222625"/>
              <a:gd name="connsiteX24" fmla="*/ 472611 w 504785"/>
              <a:gd name="connsiteY24" fmla="*/ 143839 h 1222625"/>
              <a:gd name="connsiteX25" fmla="*/ 452063 w 504785"/>
              <a:gd name="connsiteY25" fmla="*/ 123290 h 1222625"/>
              <a:gd name="connsiteX26" fmla="*/ 431515 w 504785"/>
              <a:gd name="connsiteY26" fmla="*/ 92468 h 1222625"/>
              <a:gd name="connsiteX27" fmla="*/ 339047 w 504785"/>
              <a:gd name="connsiteY27" fmla="*/ 61645 h 1222625"/>
              <a:gd name="connsiteX28" fmla="*/ 339047 w 504785"/>
              <a:gd name="connsiteY28" fmla="*/ 41097 h 12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785" h="1222625">
                <a:moveTo>
                  <a:pt x="339047" y="41097"/>
                </a:moveTo>
                <a:cubicBezTo>
                  <a:pt x="325348" y="32535"/>
                  <a:pt x="278333" y="15645"/>
                  <a:pt x="256854" y="10275"/>
                </a:cubicBezTo>
                <a:cubicBezTo>
                  <a:pt x="239913" y="6040"/>
                  <a:pt x="222607" y="3425"/>
                  <a:pt x="205483" y="0"/>
                </a:cubicBezTo>
                <a:cubicBezTo>
                  <a:pt x="157537" y="3425"/>
                  <a:pt x="109384" y="4658"/>
                  <a:pt x="61645" y="10275"/>
                </a:cubicBezTo>
                <a:cubicBezTo>
                  <a:pt x="50889" y="11540"/>
                  <a:pt x="37118" y="11736"/>
                  <a:pt x="30823" y="20549"/>
                </a:cubicBezTo>
                <a:cubicBezTo>
                  <a:pt x="18233" y="38174"/>
                  <a:pt x="17124" y="61646"/>
                  <a:pt x="10274" y="82194"/>
                </a:cubicBezTo>
                <a:lnTo>
                  <a:pt x="0" y="113016"/>
                </a:lnTo>
                <a:cubicBezTo>
                  <a:pt x="3425" y="222607"/>
                  <a:pt x="4799" y="332281"/>
                  <a:pt x="10274" y="441789"/>
                </a:cubicBezTo>
                <a:cubicBezTo>
                  <a:pt x="11653" y="469365"/>
                  <a:pt x="17499" y="496540"/>
                  <a:pt x="20548" y="523982"/>
                </a:cubicBezTo>
                <a:cubicBezTo>
                  <a:pt x="24349" y="558190"/>
                  <a:pt x="26173" y="592621"/>
                  <a:pt x="30823" y="626724"/>
                </a:cubicBezTo>
                <a:cubicBezTo>
                  <a:pt x="36049" y="665044"/>
                  <a:pt x="47246" y="743112"/>
                  <a:pt x="61645" y="791110"/>
                </a:cubicBezTo>
                <a:cubicBezTo>
                  <a:pt x="83592" y="864269"/>
                  <a:pt x="78938" y="832969"/>
                  <a:pt x="92468" y="893852"/>
                </a:cubicBezTo>
                <a:cubicBezTo>
                  <a:pt x="103064" y="941533"/>
                  <a:pt x="100485" y="942461"/>
                  <a:pt x="113016" y="986319"/>
                </a:cubicBezTo>
                <a:cubicBezTo>
                  <a:pt x="115991" y="996732"/>
                  <a:pt x="120663" y="1006635"/>
                  <a:pt x="123290" y="1017142"/>
                </a:cubicBezTo>
                <a:cubicBezTo>
                  <a:pt x="126446" y="1029768"/>
                  <a:pt x="133773" y="1082561"/>
                  <a:pt x="143838" y="1099335"/>
                </a:cubicBezTo>
                <a:cubicBezTo>
                  <a:pt x="148822" y="1107641"/>
                  <a:pt x="158336" y="1112319"/>
                  <a:pt x="164387" y="1119883"/>
                </a:cubicBezTo>
                <a:cubicBezTo>
                  <a:pt x="172101" y="1129525"/>
                  <a:pt x="176204" y="1141974"/>
                  <a:pt x="184935" y="1150706"/>
                </a:cubicBezTo>
                <a:cubicBezTo>
                  <a:pt x="193666" y="1159437"/>
                  <a:pt x="206115" y="1163540"/>
                  <a:pt x="215757" y="1171254"/>
                </a:cubicBezTo>
                <a:cubicBezTo>
                  <a:pt x="223321" y="1177305"/>
                  <a:pt x="228742" y="1185752"/>
                  <a:pt x="236306" y="1191803"/>
                </a:cubicBezTo>
                <a:cubicBezTo>
                  <a:pt x="264758" y="1214565"/>
                  <a:pt x="265396" y="1211774"/>
                  <a:pt x="297951" y="1222625"/>
                </a:cubicBezTo>
                <a:cubicBezTo>
                  <a:pt x="345897" y="1219200"/>
                  <a:pt x="395156" y="1224009"/>
                  <a:pt x="441789" y="1212351"/>
                </a:cubicBezTo>
                <a:cubicBezTo>
                  <a:pt x="453768" y="1209356"/>
                  <a:pt x="457322" y="1192812"/>
                  <a:pt x="462337" y="1181528"/>
                </a:cubicBezTo>
                <a:cubicBezTo>
                  <a:pt x="481299" y="1138864"/>
                  <a:pt x="484370" y="1112464"/>
                  <a:pt x="493160" y="1068513"/>
                </a:cubicBezTo>
                <a:cubicBezTo>
                  <a:pt x="507237" y="674362"/>
                  <a:pt x="510021" y="743989"/>
                  <a:pt x="493160" y="246580"/>
                </a:cubicBezTo>
                <a:cubicBezTo>
                  <a:pt x="492818" y="236503"/>
                  <a:pt x="485418" y="165183"/>
                  <a:pt x="472611" y="143839"/>
                </a:cubicBezTo>
                <a:cubicBezTo>
                  <a:pt x="467627" y="135533"/>
                  <a:pt x="458114" y="130854"/>
                  <a:pt x="452063" y="123290"/>
                </a:cubicBezTo>
                <a:cubicBezTo>
                  <a:pt x="444349" y="113648"/>
                  <a:pt x="441986" y="99012"/>
                  <a:pt x="431515" y="92468"/>
                </a:cubicBezTo>
                <a:cubicBezTo>
                  <a:pt x="431509" y="92464"/>
                  <a:pt x="354461" y="66783"/>
                  <a:pt x="339047" y="61645"/>
                </a:cubicBezTo>
                <a:cubicBezTo>
                  <a:pt x="303631" y="49840"/>
                  <a:pt x="352746" y="49659"/>
                  <a:pt x="339047" y="410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46"/>
          <p:cNvSpPr/>
          <p:nvPr/>
        </p:nvSpPr>
        <p:spPr>
          <a:xfrm>
            <a:off x="5952162" y="4191856"/>
            <a:ext cx="717070" cy="1808252"/>
          </a:xfrm>
          <a:custGeom>
            <a:avLst/>
            <a:gdLst>
              <a:gd name="connsiteX0" fmla="*/ 359595 w 717070"/>
              <a:gd name="connsiteY0" fmla="*/ 0 h 1808252"/>
              <a:gd name="connsiteX1" fmla="*/ 328773 w 717070"/>
              <a:gd name="connsiteY1" fmla="*/ 51371 h 1808252"/>
              <a:gd name="connsiteX2" fmla="*/ 246580 w 717070"/>
              <a:gd name="connsiteY2" fmla="*/ 123290 h 1808252"/>
              <a:gd name="connsiteX3" fmla="*/ 184935 w 717070"/>
              <a:gd name="connsiteY3" fmla="*/ 195209 h 1808252"/>
              <a:gd name="connsiteX4" fmla="*/ 143838 w 717070"/>
              <a:gd name="connsiteY4" fmla="*/ 236306 h 1808252"/>
              <a:gd name="connsiteX5" fmla="*/ 123290 w 717070"/>
              <a:gd name="connsiteY5" fmla="*/ 267128 h 1808252"/>
              <a:gd name="connsiteX6" fmla="*/ 82193 w 717070"/>
              <a:gd name="connsiteY6" fmla="*/ 318499 h 1808252"/>
              <a:gd name="connsiteX7" fmla="*/ 61645 w 717070"/>
              <a:gd name="connsiteY7" fmla="*/ 380144 h 1808252"/>
              <a:gd name="connsiteX8" fmla="*/ 51371 w 717070"/>
              <a:gd name="connsiteY8" fmla="*/ 410966 h 1808252"/>
              <a:gd name="connsiteX9" fmla="*/ 30822 w 717070"/>
              <a:gd name="connsiteY9" fmla="*/ 554805 h 1808252"/>
              <a:gd name="connsiteX10" fmla="*/ 0 w 717070"/>
              <a:gd name="connsiteY10" fmla="*/ 1037690 h 1808252"/>
              <a:gd name="connsiteX11" fmla="*/ 10274 w 717070"/>
              <a:gd name="connsiteY11" fmla="*/ 1356189 h 1808252"/>
              <a:gd name="connsiteX12" fmla="*/ 30822 w 717070"/>
              <a:gd name="connsiteY12" fmla="*/ 1448656 h 1808252"/>
              <a:gd name="connsiteX13" fmla="*/ 51371 w 717070"/>
              <a:gd name="connsiteY13" fmla="*/ 1469205 h 1808252"/>
              <a:gd name="connsiteX14" fmla="*/ 92467 w 717070"/>
              <a:gd name="connsiteY14" fmla="*/ 1530850 h 1808252"/>
              <a:gd name="connsiteX15" fmla="*/ 123290 w 717070"/>
              <a:gd name="connsiteY15" fmla="*/ 1551398 h 1808252"/>
              <a:gd name="connsiteX16" fmla="*/ 174660 w 717070"/>
              <a:gd name="connsiteY16" fmla="*/ 1602769 h 1808252"/>
              <a:gd name="connsiteX17" fmla="*/ 195209 w 717070"/>
              <a:gd name="connsiteY17" fmla="*/ 1623317 h 1808252"/>
              <a:gd name="connsiteX18" fmla="*/ 226031 w 717070"/>
              <a:gd name="connsiteY18" fmla="*/ 1654140 h 1808252"/>
              <a:gd name="connsiteX19" fmla="*/ 287676 w 717070"/>
              <a:gd name="connsiteY19" fmla="*/ 1695236 h 1808252"/>
              <a:gd name="connsiteX20" fmla="*/ 318499 w 717070"/>
              <a:gd name="connsiteY20" fmla="*/ 1715784 h 1808252"/>
              <a:gd name="connsiteX21" fmla="*/ 380144 w 717070"/>
              <a:gd name="connsiteY21" fmla="*/ 1746607 h 1808252"/>
              <a:gd name="connsiteX22" fmla="*/ 462337 w 717070"/>
              <a:gd name="connsiteY22" fmla="*/ 1797978 h 1808252"/>
              <a:gd name="connsiteX23" fmla="*/ 493159 w 717070"/>
              <a:gd name="connsiteY23" fmla="*/ 1808252 h 1808252"/>
              <a:gd name="connsiteX24" fmla="*/ 626723 w 717070"/>
              <a:gd name="connsiteY24" fmla="*/ 1797978 h 1808252"/>
              <a:gd name="connsiteX25" fmla="*/ 657546 w 717070"/>
              <a:gd name="connsiteY25" fmla="*/ 1787704 h 1808252"/>
              <a:gd name="connsiteX26" fmla="*/ 678094 w 717070"/>
              <a:gd name="connsiteY26" fmla="*/ 1767155 h 1808252"/>
              <a:gd name="connsiteX27" fmla="*/ 698642 w 717070"/>
              <a:gd name="connsiteY27" fmla="*/ 1736333 h 1808252"/>
              <a:gd name="connsiteX28" fmla="*/ 698642 w 717070"/>
              <a:gd name="connsiteY28" fmla="*/ 1417834 h 1808252"/>
              <a:gd name="connsiteX29" fmla="*/ 688368 w 717070"/>
              <a:gd name="connsiteY29" fmla="*/ 1345915 h 1808252"/>
              <a:gd name="connsiteX30" fmla="*/ 647272 w 717070"/>
              <a:gd name="connsiteY30" fmla="*/ 1160980 h 1808252"/>
              <a:gd name="connsiteX31" fmla="*/ 636998 w 717070"/>
              <a:gd name="connsiteY31" fmla="*/ 1068513 h 1808252"/>
              <a:gd name="connsiteX32" fmla="*/ 616449 w 717070"/>
              <a:gd name="connsiteY32" fmla="*/ 852755 h 1808252"/>
              <a:gd name="connsiteX33" fmla="*/ 462337 w 717070"/>
              <a:gd name="connsiteY33" fmla="*/ 41097 h 1808252"/>
              <a:gd name="connsiteX34" fmla="*/ 328773 w 717070"/>
              <a:gd name="connsiteY34" fmla="*/ 41097 h 180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070" h="1808252">
                <a:moveTo>
                  <a:pt x="359595" y="0"/>
                </a:moveTo>
                <a:cubicBezTo>
                  <a:pt x="349321" y="17124"/>
                  <a:pt x="341248" y="35778"/>
                  <a:pt x="328773" y="51371"/>
                </a:cubicBezTo>
                <a:cubicBezTo>
                  <a:pt x="258451" y="139274"/>
                  <a:pt x="302762" y="75134"/>
                  <a:pt x="246580" y="123290"/>
                </a:cubicBezTo>
                <a:cubicBezTo>
                  <a:pt x="166871" y="191612"/>
                  <a:pt x="235274" y="136480"/>
                  <a:pt x="184935" y="195209"/>
                </a:cubicBezTo>
                <a:cubicBezTo>
                  <a:pt x="172327" y="209918"/>
                  <a:pt x="154584" y="220186"/>
                  <a:pt x="143838" y="236306"/>
                </a:cubicBezTo>
                <a:cubicBezTo>
                  <a:pt x="136989" y="246580"/>
                  <a:pt x="131004" y="257486"/>
                  <a:pt x="123290" y="267128"/>
                </a:cubicBezTo>
                <a:cubicBezTo>
                  <a:pt x="64731" y="340326"/>
                  <a:pt x="145436" y="223635"/>
                  <a:pt x="82193" y="318499"/>
                </a:cubicBezTo>
                <a:lnTo>
                  <a:pt x="61645" y="380144"/>
                </a:lnTo>
                <a:cubicBezTo>
                  <a:pt x="58220" y="390418"/>
                  <a:pt x="53495" y="400347"/>
                  <a:pt x="51371" y="410966"/>
                </a:cubicBezTo>
                <a:cubicBezTo>
                  <a:pt x="37304" y="481297"/>
                  <a:pt x="38957" y="465315"/>
                  <a:pt x="30822" y="554805"/>
                </a:cubicBezTo>
                <a:cubicBezTo>
                  <a:pt x="5984" y="828023"/>
                  <a:pt x="11698" y="768627"/>
                  <a:pt x="0" y="1037690"/>
                </a:cubicBezTo>
                <a:cubicBezTo>
                  <a:pt x="3425" y="1143856"/>
                  <a:pt x="4541" y="1250122"/>
                  <a:pt x="10274" y="1356189"/>
                </a:cubicBezTo>
                <a:cubicBezTo>
                  <a:pt x="10808" y="1366070"/>
                  <a:pt x="19949" y="1430535"/>
                  <a:pt x="30822" y="1448656"/>
                </a:cubicBezTo>
                <a:cubicBezTo>
                  <a:pt x="35806" y="1456962"/>
                  <a:pt x="45559" y="1461455"/>
                  <a:pt x="51371" y="1469205"/>
                </a:cubicBezTo>
                <a:cubicBezTo>
                  <a:pt x="66188" y="1488962"/>
                  <a:pt x="71919" y="1517151"/>
                  <a:pt x="92467" y="1530850"/>
                </a:cubicBezTo>
                <a:cubicBezTo>
                  <a:pt x="102741" y="1537699"/>
                  <a:pt x="113997" y="1543267"/>
                  <a:pt x="123290" y="1551398"/>
                </a:cubicBezTo>
                <a:cubicBezTo>
                  <a:pt x="141515" y="1567345"/>
                  <a:pt x="157536" y="1585645"/>
                  <a:pt x="174660" y="1602769"/>
                </a:cubicBezTo>
                <a:lnTo>
                  <a:pt x="195209" y="1623317"/>
                </a:lnTo>
                <a:cubicBezTo>
                  <a:pt x="205483" y="1633591"/>
                  <a:pt x="213941" y="1646080"/>
                  <a:pt x="226031" y="1654140"/>
                </a:cubicBezTo>
                <a:lnTo>
                  <a:pt x="287676" y="1695236"/>
                </a:lnTo>
                <a:cubicBezTo>
                  <a:pt x="297950" y="1702085"/>
                  <a:pt x="306785" y="1711879"/>
                  <a:pt x="318499" y="1715784"/>
                </a:cubicBezTo>
                <a:cubicBezTo>
                  <a:pt x="361035" y="1729964"/>
                  <a:pt x="340310" y="1720052"/>
                  <a:pt x="380144" y="1746607"/>
                </a:cubicBezTo>
                <a:cubicBezTo>
                  <a:pt x="412707" y="1795451"/>
                  <a:pt x="388978" y="1773525"/>
                  <a:pt x="462337" y="1797978"/>
                </a:cubicBezTo>
                <a:lnTo>
                  <a:pt x="493159" y="1808252"/>
                </a:lnTo>
                <a:cubicBezTo>
                  <a:pt x="537680" y="1804827"/>
                  <a:pt x="582415" y="1803516"/>
                  <a:pt x="626723" y="1797978"/>
                </a:cubicBezTo>
                <a:cubicBezTo>
                  <a:pt x="637469" y="1796635"/>
                  <a:pt x="648259" y="1793276"/>
                  <a:pt x="657546" y="1787704"/>
                </a:cubicBezTo>
                <a:cubicBezTo>
                  <a:pt x="665852" y="1782720"/>
                  <a:pt x="672043" y="1774719"/>
                  <a:pt x="678094" y="1767155"/>
                </a:cubicBezTo>
                <a:cubicBezTo>
                  <a:pt x="685808" y="1757513"/>
                  <a:pt x="691793" y="1746607"/>
                  <a:pt x="698642" y="1736333"/>
                </a:cubicBezTo>
                <a:cubicBezTo>
                  <a:pt x="730576" y="1608606"/>
                  <a:pt x="714581" y="1688784"/>
                  <a:pt x="698642" y="1417834"/>
                </a:cubicBezTo>
                <a:cubicBezTo>
                  <a:pt x="697220" y="1393659"/>
                  <a:pt x="693117" y="1369661"/>
                  <a:pt x="688368" y="1345915"/>
                </a:cubicBezTo>
                <a:cubicBezTo>
                  <a:pt x="673188" y="1270014"/>
                  <a:pt x="656244" y="1241730"/>
                  <a:pt x="647272" y="1160980"/>
                </a:cubicBezTo>
                <a:cubicBezTo>
                  <a:pt x="643847" y="1130158"/>
                  <a:pt x="640084" y="1099371"/>
                  <a:pt x="636998" y="1068513"/>
                </a:cubicBezTo>
                <a:cubicBezTo>
                  <a:pt x="629809" y="996627"/>
                  <a:pt x="616449" y="852755"/>
                  <a:pt x="616449" y="852755"/>
                </a:cubicBezTo>
                <a:cubicBezTo>
                  <a:pt x="597119" y="98887"/>
                  <a:pt x="861935" y="56466"/>
                  <a:pt x="462337" y="41097"/>
                </a:cubicBezTo>
                <a:cubicBezTo>
                  <a:pt x="417849" y="39386"/>
                  <a:pt x="373294" y="41097"/>
                  <a:pt x="328773" y="410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47"/>
          <p:cNvSpPr/>
          <p:nvPr/>
        </p:nvSpPr>
        <p:spPr>
          <a:xfrm>
            <a:off x="5886602" y="2753474"/>
            <a:ext cx="1411474" cy="1181528"/>
          </a:xfrm>
          <a:custGeom>
            <a:avLst/>
            <a:gdLst>
              <a:gd name="connsiteX0" fmla="*/ 353236 w 1411474"/>
              <a:gd name="connsiteY0" fmla="*/ 41097 h 1181528"/>
              <a:gd name="connsiteX1" fmla="*/ 209398 w 1411474"/>
              <a:gd name="connsiteY1" fmla="*/ 10274 h 1181528"/>
              <a:gd name="connsiteX2" fmla="*/ 178576 w 1411474"/>
              <a:gd name="connsiteY2" fmla="*/ 0 h 1181528"/>
              <a:gd name="connsiteX3" fmla="*/ 55286 w 1411474"/>
              <a:gd name="connsiteY3" fmla="*/ 61645 h 1181528"/>
              <a:gd name="connsiteX4" fmla="*/ 34737 w 1411474"/>
              <a:gd name="connsiteY4" fmla="*/ 82193 h 1181528"/>
              <a:gd name="connsiteX5" fmla="*/ 14189 w 1411474"/>
              <a:gd name="connsiteY5" fmla="*/ 102742 h 1181528"/>
              <a:gd name="connsiteX6" fmla="*/ 14189 w 1411474"/>
              <a:gd name="connsiteY6" fmla="*/ 400692 h 1181528"/>
              <a:gd name="connsiteX7" fmla="*/ 45011 w 1411474"/>
              <a:gd name="connsiteY7" fmla="*/ 534256 h 1181528"/>
              <a:gd name="connsiteX8" fmla="*/ 86108 w 1411474"/>
              <a:gd name="connsiteY8" fmla="*/ 585627 h 1181528"/>
              <a:gd name="connsiteX9" fmla="*/ 106656 w 1411474"/>
              <a:gd name="connsiteY9" fmla="*/ 904126 h 1181528"/>
              <a:gd name="connsiteX10" fmla="*/ 137479 w 1411474"/>
              <a:gd name="connsiteY10" fmla="*/ 1037690 h 1181528"/>
              <a:gd name="connsiteX11" fmla="*/ 219672 w 1411474"/>
              <a:gd name="connsiteY11" fmla="*/ 1109609 h 1181528"/>
              <a:gd name="connsiteX12" fmla="*/ 250495 w 1411474"/>
              <a:gd name="connsiteY12" fmla="*/ 1130157 h 1181528"/>
              <a:gd name="connsiteX13" fmla="*/ 281317 w 1411474"/>
              <a:gd name="connsiteY13" fmla="*/ 1150706 h 1181528"/>
              <a:gd name="connsiteX14" fmla="*/ 342962 w 1411474"/>
              <a:gd name="connsiteY14" fmla="*/ 1171254 h 1181528"/>
              <a:gd name="connsiteX15" fmla="*/ 373785 w 1411474"/>
              <a:gd name="connsiteY15" fmla="*/ 1181528 h 1181528"/>
              <a:gd name="connsiteX16" fmla="*/ 589542 w 1411474"/>
              <a:gd name="connsiteY16" fmla="*/ 1171254 h 1181528"/>
              <a:gd name="connsiteX17" fmla="*/ 620364 w 1411474"/>
              <a:gd name="connsiteY17" fmla="*/ 1150706 h 1181528"/>
              <a:gd name="connsiteX18" fmla="*/ 661461 w 1411474"/>
              <a:gd name="connsiteY18" fmla="*/ 1099335 h 1181528"/>
              <a:gd name="connsiteX19" fmla="*/ 723106 w 1411474"/>
              <a:gd name="connsiteY19" fmla="*/ 1037690 h 1181528"/>
              <a:gd name="connsiteX20" fmla="*/ 743654 w 1411474"/>
              <a:gd name="connsiteY20" fmla="*/ 996593 h 1181528"/>
              <a:gd name="connsiteX21" fmla="*/ 815573 w 1411474"/>
              <a:gd name="connsiteY21" fmla="*/ 945223 h 1181528"/>
              <a:gd name="connsiteX22" fmla="*/ 866944 w 1411474"/>
              <a:gd name="connsiteY22" fmla="*/ 904126 h 1181528"/>
              <a:gd name="connsiteX23" fmla="*/ 928589 w 1411474"/>
              <a:gd name="connsiteY23" fmla="*/ 883578 h 1181528"/>
              <a:gd name="connsiteX24" fmla="*/ 1000508 w 1411474"/>
              <a:gd name="connsiteY24" fmla="*/ 863029 h 1181528"/>
              <a:gd name="connsiteX25" fmla="*/ 1164895 w 1411474"/>
              <a:gd name="connsiteY25" fmla="*/ 852755 h 1181528"/>
              <a:gd name="connsiteX26" fmla="*/ 1267636 w 1411474"/>
              <a:gd name="connsiteY26" fmla="*/ 842481 h 1181528"/>
              <a:gd name="connsiteX27" fmla="*/ 1339555 w 1411474"/>
              <a:gd name="connsiteY27" fmla="*/ 821933 h 1181528"/>
              <a:gd name="connsiteX28" fmla="*/ 1360104 w 1411474"/>
              <a:gd name="connsiteY28" fmla="*/ 801384 h 1181528"/>
              <a:gd name="connsiteX29" fmla="*/ 1370378 w 1411474"/>
              <a:gd name="connsiteY29" fmla="*/ 770562 h 1181528"/>
              <a:gd name="connsiteX30" fmla="*/ 1390926 w 1411474"/>
              <a:gd name="connsiteY30" fmla="*/ 739739 h 1181528"/>
              <a:gd name="connsiteX31" fmla="*/ 1411474 w 1411474"/>
              <a:gd name="connsiteY31" fmla="*/ 606175 h 1181528"/>
              <a:gd name="connsiteX32" fmla="*/ 1401200 w 1411474"/>
              <a:gd name="connsiteY32" fmla="*/ 328773 h 1181528"/>
              <a:gd name="connsiteX33" fmla="*/ 1390926 w 1411474"/>
              <a:gd name="connsiteY33" fmla="*/ 297951 h 1181528"/>
              <a:gd name="connsiteX34" fmla="*/ 1360104 w 1411474"/>
              <a:gd name="connsiteY34" fmla="*/ 277402 h 1181528"/>
              <a:gd name="connsiteX35" fmla="*/ 1288185 w 1411474"/>
              <a:gd name="connsiteY35" fmla="*/ 246580 h 1181528"/>
              <a:gd name="connsiteX36" fmla="*/ 1247088 w 1411474"/>
              <a:gd name="connsiteY36" fmla="*/ 236306 h 1181528"/>
              <a:gd name="connsiteX37" fmla="*/ 1185443 w 1411474"/>
              <a:gd name="connsiteY37" fmla="*/ 215757 h 1181528"/>
              <a:gd name="connsiteX38" fmla="*/ 1154620 w 1411474"/>
              <a:gd name="connsiteY38" fmla="*/ 205483 h 1181528"/>
              <a:gd name="connsiteX39" fmla="*/ 918315 w 1411474"/>
              <a:gd name="connsiteY39" fmla="*/ 184935 h 1181528"/>
              <a:gd name="connsiteX40" fmla="*/ 856670 w 1411474"/>
              <a:gd name="connsiteY40" fmla="*/ 174661 h 1181528"/>
              <a:gd name="connsiteX41" fmla="*/ 712832 w 1411474"/>
              <a:gd name="connsiteY41" fmla="*/ 154113 h 1181528"/>
              <a:gd name="connsiteX42" fmla="*/ 610090 w 1411474"/>
              <a:gd name="connsiteY42" fmla="*/ 123290 h 1181528"/>
              <a:gd name="connsiteX43" fmla="*/ 568994 w 1411474"/>
              <a:gd name="connsiteY43" fmla="*/ 113016 h 1181528"/>
              <a:gd name="connsiteX44" fmla="*/ 507349 w 1411474"/>
              <a:gd name="connsiteY44" fmla="*/ 92468 h 1181528"/>
              <a:gd name="connsiteX45" fmla="*/ 414881 w 1411474"/>
              <a:gd name="connsiteY45" fmla="*/ 61645 h 1181528"/>
              <a:gd name="connsiteX46" fmla="*/ 353236 w 1411474"/>
              <a:gd name="connsiteY46" fmla="*/ 41097 h 1181528"/>
              <a:gd name="connsiteX47" fmla="*/ 353236 w 1411474"/>
              <a:gd name="connsiteY47" fmla="*/ 41097 h 1181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11474" h="1181528">
                <a:moveTo>
                  <a:pt x="353236" y="41097"/>
                </a:moveTo>
                <a:cubicBezTo>
                  <a:pt x="249548" y="28136"/>
                  <a:pt x="297238" y="39555"/>
                  <a:pt x="209398" y="10274"/>
                </a:cubicBezTo>
                <a:lnTo>
                  <a:pt x="178576" y="0"/>
                </a:lnTo>
                <a:cubicBezTo>
                  <a:pt x="82682" y="13699"/>
                  <a:pt x="123781" y="-6850"/>
                  <a:pt x="55286" y="61645"/>
                </a:cubicBezTo>
                <a:lnTo>
                  <a:pt x="34737" y="82193"/>
                </a:lnTo>
                <a:lnTo>
                  <a:pt x="14189" y="102742"/>
                </a:lnTo>
                <a:cubicBezTo>
                  <a:pt x="-7921" y="235406"/>
                  <a:pt x="-1248" y="169127"/>
                  <a:pt x="14189" y="400692"/>
                </a:cubicBezTo>
                <a:cubicBezTo>
                  <a:pt x="15400" y="418855"/>
                  <a:pt x="27651" y="516896"/>
                  <a:pt x="45011" y="534256"/>
                </a:cubicBezTo>
                <a:cubicBezTo>
                  <a:pt x="74291" y="563536"/>
                  <a:pt x="60187" y="546745"/>
                  <a:pt x="86108" y="585627"/>
                </a:cubicBezTo>
                <a:cubicBezTo>
                  <a:pt x="120091" y="721563"/>
                  <a:pt x="87553" y="579387"/>
                  <a:pt x="106656" y="904126"/>
                </a:cubicBezTo>
                <a:cubicBezTo>
                  <a:pt x="108337" y="932697"/>
                  <a:pt x="119700" y="1011021"/>
                  <a:pt x="137479" y="1037690"/>
                </a:cubicBezTo>
                <a:cubicBezTo>
                  <a:pt x="171725" y="1089061"/>
                  <a:pt x="147753" y="1061664"/>
                  <a:pt x="219672" y="1109609"/>
                </a:cubicBezTo>
                <a:lnTo>
                  <a:pt x="250495" y="1130157"/>
                </a:lnTo>
                <a:cubicBezTo>
                  <a:pt x="260769" y="1137006"/>
                  <a:pt x="269603" y="1146801"/>
                  <a:pt x="281317" y="1150706"/>
                </a:cubicBezTo>
                <a:lnTo>
                  <a:pt x="342962" y="1171254"/>
                </a:lnTo>
                <a:lnTo>
                  <a:pt x="373785" y="1181528"/>
                </a:lnTo>
                <a:cubicBezTo>
                  <a:pt x="445704" y="1178103"/>
                  <a:pt x="518097" y="1180184"/>
                  <a:pt x="589542" y="1171254"/>
                </a:cubicBezTo>
                <a:cubicBezTo>
                  <a:pt x="601794" y="1169722"/>
                  <a:pt x="610722" y="1158420"/>
                  <a:pt x="620364" y="1150706"/>
                </a:cubicBezTo>
                <a:cubicBezTo>
                  <a:pt x="655090" y="1122925"/>
                  <a:pt x="628598" y="1136306"/>
                  <a:pt x="661461" y="1099335"/>
                </a:cubicBezTo>
                <a:cubicBezTo>
                  <a:pt x="680767" y="1077615"/>
                  <a:pt x="723106" y="1037690"/>
                  <a:pt x="723106" y="1037690"/>
                </a:cubicBezTo>
                <a:cubicBezTo>
                  <a:pt x="729955" y="1023991"/>
                  <a:pt x="733687" y="1008222"/>
                  <a:pt x="743654" y="996593"/>
                </a:cubicBezTo>
                <a:cubicBezTo>
                  <a:pt x="759428" y="978189"/>
                  <a:pt x="795887" y="960972"/>
                  <a:pt x="815573" y="945223"/>
                </a:cubicBezTo>
                <a:cubicBezTo>
                  <a:pt x="842258" y="923875"/>
                  <a:pt x="831370" y="919937"/>
                  <a:pt x="866944" y="904126"/>
                </a:cubicBezTo>
                <a:cubicBezTo>
                  <a:pt x="886737" y="895329"/>
                  <a:pt x="908041" y="890427"/>
                  <a:pt x="928589" y="883578"/>
                </a:cubicBezTo>
                <a:cubicBezTo>
                  <a:pt x="947362" y="877320"/>
                  <a:pt x="982082" y="864872"/>
                  <a:pt x="1000508" y="863029"/>
                </a:cubicBezTo>
                <a:cubicBezTo>
                  <a:pt x="1055138" y="857566"/>
                  <a:pt x="1110154" y="856966"/>
                  <a:pt x="1164895" y="852755"/>
                </a:cubicBezTo>
                <a:cubicBezTo>
                  <a:pt x="1199211" y="850115"/>
                  <a:pt x="1233389" y="845906"/>
                  <a:pt x="1267636" y="842481"/>
                </a:cubicBezTo>
                <a:cubicBezTo>
                  <a:pt x="1275313" y="840562"/>
                  <a:pt x="1329027" y="828250"/>
                  <a:pt x="1339555" y="821933"/>
                </a:cubicBezTo>
                <a:cubicBezTo>
                  <a:pt x="1347861" y="816949"/>
                  <a:pt x="1353254" y="808234"/>
                  <a:pt x="1360104" y="801384"/>
                </a:cubicBezTo>
                <a:cubicBezTo>
                  <a:pt x="1363529" y="791110"/>
                  <a:pt x="1365535" y="780248"/>
                  <a:pt x="1370378" y="770562"/>
                </a:cubicBezTo>
                <a:cubicBezTo>
                  <a:pt x="1375900" y="759517"/>
                  <a:pt x="1386590" y="751301"/>
                  <a:pt x="1390926" y="739739"/>
                </a:cubicBezTo>
                <a:cubicBezTo>
                  <a:pt x="1399751" y="716204"/>
                  <a:pt x="1409887" y="618874"/>
                  <a:pt x="1411474" y="606175"/>
                </a:cubicBezTo>
                <a:cubicBezTo>
                  <a:pt x="1408049" y="513708"/>
                  <a:pt x="1407355" y="421099"/>
                  <a:pt x="1401200" y="328773"/>
                </a:cubicBezTo>
                <a:cubicBezTo>
                  <a:pt x="1400480" y="317967"/>
                  <a:pt x="1397691" y="306408"/>
                  <a:pt x="1390926" y="297951"/>
                </a:cubicBezTo>
                <a:cubicBezTo>
                  <a:pt x="1383212" y="288309"/>
                  <a:pt x="1370825" y="283528"/>
                  <a:pt x="1360104" y="277402"/>
                </a:cubicBezTo>
                <a:cubicBezTo>
                  <a:pt x="1332709" y="261748"/>
                  <a:pt x="1316999" y="254812"/>
                  <a:pt x="1288185" y="246580"/>
                </a:cubicBezTo>
                <a:cubicBezTo>
                  <a:pt x="1274608" y="242701"/>
                  <a:pt x="1260613" y="240364"/>
                  <a:pt x="1247088" y="236306"/>
                </a:cubicBezTo>
                <a:cubicBezTo>
                  <a:pt x="1226342" y="230082"/>
                  <a:pt x="1205991" y="222607"/>
                  <a:pt x="1185443" y="215757"/>
                </a:cubicBezTo>
                <a:cubicBezTo>
                  <a:pt x="1175169" y="212332"/>
                  <a:pt x="1165341" y="207015"/>
                  <a:pt x="1154620" y="205483"/>
                </a:cubicBezTo>
                <a:cubicBezTo>
                  <a:pt x="1028351" y="187445"/>
                  <a:pt x="1106870" y="196720"/>
                  <a:pt x="918315" y="184935"/>
                </a:cubicBezTo>
                <a:cubicBezTo>
                  <a:pt x="897767" y="181510"/>
                  <a:pt x="877292" y="177607"/>
                  <a:pt x="856670" y="174661"/>
                </a:cubicBezTo>
                <a:cubicBezTo>
                  <a:pt x="790393" y="165193"/>
                  <a:pt x="774108" y="166369"/>
                  <a:pt x="712832" y="154113"/>
                </a:cubicBezTo>
                <a:cubicBezTo>
                  <a:pt x="631315" y="137809"/>
                  <a:pt x="714900" y="149493"/>
                  <a:pt x="610090" y="123290"/>
                </a:cubicBezTo>
                <a:cubicBezTo>
                  <a:pt x="596391" y="119865"/>
                  <a:pt x="582519" y="117073"/>
                  <a:pt x="568994" y="113016"/>
                </a:cubicBezTo>
                <a:cubicBezTo>
                  <a:pt x="548248" y="106792"/>
                  <a:pt x="527897" y="99317"/>
                  <a:pt x="507349" y="92468"/>
                </a:cubicBezTo>
                <a:lnTo>
                  <a:pt x="414881" y="61645"/>
                </a:lnTo>
                <a:cubicBezTo>
                  <a:pt x="414879" y="61644"/>
                  <a:pt x="353237" y="41097"/>
                  <a:pt x="353236" y="41097"/>
                </a:cubicBezTo>
                <a:lnTo>
                  <a:pt x="353236" y="4109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1"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2" name="Freeform 51"/>
          <p:cNvSpPr/>
          <p:nvPr/>
        </p:nvSpPr>
        <p:spPr>
          <a:xfrm>
            <a:off x="5062838" y="4246491"/>
            <a:ext cx="702098" cy="647490"/>
          </a:xfrm>
          <a:custGeom>
            <a:avLst/>
            <a:gdLst>
              <a:gd name="connsiteX0" fmla="*/ 506889 w 702098"/>
              <a:gd name="connsiteY0" fmla="*/ 636997 h 647490"/>
              <a:gd name="connsiteX1" fmla="*/ 568534 w 702098"/>
              <a:gd name="connsiteY1" fmla="*/ 626723 h 647490"/>
              <a:gd name="connsiteX2" fmla="*/ 640453 w 702098"/>
              <a:gd name="connsiteY2" fmla="*/ 606175 h 647490"/>
              <a:gd name="connsiteX3" fmla="*/ 691823 w 702098"/>
              <a:gd name="connsiteY3" fmla="*/ 544530 h 647490"/>
              <a:gd name="connsiteX4" fmla="*/ 702098 w 702098"/>
              <a:gd name="connsiteY4" fmla="*/ 513708 h 647490"/>
              <a:gd name="connsiteX5" fmla="*/ 691823 w 702098"/>
              <a:gd name="connsiteY5" fmla="*/ 369869 h 647490"/>
              <a:gd name="connsiteX6" fmla="*/ 661001 w 702098"/>
              <a:gd name="connsiteY6" fmla="*/ 267128 h 647490"/>
              <a:gd name="connsiteX7" fmla="*/ 609630 w 702098"/>
              <a:gd name="connsiteY7" fmla="*/ 174660 h 647490"/>
              <a:gd name="connsiteX8" fmla="*/ 578808 w 702098"/>
              <a:gd name="connsiteY8" fmla="*/ 154112 h 647490"/>
              <a:gd name="connsiteX9" fmla="*/ 558259 w 702098"/>
              <a:gd name="connsiteY9" fmla="*/ 133564 h 647490"/>
              <a:gd name="connsiteX10" fmla="*/ 496614 w 702098"/>
              <a:gd name="connsiteY10" fmla="*/ 113015 h 647490"/>
              <a:gd name="connsiteX11" fmla="*/ 434969 w 702098"/>
              <a:gd name="connsiteY11" fmla="*/ 71919 h 647490"/>
              <a:gd name="connsiteX12" fmla="*/ 373325 w 702098"/>
              <a:gd name="connsiteY12" fmla="*/ 51370 h 647490"/>
              <a:gd name="connsiteX13" fmla="*/ 352776 w 702098"/>
              <a:gd name="connsiteY13" fmla="*/ 30822 h 647490"/>
              <a:gd name="connsiteX14" fmla="*/ 250035 w 702098"/>
              <a:gd name="connsiteY14" fmla="*/ 0 h 647490"/>
              <a:gd name="connsiteX15" fmla="*/ 95922 w 702098"/>
              <a:gd name="connsiteY15" fmla="*/ 10274 h 647490"/>
              <a:gd name="connsiteX16" fmla="*/ 34277 w 702098"/>
              <a:gd name="connsiteY16" fmla="*/ 30822 h 647490"/>
              <a:gd name="connsiteX17" fmla="*/ 13729 w 702098"/>
              <a:gd name="connsiteY17" fmla="*/ 61645 h 647490"/>
              <a:gd name="connsiteX18" fmla="*/ 13729 w 702098"/>
              <a:gd name="connsiteY18" fmla="*/ 226031 h 647490"/>
              <a:gd name="connsiteX19" fmla="*/ 44551 w 702098"/>
              <a:gd name="connsiteY19" fmla="*/ 256854 h 647490"/>
              <a:gd name="connsiteX20" fmla="*/ 137019 w 702098"/>
              <a:gd name="connsiteY20" fmla="*/ 297950 h 647490"/>
              <a:gd name="connsiteX21" fmla="*/ 167841 w 702098"/>
              <a:gd name="connsiteY21" fmla="*/ 308224 h 647490"/>
              <a:gd name="connsiteX22" fmla="*/ 188390 w 702098"/>
              <a:gd name="connsiteY22" fmla="*/ 328773 h 647490"/>
              <a:gd name="connsiteX23" fmla="*/ 219212 w 702098"/>
              <a:gd name="connsiteY23" fmla="*/ 339047 h 647490"/>
              <a:gd name="connsiteX24" fmla="*/ 270583 w 702098"/>
              <a:gd name="connsiteY24" fmla="*/ 380144 h 647490"/>
              <a:gd name="connsiteX25" fmla="*/ 311680 w 702098"/>
              <a:gd name="connsiteY25" fmla="*/ 441788 h 647490"/>
              <a:gd name="connsiteX26" fmla="*/ 342502 w 702098"/>
              <a:gd name="connsiteY26" fmla="*/ 503433 h 647490"/>
              <a:gd name="connsiteX27" fmla="*/ 383599 w 702098"/>
              <a:gd name="connsiteY27" fmla="*/ 544530 h 647490"/>
              <a:gd name="connsiteX28" fmla="*/ 434969 w 702098"/>
              <a:gd name="connsiteY28" fmla="*/ 595901 h 647490"/>
              <a:gd name="connsiteX29" fmla="*/ 455518 w 702098"/>
              <a:gd name="connsiteY29" fmla="*/ 616449 h 647490"/>
              <a:gd name="connsiteX30" fmla="*/ 517163 w 702098"/>
              <a:gd name="connsiteY30" fmla="*/ 647272 h 647490"/>
              <a:gd name="connsiteX31" fmla="*/ 506889 w 702098"/>
              <a:gd name="connsiteY31" fmla="*/ 636997 h 64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2098" h="647490">
                <a:moveTo>
                  <a:pt x="506889" y="636997"/>
                </a:moveTo>
                <a:cubicBezTo>
                  <a:pt x="515451" y="633572"/>
                  <a:pt x="548107" y="630808"/>
                  <a:pt x="568534" y="626723"/>
                </a:cubicBezTo>
                <a:cubicBezTo>
                  <a:pt x="600784" y="620273"/>
                  <a:pt x="611078" y="615966"/>
                  <a:pt x="640453" y="606175"/>
                </a:cubicBezTo>
                <a:cubicBezTo>
                  <a:pt x="663178" y="583450"/>
                  <a:pt x="677517" y="573141"/>
                  <a:pt x="691823" y="544530"/>
                </a:cubicBezTo>
                <a:cubicBezTo>
                  <a:pt x="696666" y="534844"/>
                  <a:pt x="698673" y="523982"/>
                  <a:pt x="702098" y="513708"/>
                </a:cubicBezTo>
                <a:cubicBezTo>
                  <a:pt x="698673" y="465762"/>
                  <a:pt x="697131" y="417643"/>
                  <a:pt x="691823" y="369869"/>
                </a:cubicBezTo>
                <a:cubicBezTo>
                  <a:pt x="689235" y="346579"/>
                  <a:pt x="666166" y="282623"/>
                  <a:pt x="661001" y="267128"/>
                </a:cubicBezTo>
                <a:cubicBezTo>
                  <a:pt x="650295" y="235008"/>
                  <a:pt x="639913" y="194848"/>
                  <a:pt x="609630" y="174660"/>
                </a:cubicBezTo>
                <a:cubicBezTo>
                  <a:pt x="599356" y="167811"/>
                  <a:pt x="588450" y="161826"/>
                  <a:pt x="578808" y="154112"/>
                </a:cubicBezTo>
                <a:cubicBezTo>
                  <a:pt x="571244" y="148061"/>
                  <a:pt x="566923" y="137896"/>
                  <a:pt x="558259" y="133564"/>
                </a:cubicBezTo>
                <a:cubicBezTo>
                  <a:pt x="538886" y="123877"/>
                  <a:pt x="514636" y="125030"/>
                  <a:pt x="496614" y="113015"/>
                </a:cubicBezTo>
                <a:cubicBezTo>
                  <a:pt x="476066" y="99316"/>
                  <a:pt x="458397" y="79729"/>
                  <a:pt x="434969" y="71919"/>
                </a:cubicBezTo>
                <a:lnTo>
                  <a:pt x="373325" y="51370"/>
                </a:lnTo>
                <a:cubicBezTo>
                  <a:pt x="366475" y="44521"/>
                  <a:pt x="361440" y="35154"/>
                  <a:pt x="352776" y="30822"/>
                </a:cubicBezTo>
                <a:cubicBezTo>
                  <a:pt x="327763" y="18316"/>
                  <a:pt x="279531" y="7374"/>
                  <a:pt x="250035" y="0"/>
                </a:cubicBezTo>
                <a:cubicBezTo>
                  <a:pt x="198664" y="3425"/>
                  <a:pt x="146890" y="2993"/>
                  <a:pt x="95922" y="10274"/>
                </a:cubicBezTo>
                <a:cubicBezTo>
                  <a:pt x="74480" y="13337"/>
                  <a:pt x="34277" y="30822"/>
                  <a:pt x="34277" y="30822"/>
                </a:cubicBezTo>
                <a:cubicBezTo>
                  <a:pt x="27428" y="41096"/>
                  <a:pt x="19251" y="50600"/>
                  <a:pt x="13729" y="61645"/>
                </a:cubicBezTo>
                <a:cubicBezTo>
                  <a:pt x="-10691" y="110486"/>
                  <a:pt x="2730" y="182036"/>
                  <a:pt x="13729" y="226031"/>
                </a:cubicBezTo>
                <a:cubicBezTo>
                  <a:pt x="17253" y="240127"/>
                  <a:pt x="33389" y="247552"/>
                  <a:pt x="44551" y="256854"/>
                </a:cubicBezTo>
                <a:cubicBezTo>
                  <a:pt x="77112" y="283989"/>
                  <a:pt x="92223" y="283018"/>
                  <a:pt x="137019" y="297950"/>
                </a:cubicBezTo>
                <a:lnTo>
                  <a:pt x="167841" y="308224"/>
                </a:lnTo>
                <a:cubicBezTo>
                  <a:pt x="174691" y="315074"/>
                  <a:pt x="180084" y="323789"/>
                  <a:pt x="188390" y="328773"/>
                </a:cubicBezTo>
                <a:cubicBezTo>
                  <a:pt x="197676" y="334345"/>
                  <a:pt x="209526" y="334204"/>
                  <a:pt x="219212" y="339047"/>
                </a:cubicBezTo>
                <a:cubicBezTo>
                  <a:pt x="235392" y="347137"/>
                  <a:pt x="259113" y="364851"/>
                  <a:pt x="270583" y="380144"/>
                </a:cubicBezTo>
                <a:cubicBezTo>
                  <a:pt x="285401" y="399901"/>
                  <a:pt x="311680" y="441788"/>
                  <a:pt x="311680" y="441788"/>
                </a:cubicBezTo>
                <a:cubicBezTo>
                  <a:pt x="321624" y="471621"/>
                  <a:pt x="320775" y="478084"/>
                  <a:pt x="342502" y="503433"/>
                </a:cubicBezTo>
                <a:cubicBezTo>
                  <a:pt x="355110" y="518142"/>
                  <a:pt x="372853" y="528410"/>
                  <a:pt x="383599" y="544530"/>
                </a:cubicBezTo>
                <a:cubicBezTo>
                  <a:pt x="418823" y="597367"/>
                  <a:pt x="386047" y="556764"/>
                  <a:pt x="434969" y="595901"/>
                </a:cubicBezTo>
                <a:cubicBezTo>
                  <a:pt x="442533" y="601952"/>
                  <a:pt x="447954" y="610398"/>
                  <a:pt x="455518" y="616449"/>
                </a:cubicBezTo>
                <a:cubicBezTo>
                  <a:pt x="474202" y="631396"/>
                  <a:pt x="493176" y="643274"/>
                  <a:pt x="517163" y="647272"/>
                </a:cubicBezTo>
                <a:cubicBezTo>
                  <a:pt x="527297" y="648961"/>
                  <a:pt x="498327" y="640422"/>
                  <a:pt x="506889" y="6369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4"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5"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6" name="Freeform 55"/>
          <p:cNvSpPr/>
          <p:nvPr/>
        </p:nvSpPr>
        <p:spPr>
          <a:xfrm>
            <a:off x="7038190" y="3702121"/>
            <a:ext cx="863029" cy="1596724"/>
          </a:xfrm>
          <a:custGeom>
            <a:avLst/>
            <a:gdLst>
              <a:gd name="connsiteX0" fmla="*/ 297951 w 863029"/>
              <a:gd name="connsiteY0" fmla="*/ 14504 h 1596724"/>
              <a:gd name="connsiteX1" fmla="*/ 123290 w 863029"/>
              <a:gd name="connsiteY1" fmla="*/ 35052 h 1596724"/>
              <a:gd name="connsiteX2" fmla="*/ 61645 w 863029"/>
              <a:gd name="connsiteY2" fmla="*/ 55601 h 1596724"/>
              <a:gd name="connsiteX3" fmla="*/ 20548 w 863029"/>
              <a:gd name="connsiteY3" fmla="*/ 117246 h 1596724"/>
              <a:gd name="connsiteX4" fmla="*/ 0 w 863029"/>
              <a:gd name="connsiteY4" fmla="*/ 178890 h 1596724"/>
              <a:gd name="connsiteX5" fmla="*/ 10274 w 863029"/>
              <a:gd name="connsiteY5" fmla="*/ 898082 h 1596724"/>
              <a:gd name="connsiteX6" fmla="*/ 20548 w 863029"/>
              <a:gd name="connsiteY6" fmla="*/ 1000823 h 1596724"/>
              <a:gd name="connsiteX7" fmla="*/ 41097 w 863029"/>
              <a:gd name="connsiteY7" fmla="*/ 1144661 h 1596724"/>
              <a:gd name="connsiteX8" fmla="*/ 61645 w 863029"/>
              <a:gd name="connsiteY8" fmla="*/ 1401515 h 1596724"/>
              <a:gd name="connsiteX9" fmla="*/ 71919 w 863029"/>
              <a:gd name="connsiteY9" fmla="*/ 1473434 h 1596724"/>
              <a:gd name="connsiteX10" fmla="*/ 82193 w 863029"/>
              <a:gd name="connsiteY10" fmla="*/ 1504257 h 1596724"/>
              <a:gd name="connsiteX11" fmla="*/ 113016 w 863029"/>
              <a:gd name="connsiteY11" fmla="*/ 1514531 h 1596724"/>
              <a:gd name="connsiteX12" fmla="*/ 143838 w 863029"/>
              <a:gd name="connsiteY12" fmla="*/ 1535079 h 1596724"/>
              <a:gd name="connsiteX13" fmla="*/ 164387 w 863029"/>
              <a:gd name="connsiteY13" fmla="*/ 1555628 h 1596724"/>
              <a:gd name="connsiteX14" fmla="*/ 226032 w 863029"/>
              <a:gd name="connsiteY14" fmla="*/ 1576176 h 1596724"/>
              <a:gd name="connsiteX15" fmla="*/ 421241 w 863029"/>
              <a:gd name="connsiteY15" fmla="*/ 1596724 h 1596724"/>
              <a:gd name="connsiteX16" fmla="*/ 750014 w 863029"/>
              <a:gd name="connsiteY16" fmla="*/ 1576176 h 1596724"/>
              <a:gd name="connsiteX17" fmla="*/ 780836 w 863029"/>
              <a:gd name="connsiteY17" fmla="*/ 1565902 h 1596724"/>
              <a:gd name="connsiteX18" fmla="*/ 842481 w 863029"/>
              <a:gd name="connsiteY18" fmla="*/ 1463160 h 1596724"/>
              <a:gd name="connsiteX19" fmla="*/ 852755 w 863029"/>
              <a:gd name="connsiteY19" fmla="*/ 1432338 h 1596724"/>
              <a:gd name="connsiteX20" fmla="*/ 863029 w 863029"/>
              <a:gd name="connsiteY20" fmla="*/ 1401515 h 1596724"/>
              <a:gd name="connsiteX21" fmla="*/ 852755 w 863029"/>
              <a:gd name="connsiteY21" fmla="*/ 1196032 h 1596724"/>
              <a:gd name="connsiteX22" fmla="*/ 832207 w 863029"/>
              <a:gd name="connsiteY22" fmla="*/ 1093290 h 1596724"/>
              <a:gd name="connsiteX23" fmla="*/ 821933 w 863029"/>
              <a:gd name="connsiteY23" fmla="*/ 1041920 h 1596724"/>
              <a:gd name="connsiteX24" fmla="*/ 811659 w 863029"/>
              <a:gd name="connsiteY24" fmla="*/ 1011097 h 1596724"/>
              <a:gd name="connsiteX25" fmla="*/ 791110 w 863029"/>
              <a:gd name="connsiteY25" fmla="*/ 918630 h 1596724"/>
              <a:gd name="connsiteX26" fmla="*/ 780836 w 863029"/>
              <a:gd name="connsiteY26" fmla="*/ 836437 h 1596724"/>
              <a:gd name="connsiteX27" fmla="*/ 770562 w 863029"/>
              <a:gd name="connsiteY27" fmla="*/ 774792 h 1596724"/>
              <a:gd name="connsiteX28" fmla="*/ 760288 w 863029"/>
              <a:gd name="connsiteY28" fmla="*/ 548760 h 1596724"/>
              <a:gd name="connsiteX29" fmla="*/ 739739 w 863029"/>
              <a:gd name="connsiteY29" fmla="*/ 353551 h 1596724"/>
              <a:gd name="connsiteX30" fmla="*/ 698643 w 863029"/>
              <a:gd name="connsiteY30" fmla="*/ 209713 h 1596724"/>
              <a:gd name="connsiteX31" fmla="*/ 678095 w 863029"/>
              <a:gd name="connsiteY31" fmla="*/ 148068 h 1596724"/>
              <a:gd name="connsiteX32" fmla="*/ 636998 w 863029"/>
              <a:gd name="connsiteY32" fmla="*/ 106971 h 1596724"/>
              <a:gd name="connsiteX33" fmla="*/ 585627 w 863029"/>
              <a:gd name="connsiteY33" fmla="*/ 55601 h 1596724"/>
              <a:gd name="connsiteX34" fmla="*/ 565079 w 863029"/>
              <a:gd name="connsiteY34" fmla="*/ 35052 h 1596724"/>
              <a:gd name="connsiteX35" fmla="*/ 503434 w 863029"/>
              <a:gd name="connsiteY35" fmla="*/ 14504 h 1596724"/>
              <a:gd name="connsiteX36" fmla="*/ 297951 w 863029"/>
              <a:gd name="connsiteY36" fmla="*/ 14504 h 15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3029" h="1596724">
                <a:moveTo>
                  <a:pt x="297951" y="14504"/>
                </a:moveTo>
                <a:cubicBezTo>
                  <a:pt x="234594" y="17929"/>
                  <a:pt x="179842" y="19629"/>
                  <a:pt x="123290" y="35052"/>
                </a:cubicBezTo>
                <a:cubicBezTo>
                  <a:pt x="102393" y="40751"/>
                  <a:pt x="61645" y="55601"/>
                  <a:pt x="61645" y="55601"/>
                </a:cubicBezTo>
                <a:cubicBezTo>
                  <a:pt x="47946" y="76149"/>
                  <a:pt x="28358" y="93817"/>
                  <a:pt x="20548" y="117246"/>
                </a:cubicBezTo>
                <a:lnTo>
                  <a:pt x="0" y="178890"/>
                </a:lnTo>
                <a:cubicBezTo>
                  <a:pt x="3425" y="418621"/>
                  <a:pt x="4282" y="658402"/>
                  <a:pt x="10274" y="898082"/>
                </a:cubicBezTo>
                <a:cubicBezTo>
                  <a:pt x="11134" y="932489"/>
                  <a:pt x="16747" y="966616"/>
                  <a:pt x="20548" y="1000823"/>
                </a:cubicBezTo>
                <a:cubicBezTo>
                  <a:pt x="29119" y="1077956"/>
                  <a:pt x="29519" y="1075194"/>
                  <a:pt x="41097" y="1144661"/>
                </a:cubicBezTo>
                <a:cubicBezTo>
                  <a:pt x="47946" y="1230279"/>
                  <a:pt x="49498" y="1316487"/>
                  <a:pt x="61645" y="1401515"/>
                </a:cubicBezTo>
                <a:cubicBezTo>
                  <a:pt x="65070" y="1425488"/>
                  <a:pt x="67170" y="1449688"/>
                  <a:pt x="71919" y="1473434"/>
                </a:cubicBezTo>
                <a:cubicBezTo>
                  <a:pt x="74043" y="1484054"/>
                  <a:pt x="74535" y="1496599"/>
                  <a:pt x="82193" y="1504257"/>
                </a:cubicBezTo>
                <a:cubicBezTo>
                  <a:pt x="89851" y="1511915"/>
                  <a:pt x="102742" y="1511106"/>
                  <a:pt x="113016" y="1514531"/>
                </a:cubicBezTo>
                <a:cubicBezTo>
                  <a:pt x="123290" y="1521380"/>
                  <a:pt x="134196" y="1527365"/>
                  <a:pt x="143838" y="1535079"/>
                </a:cubicBezTo>
                <a:cubicBezTo>
                  <a:pt x="151402" y="1541130"/>
                  <a:pt x="155723" y="1551296"/>
                  <a:pt x="164387" y="1555628"/>
                </a:cubicBezTo>
                <a:cubicBezTo>
                  <a:pt x="183760" y="1565315"/>
                  <a:pt x="204793" y="1571928"/>
                  <a:pt x="226032" y="1576176"/>
                </a:cubicBezTo>
                <a:cubicBezTo>
                  <a:pt x="324537" y="1595877"/>
                  <a:pt x="259984" y="1585206"/>
                  <a:pt x="421241" y="1596724"/>
                </a:cubicBezTo>
                <a:cubicBezTo>
                  <a:pt x="592758" y="1590598"/>
                  <a:pt x="634999" y="1609037"/>
                  <a:pt x="750014" y="1576176"/>
                </a:cubicBezTo>
                <a:cubicBezTo>
                  <a:pt x="760427" y="1573201"/>
                  <a:pt x="770562" y="1569327"/>
                  <a:pt x="780836" y="1565902"/>
                </a:cubicBezTo>
                <a:cubicBezTo>
                  <a:pt x="837249" y="1509489"/>
                  <a:pt x="815806" y="1543184"/>
                  <a:pt x="842481" y="1463160"/>
                </a:cubicBezTo>
                <a:lnTo>
                  <a:pt x="852755" y="1432338"/>
                </a:lnTo>
                <a:lnTo>
                  <a:pt x="863029" y="1401515"/>
                </a:lnTo>
                <a:cubicBezTo>
                  <a:pt x="859604" y="1333021"/>
                  <a:pt x="859579" y="1264272"/>
                  <a:pt x="852755" y="1196032"/>
                </a:cubicBezTo>
                <a:cubicBezTo>
                  <a:pt x="849280" y="1161280"/>
                  <a:pt x="839056" y="1127537"/>
                  <a:pt x="832207" y="1093290"/>
                </a:cubicBezTo>
                <a:cubicBezTo>
                  <a:pt x="828782" y="1076167"/>
                  <a:pt x="827455" y="1058486"/>
                  <a:pt x="821933" y="1041920"/>
                </a:cubicBezTo>
                <a:cubicBezTo>
                  <a:pt x="818508" y="1031646"/>
                  <a:pt x="814008" y="1021669"/>
                  <a:pt x="811659" y="1011097"/>
                </a:cubicBezTo>
                <a:cubicBezTo>
                  <a:pt x="787550" y="902609"/>
                  <a:pt x="814238" y="988014"/>
                  <a:pt x="791110" y="918630"/>
                </a:cubicBezTo>
                <a:cubicBezTo>
                  <a:pt x="787685" y="891232"/>
                  <a:pt x="784741" y="863770"/>
                  <a:pt x="780836" y="836437"/>
                </a:cubicBezTo>
                <a:cubicBezTo>
                  <a:pt x="777890" y="815815"/>
                  <a:pt x="772046" y="795571"/>
                  <a:pt x="770562" y="774792"/>
                </a:cubicBezTo>
                <a:cubicBezTo>
                  <a:pt x="765189" y="699562"/>
                  <a:pt x="764717" y="624052"/>
                  <a:pt x="760288" y="548760"/>
                </a:cubicBezTo>
                <a:cubicBezTo>
                  <a:pt x="757692" y="504629"/>
                  <a:pt x="750157" y="405640"/>
                  <a:pt x="739739" y="353551"/>
                </a:cubicBezTo>
                <a:cubicBezTo>
                  <a:pt x="726837" y="289043"/>
                  <a:pt x="718228" y="268469"/>
                  <a:pt x="698643" y="209713"/>
                </a:cubicBezTo>
                <a:lnTo>
                  <a:pt x="678095" y="148068"/>
                </a:lnTo>
                <a:cubicBezTo>
                  <a:pt x="664396" y="134369"/>
                  <a:pt x="647744" y="123091"/>
                  <a:pt x="636998" y="106971"/>
                </a:cubicBezTo>
                <a:cubicBezTo>
                  <a:pt x="601771" y="54131"/>
                  <a:pt x="634554" y="94743"/>
                  <a:pt x="585627" y="55601"/>
                </a:cubicBezTo>
                <a:cubicBezTo>
                  <a:pt x="578063" y="49550"/>
                  <a:pt x="573743" y="39384"/>
                  <a:pt x="565079" y="35052"/>
                </a:cubicBezTo>
                <a:cubicBezTo>
                  <a:pt x="545706" y="25365"/>
                  <a:pt x="523982" y="21353"/>
                  <a:pt x="503434" y="14504"/>
                </a:cubicBezTo>
                <a:cubicBezTo>
                  <a:pt x="410881" y="-16346"/>
                  <a:pt x="361308" y="11079"/>
                  <a:pt x="297951" y="1450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p:cNvSpPr/>
          <p:nvPr/>
        </p:nvSpPr>
        <p:spPr>
          <a:xfrm>
            <a:off x="7351140" y="446939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6262116" y="4277293"/>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4963244" y="49673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5191740" y="433064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966716" y="35957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8" name="Oval 57"/>
          <p:cNvSpPr/>
          <p:nvPr/>
        </p:nvSpPr>
        <p:spPr>
          <a:xfrm>
            <a:off x="4532633" y="4208611"/>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6"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7"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8"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9"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0"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1" name="Oval 70"/>
          <p:cNvSpPr/>
          <p:nvPr/>
        </p:nvSpPr>
        <p:spPr>
          <a:xfrm>
            <a:off x="6705600" y="324425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45</a:t>
            </a:fld>
            <a:endParaRPr lang="en-US"/>
          </a:p>
        </p:txBody>
      </p:sp>
    </p:spTree>
    <p:extLst>
      <p:ext uri="{BB962C8B-B14F-4D97-AF65-F5344CB8AC3E}">
        <p14:creationId xmlns:p14="http://schemas.microsoft.com/office/powerpoint/2010/main" val="16331630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Equivalence Partitioning</a:t>
            </a:r>
          </a:p>
        </p:txBody>
      </p:sp>
      <p:sp>
        <p:nvSpPr>
          <p:cNvPr id="3" name="Text Placeholder 2"/>
          <p:cNvSpPr>
            <a:spLocks noGrp="1"/>
          </p:cNvSpPr>
          <p:nvPr>
            <p:ph idx="1"/>
          </p:nvPr>
        </p:nvSpPr>
        <p:spPr/>
        <p:txBody>
          <a:bodyPr/>
          <a:lstStyle/>
          <a:p>
            <a:pPr>
              <a:defRPr/>
            </a:pPr>
            <a:r>
              <a:rPr lang="en-US" dirty="0" smtClean="0"/>
              <a:t>When designing test cases, you may use different definitions of “equivalence”, each of which will partition the test case space differently</a:t>
            </a:r>
          </a:p>
          <a:p>
            <a:pPr lvl="1">
              <a:defRPr/>
            </a:pPr>
            <a:r>
              <a:rPr lang="en-US" dirty="0" smtClean="0"/>
              <a:t>Example: </a:t>
            </a:r>
            <a:r>
              <a:rPr lang="en-US" dirty="0" smtClean="0">
                <a:latin typeface="Courier New" pitchFamily="49" charset="0"/>
                <a:cs typeface="Courier New" pitchFamily="49" charset="0"/>
              </a:rPr>
              <a:t>int Add(n1, n2, n3, …)</a:t>
            </a:r>
          </a:p>
          <a:p>
            <a:pPr lvl="2">
              <a:defRPr/>
            </a:pPr>
            <a:r>
              <a:rPr lang="en-US" dirty="0" smtClean="0"/>
              <a:t>Equivalence Definition 1: partition test cases by the number of inputs (1, 2, 3, etc.)</a:t>
            </a:r>
          </a:p>
          <a:p>
            <a:pPr lvl="2">
              <a:defRPr/>
            </a:pPr>
            <a:r>
              <a:rPr lang="en-US" dirty="0" smtClean="0"/>
              <a:t>Equivalence Definition 2: partition test cases by the number signs they contain (positive, negative, both)</a:t>
            </a:r>
          </a:p>
          <a:p>
            <a:pPr lvl="2">
              <a:defRPr/>
            </a:pPr>
            <a:r>
              <a:rPr lang="en-US" dirty="0" smtClean="0"/>
              <a:t>Equivalence Definition 3: partition test cases by the magnitude of operands (large numbers, small numbers, both)</a:t>
            </a:r>
          </a:p>
          <a:p>
            <a:pPr lvl="2">
              <a:defRPr/>
            </a:pPr>
            <a:r>
              <a:rPr lang="en-US" dirty="0" smtClean="0"/>
              <a:t>Etc.</a:t>
            </a:r>
          </a:p>
          <a:p>
            <a:pPr>
              <a:buFontTx/>
              <a:buNone/>
              <a:defRPr/>
            </a:pPr>
            <a:endParaRPr lang="en-US" dirty="0" smtClean="0"/>
          </a:p>
          <a:p>
            <a:pPr>
              <a:defRPr/>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46</a:t>
            </a:fld>
            <a:endParaRPr lang="en-US"/>
          </a:p>
        </p:txBody>
      </p:sp>
    </p:spTree>
    <p:extLst>
      <p:ext uri="{BB962C8B-B14F-4D97-AF65-F5344CB8AC3E}">
        <p14:creationId xmlns:p14="http://schemas.microsoft.com/office/powerpoint/2010/main" val="26685758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Equivalence Partitioning</a:t>
            </a:r>
          </a:p>
        </p:txBody>
      </p:sp>
      <p:sp>
        <p:nvSpPr>
          <p:cNvPr id="3" name="Text Placeholder 2"/>
          <p:cNvSpPr>
            <a:spLocks noGrp="1"/>
          </p:cNvSpPr>
          <p:nvPr>
            <p:ph idx="1"/>
          </p:nvPr>
        </p:nvSpPr>
        <p:spPr/>
        <p:txBody>
          <a:bodyPr/>
          <a:lstStyle/>
          <a:p>
            <a:r>
              <a:rPr lang="en-US" dirty="0" smtClean="0"/>
              <a:t>When designing test cases, you may use different definitions of “equivalence”, each of which will partition the test case space differently</a:t>
            </a:r>
          </a:p>
          <a:p>
            <a:pPr lvl="1"/>
            <a:r>
              <a:rPr lang="en-US" dirty="0" smtClean="0"/>
              <a:t>Example: string Fetch(URL)</a:t>
            </a:r>
          </a:p>
          <a:p>
            <a:pPr lvl="2"/>
            <a:r>
              <a:rPr lang="en-US" dirty="0" smtClean="0"/>
              <a:t>Equivalence Definition 1: partition test cases by URL protocol (“http”, “https”, “ftp”, “file”, etc.)</a:t>
            </a:r>
          </a:p>
          <a:p>
            <a:pPr lvl="2"/>
            <a:r>
              <a:rPr lang="en-US" dirty="0" smtClean="0"/>
              <a:t>Equivalence Definition 2: partition test cases by type of file being retrieved (HTML, GIF, JPEG, Plain Text, etc.)</a:t>
            </a:r>
          </a:p>
          <a:p>
            <a:pPr lvl="2"/>
            <a:r>
              <a:rPr lang="en-US" dirty="0" smtClean="0"/>
              <a:t>Equivalence Definition 3: partition test cases by length of URL (very short, short, medium, long, very long, etc.)</a:t>
            </a:r>
          </a:p>
          <a:p>
            <a:pPr lvl="2"/>
            <a:r>
              <a:rPr lang="en-US" dirty="0" smtClean="0"/>
              <a:t>Same host</a:t>
            </a:r>
          </a:p>
          <a:p>
            <a:pPr lvl="2"/>
            <a:r>
              <a:rPr lang="en-US" dirty="0" smtClean="0"/>
              <a:t>Etc.</a:t>
            </a:r>
          </a:p>
          <a:p>
            <a:endParaRPr lang="en-US" dirty="0" smtClean="0"/>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47</a:t>
            </a:fld>
            <a:endParaRPr lang="en-US"/>
          </a:p>
        </p:txBody>
      </p:sp>
    </p:spTree>
    <p:extLst>
      <p:ext uri="{BB962C8B-B14F-4D97-AF65-F5344CB8AC3E}">
        <p14:creationId xmlns:p14="http://schemas.microsoft.com/office/powerpoint/2010/main" val="30034382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Equivalence Partitioning</a:t>
            </a:r>
          </a:p>
        </p:txBody>
      </p:sp>
      <p:sp>
        <p:nvSpPr>
          <p:cNvPr id="3" name="Text Placeholder 2"/>
          <p:cNvSpPr>
            <a:spLocks noGrp="1"/>
          </p:cNvSpPr>
          <p:nvPr>
            <p:ph idx="1"/>
          </p:nvPr>
        </p:nvSpPr>
        <p:spPr/>
        <p:txBody>
          <a:bodyPr/>
          <a:lstStyle/>
          <a:p>
            <a:pPr>
              <a:defRPr/>
            </a:pPr>
            <a:r>
              <a:rPr lang="en-US" dirty="0" smtClean="0"/>
              <a:t>Test multiple values in each equivalence class.  </a:t>
            </a:r>
          </a:p>
          <a:p>
            <a:pPr>
              <a:defRPr/>
            </a:pPr>
            <a:r>
              <a:rPr lang="en-US" dirty="0" smtClean="0"/>
              <a:t>Often you’re not sure if you have defined the equivalence classes correctly or completely, and testing multiple values in each class is more thorough than relying on a single value.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48</a:t>
            </a:fld>
            <a:endParaRPr lang="en-US"/>
          </a:p>
        </p:txBody>
      </p:sp>
    </p:spTree>
    <p:extLst>
      <p:ext uri="{BB962C8B-B14F-4D97-AF65-F5344CB8AC3E}">
        <p14:creationId xmlns:p14="http://schemas.microsoft.com/office/powerpoint/2010/main" val="5709170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normAutofit/>
          </a:bodyPr>
          <a:lstStyle/>
          <a:p>
            <a:pPr eaLnBrk="1" hangingPunct="1"/>
            <a:r>
              <a:rPr lang="en-US" sz="3600" dirty="0"/>
              <a:t>Guidelines for Defining Equivalence Classes</a:t>
            </a:r>
          </a:p>
        </p:txBody>
      </p:sp>
      <p:sp>
        <p:nvSpPr>
          <p:cNvPr id="28676" name="Rectangle 3"/>
          <p:cNvSpPr>
            <a:spLocks noGrp="1" noChangeArrowheads="1"/>
          </p:cNvSpPr>
          <p:nvPr>
            <p:ph idx="1"/>
          </p:nvPr>
        </p:nvSpPr>
        <p:spPr>
          <a:xfrm>
            <a:off x="347527" y="1630393"/>
            <a:ext cx="11263628" cy="4725958"/>
          </a:xfrm>
        </p:spPr>
        <p:txBody>
          <a:bodyPr/>
          <a:lstStyle/>
          <a:p>
            <a:pPr eaLnBrk="1" hangingPunct="1">
              <a:lnSpc>
                <a:spcPct val="90000"/>
              </a:lnSpc>
            </a:pPr>
            <a:r>
              <a:rPr lang="en-US" sz="2000" dirty="0"/>
              <a:t>If an input condition specifies </a:t>
            </a:r>
            <a:r>
              <a:rPr lang="en-US" sz="2000" b="1" u="sng" dirty="0"/>
              <a:t>a range</a:t>
            </a:r>
            <a:r>
              <a:rPr lang="en-US" sz="2000" dirty="0"/>
              <a:t>, one valid and two invalid equivalence classes are defined</a:t>
            </a:r>
          </a:p>
          <a:p>
            <a:pPr lvl="1" eaLnBrk="1" hangingPunct="1">
              <a:lnSpc>
                <a:spcPct val="90000"/>
              </a:lnSpc>
            </a:pPr>
            <a:r>
              <a:rPr lang="en-US" sz="1900" dirty="0"/>
              <a:t>Input range: 1 – 10	</a:t>
            </a:r>
            <a:r>
              <a:rPr lang="en-US" sz="1900" dirty="0" smtClean="0"/>
              <a:t>Eq </a:t>
            </a:r>
            <a:r>
              <a:rPr lang="en-US" sz="1900" dirty="0"/>
              <a:t>classes: {1..10}, {x &lt; 1}, {x &gt; 10}</a:t>
            </a:r>
          </a:p>
          <a:p>
            <a:pPr eaLnBrk="1" hangingPunct="1">
              <a:lnSpc>
                <a:spcPct val="90000"/>
              </a:lnSpc>
            </a:pPr>
            <a:r>
              <a:rPr lang="en-US" sz="2000" dirty="0"/>
              <a:t>If an input condition requires </a:t>
            </a:r>
            <a:r>
              <a:rPr lang="en-US" sz="2000" b="1" u="sng" dirty="0"/>
              <a:t>a specific value</a:t>
            </a:r>
            <a:r>
              <a:rPr lang="en-US" sz="2000" dirty="0"/>
              <a:t>, one valid and two invalid equivalence classes are defined</a:t>
            </a:r>
          </a:p>
          <a:p>
            <a:pPr lvl="1" eaLnBrk="1" hangingPunct="1">
              <a:lnSpc>
                <a:spcPct val="90000"/>
              </a:lnSpc>
            </a:pPr>
            <a:r>
              <a:rPr lang="en-US" sz="1900" dirty="0"/>
              <a:t>Input value: 250		Eq classes: {250}, {x &lt; 250}, {x &gt; 250}</a:t>
            </a:r>
          </a:p>
          <a:p>
            <a:pPr eaLnBrk="1" hangingPunct="1">
              <a:lnSpc>
                <a:spcPct val="90000"/>
              </a:lnSpc>
            </a:pPr>
            <a:r>
              <a:rPr lang="en-US" sz="2000" dirty="0"/>
              <a:t>If an input condition specifies </a:t>
            </a:r>
            <a:r>
              <a:rPr lang="en-US" sz="2000" b="1" u="sng" dirty="0"/>
              <a:t>a member of a set</a:t>
            </a:r>
            <a:r>
              <a:rPr lang="en-US" sz="2000" dirty="0"/>
              <a:t>, one valid and one invalid equivalence class are defined</a:t>
            </a:r>
          </a:p>
          <a:p>
            <a:pPr lvl="1" eaLnBrk="1" hangingPunct="1">
              <a:lnSpc>
                <a:spcPct val="90000"/>
              </a:lnSpc>
            </a:pPr>
            <a:r>
              <a:rPr lang="en-US" sz="1900" dirty="0"/>
              <a:t>Input set: {-2.5, 7.3, 8.4}	Eq classes: {-2.5, 7.3, 8.4}, {any other x}</a:t>
            </a:r>
          </a:p>
          <a:p>
            <a:pPr eaLnBrk="1" hangingPunct="1">
              <a:lnSpc>
                <a:spcPct val="90000"/>
              </a:lnSpc>
            </a:pPr>
            <a:r>
              <a:rPr lang="en-US" sz="2000" dirty="0"/>
              <a:t>If an input condition is </a:t>
            </a:r>
            <a:r>
              <a:rPr lang="en-US" sz="2000" b="1" u="sng" dirty="0"/>
              <a:t>a Boolean value</a:t>
            </a:r>
            <a:r>
              <a:rPr lang="en-US" sz="2000" dirty="0"/>
              <a:t>, one valid and one invalid class are define</a:t>
            </a:r>
          </a:p>
          <a:p>
            <a:pPr lvl="1" eaLnBrk="1" hangingPunct="1">
              <a:lnSpc>
                <a:spcPct val="90000"/>
              </a:lnSpc>
            </a:pPr>
            <a:r>
              <a:rPr lang="en-US" sz="1900" dirty="0"/>
              <a:t>Input: {true condition}	Eq classes: {true condition}, {false condition</a:t>
            </a:r>
            <a:r>
              <a:rPr lang="en-US" sz="1900" dirty="0" smtClean="0"/>
              <a:t>}</a:t>
            </a:r>
            <a:endParaRPr lang="en-US" sz="2000" dirty="0">
              <a:latin typeface="Times New Roman" charset="0"/>
            </a:endParaRPr>
          </a:p>
          <a:p>
            <a:pPr eaLnBrk="1" hangingPunct="1">
              <a:lnSpc>
                <a:spcPct val="90000"/>
              </a:lnSpc>
            </a:pPr>
            <a:endParaRPr lang="en-US" sz="2000" dirty="0">
              <a:latin typeface="Times New Roman"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49</a:t>
            </a:fld>
            <a:endParaRPr lang="en-US"/>
          </a:p>
        </p:txBody>
      </p:sp>
    </p:spTree>
    <p:extLst>
      <p:ext uri="{BB962C8B-B14F-4D97-AF65-F5344CB8AC3E}">
        <p14:creationId xmlns:p14="http://schemas.microsoft.com/office/powerpoint/2010/main" val="1670537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development process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Test analysis</a:t>
            </a:r>
          </a:p>
          <a:p>
            <a:pPr marL="514350" indent="-514350">
              <a:buFont typeface="+mj-lt"/>
              <a:buAutoNum type="arabicPeriod"/>
            </a:pPr>
            <a:r>
              <a:rPr lang="en-US" dirty="0" smtClean="0"/>
              <a:t>Test design</a:t>
            </a:r>
          </a:p>
          <a:p>
            <a:pPr marL="514350" indent="-514350">
              <a:buFont typeface="+mj-lt"/>
              <a:buAutoNum type="arabicPeriod"/>
            </a:pPr>
            <a:r>
              <a:rPr lang="en-US" dirty="0" smtClean="0"/>
              <a:t>Test implementation</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29709654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ChangeArrowheads="1"/>
          </p:cNvSpPr>
          <p:nvPr>
            <p:ph type="title"/>
          </p:nvPr>
        </p:nvSpPr>
        <p:spPr>
          <a:noFill/>
        </p:spPr>
        <p:txBody>
          <a:bodyPr vert="horz" lIns="92075" tIns="46038" rIns="92075" bIns="46038" rtlCol="0" anchor="ctr">
            <a:normAutofit/>
          </a:bodyPr>
          <a:lstStyle/>
          <a:p>
            <a:r>
              <a:rPr lang="en-US" dirty="0"/>
              <a:t>Determining Equivalence Classes</a:t>
            </a:r>
            <a:endParaRPr lang="en-US" sz="2800" dirty="0"/>
          </a:p>
        </p:txBody>
      </p:sp>
      <p:sp>
        <p:nvSpPr>
          <p:cNvPr id="68613" name="Rectangle 3"/>
          <p:cNvSpPr>
            <a:spLocks noGrp="1" noChangeArrowheads="1"/>
          </p:cNvSpPr>
          <p:nvPr>
            <p:ph idx="1"/>
          </p:nvPr>
        </p:nvSpPr>
        <p:spPr>
          <a:noFill/>
        </p:spPr>
        <p:txBody>
          <a:bodyPr vert="horz" lIns="92075" tIns="46038" rIns="92075" bIns="46038" rtlCol="0">
            <a:normAutofit/>
          </a:bodyPr>
          <a:lstStyle/>
          <a:p>
            <a:r>
              <a:rPr lang="en-US" dirty="0"/>
              <a:t>Look for ranges of numbers or values</a:t>
            </a:r>
          </a:p>
          <a:p>
            <a:r>
              <a:rPr lang="en-US" dirty="0"/>
              <a:t>Look for memberships in groups</a:t>
            </a:r>
          </a:p>
          <a:p>
            <a:r>
              <a:rPr lang="en-US" dirty="0"/>
              <a:t>Some may be based on time</a:t>
            </a:r>
          </a:p>
          <a:p>
            <a:r>
              <a:rPr lang="en-US" dirty="0"/>
              <a:t>Include invalid inputs</a:t>
            </a:r>
          </a:p>
          <a:p>
            <a:r>
              <a:rPr lang="en-US" dirty="0"/>
              <a:t>Look for internal boundaries</a:t>
            </a:r>
          </a:p>
          <a:p>
            <a:r>
              <a:rPr lang="en-US" dirty="0"/>
              <a:t>Don</a:t>
            </a:r>
            <a:r>
              <a:rPr lang="en-US" altLang="ja-JP" dirty="0"/>
              <a:t>’t worry if they overlap with each other — </a:t>
            </a:r>
          </a:p>
          <a:p>
            <a:pPr marL="742950" lvl="1" indent="-285750"/>
            <a:r>
              <a:rPr lang="en-US" sz="2500" dirty="0"/>
              <a:t>better to be redundant than to miss something</a:t>
            </a:r>
          </a:p>
          <a:p>
            <a:r>
              <a:rPr lang="en-US" dirty="0"/>
              <a:t>However, test cases will easily overlap with boundary value test cases</a:t>
            </a:r>
          </a:p>
        </p:txBody>
      </p:sp>
      <p:sp>
        <p:nvSpPr>
          <p:cNvPr id="2" name="Slide Number Placeholder 1"/>
          <p:cNvSpPr>
            <a:spLocks noGrp="1"/>
          </p:cNvSpPr>
          <p:nvPr>
            <p:ph type="sldNum" sz="quarter" idx="12"/>
          </p:nvPr>
        </p:nvSpPr>
        <p:spPr/>
        <p:txBody>
          <a:bodyPr/>
          <a:lstStyle/>
          <a:p>
            <a:fld id="{B543A0FD-1CA6-4228-86A2-78061B4844C8}" type="slidenum">
              <a:rPr lang="en-US" smtClean="0"/>
              <a:t>50</a:t>
            </a:fld>
            <a:endParaRPr lang="en-US"/>
          </a:p>
        </p:txBody>
      </p:sp>
    </p:spTree>
    <p:extLst>
      <p:ext uri="{BB962C8B-B14F-4D97-AF65-F5344CB8AC3E}">
        <p14:creationId xmlns:p14="http://schemas.microsoft.com/office/powerpoint/2010/main" val="20118954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61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61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61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61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8613">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86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94584" name="Group 24"/>
          <p:cNvGraphicFramePr>
            <a:graphicFrameLocks noGrp="1"/>
          </p:cNvGraphicFramePr>
          <p:nvPr>
            <p:ph idx="1"/>
            <p:extLst/>
          </p:nvPr>
        </p:nvGraphicFramePr>
        <p:xfrm>
          <a:off x="1222248" y="2225040"/>
          <a:ext cx="8686800" cy="2977896"/>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51</a:t>
            </a:fld>
            <a:endParaRPr lang="en-US"/>
          </a:p>
        </p:txBody>
      </p:sp>
    </p:spTree>
    <p:extLst>
      <p:ext uri="{BB962C8B-B14F-4D97-AF65-F5344CB8AC3E}">
        <p14:creationId xmlns:p14="http://schemas.microsoft.com/office/powerpoint/2010/main" val="29880887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98678" name="Group 22"/>
          <p:cNvGraphicFramePr>
            <a:graphicFrameLocks noGrp="1"/>
          </p:cNvGraphicFramePr>
          <p:nvPr>
            <p:ph idx="1"/>
            <p:extLst/>
          </p:nvPr>
        </p:nvGraphicFramePr>
        <p:xfrm>
          <a:off x="1295400" y="2014729"/>
          <a:ext cx="8686800" cy="3185160"/>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52</a:t>
            </a:fld>
            <a:endParaRPr lang="en-US"/>
          </a:p>
        </p:txBody>
      </p:sp>
    </p:spTree>
    <p:extLst>
      <p:ext uri="{BB962C8B-B14F-4D97-AF65-F5344CB8AC3E}">
        <p14:creationId xmlns:p14="http://schemas.microsoft.com/office/powerpoint/2010/main" val="42343001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99701" name="Group 21"/>
          <p:cNvGraphicFramePr>
            <a:graphicFrameLocks noGrp="1"/>
          </p:cNvGraphicFramePr>
          <p:nvPr>
            <p:ph idx="1"/>
            <p:extLst/>
          </p:nvPr>
        </p:nvGraphicFramePr>
        <p:xfrm>
          <a:off x="1395984" y="1690688"/>
          <a:ext cx="8686800" cy="3685032"/>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&lt;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&gt;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Malformed numbers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{12-, 1-2-3,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Non-numeric strings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{junk, 1E2, $13}</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Empty value</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53</a:t>
            </a:fld>
            <a:endParaRPr lang="en-US"/>
          </a:p>
        </p:txBody>
      </p:sp>
    </p:spTree>
    <p:extLst>
      <p:ext uri="{BB962C8B-B14F-4D97-AF65-F5344CB8AC3E}">
        <p14:creationId xmlns:p14="http://schemas.microsoft.com/office/powerpoint/2010/main" val="42066531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200725" name="Group 21"/>
          <p:cNvGraphicFramePr>
            <a:graphicFrameLocks noGrp="1"/>
          </p:cNvGraphicFramePr>
          <p:nvPr>
            <p:ph idx="1"/>
            <p:extLst/>
          </p:nvPr>
        </p:nvGraphicFramePr>
        <p:xfrm>
          <a:off x="1578864" y="1773937"/>
          <a:ext cx="8689848" cy="3977640"/>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8648">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&lt;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&gt;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Malformed numbers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{12-, 1-2-3,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Non-numeric strings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{junk, 1E2, $13}</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Empty value</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Area code &lt;=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Prefix &lt;= 999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54</a:t>
            </a:fld>
            <a:endParaRPr lang="en-US"/>
          </a:p>
        </p:txBody>
      </p:sp>
    </p:spTree>
    <p:extLst>
      <p:ext uri="{BB962C8B-B14F-4D97-AF65-F5344CB8AC3E}">
        <p14:creationId xmlns:p14="http://schemas.microsoft.com/office/powerpoint/2010/main" val="553076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61849" name="Group 57"/>
          <p:cNvGraphicFramePr>
            <a:graphicFrameLocks noGrp="1"/>
          </p:cNvGraphicFramePr>
          <p:nvPr>
            <p:ph idx="1"/>
            <p:extLst/>
          </p:nvPr>
        </p:nvGraphicFramePr>
        <p:xfrm>
          <a:off x="1295400" y="1865377"/>
          <a:ext cx="8686800" cy="4172712"/>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&lt;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&gt;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Malformed numbers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{12-, 1-2-3,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Non-numeric strings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{junk, 1E2, $13}</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Empty value</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Area code &lt;=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Prefix &lt;= 999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cap="none" normalizeH="0" baseline="0" dirty="0" smtClean="0">
                          <a:ln>
                            <a:noFill/>
                          </a:ln>
                          <a:solidFill>
                            <a:schemeClr val="tx1"/>
                          </a:solidFill>
                          <a:effectLst/>
                          <a:latin typeface="Times New Roman" pitchFamily="18" charset="0"/>
                        </a:rPr>
                        <a:t>Invalid format 5555555, (555)(555)5555, etc..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&lt; 200 or &gt;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with non-numeric characters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dirty="0" smtClean="0">
                          <a:ln>
                            <a:noFill/>
                          </a:ln>
                          <a:solidFill>
                            <a:schemeClr val="tx1"/>
                          </a:solidFill>
                          <a:effectLst/>
                          <a:latin typeface="Times New Roman" pitchFamily="18" charset="0"/>
                        </a:rPr>
                        <a:t>Similar for Prefix and Suffix</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55</a:t>
            </a:fld>
            <a:endParaRPr lang="en-US"/>
          </a:p>
        </p:txBody>
      </p:sp>
    </p:spTree>
    <p:extLst>
      <p:ext uri="{BB962C8B-B14F-4D97-AF65-F5344CB8AC3E}">
        <p14:creationId xmlns:p14="http://schemas.microsoft.com/office/powerpoint/2010/main" val="71210706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a:t>
            </a:r>
            <a:r>
              <a:rPr lang="en-US" dirty="0" smtClean="0"/>
              <a:t>Partitioning</a:t>
            </a:r>
            <a:endParaRPr lang="en-US" dirty="0"/>
          </a:p>
        </p:txBody>
      </p:sp>
      <p:sp>
        <p:nvSpPr>
          <p:cNvPr id="3" name="Content Placeholder 2"/>
          <p:cNvSpPr>
            <a:spLocks noGrp="1"/>
          </p:cNvSpPr>
          <p:nvPr>
            <p:ph idx="1"/>
          </p:nvPr>
        </p:nvSpPr>
        <p:spPr/>
        <p:txBody>
          <a:bodyPr>
            <a:normAutofit/>
          </a:bodyPr>
          <a:lstStyle/>
          <a:p>
            <a:r>
              <a:rPr lang="en-US" dirty="0"/>
              <a:t>Technique</a:t>
            </a:r>
          </a:p>
          <a:p>
            <a:pPr lvl="1"/>
            <a:r>
              <a:rPr lang="en-US" dirty="0" smtClean="0"/>
              <a:t>Inputs/outputs/internal values </a:t>
            </a:r>
            <a:r>
              <a:rPr lang="en-US" dirty="0"/>
              <a:t>of the software are divided into </a:t>
            </a:r>
            <a:r>
              <a:rPr lang="en-US" dirty="0" smtClean="0"/>
              <a:t>groups that </a:t>
            </a:r>
            <a:r>
              <a:rPr lang="en-US" dirty="0"/>
              <a:t>are expected to exhibit similar behavior </a:t>
            </a:r>
            <a:r>
              <a:rPr lang="en-US" dirty="0" smtClean="0"/>
              <a:t>.</a:t>
            </a:r>
          </a:p>
          <a:p>
            <a:r>
              <a:rPr lang="en-US" dirty="0"/>
              <a:t>Examples</a:t>
            </a:r>
          </a:p>
          <a:p>
            <a:pPr lvl="1"/>
            <a:r>
              <a:rPr lang="en-US" dirty="0" smtClean="0"/>
              <a:t>People (woman </a:t>
            </a:r>
            <a:r>
              <a:rPr lang="en-US" dirty="0"/>
              <a:t>/ </a:t>
            </a:r>
            <a:r>
              <a:rPr lang="en-US" dirty="0" smtClean="0"/>
              <a:t>man)</a:t>
            </a:r>
            <a:endParaRPr lang="en-US" dirty="0"/>
          </a:p>
          <a:p>
            <a:pPr lvl="1"/>
            <a:r>
              <a:rPr lang="en-US" dirty="0" smtClean="0"/>
              <a:t>Students (bachelor </a:t>
            </a:r>
            <a:r>
              <a:rPr lang="en-US" dirty="0"/>
              <a:t>/ </a:t>
            </a:r>
            <a:r>
              <a:rPr lang="en-US" dirty="0" smtClean="0"/>
              <a:t>master)</a:t>
            </a:r>
            <a:endParaRPr lang="en-US" dirty="0"/>
          </a:p>
          <a:p>
            <a:pPr lvl="1"/>
            <a:r>
              <a:rPr lang="en-US" dirty="0" smtClean="0"/>
              <a:t>Tickets (children </a:t>
            </a:r>
            <a:r>
              <a:rPr lang="en-US" dirty="0"/>
              <a:t>/ youth / adults </a:t>
            </a:r>
            <a:r>
              <a:rPr lang="en-US" dirty="0" smtClean="0"/>
              <a:t>/older)</a:t>
            </a:r>
            <a:endParaRPr lang="en-US" dirty="0"/>
          </a:p>
          <a:p>
            <a:pPr lvl="1"/>
            <a:r>
              <a:rPr lang="en-US" dirty="0" smtClean="0"/>
              <a:t>Vehicles (gasoline </a:t>
            </a:r>
            <a:r>
              <a:rPr lang="en-US" dirty="0"/>
              <a:t>/ diesel / </a:t>
            </a:r>
            <a:r>
              <a:rPr lang="en-US" dirty="0" smtClean="0"/>
              <a:t>electric)</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56</a:t>
            </a:fld>
            <a:endParaRPr lang="en-US"/>
          </a:p>
        </p:txBody>
      </p:sp>
    </p:spTree>
    <p:extLst>
      <p:ext uri="{BB962C8B-B14F-4D97-AF65-F5344CB8AC3E}">
        <p14:creationId xmlns:p14="http://schemas.microsoft.com/office/powerpoint/2010/main" val="32693915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partitioning</a:t>
            </a:r>
          </a:p>
        </p:txBody>
      </p:sp>
      <p:sp>
        <p:nvSpPr>
          <p:cNvPr id="3" name="Content Placeholder 2"/>
          <p:cNvSpPr>
            <a:spLocks noGrp="1"/>
          </p:cNvSpPr>
          <p:nvPr>
            <p:ph idx="1"/>
          </p:nvPr>
        </p:nvSpPr>
        <p:spPr/>
        <p:txBody>
          <a:bodyPr>
            <a:normAutofit/>
          </a:bodyPr>
          <a:lstStyle/>
          <a:p>
            <a:r>
              <a:rPr lang="en-US" dirty="0"/>
              <a:t>Technique</a:t>
            </a:r>
          </a:p>
          <a:p>
            <a:pPr lvl="1"/>
            <a:r>
              <a:rPr lang="en-US" dirty="0" smtClean="0"/>
              <a:t>Inputs/outputs/internal values </a:t>
            </a:r>
            <a:r>
              <a:rPr lang="en-US" dirty="0"/>
              <a:t>of the software are divided into </a:t>
            </a:r>
            <a:r>
              <a:rPr lang="en-US" dirty="0" smtClean="0"/>
              <a:t>groups that </a:t>
            </a:r>
            <a:r>
              <a:rPr lang="en-US" dirty="0"/>
              <a:t>are expected to exhibit similar behavior </a:t>
            </a:r>
            <a:r>
              <a:rPr lang="en-US" dirty="0" smtClean="0"/>
              <a:t>.</a:t>
            </a:r>
          </a:p>
          <a:p>
            <a:r>
              <a:rPr lang="en-US" dirty="0"/>
              <a:t>Equivalence </a:t>
            </a:r>
            <a:r>
              <a:rPr lang="en-US" dirty="0" smtClean="0"/>
              <a:t>partitions can </a:t>
            </a:r>
            <a:r>
              <a:rPr lang="en-US" dirty="0"/>
              <a:t>be found for both valid data and </a:t>
            </a:r>
            <a:r>
              <a:rPr lang="en-US" dirty="0" smtClean="0"/>
              <a:t>invalid data</a:t>
            </a:r>
            <a:r>
              <a:rPr lang="en-US" dirty="0"/>
              <a:t>, i.e. values that should be rejected</a:t>
            </a:r>
            <a:r>
              <a:rPr lang="en-US" dirty="0" smtClean="0"/>
              <a:t>.</a:t>
            </a:r>
          </a:p>
          <a:p>
            <a:r>
              <a:rPr lang="en-US" dirty="0"/>
              <a:t>Notes</a:t>
            </a:r>
          </a:p>
          <a:p>
            <a:pPr lvl="1"/>
            <a:r>
              <a:rPr lang="en-US" dirty="0" smtClean="0"/>
              <a:t>Tests </a:t>
            </a:r>
            <a:r>
              <a:rPr lang="en-US" dirty="0"/>
              <a:t>can be designed to cover more than one partitions</a:t>
            </a:r>
          </a:p>
          <a:p>
            <a:pPr lvl="1"/>
            <a:r>
              <a:rPr lang="en-US" dirty="0" smtClean="0"/>
              <a:t>Equivalence </a:t>
            </a:r>
            <a:r>
              <a:rPr lang="en-US" dirty="0"/>
              <a:t>partitioning is applicable at all levels of testing.</a:t>
            </a:r>
          </a:p>
          <a:p>
            <a:pPr lvl="1"/>
            <a:r>
              <a:rPr lang="en-US" dirty="0" smtClean="0"/>
              <a:t>Equivalence </a:t>
            </a:r>
            <a:r>
              <a:rPr lang="en-US" dirty="0"/>
              <a:t>partitioning as a technique can be used to </a:t>
            </a:r>
            <a:r>
              <a:rPr lang="en-US" dirty="0" smtClean="0"/>
              <a:t>achieve input </a:t>
            </a:r>
            <a:r>
              <a:rPr lang="en-US" dirty="0"/>
              <a:t>and output coverage</a:t>
            </a:r>
          </a:p>
        </p:txBody>
      </p:sp>
      <p:sp>
        <p:nvSpPr>
          <p:cNvPr id="4" name="Slide Number Placeholder 3"/>
          <p:cNvSpPr>
            <a:spLocks noGrp="1"/>
          </p:cNvSpPr>
          <p:nvPr>
            <p:ph type="sldNum" sz="quarter" idx="12"/>
          </p:nvPr>
        </p:nvSpPr>
        <p:spPr/>
        <p:txBody>
          <a:bodyPr/>
          <a:lstStyle/>
          <a:p>
            <a:fld id="{B543A0FD-1CA6-4228-86A2-78061B4844C8}" type="slidenum">
              <a:rPr lang="en-US" smtClean="0"/>
              <a:t>57</a:t>
            </a:fld>
            <a:endParaRPr lang="en-US"/>
          </a:p>
        </p:txBody>
      </p:sp>
    </p:spTree>
    <p:extLst>
      <p:ext uri="{BB962C8B-B14F-4D97-AF65-F5344CB8AC3E}">
        <p14:creationId xmlns:p14="http://schemas.microsoft.com/office/powerpoint/2010/main" val="13783243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p:cNvSpPr>
            <a:spLocks noGrp="1" noChangeArrowheads="1"/>
          </p:cNvSpPr>
          <p:nvPr>
            <p:ph type="title"/>
          </p:nvPr>
        </p:nvSpPr>
        <p:spPr/>
        <p:txBody>
          <a:bodyPr/>
          <a:lstStyle/>
          <a:p>
            <a:r>
              <a:rPr lang="en-US" dirty="0"/>
              <a:t>Boundary Value Testing</a:t>
            </a:r>
          </a:p>
        </p:txBody>
      </p:sp>
      <p:sp>
        <p:nvSpPr>
          <p:cNvPr id="97285" name="Rectangle 3"/>
          <p:cNvSpPr>
            <a:spLocks noGrp="1" noChangeArrowheads="1"/>
          </p:cNvSpPr>
          <p:nvPr>
            <p:ph idx="1"/>
          </p:nvPr>
        </p:nvSpPr>
        <p:spPr/>
        <p:txBody>
          <a:bodyPr>
            <a:normAutofit lnSpcReduction="10000"/>
          </a:bodyPr>
          <a:lstStyle/>
          <a:p>
            <a:pPr>
              <a:lnSpc>
                <a:spcPct val="90000"/>
              </a:lnSpc>
            </a:pPr>
            <a:r>
              <a:rPr lang="en-US" dirty="0"/>
              <a:t>Test values, sizes, or quantities near the design limits</a:t>
            </a:r>
          </a:p>
          <a:p>
            <a:pPr lvl="1">
              <a:lnSpc>
                <a:spcPct val="90000"/>
              </a:lnSpc>
            </a:pPr>
            <a:r>
              <a:rPr lang="en-US" dirty="0"/>
              <a:t>value limits, length limits, volume limits</a:t>
            </a:r>
          </a:p>
          <a:p>
            <a:pPr lvl="1">
              <a:lnSpc>
                <a:spcPct val="90000"/>
              </a:lnSpc>
            </a:pPr>
            <a:r>
              <a:rPr lang="en-US" dirty="0"/>
              <a:t>null strings vs. empty strings</a:t>
            </a:r>
            <a:endParaRPr lang="en-US" sz="2800" dirty="0"/>
          </a:p>
          <a:p>
            <a:pPr>
              <a:lnSpc>
                <a:spcPct val="90000"/>
              </a:lnSpc>
            </a:pPr>
            <a:r>
              <a:rPr lang="en-US" dirty="0"/>
              <a:t>Errors tend to occur near the extreme values of inputs (off by one is an example)</a:t>
            </a:r>
          </a:p>
          <a:p>
            <a:pPr>
              <a:lnSpc>
                <a:spcPct val="90000"/>
              </a:lnSpc>
            </a:pPr>
            <a:r>
              <a:rPr lang="en-US" dirty="0"/>
              <a:t>Robustness: </a:t>
            </a:r>
          </a:p>
          <a:p>
            <a:pPr lvl="1">
              <a:lnSpc>
                <a:spcPct val="90000"/>
              </a:lnSpc>
            </a:pPr>
            <a:r>
              <a:rPr lang="en-US" dirty="0"/>
              <a:t>How does the software react when boundaries are exceeded?</a:t>
            </a:r>
          </a:p>
          <a:p>
            <a:pPr>
              <a:lnSpc>
                <a:spcPct val="90000"/>
              </a:lnSpc>
            </a:pPr>
            <a:r>
              <a:rPr lang="en-US" dirty="0"/>
              <a:t>Use input values </a:t>
            </a:r>
          </a:p>
          <a:p>
            <a:pPr lvl="1">
              <a:lnSpc>
                <a:spcPct val="90000"/>
              </a:lnSpc>
            </a:pPr>
            <a:r>
              <a:rPr lang="en-US" dirty="0"/>
              <a:t>at their minimum, just above the minimum</a:t>
            </a:r>
          </a:p>
          <a:p>
            <a:pPr lvl="1">
              <a:lnSpc>
                <a:spcPct val="90000"/>
              </a:lnSpc>
            </a:pPr>
            <a:r>
              <a:rPr lang="en-US" dirty="0"/>
              <a:t>at a nominal value, </a:t>
            </a:r>
          </a:p>
          <a:p>
            <a:pPr lvl="1">
              <a:lnSpc>
                <a:spcPct val="90000"/>
              </a:lnSpc>
            </a:pPr>
            <a:r>
              <a:rPr lang="en-US" dirty="0"/>
              <a:t>at the maximum,</a:t>
            </a:r>
            <a:r>
              <a:rPr lang="en-US" sz="2000" dirty="0"/>
              <a:t> </a:t>
            </a:r>
            <a:r>
              <a:rPr lang="en-US" dirty="0"/>
              <a:t>just below the maximum</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58</a:t>
            </a:fld>
            <a:endParaRPr lang="en-US"/>
          </a:p>
        </p:txBody>
      </p:sp>
    </p:spTree>
    <p:extLst>
      <p:ext uri="{BB962C8B-B14F-4D97-AF65-F5344CB8AC3E}">
        <p14:creationId xmlns:p14="http://schemas.microsoft.com/office/powerpoint/2010/main" val="251539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28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728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28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728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728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728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28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728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728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dirty="0"/>
              <a:t>Boundary Value Analysis</a:t>
            </a:r>
          </a:p>
        </p:txBody>
      </p:sp>
      <p:sp>
        <p:nvSpPr>
          <p:cNvPr id="29700" name="Rectangle 3"/>
          <p:cNvSpPr>
            <a:spLocks noGrp="1" noChangeArrowheads="1"/>
          </p:cNvSpPr>
          <p:nvPr>
            <p:ph idx="1"/>
          </p:nvPr>
        </p:nvSpPr>
        <p:spPr/>
        <p:txBody>
          <a:bodyPr/>
          <a:lstStyle/>
          <a:p>
            <a:pPr eaLnBrk="1" hangingPunct="1"/>
            <a:r>
              <a:rPr lang="en-US" sz="2000" dirty="0"/>
              <a:t>A greater number of errors occur at the </a:t>
            </a:r>
            <a:r>
              <a:rPr lang="en-US" sz="2000" u="sng" dirty="0"/>
              <a:t>boundaries</a:t>
            </a:r>
            <a:r>
              <a:rPr lang="en-US" sz="2000" dirty="0"/>
              <a:t> of the input domain rather than in the "center"</a:t>
            </a:r>
          </a:p>
          <a:p>
            <a:pPr eaLnBrk="1" hangingPunct="1"/>
            <a:r>
              <a:rPr lang="en-US" sz="2000" dirty="0"/>
              <a:t>Boundary value analysis is a test case design method that </a:t>
            </a:r>
            <a:r>
              <a:rPr lang="en-US" sz="2000" u="sng" dirty="0"/>
              <a:t>complements</a:t>
            </a:r>
            <a:r>
              <a:rPr lang="en-US" sz="2000" dirty="0"/>
              <a:t> equivalence partitioning</a:t>
            </a:r>
          </a:p>
          <a:p>
            <a:pPr lvl="1" eaLnBrk="1" hangingPunct="1"/>
            <a:r>
              <a:rPr lang="en-US" sz="1900" dirty="0"/>
              <a:t>It selects test cases at the </a:t>
            </a:r>
            <a:r>
              <a:rPr lang="en-US" sz="1900" u="sng" dirty="0"/>
              <a:t>edges</a:t>
            </a:r>
            <a:r>
              <a:rPr lang="en-US" sz="1900" dirty="0"/>
              <a:t> of a class</a:t>
            </a:r>
          </a:p>
          <a:p>
            <a:pPr lvl="1" eaLnBrk="1" hangingPunct="1"/>
            <a:r>
              <a:rPr lang="en-US" sz="1900" dirty="0"/>
              <a:t>It derives test cases from both the input domain and output domain</a:t>
            </a:r>
          </a:p>
        </p:txBody>
      </p:sp>
      <p:sp>
        <p:nvSpPr>
          <p:cNvPr id="2" name="Slide Number Placeholder 1"/>
          <p:cNvSpPr>
            <a:spLocks noGrp="1"/>
          </p:cNvSpPr>
          <p:nvPr>
            <p:ph type="sldNum" sz="quarter" idx="12"/>
          </p:nvPr>
        </p:nvSpPr>
        <p:spPr/>
        <p:txBody>
          <a:bodyPr/>
          <a:lstStyle/>
          <a:p>
            <a:fld id="{B543A0FD-1CA6-4228-86A2-78061B4844C8}" type="slidenum">
              <a:rPr lang="en-US" smtClean="0"/>
              <a:t>59</a:t>
            </a:fld>
            <a:endParaRPr lang="en-US"/>
          </a:p>
        </p:txBody>
      </p:sp>
    </p:spTree>
    <p:extLst>
      <p:ext uri="{BB962C8B-B14F-4D97-AF65-F5344CB8AC3E}">
        <p14:creationId xmlns:p14="http://schemas.microsoft.com/office/powerpoint/2010/main" val="3017817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Test analysis</a:t>
            </a:r>
            <a:endParaRPr lang="en-US" dirty="0"/>
          </a:p>
        </p:txBody>
      </p:sp>
      <p:sp>
        <p:nvSpPr>
          <p:cNvPr id="3" name="Content Placeholder 2"/>
          <p:cNvSpPr>
            <a:spLocks noGrp="1"/>
          </p:cNvSpPr>
          <p:nvPr>
            <p:ph idx="1"/>
          </p:nvPr>
        </p:nvSpPr>
        <p:spPr/>
        <p:txBody>
          <a:bodyPr>
            <a:normAutofit lnSpcReduction="10000"/>
          </a:bodyPr>
          <a:lstStyle/>
          <a:p>
            <a:r>
              <a:rPr lang="en-US" b="1" dirty="0"/>
              <a:t>The test basis documentation </a:t>
            </a:r>
            <a:r>
              <a:rPr lang="en-US" dirty="0"/>
              <a:t>is analyzed in order to determine </a:t>
            </a:r>
            <a:r>
              <a:rPr lang="en-US" i="1" dirty="0" smtClean="0"/>
              <a:t>what </a:t>
            </a:r>
            <a:r>
              <a:rPr lang="en-US" dirty="0" smtClean="0"/>
              <a:t>to </a:t>
            </a:r>
            <a:r>
              <a:rPr lang="en-US" dirty="0"/>
              <a:t>test, i.e. to </a:t>
            </a:r>
            <a:r>
              <a:rPr lang="en-US" i="1" dirty="0"/>
              <a:t>identify </a:t>
            </a:r>
            <a:r>
              <a:rPr lang="en-US" i="1" dirty="0" smtClean="0"/>
              <a:t>the test </a:t>
            </a:r>
            <a:r>
              <a:rPr lang="en-US" i="1" dirty="0"/>
              <a:t>conditions</a:t>
            </a:r>
            <a:r>
              <a:rPr lang="en-US" dirty="0"/>
              <a:t>. </a:t>
            </a:r>
            <a:endParaRPr lang="en-US" dirty="0" smtClean="0"/>
          </a:p>
          <a:p>
            <a:endParaRPr lang="en-US" dirty="0"/>
          </a:p>
          <a:p>
            <a:r>
              <a:rPr lang="en-US" dirty="0"/>
              <a:t>Test condition </a:t>
            </a:r>
            <a:r>
              <a:rPr lang="en-US" i="1" dirty="0"/>
              <a:t>(Def.) </a:t>
            </a:r>
            <a:r>
              <a:rPr lang="en-US" dirty="0"/>
              <a:t>= an </a:t>
            </a:r>
            <a:r>
              <a:rPr lang="en-US" dirty="0" smtClean="0"/>
              <a:t>item or event that </a:t>
            </a:r>
            <a:r>
              <a:rPr lang="en-US" dirty="0"/>
              <a:t>could be verified by one or more test cases </a:t>
            </a:r>
            <a:endParaRPr lang="en-US" dirty="0" smtClean="0"/>
          </a:p>
          <a:p>
            <a:endParaRPr lang="en-US" dirty="0"/>
          </a:p>
          <a:p>
            <a:r>
              <a:rPr lang="en-US" b="1" dirty="0"/>
              <a:t>Examples of test conditions</a:t>
            </a:r>
            <a:endParaRPr lang="en-US" dirty="0"/>
          </a:p>
          <a:p>
            <a:pPr lvl="1"/>
            <a:r>
              <a:rPr lang="en-US" dirty="0" smtClean="0"/>
              <a:t>A </a:t>
            </a:r>
            <a:r>
              <a:rPr lang="en-US" dirty="0"/>
              <a:t>function</a:t>
            </a:r>
          </a:p>
          <a:p>
            <a:pPr lvl="1"/>
            <a:r>
              <a:rPr lang="en-US" dirty="0" smtClean="0"/>
              <a:t>A </a:t>
            </a:r>
            <a:r>
              <a:rPr lang="en-US" dirty="0"/>
              <a:t>transaction</a:t>
            </a:r>
          </a:p>
          <a:p>
            <a:pPr lvl="1"/>
            <a:r>
              <a:rPr lang="en-US" dirty="0" smtClean="0"/>
              <a:t>A </a:t>
            </a:r>
            <a:r>
              <a:rPr lang="en-US" dirty="0"/>
              <a:t>quality characteristic </a:t>
            </a:r>
          </a:p>
          <a:p>
            <a:pPr lvl="1"/>
            <a:r>
              <a:rPr lang="en-US" dirty="0" smtClean="0"/>
              <a:t>Other</a:t>
            </a:r>
            <a:r>
              <a:rPr lang="fr-FR" dirty="0" smtClean="0"/>
              <a:t> </a:t>
            </a:r>
            <a:r>
              <a:rPr lang="fr-FR" dirty="0"/>
              <a:t>structural </a:t>
            </a:r>
            <a:r>
              <a:rPr lang="en-US" dirty="0" smtClean="0"/>
              <a:t>elements</a:t>
            </a:r>
            <a:r>
              <a:rPr lang="fr-FR" dirty="0" smtClean="0"/>
              <a:t> </a:t>
            </a:r>
            <a:r>
              <a:rPr lang="fr-FR" dirty="0"/>
              <a:t>(menus in web pages, etc.)</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26423018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sz="4000" dirty="0"/>
              <a:t>Guidelines for Boundary Value Analysis</a:t>
            </a:r>
          </a:p>
        </p:txBody>
      </p:sp>
      <p:sp>
        <p:nvSpPr>
          <p:cNvPr id="30724" name="Rectangle 3"/>
          <p:cNvSpPr>
            <a:spLocks noGrp="1" noChangeArrowheads="1"/>
          </p:cNvSpPr>
          <p:nvPr>
            <p:ph idx="1"/>
          </p:nvPr>
        </p:nvSpPr>
        <p:spPr/>
        <p:txBody>
          <a:bodyPr/>
          <a:lstStyle/>
          <a:p>
            <a:pPr marL="457200" indent="-457200">
              <a:buSzPct val="100000"/>
              <a:buFont typeface="+mj-lt"/>
              <a:buAutoNum type="arabicPeriod"/>
            </a:pPr>
            <a:r>
              <a:rPr lang="en-US" sz="2000" dirty="0"/>
              <a:t>If an input condition specifies a </a:t>
            </a:r>
            <a:r>
              <a:rPr lang="en-US" sz="2000" u="sng" dirty="0"/>
              <a:t>range</a:t>
            </a:r>
            <a:r>
              <a:rPr lang="en-US" sz="2000" dirty="0"/>
              <a:t> bounded by values </a:t>
            </a:r>
            <a:r>
              <a:rPr lang="en-US" sz="2000" i="1" dirty="0"/>
              <a:t>a</a:t>
            </a:r>
            <a:r>
              <a:rPr lang="en-US" sz="2000" dirty="0"/>
              <a:t> and </a:t>
            </a:r>
            <a:r>
              <a:rPr lang="en-US" sz="2000" i="1" dirty="0"/>
              <a:t>b</a:t>
            </a:r>
            <a:r>
              <a:rPr lang="en-US" sz="2000" dirty="0"/>
              <a:t>, test cases should be designed with values </a:t>
            </a:r>
            <a:r>
              <a:rPr lang="en-US" sz="2000" i="1" dirty="0"/>
              <a:t>a</a:t>
            </a:r>
            <a:r>
              <a:rPr lang="en-US" sz="2000" dirty="0"/>
              <a:t> and </a:t>
            </a:r>
            <a:r>
              <a:rPr lang="en-US" sz="2000" i="1" dirty="0"/>
              <a:t>b</a:t>
            </a:r>
            <a:r>
              <a:rPr lang="en-US" sz="2000" dirty="0"/>
              <a:t> as well as values just above and just below </a:t>
            </a:r>
            <a:r>
              <a:rPr lang="en-US" sz="2000" i="1" dirty="0"/>
              <a:t>a</a:t>
            </a:r>
            <a:r>
              <a:rPr lang="en-US" sz="2000" dirty="0"/>
              <a:t> and </a:t>
            </a:r>
            <a:r>
              <a:rPr lang="en-US" sz="2000" i="1" dirty="0"/>
              <a:t>b</a:t>
            </a:r>
          </a:p>
          <a:p>
            <a:pPr marL="457200" indent="-457200">
              <a:buSzPct val="100000"/>
              <a:buFont typeface="+mj-lt"/>
              <a:buAutoNum type="arabicPeriod"/>
            </a:pPr>
            <a:r>
              <a:rPr lang="en-US" sz="2000" dirty="0"/>
              <a:t>If an input condition specifies a </a:t>
            </a:r>
            <a:r>
              <a:rPr lang="en-US" sz="2000" u="sng" dirty="0"/>
              <a:t>number of values</a:t>
            </a:r>
            <a:r>
              <a:rPr lang="en-US" sz="2000" dirty="0"/>
              <a:t>, test case should be developed that exercise the minimum and maximum numbers.  Values just above and just below the minimum and maximum are also tested</a:t>
            </a:r>
          </a:p>
          <a:p>
            <a:pPr eaLnBrk="1" hangingPunct="1">
              <a:lnSpc>
                <a:spcPct val="90000"/>
              </a:lnSpc>
            </a:pPr>
            <a:r>
              <a:rPr lang="en-US" sz="2000" dirty="0"/>
              <a:t>Apply guidelines 1 and 2 to output conditions; produce output that reflects the minimum and the maximum values expected; also test the values just below and just above</a:t>
            </a:r>
          </a:p>
          <a:p>
            <a:pPr eaLnBrk="1" hangingPunct="1">
              <a:lnSpc>
                <a:spcPct val="90000"/>
              </a:lnSpc>
            </a:pPr>
            <a:r>
              <a:rPr lang="en-US" sz="2000" dirty="0"/>
              <a:t>If internal program data structures have prescribed boundaries (e.g., an array), design a test case to exercise the data structure at its minimum and maximum boundaries</a:t>
            </a:r>
          </a:p>
        </p:txBody>
      </p:sp>
      <p:sp>
        <p:nvSpPr>
          <p:cNvPr id="2" name="Slide Number Placeholder 1"/>
          <p:cNvSpPr>
            <a:spLocks noGrp="1"/>
          </p:cNvSpPr>
          <p:nvPr>
            <p:ph type="sldNum" sz="quarter" idx="12"/>
          </p:nvPr>
        </p:nvSpPr>
        <p:spPr/>
        <p:txBody>
          <a:bodyPr/>
          <a:lstStyle/>
          <a:p>
            <a:fld id="{B543A0FD-1CA6-4228-86A2-78061B4844C8}" type="slidenum">
              <a:rPr lang="en-US" smtClean="0"/>
              <a:t>60</a:t>
            </a:fld>
            <a:endParaRPr lang="en-US"/>
          </a:p>
        </p:txBody>
      </p:sp>
    </p:spTree>
    <p:extLst>
      <p:ext uri="{BB962C8B-B14F-4D97-AF65-F5344CB8AC3E}">
        <p14:creationId xmlns:p14="http://schemas.microsoft.com/office/powerpoint/2010/main" val="38178922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t>Boundary Value Analysis</a:t>
            </a:r>
          </a:p>
        </p:txBody>
      </p:sp>
      <p:sp>
        <p:nvSpPr>
          <p:cNvPr id="19459" name="Rectangle 3"/>
          <p:cNvSpPr>
            <a:spLocks noGrp="1" noChangeArrowheads="1"/>
          </p:cNvSpPr>
          <p:nvPr>
            <p:ph idx="1"/>
          </p:nvPr>
        </p:nvSpPr>
        <p:spPr/>
        <p:txBody>
          <a:bodyPr>
            <a:normAutofit/>
          </a:bodyPr>
          <a:lstStyle/>
          <a:p>
            <a:pPr>
              <a:spcAft>
                <a:spcPts val="600"/>
              </a:spcAft>
            </a:pPr>
            <a:r>
              <a:rPr lang="en-US" sz="2200" dirty="0"/>
              <a:t>When choosing values from an equivalence class to test, use the values that are most likely to cause the program to fail</a:t>
            </a:r>
          </a:p>
          <a:p>
            <a:pPr>
              <a:spcAft>
                <a:spcPts val="600"/>
              </a:spcAft>
            </a:pPr>
            <a:r>
              <a:rPr lang="en-US" sz="2200" dirty="0"/>
              <a:t>Errors tend to occur at the boundaries of equivalence classes rather than at the "center"</a:t>
            </a:r>
          </a:p>
          <a:p>
            <a:pPr lvl="1">
              <a:spcAft>
                <a:spcPts val="600"/>
              </a:spcAft>
            </a:pPr>
            <a:r>
              <a:rPr lang="en-US" sz="2100" dirty="0" smtClean="0"/>
              <a:t>If (200 &lt; areaCode &amp;&amp; areaCode &lt; 999) { // valid area code }</a:t>
            </a:r>
          </a:p>
          <a:p>
            <a:pPr lvl="1">
              <a:spcAft>
                <a:spcPts val="600"/>
              </a:spcAft>
            </a:pPr>
            <a:r>
              <a:rPr lang="en-US" sz="2100" b="1" dirty="0" smtClean="0"/>
              <a:t>Wrong!</a:t>
            </a:r>
          </a:p>
          <a:p>
            <a:pPr lvl="1">
              <a:spcAft>
                <a:spcPts val="600"/>
              </a:spcAft>
            </a:pPr>
            <a:r>
              <a:rPr lang="en-US" sz="2100" dirty="0" smtClean="0"/>
              <a:t>If (200 &lt;= areaCode &amp;&amp; areaCode &lt;= 999) { // valid area code }</a:t>
            </a:r>
          </a:p>
          <a:p>
            <a:pPr lvl="1">
              <a:spcAft>
                <a:spcPts val="600"/>
              </a:spcAft>
            </a:pPr>
            <a:r>
              <a:rPr lang="en-US" sz="2100" dirty="0" smtClean="0"/>
              <a:t>Testing area codes 200 and 999 would catch this error, but a center value like 770 would not</a:t>
            </a:r>
          </a:p>
          <a:p>
            <a:pPr>
              <a:spcAft>
                <a:spcPts val="600"/>
              </a:spcAft>
            </a:pPr>
            <a:r>
              <a:rPr lang="en-US" sz="2400" dirty="0"/>
              <a:t>In addition to testing center values, we should also test boundary values</a:t>
            </a:r>
          </a:p>
          <a:p>
            <a:pPr lvl="1">
              <a:spcAft>
                <a:spcPts val="600"/>
              </a:spcAft>
            </a:pPr>
            <a:r>
              <a:rPr lang="en-US" sz="2100" dirty="0" smtClean="0"/>
              <a:t>Right on a boundary</a:t>
            </a:r>
          </a:p>
          <a:p>
            <a:pPr lvl="1">
              <a:spcAft>
                <a:spcPts val="600"/>
              </a:spcAft>
            </a:pPr>
            <a:r>
              <a:rPr lang="en-US" sz="2100" dirty="0" smtClean="0"/>
              <a:t>Very close to a boundary on either side</a:t>
            </a:r>
          </a:p>
          <a:p>
            <a:pPr eaLnBrk="1" hangingPunct="1"/>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61</a:t>
            </a:fld>
            <a:endParaRPr lang="en-US"/>
          </a:p>
        </p:txBody>
      </p:sp>
    </p:spTree>
    <p:extLst>
      <p:ext uri="{BB962C8B-B14F-4D97-AF65-F5344CB8AC3E}">
        <p14:creationId xmlns:p14="http://schemas.microsoft.com/office/powerpoint/2010/main" val="87711317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p:txBody>
          <a:bodyPr/>
          <a:lstStyle/>
          <a:p>
            <a:pPr eaLnBrk="1" hangingPunct="1"/>
            <a:r>
              <a:rPr lang="en-US" dirty="0"/>
              <a:t>Boundary Value Analysis</a:t>
            </a:r>
            <a:endParaRPr lang="en-US" dirty="0" smtClean="0"/>
          </a:p>
        </p:txBody>
      </p:sp>
      <p:sp>
        <p:nvSpPr>
          <p:cNvPr id="12295" name="Rectangle 7"/>
          <p:cNvSpPr>
            <a:spLocks noGrp="1" noChangeArrowheads="1"/>
          </p:cNvSpPr>
          <p:nvPr>
            <p:ph idx="1"/>
          </p:nvPr>
        </p:nvSpPr>
        <p:spPr/>
        <p:txBody>
          <a:bodyPr/>
          <a:lstStyle/>
          <a:p>
            <a:pPr eaLnBrk="1" hangingPunct="1"/>
            <a:r>
              <a:rPr lang="en-US" dirty="0"/>
              <a:t>Create test cases to test boundaries of equivalence classes</a:t>
            </a:r>
          </a:p>
        </p:txBody>
      </p:sp>
      <p:sp>
        <p:nvSpPr>
          <p:cNvPr id="30"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31"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32"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3"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4"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5"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9"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0"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1"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2"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3"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4" name="Freeform 43"/>
          <p:cNvSpPr/>
          <p:nvPr/>
        </p:nvSpPr>
        <p:spPr>
          <a:xfrm>
            <a:off x="4863102" y="2865325"/>
            <a:ext cx="758189" cy="1121048"/>
          </a:xfrm>
          <a:custGeom>
            <a:avLst/>
            <a:gdLst>
              <a:gd name="connsiteX0" fmla="*/ 688369 w 758189"/>
              <a:gd name="connsiteY0" fmla="*/ 11439 h 1121048"/>
              <a:gd name="connsiteX1" fmla="*/ 626724 w 758189"/>
              <a:gd name="connsiteY1" fmla="*/ 1165 h 1121048"/>
              <a:gd name="connsiteX2" fmla="*/ 400692 w 758189"/>
              <a:gd name="connsiteY2" fmla="*/ 21713 h 1121048"/>
              <a:gd name="connsiteX3" fmla="*/ 359596 w 758189"/>
              <a:gd name="connsiteY3" fmla="*/ 73084 h 1121048"/>
              <a:gd name="connsiteX4" fmla="*/ 339047 w 758189"/>
              <a:gd name="connsiteY4" fmla="*/ 93632 h 1121048"/>
              <a:gd name="connsiteX5" fmla="*/ 308225 w 758189"/>
              <a:gd name="connsiteY5" fmla="*/ 186100 h 1121048"/>
              <a:gd name="connsiteX6" fmla="*/ 297951 w 758189"/>
              <a:gd name="connsiteY6" fmla="*/ 216922 h 1121048"/>
              <a:gd name="connsiteX7" fmla="*/ 287677 w 758189"/>
              <a:gd name="connsiteY7" fmla="*/ 299115 h 1121048"/>
              <a:gd name="connsiteX8" fmla="*/ 267128 w 758189"/>
              <a:gd name="connsiteY8" fmla="*/ 391583 h 1121048"/>
              <a:gd name="connsiteX9" fmla="*/ 205483 w 758189"/>
              <a:gd name="connsiteY9" fmla="*/ 463502 h 1121048"/>
              <a:gd name="connsiteX10" fmla="*/ 174661 w 758189"/>
              <a:gd name="connsiteY10" fmla="*/ 473776 h 1121048"/>
              <a:gd name="connsiteX11" fmla="*/ 123290 w 758189"/>
              <a:gd name="connsiteY11" fmla="*/ 514873 h 1121048"/>
              <a:gd name="connsiteX12" fmla="*/ 92468 w 758189"/>
              <a:gd name="connsiteY12" fmla="*/ 525147 h 1121048"/>
              <a:gd name="connsiteX13" fmla="*/ 51371 w 758189"/>
              <a:gd name="connsiteY13" fmla="*/ 566244 h 1121048"/>
              <a:gd name="connsiteX14" fmla="*/ 20548 w 758189"/>
              <a:gd name="connsiteY14" fmla="*/ 617614 h 1121048"/>
              <a:gd name="connsiteX15" fmla="*/ 10274 w 758189"/>
              <a:gd name="connsiteY15" fmla="*/ 658711 h 1121048"/>
              <a:gd name="connsiteX16" fmla="*/ 0 w 758189"/>
              <a:gd name="connsiteY16" fmla="*/ 689533 h 1121048"/>
              <a:gd name="connsiteX17" fmla="*/ 10274 w 758189"/>
              <a:gd name="connsiteY17" fmla="*/ 997758 h 1121048"/>
              <a:gd name="connsiteX18" fmla="*/ 20548 w 758189"/>
              <a:gd name="connsiteY18" fmla="*/ 1028581 h 1121048"/>
              <a:gd name="connsiteX19" fmla="*/ 41097 w 758189"/>
              <a:gd name="connsiteY19" fmla="*/ 1049129 h 1121048"/>
              <a:gd name="connsiteX20" fmla="*/ 123290 w 758189"/>
              <a:gd name="connsiteY20" fmla="*/ 1100500 h 1121048"/>
              <a:gd name="connsiteX21" fmla="*/ 154112 w 758189"/>
              <a:gd name="connsiteY21" fmla="*/ 1110774 h 1121048"/>
              <a:gd name="connsiteX22" fmla="*/ 184935 w 758189"/>
              <a:gd name="connsiteY22" fmla="*/ 1121048 h 1121048"/>
              <a:gd name="connsiteX23" fmla="*/ 400692 w 758189"/>
              <a:gd name="connsiteY23" fmla="*/ 1110774 h 1121048"/>
              <a:gd name="connsiteX24" fmla="*/ 431515 w 758189"/>
              <a:gd name="connsiteY24" fmla="*/ 1100500 h 1121048"/>
              <a:gd name="connsiteX25" fmla="*/ 452063 w 758189"/>
              <a:gd name="connsiteY25" fmla="*/ 1079951 h 1121048"/>
              <a:gd name="connsiteX26" fmla="*/ 493160 w 758189"/>
              <a:gd name="connsiteY26" fmla="*/ 1018306 h 1121048"/>
              <a:gd name="connsiteX27" fmla="*/ 534256 w 758189"/>
              <a:gd name="connsiteY27" fmla="*/ 895017 h 1121048"/>
              <a:gd name="connsiteX28" fmla="*/ 544530 w 758189"/>
              <a:gd name="connsiteY28" fmla="*/ 864194 h 1121048"/>
              <a:gd name="connsiteX29" fmla="*/ 585627 w 758189"/>
              <a:gd name="connsiteY29" fmla="*/ 812823 h 1121048"/>
              <a:gd name="connsiteX30" fmla="*/ 606175 w 758189"/>
              <a:gd name="connsiteY30" fmla="*/ 751178 h 1121048"/>
              <a:gd name="connsiteX31" fmla="*/ 616450 w 758189"/>
              <a:gd name="connsiteY31" fmla="*/ 720356 h 1121048"/>
              <a:gd name="connsiteX32" fmla="*/ 647272 w 758189"/>
              <a:gd name="connsiteY32" fmla="*/ 689533 h 1121048"/>
              <a:gd name="connsiteX33" fmla="*/ 667820 w 758189"/>
              <a:gd name="connsiteY33" fmla="*/ 627888 h 1121048"/>
              <a:gd name="connsiteX34" fmla="*/ 678095 w 758189"/>
              <a:gd name="connsiteY34" fmla="*/ 597066 h 1121048"/>
              <a:gd name="connsiteX35" fmla="*/ 698643 w 758189"/>
              <a:gd name="connsiteY35" fmla="*/ 566244 h 1121048"/>
              <a:gd name="connsiteX36" fmla="*/ 719191 w 758189"/>
              <a:gd name="connsiteY36" fmla="*/ 504599 h 1121048"/>
              <a:gd name="connsiteX37" fmla="*/ 739739 w 758189"/>
              <a:gd name="connsiteY37" fmla="*/ 432679 h 1121048"/>
              <a:gd name="connsiteX38" fmla="*/ 739739 w 758189"/>
              <a:gd name="connsiteY38" fmla="*/ 31987 h 1121048"/>
              <a:gd name="connsiteX39" fmla="*/ 678095 w 758189"/>
              <a:gd name="connsiteY39" fmla="*/ 11439 h 1121048"/>
              <a:gd name="connsiteX40" fmla="*/ 585627 w 758189"/>
              <a:gd name="connsiteY40" fmla="*/ 11439 h 112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58189" h="1121048">
                <a:moveTo>
                  <a:pt x="688369" y="11439"/>
                </a:moveTo>
                <a:cubicBezTo>
                  <a:pt x="667821" y="8014"/>
                  <a:pt x="647556" y="1165"/>
                  <a:pt x="626724" y="1165"/>
                </a:cubicBezTo>
                <a:cubicBezTo>
                  <a:pt x="453231" y="1165"/>
                  <a:pt x="487924" y="-7363"/>
                  <a:pt x="400692" y="21713"/>
                </a:cubicBezTo>
                <a:cubicBezTo>
                  <a:pt x="351069" y="71338"/>
                  <a:pt x="411450" y="8268"/>
                  <a:pt x="359596" y="73084"/>
                </a:cubicBezTo>
                <a:cubicBezTo>
                  <a:pt x="353545" y="80648"/>
                  <a:pt x="345897" y="86783"/>
                  <a:pt x="339047" y="93632"/>
                </a:cubicBezTo>
                <a:lnTo>
                  <a:pt x="308225" y="186100"/>
                </a:lnTo>
                <a:lnTo>
                  <a:pt x="297951" y="216922"/>
                </a:lnTo>
                <a:cubicBezTo>
                  <a:pt x="294526" y="244320"/>
                  <a:pt x="291582" y="271782"/>
                  <a:pt x="287677" y="299115"/>
                </a:cubicBezTo>
                <a:cubicBezTo>
                  <a:pt x="284521" y="321209"/>
                  <a:pt x="279363" y="367113"/>
                  <a:pt x="267128" y="391583"/>
                </a:cubicBezTo>
                <a:cubicBezTo>
                  <a:pt x="257926" y="409988"/>
                  <a:pt x="220650" y="458446"/>
                  <a:pt x="205483" y="463502"/>
                </a:cubicBezTo>
                <a:cubicBezTo>
                  <a:pt x="195209" y="466927"/>
                  <a:pt x="184347" y="468933"/>
                  <a:pt x="174661" y="473776"/>
                </a:cubicBezTo>
                <a:cubicBezTo>
                  <a:pt x="51295" y="535458"/>
                  <a:pt x="218843" y="457539"/>
                  <a:pt x="123290" y="514873"/>
                </a:cubicBezTo>
                <a:cubicBezTo>
                  <a:pt x="114004" y="520445"/>
                  <a:pt x="102742" y="521722"/>
                  <a:pt x="92468" y="525147"/>
                </a:cubicBezTo>
                <a:cubicBezTo>
                  <a:pt x="78769" y="538846"/>
                  <a:pt x="57497" y="547865"/>
                  <a:pt x="51371" y="566244"/>
                </a:cubicBezTo>
                <a:cubicBezTo>
                  <a:pt x="38034" y="606256"/>
                  <a:pt x="48755" y="589408"/>
                  <a:pt x="20548" y="617614"/>
                </a:cubicBezTo>
                <a:cubicBezTo>
                  <a:pt x="17123" y="631313"/>
                  <a:pt x="14153" y="645134"/>
                  <a:pt x="10274" y="658711"/>
                </a:cubicBezTo>
                <a:cubicBezTo>
                  <a:pt x="7299" y="669124"/>
                  <a:pt x="0" y="678703"/>
                  <a:pt x="0" y="689533"/>
                </a:cubicBezTo>
                <a:cubicBezTo>
                  <a:pt x="0" y="792332"/>
                  <a:pt x="4055" y="895148"/>
                  <a:pt x="10274" y="997758"/>
                </a:cubicBezTo>
                <a:cubicBezTo>
                  <a:pt x="10929" y="1008568"/>
                  <a:pt x="14976" y="1019294"/>
                  <a:pt x="20548" y="1028581"/>
                </a:cubicBezTo>
                <a:cubicBezTo>
                  <a:pt x="25532" y="1036887"/>
                  <a:pt x="35046" y="1041565"/>
                  <a:pt x="41097" y="1049129"/>
                </a:cubicBezTo>
                <a:cubicBezTo>
                  <a:pt x="82542" y="1100934"/>
                  <a:pt x="34350" y="1070853"/>
                  <a:pt x="123290" y="1100500"/>
                </a:cubicBezTo>
                <a:lnTo>
                  <a:pt x="154112" y="1110774"/>
                </a:lnTo>
                <a:lnTo>
                  <a:pt x="184935" y="1121048"/>
                </a:lnTo>
                <a:cubicBezTo>
                  <a:pt x="256854" y="1117623"/>
                  <a:pt x="328940" y="1116753"/>
                  <a:pt x="400692" y="1110774"/>
                </a:cubicBezTo>
                <a:cubicBezTo>
                  <a:pt x="411485" y="1109875"/>
                  <a:pt x="422228" y="1106072"/>
                  <a:pt x="431515" y="1100500"/>
                </a:cubicBezTo>
                <a:cubicBezTo>
                  <a:pt x="439821" y="1095516"/>
                  <a:pt x="446251" y="1087700"/>
                  <a:pt x="452063" y="1079951"/>
                </a:cubicBezTo>
                <a:cubicBezTo>
                  <a:pt x="466881" y="1060194"/>
                  <a:pt x="493160" y="1018306"/>
                  <a:pt x="493160" y="1018306"/>
                </a:cubicBezTo>
                <a:lnTo>
                  <a:pt x="534256" y="895017"/>
                </a:lnTo>
                <a:cubicBezTo>
                  <a:pt x="537681" y="884743"/>
                  <a:pt x="536872" y="871852"/>
                  <a:pt x="544530" y="864194"/>
                </a:cubicBezTo>
                <a:cubicBezTo>
                  <a:pt x="561611" y="847114"/>
                  <a:pt x="575257" y="836155"/>
                  <a:pt x="585627" y="812823"/>
                </a:cubicBezTo>
                <a:cubicBezTo>
                  <a:pt x="594424" y="793030"/>
                  <a:pt x="599325" y="771726"/>
                  <a:pt x="606175" y="751178"/>
                </a:cubicBezTo>
                <a:cubicBezTo>
                  <a:pt x="609600" y="740904"/>
                  <a:pt x="608792" y="728014"/>
                  <a:pt x="616450" y="720356"/>
                </a:cubicBezTo>
                <a:lnTo>
                  <a:pt x="647272" y="689533"/>
                </a:lnTo>
                <a:lnTo>
                  <a:pt x="667820" y="627888"/>
                </a:lnTo>
                <a:cubicBezTo>
                  <a:pt x="671245" y="617614"/>
                  <a:pt x="672088" y="606077"/>
                  <a:pt x="678095" y="597066"/>
                </a:cubicBezTo>
                <a:lnTo>
                  <a:pt x="698643" y="566244"/>
                </a:lnTo>
                <a:cubicBezTo>
                  <a:pt x="705492" y="545696"/>
                  <a:pt x="713938" y="525612"/>
                  <a:pt x="719191" y="504599"/>
                </a:cubicBezTo>
                <a:cubicBezTo>
                  <a:pt x="732092" y="452995"/>
                  <a:pt x="725000" y="476898"/>
                  <a:pt x="739739" y="432679"/>
                </a:cubicBezTo>
                <a:cubicBezTo>
                  <a:pt x="754975" y="295563"/>
                  <a:pt x="772234" y="180538"/>
                  <a:pt x="739739" y="31987"/>
                </a:cubicBezTo>
                <a:cubicBezTo>
                  <a:pt x="735110" y="10828"/>
                  <a:pt x="699754" y="11439"/>
                  <a:pt x="678095" y="11439"/>
                </a:cubicBezTo>
                <a:lnTo>
                  <a:pt x="585627" y="114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44"/>
          <p:cNvSpPr/>
          <p:nvPr/>
        </p:nvSpPr>
        <p:spPr>
          <a:xfrm>
            <a:off x="4237662" y="3973568"/>
            <a:ext cx="791110" cy="1145720"/>
          </a:xfrm>
          <a:custGeom>
            <a:avLst/>
            <a:gdLst>
              <a:gd name="connsiteX0" fmla="*/ 688369 w 791110"/>
              <a:gd name="connsiteY0" fmla="*/ 0 h 1145720"/>
              <a:gd name="connsiteX1" fmla="*/ 585627 w 791110"/>
              <a:gd name="connsiteY1" fmla="*/ 30823 h 1145720"/>
              <a:gd name="connsiteX2" fmla="*/ 462337 w 791110"/>
              <a:gd name="connsiteY2" fmla="*/ 61645 h 1145720"/>
              <a:gd name="connsiteX3" fmla="*/ 359596 w 791110"/>
              <a:gd name="connsiteY3" fmla="*/ 92468 h 1145720"/>
              <a:gd name="connsiteX4" fmla="*/ 287677 w 791110"/>
              <a:gd name="connsiteY4" fmla="*/ 113016 h 1145720"/>
              <a:gd name="connsiteX5" fmla="*/ 215758 w 791110"/>
              <a:gd name="connsiteY5" fmla="*/ 184935 h 1145720"/>
              <a:gd name="connsiteX6" fmla="*/ 174661 w 791110"/>
              <a:gd name="connsiteY6" fmla="*/ 226032 h 1145720"/>
              <a:gd name="connsiteX7" fmla="*/ 154113 w 791110"/>
              <a:gd name="connsiteY7" fmla="*/ 256854 h 1145720"/>
              <a:gd name="connsiteX8" fmla="*/ 102742 w 791110"/>
              <a:gd name="connsiteY8" fmla="*/ 308225 h 1145720"/>
              <a:gd name="connsiteX9" fmla="*/ 61645 w 791110"/>
              <a:gd name="connsiteY9" fmla="*/ 380144 h 1145720"/>
              <a:gd name="connsiteX10" fmla="*/ 41097 w 791110"/>
              <a:gd name="connsiteY10" fmla="*/ 410967 h 1145720"/>
              <a:gd name="connsiteX11" fmla="*/ 10274 w 791110"/>
              <a:gd name="connsiteY11" fmla="*/ 523982 h 1145720"/>
              <a:gd name="connsiteX12" fmla="*/ 0 w 791110"/>
              <a:gd name="connsiteY12" fmla="*/ 606176 h 1145720"/>
              <a:gd name="connsiteX13" fmla="*/ 10274 w 791110"/>
              <a:gd name="connsiteY13" fmla="*/ 965771 h 1145720"/>
              <a:gd name="connsiteX14" fmla="*/ 30823 w 791110"/>
              <a:gd name="connsiteY14" fmla="*/ 1078787 h 1145720"/>
              <a:gd name="connsiteX15" fmla="*/ 51371 w 791110"/>
              <a:gd name="connsiteY15" fmla="*/ 1109609 h 1145720"/>
              <a:gd name="connsiteX16" fmla="*/ 82193 w 791110"/>
              <a:gd name="connsiteY16" fmla="*/ 1119883 h 1145720"/>
              <a:gd name="connsiteX17" fmla="*/ 154113 w 791110"/>
              <a:gd name="connsiteY17" fmla="*/ 1140432 h 1145720"/>
              <a:gd name="connsiteX18" fmla="*/ 380144 w 791110"/>
              <a:gd name="connsiteY18" fmla="*/ 1109609 h 1145720"/>
              <a:gd name="connsiteX19" fmla="*/ 410966 w 791110"/>
              <a:gd name="connsiteY19" fmla="*/ 1089061 h 1145720"/>
              <a:gd name="connsiteX20" fmla="*/ 421241 w 791110"/>
              <a:gd name="connsiteY20" fmla="*/ 1047964 h 1145720"/>
              <a:gd name="connsiteX21" fmla="*/ 410966 w 791110"/>
              <a:gd name="connsiteY21" fmla="*/ 893852 h 1145720"/>
              <a:gd name="connsiteX22" fmla="*/ 400692 w 791110"/>
              <a:gd name="connsiteY22" fmla="*/ 863029 h 1145720"/>
              <a:gd name="connsiteX23" fmla="*/ 390418 w 791110"/>
              <a:gd name="connsiteY23" fmla="*/ 821933 h 1145720"/>
              <a:gd name="connsiteX24" fmla="*/ 380144 w 791110"/>
              <a:gd name="connsiteY24" fmla="*/ 750014 h 1145720"/>
              <a:gd name="connsiteX25" fmla="*/ 390418 w 791110"/>
              <a:gd name="connsiteY25" fmla="*/ 647272 h 1145720"/>
              <a:gd name="connsiteX26" fmla="*/ 493160 w 791110"/>
              <a:gd name="connsiteY26" fmla="*/ 616450 h 1145720"/>
              <a:gd name="connsiteX27" fmla="*/ 554805 w 791110"/>
              <a:gd name="connsiteY27" fmla="*/ 606176 h 1145720"/>
              <a:gd name="connsiteX28" fmla="*/ 616450 w 791110"/>
              <a:gd name="connsiteY28" fmla="*/ 585627 h 1145720"/>
              <a:gd name="connsiteX29" fmla="*/ 647272 w 791110"/>
              <a:gd name="connsiteY29" fmla="*/ 575353 h 1145720"/>
              <a:gd name="connsiteX30" fmla="*/ 698643 w 791110"/>
              <a:gd name="connsiteY30" fmla="*/ 523982 h 1145720"/>
              <a:gd name="connsiteX31" fmla="*/ 729465 w 791110"/>
              <a:gd name="connsiteY31" fmla="*/ 493160 h 1145720"/>
              <a:gd name="connsiteX32" fmla="*/ 750014 w 791110"/>
              <a:gd name="connsiteY32" fmla="*/ 431515 h 1145720"/>
              <a:gd name="connsiteX33" fmla="*/ 760288 w 791110"/>
              <a:gd name="connsiteY33" fmla="*/ 400692 h 1145720"/>
              <a:gd name="connsiteX34" fmla="*/ 770562 w 791110"/>
              <a:gd name="connsiteY34" fmla="*/ 359596 h 1145720"/>
              <a:gd name="connsiteX35" fmla="*/ 791110 w 791110"/>
              <a:gd name="connsiteY35" fmla="*/ 246580 h 1145720"/>
              <a:gd name="connsiteX36" fmla="*/ 780836 w 791110"/>
              <a:gd name="connsiteY36" fmla="*/ 102742 h 1145720"/>
              <a:gd name="connsiteX37" fmla="*/ 750014 w 791110"/>
              <a:gd name="connsiteY37" fmla="*/ 82194 h 1145720"/>
              <a:gd name="connsiteX38" fmla="*/ 729465 w 791110"/>
              <a:gd name="connsiteY38" fmla="*/ 61645 h 1145720"/>
              <a:gd name="connsiteX39" fmla="*/ 636998 w 791110"/>
              <a:gd name="connsiteY39" fmla="*/ 10274 h 1145720"/>
              <a:gd name="connsiteX40" fmla="*/ 606175 w 791110"/>
              <a:gd name="connsiteY40" fmla="*/ 10274 h 11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91110" h="1145720">
                <a:moveTo>
                  <a:pt x="688369" y="0"/>
                </a:moveTo>
                <a:cubicBezTo>
                  <a:pt x="578874" y="43799"/>
                  <a:pt x="694766" y="1058"/>
                  <a:pt x="585627" y="30823"/>
                </a:cubicBezTo>
                <a:cubicBezTo>
                  <a:pt x="396816" y="82316"/>
                  <a:pt x="648644" y="24384"/>
                  <a:pt x="462337" y="61645"/>
                </a:cubicBezTo>
                <a:cubicBezTo>
                  <a:pt x="380789" y="77955"/>
                  <a:pt x="464455" y="66254"/>
                  <a:pt x="359596" y="92468"/>
                </a:cubicBezTo>
                <a:cubicBezTo>
                  <a:pt x="307993" y="105369"/>
                  <a:pt x="331895" y="98277"/>
                  <a:pt x="287677" y="113016"/>
                </a:cubicBezTo>
                <a:lnTo>
                  <a:pt x="215758" y="184935"/>
                </a:lnTo>
                <a:lnTo>
                  <a:pt x="174661" y="226032"/>
                </a:lnTo>
                <a:cubicBezTo>
                  <a:pt x="167812" y="236306"/>
                  <a:pt x="162244" y="247561"/>
                  <a:pt x="154113" y="256854"/>
                </a:cubicBezTo>
                <a:cubicBezTo>
                  <a:pt x="138166" y="275079"/>
                  <a:pt x="116175" y="288076"/>
                  <a:pt x="102742" y="308225"/>
                </a:cubicBezTo>
                <a:cubicBezTo>
                  <a:pt x="52689" y="383301"/>
                  <a:pt x="113772" y="288918"/>
                  <a:pt x="61645" y="380144"/>
                </a:cubicBezTo>
                <a:cubicBezTo>
                  <a:pt x="55519" y="390865"/>
                  <a:pt x="46112" y="399683"/>
                  <a:pt x="41097" y="410967"/>
                </a:cubicBezTo>
                <a:cubicBezTo>
                  <a:pt x="25987" y="444965"/>
                  <a:pt x="15961" y="487019"/>
                  <a:pt x="10274" y="523982"/>
                </a:cubicBezTo>
                <a:cubicBezTo>
                  <a:pt x="6075" y="551272"/>
                  <a:pt x="3425" y="578778"/>
                  <a:pt x="0" y="606176"/>
                </a:cubicBezTo>
                <a:cubicBezTo>
                  <a:pt x="3425" y="726041"/>
                  <a:pt x="4570" y="845993"/>
                  <a:pt x="10274" y="965771"/>
                </a:cubicBezTo>
                <a:cubicBezTo>
                  <a:pt x="10869" y="978267"/>
                  <a:pt x="21485" y="1056997"/>
                  <a:pt x="30823" y="1078787"/>
                </a:cubicBezTo>
                <a:cubicBezTo>
                  <a:pt x="35687" y="1090136"/>
                  <a:pt x="41729" y="1101895"/>
                  <a:pt x="51371" y="1109609"/>
                </a:cubicBezTo>
                <a:cubicBezTo>
                  <a:pt x="59828" y="1116374"/>
                  <a:pt x="71780" y="1116908"/>
                  <a:pt x="82193" y="1119883"/>
                </a:cubicBezTo>
                <a:cubicBezTo>
                  <a:pt x="172507" y="1145688"/>
                  <a:pt x="80204" y="1115797"/>
                  <a:pt x="154113" y="1140432"/>
                </a:cubicBezTo>
                <a:cubicBezTo>
                  <a:pt x="499631" y="1123156"/>
                  <a:pt x="292691" y="1179573"/>
                  <a:pt x="380144" y="1109609"/>
                </a:cubicBezTo>
                <a:cubicBezTo>
                  <a:pt x="389786" y="1101895"/>
                  <a:pt x="400692" y="1095910"/>
                  <a:pt x="410966" y="1089061"/>
                </a:cubicBezTo>
                <a:cubicBezTo>
                  <a:pt x="414391" y="1075362"/>
                  <a:pt x="421241" y="1062085"/>
                  <a:pt x="421241" y="1047964"/>
                </a:cubicBezTo>
                <a:cubicBezTo>
                  <a:pt x="421241" y="996479"/>
                  <a:pt x="416652" y="945022"/>
                  <a:pt x="410966" y="893852"/>
                </a:cubicBezTo>
                <a:cubicBezTo>
                  <a:pt x="409770" y="883088"/>
                  <a:pt x="403667" y="873442"/>
                  <a:pt x="400692" y="863029"/>
                </a:cubicBezTo>
                <a:cubicBezTo>
                  <a:pt x="396813" y="849452"/>
                  <a:pt x="392944" y="835826"/>
                  <a:pt x="390418" y="821933"/>
                </a:cubicBezTo>
                <a:cubicBezTo>
                  <a:pt x="386086" y="798107"/>
                  <a:pt x="383569" y="773987"/>
                  <a:pt x="380144" y="750014"/>
                </a:cubicBezTo>
                <a:cubicBezTo>
                  <a:pt x="383569" y="715767"/>
                  <a:pt x="373076" y="677002"/>
                  <a:pt x="390418" y="647272"/>
                </a:cubicBezTo>
                <a:cubicBezTo>
                  <a:pt x="393880" y="641338"/>
                  <a:pt x="477714" y="619539"/>
                  <a:pt x="493160" y="616450"/>
                </a:cubicBezTo>
                <a:cubicBezTo>
                  <a:pt x="513587" y="612365"/>
                  <a:pt x="534257" y="609601"/>
                  <a:pt x="554805" y="606176"/>
                </a:cubicBezTo>
                <a:lnTo>
                  <a:pt x="616450" y="585627"/>
                </a:lnTo>
                <a:lnTo>
                  <a:pt x="647272" y="575353"/>
                </a:lnTo>
                <a:lnTo>
                  <a:pt x="698643" y="523982"/>
                </a:lnTo>
                <a:lnTo>
                  <a:pt x="729465" y="493160"/>
                </a:lnTo>
                <a:lnTo>
                  <a:pt x="750014" y="431515"/>
                </a:lnTo>
                <a:cubicBezTo>
                  <a:pt x="753439" y="421241"/>
                  <a:pt x="757661" y="411199"/>
                  <a:pt x="760288" y="400692"/>
                </a:cubicBezTo>
                <a:cubicBezTo>
                  <a:pt x="763713" y="386993"/>
                  <a:pt x="767499" y="373380"/>
                  <a:pt x="770562" y="359596"/>
                </a:cubicBezTo>
                <a:cubicBezTo>
                  <a:pt x="780135" y="316519"/>
                  <a:pt x="783675" y="291188"/>
                  <a:pt x="791110" y="246580"/>
                </a:cubicBezTo>
                <a:cubicBezTo>
                  <a:pt x="787685" y="198634"/>
                  <a:pt x="792494" y="149375"/>
                  <a:pt x="780836" y="102742"/>
                </a:cubicBezTo>
                <a:cubicBezTo>
                  <a:pt x="777841" y="90763"/>
                  <a:pt x="759656" y="89908"/>
                  <a:pt x="750014" y="82194"/>
                </a:cubicBezTo>
                <a:cubicBezTo>
                  <a:pt x="742450" y="76143"/>
                  <a:pt x="737215" y="67457"/>
                  <a:pt x="729465" y="61645"/>
                </a:cubicBezTo>
                <a:cubicBezTo>
                  <a:pt x="704255" y="42737"/>
                  <a:pt x="671319" y="15995"/>
                  <a:pt x="636998" y="10274"/>
                </a:cubicBezTo>
                <a:cubicBezTo>
                  <a:pt x="626863" y="8585"/>
                  <a:pt x="616449" y="10274"/>
                  <a:pt x="606175" y="102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p:cNvSpPr/>
          <p:nvPr/>
        </p:nvSpPr>
        <p:spPr>
          <a:xfrm>
            <a:off x="4863102" y="4921322"/>
            <a:ext cx="504785" cy="1222625"/>
          </a:xfrm>
          <a:custGeom>
            <a:avLst/>
            <a:gdLst>
              <a:gd name="connsiteX0" fmla="*/ 339047 w 504785"/>
              <a:gd name="connsiteY0" fmla="*/ 41097 h 1222625"/>
              <a:gd name="connsiteX1" fmla="*/ 256854 w 504785"/>
              <a:gd name="connsiteY1" fmla="*/ 10275 h 1222625"/>
              <a:gd name="connsiteX2" fmla="*/ 205483 w 504785"/>
              <a:gd name="connsiteY2" fmla="*/ 0 h 1222625"/>
              <a:gd name="connsiteX3" fmla="*/ 61645 w 504785"/>
              <a:gd name="connsiteY3" fmla="*/ 10275 h 1222625"/>
              <a:gd name="connsiteX4" fmla="*/ 30823 w 504785"/>
              <a:gd name="connsiteY4" fmla="*/ 20549 h 1222625"/>
              <a:gd name="connsiteX5" fmla="*/ 10274 w 504785"/>
              <a:gd name="connsiteY5" fmla="*/ 82194 h 1222625"/>
              <a:gd name="connsiteX6" fmla="*/ 0 w 504785"/>
              <a:gd name="connsiteY6" fmla="*/ 113016 h 1222625"/>
              <a:gd name="connsiteX7" fmla="*/ 10274 w 504785"/>
              <a:gd name="connsiteY7" fmla="*/ 441789 h 1222625"/>
              <a:gd name="connsiteX8" fmla="*/ 20548 w 504785"/>
              <a:gd name="connsiteY8" fmla="*/ 523982 h 1222625"/>
              <a:gd name="connsiteX9" fmla="*/ 30823 w 504785"/>
              <a:gd name="connsiteY9" fmla="*/ 626724 h 1222625"/>
              <a:gd name="connsiteX10" fmla="*/ 61645 w 504785"/>
              <a:gd name="connsiteY10" fmla="*/ 791110 h 1222625"/>
              <a:gd name="connsiteX11" fmla="*/ 92468 w 504785"/>
              <a:gd name="connsiteY11" fmla="*/ 893852 h 1222625"/>
              <a:gd name="connsiteX12" fmla="*/ 113016 w 504785"/>
              <a:gd name="connsiteY12" fmla="*/ 986319 h 1222625"/>
              <a:gd name="connsiteX13" fmla="*/ 123290 w 504785"/>
              <a:gd name="connsiteY13" fmla="*/ 1017142 h 1222625"/>
              <a:gd name="connsiteX14" fmla="*/ 143838 w 504785"/>
              <a:gd name="connsiteY14" fmla="*/ 1099335 h 1222625"/>
              <a:gd name="connsiteX15" fmla="*/ 164387 w 504785"/>
              <a:gd name="connsiteY15" fmla="*/ 1119883 h 1222625"/>
              <a:gd name="connsiteX16" fmla="*/ 184935 w 504785"/>
              <a:gd name="connsiteY16" fmla="*/ 1150706 h 1222625"/>
              <a:gd name="connsiteX17" fmla="*/ 215757 w 504785"/>
              <a:gd name="connsiteY17" fmla="*/ 1171254 h 1222625"/>
              <a:gd name="connsiteX18" fmla="*/ 236306 w 504785"/>
              <a:gd name="connsiteY18" fmla="*/ 1191803 h 1222625"/>
              <a:gd name="connsiteX19" fmla="*/ 297951 w 504785"/>
              <a:gd name="connsiteY19" fmla="*/ 1222625 h 1222625"/>
              <a:gd name="connsiteX20" fmla="*/ 441789 w 504785"/>
              <a:gd name="connsiteY20" fmla="*/ 1212351 h 1222625"/>
              <a:gd name="connsiteX21" fmla="*/ 462337 w 504785"/>
              <a:gd name="connsiteY21" fmla="*/ 1181528 h 1222625"/>
              <a:gd name="connsiteX22" fmla="*/ 493160 w 504785"/>
              <a:gd name="connsiteY22" fmla="*/ 1068513 h 1222625"/>
              <a:gd name="connsiteX23" fmla="*/ 493160 w 504785"/>
              <a:gd name="connsiteY23" fmla="*/ 246580 h 1222625"/>
              <a:gd name="connsiteX24" fmla="*/ 472611 w 504785"/>
              <a:gd name="connsiteY24" fmla="*/ 143839 h 1222625"/>
              <a:gd name="connsiteX25" fmla="*/ 452063 w 504785"/>
              <a:gd name="connsiteY25" fmla="*/ 123290 h 1222625"/>
              <a:gd name="connsiteX26" fmla="*/ 431515 w 504785"/>
              <a:gd name="connsiteY26" fmla="*/ 92468 h 1222625"/>
              <a:gd name="connsiteX27" fmla="*/ 339047 w 504785"/>
              <a:gd name="connsiteY27" fmla="*/ 61645 h 1222625"/>
              <a:gd name="connsiteX28" fmla="*/ 339047 w 504785"/>
              <a:gd name="connsiteY28" fmla="*/ 41097 h 12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785" h="1222625">
                <a:moveTo>
                  <a:pt x="339047" y="41097"/>
                </a:moveTo>
                <a:cubicBezTo>
                  <a:pt x="325348" y="32535"/>
                  <a:pt x="278333" y="15645"/>
                  <a:pt x="256854" y="10275"/>
                </a:cubicBezTo>
                <a:cubicBezTo>
                  <a:pt x="239913" y="6040"/>
                  <a:pt x="222607" y="3425"/>
                  <a:pt x="205483" y="0"/>
                </a:cubicBezTo>
                <a:cubicBezTo>
                  <a:pt x="157537" y="3425"/>
                  <a:pt x="109384" y="4658"/>
                  <a:pt x="61645" y="10275"/>
                </a:cubicBezTo>
                <a:cubicBezTo>
                  <a:pt x="50889" y="11540"/>
                  <a:pt x="37118" y="11736"/>
                  <a:pt x="30823" y="20549"/>
                </a:cubicBezTo>
                <a:cubicBezTo>
                  <a:pt x="18233" y="38174"/>
                  <a:pt x="17124" y="61646"/>
                  <a:pt x="10274" y="82194"/>
                </a:cubicBezTo>
                <a:lnTo>
                  <a:pt x="0" y="113016"/>
                </a:lnTo>
                <a:cubicBezTo>
                  <a:pt x="3425" y="222607"/>
                  <a:pt x="4799" y="332281"/>
                  <a:pt x="10274" y="441789"/>
                </a:cubicBezTo>
                <a:cubicBezTo>
                  <a:pt x="11653" y="469365"/>
                  <a:pt x="17499" y="496540"/>
                  <a:pt x="20548" y="523982"/>
                </a:cubicBezTo>
                <a:cubicBezTo>
                  <a:pt x="24349" y="558190"/>
                  <a:pt x="26173" y="592621"/>
                  <a:pt x="30823" y="626724"/>
                </a:cubicBezTo>
                <a:cubicBezTo>
                  <a:pt x="36049" y="665044"/>
                  <a:pt x="47246" y="743112"/>
                  <a:pt x="61645" y="791110"/>
                </a:cubicBezTo>
                <a:cubicBezTo>
                  <a:pt x="83592" y="864269"/>
                  <a:pt x="78938" y="832969"/>
                  <a:pt x="92468" y="893852"/>
                </a:cubicBezTo>
                <a:cubicBezTo>
                  <a:pt x="103064" y="941533"/>
                  <a:pt x="100485" y="942461"/>
                  <a:pt x="113016" y="986319"/>
                </a:cubicBezTo>
                <a:cubicBezTo>
                  <a:pt x="115991" y="996732"/>
                  <a:pt x="120663" y="1006635"/>
                  <a:pt x="123290" y="1017142"/>
                </a:cubicBezTo>
                <a:cubicBezTo>
                  <a:pt x="126446" y="1029768"/>
                  <a:pt x="133773" y="1082561"/>
                  <a:pt x="143838" y="1099335"/>
                </a:cubicBezTo>
                <a:cubicBezTo>
                  <a:pt x="148822" y="1107641"/>
                  <a:pt x="158336" y="1112319"/>
                  <a:pt x="164387" y="1119883"/>
                </a:cubicBezTo>
                <a:cubicBezTo>
                  <a:pt x="172101" y="1129525"/>
                  <a:pt x="176204" y="1141974"/>
                  <a:pt x="184935" y="1150706"/>
                </a:cubicBezTo>
                <a:cubicBezTo>
                  <a:pt x="193666" y="1159437"/>
                  <a:pt x="206115" y="1163540"/>
                  <a:pt x="215757" y="1171254"/>
                </a:cubicBezTo>
                <a:cubicBezTo>
                  <a:pt x="223321" y="1177305"/>
                  <a:pt x="228742" y="1185752"/>
                  <a:pt x="236306" y="1191803"/>
                </a:cubicBezTo>
                <a:cubicBezTo>
                  <a:pt x="264758" y="1214565"/>
                  <a:pt x="265396" y="1211774"/>
                  <a:pt x="297951" y="1222625"/>
                </a:cubicBezTo>
                <a:cubicBezTo>
                  <a:pt x="345897" y="1219200"/>
                  <a:pt x="395156" y="1224009"/>
                  <a:pt x="441789" y="1212351"/>
                </a:cubicBezTo>
                <a:cubicBezTo>
                  <a:pt x="453768" y="1209356"/>
                  <a:pt x="457322" y="1192812"/>
                  <a:pt x="462337" y="1181528"/>
                </a:cubicBezTo>
                <a:cubicBezTo>
                  <a:pt x="481299" y="1138864"/>
                  <a:pt x="484370" y="1112464"/>
                  <a:pt x="493160" y="1068513"/>
                </a:cubicBezTo>
                <a:cubicBezTo>
                  <a:pt x="507237" y="674362"/>
                  <a:pt x="510021" y="743989"/>
                  <a:pt x="493160" y="246580"/>
                </a:cubicBezTo>
                <a:cubicBezTo>
                  <a:pt x="492818" y="236503"/>
                  <a:pt x="485418" y="165183"/>
                  <a:pt x="472611" y="143839"/>
                </a:cubicBezTo>
                <a:cubicBezTo>
                  <a:pt x="467627" y="135533"/>
                  <a:pt x="458114" y="130854"/>
                  <a:pt x="452063" y="123290"/>
                </a:cubicBezTo>
                <a:cubicBezTo>
                  <a:pt x="444349" y="113648"/>
                  <a:pt x="441986" y="99012"/>
                  <a:pt x="431515" y="92468"/>
                </a:cubicBezTo>
                <a:cubicBezTo>
                  <a:pt x="431509" y="92464"/>
                  <a:pt x="354461" y="66783"/>
                  <a:pt x="339047" y="61645"/>
                </a:cubicBezTo>
                <a:cubicBezTo>
                  <a:pt x="303631" y="49840"/>
                  <a:pt x="352746" y="49659"/>
                  <a:pt x="339047" y="410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46"/>
          <p:cNvSpPr/>
          <p:nvPr/>
        </p:nvSpPr>
        <p:spPr>
          <a:xfrm>
            <a:off x="5952162" y="4191856"/>
            <a:ext cx="717070" cy="1808252"/>
          </a:xfrm>
          <a:custGeom>
            <a:avLst/>
            <a:gdLst>
              <a:gd name="connsiteX0" fmla="*/ 359595 w 717070"/>
              <a:gd name="connsiteY0" fmla="*/ 0 h 1808252"/>
              <a:gd name="connsiteX1" fmla="*/ 328773 w 717070"/>
              <a:gd name="connsiteY1" fmla="*/ 51371 h 1808252"/>
              <a:gd name="connsiteX2" fmla="*/ 246580 w 717070"/>
              <a:gd name="connsiteY2" fmla="*/ 123290 h 1808252"/>
              <a:gd name="connsiteX3" fmla="*/ 184935 w 717070"/>
              <a:gd name="connsiteY3" fmla="*/ 195209 h 1808252"/>
              <a:gd name="connsiteX4" fmla="*/ 143838 w 717070"/>
              <a:gd name="connsiteY4" fmla="*/ 236306 h 1808252"/>
              <a:gd name="connsiteX5" fmla="*/ 123290 w 717070"/>
              <a:gd name="connsiteY5" fmla="*/ 267128 h 1808252"/>
              <a:gd name="connsiteX6" fmla="*/ 82193 w 717070"/>
              <a:gd name="connsiteY6" fmla="*/ 318499 h 1808252"/>
              <a:gd name="connsiteX7" fmla="*/ 61645 w 717070"/>
              <a:gd name="connsiteY7" fmla="*/ 380144 h 1808252"/>
              <a:gd name="connsiteX8" fmla="*/ 51371 w 717070"/>
              <a:gd name="connsiteY8" fmla="*/ 410966 h 1808252"/>
              <a:gd name="connsiteX9" fmla="*/ 30822 w 717070"/>
              <a:gd name="connsiteY9" fmla="*/ 554805 h 1808252"/>
              <a:gd name="connsiteX10" fmla="*/ 0 w 717070"/>
              <a:gd name="connsiteY10" fmla="*/ 1037690 h 1808252"/>
              <a:gd name="connsiteX11" fmla="*/ 10274 w 717070"/>
              <a:gd name="connsiteY11" fmla="*/ 1356189 h 1808252"/>
              <a:gd name="connsiteX12" fmla="*/ 30822 w 717070"/>
              <a:gd name="connsiteY12" fmla="*/ 1448656 h 1808252"/>
              <a:gd name="connsiteX13" fmla="*/ 51371 w 717070"/>
              <a:gd name="connsiteY13" fmla="*/ 1469205 h 1808252"/>
              <a:gd name="connsiteX14" fmla="*/ 92467 w 717070"/>
              <a:gd name="connsiteY14" fmla="*/ 1530850 h 1808252"/>
              <a:gd name="connsiteX15" fmla="*/ 123290 w 717070"/>
              <a:gd name="connsiteY15" fmla="*/ 1551398 h 1808252"/>
              <a:gd name="connsiteX16" fmla="*/ 174660 w 717070"/>
              <a:gd name="connsiteY16" fmla="*/ 1602769 h 1808252"/>
              <a:gd name="connsiteX17" fmla="*/ 195209 w 717070"/>
              <a:gd name="connsiteY17" fmla="*/ 1623317 h 1808252"/>
              <a:gd name="connsiteX18" fmla="*/ 226031 w 717070"/>
              <a:gd name="connsiteY18" fmla="*/ 1654140 h 1808252"/>
              <a:gd name="connsiteX19" fmla="*/ 287676 w 717070"/>
              <a:gd name="connsiteY19" fmla="*/ 1695236 h 1808252"/>
              <a:gd name="connsiteX20" fmla="*/ 318499 w 717070"/>
              <a:gd name="connsiteY20" fmla="*/ 1715784 h 1808252"/>
              <a:gd name="connsiteX21" fmla="*/ 380144 w 717070"/>
              <a:gd name="connsiteY21" fmla="*/ 1746607 h 1808252"/>
              <a:gd name="connsiteX22" fmla="*/ 462337 w 717070"/>
              <a:gd name="connsiteY22" fmla="*/ 1797978 h 1808252"/>
              <a:gd name="connsiteX23" fmla="*/ 493159 w 717070"/>
              <a:gd name="connsiteY23" fmla="*/ 1808252 h 1808252"/>
              <a:gd name="connsiteX24" fmla="*/ 626723 w 717070"/>
              <a:gd name="connsiteY24" fmla="*/ 1797978 h 1808252"/>
              <a:gd name="connsiteX25" fmla="*/ 657546 w 717070"/>
              <a:gd name="connsiteY25" fmla="*/ 1787704 h 1808252"/>
              <a:gd name="connsiteX26" fmla="*/ 678094 w 717070"/>
              <a:gd name="connsiteY26" fmla="*/ 1767155 h 1808252"/>
              <a:gd name="connsiteX27" fmla="*/ 698642 w 717070"/>
              <a:gd name="connsiteY27" fmla="*/ 1736333 h 1808252"/>
              <a:gd name="connsiteX28" fmla="*/ 698642 w 717070"/>
              <a:gd name="connsiteY28" fmla="*/ 1417834 h 1808252"/>
              <a:gd name="connsiteX29" fmla="*/ 688368 w 717070"/>
              <a:gd name="connsiteY29" fmla="*/ 1345915 h 1808252"/>
              <a:gd name="connsiteX30" fmla="*/ 647272 w 717070"/>
              <a:gd name="connsiteY30" fmla="*/ 1160980 h 1808252"/>
              <a:gd name="connsiteX31" fmla="*/ 636998 w 717070"/>
              <a:gd name="connsiteY31" fmla="*/ 1068513 h 1808252"/>
              <a:gd name="connsiteX32" fmla="*/ 616449 w 717070"/>
              <a:gd name="connsiteY32" fmla="*/ 852755 h 1808252"/>
              <a:gd name="connsiteX33" fmla="*/ 462337 w 717070"/>
              <a:gd name="connsiteY33" fmla="*/ 41097 h 1808252"/>
              <a:gd name="connsiteX34" fmla="*/ 328773 w 717070"/>
              <a:gd name="connsiteY34" fmla="*/ 41097 h 180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070" h="1808252">
                <a:moveTo>
                  <a:pt x="359595" y="0"/>
                </a:moveTo>
                <a:cubicBezTo>
                  <a:pt x="349321" y="17124"/>
                  <a:pt x="341248" y="35778"/>
                  <a:pt x="328773" y="51371"/>
                </a:cubicBezTo>
                <a:cubicBezTo>
                  <a:pt x="258451" y="139274"/>
                  <a:pt x="302762" y="75134"/>
                  <a:pt x="246580" y="123290"/>
                </a:cubicBezTo>
                <a:cubicBezTo>
                  <a:pt x="166871" y="191612"/>
                  <a:pt x="235274" y="136480"/>
                  <a:pt x="184935" y="195209"/>
                </a:cubicBezTo>
                <a:cubicBezTo>
                  <a:pt x="172327" y="209918"/>
                  <a:pt x="154584" y="220186"/>
                  <a:pt x="143838" y="236306"/>
                </a:cubicBezTo>
                <a:cubicBezTo>
                  <a:pt x="136989" y="246580"/>
                  <a:pt x="131004" y="257486"/>
                  <a:pt x="123290" y="267128"/>
                </a:cubicBezTo>
                <a:cubicBezTo>
                  <a:pt x="64731" y="340326"/>
                  <a:pt x="145436" y="223635"/>
                  <a:pt x="82193" y="318499"/>
                </a:cubicBezTo>
                <a:lnTo>
                  <a:pt x="61645" y="380144"/>
                </a:lnTo>
                <a:cubicBezTo>
                  <a:pt x="58220" y="390418"/>
                  <a:pt x="53495" y="400347"/>
                  <a:pt x="51371" y="410966"/>
                </a:cubicBezTo>
                <a:cubicBezTo>
                  <a:pt x="37304" y="481297"/>
                  <a:pt x="38957" y="465315"/>
                  <a:pt x="30822" y="554805"/>
                </a:cubicBezTo>
                <a:cubicBezTo>
                  <a:pt x="5984" y="828023"/>
                  <a:pt x="11698" y="768627"/>
                  <a:pt x="0" y="1037690"/>
                </a:cubicBezTo>
                <a:cubicBezTo>
                  <a:pt x="3425" y="1143856"/>
                  <a:pt x="4541" y="1250122"/>
                  <a:pt x="10274" y="1356189"/>
                </a:cubicBezTo>
                <a:cubicBezTo>
                  <a:pt x="10808" y="1366070"/>
                  <a:pt x="19949" y="1430535"/>
                  <a:pt x="30822" y="1448656"/>
                </a:cubicBezTo>
                <a:cubicBezTo>
                  <a:pt x="35806" y="1456962"/>
                  <a:pt x="45559" y="1461455"/>
                  <a:pt x="51371" y="1469205"/>
                </a:cubicBezTo>
                <a:cubicBezTo>
                  <a:pt x="66188" y="1488962"/>
                  <a:pt x="71919" y="1517151"/>
                  <a:pt x="92467" y="1530850"/>
                </a:cubicBezTo>
                <a:cubicBezTo>
                  <a:pt x="102741" y="1537699"/>
                  <a:pt x="113997" y="1543267"/>
                  <a:pt x="123290" y="1551398"/>
                </a:cubicBezTo>
                <a:cubicBezTo>
                  <a:pt x="141515" y="1567345"/>
                  <a:pt x="157536" y="1585645"/>
                  <a:pt x="174660" y="1602769"/>
                </a:cubicBezTo>
                <a:lnTo>
                  <a:pt x="195209" y="1623317"/>
                </a:lnTo>
                <a:cubicBezTo>
                  <a:pt x="205483" y="1633591"/>
                  <a:pt x="213941" y="1646080"/>
                  <a:pt x="226031" y="1654140"/>
                </a:cubicBezTo>
                <a:lnTo>
                  <a:pt x="287676" y="1695236"/>
                </a:lnTo>
                <a:cubicBezTo>
                  <a:pt x="297950" y="1702085"/>
                  <a:pt x="306785" y="1711879"/>
                  <a:pt x="318499" y="1715784"/>
                </a:cubicBezTo>
                <a:cubicBezTo>
                  <a:pt x="361035" y="1729964"/>
                  <a:pt x="340310" y="1720052"/>
                  <a:pt x="380144" y="1746607"/>
                </a:cubicBezTo>
                <a:cubicBezTo>
                  <a:pt x="412707" y="1795451"/>
                  <a:pt x="388978" y="1773525"/>
                  <a:pt x="462337" y="1797978"/>
                </a:cubicBezTo>
                <a:lnTo>
                  <a:pt x="493159" y="1808252"/>
                </a:lnTo>
                <a:cubicBezTo>
                  <a:pt x="537680" y="1804827"/>
                  <a:pt x="582415" y="1803516"/>
                  <a:pt x="626723" y="1797978"/>
                </a:cubicBezTo>
                <a:cubicBezTo>
                  <a:pt x="637469" y="1796635"/>
                  <a:pt x="648259" y="1793276"/>
                  <a:pt x="657546" y="1787704"/>
                </a:cubicBezTo>
                <a:cubicBezTo>
                  <a:pt x="665852" y="1782720"/>
                  <a:pt x="672043" y="1774719"/>
                  <a:pt x="678094" y="1767155"/>
                </a:cubicBezTo>
                <a:cubicBezTo>
                  <a:pt x="685808" y="1757513"/>
                  <a:pt x="691793" y="1746607"/>
                  <a:pt x="698642" y="1736333"/>
                </a:cubicBezTo>
                <a:cubicBezTo>
                  <a:pt x="730576" y="1608606"/>
                  <a:pt x="714581" y="1688784"/>
                  <a:pt x="698642" y="1417834"/>
                </a:cubicBezTo>
                <a:cubicBezTo>
                  <a:pt x="697220" y="1393659"/>
                  <a:pt x="693117" y="1369661"/>
                  <a:pt x="688368" y="1345915"/>
                </a:cubicBezTo>
                <a:cubicBezTo>
                  <a:pt x="673188" y="1270014"/>
                  <a:pt x="656244" y="1241730"/>
                  <a:pt x="647272" y="1160980"/>
                </a:cubicBezTo>
                <a:cubicBezTo>
                  <a:pt x="643847" y="1130158"/>
                  <a:pt x="640084" y="1099371"/>
                  <a:pt x="636998" y="1068513"/>
                </a:cubicBezTo>
                <a:cubicBezTo>
                  <a:pt x="629809" y="996627"/>
                  <a:pt x="616449" y="852755"/>
                  <a:pt x="616449" y="852755"/>
                </a:cubicBezTo>
                <a:cubicBezTo>
                  <a:pt x="597119" y="98887"/>
                  <a:pt x="861935" y="56466"/>
                  <a:pt x="462337" y="41097"/>
                </a:cubicBezTo>
                <a:cubicBezTo>
                  <a:pt x="417849" y="39386"/>
                  <a:pt x="373294" y="41097"/>
                  <a:pt x="328773" y="410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47"/>
          <p:cNvSpPr/>
          <p:nvPr/>
        </p:nvSpPr>
        <p:spPr>
          <a:xfrm>
            <a:off x="5886602" y="2753474"/>
            <a:ext cx="1411474" cy="1181528"/>
          </a:xfrm>
          <a:custGeom>
            <a:avLst/>
            <a:gdLst>
              <a:gd name="connsiteX0" fmla="*/ 353236 w 1411474"/>
              <a:gd name="connsiteY0" fmla="*/ 41097 h 1181528"/>
              <a:gd name="connsiteX1" fmla="*/ 209398 w 1411474"/>
              <a:gd name="connsiteY1" fmla="*/ 10274 h 1181528"/>
              <a:gd name="connsiteX2" fmla="*/ 178576 w 1411474"/>
              <a:gd name="connsiteY2" fmla="*/ 0 h 1181528"/>
              <a:gd name="connsiteX3" fmla="*/ 55286 w 1411474"/>
              <a:gd name="connsiteY3" fmla="*/ 61645 h 1181528"/>
              <a:gd name="connsiteX4" fmla="*/ 34737 w 1411474"/>
              <a:gd name="connsiteY4" fmla="*/ 82193 h 1181528"/>
              <a:gd name="connsiteX5" fmla="*/ 14189 w 1411474"/>
              <a:gd name="connsiteY5" fmla="*/ 102742 h 1181528"/>
              <a:gd name="connsiteX6" fmla="*/ 14189 w 1411474"/>
              <a:gd name="connsiteY6" fmla="*/ 400692 h 1181528"/>
              <a:gd name="connsiteX7" fmla="*/ 45011 w 1411474"/>
              <a:gd name="connsiteY7" fmla="*/ 534256 h 1181528"/>
              <a:gd name="connsiteX8" fmla="*/ 86108 w 1411474"/>
              <a:gd name="connsiteY8" fmla="*/ 585627 h 1181528"/>
              <a:gd name="connsiteX9" fmla="*/ 106656 w 1411474"/>
              <a:gd name="connsiteY9" fmla="*/ 904126 h 1181528"/>
              <a:gd name="connsiteX10" fmla="*/ 137479 w 1411474"/>
              <a:gd name="connsiteY10" fmla="*/ 1037690 h 1181528"/>
              <a:gd name="connsiteX11" fmla="*/ 219672 w 1411474"/>
              <a:gd name="connsiteY11" fmla="*/ 1109609 h 1181528"/>
              <a:gd name="connsiteX12" fmla="*/ 250495 w 1411474"/>
              <a:gd name="connsiteY12" fmla="*/ 1130157 h 1181528"/>
              <a:gd name="connsiteX13" fmla="*/ 281317 w 1411474"/>
              <a:gd name="connsiteY13" fmla="*/ 1150706 h 1181528"/>
              <a:gd name="connsiteX14" fmla="*/ 342962 w 1411474"/>
              <a:gd name="connsiteY14" fmla="*/ 1171254 h 1181528"/>
              <a:gd name="connsiteX15" fmla="*/ 373785 w 1411474"/>
              <a:gd name="connsiteY15" fmla="*/ 1181528 h 1181528"/>
              <a:gd name="connsiteX16" fmla="*/ 589542 w 1411474"/>
              <a:gd name="connsiteY16" fmla="*/ 1171254 h 1181528"/>
              <a:gd name="connsiteX17" fmla="*/ 620364 w 1411474"/>
              <a:gd name="connsiteY17" fmla="*/ 1150706 h 1181528"/>
              <a:gd name="connsiteX18" fmla="*/ 661461 w 1411474"/>
              <a:gd name="connsiteY18" fmla="*/ 1099335 h 1181528"/>
              <a:gd name="connsiteX19" fmla="*/ 723106 w 1411474"/>
              <a:gd name="connsiteY19" fmla="*/ 1037690 h 1181528"/>
              <a:gd name="connsiteX20" fmla="*/ 743654 w 1411474"/>
              <a:gd name="connsiteY20" fmla="*/ 996593 h 1181528"/>
              <a:gd name="connsiteX21" fmla="*/ 815573 w 1411474"/>
              <a:gd name="connsiteY21" fmla="*/ 945223 h 1181528"/>
              <a:gd name="connsiteX22" fmla="*/ 866944 w 1411474"/>
              <a:gd name="connsiteY22" fmla="*/ 904126 h 1181528"/>
              <a:gd name="connsiteX23" fmla="*/ 928589 w 1411474"/>
              <a:gd name="connsiteY23" fmla="*/ 883578 h 1181528"/>
              <a:gd name="connsiteX24" fmla="*/ 1000508 w 1411474"/>
              <a:gd name="connsiteY24" fmla="*/ 863029 h 1181528"/>
              <a:gd name="connsiteX25" fmla="*/ 1164895 w 1411474"/>
              <a:gd name="connsiteY25" fmla="*/ 852755 h 1181528"/>
              <a:gd name="connsiteX26" fmla="*/ 1267636 w 1411474"/>
              <a:gd name="connsiteY26" fmla="*/ 842481 h 1181528"/>
              <a:gd name="connsiteX27" fmla="*/ 1339555 w 1411474"/>
              <a:gd name="connsiteY27" fmla="*/ 821933 h 1181528"/>
              <a:gd name="connsiteX28" fmla="*/ 1360104 w 1411474"/>
              <a:gd name="connsiteY28" fmla="*/ 801384 h 1181528"/>
              <a:gd name="connsiteX29" fmla="*/ 1370378 w 1411474"/>
              <a:gd name="connsiteY29" fmla="*/ 770562 h 1181528"/>
              <a:gd name="connsiteX30" fmla="*/ 1390926 w 1411474"/>
              <a:gd name="connsiteY30" fmla="*/ 739739 h 1181528"/>
              <a:gd name="connsiteX31" fmla="*/ 1411474 w 1411474"/>
              <a:gd name="connsiteY31" fmla="*/ 606175 h 1181528"/>
              <a:gd name="connsiteX32" fmla="*/ 1401200 w 1411474"/>
              <a:gd name="connsiteY32" fmla="*/ 328773 h 1181528"/>
              <a:gd name="connsiteX33" fmla="*/ 1390926 w 1411474"/>
              <a:gd name="connsiteY33" fmla="*/ 297951 h 1181528"/>
              <a:gd name="connsiteX34" fmla="*/ 1360104 w 1411474"/>
              <a:gd name="connsiteY34" fmla="*/ 277402 h 1181528"/>
              <a:gd name="connsiteX35" fmla="*/ 1288185 w 1411474"/>
              <a:gd name="connsiteY35" fmla="*/ 246580 h 1181528"/>
              <a:gd name="connsiteX36" fmla="*/ 1247088 w 1411474"/>
              <a:gd name="connsiteY36" fmla="*/ 236306 h 1181528"/>
              <a:gd name="connsiteX37" fmla="*/ 1185443 w 1411474"/>
              <a:gd name="connsiteY37" fmla="*/ 215757 h 1181528"/>
              <a:gd name="connsiteX38" fmla="*/ 1154620 w 1411474"/>
              <a:gd name="connsiteY38" fmla="*/ 205483 h 1181528"/>
              <a:gd name="connsiteX39" fmla="*/ 918315 w 1411474"/>
              <a:gd name="connsiteY39" fmla="*/ 184935 h 1181528"/>
              <a:gd name="connsiteX40" fmla="*/ 856670 w 1411474"/>
              <a:gd name="connsiteY40" fmla="*/ 174661 h 1181528"/>
              <a:gd name="connsiteX41" fmla="*/ 712832 w 1411474"/>
              <a:gd name="connsiteY41" fmla="*/ 154113 h 1181528"/>
              <a:gd name="connsiteX42" fmla="*/ 610090 w 1411474"/>
              <a:gd name="connsiteY42" fmla="*/ 123290 h 1181528"/>
              <a:gd name="connsiteX43" fmla="*/ 568994 w 1411474"/>
              <a:gd name="connsiteY43" fmla="*/ 113016 h 1181528"/>
              <a:gd name="connsiteX44" fmla="*/ 507349 w 1411474"/>
              <a:gd name="connsiteY44" fmla="*/ 92468 h 1181528"/>
              <a:gd name="connsiteX45" fmla="*/ 414881 w 1411474"/>
              <a:gd name="connsiteY45" fmla="*/ 61645 h 1181528"/>
              <a:gd name="connsiteX46" fmla="*/ 353236 w 1411474"/>
              <a:gd name="connsiteY46" fmla="*/ 41097 h 1181528"/>
              <a:gd name="connsiteX47" fmla="*/ 353236 w 1411474"/>
              <a:gd name="connsiteY47" fmla="*/ 41097 h 1181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11474" h="1181528">
                <a:moveTo>
                  <a:pt x="353236" y="41097"/>
                </a:moveTo>
                <a:cubicBezTo>
                  <a:pt x="249548" y="28136"/>
                  <a:pt x="297238" y="39555"/>
                  <a:pt x="209398" y="10274"/>
                </a:cubicBezTo>
                <a:lnTo>
                  <a:pt x="178576" y="0"/>
                </a:lnTo>
                <a:cubicBezTo>
                  <a:pt x="82682" y="13699"/>
                  <a:pt x="123781" y="-6850"/>
                  <a:pt x="55286" y="61645"/>
                </a:cubicBezTo>
                <a:lnTo>
                  <a:pt x="34737" y="82193"/>
                </a:lnTo>
                <a:lnTo>
                  <a:pt x="14189" y="102742"/>
                </a:lnTo>
                <a:cubicBezTo>
                  <a:pt x="-7921" y="235406"/>
                  <a:pt x="-1248" y="169127"/>
                  <a:pt x="14189" y="400692"/>
                </a:cubicBezTo>
                <a:cubicBezTo>
                  <a:pt x="15400" y="418855"/>
                  <a:pt x="27651" y="516896"/>
                  <a:pt x="45011" y="534256"/>
                </a:cubicBezTo>
                <a:cubicBezTo>
                  <a:pt x="74291" y="563536"/>
                  <a:pt x="60187" y="546745"/>
                  <a:pt x="86108" y="585627"/>
                </a:cubicBezTo>
                <a:cubicBezTo>
                  <a:pt x="120091" y="721563"/>
                  <a:pt x="87553" y="579387"/>
                  <a:pt x="106656" y="904126"/>
                </a:cubicBezTo>
                <a:cubicBezTo>
                  <a:pt x="108337" y="932697"/>
                  <a:pt x="119700" y="1011021"/>
                  <a:pt x="137479" y="1037690"/>
                </a:cubicBezTo>
                <a:cubicBezTo>
                  <a:pt x="171725" y="1089061"/>
                  <a:pt x="147753" y="1061664"/>
                  <a:pt x="219672" y="1109609"/>
                </a:cubicBezTo>
                <a:lnTo>
                  <a:pt x="250495" y="1130157"/>
                </a:lnTo>
                <a:cubicBezTo>
                  <a:pt x="260769" y="1137006"/>
                  <a:pt x="269603" y="1146801"/>
                  <a:pt x="281317" y="1150706"/>
                </a:cubicBezTo>
                <a:lnTo>
                  <a:pt x="342962" y="1171254"/>
                </a:lnTo>
                <a:lnTo>
                  <a:pt x="373785" y="1181528"/>
                </a:lnTo>
                <a:cubicBezTo>
                  <a:pt x="445704" y="1178103"/>
                  <a:pt x="518097" y="1180184"/>
                  <a:pt x="589542" y="1171254"/>
                </a:cubicBezTo>
                <a:cubicBezTo>
                  <a:pt x="601794" y="1169722"/>
                  <a:pt x="610722" y="1158420"/>
                  <a:pt x="620364" y="1150706"/>
                </a:cubicBezTo>
                <a:cubicBezTo>
                  <a:pt x="655090" y="1122925"/>
                  <a:pt x="628598" y="1136306"/>
                  <a:pt x="661461" y="1099335"/>
                </a:cubicBezTo>
                <a:cubicBezTo>
                  <a:pt x="680767" y="1077615"/>
                  <a:pt x="723106" y="1037690"/>
                  <a:pt x="723106" y="1037690"/>
                </a:cubicBezTo>
                <a:cubicBezTo>
                  <a:pt x="729955" y="1023991"/>
                  <a:pt x="733687" y="1008222"/>
                  <a:pt x="743654" y="996593"/>
                </a:cubicBezTo>
                <a:cubicBezTo>
                  <a:pt x="759428" y="978189"/>
                  <a:pt x="795887" y="960972"/>
                  <a:pt x="815573" y="945223"/>
                </a:cubicBezTo>
                <a:cubicBezTo>
                  <a:pt x="842258" y="923875"/>
                  <a:pt x="831370" y="919937"/>
                  <a:pt x="866944" y="904126"/>
                </a:cubicBezTo>
                <a:cubicBezTo>
                  <a:pt x="886737" y="895329"/>
                  <a:pt x="908041" y="890427"/>
                  <a:pt x="928589" y="883578"/>
                </a:cubicBezTo>
                <a:cubicBezTo>
                  <a:pt x="947362" y="877320"/>
                  <a:pt x="982082" y="864872"/>
                  <a:pt x="1000508" y="863029"/>
                </a:cubicBezTo>
                <a:cubicBezTo>
                  <a:pt x="1055138" y="857566"/>
                  <a:pt x="1110154" y="856966"/>
                  <a:pt x="1164895" y="852755"/>
                </a:cubicBezTo>
                <a:cubicBezTo>
                  <a:pt x="1199211" y="850115"/>
                  <a:pt x="1233389" y="845906"/>
                  <a:pt x="1267636" y="842481"/>
                </a:cubicBezTo>
                <a:cubicBezTo>
                  <a:pt x="1275313" y="840562"/>
                  <a:pt x="1329027" y="828250"/>
                  <a:pt x="1339555" y="821933"/>
                </a:cubicBezTo>
                <a:cubicBezTo>
                  <a:pt x="1347861" y="816949"/>
                  <a:pt x="1353254" y="808234"/>
                  <a:pt x="1360104" y="801384"/>
                </a:cubicBezTo>
                <a:cubicBezTo>
                  <a:pt x="1363529" y="791110"/>
                  <a:pt x="1365535" y="780248"/>
                  <a:pt x="1370378" y="770562"/>
                </a:cubicBezTo>
                <a:cubicBezTo>
                  <a:pt x="1375900" y="759517"/>
                  <a:pt x="1386590" y="751301"/>
                  <a:pt x="1390926" y="739739"/>
                </a:cubicBezTo>
                <a:cubicBezTo>
                  <a:pt x="1399751" y="716204"/>
                  <a:pt x="1409887" y="618874"/>
                  <a:pt x="1411474" y="606175"/>
                </a:cubicBezTo>
                <a:cubicBezTo>
                  <a:pt x="1408049" y="513708"/>
                  <a:pt x="1407355" y="421099"/>
                  <a:pt x="1401200" y="328773"/>
                </a:cubicBezTo>
                <a:cubicBezTo>
                  <a:pt x="1400480" y="317967"/>
                  <a:pt x="1397691" y="306408"/>
                  <a:pt x="1390926" y="297951"/>
                </a:cubicBezTo>
                <a:cubicBezTo>
                  <a:pt x="1383212" y="288309"/>
                  <a:pt x="1370825" y="283528"/>
                  <a:pt x="1360104" y="277402"/>
                </a:cubicBezTo>
                <a:cubicBezTo>
                  <a:pt x="1332709" y="261748"/>
                  <a:pt x="1316999" y="254812"/>
                  <a:pt x="1288185" y="246580"/>
                </a:cubicBezTo>
                <a:cubicBezTo>
                  <a:pt x="1274608" y="242701"/>
                  <a:pt x="1260613" y="240364"/>
                  <a:pt x="1247088" y="236306"/>
                </a:cubicBezTo>
                <a:cubicBezTo>
                  <a:pt x="1226342" y="230082"/>
                  <a:pt x="1205991" y="222607"/>
                  <a:pt x="1185443" y="215757"/>
                </a:cubicBezTo>
                <a:cubicBezTo>
                  <a:pt x="1175169" y="212332"/>
                  <a:pt x="1165341" y="207015"/>
                  <a:pt x="1154620" y="205483"/>
                </a:cubicBezTo>
                <a:cubicBezTo>
                  <a:pt x="1028351" y="187445"/>
                  <a:pt x="1106870" y="196720"/>
                  <a:pt x="918315" y="184935"/>
                </a:cubicBezTo>
                <a:cubicBezTo>
                  <a:pt x="897767" y="181510"/>
                  <a:pt x="877292" y="177607"/>
                  <a:pt x="856670" y="174661"/>
                </a:cubicBezTo>
                <a:cubicBezTo>
                  <a:pt x="790393" y="165193"/>
                  <a:pt x="774108" y="166369"/>
                  <a:pt x="712832" y="154113"/>
                </a:cubicBezTo>
                <a:cubicBezTo>
                  <a:pt x="631315" y="137809"/>
                  <a:pt x="714900" y="149493"/>
                  <a:pt x="610090" y="123290"/>
                </a:cubicBezTo>
                <a:cubicBezTo>
                  <a:pt x="596391" y="119865"/>
                  <a:pt x="582519" y="117073"/>
                  <a:pt x="568994" y="113016"/>
                </a:cubicBezTo>
                <a:cubicBezTo>
                  <a:pt x="548248" y="106792"/>
                  <a:pt x="527897" y="99317"/>
                  <a:pt x="507349" y="92468"/>
                </a:cubicBezTo>
                <a:lnTo>
                  <a:pt x="414881" y="61645"/>
                </a:lnTo>
                <a:cubicBezTo>
                  <a:pt x="414879" y="61644"/>
                  <a:pt x="353237" y="41097"/>
                  <a:pt x="353236" y="41097"/>
                </a:cubicBezTo>
                <a:lnTo>
                  <a:pt x="353236" y="4109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1"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2" name="Freeform 51"/>
          <p:cNvSpPr/>
          <p:nvPr/>
        </p:nvSpPr>
        <p:spPr>
          <a:xfrm>
            <a:off x="5062838" y="4246491"/>
            <a:ext cx="702098" cy="647490"/>
          </a:xfrm>
          <a:custGeom>
            <a:avLst/>
            <a:gdLst>
              <a:gd name="connsiteX0" fmla="*/ 506889 w 702098"/>
              <a:gd name="connsiteY0" fmla="*/ 636997 h 647490"/>
              <a:gd name="connsiteX1" fmla="*/ 568534 w 702098"/>
              <a:gd name="connsiteY1" fmla="*/ 626723 h 647490"/>
              <a:gd name="connsiteX2" fmla="*/ 640453 w 702098"/>
              <a:gd name="connsiteY2" fmla="*/ 606175 h 647490"/>
              <a:gd name="connsiteX3" fmla="*/ 691823 w 702098"/>
              <a:gd name="connsiteY3" fmla="*/ 544530 h 647490"/>
              <a:gd name="connsiteX4" fmla="*/ 702098 w 702098"/>
              <a:gd name="connsiteY4" fmla="*/ 513708 h 647490"/>
              <a:gd name="connsiteX5" fmla="*/ 691823 w 702098"/>
              <a:gd name="connsiteY5" fmla="*/ 369869 h 647490"/>
              <a:gd name="connsiteX6" fmla="*/ 661001 w 702098"/>
              <a:gd name="connsiteY6" fmla="*/ 267128 h 647490"/>
              <a:gd name="connsiteX7" fmla="*/ 609630 w 702098"/>
              <a:gd name="connsiteY7" fmla="*/ 174660 h 647490"/>
              <a:gd name="connsiteX8" fmla="*/ 578808 w 702098"/>
              <a:gd name="connsiteY8" fmla="*/ 154112 h 647490"/>
              <a:gd name="connsiteX9" fmla="*/ 558259 w 702098"/>
              <a:gd name="connsiteY9" fmla="*/ 133564 h 647490"/>
              <a:gd name="connsiteX10" fmla="*/ 496614 w 702098"/>
              <a:gd name="connsiteY10" fmla="*/ 113015 h 647490"/>
              <a:gd name="connsiteX11" fmla="*/ 434969 w 702098"/>
              <a:gd name="connsiteY11" fmla="*/ 71919 h 647490"/>
              <a:gd name="connsiteX12" fmla="*/ 373325 w 702098"/>
              <a:gd name="connsiteY12" fmla="*/ 51370 h 647490"/>
              <a:gd name="connsiteX13" fmla="*/ 352776 w 702098"/>
              <a:gd name="connsiteY13" fmla="*/ 30822 h 647490"/>
              <a:gd name="connsiteX14" fmla="*/ 250035 w 702098"/>
              <a:gd name="connsiteY14" fmla="*/ 0 h 647490"/>
              <a:gd name="connsiteX15" fmla="*/ 95922 w 702098"/>
              <a:gd name="connsiteY15" fmla="*/ 10274 h 647490"/>
              <a:gd name="connsiteX16" fmla="*/ 34277 w 702098"/>
              <a:gd name="connsiteY16" fmla="*/ 30822 h 647490"/>
              <a:gd name="connsiteX17" fmla="*/ 13729 w 702098"/>
              <a:gd name="connsiteY17" fmla="*/ 61645 h 647490"/>
              <a:gd name="connsiteX18" fmla="*/ 13729 w 702098"/>
              <a:gd name="connsiteY18" fmla="*/ 226031 h 647490"/>
              <a:gd name="connsiteX19" fmla="*/ 44551 w 702098"/>
              <a:gd name="connsiteY19" fmla="*/ 256854 h 647490"/>
              <a:gd name="connsiteX20" fmla="*/ 137019 w 702098"/>
              <a:gd name="connsiteY20" fmla="*/ 297950 h 647490"/>
              <a:gd name="connsiteX21" fmla="*/ 167841 w 702098"/>
              <a:gd name="connsiteY21" fmla="*/ 308224 h 647490"/>
              <a:gd name="connsiteX22" fmla="*/ 188390 w 702098"/>
              <a:gd name="connsiteY22" fmla="*/ 328773 h 647490"/>
              <a:gd name="connsiteX23" fmla="*/ 219212 w 702098"/>
              <a:gd name="connsiteY23" fmla="*/ 339047 h 647490"/>
              <a:gd name="connsiteX24" fmla="*/ 270583 w 702098"/>
              <a:gd name="connsiteY24" fmla="*/ 380144 h 647490"/>
              <a:gd name="connsiteX25" fmla="*/ 311680 w 702098"/>
              <a:gd name="connsiteY25" fmla="*/ 441788 h 647490"/>
              <a:gd name="connsiteX26" fmla="*/ 342502 w 702098"/>
              <a:gd name="connsiteY26" fmla="*/ 503433 h 647490"/>
              <a:gd name="connsiteX27" fmla="*/ 383599 w 702098"/>
              <a:gd name="connsiteY27" fmla="*/ 544530 h 647490"/>
              <a:gd name="connsiteX28" fmla="*/ 434969 w 702098"/>
              <a:gd name="connsiteY28" fmla="*/ 595901 h 647490"/>
              <a:gd name="connsiteX29" fmla="*/ 455518 w 702098"/>
              <a:gd name="connsiteY29" fmla="*/ 616449 h 647490"/>
              <a:gd name="connsiteX30" fmla="*/ 517163 w 702098"/>
              <a:gd name="connsiteY30" fmla="*/ 647272 h 647490"/>
              <a:gd name="connsiteX31" fmla="*/ 506889 w 702098"/>
              <a:gd name="connsiteY31" fmla="*/ 636997 h 64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2098" h="647490">
                <a:moveTo>
                  <a:pt x="506889" y="636997"/>
                </a:moveTo>
                <a:cubicBezTo>
                  <a:pt x="515451" y="633572"/>
                  <a:pt x="548107" y="630808"/>
                  <a:pt x="568534" y="626723"/>
                </a:cubicBezTo>
                <a:cubicBezTo>
                  <a:pt x="600784" y="620273"/>
                  <a:pt x="611078" y="615966"/>
                  <a:pt x="640453" y="606175"/>
                </a:cubicBezTo>
                <a:cubicBezTo>
                  <a:pt x="663178" y="583450"/>
                  <a:pt x="677517" y="573141"/>
                  <a:pt x="691823" y="544530"/>
                </a:cubicBezTo>
                <a:cubicBezTo>
                  <a:pt x="696666" y="534844"/>
                  <a:pt x="698673" y="523982"/>
                  <a:pt x="702098" y="513708"/>
                </a:cubicBezTo>
                <a:cubicBezTo>
                  <a:pt x="698673" y="465762"/>
                  <a:pt x="697131" y="417643"/>
                  <a:pt x="691823" y="369869"/>
                </a:cubicBezTo>
                <a:cubicBezTo>
                  <a:pt x="689235" y="346579"/>
                  <a:pt x="666166" y="282623"/>
                  <a:pt x="661001" y="267128"/>
                </a:cubicBezTo>
                <a:cubicBezTo>
                  <a:pt x="650295" y="235008"/>
                  <a:pt x="639913" y="194848"/>
                  <a:pt x="609630" y="174660"/>
                </a:cubicBezTo>
                <a:cubicBezTo>
                  <a:pt x="599356" y="167811"/>
                  <a:pt x="588450" y="161826"/>
                  <a:pt x="578808" y="154112"/>
                </a:cubicBezTo>
                <a:cubicBezTo>
                  <a:pt x="571244" y="148061"/>
                  <a:pt x="566923" y="137896"/>
                  <a:pt x="558259" y="133564"/>
                </a:cubicBezTo>
                <a:cubicBezTo>
                  <a:pt x="538886" y="123877"/>
                  <a:pt x="514636" y="125030"/>
                  <a:pt x="496614" y="113015"/>
                </a:cubicBezTo>
                <a:cubicBezTo>
                  <a:pt x="476066" y="99316"/>
                  <a:pt x="458397" y="79729"/>
                  <a:pt x="434969" y="71919"/>
                </a:cubicBezTo>
                <a:lnTo>
                  <a:pt x="373325" y="51370"/>
                </a:lnTo>
                <a:cubicBezTo>
                  <a:pt x="366475" y="44521"/>
                  <a:pt x="361440" y="35154"/>
                  <a:pt x="352776" y="30822"/>
                </a:cubicBezTo>
                <a:cubicBezTo>
                  <a:pt x="327763" y="18316"/>
                  <a:pt x="279531" y="7374"/>
                  <a:pt x="250035" y="0"/>
                </a:cubicBezTo>
                <a:cubicBezTo>
                  <a:pt x="198664" y="3425"/>
                  <a:pt x="146890" y="2993"/>
                  <a:pt x="95922" y="10274"/>
                </a:cubicBezTo>
                <a:cubicBezTo>
                  <a:pt x="74480" y="13337"/>
                  <a:pt x="34277" y="30822"/>
                  <a:pt x="34277" y="30822"/>
                </a:cubicBezTo>
                <a:cubicBezTo>
                  <a:pt x="27428" y="41096"/>
                  <a:pt x="19251" y="50600"/>
                  <a:pt x="13729" y="61645"/>
                </a:cubicBezTo>
                <a:cubicBezTo>
                  <a:pt x="-10691" y="110486"/>
                  <a:pt x="2730" y="182036"/>
                  <a:pt x="13729" y="226031"/>
                </a:cubicBezTo>
                <a:cubicBezTo>
                  <a:pt x="17253" y="240127"/>
                  <a:pt x="33389" y="247552"/>
                  <a:pt x="44551" y="256854"/>
                </a:cubicBezTo>
                <a:cubicBezTo>
                  <a:pt x="77112" y="283989"/>
                  <a:pt x="92223" y="283018"/>
                  <a:pt x="137019" y="297950"/>
                </a:cubicBezTo>
                <a:lnTo>
                  <a:pt x="167841" y="308224"/>
                </a:lnTo>
                <a:cubicBezTo>
                  <a:pt x="174691" y="315074"/>
                  <a:pt x="180084" y="323789"/>
                  <a:pt x="188390" y="328773"/>
                </a:cubicBezTo>
                <a:cubicBezTo>
                  <a:pt x="197676" y="334345"/>
                  <a:pt x="209526" y="334204"/>
                  <a:pt x="219212" y="339047"/>
                </a:cubicBezTo>
                <a:cubicBezTo>
                  <a:pt x="235392" y="347137"/>
                  <a:pt x="259113" y="364851"/>
                  <a:pt x="270583" y="380144"/>
                </a:cubicBezTo>
                <a:cubicBezTo>
                  <a:pt x="285401" y="399901"/>
                  <a:pt x="311680" y="441788"/>
                  <a:pt x="311680" y="441788"/>
                </a:cubicBezTo>
                <a:cubicBezTo>
                  <a:pt x="321624" y="471621"/>
                  <a:pt x="320775" y="478084"/>
                  <a:pt x="342502" y="503433"/>
                </a:cubicBezTo>
                <a:cubicBezTo>
                  <a:pt x="355110" y="518142"/>
                  <a:pt x="372853" y="528410"/>
                  <a:pt x="383599" y="544530"/>
                </a:cubicBezTo>
                <a:cubicBezTo>
                  <a:pt x="418823" y="597367"/>
                  <a:pt x="386047" y="556764"/>
                  <a:pt x="434969" y="595901"/>
                </a:cubicBezTo>
                <a:cubicBezTo>
                  <a:pt x="442533" y="601952"/>
                  <a:pt x="447954" y="610398"/>
                  <a:pt x="455518" y="616449"/>
                </a:cubicBezTo>
                <a:cubicBezTo>
                  <a:pt x="474202" y="631396"/>
                  <a:pt x="493176" y="643274"/>
                  <a:pt x="517163" y="647272"/>
                </a:cubicBezTo>
                <a:cubicBezTo>
                  <a:pt x="527297" y="648961"/>
                  <a:pt x="498327" y="640422"/>
                  <a:pt x="506889" y="6369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4"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5"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6" name="Freeform 55"/>
          <p:cNvSpPr/>
          <p:nvPr/>
        </p:nvSpPr>
        <p:spPr>
          <a:xfrm>
            <a:off x="7038190" y="3702121"/>
            <a:ext cx="863029" cy="1596724"/>
          </a:xfrm>
          <a:custGeom>
            <a:avLst/>
            <a:gdLst>
              <a:gd name="connsiteX0" fmla="*/ 297951 w 863029"/>
              <a:gd name="connsiteY0" fmla="*/ 14504 h 1596724"/>
              <a:gd name="connsiteX1" fmla="*/ 123290 w 863029"/>
              <a:gd name="connsiteY1" fmla="*/ 35052 h 1596724"/>
              <a:gd name="connsiteX2" fmla="*/ 61645 w 863029"/>
              <a:gd name="connsiteY2" fmla="*/ 55601 h 1596724"/>
              <a:gd name="connsiteX3" fmla="*/ 20548 w 863029"/>
              <a:gd name="connsiteY3" fmla="*/ 117246 h 1596724"/>
              <a:gd name="connsiteX4" fmla="*/ 0 w 863029"/>
              <a:gd name="connsiteY4" fmla="*/ 178890 h 1596724"/>
              <a:gd name="connsiteX5" fmla="*/ 10274 w 863029"/>
              <a:gd name="connsiteY5" fmla="*/ 898082 h 1596724"/>
              <a:gd name="connsiteX6" fmla="*/ 20548 w 863029"/>
              <a:gd name="connsiteY6" fmla="*/ 1000823 h 1596724"/>
              <a:gd name="connsiteX7" fmla="*/ 41097 w 863029"/>
              <a:gd name="connsiteY7" fmla="*/ 1144661 h 1596724"/>
              <a:gd name="connsiteX8" fmla="*/ 61645 w 863029"/>
              <a:gd name="connsiteY8" fmla="*/ 1401515 h 1596724"/>
              <a:gd name="connsiteX9" fmla="*/ 71919 w 863029"/>
              <a:gd name="connsiteY9" fmla="*/ 1473434 h 1596724"/>
              <a:gd name="connsiteX10" fmla="*/ 82193 w 863029"/>
              <a:gd name="connsiteY10" fmla="*/ 1504257 h 1596724"/>
              <a:gd name="connsiteX11" fmla="*/ 113016 w 863029"/>
              <a:gd name="connsiteY11" fmla="*/ 1514531 h 1596724"/>
              <a:gd name="connsiteX12" fmla="*/ 143838 w 863029"/>
              <a:gd name="connsiteY12" fmla="*/ 1535079 h 1596724"/>
              <a:gd name="connsiteX13" fmla="*/ 164387 w 863029"/>
              <a:gd name="connsiteY13" fmla="*/ 1555628 h 1596724"/>
              <a:gd name="connsiteX14" fmla="*/ 226032 w 863029"/>
              <a:gd name="connsiteY14" fmla="*/ 1576176 h 1596724"/>
              <a:gd name="connsiteX15" fmla="*/ 421241 w 863029"/>
              <a:gd name="connsiteY15" fmla="*/ 1596724 h 1596724"/>
              <a:gd name="connsiteX16" fmla="*/ 750014 w 863029"/>
              <a:gd name="connsiteY16" fmla="*/ 1576176 h 1596724"/>
              <a:gd name="connsiteX17" fmla="*/ 780836 w 863029"/>
              <a:gd name="connsiteY17" fmla="*/ 1565902 h 1596724"/>
              <a:gd name="connsiteX18" fmla="*/ 842481 w 863029"/>
              <a:gd name="connsiteY18" fmla="*/ 1463160 h 1596724"/>
              <a:gd name="connsiteX19" fmla="*/ 852755 w 863029"/>
              <a:gd name="connsiteY19" fmla="*/ 1432338 h 1596724"/>
              <a:gd name="connsiteX20" fmla="*/ 863029 w 863029"/>
              <a:gd name="connsiteY20" fmla="*/ 1401515 h 1596724"/>
              <a:gd name="connsiteX21" fmla="*/ 852755 w 863029"/>
              <a:gd name="connsiteY21" fmla="*/ 1196032 h 1596724"/>
              <a:gd name="connsiteX22" fmla="*/ 832207 w 863029"/>
              <a:gd name="connsiteY22" fmla="*/ 1093290 h 1596724"/>
              <a:gd name="connsiteX23" fmla="*/ 821933 w 863029"/>
              <a:gd name="connsiteY23" fmla="*/ 1041920 h 1596724"/>
              <a:gd name="connsiteX24" fmla="*/ 811659 w 863029"/>
              <a:gd name="connsiteY24" fmla="*/ 1011097 h 1596724"/>
              <a:gd name="connsiteX25" fmla="*/ 791110 w 863029"/>
              <a:gd name="connsiteY25" fmla="*/ 918630 h 1596724"/>
              <a:gd name="connsiteX26" fmla="*/ 780836 w 863029"/>
              <a:gd name="connsiteY26" fmla="*/ 836437 h 1596724"/>
              <a:gd name="connsiteX27" fmla="*/ 770562 w 863029"/>
              <a:gd name="connsiteY27" fmla="*/ 774792 h 1596724"/>
              <a:gd name="connsiteX28" fmla="*/ 760288 w 863029"/>
              <a:gd name="connsiteY28" fmla="*/ 548760 h 1596724"/>
              <a:gd name="connsiteX29" fmla="*/ 739739 w 863029"/>
              <a:gd name="connsiteY29" fmla="*/ 353551 h 1596724"/>
              <a:gd name="connsiteX30" fmla="*/ 698643 w 863029"/>
              <a:gd name="connsiteY30" fmla="*/ 209713 h 1596724"/>
              <a:gd name="connsiteX31" fmla="*/ 678095 w 863029"/>
              <a:gd name="connsiteY31" fmla="*/ 148068 h 1596724"/>
              <a:gd name="connsiteX32" fmla="*/ 636998 w 863029"/>
              <a:gd name="connsiteY32" fmla="*/ 106971 h 1596724"/>
              <a:gd name="connsiteX33" fmla="*/ 585627 w 863029"/>
              <a:gd name="connsiteY33" fmla="*/ 55601 h 1596724"/>
              <a:gd name="connsiteX34" fmla="*/ 565079 w 863029"/>
              <a:gd name="connsiteY34" fmla="*/ 35052 h 1596724"/>
              <a:gd name="connsiteX35" fmla="*/ 503434 w 863029"/>
              <a:gd name="connsiteY35" fmla="*/ 14504 h 1596724"/>
              <a:gd name="connsiteX36" fmla="*/ 297951 w 863029"/>
              <a:gd name="connsiteY36" fmla="*/ 14504 h 15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3029" h="1596724">
                <a:moveTo>
                  <a:pt x="297951" y="14504"/>
                </a:moveTo>
                <a:cubicBezTo>
                  <a:pt x="234594" y="17929"/>
                  <a:pt x="179842" y="19629"/>
                  <a:pt x="123290" y="35052"/>
                </a:cubicBezTo>
                <a:cubicBezTo>
                  <a:pt x="102393" y="40751"/>
                  <a:pt x="61645" y="55601"/>
                  <a:pt x="61645" y="55601"/>
                </a:cubicBezTo>
                <a:cubicBezTo>
                  <a:pt x="47946" y="76149"/>
                  <a:pt x="28358" y="93817"/>
                  <a:pt x="20548" y="117246"/>
                </a:cubicBezTo>
                <a:lnTo>
                  <a:pt x="0" y="178890"/>
                </a:lnTo>
                <a:cubicBezTo>
                  <a:pt x="3425" y="418621"/>
                  <a:pt x="4282" y="658402"/>
                  <a:pt x="10274" y="898082"/>
                </a:cubicBezTo>
                <a:cubicBezTo>
                  <a:pt x="11134" y="932489"/>
                  <a:pt x="16747" y="966616"/>
                  <a:pt x="20548" y="1000823"/>
                </a:cubicBezTo>
                <a:cubicBezTo>
                  <a:pt x="29119" y="1077956"/>
                  <a:pt x="29519" y="1075194"/>
                  <a:pt x="41097" y="1144661"/>
                </a:cubicBezTo>
                <a:cubicBezTo>
                  <a:pt x="47946" y="1230279"/>
                  <a:pt x="49498" y="1316487"/>
                  <a:pt x="61645" y="1401515"/>
                </a:cubicBezTo>
                <a:cubicBezTo>
                  <a:pt x="65070" y="1425488"/>
                  <a:pt x="67170" y="1449688"/>
                  <a:pt x="71919" y="1473434"/>
                </a:cubicBezTo>
                <a:cubicBezTo>
                  <a:pt x="74043" y="1484054"/>
                  <a:pt x="74535" y="1496599"/>
                  <a:pt x="82193" y="1504257"/>
                </a:cubicBezTo>
                <a:cubicBezTo>
                  <a:pt x="89851" y="1511915"/>
                  <a:pt x="102742" y="1511106"/>
                  <a:pt x="113016" y="1514531"/>
                </a:cubicBezTo>
                <a:cubicBezTo>
                  <a:pt x="123290" y="1521380"/>
                  <a:pt x="134196" y="1527365"/>
                  <a:pt x="143838" y="1535079"/>
                </a:cubicBezTo>
                <a:cubicBezTo>
                  <a:pt x="151402" y="1541130"/>
                  <a:pt x="155723" y="1551296"/>
                  <a:pt x="164387" y="1555628"/>
                </a:cubicBezTo>
                <a:cubicBezTo>
                  <a:pt x="183760" y="1565315"/>
                  <a:pt x="204793" y="1571928"/>
                  <a:pt x="226032" y="1576176"/>
                </a:cubicBezTo>
                <a:cubicBezTo>
                  <a:pt x="324537" y="1595877"/>
                  <a:pt x="259984" y="1585206"/>
                  <a:pt x="421241" y="1596724"/>
                </a:cubicBezTo>
                <a:cubicBezTo>
                  <a:pt x="592758" y="1590598"/>
                  <a:pt x="634999" y="1609037"/>
                  <a:pt x="750014" y="1576176"/>
                </a:cubicBezTo>
                <a:cubicBezTo>
                  <a:pt x="760427" y="1573201"/>
                  <a:pt x="770562" y="1569327"/>
                  <a:pt x="780836" y="1565902"/>
                </a:cubicBezTo>
                <a:cubicBezTo>
                  <a:pt x="837249" y="1509489"/>
                  <a:pt x="815806" y="1543184"/>
                  <a:pt x="842481" y="1463160"/>
                </a:cubicBezTo>
                <a:lnTo>
                  <a:pt x="852755" y="1432338"/>
                </a:lnTo>
                <a:lnTo>
                  <a:pt x="863029" y="1401515"/>
                </a:lnTo>
                <a:cubicBezTo>
                  <a:pt x="859604" y="1333021"/>
                  <a:pt x="859579" y="1264272"/>
                  <a:pt x="852755" y="1196032"/>
                </a:cubicBezTo>
                <a:cubicBezTo>
                  <a:pt x="849280" y="1161280"/>
                  <a:pt x="839056" y="1127537"/>
                  <a:pt x="832207" y="1093290"/>
                </a:cubicBezTo>
                <a:cubicBezTo>
                  <a:pt x="828782" y="1076167"/>
                  <a:pt x="827455" y="1058486"/>
                  <a:pt x="821933" y="1041920"/>
                </a:cubicBezTo>
                <a:cubicBezTo>
                  <a:pt x="818508" y="1031646"/>
                  <a:pt x="814008" y="1021669"/>
                  <a:pt x="811659" y="1011097"/>
                </a:cubicBezTo>
                <a:cubicBezTo>
                  <a:pt x="787550" y="902609"/>
                  <a:pt x="814238" y="988014"/>
                  <a:pt x="791110" y="918630"/>
                </a:cubicBezTo>
                <a:cubicBezTo>
                  <a:pt x="787685" y="891232"/>
                  <a:pt x="784741" y="863770"/>
                  <a:pt x="780836" y="836437"/>
                </a:cubicBezTo>
                <a:cubicBezTo>
                  <a:pt x="777890" y="815815"/>
                  <a:pt x="772046" y="795571"/>
                  <a:pt x="770562" y="774792"/>
                </a:cubicBezTo>
                <a:cubicBezTo>
                  <a:pt x="765189" y="699562"/>
                  <a:pt x="764717" y="624052"/>
                  <a:pt x="760288" y="548760"/>
                </a:cubicBezTo>
                <a:cubicBezTo>
                  <a:pt x="757692" y="504629"/>
                  <a:pt x="750157" y="405640"/>
                  <a:pt x="739739" y="353551"/>
                </a:cubicBezTo>
                <a:cubicBezTo>
                  <a:pt x="726837" y="289043"/>
                  <a:pt x="718228" y="268469"/>
                  <a:pt x="698643" y="209713"/>
                </a:cubicBezTo>
                <a:lnTo>
                  <a:pt x="678095" y="148068"/>
                </a:lnTo>
                <a:cubicBezTo>
                  <a:pt x="664396" y="134369"/>
                  <a:pt x="647744" y="123091"/>
                  <a:pt x="636998" y="106971"/>
                </a:cubicBezTo>
                <a:cubicBezTo>
                  <a:pt x="601771" y="54131"/>
                  <a:pt x="634554" y="94743"/>
                  <a:pt x="585627" y="55601"/>
                </a:cubicBezTo>
                <a:cubicBezTo>
                  <a:pt x="578063" y="49550"/>
                  <a:pt x="573743" y="39384"/>
                  <a:pt x="565079" y="35052"/>
                </a:cubicBezTo>
                <a:cubicBezTo>
                  <a:pt x="545706" y="25365"/>
                  <a:pt x="523982" y="21353"/>
                  <a:pt x="503434" y="14504"/>
                </a:cubicBezTo>
                <a:cubicBezTo>
                  <a:pt x="410881" y="-16346"/>
                  <a:pt x="361308" y="11079"/>
                  <a:pt x="297951" y="1450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p:cNvSpPr/>
          <p:nvPr/>
        </p:nvSpPr>
        <p:spPr>
          <a:xfrm>
            <a:off x="7351140" y="446939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6262116" y="4277293"/>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4963244" y="49673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5191740" y="433064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966716" y="35957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8" name="Oval 57"/>
          <p:cNvSpPr/>
          <p:nvPr/>
        </p:nvSpPr>
        <p:spPr>
          <a:xfrm>
            <a:off x="4532633" y="4208611"/>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6"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7"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8"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9"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0"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1" name="Oval 70"/>
          <p:cNvSpPr/>
          <p:nvPr/>
        </p:nvSpPr>
        <p:spPr>
          <a:xfrm>
            <a:off x="6705600" y="324425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9" name="Group 48"/>
          <p:cNvGrpSpPr/>
          <p:nvPr/>
        </p:nvGrpSpPr>
        <p:grpSpPr>
          <a:xfrm>
            <a:off x="4953000" y="3144270"/>
            <a:ext cx="439690" cy="199968"/>
            <a:chOff x="3657600" y="5362632"/>
            <a:chExt cx="439690" cy="199968"/>
          </a:xfrm>
        </p:grpSpPr>
        <p:sp>
          <p:nvSpPr>
            <p:cNvPr id="59"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1" name="Oval 6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74" name="Group 73"/>
          <p:cNvGrpSpPr/>
          <p:nvPr/>
        </p:nvGrpSpPr>
        <p:grpSpPr>
          <a:xfrm>
            <a:off x="6887063" y="4008643"/>
            <a:ext cx="439690" cy="199968"/>
            <a:chOff x="3657600" y="5362632"/>
            <a:chExt cx="439690" cy="199968"/>
          </a:xfrm>
        </p:grpSpPr>
        <p:sp>
          <p:nvSpPr>
            <p:cNvPr id="75"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6" name="Oval 75"/>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8"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79" name="Group 78"/>
          <p:cNvGrpSpPr/>
          <p:nvPr/>
        </p:nvGrpSpPr>
        <p:grpSpPr>
          <a:xfrm>
            <a:off x="6363459" y="5057882"/>
            <a:ext cx="439690" cy="199968"/>
            <a:chOff x="3657600" y="5362632"/>
            <a:chExt cx="439690" cy="199968"/>
          </a:xfrm>
        </p:grpSpPr>
        <p:sp>
          <p:nvSpPr>
            <p:cNvPr id="80"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1" name="Oval 8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84" name="Group 83"/>
          <p:cNvGrpSpPr/>
          <p:nvPr/>
        </p:nvGrpSpPr>
        <p:grpSpPr>
          <a:xfrm>
            <a:off x="6442839" y="3657600"/>
            <a:ext cx="439690" cy="199968"/>
            <a:chOff x="3657600" y="5362632"/>
            <a:chExt cx="439690" cy="199968"/>
          </a:xfrm>
        </p:grpSpPr>
        <p:sp>
          <p:nvSpPr>
            <p:cNvPr id="85"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6" name="Oval 85"/>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8"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89" name="Group 88"/>
          <p:cNvGrpSpPr/>
          <p:nvPr/>
        </p:nvGrpSpPr>
        <p:grpSpPr>
          <a:xfrm>
            <a:off x="4413372" y="3986373"/>
            <a:ext cx="439690" cy="199968"/>
            <a:chOff x="3657600" y="5362632"/>
            <a:chExt cx="439690" cy="199968"/>
          </a:xfrm>
        </p:grpSpPr>
        <p:sp>
          <p:nvSpPr>
            <p:cNvPr id="90"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1" name="Oval 9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94" name="Group 93"/>
          <p:cNvGrpSpPr/>
          <p:nvPr/>
        </p:nvGrpSpPr>
        <p:grpSpPr>
          <a:xfrm>
            <a:off x="4670013" y="5302456"/>
            <a:ext cx="439690" cy="199968"/>
            <a:chOff x="3657600" y="5362632"/>
            <a:chExt cx="439690" cy="199968"/>
          </a:xfrm>
        </p:grpSpPr>
        <p:sp>
          <p:nvSpPr>
            <p:cNvPr id="95"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6" name="Oval 95"/>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8"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99" name="Group 98"/>
          <p:cNvGrpSpPr/>
          <p:nvPr/>
        </p:nvGrpSpPr>
        <p:grpSpPr>
          <a:xfrm>
            <a:off x="5471305" y="4432207"/>
            <a:ext cx="439690" cy="199968"/>
            <a:chOff x="3657600" y="5362632"/>
            <a:chExt cx="439690" cy="199968"/>
          </a:xfrm>
        </p:grpSpPr>
        <p:sp>
          <p:nvSpPr>
            <p:cNvPr id="100"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1" name="Oval 10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sp>
        <p:nvSpPr>
          <p:cNvPr id="2" name="Slide Number Placeholder 1"/>
          <p:cNvSpPr>
            <a:spLocks noGrp="1"/>
          </p:cNvSpPr>
          <p:nvPr>
            <p:ph type="sldNum" sz="quarter" idx="12"/>
          </p:nvPr>
        </p:nvSpPr>
        <p:spPr/>
        <p:txBody>
          <a:bodyPr/>
          <a:lstStyle/>
          <a:p>
            <a:fld id="{B543A0FD-1CA6-4228-86A2-78061B4844C8}" type="slidenum">
              <a:rPr lang="en-US" smtClean="0"/>
              <a:t>62</a:t>
            </a:fld>
            <a:endParaRPr lang="en-US"/>
          </a:p>
        </p:txBody>
      </p:sp>
    </p:spTree>
    <p:extLst>
      <p:ext uri="{BB962C8B-B14F-4D97-AF65-F5344CB8AC3E}">
        <p14:creationId xmlns:p14="http://schemas.microsoft.com/office/powerpoint/2010/main" val="108898509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3600" dirty="0"/>
              <a:t>Boundary Value Analysis - examples</a:t>
            </a:r>
          </a:p>
        </p:txBody>
      </p:sp>
      <p:graphicFrame>
        <p:nvGraphicFramePr>
          <p:cNvPr id="197650" name="Group 18"/>
          <p:cNvGraphicFramePr>
            <a:graphicFrameLocks noGrp="1"/>
          </p:cNvGraphicFramePr>
          <p:nvPr>
            <p:ph idx="1"/>
            <p:extLst/>
          </p:nvPr>
        </p:nvGraphicFramePr>
        <p:xfrm>
          <a:off x="1176528" y="1783080"/>
          <a:ext cx="8686800" cy="2622804"/>
        </p:xfrm>
        <a:graphic>
          <a:graphicData uri="http://schemas.openxmlformats.org/drawingml/2006/table">
            <a:tbl>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Boundary Cases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number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63</a:t>
            </a:fld>
            <a:endParaRPr lang="en-US"/>
          </a:p>
        </p:txBody>
      </p:sp>
    </p:spTree>
    <p:extLst>
      <p:ext uri="{BB962C8B-B14F-4D97-AF65-F5344CB8AC3E}">
        <p14:creationId xmlns:p14="http://schemas.microsoft.com/office/powerpoint/2010/main" val="139241927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3600" dirty="0"/>
              <a:t>Boundary Value Analysis - examples</a:t>
            </a:r>
          </a:p>
        </p:txBody>
      </p:sp>
      <p:graphicFrame>
        <p:nvGraphicFramePr>
          <p:cNvPr id="201745" name="Group 17"/>
          <p:cNvGraphicFramePr>
            <a:graphicFrameLocks noGrp="1"/>
          </p:cNvGraphicFramePr>
          <p:nvPr>
            <p:ph idx="1"/>
            <p:extLst/>
          </p:nvPr>
        </p:nvGraphicFramePr>
        <p:xfrm>
          <a:off x="1203960" y="1690688"/>
          <a:ext cx="8686800" cy="3054096"/>
        </p:xfrm>
        <a:graphic>
          <a:graphicData uri="http://schemas.openxmlformats.org/drawingml/2006/table">
            <a:tbl>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Boundary Cases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number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-100, -99, -98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-1, 0, 1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98, 99, 100</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64</a:t>
            </a:fld>
            <a:endParaRPr lang="en-US"/>
          </a:p>
        </p:txBody>
      </p:sp>
    </p:spTree>
    <p:extLst>
      <p:ext uri="{BB962C8B-B14F-4D97-AF65-F5344CB8AC3E}">
        <p14:creationId xmlns:p14="http://schemas.microsoft.com/office/powerpoint/2010/main" val="152027648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3600" dirty="0"/>
              <a:t>Boundary Value Analysis - examples</a:t>
            </a:r>
          </a:p>
        </p:txBody>
      </p:sp>
      <p:graphicFrame>
        <p:nvGraphicFramePr>
          <p:cNvPr id="166936" name="Group 24"/>
          <p:cNvGraphicFramePr>
            <a:graphicFrameLocks noGrp="1"/>
          </p:cNvGraphicFramePr>
          <p:nvPr>
            <p:ph idx="1"/>
            <p:extLst/>
          </p:nvPr>
        </p:nvGraphicFramePr>
        <p:xfrm>
          <a:off x="1176528" y="1690688"/>
          <a:ext cx="8686800" cy="3346704"/>
        </p:xfrm>
        <a:graphic>
          <a:graphicData uri="http://schemas.openxmlformats.org/drawingml/2006/table">
            <a:tbl>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Boundary Cases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number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-100, -99, -98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-1, 0, 1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98, 99, 100</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199, 200, 201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998, 999, 1000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199, 198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998, 999, 1000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3 digits, 5 digits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65</a:t>
            </a:fld>
            <a:endParaRPr lang="en-US"/>
          </a:p>
        </p:txBody>
      </p:sp>
    </p:spTree>
    <p:extLst>
      <p:ext uri="{BB962C8B-B14F-4D97-AF65-F5344CB8AC3E}">
        <p14:creationId xmlns:p14="http://schemas.microsoft.com/office/powerpoint/2010/main" val="17840304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3600" dirty="0"/>
              <a:t>Boundary Value Analysis - examples</a:t>
            </a:r>
          </a:p>
        </p:txBody>
      </p:sp>
      <p:sp>
        <p:nvSpPr>
          <p:cNvPr id="24579" name="Rectangle 18"/>
          <p:cNvSpPr>
            <a:spLocks noGrp="1" noChangeArrowheads="1"/>
          </p:cNvSpPr>
          <p:nvPr>
            <p:ph idx="1"/>
          </p:nvPr>
        </p:nvSpPr>
        <p:spPr/>
        <p:txBody>
          <a:bodyPr>
            <a:normAutofit/>
          </a:bodyPr>
          <a:lstStyle/>
          <a:p>
            <a:pPr eaLnBrk="1" hangingPunct="1"/>
            <a:r>
              <a:rPr lang="en-US" dirty="0" smtClean="0"/>
              <a:t>Numeric values are often entered as strings which are then converted to numbers internally [int x = atoi(str);]</a:t>
            </a:r>
          </a:p>
          <a:p>
            <a:pPr eaLnBrk="1" hangingPunct="1"/>
            <a:endParaRPr lang="en-US" dirty="0" smtClean="0"/>
          </a:p>
          <a:p>
            <a:pPr eaLnBrk="1" hangingPunct="1"/>
            <a:r>
              <a:rPr lang="en-US" dirty="0" smtClean="0"/>
              <a:t>This conversion requires the program to distinguish between digits and non-digits</a:t>
            </a:r>
          </a:p>
          <a:p>
            <a:pPr eaLnBrk="1" hangingPunct="1"/>
            <a:endParaRPr lang="en-US" dirty="0" smtClean="0"/>
          </a:p>
          <a:p>
            <a:pPr eaLnBrk="1" hangingPunct="1"/>
            <a:r>
              <a:rPr lang="en-US" dirty="0" smtClean="0"/>
              <a:t>A boundary case to consider: Will the program accept </a:t>
            </a:r>
            <a:r>
              <a:rPr lang="en-US" dirty="0" smtClean="0">
                <a:latin typeface="Courier New" pitchFamily="49" charset="0"/>
              </a:rPr>
              <a:t>/</a:t>
            </a:r>
            <a:r>
              <a:rPr lang="en-US" dirty="0" smtClean="0"/>
              <a:t> and </a:t>
            </a:r>
            <a:r>
              <a:rPr lang="en-US" dirty="0" smtClean="0">
                <a:latin typeface="Courier New" pitchFamily="49" charset="0"/>
              </a:rPr>
              <a:t>:</a:t>
            </a:r>
            <a:r>
              <a:rPr lang="en-US" dirty="0" smtClean="0"/>
              <a:t> as digits?</a:t>
            </a:r>
          </a:p>
        </p:txBody>
      </p:sp>
      <p:sp>
        <p:nvSpPr>
          <p:cNvPr id="2" name="Slide Number Placeholder 1"/>
          <p:cNvSpPr>
            <a:spLocks noGrp="1"/>
          </p:cNvSpPr>
          <p:nvPr>
            <p:ph type="sldNum" sz="quarter" idx="12"/>
          </p:nvPr>
        </p:nvSpPr>
        <p:spPr/>
        <p:txBody>
          <a:bodyPr/>
          <a:lstStyle/>
          <a:p>
            <a:pPr>
              <a:defRPr/>
            </a:pPr>
            <a:fld id="{8BDBD1F7-51C1-E94D-B9B2-8F7012A744C6}" type="slidenum">
              <a:rPr lang="en-US" smtClean="0"/>
              <a:pPr>
                <a:defRPr/>
              </a:pPr>
              <a:t>66</a:t>
            </a:fld>
            <a:endParaRPr lang="en-US" dirty="0">
              <a:solidFill>
                <a:schemeClr val="tx2"/>
              </a:solidFill>
            </a:endParaRPr>
          </a:p>
        </p:txBody>
      </p:sp>
      <p:graphicFrame>
        <p:nvGraphicFramePr>
          <p:cNvPr id="168123" name="Group 187"/>
          <p:cNvGraphicFramePr>
            <a:graphicFrameLocks noGrp="1"/>
          </p:cNvGraphicFramePr>
          <p:nvPr>
            <p:ph sz="half" idx="4294967295"/>
            <p:extLst>
              <p:ext uri="{D42A27DB-BD31-4B8C-83A1-F6EECF244321}">
                <p14:modId xmlns:p14="http://schemas.microsoft.com/office/powerpoint/2010/main" val="4134334741"/>
              </p:ext>
            </p:extLst>
          </p:nvPr>
        </p:nvGraphicFramePr>
        <p:xfrm>
          <a:off x="2449902" y="5221512"/>
          <a:ext cx="6334125" cy="914400"/>
        </p:xfrm>
        <a:graphic>
          <a:graphicData uri="http://schemas.openxmlformats.org/drawingml/2006/table">
            <a:tbl>
              <a:tblPr/>
              <a:tblGrid>
                <a:gridCol w="527050">
                  <a:extLst>
                    <a:ext uri="{9D8B030D-6E8A-4147-A177-3AD203B41FA5}">
                      <a16:colId xmlns:a16="http://schemas.microsoft.com/office/drawing/2014/main" val="20000"/>
                    </a:ext>
                  </a:extLst>
                </a:gridCol>
                <a:gridCol w="530225">
                  <a:extLst>
                    <a:ext uri="{9D8B030D-6E8A-4147-A177-3AD203B41FA5}">
                      <a16:colId xmlns:a16="http://schemas.microsoft.com/office/drawing/2014/main" val="20001"/>
                    </a:ext>
                  </a:extLst>
                </a:gridCol>
                <a:gridCol w="527050">
                  <a:extLst>
                    <a:ext uri="{9D8B030D-6E8A-4147-A177-3AD203B41FA5}">
                      <a16:colId xmlns:a16="http://schemas.microsoft.com/office/drawing/2014/main" val="20002"/>
                    </a:ext>
                  </a:extLst>
                </a:gridCol>
                <a:gridCol w="527050">
                  <a:extLst>
                    <a:ext uri="{9D8B030D-6E8A-4147-A177-3AD203B41FA5}">
                      <a16:colId xmlns:a16="http://schemas.microsoft.com/office/drawing/2014/main" val="20003"/>
                    </a:ext>
                  </a:extLst>
                </a:gridCol>
                <a:gridCol w="527050">
                  <a:extLst>
                    <a:ext uri="{9D8B030D-6E8A-4147-A177-3AD203B41FA5}">
                      <a16:colId xmlns:a16="http://schemas.microsoft.com/office/drawing/2014/main" val="20004"/>
                    </a:ext>
                  </a:extLst>
                </a:gridCol>
                <a:gridCol w="530225">
                  <a:extLst>
                    <a:ext uri="{9D8B030D-6E8A-4147-A177-3AD203B41FA5}">
                      <a16:colId xmlns:a16="http://schemas.microsoft.com/office/drawing/2014/main" val="20005"/>
                    </a:ext>
                  </a:extLst>
                </a:gridCol>
                <a:gridCol w="527050">
                  <a:extLst>
                    <a:ext uri="{9D8B030D-6E8A-4147-A177-3AD203B41FA5}">
                      <a16:colId xmlns:a16="http://schemas.microsoft.com/office/drawing/2014/main" val="20006"/>
                    </a:ext>
                  </a:extLst>
                </a:gridCol>
                <a:gridCol w="527050">
                  <a:extLst>
                    <a:ext uri="{9D8B030D-6E8A-4147-A177-3AD203B41FA5}">
                      <a16:colId xmlns:a16="http://schemas.microsoft.com/office/drawing/2014/main" val="20007"/>
                    </a:ext>
                  </a:extLst>
                </a:gridCol>
                <a:gridCol w="530225">
                  <a:extLst>
                    <a:ext uri="{9D8B030D-6E8A-4147-A177-3AD203B41FA5}">
                      <a16:colId xmlns:a16="http://schemas.microsoft.com/office/drawing/2014/main" val="20008"/>
                    </a:ext>
                  </a:extLst>
                </a:gridCol>
                <a:gridCol w="527050">
                  <a:extLst>
                    <a:ext uri="{9D8B030D-6E8A-4147-A177-3AD203B41FA5}">
                      <a16:colId xmlns:a16="http://schemas.microsoft.com/office/drawing/2014/main" val="20009"/>
                    </a:ext>
                  </a:extLst>
                </a:gridCol>
                <a:gridCol w="527050">
                  <a:extLst>
                    <a:ext uri="{9D8B030D-6E8A-4147-A177-3AD203B41FA5}">
                      <a16:colId xmlns:a16="http://schemas.microsoft.com/office/drawing/2014/main" val="20010"/>
                    </a:ext>
                  </a:extLst>
                </a:gridCol>
                <a:gridCol w="527050">
                  <a:extLst>
                    <a:ext uri="{9D8B030D-6E8A-4147-A177-3AD203B41FA5}">
                      <a16:colId xmlns:a16="http://schemas.microsoft.com/office/drawing/2014/main" val="20011"/>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4621" name="Text Box 188"/>
          <p:cNvSpPr txBox="1">
            <a:spLocks noChangeArrowheads="1"/>
          </p:cNvSpPr>
          <p:nvPr/>
        </p:nvSpPr>
        <p:spPr bwMode="auto">
          <a:xfrm>
            <a:off x="1508761" y="5254752"/>
            <a:ext cx="631904" cy="369332"/>
          </a:xfrm>
          <a:prstGeom prst="rect">
            <a:avLst/>
          </a:prstGeom>
          <a:noFill/>
          <a:ln w="9525">
            <a:noFill/>
            <a:miter lim="800000"/>
            <a:headEnd/>
            <a:tailEnd/>
          </a:ln>
        </p:spPr>
        <p:txBody>
          <a:bodyPr wrap="none">
            <a:spAutoFit/>
          </a:bodyPr>
          <a:lstStyle/>
          <a:p>
            <a:r>
              <a:rPr lang="en-US" dirty="0">
                <a:latin typeface="Candara" panose="020E0502030303020204" pitchFamily="34" charset="0"/>
              </a:rPr>
              <a:t>Char</a:t>
            </a:r>
          </a:p>
        </p:txBody>
      </p:sp>
      <p:sp>
        <p:nvSpPr>
          <p:cNvPr id="24622" name="Text Box 189"/>
          <p:cNvSpPr txBox="1">
            <a:spLocks noChangeArrowheads="1"/>
          </p:cNvSpPr>
          <p:nvPr/>
        </p:nvSpPr>
        <p:spPr bwMode="auto">
          <a:xfrm>
            <a:off x="1508761" y="5711952"/>
            <a:ext cx="700833" cy="369332"/>
          </a:xfrm>
          <a:prstGeom prst="rect">
            <a:avLst/>
          </a:prstGeom>
          <a:noFill/>
          <a:ln w="9525">
            <a:noFill/>
            <a:miter lim="800000"/>
            <a:headEnd/>
            <a:tailEnd/>
          </a:ln>
        </p:spPr>
        <p:txBody>
          <a:bodyPr wrap="none">
            <a:spAutoFit/>
          </a:bodyPr>
          <a:lstStyle/>
          <a:p>
            <a:r>
              <a:rPr lang="en-US" dirty="0">
                <a:latin typeface="Candara" panose="020E0502030303020204" pitchFamily="34" charset="0"/>
              </a:rPr>
              <a:t>ASCII</a:t>
            </a:r>
          </a:p>
        </p:txBody>
      </p:sp>
    </p:spTree>
    <p:extLst>
      <p:ext uri="{BB962C8B-B14F-4D97-AF65-F5344CB8AC3E}">
        <p14:creationId xmlns:p14="http://schemas.microsoft.com/office/powerpoint/2010/main" val="36960513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smtClean="0"/>
              <a:t>Mainstream usage testing</a:t>
            </a:r>
          </a:p>
        </p:txBody>
      </p:sp>
      <p:sp>
        <p:nvSpPr>
          <p:cNvPr id="28675" name="Rectangle 3"/>
          <p:cNvSpPr>
            <a:spLocks noGrp="1" noChangeArrowheads="1"/>
          </p:cNvSpPr>
          <p:nvPr>
            <p:ph type="body" idx="1"/>
          </p:nvPr>
        </p:nvSpPr>
        <p:spPr/>
        <p:txBody>
          <a:bodyPr/>
          <a:lstStyle/>
          <a:p>
            <a:pPr eaLnBrk="1" hangingPunct="1"/>
            <a:r>
              <a:rPr lang="en-US" dirty="0" smtClean="0"/>
              <a:t>Don't get so wrapped up in testing boundary cases that you neglect to test "normal" input values</a:t>
            </a:r>
          </a:p>
          <a:p>
            <a:pPr lvl="1" eaLnBrk="1" hangingPunct="1"/>
            <a:r>
              <a:rPr lang="en-US" dirty="0" smtClean="0"/>
              <a:t>Values that users would typically enter during mainstream usage</a:t>
            </a:r>
          </a:p>
        </p:txBody>
      </p:sp>
      <p:sp>
        <p:nvSpPr>
          <p:cNvPr id="2" name="Slide Number Placeholder 1"/>
          <p:cNvSpPr>
            <a:spLocks noGrp="1"/>
          </p:cNvSpPr>
          <p:nvPr>
            <p:ph type="sldNum" sz="quarter" idx="12"/>
          </p:nvPr>
        </p:nvSpPr>
        <p:spPr/>
        <p:txBody>
          <a:bodyPr/>
          <a:lstStyle/>
          <a:p>
            <a:fld id="{B543A0FD-1CA6-4228-86A2-78061B4844C8}" type="slidenum">
              <a:rPr lang="en-US" smtClean="0"/>
              <a:t>67</a:t>
            </a:fld>
            <a:endParaRPr lang="en-US"/>
          </a:p>
        </p:txBody>
      </p:sp>
    </p:spTree>
    <p:extLst>
      <p:ext uri="{BB962C8B-B14F-4D97-AF65-F5344CB8AC3E}">
        <p14:creationId xmlns:p14="http://schemas.microsoft.com/office/powerpoint/2010/main" val="281647448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2"/>
          <p:cNvSpPr>
            <a:spLocks noGrp="1" noChangeArrowheads="1"/>
          </p:cNvSpPr>
          <p:nvPr>
            <p:ph type="title"/>
          </p:nvPr>
        </p:nvSpPr>
        <p:spPr/>
        <p:txBody>
          <a:bodyPr/>
          <a:lstStyle/>
          <a:p>
            <a:r>
              <a:rPr lang="en-US" sz="3600" dirty="0"/>
              <a:t>Limitations of Boundary Value Testing</a:t>
            </a:r>
          </a:p>
        </p:txBody>
      </p:sp>
      <p:sp>
        <p:nvSpPr>
          <p:cNvPr id="117765" name="Rectangle 3"/>
          <p:cNvSpPr>
            <a:spLocks noGrp="1" noChangeArrowheads="1"/>
          </p:cNvSpPr>
          <p:nvPr>
            <p:ph sz="quarter" idx="1"/>
          </p:nvPr>
        </p:nvSpPr>
        <p:spPr/>
        <p:txBody>
          <a:bodyPr/>
          <a:lstStyle/>
          <a:p>
            <a:r>
              <a:rPr lang="en-US" dirty="0" smtClean="0"/>
              <a:t>Doesn’</a:t>
            </a:r>
            <a:r>
              <a:rPr lang="en-US" altLang="ja-JP" dirty="0" smtClean="0"/>
              <a:t>t </a:t>
            </a:r>
            <a:r>
              <a:rPr lang="en-US" altLang="ja-JP" dirty="0"/>
              <a:t>require much thought</a:t>
            </a:r>
          </a:p>
          <a:p>
            <a:r>
              <a:rPr lang="en-US" dirty="0"/>
              <a:t>May miss internal boundaries</a:t>
            </a:r>
          </a:p>
          <a:p>
            <a:r>
              <a:rPr lang="en-US" dirty="0"/>
              <a:t>Usually assumes the variables are independent</a:t>
            </a:r>
          </a:p>
          <a:p>
            <a:r>
              <a:rPr lang="en-US" dirty="0"/>
              <a:t>Values at the boundary may not have meaning</a:t>
            </a:r>
          </a:p>
        </p:txBody>
      </p:sp>
      <p:sp>
        <p:nvSpPr>
          <p:cNvPr id="2" name="Slide Number Placeholder 1"/>
          <p:cNvSpPr>
            <a:spLocks noGrp="1"/>
          </p:cNvSpPr>
          <p:nvPr>
            <p:ph type="sldNum" sz="quarter" idx="12"/>
          </p:nvPr>
        </p:nvSpPr>
        <p:spPr/>
        <p:txBody>
          <a:bodyPr/>
          <a:lstStyle/>
          <a:p>
            <a:fld id="{B543A0FD-1CA6-4228-86A2-78061B4844C8}" type="slidenum">
              <a:rPr lang="en-US" smtClean="0"/>
              <a:t>68</a:t>
            </a:fld>
            <a:endParaRPr lang="en-US"/>
          </a:p>
        </p:txBody>
      </p:sp>
    </p:spTree>
    <p:extLst>
      <p:ext uri="{BB962C8B-B14F-4D97-AF65-F5344CB8AC3E}">
        <p14:creationId xmlns:p14="http://schemas.microsoft.com/office/powerpoint/2010/main" val="380781463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Boundary value </a:t>
            </a:r>
            <a:r>
              <a:rPr lang="en-US" dirty="0" smtClean="0"/>
              <a:t>analysis</a:t>
            </a:r>
            <a:endParaRPr lang="en-US" dirty="0"/>
          </a:p>
        </p:txBody>
      </p:sp>
      <p:sp>
        <p:nvSpPr>
          <p:cNvPr id="3" name="Content Placeholder 2"/>
          <p:cNvSpPr>
            <a:spLocks noGrp="1"/>
          </p:cNvSpPr>
          <p:nvPr>
            <p:ph idx="1"/>
          </p:nvPr>
        </p:nvSpPr>
        <p:spPr/>
        <p:txBody>
          <a:bodyPr>
            <a:normAutofit/>
          </a:bodyPr>
          <a:lstStyle/>
          <a:p>
            <a:r>
              <a:rPr lang="en-US" dirty="0"/>
              <a:t>Notes</a:t>
            </a:r>
          </a:p>
          <a:p>
            <a:pPr lvl="1"/>
            <a:r>
              <a:rPr lang="en-US" dirty="0" smtClean="0"/>
              <a:t>Boundary </a:t>
            </a:r>
            <a:r>
              <a:rPr lang="en-US" dirty="0"/>
              <a:t>value analysis can be applied at all test levels .</a:t>
            </a:r>
          </a:p>
          <a:p>
            <a:pPr lvl="1"/>
            <a:r>
              <a:rPr lang="en-US" dirty="0" smtClean="0"/>
              <a:t>Its </a:t>
            </a:r>
            <a:r>
              <a:rPr lang="en-US" dirty="0"/>
              <a:t>relatively easy to apply and its defect finding capability is high</a:t>
            </a:r>
          </a:p>
          <a:p>
            <a:pPr lvl="1"/>
            <a:r>
              <a:rPr lang="en-US" dirty="0" smtClean="0"/>
              <a:t>Detailed </a:t>
            </a:r>
            <a:r>
              <a:rPr lang="en-US" dirty="0"/>
              <a:t>specifications are helpful.</a:t>
            </a:r>
          </a:p>
          <a:p>
            <a:pPr lvl="1"/>
            <a:r>
              <a:rPr lang="en-US" dirty="0" smtClean="0"/>
              <a:t>This </a:t>
            </a:r>
            <a:r>
              <a:rPr lang="en-US" dirty="0"/>
              <a:t>technique is often considered as an extension of </a:t>
            </a:r>
            <a:r>
              <a:rPr lang="en-US" dirty="0" smtClean="0"/>
              <a:t>equivalence partitioning</a:t>
            </a:r>
            <a:endParaRPr lang="en-US" dirty="0"/>
          </a:p>
          <a:p>
            <a:pPr lvl="1"/>
            <a:r>
              <a:rPr lang="en-US" dirty="0" smtClean="0"/>
              <a:t>Boundary </a:t>
            </a:r>
            <a:r>
              <a:rPr lang="en-US" dirty="0"/>
              <a:t>values are used for test data selection</a:t>
            </a:r>
          </a:p>
        </p:txBody>
      </p:sp>
      <p:sp>
        <p:nvSpPr>
          <p:cNvPr id="4" name="Slide Number Placeholder 3"/>
          <p:cNvSpPr>
            <a:spLocks noGrp="1"/>
          </p:cNvSpPr>
          <p:nvPr>
            <p:ph type="sldNum" sz="quarter" idx="12"/>
          </p:nvPr>
        </p:nvSpPr>
        <p:spPr/>
        <p:txBody>
          <a:bodyPr/>
          <a:lstStyle/>
          <a:p>
            <a:fld id="{B543A0FD-1CA6-4228-86A2-78061B4844C8}" type="slidenum">
              <a:rPr lang="en-US" smtClean="0"/>
              <a:t>69</a:t>
            </a:fld>
            <a:endParaRPr lang="en-US"/>
          </a:p>
        </p:txBody>
      </p:sp>
    </p:spTree>
    <p:extLst>
      <p:ext uri="{BB962C8B-B14F-4D97-AF65-F5344CB8AC3E}">
        <p14:creationId xmlns:p14="http://schemas.microsoft.com/office/powerpoint/2010/main" val="75345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possibilities</a:t>
            </a:r>
            <a:endParaRPr lang="en-US" dirty="0"/>
          </a:p>
        </p:txBody>
      </p:sp>
      <p:sp>
        <p:nvSpPr>
          <p:cNvPr id="3" name="Content Placeholder 2"/>
          <p:cNvSpPr>
            <a:spLocks noGrp="1"/>
          </p:cNvSpPr>
          <p:nvPr>
            <p:ph idx="1"/>
          </p:nvPr>
        </p:nvSpPr>
        <p:spPr/>
        <p:txBody>
          <a:bodyPr/>
          <a:lstStyle/>
          <a:p>
            <a:r>
              <a:rPr lang="en-US" b="1" dirty="0"/>
              <a:t>“Throw a wide net!”</a:t>
            </a:r>
            <a:endParaRPr lang="en-US" dirty="0"/>
          </a:p>
          <a:p>
            <a:r>
              <a:rPr lang="en-US" dirty="0"/>
              <a:t>First; identify as many test conditions as possible</a:t>
            </a:r>
          </a:p>
          <a:p>
            <a:r>
              <a:rPr lang="en-US" dirty="0"/>
              <a:t>Second; </a:t>
            </a:r>
            <a:r>
              <a:rPr lang="en-US" dirty="0" smtClean="0"/>
              <a:t>select which </a:t>
            </a:r>
            <a:r>
              <a:rPr lang="en-US" dirty="0"/>
              <a:t>one to develop in more detail</a:t>
            </a:r>
          </a:p>
          <a:p>
            <a:r>
              <a:rPr lang="en-US" dirty="0"/>
              <a:t>We can't test everything (P2). We have to select a subset of all possible tests, but this subset must have a high probability of </a:t>
            </a:r>
            <a:r>
              <a:rPr lang="en-US" dirty="0" smtClean="0"/>
              <a:t>finding most </a:t>
            </a:r>
            <a:r>
              <a:rPr lang="en-US" dirty="0"/>
              <a:t>of the </a:t>
            </a:r>
            <a:r>
              <a:rPr lang="en-US" dirty="0" smtClean="0"/>
              <a:t>defects in </a:t>
            </a:r>
            <a:r>
              <a:rPr lang="en-US" dirty="0"/>
              <a:t>the system.</a:t>
            </a:r>
          </a:p>
          <a:p>
            <a:r>
              <a:rPr lang="en-US" dirty="0"/>
              <a:t>We need a suitable  test design technique to guide our selection and to </a:t>
            </a:r>
            <a:r>
              <a:rPr lang="en-US" dirty="0" smtClean="0"/>
              <a:t>prioritize the </a:t>
            </a:r>
            <a:r>
              <a:rPr lang="en-US" dirty="0"/>
              <a:t>test conditions.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20649722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partitioning </a:t>
            </a:r>
            <a:r>
              <a:rPr lang="en-US" dirty="0"/>
              <a:t>and boundary</a:t>
            </a:r>
          </a:p>
        </p:txBody>
      </p:sp>
      <p:sp>
        <p:nvSpPr>
          <p:cNvPr id="3" name="Content Placeholder 2"/>
          <p:cNvSpPr>
            <a:spLocks noGrp="1"/>
          </p:cNvSpPr>
          <p:nvPr>
            <p:ph idx="1"/>
          </p:nvPr>
        </p:nvSpPr>
        <p:spPr/>
        <p:txBody>
          <a:bodyPr>
            <a:normAutofit/>
          </a:bodyPr>
          <a:lstStyle/>
          <a:p>
            <a:r>
              <a:rPr lang="en-US" dirty="0"/>
              <a:t>Why </a:t>
            </a:r>
            <a:r>
              <a:rPr lang="en-US" dirty="0" smtClean="0"/>
              <a:t>do both </a:t>
            </a:r>
            <a:r>
              <a:rPr lang="en-US" dirty="0"/>
              <a:t>equivalence partitioning and </a:t>
            </a:r>
            <a:r>
              <a:rPr lang="en-US" dirty="0" smtClean="0"/>
              <a:t>boundary value analysis?</a:t>
            </a:r>
          </a:p>
          <a:p>
            <a:r>
              <a:rPr lang="en-US" dirty="0"/>
              <a:t>Boundary values are usually extreme </a:t>
            </a:r>
            <a:r>
              <a:rPr lang="en-US" dirty="0" smtClean="0"/>
              <a:t>values</a:t>
            </a:r>
          </a:p>
          <a:p>
            <a:r>
              <a:rPr lang="en-US" dirty="0"/>
              <a:t>To </a:t>
            </a:r>
            <a:r>
              <a:rPr lang="en-US" dirty="0" smtClean="0"/>
              <a:t>gain confidence </a:t>
            </a:r>
            <a:r>
              <a:rPr lang="en-US" dirty="0"/>
              <a:t>to the system we also want to test it under </a:t>
            </a:r>
            <a:r>
              <a:rPr lang="en-US" dirty="0" smtClean="0"/>
              <a:t>normal circumstances</a:t>
            </a:r>
          </a:p>
          <a:p>
            <a:r>
              <a:rPr lang="en-US" dirty="0"/>
              <a:t>Rule of </a:t>
            </a:r>
            <a:r>
              <a:rPr lang="en-US" dirty="0" smtClean="0"/>
              <a:t>thumb (Closed</a:t>
            </a:r>
            <a:r>
              <a:rPr lang="en-US" dirty="0"/>
              <a:t>, valid partitions)</a:t>
            </a:r>
          </a:p>
          <a:p>
            <a:pPr lvl="1"/>
            <a:r>
              <a:rPr lang="en-US" dirty="0" smtClean="0"/>
              <a:t>Pick two </a:t>
            </a:r>
            <a:r>
              <a:rPr lang="en-US" dirty="0"/>
              <a:t>boundary values </a:t>
            </a:r>
            <a:r>
              <a:rPr lang="en-US" dirty="0" smtClean="0"/>
              <a:t>(min </a:t>
            </a:r>
            <a:r>
              <a:rPr lang="en-US" dirty="0"/>
              <a:t>and </a:t>
            </a:r>
            <a:r>
              <a:rPr lang="en-US" dirty="0" smtClean="0"/>
              <a:t>max), </a:t>
            </a:r>
            <a:r>
              <a:rPr lang="en-US" dirty="0"/>
              <a:t>and one value from the middle </a:t>
            </a:r>
            <a:r>
              <a:rPr lang="en-US" dirty="0" smtClean="0"/>
              <a:t>of the </a:t>
            </a:r>
            <a:r>
              <a:rPr lang="en-US" dirty="0"/>
              <a:t>partition</a:t>
            </a:r>
            <a:r>
              <a:rPr lang="en-US" dirty="0" smtClean="0"/>
              <a:t>.</a:t>
            </a:r>
          </a:p>
        </p:txBody>
      </p:sp>
      <p:sp>
        <p:nvSpPr>
          <p:cNvPr id="4" name="Slide Number Placeholder 3"/>
          <p:cNvSpPr>
            <a:spLocks noGrp="1"/>
          </p:cNvSpPr>
          <p:nvPr>
            <p:ph type="sldNum" sz="quarter" idx="12"/>
          </p:nvPr>
        </p:nvSpPr>
        <p:spPr/>
        <p:txBody>
          <a:bodyPr/>
          <a:lstStyle/>
          <a:p>
            <a:fld id="{B543A0FD-1CA6-4228-86A2-78061B4844C8}" type="slidenum">
              <a:rPr lang="en-US" smtClean="0"/>
              <a:t>70</a:t>
            </a:fld>
            <a:endParaRPr lang="en-US"/>
          </a:p>
        </p:txBody>
      </p:sp>
    </p:spTree>
    <p:extLst>
      <p:ext uri="{BB962C8B-B14F-4D97-AF65-F5344CB8AC3E}">
        <p14:creationId xmlns:p14="http://schemas.microsoft.com/office/powerpoint/2010/main" val="39861051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and observations </a:t>
            </a:r>
            <a:endParaRPr lang="en-US" dirty="0"/>
          </a:p>
        </p:txBody>
      </p:sp>
      <p:sp>
        <p:nvSpPr>
          <p:cNvPr id="13" name="Content Placeholder 12"/>
          <p:cNvSpPr>
            <a:spLocks noGrp="1"/>
          </p:cNvSpPr>
          <p:nvPr>
            <p:ph idx="1"/>
          </p:nvPr>
        </p:nvSpPr>
        <p:spPr/>
        <p:txBody>
          <a:bodyPr/>
          <a:lstStyle/>
          <a:p>
            <a:r>
              <a:rPr lang="en-US" dirty="0" smtClean="0"/>
              <a:t>Equivalence </a:t>
            </a:r>
            <a:r>
              <a:rPr lang="en-US" dirty="0"/>
              <a:t>Class Testing is appropriate when input data is defined in terms of intervals and sets of discrete values.</a:t>
            </a:r>
          </a:p>
          <a:p>
            <a:r>
              <a:rPr lang="en-US" dirty="0" smtClean="0"/>
              <a:t>Equivalence </a:t>
            </a:r>
            <a:r>
              <a:rPr lang="en-US" dirty="0"/>
              <a:t>Class Testing is strengthened when combined with Boundary Value Testing</a:t>
            </a:r>
          </a:p>
          <a:p>
            <a:r>
              <a:rPr lang="en-US" dirty="0" smtClean="0"/>
              <a:t>Strong </a:t>
            </a:r>
            <a:r>
              <a:rPr lang="en-US" dirty="0"/>
              <a:t>equivalence takes the presumption that variables are independent. If that is not the case, redundant test cases may be generated</a:t>
            </a:r>
          </a:p>
          <a:p>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71</a:t>
            </a:fld>
            <a:endParaRPr lang="en-US"/>
          </a:p>
        </p:txBody>
      </p:sp>
    </p:spTree>
    <p:extLst>
      <p:ext uri="{BB962C8B-B14F-4D97-AF65-F5344CB8AC3E}">
        <p14:creationId xmlns:p14="http://schemas.microsoft.com/office/powerpoint/2010/main" val="155929160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a:t>
            </a:r>
            <a:r>
              <a:rPr lang="en-US" dirty="0" smtClean="0"/>
              <a:t>Table </a:t>
            </a:r>
            <a:r>
              <a:rPr lang="en-US" dirty="0"/>
              <a:t>testing</a:t>
            </a:r>
          </a:p>
        </p:txBody>
      </p:sp>
      <p:sp>
        <p:nvSpPr>
          <p:cNvPr id="3" name="Content Placeholder 2"/>
          <p:cNvSpPr>
            <a:spLocks noGrp="1"/>
          </p:cNvSpPr>
          <p:nvPr>
            <p:ph idx="1"/>
          </p:nvPr>
        </p:nvSpPr>
        <p:spPr/>
        <p:txBody>
          <a:bodyPr/>
          <a:lstStyle/>
          <a:p>
            <a:r>
              <a:rPr lang="en-US" dirty="0" smtClean="0"/>
              <a:t>Decision tables </a:t>
            </a:r>
            <a:r>
              <a:rPr lang="en-US" dirty="0"/>
              <a:t>are a good way</a:t>
            </a:r>
          </a:p>
          <a:p>
            <a:pPr lvl="1"/>
            <a:r>
              <a:rPr lang="en-US" dirty="0" smtClean="0"/>
              <a:t>to </a:t>
            </a:r>
            <a:r>
              <a:rPr lang="en-US" dirty="0"/>
              <a:t>capture system requirements that contain logical conditions</a:t>
            </a:r>
          </a:p>
          <a:p>
            <a:pPr lvl="1"/>
            <a:r>
              <a:rPr lang="en-US" dirty="0" smtClean="0"/>
              <a:t>to </a:t>
            </a:r>
            <a:r>
              <a:rPr lang="en-US" dirty="0"/>
              <a:t>document internal system design</a:t>
            </a:r>
          </a:p>
          <a:p>
            <a:pPr lvl="1"/>
            <a:r>
              <a:rPr lang="en-US" dirty="0" smtClean="0"/>
              <a:t>to </a:t>
            </a:r>
            <a:r>
              <a:rPr lang="en-US" dirty="0"/>
              <a:t>record complex business rules that a system is to </a:t>
            </a:r>
            <a:r>
              <a:rPr lang="en-US" dirty="0" smtClean="0"/>
              <a:t>implement</a:t>
            </a:r>
          </a:p>
          <a:p>
            <a:pPr lvl="1"/>
            <a:endParaRPr lang="en-US" dirty="0"/>
          </a:p>
          <a:p>
            <a:r>
              <a:rPr lang="en-US" dirty="0"/>
              <a:t>Recall truth tables in mathematical logic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72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306989582"/>
              </p:ext>
            </p:extLst>
          </p:nvPr>
        </p:nvGraphicFramePr>
        <p:xfrm>
          <a:off x="1733699" y="4298771"/>
          <a:ext cx="8128000" cy="1854200"/>
        </p:xfrm>
        <a:graphic>
          <a:graphicData uri="http://schemas.openxmlformats.org/drawingml/2006/table">
            <a:tbl>
              <a:tblPr firstRow="1" bandRow="1">
                <a:tableStyleId>{616DA210-FB5B-4158-B5E0-FEB733F419BA}</a:tableStyleId>
              </a:tblPr>
              <a:tblGrid>
                <a:gridCol w="2032000">
                  <a:extLst>
                    <a:ext uri="{9D8B030D-6E8A-4147-A177-3AD203B41FA5}">
                      <a16:colId xmlns:a16="http://schemas.microsoft.com/office/drawing/2014/main" val="2177617380"/>
                    </a:ext>
                  </a:extLst>
                </a:gridCol>
                <a:gridCol w="2032000">
                  <a:extLst>
                    <a:ext uri="{9D8B030D-6E8A-4147-A177-3AD203B41FA5}">
                      <a16:colId xmlns:a16="http://schemas.microsoft.com/office/drawing/2014/main" val="658739049"/>
                    </a:ext>
                  </a:extLst>
                </a:gridCol>
                <a:gridCol w="2032000">
                  <a:extLst>
                    <a:ext uri="{9D8B030D-6E8A-4147-A177-3AD203B41FA5}">
                      <a16:colId xmlns:a16="http://schemas.microsoft.com/office/drawing/2014/main" val="543235087"/>
                    </a:ext>
                  </a:extLst>
                </a:gridCol>
                <a:gridCol w="2032000">
                  <a:extLst>
                    <a:ext uri="{9D8B030D-6E8A-4147-A177-3AD203B41FA5}">
                      <a16:colId xmlns:a16="http://schemas.microsoft.com/office/drawing/2014/main" val="1526497221"/>
                    </a:ext>
                  </a:extLst>
                </a:gridCol>
              </a:tblGrid>
              <a:tr h="370840">
                <a:tc>
                  <a:txBody>
                    <a:bodyPr/>
                    <a:lstStyle/>
                    <a:p>
                      <a:endParaRPr lang="en-US" dirty="0">
                        <a:latin typeface="Candara" panose="020E0502030303020204" pitchFamily="34" charset="0"/>
                      </a:endParaRPr>
                    </a:p>
                  </a:txBody>
                  <a:tcPr/>
                </a:tc>
                <a:tc>
                  <a:txBody>
                    <a:bodyPr/>
                    <a:lstStyle/>
                    <a:p>
                      <a:pPr algn="ctr"/>
                      <a:r>
                        <a:rPr lang="en-US" dirty="0" smtClean="0"/>
                        <a:t>P</a:t>
                      </a:r>
                      <a:endParaRPr lang="en-US" dirty="0">
                        <a:latin typeface="Candara" panose="020E0502030303020204" pitchFamily="34" charset="0"/>
                      </a:endParaRPr>
                    </a:p>
                  </a:txBody>
                  <a:tcPr/>
                </a:tc>
                <a:tc>
                  <a:txBody>
                    <a:bodyPr/>
                    <a:lstStyle/>
                    <a:p>
                      <a:pPr algn="ctr"/>
                      <a:r>
                        <a:rPr lang="en-US" dirty="0" smtClean="0"/>
                        <a:t>Q</a:t>
                      </a:r>
                      <a:endParaRPr lang="en-US" dirty="0">
                        <a:latin typeface="Candara" panose="020E0502030303020204" pitchFamily="34" charset="0"/>
                      </a:endParaRPr>
                    </a:p>
                  </a:txBody>
                  <a:tcPr/>
                </a:tc>
                <a:tc>
                  <a:txBody>
                    <a:bodyPr/>
                    <a:lstStyle/>
                    <a:p>
                      <a:pPr algn="ctr"/>
                      <a:r>
                        <a:rPr lang="en-US" dirty="0" smtClean="0"/>
                        <a:t>P </a:t>
                      </a:r>
                      <a:r>
                        <a:rPr lang="el-GR" dirty="0" smtClean="0"/>
                        <a:t>ᴧ</a:t>
                      </a:r>
                      <a:r>
                        <a:rPr lang="en-US" dirty="0" smtClean="0"/>
                        <a:t> Q</a:t>
                      </a:r>
                      <a:endParaRPr lang="en-US" dirty="0">
                        <a:latin typeface="Candara" panose="020E0502030303020204" pitchFamily="34" charset="0"/>
                      </a:endParaRPr>
                    </a:p>
                  </a:txBody>
                  <a:tcPr/>
                </a:tc>
                <a:extLst>
                  <a:ext uri="{0D108BD9-81ED-4DB2-BD59-A6C34878D82A}">
                    <a16:rowId xmlns:a16="http://schemas.microsoft.com/office/drawing/2014/main" val="3771784854"/>
                  </a:ext>
                </a:extLst>
              </a:tr>
              <a:tr h="370840">
                <a:tc>
                  <a:txBody>
                    <a:bodyPr/>
                    <a:lstStyle/>
                    <a:p>
                      <a:r>
                        <a:rPr lang="en-US" dirty="0" smtClean="0"/>
                        <a:t>Case 1</a:t>
                      </a:r>
                      <a:endParaRPr lang="en-US" dirty="0">
                        <a:latin typeface="Candara" panose="020E0502030303020204" pitchFamily="34" charset="0"/>
                      </a:endParaRPr>
                    </a:p>
                  </a:txBody>
                  <a:tcPr/>
                </a:tc>
                <a:tc>
                  <a:txBody>
                    <a:bodyPr/>
                    <a:lstStyle/>
                    <a:p>
                      <a:pPr algn="ctr"/>
                      <a:r>
                        <a:rPr lang="en-US" dirty="0" smtClean="0"/>
                        <a:t>T</a:t>
                      </a:r>
                      <a:endParaRPr lang="en-US" dirty="0">
                        <a:latin typeface="Candara" panose="020E0502030303020204" pitchFamily="34" charset="0"/>
                      </a:endParaRPr>
                    </a:p>
                  </a:txBody>
                  <a:tcPr/>
                </a:tc>
                <a:tc>
                  <a:txBody>
                    <a:bodyPr/>
                    <a:lstStyle/>
                    <a:p>
                      <a:pPr algn="ctr"/>
                      <a:r>
                        <a:rPr lang="en-US" dirty="0" smtClean="0"/>
                        <a:t>T</a:t>
                      </a:r>
                      <a:endParaRPr lang="en-US" dirty="0">
                        <a:latin typeface="Candara" panose="020E0502030303020204" pitchFamily="34" charset="0"/>
                      </a:endParaRPr>
                    </a:p>
                  </a:txBody>
                  <a:tcPr/>
                </a:tc>
                <a:tc>
                  <a:txBody>
                    <a:bodyPr/>
                    <a:lstStyle/>
                    <a:p>
                      <a:pPr algn="ctr"/>
                      <a:r>
                        <a:rPr lang="en-US" dirty="0" smtClean="0"/>
                        <a:t>T</a:t>
                      </a:r>
                      <a:endParaRPr lang="en-US" dirty="0">
                        <a:latin typeface="Candara" panose="020E0502030303020204" pitchFamily="34" charset="0"/>
                      </a:endParaRPr>
                    </a:p>
                  </a:txBody>
                  <a:tcPr/>
                </a:tc>
                <a:extLst>
                  <a:ext uri="{0D108BD9-81ED-4DB2-BD59-A6C34878D82A}">
                    <a16:rowId xmlns:a16="http://schemas.microsoft.com/office/drawing/2014/main" val="2914813512"/>
                  </a:ext>
                </a:extLst>
              </a:tr>
              <a:tr h="370840">
                <a:tc>
                  <a:txBody>
                    <a:bodyPr/>
                    <a:lstStyle/>
                    <a:p>
                      <a:r>
                        <a:rPr lang="en-US" dirty="0" smtClean="0"/>
                        <a:t>Case 2</a:t>
                      </a:r>
                      <a:endParaRPr lang="en-US" dirty="0">
                        <a:latin typeface="Candara" panose="020E0502030303020204" pitchFamily="34" charset="0"/>
                      </a:endParaRPr>
                    </a:p>
                  </a:txBody>
                  <a:tcPr/>
                </a:tc>
                <a:tc>
                  <a:txBody>
                    <a:bodyPr/>
                    <a:lstStyle/>
                    <a:p>
                      <a:pPr algn="ctr"/>
                      <a:r>
                        <a:rPr lang="en-US" dirty="0" smtClean="0"/>
                        <a:t>T</a:t>
                      </a:r>
                      <a:endParaRPr lang="en-US" dirty="0">
                        <a:latin typeface="Candara" panose="020E0502030303020204" pitchFamily="34" charset="0"/>
                      </a:endParaRPr>
                    </a:p>
                  </a:txBody>
                  <a:tcPr/>
                </a:tc>
                <a:tc>
                  <a:txBody>
                    <a:bodyPr/>
                    <a:lstStyle/>
                    <a:p>
                      <a:pPr algn="ctr"/>
                      <a:r>
                        <a:rPr lang="en-US" dirty="0" smtClean="0"/>
                        <a:t>F</a:t>
                      </a:r>
                      <a:endParaRPr lang="en-US" dirty="0">
                        <a:latin typeface="Candara" panose="020E0502030303020204" pitchFamily="34" charset="0"/>
                      </a:endParaRPr>
                    </a:p>
                  </a:txBody>
                  <a:tcPr/>
                </a:tc>
                <a:tc>
                  <a:txBody>
                    <a:bodyPr/>
                    <a:lstStyle/>
                    <a:p>
                      <a:pPr algn="ctr"/>
                      <a:r>
                        <a:rPr lang="en-US" dirty="0" smtClean="0"/>
                        <a:t>F</a:t>
                      </a:r>
                      <a:endParaRPr lang="en-US" dirty="0">
                        <a:latin typeface="Candara" panose="020E0502030303020204" pitchFamily="34" charset="0"/>
                      </a:endParaRPr>
                    </a:p>
                  </a:txBody>
                  <a:tcPr/>
                </a:tc>
                <a:extLst>
                  <a:ext uri="{0D108BD9-81ED-4DB2-BD59-A6C34878D82A}">
                    <a16:rowId xmlns:a16="http://schemas.microsoft.com/office/drawing/2014/main" val="413030771"/>
                  </a:ext>
                </a:extLst>
              </a:tr>
              <a:tr h="370840">
                <a:tc>
                  <a:txBody>
                    <a:bodyPr/>
                    <a:lstStyle/>
                    <a:p>
                      <a:r>
                        <a:rPr lang="en-US" dirty="0" smtClean="0"/>
                        <a:t>Case 3</a:t>
                      </a:r>
                      <a:endParaRPr lang="en-US" dirty="0">
                        <a:latin typeface="Candara" panose="020E0502030303020204" pitchFamily="34" charset="0"/>
                      </a:endParaRPr>
                    </a:p>
                  </a:txBody>
                  <a:tcPr/>
                </a:tc>
                <a:tc>
                  <a:txBody>
                    <a:bodyPr/>
                    <a:lstStyle/>
                    <a:p>
                      <a:pPr algn="ctr"/>
                      <a:r>
                        <a:rPr lang="en-US" dirty="0" smtClean="0"/>
                        <a:t>F</a:t>
                      </a:r>
                      <a:endParaRPr lang="en-US" dirty="0">
                        <a:latin typeface="Candara" panose="020E0502030303020204" pitchFamily="34" charset="0"/>
                      </a:endParaRPr>
                    </a:p>
                  </a:txBody>
                  <a:tcPr/>
                </a:tc>
                <a:tc>
                  <a:txBody>
                    <a:bodyPr/>
                    <a:lstStyle/>
                    <a:p>
                      <a:pPr algn="ctr"/>
                      <a:r>
                        <a:rPr lang="en-US" dirty="0" smtClean="0"/>
                        <a:t>T</a:t>
                      </a:r>
                      <a:endParaRPr lang="en-US" dirty="0">
                        <a:latin typeface="Candara" panose="020E0502030303020204" pitchFamily="34" charset="0"/>
                      </a:endParaRPr>
                    </a:p>
                  </a:txBody>
                  <a:tcPr/>
                </a:tc>
                <a:tc>
                  <a:txBody>
                    <a:bodyPr/>
                    <a:lstStyle/>
                    <a:p>
                      <a:pPr algn="ctr"/>
                      <a:r>
                        <a:rPr lang="en-US" dirty="0" smtClean="0"/>
                        <a:t>F</a:t>
                      </a:r>
                      <a:endParaRPr lang="en-US" dirty="0">
                        <a:latin typeface="Candara" panose="020E0502030303020204" pitchFamily="34" charset="0"/>
                      </a:endParaRPr>
                    </a:p>
                  </a:txBody>
                  <a:tcPr/>
                </a:tc>
                <a:extLst>
                  <a:ext uri="{0D108BD9-81ED-4DB2-BD59-A6C34878D82A}">
                    <a16:rowId xmlns:a16="http://schemas.microsoft.com/office/drawing/2014/main" val="2802216504"/>
                  </a:ext>
                </a:extLst>
              </a:tr>
              <a:tr h="370840">
                <a:tc>
                  <a:txBody>
                    <a:bodyPr/>
                    <a:lstStyle/>
                    <a:p>
                      <a:r>
                        <a:rPr lang="en-US" smtClean="0"/>
                        <a:t>Case 4</a:t>
                      </a:r>
                      <a:endParaRPr lang="en-US" dirty="0">
                        <a:latin typeface="Candara" panose="020E0502030303020204" pitchFamily="34" charset="0"/>
                      </a:endParaRPr>
                    </a:p>
                  </a:txBody>
                  <a:tcPr/>
                </a:tc>
                <a:tc>
                  <a:txBody>
                    <a:bodyPr/>
                    <a:lstStyle/>
                    <a:p>
                      <a:pPr algn="ctr"/>
                      <a:r>
                        <a:rPr lang="en-US" dirty="0" smtClean="0"/>
                        <a:t>F</a:t>
                      </a:r>
                      <a:endParaRPr lang="en-US" dirty="0">
                        <a:latin typeface="Candara" panose="020E0502030303020204" pitchFamily="34" charset="0"/>
                      </a:endParaRPr>
                    </a:p>
                  </a:txBody>
                  <a:tcPr/>
                </a:tc>
                <a:tc>
                  <a:txBody>
                    <a:bodyPr/>
                    <a:lstStyle/>
                    <a:p>
                      <a:pPr algn="ctr"/>
                      <a:r>
                        <a:rPr lang="en-US" dirty="0" smtClean="0"/>
                        <a:t>F</a:t>
                      </a:r>
                      <a:endParaRPr lang="en-US" dirty="0">
                        <a:latin typeface="Candara" panose="020E0502030303020204" pitchFamily="34" charset="0"/>
                      </a:endParaRPr>
                    </a:p>
                  </a:txBody>
                  <a:tcPr/>
                </a:tc>
                <a:tc>
                  <a:txBody>
                    <a:bodyPr/>
                    <a:lstStyle/>
                    <a:p>
                      <a:pPr algn="ctr"/>
                      <a:r>
                        <a:rPr lang="en-US" dirty="0" smtClean="0"/>
                        <a:t>F</a:t>
                      </a:r>
                      <a:endParaRPr lang="en-US" dirty="0">
                        <a:latin typeface="Candara" panose="020E0502030303020204" pitchFamily="34" charset="0"/>
                      </a:endParaRPr>
                    </a:p>
                  </a:txBody>
                  <a:tcPr/>
                </a:tc>
                <a:extLst>
                  <a:ext uri="{0D108BD9-81ED-4DB2-BD59-A6C34878D82A}">
                    <a16:rowId xmlns:a16="http://schemas.microsoft.com/office/drawing/2014/main" val="554672281"/>
                  </a:ext>
                </a:extLst>
              </a:tr>
            </a:tbl>
          </a:graphicData>
        </a:graphic>
      </p:graphicFrame>
    </p:spTree>
    <p:extLst>
      <p:ext uri="{BB962C8B-B14F-4D97-AF65-F5344CB8AC3E}">
        <p14:creationId xmlns:p14="http://schemas.microsoft.com/office/powerpoint/2010/main" val="9796297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a:t>
            </a:r>
            <a:r>
              <a:rPr lang="en-US" dirty="0" smtClean="0"/>
              <a:t>Table </a:t>
            </a:r>
            <a:r>
              <a:rPr lang="en-US" dirty="0"/>
              <a:t>testing</a:t>
            </a:r>
          </a:p>
        </p:txBody>
      </p:sp>
      <p:sp>
        <p:nvSpPr>
          <p:cNvPr id="3" name="Content Placeholder 2"/>
          <p:cNvSpPr>
            <a:spLocks noGrp="1"/>
          </p:cNvSpPr>
          <p:nvPr>
            <p:ph idx="1"/>
          </p:nvPr>
        </p:nvSpPr>
        <p:spPr/>
        <p:txBody>
          <a:bodyPr>
            <a:normAutofit/>
          </a:bodyPr>
          <a:lstStyle/>
          <a:p>
            <a:r>
              <a:rPr lang="en-US" dirty="0"/>
              <a:t>When creating decision tables, the specification is </a:t>
            </a:r>
            <a:r>
              <a:rPr lang="en-US" dirty="0" smtClean="0"/>
              <a:t>analyzed, </a:t>
            </a:r>
            <a:r>
              <a:rPr lang="en-US" dirty="0"/>
              <a:t>and </a:t>
            </a:r>
            <a:r>
              <a:rPr lang="en-US" dirty="0" smtClean="0"/>
              <a:t>actions of </a:t>
            </a:r>
            <a:r>
              <a:rPr lang="en-US" dirty="0"/>
              <a:t>the system are identified </a:t>
            </a:r>
            <a:r>
              <a:rPr lang="en-US" dirty="0" smtClean="0"/>
              <a:t>.</a:t>
            </a:r>
          </a:p>
          <a:p>
            <a:r>
              <a:rPr lang="en-US" dirty="0"/>
              <a:t>If the input conditions and actions are stated in a way where they </a:t>
            </a:r>
            <a:r>
              <a:rPr lang="en-US" dirty="0" smtClean="0"/>
              <a:t>are either </a:t>
            </a:r>
            <a:r>
              <a:rPr lang="en-US" dirty="0"/>
              <a:t>be true or false (</a:t>
            </a:r>
            <a:r>
              <a:rPr lang="en-US" dirty="0" smtClean="0"/>
              <a:t>Boolean), </a:t>
            </a:r>
            <a:r>
              <a:rPr lang="en-US" dirty="0"/>
              <a:t>decision tables can be </a:t>
            </a:r>
            <a:r>
              <a:rPr lang="en-US" dirty="0" smtClean="0"/>
              <a:t>useful</a:t>
            </a:r>
            <a:endParaRPr lang="en-US" dirty="0"/>
          </a:p>
          <a:p>
            <a:r>
              <a:rPr lang="en-US" dirty="0" smtClean="0"/>
              <a:t>The </a:t>
            </a:r>
            <a:r>
              <a:rPr lang="en-US" dirty="0"/>
              <a:t>decision table contains the triggering </a:t>
            </a:r>
            <a:r>
              <a:rPr lang="en-US" dirty="0" smtClean="0"/>
              <a:t>conditions</a:t>
            </a:r>
          </a:p>
          <a:p>
            <a:pPr lvl="1"/>
            <a:r>
              <a:rPr lang="en-US" dirty="0" smtClean="0"/>
              <a:t>all combinations </a:t>
            </a:r>
            <a:r>
              <a:rPr lang="en-US" dirty="0"/>
              <a:t>of true and false for all input conditions, and </a:t>
            </a:r>
            <a:endParaRPr lang="en-US" dirty="0" smtClean="0"/>
          </a:p>
          <a:p>
            <a:pPr lvl="1"/>
            <a:r>
              <a:rPr lang="en-US" dirty="0" smtClean="0"/>
              <a:t>the resulting actions </a:t>
            </a:r>
            <a:r>
              <a:rPr lang="en-US" dirty="0"/>
              <a:t>for each combination of conditions.</a:t>
            </a:r>
          </a:p>
        </p:txBody>
      </p:sp>
      <p:sp>
        <p:nvSpPr>
          <p:cNvPr id="4" name="Slide Number Placeholder 3"/>
          <p:cNvSpPr>
            <a:spLocks noGrp="1"/>
          </p:cNvSpPr>
          <p:nvPr>
            <p:ph type="sldNum" sz="quarter" idx="12"/>
          </p:nvPr>
        </p:nvSpPr>
        <p:spPr/>
        <p:txBody>
          <a:bodyPr/>
          <a:lstStyle/>
          <a:p>
            <a:fld id="{B543A0FD-1CA6-4228-86A2-78061B4844C8}" type="slidenum">
              <a:rPr lang="en-US" smtClean="0"/>
              <a:t>73</a:t>
            </a:fld>
            <a:endParaRPr lang="en-US"/>
          </a:p>
        </p:txBody>
      </p:sp>
    </p:spTree>
    <p:extLst>
      <p:ext uri="{BB962C8B-B14F-4D97-AF65-F5344CB8AC3E}">
        <p14:creationId xmlns:p14="http://schemas.microsoft.com/office/powerpoint/2010/main" val="3466949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a:t>
            </a:r>
            <a:r>
              <a:rPr lang="en-US" dirty="0" smtClean="0"/>
              <a:t>Table </a:t>
            </a:r>
            <a:r>
              <a:rPr lang="en-US" dirty="0"/>
              <a:t>testing</a:t>
            </a:r>
          </a:p>
        </p:txBody>
      </p:sp>
      <p:sp>
        <p:nvSpPr>
          <p:cNvPr id="3" name="Content Placeholder 2"/>
          <p:cNvSpPr>
            <a:spLocks noGrp="1"/>
          </p:cNvSpPr>
          <p:nvPr>
            <p:ph idx="1"/>
          </p:nvPr>
        </p:nvSpPr>
        <p:spPr>
          <a:xfrm>
            <a:off x="347527" y="1382970"/>
            <a:ext cx="10515600" cy="4351338"/>
          </a:xfrm>
        </p:spPr>
        <p:txBody>
          <a:bodyPr/>
          <a:lstStyle/>
          <a:p>
            <a:r>
              <a:rPr lang="en-US" dirty="0" smtClean="0"/>
              <a:t>Decision tables</a:t>
            </a:r>
            <a:endParaRPr lang="en-US" dirty="0"/>
          </a:p>
          <a:p>
            <a:pPr lvl="1"/>
            <a:r>
              <a:rPr lang="en-US" dirty="0" smtClean="0"/>
              <a:t>Cause-effect table</a:t>
            </a:r>
            <a:endParaRPr lang="en-US" dirty="0"/>
          </a:p>
          <a:p>
            <a:pPr lvl="1"/>
            <a:r>
              <a:rPr lang="en-US" dirty="0" smtClean="0"/>
              <a:t>Used when input and actions can be expressed as Boolean</a:t>
            </a:r>
            <a:endParaRPr lang="en-US" dirty="0"/>
          </a:p>
          <a:p>
            <a:pPr lvl="1"/>
            <a:r>
              <a:rPr lang="en-US" dirty="0" smtClean="0"/>
              <a:t>Systematic way of stating complex business rules</a:t>
            </a:r>
          </a:p>
          <a:p>
            <a:pPr lvl="1"/>
            <a:r>
              <a:rPr lang="en-US" dirty="0" smtClean="0"/>
              <a:t>Help tester identify effects of combination of different input</a:t>
            </a:r>
          </a:p>
          <a:p>
            <a:pPr lvl="1"/>
            <a:r>
              <a:rPr lang="en-US" dirty="0" smtClean="0"/>
              <a:t>Effective approach to reveal faults in the requirements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74</a:t>
            </a:fld>
            <a:endParaRPr lang="en-US"/>
          </a:p>
        </p:txBody>
      </p:sp>
      <p:pic>
        <p:nvPicPr>
          <p:cNvPr id="5" name="Picture 4"/>
          <p:cNvPicPr>
            <a:picLocks noChangeAspect="1"/>
          </p:cNvPicPr>
          <p:nvPr/>
        </p:nvPicPr>
        <p:blipFill>
          <a:blip r:embed="rId2"/>
          <a:stretch>
            <a:fillRect/>
          </a:stretch>
        </p:blipFill>
        <p:spPr>
          <a:xfrm>
            <a:off x="6474615" y="3883085"/>
            <a:ext cx="3638649" cy="2609790"/>
          </a:xfrm>
          <a:prstGeom prst="rect">
            <a:avLst/>
          </a:prstGeom>
        </p:spPr>
      </p:pic>
    </p:spTree>
    <p:extLst>
      <p:ext uri="{BB962C8B-B14F-4D97-AF65-F5344CB8AC3E}">
        <p14:creationId xmlns:p14="http://schemas.microsoft.com/office/powerpoint/2010/main" val="23327747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a:t>
            </a:r>
            <a:r>
              <a:rPr lang="en-US" dirty="0" smtClean="0"/>
              <a:t>Table </a:t>
            </a:r>
            <a:r>
              <a:rPr lang="en-US" dirty="0"/>
              <a:t>testing</a:t>
            </a:r>
          </a:p>
        </p:txBody>
      </p:sp>
      <p:sp>
        <p:nvSpPr>
          <p:cNvPr id="4" name="Slide Number Placeholder 3"/>
          <p:cNvSpPr>
            <a:spLocks noGrp="1"/>
          </p:cNvSpPr>
          <p:nvPr>
            <p:ph type="sldNum" sz="quarter" idx="12"/>
          </p:nvPr>
        </p:nvSpPr>
        <p:spPr/>
        <p:txBody>
          <a:bodyPr/>
          <a:lstStyle/>
          <a:p>
            <a:fld id="{B543A0FD-1CA6-4228-86A2-78061B4844C8}" type="slidenum">
              <a:rPr lang="en-US" smtClean="0"/>
              <a:t>75</a:t>
            </a:fld>
            <a:endParaRPr lang="en-US"/>
          </a:p>
        </p:txBody>
      </p:sp>
      <p:graphicFrame>
        <p:nvGraphicFramePr>
          <p:cNvPr id="5" name="object 7"/>
          <p:cNvGraphicFramePr>
            <a:graphicFrameLocks noGrp="1"/>
          </p:cNvGraphicFramePr>
          <p:nvPr>
            <p:extLst>
              <p:ext uri="{D42A27DB-BD31-4B8C-83A1-F6EECF244321}">
                <p14:modId xmlns:p14="http://schemas.microsoft.com/office/powerpoint/2010/main" val="1351184801"/>
              </p:ext>
            </p:extLst>
          </p:nvPr>
        </p:nvGraphicFramePr>
        <p:xfrm>
          <a:off x="812321" y="1379063"/>
          <a:ext cx="10088880" cy="4942049"/>
        </p:xfrm>
        <a:graphic>
          <a:graphicData uri="http://schemas.openxmlformats.org/drawingml/2006/table">
            <a:tbl>
              <a:tblPr firstRow="1" bandRow="1">
                <a:tableStyleId>{2D5ABB26-0587-4C30-8999-92F81FD0307C}</a:tableStyleId>
              </a:tblPr>
              <a:tblGrid>
                <a:gridCol w="1961290">
                  <a:extLst>
                    <a:ext uri="{9D8B030D-6E8A-4147-A177-3AD203B41FA5}">
                      <a16:colId xmlns:a16="http://schemas.microsoft.com/office/drawing/2014/main" val="20000"/>
                    </a:ext>
                  </a:extLst>
                </a:gridCol>
                <a:gridCol w="1110421">
                  <a:extLst>
                    <a:ext uri="{9D8B030D-6E8A-4147-A177-3AD203B41FA5}">
                      <a16:colId xmlns:a16="http://schemas.microsoft.com/office/drawing/2014/main" val="20001"/>
                    </a:ext>
                  </a:extLst>
                </a:gridCol>
                <a:gridCol w="1139735">
                  <a:extLst>
                    <a:ext uri="{9D8B030D-6E8A-4147-A177-3AD203B41FA5}">
                      <a16:colId xmlns:a16="http://schemas.microsoft.com/office/drawing/2014/main" val="20002"/>
                    </a:ext>
                  </a:extLst>
                </a:gridCol>
                <a:gridCol w="1023904">
                  <a:extLst>
                    <a:ext uri="{9D8B030D-6E8A-4147-A177-3AD203B41FA5}">
                      <a16:colId xmlns:a16="http://schemas.microsoft.com/office/drawing/2014/main" val="20003"/>
                    </a:ext>
                  </a:extLst>
                </a:gridCol>
                <a:gridCol w="995303">
                  <a:extLst>
                    <a:ext uri="{9D8B030D-6E8A-4147-A177-3AD203B41FA5}">
                      <a16:colId xmlns:a16="http://schemas.microsoft.com/office/drawing/2014/main" val="20004"/>
                    </a:ext>
                  </a:extLst>
                </a:gridCol>
                <a:gridCol w="981003">
                  <a:extLst>
                    <a:ext uri="{9D8B030D-6E8A-4147-A177-3AD203B41FA5}">
                      <a16:colId xmlns:a16="http://schemas.microsoft.com/office/drawing/2014/main" val="20005"/>
                    </a:ext>
                  </a:extLst>
                </a:gridCol>
                <a:gridCol w="1009603">
                  <a:extLst>
                    <a:ext uri="{9D8B030D-6E8A-4147-A177-3AD203B41FA5}">
                      <a16:colId xmlns:a16="http://schemas.microsoft.com/office/drawing/2014/main" val="20006"/>
                    </a:ext>
                  </a:extLst>
                </a:gridCol>
                <a:gridCol w="908785">
                  <a:extLst>
                    <a:ext uri="{9D8B030D-6E8A-4147-A177-3AD203B41FA5}">
                      <a16:colId xmlns:a16="http://schemas.microsoft.com/office/drawing/2014/main" val="20007"/>
                    </a:ext>
                  </a:extLst>
                </a:gridCol>
                <a:gridCol w="958836">
                  <a:extLst>
                    <a:ext uri="{9D8B030D-6E8A-4147-A177-3AD203B41FA5}">
                      <a16:colId xmlns:a16="http://schemas.microsoft.com/office/drawing/2014/main" val="20008"/>
                    </a:ext>
                  </a:extLst>
                </a:gridCol>
              </a:tblGrid>
              <a:tr h="328167">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1</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spc="-114"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2</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75"/>
                        </a:lnSpc>
                      </a:pPr>
                      <a:r>
                        <a:rPr sz="2000" spc="-114" dirty="0">
                          <a:latin typeface="Candara" panose="020E0502030303020204" pitchFamily="34" charset="0"/>
                          <a:cs typeface="Trebuchet MS"/>
                        </a:rPr>
                        <a:t>Rule</a:t>
                      </a:r>
                      <a:r>
                        <a:rPr sz="2000" spc="-229" dirty="0">
                          <a:latin typeface="Candara" panose="020E0502030303020204" pitchFamily="34" charset="0"/>
                          <a:cs typeface="Trebuchet MS"/>
                        </a:rPr>
                        <a:t> </a:t>
                      </a:r>
                      <a:r>
                        <a:rPr sz="2000" spc="-35" dirty="0">
                          <a:latin typeface="Candara" panose="020E0502030303020204" pitchFamily="34" charset="0"/>
                          <a:cs typeface="Trebuchet MS"/>
                        </a:rPr>
                        <a:t>3</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spc="-114" dirty="0">
                          <a:latin typeface="Candara" panose="020E0502030303020204" pitchFamily="34" charset="0"/>
                          <a:cs typeface="Trebuchet MS"/>
                        </a:rPr>
                        <a:t>Rule</a:t>
                      </a:r>
                      <a:r>
                        <a:rPr sz="2000" spc="-229" dirty="0">
                          <a:latin typeface="Candara" panose="020E0502030303020204" pitchFamily="34" charset="0"/>
                          <a:cs typeface="Trebuchet MS"/>
                        </a:rPr>
                        <a:t> </a:t>
                      </a:r>
                      <a:r>
                        <a:rPr sz="2000" spc="-35" dirty="0">
                          <a:latin typeface="Candara" panose="020E0502030303020204" pitchFamily="34" charset="0"/>
                          <a:cs typeface="Trebuchet MS"/>
                        </a:rPr>
                        <a:t>4</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5</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6</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75"/>
                        </a:lnSpc>
                      </a:pPr>
                      <a:r>
                        <a:rPr sz="2000" spc="-110"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7</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spc="-110"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8</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44932">
                <a:tc>
                  <a:txBody>
                    <a:bodyPr/>
                    <a:lstStyle/>
                    <a:p>
                      <a:pPr marL="68580">
                        <a:lnSpc>
                          <a:spcPts val="2335"/>
                        </a:lnSpc>
                      </a:pPr>
                      <a:r>
                        <a:rPr sz="2000" b="1" spc="-15"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36117">
                <a:tc>
                  <a:txBody>
                    <a:bodyPr/>
                    <a:lstStyle/>
                    <a:p>
                      <a:pPr marL="68580">
                        <a:lnSpc>
                          <a:spcPts val="2275"/>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1</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i="1" spc="-190" dirty="0">
                          <a:solidFill>
                            <a:srgbClr val="C00000"/>
                          </a:solidFill>
                          <a:latin typeface="Candara" panose="020E0502030303020204" pitchFamily="34" charset="0"/>
                          <a:cs typeface="Trebuchet MS"/>
                        </a:rPr>
                        <a:t>True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489838">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2</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14985">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89636">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609600">
                <a:tc>
                  <a:txBody>
                    <a:bodyPr/>
                    <a:lstStyle/>
                    <a:p>
                      <a:pPr marL="68580">
                        <a:lnSpc>
                          <a:spcPts val="2280"/>
                        </a:lnSpc>
                      </a:pPr>
                      <a:r>
                        <a:rPr sz="2000" i="1" spc="-5" dirty="0">
                          <a:latin typeface="Candara" panose="020E0502030303020204" pitchFamily="34" charset="0"/>
                          <a:cs typeface="Carlito"/>
                        </a:rPr>
                        <a:t>Action</a:t>
                      </a:r>
                      <a:r>
                        <a:rPr sz="2000" i="1" dirty="0">
                          <a:latin typeface="Candara" panose="020E0502030303020204" pitchFamily="34" charset="0"/>
                          <a:cs typeface="Carlito"/>
                        </a:rPr>
                        <a:t> 1</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spc="-15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609600">
                <a:tc>
                  <a:txBody>
                    <a:bodyPr/>
                    <a:lstStyle/>
                    <a:p>
                      <a:pPr marL="68580">
                        <a:lnSpc>
                          <a:spcPts val="2280"/>
                        </a:lnSpc>
                      </a:pPr>
                      <a:r>
                        <a:rPr sz="2000" i="1" spc="-5" dirty="0">
                          <a:latin typeface="Candara" panose="020E0502030303020204" pitchFamily="34" charset="0"/>
                          <a:cs typeface="Carlito"/>
                        </a:rPr>
                        <a:t>Action</a:t>
                      </a:r>
                      <a:r>
                        <a:rPr sz="2000" i="1" dirty="0">
                          <a:latin typeface="Candara" panose="020E0502030303020204" pitchFamily="34" charset="0"/>
                          <a:cs typeface="Carlito"/>
                        </a:rPr>
                        <a:t> 2</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spc="-15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609574">
                <a:tc>
                  <a:txBody>
                    <a:bodyPr/>
                    <a:lstStyle/>
                    <a:p>
                      <a:pPr marL="68580">
                        <a:lnSpc>
                          <a:spcPts val="2285"/>
                        </a:lnSpc>
                      </a:pPr>
                      <a:r>
                        <a:rPr sz="2000" i="1" spc="-5" dirty="0">
                          <a:latin typeface="Candara" panose="020E0502030303020204" pitchFamily="34" charset="0"/>
                          <a:cs typeface="Carlito"/>
                        </a:rPr>
                        <a:t>Action</a:t>
                      </a:r>
                      <a:r>
                        <a:rPr sz="2000" i="1" dirty="0">
                          <a:latin typeface="Candara" panose="020E0502030303020204" pitchFamily="34" charset="0"/>
                          <a:cs typeface="Carlito"/>
                        </a:rPr>
                        <a:t> 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5"/>
                        </a:lnSpc>
                      </a:pPr>
                      <a:r>
                        <a:rPr sz="2000" spc="-15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609600">
                <a:tc>
                  <a:txBody>
                    <a:bodyPr/>
                    <a:lstStyle/>
                    <a:p>
                      <a:pPr marL="68580">
                        <a:lnSpc>
                          <a:spcPts val="2285"/>
                        </a:lnSpc>
                      </a:pPr>
                      <a:r>
                        <a:rPr sz="2000" i="1" spc="-5" dirty="0">
                          <a:latin typeface="Candara" panose="020E0502030303020204" pitchFamily="34" charset="0"/>
                          <a:cs typeface="Carlito"/>
                        </a:rPr>
                        <a:t>Action</a:t>
                      </a:r>
                      <a:r>
                        <a:rPr sz="2000" i="1" dirty="0">
                          <a:latin typeface="Candara" panose="020E0502030303020204" pitchFamily="34" charset="0"/>
                          <a:cs typeface="Carlito"/>
                        </a:rPr>
                        <a:t> 4</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5"/>
                        </a:lnSpc>
                      </a:pPr>
                      <a:r>
                        <a:rPr sz="2000" spc="-15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2510937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a:t>
            </a:r>
            <a:r>
              <a:rPr lang="en-US" dirty="0" smtClean="0"/>
              <a:t>Table </a:t>
            </a:r>
            <a:r>
              <a:rPr lang="en-US" dirty="0"/>
              <a:t>testing</a:t>
            </a:r>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The </a:t>
            </a:r>
            <a:r>
              <a:rPr lang="en-US" b="1" dirty="0"/>
              <a:t>coverage standard </a:t>
            </a:r>
            <a:r>
              <a:rPr lang="en-US" dirty="0"/>
              <a:t>commonly used with decision table testing is to have at least one test per column, which typically involves covering all </a:t>
            </a:r>
            <a:r>
              <a:rPr lang="en-US" dirty="0" smtClean="0"/>
              <a:t>combinations of </a:t>
            </a:r>
            <a:r>
              <a:rPr lang="en-US" dirty="0"/>
              <a:t>triggering conditions.</a:t>
            </a:r>
          </a:p>
        </p:txBody>
      </p:sp>
      <p:sp>
        <p:nvSpPr>
          <p:cNvPr id="4" name="Slide Number Placeholder 3"/>
          <p:cNvSpPr>
            <a:spLocks noGrp="1"/>
          </p:cNvSpPr>
          <p:nvPr>
            <p:ph type="sldNum" sz="quarter" idx="12"/>
          </p:nvPr>
        </p:nvSpPr>
        <p:spPr/>
        <p:txBody>
          <a:bodyPr/>
          <a:lstStyle/>
          <a:p>
            <a:fld id="{B543A0FD-1CA6-4228-86A2-78061B4844C8}" type="slidenum">
              <a:rPr lang="en-US" smtClean="0"/>
              <a:t>76</a:t>
            </a:fld>
            <a:endParaRPr lang="en-US"/>
          </a:p>
        </p:txBody>
      </p:sp>
      <p:graphicFrame>
        <p:nvGraphicFramePr>
          <p:cNvPr id="5" name="object 9"/>
          <p:cNvGraphicFramePr>
            <a:graphicFrameLocks noGrp="1"/>
          </p:cNvGraphicFramePr>
          <p:nvPr>
            <p:extLst>
              <p:ext uri="{D42A27DB-BD31-4B8C-83A1-F6EECF244321}">
                <p14:modId xmlns:p14="http://schemas.microsoft.com/office/powerpoint/2010/main" val="316071953"/>
              </p:ext>
            </p:extLst>
          </p:nvPr>
        </p:nvGraphicFramePr>
        <p:xfrm>
          <a:off x="1068545" y="1484397"/>
          <a:ext cx="9264646" cy="2939031"/>
        </p:xfrm>
        <a:graphic>
          <a:graphicData uri="http://schemas.openxmlformats.org/drawingml/2006/table">
            <a:tbl>
              <a:tblPr firstRow="1" bandRow="1">
                <a:tableStyleId>{2D5ABB26-0587-4C30-8999-92F81FD0307C}</a:tableStyleId>
              </a:tblPr>
              <a:tblGrid>
                <a:gridCol w="1802130">
                  <a:extLst>
                    <a:ext uri="{9D8B030D-6E8A-4147-A177-3AD203B41FA5}">
                      <a16:colId xmlns:a16="http://schemas.microsoft.com/office/drawing/2014/main" val="20000"/>
                    </a:ext>
                  </a:extLst>
                </a:gridCol>
                <a:gridCol w="1019809">
                  <a:extLst>
                    <a:ext uri="{9D8B030D-6E8A-4147-A177-3AD203B41FA5}">
                      <a16:colId xmlns:a16="http://schemas.microsoft.com/office/drawing/2014/main" val="20001"/>
                    </a:ext>
                  </a:extLst>
                </a:gridCol>
                <a:gridCol w="946150">
                  <a:extLst>
                    <a:ext uri="{9D8B030D-6E8A-4147-A177-3AD203B41FA5}">
                      <a16:colId xmlns:a16="http://schemas.microsoft.com/office/drawing/2014/main" val="20002"/>
                    </a:ext>
                  </a:extLst>
                </a:gridCol>
                <a:gridCol w="1040130">
                  <a:extLst>
                    <a:ext uri="{9D8B030D-6E8A-4147-A177-3AD203B41FA5}">
                      <a16:colId xmlns:a16="http://schemas.microsoft.com/office/drawing/2014/main" val="20003"/>
                    </a:ext>
                  </a:extLst>
                </a:gridCol>
                <a:gridCol w="913764">
                  <a:extLst>
                    <a:ext uri="{9D8B030D-6E8A-4147-A177-3AD203B41FA5}">
                      <a16:colId xmlns:a16="http://schemas.microsoft.com/office/drawing/2014/main" val="20004"/>
                    </a:ext>
                  </a:extLst>
                </a:gridCol>
                <a:gridCol w="930274">
                  <a:extLst>
                    <a:ext uri="{9D8B030D-6E8A-4147-A177-3AD203B41FA5}">
                      <a16:colId xmlns:a16="http://schemas.microsoft.com/office/drawing/2014/main" val="20005"/>
                    </a:ext>
                  </a:extLst>
                </a:gridCol>
                <a:gridCol w="897254">
                  <a:extLst>
                    <a:ext uri="{9D8B030D-6E8A-4147-A177-3AD203B41FA5}">
                      <a16:colId xmlns:a16="http://schemas.microsoft.com/office/drawing/2014/main" val="20006"/>
                    </a:ext>
                  </a:extLst>
                </a:gridCol>
                <a:gridCol w="834390">
                  <a:extLst>
                    <a:ext uri="{9D8B030D-6E8A-4147-A177-3AD203B41FA5}">
                      <a16:colId xmlns:a16="http://schemas.microsoft.com/office/drawing/2014/main" val="20007"/>
                    </a:ext>
                  </a:extLst>
                </a:gridCol>
                <a:gridCol w="880745">
                  <a:extLst>
                    <a:ext uri="{9D8B030D-6E8A-4147-A177-3AD203B41FA5}">
                      <a16:colId xmlns:a16="http://schemas.microsoft.com/office/drawing/2014/main" val="20008"/>
                    </a:ext>
                  </a:extLst>
                </a:gridCol>
              </a:tblGrid>
              <a:tr h="372364">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spc="-114"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1</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2</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75"/>
                        </a:lnSpc>
                      </a:pPr>
                      <a:r>
                        <a:rPr sz="2000" spc="-114"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3</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4</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5</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6</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75"/>
                        </a:lnSpc>
                      </a:pPr>
                      <a:r>
                        <a:rPr sz="2000" spc="-110"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7</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8</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91287">
                <a:tc>
                  <a:txBody>
                    <a:bodyPr/>
                    <a:lstStyle/>
                    <a:p>
                      <a:pPr marL="68580">
                        <a:lnSpc>
                          <a:spcPts val="2335"/>
                        </a:lnSpc>
                      </a:pPr>
                      <a:r>
                        <a:rPr sz="2000" b="1" spc="-15"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95045">
                <a:tc>
                  <a:txBody>
                    <a:bodyPr/>
                    <a:lstStyle/>
                    <a:p>
                      <a:pPr marL="68580">
                        <a:lnSpc>
                          <a:spcPts val="2275"/>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1</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16889">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2</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715"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84327">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715" algn="ctr">
                        <a:lnSpc>
                          <a:spcPts val="2280"/>
                        </a:lnSpc>
                      </a:pPr>
                      <a:r>
                        <a:rPr sz="2000" i="1" spc="-120" dirty="0">
                          <a:latin typeface="Candara" panose="020E0502030303020204" pitchFamily="34" charset="0"/>
                          <a:cs typeface="Trebuchet MS"/>
                        </a:rPr>
                        <a:t>False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579119">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b="1" i="1" dirty="0">
                          <a:latin typeface="Candara" panose="020E0502030303020204" pitchFamily="34" charset="0"/>
                          <a:cs typeface="Carlito"/>
                        </a:rPr>
                        <a:t>Action</a:t>
                      </a:r>
                      <a:r>
                        <a:rPr sz="2000" b="1" i="1" spc="-70" dirty="0">
                          <a:latin typeface="Candara" panose="020E0502030303020204" pitchFamily="34" charset="0"/>
                          <a:cs typeface="Carlito"/>
                        </a:rPr>
                        <a:t> </a:t>
                      </a:r>
                      <a:r>
                        <a:rPr sz="2000" b="1"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355"/>
                        </a:lnSpc>
                      </a:pPr>
                      <a:r>
                        <a:rPr sz="2000" b="1" dirty="0">
                          <a:latin typeface="Candara" panose="020E0502030303020204" pitchFamily="34" charset="0"/>
                          <a:cs typeface="Arial"/>
                        </a:rPr>
                        <a:t>x</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50"/>
                        </a:lnSpc>
                      </a:pPr>
                      <a:r>
                        <a:rPr sz="1800" b="1" i="1" dirty="0">
                          <a:latin typeface="Candara" panose="020E0502030303020204" pitchFamily="34" charset="0"/>
                          <a:cs typeface="Carlito"/>
                        </a:rPr>
                        <a:t>Action</a:t>
                      </a:r>
                      <a:r>
                        <a:rPr sz="1800" b="1" i="1" spc="-40" dirty="0">
                          <a:latin typeface="Candara" panose="020E0502030303020204" pitchFamily="34" charset="0"/>
                          <a:cs typeface="Carlito"/>
                        </a:rPr>
                        <a:t> </a:t>
                      </a:r>
                      <a:r>
                        <a:rPr sz="1800" b="1" i="1" dirty="0">
                          <a:latin typeface="Candara" panose="020E0502030303020204" pitchFamily="34" charset="0"/>
                          <a:cs typeface="Carlito"/>
                        </a:rPr>
                        <a:t>1</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050"/>
                        </a:lnSpc>
                      </a:pPr>
                      <a:r>
                        <a:rPr sz="1800" b="1" i="1" dirty="0">
                          <a:latin typeface="Candara" panose="020E0502030303020204" pitchFamily="34" charset="0"/>
                          <a:cs typeface="Carlito"/>
                        </a:rPr>
                        <a:t>Action</a:t>
                      </a:r>
                      <a:r>
                        <a:rPr sz="1800" b="1" i="1" spc="-55" dirty="0">
                          <a:latin typeface="Candara" panose="020E0502030303020204" pitchFamily="34" charset="0"/>
                          <a:cs typeface="Carlito"/>
                        </a:rPr>
                        <a:t> </a:t>
                      </a:r>
                      <a:r>
                        <a:rPr sz="1800" b="1" i="1" dirty="0">
                          <a:latin typeface="Candara" panose="020E0502030303020204" pitchFamily="34" charset="0"/>
                          <a:cs typeface="Carlito"/>
                        </a:rPr>
                        <a:t>2</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50"/>
                        </a:lnSpc>
                      </a:pPr>
                      <a:r>
                        <a:rPr sz="1800" b="1" i="1" dirty="0">
                          <a:latin typeface="Candara" panose="020E0502030303020204" pitchFamily="34" charset="0"/>
                          <a:cs typeface="Carlito"/>
                        </a:rPr>
                        <a:t>Action</a:t>
                      </a:r>
                      <a:r>
                        <a:rPr sz="1800" b="1" i="1" spc="-50" dirty="0">
                          <a:latin typeface="Candara" panose="020E0502030303020204" pitchFamily="34" charset="0"/>
                          <a:cs typeface="Carlito"/>
                        </a:rPr>
                        <a:t> </a:t>
                      </a:r>
                      <a:r>
                        <a:rPr sz="1800" b="1" i="1" dirty="0">
                          <a:latin typeface="Candara" panose="020E0502030303020204" pitchFamily="34" charset="0"/>
                          <a:cs typeface="Carlito"/>
                        </a:rPr>
                        <a:t>4</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355"/>
                        </a:lnSpc>
                      </a:pPr>
                      <a:r>
                        <a:rPr sz="2000" b="1" dirty="0">
                          <a:latin typeface="Candara" panose="020E0502030303020204" pitchFamily="34" charset="0"/>
                          <a:cs typeface="Arial"/>
                        </a:rPr>
                        <a:t>x</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355"/>
                        </a:lnSpc>
                      </a:pPr>
                      <a:r>
                        <a:rPr sz="2000" b="1" dirty="0">
                          <a:latin typeface="Candara" panose="020E0502030303020204" pitchFamily="34" charset="0"/>
                          <a:cs typeface="Arial"/>
                        </a:rPr>
                        <a:t>x</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355"/>
                        </a:lnSpc>
                      </a:pPr>
                      <a:r>
                        <a:rPr sz="2000" b="1" dirty="0">
                          <a:latin typeface="Candara" panose="020E0502030303020204" pitchFamily="34" charset="0"/>
                          <a:cs typeface="Arial"/>
                        </a:rPr>
                        <a:t>x</a:t>
                      </a:r>
                      <a:endParaRPr sz="2000" dirty="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53434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a:t>
            </a:r>
            <a:r>
              <a:rPr lang="en-US" dirty="0" smtClean="0"/>
              <a:t>Table </a:t>
            </a:r>
            <a:r>
              <a:rPr lang="en-US" dirty="0"/>
              <a:t>testing</a:t>
            </a:r>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dirty="0"/>
              <a:t>The </a:t>
            </a:r>
            <a:r>
              <a:rPr lang="en-US" b="1" dirty="0"/>
              <a:t>coverage standard </a:t>
            </a:r>
            <a:r>
              <a:rPr lang="en-US" dirty="0"/>
              <a:t>commonly used with decision table testing is to have at least one test per column, which typically involves covering all combinations of triggering conditions</a:t>
            </a:r>
            <a:r>
              <a:rPr lang="en-US" dirty="0" smtClean="0"/>
              <a:t>.</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77</a:t>
            </a:fld>
            <a:endParaRPr lang="en-US"/>
          </a:p>
        </p:txBody>
      </p:sp>
      <p:graphicFrame>
        <p:nvGraphicFramePr>
          <p:cNvPr id="5" name="object 10"/>
          <p:cNvGraphicFramePr>
            <a:graphicFrameLocks noGrp="1"/>
          </p:cNvGraphicFramePr>
          <p:nvPr>
            <p:extLst>
              <p:ext uri="{D42A27DB-BD31-4B8C-83A1-F6EECF244321}">
                <p14:modId xmlns:p14="http://schemas.microsoft.com/office/powerpoint/2010/main" val="3038425543"/>
              </p:ext>
            </p:extLst>
          </p:nvPr>
        </p:nvGraphicFramePr>
        <p:xfrm>
          <a:off x="1105064" y="1540953"/>
          <a:ext cx="9211438" cy="2960621"/>
        </p:xfrm>
        <a:graphic>
          <a:graphicData uri="http://schemas.openxmlformats.org/drawingml/2006/table">
            <a:tbl>
              <a:tblPr firstRow="1" bandRow="1">
                <a:tableStyleId>{2D5ABB26-0587-4C30-8999-92F81FD0307C}</a:tableStyleId>
              </a:tblPr>
              <a:tblGrid>
                <a:gridCol w="1695961">
                  <a:extLst>
                    <a:ext uri="{9D8B030D-6E8A-4147-A177-3AD203B41FA5}">
                      <a16:colId xmlns:a16="http://schemas.microsoft.com/office/drawing/2014/main" val="20000"/>
                    </a:ext>
                  </a:extLst>
                </a:gridCol>
                <a:gridCol w="1333873">
                  <a:extLst>
                    <a:ext uri="{9D8B030D-6E8A-4147-A177-3AD203B41FA5}">
                      <a16:colId xmlns:a16="http://schemas.microsoft.com/office/drawing/2014/main" val="20001"/>
                    </a:ext>
                  </a:extLst>
                </a:gridCol>
                <a:gridCol w="1472444">
                  <a:extLst>
                    <a:ext uri="{9D8B030D-6E8A-4147-A177-3AD203B41FA5}">
                      <a16:colId xmlns:a16="http://schemas.microsoft.com/office/drawing/2014/main" val="20002"/>
                    </a:ext>
                  </a:extLst>
                </a:gridCol>
                <a:gridCol w="1325880">
                  <a:extLst>
                    <a:ext uri="{9D8B030D-6E8A-4147-A177-3AD203B41FA5}">
                      <a16:colId xmlns:a16="http://schemas.microsoft.com/office/drawing/2014/main" val="20003"/>
                    </a:ext>
                  </a:extLst>
                </a:gridCol>
                <a:gridCol w="1115568">
                  <a:extLst>
                    <a:ext uri="{9D8B030D-6E8A-4147-A177-3AD203B41FA5}">
                      <a16:colId xmlns:a16="http://schemas.microsoft.com/office/drawing/2014/main" val="20004"/>
                    </a:ext>
                  </a:extLst>
                </a:gridCol>
                <a:gridCol w="1042416">
                  <a:extLst>
                    <a:ext uri="{9D8B030D-6E8A-4147-A177-3AD203B41FA5}">
                      <a16:colId xmlns:a16="http://schemas.microsoft.com/office/drawing/2014/main" val="20005"/>
                    </a:ext>
                  </a:extLst>
                </a:gridCol>
                <a:gridCol w="1225296">
                  <a:extLst>
                    <a:ext uri="{9D8B030D-6E8A-4147-A177-3AD203B41FA5}">
                      <a16:colId xmlns:a16="http://schemas.microsoft.com/office/drawing/2014/main" val="20006"/>
                    </a:ext>
                  </a:extLst>
                </a:gridCol>
              </a:tblGrid>
              <a:tr h="393827">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1</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smtClean="0">
                          <a:latin typeface="Candara" panose="020E0502030303020204" pitchFamily="34" charset="0"/>
                          <a:cs typeface="Trebuchet MS"/>
                        </a:rPr>
                        <a:t>2</a:t>
                      </a:r>
                      <a:r>
                        <a:rPr lang="en-US" sz="2000" spc="-35" dirty="0" smtClean="0">
                          <a:latin typeface="Candara" panose="020E0502030303020204" pitchFamily="34" charset="0"/>
                          <a:cs typeface="Trebuchet MS"/>
                        </a:rPr>
                        <a:t> </a:t>
                      </a:r>
                      <a:r>
                        <a:rPr sz="2000" spc="-70" dirty="0" smtClean="0">
                          <a:latin typeface="Candara" panose="020E0502030303020204" pitchFamily="34" charset="0"/>
                          <a:cs typeface="Trebuchet MS"/>
                        </a:rPr>
                        <a:t>&amp;</a:t>
                      </a:r>
                      <a:r>
                        <a:rPr sz="2000" spc="-220" dirty="0" smtClean="0">
                          <a:latin typeface="Candara" panose="020E0502030303020204" pitchFamily="34" charset="0"/>
                          <a:cs typeface="Trebuchet MS"/>
                        </a:rPr>
                        <a:t> </a:t>
                      </a:r>
                      <a:r>
                        <a:rPr sz="2000" spc="-35" dirty="0">
                          <a:latin typeface="Candara" panose="020E0502030303020204" pitchFamily="34" charset="0"/>
                          <a:cs typeface="Trebuchet MS"/>
                        </a:rPr>
                        <a:t>6</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3</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spc="-114" dirty="0">
                          <a:latin typeface="Candara" panose="020E0502030303020204" pitchFamily="34" charset="0"/>
                          <a:cs typeface="Trebuchet MS"/>
                        </a:rPr>
                        <a:t>Rule</a:t>
                      </a:r>
                      <a:r>
                        <a:rPr sz="2000" spc="-229" dirty="0">
                          <a:latin typeface="Candara" panose="020E0502030303020204" pitchFamily="34" charset="0"/>
                          <a:cs typeface="Trebuchet MS"/>
                        </a:rPr>
                        <a:t> </a:t>
                      </a:r>
                      <a:r>
                        <a:rPr sz="2000" spc="-35" dirty="0">
                          <a:latin typeface="Candara" panose="020E0502030303020204" pitchFamily="34" charset="0"/>
                          <a:cs typeface="Trebuchet MS"/>
                        </a:rPr>
                        <a:t>4</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5</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75"/>
                        </a:lnSpc>
                      </a:pPr>
                      <a:r>
                        <a:rPr sz="2000" spc="-110"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smtClean="0">
                          <a:latin typeface="Candara" panose="020E0502030303020204" pitchFamily="34" charset="0"/>
                          <a:cs typeface="Trebuchet MS"/>
                        </a:rPr>
                        <a:t>7</a:t>
                      </a:r>
                      <a:r>
                        <a:rPr lang="en-US" sz="2000" spc="-35" dirty="0" smtClean="0">
                          <a:latin typeface="Candara" panose="020E0502030303020204" pitchFamily="34" charset="0"/>
                          <a:cs typeface="Trebuchet MS"/>
                        </a:rPr>
                        <a:t> </a:t>
                      </a:r>
                      <a:r>
                        <a:rPr sz="2000" spc="-70" dirty="0" smtClean="0">
                          <a:latin typeface="Candara" panose="020E0502030303020204" pitchFamily="34" charset="0"/>
                          <a:cs typeface="Trebuchet MS"/>
                        </a:rPr>
                        <a:t>&amp;</a:t>
                      </a:r>
                      <a:r>
                        <a:rPr sz="2000" spc="-200" dirty="0" smtClean="0">
                          <a:latin typeface="Candara" panose="020E0502030303020204" pitchFamily="34" charset="0"/>
                          <a:cs typeface="Trebuchet MS"/>
                        </a:rPr>
                        <a:t> </a:t>
                      </a:r>
                      <a:r>
                        <a:rPr sz="2000" spc="-35" dirty="0">
                          <a:latin typeface="Candara" panose="020E0502030303020204" pitchFamily="34" charset="0"/>
                          <a:cs typeface="Trebuchet MS"/>
                        </a:rPr>
                        <a:t>8</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91413">
                <a:tc>
                  <a:txBody>
                    <a:bodyPr/>
                    <a:lstStyle/>
                    <a:p>
                      <a:pPr marL="68580">
                        <a:lnSpc>
                          <a:spcPts val="2340"/>
                        </a:lnSpc>
                      </a:pPr>
                      <a:r>
                        <a:rPr sz="2000" b="1" spc="-15"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94918">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1</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140" dirty="0">
                          <a:latin typeface="Candara" panose="020E0502030303020204" pitchFamily="34" charset="0"/>
                          <a:cs typeface="Trebuchet MS"/>
                        </a:rPr>
                        <a:t>----</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90" dirty="0">
                          <a:solidFill>
                            <a:srgbClr val="C00000"/>
                          </a:solidFill>
                          <a:latin typeface="Candara" panose="020E0502030303020204" pitchFamily="34" charset="0"/>
                          <a:cs typeface="Trebuchet MS"/>
                        </a:rPr>
                        <a:t>True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20" dirty="0">
                          <a:latin typeface="Candara" panose="020E0502030303020204" pitchFamily="34" charset="0"/>
                          <a:cs typeface="Trebuchet MS"/>
                        </a:rPr>
                        <a:t>False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16890">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2</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6540">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False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80" dirty="0">
                          <a:solidFill>
                            <a:srgbClr val="C00000"/>
                          </a:solidFill>
                          <a:latin typeface="Candara" panose="020E0502030303020204" pitchFamily="34" charset="0"/>
                          <a:cs typeface="Trebuchet MS"/>
                        </a:rPr>
                        <a:t>True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84453">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9710">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80" dirty="0">
                          <a:solidFill>
                            <a:srgbClr val="C00000"/>
                          </a:solidFill>
                          <a:latin typeface="Candara" panose="020E0502030303020204" pitchFamily="34" charset="0"/>
                          <a:cs typeface="Trebuchet MS"/>
                        </a:rPr>
                        <a:t>True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579120">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b="1" i="1" dirty="0">
                          <a:latin typeface="Candara" panose="020E0502030303020204" pitchFamily="34" charset="0"/>
                          <a:cs typeface="Carlito"/>
                        </a:rPr>
                        <a:t>Action</a:t>
                      </a:r>
                      <a:r>
                        <a:rPr sz="2000" b="1" i="1" spc="-70" dirty="0">
                          <a:latin typeface="Candara" panose="020E0502030303020204" pitchFamily="34" charset="0"/>
                          <a:cs typeface="Carlito"/>
                        </a:rPr>
                        <a:t> </a:t>
                      </a:r>
                      <a:r>
                        <a:rPr sz="2000" b="1"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350"/>
                        </a:lnSpc>
                      </a:pPr>
                      <a:r>
                        <a:rPr sz="2000" b="1" dirty="0">
                          <a:latin typeface="Candara" panose="020E0502030303020204" pitchFamily="34" charset="0"/>
                          <a:cs typeface="Arial"/>
                        </a:rPr>
                        <a:t>x</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50"/>
                        </a:lnSpc>
                      </a:pPr>
                      <a:r>
                        <a:rPr sz="1800" b="1" i="1" dirty="0">
                          <a:latin typeface="Candara" panose="020E0502030303020204" pitchFamily="34" charset="0"/>
                          <a:cs typeface="Carlito"/>
                        </a:rPr>
                        <a:t>Action</a:t>
                      </a:r>
                      <a:r>
                        <a:rPr sz="1800" b="1" i="1" spc="-40" dirty="0">
                          <a:latin typeface="Candara" panose="020E0502030303020204" pitchFamily="34" charset="0"/>
                          <a:cs typeface="Carlito"/>
                        </a:rPr>
                        <a:t> </a:t>
                      </a:r>
                      <a:r>
                        <a:rPr sz="1800" b="1" i="1" dirty="0">
                          <a:latin typeface="Candara" panose="020E0502030303020204" pitchFamily="34" charset="0"/>
                          <a:cs typeface="Carlito"/>
                        </a:rPr>
                        <a:t>1</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050"/>
                        </a:lnSpc>
                      </a:pPr>
                      <a:r>
                        <a:rPr sz="1800" b="1" i="1" dirty="0">
                          <a:latin typeface="Candara" panose="020E0502030303020204" pitchFamily="34" charset="0"/>
                          <a:cs typeface="Carlito"/>
                        </a:rPr>
                        <a:t>Action</a:t>
                      </a:r>
                      <a:r>
                        <a:rPr sz="1800" b="1" i="1" spc="-55" dirty="0">
                          <a:latin typeface="Candara" panose="020E0502030303020204" pitchFamily="34" charset="0"/>
                          <a:cs typeface="Carlito"/>
                        </a:rPr>
                        <a:t> </a:t>
                      </a:r>
                      <a:r>
                        <a:rPr sz="1800" b="1" i="1" dirty="0">
                          <a:latin typeface="Candara" panose="020E0502030303020204" pitchFamily="34" charset="0"/>
                          <a:cs typeface="Carlito"/>
                        </a:rPr>
                        <a:t>2</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050"/>
                        </a:lnSpc>
                      </a:pPr>
                      <a:r>
                        <a:rPr sz="1800" b="1" i="1" dirty="0">
                          <a:latin typeface="Candara" panose="020E0502030303020204" pitchFamily="34" charset="0"/>
                          <a:cs typeface="Carlito"/>
                        </a:rPr>
                        <a:t>Action</a:t>
                      </a:r>
                      <a:r>
                        <a:rPr sz="1800" b="1" i="1" spc="-50" dirty="0">
                          <a:latin typeface="Candara" panose="020E0502030303020204" pitchFamily="34" charset="0"/>
                          <a:cs typeface="Carlito"/>
                        </a:rPr>
                        <a:t> </a:t>
                      </a:r>
                      <a:r>
                        <a:rPr sz="1800" b="1" i="1" dirty="0">
                          <a:latin typeface="Candara" panose="020E0502030303020204" pitchFamily="34" charset="0"/>
                          <a:cs typeface="Carlito"/>
                        </a:rPr>
                        <a:t>4</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350"/>
                        </a:lnSpc>
                      </a:pPr>
                      <a:r>
                        <a:rPr sz="2000" b="1" dirty="0">
                          <a:latin typeface="Candara" panose="020E0502030303020204" pitchFamily="34" charset="0"/>
                          <a:cs typeface="Arial"/>
                        </a:rPr>
                        <a:t>x</a:t>
                      </a:r>
                      <a:endParaRPr sz="2000" dirty="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277956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a:t>
            </a:r>
            <a:r>
              <a:rPr lang="en-US" dirty="0" smtClean="0"/>
              <a:t>Table </a:t>
            </a:r>
            <a:r>
              <a:rPr lang="en-US" dirty="0"/>
              <a:t>testing</a:t>
            </a:r>
          </a:p>
        </p:txBody>
      </p:sp>
      <p:sp>
        <p:nvSpPr>
          <p:cNvPr id="3" name="Content Placeholder 2"/>
          <p:cNvSpPr>
            <a:spLocks noGrp="1"/>
          </p:cNvSpPr>
          <p:nvPr>
            <p:ph idx="1"/>
          </p:nvPr>
        </p:nvSpPr>
        <p:spPr/>
        <p:txBody>
          <a:bodyPr/>
          <a:lstStyle/>
          <a:p>
            <a:r>
              <a:rPr lang="en-US" b="1" dirty="0"/>
              <a:t>Example-</a:t>
            </a:r>
            <a:r>
              <a:rPr lang="en-US" dirty="0"/>
              <a:t>Decision table for credit-card</a:t>
            </a:r>
          </a:p>
          <a:p>
            <a:pPr lvl="1"/>
            <a:r>
              <a:rPr lang="en-US" dirty="0" smtClean="0"/>
              <a:t>If </a:t>
            </a:r>
            <a:r>
              <a:rPr lang="en-US" dirty="0"/>
              <a:t>you are a new customer opening a credit card account, you will get a 15% discount on all your purchases today. </a:t>
            </a:r>
          </a:p>
          <a:p>
            <a:pPr lvl="1"/>
            <a:r>
              <a:rPr lang="en-US" dirty="0" smtClean="0"/>
              <a:t>If </a:t>
            </a:r>
            <a:r>
              <a:rPr lang="en-US" dirty="0"/>
              <a:t>are an existing customer and you hold a loyalty card, you get 10% discount.</a:t>
            </a:r>
          </a:p>
          <a:p>
            <a:pPr lvl="1"/>
            <a:r>
              <a:rPr lang="en-US" dirty="0" smtClean="0"/>
              <a:t>If </a:t>
            </a:r>
            <a:r>
              <a:rPr lang="en-US" dirty="0"/>
              <a:t>you have a coupon, you can get 20% off today (but it can’t be used with a ‘new-customer’ discount) </a:t>
            </a:r>
          </a:p>
          <a:p>
            <a:pPr lvl="1"/>
            <a:r>
              <a:rPr lang="en-US" dirty="0" smtClean="0"/>
              <a:t>Discount </a:t>
            </a:r>
            <a:r>
              <a:rPr lang="en-US" dirty="0"/>
              <a:t>are added, if applicable.</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78</a:t>
            </a:fld>
            <a:endParaRPr lang="en-US"/>
          </a:p>
        </p:txBody>
      </p:sp>
    </p:spTree>
    <p:extLst>
      <p:ext uri="{BB962C8B-B14F-4D97-AF65-F5344CB8AC3E}">
        <p14:creationId xmlns:p14="http://schemas.microsoft.com/office/powerpoint/2010/main" val="434074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a:t>
            </a:r>
            <a:r>
              <a:rPr lang="en-US" dirty="0" smtClean="0"/>
              <a:t>Table </a:t>
            </a:r>
            <a:r>
              <a:rPr lang="en-US" dirty="0"/>
              <a:t>testing</a:t>
            </a:r>
          </a:p>
        </p:txBody>
      </p:sp>
      <p:sp>
        <p:nvSpPr>
          <p:cNvPr id="4" name="Slide Number Placeholder 3"/>
          <p:cNvSpPr>
            <a:spLocks noGrp="1"/>
          </p:cNvSpPr>
          <p:nvPr>
            <p:ph type="sldNum" sz="quarter" idx="12"/>
          </p:nvPr>
        </p:nvSpPr>
        <p:spPr/>
        <p:txBody>
          <a:bodyPr/>
          <a:lstStyle/>
          <a:p>
            <a:fld id="{B543A0FD-1CA6-4228-86A2-78061B4844C8}" type="slidenum">
              <a:rPr lang="en-US" smtClean="0"/>
              <a:t>79</a:t>
            </a:fld>
            <a:endParaRPr lang="en-US"/>
          </a:p>
        </p:txBody>
      </p:sp>
      <p:graphicFrame>
        <p:nvGraphicFramePr>
          <p:cNvPr id="5" name="object 9"/>
          <p:cNvGraphicFramePr>
            <a:graphicFrameLocks noGrp="1"/>
          </p:cNvGraphicFramePr>
          <p:nvPr/>
        </p:nvGraphicFramePr>
        <p:xfrm>
          <a:off x="1271269" y="1825625"/>
          <a:ext cx="9493879" cy="3200904"/>
        </p:xfrm>
        <a:graphic>
          <a:graphicData uri="http://schemas.openxmlformats.org/drawingml/2006/table">
            <a:tbl>
              <a:tblPr firstRow="1" bandRow="1">
                <a:tableStyleId>{2D5ABB26-0587-4C30-8999-92F81FD0307C}</a:tableStyleId>
              </a:tblPr>
              <a:tblGrid>
                <a:gridCol w="2368550">
                  <a:extLst>
                    <a:ext uri="{9D8B030D-6E8A-4147-A177-3AD203B41FA5}">
                      <a16:colId xmlns:a16="http://schemas.microsoft.com/office/drawing/2014/main" val="20000"/>
                    </a:ext>
                  </a:extLst>
                </a:gridCol>
                <a:gridCol w="924560">
                  <a:extLst>
                    <a:ext uri="{9D8B030D-6E8A-4147-A177-3AD203B41FA5}">
                      <a16:colId xmlns:a16="http://schemas.microsoft.com/office/drawing/2014/main" val="20001"/>
                    </a:ext>
                  </a:extLst>
                </a:gridCol>
                <a:gridCol w="874394">
                  <a:extLst>
                    <a:ext uri="{9D8B030D-6E8A-4147-A177-3AD203B41FA5}">
                      <a16:colId xmlns:a16="http://schemas.microsoft.com/office/drawing/2014/main" val="20002"/>
                    </a:ext>
                  </a:extLst>
                </a:gridCol>
                <a:gridCol w="887729">
                  <a:extLst>
                    <a:ext uri="{9D8B030D-6E8A-4147-A177-3AD203B41FA5}">
                      <a16:colId xmlns:a16="http://schemas.microsoft.com/office/drawing/2014/main" val="20003"/>
                    </a:ext>
                  </a:extLst>
                </a:gridCol>
                <a:gridCol w="887729">
                  <a:extLst>
                    <a:ext uri="{9D8B030D-6E8A-4147-A177-3AD203B41FA5}">
                      <a16:colId xmlns:a16="http://schemas.microsoft.com/office/drawing/2014/main" val="20004"/>
                    </a:ext>
                  </a:extLst>
                </a:gridCol>
                <a:gridCol w="861695">
                  <a:extLst>
                    <a:ext uri="{9D8B030D-6E8A-4147-A177-3AD203B41FA5}">
                      <a16:colId xmlns:a16="http://schemas.microsoft.com/office/drawing/2014/main" val="20005"/>
                    </a:ext>
                  </a:extLst>
                </a:gridCol>
                <a:gridCol w="861059">
                  <a:extLst>
                    <a:ext uri="{9D8B030D-6E8A-4147-A177-3AD203B41FA5}">
                      <a16:colId xmlns:a16="http://schemas.microsoft.com/office/drawing/2014/main" val="20006"/>
                    </a:ext>
                  </a:extLst>
                </a:gridCol>
                <a:gridCol w="887729">
                  <a:extLst>
                    <a:ext uri="{9D8B030D-6E8A-4147-A177-3AD203B41FA5}">
                      <a16:colId xmlns:a16="http://schemas.microsoft.com/office/drawing/2014/main" val="20007"/>
                    </a:ext>
                  </a:extLst>
                </a:gridCol>
                <a:gridCol w="940434">
                  <a:extLst>
                    <a:ext uri="{9D8B030D-6E8A-4147-A177-3AD203B41FA5}">
                      <a16:colId xmlns:a16="http://schemas.microsoft.com/office/drawing/2014/main" val="20008"/>
                    </a:ext>
                  </a:extLst>
                </a:gridCol>
              </a:tblGrid>
              <a:tr h="372364">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1</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2</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3</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4</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039"/>
                        </a:lnSpc>
                      </a:pPr>
                      <a:r>
                        <a:rPr sz="1800" spc="-100" dirty="0">
                          <a:latin typeface="Candara" panose="020E0502030303020204" pitchFamily="34" charset="0"/>
                          <a:cs typeface="Trebuchet MS"/>
                        </a:rPr>
                        <a:t>Rule</a:t>
                      </a:r>
                      <a:r>
                        <a:rPr sz="1800" spc="-210" dirty="0">
                          <a:latin typeface="Candara" panose="020E0502030303020204" pitchFamily="34" charset="0"/>
                          <a:cs typeface="Trebuchet MS"/>
                        </a:rPr>
                        <a:t> </a:t>
                      </a:r>
                      <a:r>
                        <a:rPr sz="1800" spc="-35" dirty="0">
                          <a:latin typeface="Candara" panose="020E0502030303020204" pitchFamily="34" charset="0"/>
                          <a:cs typeface="Trebuchet MS"/>
                        </a:rPr>
                        <a:t>5</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39"/>
                        </a:lnSpc>
                      </a:pPr>
                      <a:r>
                        <a:rPr sz="1800" spc="-100" dirty="0">
                          <a:latin typeface="Candara" panose="020E0502030303020204" pitchFamily="34" charset="0"/>
                          <a:cs typeface="Trebuchet MS"/>
                        </a:rPr>
                        <a:t>Rule</a:t>
                      </a:r>
                      <a:r>
                        <a:rPr sz="1800" spc="-210" dirty="0">
                          <a:latin typeface="Candara" panose="020E0502030303020204" pitchFamily="34" charset="0"/>
                          <a:cs typeface="Trebuchet MS"/>
                        </a:rPr>
                        <a:t> </a:t>
                      </a:r>
                      <a:r>
                        <a:rPr sz="1800" spc="-35" dirty="0">
                          <a:latin typeface="Candara" panose="020E0502030303020204" pitchFamily="34" charset="0"/>
                          <a:cs typeface="Trebuchet MS"/>
                        </a:rPr>
                        <a:t>6</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039"/>
                        </a:lnSpc>
                      </a:pPr>
                      <a:r>
                        <a:rPr sz="1800" spc="-100" dirty="0">
                          <a:latin typeface="Candara" panose="020E0502030303020204" pitchFamily="34" charset="0"/>
                          <a:cs typeface="Trebuchet MS"/>
                        </a:rPr>
                        <a:t>Rule</a:t>
                      </a:r>
                      <a:r>
                        <a:rPr sz="1800" spc="-204" dirty="0">
                          <a:latin typeface="Candara" panose="020E0502030303020204" pitchFamily="34" charset="0"/>
                          <a:cs typeface="Trebuchet MS"/>
                        </a:rPr>
                        <a:t> </a:t>
                      </a:r>
                      <a:r>
                        <a:rPr sz="1800" spc="-35" dirty="0">
                          <a:latin typeface="Candara" panose="020E0502030303020204" pitchFamily="34" charset="0"/>
                          <a:cs typeface="Trebuchet MS"/>
                        </a:rPr>
                        <a:t>7</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39"/>
                        </a:lnSpc>
                      </a:pPr>
                      <a:r>
                        <a:rPr sz="1800" spc="-100" dirty="0">
                          <a:latin typeface="Candara" panose="020E0502030303020204" pitchFamily="34" charset="0"/>
                          <a:cs typeface="Trebuchet MS"/>
                        </a:rPr>
                        <a:t>Rule</a:t>
                      </a:r>
                      <a:r>
                        <a:rPr sz="1800" spc="-204" dirty="0">
                          <a:latin typeface="Candara" panose="020E0502030303020204" pitchFamily="34" charset="0"/>
                          <a:cs typeface="Trebuchet MS"/>
                        </a:rPr>
                        <a:t> </a:t>
                      </a:r>
                      <a:r>
                        <a:rPr sz="1800" spc="-35" dirty="0">
                          <a:latin typeface="Candara" panose="020E0502030303020204" pitchFamily="34" charset="0"/>
                          <a:cs typeface="Trebuchet MS"/>
                        </a:rPr>
                        <a:t>8</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91286">
                <a:tc>
                  <a:txBody>
                    <a:bodyPr/>
                    <a:lstStyle/>
                    <a:p>
                      <a:pPr marL="68580">
                        <a:lnSpc>
                          <a:spcPts val="2335"/>
                        </a:lnSpc>
                      </a:pPr>
                      <a:r>
                        <a:rPr sz="2000" b="1" spc="-10"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64388">
                <a:tc>
                  <a:txBody>
                    <a:bodyPr/>
                    <a:lstStyle/>
                    <a:p>
                      <a:pPr marL="68580">
                        <a:lnSpc>
                          <a:spcPts val="2280"/>
                        </a:lnSpc>
                      </a:pPr>
                      <a:r>
                        <a:rPr sz="2000" i="1" spc="-5" dirty="0">
                          <a:latin typeface="Candara" panose="020E0502030303020204" pitchFamily="34" charset="0"/>
                          <a:cs typeface="Carlito"/>
                        </a:rPr>
                        <a:t>New </a:t>
                      </a:r>
                      <a:r>
                        <a:rPr sz="2000" i="1" spc="-10" dirty="0">
                          <a:latin typeface="Candara" panose="020E0502030303020204" pitchFamily="34" charset="0"/>
                          <a:cs typeface="Carlito"/>
                        </a:rPr>
                        <a:t>customer</a:t>
                      </a:r>
                      <a:r>
                        <a:rPr sz="2000" i="1" spc="-60" dirty="0">
                          <a:latin typeface="Candara" panose="020E0502030303020204" pitchFamily="34" charset="0"/>
                          <a:cs typeface="Carlito"/>
                        </a:rPr>
                        <a:t> </a:t>
                      </a:r>
                      <a:r>
                        <a:rPr sz="2000" i="1" dirty="0">
                          <a:latin typeface="Candara" panose="020E0502030303020204" pitchFamily="34" charset="0"/>
                          <a:cs typeface="Carlito"/>
                        </a:rPr>
                        <a:t>(15%)</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28827">
                <a:tc>
                  <a:txBody>
                    <a:bodyPr/>
                    <a:lstStyle/>
                    <a:p>
                      <a:pPr marL="68580">
                        <a:lnSpc>
                          <a:spcPts val="2280"/>
                        </a:lnSpc>
                      </a:pPr>
                      <a:r>
                        <a:rPr sz="2000" i="1" spc="-15" dirty="0">
                          <a:latin typeface="Candara" panose="020E0502030303020204" pitchFamily="34" charset="0"/>
                          <a:cs typeface="Carlito"/>
                        </a:rPr>
                        <a:t>Loyalty </a:t>
                      </a:r>
                      <a:r>
                        <a:rPr sz="2000" i="1" spc="-20" dirty="0">
                          <a:latin typeface="Candara" panose="020E0502030303020204" pitchFamily="34" charset="0"/>
                          <a:cs typeface="Carlito"/>
                        </a:rPr>
                        <a:t>card</a:t>
                      </a:r>
                      <a:r>
                        <a:rPr sz="2000" i="1" spc="-40" dirty="0">
                          <a:latin typeface="Candara" panose="020E0502030303020204" pitchFamily="34" charset="0"/>
                          <a:cs typeface="Carlito"/>
                        </a:rPr>
                        <a:t> </a:t>
                      </a:r>
                      <a:r>
                        <a:rPr sz="2000" i="1" spc="-10" dirty="0">
                          <a:latin typeface="Candara" panose="020E0502030303020204" pitchFamily="34" charset="0"/>
                          <a:cs typeface="Carlito"/>
                        </a:rPr>
                        <a:t>(10%)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06729">
                <a:tc>
                  <a:txBody>
                    <a:bodyPr/>
                    <a:lstStyle/>
                    <a:p>
                      <a:pPr marL="68580">
                        <a:lnSpc>
                          <a:spcPts val="2280"/>
                        </a:lnSpc>
                      </a:pPr>
                      <a:r>
                        <a:rPr sz="2000" i="1" spc="-10" dirty="0">
                          <a:latin typeface="Candara" panose="020E0502030303020204" pitchFamily="34" charset="0"/>
                          <a:cs typeface="Carlito"/>
                        </a:rPr>
                        <a:t>Coupon</a:t>
                      </a:r>
                      <a:r>
                        <a:rPr sz="2000" i="1" spc="-50" dirty="0">
                          <a:latin typeface="Candara" panose="020E0502030303020204" pitchFamily="34" charset="0"/>
                          <a:cs typeface="Carlito"/>
                        </a:rPr>
                        <a:t> </a:t>
                      </a:r>
                      <a:r>
                        <a:rPr sz="2000" i="1" spc="-10" dirty="0">
                          <a:latin typeface="Candara" panose="020E0502030303020204" pitchFamily="34" charset="0"/>
                          <a:cs typeface="Carlito"/>
                        </a:rPr>
                        <a:t>(20%)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442214">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95096">
                <a:tc>
                  <a:txBody>
                    <a:bodyPr/>
                    <a:lstStyle/>
                    <a:p>
                      <a:pPr marL="68580">
                        <a:lnSpc>
                          <a:spcPts val="2280"/>
                        </a:lnSpc>
                      </a:pPr>
                      <a:r>
                        <a:rPr sz="2000" i="1" spc="-10" dirty="0">
                          <a:latin typeface="Candara" panose="020E0502030303020204" pitchFamily="34" charset="0"/>
                          <a:cs typeface="Carlito"/>
                        </a:rPr>
                        <a:t>Discount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dirty="0">
                          <a:latin typeface="Candara" panose="020E0502030303020204" pitchFamily="34" charset="0"/>
                          <a:cs typeface="Carlito"/>
                        </a:rPr>
                        <a:t>x</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dirty="0">
                          <a:latin typeface="Candara" panose="020E0502030303020204" pitchFamily="34" charset="0"/>
                          <a:cs typeface="Carlito"/>
                        </a:rPr>
                        <a:t>x</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b="1" spc="-5" dirty="0">
                          <a:latin typeface="Candara" panose="020E0502030303020204" pitchFamily="34" charset="0"/>
                          <a:cs typeface="Carlito"/>
                        </a:rPr>
                        <a:t>20</a:t>
                      </a:r>
                      <a:r>
                        <a:rPr sz="2000" b="1" spc="-55" dirty="0">
                          <a:latin typeface="Candara" panose="020E0502030303020204" pitchFamily="34" charset="0"/>
                          <a:cs typeface="Carlito"/>
                        </a:rPr>
                        <a:t> </a:t>
                      </a:r>
                      <a:r>
                        <a:rPr sz="2000" b="1" dirty="0">
                          <a:latin typeface="Candara" panose="020E0502030303020204" pitchFamily="34" charset="0"/>
                          <a:cs typeface="Carlito"/>
                        </a:rPr>
                        <a: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spc="-10" dirty="0">
                          <a:latin typeface="Candara" panose="020E0502030303020204" pitchFamily="34" charset="0"/>
                          <a:cs typeface="Carlito"/>
                        </a:rPr>
                        <a:t>15%</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b="1" dirty="0">
                          <a:latin typeface="Candara" panose="020E0502030303020204" pitchFamily="34" charset="0"/>
                          <a:cs typeface="Carlito"/>
                        </a:rPr>
                        <a:t>30%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b="1" dirty="0">
                          <a:latin typeface="Candara" panose="020E0502030303020204" pitchFamily="34" charset="0"/>
                          <a:cs typeface="Carlito"/>
                        </a:rPr>
                        <a:t>10%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dirty="0">
                          <a:latin typeface="Candara" panose="020E0502030303020204" pitchFamily="34" charset="0"/>
                          <a:cs typeface="Carlito"/>
                        </a:rPr>
                        <a:t>20%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dirty="0">
                          <a:latin typeface="Candara" panose="020E0502030303020204" pitchFamily="34" charset="0"/>
                          <a:cs typeface="Carlito"/>
                        </a:rPr>
                        <a:t>0%</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78604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Test design</a:t>
            </a:r>
            <a:endParaRPr lang="en-US" dirty="0"/>
          </a:p>
        </p:txBody>
      </p:sp>
      <p:sp>
        <p:nvSpPr>
          <p:cNvPr id="3" name="Content Placeholder 2"/>
          <p:cNvSpPr>
            <a:spLocks noGrp="1"/>
          </p:cNvSpPr>
          <p:nvPr>
            <p:ph idx="1"/>
          </p:nvPr>
        </p:nvSpPr>
        <p:spPr/>
        <p:txBody>
          <a:bodyPr>
            <a:normAutofit/>
          </a:bodyPr>
          <a:lstStyle/>
          <a:p>
            <a:r>
              <a:rPr lang="en-US" dirty="0"/>
              <a:t>During test design:</a:t>
            </a:r>
          </a:p>
          <a:p>
            <a:pPr marL="0" indent="0">
              <a:buNone/>
            </a:pPr>
            <a:endParaRPr lang="en-US" dirty="0" smtClean="0"/>
          </a:p>
          <a:p>
            <a:pPr marL="0" indent="0">
              <a:buNone/>
            </a:pPr>
            <a:endParaRPr lang="en-US" dirty="0"/>
          </a:p>
          <a:p>
            <a:pPr marL="0" indent="0">
              <a:buNone/>
            </a:pPr>
            <a:r>
              <a:rPr lang="en-US" dirty="0" smtClean="0"/>
              <a:t>    are </a:t>
            </a:r>
            <a:r>
              <a:rPr lang="en-US" dirty="0"/>
              <a:t>created and specified</a:t>
            </a:r>
            <a:r>
              <a:rPr lang="en-US" dirty="0" smtClean="0"/>
              <a:t>.</a:t>
            </a:r>
          </a:p>
          <a:p>
            <a:pPr marL="0" indent="0">
              <a:buNone/>
            </a:pPr>
            <a:endParaRPr lang="en-US" sz="1600" dirty="0"/>
          </a:p>
          <a:p>
            <a:r>
              <a:rPr lang="en-US" b="1" dirty="0"/>
              <a:t>Test case </a:t>
            </a:r>
            <a:r>
              <a:rPr lang="en-US" dirty="0"/>
              <a:t>= a set of</a:t>
            </a:r>
            <a:r>
              <a:rPr lang="en-US" dirty="0" smtClean="0"/>
              <a:t>:</a:t>
            </a:r>
          </a:p>
          <a:p>
            <a:endParaRPr lang="en-US" dirty="0"/>
          </a:p>
          <a:p>
            <a:endParaRPr lang="en-US" sz="4800" dirty="0" smtClean="0"/>
          </a:p>
          <a:p>
            <a:pPr marL="0" indent="0">
              <a:buNone/>
            </a:pPr>
            <a:r>
              <a:rPr lang="en-US" dirty="0" smtClean="0"/>
              <a:t>     developed </a:t>
            </a:r>
            <a:r>
              <a:rPr lang="en-US" dirty="0"/>
              <a:t>to cover certain test condition(s).</a:t>
            </a:r>
          </a:p>
        </p:txBody>
      </p:sp>
      <p:pic>
        <p:nvPicPr>
          <p:cNvPr id="4" name="Picture 3"/>
          <p:cNvPicPr>
            <a:picLocks noChangeAspect="1"/>
          </p:cNvPicPr>
          <p:nvPr/>
        </p:nvPicPr>
        <p:blipFill>
          <a:blip r:embed="rId2"/>
          <a:stretch>
            <a:fillRect/>
          </a:stretch>
        </p:blipFill>
        <p:spPr>
          <a:xfrm>
            <a:off x="1437640" y="1922438"/>
            <a:ext cx="4227323" cy="1033902"/>
          </a:xfrm>
          <a:prstGeom prst="rect">
            <a:avLst/>
          </a:prstGeom>
        </p:spPr>
      </p:pic>
      <p:graphicFrame>
        <p:nvGraphicFramePr>
          <p:cNvPr id="5" name="Diagram 4"/>
          <p:cNvGraphicFramePr/>
          <p:nvPr>
            <p:extLst/>
          </p:nvPr>
        </p:nvGraphicFramePr>
        <p:xfrm>
          <a:off x="1437640" y="4001294"/>
          <a:ext cx="8940800" cy="2111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38126200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a:t>
            </a:r>
            <a:r>
              <a:rPr lang="en-US" dirty="0" smtClean="0"/>
              <a:t>Table </a:t>
            </a:r>
            <a:r>
              <a:rPr lang="en-US" dirty="0"/>
              <a:t>testing</a:t>
            </a:r>
          </a:p>
        </p:txBody>
      </p:sp>
      <p:sp>
        <p:nvSpPr>
          <p:cNvPr id="4" name="Slide Number Placeholder 3"/>
          <p:cNvSpPr>
            <a:spLocks noGrp="1"/>
          </p:cNvSpPr>
          <p:nvPr>
            <p:ph type="sldNum" sz="quarter" idx="12"/>
          </p:nvPr>
        </p:nvSpPr>
        <p:spPr/>
        <p:txBody>
          <a:bodyPr/>
          <a:lstStyle/>
          <a:p>
            <a:fld id="{B543A0FD-1CA6-4228-86A2-78061B4844C8}" type="slidenum">
              <a:rPr lang="en-US" smtClean="0"/>
              <a:t>80</a:t>
            </a:fld>
            <a:endParaRPr lang="en-US"/>
          </a:p>
        </p:txBody>
      </p:sp>
      <p:graphicFrame>
        <p:nvGraphicFramePr>
          <p:cNvPr id="5" name="object 10"/>
          <p:cNvGraphicFramePr>
            <a:graphicFrameLocks noGrp="1"/>
          </p:cNvGraphicFramePr>
          <p:nvPr/>
        </p:nvGraphicFramePr>
        <p:xfrm>
          <a:off x="1371600" y="1825625"/>
          <a:ext cx="8436099" cy="3377181"/>
        </p:xfrm>
        <a:graphic>
          <a:graphicData uri="http://schemas.openxmlformats.org/drawingml/2006/table">
            <a:tbl>
              <a:tblPr firstRow="1" bandRow="1">
                <a:tableStyleId>{2D5ABB26-0587-4C30-8999-92F81FD0307C}</a:tableStyleId>
              </a:tblPr>
              <a:tblGrid>
                <a:gridCol w="2295144">
                  <a:extLst>
                    <a:ext uri="{9D8B030D-6E8A-4147-A177-3AD203B41FA5}">
                      <a16:colId xmlns:a16="http://schemas.microsoft.com/office/drawing/2014/main" val="20000"/>
                    </a:ext>
                  </a:extLst>
                </a:gridCol>
                <a:gridCol w="1133856">
                  <a:extLst>
                    <a:ext uri="{9D8B030D-6E8A-4147-A177-3AD203B41FA5}">
                      <a16:colId xmlns:a16="http://schemas.microsoft.com/office/drawing/2014/main" val="20001"/>
                    </a:ext>
                  </a:extLst>
                </a:gridCol>
                <a:gridCol w="1132703">
                  <a:extLst>
                    <a:ext uri="{9D8B030D-6E8A-4147-A177-3AD203B41FA5}">
                      <a16:colId xmlns:a16="http://schemas.microsoft.com/office/drawing/2014/main" val="20002"/>
                    </a:ext>
                  </a:extLst>
                </a:gridCol>
                <a:gridCol w="968599">
                  <a:extLst>
                    <a:ext uri="{9D8B030D-6E8A-4147-A177-3AD203B41FA5}">
                      <a16:colId xmlns:a16="http://schemas.microsoft.com/office/drawing/2014/main" val="20003"/>
                    </a:ext>
                  </a:extLst>
                </a:gridCol>
                <a:gridCol w="940193">
                  <a:extLst>
                    <a:ext uri="{9D8B030D-6E8A-4147-A177-3AD203B41FA5}">
                      <a16:colId xmlns:a16="http://schemas.microsoft.com/office/drawing/2014/main" val="20004"/>
                    </a:ext>
                  </a:extLst>
                </a:gridCol>
                <a:gridCol w="939499">
                  <a:extLst>
                    <a:ext uri="{9D8B030D-6E8A-4147-A177-3AD203B41FA5}">
                      <a16:colId xmlns:a16="http://schemas.microsoft.com/office/drawing/2014/main" val="20005"/>
                    </a:ext>
                  </a:extLst>
                </a:gridCol>
                <a:gridCol w="1026105">
                  <a:extLst>
                    <a:ext uri="{9D8B030D-6E8A-4147-A177-3AD203B41FA5}">
                      <a16:colId xmlns:a16="http://schemas.microsoft.com/office/drawing/2014/main" val="20006"/>
                    </a:ext>
                  </a:extLst>
                </a:gridCol>
              </a:tblGrid>
              <a:tr h="548640">
                <a:tc>
                  <a:txBody>
                    <a:bodyPr/>
                    <a:lstStyle/>
                    <a:p>
                      <a:pP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smtClean="0">
                          <a:latin typeface="Candara" panose="020E0502030303020204" pitchFamily="34" charset="0"/>
                          <a:cs typeface="Trebuchet MS"/>
                        </a:rPr>
                        <a:t>1</a:t>
                      </a:r>
                      <a:r>
                        <a:rPr lang="en-US" sz="1800" spc="-35" dirty="0" smtClean="0">
                          <a:latin typeface="Candara" panose="020E0502030303020204" pitchFamily="34" charset="0"/>
                          <a:cs typeface="Trebuchet MS"/>
                        </a:rPr>
                        <a:t> </a:t>
                      </a:r>
                      <a:r>
                        <a:rPr sz="1800" spc="-65" dirty="0" smtClean="0">
                          <a:latin typeface="Candara" panose="020E0502030303020204" pitchFamily="34" charset="0"/>
                          <a:cs typeface="Trebuchet MS"/>
                        </a:rPr>
                        <a:t>&amp;</a:t>
                      </a:r>
                      <a:r>
                        <a:rPr sz="1800" spc="-195" dirty="0" smtClean="0">
                          <a:latin typeface="Candara" panose="020E0502030303020204" pitchFamily="34" charset="0"/>
                          <a:cs typeface="Trebuchet MS"/>
                        </a:rPr>
                        <a:t> </a:t>
                      </a:r>
                      <a:r>
                        <a:rPr sz="1800" spc="-35" dirty="0">
                          <a:latin typeface="Candara" panose="020E0502030303020204" pitchFamily="34" charset="0"/>
                          <a:cs typeface="Trebuchet MS"/>
                        </a:rPr>
                        <a:t>2</a:t>
                      </a:r>
                      <a:endParaRPr sz="18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smtClean="0">
                          <a:latin typeface="Candara" panose="020E0502030303020204" pitchFamily="34" charset="0"/>
                          <a:cs typeface="Trebuchet MS"/>
                        </a:rPr>
                        <a:t>3</a:t>
                      </a:r>
                      <a:r>
                        <a:rPr lang="en-US" sz="1800" spc="-35" dirty="0" smtClean="0">
                          <a:latin typeface="Candara" panose="020E0502030303020204" pitchFamily="34" charset="0"/>
                          <a:cs typeface="Trebuchet MS"/>
                        </a:rPr>
                        <a:t> </a:t>
                      </a:r>
                      <a:r>
                        <a:rPr sz="1800" spc="-65" dirty="0" smtClean="0">
                          <a:latin typeface="Candara" panose="020E0502030303020204" pitchFamily="34" charset="0"/>
                          <a:cs typeface="Trebuchet MS"/>
                        </a:rPr>
                        <a:t>&amp;</a:t>
                      </a:r>
                      <a:r>
                        <a:rPr sz="1800" spc="-195" dirty="0" smtClean="0">
                          <a:latin typeface="Candara" panose="020E0502030303020204" pitchFamily="34" charset="0"/>
                          <a:cs typeface="Trebuchet MS"/>
                        </a:rPr>
                        <a:t> </a:t>
                      </a:r>
                      <a:r>
                        <a:rPr sz="1800" spc="-35" dirty="0">
                          <a:latin typeface="Candara" panose="020E0502030303020204" pitchFamily="34" charset="0"/>
                          <a:cs typeface="Trebuchet MS"/>
                        </a:rPr>
                        <a:t>7</a:t>
                      </a:r>
                      <a:endParaRPr sz="18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4</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0495">
                        <a:lnSpc>
                          <a:spcPts val="2039"/>
                        </a:lnSpc>
                      </a:pPr>
                      <a:r>
                        <a:rPr sz="1800" spc="-100" dirty="0">
                          <a:latin typeface="Candara" panose="020E0502030303020204" pitchFamily="34" charset="0"/>
                          <a:cs typeface="Trebuchet MS"/>
                        </a:rPr>
                        <a:t>Rule</a:t>
                      </a:r>
                      <a:r>
                        <a:rPr sz="1800" spc="-210" dirty="0">
                          <a:latin typeface="Candara" panose="020E0502030303020204" pitchFamily="34" charset="0"/>
                          <a:cs typeface="Trebuchet MS"/>
                        </a:rPr>
                        <a:t> </a:t>
                      </a:r>
                      <a:r>
                        <a:rPr sz="1800" spc="-35" dirty="0">
                          <a:latin typeface="Candara" panose="020E0502030303020204" pitchFamily="34" charset="0"/>
                          <a:cs typeface="Trebuchet MS"/>
                        </a:rPr>
                        <a:t>5</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40335" algn="r">
                        <a:lnSpc>
                          <a:spcPts val="2039"/>
                        </a:lnSpc>
                      </a:pPr>
                      <a:r>
                        <a:rPr sz="1800" spc="-100" dirty="0">
                          <a:latin typeface="Candara" panose="020E0502030303020204" pitchFamily="34" charset="0"/>
                          <a:cs typeface="Trebuchet MS"/>
                        </a:rPr>
                        <a:t>Rule</a:t>
                      </a:r>
                      <a:r>
                        <a:rPr sz="1800" spc="-280" dirty="0">
                          <a:latin typeface="Candara" panose="020E0502030303020204" pitchFamily="34" charset="0"/>
                          <a:cs typeface="Trebuchet MS"/>
                        </a:rPr>
                        <a:t> </a:t>
                      </a:r>
                      <a:r>
                        <a:rPr sz="1800" spc="-35" dirty="0">
                          <a:latin typeface="Candara" panose="020E0502030303020204" pitchFamily="34" charset="0"/>
                          <a:cs typeface="Trebuchet MS"/>
                        </a:rPr>
                        <a:t>6</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39"/>
                        </a:lnSpc>
                      </a:pPr>
                      <a:r>
                        <a:rPr sz="1800" spc="-100" dirty="0">
                          <a:latin typeface="Candara" panose="020E0502030303020204" pitchFamily="34" charset="0"/>
                          <a:cs typeface="Trebuchet MS"/>
                        </a:rPr>
                        <a:t>Rule</a:t>
                      </a:r>
                      <a:r>
                        <a:rPr sz="1800" spc="-204" dirty="0">
                          <a:latin typeface="Candara" panose="020E0502030303020204" pitchFamily="34" charset="0"/>
                          <a:cs typeface="Trebuchet MS"/>
                        </a:rPr>
                        <a:t> </a:t>
                      </a:r>
                      <a:r>
                        <a:rPr sz="1800" spc="-35" dirty="0">
                          <a:latin typeface="Candara" panose="020E0502030303020204" pitchFamily="34" charset="0"/>
                          <a:cs typeface="Trebuchet MS"/>
                        </a:rPr>
                        <a:t>8</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91287">
                <a:tc>
                  <a:txBody>
                    <a:bodyPr/>
                    <a:lstStyle/>
                    <a:p>
                      <a:pPr marL="68580">
                        <a:lnSpc>
                          <a:spcPts val="2335"/>
                        </a:lnSpc>
                      </a:pPr>
                      <a:r>
                        <a:rPr sz="2000" b="1" spc="-15"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64388">
                <a:tc>
                  <a:txBody>
                    <a:bodyPr/>
                    <a:lstStyle/>
                    <a:p>
                      <a:pPr marL="68580">
                        <a:lnSpc>
                          <a:spcPts val="2275"/>
                        </a:lnSpc>
                      </a:pPr>
                      <a:r>
                        <a:rPr sz="2000" i="1" spc="-5" dirty="0">
                          <a:latin typeface="Candara" panose="020E0502030303020204" pitchFamily="34" charset="0"/>
                          <a:cs typeface="Carlito"/>
                        </a:rPr>
                        <a:t>New </a:t>
                      </a:r>
                      <a:r>
                        <a:rPr sz="2000" i="1" spc="-10" dirty="0">
                          <a:latin typeface="Candara" panose="020E0502030303020204" pitchFamily="34" charset="0"/>
                          <a:cs typeface="Carlito"/>
                        </a:rPr>
                        <a:t>customer</a:t>
                      </a:r>
                      <a:r>
                        <a:rPr sz="2000" i="1" spc="-60" dirty="0">
                          <a:latin typeface="Candara" panose="020E0502030303020204" pitchFamily="34" charset="0"/>
                          <a:cs typeface="Carlito"/>
                        </a:rPr>
                        <a:t> </a:t>
                      </a:r>
                      <a:r>
                        <a:rPr sz="2000" i="1" dirty="0">
                          <a:latin typeface="Candara" panose="020E0502030303020204" pitchFamily="34" charset="0"/>
                          <a:cs typeface="Carlito"/>
                        </a:rPr>
                        <a:t>(15%)</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75"/>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i="1" spc="-15" dirty="0">
                          <a:latin typeface="Candara" panose="020E0502030303020204" pitchFamily="34" charset="0"/>
                          <a:cs typeface="Carlito"/>
                        </a:rPr>
                        <a:t>---</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40" dirty="0">
                          <a:solidFill>
                            <a:srgbClr val="C00000"/>
                          </a:solidFill>
                          <a:latin typeface="Candara" panose="020E0502030303020204" pitchFamily="34" charset="0"/>
                          <a:cs typeface="Carlito"/>
                        </a:rPr>
                        <a:t>True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68275" algn="ctr">
                        <a:lnSpc>
                          <a:spcPts val="2275"/>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60655" algn="ctr">
                        <a:lnSpc>
                          <a:spcPts val="2275"/>
                        </a:lnSpc>
                      </a:pPr>
                      <a:r>
                        <a:rPr sz="2000" i="1" spc="-25" dirty="0">
                          <a:latin typeface="Candara" panose="020E0502030303020204" pitchFamily="34" charset="0"/>
                          <a:cs typeface="Carlito"/>
                        </a:rPr>
                        <a:t>F</a:t>
                      </a:r>
                      <a:r>
                        <a:rPr sz="2000" i="1" spc="-5" dirty="0">
                          <a:latin typeface="Candara" panose="020E0502030303020204" pitchFamily="34" charset="0"/>
                          <a:cs typeface="Carlito"/>
                        </a:rPr>
                        <a:t>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75"/>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28827">
                <a:tc>
                  <a:txBody>
                    <a:bodyPr/>
                    <a:lstStyle/>
                    <a:p>
                      <a:pPr marL="68580">
                        <a:lnSpc>
                          <a:spcPts val="2280"/>
                        </a:lnSpc>
                      </a:pPr>
                      <a:r>
                        <a:rPr sz="2000" i="1" spc="-15" dirty="0">
                          <a:latin typeface="Candara" panose="020E0502030303020204" pitchFamily="34" charset="0"/>
                          <a:cs typeface="Carlito"/>
                        </a:rPr>
                        <a:t>Loyalty </a:t>
                      </a:r>
                      <a:r>
                        <a:rPr sz="2000" i="1" spc="-20" dirty="0">
                          <a:latin typeface="Candara" panose="020E0502030303020204" pitchFamily="34" charset="0"/>
                          <a:cs typeface="Carlito"/>
                        </a:rPr>
                        <a:t>card</a:t>
                      </a:r>
                      <a:r>
                        <a:rPr sz="2000" i="1" spc="-40" dirty="0">
                          <a:latin typeface="Candara" panose="020E0502030303020204" pitchFamily="34" charset="0"/>
                          <a:cs typeface="Carlito"/>
                        </a:rPr>
                        <a:t> </a:t>
                      </a:r>
                      <a:r>
                        <a:rPr sz="2000" i="1" spc="-10" dirty="0">
                          <a:latin typeface="Candara" panose="020E0502030303020204" pitchFamily="34" charset="0"/>
                          <a:cs typeface="Carlito"/>
                        </a:rPr>
                        <a:t>(10%)</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75895" algn="ctr">
                        <a:lnSpc>
                          <a:spcPts val="2280"/>
                        </a:lnSpc>
                      </a:pPr>
                      <a:r>
                        <a:rPr sz="2000" i="1" spc="-35" dirty="0">
                          <a:latin typeface="Candara" panose="020E0502030303020204" pitchFamily="34" charset="0"/>
                          <a:cs typeface="Carlito"/>
                        </a:rPr>
                        <a:t>F</a:t>
                      </a:r>
                      <a:r>
                        <a:rPr sz="2000" i="1" spc="-15" dirty="0">
                          <a:latin typeface="Candara" panose="020E0502030303020204" pitchFamily="34" charset="0"/>
                          <a:cs typeface="Carlito"/>
                        </a:rPr>
                        <a:t>als</a:t>
                      </a:r>
                      <a:r>
                        <a:rPr sz="2000" i="1" dirty="0">
                          <a:latin typeface="Candara" panose="020E0502030303020204" pitchFamily="34" charset="0"/>
                          <a:cs typeface="Carlito"/>
                        </a:rPr>
                        <a:t>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5104" algn="ctr">
                        <a:lnSpc>
                          <a:spcPts val="2280"/>
                        </a:lnSpc>
                      </a:pPr>
                      <a:r>
                        <a:rPr sz="2000" i="1" spc="-25" dirty="0">
                          <a:solidFill>
                            <a:srgbClr val="C00000"/>
                          </a:solidFill>
                          <a:latin typeface="Candara" panose="020E0502030303020204" pitchFamily="34" charset="0"/>
                          <a:cs typeface="Carlito"/>
                        </a:rPr>
                        <a:t>True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96850" algn="ctr">
                        <a:lnSpc>
                          <a:spcPts val="2280"/>
                        </a:lnSpc>
                      </a:pPr>
                      <a:r>
                        <a:rPr sz="2000" i="1" spc="-105" dirty="0">
                          <a:solidFill>
                            <a:srgbClr val="C00000"/>
                          </a:solidFill>
                          <a:latin typeface="Candara" panose="020E0502030303020204" pitchFamily="34" charset="0"/>
                          <a:cs typeface="Carlito"/>
                        </a:rPr>
                        <a:t>T</a:t>
                      </a:r>
                      <a:r>
                        <a:rPr sz="2000" i="1" dirty="0">
                          <a:solidFill>
                            <a:srgbClr val="C00000"/>
                          </a:solidFill>
                          <a:latin typeface="Candara" panose="020E0502030303020204" pitchFamily="34" charset="0"/>
                          <a:cs typeface="Carlito"/>
                        </a:rPr>
                        <a:t>rue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06729">
                <a:tc>
                  <a:txBody>
                    <a:bodyPr/>
                    <a:lstStyle/>
                    <a:p>
                      <a:pPr marL="68580">
                        <a:lnSpc>
                          <a:spcPts val="2280"/>
                        </a:lnSpc>
                      </a:pPr>
                      <a:r>
                        <a:rPr sz="2000" i="1" spc="-10" dirty="0">
                          <a:latin typeface="Candara" panose="020E0502030303020204" pitchFamily="34" charset="0"/>
                          <a:cs typeface="Carlito"/>
                        </a:rPr>
                        <a:t>Coupon</a:t>
                      </a:r>
                      <a:r>
                        <a:rPr sz="2000" i="1" spc="-50" dirty="0">
                          <a:latin typeface="Candara" panose="020E0502030303020204" pitchFamily="34" charset="0"/>
                          <a:cs typeface="Carlito"/>
                        </a:rPr>
                        <a:t> </a:t>
                      </a:r>
                      <a:r>
                        <a:rPr sz="2000" i="1" spc="-10" dirty="0">
                          <a:latin typeface="Candara" panose="020E0502030303020204" pitchFamily="34" charset="0"/>
                          <a:cs typeface="Carlito"/>
                        </a:rPr>
                        <a:t>(20%)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15" dirty="0">
                          <a:latin typeface="Candara" panose="020E0502030303020204" pitchFamily="34" charset="0"/>
                          <a:cs typeface="Carlito"/>
                        </a:rPr>
                        <a: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10820" algn="ctr">
                        <a:lnSpc>
                          <a:spcPts val="2280"/>
                        </a:lnSpc>
                      </a:pPr>
                      <a:r>
                        <a:rPr sz="2000" i="1" spc="-114" dirty="0">
                          <a:solidFill>
                            <a:srgbClr val="C00000"/>
                          </a:solidFill>
                          <a:latin typeface="Candara" panose="020E0502030303020204" pitchFamily="34" charset="0"/>
                          <a:cs typeface="Carlito"/>
                        </a:rPr>
                        <a:t>T</a:t>
                      </a:r>
                      <a:r>
                        <a:rPr sz="2000" i="1" spc="-20" dirty="0">
                          <a:solidFill>
                            <a:srgbClr val="C00000"/>
                          </a:solidFill>
                          <a:latin typeface="Candara" panose="020E0502030303020204" pitchFamily="34" charset="0"/>
                          <a:cs typeface="Carlito"/>
                        </a:rPr>
                        <a:t>r</a:t>
                      </a:r>
                      <a:r>
                        <a:rPr sz="2000" i="1" spc="-15" dirty="0">
                          <a:solidFill>
                            <a:srgbClr val="C00000"/>
                          </a:solidFill>
                          <a:latin typeface="Candara" panose="020E0502030303020204" pitchFamily="34" charset="0"/>
                          <a:cs typeface="Carlito"/>
                        </a:rPr>
                        <a:t>u</a:t>
                      </a:r>
                      <a:r>
                        <a:rPr sz="2000" i="1" dirty="0">
                          <a:solidFill>
                            <a:srgbClr val="C00000"/>
                          </a:solidFill>
                          <a:latin typeface="Candara" panose="020E0502030303020204" pitchFamily="34" charset="0"/>
                          <a:cs typeface="Carlito"/>
                        </a:rPr>
                        <a:t>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5104"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60020" algn="ctr">
                        <a:lnSpc>
                          <a:spcPts val="2280"/>
                        </a:lnSpc>
                      </a:pPr>
                      <a:r>
                        <a:rPr sz="2000" i="1" spc="-25" dirty="0">
                          <a:latin typeface="Candara" panose="020E0502030303020204" pitchFamily="34" charset="0"/>
                          <a:cs typeface="Carlito"/>
                        </a:rPr>
                        <a:t>F</a:t>
                      </a:r>
                      <a:r>
                        <a:rPr sz="2000" i="1" spc="-5" dirty="0">
                          <a:latin typeface="Candara" panose="020E0502030303020204" pitchFamily="34" charset="0"/>
                          <a:cs typeface="Carlito"/>
                        </a:rPr>
                        <a:t>alse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10" dirty="0">
                          <a:latin typeface="Candara" panose="020E0502030303020204" pitchFamily="34" charset="0"/>
                          <a:cs typeface="Carlito"/>
                        </a:rPr>
                        <a:t>False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442214">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95096">
                <a:tc>
                  <a:txBody>
                    <a:bodyPr/>
                    <a:lstStyle/>
                    <a:p>
                      <a:pPr marL="68580">
                        <a:lnSpc>
                          <a:spcPts val="2280"/>
                        </a:lnSpc>
                      </a:pPr>
                      <a:r>
                        <a:rPr sz="2000" i="1" spc="-10" dirty="0">
                          <a:latin typeface="Candara" panose="020E0502030303020204" pitchFamily="34" charset="0"/>
                          <a:cs typeface="Carlito"/>
                        </a:rPr>
                        <a:t>Discount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dirty="0">
                          <a:latin typeface="Candara" panose="020E0502030303020204" pitchFamily="34" charset="0"/>
                          <a:cs typeface="Carlito"/>
                        </a:rPr>
                        <a:t>x</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86690" algn="r">
                        <a:lnSpc>
                          <a:spcPts val="2280"/>
                        </a:lnSpc>
                      </a:pPr>
                      <a:r>
                        <a:rPr sz="2000" b="1" spc="-5" dirty="0">
                          <a:latin typeface="Candara" panose="020E0502030303020204" pitchFamily="34" charset="0"/>
                          <a:cs typeface="Carlito"/>
                        </a:rPr>
                        <a:t>20</a:t>
                      </a:r>
                      <a:r>
                        <a:rPr sz="2000" b="1" spc="-125" dirty="0">
                          <a:latin typeface="Candara" panose="020E0502030303020204" pitchFamily="34" charset="0"/>
                          <a:cs typeface="Carlito"/>
                        </a:rPr>
                        <a:t> </a:t>
                      </a:r>
                      <a:r>
                        <a:rPr sz="2000" b="1" dirty="0">
                          <a:latin typeface="Candara" panose="020E0502030303020204" pitchFamily="34" charset="0"/>
                          <a:cs typeface="Carlito"/>
                        </a:rPr>
                        <a: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spc="-10" dirty="0">
                          <a:latin typeface="Candara" panose="020E0502030303020204" pitchFamily="34" charset="0"/>
                          <a:cs typeface="Carlito"/>
                        </a:rPr>
                        <a:t>15%</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8279">
                        <a:lnSpc>
                          <a:spcPts val="2280"/>
                        </a:lnSpc>
                      </a:pPr>
                      <a:r>
                        <a:rPr sz="2000" b="1" dirty="0">
                          <a:latin typeface="Candara" panose="020E0502030303020204" pitchFamily="34" charset="0"/>
                          <a:cs typeface="Carlito"/>
                        </a:rPr>
                        <a:t>30%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99390" algn="r">
                        <a:lnSpc>
                          <a:spcPts val="2280"/>
                        </a:lnSpc>
                      </a:pPr>
                      <a:r>
                        <a:rPr sz="2000" b="1" dirty="0">
                          <a:latin typeface="Candara" panose="020E0502030303020204" pitchFamily="34" charset="0"/>
                          <a:cs typeface="Carlito"/>
                        </a:rPr>
                        <a:t>10%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dirty="0">
                          <a:latin typeface="Candara" panose="020E0502030303020204" pitchFamily="34" charset="0"/>
                          <a:cs typeface="Carlito"/>
                        </a:rPr>
                        <a:t>0%</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073934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a:t>
            </a:r>
            <a:r>
              <a:rPr lang="en-US" dirty="0" smtClean="0"/>
              <a:t>Table </a:t>
            </a:r>
            <a:r>
              <a:rPr lang="en-US" dirty="0"/>
              <a:t>testing</a:t>
            </a:r>
          </a:p>
        </p:txBody>
      </p:sp>
      <p:sp>
        <p:nvSpPr>
          <p:cNvPr id="3" name="Content Placeholder 2"/>
          <p:cNvSpPr>
            <a:spLocks noGrp="1"/>
          </p:cNvSpPr>
          <p:nvPr>
            <p:ph idx="1"/>
          </p:nvPr>
        </p:nvSpPr>
        <p:spPr/>
        <p:txBody>
          <a:bodyPr>
            <a:normAutofit/>
          </a:bodyPr>
          <a:lstStyle/>
          <a:p>
            <a:r>
              <a:rPr lang="en-US" b="1" dirty="0"/>
              <a:t>Decision tables </a:t>
            </a:r>
            <a:r>
              <a:rPr lang="en-US" dirty="0"/>
              <a:t>are a good way to:</a:t>
            </a:r>
          </a:p>
          <a:p>
            <a:pPr lvl="1"/>
            <a:r>
              <a:rPr lang="en-US" dirty="0" smtClean="0"/>
              <a:t>capture </a:t>
            </a:r>
            <a:r>
              <a:rPr lang="en-US" dirty="0"/>
              <a:t>system </a:t>
            </a:r>
            <a:r>
              <a:rPr lang="en-US" dirty="0" smtClean="0"/>
              <a:t>requirements that </a:t>
            </a:r>
            <a:r>
              <a:rPr lang="en-US" dirty="0"/>
              <a:t>contain </a:t>
            </a:r>
            <a:r>
              <a:rPr lang="en-US" i="1" dirty="0"/>
              <a:t>logical conditions</a:t>
            </a:r>
            <a:endParaRPr lang="en-US" dirty="0"/>
          </a:p>
          <a:p>
            <a:pPr lvl="1"/>
            <a:r>
              <a:rPr lang="en-US" dirty="0" smtClean="0"/>
              <a:t>to </a:t>
            </a:r>
            <a:r>
              <a:rPr lang="en-US" dirty="0"/>
              <a:t>document internal system design. </a:t>
            </a:r>
          </a:p>
          <a:p>
            <a:r>
              <a:rPr lang="en-US" dirty="0" smtClean="0"/>
              <a:t>The </a:t>
            </a:r>
            <a:r>
              <a:rPr lang="en-US" dirty="0"/>
              <a:t>input conditions and actions are most often stated in such a way that they can be either true or false (Boolean). </a:t>
            </a:r>
          </a:p>
          <a:p>
            <a:r>
              <a:rPr lang="en-US" dirty="0"/>
              <a:t>The </a:t>
            </a:r>
            <a:r>
              <a:rPr lang="en-US" dirty="0" smtClean="0"/>
              <a:t>strength of </a:t>
            </a:r>
            <a:r>
              <a:rPr lang="en-US" dirty="0"/>
              <a:t>decision table testing is that it creates combinations of conditions that might not otherwise have been exercised during testing. </a:t>
            </a:r>
          </a:p>
          <a:p>
            <a:r>
              <a:rPr lang="en-US" dirty="0"/>
              <a:t>It may be applied to all situations when the action of the software depends on several logical decisions.</a:t>
            </a:r>
          </a:p>
        </p:txBody>
      </p:sp>
      <p:sp>
        <p:nvSpPr>
          <p:cNvPr id="4" name="Slide Number Placeholder 3"/>
          <p:cNvSpPr>
            <a:spLocks noGrp="1"/>
          </p:cNvSpPr>
          <p:nvPr>
            <p:ph type="sldNum" sz="quarter" idx="12"/>
          </p:nvPr>
        </p:nvSpPr>
        <p:spPr/>
        <p:txBody>
          <a:bodyPr/>
          <a:lstStyle/>
          <a:p>
            <a:fld id="{B543A0FD-1CA6-4228-86A2-78061B4844C8}" type="slidenum">
              <a:rPr lang="en-US" smtClean="0"/>
              <a:t>81</a:t>
            </a:fld>
            <a:endParaRPr lang="en-US"/>
          </a:p>
        </p:txBody>
      </p:sp>
    </p:spTree>
    <p:extLst>
      <p:ext uri="{BB962C8B-B14F-4D97-AF65-F5344CB8AC3E}">
        <p14:creationId xmlns:p14="http://schemas.microsoft.com/office/powerpoint/2010/main" val="32683877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a:t>
            </a:r>
            <a:r>
              <a:rPr lang="en-US" dirty="0" smtClean="0"/>
              <a:t>transition testing</a:t>
            </a:r>
            <a:endParaRPr lang="en-US" dirty="0"/>
          </a:p>
        </p:txBody>
      </p:sp>
      <p:sp>
        <p:nvSpPr>
          <p:cNvPr id="3" name="Content Placeholder 2"/>
          <p:cNvSpPr>
            <a:spLocks noGrp="1"/>
          </p:cNvSpPr>
          <p:nvPr>
            <p:ph idx="1"/>
          </p:nvPr>
        </p:nvSpPr>
        <p:spPr/>
        <p:txBody>
          <a:bodyPr/>
          <a:lstStyle/>
          <a:p>
            <a:r>
              <a:rPr lang="en-US" b="1" dirty="0"/>
              <a:t>A system </a:t>
            </a:r>
            <a:r>
              <a:rPr lang="en-US" dirty="0"/>
              <a:t>can be in a finite number of different states. This  aspects of the system can be described as a </a:t>
            </a:r>
            <a:r>
              <a:rPr lang="en-US" i="1" dirty="0"/>
              <a:t>‘finite state machine</a:t>
            </a:r>
            <a:r>
              <a:rPr lang="en-US" i="1" dirty="0" smtClean="0"/>
              <a:t>’ ; a </a:t>
            </a:r>
            <a:r>
              <a:rPr lang="en-US" i="1" dirty="0"/>
              <a:t>state diagram. </a:t>
            </a:r>
            <a:endParaRPr lang="en-US" dirty="0"/>
          </a:p>
          <a:p>
            <a:r>
              <a:rPr lang="en-US" dirty="0"/>
              <a:t>Any system where you get a different output for the same input, </a:t>
            </a:r>
            <a:r>
              <a:rPr lang="en-US" dirty="0" smtClean="0"/>
              <a:t>depending on </a:t>
            </a:r>
            <a:r>
              <a:rPr lang="en-US" dirty="0"/>
              <a:t>what has happened before, is a finite state system. </a:t>
            </a:r>
          </a:p>
          <a:p>
            <a:r>
              <a:rPr lang="en-US" dirty="0"/>
              <a:t>The </a:t>
            </a:r>
            <a:r>
              <a:rPr lang="en-US" dirty="0" smtClean="0"/>
              <a:t>transition from </a:t>
            </a:r>
            <a:r>
              <a:rPr lang="en-US" dirty="0"/>
              <a:t>one state to another  are determined by the rules of the ‘machine’.</a:t>
            </a:r>
          </a:p>
        </p:txBody>
      </p:sp>
      <p:sp>
        <p:nvSpPr>
          <p:cNvPr id="4" name="Slide Number Placeholder 3"/>
          <p:cNvSpPr>
            <a:spLocks noGrp="1"/>
          </p:cNvSpPr>
          <p:nvPr>
            <p:ph type="sldNum" sz="quarter" idx="12"/>
          </p:nvPr>
        </p:nvSpPr>
        <p:spPr/>
        <p:txBody>
          <a:bodyPr/>
          <a:lstStyle/>
          <a:p>
            <a:fld id="{B543A0FD-1CA6-4228-86A2-78061B4844C8}" type="slidenum">
              <a:rPr lang="en-US" smtClean="0"/>
              <a:t>82</a:t>
            </a:fld>
            <a:endParaRPr lang="en-US"/>
          </a:p>
        </p:txBody>
      </p:sp>
    </p:spTree>
    <p:extLst>
      <p:ext uri="{BB962C8B-B14F-4D97-AF65-F5344CB8AC3E}">
        <p14:creationId xmlns:p14="http://schemas.microsoft.com/office/powerpoint/2010/main" val="16792337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p:txBody>
          <a:bodyPr/>
          <a:lstStyle/>
          <a:p>
            <a:r>
              <a:rPr lang="en-US" dirty="0" smtClean="0"/>
              <a:t>State transition testing</a:t>
            </a:r>
          </a:p>
          <a:p>
            <a:pPr lvl="1"/>
            <a:r>
              <a:rPr lang="en-US" dirty="0" smtClean="0"/>
              <a:t>System can be in a finite number of different states</a:t>
            </a:r>
          </a:p>
          <a:p>
            <a:r>
              <a:rPr lang="en-US" dirty="0" smtClean="0"/>
              <a:t>Elements of state transition models</a:t>
            </a:r>
          </a:p>
          <a:p>
            <a:pPr lvl="1"/>
            <a:r>
              <a:rPr lang="en-US" dirty="0" smtClean="0"/>
              <a:t>States (The software may occupy)</a:t>
            </a:r>
          </a:p>
          <a:p>
            <a:pPr lvl="2"/>
            <a:r>
              <a:rPr lang="en-US" dirty="0" smtClean="0"/>
              <a:t>Open/closed, active/inactive</a:t>
            </a:r>
          </a:p>
          <a:p>
            <a:pPr lvl="1"/>
            <a:r>
              <a:rPr lang="en-US" dirty="0" smtClean="0"/>
              <a:t>Transitions (From one state to another)</a:t>
            </a:r>
          </a:p>
          <a:p>
            <a:pPr lvl="2"/>
            <a:r>
              <a:rPr lang="en-US" dirty="0" smtClean="0"/>
              <a:t>Not all transitions are allowed</a:t>
            </a:r>
          </a:p>
          <a:p>
            <a:pPr lvl="1"/>
            <a:r>
              <a:rPr lang="en-US" dirty="0" smtClean="0"/>
              <a:t>Events (Causing state transition)</a:t>
            </a:r>
          </a:p>
          <a:p>
            <a:pPr lvl="2"/>
            <a:r>
              <a:rPr lang="en-US" dirty="0" smtClean="0"/>
              <a:t>Closing a files/withdrawing money</a:t>
            </a:r>
          </a:p>
          <a:p>
            <a:pPr lvl="1"/>
            <a:r>
              <a:rPr lang="en-US" dirty="0" smtClean="0"/>
              <a:t>Actions (Action resulting from transitions)</a:t>
            </a:r>
          </a:p>
          <a:p>
            <a:pPr lvl="2"/>
            <a:r>
              <a:rPr lang="en-US" dirty="0" smtClean="0"/>
              <a:t>Error message</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83</a:t>
            </a:fld>
            <a:endParaRPr lang="en-US"/>
          </a:p>
        </p:txBody>
      </p:sp>
      <p:sp>
        <p:nvSpPr>
          <p:cNvPr id="5" name="object 10"/>
          <p:cNvSpPr/>
          <p:nvPr/>
        </p:nvSpPr>
        <p:spPr>
          <a:xfrm>
            <a:off x="9171432" y="1825625"/>
            <a:ext cx="2593848" cy="4198812"/>
          </a:xfrm>
          <a:prstGeom prst="rect">
            <a:avLst/>
          </a:prstGeom>
          <a:blipFill>
            <a:blip r:embed="rId2" cstate="print"/>
            <a:srcRect/>
            <a:stretch>
              <a:fillRect l="-231890"/>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2033779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a:xfrm>
            <a:off x="612475" y="1380226"/>
            <a:ext cx="10620555" cy="5112649"/>
          </a:xfrm>
        </p:spPr>
        <p:txBody>
          <a:bodyPr/>
          <a:lstStyle/>
          <a:p>
            <a:r>
              <a:rPr lang="en-US" dirty="0" smtClean="0"/>
              <a:t>A ‘</a:t>
            </a:r>
            <a:r>
              <a:rPr lang="en-US" dirty="0"/>
              <a:t>finite state machine’ is often shown as a state </a:t>
            </a:r>
            <a:r>
              <a:rPr lang="en-US" dirty="0" smtClean="0"/>
              <a:t>diagram </a:t>
            </a:r>
          </a:p>
          <a:p>
            <a:r>
              <a:rPr lang="en-US" dirty="0" smtClean="0"/>
              <a:t>ATM </a:t>
            </a:r>
            <a:r>
              <a:rPr lang="en-US" dirty="0"/>
              <a:t>PIN example</a:t>
            </a:r>
            <a:r>
              <a:rPr lang="en-US" dirty="0" smtClean="0"/>
              <a:t>.</a:t>
            </a:r>
          </a:p>
          <a:p>
            <a:endParaRPr lang="en-US" dirty="0"/>
          </a:p>
          <a:p>
            <a:endParaRPr lang="en-US" dirty="0" smtClean="0"/>
          </a:p>
          <a:p>
            <a:endParaRPr lang="en-US" dirty="0"/>
          </a:p>
          <a:p>
            <a:endParaRPr lang="en-US" dirty="0" smtClean="0"/>
          </a:p>
          <a:p>
            <a:endParaRPr lang="en-US" dirty="0" smtClean="0"/>
          </a:p>
          <a:p>
            <a:r>
              <a:rPr lang="en-US" dirty="0"/>
              <a:t>The states of the system under test are separate, </a:t>
            </a:r>
            <a:r>
              <a:rPr lang="en-US" dirty="0" smtClean="0"/>
              <a:t>identifiable and </a:t>
            </a:r>
            <a:r>
              <a:rPr lang="en-US" dirty="0"/>
              <a:t>finite in number. </a:t>
            </a:r>
          </a:p>
          <a:p>
            <a:pPr marL="0" indent="0">
              <a:buNone/>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84</a:t>
            </a:fld>
            <a:endParaRPr lang="en-US"/>
          </a:p>
        </p:txBody>
      </p:sp>
      <p:pic>
        <p:nvPicPr>
          <p:cNvPr id="2050" name="Picture 2" descr="State Trans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017" y="1970527"/>
            <a:ext cx="6284976" cy="2900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0103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p:txBody>
          <a:bodyPr/>
          <a:lstStyle/>
          <a:p>
            <a:r>
              <a:rPr lang="en-US" dirty="0"/>
              <a:t>How many tests do we need to exercise every state? </a:t>
            </a:r>
          </a:p>
        </p:txBody>
      </p:sp>
      <p:sp>
        <p:nvSpPr>
          <p:cNvPr id="4" name="Slide Number Placeholder 3"/>
          <p:cNvSpPr>
            <a:spLocks noGrp="1"/>
          </p:cNvSpPr>
          <p:nvPr>
            <p:ph type="sldNum" sz="quarter" idx="12"/>
          </p:nvPr>
        </p:nvSpPr>
        <p:spPr/>
        <p:txBody>
          <a:bodyPr/>
          <a:lstStyle/>
          <a:p>
            <a:fld id="{B543A0FD-1CA6-4228-86A2-78061B4844C8}" type="slidenum">
              <a:rPr lang="en-US" smtClean="0"/>
              <a:t>85</a:t>
            </a:fld>
            <a:endParaRPr lang="en-US"/>
          </a:p>
        </p:txBody>
      </p:sp>
      <p:pic>
        <p:nvPicPr>
          <p:cNvPr id="6" name="Picture 5"/>
          <p:cNvPicPr>
            <a:picLocks noChangeAspect="1"/>
          </p:cNvPicPr>
          <p:nvPr/>
        </p:nvPicPr>
        <p:blipFill>
          <a:blip r:embed="rId2"/>
          <a:stretch>
            <a:fillRect/>
          </a:stretch>
        </p:blipFill>
        <p:spPr>
          <a:xfrm>
            <a:off x="5421953" y="2287755"/>
            <a:ext cx="6377293" cy="2994179"/>
          </a:xfrm>
          <a:prstGeom prst="rect">
            <a:avLst/>
          </a:prstGeom>
        </p:spPr>
      </p:pic>
      <p:sp>
        <p:nvSpPr>
          <p:cNvPr id="8" name="Rectangle 7"/>
          <p:cNvSpPr/>
          <p:nvPr/>
        </p:nvSpPr>
        <p:spPr>
          <a:xfrm>
            <a:off x="569976" y="4507587"/>
            <a:ext cx="8040624" cy="2031325"/>
          </a:xfrm>
          <a:prstGeom prst="rect">
            <a:avLst/>
          </a:prstGeom>
        </p:spPr>
        <p:txBody>
          <a:bodyPr wrap="square">
            <a:spAutoFit/>
          </a:bodyPr>
          <a:lstStyle/>
          <a:p>
            <a:r>
              <a:rPr lang="en-US" b="1" u="sng" dirty="0">
                <a:solidFill>
                  <a:srgbClr val="212121"/>
                </a:solidFill>
                <a:latin typeface="Candara" panose="020E0502030303020204" pitchFamily="34" charset="0"/>
              </a:rPr>
              <a:t>States:</a:t>
            </a:r>
            <a:r>
              <a:rPr lang="en-US" dirty="0">
                <a:solidFill>
                  <a:srgbClr val="212121"/>
                </a:solidFill>
                <a:latin typeface="Candara" panose="020E0502030303020204" pitchFamily="34" charset="0"/>
              </a:rPr>
              <a:t> States can be numbered as S1, S2 or as alphabets A, B, C </a:t>
            </a:r>
            <a:r>
              <a:rPr lang="en-US" dirty="0" err="1">
                <a:solidFill>
                  <a:srgbClr val="212121"/>
                </a:solidFill>
                <a:latin typeface="Candara" panose="020E0502030303020204" pitchFamily="34" charset="0"/>
              </a:rPr>
              <a:t>etc</a:t>
            </a:r>
            <a:r>
              <a:rPr lang="en-US" dirty="0">
                <a:latin typeface="Candara" panose="020E0502030303020204" pitchFamily="34" charset="0"/>
              </a:rPr>
              <a:t/>
            </a:r>
            <a:br>
              <a:rPr lang="en-US" dirty="0">
                <a:latin typeface="Candara" panose="020E0502030303020204" pitchFamily="34" charset="0"/>
              </a:rPr>
            </a:br>
            <a:r>
              <a:rPr lang="en-US" dirty="0">
                <a:solidFill>
                  <a:srgbClr val="212121"/>
                </a:solidFill>
                <a:latin typeface="Candara" panose="020E0502030303020204" pitchFamily="34" charset="0"/>
              </a:rPr>
              <a:t>S1:Start, S2:Wait for Pin, S3: 1st try, S4: 2nd Try, S5: 3rd Try, S6: access to account, S7: eat card</a:t>
            </a:r>
            <a:r>
              <a:rPr lang="en-US" dirty="0">
                <a:latin typeface="Candara" panose="020E0502030303020204" pitchFamily="34" charset="0"/>
              </a:rPr>
              <a:t/>
            </a:r>
            <a:br>
              <a:rPr lang="en-US" dirty="0">
                <a:latin typeface="Candara" panose="020E0502030303020204" pitchFamily="34" charset="0"/>
              </a:rPr>
            </a:br>
            <a:r>
              <a:rPr lang="en-US" b="1" u="sng" dirty="0">
                <a:solidFill>
                  <a:srgbClr val="212121"/>
                </a:solidFill>
                <a:latin typeface="Candara" panose="020E0502030303020204" pitchFamily="34" charset="0"/>
              </a:rPr>
              <a:t>Events:</a:t>
            </a:r>
            <a:r>
              <a:rPr lang="en-US" dirty="0">
                <a:latin typeface="Candara" panose="020E0502030303020204" pitchFamily="34" charset="0"/>
              </a:rPr>
              <a:t/>
            </a:r>
            <a:br>
              <a:rPr lang="en-US" dirty="0">
                <a:latin typeface="Candara" panose="020E0502030303020204" pitchFamily="34" charset="0"/>
              </a:rPr>
            </a:br>
            <a:r>
              <a:rPr lang="en-US" dirty="0">
                <a:solidFill>
                  <a:srgbClr val="212121"/>
                </a:solidFill>
                <a:latin typeface="Candara" panose="020E0502030303020204" pitchFamily="34" charset="0"/>
              </a:rPr>
              <a:t>Event1:Card inserted, Event 2: enter Pin, Event 3: Pin OK, Event 4: Pin not OK</a:t>
            </a:r>
            <a:r>
              <a:rPr lang="en-US" dirty="0">
                <a:latin typeface="Candara" panose="020E0502030303020204" pitchFamily="34" charset="0"/>
              </a:rPr>
              <a:t/>
            </a:r>
            <a:br>
              <a:rPr lang="en-US" dirty="0">
                <a:latin typeface="Candara" panose="020E0502030303020204" pitchFamily="34" charset="0"/>
              </a:rPr>
            </a:br>
            <a:r>
              <a:rPr lang="en-US" b="1" u="sng" dirty="0">
                <a:solidFill>
                  <a:srgbClr val="212121"/>
                </a:solidFill>
                <a:latin typeface="Candara" panose="020E0502030303020204" pitchFamily="34" charset="0"/>
              </a:rPr>
              <a:t>Actions :</a:t>
            </a:r>
            <a:r>
              <a:rPr lang="en-US" dirty="0">
                <a:solidFill>
                  <a:srgbClr val="212121"/>
                </a:solidFill>
                <a:latin typeface="Candara" panose="020E0502030303020204" pitchFamily="34" charset="0"/>
              </a:rPr>
              <a:t> (not shown in the above example) could be : Messages on the screen – error or otherwise.</a:t>
            </a:r>
            <a:endParaRPr lang="en-US" dirty="0">
              <a:latin typeface="Candara" panose="020E0502030303020204" pitchFamily="34" charset="0"/>
            </a:endParaRPr>
          </a:p>
        </p:txBody>
      </p:sp>
    </p:spTree>
    <p:extLst>
      <p:ext uri="{BB962C8B-B14F-4D97-AF65-F5344CB8AC3E}">
        <p14:creationId xmlns:p14="http://schemas.microsoft.com/office/powerpoint/2010/main" val="37360128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a:xfrm>
            <a:off x="838200" y="1825624"/>
            <a:ext cx="10515600" cy="4794631"/>
          </a:xfrm>
        </p:spPr>
        <p:txBody>
          <a:bodyPr>
            <a:normAutofit lnSpcReduction="10000"/>
          </a:bodyPr>
          <a:lstStyle/>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r>
              <a:rPr lang="en-US" sz="2400" dirty="0" smtClean="0"/>
              <a:t>Invalid </a:t>
            </a:r>
            <a:r>
              <a:rPr lang="en-US" sz="2400" dirty="0"/>
              <a:t>or Null Transitions are represented as ‘-‘ in red in the table above.</a:t>
            </a:r>
          </a:p>
        </p:txBody>
      </p:sp>
      <p:sp>
        <p:nvSpPr>
          <p:cNvPr id="4" name="Slide Number Placeholder 3"/>
          <p:cNvSpPr>
            <a:spLocks noGrp="1"/>
          </p:cNvSpPr>
          <p:nvPr>
            <p:ph type="sldNum" sz="quarter" idx="12"/>
          </p:nvPr>
        </p:nvSpPr>
        <p:spPr/>
        <p:txBody>
          <a:bodyPr/>
          <a:lstStyle/>
          <a:p>
            <a:fld id="{B543A0FD-1CA6-4228-86A2-78061B4844C8}" type="slidenum">
              <a:rPr lang="en-US" smtClean="0"/>
              <a:t>86</a:t>
            </a:fld>
            <a:endParaRPr lang="en-US"/>
          </a:p>
        </p:txBody>
      </p:sp>
      <p:pic>
        <p:nvPicPr>
          <p:cNvPr id="3074" name="Picture 2" descr="State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95" y="3297351"/>
            <a:ext cx="8934079" cy="25849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State Transition"/>
          <p:cNvPicPr>
            <a:picLocks noChangeAspect="1" noChangeArrowheads="1"/>
          </p:cNvPicPr>
          <p:nvPr/>
        </p:nvPicPr>
        <p:blipFill rotWithShape="1">
          <a:blip r:embed="rId3">
            <a:extLst>
              <a:ext uri="{28A0092B-C50C-407E-A947-70E740481C1C}">
                <a14:useLocalDpi xmlns:a14="http://schemas.microsoft.com/office/drawing/2010/main" val="0"/>
              </a:ext>
            </a:extLst>
          </a:blip>
          <a:srcRect b="5165"/>
          <a:stretch/>
        </p:blipFill>
        <p:spPr bwMode="auto">
          <a:xfrm>
            <a:off x="6823494" y="1207301"/>
            <a:ext cx="5026617" cy="2200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48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p:txBody>
          <a:bodyPr/>
          <a:lstStyle/>
          <a:p>
            <a:r>
              <a:rPr lang="en-US" dirty="0" smtClean="0"/>
              <a:t>Why state </a:t>
            </a:r>
            <a:r>
              <a:rPr lang="en-US" dirty="0"/>
              <a:t>transition testing?</a:t>
            </a:r>
          </a:p>
          <a:p>
            <a:pPr lvl="1"/>
            <a:r>
              <a:rPr lang="en-US" dirty="0"/>
              <a:t>Because a system may exhibit a different response depending on current </a:t>
            </a:r>
            <a:r>
              <a:rPr lang="en-US" dirty="0" smtClean="0"/>
              <a:t>conditions or </a:t>
            </a:r>
            <a:r>
              <a:rPr lang="en-US" dirty="0"/>
              <a:t>previous history.</a:t>
            </a:r>
          </a:p>
          <a:p>
            <a:r>
              <a:rPr lang="en-US" dirty="0"/>
              <a:t>State transition testing allows the tester to view:</a:t>
            </a:r>
          </a:p>
          <a:p>
            <a:pPr lvl="1"/>
            <a:r>
              <a:rPr lang="en-US" dirty="0" smtClean="0"/>
              <a:t>the </a:t>
            </a:r>
            <a:r>
              <a:rPr lang="en-US" dirty="0"/>
              <a:t>software in terms of its states</a:t>
            </a:r>
          </a:p>
          <a:p>
            <a:pPr lvl="1"/>
            <a:r>
              <a:rPr lang="en-US" dirty="0" smtClean="0"/>
              <a:t>transitions between states </a:t>
            </a:r>
            <a:endParaRPr lang="en-US" dirty="0"/>
          </a:p>
          <a:p>
            <a:pPr lvl="1"/>
            <a:r>
              <a:rPr lang="en-US" dirty="0" smtClean="0"/>
              <a:t>the </a:t>
            </a:r>
            <a:r>
              <a:rPr lang="en-US" dirty="0"/>
              <a:t>inputs or events that trigger state changes (transitions) </a:t>
            </a:r>
          </a:p>
          <a:p>
            <a:pPr lvl="1"/>
            <a:r>
              <a:rPr lang="en-US" dirty="0" smtClean="0"/>
              <a:t>the actions </a:t>
            </a:r>
            <a:r>
              <a:rPr lang="en-US" dirty="0"/>
              <a:t>which may result from those transitions</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87</a:t>
            </a:fld>
            <a:endParaRPr lang="en-US"/>
          </a:p>
        </p:txBody>
      </p:sp>
    </p:spTree>
    <p:extLst>
      <p:ext uri="{BB962C8B-B14F-4D97-AF65-F5344CB8AC3E}">
        <p14:creationId xmlns:p14="http://schemas.microsoft.com/office/powerpoint/2010/main" val="75715542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a:xfrm>
            <a:off x="508958" y="1475117"/>
            <a:ext cx="8735626" cy="4701846"/>
          </a:xfrm>
        </p:spPr>
        <p:txBody>
          <a:bodyPr>
            <a:normAutofit/>
          </a:bodyPr>
          <a:lstStyle/>
          <a:p>
            <a:r>
              <a:rPr lang="en-US" dirty="0"/>
              <a:t>Tests can be designed</a:t>
            </a:r>
          </a:p>
          <a:p>
            <a:pPr lvl="1"/>
            <a:r>
              <a:rPr lang="en-US" dirty="0" smtClean="0"/>
              <a:t>to </a:t>
            </a:r>
            <a:r>
              <a:rPr lang="en-US" dirty="0"/>
              <a:t>cover a typical sequence </a:t>
            </a:r>
            <a:r>
              <a:rPr lang="en-US" dirty="0" smtClean="0"/>
              <a:t>of states</a:t>
            </a:r>
            <a:endParaRPr lang="en-US" dirty="0"/>
          </a:p>
          <a:p>
            <a:pPr lvl="1"/>
            <a:r>
              <a:rPr lang="en-US" dirty="0" smtClean="0"/>
              <a:t>to </a:t>
            </a:r>
            <a:r>
              <a:rPr lang="en-US" dirty="0"/>
              <a:t>exercise specific sequences of transitions</a:t>
            </a:r>
          </a:p>
          <a:p>
            <a:pPr lvl="1"/>
            <a:r>
              <a:rPr lang="en-US" dirty="0" smtClean="0"/>
              <a:t>to </a:t>
            </a:r>
            <a:r>
              <a:rPr lang="en-US" dirty="0"/>
              <a:t>cover every state</a:t>
            </a:r>
          </a:p>
          <a:p>
            <a:pPr lvl="1"/>
            <a:r>
              <a:rPr lang="en-US" dirty="0" smtClean="0"/>
              <a:t>to </a:t>
            </a:r>
            <a:r>
              <a:rPr lang="en-US" dirty="0"/>
              <a:t>exercise every transition </a:t>
            </a:r>
          </a:p>
          <a:p>
            <a:pPr lvl="1"/>
            <a:r>
              <a:rPr lang="en-US" dirty="0" smtClean="0"/>
              <a:t>to </a:t>
            </a:r>
            <a:r>
              <a:rPr lang="en-US" dirty="0"/>
              <a:t>test invalid transitions</a:t>
            </a:r>
          </a:p>
          <a:p>
            <a:r>
              <a:rPr lang="en-US" dirty="0" smtClean="0"/>
              <a:t>State </a:t>
            </a:r>
            <a:r>
              <a:rPr lang="en-US" dirty="0"/>
              <a:t>transition testing is much used within </a:t>
            </a:r>
            <a:r>
              <a:rPr lang="en-US" dirty="0" smtClean="0"/>
              <a:t>the software </a:t>
            </a:r>
            <a:r>
              <a:rPr lang="en-US" dirty="0"/>
              <a:t>industry and technical automation </a:t>
            </a:r>
            <a:r>
              <a:rPr lang="en-US" dirty="0" smtClean="0"/>
              <a:t>in general</a:t>
            </a:r>
            <a:r>
              <a:rPr lang="en-US" dirty="0"/>
              <a:t>. </a:t>
            </a:r>
          </a:p>
        </p:txBody>
      </p:sp>
      <p:sp>
        <p:nvSpPr>
          <p:cNvPr id="4" name="Slide Number Placeholder 3"/>
          <p:cNvSpPr>
            <a:spLocks noGrp="1"/>
          </p:cNvSpPr>
          <p:nvPr>
            <p:ph type="sldNum" sz="quarter" idx="12"/>
          </p:nvPr>
        </p:nvSpPr>
        <p:spPr/>
        <p:txBody>
          <a:bodyPr/>
          <a:lstStyle/>
          <a:p>
            <a:fld id="{B543A0FD-1CA6-4228-86A2-78061B4844C8}" type="slidenum">
              <a:rPr lang="en-US" smtClean="0"/>
              <a:t>88</a:t>
            </a:fld>
            <a:endParaRPr lang="en-US"/>
          </a:p>
        </p:txBody>
      </p:sp>
      <p:pic>
        <p:nvPicPr>
          <p:cNvPr id="5" name="Picture 4"/>
          <p:cNvPicPr>
            <a:picLocks noChangeAspect="1"/>
          </p:cNvPicPr>
          <p:nvPr/>
        </p:nvPicPr>
        <p:blipFill>
          <a:blip r:embed="rId2"/>
          <a:stretch>
            <a:fillRect/>
          </a:stretch>
        </p:blipFill>
        <p:spPr>
          <a:xfrm>
            <a:off x="9134534" y="1671224"/>
            <a:ext cx="2787533" cy="4357726"/>
          </a:xfrm>
          <a:prstGeom prst="rect">
            <a:avLst/>
          </a:prstGeom>
        </p:spPr>
      </p:pic>
    </p:spTree>
    <p:extLst>
      <p:ext uri="{BB962C8B-B14F-4D97-AF65-F5344CB8AC3E}">
        <p14:creationId xmlns:p14="http://schemas.microsoft.com/office/powerpoint/2010/main" val="37784972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r>
              <a:rPr lang="en-US" dirty="0"/>
              <a:t>testing</a:t>
            </a:r>
          </a:p>
        </p:txBody>
      </p:sp>
      <p:sp>
        <p:nvSpPr>
          <p:cNvPr id="3" name="Content Placeholder 2"/>
          <p:cNvSpPr>
            <a:spLocks noGrp="1"/>
          </p:cNvSpPr>
          <p:nvPr>
            <p:ph idx="1"/>
          </p:nvPr>
        </p:nvSpPr>
        <p:spPr>
          <a:xfrm>
            <a:off x="534838" y="1414732"/>
            <a:ext cx="10818962" cy="4478049"/>
          </a:xfrm>
        </p:spPr>
        <p:txBody>
          <a:bodyPr/>
          <a:lstStyle/>
          <a:p>
            <a:r>
              <a:rPr lang="en-US" dirty="0" smtClean="0"/>
              <a:t>Use case </a:t>
            </a:r>
            <a:r>
              <a:rPr lang="en-US" dirty="0"/>
              <a:t>describes interactions between actors (users and the system</a:t>
            </a:r>
            <a:r>
              <a:rPr lang="en-US" dirty="0" smtClean="0"/>
              <a:t>), which </a:t>
            </a:r>
            <a:r>
              <a:rPr lang="en-US" dirty="0"/>
              <a:t>produce a result of value to a system user</a:t>
            </a:r>
          </a:p>
        </p:txBody>
      </p:sp>
      <p:sp>
        <p:nvSpPr>
          <p:cNvPr id="4" name="Slide Number Placeholder 3"/>
          <p:cNvSpPr>
            <a:spLocks noGrp="1"/>
          </p:cNvSpPr>
          <p:nvPr>
            <p:ph type="sldNum" sz="quarter" idx="12"/>
          </p:nvPr>
        </p:nvSpPr>
        <p:spPr/>
        <p:txBody>
          <a:bodyPr/>
          <a:lstStyle/>
          <a:p>
            <a:fld id="{B543A0FD-1CA6-4228-86A2-78061B4844C8}" type="slidenum">
              <a:rPr lang="en-US" smtClean="0"/>
              <a:t>89</a:t>
            </a:fld>
            <a:endParaRPr lang="en-US"/>
          </a:p>
        </p:txBody>
      </p:sp>
      <p:pic>
        <p:nvPicPr>
          <p:cNvPr id="5" name="Picture 4"/>
          <p:cNvPicPr>
            <a:picLocks noChangeAspect="1"/>
          </p:cNvPicPr>
          <p:nvPr/>
        </p:nvPicPr>
        <p:blipFill>
          <a:blip r:embed="rId2"/>
          <a:stretch>
            <a:fillRect/>
          </a:stretch>
        </p:blipFill>
        <p:spPr>
          <a:xfrm>
            <a:off x="6607338" y="2284157"/>
            <a:ext cx="4869662" cy="4103648"/>
          </a:xfrm>
          <a:prstGeom prst="rect">
            <a:avLst/>
          </a:prstGeom>
        </p:spPr>
      </p:pic>
      <p:sp>
        <p:nvSpPr>
          <p:cNvPr id="6" name="Rectangle 5"/>
          <p:cNvSpPr/>
          <p:nvPr/>
        </p:nvSpPr>
        <p:spPr>
          <a:xfrm>
            <a:off x="1155192" y="2914571"/>
            <a:ext cx="5298986" cy="2246769"/>
          </a:xfrm>
          <a:prstGeom prst="rect">
            <a:avLst/>
          </a:prstGeom>
        </p:spPr>
        <p:txBody>
          <a:bodyPr wrap="square">
            <a:spAutoFit/>
          </a:bodyPr>
          <a:lstStyle/>
          <a:p>
            <a:r>
              <a:rPr lang="en-US" sz="2000" b="1" dirty="0" smtClean="0">
                <a:solidFill>
                  <a:srgbClr val="000000"/>
                </a:solidFill>
                <a:latin typeface="Candara" panose="020E0502030303020204" pitchFamily="34" charset="0"/>
              </a:rPr>
              <a:t>Example</a:t>
            </a:r>
          </a:p>
          <a:p>
            <a:endParaRPr lang="en-US" sz="2000" dirty="0">
              <a:solidFill>
                <a:srgbClr val="000000"/>
              </a:solidFill>
              <a:latin typeface="Candara" panose="020E0502030303020204" pitchFamily="34" charset="0"/>
            </a:endParaRPr>
          </a:p>
          <a:p>
            <a:pPr lvl="1"/>
            <a:r>
              <a:rPr lang="en-US" sz="2000" dirty="0">
                <a:solidFill>
                  <a:srgbClr val="000000"/>
                </a:solidFill>
                <a:latin typeface="Candara" panose="020E0502030303020204" pitchFamily="34" charset="0"/>
              </a:rPr>
              <a:t>An on-line training website:</a:t>
            </a:r>
          </a:p>
          <a:p>
            <a:pPr lvl="1"/>
            <a:r>
              <a:rPr lang="en-US" sz="2000" dirty="0">
                <a:solidFill>
                  <a:srgbClr val="000000"/>
                </a:solidFill>
                <a:latin typeface="Candara" panose="020E0502030303020204" pitchFamily="34" charset="0"/>
              </a:rPr>
              <a:t>User 1: the learner</a:t>
            </a:r>
          </a:p>
          <a:p>
            <a:pPr lvl="1"/>
            <a:r>
              <a:rPr lang="en-US" sz="2000" dirty="0">
                <a:solidFill>
                  <a:srgbClr val="000000"/>
                </a:solidFill>
                <a:latin typeface="Candara" panose="020E0502030303020204" pitchFamily="34" charset="0"/>
              </a:rPr>
              <a:t>User 2: the tutor (instructor)</a:t>
            </a:r>
          </a:p>
          <a:p>
            <a:pPr lvl="1"/>
            <a:r>
              <a:rPr lang="en-US" sz="2000" dirty="0">
                <a:solidFill>
                  <a:srgbClr val="000000"/>
                </a:solidFill>
                <a:latin typeface="Candara" panose="020E0502030303020204" pitchFamily="34" charset="0"/>
              </a:rPr>
              <a:t>User 3: the training manager</a:t>
            </a:r>
          </a:p>
          <a:p>
            <a:pPr lvl="1"/>
            <a:r>
              <a:rPr lang="en-US" sz="2000" dirty="0">
                <a:solidFill>
                  <a:srgbClr val="000000"/>
                </a:solidFill>
                <a:latin typeface="Candara" panose="020E0502030303020204" pitchFamily="34" charset="0"/>
              </a:rPr>
              <a:t>User 4: the instructional designer</a:t>
            </a:r>
            <a:endParaRPr lang="en-US" sz="2000" dirty="0">
              <a:latin typeface="Candara" panose="020E0502030303020204" pitchFamily="34" charset="0"/>
            </a:endParaRPr>
          </a:p>
        </p:txBody>
      </p:sp>
    </p:spTree>
    <p:extLst>
      <p:ext uri="{BB962C8B-B14F-4D97-AF65-F5344CB8AC3E}">
        <p14:creationId xmlns:p14="http://schemas.microsoft.com/office/powerpoint/2010/main" val="3557470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oracle</a:t>
            </a:r>
            <a:endParaRPr lang="en-US" dirty="0"/>
          </a:p>
        </p:txBody>
      </p:sp>
      <p:sp>
        <p:nvSpPr>
          <p:cNvPr id="3" name="Content Placeholder 2"/>
          <p:cNvSpPr>
            <a:spLocks noGrp="1"/>
          </p:cNvSpPr>
          <p:nvPr>
            <p:ph idx="1"/>
          </p:nvPr>
        </p:nvSpPr>
        <p:spPr/>
        <p:txBody>
          <a:bodyPr>
            <a:normAutofit/>
          </a:bodyPr>
          <a:lstStyle/>
          <a:p>
            <a:r>
              <a:rPr lang="en-US" dirty="0" smtClean="0"/>
              <a:t>In order to know what the system should do, we need to have a source of information about the correct behavior of the system an oracle</a:t>
            </a:r>
          </a:p>
          <a:p>
            <a:r>
              <a:rPr lang="en-US" dirty="0" smtClean="0"/>
              <a:t>Expected results include:</a:t>
            </a:r>
          </a:p>
          <a:p>
            <a:endParaRPr lang="en-US" dirty="0"/>
          </a:p>
          <a:p>
            <a:endParaRPr lang="en-US" dirty="0" smtClean="0"/>
          </a:p>
          <a:p>
            <a:endParaRPr lang="en-US" dirty="0" smtClean="0"/>
          </a:p>
          <a:p>
            <a:r>
              <a:rPr lang="en-US" dirty="0" smtClean="0"/>
              <a:t>If expected results have not been defined, then a plausible but erroneous result may be interpreted as the correct one</a:t>
            </a:r>
          </a:p>
          <a:p>
            <a:r>
              <a:rPr lang="en-US" dirty="0" smtClean="0"/>
              <a:t>Expected results should ideally be defined prior to test execution</a:t>
            </a:r>
            <a:endParaRPr lang="en-US" dirty="0"/>
          </a:p>
        </p:txBody>
      </p:sp>
      <p:sp>
        <p:nvSpPr>
          <p:cNvPr id="4" name="Oval 3"/>
          <p:cNvSpPr/>
          <p:nvPr/>
        </p:nvSpPr>
        <p:spPr>
          <a:xfrm>
            <a:off x="7241187" y="2365710"/>
            <a:ext cx="1563624" cy="98755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ndara" panose="020E0502030303020204" pitchFamily="34" charset="0"/>
              </a:rPr>
              <a:t>Outputs</a:t>
            </a:r>
            <a:endParaRPr lang="en-US" sz="2000" dirty="0">
              <a:solidFill>
                <a:schemeClr val="tx1"/>
              </a:solidFill>
              <a:latin typeface="Candara" panose="020E0502030303020204" pitchFamily="34" charset="0"/>
            </a:endParaRPr>
          </a:p>
        </p:txBody>
      </p:sp>
      <p:sp>
        <p:nvSpPr>
          <p:cNvPr id="5" name="Oval 4"/>
          <p:cNvSpPr/>
          <p:nvPr/>
        </p:nvSpPr>
        <p:spPr>
          <a:xfrm>
            <a:off x="5043579" y="2975310"/>
            <a:ext cx="2270760" cy="110947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ndara" panose="020E0502030303020204" pitchFamily="34" charset="0"/>
              </a:rPr>
              <a:t>Changes to data and states</a:t>
            </a:r>
            <a:endParaRPr lang="en-US" sz="2000" dirty="0">
              <a:solidFill>
                <a:schemeClr val="tx1"/>
              </a:solidFill>
              <a:latin typeface="Candara" panose="020E0502030303020204" pitchFamily="34" charset="0"/>
            </a:endParaRPr>
          </a:p>
        </p:txBody>
      </p:sp>
      <p:sp>
        <p:nvSpPr>
          <p:cNvPr id="6" name="Oval 5"/>
          <p:cNvSpPr/>
          <p:nvPr/>
        </p:nvSpPr>
        <p:spPr>
          <a:xfrm>
            <a:off x="8804811" y="2975310"/>
            <a:ext cx="2270760" cy="110947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ndara" panose="020E0502030303020204" pitchFamily="34" charset="0"/>
              </a:rPr>
              <a:t>Any other consequence of the test</a:t>
            </a:r>
            <a:endParaRPr lang="en-US" sz="2000" dirty="0">
              <a:solidFill>
                <a:schemeClr val="tx1"/>
              </a:solidFill>
              <a:latin typeface="Candara" panose="020E0502030303020204" pitchFamily="34" charset="0"/>
            </a:endParaRPr>
          </a:p>
        </p:txBody>
      </p:sp>
      <p:sp>
        <p:nvSpPr>
          <p:cNvPr id="7" name="Slide Number Placeholder 6"/>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136504478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r>
              <a:rPr lang="en-US" dirty="0"/>
              <a:t>testing</a:t>
            </a:r>
          </a:p>
        </p:txBody>
      </p:sp>
      <p:sp>
        <p:nvSpPr>
          <p:cNvPr id="3" name="Content Placeholder 2"/>
          <p:cNvSpPr>
            <a:spLocks noGrp="1"/>
          </p:cNvSpPr>
          <p:nvPr>
            <p:ph idx="1"/>
          </p:nvPr>
        </p:nvSpPr>
        <p:spPr>
          <a:xfrm>
            <a:off x="526211" y="1457864"/>
            <a:ext cx="7544028" cy="4719099"/>
          </a:xfrm>
        </p:spPr>
        <p:txBody>
          <a:bodyPr>
            <a:normAutofit/>
          </a:bodyPr>
          <a:lstStyle/>
          <a:p>
            <a:r>
              <a:rPr lang="en-US" dirty="0" smtClean="0"/>
              <a:t>Identify </a:t>
            </a:r>
            <a:r>
              <a:rPr lang="en-US" dirty="0"/>
              <a:t>test cases that exercise the whole system on a transaction by transaction basis from start to finish. </a:t>
            </a:r>
            <a:endParaRPr lang="en-US" dirty="0" smtClean="0"/>
          </a:p>
          <a:p>
            <a:r>
              <a:rPr lang="en-US" dirty="0" smtClean="0"/>
              <a:t>Describe interactions between actor and system</a:t>
            </a:r>
          </a:p>
          <a:p>
            <a:r>
              <a:rPr lang="en-US" dirty="0" smtClean="0"/>
              <a:t>Use </a:t>
            </a:r>
            <a:r>
              <a:rPr lang="en-US" dirty="0"/>
              <a:t>the language and terms of the business rather than technical terms, especially when the actor is a business user</a:t>
            </a:r>
            <a:r>
              <a:rPr lang="en-US" dirty="0" smtClean="0"/>
              <a:t>.</a:t>
            </a:r>
          </a:p>
          <a:p>
            <a:r>
              <a:rPr lang="en-US" dirty="0" smtClean="0"/>
              <a:t>Can </a:t>
            </a:r>
            <a:r>
              <a:rPr lang="en-US" dirty="0"/>
              <a:t>uncover integration defects, that is, defects caused by the incorrect interaction between different components.</a:t>
            </a:r>
          </a:p>
        </p:txBody>
      </p:sp>
      <p:sp>
        <p:nvSpPr>
          <p:cNvPr id="4" name="Slide Number Placeholder 3"/>
          <p:cNvSpPr>
            <a:spLocks noGrp="1"/>
          </p:cNvSpPr>
          <p:nvPr>
            <p:ph type="sldNum" sz="quarter" idx="12"/>
          </p:nvPr>
        </p:nvSpPr>
        <p:spPr/>
        <p:txBody>
          <a:bodyPr/>
          <a:lstStyle/>
          <a:p>
            <a:fld id="{B543A0FD-1CA6-4228-86A2-78061B4844C8}" type="slidenum">
              <a:rPr lang="en-US" smtClean="0"/>
              <a:t>90</a:t>
            </a:fld>
            <a:endParaRPr lang="en-US"/>
          </a:p>
        </p:txBody>
      </p:sp>
      <p:pic>
        <p:nvPicPr>
          <p:cNvPr id="5" name="Picture 4"/>
          <p:cNvPicPr>
            <a:picLocks noChangeAspect="1"/>
          </p:cNvPicPr>
          <p:nvPr/>
        </p:nvPicPr>
        <p:blipFill>
          <a:blip r:embed="rId2"/>
          <a:stretch>
            <a:fillRect/>
          </a:stretch>
        </p:blipFill>
        <p:spPr>
          <a:xfrm>
            <a:off x="8070239" y="1825625"/>
            <a:ext cx="3823922" cy="3954196"/>
          </a:xfrm>
          <a:prstGeom prst="rect">
            <a:avLst/>
          </a:prstGeom>
        </p:spPr>
      </p:pic>
    </p:spTree>
    <p:extLst>
      <p:ext uri="{BB962C8B-B14F-4D97-AF65-F5344CB8AC3E}">
        <p14:creationId xmlns:p14="http://schemas.microsoft.com/office/powerpoint/2010/main" val="19258037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r>
              <a:rPr lang="en-US" dirty="0"/>
              <a:t>testing</a:t>
            </a:r>
          </a:p>
        </p:txBody>
      </p:sp>
      <p:sp>
        <p:nvSpPr>
          <p:cNvPr id="3" name="Content Placeholder 2"/>
          <p:cNvSpPr>
            <a:spLocks noGrp="1"/>
          </p:cNvSpPr>
          <p:nvPr>
            <p:ph idx="1"/>
          </p:nvPr>
        </p:nvSpPr>
        <p:spPr/>
        <p:txBody>
          <a:bodyPr/>
          <a:lstStyle/>
          <a:p>
            <a:r>
              <a:rPr lang="en-US" dirty="0"/>
              <a:t>Each use case has pre-conditions, which need to be met for a use case to work successfully. </a:t>
            </a:r>
          </a:p>
          <a:p>
            <a:r>
              <a:rPr lang="en-US" dirty="0"/>
              <a:t>Each use case terminates with post-conditions, which are the observable </a:t>
            </a:r>
            <a:r>
              <a:rPr lang="en-US" dirty="0" smtClean="0"/>
              <a:t>results and </a:t>
            </a:r>
            <a:r>
              <a:rPr lang="en-US" dirty="0"/>
              <a:t>final state of the system </a:t>
            </a:r>
            <a:r>
              <a:rPr lang="en-US" dirty="0" smtClean="0"/>
              <a:t>after the </a:t>
            </a:r>
            <a:r>
              <a:rPr lang="en-US" dirty="0"/>
              <a:t>use case has been completed. </a:t>
            </a:r>
          </a:p>
          <a:p>
            <a:r>
              <a:rPr lang="en-US" dirty="0"/>
              <a:t>A use case usually has a </a:t>
            </a:r>
            <a:r>
              <a:rPr lang="en-US" i="1" dirty="0"/>
              <a:t>mainstream</a:t>
            </a:r>
            <a:r>
              <a:rPr lang="en-US" dirty="0"/>
              <a:t>(i.e. most likely) scenario, and sometimes </a:t>
            </a:r>
            <a:r>
              <a:rPr lang="en-US" i="1" dirty="0"/>
              <a:t>alternative branches</a:t>
            </a:r>
            <a:r>
              <a:rPr lang="en-US" dirty="0"/>
              <a:t>.</a:t>
            </a:r>
          </a:p>
        </p:txBody>
      </p:sp>
      <p:sp>
        <p:nvSpPr>
          <p:cNvPr id="4" name="Slide Number Placeholder 3"/>
          <p:cNvSpPr>
            <a:spLocks noGrp="1"/>
          </p:cNvSpPr>
          <p:nvPr>
            <p:ph type="sldNum" sz="quarter" idx="12"/>
          </p:nvPr>
        </p:nvSpPr>
        <p:spPr/>
        <p:txBody>
          <a:bodyPr/>
          <a:lstStyle/>
          <a:p>
            <a:fld id="{B543A0FD-1CA6-4228-86A2-78061B4844C8}" type="slidenum">
              <a:rPr lang="en-US" smtClean="0"/>
              <a:t>91</a:t>
            </a:fld>
            <a:endParaRPr lang="en-US"/>
          </a:p>
        </p:txBody>
      </p:sp>
    </p:spTree>
    <p:extLst>
      <p:ext uri="{BB962C8B-B14F-4D97-AF65-F5344CB8AC3E}">
        <p14:creationId xmlns:p14="http://schemas.microsoft.com/office/powerpoint/2010/main" val="41326641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testing</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92</a:t>
            </a:fld>
            <a:endParaRPr lang="en-US"/>
          </a:p>
        </p:txBody>
      </p:sp>
      <p:pic>
        <p:nvPicPr>
          <p:cNvPr id="5" name="Picture 4"/>
          <p:cNvPicPr>
            <a:picLocks noChangeAspect="1"/>
          </p:cNvPicPr>
          <p:nvPr/>
        </p:nvPicPr>
        <p:blipFill>
          <a:blip r:embed="rId2"/>
          <a:stretch>
            <a:fillRect/>
          </a:stretch>
        </p:blipFill>
        <p:spPr>
          <a:xfrm>
            <a:off x="2269045" y="1496278"/>
            <a:ext cx="7113735" cy="4707619"/>
          </a:xfrm>
          <a:prstGeom prst="rect">
            <a:avLst/>
          </a:prstGeom>
        </p:spPr>
      </p:pic>
    </p:spTree>
    <p:extLst>
      <p:ext uri="{BB962C8B-B14F-4D97-AF65-F5344CB8AC3E}">
        <p14:creationId xmlns:p14="http://schemas.microsoft.com/office/powerpoint/2010/main" val="17756133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testing</a:t>
            </a:r>
          </a:p>
        </p:txBody>
      </p:sp>
      <p:sp>
        <p:nvSpPr>
          <p:cNvPr id="3" name="Content Placeholder 2"/>
          <p:cNvSpPr>
            <a:spLocks noGrp="1"/>
          </p:cNvSpPr>
          <p:nvPr>
            <p:ph idx="1"/>
          </p:nvPr>
        </p:nvSpPr>
        <p:spPr>
          <a:xfrm>
            <a:off x="422694" y="1509623"/>
            <a:ext cx="11098746" cy="4667340"/>
          </a:xfrm>
        </p:spPr>
        <p:txBody>
          <a:bodyPr>
            <a:normAutofit/>
          </a:bodyPr>
          <a:lstStyle/>
          <a:p>
            <a:r>
              <a:rPr lang="en-US" sz="2400" dirty="0" smtClean="0"/>
              <a:t>Very </a:t>
            </a:r>
            <a:r>
              <a:rPr lang="en-US" sz="2400" dirty="0"/>
              <a:t>useful for designing acceptance tests with customer/user participation. </a:t>
            </a:r>
          </a:p>
          <a:p>
            <a:r>
              <a:rPr lang="en-US" sz="2400" dirty="0" smtClean="0"/>
              <a:t>Describe </a:t>
            </a:r>
            <a:r>
              <a:rPr lang="en-US" sz="2400" dirty="0"/>
              <a:t>the ‘process flows’ through a system base on its actual likely use. </a:t>
            </a:r>
          </a:p>
          <a:p>
            <a:r>
              <a:rPr lang="en-US" sz="2400" dirty="0" smtClean="0"/>
              <a:t>Derived </a:t>
            </a:r>
            <a:r>
              <a:rPr lang="en-US" sz="2400" dirty="0"/>
              <a:t>from use cases are most useful in uncovering </a:t>
            </a:r>
            <a:r>
              <a:rPr lang="en-US" sz="2400" dirty="0" smtClean="0"/>
              <a:t>defects in </a:t>
            </a:r>
            <a:r>
              <a:rPr lang="en-US" sz="2400" dirty="0"/>
              <a:t>the process flows during real-world use of the system.</a:t>
            </a:r>
          </a:p>
          <a:p>
            <a:r>
              <a:rPr lang="en-US" sz="2400" dirty="0" smtClean="0"/>
              <a:t>Help </a:t>
            </a:r>
            <a:r>
              <a:rPr lang="en-US" sz="2400" dirty="0"/>
              <a:t>uncover integration defects caused by the integration and interference of different components, which individual testing would not see.</a:t>
            </a:r>
          </a:p>
          <a:p>
            <a:r>
              <a:rPr lang="en-US" sz="2400" dirty="0" smtClean="0"/>
              <a:t>Designing </a:t>
            </a:r>
            <a:r>
              <a:rPr lang="en-US" sz="2400" dirty="0"/>
              <a:t>test cases from use cases may be combined with other specification-based test techniques. </a:t>
            </a:r>
          </a:p>
        </p:txBody>
      </p:sp>
      <p:sp>
        <p:nvSpPr>
          <p:cNvPr id="4" name="Slide Number Placeholder 3"/>
          <p:cNvSpPr>
            <a:spLocks noGrp="1"/>
          </p:cNvSpPr>
          <p:nvPr>
            <p:ph type="sldNum" sz="quarter" idx="12"/>
          </p:nvPr>
        </p:nvSpPr>
        <p:spPr/>
        <p:txBody>
          <a:bodyPr/>
          <a:lstStyle/>
          <a:p>
            <a:fld id="{B543A0FD-1CA6-4228-86A2-78061B4844C8}" type="slidenum">
              <a:rPr lang="en-US" smtClean="0"/>
              <a:t>93</a:t>
            </a:fld>
            <a:endParaRPr lang="en-US"/>
          </a:p>
        </p:txBody>
      </p:sp>
    </p:spTree>
    <p:extLst>
      <p:ext uri="{BB962C8B-B14F-4D97-AF65-F5344CB8AC3E}">
        <p14:creationId xmlns:p14="http://schemas.microsoft.com/office/powerpoint/2010/main" val="37804822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Key Concepts </a:t>
            </a:r>
            <a:endParaRPr lang="en-US" dirty="0"/>
          </a:p>
        </p:txBody>
      </p:sp>
      <p:sp>
        <p:nvSpPr>
          <p:cNvPr id="3" name="Content Placeholder 2"/>
          <p:cNvSpPr>
            <a:spLocks noGrp="1"/>
          </p:cNvSpPr>
          <p:nvPr>
            <p:ph idx="1"/>
          </p:nvPr>
        </p:nvSpPr>
        <p:spPr>
          <a:xfrm>
            <a:off x="517585" y="1397479"/>
            <a:ext cx="10299940" cy="4783865"/>
          </a:xfrm>
        </p:spPr>
        <p:txBody>
          <a:bodyPr>
            <a:normAutofit/>
          </a:bodyPr>
          <a:lstStyle/>
          <a:p>
            <a:r>
              <a:rPr lang="en-US" dirty="0"/>
              <a:t>Black-box testing</a:t>
            </a:r>
          </a:p>
          <a:p>
            <a:pPr lvl="1"/>
            <a:r>
              <a:rPr lang="en-US" sz="2600" dirty="0"/>
              <a:t>vs. random testing, white-box testing</a:t>
            </a:r>
          </a:p>
          <a:p>
            <a:r>
              <a:rPr lang="en-US" dirty="0" smtClean="0"/>
              <a:t>Black </a:t>
            </a:r>
            <a:r>
              <a:rPr lang="en-US" dirty="0"/>
              <a:t>box testing techniques </a:t>
            </a:r>
          </a:p>
          <a:p>
            <a:pPr lvl="1"/>
            <a:r>
              <a:rPr lang="en-US" sz="2600" dirty="0"/>
              <a:t>Equivalence class</a:t>
            </a:r>
          </a:p>
          <a:p>
            <a:pPr lvl="1"/>
            <a:r>
              <a:rPr lang="en-US" sz="2600" dirty="0"/>
              <a:t>Boundary value testing </a:t>
            </a:r>
          </a:p>
          <a:p>
            <a:pPr lvl="1"/>
            <a:r>
              <a:rPr lang="en-US" sz="2600" dirty="0" smtClean="0"/>
              <a:t>Decision tables</a:t>
            </a:r>
          </a:p>
          <a:p>
            <a:pPr lvl="1"/>
            <a:r>
              <a:rPr lang="en-US" sz="2600" dirty="0" smtClean="0"/>
              <a:t>State transition</a:t>
            </a:r>
          </a:p>
          <a:p>
            <a:pPr lvl="1"/>
            <a:r>
              <a:rPr lang="en-US" sz="2600" dirty="0" smtClean="0"/>
              <a:t>Use case </a:t>
            </a:r>
            <a:r>
              <a:rPr lang="en-US" sz="2600" dirty="0" smtClean="0"/>
              <a:t>testing</a:t>
            </a:r>
            <a:endParaRPr lang="en-US" sz="2600" dirty="0"/>
          </a:p>
        </p:txBody>
      </p:sp>
      <p:sp>
        <p:nvSpPr>
          <p:cNvPr id="4" name="Slide Number Placeholder 3"/>
          <p:cNvSpPr>
            <a:spLocks noGrp="1"/>
          </p:cNvSpPr>
          <p:nvPr>
            <p:ph type="sldNum" sz="quarter" idx="12"/>
          </p:nvPr>
        </p:nvSpPr>
        <p:spPr/>
        <p:txBody>
          <a:bodyPr/>
          <a:lstStyle/>
          <a:p>
            <a:fld id="{B543A0FD-1CA6-4228-86A2-78061B4844C8}" type="slidenum">
              <a:rPr lang="en-US" smtClean="0"/>
              <a:t>94</a:t>
            </a:fld>
            <a:endParaRPr lang="en-US"/>
          </a:p>
        </p:txBody>
      </p:sp>
    </p:spTree>
    <p:extLst>
      <p:ext uri="{BB962C8B-B14F-4D97-AF65-F5344CB8AC3E}">
        <p14:creationId xmlns:p14="http://schemas.microsoft.com/office/powerpoint/2010/main" val="18193379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Testing</a:t>
            </a:r>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95</a:t>
            </a:fld>
            <a:endParaRPr lang="en-US"/>
          </a:p>
        </p:txBody>
      </p:sp>
    </p:spTree>
    <p:extLst>
      <p:ext uri="{BB962C8B-B14F-4D97-AF65-F5344CB8AC3E}">
        <p14:creationId xmlns:p14="http://schemas.microsoft.com/office/powerpoint/2010/main" val="346117677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200" dirty="0"/>
              <a:t>Testing for race conditions and other timing dependencies</a:t>
            </a:r>
          </a:p>
        </p:txBody>
      </p:sp>
      <p:sp>
        <p:nvSpPr>
          <p:cNvPr id="35843" name="Rectangle 3"/>
          <p:cNvSpPr>
            <a:spLocks noGrp="1" noChangeArrowheads="1"/>
          </p:cNvSpPr>
          <p:nvPr>
            <p:ph type="body" idx="1"/>
          </p:nvPr>
        </p:nvSpPr>
        <p:spPr>
          <a:xfrm>
            <a:off x="543464" y="1457864"/>
            <a:ext cx="10933536" cy="4719099"/>
          </a:xfrm>
        </p:spPr>
        <p:txBody>
          <a:bodyPr>
            <a:normAutofit/>
          </a:bodyPr>
          <a:lstStyle/>
          <a:p>
            <a:pPr>
              <a:spcAft>
                <a:spcPts val="1200"/>
              </a:spcAft>
            </a:pPr>
            <a:r>
              <a:rPr lang="en-US" sz="2000" dirty="0"/>
              <a:t>Many systems perform multiple concurrent activities</a:t>
            </a:r>
          </a:p>
          <a:p>
            <a:pPr lvl="1">
              <a:spcAft>
                <a:spcPts val="1200"/>
              </a:spcAft>
            </a:pPr>
            <a:r>
              <a:rPr lang="en-US" sz="1800" dirty="0" smtClean="0"/>
              <a:t>Operating systems manage concurrent programs, interrupts, etc.</a:t>
            </a:r>
          </a:p>
          <a:p>
            <a:pPr lvl="1">
              <a:spcAft>
                <a:spcPts val="1200"/>
              </a:spcAft>
            </a:pPr>
            <a:r>
              <a:rPr lang="en-US" sz="1800" dirty="0" smtClean="0"/>
              <a:t>Servers service many clients simultaneously</a:t>
            </a:r>
          </a:p>
          <a:p>
            <a:pPr lvl="1">
              <a:spcAft>
                <a:spcPts val="1200"/>
              </a:spcAft>
            </a:pPr>
            <a:r>
              <a:rPr lang="en-US" sz="1800" dirty="0" smtClean="0"/>
              <a:t>Applications let users perform multiple concurrent actions</a:t>
            </a:r>
          </a:p>
          <a:p>
            <a:pPr>
              <a:spcAft>
                <a:spcPts val="1200"/>
              </a:spcAft>
            </a:pPr>
            <a:r>
              <a:rPr lang="en-US" sz="2000" dirty="0"/>
              <a:t>Test a variety of different concurrency scenarios, focusing on activities that are likely to share resources (and therefore conflict)</a:t>
            </a:r>
          </a:p>
          <a:p>
            <a:pPr>
              <a:spcAft>
                <a:spcPts val="1200"/>
              </a:spcAft>
            </a:pPr>
            <a:r>
              <a:rPr lang="en-US" sz="2000" dirty="0"/>
              <a:t>"Race conditions" are bugs that occur only when concurrent activities interleave in particular ways, thus making them difficult to reproduce</a:t>
            </a:r>
          </a:p>
          <a:p>
            <a:pPr>
              <a:spcAft>
                <a:spcPts val="1200"/>
              </a:spcAft>
            </a:pPr>
            <a:r>
              <a:rPr lang="en-US" sz="2000" dirty="0"/>
              <a:t>Test on hardware of various speeds to ensure that your system works well on both slower and faster machines</a:t>
            </a:r>
          </a:p>
          <a:p>
            <a:pPr>
              <a:spcAft>
                <a:spcPts val="1200"/>
              </a:spcAft>
            </a:pPr>
            <a:endParaRPr lang="en-US" sz="2000" dirty="0"/>
          </a:p>
          <a:p>
            <a:pPr eaLnBrk="1" hangingPunct="1">
              <a:lnSpc>
                <a:spcPct val="90000"/>
              </a:lnSpc>
            </a:pPr>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96</a:t>
            </a:fld>
            <a:endParaRPr lang="en-US"/>
          </a:p>
        </p:txBody>
      </p:sp>
    </p:spTree>
    <p:extLst>
      <p:ext uri="{BB962C8B-B14F-4D97-AF65-F5344CB8AC3E}">
        <p14:creationId xmlns:p14="http://schemas.microsoft.com/office/powerpoint/2010/main" val="262784761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Performance Testing</a:t>
            </a:r>
          </a:p>
        </p:txBody>
      </p:sp>
      <p:sp>
        <p:nvSpPr>
          <p:cNvPr id="36867" name="Rectangle 3"/>
          <p:cNvSpPr>
            <a:spLocks noGrp="1" noChangeArrowheads="1"/>
          </p:cNvSpPr>
          <p:nvPr>
            <p:ph type="body" idx="1"/>
          </p:nvPr>
        </p:nvSpPr>
        <p:spPr/>
        <p:txBody>
          <a:bodyPr/>
          <a:lstStyle/>
          <a:p>
            <a:pPr eaLnBrk="1" hangingPunct="1"/>
            <a:r>
              <a:rPr lang="en-US" dirty="0" smtClean="0"/>
              <a:t>Measure the system's performance</a:t>
            </a:r>
          </a:p>
          <a:p>
            <a:pPr lvl="1" eaLnBrk="1" hangingPunct="1"/>
            <a:r>
              <a:rPr lang="en-US" dirty="0" smtClean="0"/>
              <a:t>Running times of various tasks</a:t>
            </a:r>
          </a:p>
          <a:p>
            <a:pPr lvl="1" eaLnBrk="1" hangingPunct="1"/>
            <a:r>
              <a:rPr lang="en-US" dirty="0" smtClean="0"/>
              <a:t>Memory usage, including memory leaks</a:t>
            </a:r>
          </a:p>
          <a:p>
            <a:pPr lvl="1" eaLnBrk="1" hangingPunct="1"/>
            <a:r>
              <a:rPr lang="en-US" dirty="0" smtClean="0"/>
              <a:t>Network usage (Does it consume too much bandwidth?  Does it open too many connections?)</a:t>
            </a:r>
          </a:p>
          <a:p>
            <a:pPr lvl="1" eaLnBrk="1" hangingPunct="1"/>
            <a:r>
              <a:rPr lang="en-US" dirty="0" smtClean="0"/>
              <a:t>Disk usage (Is the disk footprint reasonable?  Does it clean up temporary files properly?)</a:t>
            </a:r>
          </a:p>
          <a:p>
            <a:pPr lvl="1" eaLnBrk="1" hangingPunct="1"/>
            <a:r>
              <a:rPr lang="en-US" dirty="0" smtClean="0"/>
              <a:t>Process/thread priorities (Does it play well with other applications, or does it hog the whole machine?)</a:t>
            </a:r>
          </a:p>
          <a:p>
            <a:pPr lvl="1" eaLnBrk="1" hangingPunct="1"/>
            <a:endParaRPr lang="en-US" dirty="0" smtClean="0"/>
          </a:p>
          <a:p>
            <a:pPr lvl="1"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97</a:t>
            </a:fld>
            <a:endParaRPr lang="en-US"/>
          </a:p>
        </p:txBody>
      </p:sp>
    </p:spTree>
    <p:extLst>
      <p:ext uri="{BB962C8B-B14F-4D97-AF65-F5344CB8AC3E}">
        <p14:creationId xmlns:p14="http://schemas.microsoft.com/office/powerpoint/2010/main" val="407880499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Performance Testing</a:t>
            </a:r>
          </a:p>
        </p:txBody>
      </p:sp>
      <p:sp>
        <p:nvSpPr>
          <p:cNvPr id="36867" name="Rectangle 3"/>
          <p:cNvSpPr>
            <a:spLocks noGrp="1" noChangeArrowheads="1"/>
          </p:cNvSpPr>
          <p:nvPr>
            <p:ph type="body" idx="1"/>
          </p:nvPr>
        </p:nvSpPr>
        <p:spPr/>
        <p:txBody>
          <a:bodyPr/>
          <a:lstStyle/>
          <a:p>
            <a:pPr eaLnBrk="1" hangingPunct="1">
              <a:lnSpc>
                <a:spcPct val="200000"/>
              </a:lnSpc>
            </a:pPr>
            <a:r>
              <a:rPr lang="en-US" dirty="0" smtClean="0"/>
              <a:t>Tools</a:t>
            </a:r>
          </a:p>
          <a:p>
            <a:pPr lvl="1" eaLnBrk="1" hangingPunct="1">
              <a:lnSpc>
                <a:spcPct val="200000"/>
              </a:lnSpc>
            </a:pPr>
            <a:r>
              <a:rPr lang="en-US" dirty="0"/>
              <a:t>IBM </a:t>
            </a:r>
            <a:r>
              <a:rPr lang="en-US" dirty="0" smtClean="0"/>
              <a:t>Rational </a:t>
            </a:r>
            <a:r>
              <a:rPr lang="en-US" dirty="0"/>
              <a:t>Performance </a:t>
            </a:r>
            <a:r>
              <a:rPr lang="en-US" dirty="0" smtClean="0"/>
              <a:t>Tester</a:t>
            </a:r>
          </a:p>
          <a:p>
            <a:pPr lvl="1" eaLnBrk="1" hangingPunct="1">
              <a:lnSpc>
                <a:spcPct val="200000"/>
              </a:lnSpc>
            </a:pPr>
            <a:r>
              <a:rPr lang="en-US" dirty="0"/>
              <a:t>Apache </a:t>
            </a:r>
            <a:r>
              <a:rPr lang="en-US" dirty="0" err="1" smtClean="0"/>
              <a:t>Jmeter</a:t>
            </a:r>
            <a:endParaRPr lang="en-US" dirty="0" smtClean="0"/>
          </a:p>
          <a:p>
            <a:pPr lvl="1" eaLnBrk="1" hangingPunct="1">
              <a:lnSpc>
                <a:spcPct val="200000"/>
              </a:lnSpc>
            </a:pPr>
            <a:r>
              <a:rPr lang="en-US" dirty="0" err="1" smtClean="0"/>
              <a:t>WebLOAD</a:t>
            </a:r>
            <a:endParaRPr lang="en-US" dirty="0" smtClean="0"/>
          </a:p>
          <a:p>
            <a:pPr lvl="1" eaLnBrk="1" hangingPunct="1">
              <a:lnSpc>
                <a:spcPct val="200000"/>
              </a:lnSpc>
            </a:pPr>
            <a:r>
              <a:rPr lang="en-US" dirty="0" err="1"/>
              <a:t>LoadRunner</a:t>
            </a:r>
            <a:endParaRPr lang="en-US" dirty="0" smtClean="0"/>
          </a:p>
          <a:p>
            <a:pPr lvl="1" eaLnBrk="1" hangingPunct="1">
              <a:lnSpc>
                <a:spcPct val="200000"/>
              </a:lnSpc>
            </a:pPr>
            <a:endParaRPr lang="en-US" dirty="0" smtClean="0"/>
          </a:p>
          <a:p>
            <a:pPr lvl="1" eaLnBrk="1" hangingPunct="1">
              <a:lnSpc>
                <a:spcPct val="20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98</a:t>
            </a:fld>
            <a:endParaRPr lang="en-US"/>
          </a:p>
        </p:txBody>
      </p:sp>
    </p:spTree>
    <p:extLst>
      <p:ext uri="{BB962C8B-B14F-4D97-AF65-F5344CB8AC3E}">
        <p14:creationId xmlns:p14="http://schemas.microsoft.com/office/powerpoint/2010/main" val="257869796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Limit Testing</a:t>
            </a:r>
          </a:p>
        </p:txBody>
      </p:sp>
      <p:sp>
        <p:nvSpPr>
          <p:cNvPr id="37891" name="Rectangle 3"/>
          <p:cNvSpPr>
            <a:spLocks noGrp="1" noChangeArrowheads="1"/>
          </p:cNvSpPr>
          <p:nvPr>
            <p:ph type="body" idx="1"/>
          </p:nvPr>
        </p:nvSpPr>
        <p:spPr/>
        <p:txBody>
          <a:bodyPr/>
          <a:lstStyle/>
          <a:p>
            <a:r>
              <a:rPr lang="en-US" dirty="0" smtClean="0"/>
              <a:t>Test the system at the limits of normal use</a:t>
            </a:r>
          </a:p>
          <a:p>
            <a:r>
              <a:rPr lang="en-US" dirty="0" smtClean="0"/>
              <a:t>Test every limit on the program's behavior defined in the requirements</a:t>
            </a:r>
          </a:p>
          <a:p>
            <a:pPr lvl="1"/>
            <a:r>
              <a:rPr lang="en-US" dirty="0" smtClean="0"/>
              <a:t>Maximum number of concurrent users or connections</a:t>
            </a:r>
          </a:p>
          <a:p>
            <a:pPr lvl="1"/>
            <a:r>
              <a:rPr lang="en-US" dirty="0" smtClean="0"/>
              <a:t>Maximum number of open files</a:t>
            </a:r>
          </a:p>
          <a:p>
            <a:pPr lvl="1"/>
            <a:r>
              <a:rPr lang="en-US" dirty="0" smtClean="0"/>
              <a:t>Maximum request size</a:t>
            </a:r>
          </a:p>
          <a:p>
            <a:pPr lvl="1"/>
            <a:r>
              <a:rPr lang="en-US" dirty="0" smtClean="0"/>
              <a:t>Maximum file size</a:t>
            </a:r>
          </a:p>
          <a:p>
            <a:pPr lvl="1"/>
            <a:r>
              <a:rPr lang="en-US" dirty="0" smtClean="0"/>
              <a:t>Etc.</a:t>
            </a:r>
          </a:p>
          <a:p>
            <a:r>
              <a:rPr lang="en-US" dirty="0" smtClean="0"/>
              <a:t>What happens when you go slightly beyond the specified limits?</a:t>
            </a:r>
          </a:p>
          <a:p>
            <a:pPr lvl="1"/>
            <a:r>
              <a:rPr lang="en-US" dirty="0" smtClean="0"/>
              <a:t>Does the system's performance degrade dramatically, or gracefully?</a:t>
            </a:r>
          </a:p>
          <a:p>
            <a:pPr lvl="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99</a:t>
            </a:fld>
            <a:endParaRPr lang="en-US"/>
          </a:p>
        </p:txBody>
      </p:sp>
    </p:spTree>
    <p:extLst>
      <p:ext uri="{BB962C8B-B14F-4D97-AF65-F5344CB8AC3E}">
        <p14:creationId xmlns:p14="http://schemas.microsoft.com/office/powerpoint/2010/main" val="21576613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8057</Words>
  <Application>Microsoft Office PowerPoint</Application>
  <PresentationFormat>Widescreen</PresentationFormat>
  <Paragraphs>1385</Paragraphs>
  <Slides>117</Slides>
  <Notes>55</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117</vt:i4>
      </vt:variant>
    </vt:vector>
  </HeadingPairs>
  <TitlesOfParts>
    <vt:vector size="132" baseType="lpstr">
      <vt:lpstr>ＭＳ Ｐゴシック</vt:lpstr>
      <vt:lpstr>游ゴシック</vt:lpstr>
      <vt:lpstr>Arial</vt:lpstr>
      <vt:lpstr>Calibri</vt:lpstr>
      <vt:lpstr>Calibri Light</vt:lpstr>
      <vt:lpstr>Candara</vt:lpstr>
      <vt:lpstr>Carlito</vt:lpstr>
      <vt:lpstr>Courier New</vt:lpstr>
      <vt:lpstr>Garamond</vt:lpstr>
      <vt:lpstr>Times New Roman</vt:lpstr>
      <vt:lpstr>Trebuchet MS</vt:lpstr>
      <vt:lpstr>Wingdings</vt:lpstr>
      <vt:lpstr>Wingdings 3</vt:lpstr>
      <vt:lpstr>Office Theme</vt:lpstr>
      <vt:lpstr>Visio</vt:lpstr>
      <vt:lpstr>Test Design Techniques</vt:lpstr>
      <vt:lpstr>Outline</vt:lpstr>
      <vt:lpstr>Background</vt:lpstr>
      <vt:lpstr>Background</vt:lpstr>
      <vt:lpstr>Test development process</vt:lpstr>
      <vt:lpstr>1. Test analysis</vt:lpstr>
      <vt:lpstr>Test possibilities</vt:lpstr>
      <vt:lpstr>2. Test design</vt:lpstr>
      <vt:lpstr>Test oracle</vt:lpstr>
      <vt:lpstr>3. Test implementation</vt:lpstr>
      <vt:lpstr>3. Test implementation</vt:lpstr>
      <vt:lpstr>3. Test implementation</vt:lpstr>
      <vt:lpstr>Case Study – Knight Capital  High Frequency Trading (HFT)</vt:lpstr>
      <vt:lpstr>Case Study – Knight Capital: High Frequency Trading (HFT)</vt:lpstr>
      <vt:lpstr>Case Study – Knight Capital </vt:lpstr>
      <vt:lpstr>Case Study –  Knight Capital: What Happened? </vt:lpstr>
      <vt:lpstr>Case Study –  Knight Capital: The Investigation and Findings  </vt:lpstr>
      <vt:lpstr>Testing Techniques</vt:lpstr>
      <vt:lpstr>Testing techniques</vt:lpstr>
      <vt:lpstr>Categories of test design techniques</vt:lpstr>
      <vt:lpstr>Specification-Based Testing Black Box Testing</vt:lpstr>
      <vt:lpstr>Functional Testing: A.k.a.: Black Box Testing</vt:lpstr>
      <vt:lpstr>Common features of black box techniques</vt:lpstr>
      <vt:lpstr>Black Box Testing</vt:lpstr>
      <vt:lpstr>Black-box Testing Errors Categories</vt:lpstr>
      <vt:lpstr>Questions answered by Black-box Testing</vt:lpstr>
      <vt:lpstr>The Information Domain: inputs and outputs</vt:lpstr>
      <vt:lpstr>The Information Domain: inputs and outputs</vt:lpstr>
      <vt:lpstr>Why Black Box Testing?</vt:lpstr>
      <vt:lpstr>Early Black Box Testing</vt:lpstr>
      <vt:lpstr>Functional versus Structural: Classes of faults</vt:lpstr>
      <vt:lpstr>Functional vs. Structural Test</vt:lpstr>
      <vt:lpstr>Steps: From specification to test cases</vt:lpstr>
      <vt:lpstr>From specification to test cases</vt:lpstr>
      <vt:lpstr>An Example: Postal Code Lookup</vt:lpstr>
      <vt:lpstr>Example: Representative Values</vt:lpstr>
      <vt:lpstr>Black Box Testing Techniques</vt:lpstr>
      <vt:lpstr>Functional Testing Concepts</vt:lpstr>
      <vt:lpstr>Equivalence Classes</vt:lpstr>
      <vt:lpstr>Equivalence Partitioning</vt:lpstr>
      <vt:lpstr>Equivalence Partitioning</vt:lpstr>
      <vt:lpstr>Equivalence Partitioning</vt:lpstr>
      <vt:lpstr>Equivalence Partitioning</vt:lpstr>
      <vt:lpstr>Equivalence Partitioning</vt:lpstr>
      <vt:lpstr>Equivalence Partitioning</vt:lpstr>
      <vt:lpstr>Equivalence Partitioning</vt:lpstr>
      <vt:lpstr>Equivalence Partitioning</vt:lpstr>
      <vt:lpstr>Equivalence Partitioning</vt:lpstr>
      <vt:lpstr>Guidelines for Defining Equivalence Classes</vt:lpstr>
      <vt:lpstr>Determining Equivalence Classes</vt:lpstr>
      <vt:lpstr>Equivalence Partitioning - examples</vt:lpstr>
      <vt:lpstr>Equivalence Partitioning - examples</vt:lpstr>
      <vt:lpstr>Equivalence Partitioning - examples</vt:lpstr>
      <vt:lpstr>Equivalence Partitioning - examples</vt:lpstr>
      <vt:lpstr>Equivalence Partitioning - examples</vt:lpstr>
      <vt:lpstr>Equivalence Partitioning</vt:lpstr>
      <vt:lpstr>Equivalence partitioning</vt:lpstr>
      <vt:lpstr>Boundary Value Testing</vt:lpstr>
      <vt:lpstr>Boundary Value Analysis</vt:lpstr>
      <vt:lpstr>Guidelines for Boundary Value Analysis</vt:lpstr>
      <vt:lpstr>Boundary Value Analysis</vt:lpstr>
      <vt:lpstr>Boundary Value Analysis</vt:lpstr>
      <vt:lpstr>Boundary Value Analysis - examples</vt:lpstr>
      <vt:lpstr>Boundary Value Analysis - examples</vt:lpstr>
      <vt:lpstr>Boundary Value Analysis - examples</vt:lpstr>
      <vt:lpstr>Boundary Value Analysis - examples</vt:lpstr>
      <vt:lpstr>Mainstream usage testing</vt:lpstr>
      <vt:lpstr>Limitations of Boundary Value Testing</vt:lpstr>
      <vt:lpstr>Boundary value analysis</vt:lpstr>
      <vt:lpstr>Equivalence partitioning and boundary</vt:lpstr>
      <vt:lpstr>Guidelines and observations </vt:lpstr>
      <vt:lpstr>Decision Table testing</vt:lpstr>
      <vt:lpstr>Decision Table testing</vt:lpstr>
      <vt:lpstr>Decision Table testing</vt:lpstr>
      <vt:lpstr>Decision Table testing</vt:lpstr>
      <vt:lpstr>Decision Table testing</vt:lpstr>
      <vt:lpstr>Decision Table testing</vt:lpstr>
      <vt:lpstr>Decision Table testing</vt:lpstr>
      <vt:lpstr>Decision Table testing</vt:lpstr>
      <vt:lpstr>Decision Table testing</vt:lpstr>
      <vt:lpstr>Decision Table testing</vt:lpstr>
      <vt:lpstr>State transition testing</vt:lpstr>
      <vt:lpstr>State transition testing</vt:lpstr>
      <vt:lpstr>State transition testing</vt:lpstr>
      <vt:lpstr>State transition testing</vt:lpstr>
      <vt:lpstr>State transition testing</vt:lpstr>
      <vt:lpstr>State transition testing</vt:lpstr>
      <vt:lpstr>State transition testing</vt:lpstr>
      <vt:lpstr>Use case testing</vt:lpstr>
      <vt:lpstr>Use case testing</vt:lpstr>
      <vt:lpstr>Use case testing</vt:lpstr>
      <vt:lpstr>Use case testing</vt:lpstr>
      <vt:lpstr>Use case testing</vt:lpstr>
      <vt:lpstr>Summary: Key Concepts </vt:lpstr>
      <vt:lpstr>General Testing</vt:lpstr>
      <vt:lpstr>Testing for race conditions and other timing dependencies</vt:lpstr>
      <vt:lpstr>Performance Testing</vt:lpstr>
      <vt:lpstr>Performance Testing</vt:lpstr>
      <vt:lpstr>Limit Testing</vt:lpstr>
      <vt:lpstr>Stress Testing</vt:lpstr>
      <vt:lpstr>Security Testing</vt:lpstr>
      <vt:lpstr>Security Testing</vt:lpstr>
      <vt:lpstr>Usability Testing</vt:lpstr>
      <vt:lpstr>Usability Testing</vt:lpstr>
      <vt:lpstr>Recovery Testing</vt:lpstr>
      <vt:lpstr>Configuration Testing</vt:lpstr>
      <vt:lpstr>Compatibility Testing</vt:lpstr>
      <vt:lpstr>Documentation Testing</vt:lpstr>
      <vt:lpstr>Experience-based techniques</vt:lpstr>
      <vt:lpstr>Experience-based techniques</vt:lpstr>
      <vt:lpstr>Experience-based techniques</vt:lpstr>
      <vt:lpstr>Experience-based techniques</vt:lpstr>
      <vt:lpstr>Special Value Testing</vt:lpstr>
      <vt:lpstr>Uses of Special Value Testing</vt:lpstr>
      <vt:lpstr>Characteristics of Special Value Testing</vt:lpstr>
      <vt:lpstr>Choosing test techniques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13</cp:revision>
  <dcterms:created xsi:type="dcterms:W3CDTF">2021-10-12T10:09:12Z</dcterms:created>
  <dcterms:modified xsi:type="dcterms:W3CDTF">2022-02-23T04:37:33Z</dcterms:modified>
</cp:coreProperties>
</file>