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9" r:id="rId4"/>
    <p:sldId id="261" r:id="rId5"/>
    <p:sldId id="320" r:id="rId6"/>
    <p:sldId id="262" r:id="rId7"/>
    <p:sldId id="263" r:id="rId8"/>
    <p:sldId id="264" r:id="rId9"/>
    <p:sldId id="265" r:id="rId10"/>
    <p:sldId id="266" r:id="rId11"/>
    <p:sldId id="323" r:id="rId12"/>
    <p:sldId id="32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25" r:id="rId60"/>
    <p:sldId id="315" r:id="rId61"/>
    <p:sldId id="316" r:id="rId62"/>
    <p:sldId id="317" r:id="rId63"/>
    <p:sldId id="322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A60E-FCF3-40DF-B4BC-25856858566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F8B5-6507-4C7B-9B04-6962F91C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2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7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4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8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64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583-D571-4344-98B8-28017CCA3E03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B65-4BDE-463E-9E58-42EE1D34CE9F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FA55-E628-4FD0-A5D2-4E2EAFF237C3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C03-488D-4679-9ED8-466B2755DE53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2580-B5C1-4953-9432-BAF964C9C431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6A84-DDEA-40BE-8087-15F820987FDF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3A79-0DCE-4FCE-A4A4-91DA4FE28602}" type="datetime1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0C55-B436-4700-9E7D-BD44BFF59CDA}" type="datetime1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CCC-F888-4A14-96C0-AE59E5C0FB2B}" type="datetime1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1C8C-A248-4612-8437-BABDDCE28255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C-841F-4EE7-ACE3-E3142B7EF2E8}" type="datetime1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FE1-A936-421F-ABEB-D7D46FC8F947}" type="datetime1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46.png"/><Relationship Id="rId10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48805"/>
              </p:ext>
            </p:extLst>
          </p:nvPr>
        </p:nvGraphicFramePr>
        <p:xfrm>
          <a:off x="586595" y="1552754"/>
          <a:ext cx="10705381" cy="4701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5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2584"/>
              </p:ext>
            </p:extLst>
          </p:nvPr>
        </p:nvGraphicFramePr>
        <p:xfrm>
          <a:off x="795067" y="1305738"/>
          <a:ext cx="10515600" cy="50886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849" y="1388854"/>
            <a:ext cx="10739887" cy="5332622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 smtClean="0"/>
              <a:t>Integration </a:t>
            </a:r>
            <a:r>
              <a:rPr lang="en-US" sz="2000" dirty="0"/>
              <a:t>testing </a:t>
            </a:r>
            <a:r>
              <a:rPr lang="en-US" sz="2000" dirty="0" smtClean="0"/>
              <a:t>focuses on:</a:t>
            </a:r>
            <a:endParaRPr lang="en-US" sz="2000" dirty="0"/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310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343175" y="3573059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419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242650" y="3350212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254151" y="3826731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9"/>
          <p:cNvSpPr>
            <a:spLocks noGrp="1"/>
          </p:cNvSpPr>
          <p:nvPr>
            <p:ph sz="half" idx="1"/>
          </p:nvPr>
        </p:nvSpPr>
        <p:spPr>
          <a:xfrm>
            <a:off x="484517" y="1606950"/>
            <a:ext cx="5181600" cy="4351338"/>
          </a:xfrm>
        </p:spPr>
        <p:txBody>
          <a:bodyPr/>
          <a:lstStyle/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Yes, I implemented </a:t>
            </a:r>
            <a:r>
              <a:rPr lang="en-US" sz="3000" i="1" dirty="0">
                <a:latin typeface="Candara" panose="020E0502030303020204" pitchFamily="34" charset="0"/>
              </a:rPr>
              <a:t>module A</a:t>
            </a:r>
            <a:r>
              <a:rPr lang="en-US" sz="3000" dirty="0">
                <a:latin typeface="Candara" panose="020E0502030303020204" pitchFamily="34" charset="0"/>
              </a:rPr>
              <a:t>, but I didn’</a:t>
            </a:r>
            <a:r>
              <a:rPr lang="en-US" altLang="ja-JP" sz="3000" dirty="0">
                <a:latin typeface="Candara" panose="020E0502030303020204" pitchFamily="34" charset="0"/>
              </a:rPr>
              <a:t>t test it thoroughly yet.  </a:t>
            </a:r>
          </a:p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It will be tested along with </a:t>
            </a:r>
            <a:r>
              <a:rPr lang="en-US" sz="3000" i="1" dirty="0">
                <a:latin typeface="Candara" panose="020E0502030303020204" pitchFamily="34" charset="0"/>
              </a:rPr>
              <a:t>module B</a:t>
            </a:r>
            <a:r>
              <a:rPr lang="en-US" sz="3000" dirty="0">
                <a:latin typeface="Candara" panose="020E0502030303020204" pitchFamily="34" charset="0"/>
              </a:rPr>
              <a:t> when that’</a:t>
            </a:r>
            <a:r>
              <a:rPr lang="en-US" altLang="ja-JP" sz="3000" dirty="0">
                <a:latin typeface="Candara" panose="020E0502030303020204" pitchFamily="34" charset="0"/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20287" y="1606950"/>
            <a:ext cx="4767072" cy="389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</a:t>
            </a:r>
            <a:r>
              <a:rPr lang="en-US" altLang="ja-JP" sz="3000" dirty="0" smtClean="0">
                <a:latin typeface="Candara" panose="020E0502030303020204" pitchFamily="34" charset="0"/>
              </a:rPr>
              <a:t>’t think at all about the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strategy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testing.  </a:t>
            </a:r>
          </a:p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didn’</a:t>
            </a:r>
            <a:r>
              <a:rPr lang="en-US" altLang="ja-JP" sz="3000" dirty="0" smtClean="0">
                <a:latin typeface="Candara" panose="020E0502030303020204" pitchFamily="34" charset="0"/>
              </a:rPr>
              <a:t>t design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module A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testability and I didn’t think about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the best order to build and test modules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A</a:t>
            </a:r>
            <a:r>
              <a:rPr lang="en-US" altLang="ja-JP" sz="3000" dirty="0" smtClean="0">
                <a:latin typeface="Candara" panose="020E0502030303020204" pitchFamily="34" charset="0"/>
              </a:rPr>
              <a:t> and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B</a:t>
            </a:r>
            <a:r>
              <a:rPr lang="en-US" altLang="ja-JP" dirty="0" smtClean="0">
                <a:latin typeface="Candara" panose="020E0502030303020204" pitchFamily="34" charset="0"/>
              </a:rPr>
              <a:t>  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9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>
          <a:xfrm>
            <a:off x="424132" y="10715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Integration Plan &amp; 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4222630" cy="3505200"/>
          </a:xfrm>
        </p:spPr>
        <p:txBody>
          <a:bodyPr/>
          <a:lstStyle/>
          <a:p>
            <a:pPr marL="342900" indent="-342900"/>
            <a:r>
              <a:rPr lang="en-US" dirty="0">
                <a:latin typeface="Candara" panose="020E0502030303020204" pitchFamily="34" charset="0"/>
              </a:rPr>
              <a:t>Integration test plan drives and is driven by the project </a:t>
            </a:r>
            <a:r>
              <a:rPr lang="ja-JP" altLang="en-US" dirty="0">
                <a:latin typeface="Candara" panose="020E0502030303020204" pitchFamily="34" charset="0"/>
              </a:rPr>
              <a:t>“</a:t>
            </a:r>
            <a:r>
              <a:rPr lang="en-US" altLang="ja-JP" dirty="0">
                <a:latin typeface="Candara" panose="020E0502030303020204" pitchFamily="34" charset="0"/>
              </a:rPr>
              <a:t>build plan</a:t>
            </a:r>
            <a:r>
              <a:rPr lang="ja-JP" altLang="en-US" dirty="0">
                <a:latin typeface="Candara" panose="020E0502030303020204" pitchFamily="34" charset="0"/>
              </a:rPr>
              <a:t>”</a:t>
            </a:r>
            <a:endParaRPr lang="en-US" altLang="ja-JP" dirty="0">
              <a:latin typeface="Candara" panose="020E0502030303020204" pitchFamily="34" charset="0"/>
            </a:endParaRPr>
          </a:p>
          <a:p>
            <a:pPr marL="742950" lvl="1" indent="-285750"/>
            <a:r>
              <a:rPr lang="en-US" sz="2800" dirty="0">
                <a:latin typeface="Candara" panose="020E0502030303020204" pitchFamily="34" charset="0"/>
              </a:rPr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690688"/>
            <a:ext cx="11650767" cy="4746091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Arial"/>
              </a:rPr>
              <a:t>Functional </a:t>
            </a:r>
            <a:r>
              <a:rPr lang="en-US" spc="-5" dirty="0">
                <a:cs typeface="Arial"/>
              </a:rPr>
              <a:t>Decomposition </a:t>
            </a:r>
            <a:r>
              <a:rPr lang="en-US" sz="2400" dirty="0">
                <a:cs typeface="Arial"/>
              </a:rPr>
              <a:t>(most commonly described in </a:t>
            </a:r>
            <a:r>
              <a:rPr lang="en-US" sz="2400" spc="-54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 literature)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30" dirty="0">
                <a:cs typeface="Arial"/>
              </a:rPr>
              <a:t>Top-down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cs typeface="Arial"/>
              </a:rPr>
              <a:t>Bottom-up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“Big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bang”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50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Pairwise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Neighborhood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5377" y="118133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535502"/>
            <a:ext cx="11309230" cy="4641461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70203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5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16552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60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268022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268022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268022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268022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983412" y="4182871"/>
            <a:ext cx="10493588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36869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3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3078" y="1457864"/>
            <a:ext cx="7504981" cy="4897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NASA</a:t>
            </a:r>
            <a:r>
              <a:rPr lang="ja-JP" altLang="en-US" sz="3200" dirty="0">
                <a:latin typeface="Candara" panose="020E0502030303020204" pitchFamily="34" charset="0"/>
              </a:rPr>
              <a:t>’</a:t>
            </a:r>
            <a:r>
              <a:rPr lang="en-US" altLang="ja-JP" sz="3200" dirty="0">
                <a:latin typeface="Candara" panose="020E0502030303020204" pitchFamily="34" charset="0"/>
              </a:rPr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Intended to enter an orbit at 140 –150 km above Mars.</a:t>
            </a:r>
            <a:endParaRPr lang="en-US" sz="32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42" y="158304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472565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4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getDigits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isMonday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isFriday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61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05138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Candara" panose="020E0502030303020204" pitchFamily="34" charset="0"/>
                <a:cs typeface="Arial"/>
              </a:rPr>
              <a:t>Calendar  </a:t>
            </a:r>
            <a:r>
              <a:rPr sz="1550" spc="15" dirty="0">
                <a:latin typeface="Candara" panose="020E0502030303020204" pitchFamily="34" charset="0"/>
                <a:cs typeface="Arial"/>
              </a:rPr>
              <a:t>(driver)</a:t>
            </a:r>
            <a:endParaRPr sz="15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260328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260328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260328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260328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48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</a:t>
            </a:r>
            <a:r>
              <a:rPr lang="en-US" dirty="0" smtClean="0"/>
              <a:t>and </a:t>
            </a:r>
            <a:r>
              <a:rPr lang="en-US" dirty="0"/>
              <a:t>bottom-up integration.</a:t>
            </a:r>
          </a:p>
          <a:p>
            <a:r>
              <a:rPr lang="en-US" dirty="0"/>
              <a:t>Nicely understood as a depth-first traversal of the </a:t>
            </a:r>
            <a:r>
              <a:rPr lang="en-US" dirty="0" smtClean="0"/>
              <a:t>functional </a:t>
            </a:r>
            <a:r>
              <a:rPr lang="en-US" dirty="0"/>
              <a:t>decomposition tree.</a:t>
            </a:r>
          </a:p>
          <a:p>
            <a:r>
              <a:rPr lang="en-US" dirty="0"/>
              <a:t>A “sandwich” is one path from the root to a leaf of </a:t>
            </a:r>
            <a:r>
              <a:rPr lang="en-US" dirty="0" smtClean="0"/>
              <a:t>the </a:t>
            </a:r>
            <a:r>
              <a:rPr lang="en-US" dirty="0"/>
              <a:t>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445571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4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33397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weekDay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1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88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zodiac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memorialDay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Frida</a:t>
            </a:r>
            <a:r>
              <a:rPr sz="1300" spc="10" dirty="0">
                <a:latin typeface="Candara" panose="020E0502030303020204" pitchFamily="34" charset="0"/>
                <a:cs typeface="Arial"/>
              </a:rPr>
              <a:t>y</a:t>
            </a:r>
            <a:r>
              <a:rPr sz="1300" spc="15" dirty="0">
                <a:latin typeface="Candara" panose="020E0502030303020204" pitchFamily="34" charset="0"/>
                <a:cs typeface="Arial"/>
              </a:rPr>
              <a:t>13th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weekDay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isFriday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isMonday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nextDate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dayNumToDate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dateToDaynum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lastDayOfMonth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isValidDate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getDigits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isLeap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6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</a:t>
            </a:r>
            <a:r>
              <a:rPr lang="en-US" dirty="0" smtClean="0"/>
              <a:t>an </a:t>
            </a:r>
            <a:r>
              <a:rPr lang="en-US" dirty="0"/>
              <a:t>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</a:t>
            </a:r>
            <a:r>
              <a:rPr lang="en-US" dirty="0" smtClean="0"/>
              <a:t>integrated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0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/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Integration is a software </a:t>
            </a:r>
            <a:r>
              <a:rPr lang="en-US" dirty="0"/>
              <a:t>development </a:t>
            </a:r>
            <a:r>
              <a:rPr lang="en-US" dirty="0" smtClean="0"/>
              <a:t>practice </a:t>
            </a:r>
            <a:r>
              <a:rPr lang="en-US" dirty="0"/>
              <a:t>where members of a team integrate their work frequently, usually each person integrates at least daily - leading to multiple integrations per day.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Each integration is verified by an automated build (including test) to detect integration errors as quickly as possible.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559320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481907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946795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559320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559320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559320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469207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9467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185751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510231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848494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897457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3097607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469207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329131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239020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2517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4692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2390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9467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716606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498994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368150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780776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822301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651645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431776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946795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4819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786831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936820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796426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949520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710631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696345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701106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in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138687" y="1576070"/>
            <a:ext cx="4364351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sz="2000" dirty="0" smtClean="0"/>
              <a:t>1. Based on the integration strategy, </a:t>
            </a:r>
            <a:r>
              <a:rPr lang="en-US" sz="2000" i="1" dirty="0" smtClean="0"/>
              <a:t>select a component </a:t>
            </a:r>
            <a:r>
              <a:rPr lang="en-US" sz="2000" dirty="0" smtClean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2. Put selected component together; do any</a:t>
            </a:r>
            <a:r>
              <a:rPr lang="en-US" sz="2000" i="1" dirty="0" smtClean="0"/>
              <a:t> preliminary fix-up </a:t>
            </a:r>
            <a:r>
              <a:rPr lang="en-US" sz="2000" dirty="0" smtClean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3. Test functional requirements</a:t>
            </a:r>
            <a:r>
              <a:rPr lang="en-US" sz="2000" i="1" dirty="0" smtClean="0"/>
              <a:t>: </a:t>
            </a:r>
            <a:r>
              <a:rPr lang="en-US" sz="2000" dirty="0" smtClean="0"/>
              <a:t>Define test cases that exercise all use cases with the selected component</a:t>
            </a:r>
            <a:endParaRPr lang="en-US" sz="2000" dirty="0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877444" y="1576070"/>
            <a:ext cx="4361688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4. Test subsystem decomposition</a:t>
            </a:r>
            <a:r>
              <a:rPr lang="en-US" sz="2000" i="1" dirty="0" smtClean="0">
                <a:latin typeface="Candara" panose="020E0502030303020204" pitchFamily="34" charset="0"/>
              </a:rPr>
              <a:t>: </a:t>
            </a:r>
            <a:r>
              <a:rPr lang="en-US" sz="2000" dirty="0" smtClean="0">
                <a:latin typeface="Candara" panose="020E0502030303020204" pitchFamily="34" charset="0"/>
              </a:rPr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5. Test non-functional requirements: Execute </a:t>
            </a:r>
            <a:r>
              <a:rPr lang="en-US" sz="2000" i="1" dirty="0" smtClean="0">
                <a:latin typeface="Candara" panose="020E0502030303020204" pitchFamily="34" charset="0"/>
              </a:rPr>
              <a:t>performance tests</a:t>
            </a:r>
            <a:endParaRPr lang="en-US" sz="2000" u="sng" dirty="0" smtClean="0">
              <a:solidFill>
                <a:srgbClr val="FC0128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6. </a:t>
            </a:r>
            <a:r>
              <a:rPr lang="en-US" sz="2000" i="1" dirty="0" smtClean="0">
                <a:latin typeface="Candara" panose="020E0502030303020204" pitchFamily="34" charset="0"/>
              </a:rPr>
              <a:t>Keep records </a:t>
            </a:r>
            <a:r>
              <a:rPr lang="en-US" sz="2000" dirty="0" smtClean="0">
                <a:latin typeface="Candara" panose="020E0502030303020204" pitchFamily="34" charset="0"/>
              </a:rPr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The primary</a:t>
            </a:r>
            <a:r>
              <a:rPr lang="en-US" sz="2000" i="1" dirty="0" smtClean="0">
                <a:latin typeface="Candara" panose="020E0502030303020204" pitchFamily="34" charset="0"/>
              </a:rPr>
              <a:t> goal of integration testing is to identify failures </a:t>
            </a:r>
            <a:r>
              <a:rPr lang="en-US" sz="2000" dirty="0" smtClean="0">
                <a:latin typeface="Candara" panose="020E0502030303020204" pitchFamily="34" charset="0"/>
              </a:rPr>
              <a:t>with the (current) component </a:t>
            </a:r>
            <a:r>
              <a:rPr lang="en-US" sz="2000" i="1" dirty="0" smtClean="0">
                <a:latin typeface="Candara" panose="020E0502030303020204" pitchFamily="34" charset="0"/>
              </a:rPr>
              <a:t>configuration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>
          <a:xfrm>
            <a:off x="467264" y="63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>
          <a:xfrm>
            <a:off x="467264" y="1552755"/>
            <a:ext cx="10886536" cy="4624208"/>
          </a:xfrm>
        </p:spPr>
        <p:txBody>
          <a:bodyPr/>
          <a:lstStyle/>
          <a:p>
            <a:r>
              <a:rPr lang="en-US" sz="3000" dirty="0">
                <a:latin typeface="Candara" panose="020E0502030303020204" pitchFamily="34" charset="0"/>
              </a:rPr>
              <a:t>Integration testing focuses on interactions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Must be built on foundation of thorough unit testing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Integration faults often traceable to incomplete or misunderstood interface specifications</a:t>
            </a:r>
          </a:p>
          <a:p>
            <a:pPr lvl="2"/>
            <a:r>
              <a:rPr lang="en-US" sz="2400" dirty="0">
                <a:latin typeface="Candara" panose="020E0502030303020204" pitchFamily="34" charset="0"/>
              </a:rPr>
              <a:t>Prefer prevention to detection, and make detection easier by imposing design constraints</a:t>
            </a:r>
          </a:p>
          <a:p>
            <a:r>
              <a:rPr lang="en-US" sz="3000" dirty="0">
                <a:latin typeface="Candara" panose="020E0502030303020204" pitchFamily="34" charset="0"/>
              </a:rPr>
              <a:t>Strategies tied to project build order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3563</Words>
  <Application>Microsoft Office PowerPoint</Application>
  <PresentationFormat>Widescreen</PresentationFormat>
  <Paragraphs>871</Paragraphs>
  <Slides>64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Calibri Light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Integration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Types of Testing </vt:lpstr>
      <vt:lpstr>Types of Testing 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17</cp:revision>
  <dcterms:created xsi:type="dcterms:W3CDTF">2021-10-12T10:09:12Z</dcterms:created>
  <dcterms:modified xsi:type="dcterms:W3CDTF">2022-02-23T04:45:24Z</dcterms:modified>
</cp:coreProperties>
</file>