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65" r:id="rId4"/>
    <p:sldId id="258" r:id="rId5"/>
    <p:sldId id="259" r:id="rId6"/>
    <p:sldId id="266" r:id="rId7"/>
    <p:sldId id="260" r:id="rId8"/>
    <p:sldId id="267" r:id="rId9"/>
    <p:sldId id="261" r:id="rId10"/>
    <p:sldId id="262" r:id="rId11"/>
    <p:sldId id="263" r:id="rId12"/>
    <p:sldId id="264"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70" r:id="rId34"/>
    <p:sldId id="316" r:id="rId35"/>
    <p:sldId id="369"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289" r:id="rId85"/>
    <p:sldId id="290" r:id="rId86"/>
    <p:sldId id="291" r:id="rId87"/>
    <p:sldId id="292" r:id="rId88"/>
    <p:sldId id="293" r:id="rId89"/>
    <p:sldId id="294" r:id="rId90"/>
    <p:sldId id="296" r:id="rId91"/>
    <p:sldId id="297" r:id="rId92"/>
    <p:sldId id="301" r:id="rId93"/>
    <p:sldId id="371" r:id="rId94"/>
    <p:sldId id="302" r:id="rId95"/>
    <p:sldId id="303" r:id="rId96"/>
    <p:sldId id="314" r:id="rId97"/>
    <p:sldId id="315"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Testing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Process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Product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BCD45E8C-A01C-4832-AA66-6EC712FB95EF}">
      <dgm:prSet phldrT="[Text]"/>
      <dgm:spPr/>
      <dgm:t>
        <a:bodyPr/>
        <a:lstStyle/>
        <a:p>
          <a:r>
            <a:rPr lang="en-US" dirty="0" smtClean="0"/>
            <a:t>Project Metrics</a:t>
          </a:r>
          <a:endParaRPr lang="en-US" dirty="0"/>
        </a:p>
      </dgm:t>
    </dgm:pt>
    <dgm:pt modelId="{76D8D544-9604-451B-AECE-A7DDF572166A}" type="parTrans" cxnId="{A0A78965-5495-4543-9B96-30D07E617942}">
      <dgm:prSet/>
      <dgm:spPr/>
      <dgm:t>
        <a:bodyPr/>
        <a:lstStyle/>
        <a:p>
          <a:endParaRPr lang="en-US"/>
        </a:p>
      </dgm:t>
    </dgm:pt>
    <dgm:pt modelId="{604837EE-1E24-43AF-AF4C-07DEC55D8A97}" type="sibTrans" cxnId="{A0A78965-5495-4543-9B96-30D07E617942}">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8"/>
      <dgm:spPr/>
    </dgm:pt>
    <dgm:pt modelId="{E3CEF4CD-693C-4E1D-9040-5A7959966659}" type="pres">
      <dgm:prSet presAssocID="{019F5870-650F-4F05-AAA0-0C254A54C162}" presName="bottomArc1" presStyleLbl="parChTrans1D1" presStyleIdx="1" presStyleCnt="8"/>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3"/>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8"/>
      <dgm:spPr/>
    </dgm:pt>
    <dgm:pt modelId="{F6752AC4-8261-4F8C-8C60-94EE18652F6D}" type="pres">
      <dgm:prSet presAssocID="{166F6CBC-18B4-4438-B8EC-B022CF46BF4D}" presName="bottomArc2" presStyleLbl="parChTrans1D1" presStyleIdx="3" presStyleCnt="8"/>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3"/>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8"/>
      <dgm:spPr/>
    </dgm:pt>
    <dgm:pt modelId="{D3E03B03-D45D-4471-9854-55748B24700C}" type="pres">
      <dgm:prSet presAssocID="{151F552F-7EF6-400F-91F7-B7B9A8324C73}" presName="bottomArc2" presStyleLbl="parChTrans1D1" presStyleIdx="5" presStyleCnt="8"/>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A4BAF32D-B782-434E-A57C-F8D27C0947F7}" type="pres">
      <dgm:prSet presAssocID="{76D8D544-9604-451B-AECE-A7DDF572166A}" presName="Name28" presStyleLbl="parChTrans1D2" presStyleIdx="2" presStyleCnt="3"/>
      <dgm:spPr/>
      <dgm:t>
        <a:bodyPr/>
        <a:lstStyle/>
        <a:p>
          <a:endParaRPr lang="en-US"/>
        </a:p>
      </dgm:t>
    </dgm:pt>
    <dgm:pt modelId="{50384969-D6E5-4386-A920-08EB50E2C67A}" type="pres">
      <dgm:prSet presAssocID="{BCD45E8C-A01C-4832-AA66-6EC712FB95EF}" presName="hierRoot2" presStyleCnt="0">
        <dgm:presLayoutVars>
          <dgm:hierBranch val="init"/>
        </dgm:presLayoutVars>
      </dgm:prSet>
      <dgm:spPr/>
    </dgm:pt>
    <dgm:pt modelId="{53B51506-C431-438D-B2B1-F97CA3CEB0C5}" type="pres">
      <dgm:prSet presAssocID="{BCD45E8C-A01C-4832-AA66-6EC712FB95EF}" presName="rootComposite2" presStyleCnt="0"/>
      <dgm:spPr/>
    </dgm:pt>
    <dgm:pt modelId="{35D9D7AA-835A-4011-8DAE-5126A879C3B4}" type="pres">
      <dgm:prSet presAssocID="{BCD45E8C-A01C-4832-AA66-6EC712FB95EF}" presName="rootText2" presStyleLbl="alignAcc1" presStyleIdx="0" presStyleCnt="0">
        <dgm:presLayoutVars>
          <dgm:chPref val="3"/>
        </dgm:presLayoutVars>
      </dgm:prSet>
      <dgm:spPr/>
      <dgm:t>
        <a:bodyPr/>
        <a:lstStyle/>
        <a:p>
          <a:endParaRPr lang="en-US"/>
        </a:p>
      </dgm:t>
    </dgm:pt>
    <dgm:pt modelId="{6DEA2457-31CD-4B7C-9485-FC2B8D34D31E}" type="pres">
      <dgm:prSet presAssocID="{BCD45E8C-A01C-4832-AA66-6EC712FB95EF}" presName="topArc2" presStyleLbl="parChTrans1D1" presStyleIdx="6" presStyleCnt="8"/>
      <dgm:spPr/>
    </dgm:pt>
    <dgm:pt modelId="{572C5C51-1EC7-486E-8520-5AFE24590134}" type="pres">
      <dgm:prSet presAssocID="{BCD45E8C-A01C-4832-AA66-6EC712FB95EF}" presName="bottomArc2" presStyleLbl="parChTrans1D1" presStyleIdx="7" presStyleCnt="8"/>
      <dgm:spPr/>
    </dgm:pt>
    <dgm:pt modelId="{615924C9-46D9-4B60-845E-A4C98898579B}" type="pres">
      <dgm:prSet presAssocID="{BCD45E8C-A01C-4832-AA66-6EC712FB95EF}" presName="topConnNode2" presStyleLbl="node2" presStyleIdx="0" presStyleCnt="0"/>
      <dgm:spPr/>
      <dgm:t>
        <a:bodyPr/>
        <a:lstStyle/>
        <a:p>
          <a:endParaRPr lang="en-US"/>
        </a:p>
      </dgm:t>
    </dgm:pt>
    <dgm:pt modelId="{9F099552-428C-469D-9C4C-C12B299EA087}" type="pres">
      <dgm:prSet presAssocID="{BCD45E8C-A01C-4832-AA66-6EC712FB95EF}" presName="hierChild4" presStyleCnt="0"/>
      <dgm:spPr/>
    </dgm:pt>
    <dgm:pt modelId="{FD23C7B0-1B60-4A4F-BC43-55579F7D92E7}" type="pres">
      <dgm:prSet presAssocID="{BCD45E8C-A01C-4832-AA66-6EC712FB95EF}" presName="hierChild5" presStyleCnt="0"/>
      <dgm:spPr/>
    </dgm:pt>
    <dgm:pt modelId="{F1D23D4B-C1B0-4612-B312-081EC2288A31}" type="pres">
      <dgm:prSet presAssocID="{019F5870-650F-4F05-AAA0-0C254A54C162}" presName="hierChild3" presStyleCnt="0"/>
      <dgm:spPr/>
    </dgm:pt>
  </dgm:ptLst>
  <dgm:cxnLst>
    <dgm:cxn modelId="{35629825-0C33-47A2-86D2-E965250C9878}" type="presOf" srcId="{BCD45E8C-A01C-4832-AA66-6EC712FB95EF}" destId="{35D9D7AA-835A-4011-8DAE-5126A879C3B4}"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75A35621-E53C-4BAA-8058-1EF931F2B654}" srcId="{DA342E01-E334-42D1-8171-B89F4131F747}" destId="{019F5870-650F-4F05-AAA0-0C254A54C162}" srcOrd="0" destOrd="0" parTransId="{93066FB3-2C0D-4EDA-8C94-D25605CEA909}" sibTransId="{5D472651-9192-42C6-838A-4794F59B48F4}"/>
    <dgm:cxn modelId="{151D7AC5-E52F-4203-8815-97E7E0E7032C}" type="presOf" srcId="{A6484DD7-3A05-4464-8046-84A728BB456D}" destId="{D1336ABB-31EB-48B7-AF84-AE2FB2CBDA93}" srcOrd="0" destOrd="0" presId="urn:microsoft.com/office/officeart/2008/layout/HalfCircleOrganizationChart"/>
    <dgm:cxn modelId="{A0A78965-5495-4543-9B96-30D07E617942}" srcId="{019F5870-650F-4F05-AAA0-0C254A54C162}" destId="{BCD45E8C-A01C-4832-AA66-6EC712FB95EF}" srcOrd="2" destOrd="0" parTransId="{76D8D544-9604-451B-AECE-A7DDF572166A}" sibTransId="{604837EE-1E24-43AF-AF4C-07DEC55D8A97}"/>
    <dgm:cxn modelId="{765AF33C-7E64-441F-A145-2F631CD9972A}" type="presOf" srcId="{76D8D544-9604-451B-AECE-A7DDF572166A}" destId="{A4BAF32D-B782-434E-A57C-F8D27C0947F7}"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5560FE4C-9FA1-4964-BA33-3CF68979235B}" type="presOf" srcId="{DA342E01-E334-42D1-8171-B89F4131F747}" destId="{A8C6FC44-ACD4-4F37-9F41-7EAF0CF43069}" srcOrd="0"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8DEEFF03-D025-47BE-87DC-325D8D65C936}" type="presOf" srcId="{166F6CBC-18B4-4438-B8EC-B022CF46BF4D}" destId="{78950BD5-1290-4354-8B6B-09FD6DA53F0A}" srcOrd="0"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9D654F21-3C55-4443-9627-8046E733B5DA}" type="presOf" srcId="{BCD45E8C-A01C-4832-AA66-6EC712FB95EF}" destId="{615924C9-46D9-4B60-845E-A4C98898579B}" srcOrd="1"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C1D2421C-5F96-40C4-B034-AEAEC7B6F433}" type="presParOf" srcId="{3F266C7C-19ED-49B7-A860-71F480CEB03A}" destId="{A4BAF32D-B782-434E-A57C-F8D27C0947F7}" srcOrd="4" destOrd="0" presId="urn:microsoft.com/office/officeart/2008/layout/HalfCircleOrganizationChart"/>
    <dgm:cxn modelId="{01900291-DC02-488B-8CBB-1FA9A612195F}" type="presParOf" srcId="{3F266C7C-19ED-49B7-A860-71F480CEB03A}" destId="{50384969-D6E5-4386-A920-08EB50E2C67A}" srcOrd="5" destOrd="0" presId="urn:microsoft.com/office/officeart/2008/layout/HalfCircleOrganizationChart"/>
    <dgm:cxn modelId="{7EFF52ED-903E-4C55-B1AB-A9EEB93B579C}" type="presParOf" srcId="{50384969-D6E5-4386-A920-08EB50E2C67A}" destId="{53B51506-C431-438D-B2B1-F97CA3CEB0C5}" srcOrd="0" destOrd="0" presId="urn:microsoft.com/office/officeart/2008/layout/HalfCircleOrganizationChart"/>
    <dgm:cxn modelId="{DDE69F74-F08F-4D7D-AC8B-C3886B8ED12D}" type="presParOf" srcId="{53B51506-C431-438D-B2B1-F97CA3CEB0C5}" destId="{35D9D7AA-835A-4011-8DAE-5126A879C3B4}" srcOrd="0" destOrd="0" presId="urn:microsoft.com/office/officeart/2008/layout/HalfCircleOrganizationChart"/>
    <dgm:cxn modelId="{321444FB-2EE5-4F7D-9BDE-E74751136566}" type="presParOf" srcId="{53B51506-C431-438D-B2B1-F97CA3CEB0C5}" destId="{6DEA2457-31CD-4B7C-9485-FC2B8D34D31E}" srcOrd="1" destOrd="0" presId="urn:microsoft.com/office/officeart/2008/layout/HalfCircleOrganizationChart"/>
    <dgm:cxn modelId="{B708187D-39FA-4633-BA8D-0232576B1A77}" type="presParOf" srcId="{53B51506-C431-438D-B2B1-F97CA3CEB0C5}" destId="{572C5C51-1EC7-486E-8520-5AFE24590134}" srcOrd="2" destOrd="0" presId="urn:microsoft.com/office/officeart/2008/layout/HalfCircleOrganizationChart"/>
    <dgm:cxn modelId="{1BAEABED-C2BC-4DAE-8EB8-EAA9C0FFF604}" type="presParOf" srcId="{53B51506-C431-438D-B2B1-F97CA3CEB0C5}" destId="{615924C9-46D9-4B60-845E-A4C98898579B}" srcOrd="3" destOrd="0" presId="urn:microsoft.com/office/officeart/2008/layout/HalfCircleOrganizationChart"/>
    <dgm:cxn modelId="{D7EB831A-08AA-4C66-AF34-EB07B4A10EC6}" type="presParOf" srcId="{50384969-D6E5-4386-A920-08EB50E2C67A}" destId="{9F099552-428C-469D-9C4C-C12B299EA087}" srcOrd="1" destOrd="0" presId="urn:microsoft.com/office/officeart/2008/layout/HalfCircleOrganizationChart"/>
    <dgm:cxn modelId="{D39FEE94-9234-4502-B4A7-6900657BCBFA}" type="presParOf" srcId="{50384969-D6E5-4386-A920-08EB50E2C67A}" destId="{FD23C7B0-1B60-4A4F-BC43-55579F7D92E7}"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42E01-E334-42D1-8171-B89F4131F747}"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US"/>
        </a:p>
      </dgm:t>
    </dgm:pt>
    <dgm:pt modelId="{019F5870-650F-4F05-AAA0-0C254A54C162}">
      <dgm:prSet phldrT="[Text]"/>
      <dgm:spPr/>
      <dgm:t>
        <a:bodyPr/>
        <a:lstStyle/>
        <a:p>
          <a:r>
            <a:rPr lang="en-US" dirty="0" smtClean="0"/>
            <a:t>Manual Test Metrics</a:t>
          </a:r>
          <a:endParaRPr lang="en-US" dirty="0"/>
        </a:p>
      </dgm:t>
    </dgm:pt>
    <dgm:pt modelId="{93066FB3-2C0D-4EDA-8C94-D25605CEA909}" type="parTrans" cxnId="{75A35621-E53C-4BAA-8058-1EF931F2B654}">
      <dgm:prSet/>
      <dgm:spPr/>
      <dgm:t>
        <a:bodyPr/>
        <a:lstStyle/>
        <a:p>
          <a:endParaRPr lang="en-US"/>
        </a:p>
      </dgm:t>
    </dgm:pt>
    <dgm:pt modelId="{5D472651-9192-42C6-838A-4794F59B48F4}" type="sibTrans" cxnId="{75A35621-E53C-4BAA-8058-1EF931F2B654}">
      <dgm:prSet/>
      <dgm:spPr/>
      <dgm:t>
        <a:bodyPr/>
        <a:lstStyle/>
        <a:p>
          <a:endParaRPr lang="en-US"/>
        </a:p>
      </dgm:t>
    </dgm:pt>
    <dgm:pt modelId="{166F6CBC-18B4-4438-B8EC-B022CF46BF4D}">
      <dgm:prSet phldrT="[Text]"/>
      <dgm:spPr/>
      <dgm:t>
        <a:bodyPr/>
        <a:lstStyle/>
        <a:p>
          <a:r>
            <a:rPr lang="en-US" dirty="0" smtClean="0"/>
            <a:t>Base Metrics</a:t>
          </a:r>
          <a:endParaRPr lang="en-US" dirty="0"/>
        </a:p>
      </dgm:t>
    </dgm:pt>
    <dgm:pt modelId="{7FF61EED-AC7D-48EA-9FA3-355CEBE859F4}" type="parTrans" cxnId="{35DDDAA7-AF6F-46AE-92BA-51D32595DF47}">
      <dgm:prSet/>
      <dgm:spPr/>
      <dgm:t>
        <a:bodyPr/>
        <a:lstStyle/>
        <a:p>
          <a:endParaRPr lang="en-US"/>
        </a:p>
      </dgm:t>
    </dgm:pt>
    <dgm:pt modelId="{8CC0E2C6-91E7-452E-B47C-76593833BF28}" type="sibTrans" cxnId="{35DDDAA7-AF6F-46AE-92BA-51D32595DF47}">
      <dgm:prSet/>
      <dgm:spPr/>
      <dgm:t>
        <a:bodyPr/>
        <a:lstStyle/>
        <a:p>
          <a:endParaRPr lang="en-US"/>
        </a:p>
      </dgm:t>
    </dgm:pt>
    <dgm:pt modelId="{151F552F-7EF6-400F-91F7-B7B9A8324C73}">
      <dgm:prSet phldrT="[Text]"/>
      <dgm:spPr/>
      <dgm:t>
        <a:bodyPr/>
        <a:lstStyle/>
        <a:p>
          <a:r>
            <a:rPr lang="en-US" dirty="0" smtClean="0"/>
            <a:t>Calculated Metrics</a:t>
          </a:r>
          <a:endParaRPr lang="en-US" dirty="0"/>
        </a:p>
      </dgm:t>
    </dgm:pt>
    <dgm:pt modelId="{A6484DD7-3A05-4464-8046-84A728BB456D}" type="parTrans" cxnId="{8D9A4E38-0877-40D1-8552-9BAF12BD93CB}">
      <dgm:prSet/>
      <dgm:spPr/>
      <dgm:t>
        <a:bodyPr/>
        <a:lstStyle/>
        <a:p>
          <a:endParaRPr lang="en-US"/>
        </a:p>
      </dgm:t>
    </dgm:pt>
    <dgm:pt modelId="{4C31BFEE-7BFA-45F1-8F16-32F3884802C4}" type="sibTrans" cxnId="{8D9A4E38-0877-40D1-8552-9BAF12BD93CB}">
      <dgm:prSet/>
      <dgm:spPr/>
      <dgm:t>
        <a:bodyPr/>
        <a:lstStyle/>
        <a:p>
          <a:endParaRPr lang="en-US"/>
        </a:p>
      </dgm:t>
    </dgm:pt>
    <dgm:pt modelId="{A8C6FC44-ACD4-4F37-9F41-7EAF0CF43069}" type="pres">
      <dgm:prSet presAssocID="{DA342E01-E334-42D1-8171-B89F4131F747}" presName="Name0" presStyleCnt="0">
        <dgm:presLayoutVars>
          <dgm:orgChart val="1"/>
          <dgm:chPref val="1"/>
          <dgm:dir/>
          <dgm:animOne val="branch"/>
          <dgm:animLvl val="lvl"/>
          <dgm:resizeHandles/>
        </dgm:presLayoutVars>
      </dgm:prSet>
      <dgm:spPr/>
      <dgm:t>
        <a:bodyPr/>
        <a:lstStyle/>
        <a:p>
          <a:endParaRPr lang="en-US"/>
        </a:p>
      </dgm:t>
    </dgm:pt>
    <dgm:pt modelId="{E2DE3FF5-AC2D-44FD-8AEF-7EA928FE28A7}" type="pres">
      <dgm:prSet presAssocID="{019F5870-650F-4F05-AAA0-0C254A54C162}" presName="hierRoot1" presStyleCnt="0">
        <dgm:presLayoutVars>
          <dgm:hierBranch val="init"/>
        </dgm:presLayoutVars>
      </dgm:prSet>
      <dgm:spPr/>
    </dgm:pt>
    <dgm:pt modelId="{74521654-80FD-4FE2-A348-02687233D4CA}" type="pres">
      <dgm:prSet presAssocID="{019F5870-650F-4F05-AAA0-0C254A54C162}" presName="rootComposite1" presStyleCnt="0"/>
      <dgm:spPr/>
    </dgm:pt>
    <dgm:pt modelId="{91D0D222-48F9-45C7-8BA8-B573C69C3B6E}" type="pres">
      <dgm:prSet presAssocID="{019F5870-650F-4F05-AAA0-0C254A54C162}" presName="rootText1" presStyleLbl="alignAcc1" presStyleIdx="0" presStyleCnt="0">
        <dgm:presLayoutVars>
          <dgm:chPref val="3"/>
        </dgm:presLayoutVars>
      </dgm:prSet>
      <dgm:spPr/>
      <dgm:t>
        <a:bodyPr/>
        <a:lstStyle/>
        <a:p>
          <a:endParaRPr lang="en-US"/>
        </a:p>
      </dgm:t>
    </dgm:pt>
    <dgm:pt modelId="{2F67C531-13C2-493F-BA0B-F8A9902FD5AA}" type="pres">
      <dgm:prSet presAssocID="{019F5870-650F-4F05-AAA0-0C254A54C162}" presName="topArc1" presStyleLbl="parChTrans1D1" presStyleIdx="0" presStyleCnt="6"/>
      <dgm:spPr/>
    </dgm:pt>
    <dgm:pt modelId="{E3CEF4CD-693C-4E1D-9040-5A7959966659}" type="pres">
      <dgm:prSet presAssocID="{019F5870-650F-4F05-AAA0-0C254A54C162}" presName="bottomArc1" presStyleLbl="parChTrans1D1" presStyleIdx="1" presStyleCnt="6"/>
      <dgm:spPr/>
    </dgm:pt>
    <dgm:pt modelId="{DDF6F62D-A96A-455D-B6A9-5722EE8F2792}" type="pres">
      <dgm:prSet presAssocID="{019F5870-650F-4F05-AAA0-0C254A54C162}" presName="topConnNode1" presStyleLbl="node1" presStyleIdx="0" presStyleCnt="0"/>
      <dgm:spPr/>
      <dgm:t>
        <a:bodyPr/>
        <a:lstStyle/>
        <a:p>
          <a:endParaRPr lang="en-US"/>
        </a:p>
      </dgm:t>
    </dgm:pt>
    <dgm:pt modelId="{3F266C7C-19ED-49B7-A860-71F480CEB03A}" type="pres">
      <dgm:prSet presAssocID="{019F5870-650F-4F05-AAA0-0C254A54C162}" presName="hierChild2" presStyleCnt="0"/>
      <dgm:spPr/>
    </dgm:pt>
    <dgm:pt modelId="{DEB0E1AB-8B61-489B-B7A1-AECAA44D90EF}" type="pres">
      <dgm:prSet presAssocID="{7FF61EED-AC7D-48EA-9FA3-355CEBE859F4}" presName="Name28" presStyleLbl="parChTrans1D2" presStyleIdx="0" presStyleCnt="2"/>
      <dgm:spPr/>
      <dgm:t>
        <a:bodyPr/>
        <a:lstStyle/>
        <a:p>
          <a:endParaRPr lang="en-US"/>
        </a:p>
      </dgm:t>
    </dgm:pt>
    <dgm:pt modelId="{1F1080D3-C7B8-48E1-9D10-C99F557D9D67}" type="pres">
      <dgm:prSet presAssocID="{166F6CBC-18B4-4438-B8EC-B022CF46BF4D}" presName="hierRoot2" presStyleCnt="0">
        <dgm:presLayoutVars>
          <dgm:hierBranch val="init"/>
        </dgm:presLayoutVars>
      </dgm:prSet>
      <dgm:spPr/>
    </dgm:pt>
    <dgm:pt modelId="{2D22130F-3DD8-4827-AB7D-904ABA209371}" type="pres">
      <dgm:prSet presAssocID="{166F6CBC-18B4-4438-B8EC-B022CF46BF4D}" presName="rootComposite2" presStyleCnt="0"/>
      <dgm:spPr/>
    </dgm:pt>
    <dgm:pt modelId="{78950BD5-1290-4354-8B6B-09FD6DA53F0A}" type="pres">
      <dgm:prSet presAssocID="{166F6CBC-18B4-4438-B8EC-B022CF46BF4D}" presName="rootText2" presStyleLbl="alignAcc1" presStyleIdx="0" presStyleCnt="0">
        <dgm:presLayoutVars>
          <dgm:chPref val="3"/>
        </dgm:presLayoutVars>
      </dgm:prSet>
      <dgm:spPr/>
      <dgm:t>
        <a:bodyPr/>
        <a:lstStyle/>
        <a:p>
          <a:endParaRPr lang="en-US"/>
        </a:p>
      </dgm:t>
    </dgm:pt>
    <dgm:pt modelId="{0C9C4599-699C-4B46-B904-EBD0ECC55E17}" type="pres">
      <dgm:prSet presAssocID="{166F6CBC-18B4-4438-B8EC-B022CF46BF4D}" presName="topArc2" presStyleLbl="parChTrans1D1" presStyleIdx="2" presStyleCnt="6"/>
      <dgm:spPr/>
    </dgm:pt>
    <dgm:pt modelId="{F6752AC4-8261-4F8C-8C60-94EE18652F6D}" type="pres">
      <dgm:prSet presAssocID="{166F6CBC-18B4-4438-B8EC-B022CF46BF4D}" presName="bottomArc2" presStyleLbl="parChTrans1D1" presStyleIdx="3" presStyleCnt="6"/>
      <dgm:spPr/>
    </dgm:pt>
    <dgm:pt modelId="{E5591542-4BE7-412C-9C67-D04D9F879EEA}" type="pres">
      <dgm:prSet presAssocID="{166F6CBC-18B4-4438-B8EC-B022CF46BF4D}" presName="topConnNode2" presStyleLbl="node2" presStyleIdx="0" presStyleCnt="0"/>
      <dgm:spPr/>
      <dgm:t>
        <a:bodyPr/>
        <a:lstStyle/>
        <a:p>
          <a:endParaRPr lang="en-US"/>
        </a:p>
      </dgm:t>
    </dgm:pt>
    <dgm:pt modelId="{3373E26D-E7B3-4BA1-94C1-9421EDAB77E8}" type="pres">
      <dgm:prSet presAssocID="{166F6CBC-18B4-4438-B8EC-B022CF46BF4D}" presName="hierChild4" presStyleCnt="0"/>
      <dgm:spPr/>
    </dgm:pt>
    <dgm:pt modelId="{8F53DFBA-7A18-4CED-82FF-B0C4CC929821}" type="pres">
      <dgm:prSet presAssocID="{166F6CBC-18B4-4438-B8EC-B022CF46BF4D}" presName="hierChild5" presStyleCnt="0"/>
      <dgm:spPr/>
    </dgm:pt>
    <dgm:pt modelId="{D1336ABB-31EB-48B7-AF84-AE2FB2CBDA93}" type="pres">
      <dgm:prSet presAssocID="{A6484DD7-3A05-4464-8046-84A728BB456D}" presName="Name28" presStyleLbl="parChTrans1D2" presStyleIdx="1" presStyleCnt="2"/>
      <dgm:spPr/>
      <dgm:t>
        <a:bodyPr/>
        <a:lstStyle/>
        <a:p>
          <a:endParaRPr lang="en-US"/>
        </a:p>
      </dgm:t>
    </dgm:pt>
    <dgm:pt modelId="{785D7C3C-F9F4-4C89-BDF0-1371C4AD955F}" type="pres">
      <dgm:prSet presAssocID="{151F552F-7EF6-400F-91F7-B7B9A8324C73}" presName="hierRoot2" presStyleCnt="0">
        <dgm:presLayoutVars>
          <dgm:hierBranch val="init"/>
        </dgm:presLayoutVars>
      </dgm:prSet>
      <dgm:spPr/>
    </dgm:pt>
    <dgm:pt modelId="{C9AAB9D1-048F-460E-A96C-26EFE7A4D4AC}" type="pres">
      <dgm:prSet presAssocID="{151F552F-7EF6-400F-91F7-B7B9A8324C73}" presName="rootComposite2" presStyleCnt="0"/>
      <dgm:spPr/>
    </dgm:pt>
    <dgm:pt modelId="{E2C5F002-B5A6-49EF-A95A-B070EEF32F80}" type="pres">
      <dgm:prSet presAssocID="{151F552F-7EF6-400F-91F7-B7B9A8324C73}" presName="rootText2" presStyleLbl="alignAcc1" presStyleIdx="0" presStyleCnt="0">
        <dgm:presLayoutVars>
          <dgm:chPref val="3"/>
        </dgm:presLayoutVars>
      </dgm:prSet>
      <dgm:spPr/>
      <dgm:t>
        <a:bodyPr/>
        <a:lstStyle/>
        <a:p>
          <a:endParaRPr lang="en-US"/>
        </a:p>
      </dgm:t>
    </dgm:pt>
    <dgm:pt modelId="{B7E8C635-1D94-4D5F-8C6A-2B32445DAD32}" type="pres">
      <dgm:prSet presAssocID="{151F552F-7EF6-400F-91F7-B7B9A8324C73}" presName="topArc2" presStyleLbl="parChTrans1D1" presStyleIdx="4" presStyleCnt="6"/>
      <dgm:spPr/>
    </dgm:pt>
    <dgm:pt modelId="{D3E03B03-D45D-4471-9854-55748B24700C}" type="pres">
      <dgm:prSet presAssocID="{151F552F-7EF6-400F-91F7-B7B9A8324C73}" presName="bottomArc2" presStyleLbl="parChTrans1D1" presStyleIdx="5" presStyleCnt="6"/>
      <dgm:spPr/>
    </dgm:pt>
    <dgm:pt modelId="{86326920-4BAB-4D81-BF66-4E0E38A9E46B}" type="pres">
      <dgm:prSet presAssocID="{151F552F-7EF6-400F-91F7-B7B9A8324C73}" presName="topConnNode2" presStyleLbl="node2" presStyleIdx="0" presStyleCnt="0"/>
      <dgm:spPr/>
      <dgm:t>
        <a:bodyPr/>
        <a:lstStyle/>
        <a:p>
          <a:endParaRPr lang="en-US"/>
        </a:p>
      </dgm:t>
    </dgm:pt>
    <dgm:pt modelId="{6D1E2C00-4BD0-4536-9871-DD9810CAEFBD}" type="pres">
      <dgm:prSet presAssocID="{151F552F-7EF6-400F-91F7-B7B9A8324C73}" presName="hierChild4" presStyleCnt="0"/>
      <dgm:spPr/>
    </dgm:pt>
    <dgm:pt modelId="{D9E05D99-E6D0-4C88-83B2-533E5C558EAF}" type="pres">
      <dgm:prSet presAssocID="{151F552F-7EF6-400F-91F7-B7B9A8324C73}" presName="hierChild5" presStyleCnt="0"/>
      <dgm:spPr/>
    </dgm:pt>
    <dgm:pt modelId="{F1D23D4B-C1B0-4612-B312-081EC2288A31}" type="pres">
      <dgm:prSet presAssocID="{019F5870-650F-4F05-AAA0-0C254A54C162}" presName="hierChild3" presStyleCnt="0"/>
      <dgm:spPr/>
    </dgm:pt>
  </dgm:ptLst>
  <dgm:cxnLst>
    <dgm:cxn modelId="{8DEEFF03-D025-47BE-87DC-325D8D65C936}" type="presOf" srcId="{166F6CBC-18B4-4438-B8EC-B022CF46BF4D}" destId="{78950BD5-1290-4354-8B6B-09FD6DA53F0A}" srcOrd="0" destOrd="0" presId="urn:microsoft.com/office/officeart/2008/layout/HalfCircleOrganizationChart"/>
    <dgm:cxn modelId="{6D6D175B-3EC8-49ED-ACEC-1D62BBEBCDF9}" type="presOf" srcId="{7FF61EED-AC7D-48EA-9FA3-355CEBE859F4}" destId="{DEB0E1AB-8B61-489B-B7A1-AECAA44D90EF}" srcOrd="0" destOrd="0" presId="urn:microsoft.com/office/officeart/2008/layout/HalfCircleOrganizationChart"/>
    <dgm:cxn modelId="{14CF1625-B441-4AE5-9E7C-7B6754754775}" type="presOf" srcId="{151F552F-7EF6-400F-91F7-B7B9A8324C73}" destId="{86326920-4BAB-4D81-BF66-4E0E38A9E46B}" srcOrd="1" destOrd="0" presId="urn:microsoft.com/office/officeart/2008/layout/HalfCircleOrganizationChart"/>
    <dgm:cxn modelId="{46A9FD95-EC5D-42F3-BA18-C6019F85A02E}" type="presOf" srcId="{019F5870-650F-4F05-AAA0-0C254A54C162}" destId="{91D0D222-48F9-45C7-8BA8-B573C69C3B6E}" srcOrd="0" destOrd="0" presId="urn:microsoft.com/office/officeart/2008/layout/HalfCircleOrganizationChart"/>
    <dgm:cxn modelId="{8CD8748A-453B-417E-8910-AC6AF4EC4291}" type="presOf" srcId="{019F5870-650F-4F05-AAA0-0C254A54C162}" destId="{DDF6F62D-A96A-455D-B6A9-5722EE8F2792}" srcOrd="1" destOrd="0" presId="urn:microsoft.com/office/officeart/2008/layout/HalfCircleOrganizationChart"/>
    <dgm:cxn modelId="{5971B0C8-DAF0-40F1-8D64-FE9AEC34A0DC}" type="presOf" srcId="{151F552F-7EF6-400F-91F7-B7B9A8324C73}" destId="{E2C5F002-B5A6-49EF-A95A-B070EEF32F80}" srcOrd="0" destOrd="0" presId="urn:microsoft.com/office/officeart/2008/layout/HalfCircleOrganizationChart"/>
    <dgm:cxn modelId="{151D7AC5-E52F-4203-8815-97E7E0E7032C}" type="presOf" srcId="{A6484DD7-3A05-4464-8046-84A728BB456D}" destId="{D1336ABB-31EB-48B7-AF84-AE2FB2CBDA93}" srcOrd="0" destOrd="0" presId="urn:microsoft.com/office/officeart/2008/layout/HalfCircleOrganizationChart"/>
    <dgm:cxn modelId="{9A167E5C-CD19-4AF3-9F9F-E9C028AA64F4}" type="presOf" srcId="{166F6CBC-18B4-4438-B8EC-B022CF46BF4D}" destId="{E5591542-4BE7-412C-9C67-D04D9F879EEA}" srcOrd="1" destOrd="0" presId="urn:microsoft.com/office/officeart/2008/layout/HalfCircleOrganizationChart"/>
    <dgm:cxn modelId="{8D9A4E38-0877-40D1-8552-9BAF12BD93CB}" srcId="{019F5870-650F-4F05-AAA0-0C254A54C162}" destId="{151F552F-7EF6-400F-91F7-B7B9A8324C73}" srcOrd="1" destOrd="0" parTransId="{A6484DD7-3A05-4464-8046-84A728BB456D}" sibTransId="{4C31BFEE-7BFA-45F1-8F16-32F3884802C4}"/>
    <dgm:cxn modelId="{75A35621-E53C-4BAA-8058-1EF931F2B654}" srcId="{DA342E01-E334-42D1-8171-B89F4131F747}" destId="{019F5870-650F-4F05-AAA0-0C254A54C162}" srcOrd="0" destOrd="0" parTransId="{93066FB3-2C0D-4EDA-8C94-D25605CEA909}" sibTransId="{5D472651-9192-42C6-838A-4794F59B48F4}"/>
    <dgm:cxn modelId="{5560FE4C-9FA1-4964-BA33-3CF68979235B}" type="presOf" srcId="{DA342E01-E334-42D1-8171-B89F4131F747}" destId="{A8C6FC44-ACD4-4F37-9F41-7EAF0CF43069}" srcOrd="0" destOrd="0" presId="urn:microsoft.com/office/officeart/2008/layout/HalfCircleOrganizationChart"/>
    <dgm:cxn modelId="{35DDDAA7-AF6F-46AE-92BA-51D32595DF47}" srcId="{019F5870-650F-4F05-AAA0-0C254A54C162}" destId="{166F6CBC-18B4-4438-B8EC-B022CF46BF4D}" srcOrd="0" destOrd="0" parTransId="{7FF61EED-AC7D-48EA-9FA3-355CEBE859F4}" sibTransId="{8CC0E2C6-91E7-452E-B47C-76593833BF28}"/>
    <dgm:cxn modelId="{0B2ED563-4F75-4ACD-B18A-B3EA4B2E3DC5}" type="presParOf" srcId="{A8C6FC44-ACD4-4F37-9F41-7EAF0CF43069}" destId="{E2DE3FF5-AC2D-44FD-8AEF-7EA928FE28A7}" srcOrd="0" destOrd="0" presId="urn:microsoft.com/office/officeart/2008/layout/HalfCircleOrganizationChart"/>
    <dgm:cxn modelId="{D5BD3A7C-8FBD-4795-81BF-2154134244CD}" type="presParOf" srcId="{E2DE3FF5-AC2D-44FD-8AEF-7EA928FE28A7}" destId="{74521654-80FD-4FE2-A348-02687233D4CA}" srcOrd="0" destOrd="0" presId="urn:microsoft.com/office/officeart/2008/layout/HalfCircleOrganizationChart"/>
    <dgm:cxn modelId="{CBD590C3-CAEB-4388-94C9-8C0B0A8FF04E}" type="presParOf" srcId="{74521654-80FD-4FE2-A348-02687233D4CA}" destId="{91D0D222-48F9-45C7-8BA8-B573C69C3B6E}" srcOrd="0" destOrd="0" presId="urn:microsoft.com/office/officeart/2008/layout/HalfCircleOrganizationChart"/>
    <dgm:cxn modelId="{22F3EE03-906C-4C34-97AA-2C4758CD5EB8}" type="presParOf" srcId="{74521654-80FD-4FE2-A348-02687233D4CA}" destId="{2F67C531-13C2-493F-BA0B-F8A9902FD5AA}" srcOrd="1" destOrd="0" presId="urn:microsoft.com/office/officeart/2008/layout/HalfCircleOrganizationChart"/>
    <dgm:cxn modelId="{1364634F-86FB-4558-9894-511A36252F29}" type="presParOf" srcId="{74521654-80FD-4FE2-A348-02687233D4CA}" destId="{E3CEF4CD-693C-4E1D-9040-5A7959966659}" srcOrd="2" destOrd="0" presId="urn:microsoft.com/office/officeart/2008/layout/HalfCircleOrganizationChart"/>
    <dgm:cxn modelId="{28208CB9-23D9-4036-A3C6-947ABD5EF461}" type="presParOf" srcId="{74521654-80FD-4FE2-A348-02687233D4CA}" destId="{DDF6F62D-A96A-455D-B6A9-5722EE8F2792}" srcOrd="3" destOrd="0" presId="urn:microsoft.com/office/officeart/2008/layout/HalfCircleOrganizationChart"/>
    <dgm:cxn modelId="{B13E2BD7-4C28-41D4-9313-C8244202ED3D}" type="presParOf" srcId="{E2DE3FF5-AC2D-44FD-8AEF-7EA928FE28A7}" destId="{3F266C7C-19ED-49B7-A860-71F480CEB03A}" srcOrd="1" destOrd="0" presId="urn:microsoft.com/office/officeart/2008/layout/HalfCircleOrganizationChart"/>
    <dgm:cxn modelId="{980330AB-385C-4818-8A1A-FB5ED8D91F6F}" type="presParOf" srcId="{3F266C7C-19ED-49B7-A860-71F480CEB03A}" destId="{DEB0E1AB-8B61-489B-B7A1-AECAA44D90EF}" srcOrd="0" destOrd="0" presId="urn:microsoft.com/office/officeart/2008/layout/HalfCircleOrganizationChart"/>
    <dgm:cxn modelId="{6021A23E-DE78-4039-B7E6-814CCEAEB9D4}" type="presParOf" srcId="{3F266C7C-19ED-49B7-A860-71F480CEB03A}" destId="{1F1080D3-C7B8-48E1-9D10-C99F557D9D67}" srcOrd="1" destOrd="0" presId="urn:microsoft.com/office/officeart/2008/layout/HalfCircleOrganizationChart"/>
    <dgm:cxn modelId="{DF9F8417-1E5A-4231-B269-7F2C5C35B9F6}" type="presParOf" srcId="{1F1080D3-C7B8-48E1-9D10-C99F557D9D67}" destId="{2D22130F-3DD8-4827-AB7D-904ABA209371}" srcOrd="0" destOrd="0" presId="urn:microsoft.com/office/officeart/2008/layout/HalfCircleOrganizationChart"/>
    <dgm:cxn modelId="{EA575DE1-D23A-45F6-9145-FE44461ED06C}" type="presParOf" srcId="{2D22130F-3DD8-4827-AB7D-904ABA209371}" destId="{78950BD5-1290-4354-8B6B-09FD6DA53F0A}" srcOrd="0" destOrd="0" presId="urn:microsoft.com/office/officeart/2008/layout/HalfCircleOrganizationChart"/>
    <dgm:cxn modelId="{BD9AC3C5-E94B-4996-AB4A-D5ADBC67DFF5}" type="presParOf" srcId="{2D22130F-3DD8-4827-AB7D-904ABA209371}" destId="{0C9C4599-699C-4B46-B904-EBD0ECC55E17}" srcOrd="1" destOrd="0" presId="urn:microsoft.com/office/officeart/2008/layout/HalfCircleOrganizationChart"/>
    <dgm:cxn modelId="{CE12D6FC-101F-4069-B4B2-8891A05A602C}" type="presParOf" srcId="{2D22130F-3DD8-4827-AB7D-904ABA209371}" destId="{F6752AC4-8261-4F8C-8C60-94EE18652F6D}" srcOrd="2" destOrd="0" presId="urn:microsoft.com/office/officeart/2008/layout/HalfCircleOrganizationChart"/>
    <dgm:cxn modelId="{DF5D1411-D961-4F00-A6DA-542CDFFE055D}" type="presParOf" srcId="{2D22130F-3DD8-4827-AB7D-904ABA209371}" destId="{E5591542-4BE7-412C-9C67-D04D9F879EEA}" srcOrd="3" destOrd="0" presId="urn:microsoft.com/office/officeart/2008/layout/HalfCircleOrganizationChart"/>
    <dgm:cxn modelId="{EE66E5CB-B0D0-4F81-B1C6-B21DAEB8FF67}" type="presParOf" srcId="{1F1080D3-C7B8-48E1-9D10-C99F557D9D67}" destId="{3373E26D-E7B3-4BA1-94C1-9421EDAB77E8}" srcOrd="1" destOrd="0" presId="urn:microsoft.com/office/officeart/2008/layout/HalfCircleOrganizationChart"/>
    <dgm:cxn modelId="{D07A8A50-28A0-4C19-ACDE-5C07C487F369}" type="presParOf" srcId="{1F1080D3-C7B8-48E1-9D10-C99F557D9D67}" destId="{8F53DFBA-7A18-4CED-82FF-B0C4CC929821}" srcOrd="2" destOrd="0" presId="urn:microsoft.com/office/officeart/2008/layout/HalfCircleOrganizationChart"/>
    <dgm:cxn modelId="{4A0E23AC-0D21-429E-9A96-7B57CD83C3CF}" type="presParOf" srcId="{3F266C7C-19ED-49B7-A860-71F480CEB03A}" destId="{D1336ABB-31EB-48B7-AF84-AE2FB2CBDA93}" srcOrd="2" destOrd="0" presId="urn:microsoft.com/office/officeart/2008/layout/HalfCircleOrganizationChart"/>
    <dgm:cxn modelId="{BAFD792D-9630-4C35-803D-9D15399DC763}" type="presParOf" srcId="{3F266C7C-19ED-49B7-A860-71F480CEB03A}" destId="{785D7C3C-F9F4-4C89-BDF0-1371C4AD955F}" srcOrd="3" destOrd="0" presId="urn:microsoft.com/office/officeart/2008/layout/HalfCircleOrganizationChart"/>
    <dgm:cxn modelId="{F9A00DE1-1744-4883-A316-FDC7A75B5DB9}" type="presParOf" srcId="{785D7C3C-F9F4-4C89-BDF0-1371C4AD955F}" destId="{C9AAB9D1-048F-460E-A96C-26EFE7A4D4AC}" srcOrd="0" destOrd="0" presId="urn:microsoft.com/office/officeart/2008/layout/HalfCircleOrganizationChart"/>
    <dgm:cxn modelId="{DB8A755F-CB59-40FA-AF4A-4B823AD0770D}" type="presParOf" srcId="{C9AAB9D1-048F-460E-A96C-26EFE7A4D4AC}" destId="{E2C5F002-B5A6-49EF-A95A-B070EEF32F80}" srcOrd="0" destOrd="0" presId="urn:microsoft.com/office/officeart/2008/layout/HalfCircleOrganizationChart"/>
    <dgm:cxn modelId="{02D307F9-7B6A-4A54-BC16-9628AF44D253}" type="presParOf" srcId="{C9AAB9D1-048F-460E-A96C-26EFE7A4D4AC}" destId="{B7E8C635-1D94-4D5F-8C6A-2B32445DAD32}" srcOrd="1" destOrd="0" presId="urn:microsoft.com/office/officeart/2008/layout/HalfCircleOrganizationChart"/>
    <dgm:cxn modelId="{0F8AE20F-4132-448E-AE38-3C777B757708}" type="presParOf" srcId="{C9AAB9D1-048F-460E-A96C-26EFE7A4D4AC}" destId="{D3E03B03-D45D-4471-9854-55748B24700C}" srcOrd="2" destOrd="0" presId="urn:microsoft.com/office/officeart/2008/layout/HalfCircleOrganizationChart"/>
    <dgm:cxn modelId="{49EAF9D5-8FC6-4775-B305-7EBD93A8A4FF}" type="presParOf" srcId="{C9AAB9D1-048F-460E-A96C-26EFE7A4D4AC}" destId="{86326920-4BAB-4D81-BF66-4E0E38A9E46B}" srcOrd="3" destOrd="0" presId="urn:microsoft.com/office/officeart/2008/layout/HalfCircleOrganizationChart"/>
    <dgm:cxn modelId="{852902D9-ABA7-462B-81C8-B7462E7ACB60}" type="presParOf" srcId="{785D7C3C-F9F4-4C89-BDF0-1371C4AD955F}" destId="{6D1E2C00-4BD0-4536-9871-DD9810CAEFBD}" srcOrd="1" destOrd="0" presId="urn:microsoft.com/office/officeart/2008/layout/HalfCircleOrganizationChart"/>
    <dgm:cxn modelId="{930CAF26-40CB-45B6-8134-48F73C3B37F4}" type="presParOf" srcId="{785D7C3C-F9F4-4C89-BDF0-1371C4AD955F}" destId="{D9E05D99-E6D0-4C88-83B2-533E5C558EAF}" srcOrd="2" destOrd="0" presId="urn:microsoft.com/office/officeart/2008/layout/HalfCircleOrganizationChart"/>
    <dgm:cxn modelId="{AE136B20-7F2B-4FE0-AF2D-AFAD8981142B}" type="presParOf" srcId="{E2DE3FF5-AC2D-44FD-8AEF-7EA928FE28A7}" destId="{F1D23D4B-C1B0-4612-B312-081EC2288A3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AF32D-B782-434E-A57C-F8D27C0947F7}">
      <dsp:nvSpPr>
        <dsp:cNvPr id="0" name=""/>
        <dsp:cNvSpPr/>
      </dsp:nvSpPr>
      <dsp:spPr>
        <a:xfrm>
          <a:off x="4221327" y="1008872"/>
          <a:ext cx="2437929" cy="423111"/>
        </a:xfrm>
        <a:custGeom>
          <a:avLst/>
          <a:gdLst/>
          <a:ahLst/>
          <a:cxnLst/>
          <a:rect l="0" t="0" r="0" b="0"/>
          <a:pathLst>
            <a:path>
              <a:moveTo>
                <a:pt x="0" y="0"/>
              </a:moveTo>
              <a:lnTo>
                <a:pt x="0" y="211555"/>
              </a:lnTo>
              <a:lnTo>
                <a:pt x="2437929" y="211555"/>
              </a:lnTo>
              <a:lnTo>
                <a:pt x="2437929"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336ABB-31EB-48B7-AF84-AE2FB2CBDA93}">
      <dsp:nvSpPr>
        <dsp:cNvPr id="0" name=""/>
        <dsp:cNvSpPr/>
      </dsp:nvSpPr>
      <dsp:spPr>
        <a:xfrm>
          <a:off x="4175607" y="1008872"/>
          <a:ext cx="91440" cy="423111"/>
        </a:xfrm>
        <a:custGeom>
          <a:avLst/>
          <a:gdLst/>
          <a:ahLst/>
          <a:cxnLst/>
          <a:rect l="0" t="0" r="0" b="0"/>
          <a:pathLst>
            <a:path>
              <a:moveTo>
                <a:pt x="45720" y="0"/>
              </a:moveTo>
              <a:lnTo>
                <a:pt x="4572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1783397" y="1008872"/>
          <a:ext cx="2437929" cy="423111"/>
        </a:xfrm>
        <a:custGeom>
          <a:avLst/>
          <a:gdLst/>
          <a:ahLst/>
          <a:cxnLst/>
          <a:rect l="0" t="0" r="0" b="0"/>
          <a:pathLst>
            <a:path>
              <a:moveTo>
                <a:pt x="2437929" y="0"/>
              </a:moveTo>
              <a:lnTo>
                <a:pt x="2437929" y="211555"/>
              </a:lnTo>
              <a:lnTo>
                <a:pt x="0" y="211555"/>
              </a:lnTo>
              <a:lnTo>
                <a:pt x="0" y="4231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717622" y="146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717622" y="146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3213918" y="182796"/>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Testing Metrics</a:t>
          </a:r>
          <a:endParaRPr lang="en-US" sz="2400" kern="1200" dirty="0"/>
        </a:p>
      </dsp:txBody>
      <dsp:txXfrm>
        <a:off x="3213918" y="182796"/>
        <a:ext cx="2014817" cy="644741"/>
      </dsp:txXfrm>
    </dsp:sp>
    <dsp:sp modelId="{0C9C4599-699C-4B46-B904-EBD0ECC55E17}">
      <dsp:nvSpPr>
        <dsp:cNvPr id="0" name=""/>
        <dsp:cNvSpPr/>
      </dsp:nvSpPr>
      <dsp:spPr>
        <a:xfrm>
          <a:off x="127969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27969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77598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Process Metrics</a:t>
          </a:r>
          <a:endParaRPr lang="en-US" sz="2400" kern="1200" dirty="0"/>
        </a:p>
      </dsp:txBody>
      <dsp:txXfrm>
        <a:off x="775988" y="1613317"/>
        <a:ext cx="2014817" cy="644741"/>
      </dsp:txXfrm>
    </dsp:sp>
    <dsp:sp modelId="{B7E8C635-1D94-4D5F-8C6A-2B32445DAD32}">
      <dsp:nvSpPr>
        <dsp:cNvPr id="0" name=""/>
        <dsp:cNvSpPr/>
      </dsp:nvSpPr>
      <dsp:spPr>
        <a:xfrm>
          <a:off x="371762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371762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213918"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Product Metrics</a:t>
          </a:r>
          <a:endParaRPr lang="en-US" sz="2400" kern="1200" dirty="0"/>
        </a:p>
      </dsp:txBody>
      <dsp:txXfrm>
        <a:off x="3213918" y="1613317"/>
        <a:ext cx="2014817" cy="644741"/>
      </dsp:txXfrm>
    </dsp:sp>
    <dsp:sp modelId="{6DEA2457-31CD-4B7C-9485-FC2B8D34D31E}">
      <dsp:nvSpPr>
        <dsp:cNvPr id="0" name=""/>
        <dsp:cNvSpPr/>
      </dsp:nvSpPr>
      <dsp:spPr>
        <a:xfrm>
          <a:off x="6155552" y="1431983"/>
          <a:ext cx="1007408" cy="100740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2C5C51-1EC7-486E-8520-5AFE24590134}">
      <dsp:nvSpPr>
        <dsp:cNvPr id="0" name=""/>
        <dsp:cNvSpPr/>
      </dsp:nvSpPr>
      <dsp:spPr>
        <a:xfrm>
          <a:off x="6155552" y="1431983"/>
          <a:ext cx="1007408" cy="100740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9D7AA-835A-4011-8DAE-5126A879C3B4}">
      <dsp:nvSpPr>
        <dsp:cNvPr id="0" name=""/>
        <dsp:cNvSpPr/>
      </dsp:nvSpPr>
      <dsp:spPr>
        <a:xfrm>
          <a:off x="5651847" y="1613317"/>
          <a:ext cx="2014817" cy="644741"/>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Project Metrics</a:t>
          </a:r>
          <a:endParaRPr lang="en-US" sz="2400" kern="1200" dirty="0"/>
        </a:p>
      </dsp:txBody>
      <dsp:txXfrm>
        <a:off x="5651847" y="1613317"/>
        <a:ext cx="2014817" cy="644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36ABB-31EB-48B7-AF84-AE2FB2CBDA93}">
      <dsp:nvSpPr>
        <dsp:cNvPr id="0" name=""/>
        <dsp:cNvSpPr/>
      </dsp:nvSpPr>
      <dsp:spPr>
        <a:xfrm>
          <a:off x="3565719" y="1008822"/>
          <a:ext cx="1219252" cy="423211"/>
        </a:xfrm>
        <a:custGeom>
          <a:avLst/>
          <a:gdLst/>
          <a:ahLst/>
          <a:cxnLst/>
          <a:rect l="0" t="0" r="0" b="0"/>
          <a:pathLst>
            <a:path>
              <a:moveTo>
                <a:pt x="0" y="0"/>
              </a:moveTo>
              <a:lnTo>
                <a:pt x="0" y="211605"/>
              </a:lnTo>
              <a:lnTo>
                <a:pt x="1219252" y="211605"/>
              </a:lnTo>
              <a:lnTo>
                <a:pt x="1219252"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0E1AB-8B61-489B-B7A1-AECAA44D90EF}">
      <dsp:nvSpPr>
        <dsp:cNvPr id="0" name=""/>
        <dsp:cNvSpPr/>
      </dsp:nvSpPr>
      <dsp:spPr>
        <a:xfrm>
          <a:off x="2346467" y="1008822"/>
          <a:ext cx="1219252" cy="423211"/>
        </a:xfrm>
        <a:custGeom>
          <a:avLst/>
          <a:gdLst/>
          <a:ahLst/>
          <a:cxnLst/>
          <a:rect l="0" t="0" r="0" b="0"/>
          <a:pathLst>
            <a:path>
              <a:moveTo>
                <a:pt x="1219252" y="0"/>
              </a:moveTo>
              <a:lnTo>
                <a:pt x="1219252" y="211605"/>
              </a:lnTo>
              <a:lnTo>
                <a:pt x="0" y="211605"/>
              </a:lnTo>
              <a:lnTo>
                <a:pt x="0" y="423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67C531-13C2-493F-BA0B-F8A9902FD5AA}">
      <dsp:nvSpPr>
        <dsp:cNvPr id="0" name=""/>
        <dsp:cNvSpPr/>
      </dsp:nvSpPr>
      <dsp:spPr>
        <a:xfrm>
          <a:off x="3061896" y="1175"/>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EF4CD-693C-4E1D-9040-5A7959966659}">
      <dsp:nvSpPr>
        <dsp:cNvPr id="0" name=""/>
        <dsp:cNvSpPr/>
      </dsp:nvSpPr>
      <dsp:spPr>
        <a:xfrm>
          <a:off x="3061896" y="1175"/>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D0D222-48F9-45C7-8BA8-B573C69C3B6E}">
      <dsp:nvSpPr>
        <dsp:cNvPr id="0" name=""/>
        <dsp:cNvSpPr/>
      </dsp:nvSpPr>
      <dsp:spPr>
        <a:xfrm>
          <a:off x="2558072" y="182552"/>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Manual Test Metrics</a:t>
          </a:r>
          <a:endParaRPr lang="en-US" sz="2200" kern="1200" dirty="0"/>
        </a:p>
      </dsp:txBody>
      <dsp:txXfrm>
        <a:off x="2558072" y="182552"/>
        <a:ext cx="2015293" cy="644893"/>
      </dsp:txXfrm>
    </dsp:sp>
    <dsp:sp modelId="{0C9C4599-699C-4B46-B904-EBD0ECC55E17}">
      <dsp:nvSpPr>
        <dsp:cNvPr id="0" name=""/>
        <dsp:cNvSpPr/>
      </dsp:nvSpPr>
      <dsp:spPr>
        <a:xfrm>
          <a:off x="1842643"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52AC4-8261-4F8C-8C60-94EE18652F6D}">
      <dsp:nvSpPr>
        <dsp:cNvPr id="0" name=""/>
        <dsp:cNvSpPr/>
      </dsp:nvSpPr>
      <dsp:spPr>
        <a:xfrm>
          <a:off x="1842643"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50BD5-1290-4354-8B6B-09FD6DA53F0A}">
      <dsp:nvSpPr>
        <dsp:cNvPr id="0" name=""/>
        <dsp:cNvSpPr/>
      </dsp:nvSpPr>
      <dsp:spPr>
        <a:xfrm>
          <a:off x="1338820"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Base Metrics</a:t>
          </a:r>
          <a:endParaRPr lang="en-US" sz="2200" kern="1200" dirty="0"/>
        </a:p>
      </dsp:txBody>
      <dsp:txXfrm>
        <a:off x="1338820" y="1613410"/>
        <a:ext cx="2015293" cy="644893"/>
      </dsp:txXfrm>
    </dsp:sp>
    <dsp:sp modelId="{B7E8C635-1D94-4D5F-8C6A-2B32445DAD32}">
      <dsp:nvSpPr>
        <dsp:cNvPr id="0" name=""/>
        <dsp:cNvSpPr/>
      </dsp:nvSpPr>
      <dsp:spPr>
        <a:xfrm>
          <a:off x="4281148" y="1432033"/>
          <a:ext cx="1007646" cy="1007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03B03-D45D-4471-9854-55748B24700C}">
      <dsp:nvSpPr>
        <dsp:cNvPr id="0" name=""/>
        <dsp:cNvSpPr/>
      </dsp:nvSpPr>
      <dsp:spPr>
        <a:xfrm>
          <a:off x="4281148" y="1432033"/>
          <a:ext cx="1007646" cy="1007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5F002-B5A6-49EF-A95A-B070EEF32F80}">
      <dsp:nvSpPr>
        <dsp:cNvPr id="0" name=""/>
        <dsp:cNvSpPr/>
      </dsp:nvSpPr>
      <dsp:spPr>
        <a:xfrm>
          <a:off x="3777325" y="1613410"/>
          <a:ext cx="2015293" cy="64489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Calculated Metrics</a:t>
          </a:r>
          <a:endParaRPr lang="en-US" sz="2200" kern="1200" dirty="0"/>
        </a:p>
      </dsp:txBody>
      <dsp:txXfrm>
        <a:off x="3777325" y="1613410"/>
        <a:ext cx="2015293" cy="64489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58CDB-FB35-4960-BBD1-BE10E7E051F2}"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674CD-9FB6-49B4-84E2-290638243327}" type="slidenum">
              <a:rPr lang="en-US" smtClean="0"/>
              <a:t>‹#›</a:t>
            </a:fld>
            <a:endParaRPr lang="en-US"/>
          </a:p>
        </p:txBody>
      </p:sp>
    </p:spTree>
    <p:extLst>
      <p:ext uri="{BB962C8B-B14F-4D97-AF65-F5344CB8AC3E}">
        <p14:creationId xmlns:p14="http://schemas.microsoft.com/office/powerpoint/2010/main" val="1218294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87</a:t>
            </a:r>
            <a:endParaRPr lang="en-US" dirty="0"/>
          </a:p>
        </p:txBody>
      </p:sp>
    </p:spTree>
    <p:extLst>
      <p:ext uri="{BB962C8B-B14F-4D97-AF65-F5344CB8AC3E}">
        <p14:creationId xmlns:p14="http://schemas.microsoft.com/office/powerpoint/2010/main" val="337495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22009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40998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87</a:t>
            </a:r>
            <a:endParaRPr lang="en-US" dirty="0"/>
          </a:p>
        </p:txBody>
      </p:sp>
    </p:spTree>
    <p:extLst>
      <p:ext uri="{BB962C8B-B14F-4D97-AF65-F5344CB8AC3E}">
        <p14:creationId xmlns:p14="http://schemas.microsoft.com/office/powerpoint/2010/main" val="204378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87</a:t>
            </a:r>
            <a:endParaRPr lang="en-US" dirty="0"/>
          </a:p>
        </p:txBody>
      </p:sp>
    </p:spTree>
    <p:extLst>
      <p:ext uri="{BB962C8B-B14F-4D97-AF65-F5344CB8AC3E}">
        <p14:creationId xmlns:p14="http://schemas.microsoft.com/office/powerpoint/2010/main" val="168053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87</a:t>
            </a:r>
            <a:endParaRPr lang="en-US" dirty="0"/>
          </a:p>
        </p:txBody>
      </p:sp>
    </p:spTree>
    <p:extLst>
      <p:ext uri="{BB962C8B-B14F-4D97-AF65-F5344CB8AC3E}">
        <p14:creationId xmlns:p14="http://schemas.microsoft.com/office/powerpoint/2010/main" val="254727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87</a:t>
            </a:r>
            <a:endParaRPr lang="en-US" dirty="0"/>
          </a:p>
        </p:txBody>
      </p:sp>
    </p:spTree>
    <p:extLst>
      <p:ext uri="{BB962C8B-B14F-4D97-AF65-F5344CB8AC3E}">
        <p14:creationId xmlns:p14="http://schemas.microsoft.com/office/powerpoint/2010/main" val="278476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87</a:t>
            </a:r>
            <a:endParaRPr lang="en-US" dirty="0"/>
          </a:p>
        </p:txBody>
      </p:sp>
    </p:spTree>
    <p:extLst>
      <p:ext uri="{BB962C8B-B14F-4D97-AF65-F5344CB8AC3E}">
        <p14:creationId xmlns:p14="http://schemas.microsoft.com/office/powerpoint/2010/main" val="264329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87</a:t>
            </a:r>
            <a:endParaRPr lang="en-US" dirty="0"/>
          </a:p>
        </p:txBody>
      </p:sp>
    </p:spTree>
    <p:extLst>
      <p:ext uri="{BB962C8B-B14F-4D97-AF65-F5344CB8AC3E}">
        <p14:creationId xmlns:p14="http://schemas.microsoft.com/office/powerpoint/2010/main" val="3409939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FDDA95-3E2A-4B2C-BE24-C5A0D5EA4D5D}"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0B128-ED08-4B46-B4D0-5439A7EB29B0}"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CF309-123F-47C1-BC51-529A53EBC90B}"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91770-02F5-4EEB-8601-CC4E424F523D}" type="datetime1">
              <a:rPr lang="en-US" smtClean="0"/>
              <a:t>2/23/2022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2874A-11ED-4E3A-9066-213A68F8CED7}" type="datetime1">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6AB2B8-B9CD-4E2D-B57D-FBF811708A7C}"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FFCC53-0033-47FF-BD73-44EEB44BECA1}" type="datetime1">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FD96E9-5753-4FE4-8B3B-6EDF2976D164}" type="datetime1">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E8145-F44B-4601-8F4B-591622DFBFC6}" type="datetime1">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128D8-6988-4047-8644-6A4CB4B64017}"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06963F-132D-48FF-BB0D-81F5CBD5164B}" type="datetime1">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C7A76-B038-443C-ABE7-91057FC74AAF}" type="datetime1">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ive-qasymphony.pantheon.io/wp-content/uploads/2017/01/Formula-17.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ve-qasymphony.pantheon.io/wp-content/uploads/2017/01/Formula-18.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live-qasymphony.pantheon.io/wp-content/uploads/2017/01/Formula-16.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oftcrylic.com/blogs/top-25-metrics-measure-continuous-testing-process/" TargetMode="External"/><Relationship Id="rId2" Type="http://schemas.openxmlformats.org/officeDocument/2006/relationships/hyperlink" Target="https://www.qasymphony.com/blog/64-test-metrics/" TargetMode="External"/><Relationship Id="rId1" Type="http://schemas.openxmlformats.org/officeDocument/2006/relationships/slideLayout" Target="../slideLayouts/slideLayout2.xml"/><Relationship Id="rId4" Type="http://schemas.openxmlformats.org/officeDocument/2006/relationships/hyperlink" Target="https://www.getzephyr.com/resources/whitepapers/qa-metrics-value-testing-metrics-within-software-developmen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Metrics and Tools</a:t>
            </a:r>
          </a:p>
        </p:txBody>
      </p:sp>
      <p:sp>
        <p:nvSpPr>
          <p:cNvPr id="3" name="Subtitle 2"/>
          <p:cNvSpPr>
            <a:spLocks noGrp="1"/>
          </p:cNvSpPr>
          <p:nvPr>
            <p:ph type="subTitle" idx="1"/>
          </p:nvPr>
        </p:nvSpPr>
        <p:spPr/>
        <p:txBody>
          <a:bodyPr/>
          <a:lstStyle/>
          <a:p>
            <a:r>
              <a:rPr lang="en-US"/>
              <a:t>SE401: Software Quality Assurance and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Metrics</a:t>
            </a:r>
            <a:endParaRPr lang="en-US" dirty="0"/>
          </a:p>
        </p:txBody>
      </p:sp>
      <p:sp>
        <p:nvSpPr>
          <p:cNvPr id="3" name="Content Placeholder 2"/>
          <p:cNvSpPr>
            <a:spLocks noGrp="1"/>
          </p:cNvSpPr>
          <p:nvPr>
            <p:ph idx="1"/>
          </p:nvPr>
        </p:nvSpPr>
        <p:spPr/>
        <p:txBody>
          <a:bodyPr/>
          <a:lstStyle/>
          <a:p>
            <a:r>
              <a:rPr lang="en-US" dirty="0"/>
              <a:t>Identification of correct testing metrics is very important. Few things need to be considered before identifying the test metrics</a:t>
            </a:r>
          </a:p>
          <a:p>
            <a:pPr lvl="1"/>
            <a:r>
              <a:rPr lang="en-US" dirty="0" smtClean="0"/>
              <a:t>Fix </a:t>
            </a:r>
            <a:r>
              <a:rPr lang="en-US" dirty="0"/>
              <a:t>the target audience for the metric preparation</a:t>
            </a:r>
          </a:p>
          <a:p>
            <a:pPr lvl="1"/>
            <a:r>
              <a:rPr lang="en-US" dirty="0"/>
              <a:t>Define the goal for metrics</a:t>
            </a:r>
          </a:p>
          <a:p>
            <a:pPr lvl="1"/>
            <a:r>
              <a:rPr lang="en-US" dirty="0"/>
              <a:t>Introduce all the relevant metrics based on project needs</a:t>
            </a:r>
          </a:p>
          <a:p>
            <a:pPr lvl="1"/>
            <a:r>
              <a:rPr lang="en-US" dirty="0"/>
              <a:t>Analyze the cost benefits aspect of each metrics and the project lifestyle phase in which it results in the maximum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40453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lstStyle/>
          <a:p>
            <a:r>
              <a:rPr lang="en-US" dirty="0" smtClean="0"/>
              <a:t>Manual </a:t>
            </a:r>
            <a:r>
              <a:rPr lang="en-US" dirty="0"/>
              <a:t>test metrics are classified into two classes</a:t>
            </a:r>
          </a:p>
          <a:p>
            <a:pPr lvl="1"/>
            <a:r>
              <a:rPr lang="en-US" dirty="0" smtClean="0"/>
              <a:t>Base </a:t>
            </a:r>
            <a:r>
              <a:rPr lang="en-US" dirty="0"/>
              <a:t>Metrics</a:t>
            </a:r>
          </a:p>
          <a:p>
            <a:pPr lvl="1"/>
            <a:r>
              <a:rPr lang="en-US" dirty="0"/>
              <a:t>Calculated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003208557"/>
              </p:ext>
            </p:extLst>
          </p:nvPr>
        </p:nvGraphicFramePr>
        <p:xfrm>
          <a:off x="4764387" y="2286420"/>
          <a:ext cx="7131439"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 Metrics</a:t>
            </a:r>
          </a:p>
        </p:txBody>
      </p:sp>
      <p:sp>
        <p:nvSpPr>
          <p:cNvPr id="3" name="Content Placeholder 2"/>
          <p:cNvSpPr>
            <a:spLocks noGrp="1"/>
          </p:cNvSpPr>
          <p:nvPr>
            <p:ph idx="1"/>
          </p:nvPr>
        </p:nvSpPr>
        <p:spPr/>
        <p:txBody>
          <a:bodyPr>
            <a:normAutofit/>
          </a:bodyPr>
          <a:lstStyle/>
          <a:p>
            <a:r>
              <a:rPr lang="en-US" dirty="0"/>
              <a:t>Base metrics is the raw data collected by Test Analyst during the test case development and execution (# of test cases executed, # of test cases). </a:t>
            </a:r>
            <a:endParaRPr lang="en-US" dirty="0" smtClean="0"/>
          </a:p>
          <a:p>
            <a:r>
              <a:rPr lang="en-US" dirty="0" smtClean="0"/>
              <a:t>Calculated </a:t>
            </a:r>
            <a:r>
              <a:rPr lang="en-US" dirty="0"/>
              <a:t>metrics are derived from the data collected in base metrics. Calculated metrics is usually followed by the test manager for test reporting purpose (% Complete, % Test Coverage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20816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0E4A-1B57-4D13-8E52-2B1D75551990}"/>
              </a:ext>
            </a:extLst>
          </p:cNvPr>
          <p:cNvSpPr>
            <a:spLocks noGrp="1"/>
          </p:cNvSpPr>
          <p:nvPr>
            <p:ph type="title"/>
          </p:nvPr>
        </p:nvSpPr>
        <p:spPr/>
        <p:txBody>
          <a:bodyPr/>
          <a:lstStyle/>
          <a:p>
            <a:r>
              <a:rPr lang="en-US" dirty="0" smtClean="0"/>
              <a:t>Testing Metrics </a:t>
            </a:r>
            <a:endParaRPr lang="en-US" dirty="0"/>
          </a:p>
        </p:txBody>
      </p:sp>
      <p:sp>
        <p:nvSpPr>
          <p:cNvPr id="3" name="Content Placeholder 2">
            <a:extLst>
              <a:ext uri="{FF2B5EF4-FFF2-40B4-BE49-F238E27FC236}">
                <a16:creationId xmlns:a16="http://schemas.microsoft.com/office/drawing/2014/main" id="{B7BA0400-0D4E-4002-8D8B-664A4AEB483E}"/>
              </a:ext>
            </a:extLst>
          </p:cNvPr>
          <p:cNvSpPr>
            <a:spLocks noGrp="1"/>
          </p:cNvSpPr>
          <p:nvPr>
            <p:ph idx="1"/>
          </p:nvPr>
        </p:nvSpPr>
        <p:spPr/>
        <p:txBody>
          <a:bodyPr>
            <a:normAutofit fontScale="85000" lnSpcReduction="20000"/>
          </a:bodyPr>
          <a:lstStyle/>
          <a:p>
            <a:r>
              <a:rPr lang="en-US" b="1" dirty="0"/>
              <a:t>Major Base Metrics:</a:t>
            </a:r>
          </a:p>
          <a:p>
            <a:endParaRPr lang="en-US" b="1" dirty="0"/>
          </a:p>
          <a:p>
            <a:endParaRPr lang="en-US" b="1" dirty="0"/>
          </a:p>
          <a:p>
            <a:endParaRPr lang="en-US" b="1" dirty="0"/>
          </a:p>
          <a:p>
            <a:endParaRPr lang="en-US" b="1" dirty="0"/>
          </a:p>
          <a:p>
            <a:endParaRPr lang="en-US" b="1" dirty="0"/>
          </a:p>
          <a:p>
            <a:endParaRPr lang="en-US" b="1" dirty="0"/>
          </a:p>
          <a:p>
            <a:endParaRPr lang="en-US" b="1" dirty="0" smtClean="0"/>
          </a:p>
          <a:p>
            <a:endParaRPr lang="en-US" b="1" dirty="0"/>
          </a:p>
          <a:p>
            <a:endParaRPr lang="en-US" b="1" dirty="0"/>
          </a:p>
          <a:p>
            <a:r>
              <a:rPr lang="en-US" dirty="0"/>
              <a:t>Base Metrics are a great starting point, and can then be used to produce </a:t>
            </a:r>
            <a:r>
              <a:rPr lang="en-US" dirty="0" smtClean="0"/>
              <a:t>calculated </a:t>
            </a:r>
            <a:r>
              <a:rPr lang="en-US" dirty="0"/>
              <a:t>metrics</a:t>
            </a:r>
            <a:endParaRPr lang="en-US" b="1" dirty="0"/>
          </a:p>
          <a:p>
            <a:endParaRPr lang="en-US" b="1" dirty="0"/>
          </a:p>
          <a:p>
            <a:endParaRPr lang="en-US" b="1" dirty="0"/>
          </a:p>
          <a:p>
            <a:endParaRPr lang="en-US" b="1" dirty="0"/>
          </a:p>
          <a:p>
            <a:endParaRPr lang="en-US" dirty="0"/>
          </a:p>
          <a:p>
            <a:endParaRPr lang="en-US" dirty="0"/>
          </a:p>
        </p:txBody>
      </p:sp>
      <p:graphicFrame>
        <p:nvGraphicFramePr>
          <p:cNvPr id="5" name="Table 4">
            <a:extLst>
              <a:ext uri="{FF2B5EF4-FFF2-40B4-BE49-F238E27FC236}">
                <a16:creationId xmlns:a16="http://schemas.microsoft.com/office/drawing/2014/main" id="{5411B496-9B0A-49D5-8DF7-EF472EC39808}"/>
              </a:ext>
            </a:extLst>
          </p:cNvPr>
          <p:cNvGraphicFramePr>
            <a:graphicFrameLocks noGrp="1"/>
          </p:cNvGraphicFramePr>
          <p:nvPr>
            <p:extLst>
              <p:ext uri="{D42A27DB-BD31-4B8C-83A1-F6EECF244321}">
                <p14:modId xmlns:p14="http://schemas.microsoft.com/office/powerpoint/2010/main" val="2995995299"/>
              </p:ext>
            </p:extLst>
          </p:nvPr>
        </p:nvGraphicFramePr>
        <p:xfrm>
          <a:off x="1377697" y="2178941"/>
          <a:ext cx="8799575" cy="2762655"/>
        </p:xfrm>
        <a:graphic>
          <a:graphicData uri="http://schemas.openxmlformats.org/drawingml/2006/table">
            <a:tbl>
              <a:tblPr firstRow="1" bandRow="1">
                <a:tableStyleId>{8799B23B-EC83-4686-B30A-512413B5E67A}</a:tableStyleId>
              </a:tblPr>
              <a:tblGrid>
                <a:gridCol w="3947982">
                  <a:extLst>
                    <a:ext uri="{9D8B030D-6E8A-4147-A177-3AD203B41FA5}">
                      <a16:colId xmlns:a16="http://schemas.microsoft.com/office/drawing/2014/main" val="2081964168"/>
                    </a:ext>
                  </a:extLst>
                </a:gridCol>
                <a:gridCol w="4851593">
                  <a:extLst>
                    <a:ext uri="{9D8B030D-6E8A-4147-A177-3AD203B41FA5}">
                      <a16:colId xmlns:a16="http://schemas.microsoft.com/office/drawing/2014/main" val="795041086"/>
                    </a:ext>
                  </a:extLst>
                </a:gridCol>
              </a:tblGrid>
              <a:tr h="2762655">
                <a:tc>
                  <a:txBody>
                    <a:bodyPr/>
                    <a:lstStyle/>
                    <a:p>
                      <a:pPr marL="457200" indent="-339725">
                        <a:spcBef>
                          <a:spcPts val="600"/>
                        </a:spcBef>
                        <a:buFont typeface="+mj-lt"/>
                        <a:buAutoNum type="arabicPeriod"/>
                        <a:tabLst>
                          <a:tab pos="282575" algn="l"/>
                        </a:tabLst>
                      </a:pPr>
                      <a:r>
                        <a:rPr lang="en-US" sz="2000" b="0" dirty="0">
                          <a:latin typeface="Candara" panose="020E0502030303020204" pitchFamily="34" charset="0"/>
                        </a:rPr>
                        <a:t>Total number of </a:t>
                      </a:r>
                      <a:r>
                        <a:rPr lang="en-US" sz="2000" b="0" u="sng" dirty="0">
                          <a:latin typeface="Candara" panose="020E0502030303020204" pitchFamily="34" charset="0"/>
                        </a:rPr>
                        <a:t>test cases</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passed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failed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test cases blocked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found</a:t>
                      </a:r>
                    </a:p>
                    <a:p>
                      <a:pPr marL="457200" indent="-339725">
                        <a:spcBef>
                          <a:spcPts val="600"/>
                        </a:spcBef>
                        <a:buFont typeface="+mj-lt"/>
                        <a:buAutoNum type="arabicPeriod"/>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accepted</a:t>
                      </a:r>
                    </a:p>
                    <a:p>
                      <a:pPr defTabSz="631825"/>
                      <a:endParaRPr lang="en-US" sz="2000" b="0" dirty="0">
                        <a:latin typeface="Candara" panose="020E0502030303020204" pitchFamily="34" charset="0"/>
                      </a:endParaRPr>
                    </a:p>
                  </a:txBody>
                  <a:tcPr marL="68580" marR="68580"/>
                </a:tc>
                <a:tc>
                  <a:txBody>
                    <a:bodyPr/>
                    <a:lstStyle/>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rejected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defects deferred</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critical defects</a:t>
                      </a:r>
                    </a:p>
                    <a:p>
                      <a:pPr marL="574675" indent="-457200">
                        <a:spcBef>
                          <a:spcPts val="600"/>
                        </a:spcBef>
                        <a:buFont typeface="+mj-lt"/>
                        <a:buAutoNum type="arabicPeriod" startAt="7"/>
                        <a:tabLst>
                          <a:tab pos="282575" algn="l"/>
                          <a:tab pos="690563" algn="l"/>
                        </a:tabLst>
                      </a:pPr>
                      <a:r>
                        <a:rPr lang="en-US" sz="2000" b="0" dirty="0">
                          <a:latin typeface="Candara" panose="020E0502030303020204" pitchFamily="34" charset="0"/>
                        </a:rPr>
                        <a:t>Number of </a:t>
                      </a:r>
                      <a:r>
                        <a:rPr lang="en-US" sz="2000" b="0" u="sng" dirty="0">
                          <a:latin typeface="Candara" panose="020E0502030303020204" pitchFamily="34" charset="0"/>
                        </a:rPr>
                        <a:t>planned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actual test hours</a:t>
                      </a:r>
                    </a:p>
                    <a:p>
                      <a:pPr marL="574675" indent="-457200">
                        <a:spcBef>
                          <a:spcPts val="600"/>
                        </a:spcBef>
                        <a:buFont typeface="+mj-lt"/>
                        <a:buAutoNum type="arabicPeriod" startAt="7"/>
                        <a:tabLst>
                          <a:tab pos="282575" algn="l"/>
                        </a:tabLst>
                      </a:pPr>
                      <a:r>
                        <a:rPr lang="en-US" sz="2000" b="0" dirty="0">
                          <a:latin typeface="Candara" panose="020E0502030303020204" pitchFamily="34" charset="0"/>
                        </a:rPr>
                        <a:t>Number of </a:t>
                      </a:r>
                      <a:r>
                        <a:rPr lang="en-US" sz="2000" b="0" u="sng" dirty="0">
                          <a:latin typeface="Candara" panose="020E0502030303020204" pitchFamily="34" charset="0"/>
                        </a:rPr>
                        <a:t>bugs found </a:t>
                      </a:r>
                      <a:r>
                        <a:rPr lang="en-US" sz="2000" b="0" dirty="0">
                          <a:latin typeface="Candara" panose="020E0502030303020204" pitchFamily="34" charset="0"/>
                        </a:rPr>
                        <a:t>after shipping</a:t>
                      </a:r>
                    </a:p>
                    <a:p>
                      <a:endParaRPr lang="en-US" sz="2000" b="0" dirty="0">
                        <a:latin typeface="Candara" panose="020E0502030303020204" pitchFamily="34" charset="0"/>
                      </a:endParaRPr>
                    </a:p>
                  </a:txBody>
                  <a:tcPr marL="68580" marR="68580"/>
                </a:tc>
                <a:extLst>
                  <a:ext uri="{0D108BD9-81ED-4DB2-BD59-A6C34878D82A}">
                    <a16:rowId xmlns:a16="http://schemas.microsoft.com/office/drawing/2014/main" val="2178281387"/>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0683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a:t>Testing 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1089025" lvl="1" indent="-292100"/>
            <a:r>
              <a:rPr lang="en-US" dirty="0"/>
              <a:t>Test coverage metrics help answer, “</a:t>
            </a:r>
            <a:r>
              <a:rPr lang="en-US" i="1" dirty="0"/>
              <a:t>How much of the application was tested</a:t>
            </a:r>
            <a:r>
              <a:rPr lang="en-US" dirty="0"/>
              <a:t>?”. </a:t>
            </a:r>
          </a:p>
          <a:p>
            <a:pPr marL="1089025" lvl="1" indent="-292100"/>
            <a:r>
              <a:rPr lang="en-US" dirty="0"/>
              <a:t>Two major coverage metrics:</a:t>
            </a:r>
          </a:p>
          <a:p>
            <a:pPr marL="1363345" lvl="2" indent="-292100"/>
            <a:r>
              <a:rPr lang="en-US" dirty="0"/>
              <a:t>Test execution coverage </a:t>
            </a:r>
          </a:p>
          <a:p>
            <a:pPr marL="1363345" lvl="2" indent="-292100"/>
            <a:r>
              <a:rPr lang="en-US" dirty="0"/>
              <a:t>Requirement coverage</a:t>
            </a:r>
          </a:p>
          <a:p>
            <a:pPr marL="393192" lvl="1" indent="0">
              <a:buNone/>
            </a:pPr>
            <a:endParaRPr lang="en-US" b="1" dirty="0"/>
          </a:p>
          <a:p>
            <a:pPr marL="393192"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292392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 </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850392" lvl="1" indent="-457200">
              <a:buFont typeface="+mj-lt"/>
              <a:buAutoNum type="arabicPeriod"/>
            </a:pPr>
            <a:endParaRPr lang="en-US" b="1" dirty="0"/>
          </a:p>
          <a:p>
            <a:pPr marL="973137" lvl="2" indent="0">
              <a:buNone/>
            </a:pPr>
            <a:r>
              <a:rPr lang="en-US" sz="2200" b="1" dirty="0">
                <a:solidFill>
                  <a:schemeClr val="accent1">
                    <a:lumMod val="50000"/>
                  </a:schemeClr>
                </a:solidFill>
              </a:rPr>
              <a:t>1.1</a:t>
            </a:r>
            <a:r>
              <a:rPr lang="en-US" sz="2800" b="1" dirty="0"/>
              <a:t> </a:t>
            </a:r>
            <a:r>
              <a:rPr lang="en-US" sz="2400" b="1" dirty="0"/>
              <a:t>   </a:t>
            </a:r>
          </a:p>
          <a:p>
            <a:pPr lvl="1">
              <a:buFont typeface="Palatino Linotype" panose="02040502050505030304" pitchFamily="18" charset="0"/>
              <a:buChar char="−"/>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gives us an idea of the total tests executed compared to the total number of tests to be run.  It is usually presented as a percentage value</a:t>
            </a:r>
            <a:endParaRPr lang="en-US" b="1" dirty="0"/>
          </a:p>
          <a:p>
            <a:pPr lvl="1">
              <a:buFont typeface="Palatino Linotype" panose="02040502050505030304" pitchFamily="18" charset="0"/>
              <a:buChar char="−"/>
            </a:pPr>
            <a:endParaRPr lang="en-US" dirty="0"/>
          </a:p>
        </p:txBody>
      </p:sp>
      <p:pic>
        <p:nvPicPr>
          <p:cNvPr id="4100" name="Picture 29" descr="test metrics - test execution coverage">
            <a:hlinkClick r:id="rId2"/>
            <a:extLst>
              <a:ext uri="{FF2B5EF4-FFF2-40B4-BE49-F238E27FC236}">
                <a16:creationId xmlns:a16="http://schemas.microsoft.com/office/drawing/2014/main" id="{5FDA12E8-9B04-42B4-B54E-850814CC0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027" y="2359836"/>
            <a:ext cx="5076019" cy="133953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41168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a:pPr>
            <a:r>
              <a:rPr lang="en-US" b="1" dirty="0"/>
              <a:t>Test </a:t>
            </a:r>
            <a:r>
              <a:rPr lang="en-US" b="1" dirty="0">
                <a:solidFill>
                  <a:srgbClr val="00B050"/>
                </a:solidFill>
              </a:rPr>
              <a:t>Coverage</a:t>
            </a:r>
            <a:r>
              <a:rPr lang="en-US" b="1" dirty="0"/>
              <a:t> Metrics: </a:t>
            </a:r>
          </a:p>
          <a:p>
            <a:pPr marL="393192" lvl="1" indent="0">
              <a:buNone/>
            </a:pPr>
            <a:endParaRPr lang="en-US" b="1" dirty="0"/>
          </a:p>
          <a:p>
            <a:pPr marL="849313" lvl="1" indent="0">
              <a:buNone/>
            </a:pPr>
            <a:r>
              <a:rPr lang="en-US" sz="2200" b="1" dirty="0">
                <a:solidFill>
                  <a:schemeClr val="accent1">
                    <a:lumMod val="50000"/>
                  </a:schemeClr>
                </a:solidFill>
              </a:rPr>
              <a:t>1.2</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us an idea on the percentage of the requirements that have been covered in our testing compared to the total number of requirements </a:t>
            </a:r>
            <a:endParaRPr lang="en-US" b="1" dirty="0"/>
          </a:p>
          <a:p>
            <a:pPr lvl="1">
              <a:buFont typeface="Palatino Linotype" panose="02040502050505030304" pitchFamily="18" charset="0"/>
              <a:buChar char="−"/>
            </a:pPr>
            <a:endParaRPr lang="en-US" dirty="0"/>
          </a:p>
        </p:txBody>
      </p:sp>
      <p:pic>
        <p:nvPicPr>
          <p:cNvPr id="6" name="Picture 5" descr="test metrics - requirements coverage">
            <a:hlinkClick r:id="rId2"/>
            <a:extLst>
              <a:ext uri="{FF2B5EF4-FFF2-40B4-BE49-F238E27FC236}">
                <a16:creationId xmlns:a16="http://schemas.microsoft.com/office/drawing/2014/main" id="{229B55A0-9EF5-48D0-B1C5-604EBA040D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554" y="2340049"/>
            <a:ext cx="5251704" cy="1221596"/>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1958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fontScale="92500" lnSpcReduction="20000"/>
          </a:bodyPr>
          <a:lstStyle/>
          <a:p>
            <a:pPr>
              <a:spcAft>
                <a:spcPts val="600"/>
              </a:spcAft>
            </a:pPr>
            <a:r>
              <a:rPr lang="en-US" b="1" dirty="0"/>
              <a:t>Major </a:t>
            </a:r>
            <a:r>
              <a:rPr lang="en-US" b="1" dirty="0" smtClean="0"/>
              <a:t>Calculated </a:t>
            </a:r>
            <a:r>
              <a:rPr lang="en-US" b="1" dirty="0"/>
              <a:t>Metrics:</a:t>
            </a:r>
          </a:p>
          <a:p>
            <a:pPr marL="850392" lvl="1" indent="-457200">
              <a:lnSpc>
                <a:spcPct val="120000"/>
              </a:lnSpc>
              <a:spcBef>
                <a:spcPts val="0"/>
              </a:spcBef>
              <a:buFont typeface="+mj-lt"/>
              <a:buAutoNum type="arabicPeriod" startAt="2"/>
            </a:pPr>
            <a:r>
              <a:rPr lang="en-US" sz="2500" b="1" dirty="0"/>
              <a:t>Test </a:t>
            </a:r>
            <a:r>
              <a:rPr lang="en-US" sz="2500" b="1" dirty="0">
                <a:solidFill>
                  <a:srgbClr val="00B050"/>
                </a:solidFill>
              </a:rPr>
              <a:t>Effectiveness</a:t>
            </a:r>
            <a:r>
              <a:rPr lang="en-US" sz="2500" b="1" dirty="0"/>
              <a:t> Metrics: </a:t>
            </a:r>
            <a:r>
              <a:rPr lang="en-US" sz="2500" dirty="0"/>
              <a:t>Test effectiveness answers, </a:t>
            </a:r>
            <a:r>
              <a:rPr lang="en-US" sz="2500" i="1" dirty="0"/>
              <a:t>“How good were the tests?” </a:t>
            </a:r>
            <a:r>
              <a:rPr lang="en-US" sz="2500" dirty="0"/>
              <a:t>or </a:t>
            </a:r>
            <a:r>
              <a:rPr lang="en-US" sz="2500" i="1" dirty="0"/>
              <a:t>“Are we running high value test cases?” </a:t>
            </a:r>
            <a:r>
              <a:rPr lang="en-US" sz="2500" dirty="0"/>
              <a:t>It is a measure of the </a:t>
            </a:r>
            <a:r>
              <a:rPr lang="en-US" sz="2500" u="sng" dirty="0"/>
              <a:t>bug-finding ability </a:t>
            </a:r>
            <a:r>
              <a:rPr lang="en-US" sz="2500" dirty="0"/>
              <a:t>and quality of a test set. It can be calculated as follow:</a:t>
            </a:r>
          </a:p>
          <a:p>
            <a:pPr marL="850392" lvl="1" indent="-457200">
              <a:lnSpc>
                <a:spcPct val="110000"/>
              </a:lnSpc>
              <a:buFont typeface="+mj-lt"/>
              <a:buAutoNum type="arabicPeriod" startAt="2"/>
            </a:pPr>
            <a:endParaRPr lang="en-US" dirty="0"/>
          </a:p>
          <a:p>
            <a:pPr marL="973137" lvl="2" indent="0">
              <a:lnSpc>
                <a:spcPct val="110000"/>
              </a:lnSpc>
              <a:buNone/>
            </a:pPr>
            <a:r>
              <a:rPr lang="en-US" sz="2400" b="1" dirty="0">
                <a:solidFill>
                  <a:schemeClr val="accent1">
                    <a:lumMod val="50000"/>
                  </a:schemeClr>
                </a:solidFill>
              </a:rPr>
              <a:t>2.1  </a:t>
            </a:r>
          </a:p>
          <a:p>
            <a:pPr marL="850392" lvl="1" indent="-457200">
              <a:lnSpc>
                <a:spcPct val="110000"/>
              </a:lnSpc>
              <a:buFont typeface="+mj-lt"/>
              <a:buAutoNum type="arabicPeriod" startAt="2"/>
            </a:pPr>
            <a:endParaRPr lang="en-US" dirty="0"/>
          </a:p>
          <a:p>
            <a:pPr marL="393192" lvl="1" indent="0">
              <a:lnSpc>
                <a:spcPct val="110000"/>
              </a:lnSpc>
              <a:buNone/>
            </a:pPr>
            <a:endParaRPr lang="en-US" dirty="0"/>
          </a:p>
          <a:p>
            <a:pPr lvl="1">
              <a:lnSpc>
                <a:spcPct val="120000"/>
              </a:lnSpc>
              <a:buFont typeface="Palatino Linotype" panose="02040502050505030304" pitchFamily="18" charset="0"/>
              <a:buChar char="−"/>
            </a:pPr>
            <a:r>
              <a:rPr lang="en-US" sz="2500" dirty="0"/>
              <a:t>The higher the test effectiveness percentage, the better the test set is and the lesser the test case maintenance effort will be in the long-term.</a:t>
            </a:r>
          </a:p>
          <a:p>
            <a:pPr lvl="1">
              <a:lnSpc>
                <a:spcPct val="120000"/>
              </a:lnSpc>
              <a:buFont typeface="Palatino Linotype" panose="02040502050505030304" pitchFamily="18" charset="0"/>
              <a:buChar char="−"/>
            </a:pPr>
            <a:r>
              <a:rPr lang="en-US" sz="2500" b="1" dirty="0"/>
              <a:t>Example: </a:t>
            </a:r>
            <a:r>
              <a:rPr lang="en-US" sz="2500" dirty="0"/>
              <a:t>If for a release the test effectiveness is 80%, it means that 20% of the defects got away from the test team.</a:t>
            </a:r>
          </a:p>
          <a:p>
            <a:pPr marL="850392" lvl="1" indent="-457200">
              <a:lnSpc>
                <a:spcPct val="110000"/>
              </a:lnSpc>
              <a:buFont typeface="+mj-lt"/>
              <a:buAutoNum type="arabicPeriod" startAt="2"/>
            </a:pPr>
            <a:endParaRPr lang="en-US" dirty="0"/>
          </a:p>
          <a:p>
            <a:pPr marL="393192" lvl="1" indent="0">
              <a:buNone/>
            </a:pPr>
            <a:endParaRPr lang="en-US" dirty="0"/>
          </a:p>
        </p:txBody>
      </p:sp>
      <p:pic>
        <p:nvPicPr>
          <p:cNvPr id="5" name="Picture 4" descr="test metrics - effectiveness using defect containment efficiency ">
            <a:hlinkClick r:id="rId2"/>
            <a:extLst>
              <a:ext uri="{FF2B5EF4-FFF2-40B4-BE49-F238E27FC236}">
                <a16:creationId xmlns:a16="http://schemas.microsoft.com/office/drawing/2014/main" id="{8BA2026B-3215-4F17-A8BD-5431DFE8C2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7851" y="2603222"/>
            <a:ext cx="5422392" cy="1642872"/>
          </a:xfrm>
          <a:prstGeom prst="rect">
            <a:avLst/>
          </a:prstGeom>
          <a:noFill/>
          <a:ln>
            <a:noFill/>
          </a:ln>
        </p:spPr>
      </p:pic>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6325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973138" lvl="1" indent="-282575">
              <a:tabLst>
                <a:tab pos="855663" algn="l"/>
              </a:tabLst>
            </a:pPr>
            <a:r>
              <a:rPr lang="en-US" dirty="0"/>
              <a:t>Test effort metrics will answer </a:t>
            </a:r>
            <a:r>
              <a:rPr lang="en-US" i="1" dirty="0"/>
              <a:t>“how long, how many, and how much” </a:t>
            </a:r>
            <a:r>
              <a:rPr lang="en-US" dirty="0"/>
              <a:t>questions about your </a:t>
            </a:r>
            <a:r>
              <a:rPr lang="en-US" b="1" dirty="0"/>
              <a:t>test effort</a:t>
            </a:r>
            <a:r>
              <a:rPr lang="en-US" dirty="0"/>
              <a:t>.  </a:t>
            </a:r>
          </a:p>
          <a:p>
            <a:pPr marL="973138" lvl="1" indent="-282575">
              <a:tabLst>
                <a:tab pos="855663" algn="l"/>
              </a:tabLst>
            </a:pPr>
            <a:r>
              <a:rPr lang="en-US" dirty="0"/>
              <a:t>These metrics are great to establish </a:t>
            </a:r>
            <a:r>
              <a:rPr lang="en-US" b="1" dirty="0"/>
              <a:t>baselines</a:t>
            </a:r>
            <a:r>
              <a:rPr lang="en-US" dirty="0"/>
              <a:t> for future test planning.</a:t>
            </a:r>
          </a:p>
          <a:p>
            <a:pPr marL="973138" lvl="1" indent="-282575">
              <a:tabLst>
                <a:tab pos="855663" algn="l"/>
              </a:tabLst>
            </a:pPr>
            <a:r>
              <a:rPr lang="en-US" dirty="0"/>
              <a:t>Major Effort Metrics include:</a:t>
            </a:r>
          </a:p>
          <a:p>
            <a:pPr marL="1247458" lvl="2" indent="-282575">
              <a:tabLst>
                <a:tab pos="855663" algn="l"/>
              </a:tabLst>
            </a:pPr>
            <a:r>
              <a:rPr lang="en-US" dirty="0"/>
              <a:t>Number of test runs per time, number of defects per hour, number of bugs per test, and average time to test a bug fix. </a:t>
            </a:r>
          </a:p>
          <a:p>
            <a:pPr marL="973138" lvl="1" indent="-282575">
              <a:tabLst>
                <a:tab pos="855663" algn="l"/>
              </a:tabLst>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150837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3.1 </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us an idea on the number of test runs over a certain period of time. (i.e. 30 tests per one day) </a:t>
            </a:r>
            <a:endParaRPr lang="en-US" b="1" dirty="0"/>
          </a:p>
          <a:p>
            <a:pPr lvl="1">
              <a:buFont typeface="Palatino Linotype" panose="02040502050505030304" pitchFamily="18" charset="0"/>
              <a:buChar char="−"/>
            </a:pPr>
            <a:endParaRPr lang="en-US" dirty="0"/>
          </a:p>
        </p:txBody>
      </p:sp>
      <p:pic>
        <p:nvPicPr>
          <p:cNvPr id="2050" name="Picture 2" descr="test metrics - tests run per time period">
            <a:extLst>
              <a:ext uri="{FF2B5EF4-FFF2-40B4-BE49-F238E27FC236}">
                <a16:creationId xmlns:a16="http://schemas.microsoft.com/office/drawing/2014/main" id="{B924D900-3C74-4DCF-86E1-7C9F39940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108" y="2363743"/>
            <a:ext cx="5001767" cy="109582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5472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Testing Metrics</a:t>
            </a:r>
          </a:p>
          <a:p>
            <a:r>
              <a:rPr lang="en-US" dirty="0" smtClean="0"/>
              <a:t>Testing Tools</a:t>
            </a:r>
          </a:p>
          <a:p>
            <a:r>
              <a:rPr lang="en-US" dirty="0" smtClean="0"/>
              <a:t>Interview Questions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35055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3.2 </a:t>
            </a:r>
          </a:p>
          <a:p>
            <a:pPr marL="1306513" lvl="1" indent="-457200">
              <a:buFont typeface="+mj-lt"/>
              <a:buAutoNum type="alphaLcParenR" startAt="3"/>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provides information about the rate of finding defects by showing the number of detected defects per test hour. </a:t>
            </a:r>
            <a:endParaRPr lang="en-US" b="1" dirty="0"/>
          </a:p>
          <a:p>
            <a:pPr lvl="1">
              <a:buFont typeface="Palatino Linotype" panose="02040502050505030304" pitchFamily="18" charset="0"/>
              <a:buChar char="−"/>
            </a:pPr>
            <a:endParaRPr lang="en-US" dirty="0"/>
          </a:p>
        </p:txBody>
      </p:sp>
      <p:pic>
        <p:nvPicPr>
          <p:cNvPr id="5122" name="Picture 2" descr="test metrics - defects per test hour">
            <a:extLst>
              <a:ext uri="{FF2B5EF4-FFF2-40B4-BE49-F238E27FC236}">
                <a16:creationId xmlns:a16="http://schemas.microsoft.com/office/drawing/2014/main" id="{D0021D53-BDBC-4C64-B744-3586CEC61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11" y="2401779"/>
            <a:ext cx="6108191" cy="15134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225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3.3</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gives an estimation for the number of defects found in one test. This </a:t>
            </a:r>
            <a:r>
              <a:rPr lang="en-US" dirty="0" smtClean="0"/>
              <a:t>is calculated </a:t>
            </a:r>
            <a:r>
              <a:rPr lang="en-US" dirty="0"/>
              <a:t>by dividing the total number of defects over the total number of conducted tests. </a:t>
            </a:r>
            <a:endParaRPr lang="en-US" b="1" dirty="0"/>
          </a:p>
          <a:p>
            <a:pPr lvl="1">
              <a:buFont typeface="Palatino Linotype" panose="02040502050505030304" pitchFamily="18" charset="0"/>
              <a:buChar char="−"/>
            </a:pPr>
            <a:endParaRPr lang="en-US" dirty="0"/>
          </a:p>
        </p:txBody>
      </p:sp>
      <p:pic>
        <p:nvPicPr>
          <p:cNvPr id="3076" name="Picture 4" descr="test metrics - bugs per test">
            <a:extLst>
              <a:ext uri="{FF2B5EF4-FFF2-40B4-BE49-F238E27FC236}">
                <a16:creationId xmlns:a16="http://schemas.microsoft.com/office/drawing/2014/main" id="{4F1DD3DF-1C9F-48EB-A201-B94990B60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753" y="2113585"/>
            <a:ext cx="5327904" cy="166634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95570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a:xfrm>
            <a:off x="596661" y="1475632"/>
            <a:ext cx="10515600" cy="4748911"/>
          </a:xfrm>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3"/>
            </a:pPr>
            <a:r>
              <a:rPr lang="en-US" b="1" dirty="0"/>
              <a:t>Test </a:t>
            </a:r>
            <a:r>
              <a:rPr lang="en-US" b="1" dirty="0">
                <a:solidFill>
                  <a:srgbClr val="00B050"/>
                </a:solidFill>
              </a:rPr>
              <a:t>Effort </a:t>
            </a:r>
            <a:r>
              <a:rPr lang="en-US" b="1" dirty="0"/>
              <a:t>Metrics: </a:t>
            </a:r>
          </a:p>
          <a:p>
            <a:pPr marL="849313" lvl="1" indent="0">
              <a:buNone/>
            </a:pPr>
            <a:endParaRPr lang="en-US" sz="2000" b="1" dirty="0" smtClean="0">
              <a:solidFill>
                <a:schemeClr val="accent1">
                  <a:lumMod val="50000"/>
                </a:schemeClr>
              </a:solidFill>
            </a:endParaRPr>
          </a:p>
          <a:p>
            <a:pPr marL="849313" lvl="1" indent="0">
              <a:buNone/>
            </a:pPr>
            <a:r>
              <a:rPr lang="en-US" sz="2000" b="1" dirty="0" smtClean="0">
                <a:solidFill>
                  <a:schemeClr val="accent1">
                    <a:lumMod val="50000"/>
                  </a:schemeClr>
                </a:solidFill>
              </a:rPr>
              <a:t>3.4  </a:t>
            </a:r>
            <a:endParaRPr lang="en-US" sz="2000" b="1" dirty="0">
              <a:solidFill>
                <a:schemeClr val="accent1">
                  <a:lumMod val="50000"/>
                </a:schemeClr>
              </a:solidFill>
            </a:endParaRPr>
          </a:p>
          <a:p>
            <a:pPr marL="393192" lvl="1" indent="0">
              <a:buNone/>
            </a:pPr>
            <a:endParaRPr lang="en-US" b="1" dirty="0"/>
          </a:p>
          <a:p>
            <a:pPr lvl="1">
              <a:buFont typeface="Palatino Linotype" panose="02040502050505030304" pitchFamily="18" charset="0"/>
              <a:buChar char="−"/>
            </a:pPr>
            <a:r>
              <a:rPr lang="en-US" dirty="0" smtClean="0"/>
              <a:t>This </a:t>
            </a:r>
            <a:r>
              <a:rPr lang="en-US" dirty="0"/>
              <a:t>metric presents the average time required to test a bug fix. </a:t>
            </a:r>
          </a:p>
          <a:p>
            <a:pPr lvl="1">
              <a:buFont typeface="Palatino Linotype" panose="02040502050505030304" pitchFamily="18" charset="0"/>
              <a:buChar char="−"/>
            </a:pPr>
            <a:endParaRPr lang="en-US" b="1" dirty="0" smtClean="0"/>
          </a:p>
          <a:p>
            <a:pPr lvl="1">
              <a:buFont typeface="Palatino Linotype" panose="02040502050505030304" pitchFamily="18" charset="0"/>
              <a:buChar char="−"/>
            </a:pPr>
            <a:r>
              <a:rPr lang="en-US" b="1" dirty="0" smtClean="0"/>
              <a:t>Example</a:t>
            </a:r>
            <a:r>
              <a:rPr lang="en-US" b="1" dirty="0"/>
              <a:t>: </a:t>
            </a:r>
          </a:p>
          <a:p>
            <a:pPr marL="393192" lvl="1" indent="0">
              <a:buNone/>
            </a:pPr>
            <a:r>
              <a:rPr lang="en-US" dirty="0"/>
              <a:t>    </a:t>
            </a:r>
            <a:r>
              <a:rPr lang="en-US" sz="2000" dirty="0"/>
              <a:t>Average time to </a:t>
            </a:r>
            <a:br>
              <a:rPr lang="en-US" sz="2000" dirty="0"/>
            </a:br>
            <a:r>
              <a:rPr lang="en-US" sz="2000" dirty="0"/>
              <a:t>    test a defect fix= </a:t>
            </a:r>
            <a:br>
              <a:rPr lang="en-US" sz="2000" dirty="0"/>
            </a:br>
            <a:r>
              <a:rPr lang="en-US" sz="2000" dirty="0"/>
              <a:t>     4/3 = 1.3 defects per day</a:t>
            </a:r>
            <a:endParaRPr lang="en-US" sz="2000" b="1" dirty="0"/>
          </a:p>
          <a:p>
            <a:pPr lvl="1">
              <a:buFont typeface="Palatino Linotype" panose="02040502050505030304" pitchFamily="18" charset="0"/>
              <a:buChar char="−"/>
            </a:pPr>
            <a:endParaRPr lang="en-US" dirty="0"/>
          </a:p>
        </p:txBody>
      </p:sp>
      <p:pic>
        <p:nvPicPr>
          <p:cNvPr id="4108" name="Picture 12" descr="test metrics - time to test a bug">
            <a:extLst>
              <a:ext uri="{FF2B5EF4-FFF2-40B4-BE49-F238E27FC236}">
                <a16:creationId xmlns:a16="http://schemas.microsoft.com/office/drawing/2014/main" id="{51B3F2D5-9D55-4107-B529-2746F56F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38" y="2321505"/>
            <a:ext cx="4983480" cy="121061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35C4F1C2-22D6-4BD6-AA3C-BD5A5ABFCA7F}"/>
              </a:ext>
            </a:extLst>
          </p:cNvPr>
          <p:cNvGraphicFramePr>
            <a:graphicFrameLocks noGrp="1"/>
          </p:cNvGraphicFramePr>
          <p:nvPr>
            <p:extLst>
              <p:ext uri="{D42A27DB-BD31-4B8C-83A1-F6EECF244321}">
                <p14:modId xmlns:p14="http://schemas.microsoft.com/office/powerpoint/2010/main" val="3118194877"/>
              </p:ext>
            </p:extLst>
          </p:nvPr>
        </p:nvGraphicFramePr>
        <p:xfrm>
          <a:off x="4828789" y="4148639"/>
          <a:ext cx="6005987" cy="2123440"/>
        </p:xfrm>
        <a:graphic>
          <a:graphicData uri="http://schemas.openxmlformats.org/drawingml/2006/table">
            <a:tbl>
              <a:tblPr firstRow="1" bandRow="1">
                <a:tableStyleId>{8799B23B-EC83-4686-B30A-512413B5E67A}</a:tableStyleId>
              </a:tblPr>
              <a:tblGrid>
                <a:gridCol w="1979324">
                  <a:extLst>
                    <a:ext uri="{9D8B030D-6E8A-4147-A177-3AD203B41FA5}">
                      <a16:colId xmlns:a16="http://schemas.microsoft.com/office/drawing/2014/main" val="1441816801"/>
                    </a:ext>
                  </a:extLst>
                </a:gridCol>
                <a:gridCol w="4026663">
                  <a:extLst>
                    <a:ext uri="{9D8B030D-6E8A-4147-A177-3AD203B41FA5}">
                      <a16:colId xmlns:a16="http://schemas.microsoft.com/office/drawing/2014/main" val="2176408521"/>
                    </a:ext>
                  </a:extLst>
                </a:gridCol>
              </a:tblGrid>
              <a:tr h="370840">
                <a:tc>
                  <a:txBody>
                    <a:bodyPr/>
                    <a:lstStyle/>
                    <a:p>
                      <a:r>
                        <a:rPr lang="en-US" dirty="0"/>
                        <a:t>Defect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between fixing the defect and retesting the fix</a:t>
                      </a:r>
                    </a:p>
                  </a:txBody>
                  <a:tcPr marL="68580" marR="68580"/>
                </a:tc>
                <a:extLst>
                  <a:ext uri="{0D108BD9-81ED-4DB2-BD59-A6C34878D82A}">
                    <a16:rowId xmlns:a16="http://schemas.microsoft.com/office/drawing/2014/main" val="2637470316"/>
                  </a:ext>
                </a:extLst>
              </a:tr>
              <a:tr h="370840">
                <a:tc>
                  <a:txBody>
                    <a:bodyPr/>
                    <a:lstStyle/>
                    <a:p>
                      <a:r>
                        <a:rPr lang="en-US" dirty="0"/>
                        <a:t>D1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269511806"/>
                  </a:ext>
                </a:extLst>
              </a:tr>
              <a:tr h="370840">
                <a:tc>
                  <a:txBody>
                    <a:bodyPr/>
                    <a:lstStyle/>
                    <a:p>
                      <a:r>
                        <a:rPr lang="en-US" dirty="0"/>
                        <a:t>D2</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day</a:t>
                      </a:r>
                    </a:p>
                  </a:txBody>
                  <a:tcPr marL="68580" marR="68580"/>
                </a:tc>
                <a:extLst>
                  <a:ext uri="{0D108BD9-81ED-4DB2-BD59-A6C34878D82A}">
                    <a16:rowId xmlns:a16="http://schemas.microsoft.com/office/drawing/2014/main" val="726722679"/>
                  </a:ext>
                </a:extLst>
              </a:tr>
              <a:tr h="370840">
                <a:tc>
                  <a:txBody>
                    <a:bodyPr/>
                    <a:lstStyle/>
                    <a:p>
                      <a:r>
                        <a:rPr lang="en-US" dirty="0"/>
                        <a:t>D3</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days</a:t>
                      </a:r>
                    </a:p>
                  </a:txBody>
                  <a:tcPr marL="68580" marR="68580"/>
                </a:tc>
                <a:extLst>
                  <a:ext uri="{0D108BD9-81ED-4DB2-BD59-A6C34878D82A}">
                    <a16:rowId xmlns:a16="http://schemas.microsoft.com/office/drawing/2014/main" val="3201471585"/>
                  </a:ext>
                </a:extLst>
              </a:tr>
              <a:tr h="370840">
                <a:tc>
                  <a:txBody>
                    <a:bodyPr/>
                    <a:lstStyle/>
                    <a:p>
                      <a:r>
                        <a:rPr lang="en-US" dirty="0"/>
                        <a:t>Total</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a:t>
                      </a:r>
                    </a:p>
                  </a:txBody>
                  <a:tcPr marL="68580" marR="68580"/>
                </a:tc>
                <a:extLst>
                  <a:ext uri="{0D108BD9-81ED-4DB2-BD59-A6C34878D82A}">
                    <a16:rowId xmlns:a16="http://schemas.microsoft.com/office/drawing/2014/main" val="1137078778"/>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3717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4.1</a:t>
            </a:r>
          </a:p>
          <a:p>
            <a:pPr marL="393192" lvl="1" indent="0">
              <a:buNone/>
            </a:pPr>
            <a:endParaRPr lang="en-US" b="1" dirty="0"/>
          </a:p>
          <a:p>
            <a:pPr marL="393192" lvl="1" indent="0">
              <a:buNone/>
            </a:pPr>
            <a:endParaRPr lang="en-US" b="1" dirty="0" smtClean="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a:t>This metric gives an indication on the quality of the tested application. It shows the percentage of passed test cases in relation to the total number of executed tests.</a:t>
            </a:r>
            <a:endParaRPr lang="en-US" b="1" dirty="0"/>
          </a:p>
          <a:p>
            <a:pPr lvl="1">
              <a:buFont typeface="Palatino Linotype" panose="02040502050505030304" pitchFamily="18" charset="0"/>
              <a:buChar char="−"/>
            </a:pPr>
            <a:endParaRPr lang="en-US" dirty="0"/>
          </a:p>
        </p:txBody>
      </p:sp>
      <p:pic>
        <p:nvPicPr>
          <p:cNvPr id="6146" name="Picture 2" descr="test metrics - passed test case percentage">
            <a:extLst>
              <a:ext uri="{FF2B5EF4-FFF2-40B4-BE49-F238E27FC236}">
                <a16:creationId xmlns:a16="http://schemas.microsoft.com/office/drawing/2014/main" id="{17D19605-61D9-4E80-9E5F-D6987EE0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812" y="2180800"/>
            <a:ext cx="5419344" cy="15991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42861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4.2</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gives an indication on the quality of the tested application. It shows the percentage of failed test cases in relation to the total number of executed tests. It also gives an indication on the effectiveness of the conducted tests.  </a:t>
            </a:r>
            <a:endParaRPr lang="en-US" b="1" dirty="0"/>
          </a:p>
          <a:p>
            <a:pPr lvl="1">
              <a:buFont typeface="Palatino Linotype" panose="02040502050505030304" pitchFamily="18" charset="0"/>
              <a:buChar char="−"/>
            </a:pPr>
            <a:endParaRPr lang="en-US" dirty="0"/>
          </a:p>
        </p:txBody>
      </p:sp>
      <p:pic>
        <p:nvPicPr>
          <p:cNvPr id="8194" name="Picture 2" descr="test metrics - passed test case percentage">
            <a:extLst>
              <a:ext uri="{FF2B5EF4-FFF2-40B4-BE49-F238E27FC236}">
                <a16:creationId xmlns:a16="http://schemas.microsoft.com/office/drawing/2014/main" id="{8F104688-57C0-4DE1-BE65-26DE9FCB0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750" y="2166364"/>
            <a:ext cx="5616254" cy="175652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4823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4.3</a:t>
            </a:r>
          </a:p>
          <a:p>
            <a:pPr marL="393192" lvl="1" indent="0">
              <a:buNone/>
            </a:pPr>
            <a:endParaRPr lang="en-US" b="1" dirty="0" smtClean="0"/>
          </a:p>
          <a:p>
            <a:pPr marL="393192" lvl="1" indent="0">
              <a:buNone/>
            </a:pPr>
            <a:endParaRPr lang="en-US" b="1" dirty="0"/>
          </a:p>
          <a:p>
            <a:pPr marL="393192" lvl="1" indent="0">
              <a:buNone/>
            </a:pPr>
            <a:endParaRPr lang="en-US" b="1" dirty="0" smtClean="0"/>
          </a:p>
          <a:p>
            <a:pPr lvl="1">
              <a:buFont typeface="Palatino Linotype" panose="02040502050505030304" pitchFamily="18" charset="0"/>
              <a:buChar char="−"/>
            </a:pPr>
            <a:r>
              <a:rPr lang="en-US" dirty="0" smtClean="0"/>
              <a:t>This </a:t>
            </a:r>
            <a:r>
              <a:rPr lang="en-US" dirty="0"/>
              <a:t>metric tracks the percentage of the critical defects in relations to the total number of reported defects. </a:t>
            </a:r>
            <a:endParaRPr lang="en-US" b="1" dirty="0"/>
          </a:p>
          <a:p>
            <a:pPr lvl="1">
              <a:buFont typeface="Palatino Linotype" panose="02040502050505030304" pitchFamily="18" charset="0"/>
              <a:buChar char="−"/>
            </a:pPr>
            <a:endParaRPr lang="en-US" dirty="0"/>
          </a:p>
        </p:txBody>
      </p:sp>
      <p:pic>
        <p:nvPicPr>
          <p:cNvPr id="10242" name="Picture 2" descr="test metrics - critical defects percentage">
            <a:extLst>
              <a:ext uri="{FF2B5EF4-FFF2-40B4-BE49-F238E27FC236}">
                <a16:creationId xmlns:a16="http://schemas.microsoft.com/office/drawing/2014/main" id="{CA2D1F58-1A8D-43D6-B1C3-33C7216A8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47" y="2383137"/>
            <a:ext cx="5253832" cy="155611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40990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4"/>
            </a:pPr>
            <a:r>
              <a:rPr lang="en-US" b="1" dirty="0"/>
              <a:t>Test </a:t>
            </a:r>
            <a:r>
              <a:rPr lang="en-US" b="1" dirty="0">
                <a:solidFill>
                  <a:srgbClr val="00B050"/>
                </a:solidFill>
              </a:rPr>
              <a:t>Tracking and Quality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4.4</a:t>
            </a:r>
          </a:p>
          <a:p>
            <a:pPr marL="393192" lvl="1" indent="0">
              <a:buNone/>
            </a:pPr>
            <a:endParaRPr lang="en-US" b="1" dirty="0"/>
          </a:p>
          <a:p>
            <a:pPr marL="393192" lvl="1" indent="0">
              <a:buNone/>
            </a:pPr>
            <a:endParaRPr lang="en-US" b="1" dirty="0" smtClean="0"/>
          </a:p>
          <a:p>
            <a:pPr marL="393192" lvl="1" indent="0">
              <a:buNone/>
            </a:pPr>
            <a:endParaRPr lang="en-US" b="1" dirty="0"/>
          </a:p>
          <a:p>
            <a:pPr marL="393192" lvl="1" indent="0">
              <a:buNone/>
            </a:pPr>
            <a:endParaRPr lang="en-US" b="1" dirty="0"/>
          </a:p>
          <a:p>
            <a:pPr lvl="1">
              <a:buFont typeface="Palatino Linotype" panose="02040502050505030304" pitchFamily="18" charset="0"/>
              <a:buChar char="−"/>
            </a:pPr>
            <a:r>
              <a:rPr lang="en-US" dirty="0"/>
              <a:t>This metric calculates the percentage of the fixed defects in relations to the number of the reported defects. This also gives an indication on the efficiency of testing. </a:t>
            </a:r>
            <a:endParaRPr lang="en-US" b="1" dirty="0"/>
          </a:p>
          <a:p>
            <a:pPr lvl="1">
              <a:buFont typeface="Palatino Linotype" panose="02040502050505030304" pitchFamily="18" charset="0"/>
              <a:buChar char="−"/>
            </a:pPr>
            <a:endParaRPr lang="en-US" dirty="0"/>
          </a:p>
        </p:txBody>
      </p:sp>
      <p:pic>
        <p:nvPicPr>
          <p:cNvPr id="9218" name="Picture 2" descr="test metrics - fixed defects percentage">
            <a:extLst>
              <a:ext uri="{FF2B5EF4-FFF2-40B4-BE49-F238E27FC236}">
                <a16:creationId xmlns:a16="http://schemas.microsoft.com/office/drawing/2014/main" id="{0132801E-9A0A-41A1-82A6-061B1B37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6" y="2488626"/>
            <a:ext cx="4480560" cy="140132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6815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normAutofit/>
          </a:bodyPr>
          <a:lstStyle/>
          <a:p>
            <a:r>
              <a:rPr lang="en-US" b="1" dirty="0"/>
              <a:t>Major </a:t>
            </a:r>
            <a:r>
              <a:rPr lang="en-US" b="1" dirty="0" smtClean="0"/>
              <a:t>Calculated </a:t>
            </a:r>
            <a:r>
              <a:rPr lang="en-US" b="1" dirty="0"/>
              <a:t>Metrics:</a:t>
            </a:r>
          </a:p>
          <a:p>
            <a:pPr marL="850392" lvl="1" indent="-457200">
              <a:buFont typeface="+mj-lt"/>
              <a:buAutoNum type="arabicPeriod" startAt="5"/>
            </a:pPr>
            <a:r>
              <a:rPr lang="en-US" b="1" dirty="0"/>
              <a:t>Test </a:t>
            </a:r>
            <a:r>
              <a:rPr lang="en-US" b="1" dirty="0">
                <a:solidFill>
                  <a:srgbClr val="00B050"/>
                </a:solidFill>
              </a:rPr>
              <a:t>Efficiency </a:t>
            </a:r>
            <a:r>
              <a:rPr lang="en-US" b="1" dirty="0"/>
              <a:t>Metrics: </a:t>
            </a:r>
          </a:p>
          <a:p>
            <a:pPr marL="393192" lvl="1" indent="0">
              <a:buNone/>
            </a:pPr>
            <a:endParaRPr lang="en-US" b="1" dirty="0"/>
          </a:p>
          <a:p>
            <a:pPr marL="849313" lvl="1" indent="0">
              <a:buNone/>
            </a:pPr>
            <a:r>
              <a:rPr lang="en-US" sz="2000" b="1" dirty="0">
                <a:solidFill>
                  <a:schemeClr val="accent1">
                    <a:lumMod val="50000"/>
                  </a:schemeClr>
                </a:solidFill>
              </a:rPr>
              <a:t>5.1</a:t>
            </a:r>
          </a:p>
          <a:p>
            <a:pPr marL="393192" lvl="1" indent="0">
              <a:buNone/>
            </a:pPr>
            <a:endParaRPr lang="en-US" b="1" dirty="0"/>
          </a:p>
          <a:p>
            <a:pPr marL="393192" lvl="1" indent="0">
              <a:buNone/>
            </a:pPr>
            <a:endParaRPr lang="en-US" b="1" dirty="0" smtClean="0"/>
          </a:p>
          <a:p>
            <a:pPr marL="393192" lvl="1" indent="0">
              <a:buNone/>
            </a:pPr>
            <a:endParaRPr lang="en-US" b="1" dirty="0"/>
          </a:p>
          <a:p>
            <a:pPr lvl="1">
              <a:buFont typeface="Palatino Linotype" panose="02040502050505030304" pitchFamily="18" charset="0"/>
              <a:buChar char="−"/>
            </a:pPr>
            <a:r>
              <a:rPr lang="en-US" dirty="0" smtClean="0"/>
              <a:t>This </a:t>
            </a:r>
            <a:r>
              <a:rPr lang="en-US" dirty="0"/>
              <a:t>metric calculates the average time taken to repair a defect by dividing the total time taken to fix all bugs over the total number of bugs. This metric gives an indication on how efficient repairing defects is.  </a:t>
            </a:r>
            <a:endParaRPr lang="en-US" b="1" dirty="0"/>
          </a:p>
          <a:p>
            <a:pPr lvl="1">
              <a:buFont typeface="Palatino Linotype" panose="02040502050505030304" pitchFamily="18" charset="0"/>
              <a:buChar char="−"/>
            </a:pPr>
            <a:endParaRPr lang="en-US" dirty="0"/>
          </a:p>
        </p:txBody>
      </p:sp>
      <p:pic>
        <p:nvPicPr>
          <p:cNvPr id="5" name="Picture 4">
            <a:extLst>
              <a:ext uri="{FF2B5EF4-FFF2-40B4-BE49-F238E27FC236}">
                <a16:creationId xmlns:a16="http://schemas.microsoft.com/office/drawing/2014/main" id="{7C5A4BB9-D31E-47C0-BDE2-E6993B975970}"/>
              </a:ext>
            </a:extLst>
          </p:cNvPr>
          <p:cNvPicPr>
            <a:picLocks noChangeAspect="1"/>
          </p:cNvPicPr>
          <p:nvPr/>
        </p:nvPicPr>
        <p:blipFill>
          <a:blip r:embed="rId2"/>
          <a:stretch>
            <a:fillRect/>
          </a:stretch>
        </p:blipFill>
        <p:spPr>
          <a:xfrm>
            <a:off x="2103870" y="2520840"/>
            <a:ext cx="5121512" cy="886165"/>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249668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ABE-AC69-4126-AE22-97B185D63AF6}"/>
              </a:ext>
            </a:extLst>
          </p:cNvPr>
          <p:cNvSpPr>
            <a:spLocks noGrp="1"/>
          </p:cNvSpPr>
          <p:nvPr>
            <p:ph type="title"/>
          </p:nvPr>
        </p:nvSpPr>
        <p:spPr/>
        <p:txBody>
          <a:bodyPr/>
          <a:lstStyle/>
          <a:p>
            <a:r>
              <a:rPr lang="en-US" dirty="0" smtClean="0"/>
              <a:t>Testing </a:t>
            </a:r>
            <a:r>
              <a:rPr lang="en-US" dirty="0"/>
              <a:t>Metrics </a:t>
            </a:r>
          </a:p>
        </p:txBody>
      </p:sp>
      <p:sp>
        <p:nvSpPr>
          <p:cNvPr id="3" name="Content Placeholder 2">
            <a:extLst>
              <a:ext uri="{FF2B5EF4-FFF2-40B4-BE49-F238E27FC236}">
                <a16:creationId xmlns:a16="http://schemas.microsoft.com/office/drawing/2014/main" id="{42653365-8404-431A-99F8-11659A389EBA}"/>
              </a:ext>
            </a:extLst>
          </p:cNvPr>
          <p:cNvSpPr>
            <a:spLocks noGrp="1"/>
          </p:cNvSpPr>
          <p:nvPr>
            <p:ph idx="1"/>
          </p:nvPr>
        </p:nvSpPr>
        <p:spPr/>
        <p:txBody>
          <a:bodyPr/>
          <a:lstStyle/>
          <a:p>
            <a:r>
              <a:rPr lang="en-US" b="1" dirty="0"/>
              <a:t>Major </a:t>
            </a:r>
            <a:r>
              <a:rPr lang="en-US" b="1" dirty="0" smtClean="0"/>
              <a:t>Calculated </a:t>
            </a:r>
            <a:r>
              <a:rPr lang="en-US" b="1" dirty="0"/>
              <a:t>Metrics:</a:t>
            </a:r>
          </a:p>
          <a:p>
            <a:pPr lvl="1">
              <a:buFont typeface="Palatino Linotype" panose="02040502050505030304" pitchFamily="18" charset="0"/>
              <a:buChar char="−"/>
            </a:pPr>
            <a:r>
              <a:rPr lang="en-US" dirty="0"/>
              <a:t>More Metrics are used to monitor the testing team productivity, Cost of testing products, etc.</a:t>
            </a:r>
          </a:p>
          <a:p>
            <a:pPr lvl="1">
              <a:buFont typeface="Palatino Linotype" panose="02040502050505030304" pitchFamily="18" charset="0"/>
              <a:buChar char="−"/>
            </a:pPr>
            <a:r>
              <a:rPr lang="en-US" dirty="0"/>
              <a:t>You can read more about testing metrics in:</a:t>
            </a:r>
          </a:p>
          <a:p>
            <a:pPr lvl="2">
              <a:buFont typeface="Palatino Linotype" panose="02040502050505030304" pitchFamily="18" charset="0"/>
              <a:buChar char="−"/>
            </a:pPr>
            <a:r>
              <a:rPr lang="en-US" dirty="0">
                <a:hlinkClick r:id="rId2"/>
              </a:rPr>
              <a:t>https://www.qasymphony.com/blog/64-test-metrics/</a:t>
            </a:r>
            <a:endParaRPr lang="en-US" dirty="0"/>
          </a:p>
          <a:p>
            <a:pPr lvl="2">
              <a:buFont typeface="Palatino Linotype" panose="02040502050505030304" pitchFamily="18" charset="0"/>
              <a:buChar char="−"/>
            </a:pPr>
            <a:r>
              <a:rPr lang="en-US" dirty="0">
                <a:hlinkClick r:id="rId3"/>
              </a:rPr>
              <a:t>https://softcrylic.com/blogs/top-25-metrics-measure-continuous-testing-process/</a:t>
            </a:r>
            <a:endParaRPr lang="en-US" dirty="0"/>
          </a:p>
          <a:p>
            <a:pPr lvl="2">
              <a:buFont typeface="Palatino Linotype" panose="02040502050505030304" pitchFamily="18" charset="0"/>
              <a:buChar char="−"/>
            </a:pPr>
            <a:r>
              <a:rPr lang="en-US" dirty="0">
                <a:hlinkClick r:id="rId4"/>
              </a:rPr>
              <a:t>https://www.getzephyr.com/resources/whitepapers/qa-metrics-value-testing-metrics-within-software-development</a:t>
            </a:r>
            <a:endParaRPr lang="en-US" dirty="0"/>
          </a:p>
          <a:p>
            <a:pPr marL="667512" lvl="2" indent="0">
              <a:buNone/>
            </a:pPr>
            <a:endParaRPr lang="en-US" dirty="0"/>
          </a:p>
          <a:p>
            <a:pPr lvl="1">
              <a:buFont typeface="Palatino Linotype" panose="02040502050505030304" pitchFamily="18" charset="0"/>
              <a:buChar char="−"/>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498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Cumulative Test Time</a:t>
            </a:r>
            <a:endParaRPr lang="en-US" dirty="0"/>
          </a:p>
        </p:txBody>
      </p:sp>
      <p:sp>
        <p:nvSpPr>
          <p:cNvPr id="7171" name="Rectangle 3"/>
          <p:cNvSpPr>
            <a:spLocks noGrp="1" noChangeArrowheads="1"/>
          </p:cNvSpPr>
          <p:nvPr>
            <p:ph type="body" idx="1"/>
          </p:nvPr>
        </p:nvSpPr>
        <p:spPr/>
        <p:txBody>
          <a:bodyPr/>
          <a:lstStyle/>
          <a:p>
            <a:r>
              <a:rPr lang="en-US" dirty="0" smtClean="0"/>
              <a:t>The total amount of time spent actually testing the product measured in test hours</a:t>
            </a:r>
          </a:p>
          <a:p>
            <a:r>
              <a:rPr lang="en-US" dirty="0" smtClean="0"/>
              <a:t>Provides an indication of product quality</a:t>
            </a:r>
          </a:p>
          <a:p>
            <a:r>
              <a:rPr lang="en-US" dirty="0" smtClean="0"/>
              <a:t>Is used in computing software reliability growth (the improvement in software reliability that results from correcting faults in the software)</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30086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Metric?</a:t>
            </a:r>
            <a:endParaRPr lang="en-US" dirty="0"/>
          </a:p>
        </p:txBody>
      </p:sp>
      <p:sp>
        <p:nvSpPr>
          <p:cNvPr id="3" name="Content Placeholder 2"/>
          <p:cNvSpPr>
            <a:spLocks noGrp="1"/>
          </p:cNvSpPr>
          <p:nvPr>
            <p:ph idx="1"/>
          </p:nvPr>
        </p:nvSpPr>
        <p:spPr/>
        <p:txBody>
          <a:bodyPr/>
          <a:lstStyle/>
          <a:p>
            <a:r>
              <a:rPr lang="en-US" dirty="0"/>
              <a:t>Metrics can be defined as “STANDARDS OF  </a:t>
            </a:r>
            <a:r>
              <a:rPr lang="en-US" dirty="0" smtClean="0"/>
              <a:t>MEASUREMENT”</a:t>
            </a:r>
            <a:endParaRPr lang="en-US" dirty="0"/>
          </a:p>
          <a:p>
            <a:r>
              <a:rPr lang="en-US" dirty="0"/>
              <a:t>Metric is a unit used for describing or </a:t>
            </a:r>
            <a:r>
              <a:rPr lang="en-US" dirty="0" smtClean="0"/>
              <a:t>measuring </a:t>
            </a:r>
            <a:r>
              <a:rPr lang="en-US" dirty="0"/>
              <a:t>an attribute</a:t>
            </a:r>
          </a:p>
          <a:p>
            <a:r>
              <a:rPr lang="en-US" dirty="0"/>
              <a:t>Test metrics are the means by which the </a:t>
            </a:r>
            <a:r>
              <a:rPr lang="en-US" dirty="0" smtClean="0"/>
              <a:t>software </a:t>
            </a:r>
            <a:r>
              <a:rPr lang="en-US" dirty="0"/>
              <a:t>quality can be measured</a:t>
            </a:r>
          </a:p>
          <a:p>
            <a:r>
              <a:rPr lang="en-US" dirty="0"/>
              <a:t>Test metrics provides the visibility into the </a:t>
            </a:r>
            <a:r>
              <a:rPr lang="en-US" dirty="0" smtClean="0"/>
              <a:t>readiness </a:t>
            </a:r>
            <a:r>
              <a:rPr lang="en-US" dirty="0"/>
              <a:t>of the product, and gives clear </a:t>
            </a:r>
            <a:r>
              <a:rPr lang="en-US" dirty="0" smtClean="0"/>
              <a:t>measurement </a:t>
            </a:r>
            <a:r>
              <a:rPr lang="en-US" dirty="0"/>
              <a:t>of the quality and  completeness of the product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803309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Test Coverage Metrics</a:t>
            </a:r>
            <a:endParaRPr lang="en-US" dirty="0"/>
          </a:p>
        </p:txBody>
      </p:sp>
      <p:sp>
        <p:nvSpPr>
          <p:cNvPr id="8195" name="Rectangle 3"/>
          <p:cNvSpPr>
            <a:spLocks noGrp="1" noChangeArrowheads="1"/>
          </p:cNvSpPr>
          <p:nvPr>
            <p:ph type="body" idx="1"/>
          </p:nvPr>
        </p:nvSpPr>
        <p:spPr/>
        <p:txBody>
          <a:bodyPr>
            <a:normAutofit/>
          </a:bodyPr>
          <a:lstStyle/>
          <a:p>
            <a:r>
              <a:rPr lang="en-US" dirty="0" smtClean="0"/>
              <a:t>Code Coverage (How much of the code is being exercised?)</a:t>
            </a:r>
          </a:p>
          <a:p>
            <a:pPr lvl="1"/>
            <a:r>
              <a:rPr lang="en-US" dirty="0" smtClean="0"/>
              <a:t>Segment coverage (percentage of segments hit)</a:t>
            </a:r>
          </a:p>
          <a:p>
            <a:pPr lvl="2"/>
            <a:r>
              <a:rPr lang="en-US" dirty="0" smtClean="0"/>
              <a:t>Every (executable) statement is in some segment</a:t>
            </a:r>
          </a:p>
          <a:p>
            <a:pPr lvl="2"/>
            <a:r>
              <a:rPr lang="en-US" dirty="0" smtClean="0"/>
              <a:t>A segment corresponds to an edge in a program’s directed graph</a:t>
            </a:r>
          </a:p>
          <a:p>
            <a:pPr lvl="2"/>
            <a:r>
              <a:rPr lang="en-US" dirty="0" smtClean="0"/>
              <a:t>Segment coverage is especially useful during unit and integration testing</a:t>
            </a:r>
          </a:p>
          <a:p>
            <a:pPr lvl="2"/>
            <a:r>
              <a:rPr lang="en-US" dirty="0" smtClean="0"/>
              <a:t>Segment coverage is cumulative</a:t>
            </a:r>
          </a:p>
          <a:p>
            <a:pPr lvl="2"/>
            <a:r>
              <a:rPr lang="en-US" dirty="0" smtClean="0"/>
              <a:t>A goal of 85% is a practical coverage value</a:t>
            </a:r>
          </a:p>
          <a:p>
            <a:pPr lvl="1"/>
            <a:r>
              <a:rPr lang="en-US" dirty="0"/>
              <a:t>Call-pair coverage (percentage of call pairs hit)</a:t>
            </a:r>
          </a:p>
          <a:p>
            <a:pPr lvl="2"/>
            <a:r>
              <a:rPr lang="en-US" dirty="0"/>
              <a:t>An interface whereby one module invokes another</a:t>
            </a:r>
          </a:p>
          <a:p>
            <a:pPr lvl="2"/>
            <a:r>
              <a:rPr lang="en-US" dirty="0"/>
              <a:t>A goal of 100% is a practical coverage value</a:t>
            </a:r>
          </a:p>
          <a:p>
            <a:r>
              <a:rPr lang="en-US" dirty="0"/>
              <a:t>Requirements coverage (Are all the </a:t>
            </a:r>
            <a:r>
              <a:rPr lang="en-US" dirty="0" smtClean="0"/>
              <a:t>product’s </a:t>
            </a:r>
            <a:r>
              <a:rPr lang="en-US" dirty="0"/>
              <a:t>features being tested?)</a:t>
            </a:r>
          </a:p>
          <a:p>
            <a:pPr lvl="1"/>
            <a:r>
              <a:rPr lang="en-US" dirty="0"/>
              <a:t>The percentage of requirements covered by at least one </a:t>
            </a:r>
            <a:r>
              <a:rPr lang="en-US" dirty="0" smtClean="0"/>
              <a:t>test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750208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Quality Metrics</a:t>
            </a:r>
            <a:endParaRPr lang="en-US" dirty="0"/>
          </a:p>
        </p:txBody>
      </p:sp>
      <p:sp>
        <p:nvSpPr>
          <p:cNvPr id="10243" name="Rectangle 3"/>
          <p:cNvSpPr>
            <a:spLocks noGrp="1" noChangeArrowheads="1"/>
          </p:cNvSpPr>
          <p:nvPr>
            <p:ph type="body" idx="1"/>
          </p:nvPr>
        </p:nvSpPr>
        <p:spPr/>
        <p:txBody>
          <a:bodyPr>
            <a:normAutofit/>
          </a:bodyPr>
          <a:lstStyle/>
          <a:p>
            <a:r>
              <a:rPr lang="en-US" dirty="0" smtClean="0"/>
              <a:t>Defect removal percentage</a:t>
            </a:r>
          </a:p>
          <a:p>
            <a:pPr lvl="1"/>
            <a:r>
              <a:rPr lang="en-US" dirty="0" smtClean="0"/>
              <a:t>What percentage of known defects is fixed at release?</a:t>
            </a:r>
          </a:p>
          <a:p>
            <a:pPr lvl="1"/>
            <a:r>
              <a:rPr lang="en-US" sz="2000" dirty="0" smtClean="0"/>
              <a:t>[Number of bugs fixed prior to release/ Number of known bugs prior to release] x 100</a:t>
            </a:r>
          </a:p>
          <a:p>
            <a:r>
              <a:rPr lang="en-US" dirty="0" smtClean="0"/>
              <a:t>Defects reported in each baseline</a:t>
            </a:r>
          </a:p>
          <a:p>
            <a:pPr lvl="1"/>
            <a:r>
              <a:rPr lang="en-US" dirty="0" smtClean="0"/>
              <a:t>Can be used to help make decisions regarding process improvements, additional regression testing, and ultimate release of the software</a:t>
            </a:r>
          </a:p>
          <a:p>
            <a:r>
              <a:rPr lang="en-US" dirty="0"/>
              <a:t>Defect detection efficiency</a:t>
            </a:r>
          </a:p>
          <a:p>
            <a:pPr lvl="1"/>
            <a:r>
              <a:rPr lang="en-US" dirty="0"/>
              <a:t>How well are we performing </a:t>
            </a:r>
            <a:r>
              <a:rPr lang="en-US" dirty="0" smtClean="0"/>
              <a:t>testing</a:t>
            </a:r>
            <a:r>
              <a:rPr lang="en-US" dirty="0"/>
              <a:t>?</a:t>
            </a:r>
          </a:p>
          <a:p>
            <a:pPr lvl="1"/>
            <a:r>
              <a:rPr lang="en-US" sz="2000" dirty="0"/>
              <a:t>[Number of unique defects we find </a:t>
            </a:r>
            <a:r>
              <a:rPr lang="en-US" sz="2000" dirty="0" smtClean="0"/>
              <a:t>/ (</a:t>
            </a:r>
            <a:r>
              <a:rPr lang="en-US" sz="2000" dirty="0"/>
              <a:t>Number of unique defects we find + Number of unique defects reported by </a:t>
            </a:r>
            <a:r>
              <a:rPr lang="en-US" sz="2000" dirty="0" smtClean="0"/>
              <a:t>customers)</a:t>
            </a:r>
            <a:r>
              <a:rPr lang="en-US" sz="2000" dirty="0"/>
              <a:t>] x 100</a:t>
            </a:r>
          </a:p>
          <a:p>
            <a:pPr lvl="1"/>
            <a:r>
              <a:rPr lang="en-US" dirty="0"/>
              <a:t>Can be used to help make decisions regarding release of the final product and the degree to which your testing is similar to actual customer use</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81792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A0B8749-E202-4616-BE29-F2376F0A164F}"/>
              </a:ext>
            </a:extLst>
          </p:cNvPr>
          <p:cNvSpPr>
            <a:spLocks noGrp="1"/>
          </p:cNvSpPr>
          <p:nvPr>
            <p:ph idx="1"/>
          </p:nvPr>
        </p:nvSpPr>
        <p:spPr/>
        <p:txBody>
          <a:bodyPr/>
          <a:lstStyle/>
          <a:p>
            <a:r>
              <a:rPr lang="en-US" dirty="0" smtClean="0"/>
              <a:t>Fundamental </a:t>
            </a:r>
            <a:r>
              <a:rPr lang="en-US" dirty="0"/>
              <a:t>test metrics are a combination of </a:t>
            </a:r>
            <a:r>
              <a:rPr lang="en-US" u="sng" dirty="0"/>
              <a:t>Base Metrics </a:t>
            </a:r>
            <a:r>
              <a:rPr lang="en-US" dirty="0"/>
              <a:t>that can then be used to produce </a:t>
            </a:r>
            <a:r>
              <a:rPr lang="en-US" u="sng" dirty="0" smtClean="0"/>
              <a:t>Calculated </a:t>
            </a:r>
            <a:r>
              <a:rPr lang="en-US" u="sng" dirty="0"/>
              <a:t>Metrics</a:t>
            </a:r>
            <a:r>
              <a:rPr lang="en-US" dirty="0"/>
              <a:t>.</a:t>
            </a:r>
          </a:p>
          <a:p>
            <a:pPr lvl="1"/>
            <a:r>
              <a:rPr lang="en-US" dirty="0"/>
              <a:t>Base Metrics </a:t>
            </a:r>
            <a:r>
              <a:rPr lang="en-US" dirty="0">
                <a:sym typeface="Wingdings" panose="05000000000000000000" pitchFamily="2" charset="2"/>
              </a:rPr>
              <a:t> raw collected data</a:t>
            </a:r>
          </a:p>
          <a:p>
            <a:pPr lvl="1"/>
            <a:r>
              <a:rPr lang="en-US" dirty="0" smtClean="0">
                <a:sym typeface="Wingdings" panose="05000000000000000000" pitchFamily="2" charset="2"/>
              </a:rPr>
              <a:t>Calculated </a:t>
            </a:r>
            <a:r>
              <a:rPr lang="en-US" dirty="0">
                <a:sym typeface="Wingdings" panose="05000000000000000000" pitchFamily="2" charset="2"/>
              </a:rPr>
              <a:t>Metrics  calculated from the base metrics </a:t>
            </a: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24854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AA2E-27B0-4B83-8341-5D18A710429C}"/>
              </a:ext>
            </a:extLst>
          </p:cNvPr>
          <p:cNvSpPr>
            <a:spLocks noGrp="1"/>
          </p:cNvSpPr>
          <p:nvPr>
            <p:ph type="title"/>
          </p:nvPr>
        </p:nvSpPr>
        <p:spPr/>
        <p:txBody>
          <a:bodyPr/>
          <a:lstStyle/>
          <a:p>
            <a:r>
              <a:rPr lang="en-US" dirty="0"/>
              <a:t>Summary </a:t>
            </a:r>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
        <p:nvSpPr>
          <p:cNvPr id="6" name="Content Placeholder 2">
            <a:extLst>
              <a:ext uri="{FF2B5EF4-FFF2-40B4-BE49-F238E27FC236}">
                <a16:creationId xmlns:a16="http://schemas.microsoft.com/office/drawing/2014/main" id="{858FA886-AE67-43DA-ADB8-75F53441645A}"/>
              </a:ext>
            </a:extLst>
          </p:cNvPr>
          <p:cNvSpPr txBox="1">
            <a:spLocks/>
          </p:cNvSpPr>
          <p:nvPr/>
        </p:nvSpPr>
        <p:spPr>
          <a:xfrm>
            <a:off x="534838" y="1613140"/>
            <a:ext cx="5484962" cy="45638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Major Base Software Test Metrics</a:t>
            </a:r>
          </a:p>
          <a:p>
            <a:pPr lvl="1"/>
            <a:r>
              <a:rPr lang="en-US" dirty="0" smtClean="0"/>
              <a:t>Total number of test cases</a:t>
            </a:r>
          </a:p>
          <a:p>
            <a:pPr lvl="1"/>
            <a:r>
              <a:rPr lang="en-US" dirty="0" smtClean="0"/>
              <a:t>Number of test cases passed</a:t>
            </a:r>
          </a:p>
          <a:p>
            <a:pPr lvl="1"/>
            <a:r>
              <a:rPr lang="en-US" dirty="0" smtClean="0"/>
              <a:t>Number of test cases failed</a:t>
            </a:r>
          </a:p>
          <a:p>
            <a:pPr lvl="1"/>
            <a:r>
              <a:rPr lang="en-US" dirty="0" smtClean="0"/>
              <a:t>Number of test cases blocked</a:t>
            </a:r>
          </a:p>
          <a:p>
            <a:pPr lvl="1"/>
            <a:r>
              <a:rPr lang="en-US" dirty="0" smtClean="0"/>
              <a:t>Number of defects found</a:t>
            </a:r>
          </a:p>
          <a:p>
            <a:pPr lvl="1"/>
            <a:r>
              <a:rPr lang="en-US" dirty="0" smtClean="0"/>
              <a:t>Number of defects accepted</a:t>
            </a:r>
          </a:p>
          <a:p>
            <a:pPr lvl="1"/>
            <a:r>
              <a:rPr lang="en-US" dirty="0" smtClean="0"/>
              <a:t>Number of defects rejected</a:t>
            </a:r>
          </a:p>
          <a:p>
            <a:pPr lvl="1"/>
            <a:r>
              <a:rPr lang="en-US" dirty="0" smtClean="0"/>
              <a:t>Number of defects deferred</a:t>
            </a:r>
          </a:p>
          <a:p>
            <a:pPr lvl="1"/>
            <a:r>
              <a:rPr lang="en-US" dirty="0" smtClean="0"/>
              <a:t>Number of critical defects</a:t>
            </a:r>
          </a:p>
          <a:p>
            <a:pPr lvl="1"/>
            <a:r>
              <a:rPr lang="en-US" dirty="0" smtClean="0"/>
              <a:t>Number of planned test hours</a:t>
            </a:r>
          </a:p>
          <a:p>
            <a:pPr lvl="1"/>
            <a:r>
              <a:rPr lang="en-US" dirty="0" smtClean="0"/>
              <a:t>Number of actual test hours</a:t>
            </a:r>
          </a:p>
          <a:p>
            <a:pPr lvl="1"/>
            <a:r>
              <a:rPr lang="en-US" dirty="0" smtClean="0"/>
              <a:t>Number of bugs found after shipping</a:t>
            </a:r>
          </a:p>
          <a:p>
            <a:pPr lvl="1"/>
            <a:endParaRPr lang="en-US" dirty="0" smtClean="0"/>
          </a:p>
          <a:p>
            <a:pPr lvl="2"/>
            <a:endParaRPr lang="en-US" dirty="0"/>
          </a:p>
        </p:txBody>
      </p:sp>
      <p:sp>
        <p:nvSpPr>
          <p:cNvPr id="7" name="Content Placeholder 4">
            <a:extLst>
              <a:ext uri="{FF2B5EF4-FFF2-40B4-BE49-F238E27FC236}">
                <a16:creationId xmlns:a16="http://schemas.microsoft.com/office/drawing/2014/main" id="{74EBBB24-9BCC-4146-AA7A-27CAAEE0920F}"/>
              </a:ext>
            </a:extLst>
          </p:cNvPr>
          <p:cNvSpPr txBox="1">
            <a:spLocks/>
          </p:cNvSpPr>
          <p:nvPr/>
        </p:nvSpPr>
        <p:spPr>
          <a:xfrm>
            <a:off x="6172199" y="1613140"/>
            <a:ext cx="5525219" cy="456382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Candara" panose="020E0502030303020204" pitchFamily="34" charset="0"/>
              </a:rPr>
              <a:t>Major Calculated Software Test Metrics</a:t>
            </a:r>
          </a:p>
          <a:p>
            <a:pPr lvl="1"/>
            <a:r>
              <a:rPr lang="en-US" dirty="0" smtClean="0">
                <a:latin typeface="Candara" panose="020E0502030303020204" pitchFamily="34" charset="0"/>
              </a:rPr>
              <a:t>Coverage</a:t>
            </a:r>
          </a:p>
          <a:p>
            <a:pPr lvl="2"/>
            <a:r>
              <a:rPr lang="en-US" dirty="0" smtClean="0">
                <a:latin typeface="Candara" panose="020E0502030303020204" pitchFamily="34" charset="0"/>
              </a:rPr>
              <a:t>Test Execution Coverage</a:t>
            </a:r>
          </a:p>
          <a:p>
            <a:pPr lvl="2"/>
            <a:r>
              <a:rPr lang="en-US" dirty="0" smtClean="0">
                <a:latin typeface="Candara" panose="020E0502030303020204" pitchFamily="34" charset="0"/>
              </a:rPr>
              <a:t>Requirement Coverage</a:t>
            </a:r>
          </a:p>
          <a:p>
            <a:pPr lvl="1"/>
            <a:r>
              <a:rPr lang="en-US" dirty="0" smtClean="0">
                <a:latin typeface="Candara" panose="020E0502030303020204" pitchFamily="34" charset="0"/>
              </a:rPr>
              <a:t>Effectiveness</a:t>
            </a:r>
          </a:p>
          <a:p>
            <a:pPr lvl="1"/>
            <a:r>
              <a:rPr lang="en-US" dirty="0" smtClean="0">
                <a:latin typeface="Candara" panose="020E0502030303020204" pitchFamily="34" charset="0"/>
              </a:rPr>
              <a:t>Effort</a:t>
            </a:r>
          </a:p>
          <a:p>
            <a:pPr lvl="2"/>
            <a:r>
              <a:rPr lang="en-US" dirty="0" smtClean="0">
                <a:latin typeface="Candara" panose="020E0502030303020204" pitchFamily="34" charset="0"/>
              </a:rPr>
              <a:t>Number of tests run per time</a:t>
            </a:r>
          </a:p>
          <a:p>
            <a:pPr lvl="2"/>
            <a:r>
              <a:rPr lang="en-US" dirty="0" smtClean="0">
                <a:latin typeface="Candara" panose="020E0502030303020204" pitchFamily="34" charset="0"/>
              </a:rPr>
              <a:t>Number of defects per hour</a:t>
            </a:r>
          </a:p>
          <a:p>
            <a:pPr lvl="2"/>
            <a:r>
              <a:rPr lang="en-US" dirty="0" smtClean="0">
                <a:latin typeface="Candara" panose="020E0502030303020204" pitchFamily="34" charset="0"/>
              </a:rPr>
              <a:t>Number of defects per test</a:t>
            </a:r>
          </a:p>
          <a:p>
            <a:pPr lvl="2"/>
            <a:r>
              <a:rPr lang="en-US" dirty="0" smtClean="0">
                <a:latin typeface="Candara" panose="020E0502030303020204" pitchFamily="34" charset="0"/>
              </a:rPr>
              <a:t>Average time to test a bug fix</a:t>
            </a:r>
          </a:p>
          <a:p>
            <a:pPr lvl="1"/>
            <a:r>
              <a:rPr lang="en-US" dirty="0" smtClean="0">
                <a:latin typeface="Candara" panose="020E0502030303020204" pitchFamily="34" charset="0"/>
              </a:rPr>
              <a:t>Quality</a:t>
            </a:r>
          </a:p>
          <a:p>
            <a:pPr lvl="2"/>
            <a:r>
              <a:rPr lang="en-US" dirty="0" smtClean="0">
                <a:latin typeface="Candara" panose="020E0502030303020204" pitchFamily="34" charset="0"/>
              </a:rPr>
              <a:t>Passed test cases</a:t>
            </a:r>
          </a:p>
          <a:p>
            <a:pPr lvl="2"/>
            <a:r>
              <a:rPr lang="en-US" dirty="0" smtClean="0">
                <a:latin typeface="Candara" panose="020E0502030303020204" pitchFamily="34" charset="0"/>
              </a:rPr>
              <a:t>Failed test cases</a:t>
            </a:r>
          </a:p>
          <a:p>
            <a:pPr lvl="2"/>
            <a:r>
              <a:rPr lang="en-US" dirty="0" smtClean="0">
                <a:latin typeface="Candara" panose="020E0502030303020204" pitchFamily="34" charset="0"/>
              </a:rPr>
              <a:t>Critical test cases</a:t>
            </a:r>
          </a:p>
          <a:p>
            <a:pPr lvl="2"/>
            <a:r>
              <a:rPr lang="en-US" dirty="0" smtClean="0">
                <a:latin typeface="Candara" panose="020E0502030303020204" pitchFamily="34" charset="0"/>
              </a:rPr>
              <a:t>Fixed Defect percentage</a:t>
            </a:r>
          </a:p>
          <a:p>
            <a:pPr lvl="1"/>
            <a:r>
              <a:rPr lang="en-US" dirty="0" smtClean="0">
                <a:latin typeface="Candara" panose="020E0502030303020204" pitchFamily="34" charset="0"/>
              </a:rPr>
              <a:t>Efficiency  </a:t>
            </a:r>
            <a:endParaRPr lang="en-US" dirty="0">
              <a:latin typeface="Candara" panose="020E0502030303020204" pitchFamily="34" charset="0"/>
            </a:endParaRPr>
          </a:p>
        </p:txBody>
      </p:sp>
    </p:spTree>
    <p:extLst>
      <p:ext uri="{BB962C8B-B14F-4D97-AF65-F5344CB8AC3E}">
        <p14:creationId xmlns:p14="http://schemas.microsoft.com/office/powerpoint/2010/main" val="12875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34</a:t>
            </a:fld>
            <a:endParaRPr lang="en-US"/>
          </a:p>
        </p:txBody>
      </p:sp>
    </p:spTree>
    <p:extLst>
      <p:ext uri="{BB962C8B-B14F-4D97-AF65-F5344CB8AC3E}">
        <p14:creationId xmlns:p14="http://schemas.microsoft.com/office/powerpoint/2010/main" val="2893959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35</a:t>
            </a:fld>
            <a:endParaRPr lang="en-US"/>
          </a:p>
        </p:txBody>
      </p:sp>
      <p:pic>
        <p:nvPicPr>
          <p:cNvPr id="3" name="Picture 2"/>
          <p:cNvPicPr>
            <a:picLocks noChangeAspect="1"/>
          </p:cNvPicPr>
          <p:nvPr/>
        </p:nvPicPr>
        <p:blipFill>
          <a:blip r:embed="rId2"/>
          <a:stretch>
            <a:fillRect/>
          </a:stretch>
        </p:blipFill>
        <p:spPr>
          <a:xfrm>
            <a:off x="2147416" y="64008"/>
            <a:ext cx="7360609" cy="6688104"/>
          </a:xfrm>
          <a:prstGeom prst="rect">
            <a:avLst/>
          </a:prstGeom>
        </p:spPr>
      </p:pic>
    </p:spTree>
    <p:extLst>
      <p:ext uri="{BB962C8B-B14F-4D97-AF65-F5344CB8AC3E}">
        <p14:creationId xmlns:p14="http://schemas.microsoft.com/office/powerpoint/2010/main" val="323769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types of tools</a:t>
            </a:r>
            <a:endParaRPr lang="en-US" dirty="0"/>
          </a:p>
        </p:txBody>
      </p:sp>
      <p:sp>
        <p:nvSpPr>
          <p:cNvPr id="3" name="Content Placeholder 2"/>
          <p:cNvSpPr>
            <a:spLocks noGrp="1"/>
          </p:cNvSpPr>
          <p:nvPr>
            <p:ph idx="1"/>
          </p:nvPr>
        </p:nvSpPr>
        <p:spPr/>
        <p:txBody>
          <a:bodyPr/>
          <a:lstStyle/>
          <a:p>
            <a:r>
              <a:rPr lang="en-US" b="1" dirty="0"/>
              <a:t>Test tools </a:t>
            </a:r>
            <a:r>
              <a:rPr lang="en-US" dirty="0"/>
              <a:t>can be used for one or more activities that support testing:</a:t>
            </a:r>
          </a:p>
          <a:p>
            <a:pPr lvl="1"/>
            <a:r>
              <a:rPr lang="en-US" dirty="0" smtClean="0"/>
              <a:t>Used </a:t>
            </a:r>
            <a:r>
              <a:rPr lang="en-US" dirty="0"/>
              <a:t>directly </a:t>
            </a:r>
            <a:r>
              <a:rPr lang="en-US" dirty="0" smtClean="0"/>
              <a:t>in </a:t>
            </a:r>
            <a:r>
              <a:rPr lang="en-US" dirty="0"/>
              <a:t>testing (e.g. test execution tools, test data generation tools, result comparison tools)</a:t>
            </a:r>
          </a:p>
          <a:p>
            <a:pPr lvl="1"/>
            <a:r>
              <a:rPr lang="en-US" dirty="0" smtClean="0"/>
              <a:t>Help </a:t>
            </a:r>
            <a:r>
              <a:rPr lang="en-US" dirty="0"/>
              <a:t>in managing the testing process (e.g. test results, requirements, incidents, defects) and for </a:t>
            </a:r>
            <a:r>
              <a:rPr lang="en-US" dirty="0" smtClean="0"/>
              <a:t>monitoring and reporting the </a:t>
            </a:r>
            <a:r>
              <a:rPr lang="en-US" dirty="0"/>
              <a:t>test execution</a:t>
            </a:r>
          </a:p>
          <a:p>
            <a:pPr lvl="1"/>
            <a:r>
              <a:rPr lang="en-US" dirty="0" smtClean="0"/>
              <a:t>Used </a:t>
            </a:r>
            <a:r>
              <a:rPr lang="en-US" dirty="0"/>
              <a:t>in exploration (e.g. tools that monitor the file activity for an application)</a:t>
            </a:r>
          </a:p>
          <a:p>
            <a:pPr lvl="1"/>
            <a:r>
              <a:rPr lang="en-US" dirty="0" smtClean="0"/>
              <a:t>Any </a:t>
            </a:r>
            <a:r>
              <a:rPr lang="en-US" dirty="0"/>
              <a:t>tool that aids in testing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61974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 - purposes</a:t>
            </a:r>
            <a:endParaRPr lang="en-US" dirty="0"/>
          </a:p>
        </p:txBody>
      </p:sp>
      <p:sp>
        <p:nvSpPr>
          <p:cNvPr id="3" name="Content Placeholder 2"/>
          <p:cNvSpPr>
            <a:spLocks noGrp="1"/>
          </p:cNvSpPr>
          <p:nvPr>
            <p:ph idx="1"/>
          </p:nvPr>
        </p:nvSpPr>
        <p:spPr/>
        <p:txBody>
          <a:bodyPr>
            <a:normAutofit/>
          </a:bodyPr>
          <a:lstStyle/>
          <a:p>
            <a:r>
              <a:rPr lang="en-US" dirty="0" smtClean="0"/>
              <a:t>Tools can have one or more purposes, depending on the context:</a:t>
            </a:r>
          </a:p>
          <a:p>
            <a:pPr lvl="1"/>
            <a:r>
              <a:rPr lang="en-US" dirty="0" smtClean="0"/>
              <a:t>improve the efficiency of the test activities (e.g. by automating repetitive tasks)</a:t>
            </a:r>
          </a:p>
          <a:p>
            <a:pPr lvl="1"/>
            <a:r>
              <a:rPr lang="en-US" dirty="0" smtClean="0"/>
              <a:t>automate activities that require significant resources when done manually (e.g. static testing)</a:t>
            </a:r>
          </a:p>
          <a:p>
            <a:pPr lvl="1"/>
            <a:r>
              <a:rPr lang="en-US" dirty="0" smtClean="0"/>
              <a:t>automate activities that cannot be done manually (e.g. large scale performance testing of client server applications)</a:t>
            </a:r>
          </a:p>
          <a:p>
            <a:pPr lvl="1"/>
            <a:r>
              <a:rPr lang="en-US" dirty="0" smtClean="0"/>
              <a:t>increase reliability of testing (by automating large data comparisons or simulating complex behavior)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542003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classification</a:t>
            </a:r>
            <a:endParaRPr lang="en-US" dirty="0"/>
          </a:p>
        </p:txBody>
      </p:sp>
      <p:sp>
        <p:nvSpPr>
          <p:cNvPr id="3" name="Content Placeholder 2"/>
          <p:cNvSpPr>
            <a:spLocks noGrp="1"/>
          </p:cNvSpPr>
          <p:nvPr>
            <p:ph idx="1"/>
          </p:nvPr>
        </p:nvSpPr>
        <p:spPr/>
        <p:txBody>
          <a:bodyPr>
            <a:normAutofit/>
          </a:bodyPr>
          <a:lstStyle/>
          <a:p>
            <a:r>
              <a:rPr lang="en-US" b="1" dirty="0" smtClean="0"/>
              <a:t>Tools </a:t>
            </a:r>
            <a:r>
              <a:rPr lang="en-US" dirty="0" smtClean="0"/>
              <a:t>are classified according </a:t>
            </a:r>
            <a:r>
              <a:rPr lang="en-US" dirty="0"/>
              <a:t>to the testing activities that they support.</a:t>
            </a:r>
          </a:p>
          <a:p>
            <a:pPr lvl="1"/>
            <a:r>
              <a:rPr lang="en-US" dirty="0" smtClean="0"/>
              <a:t>one activity</a:t>
            </a:r>
            <a:endParaRPr lang="en-US" dirty="0"/>
          </a:p>
          <a:p>
            <a:pPr lvl="1"/>
            <a:r>
              <a:rPr lang="en-US" dirty="0" smtClean="0"/>
              <a:t>more </a:t>
            </a:r>
            <a:r>
              <a:rPr lang="en-US" dirty="0"/>
              <a:t>than one activity, but classification falls under the main activity </a:t>
            </a:r>
          </a:p>
          <a:p>
            <a:endParaRPr lang="en-US" dirty="0"/>
          </a:p>
          <a:p>
            <a:r>
              <a:rPr lang="en-US" b="1" dirty="0"/>
              <a:t>Notes</a:t>
            </a:r>
            <a:endParaRPr lang="en-US" dirty="0"/>
          </a:p>
          <a:p>
            <a:pPr lvl="1"/>
            <a:r>
              <a:rPr lang="en-US" dirty="0" smtClean="0"/>
              <a:t>Some </a:t>
            </a:r>
            <a:r>
              <a:rPr lang="en-US" dirty="0"/>
              <a:t>types of test tool can be intrusive-the tool itself can affect the outcome of the test. (e.g. timing measurements may be different depending on how you measure it with different performance tools).</a:t>
            </a:r>
          </a:p>
          <a:p>
            <a:pPr lvl="1"/>
            <a:r>
              <a:rPr lang="en-US" dirty="0" smtClean="0"/>
              <a:t>The consequence of </a:t>
            </a:r>
            <a:r>
              <a:rPr lang="en-US" dirty="0"/>
              <a:t>intrusive tools is called the probe effect.</a:t>
            </a:r>
          </a:p>
          <a:p>
            <a:pPr lvl="1"/>
            <a:r>
              <a:rPr lang="en-US" dirty="0" smtClean="0"/>
              <a:t>Some </a:t>
            </a:r>
            <a:r>
              <a:rPr lang="en-US" dirty="0"/>
              <a:t>tools offer support more appropriate for developers. Such tools are marked with “(D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663727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Management </a:t>
            </a:r>
            <a:r>
              <a:rPr lang="en-US" dirty="0"/>
              <a:t>of testing &amp; tests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Characteristics</a:t>
            </a:r>
          </a:p>
          <a:p>
            <a:pPr lvl="1"/>
            <a:r>
              <a:rPr lang="en-US" dirty="0" smtClean="0"/>
              <a:t>Support for the management of tests and the testing activities</a:t>
            </a:r>
          </a:p>
          <a:p>
            <a:pPr lvl="1"/>
            <a:r>
              <a:rPr lang="en-US" dirty="0" smtClean="0"/>
              <a:t>Support for traceability of tests , test results and incidents to source documents, such as requirements specifications.</a:t>
            </a:r>
          </a:p>
          <a:p>
            <a:pPr lvl="1"/>
            <a:r>
              <a:rPr lang="en-US" dirty="0" smtClean="0"/>
              <a:t>Generation of progress reports</a:t>
            </a:r>
          </a:p>
          <a:p>
            <a:pPr lvl="1"/>
            <a:r>
              <a:rPr lang="en-US" dirty="0" smtClean="0"/>
              <a:t>Logging test results (Monitoring)</a:t>
            </a:r>
          </a:p>
          <a:p>
            <a:pPr lvl="1"/>
            <a:r>
              <a:rPr lang="en-US" dirty="0" smtClean="0"/>
              <a:t>Offer info on metrics related to the tests.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6341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a:t>"We cannot improve what we cannot measure" and Test Metrics helps us to do exactly the same.</a:t>
            </a:r>
          </a:p>
          <a:p>
            <a:r>
              <a:rPr lang="en-US" dirty="0"/>
              <a:t>Software Testing Metrics are the quantitative measures used to estimate the progress, quality, productivity and health of the software testing process. </a:t>
            </a:r>
            <a:endParaRPr lang="en-US" dirty="0" smtClean="0"/>
          </a:p>
          <a:p>
            <a:r>
              <a:rPr lang="en-US" dirty="0" smtClean="0"/>
              <a:t>The </a:t>
            </a:r>
            <a:r>
              <a:rPr lang="en-US" dirty="0"/>
              <a:t>goal of software testing metrics is to improve the efficiency and effectiveness in the software testing process and to help make better decisions for further testing process by providing reliable data about the testing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89677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Management of testing &amp; tests Tools</a:t>
            </a:r>
          </a:p>
        </p:txBody>
      </p:sp>
      <p:sp>
        <p:nvSpPr>
          <p:cNvPr id="3" name="Content Placeholder 2"/>
          <p:cNvSpPr>
            <a:spLocks noGrp="1"/>
          </p:cNvSpPr>
          <p:nvPr>
            <p:ph idx="1"/>
          </p:nvPr>
        </p:nvSpPr>
        <p:spPr/>
        <p:txBody>
          <a:bodyPr>
            <a:normAutofit lnSpcReduction="10000"/>
          </a:bodyPr>
          <a:lstStyle/>
          <a:p>
            <a:r>
              <a:rPr lang="en-US" dirty="0" smtClean="0"/>
              <a:t>Test management tools and application lifecycle management tool (ALM)</a:t>
            </a:r>
          </a:p>
          <a:p>
            <a:r>
              <a:rPr lang="en-US" dirty="0" smtClean="0"/>
              <a:t>Requirements management tools</a:t>
            </a:r>
          </a:p>
          <a:p>
            <a:pPr lvl="1"/>
            <a:r>
              <a:rPr lang="en-US" dirty="0" smtClean="0"/>
              <a:t>Store requirements</a:t>
            </a:r>
          </a:p>
          <a:p>
            <a:pPr lvl="1"/>
            <a:r>
              <a:rPr lang="en-US" dirty="0" smtClean="0"/>
              <a:t>Check for consistency and undefined (missing) requirements</a:t>
            </a:r>
          </a:p>
          <a:p>
            <a:pPr lvl="1"/>
            <a:r>
              <a:rPr lang="en-US" dirty="0" smtClean="0"/>
              <a:t>Allow prioritization</a:t>
            </a:r>
          </a:p>
          <a:p>
            <a:pPr lvl="1"/>
            <a:r>
              <a:rPr lang="en-US" dirty="0" smtClean="0"/>
              <a:t>Enable individual tests to be traceable to requirements</a:t>
            </a:r>
          </a:p>
          <a:p>
            <a:r>
              <a:rPr lang="en-US" dirty="0" smtClean="0"/>
              <a:t>Defect management tools</a:t>
            </a:r>
          </a:p>
          <a:p>
            <a:r>
              <a:rPr lang="en-US" dirty="0" smtClean="0"/>
              <a:t>Configuration management tools</a:t>
            </a:r>
          </a:p>
          <a:p>
            <a:pPr lvl="1"/>
            <a:r>
              <a:rPr lang="en-US" dirty="0" smtClean="0"/>
              <a:t>Necessary to keep track of different versions and builds of SW and tests</a:t>
            </a:r>
          </a:p>
          <a:p>
            <a:pPr lvl="1"/>
            <a:r>
              <a:rPr lang="en-US" dirty="0" smtClean="0"/>
              <a:t>Useful when developing on more than one configuration of the HW/SW environment</a:t>
            </a:r>
          </a:p>
          <a:p>
            <a:r>
              <a:rPr lang="en-US" dirty="0" smtClean="0"/>
              <a:t>Continuous integrations tool (D)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720310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 Tools</a:t>
            </a:r>
            <a:endParaRPr lang="en-US" dirty="0"/>
          </a:p>
        </p:txBody>
      </p:sp>
      <p:sp>
        <p:nvSpPr>
          <p:cNvPr id="3" name="Content Placeholder 2"/>
          <p:cNvSpPr>
            <a:spLocks noGrp="1"/>
          </p:cNvSpPr>
          <p:nvPr>
            <p:ph idx="1"/>
          </p:nvPr>
        </p:nvSpPr>
        <p:spPr/>
        <p:txBody>
          <a:bodyPr>
            <a:normAutofit/>
          </a:bodyPr>
          <a:lstStyle/>
          <a:p>
            <a:r>
              <a:rPr lang="en-US" dirty="0" smtClean="0"/>
              <a:t>Tools for static testing</a:t>
            </a:r>
          </a:p>
          <a:p>
            <a:pPr lvl="1"/>
            <a:r>
              <a:rPr lang="en-US" dirty="0" smtClean="0"/>
              <a:t>Aid in improving the code/work product, without executing it</a:t>
            </a:r>
          </a:p>
          <a:p>
            <a:r>
              <a:rPr lang="en-US" dirty="0" smtClean="0"/>
              <a:t>Categories</a:t>
            </a:r>
          </a:p>
          <a:p>
            <a:pPr lvl="1"/>
            <a:r>
              <a:rPr lang="en-US" dirty="0" smtClean="0"/>
              <a:t>Review tools</a:t>
            </a:r>
          </a:p>
          <a:p>
            <a:pPr lvl="2"/>
            <a:r>
              <a:rPr lang="en-US" dirty="0" smtClean="0"/>
              <a:t>Supports the review process</a:t>
            </a:r>
          </a:p>
          <a:p>
            <a:pPr lvl="1"/>
            <a:r>
              <a:rPr lang="en-US" dirty="0" smtClean="0"/>
              <a:t>Static analysis tools</a:t>
            </a:r>
          </a:p>
          <a:p>
            <a:pPr lvl="2"/>
            <a:r>
              <a:rPr lang="en-US" dirty="0" smtClean="0"/>
              <a:t>Supports code examination</a:t>
            </a:r>
          </a:p>
          <a:p>
            <a:pPr lvl="1"/>
            <a:r>
              <a:rPr lang="en-US" dirty="0" smtClean="0"/>
              <a:t>Modeling tools</a:t>
            </a:r>
          </a:p>
          <a:p>
            <a:pPr lvl="2"/>
            <a:r>
              <a:rPr lang="en-US" dirty="0" smtClean="0"/>
              <a:t>Validate models of system/software</a:t>
            </a:r>
            <a:endParaRPr lang="en-US" dirty="0"/>
          </a:p>
        </p:txBody>
      </p:sp>
      <p:pic>
        <p:nvPicPr>
          <p:cNvPr id="4" name="Picture 3"/>
          <p:cNvPicPr>
            <a:picLocks noChangeAspect="1"/>
          </p:cNvPicPr>
          <p:nvPr/>
        </p:nvPicPr>
        <p:blipFill>
          <a:blip r:embed="rId2"/>
          <a:stretch>
            <a:fillRect/>
          </a:stretch>
        </p:blipFill>
        <p:spPr>
          <a:xfrm>
            <a:off x="5980297" y="3055432"/>
            <a:ext cx="5285111" cy="231857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344903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Review process tools</a:t>
            </a:r>
          </a:p>
          <a:p>
            <a:pPr lvl="1"/>
            <a:r>
              <a:rPr lang="en-US" dirty="0" smtClean="0"/>
              <a:t>Common reference for the review processes conducted</a:t>
            </a:r>
          </a:p>
          <a:p>
            <a:pPr lvl="1"/>
            <a:r>
              <a:rPr lang="en-US" dirty="0" smtClean="0"/>
              <a:t>Keep track of all the information from the review process</a:t>
            </a:r>
          </a:p>
          <a:p>
            <a:pPr lvl="1"/>
            <a:r>
              <a:rPr lang="en-US" dirty="0" smtClean="0"/>
              <a:t>Store and communicate review comments, report on defects and effort</a:t>
            </a:r>
          </a:p>
          <a:p>
            <a:pPr lvl="1"/>
            <a:r>
              <a:rPr lang="en-US" dirty="0" smtClean="0"/>
              <a:t>Monitoring review status --&gt; Passed, passed with corrections, require re-review</a:t>
            </a:r>
          </a:p>
          <a:p>
            <a:r>
              <a:rPr lang="en-US" dirty="0" smtClean="0"/>
              <a:t>When to use?</a:t>
            </a:r>
          </a:p>
          <a:p>
            <a:pPr lvl="1"/>
            <a:r>
              <a:rPr lang="en-US" dirty="0" smtClean="0"/>
              <a:t>Suitable for more formal review processes</a:t>
            </a:r>
          </a:p>
          <a:p>
            <a:pPr lvl="1"/>
            <a:r>
              <a:rPr lang="en-US" dirty="0" smtClean="0"/>
              <a:t>Geographically dispersed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645734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Static analysis tools (D)</a:t>
            </a:r>
          </a:p>
          <a:p>
            <a:pPr lvl="1"/>
            <a:r>
              <a:rPr lang="en-US" dirty="0" smtClean="0"/>
              <a:t>Mostly used by developers --&gt; Component (unit) testing</a:t>
            </a:r>
          </a:p>
          <a:p>
            <a:pPr lvl="1"/>
            <a:r>
              <a:rPr lang="en-US" dirty="0" smtClean="0"/>
              <a:t>Tool is executed --&gt; Code is not</a:t>
            </a:r>
          </a:p>
          <a:p>
            <a:pPr lvl="2"/>
            <a:r>
              <a:rPr lang="en-US" dirty="0" smtClean="0"/>
              <a:t>The source code serves as input data to the tool</a:t>
            </a:r>
          </a:p>
          <a:p>
            <a:r>
              <a:rPr lang="en-US" dirty="0" smtClean="0"/>
              <a:t>Extension of compiler technology</a:t>
            </a:r>
            <a:endParaRPr lang="en-US" dirty="0"/>
          </a:p>
        </p:txBody>
      </p:sp>
      <p:pic>
        <p:nvPicPr>
          <p:cNvPr id="4" name="Picture 3"/>
          <p:cNvPicPr>
            <a:picLocks noChangeAspect="1"/>
          </p:cNvPicPr>
          <p:nvPr/>
        </p:nvPicPr>
        <p:blipFill>
          <a:blip r:embed="rId2"/>
          <a:stretch>
            <a:fillRect/>
          </a:stretch>
        </p:blipFill>
        <p:spPr>
          <a:xfrm>
            <a:off x="2731007" y="4110616"/>
            <a:ext cx="7373113" cy="164417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89400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normAutofit/>
          </a:bodyPr>
          <a:lstStyle/>
          <a:p>
            <a:r>
              <a:rPr lang="en-US" dirty="0" smtClean="0"/>
              <a:t>Static analysis tools (D)</a:t>
            </a:r>
          </a:p>
          <a:p>
            <a:pPr lvl="1"/>
            <a:r>
              <a:rPr lang="en-US" dirty="0" smtClean="0"/>
              <a:t>Supports developers and testers in finding defects before dynamic testing</a:t>
            </a:r>
          </a:p>
          <a:p>
            <a:r>
              <a:rPr lang="en-US" dirty="0" smtClean="0"/>
              <a:t>Purpose</a:t>
            </a:r>
          </a:p>
          <a:p>
            <a:pPr lvl="1"/>
            <a:r>
              <a:rPr lang="en-US" dirty="0" smtClean="0"/>
              <a:t>To better understand the code, and find ways of improving it</a:t>
            </a:r>
          </a:p>
          <a:p>
            <a:r>
              <a:rPr lang="en-US" dirty="0" smtClean="0"/>
              <a:t>Common features</a:t>
            </a:r>
          </a:p>
          <a:p>
            <a:pPr lvl="1"/>
            <a:r>
              <a:rPr lang="en-US" dirty="0" smtClean="0"/>
              <a:t>Calculate metrics --&gt; Complexity, nesting levels --&gt; identify areas of risk</a:t>
            </a:r>
          </a:p>
          <a:p>
            <a:pPr lvl="1"/>
            <a:r>
              <a:rPr lang="en-US" dirty="0" smtClean="0"/>
              <a:t>Enforce coding standards</a:t>
            </a:r>
          </a:p>
          <a:p>
            <a:pPr lvl="1"/>
            <a:r>
              <a:rPr lang="en-US" dirty="0" smtClean="0"/>
              <a:t>Analyze code structures and dependencies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056438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838200" y="1825625"/>
            <a:ext cx="4651250" cy="4351338"/>
          </a:xfrm>
        </p:spPr>
        <p:txBody>
          <a:bodyPr/>
          <a:lstStyle/>
          <a:p>
            <a:r>
              <a:rPr lang="en-US" dirty="0" err="1" smtClean="0"/>
              <a:t>SpotBugs</a:t>
            </a:r>
            <a:r>
              <a:rPr lang="en-US" dirty="0" smtClean="0"/>
              <a:t> </a:t>
            </a:r>
          </a:p>
          <a:p>
            <a:pPr lvl="1"/>
            <a:r>
              <a:rPr lang="en-US" dirty="0" smtClean="0"/>
              <a:t>look for bugs in Java code</a:t>
            </a:r>
          </a:p>
          <a:p>
            <a:pPr lvl="1"/>
            <a:r>
              <a:rPr lang="en-US" dirty="0" smtClean="0"/>
              <a:t>checks for more than 400 bug patterns</a:t>
            </a:r>
          </a:p>
        </p:txBody>
      </p:sp>
      <p:pic>
        <p:nvPicPr>
          <p:cNvPr id="5122" name="Picture 2" descr="Vladimir Nikolaenko (@SneakyThr0ws) / Twit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9450" y="1825625"/>
            <a:ext cx="6141529" cy="365973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9788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lvl="1"/>
            <a:r>
              <a:rPr lang="en-US" dirty="0" smtClean="0"/>
              <a:t>Collects metrics from source code files</a:t>
            </a:r>
          </a:p>
          <a:p>
            <a:pPr lvl="1"/>
            <a:r>
              <a:rPr lang="en-US" dirty="0" smtClean="0"/>
              <a:t>Display and prints metrics in tables and charts</a:t>
            </a:r>
            <a:endParaRPr lang="en-US" dirty="0"/>
          </a:p>
        </p:txBody>
      </p:sp>
      <p:pic>
        <p:nvPicPr>
          <p:cNvPr id="1026" name="Picture 2" descr="Download SourceMonitor 3.5.16.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67" y="3017956"/>
            <a:ext cx="3648329" cy="3135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SourceMonitor to monitor your java code complexity | SAP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35482"/>
            <a:ext cx="5781675" cy="25622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586443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p:txBody>
          <a:bodyPr/>
          <a:lstStyle/>
          <a:p>
            <a:r>
              <a:rPr lang="en-US" dirty="0" smtClean="0"/>
              <a:t>Static analysis tool example: Source Monitor</a:t>
            </a:r>
          </a:p>
          <a:p>
            <a:pPr marL="0" indent="0">
              <a:buNone/>
            </a:pPr>
            <a:endParaRPr lang="en-US" dirty="0"/>
          </a:p>
        </p:txBody>
      </p:sp>
      <p:pic>
        <p:nvPicPr>
          <p:cNvPr id="2050" name="Picture 2" descr="Worldolio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7480"/>
            <a:ext cx="4533695" cy="323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lexity graph for windows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023" y="2864204"/>
            <a:ext cx="5093081" cy="31916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687085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 (D)</a:t>
            </a:r>
            <a:endParaRPr lang="en-US" dirty="0"/>
          </a:p>
        </p:txBody>
      </p:sp>
      <p:sp>
        <p:nvSpPr>
          <p:cNvPr id="3" name="Content Placeholder 2"/>
          <p:cNvSpPr>
            <a:spLocks noGrp="1"/>
          </p:cNvSpPr>
          <p:nvPr>
            <p:ph idx="1"/>
          </p:nvPr>
        </p:nvSpPr>
        <p:spPr>
          <a:xfrm>
            <a:off x="586596" y="1457775"/>
            <a:ext cx="4902854" cy="4719188"/>
          </a:xfrm>
        </p:spPr>
        <p:txBody>
          <a:bodyPr/>
          <a:lstStyle/>
          <a:p>
            <a:r>
              <a:rPr lang="en-US" dirty="0" smtClean="0"/>
              <a:t>JDepend </a:t>
            </a:r>
          </a:p>
          <a:p>
            <a:pPr lvl="1"/>
            <a:r>
              <a:rPr lang="en-US" dirty="0" smtClean="0"/>
              <a:t>Generates design quality metrics for each Java package. </a:t>
            </a:r>
          </a:p>
          <a:p>
            <a:pPr lvl="1"/>
            <a:r>
              <a:rPr lang="en-US" dirty="0" smtClean="0"/>
              <a:t>Measure the quality of a design in terms of its extensibility, reusability, and maintainability.</a:t>
            </a:r>
            <a:endParaRPr lang="en-US" dirty="0"/>
          </a:p>
        </p:txBody>
      </p:sp>
      <p:pic>
        <p:nvPicPr>
          <p:cNvPr id="3074" name="Picture 2" descr="https://jamesbetteley.files.wordpress.com/2011/04/jdepend-report.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26" t="10805" r="3270" b="12907"/>
          <a:stretch/>
        </p:blipFill>
        <p:spPr bwMode="auto">
          <a:xfrm>
            <a:off x="5800230" y="1457775"/>
            <a:ext cx="5449824" cy="48877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722732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tools (D)</a:t>
            </a:r>
          </a:p>
          <a:p>
            <a:pPr lvl="1"/>
            <a:r>
              <a:rPr lang="en-US" dirty="0" smtClean="0"/>
              <a:t>Validate models of the system/software</a:t>
            </a:r>
          </a:p>
          <a:p>
            <a:r>
              <a:rPr lang="en-US" dirty="0" smtClean="0"/>
              <a:t>Purpose</a:t>
            </a:r>
          </a:p>
          <a:p>
            <a:pPr lvl="1"/>
            <a:r>
              <a:rPr lang="en-US" dirty="0" smtClean="0"/>
              <a:t>To better aid in designing the software</a:t>
            </a:r>
          </a:p>
          <a:p>
            <a:r>
              <a:rPr lang="en-US" dirty="0" smtClean="0"/>
              <a:t>Common features and characteristics</a:t>
            </a:r>
          </a:p>
          <a:p>
            <a:pPr lvl="1"/>
            <a:r>
              <a:rPr lang="en-US" dirty="0" smtClean="0"/>
              <a:t>Identify inconsistencies and defects within the models</a:t>
            </a:r>
          </a:p>
          <a:p>
            <a:pPr lvl="1"/>
            <a:r>
              <a:rPr lang="en-US" dirty="0" smtClean="0"/>
              <a:t>Identify and prioritize risk areas</a:t>
            </a:r>
          </a:p>
          <a:p>
            <a:pPr lvl="1"/>
            <a:r>
              <a:rPr lang="en-US" dirty="0" smtClean="0"/>
              <a:t>Predicting system response and behavior under various situations</a:t>
            </a:r>
            <a:endParaRPr lang="en-US" dirty="0"/>
          </a:p>
        </p:txBody>
      </p:sp>
      <p:pic>
        <p:nvPicPr>
          <p:cNvPr id="4" name="Picture 3"/>
          <p:cNvPicPr>
            <a:picLocks noChangeAspect="1"/>
          </p:cNvPicPr>
          <p:nvPr/>
        </p:nvPicPr>
        <p:blipFill>
          <a:blip r:embed="rId2"/>
          <a:stretch>
            <a:fillRect/>
          </a:stretch>
        </p:blipFill>
        <p:spPr>
          <a:xfrm>
            <a:off x="8490863" y="1216152"/>
            <a:ext cx="2862937" cy="30690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9923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Metrics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 metrics or software test measurement is the quantitative indication of extent, capacity, dimension, amount or size of some attribute of a process or product.</a:t>
            </a:r>
          </a:p>
          <a:p>
            <a:r>
              <a:rPr lang="en-US" dirty="0"/>
              <a:t>Example for software test measurement: Total number of defects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08425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Modeling tool example: </a:t>
            </a:r>
            <a:r>
              <a:rPr lang="en-US" dirty="0" err="1" smtClean="0"/>
              <a:t>StarUML</a:t>
            </a:r>
            <a:endParaRPr lang="en-US" dirty="0" smtClean="0"/>
          </a:p>
          <a:p>
            <a:pPr lvl="1"/>
            <a:r>
              <a:rPr lang="en-US" dirty="0" smtClean="0"/>
              <a:t>UML tool</a:t>
            </a:r>
          </a:p>
          <a:p>
            <a:pPr lvl="1"/>
            <a:r>
              <a:rPr lang="en-US" dirty="0" smtClean="0"/>
              <a:t>Variety of diagrams</a:t>
            </a:r>
          </a:p>
          <a:p>
            <a:pPr lvl="2"/>
            <a:r>
              <a:rPr lang="en-US" dirty="0" smtClean="0"/>
              <a:t>Class/Domain</a:t>
            </a:r>
          </a:p>
          <a:p>
            <a:pPr lvl="2"/>
            <a:r>
              <a:rPr lang="en-US" dirty="0" smtClean="0"/>
              <a:t>Use case</a:t>
            </a:r>
          </a:p>
          <a:p>
            <a:pPr lvl="2"/>
            <a:r>
              <a:rPr lang="en-US" dirty="0" smtClean="0"/>
              <a:t>Sequence</a:t>
            </a:r>
            <a:endParaRPr lang="en-US" dirty="0"/>
          </a:p>
        </p:txBody>
      </p:sp>
      <p:pic>
        <p:nvPicPr>
          <p:cNvPr id="4098" name="Picture 2" descr="StarUML in 2021 - Reviews, Features, Pricing, Comparison - PAT RESEARCH:  B2B Reviews, Buying Guides &amp;amp; Best Pract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235" y="1982636"/>
            <a:ext cx="7251065" cy="41703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5153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 Tools</a:t>
            </a:r>
          </a:p>
        </p:txBody>
      </p:sp>
      <p:sp>
        <p:nvSpPr>
          <p:cNvPr id="3" name="Content Placeholder 2"/>
          <p:cNvSpPr>
            <a:spLocks noGrp="1"/>
          </p:cNvSpPr>
          <p:nvPr>
            <p:ph idx="1"/>
          </p:nvPr>
        </p:nvSpPr>
        <p:spPr/>
        <p:txBody>
          <a:bodyPr/>
          <a:lstStyle/>
          <a:p>
            <a:r>
              <a:rPr lang="en-US" dirty="0" smtClean="0"/>
              <a:t>The major benefit of static testing tools and modeling tools is the cost effectiveness of finding more defects at an earlier time in the development process.</a:t>
            </a:r>
          </a:p>
          <a:p>
            <a:r>
              <a:rPr lang="en-US" dirty="0" smtClean="0"/>
              <a:t>As a result, the development process may accelerate and improve by having less rework.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07940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design and specification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Test design tools</a:t>
            </a:r>
            <a:endParaRPr lang="en-US" dirty="0"/>
          </a:p>
          <a:p>
            <a:r>
              <a:rPr lang="en-US" dirty="0" smtClean="0"/>
              <a:t>Model-based testing </a:t>
            </a:r>
            <a:r>
              <a:rPr lang="en-US" dirty="0"/>
              <a:t>tools</a:t>
            </a:r>
          </a:p>
          <a:p>
            <a:r>
              <a:rPr lang="en-US" dirty="0" smtClean="0"/>
              <a:t>Test </a:t>
            </a:r>
            <a:r>
              <a:rPr lang="en-US" dirty="0"/>
              <a:t>data preparation tools</a:t>
            </a:r>
          </a:p>
          <a:p>
            <a:r>
              <a:rPr lang="en-US" dirty="0" smtClean="0"/>
              <a:t>TDD </a:t>
            </a:r>
            <a:r>
              <a:rPr lang="en-US" dirty="0"/>
              <a:t>-Test driven development tool (D)</a:t>
            </a:r>
          </a:p>
          <a:p>
            <a:r>
              <a:rPr lang="en-US" dirty="0" smtClean="0"/>
              <a:t>ATDD </a:t>
            </a:r>
            <a:r>
              <a:rPr lang="en-US" dirty="0"/>
              <a:t>-Acceptance test-driven development and </a:t>
            </a:r>
          </a:p>
          <a:p>
            <a:r>
              <a:rPr lang="en-US" dirty="0"/>
              <a:t>BDD </a:t>
            </a:r>
            <a:r>
              <a:rPr lang="en-US" dirty="0" smtClean="0"/>
              <a:t>-Behavior-driven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592958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p>
        </p:txBody>
      </p:sp>
      <p:sp>
        <p:nvSpPr>
          <p:cNvPr id="3" name="Content Placeholder 2"/>
          <p:cNvSpPr>
            <a:spLocks noGrp="1"/>
          </p:cNvSpPr>
          <p:nvPr>
            <p:ph idx="1"/>
          </p:nvPr>
        </p:nvSpPr>
        <p:spPr/>
        <p:txBody>
          <a:bodyPr>
            <a:normAutofit/>
          </a:bodyPr>
          <a:lstStyle/>
          <a:p>
            <a:r>
              <a:rPr lang="en-US" b="1" dirty="0"/>
              <a:t>Test </a:t>
            </a:r>
            <a:r>
              <a:rPr lang="en-US" b="1" dirty="0" smtClean="0"/>
              <a:t>design tools</a:t>
            </a:r>
            <a:endParaRPr lang="en-US" dirty="0"/>
          </a:p>
          <a:p>
            <a:pPr lvl="1"/>
            <a:r>
              <a:rPr lang="en-US" dirty="0" smtClean="0"/>
              <a:t>generating </a:t>
            </a:r>
            <a:r>
              <a:rPr lang="en-US" dirty="0"/>
              <a:t>test inputs values from: </a:t>
            </a:r>
          </a:p>
          <a:p>
            <a:pPr lvl="2"/>
            <a:r>
              <a:rPr lang="en-US" dirty="0" smtClean="0"/>
              <a:t>requirements</a:t>
            </a:r>
            <a:endParaRPr lang="en-US" dirty="0"/>
          </a:p>
          <a:p>
            <a:pPr lvl="2"/>
            <a:r>
              <a:rPr lang="en-US" dirty="0" smtClean="0"/>
              <a:t>test </a:t>
            </a:r>
            <a:r>
              <a:rPr lang="en-US" dirty="0"/>
              <a:t>conditions</a:t>
            </a:r>
          </a:p>
          <a:p>
            <a:pPr lvl="2"/>
            <a:r>
              <a:rPr lang="en-US" dirty="0" smtClean="0"/>
              <a:t>design </a:t>
            </a:r>
            <a:r>
              <a:rPr lang="en-US" dirty="0"/>
              <a:t>models (state, data or object)</a:t>
            </a:r>
          </a:p>
          <a:p>
            <a:pPr lvl="2"/>
            <a:r>
              <a:rPr lang="en-US" dirty="0" smtClean="0"/>
              <a:t>code</a:t>
            </a:r>
            <a:endParaRPr lang="en-US" dirty="0"/>
          </a:p>
          <a:p>
            <a:pPr lvl="2"/>
            <a:r>
              <a:rPr lang="en-US" dirty="0" smtClean="0"/>
              <a:t>graphical </a:t>
            </a:r>
            <a:r>
              <a:rPr lang="en-US" dirty="0"/>
              <a:t>user interfaces</a:t>
            </a:r>
          </a:p>
          <a:p>
            <a:pPr lvl="1"/>
            <a:r>
              <a:rPr lang="en-US" dirty="0" smtClean="0"/>
              <a:t>generating </a:t>
            </a:r>
            <a:r>
              <a:rPr lang="en-US" dirty="0"/>
              <a:t>expected results, if an oracle is available to the tool.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21039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p>
        </p:txBody>
      </p:sp>
      <p:sp>
        <p:nvSpPr>
          <p:cNvPr id="3" name="Content Placeholder 2"/>
          <p:cNvSpPr>
            <a:spLocks noGrp="1"/>
          </p:cNvSpPr>
          <p:nvPr>
            <p:ph idx="1"/>
          </p:nvPr>
        </p:nvSpPr>
        <p:spPr/>
        <p:txBody>
          <a:bodyPr/>
          <a:lstStyle/>
          <a:p>
            <a:r>
              <a:rPr lang="en-US" b="1" dirty="0" smtClean="0"/>
              <a:t>Model-based testing</a:t>
            </a:r>
            <a:endParaRPr lang="en-US" dirty="0"/>
          </a:p>
          <a:p>
            <a:pPr lvl="1"/>
            <a:r>
              <a:rPr lang="en-US" dirty="0" smtClean="0"/>
              <a:t>Generating </a:t>
            </a:r>
            <a:r>
              <a:rPr lang="en-US" dirty="0"/>
              <a:t>test inputs values or test cases from stored information the describes a model of the system, e.g. state transition </a:t>
            </a:r>
            <a:r>
              <a:rPr lang="en-US" dirty="0" smtClean="0"/>
              <a:t>model</a:t>
            </a:r>
          </a:p>
          <a:p>
            <a:endParaRPr lang="en-US" dirty="0"/>
          </a:p>
          <a:p>
            <a:r>
              <a:rPr lang="en-US" b="1" dirty="0"/>
              <a:t>Test data preparation tools</a:t>
            </a:r>
            <a:endParaRPr lang="en-US" dirty="0"/>
          </a:p>
          <a:p>
            <a:pPr lvl="1"/>
            <a:r>
              <a:rPr lang="en-US" dirty="0" smtClean="0"/>
              <a:t>Generating </a:t>
            </a:r>
            <a:r>
              <a:rPr lang="en-US" dirty="0"/>
              <a:t>extensive range or volume of data, if needed</a:t>
            </a:r>
          </a:p>
          <a:p>
            <a:pPr lvl="1"/>
            <a:r>
              <a:rPr lang="en-US" dirty="0" smtClean="0"/>
              <a:t>Manipulate </a:t>
            </a:r>
            <a:r>
              <a:rPr lang="en-US" dirty="0"/>
              <a:t>databases or files to set up test data to be used during the execution of the tests </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7319016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design and specification Tools</a:t>
            </a:r>
          </a:p>
        </p:txBody>
      </p:sp>
      <p:sp>
        <p:nvSpPr>
          <p:cNvPr id="3" name="Content Placeholder 2"/>
          <p:cNvSpPr>
            <a:spLocks noGrp="1"/>
          </p:cNvSpPr>
          <p:nvPr>
            <p:ph idx="1"/>
          </p:nvPr>
        </p:nvSpPr>
        <p:spPr/>
        <p:txBody>
          <a:bodyPr>
            <a:normAutofit/>
          </a:bodyPr>
          <a:lstStyle/>
          <a:p>
            <a:r>
              <a:rPr lang="en-US" b="1" dirty="0"/>
              <a:t>TDD -Test driven development tool (D)</a:t>
            </a:r>
            <a:endParaRPr lang="en-US" dirty="0"/>
          </a:p>
          <a:p>
            <a:pPr lvl="1"/>
            <a:r>
              <a:rPr lang="en-US" dirty="0" smtClean="0"/>
              <a:t>part </a:t>
            </a:r>
            <a:r>
              <a:rPr lang="en-US" dirty="0"/>
              <a:t>of </a:t>
            </a:r>
            <a:r>
              <a:rPr lang="en-US" dirty="0" err="1"/>
              <a:t>EXtremeProgramming</a:t>
            </a:r>
            <a:r>
              <a:rPr lang="en-US" dirty="0"/>
              <a:t> </a:t>
            </a:r>
          </a:p>
          <a:p>
            <a:pPr lvl="1"/>
            <a:r>
              <a:rPr lang="en-US" dirty="0" smtClean="0"/>
              <a:t>used </a:t>
            </a:r>
            <a:r>
              <a:rPr lang="en-US" dirty="0"/>
              <a:t>in Agile </a:t>
            </a:r>
            <a:r>
              <a:rPr lang="en-US" dirty="0" smtClean="0"/>
              <a:t>development</a:t>
            </a:r>
            <a:endParaRPr lang="en-US" dirty="0"/>
          </a:p>
          <a:p>
            <a:pPr lvl="1"/>
            <a:endParaRPr lang="en-US" dirty="0" smtClean="0"/>
          </a:p>
          <a:p>
            <a:r>
              <a:rPr lang="en-US" b="1" dirty="0"/>
              <a:t>ATDD -Acceptance test-driven development and </a:t>
            </a:r>
            <a:endParaRPr lang="en-US" dirty="0"/>
          </a:p>
          <a:p>
            <a:r>
              <a:rPr lang="en-US" b="1" dirty="0"/>
              <a:t>BDD </a:t>
            </a:r>
            <a:r>
              <a:rPr lang="en-US" b="1" dirty="0" smtClean="0"/>
              <a:t>-Behavior-driven development</a:t>
            </a:r>
            <a:endParaRPr lang="en-US" dirty="0"/>
          </a:p>
          <a:p>
            <a:pPr lvl="1"/>
            <a:r>
              <a:rPr lang="en-US" dirty="0" smtClean="0"/>
              <a:t>Natural </a:t>
            </a:r>
            <a:r>
              <a:rPr lang="en-US" dirty="0"/>
              <a:t>language syntax, Given/When/Then</a:t>
            </a:r>
            <a:r>
              <a:rPr lang="en-US" dirty="0" smtClean="0"/>
              <a:t>:</a:t>
            </a:r>
            <a:endParaRPr lang="en-US" dirty="0"/>
          </a:p>
          <a:p>
            <a:pPr marL="914400" lvl="2" indent="0">
              <a:buNone/>
            </a:pPr>
            <a:r>
              <a:rPr lang="en-US" dirty="0"/>
              <a:t>Given&lt;some condition&gt; , When&lt;something is done&gt;, Then &lt;result should happen&gt;</a:t>
            </a:r>
          </a:p>
          <a:p>
            <a:pPr marL="914400" lvl="2" indent="0">
              <a:buNone/>
            </a:pPr>
            <a:r>
              <a:rPr lang="en-US" dirty="0"/>
              <a:t>As a &lt;role, e.g. costumer&gt;</a:t>
            </a:r>
          </a:p>
          <a:p>
            <a:pPr marL="914400" lvl="2" indent="0">
              <a:buNone/>
            </a:pPr>
            <a:r>
              <a:rPr lang="en-US" dirty="0" smtClean="0"/>
              <a:t>	In </a:t>
            </a:r>
            <a:r>
              <a:rPr lang="en-US" dirty="0"/>
              <a:t>order to &lt;achieve something, e.g. product&gt; </a:t>
            </a:r>
          </a:p>
          <a:p>
            <a:pPr marL="914400" lvl="2" indent="0">
              <a:buNone/>
            </a:pPr>
            <a:r>
              <a:rPr lang="en-US" dirty="0" smtClean="0"/>
              <a:t>		I </a:t>
            </a:r>
            <a:r>
              <a:rPr lang="en-US" dirty="0"/>
              <a:t>want &lt;do something&gt;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716762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execution &amp; logging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a:t>Test </a:t>
            </a:r>
            <a:r>
              <a:rPr lang="en-US" dirty="0" smtClean="0"/>
              <a:t>execution tools</a:t>
            </a:r>
            <a:endParaRPr lang="en-US" dirty="0"/>
          </a:p>
          <a:p>
            <a:r>
              <a:rPr lang="en-US" dirty="0" smtClean="0"/>
              <a:t>Coverage tools</a:t>
            </a:r>
          </a:p>
          <a:p>
            <a:r>
              <a:rPr lang="en-US" dirty="0" smtClean="0"/>
              <a:t>Test </a:t>
            </a:r>
            <a:r>
              <a:rPr lang="en-US" dirty="0"/>
              <a:t>harnesses (D) and Unit test framework tools (D)</a:t>
            </a:r>
          </a:p>
          <a:p>
            <a:r>
              <a:rPr lang="en-US" dirty="0" smtClean="0"/>
              <a:t>Test </a:t>
            </a:r>
            <a:r>
              <a:rPr lang="en-US" dirty="0"/>
              <a:t>comparators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68572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a:t>Test </a:t>
            </a:r>
            <a:r>
              <a:rPr lang="en-US" b="1" dirty="0" smtClean="0"/>
              <a:t>execution tools</a:t>
            </a:r>
            <a:endParaRPr lang="en-US" dirty="0"/>
          </a:p>
          <a:p>
            <a:pPr lvl="1"/>
            <a:r>
              <a:rPr lang="en-US" dirty="0" smtClean="0"/>
              <a:t>Enable </a:t>
            </a:r>
            <a:r>
              <a:rPr lang="en-US" dirty="0"/>
              <a:t>tests to be executed automatically using stored </a:t>
            </a:r>
          </a:p>
          <a:p>
            <a:pPr lvl="1"/>
            <a:r>
              <a:rPr lang="en-US" dirty="0" smtClean="0"/>
              <a:t>Inputs and</a:t>
            </a:r>
            <a:endParaRPr lang="en-US" dirty="0"/>
          </a:p>
          <a:p>
            <a:pPr lvl="1"/>
            <a:r>
              <a:rPr lang="en-US" dirty="0" smtClean="0"/>
              <a:t>expected </a:t>
            </a:r>
            <a:r>
              <a:rPr lang="en-US" dirty="0"/>
              <a:t>results </a:t>
            </a:r>
          </a:p>
          <a:p>
            <a:r>
              <a:rPr lang="en-US" b="1" dirty="0" smtClean="0"/>
              <a:t>Coverage tools</a:t>
            </a:r>
          </a:p>
          <a:p>
            <a:pPr lvl="1"/>
            <a:r>
              <a:rPr lang="en-US" dirty="0" smtClean="0"/>
              <a:t>Identifying coverage </a:t>
            </a:r>
            <a:r>
              <a:rPr lang="en-US" dirty="0"/>
              <a:t>items(instrumenting the code)</a:t>
            </a:r>
          </a:p>
          <a:p>
            <a:pPr lvl="1"/>
            <a:r>
              <a:rPr lang="en-US" dirty="0" smtClean="0"/>
              <a:t>calculating </a:t>
            </a:r>
            <a:r>
              <a:rPr lang="en-US" dirty="0"/>
              <a:t>the </a:t>
            </a:r>
            <a:r>
              <a:rPr lang="en-US" dirty="0" smtClean="0"/>
              <a:t>percentage of </a:t>
            </a:r>
            <a:r>
              <a:rPr lang="en-US" dirty="0"/>
              <a:t>coverage items that were exercised by a suite of tests</a:t>
            </a:r>
          </a:p>
          <a:p>
            <a:pPr lvl="1"/>
            <a:r>
              <a:rPr lang="en-US" dirty="0" smtClean="0"/>
              <a:t>reporting </a:t>
            </a:r>
            <a:r>
              <a:rPr lang="en-US" dirty="0"/>
              <a:t>coverage items that have not been exercised as yet</a:t>
            </a:r>
          </a:p>
          <a:p>
            <a:pPr lvl="1"/>
            <a:r>
              <a:rPr lang="en-US" dirty="0" smtClean="0"/>
              <a:t>identifying </a:t>
            </a:r>
            <a:r>
              <a:rPr lang="en-US" dirty="0"/>
              <a:t>test inputs to exercise as yet uncovered items</a:t>
            </a:r>
          </a:p>
          <a:p>
            <a:pPr lvl="1"/>
            <a:r>
              <a:rPr lang="en-US" dirty="0" smtClean="0"/>
              <a:t>generating </a:t>
            </a:r>
            <a:r>
              <a:rPr lang="en-US" dirty="0"/>
              <a:t>stubs and drivers (if part of a unit test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363316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p>
          <a:p>
            <a:pPr lvl="1"/>
            <a:r>
              <a:rPr lang="en-US" dirty="0" smtClean="0"/>
              <a:t>supplying inputs to the software being tested</a:t>
            </a:r>
          </a:p>
          <a:p>
            <a:pPr lvl="1"/>
            <a:r>
              <a:rPr lang="en-US" dirty="0" smtClean="0"/>
              <a:t>receiving outputs generated by the software being tested</a:t>
            </a:r>
          </a:p>
          <a:p>
            <a:pPr lvl="1"/>
            <a:r>
              <a:rPr lang="en-US" dirty="0" smtClean="0"/>
              <a:t>executing a set of tests within the framework or using the test harness</a:t>
            </a:r>
          </a:p>
          <a:p>
            <a:pPr lvl="1"/>
            <a:r>
              <a:rPr lang="en-US" dirty="0" smtClean="0"/>
              <a:t>recording the pass/fail results of each test (framework tools)</a:t>
            </a:r>
          </a:p>
          <a:p>
            <a:pPr lvl="1"/>
            <a:r>
              <a:rPr lang="en-US" dirty="0" smtClean="0"/>
              <a:t>storing tests (framework tools)</a:t>
            </a:r>
          </a:p>
          <a:p>
            <a:pPr lvl="1"/>
            <a:r>
              <a:rPr lang="en-US" dirty="0" smtClean="0"/>
              <a:t>support for debugging (framework tools)</a:t>
            </a:r>
          </a:p>
          <a:p>
            <a:pPr lvl="1"/>
            <a:r>
              <a:rPr lang="en-US" dirty="0" smtClean="0"/>
              <a:t>coverage measurement at code level (framework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90208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lstStyle/>
          <a:p>
            <a:r>
              <a:rPr lang="en-US" dirty="0" smtClean="0"/>
              <a:t>Drivers</a:t>
            </a:r>
          </a:p>
          <a:p>
            <a:pPr lvl="1"/>
            <a:r>
              <a:rPr lang="en-US" dirty="0" smtClean="0"/>
              <a:t>Calls the component to be tested</a:t>
            </a:r>
          </a:p>
          <a:p>
            <a:pPr lvl="1"/>
            <a:r>
              <a:rPr lang="en-US" dirty="0" smtClean="0"/>
              <a:t>In other words: A component that calls the Tested Unit</a:t>
            </a:r>
          </a:p>
          <a:p>
            <a:r>
              <a:rPr lang="en-US" dirty="0" smtClean="0"/>
              <a:t>Stubs</a:t>
            </a:r>
          </a:p>
          <a:p>
            <a:pPr lvl="1"/>
            <a:r>
              <a:rPr lang="en-US" dirty="0" smtClean="0"/>
              <a:t>Called from the software component to be tested</a:t>
            </a:r>
          </a:p>
          <a:p>
            <a:pPr lvl="1"/>
            <a:r>
              <a:rPr lang="en-US" dirty="0" smtClean="0"/>
              <a:t>In other words: A component the Tested Unit depends on</a:t>
            </a:r>
          </a:p>
          <a:p>
            <a:pPr lvl="1"/>
            <a:r>
              <a:rPr lang="en-US" dirty="0" smtClean="0"/>
              <a:t>Partial implementation</a:t>
            </a:r>
          </a:p>
          <a:p>
            <a:pPr lvl="1"/>
            <a:r>
              <a:rPr lang="en-US" dirty="0" smtClean="0"/>
              <a:t>Fake values</a:t>
            </a:r>
            <a:endParaRPr lang="en-US" dirty="0"/>
          </a:p>
        </p:txBody>
      </p:sp>
      <p:pic>
        <p:nvPicPr>
          <p:cNvPr id="4" name="Picture 3"/>
          <p:cNvPicPr>
            <a:picLocks noChangeAspect="1"/>
          </p:cNvPicPr>
          <p:nvPr/>
        </p:nvPicPr>
        <p:blipFill>
          <a:blip r:embed="rId2"/>
          <a:stretch>
            <a:fillRect/>
          </a:stretch>
        </p:blipFill>
        <p:spPr>
          <a:xfrm>
            <a:off x="9172100" y="1825625"/>
            <a:ext cx="2181700" cy="394783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59051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Metrics ?</a:t>
            </a:r>
          </a:p>
        </p:txBody>
      </p:sp>
      <p:sp>
        <p:nvSpPr>
          <p:cNvPr id="3" name="Content Placeholder 2"/>
          <p:cNvSpPr>
            <a:spLocks noGrp="1"/>
          </p:cNvSpPr>
          <p:nvPr>
            <p:ph idx="1"/>
          </p:nvPr>
        </p:nvSpPr>
        <p:spPr/>
        <p:txBody>
          <a:bodyPr>
            <a:normAutofit/>
          </a:bodyPr>
          <a:lstStyle/>
          <a:p>
            <a:pPr>
              <a:lnSpc>
                <a:spcPct val="150000"/>
              </a:lnSpc>
            </a:pPr>
            <a:r>
              <a:rPr lang="en-US" dirty="0"/>
              <a:t>You cannot improve what you cannot measure  </a:t>
            </a:r>
            <a:endParaRPr lang="en-US" dirty="0" smtClean="0"/>
          </a:p>
          <a:p>
            <a:pPr>
              <a:lnSpc>
                <a:spcPct val="150000"/>
              </a:lnSpc>
            </a:pPr>
            <a:r>
              <a:rPr lang="en-US" dirty="0" smtClean="0"/>
              <a:t>You </a:t>
            </a:r>
            <a:r>
              <a:rPr lang="en-US" dirty="0"/>
              <a:t>cannot Control what you cannot </a:t>
            </a:r>
            <a:r>
              <a:rPr lang="en-US" dirty="0" smtClean="0"/>
              <a:t>measure</a:t>
            </a:r>
          </a:p>
          <a:p>
            <a:pPr lvl="1">
              <a:lnSpc>
                <a:spcPct val="150000"/>
              </a:lnSpc>
            </a:pPr>
            <a:r>
              <a:rPr lang="en-US" dirty="0"/>
              <a:t>Without measurement it is impossible to tell whether the </a:t>
            </a:r>
            <a:r>
              <a:rPr lang="en-US" dirty="0" smtClean="0"/>
              <a:t>process implemented is </a:t>
            </a:r>
            <a:r>
              <a:rPr lang="en-US" dirty="0"/>
              <a:t>improving or </a:t>
            </a:r>
            <a:r>
              <a:rPr lang="en-US" dirty="0" smtClean="0"/>
              <a:t>not</a:t>
            </a:r>
            <a:endParaRPr lang="en-US" dirty="0"/>
          </a:p>
          <a:p>
            <a:pPr lvl="1">
              <a:lnSpc>
                <a:spcPct val="150000"/>
              </a:lnSpc>
            </a:pPr>
            <a:r>
              <a:rPr lang="en-US" dirty="0"/>
              <a:t>Metrics helps in taking decisions for next phase </a:t>
            </a:r>
            <a:r>
              <a:rPr lang="en-US" dirty="0" smtClean="0"/>
              <a:t>of activities</a:t>
            </a:r>
            <a:endParaRPr lang="en-US" dirty="0"/>
          </a:p>
          <a:p>
            <a:pPr lvl="1">
              <a:lnSpc>
                <a:spcPct val="150000"/>
              </a:lnSpc>
            </a:pPr>
            <a:r>
              <a:rPr lang="en-US" dirty="0"/>
              <a:t>Metrics helps in understanding the type of improvement </a:t>
            </a:r>
            <a:r>
              <a:rPr lang="en-US" dirty="0" smtClean="0"/>
              <a:t>required </a:t>
            </a:r>
            <a:r>
              <a:rPr lang="en-US" dirty="0"/>
              <a:t>and helps in taking decisions on process </a:t>
            </a:r>
            <a:r>
              <a:rPr lang="en-US" dirty="0" smtClean="0"/>
              <a:t>or </a:t>
            </a:r>
            <a:r>
              <a:rPr lang="en-US" dirty="0"/>
              <a:t>technology change</a:t>
            </a:r>
          </a:p>
          <a:p>
            <a:pPr lvl="1">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8015003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a:t>
            </a:r>
            <a:r>
              <a:rPr lang="en-US" b="1" dirty="0"/>
              <a:t>harnesses (D) and Unit test framework tools (D</a:t>
            </a:r>
            <a:r>
              <a:rPr lang="en-US" b="1" dirty="0" smtClean="0"/>
              <a:t>)</a:t>
            </a:r>
          </a:p>
          <a:p>
            <a:pPr lvl="1"/>
            <a:r>
              <a:rPr lang="en-US" dirty="0" smtClean="0"/>
              <a:t>The two types are similar</a:t>
            </a:r>
          </a:p>
          <a:p>
            <a:pPr lvl="1"/>
            <a:r>
              <a:rPr lang="en-US" dirty="0" smtClean="0"/>
              <a:t>Support tools for testing individual </a:t>
            </a:r>
            <a:r>
              <a:rPr lang="en-US" dirty="0" err="1" smtClean="0"/>
              <a:t>componenets</a:t>
            </a:r>
            <a:r>
              <a:rPr lang="en-US" dirty="0" smtClean="0"/>
              <a:t> or software units</a:t>
            </a:r>
          </a:p>
          <a:p>
            <a:pPr lvl="1"/>
            <a:r>
              <a:rPr lang="en-US" dirty="0" smtClean="0"/>
              <a:t>Harness: Stubs and drivers --&gt; Small programs that interact with software</a:t>
            </a:r>
          </a:p>
          <a:p>
            <a:pPr lvl="1"/>
            <a:r>
              <a:rPr lang="en-US" dirty="0" smtClean="0"/>
              <a:t>Unit test framework tools --&gt; Support for object-oriented software</a:t>
            </a:r>
          </a:p>
          <a:p>
            <a:pPr lvl="1"/>
            <a:r>
              <a:rPr lang="en-US" dirty="0" smtClean="0"/>
              <a:t>When are these tools used?</a:t>
            </a:r>
          </a:p>
          <a:p>
            <a:pPr lvl="2"/>
            <a:r>
              <a:rPr lang="en-US" dirty="0" smtClean="0"/>
              <a:t>During test execution and logging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368021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lstStyle/>
          <a:p>
            <a:r>
              <a:rPr lang="en-US" dirty="0" smtClean="0"/>
              <a:t>Characteristics of test harness and unit test framework tools</a:t>
            </a:r>
          </a:p>
          <a:p>
            <a:pPr lvl="1"/>
            <a:r>
              <a:rPr lang="en-US" dirty="0" smtClean="0"/>
              <a:t>Supply inputs to the software being tested</a:t>
            </a:r>
          </a:p>
          <a:p>
            <a:pPr lvl="1"/>
            <a:r>
              <a:rPr lang="en-US" dirty="0" smtClean="0"/>
              <a:t>Receive outputs generated by the software being tested</a:t>
            </a:r>
          </a:p>
          <a:p>
            <a:pPr lvl="1"/>
            <a:r>
              <a:rPr lang="en-US" dirty="0" smtClean="0"/>
              <a:t>Execute a set of tests within the framework</a:t>
            </a:r>
          </a:p>
          <a:p>
            <a:pPr lvl="1"/>
            <a:r>
              <a:rPr lang="en-US" dirty="0" smtClean="0"/>
              <a:t>Record pass/fail results of each test</a:t>
            </a:r>
          </a:p>
          <a:p>
            <a:pPr lvl="1"/>
            <a:r>
              <a:rPr lang="en-US" dirty="0" smtClean="0"/>
              <a:t>Store tests</a:t>
            </a:r>
          </a:p>
          <a:p>
            <a:pPr lvl="1"/>
            <a:r>
              <a:rPr lang="en-US" dirty="0" smtClean="0"/>
              <a:t>Coverage measurement at code level</a:t>
            </a:r>
          </a:p>
          <a:p>
            <a:pPr lvl="1"/>
            <a:r>
              <a:rPr lang="en-US" dirty="0" smtClean="0"/>
              <a:t>Provide support for debugging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742630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&amp; logging Tools</a:t>
            </a:r>
          </a:p>
        </p:txBody>
      </p:sp>
      <p:sp>
        <p:nvSpPr>
          <p:cNvPr id="3" name="Content Placeholder 2"/>
          <p:cNvSpPr>
            <a:spLocks noGrp="1"/>
          </p:cNvSpPr>
          <p:nvPr>
            <p:ph idx="1"/>
          </p:nvPr>
        </p:nvSpPr>
        <p:spPr/>
        <p:txBody>
          <a:bodyPr>
            <a:normAutofit/>
          </a:bodyPr>
          <a:lstStyle/>
          <a:p>
            <a:r>
              <a:rPr lang="en-US" b="1" dirty="0" smtClean="0"/>
              <a:t>Test comparators</a:t>
            </a:r>
          </a:p>
          <a:p>
            <a:pPr lvl="1"/>
            <a:r>
              <a:rPr lang="en-US" dirty="0" smtClean="0"/>
              <a:t>used when the executed test generates a lot of output.</a:t>
            </a:r>
          </a:p>
          <a:p>
            <a:r>
              <a:rPr lang="en-US" dirty="0" smtClean="0"/>
              <a:t>Testing is more than providing inputs</a:t>
            </a:r>
          </a:p>
          <a:p>
            <a:pPr lvl="1"/>
            <a:r>
              <a:rPr lang="en-US" dirty="0" smtClean="0"/>
              <a:t>Need to check if software produces the correct result</a:t>
            </a:r>
          </a:p>
          <a:p>
            <a:pPr lvl="1"/>
            <a:r>
              <a:rPr lang="en-US" dirty="0" smtClean="0"/>
              <a:t>Compare actual outcomes to expected results</a:t>
            </a:r>
          </a:p>
          <a:p>
            <a:r>
              <a:rPr lang="en-US" dirty="0" smtClean="0"/>
              <a:t>Two ways of comparing results</a:t>
            </a:r>
          </a:p>
          <a:p>
            <a:pPr lvl="1"/>
            <a:r>
              <a:rPr lang="en-US" dirty="0" smtClean="0"/>
              <a:t>Dynamic comparison --&gt; Comparison done during test execution</a:t>
            </a:r>
          </a:p>
          <a:p>
            <a:pPr lvl="1"/>
            <a:r>
              <a:rPr lang="en-US" dirty="0" smtClean="0"/>
              <a:t>Post-executing comparison --&gt; Comparison performed after test has finished</a:t>
            </a:r>
          </a:p>
          <a:p>
            <a:pPr lvl="2"/>
            <a:r>
              <a:rPr lang="en-US" dirty="0" smtClean="0"/>
              <a:t>Software under test is no longer executing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65631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r>
              <a:rPr lang="en-US" dirty="0"/>
              <a:t>&amp; monitoring </a:t>
            </a:r>
            <a:r>
              <a:rPr lang="en-US" dirty="0" smtClean="0"/>
              <a:t>Tools</a:t>
            </a:r>
            <a:endParaRPr lang="en-US" dirty="0"/>
          </a:p>
        </p:txBody>
      </p:sp>
      <p:sp>
        <p:nvSpPr>
          <p:cNvPr id="3" name="Content Placeholder 2"/>
          <p:cNvSpPr>
            <a:spLocks noGrp="1"/>
          </p:cNvSpPr>
          <p:nvPr>
            <p:ph idx="1"/>
          </p:nvPr>
        </p:nvSpPr>
        <p:spPr/>
        <p:txBody>
          <a:bodyPr/>
          <a:lstStyle/>
          <a:p>
            <a:r>
              <a:rPr lang="en-US" dirty="0" smtClean="0"/>
              <a:t>Test data for performance testing</a:t>
            </a:r>
          </a:p>
          <a:p>
            <a:pPr lvl="1"/>
            <a:r>
              <a:rPr lang="en-US" dirty="0" smtClean="0"/>
              <a:t>Real data</a:t>
            </a:r>
          </a:p>
          <a:p>
            <a:pPr lvl="2"/>
            <a:r>
              <a:rPr lang="en-US" dirty="0" smtClean="0"/>
              <a:t>Test data obtained from users</a:t>
            </a:r>
          </a:p>
          <a:p>
            <a:pPr lvl="1"/>
            <a:r>
              <a:rPr lang="en-US" dirty="0" smtClean="0"/>
              <a:t>Load</a:t>
            </a:r>
          </a:p>
          <a:p>
            <a:pPr lvl="2"/>
            <a:r>
              <a:rPr lang="en-US" dirty="0" smtClean="0"/>
              <a:t>Large amounts of test data can be produced</a:t>
            </a:r>
          </a:p>
          <a:p>
            <a:pPr lvl="1"/>
            <a:r>
              <a:rPr lang="en-US" dirty="0" smtClean="0"/>
              <a:t>Maintenance</a:t>
            </a:r>
          </a:p>
          <a:p>
            <a:pPr lvl="2"/>
            <a:r>
              <a:rPr lang="en-US" dirty="0" smtClean="0"/>
              <a:t>Test data from the production environment</a:t>
            </a:r>
            <a:endParaRPr lang="en-US" dirty="0"/>
          </a:p>
        </p:txBody>
      </p:sp>
      <p:pic>
        <p:nvPicPr>
          <p:cNvPr id="4" name="Picture 3"/>
          <p:cNvPicPr>
            <a:picLocks noChangeAspect="1"/>
          </p:cNvPicPr>
          <p:nvPr/>
        </p:nvPicPr>
        <p:blipFill>
          <a:blip r:embed="rId2"/>
          <a:stretch>
            <a:fillRect/>
          </a:stretch>
        </p:blipFill>
        <p:spPr>
          <a:xfrm>
            <a:off x="8065006" y="1668437"/>
            <a:ext cx="3186856" cy="31029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527103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smtClean="0"/>
              <a:t>Tests should reflect realistic (correct) scenarios</a:t>
            </a:r>
          </a:p>
          <a:p>
            <a:pPr lvl="1"/>
            <a:r>
              <a:rPr lang="en-US" dirty="0" smtClean="0"/>
              <a:t>Systems are often required to handle significant load/interactions</a:t>
            </a:r>
          </a:p>
          <a:p>
            <a:pPr lvl="1"/>
            <a:r>
              <a:rPr lang="en-US" dirty="0" smtClean="0"/>
              <a:t>Inadequate/insufficient testing compromises system quality</a:t>
            </a:r>
          </a:p>
          <a:p>
            <a:r>
              <a:rPr lang="en-US" dirty="0" smtClean="0"/>
              <a:t>Setting up test data --&gt; Significant effort</a:t>
            </a:r>
          </a:p>
          <a:p>
            <a:pPr lvl="1"/>
            <a:r>
              <a:rPr lang="en-US" dirty="0" smtClean="0"/>
              <a:t>Extensive range or volume of data needed</a:t>
            </a:r>
          </a:p>
          <a:p>
            <a:pPr lvl="1"/>
            <a:r>
              <a:rPr lang="en-US" dirty="0" smtClean="0"/>
              <a:t>Creating this data can be very resource-consuming</a:t>
            </a:r>
          </a:p>
          <a:p>
            <a:r>
              <a:rPr lang="en-US" dirty="0" smtClean="0"/>
              <a:t>Test data preparation tools help us manage this effort</a:t>
            </a:r>
            <a:endParaRPr lang="en-US" dirty="0"/>
          </a:p>
        </p:txBody>
      </p:sp>
      <p:grpSp>
        <p:nvGrpSpPr>
          <p:cNvPr id="6" name="Group 5"/>
          <p:cNvGrpSpPr/>
          <p:nvPr/>
        </p:nvGrpSpPr>
        <p:grpSpPr>
          <a:xfrm>
            <a:off x="9320135" y="2429204"/>
            <a:ext cx="2417510" cy="2701442"/>
            <a:chOff x="8518714" y="1825625"/>
            <a:chExt cx="3256156" cy="3189249"/>
          </a:xfrm>
        </p:grpSpPr>
        <p:pic>
          <p:nvPicPr>
            <p:cNvPr id="4" name="Picture 3"/>
            <p:cNvPicPr>
              <a:picLocks noChangeAspect="1"/>
            </p:cNvPicPr>
            <p:nvPr/>
          </p:nvPicPr>
          <p:blipFill>
            <a:blip r:embed="rId2"/>
            <a:stretch>
              <a:fillRect/>
            </a:stretch>
          </p:blipFill>
          <p:spPr>
            <a:xfrm>
              <a:off x="8518714" y="1825625"/>
              <a:ext cx="3256156" cy="3189249"/>
            </a:xfrm>
            <a:prstGeom prst="rect">
              <a:avLst/>
            </a:prstGeom>
          </p:spPr>
        </p:pic>
        <p:sp>
          <p:nvSpPr>
            <p:cNvPr id="5" name="Rectangle 4"/>
            <p:cNvSpPr/>
            <p:nvPr/>
          </p:nvSpPr>
          <p:spPr>
            <a:xfrm>
              <a:off x="8518714" y="2423160"/>
              <a:ext cx="616142"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718871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normAutofit/>
          </a:bodyPr>
          <a:lstStyle/>
          <a:p>
            <a:r>
              <a:rPr lang="en-US" dirty="0" smtClean="0"/>
              <a:t>Common features of test data preparation tools</a:t>
            </a:r>
          </a:p>
          <a:p>
            <a:pPr lvl="1"/>
            <a:r>
              <a:rPr lang="en-US" dirty="0" smtClean="0"/>
              <a:t>Data can be selected from an existing database </a:t>
            </a:r>
          </a:p>
          <a:p>
            <a:pPr lvl="1"/>
            <a:r>
              <a:rPr lang="en-US" dirty="0" smtClean="0"/>
              <a:t>Data can be created, generated, and altered for use in tests</a:t>
            </a:r>
          </a:p>
          <a:p>
            <a:pPr lvl="1"/>
            <a:r>
              <a:rPr lang="en-US" dirty="0" smtClean="0"/>
              <a:t>Construct a large number of similar records --&gt; Volume tests</a:t>
            </a:r>
          </a:p>
          <a:p>
            <a:r>
              <a:rPr lang="en-US" dirty="0" smtClean="0"/>
              <a:t>When to use?</a:t>
            </a:r>
          </a:p>
          <a:p>
            <a:pPr lvl="1"/>
            <a:r>
              <a:rPr lang="en-US" dirty="0" smtClean="0"/>
              <a:t>During test specification and control --&gt; Test data management is difficult</a:t>
            </a:r>
          </a:p>
          <a:p>
            <a:pPr lvl="1"/>
            <a:r>
              <a:rPr lang="en-US" dirty="0" smtClean="0"/>
              <a:t>Ensure the system under test is being tested realistically</a:t>
            </a:r>
          </a:p>
          <a:p>
            <a:pPr lvl="1"/>
            <a:r>
              <a:rPr lang="en-US" dirty="0" smtClean="0"/>
              <a:t>Useful for performance and reliability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89778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tools</a:t>
            </a:r>
            <a:endParaRPr lang="en-US" dirty="0"/>
          </a:p>
        </p:txBody>
      </p:sp>
      <p:sp>
        <p:nvSpPr>
          <p:cNvPr id="3" name="Content Placeholder 2"/>
          <p:cNvSpPr>
            <a:spLocks noGrp="1"/>
          </p:cNvSpPr>
          <p:nvPr>
            <p:ph idx="1"/>
          </p:nvPr>
        </p:nvSpPr>
        <p:spPr/>
        <p:txBody>
          <a:bodyPr/>
          <a:lstStyle/>
          <a:p>
            <a:r>
              <a:rPr lang="en-US" b="1" dirty="0" smtClean="0"/>
              <a:t>Monitoring tools </a:t>
            </a:r>
            <a:r>
              <a:rPr lang="en-US" dirty="0" smtClean="0"/>
              <a:t>identifying problems and sending an alert message to the administrator (e.g. network administrator)</a:t>
            </a:r>
          </a:p>
          <a:p>
            <a:endParaRPr lang="en-US" dirty="0" smtClean="0"/>
          </a:p>
          <a:p>
            <a:pPr lvl="1"/>
            <a:r>
              <a:rPr lang="en-US" dirty="0" smtClean="0"/>
              <a:t>logging real-time and historical information</a:t>
            </a:r>
          </a:p>
          <a:p>
            <a:pPr lvl="1"/>
            <a:r>
              <a:rPr lang="en-US" dirty="0" smtClean="0"/>
              <a:t>finding </a:t>
            </a:r>
            <a:r>
              <a:rPr lang="en-US" dirty="0"/>
              <a:t>optimal settings </a:t>
            </a:r>
          </a:p>
          <a:p>
            <a:pPr lvl="1"/>
            <a:r>
              <a:rPr lang="en-US" dirty="0" smtClean="0"/>
              <a:t>monitoring </a:t>
            </a:r>
            <a:r>
              <a:rPr lang="en-US" dirty="0"/>
              <a:t>the number of users on a network</a:t>
            </a:r>
          </a:p>
          <a:p>
            <a:pPr lvl="1"/>
            <a:r>
              <a:rPr lang="en-US" dirty="0" smtClean="0"/>
              <a:t>monitoring </a:t>
            </a:r>
            <a:r>
              <a:rPr lang="en-US" dirty="0"/>
              <a:t>network traffic (either in real time or covering a given length of time of operation with the analysis performed afterwards).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357231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tools</a:t>
            </a:r>
            <a:endParaRPr lang="en-US" dirty="0"/>
          </a:p>
        </p:txBody>
      </p:sp>
      <p:pic>
        <p:nvPicPr>
          <p:cNvPr id="4" name="Picture 3"/>
          <p:cNvPicPr>
            <a:picLocks noChangeAspect="1"/>
          </p:cNvPicPr>
          <p:nvPr/>
        </p:nvPicPr>
        <p:blipFill>
          <a:blip r:embed="rId2"/>
          <a:stretch>
            <a:fillRect/>
          </a:stretch>
        </p:blipFill>
        <p:spPr>
          <a:xfrm>
            <a:off x="2244685" y="1406880"/>
            <a:ext cx="6997025" cy="5032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521224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&amp; monitoring Tools</a:t>
            </a:r>
          </a:p>
        </p:txBody>
      </p:sp>
      <p:sp>
        <p:nvSpPr>
          <p:cNvPr id="3" name="Content Placeholder 2"/>
          <p:cNvSpPr>
            <a:spLocks noGrp="1"/>
          </p:cNvSpPr>
          <p:nvPr>
            <p:ph idx="1"/>
          </p:nvPr>
        </p:nvSpPr>
        <p:spPr/>
        <p:txBody>
          <a:bodyPr/>
          <a:lstStyle/>
          <a:p>
            <a:r>
              <a:rPr lang="en-US" dirty="0"/>
              <a:t>Features or characteristics of dynamic analysis tools include support for </a:t>
            </a:r>
          </a:p>
          <a:p>
            <a:pPr lvl="1"/>
            <a:r>
              <a:rPr lang="en-US" dirty="0" smtClean="0"/>
              <a:t>detecting </a:t>
            </a:r>
            <a:r>
              <a:rPr lang="en-US" dirty="0"/>
              <a:t>memory leaks; </a:t>
            </a:r>
          </a:p>
          <a:p>
            <a:pPr lvl="1"/>
            <a:r>
              <a:rPr lang="en-US" dirty="0" smtClean="0"/>
              <a:t>identifying </a:t>
            </a:r>
            <a:r>
              <a:rPr lang="en-US" dirty="0"/>
              <a:t>pointer arithmetic errors such as null pointers; </a:t>
            </a:r>
          </a:p>
          <a:p>
            <a:pPr lvl="1"/>
            <a:r>
              <a:rPr lang="en-US" dirty="0" smtClean="0"/>
              <a:t>identifying </a:t>
            </a:r>
            <a:r>
              <a:rPr lang="en-US" dirty="0"/>
              <a:t>time dependencies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645792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analysis tools (D)</a:t>
            </a:r>
            <a:endParaRPr lang="en-US" dirty="0"/>
          </a:p>
        </p:txBody>
      </p:sp>
      <p:pic>
        <p:nvPicPr>
          <p:cNvPr id="4" name="Picture 3"/>
          <p:cNvPicPr>
            <a:picLocks noChangeAspect="1"/>
          </p:cNvPicPr>
          <p:nvPr/>
        </p:nvPicPr>
        <p:blipFill>
          <a:blip r:embed="rId2"/>
          <a:stretch>
            <a:fillRect/>
          </a:stretch>
        </p:blipFill>
        <p:spPr>
          <a:xfrm>
            <a:off x="925532" y="1696663"/>
            <a:ext cx="10494754" cy="383739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9083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Test Metrics are </a:t>
            </a:r>
            <a:r>
              <a:rPr lang="en-US" dirty="0" smtClean="0"/>
              <a:t>important</a:t>
            </a:r>
            <a:endParaRPr lang="en-US" dirty="0"/>
          </a:p>
        </p:txBody>
      </p:sp>
      <p:sp>
        <p:nvSpPr>
          <p:cNvPr id="3" name="Content Placeholder 2"/>
          <p:cNvSpPr>
            <a:spLocks noGrp="1"/>
          </p:cNvSpPr>
          <p:nvPr>
            <p:ph idx="1"/>
          </p:nvPr>
        </p:nvSpPr>
        <p:spPr/>
        <p:txBody>
          <a:bodyPr/>
          <a:lstStyle/>
          <a:p>
            <a:r>
              <a:rPr lang="en-US" dirty="0"/>
              <a:t>Take decision for next phase of activities</a:t>
            </a:r>
          </a:p>
          <a:p>
            <a:r>
              <a:rPr lang="en-US" dirty="0"/>
              <a:t>Evidence of the claim or prediction</a:t>
            </a:r>
          </a:p>
          <a:p>
            <a:r>
              <a:rPr lang="en-US" dirty="0"/>
              <a:t>Understand the type of improvement required</a:t>
            </a:r>
          </a:p>
          <a:p>
            <a:r>
              <a:rPr lang="en-US" dirty="0"/>
              <a:t>Take decision or process or technology change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391298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t>
            </a:r>
            <a:r>
              <a:rPr lang="en-US" dirty="0"/>
              <a:t>application areas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smtClean="0"/>
              <a:t>There are tools specialized for use in a particular type of application</a:t>
            </a:r>
          </a:p>
          <a:p>
            <a:pPr lvl="1"/>
            <a:r>
              <a:rPr lang="en-US" dirty="0" smtClean="0"/>
              <a:t>Data quality assessment</a:t>
            </a:r>
          </a:p>
          <a:p>
            <a:pPr lvl="1"/>
            <a:r>
              <a:rPr lang="en-US" dirty="0" smtClean="0"/>
              <a:t>Data conversion and migration</a:t>
            </a:r>
          </a:p>
          <a:p>
            <a:pPr lvl="1"/>
            <a:r>
              <a:rPr lang="en-US" dirty="0" smtClean="0"/>
              <a:t>Usability testing and Accessibility testing</a:t>
            </a:r>
          </a:p>
          <a:p>
            <a:pPr lvl="1"/>
            <a:r>
              <a:rPr lang="en-US" dirty="0" smtClean="0"/>
              <a:t>Localization testing</a:t>
            </a:r>
          </a:p>
          <a:p>
            <a:pPr lvl="1"/>
            <a:r>
              <a:rPr lang="en-US" dirty="0" smtClean="0"/>
              <a:t>Security testing</a:t>
            </a:r>
          </a:p>
          <a:p>
            <a:pPr lvl="1"/>
            <a:r>
              <a:rPr lang="en-US" dirty="0" smtClean="0"/>
              <a:t>Portability testing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001691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lstStyle/>
          <a:p>
            <a:r>
              <a:rPr lang="en-US" dirty="0" smtClean="0"/>
              <a:t>There are tools specialized for use in a particular type of application.</a:t>
            </a:r>
          </a:p>
          <a:p>
            <a:r>
              <a:rPr lang="en-US" dirty="0"/>
              <a:t>Example:</a:t>
            </a:r>
          </a:p>
          <a:p>
            <a:pPr lvl="1"/>
            <a:r>
              <a:rPr lang="en-US" dirty="0"/>
              <a:t>performance testing tools specifically for web-based applications </a:t>
            </a:r>
          </a:p>
          <a:p>
            <a:pPr lvl="1"/>
            <a:r>
              <a:rPr lang="en-US" dirty="0"/>
              <a:t>dynamic analysis tools specifically for testing security aspects</a:t>
            </a:r>
            <a:r>
              <a:rPr lang="en-US" dirty="0" smtClean="0"/>
              <a:t>.</a:t>
            </a:r>
          </a:p>
          <a:p>
            <a:r>
              <a:rPr lang="en-US" dirty="0" smtClean="0"/>
              <a:t>Example of targeted areas: embedded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71051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application areas Tools</a:t>
            </a:r>
          </a:p>
        </p:txBody>
      </p:sp>
      <p:sp>
        <p:nvSpPr>
          <p:cNvPr id="3" name="Content Placeholder 2"/>
          <p:cNvSpPr>
            <a:spLocks noGrp="1"/>
          </p:cNvSpPr>
          <p:nvPr>
            <p:ph idx="1"/>
          </p:nvPr>
        </p:nvSpPr>
        <p:spPr/>
        <p:txBody>
          <a:bodyPr>
            <a:normAutofit lnSpcReduction="10000"/>
          </a:bodyPr>
          <a:lstStyle/>
          <a:p>
            <a:r>
              <a:rPr lang="en-US" sz="2600" dirty="0" smtClean="0"/>
              <a:t>Testers may use:</a:t>
            </a:r>
          </a:p>
          <a:p>
            <a:pPr lvl="1"/>
            <a:r>
              <a:rPr lang="en-US" dirty="0" smtClean="0"/>
              <a:t>word processor</a:t>
            </a:r>
          </a:p>
          <a:p>
            <a:pPr lvl="1"/>
            <a:r>
              <a:rPr lang="en-US" dirty="0" smtClean="0"/>
              <a:t>spreadsheets</a:t>
            </a:r>
          </a:p>
          <a:p>
            <a:pPr marL="457200" lvl="1" indent="0">
              <a:buNone/>
            </a:pPr>
            <a:r>
              <a:rPr lang="en-US" dirty="0" smtClean="0"/>
              <a:t>as a testing tool, but they are often used to store </a:t>
            </a:r>
          </a:p>
          <a:p>
            <a:pPr lvl="2"/>
            <a:r>
              <a:rPr lang="en-US" dirty="0" smtClean="0"/>
              <a:t>test designs</a:t>
            </a:r>
          </a:p>
          <a:p>
            <a:pPr lvl="2"/>
            <a:r>
              <a:rPr lang="en-US" dirty="0" smtClean="0"/>
              <a:t>test scripts</a:t>
            </a:r>
          </a:p>
          <a:p>
            <a:pPr lvl="2"/>
            <a:r>
              <a:rPr lang="en-US" dirty="0" smtClean="0"/>
              <a:t>test data.</a:t>
            </a:r>
          </a:p>
          <a:p>
            <a:r>
              <a:rPr lang="en-US" sz="2600" dirty="0" smtClean="0"/>
              <a:t>Testers may also use SQL to set up and query databases containing test data.</a:t>
            </a:r>
          </a:p>
          <a:p>
            <a:r>
              <a:rPr lang="en-US" sz="2600" dirty="0" smtClean="0"/>
              <a:t>Tools used by developers when debugging , to help localize defects and check their fixes, are also testing tools.</a:t>
            </a:r>
          </a:p>
          <a:p>
            <a:r>
              <a:rPr lang="en-US" sz="2600" dirty="0" smtClean="0"/>
              <a:t>It is a good idea to look at any type of tool available to you for ways it could be used to help support any of the testing activities</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9473459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use of test tools</a:t>
            </a:r>
            <a:endParaRPr lang="en-US" dirty="0"/>
          </a:p>
        </p:txBody>
      </p:sp>
      <p:sp>
        <p:nvSpPr>
          <p:cNvPr id="3" name="Content Placeholder 2"/>
          <p:cNvSpPr>
            <a:spLocks noGrp="1"/>
          </p:cNvSpPr>
          <p:nvPr>
            <p:ph idx="1"/>
          </p:nvPr>
        </p:nvSpPr>
        <p:spPr/>
        <p:txBody>
          <a:bodyPr/>
          <a:lstStyle/>
          <a:p>
            <a:r>
              <a:rPr lang="en-US" dirty="0" smtClean="0"/>
              <a:t>Simply purchasing or leasing a tool does not guarantee success with that tool!</a:t>
            </a:r>
          </a:p>
          <a:p>
            <a:r>
              <a:rPr lang="en-US" dirty="0" smtClean="0"/>
              <a:t>Each type of tool may require additional effort to achieve real and lasting benefits.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788567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lstStyle/>
          <a:p>
            <a:r>
              <a:rPr lang="en-US" dirty="0" smtClean="0"/>
              <a:t>Reduce repetitive work (running regression tests, re-</a:t>
            </a:r>
            <a:r>
              <a:rPr lang="en-US" dirty="0" err="1" smtClean="0"/>
              <a:t>entring</a:t>
            </a:r>
            <a:r>
              <a:rPr lang="en-US" dirty="0" smtClean="0"/>
              <a:t> the same test data, etc.)</a:t>
            </a:r>
          </a:p>
          <a:p>
            <a:r>
              <a:rPr lang="en-US" dirty="0" smtClean="0"/>
              <a:t>Greater consistency and repeatability (tests executed by a tool, tests derived from requirements)</a:t>
            </a:r>
          </a:p>
          <a:p>
            <a:r>
              <a:rPr lang="en-US" dirty="0" smtClean="0"/>
              <a:t>Objective assessment (static measures, coverage)</a:t>
            </a:r>
          </a:p>
          <a:p>
            <a:r>
              <a:rPr lang="en-US" dirty="0" smtClean="0"/>
              <a:t>Ease of access to information about tests, or testing (statistics/graphs about test progress, incident rates, performance)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992727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a:xfrm>
            <a:off x="519021" y="1515074"/>
            <a:ext cx="8540433" cy="4351338"/>
          </a:xfrm>
        </p:spPr>
        <p:txBody>
          <a:bodyPr/>
          <a:lstStyle/>
          <a:p>
            <a:r>
              <a:rPr lang="en-US" dirty="0" smtClean="0"/>
              <a:t>Greater consistency and repeatability </a:t>
            </a:r>
          </a:p>
          <a:p>
            <a:pPr lvl="1"/>
            <a:r>
              <a:rPr lang="en-US" dirty="0" smtClean="0"/>
              <a:t>People tend to do the same tasks in a slightly different way</a:t>
            </a:r>
          </a:p>
          <a:p>
            <a:pPr lvl="2"/>
            <a:r>
              <a:rPr lang="en-US" dirty="0" smtClean="0"/>
              <a:t>Distractions affect human performance</a:t>
            </a:r>
          </a:p>
          <a:p>
            <a:pPr lvl="2"/>
            <a:r>
              <a:rPr lang="en-US" dirty="0" smtClean="0"/>
              <a:t>Doing more than one task simultaneously</a:t>
            </a:r>
          </a:p>
          <a:p>
            <a:pPr lvl="2"/>
            <a:r>
              <a:rPr lang="en-US" dirty="0" smtClean="0"/>
              <a:t>Interruptions by peers / co-workers</a:t>
            </a:r>
          </a:p>
          <a:p>
            <a:pPr lvl="2"/>
            <a:r>
              <a:rPr lang="en-US" dirty="0" smtClean="0"/>
              <a:t>Fatigue and personals issues </a:t>
            </a:r>
          </a:p>
          <a:p>
            <a:pPr lvl="2"/>
            <a:r>
              <a:rPr lang="en-US" dirty="0" smtClean="0"/>
              <a:t>External pressures </a:t>
            </a:r>
          </a:p>
          <a:p>
            <a:pPr lvl="1"/>
            <a:r>
              <a:rPr lang="en-US" dirty="0" smtClean="0"/>
              <a:t>Tools will reproduce the exact same procedure as previously</a:t>
            </a:r>
            <a:endParaRPr lang="en-US" dirty="0"/>
          </a:p>
        </p:txBody>
      </p:sp>
      <p:pic>
        <p:nvPicPr>
          <p:cNvPr id="4" name="Picture 3"/>
          <p:cNvPicPr>
            <a:picLocks noChangeAspect="1"/>
          </p:cNvPicPr>
          <p:nvPr/>
        </p:nvPicPr>
        <p:blipFill>
          <a:blip r:embed="rId2"/>
          <a:stretch>
            <a:fillRect/>
          </a:stretch>
        </p:blipFill>
        <p:spPr>
          <a:xfrm>
            <a:off x="8936891" y="2216376"/>
            <a:ext cx="2800754" cy="254816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427511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lstStyle/>
          <a:p>
            <a:r>
              <a:rPr lang="en-US" dirty="0" smtClean="0"/>
              <a:t>Objective assessment </a:t>
            </a:r>
          </a:p>
          <a:p>
            <a:pPr lvl="1"/>
            <a:r>
              <a:rPr lang="en-US" dirty="0" smtClean="0"/>
              <a:t>Humans are prone to make errors </a:t>
            </a:r>
          </a:p>
          <a:p>
            <a:pPr lvl="1"/>
            <a:r>
              <a:rPr lang="en-US" dirty="0" smtClean="0"/>
              <a:t>Subjective preconceived notions and bias toward verification </a:t>
            </a:r>
          </a:p>
          <a:p>
            <a:pPr lvl="1"/>
            <a:r>
              <a:rPr lang="en-US" dirty="0" smtClean="0"/>
              <a:t>Testing tools on the other hand … </a:t>
            </a:r>
          </a:p>
          <a:p>
            <a:pPr lvl="2"/>
            <a:r>
              <a:rPr lang="en-US" dirty="0" smtClean="0"/>
              <a:t>Objective “preconceived notions”</a:t>
            </a:r>
          </a:p>
          <a:p>
            <a:pPr lvl="2"/>
            <a:r>
              <a:rPr lang="en-US" dirty="0" smtClean="0"/>
              <a:t>Assessment → Repeatable and consistently calculated </a:t>
            </a:r>
          </a:p>
          <a:p>
            <a:pPr lvl="2"/>
            <a:r>
              <a:rPr lang="en-US" dirty="0" smtClean="0"/>
              <a:t>Cyclomatic complexity, nesting levels</a:t>
            </a:r>
          </a:p>
          <a:p>
            <a:pPr lvl="2"/>
            <a:r>
              <a:rPr lang="en-US" dirty="0" smtClean="0"/>
              <a:t>Coverage, system behavior, incident statistics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757926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a:xfrm>
            <a:off x="347526" y="1411556"/>
            <a:ext cx="9348565" cy="4351338"/>
          </a:xfrm>
        </p:spPr>
        <p:txBody>
          <a:bodyPr/>
          <a:lstStyle/>
          <a:p>
            <a:r>
              <a:rPr lang="en-US" dirty="0" smtClean="0"/>
              <a:t>Ease of access to information about the tests or test effort </a:t>
            </a:r>
          </a:p>
          <a:p>
            <a:pPr lvl="1"/>
            <a:r>
              <a:rPr lang="en-US" dirty="0" smtClean="0"/>
              <a:t>Information presented visually</a:t>
            </a:r>
          </a:p>
          <a:p>
            <a:pPr lvl="1"/>
            <a:r>
              <a:rPr lang="en-US" dirty="0" smtClean="0"/>
              <a:t>Easier for the human mind to understand</a:t>
            </a:r>
          </a:p>
          <a:p>
            <a:pPr lvl="2"/>
            <a:r>
              <a:rPr lang="en-US" dirty="0" smtClean="0"/>
              <a:t>Chart, graphs &gt; Long list of numbers</a:t>
            </a:r>
          </a:p>
          <a:p>
            <a:pPr lvl="1"/>
            <a:r>
              <a:rPr lang="en-US" dirty="0" smtClean="0"/>
              <a:t>Special purpose tools provide features directly</a:t>
            </a:r>
          </a:p>
          <a:p>
            <a:pPr lvl="2"/>
            <a:r>
              <a:rPr lang="en-US" dirty="0" smtClean="0"/>
              <a:t>Statistics and graphs </a:t>
            </a:r>
          </a:p>
          <a:p>
            <a:pPr lvl="2"/>
            <a:r>
              <a:rPr lang="en-US" dirty="0" smtClean="0"/>
              <a:t>Incident rates </a:t>
            </a:r>
          </a:p>
          <a:p>
            <a:pPr lvl="2"/>
            <a:r>
              <a:rPr lang="en-US" dirty="0" smtClean="0"/>
              <a:t>Performance</a:t>
            </a:r>
            <a:endParaRPr lang="en-US" dirty="0"/>
          </a:p>
        </p:txBody>
      </p:sp>
      <p:pic>
        <p:nvPicPr>
          <p:cNvPr id="4" name="Picture 3"/>
          <p:cNvPicPr>
            <a:picLocks noChangeAspect="1"/>
          </p:cNvPicPr>
          <p:nvPr/>
        </p:nvPicPr>
        <p:blipFill>
          <a:blip r:embed="rId2"/>
          <a:stretch>
            <a:fillRect/>
          </a:stretch>
        </p:blipFill>
        <p:spPr>
          <a:xfrm>
            <a:off x="8904186" y="2007539"/>
            <a:ext cx="2688200" cy="26133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765033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a:t>
            </a:r>
            <a:endParaRPr lang="en-US" dirty="0"/>
          </a:p>
        </p:txBody>
      </p:sp>
      <p:sp>
        <p:nvSpPr>
          <p:cNvPr id="3" name="Content Placeholder 2"/>
          <p:cNvSpPr>
            <a:spLocks noGrp="1"/>
          </p:cNvSpPr>
          <p:nvPr>
            <p:ph idx="1"/>
          </p:nvPr>
        </p:nvSpPr>
        <p:spPr/>
        <p:txBody>
          <a:bodyPr/>
          <a:lstStyle/>
          <a:p>
            <a:r>
              <a:rPr lang="en-US" dirty="0" smtClean="0"/>
              <a:t>Unrealistic expectations for the tool (functionality and ease of use)</a:t>
            </a:r>
          </a:p>
          <a:p>
            <a:r>
              <a:rPr lang="en-US" dirty="0" smtClean="0"/>
              <a:t>Underestimating time, cost, effort for the introduction of a tool (training, external expertise)</a:t>
            </a:r>
          </a:p>
          <a:p>
            <a:r>
              <a:rPr lang="en-US" dirty="0" smtClean="0"/>
              <a:t>Underestimating the time and effort needed to achieve significant and continuing benefits from the tool</a:t>
            </a:r>
          </a:p>
          <a:p>
            <a:r>
              <a:rPr lang="en-US" dirty="0" smtClean="0"/>
              <a:t>Underestimating the effort required to maintain the test assets generated by the tool</a:t>
            </a:r>
          </a:p>
          <a:p>
            <a:r>
              <a:rPr lang="en-US" dirty="0" smtClean="0"/>
              <a:t>Over-reliance on the tool (replacement where manual testing would be better)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532264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benefits and risks</a:t>
            </a:r>
            <a:endParaRPr lang="en-US" dirty="0"/>
          </a:p>
        </p:txBody>
      </p:sp>
      <p:sp>
        <p:nvSpPr>
          <p:cNvPr id="3" name="Content Placeholder 2"/>
          <p:cNvSpPr>
            <a:spLocks noGrp="1"/>
          </p:cNvSpPr>
          <p:nvPr>
            <p:ph idx="1"/>
          </p:nvPr>
        </p:nvSpPr>
        <p:spPr/>
        <p:txBody>
          <a:bodyPr>
            <a:normAutofit/>
          </a:bodyPr>
          <a:lstStyle/>
          <a:p>
            <a:r>
              <a:rPr lang="en-US" dirty="0" smtClean="0"/>
              <a:t>Tools are not magic</a:t>
            </a:r>
            <a:r>
              <a:rPr lang="en-US" dirty="0"/>
              <a:t>!</a:t>
            </a:r>
          </a:p>
          <a:p>
            <a:r>
              <a:rPr lang="en-US" dirty="0" smtClean="0"/>
              <a:t>They can do very well what they have been designed to do, but they can not do everything</a:t>
            </a:r>
            <a:r>
              <a:rPr lang="en-US" dirty="0"/>
              <a:t>.</a:t>
            </a:r>
          </a:p>
          <a:p>
            <a:r>
              <a:rPr lang="en-US" dirty="0" smtClean="0"/>
              <a:t>The tester concentrates on</a:t>
            </a:r>
            <a:endParaRPr lang="en-US" dirty="0"/>
          </a:p>
          <a:p>
            <a:pPr lvl="1"/>
            <a:r>
              <a:rPr lang="en-US" dirty="0" smtClean="0"/>
              <a:t>What should be tested</a:t>
            </a:r>
            <a:endParaRPr lang="en-US" dirty="0"/>
          </a:p>
          <a:p>
            <a:pPr lvl="1"/>
            <a:r>
              <a:rPr lang="en-US" dirty="0" smtClean="0"/>
              <a:t>What the test cases should be</a:t>
            </a:r>
            <a:endParaRPr lang="en-US" dirty="0"/>
          </a:p>
          <a:p>
            <a:pPr lvl="1"/>
            <a:r>
              <a:rPr lang="en-US" dirty="0" smtClean="0"/>
              <a:t>How to prioritize the testing</a:t>
            </a:r>
            <a:endParaRPr lang="en-US" dirty="0"/>
          </a:p>
          <a:p>
            <a:r>
              <a:rPr lang="en-US" dirty="0" smtClean="0"/>
              <a:t>The tool user concentrates on</a:t>
            </a:r>
            <a:endParaRPr lang="en-US" dirty="0"/>
          </a:p>
          <a:p>
            <a:pPr lvl="1"/>
            <a:r>
              <a:rPr lang="en-US" dirty="0" smtClean="0"/>
              <a:t>How best to get the tool to do its job effectively</a:t>
            </a:r>
            <a:endParaRPr lang="en-US" dirty="0"/>
          </a:p>
          <a:p>
            <a:pPr lvl="1"/>
            <a:r>
              <a:rPr lang="en-US" dirty="0" smtClean="0"/>
              <a:t>How to give increasing benefit from tool use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867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295C-2361-4B65-879E-4C7971864E0C}"/>
              </a:ext>
            </a:extLst>
          </p:cNvPr>
          <p:cNvSpPr>
            <a:spLocks noGrp="1"/>
          </p:cNvSpPr>
          <p:nvPr>
            <p:ph type="title"/>
          </p:nvPr>
        </p:nvSpPr>
        <p:spPr/>
        <p:txBody>
          <a:bodyPr/>
          <a:lstStyle/>
          <a:p>
            <a:r>
              <a:rPr lang="en-US" dirty="0"/>
              <a:t>Why Test Metrics </a:t>
            </a:r>
          </a:p>
        </p:txBody>
      </p:sp>
      <p:sp>
        <p:nvSpPr>
          <p:cNvPr id="3" name="Content Placeholder 2">
            <a:extLst>
              <a:ext uri="{FF2B5EF4-FFF2-40B4-BE49-F238E27FC236}">
                <a16:creationId xmlns:a16="http://schemas.microsoft.com/office/drawing/2014/main" id="{3068EC65-7D6D-4C06-BF29-B2224E0A2563}"/>
              </a:ext>
            </a:extLst>
          </p:cNvPr>
          <p:cNvSpPr>
            <a:spLocks noGrp="1"/>
          </p:cNvSpPr>
          <p:nvPr>
            <p:ph idx="1"/>
          </p:nvPr>
        </p:nvSpPr>
        <p:spPr>
          <a:xfrm>
            <a:off x="612475" y="1440611"/>
            <a:ext cx="10741325" cy="4516896"/>
          </a:xfrm>
        </p:spPr>
        <p:txBody>
          <a:bodyPr/>
          <a:lstStyle/>
          <a:p>
            <a:r>
              <a:rPr lang="en-US" dirty="0"/>
              <a:t>The aim of collecting </a:t>
            </a:r>
            <a:r>
              <a:rPr lang="en-US" b="1" dirty="0"/>
              <a:t>test metrics </a:t>
            </a:r>
            <a:r>
              <a:rPr lang="en-US" dirty="0"/>
              <a:t>is to use the data for </a:t>
            </a:r>
            <a:r>
              <a:rPr lang="en-US" b="1" dirty="0"/>
              <a:t>improving</a:t>
            </a:r>
            <a:r>
              <a:rPr lang="en-US" dirty="0"/>
              <a:t> </a:t>
            </a:r>
            <a:r>
              <a:rPr lang="en-US" b="1" dirty="0"/>
              <a:t>the test process</a:t>
            </a:r>
            <a:r>
              <a:rPr lang="en-US" dirty="0"/>
              <a:t>. This includes finding answers to the questions like:</a:t>
            </a:r>
          </a:p>
          <a:p>
            <a:pPr marL="393192" lvl="1" indent="0">
              <a:buNone/>
            </a:pPr>
            <a:endParaRPr lang="en-US" dirty="0"/>
          </a:p>
        </p:txBody>
      </p:sp>
      <p:graphicFrame>
        <p:nvGraphicFramePr>
          <p:cNvPr id="5" name="Table 4">
            <a:extLst>
              <a:ext uri="{FF2B5EF4-FFF2-40B4-BE49-F238E27FC236}">
                <a16:creationId xmlns:a16="http://schemas.microsoft.com/office/drawing/2014/main" id="{542EF2A5-D955-4525-B42D-DD5CF919B4BB}"/>
              </a:ext>
            </a:extLst>
          </p:cNvPr>
          <p:cNvGraphicFramePr>
            <a:graphicFrameLocks noGrp="1"/>
          </p:cNvGraphicFramePr>
          <p:nvPr>
            <p:extLst>
              <p:ext uri="{D42A27DB-BD31-4B8C-83A1-F6EECF244321}">
                <p14:modId xmlns:p14="http://schemas.microsoft.com/office/powerpoint/2010/main" val="3064767249"/>
              </p:ext>
            </p:extLst>
          </p:nvPr>
        </p:nvGraphicFramePr>
        <p:xfrm>
          <a:off x="1000664" y="2667120"/>
          <a:ext cx="9799608" cy="3167543"/>
        </p:xfrm>
        <a:graphic>
          <a:graphicData uri="http://schemas.openxmlformats.org/drawingml/2006/table">
            <a:tbl>
              <a:tblPr firstRow="1" bandRow="1">
                <a:tableStyleId>{8799B23B-EC83-4686-B30A-512413B5E67A}</a:tableStyleId>
              </a:tblPr>
              <a:tblGrid>
                <a:gridCol w="4899804">
                  <a:extLst>
                    <a:ext uri="{9D8B030D-6E8A-4147-A177-3AD203B41FA5}">
                      <a16:colId xmlns:a16="http://schemas.microsoft.com/office/drawing/2014/main" val="817196153"/>
                    </a:ext>
                  </a:extLst>
                </a:gridCol>
                <a:gridCol w="4899804">
                  <a:extLst>
                    <a:ext uri="{9D8B030D-6E8A-4147-A177-3AD203B41FA5}">
                      <a16:colId xmlns:a16="http://schemas.microsoft.com/office/drawing/2014/main" val="694027419"/>
                    </a:ext>
                  </a:extLst>
                </a:gridCol>
              </a:tblGrid>
              <a:tr h="3167543">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long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much money will it take to test?</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bad are the bugs?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found were fixed? reopened? closed? deferred?</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many bugs did the test team did not find?</a:t>
                      </a:r>
                    </a:p>
                    <a:p>
                      <a:pPr marL="285750" marR="0" lvl="0" indent="-285750" algn="l" defTabSz="914400" rtl="0" eaLnBrk="1" fontAlgn="auto" latinLnBrk="0" hangingPunct="1">
                        <a:lnSpc>
                          <a:spcPct val="100000"/>
                        </a:lnSpc>
                        <a:spcBef>
                          <a:spcPts val="600"/>
                        </a:spcBef>
                        <a:spcAft>
                          <a:spcPts val="0"/>
                        </a:spcAft>
                        <a:buClrTx/>
                        <a:buSzTx/>
                        <a:buFont typeface="Palatino Linotype" panose="02040502050505030304" pitchFamily="18" charset="0"/>
                        <a:buChar char="−"/>
                        <a:tabLst/>
                        <a:defRPr/>
                      </a:pPr>
                      <a:r>
                        <a:rPr lang="en-US" sz="2100" b="0" dirty="0">
                          <a:latin typeface="Candara" panose="020E0502030303020204" pitchFamily="34" charset="0"/>
                        </a:rPr>
                        <a:t>How much of the software was tested?</a:t>
                      </a:r>
                    </a:p>
                  </a:txBody>
                  <a:tcPr marL="68580" marR="68580"/>
                </a:tc>
                <a:tc>
                  <a:txBody>
                    <a:bodyPr/>
                    <a:lstStyle/>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Will testing be done on time? Can the software be shipped on time?</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How good were the tests? Are we using low-value test cases?</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What is the cost of testing?</a:t>
                      </a:r>
                    </a:p>
                    <a:p>
                      <a:pPr marL="285750" indent="-285750">
                        <a:spcBef>
                          <a:spcPts val="600"/>
                        </a:spcBef>
                        <a:buFont typeface="Palatino Linotype" panose="02040502050505030304" pitchFamily="18" charset="0"/>
                        <a:buChar char="−"/>
                      </a:pPr>
                      <a:r>
                        <a:rPr lang="en-US" sz="2100" b="0" dirty="0">
                          <a:latin typeface="Candara" panose="020E0502030303020204" pitchFamily="34" charset="0"/>
                        </a:rPr>
                        <a:t>Was the test effort adequate? Could we have fit more testing in this release?</a:t>
                      </a:r>
                    </a:p>
                  </a:txBody>
                  <a:tcPr marL="68580" marR="68580"/>
                </a:tc>
                <a:extLst>
                  <a:ext uri="{0D108BD9-81ED-4DB2-BD59-A6C34878D82A}">
                    <a16:rowId xmlns:a16="http://schemas.microsoft.com/office/drawing/2014/main" val="2659669642"/>
                  </a:ext>
                </a:extLst>
              </a:tr>
            </a:tbl>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41669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execution tools</a:t>
            </a:r>
            <a:endParaRPr lang="en-US" dirty="0"/>
          </a:p>
        </p:txBody>
      </p:sp>
      <p:sp>
        <p:nvSpPr>
          <p:cNvPr id="3" name="Content Placeholder 2"/>
          <p:cNvSpPr>
            <a:spLocks noGrp="1"/>
          </p:cNvSpPr>
          <p:nvPr>
            <p:ph idx="1"/>
          </p:nvPr>
        </p:nvSpPr>
        <p:spPr/>
        <p:txBody>
          <a:bodyPr>
            <a:normAutofit/>
          </a:bodyPr>
          <a:lstStyle/>
          <a:p>
            <a:r>
              <a:rPr lang="en-US" dirty="0"/>
              <a:t>This type of tool often requires significant effort in order to achieve significant benefits. </a:t>
            </a:r>
          </a:p>
          <a:p>
            <a:pPr lvl="1"/>
            <a:r>
              <a:rPr lang="en-US" dirty="0" smtClean="0"/>
              <a:t>Capturing </a:t>
            </a:r>
            <a:r>
              <a:rPr lang="en-US" dirty="0"/>
              <a:t>tests by recording the actions of a manual tester seems attractive, but this approach does not scale to large numbers of automated tests. This type of script may be unstable when unexpected events occur. </a:t>
            </a:r>
          </a:p>
          <a:p>
            <a:pPr lvl="1"/>
            <a:r>
              <a:rPr lang="en-US" dirty="0" smtClean="0"/>
              <a:t>Data-driven </a:t>
            </a:r>
            <a:r>
              <a:rPr lang="en-US" dirty="0"/>
              <a:t>approach: separates out the test inputs (the data) and uses a more generic script that can read the test data and perform the same test with different data. </a:t>
            </a:r>
          </a:p>
          <a:p>
            <a:pPr lvl="1"/>
            <a:r>
              <a:rPr lang="en-US" dirty="0" smtClean="0"/>
              <a:t>In </a:t>
            </a:r>
            <a:r>
              <a:rPr lang="en-US" dirty="0"/>
              <a:t>a keyword-driven approach: the spreadsheet contains keywords with the actions to be taken (also called action words), and test data. Testers can then define tests using the keywords.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0528311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considerations: Performance testing tools</a:t>
            </a:r>
            <a:endParaRPr lang="en-US" dirty="0"/>
          </a:p>
        </p:txBody>
      </p:sp>
      <p:sp>
        <p:nvSpPr>
          <p:cNvPr id="3" name="Content Placeholder 2"/>
          <p:cNvSpPr>
            <a:spLocks noGrp="1"/>
          </p:cNvSpPr>
          <p:nvPr>
            <p:ph idx="1"/>
          </p:nvPr>
        </p:nvSpPr>
        <p:spPr/>
        <p:txBody>
          <a:bodyPr>
            <a:normAutofit/>
          </a:bodyPr>
          <a:lstStyle/>
          <a:p>
            <a:r>
              <a:rPr lang="en-US" dirty="0" smtClean="0"/>
              <a:t>The design of the load to be generated by the tool</a:t>
            </a:r>
          </a:p>
          <a:p>
            <a:r>
              <a:rPr lang="en-US" dirty="0" smtClean="0"/>
              <a:t>Timing aspects probe effect</a:t>
            </a:r>
          </a:p>
          <a:p>
            <a:r>
              <a:rPr lang="en-US" dirty="0" smtClean="0"/>
              <a:t>How to interpret the information gathered.</a:t>
            </a:r>
          </a:p>
          <a:p>
            <a:r>
              <a:rPr lang="en-US" dirty="0" smtClean="0"/>
              <a:t>These tools need tester with expertise in performance testing to design the tests and interpret results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99310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Static analysis tools</a:t>
            </a:r>
            <a:endParaRPr lang="en-US" dirty="0"/>
          </a:p>
        </p:txBody>
      </p:sp>
      <p:sp>
        <p:nvSpPr>
          <p:cNvPr id="3" name="Content Placeholder 2"/>
          <p:cNvSpPr>
            <a:spLocks noGrp="1"/>
          </p:cNvSpPr>
          <p:nvPr>
            <p:ph idx="1"/>
          </p:nvPr>
        </p:nvSpPr>
        <p:spPr/>
        <p:txBody>
          <a:bodyPr>
            <a:normAutofit/>
          </a:bodyPr>
          <a:lstStyle/>
          <a:p>
            <a:r>
              <a:rPr lang="en-US" dirty="0" smtClean="0"/>
              <a:t>There is a risk that the changes to make old code to conform to new standard will introduce an unexpected side effect</a:t>
            </a:r>
          </a:p>
          <a:p>
            <a:r>
              <a:rPr lang="en-US" dirty="0" smtClean="0"/>
              <a:t>These tools applied to source code can enforce coding standards, but if applied to existing code may generate a lot of messages</a:t>
            </a:r>
          </a:p>
          <a:p>
            <a:r>
              <a:rPr lang="en-US" dirty="0" smtClean="0"/>
              <a:t>A gradual implementation with initial filters to exclude some messages would be an effective approach.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40963234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considerations: Test management tools</a:t>
            </a:r>
            <a:endParaRPr lang="en-US" dirty="0"/>
          </a:p>
        </p:txBody>
      </p:sp>
      <p:sp>
        <p:nvSpPr>
          <p:cNvPr id="3" name="Content Placeholder 2"/>
          <p:cNvSpPr>
            <a:spLocks noGrp="1"/>
          </p:cNvSpPr>
          <p:nvPr>
            <p:ph idx="1"/>
          </p:nvPr>
        </p:nvSpPr>
        <p:spPr/>
        <p:txBody>
          <a:bodyPr/>
          <a:lstStyle/>
          <a:p>
            <a:r>
              <a:rPr lang="en-US" dirty="0" smtClean="0"/>
              <a:t>They need to interface with other tools or spreadsheets in order to produce information in the best format for the current needs of the organization.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855814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Interview Questions and Answers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0156577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Fundamental Questions in Testing</a:t>
            </a:r>
          </a:p>
        </p:txBody>
      </p:sp>
      <p:sp>
        <p:nvSpPr>
          <p:cNvPr id="18435" name="Rectangle 3"/>
          <p:cNvSpPr>
            <a:spLocks noGrp="1" noChangeArrowheads="1"/>
          </p:cNvSpPr>
          <p:nvPr>
            <p:ph type="body" idx="1"/>
          </p:nvPr>
        </p:nvSpPr>
        <p:spPr/>
        <p:txBody>
          <a:bodyPr>
            <a:normAutofit/>
          </a:bodyPr>
          <a:lstStyle/>
          <a:p>
            <a:r>
              <a:rPr lang="en-US" dirty="0" smtClean="0"/>
              <a:t>When can we stop testing?</a:t>
            </a:r>
          </a:p>
          <a:p>
            <a:pPr lvl="1"/>
            <a:r>
              <a:rPr lang="en-US" dirty="0" smtClean="0"/>
              <a:t>Test coverage</a:t>
            </a:r>
          </a:p>
          <a:p>
            <a:r>
              <a:rPr lang="en-US" dirty="0" smtClean="0"/>
              <a:t>What should we test? </a:t>
            </a:r>
          </a:p>
          <a:p>
            <a:pPr lvl="1">
              <a:buSzPct val="100000"/>
              <a:buFont typeface="Wingdings" charset="2"/>
              <a:buChar char="ü"/>
            </a:pPr>
            <a:r>
              <a:rPr lang="en-US" dirty="0" smtClean="0"/>
              <a:t>Test generation</a:t>
            </a:r>
          </a:p>
          <a:p>
            <a:r>
              <a:rPr lang="en-US" dirty="0" smtClean="0"/>
              <a:t>Is the observed output correct?</a:t>
            </a:r>
          </a:p>
          <a:p>
            <a:pPr lvl="1">
              <a:buSzPct val="100000"/>
              <a:buFont typeface="Wingdings" charset="2"/>
              <a:buChar char="ü"/>
            </a:pPr>
            <a:r>
              <a:rPr lang="en-US" dirty="0" smtClean="0"/>
              <a:t>Test oracle</a:t>
            </a:r>
          </a:p>
          <a:p>
            <a:r>
              <a:rPr lang="en-US" dirty="0" smtClean="0"/>
              <a:t>How well did we do?</a:t>
            </a:r>
          </a:p>
          <a:p>
            <a:pPr lvl="1"/>
            <a:r>
              <a:rPr lang="en-US" dirty="0" smtClean="0"/>
              <a:t>Test efficiency</a:t>
            </a:r>
          </a:p>
          <a:p>
            <a:r>
              <a:rPr lang="en-US" dirty="0" smtClean="0"/>
              <a:t>Who should test your program?</a:t>
            </a:r>
          </a:p>
          <a:p>
            <a:pPr lvl="1">
              <a:buSzPct val="100000"/>
              <a:buFont typeface="Wingdings" charset="2"/>
              <a:buChar char="ü"/>
            </a:pPr>
            <a:r>
              <a:rPr lang="en-US" dirty="0" smtClean="0"/>
              <a:t>Independent V&amp;V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9241824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 </a:t>
            </a:r>
          </a:p>
        </p:txBody>
      </p:sp>
      <p:sp>
        <p:nvSpPr>
          <p:cNvPr id="3" name="Content Placeholder 2"/>
          <p:cNvSpPr>
            <a:spLocks noGrp="1"/>
          </p:cNvSpPr>
          <p:nvPr>
            <p:ph idx="1"/>
          </p:nvPr>
        </p:nvSpPr>
        <p:spPr/>
        <p:txBody>
          <a:bodyPr/>
          <a:lstStyle/>
          <a:p>
            <a:r>
              <a:rPr lang="en-US" sz="2000" dirty="0"/>
              <a:t>What is difference between QA, QC and Software Testing?</a:t>
            </a:r>
          </a:p>
          <a:p>
            <a:r>
              <a:rPr lang="en-US" sz="2000" dirty="0"/>
              <a:t>What is verification and validation?</a:t>
            </a:r>
          </a:p>
          <a:p>
            <a:r>
              <a:rPr lang="en-US" sz="2000" dirty="0"/>
              <a:t>Explain Branch Coverage and Decision Coverage.</a:t>
            </a:r>
          </a:p>
          <a:p>
            <a:r>
              <a:rPr lang="en-US" sz="2000" dirty="0"/>
              <a:t>What is pair-wise programming and why is it relevant to software testing?</a:t>
            </a:r>
          </a:p>
          <a:p>
            <a:pPr lvl="0"/>
            <a:r>
              <a:rPr lang="en-US" sz="2000" dirty="0"/>
              <a:t>Why is testing software using concurrent programming hard? What are races and why do they affect system testing.</a:t>
            </a:r>
          </a:p>
          <a:p>
            <a:r>
              <a:rPr lang="en-US" sz="2000" dirty="0"/>
              <a:t>Phase in detecting defect: During a software development project two similar requirements defects were detected. One was detected in the requirements phase, and the other during the implementation phase. </a:t>
            </a:r>
          </a:p>
          <a:p>
            <a:pPr lvl="0"/>
            <a:r>
              <a:rPr lang="en-US" sz="2000" dirty="0"/>
              <a:t>Why do we measure defect rates and what can they tell us? </a:t>
            </a:r>
          </a:p>
          <a:p>
            <a:r>
              <a:rPr lang="en-US" sz="2000" dirty="0"/>
              <a:t>What is Static Analysis?</a:t>
            </a:r>
          </a:p>
          <a:p>
            <a:endParaRPr lang="en-US" sz="2000"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4007650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difference between QA, QC and Software Testing?</a:t>
            </a:r>
          </a:p>
        </p:txBody>
      </p:sp>
      <p:sp>
        <p:nvSpPr>
          <p:cNvPr id="3" name="Content Placeholder 2"/>
          <p:cNvSpPr>
            <a:spLocks noGrp="1"/>
          </p:cNvSpPr>
          <p:nvPr>
            <p:ph idx="1"/>
          </p:nvPr>
        </p:nvSpPr>
        <p:spPr/>
        <p:txBody>
          <a:bodyPr>
            <a:normAutofit/>
          </a:bodyPr>
          <a:lstStyle/>
          <a:p>
            <a:r>
              <a:rPr lang="en-US" sz="2400" b="1" dirty="0" smtClean="0"/>
              <a:t>Quality Assurance (QA)</a:t>
            </a:r>
            <a:r>
              <a:rPr lang="en-US" sz="2400" dirty="0" smtClean="0"/>
              <a:t>: QA refers to the planned and systematic way of monitoring the quality of process which is followed to produce a quality product. QA tracks the outcomes and adjusts the process to meet the expectation. QA is </a:t>
            </a:r>
            <a:r>
              <a:rPr lang="en-US" sz="2400" b="1" dirty="0" smtClean="0"/>
              <a:t>not</a:t>
            </a:r>
            <a:r>
              <a:rPr lang="en-US" sz="2400" dirty="0" smtClean="0"/>
              <a:t> </a:t>
            </a:r>
            <a:r>
              <a:rPr lang="en-US" sz="2400" u="sng" dirty="0" smtClean="0"/>
              <a:t>just</a:t>
            </a:r>
            <a:r>
              <a:rPr lang="en-US" sz="2400" dirty="0" smtClean="0"/>
              <a:t> testing.</a:t>
            </a:r>
          </a:p>
          <a:p>
            <a:r>
              <a:rPr lang="en-US" sz="2400" b="1" dirty="0" smtClean="0"/>
              <a:t>Quality Control (QC)</a:t>
            </a:r>
            <a:r>
              <a:rPr lang="en-US" sz="2400" dirty="0" smtClean="0"/>
              <a:t>: Concern with the quality of the product. QC finds the defects and suggests improvements. The process set by QA is implemented by QC. The QC is the responsibility of the tester.</a:t>
            </a:r>
          </a:p>
          <a:p>
            <a:r>
              <a:rPr lang="en-US" sz="2400" b="1" dirty="0" smtClean="0"/>
              <a:t>Software Testing</a:t>
            </a:r>
            <a:r>
              <a:rPr lang="en-US" sz="2400" dirty="0" smtClean="0"/>
              <a:t>: is the process of ensuring that product which is developed by the developer meets the user requirement. The motive to perform testing is to find the bugs and make sure that they get fixed.</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9450404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lstStyle/>
          <a:p>
            <a:pPr marL="0" indent="0">
              <a:buNone/>
            </a:pPr>
            <a:r>
              <a:rPr lang="en-US" dirty="0" smtClean="0"/>
              <a:t>What </a:t>
            </a:r>
            <a:r>
              <a:rPr lang="en-US" dirty="0"/>
              <a:t>is verification and validation?</a:t>
            </a:r>
          </a:p>
          <a:p>
            <a:r>
              <a:rPr lang="en-US" b="1" dirty="0"/>
              <a:t>Verification:</a:t>
            </a:r>
            <a:r>
              <a:rPr lang="en-US" dirty="0"/>
              <a:t> process of evaluating work-products of a development phase to determine whether they meet the specified requirements for that phase</a:t>
            </a:r>
            <a:r>
              <a:rPr lang="en-US" dirty="0" smtClean="0"/>
              <a:t>.</a:t>
            </a:r>
            <a:endParaRPr lang="en-US" dirty="0"/>
          </a:p>
          <a:p>
            <a:r>
              <a:rPr lang="en-US" b="1" dirty="0"/>
              <a:t>Validation:</a:t>
            </a:r>
            <a:r>
              <a:rPr lang="en-US" dirty="0"/>
              <a:t> process of evaluating software during or at the end of the development process to determine whether it </a:t>
            </a:r>
            <a:r>
              <a:rPr lang="en-US" dirty="0" smtClean="0"/>
              <a:t>meets specified </a:t>
            </a:r>
            <a:r>
              <a:rPr lang="en-US" dirty="0"/>
              <a:t>requirements.</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17773408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Branch Coverage and Decision Coverage</a:t>
            </a:r>
          </a:p>
        </p:txBody>
      </p:sp>
      <p:sp>
        <p:nvSpPr>
          <p:cNvPr id="3" name="Content Placeholder 2"/>
          <p:cNvSpPr>
            <a:spLocks noGrp="1"/>
          </p:cNvSpPr>
          <p:nvPr>
            <p:ph idx="1"/>
          </p:nvPr>
        </p:nvSpPr>
        <p:spPr/>
        <p:txBody>
          <a:bodyPr>
            <a:normAutofit lnSpcReduction="10000"/>
          </a:bodyPr>
          <a:lstStyle/>
          <a:p>
            <a:pPr marL="0" indent="0">
              <a:buNone/>
            </a:pPr>
            <a:r>
              <a:rPr lang="en-US" dirty="0"/>
              <a:t>Explain Branch Coverage and Decision Coverage.</a:t>
            </a:r>
          </a:p>
          <a:p>
            <a:r>
              <a:rPr lang="en-US" b="1" dirty="0" smtClean="0"/>
              <a:t>Branch </a:t>
            </a:r>
            <a:r>
              <a:rPr lang="en-US" b="1" dirty="0"/>
              <a:t>Coverage </a:t>
            </a:r>
            <a:r>
              <a:rPr lang="en-US" dirty="0"/>
              <a:t>is testing performed in order to ensure that every branch of the software is executed </a:t>
            </a:r>
            <a:r>
              <a:rPr lang="en-US" dirty="0" smtClean="0"/>
              <a:t>at least </a:t>
            </a:r>
            <a:r>
              <a:rPr lang="en-US" dirty="0"/>
              <a:t>once</a:t>
            </a:r>
            <a:r>
              <a:rPr lang="en-US" dirty="0" smtClean="0"/>
              <a:t>. </a:t>
            </a:r>
            <a:r>
              <a:rPr lang="en-US" dirty="0"/>
              <a:t>To perform the Branch coverage testing we take the help of the Control Flow Graph. </a:t>
            </a:r>
          </a:p>
          <a:p>
            <a:r>
              <a:rPr lang="en-US" b="1" dirty="0" smtClean="0"/>
              <a:t>Decision </a:t>
            </a:r>
            <a:r>
              <a:rPr lang="en-US" b="1" dirty="0"/>
              <a:t>coverage </a:t>
            </a:r>
            <a:r>
              <a:rPr lang="en-US" dirty="0"/>
              <a:t>testing ensures that every decision taking statement is executed </a:t>
            </a:r>
            <a:r>
              <a:rPr lang="en-US" dirty="0" smtClean="0"/>
              <a:t>at least </a:t>
            </a:r>
            <a:r>
              <a:rPr lang="en-US" dirty="0"/>
              <a:t>once</a:t>
            </a:r>
            <a:r>
              <a:rPr lang="en-US" dirty="0" smtClean="0"/>
              <a:t>.</a:t>
            </a:r>
            <a:endParaRPr lang="en-US" dirty="0"/>
          </a:p>
          <a:p>
            <a:r>
              <a:rPr lang="en-US" dirty="0" smtClean="0"/>
              <a:t>Both </a:t>
            </a:r>
            <a:r>
              <a:rPr lang="en-US" dirty="0"/>
              <a:t>decision and branch coverage testing is done to ensure the tester that no branch and decision taking </a:t>
            </a:r>
            <a:r>
              <a:rPr lang="en-US" dirty="0" smtClean="0"/>
              <a:t>statement </a:t>
            </a:r>
            <a:r>
              <a:rPr lang="en-US" dirty="0"/>
              <a:t>will </a:t>
            </a:r>
            <a:r>
              <a:rPr lang="en-US" dirty="0" smtClean="0"/>
              <a:t>lead </a:t>
            </a:r>
            <a:r>
              <a:rPr lang="en-US" dirty="0"/>
              <a:t>to failure of the software</a:t>
            </a:r>
            <a:r>
              <a:rPr lang="en-US" dirty="0" smtClean="0"/>
              <a:t>.</a:t>
            </a:r>
            <a:endParaRPr lang="en-US" dirty="0"/>
          </a:p>
          <a:p>
            <a:r>
              <a:rPr lang="en-US" dirty="0" smtClean="0"/>
              <a:t>To </a:t>
            </a:r>
            <a:r>
              <a:rPr lang="en-US" dirty="0"/>
              <a:t>Calculate Branch Coverage:</a:t>
            </a:r>
          </a:p>
          <a:p>
            <a:pPr lvl="1"/>
            <a:r>
              <a:rPr lang="en-US" b="1" dirty="0"/>
              <a:t>Branch Coverage = Tested Decision Outcomes / Total Decision Outcomes.</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49165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Test </a:t>
            </a:r>
            <a:r>
              <a:rPr lang="en-US" dirty="0" smtClean="0"/>
              <a:t>Metrics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8999255"/>
              </p:ext>
            </p:extLst>
          </p:nvPr>
        </p:nvGraphicFramePr>
        <p:xfrm>
          <a:off x="1305195" y="1328888"/>
          <a:ext cx="8442654" cy="2440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
        <p:nvSpPr>
          <p:cNvPr id="7" name="Content Placeholder 2"/>
          <p:cNvSpPr txBox="1">
            <a:spLocks/>
          </p:cNvSpPr>
          <p:nvPr/>
        </p:nvSpPr>
        <p:spPr>
          <a:xfrm>
            <a:off x="347524" y="4417100"/>
            <a:ext cx="11650767" cy="192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Process Metrics</a:t>
            </a:r>
            <a:r>
              <a:rPr lang="en-US" sz="2000" dirty="0"/>
              <a:t>: </a:t>
            </a:r>
            <a:r>
              <a:rPr lang="en-US" sz="2000" dirty="0" smtClean="0"/>
              <a:t>used </a:t>
            </a:r>
            <a:r>
              <a:rPr lang="en-US" sz="2000" dirty="0"/>
              <a:t>to improve the process efficiency of the SDLC ( Software Development Life Cycle)</a:t>
            </a:r>
          </a:p>
          <a:p>
            <a:r>
              <a:rPr lang="en-US" sz="2000" b="1" dirty="0"/>
              <a:t>Product Metrics</a:t>
            </a:r>
            <a:r>
              <a:rPr lang="en-US" sz="2000" dirty="0"/>
              <a:t>: </a:t>
            </a:r>
            <a:r>
              <a:rPr lang="en-US" sz="2000" dirty="0" smtClean="0"/>
              <a:t>deals </a:t>
            </a:r>
            <a:r>
              <a:rPr lang="en-US" sz="2000" dirty="0"/>
              <a:t>with the quality of the software product</a:t>
            </a:r>
          </a:p>
          <a:p>
            <a:r>
              <a:rPr lang="en-US" sz="2000" b="1" dirty="0"/>
              <a:t>Project Metrics</a:t>
            </a:r>
            <a:r>
              <a:rPr lang="en-US" sz="2000" dirty="0"/>
              <a:t>: </a:t>
            </a:r>
            <a:r>
              <a:rPr lang="en-US" sz="2000" dirty="0" smtClean="0"/>
              <a:t>used </a:t>
            </a:r>
            <a:r>
              <a:rPr lang="en-US" sz="2000" dirty="0"/>
              <a:t>to measure the efficiency of a project team or any testing tools being used by the team members</a:t>
            </a:r>
          </a:p>
        </p:txBody>
      </p:sp>
    </p:spTree>
    <p:extLst>
      <p:ext uri="{BB962C8B-B14F-4D97-AF65-F5344CB8AC3E}">
        <p14:creationId xmlns:p14="http://schemas.microsoft.com/office/powerpoint/2010/main" val="21494736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Static Analysis?</a:t>
            </a:r>
            <a:endParaRPr lang="en-US" dirty="0"/>
          </a:p>
        </p:txBody>
      </p:sp>
      <p:sp>
        <p:nvSpPr>
          <p:cNvPr id="3" name="Content Placeholder 2"/>
          <p:cNvSpPr>
            <a:spLocks noGrp="1"/>
          </p:cNvSpPr>
          <p:nvPr>
            <p:ph idx="1"/>
          </p:nvPr>
        </p:nvSpPr>
        <p:spPr/>
        <p:txBody>
          <a:bodyPr/>
          <a:lstStyle/>
          <a:p>
            <a:r>
              <a:rPr lang="en-US" dirty="0" smtClean="0"/>
              <a:t>The term "static analysis" is conflated, but here we use it to mean a collection of algorithms and techniques used to analyze source code in order to automatically find bugs. </a:t>
            </a:r>
          </a:p>
          <a:p>
            <a:r>
              <a:rPr lang="en-US" dirty="0" smtClean="0"/>
              <a:t>The idea is similar in spirit to compiler warnings (which can be useful for finding coding errors) but to take that idea a step further and find bugs that are traditionally found using run-time debugging techniques such as testing.</a:t>
            </a:r>
          </a:p>
          <a:p>
            <a:r>
              <a:rPr lang="en-US" dirty="0" smtClean="0"/>
              <a:t>Static analysis bug-finding tools have evolved over the last several decades from basic syntactic checkers to those that find deep bugs by reasoning about the semantics of code.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34611883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Defect Costs</a:t>
            </a:r>
          </a:p>
        </p:txBody>
      </p:sp>
      <p:sp>
        <p:nvSpPr>
          <p:cNvPr id="5124" name="Rectangle 3"/>
          <p:cNvSpPr>
            <a:spLocks noGrp="1" noChangeArrowheads="1"/>
          </p:cNvSpPr>
          <p:nvPr>
            <p:ph type="body" idx="1"/>
          </p:nvPr>
        </p:nvSpPr>
        <p:spPr>
          <a:xfrm>
            <a:off x="921390" y="1319509"/>
            <a:ext cx="9649073" cy="1665714"/>
          </a:xfrm>
        </p:spPr>
        <p:txBody>
          <a:bodyPr>
            <a:normAutofit/>
          </a:bodyPr>
          <a:lstStyle/>
          <a:p>
            <a:pPr eaLnBrk="1" hangingPunct="1">
              <a:lnSpc>
                <a:spcPct val="90000"/>
              </a:lnSpc>
              <a:buFontTx/>
              <a:buNone/>
            </a:pPr>
            <a:r>
              <a:rPr lang="en-US" sz="2000" dirty="0"/>
              <a:t>Questions:</a:t>
            </a:r>
          </a:p>
          <a:p>
            <a:pPr lvl="1"/>
            <a:r>
              <a:rPr lang="en-US" dirty="0"/>
              <a:t>When you find one, how much will it cost to fix?</a:t>
            </a:r>
          </a:p>
          <a:p>
            <a:pPr lvl="2"/>
            <a:r>
              <a:rPr lang="en-US" dirty="0"/>
              <a:t>How much depends on when the </a:t>
            </a:r>
            <a:r>
              <a:rPr lang="en-US" dirty="0" smtClean="0"/>
              <a:t>defect </a:t>
            </a:r>
            <a:r>
              <a:rPr lang="en-US" dirty="0"/>
              <a:t>was created vs. when you found it?</a:t>
            </a:r>
          </a:p>
          <a:p>
            <a:pPr lvl="1"/>
            <a:r>
              <a:rPr lang="en-US" dirty="0"/>
              <a:t>Just how many do you think are in there to start with?!</a:t>
            </a:r>
          </a:p>
        </p:txBody>
      </p:sp>
      <p:grpSp>
        <p:nvGrpSpPr>
          <p:cNvPr id="5125" name="Group 16"/>
          <p:cNvGrpSpPr>
            <a:grpSpLocks/>
          </p:cNvGrpSpPr>
          <p:nvPr/>
        </p:nvGrpSpPr>
        <p:grpSpPr bwMode="auto">
          <a:xfrm>
            <a:off x="1802920" y="2876304"/>
            <a:ext cx="6990559" cy="1747454"/>
            <a:chOff x="228600" y="2590800"/>
            <a:chExt cx="8305800" cy="2560638"/>
          </a:xfrm>
        </p:grpSpPr>
        <p:grpSp>
          <p:nvGrpSpPr>
            <p:cNvPr id="5127" name="Group 5"/>
            <p:cNvGrpSpPr>
              <a:grpSpLocks/>
            </p:cNvGrpSpPr>
            <p:nvPr/>
          </p:nvGrpSpPr>
          <p:grpSpPr bwMode="auto">
            <a:xfrm>
              <a:off x="2133600" y="2590800"/>
              <a:ext cx="5716588" cy="2559050"/>
              <a:chOff x="1157" y="1320"/>
              <a:chExt cx="3806" cy="2443"/>
            </a:xfrm>
          </p:grpSpPr>
          <p:sp>
            <p:nvSpPr>
              <p:cNvPr id="6" name="Line 6"/>
              <p:cNvSpPr>
                <a:spLocks noChangeShapeType="1"/>
              </p:cNvSpPr>
              <p:nvPr/>
            </p:nvSpPr>
            <p:spPr bwMode="invGray">
              <a:xfrm flipV="1">
                <a:off x="1157"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7" name="Line 7"/>
              <p:cNvSpPr>
                <a:spLocks noChangeShapeType="1"/>
              </p:cNvSpPr>
              <p:nvPr/>
            </p:nvSpPr>
            <p:spPr bwMode="invGray">
              <a:xfrm flipV="1">
                <a:off x="2426"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8" name="Line 8"/>
              <p:cNvSpPr>
                <a:spLocks noChangeShapeType="1"/>
              </p:cNvSpPr>
              <p:nvPr/>
            </p:nvSpPr>
            <p:spPr bwMode="invGray">
              <a:xfrm flipV="1">
                <a:off x="3694"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sp>
            <p:nvSpPr>
              <p:cNvPr id="9" name="Line 9"/>
              <p:cNvSpPr>
                <a:spLocks noChangeShapeType="1"/>
              </p:cNvSpPr>
              <p:nvPr/>
            </p:nvSpPr>
            <p:spPr bwMode="invGray">
              <a:xfrm flipV="1">
                <a:off x="4963" y="1320"/>
                <a:ext cx="0" cy="2442"/>
              </a:xfrm>
              <a:prstGeom prst="line">
                <a:avLst/>
              </a:prstGeom>
              <a:noFill/>
              <a:ln w="12700">
                <a:solidFill>
                  <a:srgbClr val="4D4D4D"/>
                </a:solidFill>
                <a:round/>
                <a:headEnd/>
                <a:tailEnd/>
              </a:ln>
              <a:effectLst>
                <a:outerShdw dist="53882" dir="2700000" algn="ctr" rotWithShape="0">
                  <a:schemeClr val="bg2"/>
                </a:outerShdw>
              </a:effectLst>
            </p:spPr>
            <p:txBody>
              <a:bodyPr wrap="none" tIns="91440" bIns="91440" anchor="ctr"/>
              <a:lstStyle/>
              <a:p>
                <a:pPr>
                  <a:defRPr/>
                </a:pPr>
                <a:endParaRPr lang="en-US" dirty="0">
                  <a:latin typeface="Candara" panose="020E0502030303020204" pitchFamily="34" charset="0"/>
                </a:endParaRPr>
              </a:p>
            </p:txBody>
          </p:sp>
        </p:grpSp>
        <p:grpSp>
          <p:nvGrpSpPr>
            <p:cNvPr id="5128" name="Group 10"/>
            <p:cNvGrpSpPr>
              <a:grpSpLocks/>
            </p:cNvGrpSpPr>
            <p:nvPr/>
          </p:nvGrpSpPr>
          <p:grpSpPr bwMode="auto">
            <a:xfrm>
              <a:off x="1079500" y="2819400"/>
              <a:ext cx="5702300" cy="2255838"/>
              <a:chOff x="432" y="1084"/>
              <a:chExt cx="4688" cy="2914"/>
            </a:xfrm>
          </p:grpSpPr>
          <p:sp>
            <p:nvSpPr>
              <p:cNvPr id="5133" name="Line 11"/>
              <p:cNvSpPr>
                <a:spLocks noChangeShapeType="1"/>
              </p:cNvSpPr>
              <p:nvPr/>
            </p:nvSpPr>
            <p:spPr bwMode="auto">
              <a:xfrm flipV="1">
                <a:off x="4037" y="1084"/>
                <a:ext cx="1083" cy="1767"/>
              </a:xfrm>
              <a:prstGeom prst="line">
                <a:avLst/>
              </a:prstGeom>
              <a:noFill/>
              <a:ln w="38100">
                <a:solidFill>
                  <a:schemeClr val="hlink"/>
                </a:solidFill>
                <a:round/>
                <a:headEnd type="none" w="sm" len="sm"/>
                <a:tailEnd type="none" w="med" len="lg"/>
              </a:ln>
              <a:extLst>
                <a:ext uri="{909E8E84-426E-40dd-AFC4-6F175D3DCCD1}">
                  <a14:hiddenFill xmlns="" xmlns:a14="http://schemas.microsoft.com/office/drawing/2010/main">
                    <a:noFill/>
                  </a14:hiddenFill>
                </a:ext>
              </a:extLst>
            </p:spPr>
            <p:txBody>
              <a:bodyPr wrap="none" anchor="ctr"/>
              <a:lstStyle/>
              <a:p>
                <a:endParaRPr lang="en-US" dirty="0">
                  <a:latin typeface="Candara" panose="020E0502030303020204" pitchFamily="34" charset="0"/>
                </a:endParaRPr>
              </a:p>
            </p:txBody>
          </p:sp>
          <p:sp>
            <p:nvSpPr>
              <p:cNvPr id="5134" name="Arc 12"/>
              <p:cNvSpPr>
                <a:spLocks/>
              </p:cNvSpPr>
              <p:nvPr/>
            </p:nvSpPr>
            <p:spPr bwMode="auto">
              <a:xfrm flipH="1">
                <a:off x="432" y="2577"/>
                <a:ext cx="3606" cy="1421"/>
              </a:xfrm>
              <a:custGeom>
                <a:avLst/>
                <a:gdLst>
                  <a:gd name="T0" fmla="*/ 100 w 21623"/>
                  <a:gd name="T1" fmla="*/ 6 h 21600"/>
                  <a:gd name="T2" fmla="*/ 0 w 21623"/>
                  <a:gd name="T3" fmla="*/ 1 h 21600"/>
                  <a:gd name="T4" fmla="*/ 98 w 21623"/>
                  <a:gd name="T5" fmla="*/ 0 h 21600"/>
                  <a:gd name="T6" fmla="*/ 0 60000 65536"/>
                  <a:gd name="T7" fmla="*/ 0 60000 65536"/>
                  <a:gd name="T8" fmla="*/ 0 60000 65536"/>
                  <a:gd name="T9" fmla="*/ 0 w 21623"/>
                  <a:gd name="T10" fmla="*/ 0 h 21600"/>
                  <a:gd name="T11" fmla="*/ 21623 w 21623"/>
                  <a:gd name="T12" fmla="*/ 21600 h 21600"/>
                </a:gdLst>
                <a:ahLst/>
                <a:cxnLst>
                  <a:cxn ang="T6">
                    <a:pos x="T0" y="T1"/>
                  </a:cxn>
                  <a:cxn ang="T7">
                    <a:pos x="T2" y="T3"/>
                  </a:cxn>
                  <a:cxn ang="T8">
                    <a:pos x="T4" y="T5"/>
                  </a:cxn>
                </a:cxnLst>
                <a:rect l="T9" t="T10" r="T11" b="T12"/>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chemeClr val="hlink"/>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sp>
          <p:nvSpPr>
            <p:cNvPr id="5129" name="Line 13"/>
            <p:cNvSpPr>
              <a:spLocks noChangeShapeType="1"/>
            </p:cNvSpPr>
            <p:nvPr/>
          </p:nvSpPr>
          <p:spPr bwMode="auto">
            <a:xfrm>
              <a:off x="1066800" y="2590800"/>
              <a:ext cx="3175" cy="2560638"/>
            </a:xfrm>
            <a:prstGeom prst="line">
              <a:avLst/>
            </a:prstGeom>
            <a:noFill/>
            <a:ln w="38100">
              <a:solidFill>
                <a:srgbClr val="4D4D4D"/>
              </a:solidFill>
              <a:round/>
              <a:headEnd type="stealth" w="sm" len="sm"/>
              <a:tailEnd type="none"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5130" name="Line 14"/>
            <p:cNvSpPr>
              <a:spLocks noChangeShapeType="1"/>
            </p:cNvSpPr>
            <p:nvPr/>
          </p:nvSpPr>
          <p:spPr bwMode="auto">
            <a:xfrm flipV="1">
              <a:off x="1081088" y="5105400"/>
              <a:ext cx="6919912" cy="23813"/>
            </a:xfrm>
            <a:prstGeom prst="line">
              <a:avLst/>
            </a:prstGeom>
            <a:noFill/>
            <a:ln w="38100">
              <a:solidFill>
                <a:srgbClr val="4D4D4D"/>
              </a:solidFill>
              <a:round/>
              <a:headEnd type="none" w="sm" len="sm"/>
              <a:tailEnd type="stealth" w="sm" len="sm"/>
            </a:ln>
            <a:extLst>
              <a:ext uri="{909E8E84-426E-40dd-AFC4-6F175D3DCCD1}">
                <a14:hiddenFill xmlns="" xmlns:a14="http://schemas.microsoft.com/office/drawing/2010/main">
                  <a:noFill/>
                </a14:hiddenFill>
              </a:ext>
            </a:extLst>
          </p:spPr>
          <p:txBody>
            <a:bodyPr lIns="80786" tIns="40392" rIns="80786" bIns="40392">
              <a:spAutoFit/>
            </a:bodyPr>
            <a:lstStyle/>
            <a:p>
              <a:endParaRPr lang="en-US" dirty="0">
                <a:latin typeface="Candara" panose="020E0502030303020204" pitchFamily="34" charset="0"/>
              </a:endParaRPr>
            </a:p>
          </p:txBody>
        </p:sp>
        <p:sp>
          <p:nvSpPr>
            <p:cNvPr id="15" name="Rectangle 15"/>
            <p:cNvSpPr>
              <a:spLocks noChangeArrowheads="1"/>
            </p:cNvSpPr>
            <p:nvPr/>
          </p:nvSpPr>
          <p:spPr bwMode="auto">
            <a:xfrm>
              <a:off x="228600" y="3070920"/>
              <a:ext cx="868792" cy="463278"/>
            </a:xfrm>
            <a:prstGeom prst="rect">
              <a:avLst/>
            </a:prstGeom>
            <a:noFill/>
            <a:ln w="9525">
              <a:noFill/>
              <a:miter lim="800000"/>
              <a:headEnd/>
              <a:tailEnd/>
            </a:ln>
            <a:effectLst>
              <a:outerShdw dist="35921" dir="2700000" algn="ctr" rotWithShape="0">
                <a:schemeClr val="bg1"/>
              </a:outerShdw>
            </a:effectLst>
          </p:spPr>
          <p:txBody>
            <a:bodyPr lIns="80786" tIns="40392" rIns="80786" bIns="40392">
              <a:spAutoFit/>
            </a:bodyPr>
            <a:lstStyle/>
            <a:p>
              <a:pPr defTabSz="850900" eaLnBrk="0" hangingPunct="0">
                <a:lnSpc>
                  <a:spcPct val="90000"/>
                </a:lnSpc>
                <a:defRPr/>
              </a:pPr>
              <a:r>
                <a:rPr lang="en-US" b="1" dirty="0">
                  <a:solidFill>
                    <a:schemeClr val="accent2"/>
                  </a:solidFill>
                  <a:latin typeface="Candara" panose="020E0502030303020204" pitchFamily="34" charset="0"/>
                </a:rPr>
                <a:t>Cost</a:t>
              </a:r>
            </a:p>
          </p:txBody>
        </p:sp>
        <p:sp>
          <p:nvSpPr>
            <p:cNvPr id="5132" name="Rectangle 16"/>
            <p:cNvSpPr>
              <a:spLocks noChangeArrowheads="1"/>
            </p:cNvSpPr>
            <p:nvPr/>
          </p:nvSpPr>
          <p:spPr bwMode="auto">
            <a:xfrm>
              <a:off x="4952999" y="4648200"/>
              <a:ext cx="3581401" cy="463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0786" tIns="40392" rIns="80786" bIns="40392">
              <a:spAutoFit/>
            </a:bodyPr>
            <a:lstStyle/>
            <a:p>
              <a:pPr algn="ctr" defTabSz="1020763" eaLnBrk="0" hangingPunct="0">
                <a:lnSpc>
                  <a:spcPct val="90000"/>
                </a:lnSpc>
                <a:tabLst>
                  <a:tab pos="1938338" algn="l"/>
                  <a:tab pos="3878263" algn="l"/>
                  <a:tab pos="4846638" algn="l"/>
                  <a:tab pos="5816600" algn="l"/>
                  <a:tab pos="6845300" algn="l"/>
                </a:tabLst>
              </a:pPr>
              <a:r>
                <a:rPr lang="en-US" b="1" dirty="0">
                  <a:solidFill>
                    <a:schemeClr val="accent2"/>
                  </a:solidFill>
                  <a:latin typeface="Candara" panose="020E0502030303020204" pitchFamily="34" charset="0"/>
                </a:rPr>
                <a:t>Development Phases</a:t>
              </a:r>
            </a:p>
          </p:txBody>
        </p:sp>
      </p:grpSp>
      <p:sp>
        <p:nvSpPr>
          <p:cNvPr id="18" name="Rectangle 20"/>
          <p:cNvSpPr txBox="1">
            <a:spLocks noChangeArrowheads="1"/>
          </p:cNvSpPr>
          <p:nvPr/>
        </p:nvSpPr>
        <p:spPr bwMode="auto">
          <a:xfrm>
            <a:off x="1170949" y="4753324"/>
            <a:ext cx="8763000" cy="1905000"/>
          </a:xfrm>
          <a:prstGeom prst="rect">
            <a:avLst/>
          </a:prstGeom>
          <a:noFill/>
          <a:ln w="9525">
            <a:noFill/>
            <a:miter lim="800000"/>
            <a:headEnd/>
            <a:tailEnd/>
          </a:ln>
          <a:effectLst/>
        </p:spPr>
        <p:txBody>
          <a:bodyPr/>
          <a:lstStyle/>
          <a:p>
            <a:pPr marL="342900" indent="-342900">
              <a:spcBef>
                <a:spcPct val="20000"/>
              </a:spcBef>
              <a:defRPr/>
            </a:pPr>
            <a:r>
              <a:rPr lang="en-US" sz="2000" kern="0" dirty="0">
                <a:latin typeface="Candara" panose="020E0502030303020204" pitchFamily="34" charset="0"/>
              </a:rPr>
              <a:t>The cost of fixing a defect rises exponentially by lifecycle phase</a:t>
            </a:r>
          </a:p>
          <a:p>
            <a:pPr marL="742950" lvl="1" indent="-285750">
              <a:lnSpc>
                <a:spcPct val="90000"/>
              </a:lnSpc>
              <a:spcBef>
                <a:spcPct val="20000"/>
              </a:spcBef>
              <a:buFont typeface="Wingdings" pitchFamily="1" charset="2"/>
              <a:buChar char="§"/>
              <a:defRPr/>
            </a:pPr>
            <a:r>
              <a:rPr lang="en-US" sz="2000" kern="0" dirty="0">
                <a:latin typeface="Candara" panose="020E0502030303020204" pitchFamily="34" charset="0"/>
              </a:rPr>
              <a:t>But this is simplistic</a:t>
            </a:r>
          </a:p>
          <a:p>
            <a:pPr marL="1143000" lvl="2" indent="-228600">
              <a:lnSpc>
                <a:spcPct val="90000"/>
              </a:lnSpc>
              <a:spcBef>
                <a:spcPct val="20000"/>
              </a:spcBef>
              <a:buFontTx/>
              <a:buChar char="•"/>
              <a:defRPr/>
            </a:pPr>
            <a:r>
              <a:rPr lang="en-US" sz="2000" kern="0" dirty="0">
                <a:latin typeface="Candara" panose="020E0502030303020204" pitchFamily="34" charset="0"/>
              </a:rPr>
              <a:t>When were the defects injected?</a:t>
            </a:r>
          </a:p>
          <a:p>
            <a:pPr marL="1143000" lvl="2" indent="-228600">
              <a:lnSpc>
                <a:spcPct val="90000"/>
              </a:lnSpc>
              <a:spcBef>
                <a:spcPct val="20000"/>
              </a:spcBef>
              <a:buFontTx/>
              <a:buChar char="•"/>
              <a:defRPr/>
            </a:pPr>
            <a:r>
              <a:rPr lang="en-US" sz="2000" kern="0" dirty="0">
                <a:latin typeface="Candara" panose="020E0502030303020204" pitchFamily="34" charset="0"/>
              </a:rPr>
              <a:t>Are all defects treated the same?</a:t>
            </a:r>
          </a:p>
          <a:p>
            <a:pPr marL="1143000" lvl="2" indent="-228600">
              <a:lnSpc>
                <a:spcPct val="90000"/>
              </a:lnSpc>
              <a:spcBef>
                <a:spcPct val="20000"/>
              </a:spcBef>
              <a:buFontTx/>
              <a:buChar char="•"/>
              <a:defRPr/>
            </a:pPr>
            <a:r>
              <a:rPr lang="en-US" sz="2000" kern="0" dirty="0">
                <a:latin typeface="Candara" panose="020E0502030303020204" pitchFamily="34" charset="0"/>
              </a:rPr>
              <a:t>Do we reduce costs by getting better at fixing or at prevention?</a:t>
            </a: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326585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&amp; Testing</a:t>
            </a:r>
          </a:p>
        </p:txBody>
      </p:sp>
      <p:sp>
        <p:nvSpPr>
          <p:cNvPr id="4" name="Slide Number Placeholder 3"/>
          <p:cNvSpPr>
            <a:spLocks noGrp="1"/>
          </p:cNvSpPr>
          <p:nvPr>
            <p:ph type="sldNum" sz="quarter" idx="12"/>
          </p:nvPr>
        </p:nvSpPr>
        <p:spPr/>
        <p:txBody>
          <a:bodyPr/>
          <a:lstStyle/>
          <a:p>
            <a:fld id="{B543A0FD-1CA6-4228-86A2-78061B4844C8}" type="slidenum">
              <a:rPr lang="en-US" smtClean="0"/>
              <a:t>92</a:t>
            </a:fld>
            <a:endParaRPr lang="en-US"/>
          </a:p>
        </p:txBody>
      </p:sp>
      <p:sp>
        <p:nvSpPr>
          <p:cNvPr id="6" name="Rectangle 3"/>
          <p:cNvSpPr>
            <a:spLocks noGrp="1" noChangeArrowheads="1"/>
          </p:cNvSpPr>
          <p:nvPr>
            <p:ph sz="half" idx="1"/>
          </p:nvPr>
        </p:nvSpPr>
        <p:spPr>
          <a:xfrm>
            <a:off x="957532" y="1544128"/>
            <a:ext cx="4566968" cy="4948112"/>
          </a:xfrm>
        </p:spPr>
        <p:txBody>
          <a:bodyPr/>
          <a:lstStyle/>
          <a:p>
            <a:r>
              <a:rPr lang="en-US" dirty="0">
                <a:latin typeface="Candara" panose="020E0502030303020204" pitchFamily="34" charset="0"/>
                <a:ea typeface="ＭＳ Ｐゴシック" charset="0"/>
                <a:cs typeface="ＭＳ Ｐゴシック" charset="0"/>
              </a:rPr>
              <a:t>Testing </a:t>
            </a:r>
            <a:r>
              <a:rPr lang="ja-JP" altLang="en-US" dirty="0">
                <a:latin typeface="Candara" panose="020E0502030303020204" pitchFamily="34" charset="0"/>
                <a:ea typeface="ＭＳ Ｐゴシック" charset="0"/>
                <a:cs typeface="ＭＳ Ｐゴシック" charset="0"/>
              </a:rPr>
              <a:t>“</a:t>
            </a:r>
            <a:r>
              <a:rPr lang="en-US" altLang="ja-JP" dirty="0">
                <a:latin typeface="Candara" panose="020E0502030303020204" pitchFamily="34" charset="0"/>
                <a:ea typeface="ＭＳ Ｐゴシック" charset="0"/>
                <a:cs typeface="ＭＳ Ｐゴシック" charset="0"/>
              </a:rPr>
              <a:t>Phases</a:t>
            </a:r>
            <a:r>
              <a:rPr lang="ja-JP" altLang="en-US" dirty="0">
                <a:latin typeface="Candara" panose="020E0502030303020204" pitchFamily="34" charset="0"/>
                <a:ea typeface="ＭＳ Ｐゴシック" charset="0"/>
                <a:cs typeface="ＭＳ Ｐゴシック" charset="0"/>
              </a:rPr>
              <a:t>”</a:t>
            </a:r>
            <a:endParaRPr lang="en-US" altLang="ja-JP" dirty="0">
              <a:latin typeface="Candara" panose="020E0502030303020204" pitchFamily="34" charset="0"/>
              <a:ea typeface="ＭＳ Ｐゴシック" charset="0"/>
              <a:cs typeface="ＭＳ Ｐゴシック" charset="0"/>
            </a:endParaRPr>
          </a:p>
          <a:p>
            <a:pPr lvl="1">
              <a:buSzPct val="100000"/>
              <a:buFont typeface="Wingdings" charset="2"/>
              <a:buChar char="ü"/>
            </a:pPr>
            <a:r>
              <a:rPr lang="en-US" dirty="0">
                <a:latin typeface="Candara" panose="020E0502030303020204" pitchFamily="34" charset="0"/>
                <a:ea typeface="ＭＳ Ｐゴシック" charset="0"/>
              </a:rPr>
              <a:t>Unit</a:t>
            </a:r>
          </a:p>
          <a:p>
            <a:pPr lvl="1">
              <a:buSzPct val="100000"/>
              <a:buFont typeface="Wingdings" charset="2"/>
              <a:buChar char="ü"/>
            </a:pPr>
            <a:r>
              <a:rPr lang="en-US" dirty="0">
                <a:latin typeface="Candara" panose="020E0502030303020204" pitchFamily="34" charset="0"/>
                <a:ea typeface="ＭＳ Ｐゴシック" charset="0"/>
              </a:rPr>
              <a:t>Integration</a:t>
            </a:r>
          </a:p>
          <a:p>
            <a:pPr lvl="1">
              <a:buSzPct val="100000"/>
              <a:buFont typeface="Wingdings" charset="2"/>
              <a:buChar char="ü"/>
            </a:pPr>
            <a:r>
              <a:rPr lang="en-US" dirty="0">
                <a:latin typeface="Candara" panose="020E0502030303020204" pitchFamily="34" charset="0"/>
                <a:ea typeface="ＭＳ Ｐゴシック" charset="0"/>
              </a:rPr>
              <a:t>System</a:t>
            </a:r>
          </a:p>
          <a:p>
            <a:pPr lvl="1">
              <a:buSzPct val="100000"/>
              <a:buFont typeface="Wingdings" charset="2"/>
              <a:buChar char="ü"/>
            </a:pPr>
            <a:r>
              <a:rPr lang="en-US" dirty="0">
                <a:latin typeface="Candara" panose="020E0502030303020204" pitchFamily="34" charset="0"/>
                <a:ea typeface="ＭＳ Ｐゴシック" charset="0"/>
              </a:rPr>
              <a:t>User Acceptance Testing</a:t>
            </a:r>
          </a:p>
          <a:p>
            <a:r>
              <a:rPr lang="en-US" dirty="0">
                <a:latin typeface="Candara" panose="020E0502030303020204" pitchFamily="34" charset="0"/>
                <a:ea typeface="ＭＳ Ｐゴシック" charset="0"/>
                <a:cs typeface="ＭＳ Ｐゴシック" charset="0"/>
              </a:rPr>
              <a:t>Testing Types</a:t>
            </a:r>
          </a:p>
          <a:p>
            <a:pPr lvl="1">
              <a:buSzPct val="100000"/>
              <a:buFont typeface="Wingdings" charset="2"/>
              <a:buChar char="ü"/>
            </a:pPr>
            <a:r>
              <a:rPr lang="en-US" dirty="0">
                <a:latin typeface="Candara" panose="020E0502030303020204" pitchFamily="34" charset="0"/>
                <a:ea typeface="ＭＳ Ｐゴシック" charset="0"/>
              </a:rPr>
              <a:t>Black-box</a:t>
            </a:r>
          </a:p>
          <a:p>
            <a:pPr lvl="1">
              <a:buSzPct val="100000"/>
              <a:buFont typeface="Wingdings" charset="2"/>
              <a:buChar char="ü"/>
            </a:pPr>
            <a:r>
              <a:rPr lang="en-US" dirty="0">
                <a:latin typeface="Candara" panose="020E0502030303020204" pitchFamily="34" charset="0"/>
                <a:ea typeface="ＭＳ Ｐゴシック" charset="0"/>
              </a:rPr>
              <a:t>White-box</a:t>
            </a:r>
          </a:p>
        </p:txBody>
      </p:sp>
      <p:sp>
        <p:nvSpPr>
          <p:cNvPr id="7" name="Content Placeholder 5"/>
          <p:cNvSpPr txBox="1">
            <a:spLocks/>
          </p:cNvSpPr>
          <p:nvPr/>
        </p:nvSpPr>
        <p:spPr>
          <a:xfrm>
            <a:off x="6274946" y="1539553"/>
            <a:ext cx="5331202" cy="50898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latin typeface="Candara" panose="020E0502030303020204" pitchFamily="34" charset="0"/>
                <a:ea typeface="ＭＳ Ｐゴシック" charset="0"/>
                <a:cs typeface="ＭＳ Ｐゴシック" charset="0"/>
              </a:rPr>
              <a:t>Static vs. Dynamic Testing</a:t>
            </a:r>
          </a:p>
          <a:p>
            <a:r>
              <a:rPr lang="en-US" smtClean="0">
                <a:latin typeface="Candara" panose="020E0502030303020204" pitchFamily="34" charset="0"/>
                <a:ea typeface="ＭＳ Ｐゴシック" charset="0"/>
                <a:cs typeface="ＭＳ Ｐゴシック" charset="0"/>
              </a:rPr>
              <a:t>Automated Testing</a:t>
            </a:r>
          </a:p>
          <a:p>
            <a:pPr lvl="1"/>
            <a:r>
              <a:rPr lang="en-US" smtClean="0">
                <a:latin typeface="Candara" panose="020E0502030303020204" pitchFamily="34" charset="0"/>
                <a:ea typeface="ＭＳ Ｐゴシック" charset="0"/>
              </a:rPr>
              <a:t>Pros and cons</a:t>
            </a:r>
          </a:p>
          <a:p>
            <a:r>
              <a:rPr lang="en-US" smtClean="0">
                <a:latin typeface="Candara" panose="020E0502030303020204" pitchFamily="34" charset="0"/>
                <a:ea typeface="ＭＳ Ｐゴシック" charset="0"/>
                <a:cs typeface="ＭＳ Ｐゴシック" charset="0"/>
              </a:rPr>
              <a:t>Integration: 2 types</a:t>
            </a:r>
          </a:p>
          <a:p>
            <a:pPr lvl="1">
              <a:buSzPct val="100000"/>
              <a:buFont typeface="Wingdings" charset="2"/>
              <a:buChar char="ü"/>
            </a:pPr>
            <a:r>
              <a:rPr lang="en-US" smtClean="0">
                <a:latin typeface="Candara" panose="020E0502030303020204" pitchFamily="34" charset="0"/>
                <a:ea typeface="ＭＳ Ｐゴシック" charset="0"/>
              </a:rPr>
              <a:t>Top down</a:t>
            </a:r>
          </a:p>
          <a:p>
            <a:pPr lvl="1">
              <a:buSzPct val="100000"/>
              <a:buFont typeface="Wingdings" charset="2"/>
              <a:buChar char="ü"/>
            </a:pPr>
            <a:r>
              <a:rPr lang="en-US" smtClean="0">
                <a:latin typeface="Candara" panose="020E0502030303020204" pitchFamily="34" charset="0"/>
                <a:ea typeface="ＭＳ Ｐゴシック" charset="0"/>
              </a:rPr>
              <a:t>Bottom up</a:t>
            </a:r>
            <a:endParaRPr lang="en-US" dirty="0">
              <a:latin typeface="Candara" panose="020E0502030303020204" pitchFamily="34" charset="0"/>
              <a:ea typeface="ＭＳ Ｐゴシック" charset="0"/>
            </a:endParaRPr>
          </a:p>
        </p:txBody>
      </p:sp>
    </p:spTree>
    <p:extLst>
      <p:ext uri="{BB962C8B-B14F-4D97-AF65-F5344CB8AC3E}">
        <p14:creationId xmlns:p14="http://schemas.microsoft.com/office/powerpoint/2010/main" val="13451391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(QA)</a:t>
            </a:r>
            <a:r>
              <a:rPr lang="en-US" b="1" dirty="0"/>
              <a:t> </a:t>
            </a:r>
            <a:endParaRPr lang="en-US" dirty="0"/>
          </a:p>
        </p:txBody>
      </p:sp>
      <p:sp>
        <p:nvSpPr>
          <p:cNvPr id="3" name="Content Placeholder 2"/>
          <p:cNvSpPr>
            <a:spLocks noGrp="1"/>
          </p:cNvSpPr>
          <p:nvPr>
            <p:ph idx="1"/>
          </p:nvPr>
        </p:nvSpPr>
        <p:spPr/>
        <p:txBody>
          <a:bodyPr/>
          <a:lstStyle/>
          <a:p>
            <a:r>
              <a:rPr lang="en-US" b="1" dirty="0"/>
              <a:t>Definition - What does </a:t>
            </a:r>
            <a:r>
              <a:rPr lang="en-US" i="1" dirty="0"/>
              <a:t>Quality Assurance (QA)</a:t>
            </a:r>
            <a:r>
              <a:rPr lang="en-US" b="1" dirty="0"/>
              <a:t> mean?</a:t>
            </a:r>
          </a:p>
          <a:p>
            <a:r>
              <a:rPr lang="en-US" dirty="0"/>
              <a:t>Quality assurance (QA) is the process of verifying whether a product meets required specifications and customer expectations. QA is a process-driven approach that facilitates and defines goals regarding product design, development and production. QA's primary goal is tracking and resolving deficiencies prior to product release. </a:t>
            </a:r>
          </a:p>
          <a:p>
            <a:endParaRPr lang="en-US" dirty="0"/>
          </a:p>
          <a:p>
            <a:r>
              <a:rPr lang="en-US" dirty="0"/>
              <a:t>The QA concept was popularized during World War II.</a:t>
            </a:r>
          </a:p>
        </p:txBody>
      </p:sp>
      <p:sp>
        <p:nvSpPr>
          <p:cNvPr id="4" name="Slide Number Placeholder 3"/>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6255411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 Assurance </a:t>
            </a:r>
            <a:endParaRPr lang="en-US" dirty="0"/>
          </a:p>
        </p:txBody>
      </p:sp>
      <p:sp>
        <p:nvSpPr>
          <p:cNvPr id="3" name="Content Placeholder 2"/>
          <p:cNvSpPr>
            <a:spLocks noGrp="1"/>
          </p:cNvSpPr>
          <p:nvPr>
            <p:ph idx="1"/>
          </p:nvPr>
        </p:nvSpPr>
        <p:spPr/>
        <p:txBody>
          <a:bodyPr/>
          <a:lstStyle/>
          <a:p>
            <a:r>
              <a:rPr lang="en-US" b="1" dirty="0"/>
              <a:t>Software quality assurance</a:t>
            </a:r>
            <a:r>
              <a:rPr lang="en-US" dirty="0"/>
              <a:t> (SQA) is a process that ensures that developed </a:t>
            </a:r>
            <a:r>
              <a:rPr lang="en-US" b="1" dirty="0"/>
              <a:t>software</a:t>
            </a:r>
            <a:r>
              <a:rPr lang="en-US" dirty="0"/>
              <a:t> meets and complies with defined or standardized </a:t>
            </a:r>
            <a:r>
              <a:rPr lang="en-US" b="1" dirty="0"/>
              <a:t>quality</a:t>
            </a:r>
            <a:r>
              <a:rPr lang="en-US" dirty="0"/>
              <a:t> specifications. </a:t>
            </a:r>
            <a:endParaRPr lang="en-US" dirty="0" smtClean="0"/>
          </a:p>
          <a:p>
            <a:r>
              <a:rPr lang="en-US" dirty="0" smtClean="0"/>
              <a:t>SQA </a:t>
            </a:r>
            <a:r>
              <a:rPr lang="en-US" dirty="0"/>
              <a:t>is an ongoing process within the </a:t>
            </a:r>
            <a:r>
              <a:rPr lang="en-US" b="1" dirty="0"/>
              <a:t>software</a:t>
            </a:r>
            <a:r>
              <a:rPr lang="en-US" dirty="0"/>
              <a:t> development life cycle (SDLC) that routinely checks the developed </a:t>
            </a:r>
            <a:r>
              <a:rPr lang="en-US" b="1" dirty="0"/>
              <a:t>software</a:t>
            </a:r>
            <a:r>
              <a:rPr lang="en-US" dirty="0"/>
              <a:t> to ensure it meets desired </a:t>
            </a:r>
            <a:r>
              <a:rPr lang="en-US" b="1" dirty="0"/>
              <a:t>quality</a:t>
            </a:r>
            <a:r>
              <a:rPr lang="en-US" dirty="0"/>
              <a:t> measures.</a:t>
            </a:r>
          </a:p>
        </p:txBody>
      </p:sp>
      <p:sp>
        <p:nvSpPr>
          <p:cNvPr id="4" name="Slide Number Placeholder 3"/>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29798692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Software Quality Assurance</a:t>
            </a:r>
          </a:p>
        </p:txBody>
      </p:sp>
      <p:sp>
        <p:nvSpPr>
          <p:cNvPr id="26626" name="Content Placeholder 2"/>
          <p:cNvSpPr>
            <a:spLocks noGrp="1"/>
          </p:cNvSpPr>
          <p:nvPr>
            <p:ph idx="1"/>
          </p:nvPr>
        </p:nvSpPr>
        <p:spPr/>
        <p:txBody>
          <a:bodyPr/>
          <a:lstStyle/>
          <a:p>
            <a:pPr marL="457200" indent="-457200"/>
            <a:r>
              <a:rPr lang="en-US" dirty="0">
                <a:ea typeface="ＭＳ Ｐゴシック" charset="0"/>
                <a:cs typeface="ＭＳ Ｐゴシック" charset="0"/>
              </a:rPr>
              <a:t>The area of Software Quality Assurance can be broken down into a number of smaller areas such as </a:t>
            </a:r>
          </a:p>
          <a:p>
            <a:pPr marL="857250" lvl="1" indent="-457200"/>
            <a:r>
              <a:rPr lang="en-US" dirty="0">
                <a:ea typeface="ＭＳ Ｐゴシック" charset="0"/>
              </a:rPr>
              <a:t>Quality of planning, </a:t>
            </a:r>
          </a:p>
          <a:p>
            <a:pPr marL="857250" lvl="1" indent="-457200"/>
            <a:r>
              <a:rPr lang="en-US" dirty="0">
                <a:ea typeface="ＭＳ Ｐゴシック" charset="0"/>
              </a:rPr>
              <a:t>Formal technical reviews, </a:t>
            </a:r>
          </a:p>
          <a:p>
            <a:pPr marL="857250" lvl="1" indent="-457200"/>
            <a:r>
              <a:rPr lang="en-US" dirty="0">
                <a:ea typeface="ＭＳ Ｐゴシック" charset="0"/>
              </a:rPr>
              <a:t>Testing </a:t>
            </a:r>
          </a:p>
          <a:p>
            <a:pPr marL="857250" lvl="1" indent="-457200">
              <a:buNone/>
            </a:pPr>
            <a:r>
              <a:rPr lang="en-US" dirty="0">
                <a:ea typeface="ＭＳ Ｐゴシック" charset="0"/>
              </a:rPr>
              <a:t>and </a:t>
            </a:r>
          </a:p>
          <a:p>
            <a:pPr marL="857250" lvl="1" indent="-457200"/>
            <a:r>
              <a:rPr lang="en-US" dirty="0">
                <a:ea typeface="ＭＳ Ｐゴシック" charset="0"/>
              </a:rPr>
              <a:t>Training. </a:t>
            </a:r>
          </a:p>
        </p:txBody>
      </p:sp>
      <p:sp>
        <p:nvSpPr>
          <p:cNvPr id="3" name="Slide Number Placeholder 2"/>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9110037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fontScale="92500" lnSpcReduction="10000"/>
          </a:bodyPr>
          <a:lstStyle/>
          <a:p>
            <a:r>
              <a:rPr lang="en-US" dirty="0" smtClean="0"/>
              <a:t>If you can’t test it, </a:t>
            </a:r>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build it</a:t>
            </a:r>
          </a:p>
          <a:p>
            <a:r>
              <a:rPr lang="en-US" dirty="0" smtClean="0"/>
              <a:t>Put </a:t>
            </a:r>
            <a:r>
              <a:rPr lang="en-US" b="1" dirty="0" smtClean="0">
                <a:solidFill>
                  <a:srgbClr val="0000FF"/>
                </a:solidFill>
              </a:rPr>
              <a:t>quality first </a:t>
            </a:r>
            <a:r>
              <a:rPr lang="en-US" dirty="0" smtClean="0"/>
              <a:t>: Even if you lose the argument, you will gain respect</a:t>
            </a:r>
          </a:p>
          <a:p>
            <a:r>
              <a:rPr lang="en-US" dirty="0" smtClean="0"/>
              <a:t>Begin test activities </a:t>
            </a:r>
            <a:r>
              <a:rPr lang="en-US" b="1" dirty="0" smtClean="0">
                <a:solidFill>
                  <a:srgbClr val="0000FF"/>
                </a:solidFill>
              </a:rPr>
              <a:t>early</a:t>
            </a:r>
          </a:p>
          <a:p>
            <a:r>
              <a:rPr lang="en-US" b="1" dirty="0" smtClean="0">
                <a:solidFill>
                  <a:srgbClr val="0000FF"/>
                </a:solidFill>
              </a:rPr>
              <a:t>Decouple</a:t>
            </a:r>
          </a:p>
          <a:p>
            <a:pPr lvl="1">
              <a:buClr>
                <a:schemeClr val="tx1"/>
              </a:buClr>
            </a:pPr>
            <a:r>
              <a:rPr lang="en-US" b="1" dirty="0" smtClean="0">
                <a:solidFill>
                  <a:srgbClr val="0000FF"/>
                </a:solidFill>
              </a:rPr>
              <a:t>Designs</a:t>
            </a:r>
            <a:r>
              <a:rPr lang="en-US" dirty="0" smtClean="0"/>
              <a:t> should be independent of language</a:t>
            </a:r>
          </a:p>
          <a:p>
            <a:pPr lvl="1">
              <a:buClr>
                <a:schemeClr val="tx1"/>
              </a:buClr>
            </a:pPr>
            <a:r>
              <a:rPr lang="en-US" b="1" dirty="0" smtClean="0">
                <a:solidFill>
                  <a:srgbClr val="0000FF"/>
                </a:solidFill>
              </a:rPr>
              <a:t>Programs</a:t>
            </a:r>
            <a:r>
              <a:rPr lang="en-US" dirty="0" smtClean="0"/>
              <a:t> should be independent of environment</a:t>
            </a:r>
          </a:p>
          <a:p>
            <a:pPr lvl="1">
              <a:buClr>
                <a:schemeClr val="tx1"/>
              </a:buClr>
            </a:pPr>
            <a:r>
              <a:rPr lang="en-US" dirty="0" smtClean="0"/>
              <a:t>Couplings are </a:t>
            </a:r>
            <a:r>
              <a:rPr lang="en-US" b="1" dirty="0" smtClean="0">
                <a:solidFill>
                  <a:srgbClr val="0000FF"/>
                </a:solidFill>
              </a:rPr>
              <a:t>weaknesses</a:t>
            </a:r>
            <a:r>
              <a:rPr lang="en-US" dirty="0" smtClean="0"/>
              <a:t> in the software!</a:t>
            </a:r>
          </a:p>
          <a:p>
            <a:r>
              <a:rPr lang="en-US" b="1" dirty="0" smtClean="0">
                <a:solidFill>
                  <a:srgbClr val="0000FF"/>
                </a:solidFill>
              </a:rPr>
              <a:t>Don</a:t>
            </a:r>
            <a:r>
              <a:rPr lang="en-US" altLang="ja-JP" b="1" dirty="0" smtClean="0">
                <a:solidFill>
                  <a:srgbClr val="0000FF"/>
                </a:solidFill>
              </a:rPr>
              <a:t>’</a:t>
            </a:r>
            <a:r>
              <a:rPr lang="en-US" b="1" dirty="0" smtClean="0">
                <a:solidFill>
                  <a:srgbClr val="0000FF"/>
                </a:solidFill>
              </a:rPr>
              <a:t>t take shortcuts</a:t>
            </a:r>
          </a:p>
          <a:p>
            <a:pPr lvl="1">
              <a:buClr>
                <a:schemeClr val="tx1"/>
              </a:buClr>
            </a:pPr>
            <a:r>
              <a:rPr lang="en-US" dirty="0" smtClean="0"/>
              <a:t>If you lose the argument you will </a:t>
            </a:r>
            <a:r>
              <a:rPr lang="en-US" b="1" dirty="0" smtClean="0">
                <a:solidFill>
                  <a:srgbClr val="0000FF"/>
                </a:solidFill>
              </a:rPr>
              <a:t>gain respect</a:t>
            </a:r>
          </a:p>
          <a:p>
            <a:pPr lvl="1">
              <a:buClr>
                <a:schemeClr val="tx1"/>
              </a:buClr>
            </a:pPr>
            <a:r>
              <a:rPr lang="en-US" b="1" dirty="0">
                <a:solidFill>
                  <a:srgbClr val="0000FF"/>
                </a:solidFill>
              </a:rPr>
              <a:t>Document</a:t>
            </a:r>
            <a:r>
              <a:rPr lang="en-US" dirty="0" smtClean="0"/>
              <a:t> your objections</a:t>
            </a:r>
          </a:p>
          <a:p>
            <a:pPr lvl="1">
              <a:buClr>
                <a:schemeClr val="tx1"/>
              </a:buClr>
            </a:pPr>
            <a:r>
              <a:rPr lang="en-US" b="1" dirty="0" smtClean="0">
                <a:solidFill>
                  <a:srgbClr val="0000FF"/>
                </a:solidFill>
              </a:rPr>
              <a:t>Vote</a:t>
            </a:r>
            <a:r>
              <a:rPr lang="en-US" dirty="0" smtClean="0"/>
              <a:t> with your feet</a:t>
            </a:r>
          </a:p>
          <a:p>
            <a:pPr lvl="1">
              <a:buClr>
                <a:schemeClr val="tx1"/>
              </a:buClr>
            </a:pPr>
            <a:r>
              <a:rPr lang="en-US" dirty="0" smtClean="0"/>
              <a:t>Don</a:t>
            </a:r>
            <a:r>
              <a:rPr lang="en-US" altLang="ja-JP" dirty="0" smtClean="0"/>
              <a:t>’</a:t>
            </a:r>
            <a:r>
              <a:rPr lang="en-US" dirty="0" smtClean="0"/>
              <a:t>t be afraid to be </a:t>
            </a:r>
            <a:r>
              <a:rPr lang="en-US" b="1" dirty="0" smtClean="0">
                <a:solidFill>
                  <a:srgbClr val="0000FF"/>
                </a:solidFill>
              </a:rPr>
              <a:t>right</a:t>
            </a:r>
            <a:r>
              <a:rPr lang="en-US" dirty="0" smtClean="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415914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6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6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9696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9696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9696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969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dirty="0" smtClean="0"/>
              <a:t>Professional Ethics</a:t>
            </a:r>
            <a:endParaRPr lang="en-US" dirty="0"/>
          </a:p>
        </p:txBody>
      </p:sp>
      <p:sp>
        <p:nvSpPr>
          <p:cNvPr id="296963" name="Rectangle 3"/>
          <p:cNvSpPr>
            <a:spLocks noGrp="1" noChangeArrowheads="1"/>
          </p:cNvSpPr>
          <p:nvPr>
            <p:ph type="body" idx="1"/>
          </p:nvPr>
        </p:nvSpPr>
        <p:spPr/>
        <p:txBody>
          <a:bodyPr>
            <a:normAutofit lnSpcReduction="10000"/>
          </a:bodyPr>
          <a:lstStyle/>
          <a:p>
            <a:r>
              <a:rPr lang="en-US" sz="1800" b="1" dirty="0"/>
              <a:t>Recognizing the ACM and IEEE code of ethics for engineers:</a:t>
            </a:r>
          </a:p>
          <a:p>
            <a:r>
              <a:rPr lang="en-US" sz="1800" dirty="0"/>
              <a:t>PUBLIC - Software testers shall act consistently with the public interest.</a:t>
            </a:r>
          </a:p>
          <a:p>
            <a:r>
              <a:rPr lang="en-US" sz="1800" dirty="0"/>
              <a:t>CLIENT AND EMPLOYER - Software testers shall act in a manner that is in the best interests of their client and employer, consistent with the public interest.</a:t>
            </a:r>
          </a:p>
          <a:p>
            <a:r>
              <a:rPr lang="en-US" sz="1800" dirty="0"/>
              <a:t>PRODUCT - Software testers shall ensure that the deliverables they provide (on the products and systems they test) meet the highest professional standards possible.</a:t>
            </a:r>
          </a:p>
          <a:p>
            <a:r>
              <a:rPr lang="en-US" sz="1800" dirty="0"/>
              <a:t>JUDGMENT - Software testers shall maintain integrity and independence in their professional judgment.</a:t>
            </a:r>
          </a:p>
          <a:p>
            <a:r>
              <a:rPr lang="en-US" sz="1800" dirty="0"/>
              <a:t>MANAGEMENT - Software test managers and leaders shall subscribe to and promote an ethical approach to the management of software testing.</a:t>
            </a:r>
          </a:p>
          <a:p>
            <a:r>
              <a:rPr lang="en-US" sz="1800" dirty="0"/>
              <a:t>PROFESSION - Software testers shall advance the integrity and reputation of the profession consistent with the public interest.</a:t>
            </a:r>
          </a:p>
          <a:p>
            <a:r>
              <a:rPr lang="en-US" sz="1800" dirty="0"/>
              <a:t>COLLEAGUES - Software testers shall be fair to and supportive of their colleagues, and promote cooperation with software developers.</a:t>
            </a:r>
          </a:p>
          <a:p>
            <a:r>
              <a:rPr lang="en-US" sz="1800" dirty="0"/>
              <a:t>SELF - Software testers shall participate in lifelong learning regarding the practice of their profession and shall promote an ethical approach to the practice of the profession.</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344461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6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6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69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6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5730</Words>
  <Application>Microsoft Office PowerPoint</Application>
  <PresentationFormat>Widescreen</PresentationFormat>
  <Paragraphs>868</Paragraphs>
  <Slides>97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97</vt:i4>
      </vt:variant>
    </vt:vector>
  </HeadingPairs>
  <TitlesOfParts>
    <vt:vector size="107" baseType="lpstr">
      <vt:lpstr>ＭＳ Ｐゴシック</vt:lpstr>
      <vt:lpstr>游ゴシック</vt:lpstr>
      <vt:lpstr>Arial</vt:lpstr>
      <vt:lpstr>Calibri</vt:lpstr>
      <vt:lpstr>Calibri Light</vt:lpstr>
      <vt:lpstr>Candara</vt:lpstr>
      <vt:lpstr>Palatino Linotype</vt:lpstr>
      <vt:lpstr>Times New Roman</vt:lpstr>
      <vt:lpstr>Wingdings</vt:lpstr>
      <vt:lpstr>Office Theme</vt:lpstr>
      <vt:lpstr>Testing Metrics and Tools</vt:lpstr>
      <vt:lpstr>Outline</vt:lpstr>
      <vt:lpstr>What is a Metric?</vt:lpstr>
      <vt:lpstr>Testing Metrics</vt:lpstr>
      <vt:lpstr>Testing Metrics</vt:lpstr>
      <vt:lpstr>Why we need Metrics ?</vt:lpstr>
      <vt:lpstr>Why Test Metrics are important</vt:lpstr>
      <vt:lpstr>Why Test Metrics </vt:lpstr>
      <vt:lpstr>Types of Test Metrics</vt:lpstr>
      <vt:lpstr>Identifying Metrics</vt:lpstr>
      <vt:lpstr>Manual Test Metrics</vt:lpstr>
      <vt:lpstr>Manual Test Metrics</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Testing Metrics </vt:lpstr>
      <vt:lpstr>Cumulative Test Time</vt:lpstr>
      <vt:lpstr>Test Coverage Metrics</vt:lpstr>
      <vt:lpstr>Quality Metrics</vt:lpstr>
      <vt:lpstr>Summary </vt:lpstr>
      <vt:lpstr>Summary </vt:lpstr>
      <vt:lpstr>Testing Tools</vt:lpstr>
      <vt:lpstr>PowerPoint Presentation</vt:lpstr>
      <vt:lpstr>Tool support for testing - types of tools</vt:lpstr>
      <vt:lpstr>Tool support for testing - purposes</vt:lpstr>
      <vt:lpstr>Test tool classification</vt:lpstr>
      <vt:lpstr>Management of testing &amp; tests Tools</vt:lpstr>
      <vt:lpstr>Management of testing &amp; tests Tools</vt:lpstr>
      <vt:lpstr>Static Testing Tools</vt:lpstr>
      <vt:lpstr>Static Testing Tools</vt:lpstr>
      <vt:lpstr>Static Testing Tools</vt:lpstr>
      <vt:lpstr>Static Testing Tools</vt:lpstr>
      <vt:lpstr>Static analysis tools (D)</vt:lpstr>
      <vt:lpstr>Static analysis tools (D)</vt:lpstr>
      <vt:lpstr>Static analysis tools (D)</vt:lpstr>
      <vt:lpstr>Static analysis tools (D)</vt:lpstr>
      <vt:lpstr>Static Testing Tools</vt:lpstr>
      <vt:lpstr>Static Testing Tools</vt:lpstr>
      <vt:lpstr>Static Testing Tools</vt:lpstr>
      <vt:lpstr>Test design and specification Tools</vt:lpstr>
      <vt:lpstr>Test design and specification Tools</vt:lpstr>
      <vt:lpstr>Test design and specification Tools</vt:lpstr>
      <vt:lpstr>Test design and specification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Test execution &amp; logging Tools</vt:lpstr>
      <vt:lpstr>Performance &amp; monitoring Tools</vt:lpstr>
      <vt:lpstr>Performance &amp; monitoring Tools</vt:lpstr>
      <vt:lpstr>Performance &amp; monitoring Tools</vt:lpstr>
      <vt:lpstr>Monitoring tools</vt:lpstr>
      <vt:lpstr>Monitoring tools</vt:lpstr>
      <vt:lpstr>Performance &amp; monitoring Tools</vt:lpstr>
      <vt:lpstr>Dynamic analysis tools (D)</vt:lpstr>
      <vt:lpstr>Specific application areas Tools</vt:lpstr>
      <vt:lpstr>Specific application areas Tools</vt:lpstr>
      <vt:lpstr>Specific application areas Tools</vt:lpstr>
      <vt:lpstr>Effective use of test tools</vt:lpstr>
      <vt:lpstr>Potential benefits and risks</vt:lpstr>
      <vt:lpstr>Potential benefits and risks</vt:lpstr>
      <vt:lpstr>Potential benefits and risks</vt:lpstr>
      <vt:lpstr>Potential benefits and risks</vt:lpstr>
      <vt:lpstr>Potential risks</vt:lpstr>
      <vt:lpstr>Potential benefits and risks</vt:lpstr>
      <vt:lpstr>Special considerations: Test execution tools</vt:lpstr>
      <vt:lpstr>Special considerations: Performance testing tools</vt:lpstr>
      <vt:lpstr>Special considerations: Static analysis tools</vt:lpstr>
      <vt:lpstr>Special considerations: Test management tools</vt:lpstr>
      <vt:lpstr>Interview Questions and Answers</vt:lpstr>
      <vt:lpstr>Fundamental Questions in Testing</vt:lpstr>
      <vt:lpstr>Interview Questions </vt:lpstr>
      <vt:lpstr>What is difference between QA, QC and Software Testing?</vt:lpstr>
      <vt:lpstr>Verification And Validation</vt:lpstr>
      <vt:lpstr>Branch Coverage and Decision Coverage</vt:lpstr>
      <vt:lpstr>What is Static Analysis?</vt:lpstr>
      <vt:lpstr>Defect Costs</vt:lpstr>
      <vt:lpstr>“QA” &amp; Testing</vt:lpstr>
      <vt:lpstr>Quality Assurance (QA) </vt:lpstr>
      <vt:lpstr>Software Quality Assurance </vt:lpstr>
      <vt:lpstr>Software Quality Assurance</vt:lpstr>
      <vt:lpstr>Professional Ethics</vt:lpstr>
      <vt:lpstr>Professional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15</cp:revision>
  <dcterms:created xsi:type="dcterms:W3CDTF">2021-10-12T10:09:12Z</dcterms:created>
  <dcterms:modified xsi:type="dcterms:W3CDTF">2022-02-23T04:55:49Z</dcterms:modified>
</cp:coreProperties>
</file>