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53" r:id="rId3"/>
    <p:sldId id="354" r:id="rId4"/>
    <p:sldId id="493" r:id="rId5"/>
    <p:sldId id="530" r:id="rId6"/>
    <p:sldId id="529" r:id="rId7"/>
    <p:sldId id="531" r:id="rId8"/>
    <p:sldId id="532" r:id="rId9"/>
    <p:sldId id="542" r:id="rId10"/>
    <p:sldId id="533" r:id="rId11"/>
    <p:sldId id="534" r:id="rId12"/>
    <p:sldId id="535" r:id="rId13"/>
    <p:sldId id="537" r:id="rId14"/>
    <p:sldId id="536" r:id="rId15"/>
    <p:sldId id="538" r:id="rId16"/>
    <p:sldId id="539" r:id="rId17"/>
    <p:sldId id="540" r:id="rId18"/>
    <p:sldId id="549" r:id="rId19"/>
    <p:sldId id="541" r:id="rId20"/>
    <p:sldId id="550" r:id="rId21"/>
    <p:sldId id="543" r:id="rId22"/>
    <p:sldId id="544" r:id="rId23"/>
    <p:sldId id="546" r:id="rId24"/>
    <p:sldId id="545" r:id="rId25"/>
    <p:sldId id="547" r:id="rId26"/>
    <p:sldId id="551" r:id="rId27"/>
    <p:sldId id="552" r:id="rId28"/>
    <p:sldId id="548" r:id="rId29"/>
    <p:sldId id="553" r:id="rId30"/>
    <p:sldId id="554" r:id="rId31"/>
    <p:sldId id="556" r:id="rId32"/>
    <p:sldId id="557" r:id="rId33"/>
    <p:sldId id="555" r:id="rId34"/>
    <p:sldId id="55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97D7"/>
    <a:srgbClr val="002060"/>
    <a:srgbClr val="FFFFFF"/>
    <a:srgbClr val="D2D2D2"/>
    <a:srgbClr val="888888"/>
    <a:srgbClr val="FFFDFF"/>
    <a:srgbClr val="FF951D"/>
    <a:srgbClr val="514870"/>
    <a:srgbClr val="D2D0D2"/>
    <a:srgbClr val="D5D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70" autoAdjust="0"/>
  </p:normalViewPr>
  <p:slideViewPr>
    <p:cSldViewPr snapToGrid="0">
      <p:cViewPr varScale="1">
        <p:scale>
          <a:sx n="105" d="100"/>
          <a:sy n="105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07AD-71EE-4F71-BFB0-5CFFA7745367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DevOps? | Dynatrace news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84" y="230775"/>
            <a:ext cx="1849800" cy="104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9948-F8FC-4163-B3EE-CE0CD0EF91F9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3B62-4C74-4EE9-93F0-BE51AE88912F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470F-AE83-4D43-9CAA-74593F94EAD0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C5BE-3403-4496-9B81-C40FD99BCC4A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1C0-1713-41FC-9E65-ABB713C18815}" type="datetime1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483D-0DA7-48F4-B572-48ADE24F3969}" type="datetime1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054D-416E-4D32-B207-3C4728F29C83}" type="datetime1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F2DF-EBB2-4927-9B4B-28D12CAF900C}" type="datetime1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8537-E29A-46E3-9242-0E7B32B09241}" type="datetime1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9EDF-63DE-4DED-A3C4-232814F0B4D7}" type="datetime1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34F13-F0A8-4E10-9ECC-0BA9AAA5E3EB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SE489</a:t>
            </a:r>
            <a:r>
              <a:rPr lang="en-US" dirty="0"/>
              <a:t>: DevOps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Docker?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2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before Docker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958" y="4049248"/>
            <a:ext cx="2027060" cy="157200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 descr="Computer Frustration Funny Illustrations, Royalty-Free Vector Graphics &amp;  Clip Art - i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64" y="3517531"/>
            <a:ext cx="2635440" cy="263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loud Callout 6"/>
          <p:cNvSpPr/>
          <p:nvPr/>
        </p:nvSpPr>
        <p:spPr>
          <a:xfrm>
            <a:off x="1618488" y="2615184"/>
            <a:ext cx="2642616" cy="1164741"/>
          </a:xfrm>
          <a:prstGeom prst="cloudCallout">
            <a:avLst>
              <a:gd name="adj1" fmla="val -46093"/>
              <a:gd name="adj2" fmla="val 73491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Code works on my machine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1" name="Cloud Callout 10"/>
          <p:cNvSpPr/>
          <p:nvPr/>
        </p:nvSpPr>
        <p:spPr>
          <a:xfrm>
            <a:off x="5081016" y="2493264"/>
            <a:ext cx="2642616" cy="1164741"/>
          </a:xfrm>
          <a:prstGeom prst="cloudCallout">
            <a:avLst>
              <a:gd name="adj1" fmla="val 13077"/>
              <a:gd name="adj2" fmla="val 90762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There is some problem with the code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47032" y="2276856"/>
            <a:ext cx="448056" cy="4152011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61872" y="6049450"/>
            <a:ext cx="167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Development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02324" y="6049450"/>
            <a:ext cx="167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Production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7526" y="1311077"/>
            <a:ext cx="10140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andara" panose="020E0502030303020204" pitchFamily="34" charset="0"/>
              </a:rPr>
              <a:t>An application works in developer’s machine but not in testing or production</a:t>
            </a:r>
          </a:p>
          <a:p>
            <a:r>
              <a:rPr lang="en-US" sz="2200" dirty="0" smtClean="0">
                <a:latin typeface="Candara" panose="020E0502030303020204" pitchFamily="34" charset="0"/>
              </a:rPr>
              <a:t>This is due to difference in computing environment between Dev, Test, and Prod</a:t>
            </a:r>
            <a:endParaRPr lang="en-US" sz="2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03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before Docker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12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7526" y="1311077"/>
            <a:ext cx="114756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andara" panose="020E0502030303020204" pitchFamily="34" charset="0"/>
              </a:rPr>
              <a:t>The idea behind </a:t>
            </a:r>
            <a:r>
              <a:rPr lang="en-US" sz="2200" dirty="0" err="1" smtClean="0">
                <a:latin typeface="Candara" panose="020E0502030303020204" pitchFamily="34" charset="0"/>
              </a:rPr>
              <a:t>microservices</a:t>
            </a:r>
            <a:r>
              <a:rPr lang="en-US" sz="2200" dirty="0" smtClean="0">
                <a:latin typeface="Candara" panose="020E0502030303020204" pitchFamily="34" charset="0"/>
              </a:rPr>
              <a:t> is that some types of applications becomes easier to build and maintain when they are broken into smaller, </a:t>
            </a:r>
            <a:r>
              <a:rPr lang="en-US" sz="2200" dirty="0" err="1" smtClean="0">
                <a:latin typeface="Candara" panose="020E0502030303020204" pitchFamily="34" charset="0"/>
              </a:rPr>
              <a:t>composable</a:t>
            </a:r>
            <a:r>
              <a:rPr lang="en-US" sz="2200" dirty="0" smtClean="0">
                <a:latin typeface="Candara" panose="020E0502030303020204" pitchFamily="34" charset="0"/>
              </a:rPr>
              <a:t> pieces that work together</a:t>
            </a:r>
            <a:endParaRPr lang="en-US" sz="2200" dirty="0"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8992" y="3392424"/>
            <a:ext cx="1655064" cy="105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Online Shopping Service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6" name="Cube 5"/>
          <p:cNvSpPr/>
          <p:nvPr/>
        </p:nvSpPr>
        <p:spPr>
          <a:xfrm>
            <a:off x="4224528" y="2350008"/>
            <a:ext cx="1124712" cy="795528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ndara" panose="020E0502030303020204" pitchFamily="34" charset="0"/>
              </a:rPr>
              <a:t>Account Service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6" name="Cube 15"/>
          <p:cNvSpPr/>
          <p:nvPr/>
        </p:nvSpPr>
        <p:spPr>
          <a:xfrm>
            <a:off x="4224528" y="3308288"/>
            <a:ext cx="1124712" cy="795528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ndara" panose="020E0502030303020204" pitchFamily="34" charset="0"/>
              </a:rPr>
              <a:t>Product catalog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7" name="Cube 16"/>
          <p:cNvSpPr/>
          <p:nvPr/>
        </p:nvSpPr>
        <p:spPr>
          <a:xfrm>
            <a:off x="4224528" y="4663440"/>
            <a:ext cx="1124712" cy="795528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ndara" panose="020E0502030303020204" pitchFamily="34" charset="0"/>
              </a:rPr>
              <a:t>Cart Service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8" name="Cube 17"/>
          <p:cNvSpPr/>
          <p:nvPr/>
        </p:nvSpPr>
        <p:spPr>
          <a:xfrm>
            <a:off x="4224528" y="5621720"/>
            <a:ext cx="1124712" cy="795528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ndara" panose="020E0502030303020204" pitchFamily="34" charset="0"/>
              </a:rPr>
              <a:t>Order Service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17336" y="2410939"/>
            <a:ext cx="1380744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Account DB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17336" y="3374136"/>
            <a:ext cx="1380744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Product DB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17336" y="4794475"/>
            <a:ext cx="1380744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Cart DB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17336" y="5730240"/>
            <a:ext cx="1380744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Order DB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36992" y="3392424"/>
            <a:ext cx="40612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andara" panose="020E0502030303020204" pitchFamily="34" charset="0"/>
              </a:rPr>
              <a:t>Imagine an online shop with separate </a:t>
            </a:r>
            <a:r>
              <a:rPr lang="en-US" sz="2200" dirty="0" err="1" smtClean="0">
                <a:latin typeface="Candara" panose="020E0502030303020204" pitchFamily="34" charset="0"/>
              </a:rPr>
              <a:t>microservices</a:t>
            </a:r>
            <a:r>
              <a:rPr lang="en-US" sz="2200" dirty="0" smtClean="0">
                <a:latin typeface="Candara" panose="020E0502030303020204" pitchFamily="34" charset="0"/>
              </a:rPr>
              <a:t> for user accounts, product-catalog order processing, and shopping cart </a:t>
            </a:r>
            <a:endParaRPr lang="en-US" sz="2200" dirty="0">
              <a:latin typeface="Candara" panose="020E0502030303020204" pitchFamily="34" charset="0"/>
            </a:endParaRPr>
          </a:p>
        </p:txBody>
      </p:sp>
      <p:cxnSp>
        <p:nvCxnSpPr>
          <p:cNvPr id="23" name="Straight Arrow Connector 22"/>
          <p:cNvCxnSpPr>
            <a:stCxn id="3" idx="3"/>
            <a:endCxn id="6" idx="2"/>
          </p:cNvCxnSpPr>
          <p:nvPr/>
        </p:nvCxnSpPr>
        <p:spPr>
          <a:xfrm flipV="1">
            <a:off x="2734056" y="2847213"/>
            <a:ext cx="1490472" cy="1070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3"/>
            <a:endCxn id="16" idx="2"/>
          </p:cNvCxnSpPr>
          <p:nvPr/>
        </p:nvCxnSpPr>
        <p:spPr>
          <a:xfrm flipV="1">
            <a:off x="2734056" y="3805493"/>
            <a:ext cx="1490472" cy="1127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3"/>
            <a:endCxn id="17" idx="2"/>
          </p:cNvCxnSpPr>
          <p:nvPr/>
        </p:nvCxnSpPr>
        <p:spPr>
          <a:xfrm>
            <a:off x="2734056" y="3918204"/>
            <a:ext cx="1490472" cy="12424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3"/>
            <a:endCxn id="18" idx="2"/>
          </p:cNvCxnSpPr>
          <p:nvPr/>
        </p:nvCxnSpPr>
        <p:spPr>
          <a:xfrm>
            <a:off x="2734056" y="3918204"/>
            <a:ext cx="1490472" cy="22007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5"/>
            <a:endCxn id="12" idx="1"/>
          </p:cNvCxnSpPr>
          <p:nvPr/>
        </p:nvCxnSpPr>
        <p:spPr>
          <a:xfrm>
            <a:off x="5349240" y="2648331"/>
            <a:ext cx="768096" cy="3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5"/>
            <a:endCxn id="19" idx="1"/>
          </p:cNvCxnSpPr>
          <p:nvPr/>
        </p:nvCxnSpPr>
        <p:spPr>
          <a:xfrm>
            <a:off x="5349240" y="3606611"/>
            <a:ext cx="768096" cy="52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349240" y="4966429"/>
            <a:ext cx="768096" cy="3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349240" y="5924709"/>
            <a:ext cx="768096" cy="52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552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before Docker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13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7526" y="1311077"/>
            <a:ext cx="114756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andara" panose="020E0502030303020204" pitchFamily="34" charset="0"/>
              </a:rPr>
              <a:t>Developing an application requires starting several </a:t>
            </a:r>
            <a:r>
              <a:rPr lang="en-US" sz="2200" dirty="0" err="1" smtClean="0">
                <a:latin typeface="Candara" panose="020E0502030303020204" pitchFamily="34" charset="0"/>
              </a:rPr>
              <a:t>microservices</a:t>
            </a:r>
            <a:r>
              <a:rPr lang="en-US" sz="2200" dirty="0" smtClean="0">
                <a:latin typeface="Candara" panose="020E0502030303020204" pitchFamily="34" charset="0"/>
              </a:rPr>
              <a:t> in one machine.</a:t>
            </a:r>
          </a:p>
          <a:p>
            <a:r>
              <a:rPr lang="en-US" sz="2200" dirty="0" smtClean="0">
                <a:latin typeface="Candara" panose="020E0502030303020204" pitchFamily="34" charset="0"/>
              </a:rPr>
              <a:t>If you are starting five of those services, you are require five virtual machines.  </a:t>
            </a:r>
            <a:endParaRPr lang="en-US" sz="2200" dirty="0">
              <a:latin typeface="Candara" panose="020E0502030303020204" pitchFamily="34" charset="0"/>
            </a:endParaRPr>
          </a:p>
        </p:txBody>
      </p:sp>
      <p:sp>
        <p:nvSpPr>
          <p:cNvPr id="2" name="Flowchart: Data 1"/>
          <p:cNvSpPr/>
          <p:nvPr/>
        </p:nvSpPr>
        <p:spPr>
          <a:xfrm>
            <a:off x="1581557" y="3480558"/>
            <a:ext cx="6382512" cy="1947672"/>
          </a:xfrm>
          <a:prstGeom prst="flowChartInputOutp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372716" y="3253740"/>
            <a:ext cx="2369006" cy="80467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500759" y="3450336"/>
            <a:ext cx="2369006" cy="8046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588310" y="3617976"/>
            <a:ext cx="2369006" cy="8046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16353" y="3837432"/>
            <a:ext cx="2369006" cy="8046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03904" y="4050792"/>
            <a:ext cx="2369006" cy="804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41810" y="4453128"/>
            <a:ext cx="233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andara" panose="020E0502030303020204" pitchFamily="34" charset="0"/>
              </a:rPr>
              <a:t>Host Machine</a:t>
            </a:r>
            <a:endParaRPr lang="en-US" sz="2400" b="1" dirty="0">
              <a:latin typeface="Candara" panose="020E0502030303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34639" y="2641443"/>
            <a:ext cx="492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ndara" panose="020E0502030303020204" pitchFamily="34" charset="0"/>
              </a:rPr>
              <a:t>Virtual Machines for starting multiple services</a:t>
            </a:r>
            <a:endParaRPr lang="en-US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66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ata 13"/>
          <p:cNvSpPr/>
          <p:nvPr/>
        </p:nvSpPr>
        <p:spPr>
          <a:xfrm>
            <a:off x="806238" y="3592510"/>
            <a:ext cx="4779532" cy="1947672"/>
          </a:xfrm>
          <a:prstGeom prst="flowChartInputOutp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Docker Solves these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lowchart: Data 4"/>
          <p:cNvSpPr/>
          <p:nvPr/>
        </p:nvSpPr>
        <p:spPr>
          <a:xfrm>
            <a:off x="653838" y="3440110"/>
            <a:ext cx="4779532" cy="1947672"/>
          </a:xfrm>
          <a:prstGeom prst="flowChartInputOutp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28548" y="3217164"/>
            <a:ext cx="1774026" cy="80467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56591" y="3413760"/>
            <a:ext cx="1774026" cy="8046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44142" y="3581400"/>
            <a:ext cx="1774026" cy="8046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72185" y="3800856"/>
            <a:ext cx="1774026" cy="8046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59736" y="4014216"/>
            <a:ext cx="1774026" cy="804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91056" y="5704568"/>
            <a:ext cx="218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andara" panose="020E0502030303020204" pitchFamily="34" charset="0"/>
              </a:rPr>
              <a:t>Host Machine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2577" y="2718857"/>
            <a:ext cx="369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ndara" panose="020E0502030303020204" pitchFamily="34" charset="0"/>
              </a:rPr>
              <a:t>Docker Containers</a:t>
            </a:r>
            <a:endParaRPr lang="en-US" b="1" dirty="0">
              <a:latin typeface="Candara" panose="020E0502030303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91908" y="3817353"/>
            <a:ext cx="1264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ndara" panose="020E0502030303020204" pitchFamily="34" charset="0"/>
              </a:rPr>
              <a:t>Virtual Machine</a:t>
            </a:r>
            <a:endParaRPr lang="en-US" b="1" dirty="0">
              <a:latin typeface="Candara" panose="020E050203030302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05256" y="4133088"/>
            <a:ext cx="393192" cy="91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3"/>
          </p:cNvCxnSpPr>
          <p:nvPr/>
        </p:nvCxnSpPr>
        <p:spPr>
          <a:xfrm flipH="1" flipV="1">
            <a:off x="2718051" y="5540182"/>
            <a:ext cx="6861" cy="2754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281764" y="1641811"/>
            <a:ext cx="5090" cy="439322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102" name="Picture 6" descr="What is SDLC? How we can explain our project with SDLC? - Quo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416" y="3103429"/>
            <a:ext cx="5131683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 Diagonal Corner Rectangle 27"/>
          <p:cNvSpPr/>
          <p:nvPr/>
        </p:nvSpPr>
        <p:spPr>
          <a:xfrm>
            <a:off x="347527" y="1600282"/>
            <a:ext cx="5605217" cy="977285"/>
          </a:xfrm>
          <a:prstGeom prst="round2Diag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You can run several </a:t>
            </a:r>
            <a:r>
              <a:rPr lang="en-US" dirty="0" err="1" smtClean="0">
                <a:solidFill>
                  <a:schemeClr val="tx1"/>
                </a:solidFill>
                <a:latin typeface="Candara" panose="020E0502030303020204" pitchFamily="34" charset="0"/>
              </a:rPr>
              <a:t>microservices</a:t>
            </a: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 in the same VM by running various Docker containers for each </a:t>
            </a:r>
            <a:r>
              <a:rPr lang="en-US" dirty="0" err="1" smtClean="0">
                <a:solidFill>
                  <a:schemeClr val="tx1"/>
                </a:solidFill>
                <a:latin typeface="Candara" panose="020E0502030303020204" pitchFamily="34" charset="0"/>
              </a:rPr>
              <a:t>microservice</a:t>
            </a: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2" name="Round Diagonal Corner Rectangle 31"/>
          <p:cNvSpPr/>
          <p:nvPr/>
        </p:nvSpPr>
        <p:spPr>
          <a:xfrm>
            <a:off x="6461815" y="1600282"/>
            <a:ext cx="5605217" cy="977285"/>
          </a:xfrm>
          <a:prstGeom prst="round2Diag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Provide a consistent computing environment throughout the whole SDLC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52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Docker?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15</a:t>
            </a:fld>
            <a:endParaRPr lang="en-US"/>
          </a:p>
        </p:txBody>
      </p:sp>
      <p:pic>
        <p:nvPicPr>
          <p:cNvPr id="7170" name="Picture 2" descr="Empowering App Development for Developers |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807" y="199072"/>
            <a:ext cx="3200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95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85032" y="1207300"/>
            <a:ext cx="8313261" cy="52855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Docker is a tool designed to make it easier to create, deploy, and run applications by using containers.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Docker contains are lightweight alternatives to Virtual Machines and it used the host OS.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You don’t have to pre-allocate any RAM in containers.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16</a:t>
            </a:fld>
            <a:endParaRPr lang="en-US"/>
          </a:p>
        </p:txBody>
      </p:sp>
      <p:pic>
        <p:nvPicPr>
          <p:cNvPr id="8194" name="Picture 2" descr="A practical introduction to Docker containers | Red Hat Develo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6" y="1207300"/>
            <a:ext cx="2664878" cy="220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ike.mahaloz.re/2_operating_systems/ms_container_v_v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6" t="10433" r="18595" b="6608"/>
          <a:stretch/>
        </p:blipFill>
        <p:spPr bwMode="auto">
          <a:xfrm>
            <a:off x="654394" y="3705651"/>
            <a:ext cx="2513530" cy="268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039112" y="3803904"/>
            <a:ext cx="1078992" cy="1263355"/>
          </a:xfrm>
          <a:prstGeom prst="rect">
            <a:avLst/>
          </a:prstGeom>
          <a:noFill/>
          <a:ln w="19050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7349" y="3803904"/>
            <a:ext cx="1078992" cy="1263355"/>
          </a:xfrm>
          <a:prstGeom prst="rect">
            <a:avLst/>
          </a:prstGeom>
          <a:noFill/>
          <a:ln w="19050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in a Nutshell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323444" y="1207301"/>
            <a:ext cx="8830370" cy="19748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/>
              <a:t>Docker files builds a Docker image and that image contains all the project’s code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You can run that image to create as many Docker containers as you want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This image can be uploaded on Docker hub, from Docker hub any one can pull the image and build a container.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17</a:t>
            </a:fld>
            <a:endParaRPr lang="en-US"/>
          </a:p>
        </p:txBody>
      </p:sp>
      <p:pic>
        <p:nvPicPr>
          <p:cNvPr id="8194" name="Picture 2" descr="A practical introduction to Docker containers | Red Hat Develo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6" y="1207300"/>
            <a:ext cx="2664878" cy="220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be 1"/>
          <p:cNvSpPr/>
          <p:nvPr/>
        </p:nvSpPr>
        <p:spPr>
          <a:xfrm>
            <a:off x="632166" y="4325112"/>
            <a:ext cx="1316736" cy="109728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Docker File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Cube 9"/>
          <p:cNvSpPr/>
          <p:nvPr/>
        </p:nvSpPr>
        <p:spPr>
          <a:xfrm>
            <a:off x="4991394" y="4224528"/>
            <a:ext cx="1316736" cy="109728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Docker Hub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70048" y="4507992"/>
            <a:ext cx="138074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Docker Image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70048" y="5277069"/>
            <a:ext cx="138074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Docker Container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87168" y="4224528"/>
            <a:ext cx="1801368" cy="209397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60320" y="5961888"/>
            <a:ext cx="172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Virtual Machine</a:t>
            </a:r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4" name="Straight Arrow Connector 13"/>
          <p:cNvCxnSpPr>
            <a:stCxn id="2" idx="5"/>
            <a:endCxn id="3" idx="1"/>
          </p:cNvCxnSpPr>
          <p:nvPr/>
        </p:nvCxnSpPr>
        <p:spPr>
          <a:xfrm>
            <a:off x="1948902" y="4736592"/>
            <a:ext cx="7211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3"/>
          </p:cNvCxnSpPr>
          <p:nvPr/>
        </p:nvCxnSpPr>
        <p:spPr>
          <a:xfrm>
            <a:off x="4050792" y="4736592"/>
            <a:ext cx="9406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" idx="2"/>
            <a:endCxn id="12" idx="0"/>
          </p:cNvCxnSpPr>
          <p:nvPr/>
        </p:nvCxnSpPr>
        <p:spPr>
          <a:xfrm>
            <a:off x="3360420" y="4965192"/>
            <a:ext cx="0" cy="3118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263128" y="3593592"/>
            <a:ext cx="1380744" cy="557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Staging Server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052816" y="3411694"/>
            <a:ext cx="1801368" cy="119052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25968" y="4232885"/>
            <a:ext cx="172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Image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263128" y="5423407"/>
            <a:ext cx="1380744" cy="557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Production Server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52816" y="5241509"/>
            <a:ext cx="1801368" cy="119052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125968" y="6062700"/>
            <a:ext cx="172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Image</a:t>
            </a:r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36" name="Straight Arrow Connector 35"/>
          <p:cNvCxnSpPr>
            <a:stCxn id="10" idx="5"/>
            <a:endCxn id="29" idx="1"/>
          </p:cNvCxnSpPr>
          <p:nvPr/>
        </p:nvCxnSpPr>
        <p:spPr>
          <a:xfrm flipV="1">
            <a:off x="6308130" y="3872484"/>
            <a:ext cx="1954998" cy="763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5"/>
            <a:endCxn id="33" idx="1"/>
          </p:cNvCxnSpPr>
          <p:nvPr/>
        </p:nvCxnSpPr>
        <p:spPr>
          <a:xfrm>
            <a:off x="6308130" y="4636008"/>
            <a:ext cx="1954998" cy="10662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149682" y="3355436"/>
            <a:ext cx="1120503" cy="293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Container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163959" y="3804759"/>
            <a:ext cx="1120503" cy="293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Container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163959" y="4244938"/>
            <a:ext cx="1120503" cy="293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Container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45" name="Straight Arrow Connector 44"/>
          <p:cNvCxnSpPr>
            <a:stCxn id="29" idx="3"/>
            <a:endCxn id="42" idx="1"/>
          </p:cNvCxnSpPr>
          <p:nvPr/>
        </p:nvCxnSpPr>
        <p:spPr>
          <a:xfrm flipV="1">
            <a:off x="9643872" y="3502009"/>
            <a:ext cx="505810" cy="3704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9" idx="3"/>
            <a:endCxn id="43" idx="1"/>
          </p:cNvCxnSpPr>
          <p:nvPr/>
        </p:nvCxnSpPr>
        <p:spPr>
          <a:xfrm>
            <a:off x="9643872" y="3872484"/>
            <a:ext cx="520087" cy="788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9" idx="3"/>
            <a:endCxn id="44" idx="1"/>
          </p:cNvCxnSpPr>
          <p:nvPr/>
        </p:nvCxnSpPr>
        <p:spPr>
          <a:xfrm>
            <a:off x="9643872" y="3872484"/>
            <a:ext cx="520087" cy="5190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0150376" y="5173197"/>
            <a:ext cx="1120503" cy="293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Container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0164653" y="5622520"/>
            <a:ext cx="1120503" cy="293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Container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164653" y="6062699"/>
            <a:ext cx="1120503" cy="293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Container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57" name="Straight Arrow Connector 56"/>
          <p:cNvCxnSpPr>
            <a:endCxn id="54" idx="1"/>
          </p:cNvCxnSpPr>
          <p:nvPr/>
        </p:nvCxnSpPr>
        <p:spPr>
          <a:xfrm flipV="1">
            <a:off x="9644566" y="5319770"/>
            <a:ext cx="505810" cy="3704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5" idx="1"/>
          </p:cNvCxnSpPr>
          <p:nvPr/>
        </p:nvCxnSpPr>
        <p:spPr>
          <a:xfrm>
            <a:off x="9644566" y="5690245"/>
            <a:ext cx="520087" cy="788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6" idx="1"/>
          </p:cNvCxnSpPr>
          <p:nvPr/>
        </p:nvCxnSpPr>
        <p:spPr>
          <a:xfrm>
            <a:off x="9644566" y="5690245"/>
            <a:ext cx="520087" cy="5190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01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18</a:t>
            </a:fld>
            <a:endParaRPr lang="en-US"/>
          </a:p>
        </p:txBody>
      </p:sp>
      <p:pic>
        <p:nvPicPr>
          <p:cNvPr id="7170" name="Picture 2" descr="Empowering App Development for Developers |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807" y="199072"/>
            <a:ext cx="3200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1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7512" y="1481328"/>
            <a:ext cx="4617720" cy="183794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1261872" y="1691640"/>
            <a:ext cx="1074420" cy="905256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Candara" panose="020E0502030303020204" pitchFamily="34" charset="0"/>
              </a:rPr>
              <a:t>Docker File</a:t>
            </a:r>
            <a:endParaRPr lang="en-US" sz="17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Can 6"/>
          <p:cNvSpPr/>
          <p:nvPr/>
        </p:nvSpPr>
        <p:spPr>
          <a:xfrm>
            <a:off x="4005072" y="1618488"/>
            <a:ext cx="950976" cy="8412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andara" panose="020E0502030303020204" pitchFamily="34" charset="0"/>
              </a:rPr>
              <a:t>Git</a:t>
            </a:r>
            <a:r>
              <a:rPr lang="en-US" dirty="0" smtClean="0">
                <a:latin typeface="Candara" panose="020E0502030303020204" pitchFamily="34" charset="0"/>
              </a:rPr>
              <a:t> Repo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7512" y="2596896"/>
            <a:ext cx="2679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ndara" panose="020E0502030303020204" pitchFamily="34" charset="0"/>
              </a:rPr>
              <a:t>Complex requirements for a </a:t>
            </a:r>
            <a:r>
              <a:rPr lang="en-US" sz="1400" dirty="0" err="1" smtClean="0">
                <a:latin typeface="Candara" panose="020E0502030303020204" pitchFamily="34" charset="0"/>
              </a:rPr>
              <a:t>microservice</a:t>
            </a:r>
            <a:r>
              <a:rPr lang="en-US" sz="1400" dirty="0" smtClean="0">
                <a:latin typeface="Candara" panose="020E0502030303020204" pitchFamily="34" charset="0"/>
              </a:rPr>
              <a:t> are written in easy to write Docker file</a:t>
            </a:r>
            <a:endParaRPr lang="en-US" sz="1400" dirty="0">
              <a:latin typeface="Candara" panose="020E05020303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41064" y="2560320"/>
            <a:ext cx="1170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ndara" panose="020E0502030303020204" pitchFamily="34" charset="0"/>
              </a:rPr>
              <a:t>Push the code to </a:t>
            </a:r>
            <a:r>
              <a:rPr lang="en-US" sz="1400" dirty="0" err="1" smtClean="0">
                <a:latin typeface="Candara" panose="020E0502030303020204" pitchFamily="34" charset="0"/>
              </a:rPr>
              <a:t>Git</a:t>
            </a:r>
            <a:r>
              <a:rPr lang="en-US" sz="1400" dirty="0" smtClean="0">
                <a:latin typeface="Candara" panose="020E0502030303020204" pitchFamily="34" charset="0"/>
              </a:rPr>
              <a:t> Repo</a:t>
            </a:r>
            <a:endParaRPr lang="en-US" sz="1400" dirty="0">
              <a:latin typeface="Candara" panose="020E0502030303020204" pitchFamily="34" charset="0"/>
            </a:endParaRPr>
          </a:p>
        </p:txBody>
      </p:sp>
      <p:cxnSp>
        <p:nvCxnSpPr>
          <p:cNvPr id="10" name="Straight Arrow Connector 9"/>
          <p:cNvCxnSpPr>
            <a:stCxn id="6" idx="5"/>
            <a:endCxn id="7" idx="2"/>
          </p:cNvCxnSpPr>
          <p:nvPr/>
        </p:nvCxnSpPr>
        <p:spPr>
          <a:xfrm>
            <a:off x="2336292" y="2031111"/>
            <a:ext cx="1668780" cy="8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361" y="1555726"/>
            <a:ext cx="1803591" cy="128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879592" y="1627632"/>
            <a:ext cx="1737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ndara" panose="020E0502030303020204" pitchFamily="34" charset="0"/>
              </a:rPr>
              <a:t>Jenkins Server</a:t>
            </a:r>
            <a:endParaRPr lang="en-US" sz="2400" dirty="0">
              <a:latin typeface="Candara" panose="020E0502030303020204" pitchFamily="34" charset="0"/>
            </a:endParaRPr>
          </a:p>
        </p:txBody>
      </p:sp>
      <p:cxnSp>
        <p:nvCxnSpPr>
          <p:cNvPr id="15" name="Straight Arrow Connector 14"/>
          <p:cNvCxnSpPr>
            <a:stCxn id="7" idx="4"/>
            <a:endCxn id="14" idx="1"/>
          </p:cNvCxnSpPr>
          <p:nvPr/>
        </p:nvCxnSpPr>
        <p:spPr>
          <a:xfrm>
            <a:off x="4956048" y="2039112"/>
            <a:ext cx="923544" cy="4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750808" y="1807083"/>
            <a:ext cx="1371600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Testing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95460" y="2705624"/>
            <a:ext cx="1371600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Staging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040112" y="3529435"/>
            <a:ext cx="1371600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Production</a:t>
            </a:r>
            <a:endParaRPr lang="en-US" sz="2000" dirty="0">
              <a:latin typeface="Candara" panose="020E0502030303020204" pitchFamily="34" charset="0"/>
            </a:endParaRPr>
          </a:p>
        </p:txBody>
      </p:sp>
      <p:cxnSp>
        <p:nvCxnSpPr>
          <p:cNvPr id="21" name="Straight Arrow Connector 20"/>
          <p:cNvCxnSpPr>
            <a:stCxn id="14" idx="3"/>
            <a:endCxn id="17" idx="1"/>
          </p:cNvCxnSpPr>
          <p:nvPr/>
        </p:nvCxnSpPr>
        <p:spPr>
          <a:xfrm flipV="1">
            <a:off x="7616952" y="2031111"/>
            <a:ext cx="1133856" cy="120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9" idx="1"/>
          </p:cNvCxnSpPr>
          <p:nvPr/>
        </p:nvCxnSpPr>
        <p:spPr>
          <a:xfrm>
            <a:off x="8034528" y="2929652"/>
            <a:ext cx="13609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8467344" y="3753463"/>
            <a:ext cx="15727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34528" y="2039112"/>
            <a:ext cx="3048" cy="9271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8452104" y="2929652"/>
            <a:ext cx="3048" cy="8328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ound Diagonal Corner Rectangle 36"/>
          <p:cNvSpPr/>
          <p:nvPr/>
        </p:nvSpPr>
        <p:spPr>
          <a:xfrm>
            <a:off x="530352" y="3781137"/>
            <a:ext cx="5358384" cy="1307406"/>
          </a:xfrm>
          <a:prstGeom prst="round2Diag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Create complex requirements for a </a:t>
            </a:r>
            <a:r>
              <a:rPr lang="en-US" dirty="0" err="1">
                <a:solidFill>
                  <a:schemeClr val="tx1"/>
                </a:solidFill>
                <a:latin typeface="Candara" panose="020E0502030303020204" pitchFamily="34" charset="0"/>
              </a:rPr>
              <a:t>microservice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 within an easy- to-write Docker 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Push the code the </a:t>
            </a:r>
            <a:r>
              <a:rPr lang="en-US" dirty="0" err="1">
                <a:solidFill>
                  <a:schemeClr val="tx1"/>
                </a:solidFill>
                <a:latin typeface="Candara" panose="020E0502030303020204" pitchFamily="34" charset="0"/>
              </a:rPr>
              <a:t>Git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Repository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8" name="Round Diagonal Corner Rectangle 37"/>
          <p:cNvSpPr/>
          <p:nvPr/>
        </p:nvSpPr>
        <p:spPr>
          <a:xfrm>
            <a:off x="6400800" y="4201519"/>
            <a:ext cx="5570059" cy="2199281"/>
          </a:xfrm>
          <a:prstGeom prst="round2Diag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CI server pull it down and build the exact environment that will be used in production to run the test suite without needing to configure the CI server at 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Deploy it out to a staging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Roll exactly what you had in development, testing, and staging into production</a:t>
            </a:r>
          </a:p>
        </p:txBody>
      </p:sp>
    </p:spTree>
    <p:extLst>
      <p:ext uri="{BB962C8B-B14F-4D97-AF65-F5344CB8AC3E}">
        <p14:creationId xmlns:p14="http://schemas.microsoft.com/office/powerpoint/2010/main" val="126791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Containerization?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Why we need Docker?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is Docker?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Docker Example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Docker Case Study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Docker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89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r>
              <a:rPr lang="en-US" dirty="0"/>
              <a:t> </a:t>
            </a:r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20</a:t>
            </a:fld>
            <a:endParaRPr lang="en-US"/>
          </a:p>
        </p:txBody>
      </p:sp>
      <p:pic>
        <p:nvPicPr>
          <p:cNvPr id="7170" name="Picture 2" descr="Empowering App Development for Developers |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807" y="199072"/>
            <a:ext cx="3200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41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Case Study (Indiana University)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86384" y="2194560"/>
            <a:ext cx="411480" cy="502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andara" panose="020E0502030303020204" pitchFamily="34" charset="0"/>
              </a:rPr>
              <a:t>1</a:t>
            </a:r>
            <a:endParaRPr lang="en-US" sz="3600" dirty="0">
              <a:latin typeface="Candara" panose="020E0502030303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629656" y="2194560"/>
            <a:ext cx="411480" cy="502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andara" panose="020E0502030303020204" pitchFamily="34" charset="0"/>
              </a:rPr>
              <a:t>2</a:t>
            </a:r>
            <a:endParaRPr lang="en-US" sz="3600" dirty="0"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2470" y="3292303"/>
            <a:ext cx="1170378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Custom Scripts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36392" y="2624328"/>
            <a:ext cx="1170432" cy="5669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VM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36392" y="3410712"/>
            <a:ext cx="1170432" cy="5669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VM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36392" y="4197096"/>
            <a:ext cx="1170432" cy="5669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VM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12" name="Straight Arrow Connector 11"/>
          <p:cNvCxnSpPr>
            <a:endCxn id="8" idx="1"/>
          </p:cNvCxnSpPr>
          <p:nvPr/>
        </p:nvCxnSpPr>
        <p:spPr>
          <a:xfrm flipV="1">
            <a:off x="2212848" y="2907792"/>
            <a:ext cx="923544" cy="6816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2212848" y="3589483"/>
            <a:ext cx="923544" cy="1046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0" idx="1"/>
          </p:cNvCxnSpPr>
          <p:nvPr/>
        </p:nvCxnSpPr>
        <p:spPr>
          <a:xfrm>
            <a:off x="2212848" y="3589483"/>
            <a:ext cx="923544" cy="8910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8408" y="5084064"/>
            <a:ext cx="3438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ndara" panose="020E0502030303020204" pitchFamily="34" charset="0"/>
              </a:rPr>
              <a:t>Applications are deployed in the VMs using scripts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63056" y="2343537"/>
            <a:ext cx="5449824" cy="70788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ndara" panose="020E0502030303020204" pitchFamily="34" charset="0"/>
              </a:rPr>
              <a:t>Their environment was optimized for their legacy Java-based applications</a:t>
            </a:r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67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Case Study (Indiana University)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86384" y="2194560"/>
            <a:ext cx="411480" cy="502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andara" panose="020E0502030303020204" pitchFamily="34" charset="0"/>
              </a:rPr>
              <a:t>3</a:t>
            </a:r>
            <a:endParaRPr lang="en-US" sz="3600" dirty="0"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63094" y="2752807"/>
            <a:ext cx="2148786" cy="456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UI</a:t>
            </a:r>
            <a:endParaRPr lang="en-US" sz="2000" dirty="0">
              <a:latin typeface="Candara" panose="020E0502030303020204" pitchFamily="34" charset="0"/>
            </a:endParaRPr>
          </a:p>
        </p:txBody>
      </p:sp>
      <p:cxnSp>
        <p:nvCxnSpPr>
          <p:cNvPr id="12" name="Straight Arrow Connector 11"/>
          <p:cNvCxnSpPr>
            <a:stCxn id="7" idx="2"/>
            <a:endCxn id="17" idx="0"/>
          </p:cNvCxnSpPr>
          <p:nvPr/>
        </p:nvCxnSpPr>
        <p:spPr>
          <a:xfrm>
            <a:off x="2537487" y="3209544"/>
            <a:ext cx="0" cy="21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16736" y="5662534"/>
            <a:ext cx="2734056" cy="400110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Monolithic Architecture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31920" y="1363230"/>
            <a:ext cx="6848856" cy="70788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ndara" panose="020E0502030303020204" pitchFamily="34" charset="0"/>
              </a:rPr>
              <a:t>The university wanted to improve the way they architect applications, by moving to </a:t>
            </a:r>
            <a:r>
              <a:rPr lang="en-US" sz="2000" dirty="0" err="1" smtClean="0">
                <a:latin typeface="Candara" panose="020E0502030303020204" pitchFamily="34" charset="0"/>
              </a:rPr>
              <a:t>microservices</a:t>
            </a:r>
            <a:r>
              <a:rPr lang="en-US" sz="2000" dirty="0" smtClean="0">
                <a:latin typeface="Candara" panose="020E0502030303020204" pitchFamily="34" charset="0"/>
              </a:rPr>
              <a:t> based architecture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63094" y="3427581"/>
            <a:ext cx="2148786" cy="456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Business Logic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63094" y="4102355"/>
            <a:ext cx="2148786" cy="456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Data Access Layer</a:t>
            </a:r>
            <a:endParaRPr lang="en-US" sz="2000" dirty="0">
              <a:latin typeface="Candara" panose="020E0502030303020204" pitchFamily="34" charset="0"/>
            </a:endParaRPr>
          </a:p>
        </p:txBody>
      </p:sp>
      <p:cxnSp>
        <p:nvCxnSpPr>
          <p:cNvPr id="22" name="Straight Arrow Connector 21"/>
          <p:cNvCxnSpPr>
            <a:stCxn id="17" idx="2"/>
            <a:endCxn id="19" idx="0"/>
          </p:cNvCxnSpPr>
          <p:nvPr/>
        </p:nvCxnSpPr>
        <p:spPr>
          <a:xfrm>
            <a:off x="2537487" y="3884318"/>
            <a:ext cx="0" cy="21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Can 24"/>
          <p:cNvSpPr/>
          <p:nvPr/>
        </p:nvSpPr>
        <p:spPr>
          <a:xfrm>
            <a:off x="1463094" y="4764024"/>
            <a:ext cx="2148786" cy="630936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Database</a:t>
            </a:r>
            <a:endParaRPr lang="en-US" sz="2000" dirty="0">
              <a:latin typeface="Candara" panose="020E0502030303020204" pitchFamily="34" charset="0"/>
            </a:endParaRPr>
          </a:p>
        </p:txBody>
      </p:sp>
      <p:cxnSp>
        <p:nvCxnSpPr>
          <p:cNvPr id="26" name="Straight Arrow Connector 25"/>
          <p:cNvCxnSpPr>
            <a:stCxn id="19" idx="2"/>
            <a:endCxn id="25" idx="1"/>
          </p:cNvCxnSpPr>
          <p:nvPr/>
        </p:nvCxnSpPr>
        <p:spPr>
          <a:xfrm>
            <a:off x="2537487" y="4559092"/>
            <a:ext cx="0" cy="204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480525" y="2752806"/>
            <a:ext cx="2148786" cy="456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UI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41263" y="3764967"/>
            <a:ext cx="1687777" cy="456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Candara" panose="020E0502030303020204" pitchFamily="34" charset="0"/>
              </a:rPr>
              <a:t>Microservice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11030" y="3764966"/>
            <a:ext cx="1687777" cy="456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Candara" panose="020E0502030303020204" pitchFamily="34" charset="0"/>
              </a:rPr>
              <a:t>Microservice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880797" y="3764966"/>
            <a:ext cx="1687777" cy="456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Candara" panose="020E0502030303020204" pitchFamily="34" charset="0"/>
              </a:rPr>
              <a:t>Microservice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34" name="Can 33"/>
          <p:cNvSpPr/>
          <p:nvPr/>
        </p:nvSpPr>
        <p:spPr>
          <a:xfrm>
            <a:off x="5590020" y="4758866"/>
            <a:ext cx="1611588" cy="630936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Database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35" name="Can 34"/>
          <p:cNvSpPr/>
          <p:nvPr/>
        </p:nvSpPr>
        <p:spPr>
          <a:xfrm>
            <a:off x="7759787" y="4758866"/>
            <a:ext cx="1611588" cy="630936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Database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36" name="Can 35"/>
          <p:cNvSpPr/>
          <p:nvPr/>
        </p:nvSpPr>
        <p:spPr>
          <a:xfrm>
            <a:off x="9938698" y="4758866"/>
            <a:ext cx="1611588" cy="630936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Database</a:t>
            </a:r>
            <a:endParaRPr lang="en-US" sz="2000" dirty="0">
              <a:latin typeface="Candara" panose="020E0502030303020204" pitchFamily="34" charset="0"/>
            </a:endParaRPr>
          </a:p>
        </p:txBody>
      </p:sp>
      <p:cxnSp>
        <p:nvCxnSpPr>
          <p:cNvPr id="37" name="Straight Arrow Connector 36"/>
          <p:cNvCxnSpPr>
            <a:stCxn id="30" idx="2"/>
            <a:endCxn id="31" idx="0"/>
          </p:cNvCxnSpPr>
          <p:nvPr/>
        </p:nvCxnSpPr>
        <p:spPr>
          <a:xfrm flipH="1">
            <a:off x="6385152" y="3209543"/>
            <a:ext cx="2169766" cy="55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2"/>
            <a:endCxn id="32" idx="0"/>
          </p:cNvCxnSpPr>
          <p:nvPr/>
        </p:nvCxnSpPr>
        <p:spPr>
          <a:xfrm>
            <a:off x="8554918" y="3209543"/>
            <a:ext cx="1" cy="555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2"/>
            <a:endCxn id="33" idx="0"/>
          </p:cNvCxnSpPr>
          <p:nvPr/>
        </p:nvCxnSpPr>
        <p:spPr>
          <a:xfrm>
            <a:off x="8554918" y="3209543"/>
            <a:ext cx="2169768" cy="555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2"/>
            <a:endCxn id="34" idx="1"/>
          </p:cNvCxnSpPr>
          <p:nvPr/>
        </p:nvCxnSpPr>
        <p:spPr>
          <a:xfrm>
            <a:off x="6385152" y="4221704"/>
            <a:ext cx="10662" cy="53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2" idx="2"/>
            <a:endCxn id="35" idx="1"/>
          </p:cNvCxnSpPr>
          <p:nvPr/>
        </p:nvCxnSpPr>
        <p:spPr>
          <a:xfrm>
            <a:off x="8554919" y="4221703"/>
            <a:ext cx="10662" cy="537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3" idx="2"/>
            <a:endCxn id="36" idx="1"/>
          </p:cNvCxnSpPr>
          <p:nvPr/>
        </p:nvCxnSpPr>
        <p:spPr>
          <a:xfrm>
            <a:off x="10724686" y="4221703"/>
            <a:ext cx="19806" cy="537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50024" y="5662534"/>
            <a:ext cx="3127248" cy="400110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Candara" panose="020E0502030303020204" pitchFamily="34" charset="0"/>
              </a:rPr>
              <a:t>Microservice</a:t>
            </a:r>
            <a:r>
              <a:rPr lang="en-US" sz="2000" dirty="0" smtClean="0">
                <a:latin typeface="Candara" panose="020E0502030303020204" pitchFamily="34" charset="0"/>
              </a:rPr>
              <a:t> Architecture</a:t>
            </a:r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020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Case Study (Indiana University)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86384" y="2194560"/>
            <a:ext cx="411480" cy="502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andara" panose="020E0502030303020204" pitchFamily="34" charset="0"/>
              </a:rPr>
              <a:t>4</a:t>
            </a:r>
            <a:endParaRPr lang="en-US" sz="3600" dirty="0">
              <a:latin typeface="Candara" panose="020E0502030303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31920" y="1363230"/>
            <a:ext cx="4434840" cy="40011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ndara" panose="020E0502030303020204" pitchFamily="34" charset="0"/>
              </a:rPr>
              <a:t>Security was needed for student’s data</a:t>
            </a:r>
            <a:endParaRPr lang="en-US" sz="2000" dirty="0">
              <a:latin typeface="Candara" panose="020E0502030303020204" pitchFamily="34" charset="0"/>
            </a:endParaRPr>
          </a:p>
        </p:txBody>
      </p:sp>
      <p:pic>
        <p:nvPicPr>
          <p:cNvPr id="2050" name="Picture 2" descr="Security Lock Icon Clipart - Full Size Clipart (#2251613) - Pin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032" y="2303431"/>
            <a:ext cx="4254541" cy="350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68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Case Study (Indiana University)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7784" y="1406880"/>
            <a:ext cx="5586984" cy="52322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ndara" panose="020E0502030303020204" pitchFamily="34" charset="0"/>
              </a:rPr>
              <a:t>Solution: Docker Data Center (DDC) </a:t>
            </a:r>
            <a:endParaRPr lang="en-US" sz="2800" dirty="0">
              <a:latin typeface="Candara" panose="020E05020303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1049" t="36643" r="40446" b="24227"/>
          <a:stretch/>
        </p:blipFill>
        <p:spPr>
          <a:xfrm>
            <a:off x="2328326" y="2247067"/>
            <a:ext cx="7041823" cy="402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51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Case Study (Indiana University)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7784" y="1406880"/>
            <a:ext cx="5586984" cy="52322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ndara" panose="020E0502030303020204" pitchFamily="34" charset="0"/>
              </a:rPr>
              <a:t>Solution: Docker Data Center (DDC) 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7" name="Cube 6"/>
          <p:cNvSpPr/>
          <p:nvPr/>
        </p:nvSpPr>
        <p:spPr>
          <a:xfrm>
            <a:off x="1008126" y="3274797"/>
            <a:ext cx="1600200" cy="1306347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Candara" panose="020E0502030303020204" pitchFamily="34" charset="0"/>
              </a:rPr>
              <a:t>Docker </a:t>
            </a:r>
            <a:r>
              <a:rPr lang="en-US" sz="1700" dirty="0" smtClean="0">
                <a:solidFill>
                  <a:schemeClr val="tx1"/>
                </a:solidFill>
                <a:latin typeface="Candara" panose="020E0502030303020204" pitchFamily="34" charset="0"/>
              </a:rPr>
              <a:t>Trusted Registry</a:t>
            </a:r>
            <a:endParaRPr lang="en-US" sz="17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8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008" y="3274797"/>
            <a:ext cx="1636776" cy="130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90264" y="3346705"/>
            <a:ext cx="1391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ndara" panose="020E0502030303020204" pitchFamily="34" charset="0"/>
              </a:rPr>
              <a:t>UCP Web UI</a:t>
            </a:r>
            <a:endParaRPr lang="en-US" sz="2400" dirty="0">
              <a:latin typeface="Candara" panose="020E0502030303020204" pitchFamily="34" charset="0"/>
            </a:endParaRPr>
          </a:p>
        </p:txBody>
      </p:sp>
      <p:cxnSp>
        <p:nvCxnSpPr>
          <p:cNvPr id="10" name="Straight Arrow Connector 9"/>
          <p:cNvCxnSpPr>
            <a:stCxn id="7" idx="5"/>
          </p:cNvCxnSpPr>
          <p:nvPr/>
        </p:nvCxnSpPr>
        <p:spPr>
          <a:xfrm flipV="1">
            <a:off x="2608326" y="3762203"/>
            <a:ext cx="2023682" cy="24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525512" y="2798064"/>
            <a:ext cx="1133856" cy="5486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Host A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25512" y="3653649"/>
            <a:ext cx="1133856" cy="5486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Host B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25512" y="4509234"/>
            <a:ext cx="1133856" cy="5486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Host C</a:t>
            </a:r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4" name="Straight Arrow Connector 13"/>
          <p:cNvCxnSpPr>
            <a:stCxn id="8" idx="3"/>
            <a:endCxn id="11" idx="1"/>
          </p:cNvCxnSpPr>
          <p:nvPr/>
        </p:nvCxnSpPr>
        <p:spPr>
          <a:xfrm flipV="1">
            <a:off x="6268784" y="3072385"/>
            <a:ext cx="1256728" cy="8555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12" idx="1"/>
          </p:cNvCxnSpPr>
          <p:nvPr/>
        </p:nvCxnSpPr>
        <p:spPr>
          <a:xfrm flipV="1">
            <a:off x="6268784" y="3927970"/>
            <a:ext cx="125672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3" idx="1"/>
          </p:cNvCxnSpPr>
          <p:nvPr/>
        </p:nvCxnSpPr>
        <p:spPr>
          <a:xfrm>
            <a:off x="6268784" y="3927971"/>
            <a:ext cx="1256728" cy="855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7784" y="4870721"/>
            <a:ext cx="269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Stores the Docker images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19072" y="5568316"/>
            <a:ext cx="7443216" cy="923330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The role-based access controls within DDC allows them to define the level of access their user have i.e. like read-only access to their containers in production 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08226" y="2112814"/>
            <a:ext cx="5420106" cy="923330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Helps in managing whole cluster from one place. Servers are deployed using UCP web UI, using Docker images that are stored in DTR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060561" y="2704097"/>
            <a:ext cx="3041996" cy="2308324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IT operations teams leverage Universal Control Plane to provision Docker installed software on hosts, and then deploy their applications without having to do a bunch of manual steps to setup all their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675441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r>
              <a:rPr lang="en-US" dirty="0"/>
              <a:t>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26</a:t>
            </a:fld>
            <a:endParaRPr lang="en-US"/>
          </a:p>
        </p:txBody>
      </p:sp>
      <p:pic>
        <p:nvPicPr>
          <p:cNvPr id="7170" name="Picture 2" descr="Empowering App Development for Developers |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807" y="199072"/>
            <a:ext cx="3200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54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29" y="1497412"/>
            <a:ext cx="90011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0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dirty="0" smtClean="0"/>
              <a:t>Registry is a storage component for Docker images</a:t>
            </a:r>
          </a:p>
          <a:p>
            <a:r>
              <a:rPr lang="en-US" dirty="0" smtClean="0"/>
              <a:t>We can store the images in either Public/Private repositories</a:t>
            </a:r>
          </a:p>
          <a:p>
            <a:r>
              <a:rPr lang="en-US" dirty="0" smtClean="0"/>
              <a:t>Docker Hub is Docker’s very own cloud repository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09" y="3779925"/>
            <a:ext cx="1847501" cy="12209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50592" y="3779925"/>
            <a:ext cx="9026408" cy="1318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latin typeface="Candara" panose="020E0502030303020204" pitchFamily="34" charset="0"/>
              </a:rPr>
              <a:t>Why </a:t>
            </a:r>
            <a:r>
              <a:rPr lang="en-US" sz="2600" dirty="0">
                <a:latin typeface="Candara" panose="020E0502030303020204" pitchFamily="34" charset="0"/>
              </a:rPr>
              <a:t>use Docker Registries?</a:t>
            </a:r>
          </a:p>
          <a:p>
            <a:pPr marL="6858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ndara" panose="020E0502030303020204" pitchFamily="34" charset="0"/>
              </a:rPr>
              <a:t>Control where your images are being stored</a:t>
            </a:r>
          </a:p>
          <a:p>
            <a:pPr marL="6858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ndara" panose="020E0502030303020204" pitchFamily="34" charset="0"/>
              </a:rPr>
              <a:t>Integrate image </a:t>
            </a:r>
            <a:r>
              <a:rPr lang="en-US" sz="2200" dirty="0">
                <a:latin typeface="Candara" panose="020E0502030303020204" pitchFamily="34" charset="0"/>
              </a:rPr>
              <a:t>storage with your in-house development workflow</a:t>
            </a:r>
          </a:p>
        </p:txBody>
      </p:sp>
    </p:spTree>
    <p:extLst>
      <p:ext uri="{BB962C8B-B14F-4D97-AF65-F5344CB8AC3E}">
        <p14:creationId xmlns:p14="http://schemas.microsoft.com/office/powerpoint/2010/main" val="2697208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170" name="Picture 2" descr="https://www.docker.com/sites/default/files/d8/styles/large/public/2020-01/Create%20repo%20%281%29.png?itok=ZiVHSUE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" t="3660" r="2401" b="3219"/>
          <a:stretch/>
        </p:blipFill>
        <p:spPr bwMode="auto">
          <a:xfrm>
            <a:off x="5345417" y="1244220"/>
            <a:ext cx="6652874" cy="524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5223" t="33803" r="66356" b="52635"/>
          <a:stretch/>
        </p:blipFill>
        <p:spPr>
          <a:xfrm>
            <a:off x="298130" y="1361819"/>
            <a:ext cx="3368897" cy="139516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4361" t="33803" r="38230" b="52635"/>
          <a:stretch/>
        </p:blipFill>
        <p:spPr>
          <a:xfrm>
            <a:off x="234122" y="2625076"/>
            <a:ext cx="5012625" cy="139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1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9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Images and Containers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252725"/>
            <a:ext cx="5449824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ndara" panose="020E0502030303020204" pitchFamily="34" charset="0"/>
              </a:rPr>
              <a:t>Read Only Template used to create Containers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ndara" panose="020E0502030303020204" pitchFamily="34" charset="0"/>
              </a:rPr>
              <a:t>Built by Docker Users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ndara" panose="020E0502030303020204" pitchFamily="34" charset="0"/>
              </a:rPr>
              <a:t>Stored in a Docker Hub or your local Registry</a:t>
            </a:r>
            <a:endParaRPr lang="en-US" sz="2000" dirty="0">
              <a:latin typeface="Candara" panose="020E05020303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8677" t="31696" r="73385" b="53642"/>
          <a:stretch/>
        </p:blipFill>
        <p:spPr>
          <a:xfrm>
            <a:off x="1731822" y="2247054"/>
            <a:ext cx="1249122" cy="12977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5407" y="3544842"/>
            <a:ext cx="1901952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ndara" panose="020E0502030303020204" pitchFamily="34" charset="0"/>
              </a:rPr>
              <a:t>Docker Image</a:t>
            </a:r>
            <a:endParaRPr lang="en-US" b="1" dirty="0">
              <a:latin typeface="Candara" panose="020E0502030303020204" pitchFamily="34" charset="0"/>
            </a:endParaRPr>
          </a:p>
        </p:txBody>
      </p:sp>
      <p:pic>
        <p:nvPicPr>
          <p:cNvPr id="8194" name="Picture 2" descr="Docker Container Icon #346704 - Free Icons Libra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108" y="1413763"/>
            <a:ext cx="3810244" cy="296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007107" y="4252725"/>
            <a:ext cx="4730537" cy="1456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ndara" panose="020E0502030303020204" pitchFamily="34" charset="0"/>
              </a:rPr>
              <a:t>Isolated Application Platform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ndara" panose="020E0502030303020204" pitchFamily="34" charset="0"/>
              </a:rPr>
              <a:t>Contains everything needed to run the application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ndara" panose="020E0502030303020204" pitchFamily="34" charset="0"/>
              </a:rPr>
              <a:t>Built from one or more images</a:t>
            </a:r>
            <a:endParaRPr lang="en-US" sz="2000" dirty="0">
              <a:latin typeface="Candara" panose="020E0502030303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19856" y="2895948"/>
            <a:ext cx="3712464" cy="0"/>
          </a:xfrm>
          <a:prstGeom prst="straightConnector1">
            <a:avLst/>
          </a:prstGeom>
          <a:ln w="38100">
            <a:tailEnd type="triangle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48287" y="2502033"/>
            <a:ext cx="1901952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ndara" panose="020E0502030303020204" pitchFamily="34" charset="0"/>
              </a:rPr>
              <a:t>run</a:t>
            </a:r>
            <a:endParaRPr lang="en-US" b="1" dirty="0">
              <a:latin typeface="Candara" panose="020E05020303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61757" y="3671358"/>
            <a:ext cx="1901952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ndara" panose="020E0502030303020204" pitchFamily="34" charset="0"/>
              </a:rPr>
              <a:t>Docker Container</a:t>
            </a:r>
            <a:endParaRPr lang="en-US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099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8714178" cy="474609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Docker Compose is a tool for defining and running complex applications with Docker.</a:t>
            </a:r>
          </a:p>
          <a:p>
            <a:pPr>
              <a:lnSpc>
                <a:spcPct val="200000"/>
              </a:lnSpc>
            </a:pPr>
            <a:r>
              <a:rPr lang="it-IT" dirty="0"/>
              <a:t>Define a multi-container application in a single file</a:t>
            </a:r>
          </a:p>
          <a:p>
            <a:pPr>
              <a:lnSpc>
                <a:spcPct val="200000"/>
              </a:lnSpc>
            </a:pPr>
            <a:r>
              <a:rPr lang="en-US" dirty="0"/>
              <a:t>Spin your application up in a single </a:t>
            </a:r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2" descr="Drupal Development with Docker Compose | Chapter Three">
            <a:extLst>
              <a:ext uri="{FF2B5EF4-FFF2-40B4-BE49-F238E27FC236}">
                <a16:creationId xmlns:a16="http://schemas.microsoft.com/office/drawing/2014/main" id="{69FAA775-D804-483C-A48F-212BE2B8A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946" y="1415507"/>
            <a:ext cx="2763699" cy="486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84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8714178" cy="47460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Features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Multiple isolated environments on a single host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Preserve volume data when containers are created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Only recreate containers that have changed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Variables and moving a composition between environments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Multiple compose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2" descr="Drupal Development with Docker Compose | Chapter Three">
            <a:extLst>
              <a:ext uri="{FF2B5EF4-FFF2-40B4-BE49-F238E27FC236}">
                <a16:creationId xmlns:a16="http://schemas.microsoft.com/office/drawing/2014/main" id="{69FAA775-D804-483C-A48F-212BE2B8A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946" y="1415507"/>
            <a:ext cx="2763699" cy="486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040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Compose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9218" name="Picture 2" descr="Updating a Container with Docker Compos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3" t="11775" r="63027" b="11855"/>
          <a:stretch/>
        </p:blipFill>
        <p:spPr bwMode="auto">
          <a:xfrm>
            <a:off x="563815" y="1406880"/>
            <a:ext cx="1301561" cy="172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 Diagonal Corner Rectangle 5"/>
          <p:cNvSpPr/>
          <p:nvPr/>
        </p:nvSpPr>
        <p:spPr>
          <a:xfrm>
            <a:off x="2276911" y="1457506"/>
            <a:ext cx="8458145" cy="1669742"/>
          </a:xfrm>
          <a:prstGeom prst="round2Diag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just"/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Docker Compose make it easier to configure and run applications made up of multiple containers. For example, imagine being able to define three containers-one running a web app, another running </a:t>
            </a:r>
            <a:r>
              <a:rPr lang="en-US" sz="2000" dirty="0" err="1" smtClean="0">
                <a:solidFill>
                  <a:schemeClr val="tx1"/>
                </a:solidFill>
                <a:latin typeface="Candara" panose="020E0502030303020204" pitchFamily="34" charset="0"/>
              </a:rPr>
              <a:t>postgres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, and a third running </a:t>
            </a:r>
            <a:r>
              <a:rPr lang="en-US" sz="2000" dirty="0" err="1" smtClean="0">
                <a:solidFill>
                  <a:schemeClr val="tx1"/>
                </a:solidFill>
                <a:latin typeface="Candara" panose="020E0502030303020204" pitchFamily="34" charset="0"/>
              </a:rPr>
              <a:t>redis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-all in one YML file and then running those three connected containers in a single command</a:t>
            </a:r>
            <a:endParaRPr lang="en-US" sz="2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8703" y="3767328"/>
            <a:ext cx="1133856" cy="5486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Web App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8703" y="4622913"/>
            <a:ext cx="1133856" cy="5486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andara" panose="020E0502030303020204" pitchFamily="34" charset="0"/>
              </a:rPr>
              <a:t>Postgres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8703" y="5478498"/>
            <a:ext cx="1133856" cy="5486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andara" panose="020E0502030303020204" pitchFamily="34" charset="0"/>
              </a:rPr>
              <a:t>Redis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2304288" y="3959351"/>
            <a:ext cx="329184" cy="193977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96751" y="4734806"/>
            <a:ext cx="12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ndara" panose="020E0502030303020204" pitchFamily="34" charset="0"/>
              </a:rPr>
              <a:t>Containers</a:t>
            </a:r>
            <a:endParaRPr lang="en-US" b="1" dirty="0"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4056" y="3593592"/>
            <a:ext cx="1490472" cy="263347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4882896" y="4315968"/>
            <a:ext cx="1444752" cy="1088135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Candara" panose="020E0502030303020204" pitchFamily="34" charset="0"/>
              </a:rPr>
              <a:t>Docker </a:t>
            </a:r>
            <a:r>
              <a:rPr lang="en-US" sz="1700" dirty="0" smtClean="0">
                <a:solidFill>
                  <a:schemeClr val="tx1"/>
                </a:solidFill>
                <a:latin typeface="Candara" panose="020E0502030303020204" pitchFamily="34" charset="0"/>
              </a:rPr>
              <a:t>Compose File</a:t>
            </a:r>
            <a:endParaRPr lang="en-US" sz="17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14" name="Straight Arrow Connector 13"/>
          <p:cNvCxnSpPr>
            <a:stCxn id="7" idx="3"/>
            <a:endCxn id="13" idx="2"/>
          </p:cNvCxnSpPr>
          <p:nvPr/>
        </p:nvCxnSpPr>
        <p:spPr>
          <a:xfrm>
            <a:off x="4032559" y="4041649"/>
            <a:ext cx="850337" cy="9544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13" idx="2"/>
          </p:cNvCxnSpPr>
          <p:nvPr/>
        </p:nvCxnSpPr>
        <p:spPr>
          <a:xfrm>
            <a:off x="4032559" y="4897234"/>
            <a:ext cx="850337" cy="988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3" idx="2"/>
          </p:cNvCxnSpPr>
          <p:nvPr/>
        </p:nvCxnSpPr>
        <p:spPr>
          <a:xfrm flipV="1">
            <a:off x="4032559" y="4996052"/>
            <a:ext cx="850337" cy="7567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93408" y="4315968"/>
            <a:ext cx="4992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ndara" panose="020E0502030303020204" pitchFamily="34" charset="0"/>
              </a:rPr>
              <a:t>You can run these three containers with a single command</a:t>
            </a:r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186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YML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Version</a:t>
            </a:r>
          </a:p>
          <a:p>
            <a:r>
              <a:rPr lang="en-US" dirty="0"/>
              <a:t>Services</a:t>
            </a:r>
          </a:p>
          <a:p>
            <a:pPr lvl="1"/>
            <a:r>
              <a:rPr lang="en-US" dirty="0"/>
              <a:t>Build</a:t>
            </a:r>
          </a:p>
          <a:p>
            <a:pPr lvl="1"/>
            <a:r>
              <a:rPr lang="en-US" dirty="0"/>
              <a:t>Image	</a:t>
            </a:r>
          </a:p>
          <a:p>
            <a:pPr lvl="1"/>
            <a:r>
              <a:rPr lang="en-US" dirty="0"/>
              <a:t>Environment</a:t>
            </a:r>
          </a:p>
          <a:p>
            <a:pPr lvl="1"/>
            <a:r>
              <a:rPr lang="en-US" dirty="0"/>
              <a:t>Ports</a:t>
            </a:r>
          </a:p>
          <a:p>
            <a:pPr lvl="1"/>
            <a:r>
              <a:rPr lang="en-US" dirty="0" smtClean="0"/>
              <a:t>Volumes</a:t>
            </a:r>
            <a:endParaRPr lang="en-US" dirty="0"/>
          </a:p>
          <a:p>
            <a:r>
              <a:rPr lang="en-US" dirty="0"/>
              <a:t>Volumes</a:t>
            </a:r>
          </a:p>
          <a:p>
            <a:r>
              <a:rPr lang="en-US" dirty="0"/>
              <a:t>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20221" y="1426283"/>
            <a:ext cx="7917424" cy="830997"/>
          </a:xfrm>
          <a:prstGeom prst="rect">
            <a:avLst/>
          </a:prstGeom>
          <a:ln w="28575"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A0A0A"/>
                </a:solidFill>
                <a:latin typeface="Candara" panose="020E0502030303020204" pitchFamily="34" charset="0"/>
              </a:rPr>
              <a:t>YML files are most commonly used as configuration files, which define a program or application's settings.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8901" y="2423795"/>
            <a:ext cx="6240279" cy="3986784"/>
          </a:xfrm>
          <a:prstGeom prst="rect">
            <a:avLst/>
          </a:prstGeom>
          <a:solidFill>
            <a:schemeClr val="bg1"/>
          </a:solidFill>
          <a:ln w="28575"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en-US" sz="20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version: '3'</a:t>
            </a:r>
          </a:p>
          <a:p>
            <a:endParaRPr lang="en-US" sz="14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services:</a:t>
            </a:r>
          </a:p>
          <a:p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jenkins</a:t>
            </a:r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     image: </a:t>
            </a:r>
            <a:r>
              <a:rPr lang="en-US" sz="20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jenkins</a:t>
            </a:r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/</a:t>
            </a:r>
            <a:r>
              <a:rPr lang="en-US" sz="20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jenkins:lts</a:t>
            </a:r>
            <a:endParaRPr lang="en-US" sz="20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     ports:</a:t>
            </a:r>
          </a:p>
          <a:p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       - “8080:8080”</a:t>
            </a:r>
          </a:p>
          <a:p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       - “50000:50000”</a:t>
            </a:r>
          </a:p>
          <a:p>
            <a:endParaRPr lang="en-US" sz="14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artifactory</a:t>
            </a:r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     image: docker.bintray.io/</a:t>
            </a:r>
            <a:r>
              <a:rPr lang="en-US" sz="20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jfrog</a:t>
            </a:r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/</a:t>
            </a:r>
            <a:r>
              <a:rPr lang="en-US" sz="20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artifactory-oss:latest</a:t>
            </a:r>
            <a:endParaRPr lang="en-US" sz="20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     ports:</a:t>
            </a:r>
          </a:p>
          <a:p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        - </a:t>
            </a:r>
            <a:r>
              <a:rPr lang="en-US" sz="20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8081:8081</a:t>
            </a:r>
            <a:endParaRPr lang="en-US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endParaRPr lang="he-IL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96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Containerization entails placing a software component and its environment, dependencies, and configuration, into an isolated unit called a container.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makes it possible to deploy an application consistently on any computing environment, whether on-premises or cloud-based. </a:t>
            </a:r>
            <a:endParaRPr lang="en-US" dirty="0" smtClean="0"/>
          </a:p>
          <a:p>
            <a:r>
              <a:rPr lang="en-US" dirty="0"/>
              <a:t>A container is a standardized unit of software abstracted from the operating system.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contains code and all its dependencies that can be transferred and run without changing one environment to another.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5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Contain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823" y="1651087"/>
            <a:ext cx="541972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78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289304"/>
            <a:ext cx="11650767" cy="48636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Ease of </a:t>
            </a:r>
            <a:r>
              <a:rPr lang="en-US" dirty="0" smtClean="0"/>
              <a:t>Deployment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Containers </a:t>
            </a:r>
            <a:r>
              <a:rPr lang="en-US" dirty="0"/>
              <a:t>are built and deployed from a local image in only a few seconds. </a:t>
            </a:r>
          </a:p>
          <a:p>
            <a:pPr>
              <a:lnSpc>
                <a:spcPct val="150000"/>
              </a:lnSpc>
            </a:pPr>
            <a:r>
              <a:rPr lang="en-US" dirty="0"/>
              <a:t>Scalability and </a:t>
            </a:r>
            <a:r>
              <a:rPr lang="en-US" dirty="0" smtClean="0"/>
              <a:t>Flexibility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Containerized </a:t>
            </a:r>
            <a:r>
              <a:rPr lang="en-US" dirty="0"/>
              <a:t>applications are perfect for scaling both up and down.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Consistent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Since </a:t>
            </a:r>
            <a:r>
              <a:rPr lang="en-US" dirty="0"/>
              <a:t>containers are standardized units, they will work in any provided environment.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26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Containers?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main advantage of containers is that they are lightweight and portable and thus helps the developer a lot in configuring and deploying their application.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many reasons for using Containers but only some of them are listed below:</a:t>
            </a:r>
          </a:p>
          <a:p>
            <a:pPr lvl="1"/>
            <a:r>
              <a:rPr lang="en-US" b="1" dirty="0" smtClean="0"/>
              <a:t>Lightweight</a:t>
            </a:r>
            <a:r>
              <a:rPr lang="en-US" dirty="0"/>
              <a:t>: </a:t>
            </a:r>
            <a:r>
              <a:rPr lang="en-US" dirty="0" smtClean="0"/>
              <a:t>Share </a:t>
            </a:r>
            <a:r>
              <a:rPr lang="en-US" dirty="0"/>
              <a:t>the machine </a:t>
            </a:r>
            <a:r>
              <a:rPr lang="en-US" dirty="0" smtClean="0"/>
              <a:t>OS, they </a:t>
            </a:r>
            <a:r>
              <a:rPr lang="en-US" dirty="0"/>
              <a:t>don’t need a full OS instance per application. </a:t>
            </a:r>
          </a:p>
          <a:p>
            <a:pPr lvl="1"/>
            <a:r>
              <a:rPr lang="en-US" b="1" dirty="0"/>
              <a:t>Portable</a:t>
            </a:r>
            <a:r>
              <a:rPr lang="en-US" dirty="0"/>
              <a:t>: </a:t>
            </a:r>
            <a:r>
              <a:rPr lang="en-US" dirty="0" smtClean="0"/>
              <a:t>A package </a:t>
            </a:r>
            <a:r>
              <a:rPr lang="en-US" dirty="0"/>
              <a:t>having all their dependencies with them, </a:t>
            </a:r>
            <a:r>
              <a:rPr lang="en-US" dirty="0" smtClean="0"/>
              <a:t>write </a:t>
            </a:r>
            <a:r>
              <a:rPr lang="en-US" dirty="0"/>
              <a:t>the software once and </a:t>
            </a:r>
            <a:r>
              <a:rPr lang="en-US" dirty="0" smtClean="0"/>
              <a:t>run </a:t>
            </a:r>
            <a:r>
              <a:rPr lang="en-US" dirty="0"/>
              <a:t>across different </a:t>
            </a:r>
            <a:r>
              <a:rPr lang="en-US" dirty="0" smtClean="0"/>
              <a:t>computing environments.</a:t>
            </a:r>
            <a:endParaRPr lang="en-US" dirty="0"/>
          </a:p>
          <a:p>
            <a:pPr lvl="1"/>
            <a:r>
              <a:rPr lang="en-US" b="1" dirty="0"/>
              <a:t>Supports CI/CD</a:t>
            </a:r>
            <a:r>
              <a:rPr lang="en-US" dirty="0"/>
              <a:t>: </a:t>
            </a:r>
            <a:r>
              <a:rPr lang="en-US" dirty="0" smtClean="0"/>
              <a:t>Deployment </a:t>
            </a:r>
            <a:r>
              <a:rPr lang="en-US" dirty="0"/>
              <a:t>portability/consistency across platforms and their small </a:t>
            </a:r>
            <a:r>
              <a:rPr lang="en-US" dirty="0" smtClean="0"/>
              <a:t>size.</a:t>
            </a:r>
            <a:endParaRPr lang="en-US" dirty="0"/>
          </a:p>
          <a:p>
            <a:pPr lvl="1"/>
            <a:r>
              <a:rPr lang="en-US" b="1" dirty="0"/>
              <a:t>Improves utilization</a:t>
            </a:r>
            <a:r>
              <a:rPr lang="en-US" dirty="0"/>
              <a:t>: </a:t>
            </a:r>
            <a:r>
              <a:rPr lang="en-US" dirty="0" smtClean="0"/>
              <a:t>Enable </a:t>
            </a:r>
            <a:r>
              <a:rPr lang="en-US" dirty="0"/>
              <a:t>developers and operators to improve CPU and memory </a:t>
            </a:r>
            <a:r>
              <a:rPr lang="en-US" dirty="0" smtClean="0"/>
              <a:t>utilization.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1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Features of Containers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 descr="Benefits of Contain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530" y="1406880"/>
            <a:ext cx="8377862" cy="477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70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2" descr="A practical introduction to Docker containers | Red Hat Develo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358" y="1385666"/>
            <a:ext cx="2615058" cy="216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dman vs Docker: What are the differences?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" t="25071" r="56418" b="25627"/>
          <a:stretch/>
        </p:blipFill>
        <p:spPr bwMode="auto">
          <a:xfrm>
            <a:off x="7187894" y="1382191"/>
            <a:ext cx="3144826" cy="216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627632" y="4101733"/>
            <a:ext cx="3227832" cy="2070467"/>
            <a:chOff x="2962656" y="3233053"/>
            <a:chExt cx="3392218" cy="2189339"/>
          </a:xfrm>
        </p:grpSpPr>
        <p:pic>
          <p:nvPicPr>
            <p:cNvPr id="1032" name="Picture 8" descr="Buildah logo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98"/>
            <a:stretch/>
          </p:blipFill>
          <p:spPr bwMode="auto">
            <a:xfrm>
              <a:off x="2962656" y="4243133"/>
              <a:ext cx="3392218" cy="1179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Buildah logo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983"/>
            <a:stretch/>
          </p:blipFill>
          <p:spPr bwMode="auto">
            <a:xfrm>
              <a:off x="3928999" y="3233053"/>
              <a:ext cx="1246505" cy="1179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7296911" y="4101733"/>
            <a:ext cx="3374137" cy="1978703"/>
            <a:chOff x="5879591" y="4028905"/>
            <a:chExt cx="3374137" cy="1978703"/>
          </a:xfrm>
        </p:grpSpPr>
        <p:pic>
          <p:nvPicPr>
            <p:cNvPr id="1034" name="Picture 10" descr="kaniko logo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34" t="16515" r="7604" b="19204"/>
            <a:stretch/>
          </p:blipFill>
          <p:spPr bwMode="auto">
            <a:xfrm>
              <a:off x="5879591" y="4852892"/>
              <a:ext cx="3374137" cy="1154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kaniko logo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54" t="16515" r="70447" b="19204"/>
            <a:stretch/>
          </p:blipFill>
          <p:spPr bwMode="auto">
            <a:xfrm>
              <a:off x="6798182" y="4028905"/>
              <a:ext cx="1001956" cy="1028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753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1270</Words>
  <Application>Microsoft Office PowerPoint</Application>
  <PresentationFormat>Widescreen</PresentationFormat>
  <Paragraphs>246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Candara</vt:lpstr>
      <vt:lpstr>Office Theme</vt:lpstr>
      <vt:lpstr>Containerization</vt:lpstr>
      <vt:lpstr>Outline</vt:lpstr>
      <vt:lpstr>Containerization?</vt:lpstr>
      <vt:lpstr>Containerization?</vt:lpstr>
      <vt:lpstr>Containerization</vt:lpstr>
      <vt:lpstr>Containerization Benefits</vt:lpstr>
      <vt:lpstr>Why Do We Need Containers?</vt:lpstr>
      <vt:lpstr>Common Features of Containers</vt:lpstr>
      <vt:lpstr>Container Tools</vt:lpstr>
      <vt:lpstr>Why we need Docker?</vt:lpstr>
      <vt:lpstr>Problems before Docker</vt:lpstr>
      <vt:lpstr>Problems before Docker</vt:lpstr>
      <vt:lpstr>Problems before Docker</vt:lpstr>
      <vt:lpstr>How Docker Solves these problems</vt:lpstr>
      <vt:lpstr>What is Docker?</vt:lpstr>
      <vt:lpstr>What is Docker?</vt:lpstr>
      <vt:lpstr>Docker in a Nutshell</vt:lpstr>
      <vt:lpstr>Docker Example</vt:lpstr>
      <vt:lpstr>Docker Example</vt:lpstr>
      <vt:lpstr>Docker Case Study</vt:lpstr>
      <vt:lpstr>Docker Case Study (Indiana University)</vt:lpstr>
      <vt:lpstr>Docker Case Study (Indiana University)</vt:lpstr>
      <vt:lpstr>Docker Case Study (Indiana University)</vt:lpstr>
      <vt:lpstr>Docker Case Study (Indiana University)</vt:lpstr>
      <vt:lpstr>Docker Case Study (Indiana University)</vt:lpstr>
      <vt:lpstr>Docker Components</vt:lpstr>
      <vt:lpstr>Docker Components</vt:lpstr>
      <vt:lpstr>Docker Registry</vt:lpstr>
      <vt:lpstr>Docker Hub</vt:lpstr>
      <vt:lpstr>Docker Images and Containers</vt:lpstr>
      <vt:lpstr>Docker Compose</vt:lpstr>
      <vt:lpstr>Docker Compose</vt:lpstr>
      <vt:lpstr>Docker Compose</vt:lpstr>
      <vt:lpstr>YML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144</cp:revision>
  <cp:lastPrinted>2021-10-18T07:27:50Z</cp:lastPrinted>
  <dcterms:created xsi:type="dcterms:W3CDTF">2021-10-12T10:09:12Z</dcterms:created>
  <dcterms:modified xsi:type="dcterms:W3CDTF">2022-03-17T05:54:28Z</dcterms:modified>
</cp:coreProperties>
</file>