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85" r:id="rId3"/>
    <p:sldId id="459" r:id="rId4"/>
    <p:sldId id="460" r:id="rId5"/>
    <p:sldId id="462" r:id="rId6"/>
    <p:sldId id="463" r:id="rId7"/>
    <p:sldId id="464" r:id="rId8"/>
    <p:sldId id="465" r:id="rId9"/>
    <p:sldId id="467" r:id="rId10"/>
    <p:sldId id="468" r:id="rId11"/>
    <p:sldId id="486" r:id="rId12"/>
    <p:sldId id="469" r:id="rId13"/>
    <p:sldId id="471" r:id="rId14"/>
    <p:sldId id="472" r:id="rId15"/>
    <p:sldId id="473" r:id="rId16"/>
    <p:sldId id="475" r:id="rId17"/>
    <p:sldId id="474" r:id="rId18"/>
    <p:sldId id="476" r:id="rId19"/>
    <p:sldId id="477" r:id="rId20"/>
    <p:sldId id="478" r:id="rId21"/>
    <p:sldId id="479" r:id="rId22"/>
    <p:sldId id="480" r:id="rId23"/>
    <p:sldId id="481" r:id="rId24"/>
    <p:sldId id="482" r:id="rId25"/>
    <p:sldId id="483" r:id="rId26"/>
    <p:sldId id="4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6A169F-A128-48E5-9FD3-54999F1E234B}"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408B7-52DA-466D-B0E6-5815A08BE0D4}"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6A3957-4942-485A-B952-8371730AC767}"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7BE3C8-F7F8-4BB8-8084-AE37994261FA}" type="datetime1">
              <a:rPr lang="en-US" smtClean="0"/>
              <a:t>5/11/2022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1A3A9-C698-4FFD-9575-110129785A47}"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F4251-3701-462C-84E6-C950BA71E5CF}"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AAFFA-0CC0-46DA-A1D4-6E6A2072B8EF}" type="datetime1">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49CA8B-B0FA-45AD-A5A0-B6687CB6878F}"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5/11/2022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E14C3-5789-4FA7-958B-CF7FB3823029}" type="datetime1">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C9201-69FF-4757-B4F9-37BB0E684B69}"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C7AC9A-5E67-4AED-A5F1-DE91CEC01BFC}"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F3E35-380C-4FA8-87B6-E8EADD975BAF}" type="datetime1">
              <a:rPr lang="en-US" smtClean="0"/>
              <a:t>5/11/2022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sting.googleblog.com/2020/08/code-coverage-best-practices.html" TargetMode="External"/><Relationship Id="rId2" Type="http://schemas.openxmlformats.org/officeDocument/2006/relationships/hyperlink" Target="https://www.effective-software-testing.com/why-do-developers-hate-code-cover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3978"/>
          </a:xfrm>
        </p:spPr>
        <p:txBody>
          <a:bodyPr>
            <a:normAutofit/>
          </a:bodyPr>
          <a:lstStyle/>
          <a:p>
            <a:r>
              <a:rPr lang="en-US" sz="8800" dirty="0" smtClean="0"/>
              <a:t>Code Coverage</a:t>
            </a:r>
            <a:endParaRPr lang="en-US" sz="72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Best Practices</a:t>
            </a:r>
          </a:p>
        </p:txBody>
      </p:sp>
      <p:sp>
        <p:nvSpPr>
          <p:cNvPr id="3" name="Content Placeholder 2"/>
          <p:cNvSpPr>
            <a:spLocks noGrp="1"/>
          </p:cNvSpPr>
          <p:nvPr>
            <p:ph idx="1"/>
          </p:nvPr>
        </p:nvSpPr>
        <p:spPr/>
        <p:txBody>
          <a:bodyPr/>
          <a:lstStyle/>
          <a:p>
            <a:r>
              <a:rPr lang="en-US" dirty="0"/>
              <a:t>Imagine the coverage report telling you that you missed a branch. </a:t>
            </a:r>
            <a:endParaRPr lang="en-US" dirty="0" smtClean="0"/>
          </a:p>
          <a:p>
            <a:r>
              <a:rPr lang="en-US" dirty="0" smtClean="0"/>
              <a:t>When </a:t>
            </a:r>
            <a:r>
              <a:rPr lang="en-US" dirty="0"/>
              <a:t>that happens, the question you should ask yourself is: </a:t>
            </a:r>
            <a:r>
              <a:rPr lang="en-US" i="1" dirty="0"/>
              <a:t>“why didn’t I see this when I was creating the tests?”</a:t>
            </a:r>
            <a:r>
              <a:rPr lang="en-US" dirty="0"/>
              <a:t>. </a:t>
            </a:r>
            <a:endParaRPr lang="en-US" dirty="0" smtClean="0"/>
          </a:p>
          <a:p>
            <a:r>
              <a:rPr lang="en-US" dirty="0" smtClean="0"/>
              <a:t>Maybe </a:t>
            </a:r>
            <a:r>
              <a:rPr lang="en-US" dirty="0"/>
              <a:t>you simply forgot about it. Good, that’s how coverage shows its value. </a:t>
            </a:r>
            <a:endParaRPr lang="en-US" dirty="0" smtClean="0"/>
          </a:p>
          <a:p>
            <a:r>
              <a:rPr lang="en-US" dirty="0" smtClean="0"/>
              <a:t>Maybe </a:t>
            </a:r>
            <a:r>
              <a:rPr lang="en-US" dirty="0"/>
              <a:t>you did have a reason not to test that case. That’s good again, as the coverage made you reflect about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6375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Google Code Coverage Best Practices</a:t>
            </a:r>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7854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Code </a:t>
            </a:r>
            <a:r>
              <a:rPr lang="en-US" dirty="0"/>
              <a:t>Coverage Best Practices</a:t>
            </a:r>
          </a:p>
        </p:txBody>
      </p:sp>
      <p:sp>
        <p:nvSpPr>
          <p:cNvPr id="3" name="Content Placeholder 2"/>
          <p:cNvSpPr>
            <a:spLocks noGrp="1"/>
          </p:cNvSpPr>
          <p:nvPr>
            <p:ph idx="1"/>
          </p:nvPr>
        </p:nvSpPr>
        <p:spPr/>
        <p:txBody>
          <a:bodyPr>
            <a:normAutofit/>
          </a:bodyPr>
          <a:lstStyle/>
          <a:p>
            <a:r>
              <a:rPr lang="en-US" dirty="0"/>
              <a:t>One of the areas that </a:t>
            </a:r>
            <a:r>
              <a:rPr lang="en-US" dirty="0" smtClean="0"/>
              <a:t>experienced software engineers consistently </a:t>
            </a:r>
            <a:r>
              <a:rPr lang="en-US" dirty="0"/>
              <a:t>advocated for is the use of code coverage data to assess risk and identify gaps in testing. </a:t>
            </a:r>
            <a:endParaRPr lang="en-US" dirty="0" smtClean="0"/>
          </a:p>
          <a:p>
            <a:r>
              <a:rPr lang="en-US" dirty="0" smtClean="0"/>
              <a:t>However</a:t>
            </a:r>
            <a:r>
              <a:rPr lang="en-US" dirty="0"/>
              <a:t>, the value of code coverage is a highly debated subject with strong opinions, and a surprisingly polarizing topic. </a:t>
            </a:r>
            <a:endParaRPr lang="en-US" dirty="0" smtClean="0"/>
          </a:p>
          <a:p>
            <a:r>
              <a:rPr lang="en-US" dirty="0" smtClean="0"/>
              <a:t>Every </a:t>
            </a:r>
            <a:r>
              <a:rPr lang="en-US" dirty="0"/>
              <a:t>time code coverage is mentioned in any large group of people, seemingly endless arguments ensue.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98935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dirty="0"/>
              <a:t>These tend to lead the conversation away from any productive progress, as people securely bunker in their respective camps. </a:t>
            </a:r>
            <a:endParaRPr lang="en-US" dirty="0" smtClean="0"/>
          </a:p>
          <a:p>
            <a:r>
              <a:rPr lang="en-US" dirty="0" smtClean="0"/>
              <a:t>The </a:t>
            </a:r>
            <a:r>
              <a:rPr lang="en-US" dirty="0"/>
              <a:t>purpose of </a:t>
            </a:r>
            <a:r>
              <a:rPr lang="en-US" dirty="0" smtClean="0"/>
              <a:t>these best practices is </a:t>
            </a:r>
            <a:r>
              <a:rPr lang="en-US" dirty="0"/>
              <a:t>to give you tools to steer people on all ends of the spectrum to find common ground so that you can move forward and use coverage information pragmatically. </a:t>
            </a:r>
            <a:endParaRPr lang="en-US" dirty="0" smtClean="0"/>
          </a:p>
          <a:p>
            <a:r>
              <a:rPr lang="en-US" dirty="0" smtClean="0"/>
              <a:t>These best </a:t>
            </a:r>
            <a:r>
              <a:rPr lang="en-US" dirty="0"/>
              <a:t>practices </a:t>
            </a:r>
            <a:r>
              <a:rPr lang="en-US" dirty="0" smtClean="0"/>
              <a:t>help the </a:t>
            </a:r>
            <a:r>
              <a:rPr lang="en-US" dirty="0"/>
              <a:t>domain of code coverage to work effectively with code health.</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39766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Code coverage provides significant benefits to the developer workflow.</a:t>
            </a:r>
            <a:r>
              <a:rPr lang="en-US" dirty="0"/>
              <a:t> </a:t>
            </a:r>
            <a:endParaRPr lang="en-US" dirty="0" smtClean="0"/>
          </a:p>
          <a:p>
            <a:pPr lvl="1"/>
            <a:r>
              <a:rPr lang="en-US" dirty="0" smtClean="0"/>
              <a:t>It </a:t>
            </a:r>
            <a:r>
              <a:rPr lang="en-US" dirty="0"/>
              <a:t>is not a perfect measure of test quality, but it does offer a reasonable, objective, industry standard metric with actionable data. </a:t>
            </a:r>
            <a:endParaRPr lang="en-US" dirty="0" smtClean="0"/>
          </a:p>
          <a:p>
            <a:pPr lvl="1"/>
            <a:r>
              <a:rPr lang="en-US" dirty="0" smtClean="0"/>
              <a:t>It </a:t>
            </a:r>
            <a:r>
              <a:rPr lang="en-US" dirty="0"/>
              <a:t>does not require significant human interaction, it applies universally to all products, and there are ample tools available in the industry for most languages</a:t>
            </a:r>
            <a:r>
              <a:rPr lang="en-US" dirty="0" smtClean="0"/>
              <a:t>.</a:t>
            </a:r>
          </a:p>
          <a:p>
            <a:pPr lvl="1"/>
            <a:r>
              <a:rPr lang="en-US" dirty="0" smtClean="0"/>
              <a:t>You </a:t>
            </a:r>
            <a:r>
              <a:rPr lang="en-US" dirty="0"/>
              <a:t>must treat it with the understanding that it’s </a:t>
            </a:r>
            <a:r>
              <a:rPr lang="en-US" dirty="0" smtClean="0"/>
              <a:t>indirect </a:t>
            </a:r>
            <a:r>
              <a:rPr lang="en-US" dirty="0"/>
              <a:t>metric that compresses a lot of information into a single number so it should not be your only source of truth.  </a:t>
            </a:r>
            <a:endParaRPr lang="en-US" dirty="0" smtClean="0"/>
          </a:p>
          <a:p>
            <a:pPr lvl="1"/>
            <a:r>
              <a:rPr lang="en-US" dirty="0" smtClean="0"/>
              <a:t>Instead</a:t>
            </a:r>
            <a:r>
              <a:rPr lang="en-US" dirty="0"/>
              <a:t>, use it in conjunction with other techniques to create a more holistic assessment of your testing efforts.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23591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It is an open research question whether code coverage alone reduces defects,</a:t>
            </a:r>
            <a:r>
              <a:rPr lang="en-US" dirty="0"/>
              <a:t> </a:t>
            </a:r>
            <a:endParaRPr lang="en-US" dirty="0" smtClean="0"/>
          </a:p>
          <a:p>
            <a:pPr lvl="1"/>
            <a:r>
              <a:rPr lang="en-US" dirty="0" smtClean="0"/>
              <a:t>but experience </a:t>
            </a:r>
            <a:r>
              <a:rPr lang="en-US" dirty="0"/>
              <a:t>shows that efforts in increasing code coverage can often lead to culture changes in engineering excellence that in the long run reduce defects. </a:t>
            </a:r>
            <a:endParaRPr lang="en-US" dirty="0" smtClean="0"/>
          </a:p>
          <a:p>
            <a:pPr lvl="1"/>
            <a:r>
              <a:rPr lang="en-US" dirty="0" smtClean="0"/>
              <a:t>For </a:t>
            </a:r>
            <a:r>
              <a:rPr lang="en-US" dirty="0"/>
              <a:t>example, teams that give code coverage priority tend to treat testing as a first class citizen, and tend to bake stronger testability into their product design, so that they can achieve their testing goals with less effort. </a:t>
            </a:r>
            <a:endParaRPr lang="en-US" dirty="0" smtClean="0"/>
          </a:p>
          <a:p>
            <a:pPr lvl="1"/>
            <a:r>
              <a:rPr lang="en-US" dirty="0" smtClean="0"/>
              <a:t>All </a:t>
            </a:r>
            <a:r>
              <a:rPr lang="en-US" dirty="0"/>
              <a:t>this in turn leads to writing higher quality code to begin with (more modular, cleaner contracts in their APIs, more manageable code reviews, etc.). </a:t>
            </a:r>
            <a:endParaRPr lang="en-US" dirty="0" smtClean="0"/>
          </a:p>
          <a:p>
            <a:pPr lvl="1"/>
            <a:r>
              <a:rPr lang="en-US" dirty="0" smtClean="0"/>
              <a:t>They </a:t>
            </a:r>
            <a:r>
              <a:rPr lang="en-US" dirty="0"/>
              <a:t>also start caring more about their overall health, and engineering and operational excellence.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6348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fontScale="92500" lnSpcReduction="20000"/>
          </a:bodyPr>
          <a:lstStyle/>
          <a:p>
            <a:r>
              <a:rPr lang="en-US" b="1" dirty="0"/>
              <a:t>A </a:t>
            </a:r>
            <a:r>
              <a:rPr lang="en-US" b="1" u="sng" dirty="0"/>
              <a:t>high</a:t>
            </a:r>
            <a:r>
              <a:rPr lang="en-US" b="1" dirty="0"/>
              <a:t> code coverage percentage does not guarantee high quality in the test coverage.</a:t>
            </a:r>
            <a:r>
              <a:rPr lang="en-US" dirty="0"/>
              <a:t> </a:t>
            </a:r>
            <a:endParaRPr lang="en-US" dirty="0" smtClean="0"/>
          </a:p>
          <a:p>
            <a:pPr lvl="1"/>
            <a:r>
              <a:rPr lang="en-US" dirty="0" smtClean="0"/>
              <a:t>Focusing </a:t>
            </a:r>
            <a:r>
              <a:rPr lang="en-US" dirty="0"/>
              <a:t>on getting the number as close as possible to 100% leads to a false sense of security. </a:t>
            </a:r>
            <a:endParaRPr lang="en-US" dirty="0" smtClean="0"/>
          </a:p>
          <a:p>
            <a:pPr lvl="1"/>
            <a:r>
              <a:rPr lang="en-US" dirty="0" smtClean="0"/>
              <a:t>It </a:t>
            </a:r>
            <a:r>
              <a:rPr lang="en-US" dirty="0"/>
              <a:t>could also be wasteful, burning machine cycles and creating technical debt from low-value tests that now need to be maintained. </a:t>
            </a:r>
            <a:endParaRPr lang="en-US" dirty="0" smtClean="0"/>
          </a:p>
          <a:p>
            <a:pPr lvl="1"/>
            <a:r>
              <a:rPr lang="en-US" dirty="0" smtClean="0"/>
              <a:t>Bad </a:t>
            </a:r>
            <a:r>
              <a:rPr lang="en-US" dirty="0"/>
              <a:t>code being pushed to production due to missing tests could happen either because </a:t>
            </a:r>
            <a:endParaRPr lang="en-US" dirty="0" smtClean="0"/>
          </a:p>
          <a:p>
            <a:pPr lvl="2"/>
            <a:r>
              <a:rPr lang="en-US" dirty="0" smtClean="0"/>
              <a:t>(</a:t>
            </a:r>
            <a:r>
              <a:rPr lang="en-US" dirty="0"/>
              <a:t>a) your tests did not cover a specific path of code, a test gap that is easy to identify with code coverage analysis, or </a:t>
            </a:r>
            <a:endParaRPr lang="en-US" dirty="0" smtClean="0"/>
          </a:p>
          <a:p>
            <a:pPr lvl="2"/>
            <a:r>
              <a:rPr lang="en-US" dirty="0" smtClean="0"/>
              <a:t>(</a:t>
            </a:r>
            <a:r>
              <a:rPr lang="en-US" dirty="0"/>
              <a:t>b) because your tests did not cover a specific edge case in an area that did have code coverage, which is difficult or impossible to catch with code coverage analysis. </a:t>
            </a:r>
            <a:endParaRPr lang="en-US" dirty="0" smtClean="0"/>
          </a:p>
          <a:p>
            <a:pPr lvl="1"/>
            <a:r>
              <a:rPr lang="en-US" dirty="0" smtClean="0"/>
              <a:t>Code </a:t>
            </a:r>
            <a:r>
              <a:rPr lang="en-US" dirty="0"/>
              <a:t>coverage does not guarantee that the covered lines or branches have been tested </a:t>
            </a:r>
            <a:r>
              <a:rPr lang="en-US" i="1" dirty="0"/>
              <a:t>correctly</a:t>
            </a:r>
            <a:r>
              <a:rPr lang="en-US" dirty="0"/>
              <a:t>, it just guarantees that they have been executed by a test. Be mindful of copy/pasting tests just for the sake of increasing coverage, or adding tests with little actual value, to comply with the number. </a:t>
            </a:r>
            <a:endParaRPr lang="en-US" dirty="0" smtClean="0"/>
          </a:p>
          <a:p>
            <a:pPr lvl="1"/>
            <a:r>
              <a:rPr lang="en-US" dirty="0" smtClean="0"/>
              <a:t>A </a:t>
            </a:r>
            <a:r>
              <a:rPr lang="en-US" dirty="0"/>
              <a:t>better technique to assess whether you’re adequately exercising the lines your tests cover, and adequately asserting on failures, is mutation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00834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But a </a:t>
            </a:r>
            <a:r>
              <a:rPr lang="en-US" b="1" u="sng" dirty="0"/>
              <a:t>low</a:t>
            </a:r>
            <a:r>
              <a:rPr lang="en-US" b="1" dirty="0"/>
              <a:t> code coverage number does guarantee that large areas of the product are going completely untested</a:t>
            </a:r>
            <a:r>
              <a:rPr lang="en-US" dirty="0"/>
              <a:t> </a:t>
            </a:r>
            <a:endParaRPr lang="en-US" dirty="0" smtClean="0"/>
          </a:p>
          <a:p>
            <a:pPr lvl="1"/>
            <a:r>
              <a:rPr lang="en-US" dirty="0" smtClean="0"/>
              <a:t>by </a:t>
            </a:r>
            <a:r>
              <a:rPr lang="en-US" dirty="0"/>
              <a:t>automation on every single deployment. </a:t>
            </a:r>
            <a:endParaRPr lang="en-US" dirty="0" smtClean="0"/>
          </a:p>
          <a:p>
            <a:pPr lvl="1"/>
            <a:r>
              <a:rPr lang="en-US" dirty="0" smtClean="0"/>
              <a:t>This </a:t>
            </a:r>
            <a:r>
              <a:rPr lang="en-US" dirty="0"/>
              <a:t>increases our risk of pushing bad code to production, so it should receive attention. </a:t>
            </a:r>
            <a:endParaRPr lang="en-US" dirty="0" smtClean="0"/>
          </a:p>
          <a:p>
            <a:pPr lvl="1"/>
            <a:r>
              <a:rPr lang="en-US" i="1" dirty="0" smtClean="0"/>
              <a:t>In </a:t>
            </a:r>
            <a:r>
              <a:rPr lang="en-US" i="1" dirty="0"/>
              <a:t>fact a lot of the value of code coverage data is to highlight not what’s covered, but what’s not covered.</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87843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lnSpcReduction="10000"/>
          </a:bodyPr>
          <a:lstStyle/>
          <a:p>
            <a:r>
              <a:rPr lang="en-US" b="1" dirty="0"/>
              <a:t>There is no “ideal code coverage number” that universally applies to all products.</a:t>
            </a:r>
            <a:r>
              <a:rPr lang="en-US" dirty="0"/>
              <a:t> </a:t>
            </a:r>
            <a:endParaRPr lang="en-US" dirty="0" smtClean="0"/>
          </a:p>
          <a:p>
            <a:pPr lvl="1"/>
            <a:r>
              <a:rPr lang="en-US" dirty="0" smtClean="0"/>
              <a:t>The </a:t>
            </a:r>
            <a:r>
              <a:rPr lang="en-US" dirty="0"/>
              <a:t>level of testing you want/need for a set of code should be a function of </a:t>
            </a:r>
            <a:endParaRPr lang="en-US" dirty="0" smtClean="0"/>
          </a:p>
          <a:p>
            <a:pPr lvl="2"/>
            <a:r>
              <a:rPr lang="en-US" dirty="0" smtClean="0"/>
              <a:t>(</a:t>
            </a:r>
            <a:r>
              <a:rPr lang="en-US" dirty="0"/>
              <a:t>a) business impact/criticality of the code; </a:t>
            </a:r>
            <a:endParaRPr lang="en-US" dirty="0" smtClean="0"/>
          </a:p>
          <a:p>
            <a:pPr lvl="2"/>
            <a:r>
              <a:rPr lang="en-US" dirty="0" smtClean="0"/>
              <a:t>(</a:t>
            </a:r>
            <a:r>
              <a:rPr lang="en-US" dirty="0"/>
              <a:t>b) how often you will need to touch/change the code; </a:t>
            </a:r>
            <a:endParaRPr lang="en-US" dirty="0" smtClean="0"/>
          </a:p>
          <a:p>
            <a:pPr lvl="2"/>
            <a:r>
              <a:rPr lang="en-US" dirty="0" smtClean="0"/>
              <a:t>(</a:t>
            </a:r>
            <a:r>
              <a:rPr lang="en-US" dirty="0"/>
              <a:t>c) how much longer you expect the code to live, its complexity, and domain variables. </a:t>
            </a:r>
            <a:endParaRPr lang="en-US" dirty="0" smtClean="0"/>
          </a:p>
          <a:p>
            <a:pPr lvl="1"/>
            <a:r>
              <a:rPr lang="en-US" dirty="0" smtClean="0"/>
              <a:t>We </a:t>
            </a:r>
            <a:r>
              <a:rPr lang="en-US" dirty="0"/>
              <a:t>cannot mandate every single team should have x% code coverage; this is a business decision best made by the owners of the product with domain-specific knowledge. </a:t>
            </a:r>
            <a:endParaRPr lang="en-US" dirty="0" smtClean="0"/>
          </a:p>
          <a:p>
            <a:pPr lvl="1"/>
            <a:r>
              <a:rPr lang="en-US" dirty="0" smtClean="0"/>
              <a:t>Any </a:t>
            </a:r>
            <a:r>
              <a:rPr lang="en-US" dirty="0"/>
              <a:t>mandate to reach x% code coverage should be accompanied by infrastructure investments to make testing easy, such as integrating tools into the developer workflow. </a:t>
            </a:r>
            <a:endParaRPr lang="en-US" dirty="0" smtClean="0"/>
          </a:p>
          <a:p>
            <a:pPr lvl="1"/>
            <a:r>
              <a:rPr lang="en-US" dirty="0" smtClean="0"/>
              <a:t>Be </a:t>
            </a:r>
            <a:r>
              <a:rPr lang="en-US" dirty="0"/>
              <a:t>mindful that engineers may start treating your target like a checkbox and avoid increasing coverage beyond the target, even if doing so would be prudent.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7940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In general code coverage of a lot of products is below the bar; we should aim at significantly improving code coverage across the board.</a:t>
            </a:r>
            <a:r>
              <a:rPr lang="en-US" dirty="0"/>
              <a:t> </a:t>
            </a:r>
            <a:endParaRPr lang="en-US" dirty="0" smtClean="0"/>
          </a:p>
          <a:p>
            <a:pPr lvl="1"/>
            <a:r>
              <a:rPr lang="en-US" dirty="0" smtClean="0"/>
              <a:t>Although </a:t>
            </a:r>
            <a:r>
              <a:rPr lang="en-US" dirty="0"/>
              <a:t>there is no “ideal code coverage number,” at Google we offer the general guidelines of </a:t>
            </a:r>
            <a:endParaRPr lang="en-US" dirty="0" smtClean="0"/>
          </a:p>
          <a:p>
            <a:pPr lvl="2"/>
            <a:r>
              <a:rPr lang="en-US" dirty="0" smtClean="0"/>
              <a:t>60</a:t>
            </a:r>
            <a:r>
              <a:rPr lang="en-US" dirty="0"/>
              <a:t>% as “acceptable</a:t>
            </a:r>
            <a:r>
              <a:rPr lang="en-US" dirty="0" smtClean="0"/>
              <a:t>”</a:t>
            </a:r>
          </a:p>
          <a:p>
            <a:pPr lvl="2"/>
            <a:r>
              <a:rPr lang="en-US" dirty="0" smtClean="0"/>
              <a:t>75</a:t>
            </a:r>
            <a:r>
              <a:rPr lang="en-US" dirty="0"/>
              <a:t>% as “commendable” and </a:t>
            </a:r>
            <a:endParaRPr lang="en-US" dirty="0" smtClean="0"/>
          </a:p>
          <a:p>
            <a:pPr lvl="2"/>
            <a:r>
              <a:rPr lang="en-US" dirty="0" smtClean="0"/>
              <a:t>90</a:t>
            </a:r>
            <a:r>
              <a:rPr lang="en-US" dirty="0"/>
              <a:t>% as “exemplary.” </a:t>
            </a:r>
            <a:endParaRPr lang="en-US" dirty="0" smtClean="0"/>
          </a:p>
          <a:p>
            <a:pPr lvl="1"/>
            <a:r>
              <a:rPr lang="en-US" dirty="0" smtClean="0"/>
              <a:t>However </a:t>
            </a:r>
            <a:r>
              <a:rPr lang="en-US" dirty="0"/>
              <a:t>we like to stay away from broad top-down mandates and encourage every team to select the value that makes sense for their business needs.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42249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a:t>The Benefits of Code </a:t>
            </a:r>
            <a:r>
              <a:rPr lang="en-US" dirty="0" smtClean="0"/>
              <a:t>Coverage</a:t>
            </a:r>
          </a:p>
          <a:p>
            <a:r>
              <a:rPr lang="en-US" dirty="0" smtClean="0"/>
              <a:t>Some </a:t>
            </a:r>
            <a:r>
              <a:rPr lang="en-US" dirty="0"/>
              <a:t>Best </a:t>
            </a:r>
            <a:r>
              <a:rPr lang="en-US" dirty="0" smtClean="0"/>
              <a:t>Practices</a:t>
            </a:r>
          </a:p>
          <a:p>
            <a:r>
              <a:rPr lang="en-US" dirty="0"/>
              <a:t>Google Code Coverage Best Practices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18222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We should not be obsessing on how to get from 90% code coverage to 95%.</a:t>
            </a:r>
            <a:r>
              <a:rPr lang="en-US" dirty="0"/>
              <a:t> </a:t>
            </a:r>
            <a:endParaRPr lang="en-US" dirty="0" smtClean="0"/>
          </a:p>
          <a:p>
            <a:pPr lvl="1"/>
            <a:r>
              <a:rPr lang="en-US" dirty="0" smtClean="0"/>
              <a:t>The </a:t>
            </a:r>
            <a:r>
              <a:rPr lang="en-US" dirty="0"/>
              <a:t>gains of increasing code coverage beyond a certain point are logarithmic. </a:t>
            </a:r>
            <a:endParaRPr lang="en-US" dirty="0" smtClean="0"/>
          </a:p>
          <a:p>
            <a:pPr lvl="1"/>
            <a:r>
              <a:rPr lang="en-US" dirty="0" smtClean="0"/>
              <a:t>But </a:t>
            </a:r>
            <a:r>
              <a:rPr lang="en-US" dirty="0"/>
              <a:t>we should be taking concrete steps to get from 30% to 70% and always making sure new code meets our desired threshold.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77222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a:bodyPr>
          <a:lstStyle/>
          <a:p>
            <a:r>
              <a:rPr lang="en-US" b="1" dirty="0"/>
              <a:t>More important than the percentage of lines covered is human judgment over the actual lines of code (and behaviors)  that aren’t being covered</a:t>
            </a:r>
            <a:r>
              <a:rPr lang="en-US" dirty="0"/>
              <a:t> </a:t>
            </a:r>
            <a:endParaRPr lang="en-US" dirty="0" smtClean="0"/>
          </a:p>
          <a:p>
            <a:pPr lvl="1"/>
            <a:r>
              <a:rPr lang="en-US" dirty="0" smtClean="0"/>
              <a:t>(</a:t>
            </a:r>
            <a:r>
              <a:rPr lang="en-US" dirty="0"/>
              <a:t>analyzing the gaps in testing) and whether this risk is acceptable or not. What’s not covered is more meaningful than what is covered. </a:t>
            </a:r>
            <a:endParaRPr lang="en-US" dirty="0" smtClean="0"/>
          </a:p>
          <a:p>
            <a:pPr lvl="1"/>
            <a:r>
              <a:rPr lang="en-US" dirty="0" smtClean="0"/>
              <a:t>Pragmatic </a:t>
            </a:r>
            <a:r>
              <a:rPr lang="en-US" dirty="0"/>
              <a:t>discussions over specific lines of code not covered that take place during the code review process are more valuable than over-indexing on an arbitrary target number. </a:t>
            </a:r>
            <a:endParaRPr lang="en-US" dirty="0" smtClean="0"/>
          </a:p>
          <a:p>
            <a:pPr lvl="1"/>
            <a:r>
              <a:rPr lang="en-US" dirty="0" smtClean="0"/>
              <a:t>We </a:t>
            </a:r>
            <a:r>
              <a:rPr lang="en-US" dirty="0"/>
              <a:t>have found out that embedding code coverage into your code review process makes code reviews faster and easier. </a:t>
            </a:r>
            <a:endParaRPr lang="en-US" dirty="0" smtClean="0"/>
          </a:p>
          <a:p>
            <a:pPr lvl="1"/>
            <a:r>
              <a:rPr lang="en-US" dirty="0" smtClean="0"/>
              <a:t>Not </a:t>
            </a:r>
            <a:r>
              <a:rPr lang="en-US" dirty="0"/>
              <a:t>all code is equally important, for example testing debug log lines is often not as important, so when developers can see not just the coverage number, but each covered line highlighted as part of the code review, they will make sure that the most important code is covered.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24948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Just because your product has low code coverage doesn’t mean you can’t take concrete, incremental steps to improve it over time. </a:t>
            </a:r>
            <a:endParaRPr lang="en-US" b="1" dirty="0" smtClean="0"/>
          </a:p>
          <a:p>
            <a:pPr lvl="1"/>
            <a:r>
              <a:rPr lang="en-US" dirty="0" smtClean="0"/>
              <a:t>Inheriting </a:t>
            </a:r>
            <a:r>
              <a:rPr lang="en-US" dirty="0"/>
              <a:t>a legacy system with poor testing and poor testability can be daunting, and you may not feel empowered to turn it around, or even know where to start</a:t>
            </a:r>
            <a:r>
              <a:rPr lang="en-US" dirty="0" smtClean="0"/>
              <a:t>.</a:t>
            </a:r>
          </a:p>
          <a:p>
            <a:pPr lvl="1"/>
            <a:r>
              <a:rPr lang="en-US" dirty="0" smtClean="0"/>
              <a:t>But </a:t>
            </a:r>
            <a:r>
              <a:rPr lang="en-US" dirty="0"/>
              <a:t>at the very least, you can adopt the ‘boy-scout rule’ (leave the campground cleaner than you found it). Over time, and incrementally, you will get to a healthy location.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001196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lstStyle/>
          <a:p>
            <a:r>
              <a:rPr lang="en-US" b="1" dirty="0"/>
              <a:t>Make sure that frequently changing code is covered.</a:t>
            </a:r>
            <a:r>
              <a:rPr lang="en-US" dirty="0"/>
              <a:t> </a:t>
            </a:r>
            <a:endParaRPr lang="en-US" dirty="0" smtClean="0"/>
          </a:p>
          <a:p>
            <a:pPr lvl="1"/>
            <a:r>
              <a:rPr lang="en-US" dirty="0" smtClean="0"/>
              <a:t>While </a:t>
            </a:r>
            <a:r>
              <a:rPr lang="en-US" dirty="0"/>
              <a:t>project wide goals above 90% are most likely not worth it, per-commit coverage goals of 99% are reasonable, and 90% is a good lower threshold. </a:t>
            </a:r>
            <a:endParaRPr lang="en-US" dirty="0" smtClean="0"/>
          </a:p>
          <a:p>
            <a:pPr lvl="1"/>
            <a:r>
              <a:rPr lang="en-US" dirty="0" smtClean="0"/>
              <a:t>We </a:t>
            </a:r>
            <a:r>
              <a:rPr lang="en-US" dirty="0"/>
              <a:t>need to ensure that our tests are not getting worse over time.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19105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a:bodyPr>
          <a:lstStyle/>
          <a:p>
            <a:r>
              <a:rPr lang="en-US" b="1" dirty="0"/>
              <a:t>Unit test code coverage is only a piece of the puzzle.</a:t>
            </a:r>
            <a:r>
              <a:rPr lang="en-US" dirty="0"/>
              <a:t> </a:t>
            </a:r>
            <a:endParaRPr lang="en-US" dirty="0" smtClean="0"/>
          </a:p>
          <a:p>
            <a:pPr lvl="1"/>
            <a:r>
              <a:rPr lang="en-US" dirty="0" smtClean="0"/>
              <a:t>Integration/System </a:t>
            </a:r>
            <a:r>
              <a:rPr lang="en-US" dirty="0"/>
              <a:t>test code coverage is important too. </a:t>
            </a:r>
            <a:endParaRPr lang="en-US" dirty="0" smtClean="0"/>
          </a:p>
          <a:p>
            <a:pPr lvl="1"/>
            <a:r>
              <a:rPr lang="en-US" dirty="0" smtClean="0"/>
              <a:t>And </a:t>
            </a:r>
            <a:r>
              <a:rPr lang="en-US" dirty="0"/>
              <a:t>the aggregate view of the coverage of all sources in your Pipeline (unit and integration) is paramount, as it gives you the bigger picture of how much of your code is not exercised by your test automation as it makes its way in your pipeline to a production environment. </a:t>
            </a:r>
            <a:endParaRPr lang="en-US" dirty="0" smtClean="0"/>
          </a:p>
          <a:p>
            <a:pPr lvl="1"/>
            <a:r>
              <a:rPr lang="en-US" dirty="0" smtClean="0"/>
              <a:t>One </a:t>
            </a:r>
            <a:r>
              <a:rPr lang="en-US" dirty="0"/>
              <a:t>thing you should be aware of is while unit tests have high correlation between executed and evaluated code, some of the coverage from integration tests and end-to-end tests is incidental and not deliberate. </a:t>
            </a:r>
            <a:endParaRPr lang="en-US" dirty="0" smtClean="0"/>
          </a:p>
          <a:p>
            <a:pPr lvl="1"/>
            <a:r>
              <a:rPr lang="en-US" dirty="0" smtClean="0"/>
              <a:t>But </a:t>
            </a:r>
            <a:r>
              <a:rPr lang="en-US" dirty="0"/>
              <a:t>incorporating code coverage from integration tests can help you avoid situations where you have a false sense of security that even though you’re not covering code in your unit tests, you think you’re covering it in your integration tests.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99613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Code Coverage Best Practices</a:t>
            </a:r>
          </a:p>
        </p:txBody>
      </p:sp>
      <p:sp>
        <p:nvSpPr>
          <p:cNvPr id="3" name="Content Placeholder 2"/>
          <p:cNvSpPr>
            <a:spLocks noGrp="1"/>
          </p:cNvSpPr>
          <p:nvPr>
            <p:ph idx="1"/>
          </p:nvPr>
        </p:nvSpPr>
        <p:spPr/>
        <p:txBody>
          <a:bodyPr>
            <a:normAutofit/>
          </a:bodyPr>
          <a:lstStyle/>
          <a:p>
            <a:r>
              <a:rPr lang="en-US" b="1" dirty="0"/>
              <a:t>We should gate deployments that do not meet our code coverage standards.</a:t>
            </a:r>
            <a:r>
              <a:rPr lang="en-US" dirty="0"/>
              <a:t> </a:t>
            </a:r>
            <a:endParaRPr lang="en-US" dirty="0" smtClean="0"/>
          </a:p>
          <a:p>
            <a:pPr lvl="1"/>
            <a:r>
              <a:rPr lang="en-US" dirty="0" smtClean="0"/>
              <a:t>Teams </a:t>
            </a:r>
            <a:r>
              <a:rPr lang="en-US" dirty="0"/>
              <a:t>should debate and decide which gating mechanism makes sense to them</a:t>
            </a:r>
            <a:r>
              <a:rPr lang="en-US" dirty="0" smtClean="0"/>
              <a:t>.</a:t>
            </a:r>
          </a:p>
          <a:p>
            <a:pPr lvl="1"/>
            <a:r>
              <a:rPr lang="en-US" dirty="0" smtClean="0"/>
              <a:t>You </a:t>
            </a:r>
            <a:r>
              <a:rPr lang="en-US" dirty="0"/>
              <a:t>should however be careful that it doesn’t turn into being treated as a checkbox that is required to be filled, as it can backfire (pressure to 'hit the metric' almost never yields the desired outcome). </a:t>
            </a:r>
            <a:endParaRPr lang="en-US" dirty="0" smtClean="0"/>
          </a:p>
          <a:p>
            <a:pPr lvl="1"/>
            <a:r>
              <a:rPr lang="en-US" dirty="0" smtClean="0"/>
              <a:t>There </a:t>
            </a:r>
            <a:r>
              <a:rPr lang="en-US" dirty="0"/>
              <a:t>are many mechanisms available:  gate on coverage for all code vs gate on coverage to new code only; gate on a specific hard-coded code coverage number vs gate on delta from prior version, specific parts of the code to ignore or focus </a:t>
            </a:r>
            <a:r>
              <a:rPr lang="en-US" dirty="0" smtClean="0"/>
              <a:t>on.</a:t>
            </a:r>
          </a:p>
          <a:p>
            <a:pPr lvl="1"/>
            <a:r>
              <a:rPr lang="en-US" dirty="0" smtClean="0"/>
              <a:t>And </a:t>
            </a:r>
            <a:r>
              <a:rPr lang="en-US" dirty="0"/>
              <a:t>then, commit to upholding these as a team. Drops in code coverage violating the gate should prevent the code from being checked in and reaching production.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489469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solidFill>
                  <a:srgbClr val="0070C0"/>
                </a:solidFill>
                <a:hlinkClick r:id="rId2"/>
              </a:rPr>
              <a:t>https://</a:t>
            </a:r>
            <a:r>
              <a:rPr lang="en-US" dirty="0" smtClean="0">
                <a:solidFill>
                  <a:srgbClr val="0070C0"/>
                </a:solidFill>
                <a:hlinkClick r:id="rId2"/>
              </a:rPr>
              <a:t>www.effective-software-testing.com/why-do-developers-hate-code-coverage</a:t>
            </a:r>
            <a:endParaRPr lang="en-US" dirty="0" smtClean="0">
              <a:solidFill>
                <a:srgbClr val="0070C0"/>
              </a:solidFill>
            </a:endParaRPr>
          </a:p>
          <a:p>
            <a:r>
              <a:rPr lang="en-US" dirty="0">
                <a:solidFill>
                  <a:srgbClr val="0070C0"/>
                </a:solidFill>
                <a:hlinkClick r:id="rId3"/>
              </a:rPr>
              <a:t>https://</a:t>
            </a:r>
            <a:r>
              <a:rPr lang="en-US" dirty="0" smtClean="0">
                <a:solidFill>
                  <a:srgbClr val="0070C0"/>
                </a:solidFill>
                <a:hlinkClick r:id="rId3"/>
              </a:rPr>
              <a:t>testing.googleblog.com/2020/08/code-coverage-best-practices.html</a:t>
            </a:r>
            <a:endParaRPr lang="en-US" dirty="0" smtClean="0">
              <a:solidFill>
                <a:srgbClr val="0070C0"/>
              </a:solidFill>
            </a:endParaRPr>
          </a:p>
          <a:p>
            <a:endParaRPr lang="en-US" dirty="0">
              <a:solidFill>
                <a:srgbClr val="0070C0"/>
              </a:solidFill>
            </a:endParaRP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3792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Code </a:t>
            </a:r>
            <a:r>
              <a:rPr lang="en-US" dirty="0" smtClean="0"/>
              <a:t>coverage identifies </a:t>
            </a:r>
            <a:r>
              <a:rPr lang="en-US" dirty="0"/>
              <a:t>the percentage of your codebase that was exercised by </a:t>
            </a:r>
            <a:r>
              <a:rPr lang="en-US" dirty="0" smtClean="0"/>
              <a:t>tests</a:t>
            </a:r>
            <a:r>
              <a:rPr lang="en-US" dirty="0"/>
              <a:t>. </a:t>
            </a:r>
            <a:endParaRPr lang="en-US" dirty="0" smtClean="0"/>
          </a:p>
          <a:p>
            <a:r>
              <a:rPr lang="en-US" dirty="0" smtClean="0"/>
              <a:t>This </a:t>
            </a:r>
            <a:r>
              <a:rPr lang="en-US" dirty="0" smtClean="0"/>
              <a:t>percentage </a:t>
            </a:r>
            <a:r>
              <a:rPr lang="en-US" dirty="0"/>
              <a:t>is formed through the branches, statements, functions and lines of code covered by a test suite. </a:t>
            </a:r>
            <a:endParaRPr lang="en-US" dirty="0" smtClean="0"/>
          </a:p>
          <a:p>
            <a:r>
              <a:rPr lang="en-US" dirty="0"/>
              <a:t>When working on a product delivery team, developers are often required to ensure that the code they write is supported by associated unit/integration/e2e tests. </a:t>
            </a:r>
            <a:endParaRPr lang="en-US" dirty="0" smtClean="0"/>
          </a:p>
          <a:p>
            <a:r>
              <a:rPr lang="en-US" dirty="0" smtClean="0"/>
              <a:t>Some </a:t>
            </a:r>
            <a:r>
              <a:rPr lang="en-US" dirty="0"/>
              <a:t>teams even go as far as requiring each incoming branch meet a certain code coverage threshold trusting that the high percentage eliminates bugs from the production codebase.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49034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coverage report can be helpful in identifying untested code, </a:t>
            </a:r>
            <a:r>
              <a:rPr lang="en-US" i="1" dirty="0"/>
              <a:t>but targeting a percentage of coverage does not equal quality-tested code</a:t>
            </a:r>
            <a:r>
              <a:rPr lang="en-US" dirty="0"/>
              <a:t>. </a:t>
            </a:r>
            <a:endParaRPr lang="en-US" dirty="0" smtClean="0"/>
          </a:p>
          <a:p>
            <a:endParaRPr lang="en-US" dirty="0"/>
          </a:p>
          <a:p>
            <a:r>
              <a:rPr lang="en-US" dirty="0" smtClean="0"/>
              <a:t>Code </a:t>
            </a:r>
            <a:r>
              <a:rPr lang="en-US" dirty="0"/>
              <a:t>coverage itself is not bad, but it provides a false sense of security</a:t>
            </a:r>
            <a:r>
              <a:rPr lang="en-US" dirty="0" smtClean="0"/>
              <a:t>.</a:t>
            </a:r>
          </a:p>
          <a:p>
            <a:endParaRPr lang="en-US" dirty="0"/>
          </a:p>
          <a:p>
            <a:r>
              <a:rPr lang="en-US" dirty="0" smtClean="0"/>
              <a:t>Some General Remarks:</a:t>
            </a:r>
          </a:p>
          <a:p>
            <a:pPr lvl="1"/>
            <a:r>
              <a:rPr lang="en-US" dirty="0"/>
              <a:t>Developers do just enough</a:t>
            </a:r>
          </a:p>
          <a:p>
            <a:pPr lvl="1"/>
            <a:r>
              <a:rPr lang="en-US" dirty="0"/>
              <a:t>Coverage does not ensure quality</a:t>
            </a:r>
          </a:p>
          <a:p>
            <a:pPr lvl="1"/>
            <a:r>
              <a:rPr lang="en-US" dirty="0"/>
              <a:t>High code coverage should not remove the need for a code review</a:t>
            </a:r>
          </a:p>
          <a:p>
            <a:pPr marL="4572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52496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Code Coverage</a:t>
            </a:r>
          </a:p>
        </p:txBody>
      </p:sp>
      <p:sp>
        <p:nvSpPr>
          <p:cNvPr id="3" name="Content Placeholder 2"/>
          <p:cNvSpPr>
            <a:spLocks noGrp="1"/>
          </p:cNvSpPr>
          <p:nvPr>
            <p:ph idx="1"/>
          </p:nvPr>
        </p:nvSpPr>
        <p:spPr/>
        <p:txBody>
          <a:bodyPr/>
          <a:lstStyle/>
          <a:p>
            <a:r>
              <a:rPr lang="en-US" dirty="0" smtClean="0"/>
              <a:t>Coverage </a:t>
            </a:r>
            <a:r>
              <a:rPr lang="en-US" dirty="0"/>
              <a:t>report </a:t>
            </a:r>
            <a:r>
              <a:rPr lang="en-US" dirty="0" smtClean="0"/>
              <a:t>can </a:t>
            </a:r>
            <a:r>
              <a:rPr lang="en-US" dirty="0"/>
              <a:t>help developers identify what portions of their codebase is covered by unit tests. And visa versa. </a:t>
            </a:r>
            <a:endParaRPr lang="en-US" dirty="0" smtClean="0"/>
          </a:p>
          <a:p>
            <a:r>
              <a:rPr lang="en-US" dirty="0" smtClean="0"/>
              <a:t>The </a:t>
            </a:r>
            <a:r>
              <a:rPr lang="en-US" dirty="0"/>
              <a:t>first thing </a:t>
            </a:r>
            <a:r>
              <a:rPr lang="en-US" dirty="0" smtClean="0"/>
              <a:t>you should do </a:t>
            </a:r>
            <a:r>
              <a:rPr lang="en-US" dirty="0"/>
              <a:t>when rolling onto an existing project is run a coverage report to determine where </a:t>
            </a:r>
            <a:r>
              <a:rPr lang="en-US" dirty="0" smtClean="0"/>
              <a:t>the </a:t>
            </a:r>
            <a:r>
              <a:rPr lang="en-US" dirty="0"/>
              <a:t>focus should be when writing tests. </a:t>
            </a:r>
            <a:endParaRPr lang="en-US" dirty="0" smtClean="0"/>
          </a:p>
          <a:p>
            <a:r>
              <a:rPr lang="en-US" dirty="0" smtClean="0"/>
              <a:t>Since </a:t>
            </a:r>
            <a:r>
              <a:rPr lang="en-US" dirty="0"/>
              <a:t>coverage reports include the coverage percentage for branches, statements and functions, it's easy to pinpoint which files/components are lacking associated tests.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9275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Content Placeholder 2"/>
          <p:cNvSpPr>
            <a:spLocks noGrp="1"/>
          </p:cNvSpPr>
          <p:nvPr>
            <p:ph idx="1"/>
          </p:nvPr>
        </p:nvSpPr>
        <p:spPr/>
        <p:txBody>
          <a:bodyPr/>
          <a:lstStyle/>
          <a:p>
            <a:r>
              <a:rPr lang="en-US" dirty="0"/>
              <a:t>Some clients feel a necessity for a high coverage percentage for their product, and that’s okay</a:t>
            </a:r>
            <a:r>
              <a:rPr lang="en-US" dirty="0" smtClean="0"/>
              <a:t>.</a:t>
            </a:r>
          </a:p>
          <a:p>
            <a:r>
              <a:rPr lang="en-US" dirty="0" smtClean="0"/>
              <a:t> </a:t>
            </a:r>
            <a:r>
              <a:rPr lang="en-US" dirty="0"/>
              <a:t>As developers and consultants, our job is to help the client understand what they need in an application solution. </a:t>
            </a:r>
            <a:endParaRPr lang="en-US" dirty="0" smtClean="0"/>
          </a:p>
          <a:p>
            <a:r>
              <a:rPr lang="en-US" dirty="0" smtClean="0"/>
              <a:t>While </a:t>
            </a:r>
            <a:r>
              <a:rPr lang="en-US" dirty="0"/>
              <a:t>a high coverage percentage isn’t the most important when considering all of the ingredients of a successful project, it’s certainly something we can </a:t>
            </a:r>
            <a:r>
              <a:rPr lang="en-US" dirty="0" smtClean="0"/>
              <a:t>consider.</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3631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Content Placeholder 2"/>
          <p:cNvSpPr>
            <a:spLocks noGrp="1"/>
          </p:cNvSpPr>
          <p:nvPr>
            <p:ph idx="1"/>
          </p:nvPr>
        </p:nvSpPr>
        <p:spPr/>
        <p:txBody>
          <a:bodyPr/>
          <a:lstStyle/>
          <a:p>
            <a:r>
              <a:rPr lang="en-US" dirty="0"/>
              <a:t>If a team is utilizing CI/CD pipelines, a flow can automatically fail if the branch has low code coverage, keeping the production branch more pure. </a:t>
            </a:r>
          </a:p>
          <a:p>
            <a:r>
              <a:rPr lang="en-US" dirty="0"/>
              <a:t>If a team follows Test Driven Development, coverage percentages should be within 80%-90% at all times automatically. </a:t>
            </a:r>
            <a:endParaRPr lang="en-US" dirty="0" smtClean="0"/>
          </a:p>
          <a:p>
            <a:r>
              <a:rPr lang="en-US" dirty="0" smtClean="0"/>
              <a:t>Some </a:t>
            </a:r>
            <a:r>
              <a:rPr lang="en-US" dirty="0"/>
              <a:t>TDD enthusiasts believe that 100% coverage should always be attainable  — but because of weird quirks of a language or framework, that may not be the case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114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 </a:t>
            </a:r>
            <a:r>
              <a:rPr lang="en-US" dirty="0"/>
              <a:t>high coverage percentage does not equal quality-tested code.</a:t>
            </a:r>
          </a:p>
          <a:p>
            <a:r>
              <a:rPr lang="en-US" dirty="0"/>
              <a:t>A target coverage threshold should not take the place of code reviews.</a:t>
            </a:r>
          </a:p>
          <a:p>
            <a:r>
              <a:rPr lang="en-US" dirty="0"/>
              <a:t>Instead of putting most of the focus on a high percentage of code coverage, developers should understand ( and experience ) the incredible value of well-formed tests.</a:t>
            </a:r>
          </a:p>
          <a:p>
            <a:r>
              <a:rPr lang="en-US" dirty="0"/>
              <a:t>TDD, by definition, should allow developers to attain high coverage percentages</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76971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Best Practices</a:t>
            </a:r>
            <a:endParaRPr lang="en-US" dirty="0"/>
          </a:p>
        </p:txBody>
      </p:sp>
      <p:sp>
        <p:nvSpPr>
          <p:cNvPr id="3" name="Content Placeholder 2"/>
          <p:cNvSpPr>
            <a:spLocks noGrp="1"/>
          </p:cNvSpPr>
          <p:nvPr>
            <p:ph idx="1"/>
          </p:nvPr>
        </p:nvSpPr>
        <p:spPr/>
        <p:txBody>
          <a:bodyPr/>
          <a:lstStyle/>
          <a:p>
            <a:r>
              <a:rPr lang="en-US" dirty="0"/>
              <a:t>Your initial set of tests should be derived from the specification of the program. </a:t>
            </a:r>
            <a:endParaRPr lang="en-US" dirty="0" smtClean="0"/>
          </a:p>
          <a:p>
            <a:r>
              <a:rPr lang="en-US" dirty="0" smtClean="0"/>
              <a:t>What </a:t>
            </a:r>
            <a:r>
              <a:rPr lang="en-US" dirty="0"/>
              <a:t>does it need to do? Are there corner cases based on the requirements? Are there special cases that the program needs to handle? And etc. </a:t>
            </a:r>
            <a:endParaRPr lang="en-US" dirty="0" smtClean="0"/>
          </a:p>
          <a:p>
            <a:r>
              <a:rPr lang="en-US" dirty="0" smtClean="0"/>
              <a:t>Once </a:t>
            </a:r>
            <a:r>
              <a:rPr lang="en-US" dirty="0"/>
              <a:t>you engineered all the tests you could see, you now may want to use coverage as a way “to see if you forgot something”.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50347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2339</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Candara</vt:lpstr>
      <vt:lpstr>Office Theme</vt:lpstr>
      <vt:lpstr>Code Coverage</vt:lpstr>
      <vt:lpstr>Outline</vt:lpstr>
      <vt:lpstr>Introduction</vt:lpstr>
      <vt:lpstr>Introduction</vt:lpstr>
      <vt:lpstr>The Benefits of Code Coverage</vt:lpstr>
      <vt:lpstr>Code Coverage</vt:lpstr>
      <vt:lpstr>Code Coverage</vt:lpstr>
      <vt:lpstr>Summary</vt:lpstr>
      <vt:lpstr>Some Best Practices</vt:lpstr>
      <vt:lpstr>Some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Google Code Coverage Best Practices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cp:revision>
  <cp:lastPrinted>2021-10-18T07:27:50Z</cp:lastPrinted>
  <dcterms:created xsi:type="dcterms:W3CDTF">2021-10-12T10:09:12Z</dcterms:created>
  <dcterms:modified xsi:type="dcterms:W3CDTF">2022-05-11T03:01:03Z</dcterms:modified>
</cp:coreProperties>
</file>