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261" r:id="rId3"/>
    <p:sldId id="34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9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8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9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72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4048-E00F-4AC1-B4FB-686A894F4BF1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94D-BA99-4D56-819C-D278CCA771C8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3451-ED4A-47B2-87C8-6FE8EF1245A9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30E1-5E87-4BB7-B950-E97C0CDBF3C8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C4E7-36A5-4949-A2D3-24712CC604F7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10FE-283F-403B-A4F0-E241DA85DB8D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CAC-C01D-4CA0-98FD-7EC6D89E8F91}" type="datetime1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8240-A4B1-46C4-96E3-48EB0E9D5573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A135-212F-4628-BF58-A98A2936E463}" type="datetime1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34E7-57A6-4DA3-8ADA-F1BAF2C20CE5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8AE5-2B3E-4DFE-83A2-676C45A3AA5A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15A01DC-2099-4C8B-B4F3-C0EAB13493FD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cs.washington.edu/courses/cse143/11wi/eclipse-tutorial/junit.shtml" TargetMode="External"/><Relationship Id="rId5" Type="http://schemas.openxmlformats.org/officeDocument/2006/relationships/hyperlink" Target="http://www.vogella.com/tutorials/JUnit/article.html" TargetMode="External"/><Relationship Id="rId4" Type="http://schemas.openxmlformats.org/officeDocument/2006/relationships/hyperlink" Target="http://juni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5/docs/current/user-guid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Unit Testing and </a:t>
            </a:r>
            <a:r>
              <a:rPr lang="en-US" sz="3200" dirty="0" smtClean="0"/>
              <a:t>JUnit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792" y="1699832"/>
            <a:ext cx="9649968" cy="443579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IntelliJ</a:t>
            </a:r>
            <a:r>
              <a:rPr lang="en-CA" sz="28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NetBeans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Gradle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401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u="sng" dirty="0" smtClean="0">
                <a:hlinkClick r:id="rId3"/>
              </a:rPr>
              <a:t>http://junit.org/junit5</a:t>
            </a:r>
            <a:endParaRPr lang="en-US" u="sng" dirty="0" smtClean="0"/>
          </a:p>
          <a:p>
            <a:pPr lvl="2"/>
            <a:r>
              <a:rPr lang="en-US" u="sng" dirty="0">
                <a:hlinkClick r:id="rId4"/>
              </a:rPr>
              <a:t>https://junit.org/junit5/docs/snapshot/user-guide/</a:t>
            </a:r>
          </a:p>
          <a:p>
            <a:pPr lvl="1"/>
            <a:r>
              <a:rPr lang="en-US" b="1" dirty="0"/>
              <a:t>An introductory </a:t>
            </a:r>
            <a:r>
              <a:rPr lang="en-US" b="1" dirty="0" smtClean="0"/>
              <a:t>tutorial</a:t>
            </a:r>
          </a:p>
          <a:p>
            <a:pPr lvl="2"/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://www.vogella.com/tutorials/JUnit/</a:t>
            </a:r>
            <a:r>
              <a:rPr lang="en-US" u="sng" dirty="0" smtClean="0">
                <a:hlinkClick r:id="rId5"/>
              </a:rPr>
              <a:t>article.html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Using JUnit in </a:t>
            </a:r>
            <a:r>
              <a:rPr lang="en-US" b="1" dirty="0" smtClean="0">
                <a:solidFill>
                  <a:srgbClr val="000000"/>
                </a:solidFill>
              </a:rPr>
              <a:t>Eclipse</a:t>
            </a:r>
            <a:endParaRPr lang="en-US" b="1" dirty="0" smtClean="0">
              <a:solidFill>
                <a:srgbClr val="000000"/>
              </a:solidFill>
              <a:hlinkClick r:id="rId6"/>
            </a:endParaRPr>
          </a:p>
          <a:p>
            <a:pPr lvl="2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://www.eclipse.org/community/eclipse_newsletter/2017/october/article5.</a:t>
            </a:r>
            <a:r>
              <a:rPr lang="en-US" u="sng" dirty="0" smtClean="0">
                <a:hlinkClick r:id="rId5"/>
              </a:rPr>
              <a:t>php</a:t>
            </a:r>
          </a:p>
          <a:p>
            <a:pPr lvl="2"/>
            <a:r>
              <a:rPr lang="en-US" u="sng" dirty="0">
                <a:hlinkClick r:id="rId5"/>
              </a:rPr>
              <a:t>https://www.educative.io/courses/java-unit-testing-with-junit-5/B892KY261z2</a:t>
            </a:r>
            <a:endParaRPr lang="en-US" u="sng" dirty="0" smtClean="0">
              <a:hlinkClick r:id="rId5"/>
            </a:endParaRPr>
          </a:p>
          <a:p>
            <a:pPr lvl="2"/>
            <a:endParaRPr lang="en-US" u="sng" dirty="0">
              <a:hlinkClick r:id="rId5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Eclipse IDE </a:t>
            </a:r>
          </a:p>
          <a:p>
            <a:pPr lvl="1"/>
            <a:r>
              <a:rPr lang="en-US" dirty="0" smtClean="0"/>
              <a:t>Download and install Eclipse 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We will 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Verdicts</a:t>
            </a:r>
          </a:p>
        </p:txBody>
      </p:sp>
      <p:sp>
        <p:nvSpPr>
          <p:cNvPr id="23557" name="Rectangle 3"/>
          <p:cNvSpPr>
            <a:spLocks noGrp="1"/>
          </p:cNvSpPr>
          <p:nvPr>
            <p:ph sz="half" idx="1"/>
          </p:nvPr>
        </p:nvSpPr>
        <p:spPr>
          <a:xfrm>
            <a:off x="1085088" y="2176272"/>
            <a:ext cx="4267200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</a:rPr>
              <a:t>Pass</a:t>
            </a:r>
            <a:endParaRPr lang="en-CA" b="1" dirty="0"/>
          </a:p>
          <a:p>
            <a:pPr marL="868363" lvl="1">
              <a:buClr>
                <a:srgbClr val="00FF00"/>
              </a:buClr>
            </a:pPr>
            <a:r>
              <a:rPr lang="en-CA" dirty="0" smtClean="0"/>
              <a:t>The test </a:t>
            </a:r>
            <a:r>
              <a:rPr lang="en-CA" dirty="0"/>
              <a:t>case </a:t>
            </a:r>
            <a:r>
              <a:rPr lang="en-CA" dirty="0" smtClean="0"/>
              <a:t>execution was completed</a:t>
            </a:r>
            <a:endParaRPr lang="en-CA" dirty="0"/>
          </a:p>
          <a:p>
            <a:pPr marL="868363" lvl="1">
              <a:buClr>
                <a:srgbClr val="00FF00"/>
              </a:buClr>
            </a:pPr>
            <a:r>
              <a:rPr lang="en-CA" dirty="0" smtClean="0"/>
              <a:t>The function being tested </a:t>
            </a:r>
            <a:r>
              <a:rPr lang="en-CA" dirty="0"/>
              <a:t>performed as </a:t>
            </a:r>
            <a:r>
              <a:rPr lang="en-CA" dirty="0" smtClean="0"/>
              <a:t>expected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8488" y="2176272"/>
            <a:ext cx="4191000" cy="26670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>
                <a:solidFill>
                  <a:srgbClr val="FF0000"/>
                </a:solidFill>
              </a:rPr>
              <a:t>Fail</a:t>
            </a:r>
            <a:endParaRPr lang="en-CA" b="1" dirty="0"/>
          </a:p>
          <a:p>
            <a:pPr marL="868363" lvl="1"/>
            <a:r>
              <a:rPr lang="en-CA" dirty="0" smtClean="0"/>
              <a:t>The test </a:t>
            </a:r>
            <a:r>
              <a:rPr lang="en-CA" dirty="0"/>
              <a:t>case </a:t>
            </a:r>
            <a:r>
              <a:rPr lang="en-CA" dirty="0" smtClean="0"/>
              <a:t>execution was completed </a:t>
            </a:r>
            <a:endParaRPr lang="en-CA" dirty="0"/>
          </a:p>
          <a:p>
            <a:pPr marL="868363" lvl="1"/>
            <a:r>
              <a:rPr lang="en-CA" dirty="0"/>
              <a:t>The function being tested did </a:t>
            </a:r>
            <a:r>
              <a:rPr lang="en-CA" i="1" dirty="0"/>
              <a:t>not</a:t>
            </a:r>
            <a:r>
              <a:rPr lang="en-CA" dirty="0"/>
              <a:t> </a:t>
            </a:r>
            <a:r>
              <a:rPr lang="en-CA" dirty="0" smtClean="0"/>
              <a:t>perform </a:t>
            </a:r>
            <a:r>
              <a:rPr lang="en-CA" dirty="0"/>
              <a:t>as </a:t>
            </a:r>
            <a:r>
              <a:rPr lang="en-CA" dirty="0" smtClean="0"/>
              <a:t>expected </a:t>
            </a:r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1618488" y="4767072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</a:rPr>
              <a:t>Error</a:t>
            </a:r>
            <a:endParaRPr lang="en-CA" b="1" dirty="0"/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/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/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/>
              <a:t>improper set up of the test case, etc. 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313688" y="1490472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/>
              <a:t>A </a:t>
            </a:r>
            <a:r>
              <a:rPr lang="en-CA" sz="3200" i="1" dirty="0"/>
              <a:t>verdict </a:t>
            </a:r>
            <a:r>
              <a:rPr lang="en-CA" sz="3200" dirty="0"/>
              <a:t>is the result of executing a single test case.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3" grpId="0" build="p"/>
      <p:bldP spid="7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type="body" idx="4294967295"/>
          </p:nvPr>
        </p:nvSpPr>
        <p:spPr>
          <a:xfrm>
            <a:off x="902208" y="1597152"/>
            <a:ext cx="9604248" cy="4876800"/>
          </a:xfrm>
        </p:spPr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35624" y="2350008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2706624" y="2350008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00216" y="3023617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700016" y="3709416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5913" y="224942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382512" y="461162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516112" y="362102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0" y="2993136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629400" y="4821936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957072" y="1699832"/>
            <a:ext cx="9841992" cy="5021262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847850"/>
            <a:ext cx="10515600" cy="4351338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Eclipse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Eclipse 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 </a:t>
            </a:r>
            <a:r>
              <a:rPr lang="en-US" dirty="0" smtClean="0"/>
              <a:t>from Moodle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JUnit1.zip</a:t>
            </a: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+mn-lt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du.depaul.se433.BinarySearch.java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edu.depaul.se433.BinarySearchTest.java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JUnit1.zip]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7" name="Picture 6" descr="juni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18" y="2190824"/>
            <a:ext cx="4199083" cy="19636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463675"/>
            <a:ext cx="8686800" cy="5257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1690688"/>
            <a:ext cx="4191000" cy="4411662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8419"/>
            <a:ext cx="4423767" cy="541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6" name="Picture 5" descr="junit1-newproj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937"/>
            <a:ext cx="4267200" cy="535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810512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734312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801112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514856"/>
            <a:ext cx="9098280" cy="5050536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assertTrue(</a:t>
            </a:r>
            <a:r>
              <a:rPr lang="en-CA" sz="24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4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60120" y="1566672"/>
            <a:ext cx="9436608" cy="467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02208" y="1493520"/>
            <a:ext cx="9265920" cy="493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 Point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 problems with comparisons</a:t>
            </a:r>
          </a:p>
          <a:p>
            <a:pPr lvl="1"/>
            <a:r>
              <a:rPr lang="en-US" dirty="0" smtClean="0"/>
              <a:t>How to compare two floating numbers</a:t>
            </a:r>
          </a:p>
          <a:p>
            <a:pPr lvl="2"/>
            <a:r>
              <a:rPr lang="en-US" dirty="0" smtClean="0"/>
              <a:t>Never do the following:</a:t>
            </a:r>
            <a:br>
              <a:rPr lang="en-US" dirty="0" smtClean="0"/>
            </a:br>
            <a:r>
              <a:rPr lang="en-US" b="1" dirty="0" smtClean="0">
                <a:latin typeface="Courier New"/>
                <a:cs typeface="Courier New"/>
              </a:rPr>
              <a:t>float a, b;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. . 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if ( a == b)</a:t>
            </a:r>
          </a:p>
          <a:p>
            <a:pPr lvl="1"/>
            <a:r>
              <a:rPr lang="en-US" dirty="0" smtClean="0">
                <a:cs typeface="Courier New"/>
              </a:rPr>
              <a:t>Why? Floating point arithmetic is not precise.</a:t>
            </a:r>
          </a:p>
          <a:p>
            <a:pPr lvl="2"/>
            <a:r>
              <a:rPr lang="en-US" dirty="0" smtClean="0"/>
              <a:t>What is your limit of accuracy of the computer?</a:t>
            </a:r>
          </a:p>
          <a:p>
            <a:pPr lvl="2"/>
            <a:r>
              <a:rPr lang="en-US" dirty="0" smtClean="0"/>
              <a:t>Is it 4.0000000  or 3.9999999 or 4.0000001 ?</a:t>
            </a:r>
          </a:p>
          <a:p>
            <a:pPr lvl="2"/>
            <a:r>
              <a:rPr lang="en-US" dirty="0" smtClean="0"/>
              <a:t>Comparison is to subtract one of the numbers and look at the remainder. Hence to compare two floating numbers you must have a range/limit/delta.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838200" y="1584960"/>
            <a:ext cx="9805416" cy="4696968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520952" y="2895601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978408" y="1420369"/>
            <a:ext cx="8610600" cy="5140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664208" y="1953768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024" y="1621536"/>
            <a:ext cx="9625584" cy="3736848"/>
          </a:xfrm>
        </p:spPr>
        <p:txBody>
          <a:bodyPr/>
          <a:lstStyle/>
          <a:p>
            <a:r>
              <a:rPr lang="en-US" sz="3200" dirty="0"/>
              <a:t>JUnit documentation</a:t>
            </a:r>
          </a:p>
          <a:p>
            <a:pPr lvl="1"/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An introductory tutorial</a:t>
            </a:r>
          </a:p>
          <a:p>
            <a:pPr lvl="1"/>
            <a:r>
              <a:rPr lang="en-US" sz="2800" dirty="0">
                <a:hlinkClick r:id="rId3"/>
              </a:rPr>
              <a:t>http://www.vogella.com/tutorials/JUnit/article.html</a:t>
            </a:r>
            <a:endParaRPr lang="en-US" sz="2800" dirty="0"/>
          </a:p>
          <a:p>
            <a:pPr lvl="1"/>
            <a:endParaRPr lang="en-US" sz="2800" dirty="0"/>
          </a:p>
          <a:p>
            <a:pPr marL="344487"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play </a:t>
            </a:r>
            <a:r>
              <a:rPr lang="en-US" dirty="0"/>
              <a:t>an important role in </a:t>
            </a:r>
            <a:r>
              <a:rPr lang="en-US" b="1" dirty="0"/>
              <a:t>Software Testing Life-</a:t>
            </a:r>
            <a:r>
              <a:rPr lang="en-US" b="1" dirty="0" smtClean="0"/>
              <a:t>cycle</a:t>
            </a:r>
            <a:r>
              <a:rPr lang="en-US" dirty="0" smtClean="0"/>
              <a:t>. Make </a:t>
            </a:r>
            <a:r>
              <a:rPr lang="en-US" dirty="0"/>
              <a:t>sure they are correct </a:t>
            </a:r>
            <a:r>
              <a:rPr lang="en-US" dirty="0" smtClean="0"/>
              <a:t>and cover all possible situations.</a:t>
            </a:r>
          </a:p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 smtClean="0"/>
              <a:t>Eclipse 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Example:  Using a File as a Test Fixture</a:t>
            </a:r>
          </a:p>
        </p:txBody>
      </p:sp>
      <p:sp>
        <p:nvSpPr>
          <p:cNvPr id="44037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30240" y="1394778"/>
            <a:ext cx="4038600" cy="5097462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dirty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dirty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None/>
            </a:pPr>
            <a:endParaRPr lang="en-US" sz="2000" dirty="0">
              <a:solidFill>
                <a:srgbClr val="3333CC"/>
              </a:solidFill>
              <a:latin typeface="Arial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dirty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type="body" idx="4294967295"/>
          </p:nvPr>
        </p:nvSpPr>
        <p:spPr>
          <a:xfrm>
            <a:off x="1112520" y="1524001"/>
            <a:ext cx="8229600" cy="4986527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type="body" idx="4294967295"/>
          </p:nvPr>
        </p:nvSpPr>
        <p:spPr>
          <a:xfrm>
            <a:off x="1231392" y="1235075"/>
            <a:ext cx="8229600" cy="5486400"/>
          </a:xfrm>
        </p:spPr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6336" y="5110829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type="body" idx="4294967295"/>
          </p:nvPr>
        </p:nvSpPr>
        <p:spPr>
          <a:xfrm>
            <a:off x="1222248" y="1447800"/>
            <a:ext cx="8229600" cy="5410200"/>
          </a:xfrm>
        </p:spPr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4724400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type="body" idx="4294967295"/>
          </p:nvPr>
        </p:nvSpPr>
        <p:spPr>
          <a:xfrm>
            <a:off x="1057656" y="1447800"/>
            <a:ext cx="8229600" cy="5410200"/>
          </a:xfrm>
        </p:spPr>
        <p:txBody>
          <a:bodyPr/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2808" y="3666744"/>
            <a:ext cx="5181600" cy="1938992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@Timeout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5)</a:t>
            </a:r>
            <a:endParaRPr lang="en-US" sz="24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911352" y="1690688"/>
            <a:ext cx="9147048" cy="4665662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2590800"/>
            <a:ext cx="82296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18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1800" dirty="0">
                <a:cs typeface="Menlo Regular"/>
              </a:rPr>
              <a:t>(strings = {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18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18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    </a:t>
            </a:r>
            <a:r>
              <a:rPr lang="en-US" sz="1800" dirty="0" err="1">
                <a:cs typeface="Menlo Regular"/>
              </a:rPr>
              <a:t>assertTrue</a:t>
            </a:r>
            <a:r>
              <a:rPr lang="en-US" sz="1800" dirty="0">
                <a:cs typeface="Menlo Regular"/>
              </a:rPr>
              <a:t>(</a:t>
            </a:r>
            <a:r>
              <a:rPr lang="en-US" sz="1800" dirty="0" err="1">
                <a:cs typeface="Menlo Regular"/>
              </a:rPr>
              <a:t>StringUtils.isPalindrome</a:t>
            </a:r>
            <a:r>
              <a:rPr lang="en-US" sz="18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 </a:t>
            </a:r>
            <a:r>
              <a:rPr lang="en-US" dirty="0"/>
              <a:t>documentation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https://junit.org/junit5/docs/current/user-guide/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3801</Words>
  <Application>Microsoft Office PowerPoint</Application>
  <PresentationFormat>Widescreen</PresentationFormat>
  <Paragraphs>755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0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Lucida Sans</vt:lpstr>
      <vt:lpstr>Menlo Regular</vt:lpstr>
      <vt:lpstr>Monaco</vt:lpstr>
      <vt:lpstr>Times New Roman</vt:lpstr>
      <vt:lpstr>Trebuchet MS</vt:lpstr>
      <vt:lpstr>Wingdings</vt:lpstr>
      <vt:lpstr>Wingdings 3</vt:lpstr>
      <vt:lpstr>Office Theme</vt:lpstr>
      <vt:lpstr>SE401 - Software Quality Assurance and Testing</vt:lpstr>
      <vt:lpstr>SE 401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Floating Point Values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Readings and References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Parameterized Tests</vt:lpstr>
      <vt:lpstr>Parameterized Test Example</vt:lpstr>
      <vt:lpstr>Readings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14</cp:revision>
  <dcterms:created xsi:type="dcterms:W3CDTF">2020-12-01T06:37:59Z</dcterms:created>
  <dcterms:modified xsi:type="dcterms:W3CDTF">2021-09-26T05:43:02Z</dcterms:modified>
</cp:coreProperties>
</file>